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9"/>
  </p:notesMasterIdLst>
  <p:sldIdLst>
    <p:sldId id="938" r:id="rId5"/>
    <p:sldId id="939" r:id="rId6"/>
    <p:sldId id="952" r:id="rId7"/>
    <p:sldId id="969" r:id="rId8"/>
    <p:sldId id="957" r:id="rId9"/>
    <p:sldId id="959" r:id="rId10"/>
    <p:sldId id="967" r:id="rId11"/>
    <p:sldId id="970" r:id="rId12"/>
    <p:sldId id="971" r:id="rId13"/>
    <p:sldId id="972" r:id="rId14"/>
    <p:sldId id="963" r:id="rId15"/>
    <p:sldId id="964" r:id="rId16"/>
    <p:sldId id="965" r:id="rId17"/>
    <p:sldId id="966" r:id="rId18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B8CCE4"/>
    <a:srgbClr val="B9DEFF"/>
    <a:srgbClr val="F09E18"/>
    <a:srgbClr val="0016A0"/>
    <a:srgbClr val="8E04FF"/>
    <a:srgbClr val="006DD0"/>
    <a:srgbClr val="67B4FE"/>
    <a:srgbClr val="6647AD"/>
    <a:srgbClr val="676E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0552"/>
    <p:restoredTop sz="97156" autoAdjust="0"/>
  </p:normalViewPr>
  <p:slideViewPr>
    <p:cSldViewPr snapToGrid="0" snapToObjects="1">
      <p:cViewPr varScale="1">
        <p:scale>
          <a:sx n="164" d="100"/>
          <a:sy n="164" d="100"/>
        </p:scale>
        <p:origin x="580" y="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4/18/2023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Concept advantages:</a:t>
            </a:r>
          </a:p>
          <a:p>
            <a:r>
              <a:rPr lang="en-US" dirty="0"/>
              <a:t> -Allows for enhanced noise rejection compared to contemporary methods.</a:t>
            </a:r>
          </a:p>
          <a:p>
            <a:r>
              <a:rPr lang="en-US" dirty="0"/>
              <a:t> -Can provide insight into magnet’s instantaneous impedance – this could aid in quench detection.</a:t>
            </a:r>
          </a:p>
          <a:p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To minimize the operational impact on auxiliary equipment, such as power converters and existing quench detection systems, the injection hardware is designed to inject low amplitude signals (1-100mV).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909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7561433E-798B-5F49-9757-E375052C7A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" r="2888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22832"/>
            <a:ext cx="8226854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23/11/2022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HFM WP4.5 – Mariusz Wozniak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8806" y="2243666"/>
            <a:ext cx="8219661" cy="1591733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23/11/2022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HFM WP4.5 – Mariusz Wozniak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4"/>
            <a:ext cx="9144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9946" y="226754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9946" y="1335024"/>
            <a:ext cx="8226854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23/11/2022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HFM WP4.5 – Mariusz Wozniak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b="36557"/>
          <a:stretch/>
        </p:blipFill>
        <p:spPr bwMode="auto">
          <a:xfrm>
            <a:off x="6332" y="6272584"/>
            <a:ext cx="743918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t="62024"/>
          <a:stretch/>
        </p:blipFill>
        <p:spPr bwMode="auto">
          <a:xfrm>
            <a:off x="780685" y="6375399"/>
            <a:ext cx="743918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734831" y="6199322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6" r:id="rId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cern.ch/fiqus" TargetMode="External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27.gif"/><Relationship Id="rId12" Type="http://schemas.openxmlformats.org/officeDocument/2006/relationships/hyperlink" Target="https://en.wikipedia.org/wiki/Parareal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hyperlink" Target="https://doi.org/10.1109/TASC.2023.3258905" TargetMode="External"/><Relationship Id="rId5" Type="http://schemas.openxmlformats.org/officeDocument/2006/relationships/image" Target="../media/image25.png"/><Relationship Id="rId15" Type="http://schemas.openxmlformats.org/officeDocument/2006/relationships/image" Target="../media/image29.svg"/><Relationship Id="rId10" Type="http://schemas.openxmlformats.org/officeDocument/2006/relationships/hyperlink" Target="https://doi.org/10.1088/1361-6668/acbeea" TargetMode="External"/><Relationship Id="rId4" Type="http://schemas.openxmlformats.org/officeDocument/2006/relationships/image" Target="../media/image24.png"/><Relationship Id="rId9" Type="http://schemas.openxmlformats.org/officeDocument/2006/relationships/hyperlink" Target="https://doi.org/10.1109/TASC.2023.3259332" TargetMode="External"/><Relationship Id="rId1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31.png"/><Relationship Id="rId7" Type="http://schemas.openxmlformats.org/officeDocument/2006/relationships/image" Target="../media/image17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emf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steam" TargetMode="Externa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emf"/><Relationship Id="rId5" Type="http://schemas.openxmlformats.org/officeDocument/2006/relationships/image" Target="../media/image36.emf"/><Relationship Id="rId4" Type="http://schemas.openxmlformats.org/officeDocument/2006/relationships/hyperlink" Target="https://indico.cern.ch/event/1161448/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39.png"/><Relationship Id="rId7" Type="http://schemas.openxmlformats.org/officeDocument/2006/relationships/image" Target="../media/image29.svg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17.png"/><Relationship Id="rId10" Type="http://schemas.openxmlformats.org/officeDocument/2006/relationships/image" Target="../media/image41.gif"/><Relationship Id="rId4" Type="http://schemas.openxmlformats.org/officeDocument/2006/relationships/image" Target="../media/image40.svg"/><Relationship Id="rId9" Type="http://schemas.openxmlformats.org/officeDocument/2006/relationships/hyperlink" Target="https://doi.org/10.1109/TASC.2023.3247997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09/TASC.2023.3258912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hyperlink" Target="https://gitlab.cern.ch/steam/analyses/m12t_r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57115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0271A9-46C3-A776-6D9C-E9AEDC9BD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HTS Quench tools development</a:t>
            </a:r>
            <a:br>
              <a:rPr lang="en-GB" sz="3200" dirty="0"/>
            </a:br>
            <a:r>
              <a:rPr lang="en-GB" sz="3200" dirty="0"/>
              <a:t>Selected FE results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998117-32B1-83B4-975F-C7A450C22C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Mariusz Wozniak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037FB8-B574-4799-6A48-0D11527C13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50A811-096E-2455-5682-1AB2E1CEF89A}"/>
              </a:ext>
            </a:extLst>
          </p:cNvPr>
          <p:cNvSpPr txBox="1"/>
          <p:nvPr/>
        </p:nvSpPr>
        <p:spPr>
          <a:xfrm>
            <a:off x="1561454" y="6382921"/>
            <a:ext cx="14382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WP4.5-T5-D6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072E3F-4576-27C4-84B0-CBA6660169B3}"/>
              </a:ext>
            </a:extLst>
          </p:cNvPr>
          <p:cNvSpPr txBox="1"/>
          <p:nvPr/>
        </p:nvSpPr>
        <p:spPr>
          <a:xfrm>
            <a:off x="6183381" y="5983659"/>
            <a:ext cx="29606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dirty="0"/>
              <a:t>Courtesy of S. Atalay and E. Schnaubelt </a:t>
            </a:r>
          </a:p>
        </p:txBody>
      </p:sp>
      <p:pic>
        <p:nvPicPr>
          <p:cNvPr id="8" name="Picture Placeholder 22">
            <a:extLst>
              <a:ext uri="{FF2B5EF4-FFF2-40B4-BE49-F238E27FC236}">
                <a16:creationId xmlns:a16="http://schemas.microsoft.com/office/drawing/2014/main" id="{86DC0277-3FF6-31C1-7520-FE17C59719C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79" r="1965" b="237"/>
          <a:stretch/>
        </p:blipFill>
        <p:spPr>
          <a:xfrm>
            <a:off x="46615" y="1415513"/>
            <a:ext cx="1866472" cy="2261638"/>
          </a:xfrm>
          <a:prstGeom prst="rect">
            <a:avLst/>
          </a:prstGeom>
          <a:pattFill prst="lgCheck">
            <a:fgClr>
              <a:srgbClr val="BEBECB"/>
            </a:fgClr>
            <a:bgClr>
              <a:srgbClr val="FFFFFF"/>
            </a:bgClr>
          </a:pattFill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D4E503E0-D37E-0CCD-E99F-F8CE75089A1B}"/>
              </a:ext>
            </a:extLst>
          </p:cNvPr>
          <p:cNvGrpSpPr/>
          <p:nvPr/>
        </p:nvGrpSpPr>
        <p:grpSpPr>
          <a:xfrm>
            <a:off x="-237722" y="3799414"/>
            <a:ext cx="2353092" cy="2318908"/>
            <a:chOff x="0" y="3917442"/>
            <a:chExt cx="2353092" cy="231890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E12ECC5-3463-5DC6-8F4F-9014DB70C4C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4484559"/>
              <a:ext cx="2353092" cy="1751791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0765D96-C84D-8283-4382-F23036D241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6246"/>
            <a:stretch/>
          </p:blipFill>
          <p:spPr>
            <a:xfrm>
              <a:off x="323907" y="3917442"/>
              <a:ext cx="1558281" cy="582273"/>
            </a:xfrm>
            <a:prstGeom prst="rect">
              <a:avLst/>
            </a:prstGeom>
          </p:spPr>
        </p:pic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FB3E550D-D2CA-CB41-BCE4-A6AA8AF5300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8920" t="4074" r="33028" b="10095"/>
          <a:stretch/>
        </p:blipFill>
        <p:spPr>
          <a:xfrm>
            <a:off x="7414776" y="2300052"/>
            <a:ext cx="1723477" cy="340401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4970ACD-630D-9578-F3D2-30072D43BBDD}"/>
              </a:ext>
            </a:extLst>
          </p:cNvPr>
          <p:cNvSpPr txBox="1"/>
          <p:nvPr/>
        </p:nvSpPr>
        <p:spPr>
          <a:xfrm>
            <a:off x="6620856" y="5619569"/>
            <a:ext cx="312903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US" sz="1200" dirty="0"/>
              <a:t>Thermal sol. for multiple pancakes</a:t>
            </a:r>
          </a:p>
        </p:txBody>
      </p:sp>
      <p:pic>
        <p:nvPicPr>
          <p:cNvPr id="20" name="Picture 19" descr="A picture containing room&#10;&#10;Description automatically generated">
            <a:extLst>
              <a:ext uri="{FF2B5EF4-FFF2-40B4-BE49-F238E27FC236}">
                <a16:creationId xmlns:a16="http://schemas.microsoft.com/office/drawing/2014/main" id="{984307A4-31D9-F07B-2D2F-F1D3CF48199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2822" t="3587" r="22136"/>
          <a:stretch/>
        </p:blipFill>
        <p:spPr>
          <a:xfrm>
            <a:off x="7832047" y="88702"/>
            <a:ext cx="888936" cy="1567787"/>
          </a:xfrm>
          <a:prstGeom prst="rect">
            <a:avLst/>
          </a:prstGeom>
        </p:spPr>
      </p:pic>
      <p:pic>
        <p:nvPicPr>
          <p:cNvPr id="21" name="Content Placeholder 10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912D6026-5261-6EE8-E95D-2682AD87B2A9}"/>
              </a:ext>
            </a:extLst>
          </p:cNvPr>
          <p:cNvPicPr>
            <a:picLocks noGrp="1"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80075" y="3327393"/>
            <a:ext cx="3938601" cy="2707789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0535079-7355-F453-F1FA-2BFC004086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3710" y="1242284"/>
            <a:ext cx="5689980" cy="2115537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600" dirty="0">
                <a:hlinkClick r:id="rId8" action="ppaction://hlinkfile"/>
              </a:rPr>
              <a:t>FiQuS</a:t>
            </a:r>
            <a:r>
              <a:rPr lang="en-US" sz="1600" dirty="0"/>
              <a:t> : Finite Element Quench Simulator</a:t>
            </a:r>
          </a:p>
          <a:p>
            <a:pPr marL="36576" indent="0">
              <a:buNone/>
            </a:pPr>
            <a:r>
              <a:rPr lang="en-US" sz="1600" dirty="0"/>
              <a:t>Dedicated tools for Quench Sim.: </a:t>
            </a:r>
            <a:r>
              <a:rPr lang="en-US" sz="1600" dirty="0">
                <a:hlinkClick r:id="rId9"/>
              </a:rPr>
              <a:t>A. Vitrano et al.</a:t>
            </a:r>
            <a:endParaRPr lang="en-US" sz="1600" dirty="0"/>
          </a:p>
          <a:p>
            <a:pPr marL="36576" indent="0">
              <a:buNone/>
            </a:pPr>
            <a:r>
              <a:rPr lang="en-US" sz="1600" dirty="0"/>
              <a:t>Numerical approaches for more efficient or faster solutions:</a:t>
            </a:r>
          </a:p>
          <a:p>
            <a:pPr marL="36576" indent="0">
              <a:buNone/>
            </a:pPr>
            <a:r>
              <a:rPr lang="en-US" sz="1600" dirty="0"/>
              <a:t>- Thermal Thin Shell Approx. </a:t>
            </a:r>
            <a:r>
              <a:rPr lang="en-US" sz="1600" dirty="0">
                <a:hlinkClick r:id="rId10"/>
              </a:rPr>
              <a:t>E. Schnaubelt et al. </a:t>
            </a:r>
            <a:endParaRPr lang="en-US" sz="1600" dirty="0"/>
          </a:p>
          <a:p>
            <a:pPr marL="36576" indent="0">
              <a:buNone/>
            </a:pPr>
            <a:r>
              <a:rPr lang="en-US" sz="1600" dirty="0"/>
              <a:t>- EM (H – </a:t>
            </a:r>
            <a:r>
              <a:rPr lang="el-GR" sz="1600" dirty="0"/>
              <a:t>ϕ</a:t>
            </a:r>
            <a:r>
              <a:rPr lang="en-GB" sz="1600" dirty="0"/>
              <a:t>)</a:t>
            </a:r>
            <a:r>
              <a:rPr lang="en-US" sz="1600" dirty="0"/>
              <a:t> Thin Shell Approx. </a:t>
            </a:r>
            <a:r>
              <a:rPr lang="en-US" sz="1600" dirty="0">
                <a:hlinkClick r:id="rId11"/>
              </a:rPr>
              <a:t>E. Schnaubelt et al.</a:t>
            </a:r>
            <a:endParaRPr lang="en-US" sz="1600" dirty="0"/>
          </a:p>
          <a:p>
            <a:pPr marL="36576" indent="0">
              <a:buNone/>
            </a:pPr>
            <a:r>
              <a:rPr lang="en-US" sz="1600" dirty="0"/>
              <a:t>- Automated geometry, mesh and solution stages</a:t>
            </a:r>
          </a:p>
          <a:p>
            <a:pPr marL="36576" indent="0">
              <a:buNone/>
            </a:pPr>
            <a:r>
              <a:rPr lang="en-US" sz="1600" dirty="0"/>
              <a:t>- Concurrent in time and/or space solving (HPC) (</a:t>
            </a:r>
            <a:r>
              <a:rPr lang="en-US" sz="1600" dirty="0" err="1"/>
              <a:t>w.i.p.</a:t>
            </a:r>
            <a:r>
              <a:rPr lang="en-US" sz="1600" dirty="0"/>
              <a:t>)</a:t>
            </a:r>
          </a:p>
          <a:p>
            <a:pPr marL="36576" indent="0">
              <a:buNone/>
            </a:pPr>
            <a:endParaRPr lang="en-GB" sz="1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80529D-87F6-DC00-76C6-476AB5C7B4B3}"/>
              </a:ext>
            </a:extLst>
          </p:cNvPr>
          <p:cNvSpPr txBox="1"/>
          <p:nvPr/>
        </p:nvSpPr>
        <p:spPr>
          <a:xfrm>
            <a:off x="2382358" y="5947051"/>
            <a:ext cx="33730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dirty="0"/>
              <a:t>Corse and fine solutions for </a:t>
            </a:r>
            <a:r>
              <a:rPr lang="en-GB" sz="1200" dirty="0" err="1">
                <a:hlinkClick r:id="rId12"/>
              </a:rPr>
              <a:t>parareal</a:t>
            </a:r>
            <a:r>
              <a:rPr lang="en-GB" sz="1200" dirty="0"/>
              <a:t> algorithm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4EBB974-03FF-16A6-F7C3-7DB8C4E9676D}"/>
              </a:ext>
            </a:extLst>
          </p:cNvPr>
          <p:cNvSpPr txBox="1"/>
          <p:nvPr/>
        </p:nvSpPr>
        <p:spPr>
          <a:xfrm>
            <a:off x="7083235" y="1572332"/>
            <a:ext cx="221114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576" indent="0" algn="ctr">
              <a:buNone/>
            </a:pPr>
            <a:r>
              <a:rPr lang="en-US" sz="1200" dirty="0"/>
              <a:t>Mesh of 3D HTS stack of double pancakes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562F7D9-0DAE-0BB7-84C4-CE0FE699C43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118676" y="95827"/>
            <a:ext cx="1225946" cy="540000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E67ECE89-4CF2-80F3-795F-91A08B806952}"/>
              </a:ext>
            </a:extLst>
          </p:cNvPr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226849" y="708472"/>
            <a:ext cx="1088037" cy="514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883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0E72C-9F5C-74EE-A736-1162CF699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49936"/>
            <a:ext cx="9144000" cy="940443"/>
          </a:xfrm>
        </p:spPr>
        <p:txBody>
          <a:bodyPr>
            <a:noAutofit/>
          </a:bodyPr>
          <a:lstStyle/>
          <a:p>
            <a:pPr algn="ctr"/>
            <a:r>
              <a:rPr lang="en-US" sz="3200" dirty="0"/>
              <a:t>Coupled structural and quench tools</a:t>
            </a:r>
            <a:endParaRPr lang="en-GB" sz="32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6E1E0D-5F41-F600-7B12-D4EC7FA9B5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HFM WP4.5 – Mariusz Wozniak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AD1791-534D-A7C4-15D7-93B1192CB3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981511-430E-62FC-5FE6-C074D48FE889}"/>
              </a:ext>
            </a:extLst>
          </p:cNvPr>
          <p:cNvSpPr txBox="1"/>
          <p:nvPr/>
        </p:nvSpPr>
        <p:spPr>
          <a:xfrm>
            <a:off x="1561454" y="6382921"/>
            <a:ext cx="14382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WP4.5-T5-D8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7719E90-2798-A25C-B42C-EE5B7075C126}"/>
              </a:ext>
            </a:extLst>
          </p:cNvPr>
          <p:cNvSpPr txBox="1">
            <a:spLocks/>
          </p:cNvSpPr>
          <p:nvPr/>
        </p:nvSpPr>
        <p:spPr>
          <a:xfrm>
            <a:off x="223021" y="1111409"/>
            <a:ext cx="6972544" cy="1582516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400" i="1" u="sng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Two-way coupling successfully implemented between ANSYS-LEDET models:</a:t>
            </a:r>
          </a:p>
          <a:p>
            <a:pPr algn="just" defTabSz="257169">
              <a:buClrTx/>
              <a:buSzTx/>
            </a:pPr>
            <a:endParaRPr lang="en-US" sz="5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  <a:p>
            <a:pPr marL="400050" indent="-400050" algn="just" defTabSz="257169">
              <a:buClrTx/>
              <a:buSzTx/>
              <a:buAutoNum type="romanLcParenBoth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ANSYS APDL provides the element centroids to LEDET.</a:t>
            </a:r>
          </a:p>
          <a:p>
            <a:pPr marL="400050" indent="-400050" algn="just" defTabSz="257169">
              <a:buClrTx/>
              <a:buSzTx/>
              <a:buAutoNum type="romanLcParenBoth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LEDET solves the transient and transfers back to ANSYS the temperature and </a:t>
            </a:r>
            <a:r>
              <a:rPr lang="en-US" sz="1400" dirty="0" err="1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e.m</a:t>
            </a: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. forces across the magnet.</a:t>
            </a:r>
          </a:p>
          <a:p>
            <a:pPr marL="400050" indent="-400050" algn="just" defTabSz="257169">
              <a:buClrTx/>
              <a:buSzTx/>
              <a:buAutoNum type="romanLcParenBoth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ANSYS solves the transient mechanics problem as a series of static steps (quasi-static approximation).</a:t>
            </a:r>
          </a:p>
        </p:txBody>
      </p:sp>
      <p:sp>
        <p:nvSpPr>
          <p:cNvPr id="10" name="Rectangle 38">
            <a:extLst>
              <a:ext uri="{FF2B5EF4-FFF2-40B4-BE49-F238E27FC236}">
                <a16:creationId xmlns:a16="http://schemas.microsoft.com/office/drawing/2014/main" id="{CFD74FDE-B4AC-E9C9-3CD5-8F10F1D650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8890" y="5745834"/>
            <a:ext cx="3983194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900" dirty="0">
                <a:solidFill>
                  <a:schemeClr val="accent1">
                    <a:lumMod val="10000"/>
                  </a:schemeClr>
                </a:solidFill>
                <a:latin typeface="Century Gothic" panose="020B0502020202020204" pitchFamily="34" charset="0"/>
              </a:rPr>
              <a:t>* Largest discrepancy (5 MPa) due to the different pole temperature. Small mismatch in the coil windings due to a larger temperature from LEDET (more accurate coupling losses).</a:t>
            </a:r>
            <a:endParaRPr lang="en-GB" altLang="fr-FR" sz="900" dirty="0">
              <a:solidFill>
                <a:schemeClr val="accent1">
                  <a:lumMod val="10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ACA0C11-65D4-07F6-5B66-7E62AE12CB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533" y="2881202"/>
            <a:ext cx="3024349" cy="240597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87FB445-A9B9-31E1-51A2-82243BF6FE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3857" y="2953441"/>
            <a:ext cx="2889116" cy="2279031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A568C7F8-BD48-893D-E2F0-2DEAC098DD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9105" y="5305916"/>
            <a:ext cx="367831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9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Resulting azimuthal stress in the coils. (t = 1 s)</a:t>
            </a:r>
            <a:endParaRPr lang="en-GB" altLang="fr-FR" sz="9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6095F15-3E7C-52D8-1183-99E725410DA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2071" y="2394567"/>
            <a:ext cx="1066950" cy="304903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870E5CC-A46D-7FD7-804F-AC609E2CD887}"/>
              </a:ext>
            </a:extLst>
          </p:cNvPr>
          <p:cNvCxnSpPr/>
          <p:nvPr/>
        </p:nvCxnSpPr>
        <p:spPr>
          <a:xfrm>
            <a:off x="9678273" y="1408832"/>
            <a:ext cx="720000" cy="0"/>
          </a:xfrm>
          <a:prstGeom prst="straightConnector1">
            <a:avLst/>
          </a:prstGeom>
          <a:ln w="635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C98C1D9A-A274-E80C-1853-31E0071F5B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93307" y="2953442"/>
            <a:ext cx="2965527" cy="2224146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B1C311EB-5388-3AAB-FA62-0F3BF553F8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4711" y="5099184"/>
            <a:ext cx="309793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9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Results comparison (IL path) between this new approach and a full ANSYS model*.</a:t>
            </a:r>
          </a:p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9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[J. Ferradas,  “Mechanical behavior of a Nb</a:t>
            </a:r>
            <a:r>
              <a:rPr lang="en-US" altLang="fr-FR" sz="900" baseline="-250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3</a:t>
            </a:r>
            <a:r>
              <a:rPr lang="en-US" altLang="fr-FR" sz="9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Sn accelerator magnet during a quench”, PhD Thesis)</a:t>
            </a:r>
            <a:endParaRPr lang="en-GB" altLang="fr-FR" sz="9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43B73E2-326E-0768-F305-02CEDD40F68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19633"/>
          <a:stretch/>
        </p:blipFill>
        <p:spPr>
          <a:xfrm>
            <a:off x="6832117" y="3754530"/>
            <a:ext cx="916741" cy="91951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CA7A8C5-E924-198D-B448-CEC4A5A8FA8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72403" y="1113320"/>
            <a:ext cx="1225946" cy="540000"/>
          </a:xfrm>
          <a:prstGeom prst="rect">
            <a:avLst/>
          </a:prstGeom>
        </p:spPr>
      </p:pic>
      <p:sp>
        <p:nvSpPr>
          <p:cNvPr id="21" name="Rectangle 38">
            <a:extLst>
              <a:ext uri="{FF2B5EF4-FFF2-40B4-BE49-F238E27FC236}">
                <a16:creationId xmlns:a16="http://schemas.microsoft.com/office/drawing/2014/main" id="{43AB8F6E-B7D7-D163-F563-F38332F931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651" y="5285791"/>
            <a:ext cx="247239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9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Temperature distribution  during a Quench Integral test (OL Heater discharge, t = 1 s)</a:t>
            </a:r>
          </a:p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900" dirty="0">
                <a:solidFill>
                  <a:prstClr val="black">
                    <a:lumMod val="95000"/>
                    <a:lumOff val="5000"/>
                  </a:prstClr>
                </a:solidFill>
                <a:latin typeface="Century Gothic" panose="020B0502020202020204" pitchFamily="34" charset="0"/>
              </a:rPr>
              <a:t>Winding pole is assumed to stay at 1.9 K</a:t>
            </a:r>
            <a:endParaRPr lang="en-GB" altLang="fr-FR" sz="900" dirty="0">
              <a:solidFill>
                <a:prstClr val="black">
                  <a:lumMod val="95000"/>
                  <a:lumOff val="5000"/>
                </a:prstClr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1563D0C-2817-D81A-947C-0A6C79ADE700}"/>
              </a:ext>
            </a:extLst>
          </p:cNvPr>
          <p:cNvGrpSpPr/>
          <p:nvPr/>
        </p:nvGrpSpPr>
        <p:grpSpPr>
          <a:xfrm>
            <a:off x="7572403" y="1768328"/>
            <a:ext cx="1368599" cy="379528"/>
            <a:chOff x="383007" y="5278870"/>
            <a:chExt cx="1880837" cy="590174"/>
          </a:xfrm>
        </p:grpSpPr>
        <p:pic>
          <p:nvPicPr>
            <p:cNvPr id="26" name="Content Placeholder 6" descr="Logo&#10;&#10;Description automatically generated">
              <a:extLst>
                <a:ext uri="{FF2B5EF4-FFF2-40B4-BE49-F238E27FC236}">
                  <a16:creationId xmlns:a16="http://schemas.microsoft.com/office/drawing/2014/main" id="{CEA040F7-2481-64F2-8051-ABAD5273D9D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007" y="5278870"/>
              <a:ext cx="636237" cy="590174"/>
            </a:xfrm>
            <a:prstGeom prst="rect">
              <a:avLst/>
            </a:prstGeom>
          </p:spPr>
        </p:pic>
        <p:sp>
          <p:nvSpPr>
            <p:cNvPr id="27" name="Title 1">
              <a:extLst>
                <a:ext uri="{FF2B5EF4-FFF2-40B4-BE49-F238E27FC236}">
                  <a16:creationId xmlns:a16="http://schemas.microsoft.com/office/drawing/2014/main" id="{54C3C827-1295-7A51-06B1-F9D7B684A78C}"/>
                </a:ext>
              </a:extLst>
            </p:cNvPr>
            <p:cNvSpPr txBox="1">
              <a:spLocks/>
            </p:cNvSpPr>
            <p:nvPr/>
          </p:nvSpPr>
          <p:spPr>
            <a:xfrm>
              <a:off x="1019244" y="5408569"/>
              <a:ext cx="1244600" cy="338554"/>
            </a:xfrm>
            <a:prstGeom prst="rect">
              <a:avLst/>
            </a:prstGeom>
          </p:spPr>
          <p:txBody>
            <a:bodyPr vert="horz" lIns="45720" rIns="45720" anchor="ctr">
              <a:noAutofit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4600" kern="1200">
                  <a:solidFill>
                    <a:schemeClr val="tx1"/>
                  </a:solidFill>
                  <a:latin typeface="Calibri" panose="020F0502020204030204" pitchFamily="34" charset="0"/>
                  <a:ea typeface="+mj-ea"/>
                  <a:cs typeface="Calibri" panose="020F0502020204030204" pitchFamily="34" charset="0"/>
                </a:defRPr>
              </a:lvl1pPr>
            </a:lstStyle>
            <a:p>
              <a:pPr algn="ctr"/>
              <a:r>
                <a:rPr lang="en-US" sz="2400" dirty="0"/>
                <a:t>LEDET</a:t>
              </a:r>
              <a:endParaRPr lang="en-GB" sz="2400" dirty="0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BEBCB831-2DAC-A591-6DF6-67BB73D66E06}"/>
              </a:ext>
            </a:extLst>
          </p:cNvPr>
          <p:cNvSpPr txBox="1"/>
          <p:nvPr/>
        </p:nvSpPr>
        <p:spPr>
          <a:xfrm>
            <a:off x="1737317" y="6005566"/>
            <a:ext cx="36082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dirty="0"/>
              <a:t>Slide courtesy of </a:t>
            </a:r>
            <a:r>
              <a:rPr lang="en-US" sz="1200" dirty="0"/>
              <a:t>J. </a:t>
            </a:r>
            <a:r>
              <a:rPr lang="en-US" sz="1200" dirty="0" err="1"/>
              <a:t>Ferradas</a:t>
            </a:r>
            <a:r>
              <a:rPr lang="en-US" sz="1200" dirty="0"/>
              <a:t> </a:t>
            </a:r>
            <a:r>
              <a:rPr lang="en-US" sz="1200" dirty="0" err="1"/>
              <a:t>Troitino</a:t>
            </a:r>
            <a:r>
              <a:rPr lang="en-US" sz="1200" dirty="0"/>
              <a:t> &amp; </a:t>
            </a:r>
            <a:r>
              <a:rPr lang="en-GB" sz="1200" dirty="0"/>
              <a:t>E. Ravaioli</a:t>
            </a:r>
          </a:p>
        </p:txBody>
      </p:sp>
    </p:spTree>
    <p:extLst>
      <p:ext uri="{BB962C8B-B14F-4D97-AF65-F5344CB8AC3E}">
        <p14:creationId xmlns:p14="http://schemas.microsoft.com/office/powerpoint/2010/main" val="17380446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0E72C-9F5C-74EE-A736-1162CF699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5101"/>
            <a:ext cx="9144000" cy="940443"/>
          </a:xfrm>
        </p:spPr>
        <p:txBody>
          <a:bodyPr>
            <a:noAutofit/>
          </a:bodyPr>
          <a:lstStyle/>
          <a:p>
            <a:pPr algn="ctr"/>
            <a:r>
              <a:rPr lang="en-US" sz="3200" dirty="0"/>
              <a:t>Parametrized quench tools</a:t>
            </a:r>
            <a:endParaRPr lang="en-GB" sz="32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6E1E0D-5F41-F600-7B12-D4EC7FA9B5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HFM WP4.5 – Mariusz Wozniak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AD1791-534D-A7C4-15D7-93B1192CB3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981511-430E-62FC-5FE6-C074D48FE889}"/>
              </a:ext>
            </a:extLst>
          </p:cNvPr>
          <p:cNvSpPr txBox="1"/>
          <p:nvPr/>
        </p:nvSpPr>
        <p:spPr>
          <a:xfrm>
            <a:off x="1487830" y="6382921"/>
            <a:ext cx="15520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WP4.5-T5-D10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22CC886-7836-9281-1AD8-1CC3F820DEE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2400" y="813860"/>
            <a:ext cx="1296783" cy="45501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6B6F482-FB2D-1C8C-783E-C03D79E4A14E}"/>
              </a:ext>
            </a:extLst>
          </p:cNvPr>
          <p:cNvSpPr txBox="1"/>
          <p:nvPr/>
        </p:nvSpPr>
        <p:spPr>
          <a:xfrm>
            <a:off x="5696156" y="5240260"/>
            <a:ext cx="31341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C00000"/>
                </a:solidFill>
                <a:hlinkClick r:id="rId3"/>
              </a:rPr>
              <a:t>https://espace.cern.ch/steam</a:t>
            </a:r>
            <a:endParaRPr lang="en-GB" sz="1200" dirty="0">
              <a:solidFill>
                <a:srgbClr val="C00000"/>
              </a:solidFill>
            </a:endParaRPr>
          </a:p>
          <a:p>
            <a:r>
              <a:rPr lang="en-GB" sz="1200" dirty="0">
                <a:solidFill>
                  <a:srgbClr val="C00000"/>
                </a:solidFill>
                <a:hlinkClick r:id="rId4"/>
              </a:rPr>
              <a:t>https://indico.cern.ch/event/1161448/</a:t>
            </a:r>
            <a:r>
              <a:rPr lang="en-GB" sz="1200" dirty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EBC8ACC4-CE95-FA86-6353-41517DB0A1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295" y="1434825"/>
            <a:ext cx="9144000" cy="3592950"/>
          </a:xfrm>
          <a:prstGeom prst="rect">
            <a:avLst/>
          </a:pr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0DF8524E-4825-BBAA-451E-C2D435991B3F}"/>
              </a:ext>
            </a:extLst>
          </p:cNvPr>
          <p:cNvSpPr txBox="1"/>
          <p:nvPr/>
        </p:nvSpPr>
        <p:spPr>
          <a:xfrm>
            <a:off x="3116058" y="755734"/>
            <a:ext cx="46482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10428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FRAMEWORK</a:t>
            </a:r>
            <a:endParaRPr lang="en-GB" sz="3600" b="1" dirty="0">
              <a:solidFill>
                <a:srgbClr val="104282"/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9B60E7B0-DB93-B564-A105-6CB31426902F}"/>
              </a:ext>
            </a:extLst>
          </p:cNvPr>
          <p:cNvSpPr/>
          <p:nvPr/>
        </p:nvSpPr>
        <p:spPr>
          <a:xfrm>
            <a:off x="5440158" y="2888694"/>
            <a:ext cx="3516529" cy="174468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Need to consider multiple design constraints in the analysis (specifications, tolerances, failure cases,…)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14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Capabilities (WIP):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Uncertainty Quantification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 of Experiment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Optimization</a:t>
            </a:r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EA03C23B-E7CB-9611-2817-9BBE3178F7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0069" y="5240260"/>
            <a:ext cx="4683558" cy="921780"/>
          </a:xfrm>
          <a:prstGeom prst="rect">
            <a:avLst/>
          </a:prstGeom>
        </p:spPr>
      </p:pic>
      <p:sp>
        <p:nvSpPr>
          <p:cNvPr id="68" name="TextBox 67">
            <a:extLst>
              <a:ext uri="{FF2B5EF4-FFF2-40B4-BE49-F238E27FC236}">
                <a16:creationId xmlns:a16="http://schemas.microsoft.com/office/drawing/2014/main" id="{1D290F4D-4DDC-8CFC-730B-BA010C1F3349}"/>
              </a:ext>
            </a:extLst>
          </p:cNvPr>
          <p:cNvSpPr txBox="1"/>
          <p:nvPr/>
        </p:nvSpPr>
        <p:spPr>
          <a:xfrm>
            <a:off x="6059052" y="5983659"/>
            <a:ext cx="30849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dirty="0"/>
              <a:t>Slide courtesy of E. Ravaioli &amp; M. Wozniak</a:t>
            </a:r>
          </a:p>
        </p:txBody>
      </p:sp>
    </p:spTree>
    <p:extLst>
      <p:ext uri="{BB962C8B-B14F-4D97-AF65-F5344CB8AC3E}">
        <p14:creationId xmlns:p14="http://schemas.microsoft.com/office/powerpoint/2010/main" val="3032722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0E72C-9F5C-74EE-A736-1162CF699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7948"/>
            <a:ext cx="9144000" cy="940443"/>
          </a:xfrm>
        </p:spPr>
        <p:txBody>
          <a:bodyPr>
            <a:noAutofit/>
          </a:bodyPr>
          <a:lstStyle/>
          <a:p>
            <a:pPr algn="ctr"/>
            <a:r>
              <a:rPr lang="en-US" sz="3200" dirty="0"/>
              <a:t>CCT magnet quench tools</a:t>
            </a:r>
            <a:endParaRPr lang="en-GB" sz="32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6E1E0D-5F41-F600-7B12-D4EC7FA9B5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HFM WP4.5 – Mariusz Wozniak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AD1791-534D-A7C4-15D7-93B1192CB3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981511-430E-62FC-5FE6-C074D48FE889}"/>
              </a:ext>
            </a:extLst>
          </p:cNvPr>
          <p:cNvSpPr txBox="1"/>
          <p:nvPr/>
        </p:nvSpPr>
        <p:spPr>
          <a:xfrm>
            <a:off x="1487830" y="6382921"/>
            <a:ext cx="15520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WP4.5-T5-D13</a:t>
            </a:r>
          </a:p>
        </p:txBody>
      </p:sp>
      <p:pic>
        <p:nvPicPr>
          <p:cNvPr id="15" name="Picture 14" descr="Diagram, engineering drawing&#10;&#10;Description automatically generated">
            <a:extLst>
              <a:ext uri="{FF2B5EF4-FFF2-40B4-BE49-F238E27FC236}">
                <a16:creationId xmlns:a16="http://schemas.microsoft.com/office/drawing/2014/main" id="{83AB2B19-6677-A8D7-A24E-27DA51EA0B3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62" y="2534642"/>
            <a:ext cx="4084320" cy="306324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AAF2F5E-6DBF-6702-22C2-A5F4F019ECF5}"/>
              </a:ext>
            </a:extLst>
          </p:cNvPr>
          <p:cNvSpPr txBox="1"/>
          <p:nvPr/>
        </p:nvSpPr>
        <p:spPr>
          <a:xfrm>
            <a:off x="156892" y="888301"/>
            <a:ext cx="60003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Work to simulate quench in 3D in CCT magnets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Coupling between FiQuS (FE) and LEDET (FD)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Exchange of temperatures due to eddy currents (WIP)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977A7F3-E683-7CB0-8AD2-985C3EE13853}"/>
              </a:ext>
            </a:extLst>
          </p:cNvPr>
          <p:cNvSpPr txBox="1"/>
          <p:nvPr/>
        </p:nvSpPr>
        <p:spPr>
          <a:xfrm>
            <a:off x="4952071" y="5783328"/>
            <a:ext cx="42017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dirty="0"/>
              <a:t>Slide courtesy of E. Ravaioli &amp; M. Wozniak</a:t>
            </a:r>
          </a:p>
          <a:p>
            <a:pPr algn="r"/>
            <a:r>
              <a:rPr lang="en-GB" sz="1200" dirty="0"/>
              <a:t>Collaboration with and support of the Fusillo team at CERN</a:t>
            </a:r>
          </a:p>
        </p:txBody>
      </p:sp>
      <p:pic>
        <p:nvPicPr>
          <p:cNvPr id="11" name="Graphic 3">
            <a:extLst>
              <a:ext uri="{FF2B5EF4-FFF2-40B4-BE49-F238E27FC236}">
                <a16:creationId xmlns:a16="http://schemas.microsoft.com/office/drawing/2014/main" id="{28AB6909-101F-7962-61AE-23230AC6DB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0877" y="1929015"/>
            <a:ext cx="1762045" cy="142100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78EC2D0-9C7F-94C9-BC38-EB95F2AD39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23115" y="13549"/>
            <a:ext cx="1225946" cy="540000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C5D37FF2-617C-1763-4994-8B65F9F95BB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892069" y="591718"/>
            <a:ext cx="1088037" cy="514805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A815BA26-E6E9-7021-A7D3-EF189DE69D41}"/>
              </a:ext>
            </a:extLst>
          </p:cNvPr>
          <p:cNvGrpSpPr/>
          <p:nvPr/>
        </p:nvGrpSpPr>
        <p:grpSpPr>
          <a:xfrm>
            <a:off x="7751787" y="1069184"/>
            <a:ext cx="1368599" cy="379528"/>
            <a:chOff x="383007" y="5278870"/>
            <a:chExt cx="1880837" cy="590174"/>
          </a:xfrm>
        </p:grpSpPr>
        <p:pic>
          <p:nvPicPr>
            <p:cNvPr id="19" name="Content Placeholder 6" descr="Logo&#10;&#10;Description automatically generated">
              <a:extLst>
                <a:ext uri="{FF2B5EF4-FFF2-40B4-BE49-F238E27FC236}">
                  <a16:creationId xmlns:a16="http://schemas.microsoft.com/office/drawing/2014/main" id="{583EAB50-2F00-B663-912B-3FB19A2A54B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007" y="5278870"/>
              <a:ext cx="636237" cy="590174"/>
            </a:xfrm>
            <a:prstGeom prst="rect">
              <a:avLst/>
            </a:prstGeom>
          </p:spPr>
        </p:pic>
        <p:sp>
          <p:nvSpPr>
            <p:cNvPr id="20" name="Title 1">
              <a:extLst>
                <a:ext uri="{FF2B5EF4-FFF2-40B4-BE49-F238E27FC236}">
                  <a16:creationId xmlns:a16="http://schemas.microsoft.com/office/drawing/2014/main" id="{12685865-1E03-29EF-D923-99CE758B3D1A}"/>
                </a:ext>
              </a:extLst>
            </p:cNvPr>
            <p:cNvSpPr txBox="1">
              <a:spLocks/>
            </p:cNvSpPr>
            <p:nvPr/>
          </p:nvSpPr>
          <p:spPr>
            <a:xfrm>
              <a:off x="1019244" y="5408569"/>
              <a:ext cx="1244600" cy="338554"/>
            </a:xfrm>
            <a:prstGeom prst="rect">
              <a:avLst/>
            </a:prstGeom>
          </p:spPr>
          <p:txBody>
            <a:bodyPr vert="horz" lIns="45720" rIns="45720" anchor="ctr">
              <a:noAutofit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4600" kern="1200">
                  <a:solidFill>
                    <a:schemeClr val="tx1"/>
                  </a:solidFill>
                  <a:latin typeface="Calibri" panose="020F0502020204030204" pitchFamily="34" charset="0"/>
                  <a:ea typeface="+mj-ea"/>
                  <a:cs typeface="Calibri" panose="020F0502020204030204" pitchFamily="34" charset="0"/>
                </a:defRPr>
              </a:lvl1pPr>
            </a:lstStyle>
            <a:p>
              <a:pPr algn="ctr"/>
              <a:r>
                <a:rPr lang="en-US" sz="2400" dirty="0"/>
                <a:t>LEDET</a:t>
              </a:r>
              <a:endParaRPr lang="en-GB" sz="2400" dirty="0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33C0B0BA-8832-AC7C-8671-1129B336622E}"/>
              </a:ext>
            </a:extLst>
          </p:cNvPr>
          <p:cNvSpPr txBox="1"/>
          <p:nvPr/>
        </p:nvSpPr>
        <p:spPr>
          <a:xfrm>
            <a:off x="0" y="5618426"/>
            <a:ext cx="492536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Concept of Fast Quench Propagation Conductors for CCT magnets, </a:t>
            </a:r>
            <a:r>
              <a:rPr lang="en-GB" sz="1400" dirty="0">
                <a:hlinkClick r:id="rId9"/>
              </a:rPr>
              <a:t>M. Wozniak et al.</a:t>
            </a:r>
            <a:endParaRPr lang="en-GB" sz="1400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5975ABF1-EF6C-8380-5A60-C899A6108602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8868" y="2149605"/>
            <a:ext cx="4040193" cy="255878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EE3404DA-A978-0801-1CCD-183080234A11}"/>
              </a:ext>
            </a:extLst>
          </p:cNvPr>
          <p:cNvSpPr txBox="1"/>
          <p:nvPr/>
        </p:nvSpPr>
        <p:spPr>
          <a:xfrm>
            <a:off x="4952071" y="4842685"/>
            <a:ext cx="465908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Initial simulation of eddy currents in the formers and outer shell of Fusillo magnet (</a:t>
            </a:r>
            <a:r>
              <a:rPr lang="en-GB" sz="1400" dirty="0" err="1"/>
              <a:t>w.i.p.</a:t>
            </a:r>
            <a:r>
              <a:rPr lang="en-GB" sz="1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229444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F9F468-4EC4-EAA6-51F4-FEE509607D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84DEAB-22DB-54FD-1E35-92926FBA51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Activities scope and structure are defined</a:t>
            </a:r>
          </a:p>
          <a:p>
            <a:r>
              <a:rPr lang="en-GB" dirty="0"/>
              <a:t>Many interesting R&amp;D topics are identified</a:t>
            </a:r>
          </a:p>
          <a:p>
            <a:r>
              <a:rPr lang="en-GB" dirty="0"/>
              <a:t>Very good progress on resourced tasks</a:t>
            </a:r>
          </a:p>
          <a:p>
            <a:r>
              <a:rPr lang="en-GB" dirty="0"/>
              <a:t>Many tasks are not initiated due to a lack of manpower for WP4.5 or collaborating WPs.</a:t>
            </a:r>
          </a:p>
          <a:p>
            <a:r>
              <a:rPr lang="en-GB" dirty="0"/>
              <a:t>Further refinements and adjustments of activities are expected and required</a:t>
            </a:r>
          </a:p>
          <a:p>
            <a:r>
              <a:rPr lang="en-GB" dirty="0"/>
              <a:t>Clarification of budget and priorities is required</a:t>
            </a:r>
          </a:p>
          <a:p>
            <a:r>
              <a:rPr lang="en-GB" dirty="0"/>
              <a:t>Clarification of collaboration in and outside CERN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A34DB0-2BE5-C8EC-868F-4A144523C7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Mariusz Wozniak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02C3B1-B2F2-9BA0-5AC1-ED5995FF4A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695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0ABEC-A5AB-47E3-836E-713E97551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139" y="1333144"/>
            <a:ext cx="8219661" cy="3161944"/>
          </a:xfrm>
        </p:spPr>
        <p:txBody>
          <a:bodyPr>
            <a:normAutofit fontScale="90000"/>
          </a:bodyPr>
          <a:lstStyle/>
          <a:p>
            <a:pPr algn="ctr"/>
            <a:r>
              <a:rPr lang="en-GB" b="0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Introduction to the activities of WP4.5 at CERN</a:t>
            </a:r>
            <a:br>
              <a:rPr lang="en-GB" dirty="0"/>
            </a:br>
            <a:br>
              <a:rPr lang="en-GB" dirty="0"/>
            </a:br>
            <a:r>
              <a:rPr lang="en-GB" sz="2200" dirty="0"/>
              <a:t>Quench detection, protection and diagnostic methods for HFM</a:t>
            </a:r>
            <a:br>
              <a:rPr lang="en-GB" dirty="0"/>
            </a:b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24633F-1C14-447E-BE38-1DC19C71AE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HFM WP4.5 – Mariusz Wozniak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48B040-0874-FE41-8504-D4BF696DF7A6}"/>
              </a:ext>
            </a:extLst>
          </p:cNvPr>
          <p:cNvSpPr txBox="1"/>
          <p:nvPr/>
        </p:nvSpPr>
        <p:spPr>
          <a:xfrm>
            <a:off x="1312985" y="5158154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18.04.2023</a:t>
            </a:r>
            <a:r>
              <a:rPr lang="en-FR" dirty="0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9CC10B-9637-4445-8682-1F86FB51F6C4}"/>
              </a:ext>
            </a:extLst>
          </p:cNvPr>
          <p:cNvSpPr txBox="1"/>
          <p:nvPr/>
        </p:nvSpPr>
        <p:spPr>
          <a:xfrm>
            <a:off x="1312985" y="4641955"/>
            <a:ext cx="1937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Mariusz Wozniak</a:t>
            </a: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1688350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111147-8605-2DDE-8BA2-F286BFBDF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54"/>
            <a:ext cx="8226854" cy="940443"/>
          </a:xfrm>
        </p:spPr>
        <p:txBody>
          <a:bodyPr/>
          <a:lstStyle/>
          <a:p>
            <a:pPr algn="ctr"/>
            <a:r>
              <a:rPr lang="en-GB" dirty="0"/>
              <a:t>Scope of the WP4.5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FB4347-F40E-8423-C6A3-8B4672AD8E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HFM WP4.5 – Mariusz Wozniak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8B9EB5-E016-E1FC-E354-8FAE2B60FA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EFFEBD9-2A0A-1598-6BE6-0D5CC42ED737}"/>
              </a:ext>
            </a:extLst>
          </p:cNvPr>
          <p:cNvGrpSpPr/>
          <p:nvPr/>
        </p:nvGrpSpPr>
        <p:grpSpPr>
          <a:xfrm>
            <a:off x="-59267" y="765418"/>
            <a:ext cx="7314663" cy="1245300"/>
            <a:chOff x="-59267" y="839037"/>
            <a:chExt cx="7314663" cy="1245300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E4C924D-7D3F-6AD7-85F5-D50BD465713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13454" y="839037"/>
              <a:ext cx="1941942" cy="124530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753855A-A3E5-CD26-2004-CB6BCA11A1EF}"/>
                </a:ext>
              </a:extLst>
            </p:cNvPr>
            <p:cNvSpPr txBox="1"/>
            <p:nvPr/>
          </p:nvSpPr>
          <p:spPr>
            <a:xfrm>
              <a:off x="-59267" y="1302701"/>
              <a:ext cx="520083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GB" dirty="0"/>
                <a:t>1) Quench Detection Technology Development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C098B16-47B5-DC28-F23F-B93023E22058}"/>
              </a:ext>
            </a:extLst>
          </p:cNvPr>
          <p:cNvGrpSpPr/>
          <p:nvPr/>
        </p:nvGrpSpPr>
        <p:grpSpPr>
          <a:xfrm>
            <a:off x="920094" y="1840754"/>
            <a:ext cx="7873140" cy="1016771"/>
            <a:chOff x="920094" y="2069359"/>
            <a:chExt cx="7873140" cy="1016771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E7717C-CE57-17B1-5A49-7D5E2C588E03}"/>
                </a:ext>
              </a:extLst>
            </p:cNvPr>
            <p:cNvSpPr txBox="1"/>
            <p:nvPr/>
          </p:nvSpPr>
          <p:spPr>
            <a:xfrm>
              <a:off x="4143742" y="2393078"/>
              <a:ext cx="464949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/>
                <a:t>2) Conductors for Protection</a:t>
              </a: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5104C2F-65CA-AE9F-F26C-E42AD098853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20094" y="2069359"/>
              <a:ext cx="3219773" cy="1016771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FAD0C30E-8577-3510-796D-16FB9462706F}"/>
              </a:ext>
            </a:extLst>
          </p:cNvPr>
          <p:cNvGrpSpPr/>
          <p:nvPr/>
        </p:nvGrpSpPr>
        <p:grpSpPr>
          <a:xfrm>
            <a:off x="453443" y="2704363"/>
            <a:ext cx="7716611" cy="1271453"/>
            <a:chOff x="453443" y="2847728"/>
            <a:chExt cx="7716611" cy="1271453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1426031-3096-26D3-AD14-760B4CA9B765}"/>
                </a:ext>
              </a:extLst>
            </p:cNvPr>
            <p:cNvSpPr txBox="1"/>
            <p:nvPr/>
          </p:nvSpPr>
          <p:spPr>
            <a:xfrm>
              <a:off x="453443" y="3335361"/>
              <a:ext cx="464949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GB" dirty="0"/>
                <a:t>3) Protection Limits Development</a:t>
              </a:r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8B305938-C26C-7F62-3BC7-018AEC2064D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82756" y="2847728"/>
              <a:ext cx="2987298" cy="1271453"/>
            </a:xfrm>
            <a:prstGeom prst="rect">
              <a:avLst/>
            </a:prstGeom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D294973C-1632-D3F7-9019-958905E21AF4}"/>
              </a:ext>
            </a:extLst>
          </p:cNvPr>
          <p:cNvGrpSpPr/>
          <p:nvPr/>
        </p:nvGrpSpPr>
        <p:grpSpPr>
          <a:xfrm>
            <a:off x="2632375" y="3807775"/>
            <a:ext cx="6436206" cy="1246018"/>
            <a:chOff x="2632375" y="3831025"/>
            <a:chExt cx="6436206" cy="1246018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7BC9F2E-4B35-6011-FA98-2047C9BDEA7C}"/>
                </a:ext>
              </a:extLst>
            </p:cNvPr>
            <p:cNvSpPr txBox="1"/>
            <p:nvPr/>
          </p:nvSpPr>
          <p:spPr>
            <a:xfrm>
              <a:off x="4153681" y="4241887"/>
              <a:ext cx="49149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/>
                <a:t>4) Protection Technology Development</a:t>
              </a: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62A84F03-AD03-34EE-7771-B5AAC9DEA62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632375" y="3831025"/>
              <a:ext cx="1455303" cy="1246018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CF6DD78-CBA5-894E-9CE1-9825937FEC6B}"/>
              </a:ext>
            </a:extLst>
          </p:cNvPr>
          <p:cNvGrpSpPr/>
          <p:nvPr/>
        </p:nvGrpSpPr>
        <p:grpSpPr>
          <a:xfrm>
            <a:off x="187895" y="4772226"/>
            <a:ext cx="7917719" cy="1456866"/>
            <a:chOff x="187895" y="4772226"/>
            <a:chExt cx="7917719" cy="1456866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BB57605-8CCB-6817-D99D-B8F2D246143A}"/>
                </a:ext>
              </a:extLst>
            </p:cNvPr>
            <p:cNvSpPr txBox="1"/>
            <p:nvPr/>
          </p:nvSpPr>
          <p:spPr>
            <a:xfrm>
              <a:off x="187895" y="5287096"/>
              <a:ext cx="48100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dirty="0"/>
                <a:t>5) Models and Simulation Tools Development</a:t>
              </a:r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09622C00-AE5F-80A7-D5D7-B8103412BEF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928188" y="4772226"/>
              <a:ext cx="1956934" cy="1456866"/>
            </a:xfrm>
            <a:prstGeom prst="rect">
              <a:avLst/>
            </a:prstGeom>
          </p:spPr>
        </p:pic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C7C0FF1B-F3E9-8926-3D4F-D6AF61FB09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85122" y="5286543"/>
              <a:ext cx="1220492" cy="4282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1C10C693-67EA-4940-53C8-58FB240F0CCE}"/>
              </a:ext>
            </a:extLst>
          </p:cNvPr>
          <p:cNvSpPr txBox="1"/>
          <p:nvPr/>
        </p:nvSpPr>
        <p:spPr>
          <a:xfrm>
            <a:off x="1683104" y="6573613"/>
            <a:ext cx="50626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solidFill>
                  <a:schemeClr val="bg2"/>
                </a:solidFill>
              </a:rPr>
              <a:t>2 images from:</a:t>
            </a:r>
          </a:p>
          <a:p>
            <a:r>
              <a:rPr lang="fr-FR" sz="700" dirty="0">
                <a:solidFill>
                  <a:schemeClr val="bg2"/>
                </a:solidFill>
                <a:latin typeface="HelveticaLTStd-Roman-Identity-H"/>
              </a:rPr>
              <a:t>L. Rossi et al. </a:t>
            </a:r>
            <a:r>
              <a:rPr lang="en-GB" sz="700" b="0" i="1" dirty="0">
                <a:solidFill>
                  <a:schemeClr val="bg2"/>
                </a:solidFill>
                <a:effectLst/>
                <a:latin typeface="Arial" panose="020B0604020202020204" pitchFamily="34" charset="0"/>
              </a:rPr>
              <a:t>Instruments</a:t>
            </a:r>
            <a:r>
              <a:rPr lang="en-GB" sz="700" b="0" i="0" dirty="0">
                <a:solidFill>
                  <a:schemeClr val="bg2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700" b="1" i="0" dirty="0">
                <a:solidFill>
                  <a:schemeClr val="bg2"/>
                </a:solidFill>
                <a:effectLst/>
                <a:latin typeface="Arial" panose="020B0604020202020204" pitchFamily="34" charset="0"/>
              </a:rPr>
              <a:t>2021</a:t>
            </a:r>
            <a:r>
              <a:rPr lang="en-GB" sz="700" b="0" i="0" dirty="0">
                <a:solidFill>
                  <a:schemeClr val="bg2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en-GB" sz="700" b="0" i="1" dirty="0">
                <a:solidFill>
                  <a:schemeClr val="bg2"/>
                </a:solidFill>
                <a:effectLst/>
                <a:latin typeface="Arial" panose="020B0604020202020204" pitchFamily="34" charset="0"/>
              </a:rPr>
              <a:t>5</a:t>
            </a:r>
            <a:r>
              <a:rPr lang="en-GB" sz="700" b="0" i="0" dirty="0">
                <a:solidFill>
                  <a:schemeClr val="bg2"/>
                </a:solidFill>
                <a:effectLst/>
                <a:latin typeface="Arial" panose="020B0604020202020204" pitchFamily="34" charset="0"/>
              </a:rPr>
              <a:t>(1), 8. and </a:t>
            </a:r>
            <a:r>
              <a:rPr lang="en-GB" sz="700" dirty="0">
                <a:solidFill>
                  <a:schemeClr val="bg2"/>
                </a:solidFill>
              </a:rPr>
              <a:t>J </a:t>
            </a:r>
            <a:r>
              <a:rPr lang="en-GB" sz="700" dirty="0" err="1">
                <a:solidFill>
                  <a:schemeClr val="bg2"/>
                </a:solidFill>
              </a:rPr>
              <a:t>Ferradas</a:t>
            </a:r>
            <a:r>
              <a:rPr lang="en-GB" sz="700" dirty="0">
                <a:solidFill>
                  <a:schemeClr val="bg2"/>
                </a:solidFill>
              </a:rPr>
              <a:t> </a:t>
            </a:r>
            <a:r>
              <a:rPr lang="en-GB" sz="700" dirty="0" err="1">
                <a:solidFill>
                  <a:schemeClr val="bg2"/>
                </a:solidFill>
              </a:rPr>
              <a:t>Troitino</a:t>
            </a:r>
            <a:r>
              <a:rPr lang="en-GB" sz="700" dirty="0">
                <a:solidFill>
                  <a:schemeClr val="bg2"/>
                </a:solidFill>
              </a:rPr>
              <a:t> et al. </a:t>
            </a:r>
            <a:r>
              <a:rPr lang="fr-FR" sz="700" b="0" i="0" u="none" strike="noStrike" baseline="0" dirty="0" err="1">
                <a:solidFill>
                  <a:schemeClr val="bg2"/>
                </a:solidFill>
                <a:latin typeface="HelveticaLTStd-Roman-Identity-H"/>
              </a:rPr>
              <a:t>Supercond</a:t>
            </a:r>
            <a:r>
              <a:rPr lang="fr-FR" sz="700" b="0" i="0" u="none" strike="noStrike" baseline="0" dirty="0">
                <a:solidFill>
                  <a:schemeClr val="bg2"/>
                </a:solidFill>
                <a:latin typeface="HelveticaLTStd-Roman-Identity-H"/>
              </a:rPr>
              <a:t>. </a:t>
            </a:r>
            <a:r>
              <a:rPr lang="fr-FR" sz="700" b="0" i="0" u="none" strike="noStrike" baseline="0" dirty="0" err="1">
                <a:solidFill>
                  <a:schemeClr val="bg2"/>
                </a:solidFill>
                <a:latin typeface="HelveticaLTStd-Roman-Identity-H"/>
              </a:rPr>
              <a:t>Sci</a:t>
            </a:r>
            <a:r>
              <a:rPr lang="fr-FR" sz="700" b="0" i="0" u="none" strike="noStrike" baseline="0" dirty="0">
                <a:solidFill>
                  <a:schemeClr val="bg2"/>
                </a:solidFill>
                <a:latin typeface="HelveticaLTStd-Roman-Identity-H"/>
              </a:rPr>
              <a:t>. </a:t>
            </a:r>
            <a:r>
              <a:rPr lang="fr-FR" sz="700" b="0" i="0" u="none" strike="noStrike" baseline="0" dirty="0" err="1">
                <a:solidFill>
                  <a:schemeClr val="bg2"/>
                </a:solidFill>
                <a:latin typeface="HelveticaLTStd-Roman-Identity-H"/>
              </a:rPr>
              <a:t>Technol</a:t>
            </a:r>
            <a:r>
              <a:rPr lang="fr-FR" sz="700" b="0" i="0" u="none" strike="noStrike" baseline="0" dirty="0">
                <a:solidFill>
                  <a:schemeClr val="bg2"/>
                </a:solidFill>
                <a:latin typeface="HelveticaLTStd-Roman-Identity-H"/>
              </a:rPr>
              <a:t>. </a:t>
            </a:r>
            <a:r>
              <a:rPr lang="fr-FR" sz="700" b="1" i="0" u="none" strike="noStrike" baseline="0" dirty="0">
                <a:solidFill>
                  <a:schemeClr val="bg2"/>
                </a:solidFill>
                <a:latin typeface="HelveticaLTStd-Bold-Identity-H"/>
              </a:rPr>
              <a:t>34 </a:t>
            </a:r>
            <a:r>
              <a:rPr lang="fr-FR" sz="700" b="0" i="0" u="none" strike="noStrike" baseline="0" dirty="0">
                <a:solidFill>
                  <a:schemeClr val="bg2"/>
                </a:solidFill>
                <a:latin typeface="HelveticaLTStd-Roman-Identity-H"/>
              </a:rPr>
              <a:t>(2021) 084003 (17pp)</a:t>
            </a:r>
            <a:r>
              <a:rPr lang="en-GB" sz="700" dirty="0">
                <a:solidFill>
                  <a:schemeClr val="bg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27398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DA0CC7-3C86-A9D5-55CC-45B4C0CDC1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Complete list of defined activities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38E8D5-0C7A-C794-4DF4-A714EAE4AF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Mariusz Wozniak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41BD2-F9C9-1438-797C-50B071284B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546B4BD-EF8B-A63C-BF7B-92AAC3C2DB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35" y="1055294"/>
            <a:ext cx="4411206" cy="312693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EFEBC82-2B38-ABEE-B8B7-490469C01C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1669" y="1050895"/>
            <a:ext cx="4514850" cy="517525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54FB5DF2-73C5-188E-0966-6DA238DA32E9}"/>
              </a:ext>
            </a:extLst>
          </p:cNvPr>
          <p:cNvSpPr txBox="1"/>
          <p:nvPr/>
        </p:nvSpPr>
        <p:spPr>
          <a:xfrm>
            <a:off x="-32992" y="5982470"/>
            <a:ext cx="43316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Note: some activities are not resourced or scheduled for later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3F599AB-B5C6-E391-B827-FA63ACBD8064}"/>
              </a:ext>
            </a:extLst>
          </p:cNvPr>
          <p:cNvGrpSpPr/>
          <p:nvPr/>
        </p:nvGrpSpPr>
        <p:grpSpPr>
          <a:xfrm>
            <a:off x="286013" y="2089688"/>
            <a:ext cx="8517024" cy="4136457"/>
            <a:chOff x="286013" y="2089688"/>
            <a:chExt cx="8517024" cy="4136457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05F0E2A3-2CAF-D2C4-3753-D3262611262A}"/>
                </a:ext>
              </a:extLst>
            </p:cNvPr>
            <p:cNvGrpSpPr/>
            <p:nvPr/>
          </p:nvGrpSpPr>
          <p:grpSpPr>
            <a:xfrm>
              <a:off x="388194" y="4306732"/>
              <a:ext cx="3489261" cy="836848"/>
              <a:chOff x="301274" y="4724172"/>
              <a:chExt cx="3489261" cy="836848"/>
            </a:xfrm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112F3E16-0E49-136D-6979-25D612B0F889}"/>
                  </a:ext>
                </a:extLst>
              </p:cNvPr>
              <p:cNvSpPr/>
              <p:nvPr/>
            </p:nvSpPr>
            <p:spPr>
              <a:xfrm>
                <a:off x="789803" y="5326540"/>
                <a:ext cx="2512201" cy="234480"/>
              </a:xfrm>
              <a:prstGeom prst="rect">
                <a:avLst/>
              </a:prstGeom>
              <a:noFill/>
              <a:ln w="28575">
                <a:solidFill>
                  <a:srgbClr val="00B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>
                    <a:solidFill>
                      <a:schemeClr val="bg2">
                        <a:lumMod val="10000"/>
                      </a:schemeClr>
                    </a:solidFill>
                  </a:rPr>
                  <a:t>selected activities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3BFB571-BCDF-1319-7FB8-9205A94B99D6}"/>
                  </a:ext>
                </a:extLst>
              </p:cNvPr>
              <p:cNvSpPr txBox="1"/>
              <p:nvPr/>
            </p:nvSpPr>
            <p:spPr>
              <a:xfrm>
                <a:off x="301274" y="4724172"/>
                <a:ext cx="3489261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dirty="0">
                    <a:solidFill>
                      <a:schemeClr val="bg2">
                        <a:lumMod val="10000"/>
                      </a:schemeClr>
                    </a:solidFill>
                  </a:rPr>
                  <a:t>The following slides will cover the most recent results on</a:t>
                </a: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03C12E2C-2880-E437-2B6F-BE0E03CED60C}"/>
                </a:ext>
              </a:extLst>
            </p:cNvPr>
            <p:cNvGrpSpPr/>
            <p:nvPr/>
          </p:nvGrpSpPr>
          <p:grpSpPr>
            <a:xfrm>
              <a:off x="1278334" y="2089688"/>
              <a:ext cx="7524703" cy="4136457"/>
              <a:chOff x="1278334" y="2089688"/>
              <a:chExt cx="7524703" cy="4136457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6FB94043-CD8E-1E80-27BA-1F0F38BFF3CA}"/>
                  </a:ext>
                </a:extLst>
              </p:cNvPr>
              <p:cNvSpPr/>
              <p:nvPr/>
            </p:nvSpPr>
            <p:spPr>
              <a:xfrm>
                <a:off x="1278334" y="2657959"/>
                <a:ext cx="2512201" cy="209227"/>
              </a:xfrm>
              <a:prstGeom prst="rect">
                <a:avLst/>
              </a:prstGeom>
              <a:noFill/>
              <a:ln w="28575">
                <a:solidFill>
                  <a:srgbClr val="00B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noFill/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15CA741D-CE06-52C5-CC6C-93F7AC995539}"/>
                  </a:ext>
                </a:extLst>
              </p:cNvPr>
              <p:cNvSpPr/>
              <p:nvPr/>
            </p:nvSpPr>
            <p:spPr>
              <a:xfrm>
                <a:off x="5856792" y="5034813"/>
                <a:ext cx="2946245" cy="217534"/>
              </a:xfrm>
              <a:prstGeom prst="rect">
                <a:avLst/>
              </a:prstGeom>
              <a:noFill/>
              <a:ln w="28575">
                <a:solidFill>
                  <a:srgbClr val="00B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noFill/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BC687BF-7073-4A00-4474-9AB4C37F62CC}"/>
                  </a:ext>
                </a:extLst>
              </p:cNvPr>
              <p:cNvSpPr/>
              <p:nvPr/>
            </p:nvSpPr>
            <p:spPr>
              <a:xfrm>
                <a:off x="5894246" y="2089688"/>
                <a:ext cx="2908790" cy="209227"/>
              </a:xfrm>
              <a:prstGeom prst="rect">
                <a:avLst/>
              </a:prstGeom>
              <a:noFill/>
              <a:ln w="28575">
                <a:solidFill>
                  <a:srgbClr val="00B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noFill/>
                </a:endParaRP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0032527A-E3DB-21FD-5AF3-B4AF3DD7795A}"/>
                  </a:ext>
                </a:extLst>
              </p:cNvPr>
              <p:cNvSpPr/>
              <p:nvPr/>
            </p:nvSpPr>
            <p:spPr>
              <a:xfrm>
                <a:off x="5856792" y="3651364"/>
                <a:ext cx="2946245" cy="209227"/>
              </a:xfrm>
              <a:prstGeom prst="rect">
                <a:avLst/>
              </a:prstGeom>
              <a:noFill/>
              <a:ln w="28575">
                <a:solidFill>
                  <a:srgbClr val="00B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noFill/>
                </a:endParaRP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29A9242B-13F9-1D82-8A19-06DBF38DAA24}"/>
                  </a:ext>
                </a:extLst>
              </p:cNvPr>
              <p:cNvSpPr/>
              <p:nvPr/>
            </p:nvSpPr>
            <p:spPr>
              <a:xfrm>
                <a:off x="5856791" y="4254219"/>
                <a:ext cx="2946245" cy="604500"/>
              </a:xfrm>
              <a:prstGeom prst="rect">
                <a:avLst/>
              </a:prstGeom>
              <a:noFill/>
              <a:ln w="28575">
                <a:solidFill>
                  <a:srgbClr val="00B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noFill/>
                </a:endParaRP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BEF41D4-2F52-81D1-1CC2-332DFACBD825}"/>
                  </a:ext>
                </a:extLst>
              </p:cNvPr>
              <p:cNvSpPr/>
              <p:nvPr/>
            </p:nvSpPr>
            <p:spPr>
              <a:xfrm>
                <a:off x="5875518" y="6016918"/>
                <a:ext cx="2927518" cy="209227"/>
              </a:xfrm>
              <a:prstGeom prst="rect">
                <a:avLst/>
              </a:prstGeom>
              <a:noFill/>
              <a:ln w="28575">
                <a:solidFill>
                  <a:srgbClr val="00B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noFill/>
                </a:endParaRPr>
              </a:p>
            </p:txBody>
          </p:sp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01948EF8-5966-0C8F-8054-71C4EAE5E15B}"/>
                  </a:ext>
                </a:extLst>
              </p:cNvPr>
              <p:cNvSpPr/>
              <p:nvPr/>
            </p:nvSpPr>
            <p:spPr>
              <a:xfrm>
                <a:off x="5856792" y="5428441"/>
                <a:ext cx="2946245" cy="209227"/>
              </a:xfrm>
              <a:prstGeom prst="rect">
                <a:avLst/>
              </a:prstGeom>
              <a:noFill/>
              <a:ln w="28575">
                <a:solidFill>
                  <a:srgbClr val="00B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noFill/>
                </a:endParaRPr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CFBA8FC-8831-517E-973A-FA15ED8A8496}"/>
                </a:ext>
              </a:extLst>
            </p:cNvPr>
            <p:cNvSpPr txBox="1"/>
            <p:nvPr/>
          </p:nvSpPr>
          <p:spPr>
            <a:xfrm>
              <a:off x="286013" y="5372516"/>
              <a:ext cx="39104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If you are interested in not covered activity please contact me for discussion or ask questions at the end.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41698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0E72C-9F5C-74EE-A736-1162CF699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Impedance Measurement for Continuous Condition Monitoring (including quench detection)</a:t>
            </a:r>
            <a:endParaRPr lang="en-GB" sz="5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1ED1DE-9625-7A00-CB71-A65DAA3EA3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861" y="1308276"/>
            <a:ext cx="4444139" cy="5048074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US" sz="1800" dirty="0"/>
              <a:t>Current Status:</a:t>
            </a:r>
          </a:p>
          <a:p>
            <a:r>
              <a:rPr lang="en-US" sz="1800" dirty="0"/>
              <a:t>Built hardware required to inject and measure the response of stimuli signals, like:</a:t>
            </a:r>
          </a:p>
          <a:p>
            <a:pPr lvl="1"/>
            <a:r>
              <a:rPr lang="en-US" sz="1600" dirty="0"/>
              <a:t>DAC (inject) &amp; ADC (measure) cards</a:t>
            </a:r>
          </a:p>
          <a:p>
            <a:pPr lvl="1"/>
            <a:r>
              <a:rPr lang="en-US" sz="1600" dirty="0"/>
              <a:t>FPGA to supervise the cards and relay the collected samples</a:t>
            </a:r>
          </a:p>
          <a:p>
            <a:r>
              <a:rPr lang="en-US" sz="1800" dirty="0"/>
              <a:t>Quantified performance when measuring LTS magnets in non-powered state</a:t>
            </a:r>
          </a:p>
          <a:p>
            <a:pPr marL="36576" indent="0">
              <a:buNone/>
            </a:pPr>
            <a:r>
              <a:rPr lang="en-US" sz="1800" dirty="0"/>
              <a:t>Upcoming Tasks:</a:t>
            </a:r>
            <a:endParaRPr lang="en-US" sz="2000" dirty="0"/>
          </a:p>
          <a:p>
            <a:r>
              <a:rPr lang="en-US" sz="1800" dirty="0"/>
              <a:t>Quantify the performance when measuring HTS magnet (non-powered)</a:t>
            </a:r>
          </a:p>
          <a:p>
            <a:r>
              <a:rPr lang="en-US" sz="1800" dirty="0"/>
              <a:t>Quantify the performance when powering magnets for LTS and HTS</a:t>
            </a:r>
          </a:p>
          <a:p>
            <a:r>
              <a:rPr lang="en-US" sz="1800" dirty="0"/>
              <a:t>Evaluate the systems operational impact on auxiliary systems.</a:t>
            </a:r>
          </a:p>
          <a:p>
            <a:endParaRPr lang="en-US" sz="20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6E1E0D-5F41-F600-7B12-D4EC7FA9B5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HFM WP4.5 – Mariusz Wozniak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AD1791-534D-A7C4-15D7-93B1192CB3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0618255-212B-DF7E-4C83-21A24E71C484}"/>
              </a:ext>
            </a:extLst>
          </p:cNvPr>
          <p:cNvGrpSpPr/>
          <p:nvPr/>
        </p:nvGrpSpPr>
        <p:grpSpPr>
          <a:xfrm>
            <a:off x="4994713" y="1345164"/>
            <a:ext cx="3373506" cy="2146907"/>
            <a:chOff x="4771035" y="1908268"/>
            <a:chExt cx="3143475" cy="201580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E4C924D-7D3F-6AD7-85F5-D50BD465713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71035" y="1908268"/>
              <a:ext cx="3143475" cy="2015802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E6D9736-2B68-B151-FEFC-CE18F53CC5AD}"/>
                </a:ext>
              </a:extLst>
            </p:cNvPr>
            <p:cNvSpPr txBox="1"/>
            <p:nvPr/>
          </p:nvSpPr>
          <p:spPr>
            <a:xfrm>
              <a:off x="7307451" y="1986768"/>
              <a:ext cx="6052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0000FF"/>
                  </a:solidFill>
                </a:rPr>
                <a:t>FPGA</a:t>
              </a:r>
              <a:endParaRPr lang="en-GB" sz="1200" dirty="0">
                <a:solidFill>
                  <a:srgbClr val="0000FF"/>
                </a:solidFill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62FA5296-EA4D-1080-2E75-4C745A2663EA}"/>
              </a:ext>
            </a:extLst>
          </p:cNvPr>
          <p:cNvSpPr txBox="1"/>
          <p:nvPr/>
        </p:nvSpPr>
        <p:spPr>
          <a:xfrm>
            <a:off x="1561454" y="6382921"/>
            <a:ext cx="14382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WP4.5-T1-D5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5CA123-57D2-3900-F60D-51EBB78DFB70}"/>
              </a:ext>
            </a:extLst>
          </p:cNvPr>
          <p:cNvSpPr txBox="1"/>
          <p:nvPr/>
        </p:nvSpPr>
        <p:spPr>
          <a:xfrm>
            <a:off x="5165026" y="5983659"/>
            <a:ext cx="39789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dirty="0"/>
              <a:t>Courtesy of Magnus Christensen and SM18 colleagues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339718E-50D6-DF66-9EC4-E3BD39BD3D0B}"/>
              </a:ext>
            </a:extLst>
          </p:cNvPr>
          <p:cNvSpPr txBox="1"/>
          <p:nvPr/>
        </p:nvSpPr>
        <p:spPr>
          <a:xfrm>
            <a:off x="4528006" y="1080805"/>
            <a:ext cx="4912963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Conceptual illustration of how future quench detection may be implemented.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DCDF1D5-37EF-3B28-8E85-99316A5603A3}"/>
              </a:ext>
            </a:extLst>
          </p:cNvPr>
          <p:cNvSpPr txBox="1"/>
          <p:nvPr/>
        </p:nvSpPr>
        <p:spPr>
          <a:xfrm>
            <a:off x="4839347" y="3009246"/>
            <a:ext cx="9525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SC circuit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AE99F7D-24AB-E3C1-FD2A-103530018446}"/>
              </a:ext>
            </a:extLst>
          </p:cNvPr>
          <p:cNvSpPr txBox="1"/>
          <p:nvPr/>
        </p:nvSpPr>
        <p:spPr>
          <a:xfrm>
            <a:off x="4839347" y="1292777"/>
            <a:ext cx="12410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Stimuli inject.</a:t>
            </a:r>
          </a:p>
        </p:txBody>
      </p:sp>
      <p:pic>
        <p:nvPicPr>
          <p:cNvPr id="18" name="Picture 17" descr="Graphical user interface, chart, line chart&#10;&#10;Description automatically generated">
            <a:extLst>
              <a:ext uri="{FF2B5EF4-FFF2-40B4-BE49-F238E27FC236}">
                <a16:creationId xmlns:a16="http://schemas.microsoft.com/office/drawing/2014/main" id="{945E6DCB-8AB8-E49D-F023-D60780E6C13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350"/>
          <a:stretch/>
        </p:blipFill>
        <p:spPr>
          <a:xfrm>
            <a:off x="4528006" y="3681967"/>
            <a:ext cx="4544863" cy="1627707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D1C2540-F204-9E4B-6DAD-3ECF1F0F89C2}"/>
              </a:ext>
            </a:extLst>
          </p:cNvPr>
          <p:cNvCxnSpPr/>
          <p:nvPr/>
        </p:nvCxnSpPr>
        <p:spPr>
          <a:xfrm>
            <a:off x="3354302" y="3826309"/>
            <a:ext cx="1089837" cy="22834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AE89CC78-416B-6DFA-8674-2B891C843A6A}"/>
              </a:ext>
            </a:extLst>
          </p:cNvPr>
          <p:cNvSpPr txBox="1"/>
          <p:nvPr/>
        </p:nvSpPr>
        <p:spPr>
          <a:xfrm>
            <a:off x="4766697" y="5204152"/>
            <a:ext cx="42494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sz="1200" dirty="0"/>
              <a:t>Impedance of warm D2 magnet, all coils in series.</a:t>
            </a:r>
          </a:p>
          <a:p>
            <a:r>
              <a:rPr lang="da-DK" sz="1200" dirty="0"/>
              <a:t>Orange – ELQA team with ‘commercial hardware’,</a:t>
            </a:r>
          </a:p>
          <a:p>
            <a:r>
              <a:rPr lang="da-DK" sz="1200" dirty="0"/>
              <a:t>Blue - Newly Developed hardware, tot. aquisition time 1.2s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8816314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0E72C-9F5C-74EE-A736-1162CF699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49936"/>
            <a:ext cx="9144000" cy="940443"/>
          </a:xfrm>
        </p:spPr>
        <p:txBody>
          <a:bodyPr>
            <a:noAutofit/>
          </a:bodyPr>
          <a:lstStyle/>
          <a:p>
            <a:pPr algn="ctr"/>
            <a:r>
              <a:rPr lang="en-US" sz="3200" dirty="0"/>
              <a:t>E-CLIQ: External Coil Coupled Loss Induced Quench</a:t>
            </a:r>
            <a:endParaRPr lang="en-GB" sz="32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6E1E0D-5F41-F600-7B12-D4EC7FA9B5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HFM WP4.5 – Mariusz Wozniak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AD1791-534D-A7C4-15D7-93B1192CB3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7858D3-7008-BC53-8D2E-C659BC1CA5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833" y="1143981"/>
            <a:ext cx="1492224" cy="127763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73AC0D7-586D-FD90-A69A-3B64A3AC6955}"/>
              </a:ext>
            </a:extLst>
          </p:cNvPr>
          <p:cNvSpPr txBox="1"/>
          <p:nvPr/>
        </p:nvSpPr>
        <p:spPr>
          <a:xfrm>
            <a:off x="1561454" y="6235680"/>
            <a:ext cx="14382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WP4.5-T4-D2</a:t>
            </a:r>
          </a:p>
          <a:p>
            <a:r>
              <a:rPr lang="en-GB" sz="1600" dirty="0">
                <a:solidFill>
                  <a:schemeClr val="bg2"/>
                </a:solidFill>
              </a:rPr>
              <a:t>WP4.5-T5-D5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07B0864-31A8-CB61-FF59-D66D0A04A560}"/>
              </a:ext>
            </a:extLst>
          </p:cNvPr>
          <p:cNvSpPr txBox="1"/>
          <p:nvPr/>
        </p:nvSpPr>
        <p:spPr>
          <a:xfrm>
            <a:off x="7327925" y="5983659"/>
            <a:ext cx="18160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dirty="0"/>
              <a:t>Courtesy of Tim Mulder 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7D806D06-C164-C038-5DAB-4AD3820F15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7003" y="1304009"/>
            <a:ext cx="6429050" cy="806425"/>
          </a:xfrm>
        </p:spPr>
        <p:txBody>
          <a:bodyPr>
            <a:normAutofit fontScale="92500" lnSpcReduction="20000"/>
          </a:bodyPr>
          <a:lstStyle/>
          <a:p>
            <a:pPr marL="36576" indent="0">
              <a:buNone/>
            </a:pPr>
            <a:r>
              <a:rPr lang="en-GB" sz="2000" dirty="0"/>
              <a:t>A set of very compact copper coils strategically positioned close to the primary coils, similar to resistive quench heaters, see </a:t>
            </a:r>
            <a:r>
              <a:rPr lang="en-GB" sz="2000" dirty="0">
                <a:hlinkClick r:id="rId3"/>
              </a:rPr>
              <a:t>Mulder et al. 2023</a:t>
            </a:r>
            <a:endParaRPr lang="en-GB" sz="2000" dirty="0"/>
          </a:p>
        </p:txBody>
      </p:sp>
      <p:pic>
        <p:nvPicPr>
          <p:cNvPr id="15" name="Picture 14" descr="A picture containing microphone&#10;&#10;Description automatically generated">
            <a:extLst>
              <a:ext uri="{FF2B5EF4-FFF2-40B4-BE49-F238E27FC236}">
                <a16:creationId xmlns:a16="http://schemas.microsoft.com/office/drawing/2014/main" id="{9A2B2669-A9C7-0860-E824-7508205DD37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745" r="9767" b="19942"/>
          <a:stretch/>
        </p:blipFill>
        <p:spPr>
          <a:xfrm>
            <a:off x="6043692" y="2011545"/>
            <a:ext cx="2865120" cy="2191817"/>
          </a:xfrm>
          <a:prstGeom prst="rect">
            <a:avLst/>
          </a:prstGeom>
        </p:spPr>
      </p:pic>
      <p:pic>
        <p:nvPicPr>
          <p:cNvPr id="16" name="Picture 15" descr="A close-up of a knife&#10;&#10;Description automatically generated with medium confidence">
            <a:extLst>
              <a:ext uri="{FF2B5EF4-FFF2-40B4-BE49-F238E27FC236}">
                <a16:creationId xmlns:a16="http://schemas.microsoft.com/office/drawing/2014/main" id="{74C26DD2-0D0D-57A1-F5E8-3005AE21391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936" t="33904" b="26245"/>
          <a:stretch/>
        </p:blipFill>
        <p:spPr>
          <a:xfrm>
            <a:off x="6043693" y="4287955"/>
            <a:ext cx="2865120" cy="64249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7C0250A-87FA-BF69-70E9-463A81884B72}"/>
              </a:ext>
            </a:extLst>
          </p:cNvPr>
          <p:cNvSpPr txBox="1"/>
          <p:nvPr/>
        </p:nvSpPr>
        <p:spPr>
          <a:xfrm>
            <a:off x="6043693" y="4930449"/>
            <a:ext cx="28651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Thanks to I. Santillana and A. </a:t>
            </a:r>
            <a:r>
              <a:rPr lang="en-US" sz="1000" dirty="0" err="1"/>
              <a:t>Terricabras</a:t>
            </a:r>
            <a:r>
              <a:rPr lang="en-US" sz="1000" dirty="0"/>
              <a:t> (EN/MME) for effort during the mechanical tests</a:t>
            </a:r>
            <a:endParaRPr lang="en-GB" sz="10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56226A9-3D5E-3332-FABB-FDA9CC046C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7323" y="4908906"/>
            <a:ext cx="4903724" cy="126342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0FF5722-96E0-C269-2ECC-47571AC6A166}"/>
              </a:ext>
            </a:extLst>
          </p:cNvPr>
          <p:cNvSpPr txBox="1"/>
          <p:nvPr/>
        </p:nvSpPr>
        <p:spPr>
          <a:xfrm>
            <a:off x="235187" y="2677404"/>
            <a:ext cx="6028067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n-US" sz="1600" dirty="0"/>
              <a:t>PCB E-CLIQ in development for </a:t>
            </a:r>
            <a:r>
              <a:rPr lang="en-US" sz="1600" b="1" dirty="0"/>
              <a:t>integration with an SMC</a:t>
            </a:r>
          </a:p>
          <a:p>
            <a:pPr marL="742950" lvl="1" indent="-2857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Optimized for use with low-current amplifier</a:t>
            </a:r>
          </a:p>
          <a:p>
            <a:pPr marL="742950" lvl="1" indent="-2857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Able to generate local dB/dt of &gt; 100 T/s</a:t>
            </a:r>
          </a:p>
          <a:p>
            <a:pPr marL="742950" lvl="1" indent="-2857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Compact envelope, width of a Nb</a:t>
            </a:r>
            <a:r>
              <a:rPr lang="en-US" sz="1400" baseline="-25000" dirty="0"/>
              <a:t>3</a:t>
            </a:r>
            <a:r>
              <a:rPr lang="en-US" sz="1400" dirty="0"/>
              <a:t>Sn cable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DE1EA99-5B0B-025C-A023-DDB6CCF2EF2D}"/>
              </a:ext>
            </a:extLst>
          </p:cNvPr>
          <p:cNvCxnSpPr>
            <a:cxnSpLocks/>
          </p:cNvCxnSpPr>
          <p:nvPr/>
        </p:nvCxnSpPr>
        <p:spPr>
          <a:xfrm flipV="1">
            <a:off x="4788976" y="4127259"/>
            <a:ext cx="1088756" cy="986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103D2B87-30AF-2ABB-7667-6B575487E926}"/>
              </a:ext>
            </a:extLst>
          </p:cNvPr>
          <p:cNvSpPr txBox="1"/>
          <p:nvPr/>
        </p:nvSpPr>
        <p:spPr>
          <a:xfrm>
            <a:off x="510997" y="4068737"/>
            <a:ext cx="500660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n-US" dirty="0"/>
              <a:t>The design is experimentally verified to withstand mechanical loads of over 200 MPa </a:t>
            </a:r>
            <a:r>
              <a:rPr lang="en-US" dirty="0">
                <a:solidFill>
                  <a:srgbClr val="00B050"/>
                </a:solidFill>
              </a:rPr>
              <a:t>✓</a:t>
            </a:r>
            <a:r>
              <a:rPr lang="en-US" dirty="0"/>
              <a:t>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639E28B-D19B-0999-0E41-21B9B7014CAA}"/>
              </a:ext>
            </a:extLst>
          </p:cNvPr>
          <p:cNvSpPr txBox="1"/>
          <p:nvPr/>
        </p:nvSpPr>
        <p:spPr>
          <a:xfrm>
            <a:off x="5819477" y="5522318"/>
            <a:ext cx="33360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n-US" sz="1800" dirty="0"/>
              <a:t>Modeling tools further matured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1E3F740-DD09-3D73-4FEF-83EA57E21871}"/>
              </a:ext>
            </a:extLst>
          </p:cNvPr>
          <p:cNvCxnSpPr>
            <a:cxnSpLocks/>
          </p:cNvCxnSpPr>
          <p:nvPr/>
        </p:nvCxnSpPr>
        <p:spPr>
          <a:xfrm flipV="1">
            <a:off x="510997" y="2434260"/>
            <a:ext cx="154983" cy="2889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2AA1FB7-80D9-275D-94DD-D9E6E7B4ACC0}"/>
              </a:ext>
            </a:extLst>
          </p:cNvPr>
          <p:cNvCxnSpPr>
            <a:cxnSpLocks/>
            <a:stCxn id="26" idx="1"/>
          </p:cNvCxnSpPr>
          <p:nvPr/>
        </p:nvCxnSpPr>
        <p:spPr>
          <a:xfrm flipH="1">
            <a:off x="5419750" y="5706984"/>
            <a:ext cx="39972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9614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0E72C-9F5C-74EE-A736-1162CF699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Dynamic effects in composite superconductors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1ED1DE-9625-7A00-CB71-A65DAA3EA3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373" y="1161749"/>
            <a:ext cx="9144000" cy="894588"/>
          </a:xfrm>
        </p:spPr>
        <p:txBody>
          <a:bodyPr>
            <a:normAutofit fontScale="70000" lnSpcReduction="20000"/>
          </a:bodyPr>
          <a:lstStyle/>
          <a:p>
            <a:r>
              <a:rPr lang="en-GB" sz="2400" dirty="0"/>
              <a:t>Developed a 3 D thermo-electromagnetic FEM (</a:t>
            </a:r>
            <a:r>
              <a:rPr lang="en-GB" sz="2400" dirty="0" err="1"/>
              <a:t>Comsol</a:t>
            </a:r>
            <a:r>
              <a:rPr lang="en-GB" sz="2400" dirty="0"/>
              <a:t>) model to simulate dynamic effects in twisted composite superconductors</a:t>
            </a:r>
          </a:p>
          <a:p>
            <a:pPr lvl="1"/>
            <a:r>
              <a:rPr lang="en-GB" sz="2000" dirty="0"/>
              <a:t>Presently built for high-</a:t>
            </a:r>
            <a:r>
              <a:rPr lang="en-GB" sz="2000" i="1" dirty="0" err="1"/>
              <a:t>J</a:t>
            </a:r>
            <a:r>
              <a:rPr lang="en-GB" sz="2000" i="1" baseline="-25000" dirty="0" err="1"/>
              <a:t>c</a:t>
            </a:r>
            <a:r>
              <a:rPr lang="en-GB" sz="2000" dirty="0"/>
              <a:t> Nb</a:t>
            </a:r>
            <a:r>
              <a:rPr lang="en-GB" sz="2000" baseline="-25000" dirty="0"/>
              <a:t>3</a:t>
            </a:r>
            <a:r>
              <a:rPr lang="en-GB" sz="2000" dirty="0"/>
              <a:t>Sn wires composed by up to 108 sub-elements, the model can be adapted to other superconductors</a:t>
            </a:r>
          </a:p>
          <a:p>
            <a:pPr lvl="1"/>
            <a:endParaRPr lang="en-GB" sz="2000" dirty="0"/>
          </a:p>
          <a:p>
            <a:pPr marL="36576" indent="0">
              <a:buNone/>
            </a:pPr>
            <a:endParaRPr lang="en-GB" sz="24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6E1E0D-5F41-F600-7B12-D4EC7FA9B5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HFM WP4.5 – Mariusz Wozniak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AD1791-534D-A7C4-15D7-93B1192CB3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 descr="A picture containing shape&#10;&#10;Description automatically generated">
            <a:extLst>
              <a:ext uri="{FF2B5EF4-FFF2-40B4-BE49-F238E27FC236}">
                <a16:creationId xmlns:a16="http://schemas.microsoft.com/office/drawing/2014/main" id="{D5ABECE7-3989-CEF7-A222-7166D6EAA3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206" r="3441" b="6852"/>
          <a:stretch/>
        </p:blipFill>
        <p:spPr>
          <a:xfrm>
            <a:off x="4140609" y="2597462"/>
            <a:ext cx="4971021" cy="3472764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55FCCFB-86B8-C1D9-4150-A244F7502422}"/>
              </a:ext>
            </a:extLst>
          </p:cNvPr>
          <p:cNvSpPr txBox="1">
            <a:spLocks/>
          </p:cNvSpPr>
          <p:nvPr/>
        </p:nvSpPr>
        <p:spPr>
          <a:xfrm>
            <a:off x="5477939" y="1892673"/>
            <a:ext cx="4470503" cy="389142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5C8914F-D0C6-8A79-B54C-417A6481AAE1}"/>
              </a:ext>
            </a:extLst>
          </p:cNvPr>
          <p:cNvSpPr txBox="1">
            <a:spLocks/>
          </p:cNvSpPr>
          <p:nvPr/>
        </p:nvSpPr>
        <p:spPr>
          <a:xfrm>
            <a:off x="-278969" y="2413505"/>
            <a:ext cx="4572000" cy="3472764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8163" indent="-271463">
              <a:buFont typeface="Arial" panose="020B0604020202020204" pitchFamily="34" charset="0"/>
              <a:buChar char="•"/>
            </a:pPr>
            <a:r>
              <a:rPr lang="en-GB" sz="2400" dirty="0"/>
              <a:t>Next Steps: 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Validation vs simple cases having an analytical solution and vs existing representative experimental results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Simulate relevant cases to estimate losses and time constants during magnet quenches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Derive, from the numerical solutions, semi-analytical formulas that can be implemented in other STEAM codes to estimate the losses in superconducting magnets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7EC0F95-BC21-801A-BDF6-DC1715CC09AD}"/>
              </a:ext>
            </a:extLst>
          </p:cNvPr>
          <p:cNvSpPr txBox="1">
            <a:spLocks/>
          </p:cNvSpPr>
          <p:nvPr/>
        </p:nvSpPr>
        <p:spPr>
          <a:xfrm>
            <a:off x="4595248" y="2703911"/>
            <a:ext cx="4113427" cy="758326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1400" dirty="0"/>
              <a:t>Magnetization current distribution in 0.85 mm high </a:t>
            </a:r>
            <a:r>
              <a:rPr lang="en-GB" sz="1400" dirty="0" err="1"/>
              <a:t>J</a:t>
            </a:r>
            <a:r>
              <a:rPr lang="en-GB" sz="1400" baseline="-25000" dirty="0" err="1"/>
              <a:t>c</a:t>
            </a:r>
            <a:r>
              <a:rPr lang="en-GB" sz="1400" dirty="0"/>
              <a:t> wire composed by 37 sub-elements during a quench starting at 11 T and 1.9 K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D07CAB0F-598C-0F8C-606A-2EFCCBBE682A}"/>
              </a:ext>
            </a:extLst>
          </p:cNvPr>
          <p:cNvSpPr txBox="1">
            <a:spLocks/>
          </p:cNvSpPr>
          <p:nvPr/>
        </p:nvSpPr>
        <p:spPr>
          <a:xfrm>
            <a:off x="6385302" y="6004716"/>
            <a:ext cx="2433234" cy="192771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1200" dirty="0"/>
              <a:t>Courtesy of Bernardo Bordini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15CB99-E8BF-4EDE-1E93-17FE026FA929}"/>
              </a:ext>
            </a:extLst>
          </p:cNvPr>
          <p:cNvSpPr txBox="1"/>
          <p:nvPr/>
        </p:nvSpPr>
        <p:spPr>
          <a:xfrm>
            <a:off x="1561454" y="6382921"/>
            <a:ext cx="14382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WP4.5-T5-D4</a:t>
            </a:r>
          </a:p>
        </p:txBody>
      </p:sp>
    </p:spTree>
    <p:extLst>
      <p:ext uri="{BB962C8B-B14F-4D97-AF65-F5344CB8AC3E}">
        <p14:creationId xmlns:p14="http://schemas.microsoft.com/office/powerpoint/2010/main" val="87879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0271A9-46C3-A776-6D9C-E9AEDC9BD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/>
              <a:t>HFM Protection Studies</a:t>
            </a:r>
            <a:br>
              <a:rPr lang="en-GB" sz="3600" dirty="0"/>
            </a:br>
            <a:r>
              <a:rPr lang="en-GB" sz="3600" dirty="0"/>
              <a:t>12T robust dipole - initial concepts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998117-32B1-83B4-975F-C7A450C22C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Mariusz Wozniak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037FB8-B574-4799-6A48-0D11527C13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50A811-096E-2455-5682-1AB2E1CEF89A}"/>
              </a:ext>
            </a:extLst>
          </p:cNvPr>
          <p:cNvSpPr txBox="1"/>
          <p:nvPr/>
        </p:nvSpPr>
        <p:spPr>
          <a:xfrm>
            <a:off x="1561454" y="6382921"/>
            <a:ext cx="14382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WP4.5-T5-D1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928B705-4E2D-73DF-A42C-5285F3740DAF}"/>
              </a:ext>
            </a:extLst>
          </p:cNvPr>
          <p:cNvSpPr txBox="1">
            <a:spLocks/>
          </p:cNvSpPr>
          <p:nvPr/>
        </p:nvSpPr>
        <p:spPr>
          <a:xfrm>
            <a:off x="1505340" y="5993027"/>
            <a:ext cx="7693694" cy="323105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1200" dirty="0"/>
              <a:t>Work request from HFM WP3.1. Collaboration with: Diego Perini, Lucio Fiscarelli. With thanks to Emmanuele Ravaioli.</a:t>
            </a:r>
          </a:p>
          <a:p>
            <a:pPr marL="36576" indent="0">
              <a:buNone/>
            </a:pPr>
            <a:endParaRPr lang="en-GB" sz="12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96A5B35-7235-7295-8594-34860566FE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0853" y="1290977"/>
            <a:ext cx="4145692" cy="310859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425F7AB-7A86-D79D-1A62-52E6F1DAAE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1076" y="78784"/>
            <a:ext cx="1225946" cy="54000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F0CFA405-6027-F8B2-604D-5946BBEE1FB9}"/>
              </a:ext>
            </a:extLst>
          </p:cNvPr>
          <p:cNvGrpSpPr/>
          <p:nvPr/>
        </p:nvGrpSpPr>
        <p:grpSpPr>
          <a:xfrm>
            <a:off x="7501076" y="733792"/>
            <a:ext cx="1368599" cy="379528"/>
            <a:chOff x="383007" y="5278870"/>
            <a:chExt cx="1880837" cy="590174"/>
          </a:xfrm>
        </p:grpSpPr>
        <p:pic>
          <p:nvPicPr>
            <p:cNvPr id="16" name="Content Placeholder 6" descr="Logo&#10;&#10;Description automatically generated">
              <a:extLst>
                <a:ext uri="{FF2B5EF4-FFF2-40B4-BE49-F238E27FC236}">
                  <a16:creationId xmlns:a16="http://schemas.microsoft.com/office/drawing/2014/main" id="{AFBAEC4F-70F1-77A8-636A-A8581F4A799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007" y="5278870"/>
              <a:ext cx="636237" cy="590174"/>
            </a:xfrm>
            <a:prstGeom prst="rect">
              <a:avLst/>
            </a:prstGeom>
          </p:spPr>
        </p:pic>
        <p:sp>
          <p:nvSpPr>
            <p:cNvPr id="17" name="Title 1">
              <a:extLst>
                <a:ext uri="{FF2B5EF4-FFF2-40B4-BE49-F238E27FC236}">
                  <a16:creationId xmlns:a16="http://schemas.microsoft.com/office/drawing/2014/main" id="{AD2FAF82-196B-6440-7D83-11D46FC56C37}"/>
                </a:ext>
              </a:extLst>
            </p:cNvPr>
            <p:cNvSpPr txBox="1">
              <a:spLocks/>
            </p:cNvSpPr>
            <p:nvPr/>
          </p:nvSpPr>
          <p:spPr>
            <a:xfrm>
              <a:off x="1019244" y="5408569"/>
              <a:ext cx="1244600" cy="338554"/>
            </a:xfrm>
            <a:prstGeom prst="rect">
              <a:avLst/>
            </a:prstGeom>
          </p:spPr>
          <p:txBody>
            <a:bodyPr vert="horz" lIns="45720" rIns="45720" anchor="ctr">
              <a:noAutofit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4600" kern="1200">
                  <a:solidFill>
                    <a:schemeClr val="tx1"/>
                  </a:solidFill>
                  <a:latin typeface="Calibri" panose="020F0502020204030204" pitchFamily="34" charset="0"/>
                  <a:ea typeface="+mj-ea"/>
                  <a:cs typeface="Calibri" panose="020F0502020204030204" pitchFamily="34" charset="0"/>
                </a:defRPr>
              </a:lvl1pPr>
            </a:lstStyle>
            <a:p>
              <a:pPr algn="ctr"/>
              <a:r>
                <a:rPr lang="en-US" sz="2400" dirty="0"/>
                <a:t>LEDET</a:t>
              </a:r>
              <a:endParaRPr lang="en-GB" sz="2400" dirty="0"/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C11DDCCD-DDFA-A7D6-62B0-D67437B415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8565" y="1395266"/>
            <a:ext cx="3565820" cy="267378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6A16F40-FD2D-27CD-B41A-C787E07D4FF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6922" y="4135838"/>
            <a:ext cx="2476792" cy="1857189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8BB6D1D5-441C-0C6B-5111-B531F4542FE5}"/>
              </a:ext>
            </a:extLst>
          </p:cNvPr>
          <p:cNvSpPr txBox="1"/>
          <p:nvPr/>
        </p:nvSpPr>
        <p:spPr>
          <a:xfrm>
            <a:off x="4538362" y="4688466"/>
            <a:ext cx="414569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Results from:</a:t>
            </a:r>
          </a:p>
          <a:p>
            <a:r>
              <a:rPr lang="en-GB" sz="1200" dirty="0">
                <a:hlinkClick r:id="rId7"/>
              </a:rPr>
              <a:t>https://gitlab.cern.ch/steam/analyses/m12t_r</a:t>
            </a:r>
            <a:endParaRPr lang="en-GB" sz="1200" dirty="0"/>
          </a:p>
          <a:p>
            <a:r>
              <a:rPr lang="en-GB" sz="1200" dirty="0"/>
              <a:t>Tag: 2024.4.0</a:t>
            </a:r>
          </a:p>
          <a:p>
            <a:r>
              <a:rPr lang="en-GB" sz="1200" dirty="0"/>
              <a:t>Case 3 for QH+CLIQ for magnet: </a:t>
            </a:r>
            <a:r>
              <a:rPr lang="en-GB" sz="1200" b="1" i="0" dirty="0">
                <a:solidFill>
                  <a:srgbClr val="333238"/>
                </a:solidFill>
                <a:effectLst/>
                <a:latin typeface="GitLab Sans"/>
              </a:rPr>
              <a:t>modelData_robust_12T_50_mm_MQXF_cable_5_blocks_V2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9039640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0271A9-46C3-A776-6D9C-E9AEDC9BD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HTS Quench tools development</a:t>
            </a:r>
            <a:br>
              <a:rPr lang="en-GB" sz="3200" dirty="0"/>
            </a:br>
            <a:r>
              <a:rPr lang="en-GB" sz="3200" dirty="0"/>
              <a:t>Selected Finite Difference results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998117-32B1-83B4-975F-C7A450C22C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Mariusz Wozniak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037FB8-B574-4799-6A48-0D11527C13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50A811-096E-2455-5682-1AB2E1CEF89A}"/>
              </a:ext>
            </a:extLst>
          </p:cNvPr>
          <p:cNvSpPr txBox="1"/>
          <p:nvPr/>
        </p:nvSpPr>
        <p:spPr>
          <a:xfrm>
            <a:off x="1561454" y="6382921"/>
            <a:ext cx="14382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WP4.5-T5-D6</a:t>
            </a:r>
          </a:p>
        </p:txBody>
      </p:sp>
      <p:pic>
        <p:nvPicPr>
          <p:cNvPr id="3" name="Picture 2" descr="Chart, diagram&#10;&#10;Description automatically generated">
            <a:extLst>
              <a:ext uri="{FF2B5EF4-FFF2-40B4-BE49-F238E27FC236}">
                <a16:creationId xmlns:a16="http://schemas.microsoft.com/office/drawing/2014/main" id="{4883B1B4-B984-0274-BB73-9C0C062D9B2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268"/>
          <a:stretch/>
        </p:blipFill>
        <p:spPr>
          <a:xfrm>
            <a:off x="-699009" y="1370675"/>
            <a:ext cx="2502409" cy="475148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C072E3F-4576-27C4-84B0-CBA6660169B3}"/>
              </a:ext>
            </a:extLst>
          </p:cNvPr>
          <p:cNvSpPr txBox="1"/>
          <p:nvPr/>
        </p:nvSpPr>
        <p:spPr>
          <a:xfrm>
            <a:off x="7327925" y="5983659"/>
            <a:ext cx="18160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dirty="0"/>
              <a:t>Courtesy of Tim Mulder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54E7BBF-DEAB-777C-A65C-D9F8333CD3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4575" y="1372210"/>
            <a:ext cx="2259425" cy="4549907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0535079-7355-F453-F1FA-2BFC004086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1793" y="1582344"/>
            <a:ext cx="5232385" cy="4670196"/>
          </a:xfrm>
        </p:spPr>
        <p:txBody>
          <a:bodyPr>
            <a:normAutofit fontScale="85000" lnSpcReduction="10000"/>
          </a:bodyPr>
          <a:lstStyle/>
          <a:p>
            <a:r>
              <a:rPr lang="en-US" sz="2000" dirty="0"/>
              <a:t>NICQS : No-Insulation HTS Coil Quench Simulator</a:t>
            </a:r>
          </a:p>
          <a:p>
            <a:r>
              <a:rPr lang="en-US" sz="2000" dirty="0"/>
              <a:t>Modeling tools are in development to describe the thermo-electromagnetic behavior of NI/Controlled-Resistance HTS coils</a:t>
            </a:r>
          </a:p>
          <a:p>
            <a:pPr>
              <a:spcBef>
                <a:spcPts val="800"/>
              </a:spcBef>
            </a:pPr>
            <a:r>
              <a:rPr lang="en-US" sz="2400" dirty="0">
                <a:solidFill>
                  <a:srgbClr val="FF0000"/>
                </a:solidFill>
              </a:rPr>
              <a:t>New</a:t>
            </a:r>
            <a:r>
              <a:rPr lang="en-US" sz="2400" dirty="0"/>
              <a:t>: persistent currents within the tapes.</a:t>
            </a:r>
          </a:p>
          <a:p>
            <a:pPr lvl="1">
              <a:spcBef>
                <a:spcPts val="800"/>
              </a:spcBef>
            </a:pPr>
            <a:r>
              <a:rPr lang="en-US" sz="2000" dirty="0"/>
              <a:t>Required for mechanical evaluation.</a:t>
            </a:r>
          </a:p>
          <a:p>
            <a:pPr lvl="1">
              <a:spcBef>
                <a:spcPts val="800"/>
              </a:spcBef>
            </a:pPr>
            <a:r>
              <a:rPr lang="en-US" sz="2000" dirty="0"/>
              <a:t>Magnetization and its loss during operation.</a:t>
            </a:r>
          </a:p>
          <a:p>
            <a:pPr>
              <a:spcBef>
                <a:spcPts val="800"/>
              </a:spcBef>
            </a:pPr>
            <a:r>
              <a:rPr lang="en-US" sz="2400" dirty="0">
                <a:solidFill>
                  <a:srgbClr val="FF0000"/>
                </a:solidFill>
              </a:rPr>
              <a:t>New</a:t>
            </a:r>
            <a:r>
              <a:rPr lang="en-US" sz="2400" dirty="0"/>
              <a:t>: Eddy currents in structural elements.</a:t>
            </a:r>
          </a:p>
          <a:p>
            <a:pPr lvl="1">
              <a:spcBef>
                <a:spcPts val="800"/>
              </a:spcBef>
            </a:pPr>
            <a:r>
              <a:rPr lang="en-US" sz="2000" dirty="0"/>
              <a:t>Important for quench protection studies.</a:t>
            </a:r>
          </a:p>
          <a:p>
            <a:pPr lvl="1">
              <a:spcBef>
                <a:spcPts val="800"/>
              </a:spcBef>
            </a:pPr>
            <a:r>
              <a:rPr lang="en-US" sz="2000" dirty="0"/>
              <a:t>AC-loss generated during operation.</a:t>
            </a:r>
          </a:p>
          <a:p>
            <a:pPr>
              <a:spcBef>
                <a:spcPts val="800"/>
              </a:spcBef>
            </a:pPr>
            <a:r>
              <a:rPr lang="en-US" sz="2400" dirty="0">
                <a:solidFill>
                  <a:srgbClr val="FF0000"/>
                </a:solidFill>
              </a:rPr>
              <a:t>Fast</a:t>
            </a:r>
            <a:r>
              <a:rPr lang="en-US" sz="2400" dirty="0"/>
              <a:t>, example: </a:t>
            </a:r>
            <a:br>
              <a:rPr lang="en-US" sz="2400" dirty="0"/>
            </a:br>
            <a:r>
              <a:rPr lang="en-US" sz="2000" dirty="0"/>
              <a:t>40 T cooling solenoid: 42 pancake coils, 600 turns each -&gt; simulation time of a few minutes to an hour</a:t>
            </a:r>
            <a:r>
              <a:rPr lang="en-US" sz="1600" baseline="30000" dirty="0"/>
              <a:t>*</a:t>
            </a:r>
            <a:r>
              <a:rPr lang="en-US" sz="2000" dirty="0"/>
              <a:t>.</a:t>
            </a:r>
          </a:p>
          <a:p>
            <a:endParaRPr lang="en-GB" sz="2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4D8FAE-0C1A-6210-D9CE-55AE155E0D6B}"/>
              </a:ext>
            </a:extLst>
          </p:cNvPr>
          <p:cNvSpPr txBox="1"/>
          <p:nvPr/>
        </p:nvSpPr>
        <p:spPr>
          <a:xfrm>
            <a:off x="2368575" y="6017809"/>
            <a:ext cx="49593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n-US" sz="1200" dirty="0"/>
              <a:t>* Depending on the scenario and solver settings.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3AE4FF5-1C32-5450-D1E0-99151FEA5B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1076" y="78784"/>
            <a:ext cx="1225946" cy="540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5CDE498-F0C3-7F4E-9EE3-45EF50E7B76D}"/>
              </a:ext>
            </a:extLst>
          </p:cNvPr>
          <p:cNvSpPr txBox="1"/>
          <p:nvPr/>
        </p:nvSpPr>
        <p:spPr>
          <a:xfrm>
            <a:off x="7676635" y="579492"/>
            <a:ext cx="9600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NICQS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5211796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89F0E30D083A4AB955022337D3B6BD" ma:contentTypeVersion="0" ma:contentTypeDescription="Create a new document." ma:contentTypeScope="" ma:versionID="483d1c13589ab83bb89458917d75226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C740A48-C731-484B-97BA-4B1A00B8F2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49F46D0-D22B-4A79-B6E1-793E4DA25814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63676</TotalTime>
  <Words>1386</Words>
  <Application>Microsoft Office PowerPoint</Application>
  <PresentationFormat>On-screen Show (4:3)</PresentationFormat>
  <Paragraphs>170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Arial</vt:lpstr>
      <vt:lpstr>Calibri</vt:lpstr>
      <vt:lpstr>Century Gothic</vt:lpstr>
      <vt:lpstr>GitLab Sans</vt:lpstr>
      <vt:lpstr>HelveticaLTStd-Bold-Identity-H</vt:lpstr>
      <vt:lpstr>HelveticaLTStd-Roman-Identity-H</vt:lpstr>
      <vt:lpstr>Roboto</vt:lpstr>
      <vt:lpstr>Wingdings</vt:lpstr>
      <vt:lpstr>HFM(4-3)</vt:lpstr>
      <vt:lpstr>PowerPoint Presentation</vt:lpstr>
      <vt:lpstr>Introduction to the activities of WP4.5 at CERN  Quench detection, protection and diagnostic methods for HFM </vt:lpstr>
      <vt:lpstr>Scope of the WP4.5</vt:lpstr>
      <vt:lpstr>Complete list of defined activities</vt:lpstr>
      <vt:lpstr>Impedance Measurement for Continuous Condition Monitoring (including quench detection)</vt:lpstr>
      <vt:lpstr>E-CLIQ: External Coil Coupled Loss Induced Quench</vt:lpstr>
      <vt:lpstr>Dynamic effects in composite superconductors </vt:lpstr>
      <vt:lpstr>HFM Protection Studies 12T robust dipole - initial concepts</vt:lpstr>
      <vt:lpstr>HTS Quench tools development Selected Finite Difference results</vt:lpstr>
      <vt:lpstr>HTS Quench tools development Selected FE results</vt:lpstr>
      <vt:lpstr>Coupled structural and quench tools</vt:lpstr>
      <vt:lpstr>Parametrized quench tools</vt:lpstr>
      <vt:lpstr>CCT magnet quench tools</vt:lpstr>
      <vt:lpstr>Conclusions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Mariusz Wozniak</cp:lastModifiedBy>
  <cp:revision>895</cp:revision>
  <cp:lastPrinted>2022-04-29T08:24:36Z</cp:lastPrinted>
  <dcterms:created xsi:type="dcterms:W3CDTF">2012-11-30T11:04:26Z</dcterms:created>
  <dcterms:modified xsi:type="dcterms:W3CDTF">2023-04-18T07:37:47Z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0x0101006389F0E30D083A4AB955022337D3B6BD</vt:lpwstr>
  </property>
</Properties>
</file>