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3"/>
  </p:notesMasterIdLst>
  <p:sldIdLst>
    <p:sldId id="938" r:id="rId5"/>
    <p:sldId id="939" r:id="rId6"/>
    <p:sldId id="940" r:id="rId7"/>
    <p:sldId id="952" r:id="rId8"/>
    <p:sldId id="957" r:id="rId9"/>
    <p:sldId id="954" r:id="rId10"/>
    <p:sldId id="953" r:id="rId11"/>
    <p:sldId id="958" r:id="rId12"/>
  </p:sldIdLst>
  <p:sldSz cx="9144000" cy="6858000" type="screen4x3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CCE4"/>
    <a:srgbClr val="DCE6F1"/>
    <a:srgbClr val="B9DEFF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103" d="100"/>
          <a:sy n="103" d="100"/>
        </p:scale>
        <p:origin x="126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5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Work Package WP4.2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18/04/2023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1312985" y="5158154"/>
            <a:ext cx="233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Date:</a:t>
            </a:r>
            <a:r>
              <a:rPr lang="en-GB" dirty="0"/>
              <a:t> 18</a:t>
            </a:r>
            <a:r>
              <a:rPr lang="en-GB" baseline="30000" dirty="0"/>
              <a:t>th</a:t>
            </a:r>
            <a:r>
              <a:rPr lang="en-GB" dirty="0"/>
              <a:t> April 2023</a:t>
            </a:r>
            <a:r>
              <a:rPr lang="en-FR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312985" y="464195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Author:</a:t>
            </a:r>
            <a:r>
              <a:rPr lang="en-GB" dirty="0"/>
              <a:t> Cédric Garion</a:t>
            </a:r>
            <a:r>
              <a:rPr lang="en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6C61-06FE-871A-5FF5-EE7953BD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64BB-E34E-C265-52FF-CD74A4745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  <a:p>
            <a:r>
              <a:rPr lang="en-GB" dirty="0"/>
              <a:t>Plan until end of 2023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CC488-B87B-4D69-DCD6-94353E3F65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53160-0016-3278-C7FC-2332742C9F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ECF9-BA2F-0AEC-675B-BC7E9A68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5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5EFAA-0D41-0A01-51C3-43AB4927A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FC90C-825E-DB6C-11A7-713B68F899C9}"/>
              </a:ext>
            </a:extLst>
          </p:cNvPr>
          <p:cNvSpPr txBox="1"/>
          <p:nvPr/>
        </p:nvSpPr>
        <p:spPr>
          <a:xfrm>
            <a:off x="1243282" y="2929306"/>
            <a:ext cx="77193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GB" dirty="0"/>
              <a:t>Inventory and thermal-mechanical characterisation of structural materials.</a:t>
            </a:r>
          </a:p>
          <a:p>
            <a:pPr marL="400050" indent="-400050">
              <a:buFont typeface="+mj-lt"/>
              <a:buAutoNum type="romanUcPeriod"/>
            </a:pPr>
            <a:endParaRPr lang="en-GB" dirty="0"/>
          </a:p>
          <a:p>
            <a:pPr marL="400050" indent="-400050">
              <a:buFont typeface="+mj-lt"/>
              <a:buAutoNum type="romanUcPeriod"/>
            </a:pPr>
            <a:r>
              <a:rPr lang="en-GB" dirty="0"/>
              <a:t>Development and characterisation of next generation of structural materials.</a:t>
            </a:r>
          </a:p>
          <a:p>
            <a:pPr marL="400050" indent="-400050">
              <a:buFont typeface="+mj-lt"/>
              <a:buAutoNum type="romanUcPeriod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9F6B9B-6277-8C17-B23C-C69BAF7400AB}"/>
              </a:ext>
            </a:extLst>
          </p:cNvPr>
          <p:cNvSpPr txBox="1"/>
          <p:nvPr/>
        </p:nvSpPr>
        <p:spPr>
          <a:xfrm>
            <a:off x="743316" y="2304242"/>
            <a:ext cx="708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WP4.2 scope is the following: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20B82E0-0A2B-7C7A-0133-A0BA56FC64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18/04/2023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72288-A129-C639-8520-94C8EE364C85}"/>
              </a:ext>
            </a:extLst>
          </p:cNvPr>
          <p:cNvSpPr txBox="1"/>
          <p:nvPr/>
        </p:nvSpPr>
        <p:spPr>
          <a:xfrm>
            <a:off x="845953" y="483663"/>
            <a:ext cx="708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WP4.2: Structural materials</a:t>
            </a:r>
          </a:p>
        </p:txBody>
      </p:sp>
    </p:spTree>
    <p:extLst>
      <p:ext uri="{BB962C8B-B14F-4D97-AF65-F5344CB8AC3E}">
        <p14:creationId xmlns:p14="http://schemas.microsoft.com/office/powerpoint/2010/main" val="2797259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97717-B407-74ED-C5DC-FB84B5587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F2A51B-FE17-0483-DF8E-57966B822DC4}"/>
              </a:ext>
            </a:extLst>
          </p:cNvPr>
          <p:cNvSpPr txBox="1"/>
          <p:nvPr/>
        </p:nvSpPr>
        <p:spPr>
          <a:xfrm>
            <a:off x="354050" y="864650"/>
            <a:ext cx="71609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Thermal-mechanical characterisation of structural materials: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CCF588-76A5-3B84-2C87-FA6D7CA76474}"/>
              </a:ext>
            </a:extLst>
          </p:cNvPr>
          <p:cNvSpPr txBox="1"/>
          <p:nvPr/>
        </p:nvSpPr>
        <p:spPr>
          <a:xfrm>
            <a:off x="354050" y="1880432"/>
            <a:ext cx="4624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Basic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Young’s modulus, Poisson coefficient, yield strength, ultimate strength, coefficient of thermal expansion,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Thermal conductivity, specific heat capacity</a:t>
            </a:r>
          </a:p>
          <a:p>
            <a:endParaRPr lang="en-GB" sz="1600" dirty="0"/>
          </a:p>
          <a:p>
            <a:r>
              <a:rPr lang="en-GB" sz="1600" dirty="0"/>
              <a:t>Possible other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Magnetic permeability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Electrical resistivity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Fracture toughness,…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EEC731-3AA1-6497-7BBB-674D9800F484}"/>
              </a:ext>
            </a:extLst>
          </p:cNvPr>
          <p:cNvSpPr txBox="1"/>
          <p:nvPr/>
        </p:nvSpPr>
        <p:spPr>
          <a:xfrm>
            <a:off x="6829424" y="2030571"/>
            <a:ext cx="21240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Stainless steel</a:t>
            </a:r>
          </a:p>
          <a:p>
            <a:r>
              <a:rPr lang="en-GB" sz="1600" dirty="0"/>
              <a:t>Iron</a:t>
            </a:r>
          </a:p>
          <a:p>
            <a:r>
              <a:rPr lang="en-GB" sz="1600" dirty="0"/>
              <a:t>Copper</a:t>
            </a:r>
          </a:p>
          <a:p>
            <a:r>
              <a:rPr lang="en-GB" sz="1600" dirty="0"/>
              <a:t>Titanium</a:t>
            </a:r>
          </a:p>
          <a:p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C24B8A-B35F-9925-5D3B-9E103E9C28CB}"/>
              </a:ext>
            </a:extLst>
          </p:cNvPr>
          <p:cNvSpPr txBox="1"/>
          <p:nvPr/>
        </p:nvSpPr>
        <p:spPr>
          <a:xfrm>
            <a:off x="354050" y="4588866"/>
            <a:ext cx="69087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As a function of temperature in the 4.2-925K range.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17A0B7-62A7-6AC6-33AA-EC7D4622CD5E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5663890" y="1187815"/>
            <a:ext cx="1165534" cy="150447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F0DCF2-F65A-742D-807C-ECE30C0DAEE4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1466850" y="1428750"/>
            <a:ext cx="13786" cy="45168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Left Brace 16">
            <a:extLst>
              <a:ext uri="{FF2B5EF4-FFF2-40B4-BE49-F238E27FC236}">
                <a16:creationId xmlns:a16="http://schemas.microsoft.com/office/drawing/2014/main" id="{2180F201-E2D4-6638-EFAD-A24028FAAE72}"/>
              </a:ext>
            </a:extLst>
          </p:cNvPr>
          <p:cNvSpPr/>
          <p:nvPr/>
        </p:nvSpPr>
        <p:spPr>
          <a:xfrm rot="16200000">
            <a:off x="1343654" y="257801"/>
            <a:ext cx="285069" cy="2056828"/>
          </a:xfrm>
          <a:prstGeom prst="leftBrace">
            <a:avLst>
              <a:gd name="adj1" fmla="val 44787"/>
              <a:gd name="adj2" fmla="val 49730"/>
            </a:avLst>
          </a:prstGeom>
          <a:ln>
            <a:solidFill>
              <a:srgbClr val="C0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5E6E26-1E1F-CC2C-08DD-37AA002F0264}"/>
              </a:ext>
            </a:extLst>
          </p:cNvPr>
          <p:cNvSpPr txBox="1"/>
          <p:nvPr/>
        </p:nvSpPr>
        <p:spPr>
          <a:xfrm>
            <a:off x="354050" y="5228754"/>
            <a:ext cx="85994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lot of data is already available but not always consistent. Part of the job will be to review and compare all these data and then select and compile them in a common database.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961FC6-98B9-D49E-FB2E-71766D36E628}"/>
              </a:ext>
            </a:extLst>
          </p:cNvPr>
          <p:cNvSpPr txBox="1"/>
          <p:nvPr/>
        </p:nvSpPr>
        <p:spPr>
          <a:xfrm>
            <a:off x="354050" y="181691"/>
            <a:ext cx="84190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GB" sz="2400" dirty="0"/>
              <a:t>Inventory and characterisation of structural materials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C76CD33-FA15-20D8-9F0E-AFD32BE58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18/04/2023</a:t>
            </a:r>
          </a:p>
        </p:txBody>
      </p:sp>
    </p:spTree>
    <p:extLst>
      <p:ext uri="{BB962C8B-B14F-4D97-AF65-F5344CB8AC3E}">
        <p14:creationId xmlns:p14="http://schemas.microsoft.com/office/powerpoint/2010/main" val="389222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7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D39AA-E977-71D3-22FB-5BB610BC4A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FADCE7-BCA5-1A79-2AAC-1FAAAE08EEEB}"/>
              </a:ext>
            </a:extLst>
          </p:cNvPr>
          <p:cNvSpPr txBox="1"/>
          <p:nvPr/>
        </p:nvSpPr>
        <p:spPr>
          <a:xfrm>
            <a:off x="508757" y="1842366"/>
            <a:ext cx="81264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Survey of new materials based on needs and functional specifications:</a:t>
            </a:r>
          </a:p>
          <a:p>
            <a:endParaRPr lang="en-GB" dirty="0"/>
          </a:p>
          <a:p>
            <a:pPr marL="1657350" lvl="3" indent="-285750">
              <a:buFont typeface="Artifakt Element" panose="020B0503050000020004" pitchFamily="34" charset="0"/>
              <a:buChar char="↳"/>
            </a:pPr>
            <a:r>
              <a:rPr lang="en-GB" dirty="0">
                <a:sym typeface="Wingdings" panose="05000000000000000000" pitchFamily="2" charset="2"/>
              </a:rPr>
              <a:t>New for superconducting magnets but available on the market.</a:t>
            </a:r>
          </a:p>
          <a:p>
            <a:pPr marL="1657350" lvl="3" indent="-285750">
              <a:buFont typeface="Artifakt Element" panose="020B0503050000020004" pitchFamily="34" charset="0"/>
              <a:buChar char="↳"/>
            </a:pPr>
            <a:endParaRPr lang="en-GB" dirty="0">
              <a:sym typeface="Wingdings" panose="05000000000000000000" pitchFamily="2" charset="2"/>
            </a:endParaRPr>
          </a:p>
          <a:p>
            <a:pPr marL="1657350" lvl="3" indent="-285750">
              <a:buFont typeface="Artifakt Element" panose="020B0503050000020004" pitchFamily="34" charset="0"/>
              <a:buChar char="↳"/>
            </a:pPr>
            <a:r>
              <a:rPr lang="en-GB" dirty="0">
                <a:sym typeface="Wingdings" panose="05000000000000000000" pitchFamily="2" charset="2"/>
              </a:rPr>
              <a:t>New material to be developed if required, not on the market.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Thermal mechanical characterisation of these new materials.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46E277-7CB8-9A89-A09A-0875BC2C5D3B}"/>
              </a:ext>
            </a:extLst>
          </p:cNvPr>
          <p:cNvSpPr txBox="1"/>
          <p:nvPr/>
        </p:nvSpPr>
        <p:spPr>
          <a:xfrm>
            <a:off x="354050" y="181691"/>
            <a:ext cx="8419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romanUcPeriod" startAt="2"/>
            </a:pPr>
            <a:r>
              <a:rPr lang="en-GB" sz="2400" dirty="0"/>
              <a:t>Development and characterisation of next generation of structural materials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1E8F07-D09C-673A-BE32-63F1732FA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18/04/2023</a:t>
            </a:r>
          </a:p>
        </p:txBody>
      </p:sp>
    </p:spTree>
    <p:extLst>
      <p:ext uri="{BB962C8B-B14F-4D97-AF65-F5344CB8AC3E}">
        <p14:creationId xmlns:p14="http://schemas.microsoft.com/office/powerpoint/2010/main" val="295056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68402E-6125-7190-50A5-831A983AC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ADE58-7512-205C-FC0A-35DAA4BF3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8290F3-D31F-7AB7-BA33-57D3A258ABFF}"/>
              </a:ext>
            </a:extLst>
          </p:cNvPr>
          <p:cNvSpPr txBox="1"/>
          <p:nvPr/>
        </p:nvSpPr>
        <p:spPr>
          <a:xfrm>
            <a:off x="452063" y="1408822"/>
            <a:ext cx="82398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WP4.2 plan for 2023 is the following: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Hire a graduate (ORIGIN 2023-2).</a:t>
            </a:r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Inventory of structural materials </a:t>
            </a:r>
            <a:r>
              <a:rPr lang="en-GB" b="1" dirty="0"/>
              <a:t>presently used </a:t>
            </a:r>
            <a:r>
              <a:rPr lang="en-GB" dirty="0"/>
              <a:t>in superconducting magnets (Q2-Q3 2023).</a:t>
            </a:r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Survey and documentation (database) of their thermal mechanical properties (Q3-Q4 2023).</a:t>
            </a:r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Measurements of their missing properties, if needed (from Q4 2023).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711ABB7F-C025-807D-C2D9-40E612541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18/04/2023</a:t>
            </a:r>
          </a:p>
        </p:txBody>
      </p:sp>
    </p:spTree>
    <p:extLst>
      <p:ext uri="{BB962C8B-B14F-4D97-AF65-F5344CB8AC3E}">
        <p14:creationId xmlns:p14="http://schemas.microsoft.com/office/powerpoint/2010/main" val="1271530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3A561E-5C6D-4A85-5B5E-71F010DD40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8EAA5-3501-D8B3-93D1-FCD7B91262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B256A9-1F79-8DD3-27E0-5F27D3A67FAA}"/>
              </a:ext>
            </a:extLst>
          </p:cNvPr>
          <p:cNvSpPr txBox="1"/>
          <p:nvPr/>
        </p:nvSpPr>
        <p:spPr>
          <a:xfrm>
            <a:off x="1847461" y="1953236"/>
            <a:ext cx="5449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Thanks for your attention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C4421CC-F41D-5CC7-2A4C-8D347BE9EA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18/04/2023</a:t>
            </a:r>
          </a:p>
        </p:txBody>
      </p:sp>
    </p:spTree>
    <p:extLst>
      <p:ext uri="{BB962C8B-B14F-4D97-AF65-F5344CB8AC3E}">
        <p14:creationId xmlns:p14="http://schemas.microsoft.com/office/powerpoint/2010/main" val="393303121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76265</TotalTime>
  <Words>279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Artifakt Element</vt:lpstr>
      <vt:lpstr>Calibri</vt:lpstr>
      <vt:lpstr>HFM(4-3)</vt:lpstr>
      <vt:lpstr>PowerPoint Presentation</vt:lpstr>
      <vt:lpstr>Work Package WP4.2 </vt:lpstr>
      <vt:lpstr>Table of contents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Cedric Garion</cp:lastModifiedBy>
  <cp:revision>897</cp:revision>
  <cp:lastPrinted>2022-11-18T13:56:48Z</cp:lastPrinted>
  <dcterms:created xsi:type="dcterms:W3CDTF">2012-11-30T11:04:26Z</dcterms:created>
  <dcterms:modified xsi:type="dcterms:W3CDTF">2023-04-18T07:31:43Z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