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5152" r:id="rId2"/>
  </p:sldMasterIdLst>
  <p:notesMasterIdLst>
    <p:notesMasterId r:id="rId29"/>
  </p:notesMasterIdLst>
  <p:handoutMasterIdLst>
    <p:handoutMasterId r:id="rId30"/>
  </p:handoutMasterIdLst>
  <p:sldIdLst>
    <p:sldId id="1276" r:id="rId3"/>
    <p:sldId id="1739" r:id="rId4"/>
    <p:sldId id="946" r:id="rId5"/>
    <p:sldId id="1159" r:id="rId6"/>
    <p:sldId id="1758" r:id="rId7"/>
    <p:sldId id="1413" r:id="rId8"/>
    <p:sldId id="1740" r:id="rId9"/>
    <p:sldId id="1755" r:id="rId10"/>
    <p:sldId id="1756" r:id="rId11"/>
    <p:sldId id="1759" r:id="rId12"/>
    <p:sldId id="1335" r:id="rId13"/>
    <p:sldId id="1525" r:id="rId14"/>
    <p:sldId id="721" r:id="rId15"/>
    <p:sldId id="1532" r:id="rId16"/>
    <p:sldId id="1534" r:id="rId17"/>
    <p:sldId id="1527" r:id="rId18"/>
    <p:sldId id="1530" r:id="rId19"/>
    <p:sldId id="1738" r:id="rId20"/>
    <p:sldId id="1736" r:id="rId21"/>
    <p:sldId id="1690" r:id="rId22"/>
    <p:sldId id="1688" r:id="rId23"/>
    <p:sldId id="257" r:id="rId24"/>
    <p:sldId id="1687" r:id="rId25"/>
    <p:sldId id="258" r:id="rId26"/>
    <p:sldId id="1689" r:id="rId27"/>
    <p:sldId id="1692" r:id="rId28"/>
  </p:sldIdLst>
  <p:sldSz cx="10160000" cy="7620000"/>
  <p:notesSz cx="6670675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98"/>
    <p:restoredTop sz="96327"/>
  </p:normalViewPr>
  <p:slideViewPr>
    <p:cSldViewPr>
      <p:cViewPr varScale="1">
        <p:scale>
          <a:sx n="115" d="100"/>
          <a:sy n="115" d="100"/>
        </p:scale>
        <p:origin x="2264" y="208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69" d="100"/>
        <a:sy n="69" d="100"/>
      </p:scale>
      <p:origin x="0" y="3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9076AF2-4D8A-BA46-AA81-2B96ECEDAA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4E43BB-E805-A545-A4D8-423C971F421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13BD476-196E-E041-8422-18A4741F5FD1}" type="datetimeFigureOut">
              <a:rPr lang="en-US" altLang="en-US"/>
              <a:pPr>
                <a:defRPr/>
              </a:pPr>
              <a:t>4/18/23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E70C6A-1E01-104E-8089-FF9B8F9344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C6A0BB-F5EC-F345-B2F5-53E92F67C2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04DC05D-0DF8-C448-8E3E-12EEBDFF20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D47FA95-89FB-3B46-81BA-37B8CED84CC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4CD36E-7793-B94E-98DB-686220376A4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98E7C4A-30B1-D24F-A20E-C805377028A2}" type="datetimeFigureOut">
              <a:rPr lang="en-US" altLang="en-US"/>
              <a:pPr>
                <a:defRPr/>
              </a:pPr>
              <a:t>4/18/23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FF0F1EE-D9DB-C54D-8DC6-D84774E1806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777CB3A-C4ED-B842-88AE-0A093322C3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7175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18B8B1-024E-8948-8663-37209EC2DE5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997B71-A853-6A40-89DA-BD81C7639F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15B0B9B-768B-8147-B38B-1BAC50AEEC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>
            <a:extLst>
              <a:ext uri="{FF2B5EF4-FFF2-40B4-BE49-F238E27FC236}">
                <a16:creationId xmlns:a16="http://schemas.microsoft.com/office/drawing/2014/main" id="{5B0AB0FE-39CF-4B4F-B7B3-5942C807DF7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8" name="Notes Placeholder 2">
            <a:extLst>
              <a:ext uri="{FF2B5EF4-FFF2-40B4-BE49-F238E27FC236}">
                <a16:creationId xmlns:a16="http://schemas.microsoft.com/office/drawing/2014/main" id="{3BDF1F4F-4AD1-CD40-B1B0-747B6D2D8EE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219" name="Slide Number Placeholder 3">
            <a:extLst>
              <a:ext uri="{FF2B5EF4-FFF2-40B4-BE49-F238E27FC236}">
                <a16:creationId xmlns:a16="http://schemas.microsoft.com/office/drawing/2014/main" id="{70269749-4F4E-404A-98D1-76E4DDFCAC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8863DE7-93FA-1149-ABC0-4F812AA3D89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>
            <a:extLst>
              <a:ext uri="{FF2B5EF4-FFF2-40B4-BE49-F238E27FC236}">
                <a16:creationId xmlns:a16="http://schemas.microsoft.com/office/drawing/2014/main" id="{F3CD4253-4F80-9B42-842B-23C60F43F3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140705E0-E0D3-EE48-B6BB-7009D1A1C4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1600">
                <a:latin typeface="Lucida Grande" charset="0"/>
                <a:sym typeface="Lucida Grande" charset="0"/>
              </a:rPr>
              <a:t>quench simulation requires coupling of different  models</a:t>
            </a:r>
          </a:p>
          <a:p>
            <a:pPr>
              <a:defRPr/>
            </a:pPr>
            <a:endParaRPr lang="en-US" sz="1600">
              <a:latin typeface="Lucida Grande" charset="0"/>
              <a:sym typeface="Lucida Grande" charset="0"/>
            </a:endParaRPr>
          </a:p>
          <a:p>
            <a:pPr>
              <a:defRPr/>
            </a:pPr>
            <a:r>
              <a:rPr lang="en-US" sz="1600">
                <a:latin typeface="Lucida Grande" charset="0"/>
                <a:sym typeface="Lucida Grande" charset="0"/>
              </a:rPr>
              <a:t>paper reference</a:t>
            </a:r>
          </a:p>
          <a:p>
            <a:pPr>
              <a:defRPr/>
            </a:pPr>
            <a:endParaRPr lang="en-US" sz="1600">
              <a:latin typeface="Lucida Grande" charset="0"/>
              <a:sym typeface="Lucida Grande" charset="0"/>
            </a:endParaRPr>
          </a:p>
          <a:p>
            <a:pPr>
              <a:defRPr/>
            </a:pPr>
            <a:r>
              <a:rPr lang="en-US" sz="1600">
                <a:latin typeface="Lucida Grande" charset="0"/>
                <a:sym typeface="Lucida Grande" charset="0"/>
              </a:rPr>
              <a:t>adiabatic !?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>
            <a:extLst>
              <a:ext uri="{FF2B5EF4-FFF2-40B4-BE49-F238E27FC236}">
                <a16:creationId xmlns:a16="http://schemas.microsoft.com/office/drawing/2014/main" id="{4977CEA0-1B49-5048-B135-7CD599F32F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4" name="Rectangle 3">
            <a:extLst>
              <a:ext uri="{FF2B5EF4-FFF2-40B4-BE49-F238E27FC236}">
                <a16:creationId xmlns:a16="http://schemas.microsoft.com/office/drawing/2014/main" id="{8E511419-FDC9-2543-AC33-A29B13B9DE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68338" y="4716463"/>
            <a:ext cx="5335587" cy="4470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771" tIns="45885" rIns="91771" bIns="45885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9270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75163" cy="3355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A15D-E5D8-4773-A7E0-E0C552D04FF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939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Number Placeholder 6">
            <a:extLst>
              <a:ext uri="{FF2B5EF4-FFF2-40B4-BE49-F238E27FC236}">
                <a16:creationId xmlns:a16="http://schemas.microsoft.com/office/drawing/2014/main" id="{CCF82024-6835-8241-841C-9C390F612B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2583AE-01B7-3545-9F01-A50519F0FDE2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  <a:sym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  <a:sym typeface="Arial" panose="020B0604020202020204" pitchFamily="34" charset="0"/>
            </a:endParaRPr>
          </a:p>
        </p:txBody>
      </p:sp>
      <p:sp>
        <p:nvSpPr>
          <p:cNvPr id="88066" name="Slide Image Placeholder 1">
            <a:extLst>
              <a:ext uri="{FF2B5EF4-FFF2-40B4-BE49-F238E27FC236}">
                <a16:creationId xmlns:a16="http://schemas.microsoft.com/office/drawing/2014/main" id="{C89ACCE7-40A4-EB4A-9E72-18D81C10D4A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solidFill>
            <a:srgbClr val="729FCF"/>
          </a:solidFill>
          <a:ln w="25400">
            <a:solidFill>
              <a:srgbClr val="3465A4"/>
            </a:solidFill>
            <a:miter lim="800000"/>
            <a:headEnd/>
            <a:tailEnd/>
          </a:ln>
        </p:spPr>
      </p:sp>
      <p:sp>
        <p:nvSpPr>
          <p:cNvPr id="88067" name="Notes Placeholder 2">
            <a:extLst>
              <a:ext uri="{FF2B5EF4-FFF2-40B4-BE49-F238E27FC236}">
                <a16:creationId xmlns:a16="http://schemas.microsoft.com/office/drawing/2014/main" id="{377FC47A-8CD2-8E45-BAF3-1D749102F103}"/>
              </a:ext>
            </a:extLst>
          </p:cNvPr>
          <p:cNvSpPr>
            <a:spLocks noGrp="1" noChangeArrowheads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6386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930C31-6FF4-449F-A66B-0A70D785F55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7795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930C31-6FF4-449F-A66B-0A70D785F55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7648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930C31-6FF4-449F-A66B-0A70D785F55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3290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930C31-6FF4-449F-A66B-0A70D785F55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6628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1596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162403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>
            <a:noAutofit/>
          </a:bodyPr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177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108" y="789019"/>
            <a:ext cx="1658687" cy="218935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990" y="3810000"/>
            <a:ext cx="9480021" cy="2392517"/>
          </a:xfrm>
        </p:spPr>
        <p:txBody>
          <a:bodyPr anchor="t" anchorCtr="0"/>
          <a:lstStyle>
            <a:lvl1pPr algn="l">
              <a:defRPr sz="4167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9990" y="6333614"/>
            <a:ext cx="9480022" cy="893097"/>
          </a:xfrm>
        </p:spPr>
        <p:txBody>
          <a:bodyPr>
            <a:noAutofit/>
          </a:bodyPr>
          <a:lstStyle>
            <a:lvl1pPr marL="0" indent="0" algn="l">
              <a:buNone/>
              <a:defRPr sz="1667" b="0">
                <a:solidFill>
                  <a:schemeClr val="bg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11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69989" indent="-269989">
              <a:buFont typeface="Arial" charset="0"/>
              <a:buChar char="•"/>
              <a:tabLst/>
              <a:defRPr sz="1500">
                <a:solidFill>
                  <a:schemeClr val="tx2"/>
                </a:solidFill>
              </a:defRPr>
            </a:lvl2pPr>
            <a:lvl3pPr marL="539978" indent="-269989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809968" indent="-269989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714431" indent="-190492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2142-1528-43D1-9650-93BE8854C290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505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85739" indent="-285739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523854" indent="-218273">
              <a:buFont typeface="Arial" panose="020B0604020202020204" pitchFamily="34" charset="0"/>
              <a:buChar char="•"/>
              <a:tabLst/>
              <a:defRPr sz="1500">
                <a:solidFill>
                  <a:schemeClr val="tx2">
                    <a:lumMod val="50000"/>
                  </a:schemeClr>
                </a:solidFill>
              </a:defRPr>
            </a:lvl2pPr>
            <a:lvl3pPr marL="740804" indent="-216950">
              <a:buSzPct val="100000"/>
              <a:buFont typeface="Arial" panose="020B0604020202020204" pitchFamily="34" charset="0"/>
              <a:buChar char="•"/>
              <a:tabLst/>
              <a:defRPr sz="1500">
                <a:solidFill>
                  <a:schemeClr val="tx2">
                    <a:lumMod val="50000"/>
                  </a:schemeClr>
                </a:solidFill>
              </a:defRPr>
            </a:lvl3pPr>
            <a:lvl4pPr marL="1008022" indent="-224887">
              <a:buSzPct val="100000"/>
              <a:buFont typeface="Arial" panose="020B0604020202020204" pitchFamily="34" charset="0"/>
              <a:buChar char="•"/>
              <a:tabLst/>
              <a:defRPr sz="1333">
                <a:solidFill>
                  <a:schemeClr val="tx2">
                    <a:lumMod val="50000"/>
                  </a:schemeClr>
                </a:solidFill>
              </a:defRPr>
            </a:lvl4pPr>
            <a:lvl5pPr marL="1714431" indent="-190492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888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9990" y="1599848"/>
            <a:ext cx="9480021" cy="528990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80088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33311"/>
            <a:ext cx="10160000" cy="70573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29677" y="-58296"/>
            <a:ext cx="3430323" cy="707868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333">
                <a:solidFill>
                  <a:schemeClr val="bg1"/>
                </a:solidFill>
              </a:defRPr>
            </a:lvl1pPr>
            <a:lvl2pPr marL="269989" indent="-269989">
              <a:buFont typeface="Arial" charset="0"/>
              <a:buChar char="•"/>
              <a:tabLst/>
              <a:defRPr sz="1750">
                <a:solidFill>
                  <a:schemeClr val="bg1"/>
                </a:solidFill>
              </a:defRPr>
            </a:lvl2pPr>
            <a:lvl3pPr marL="539978" indent="-269989">
              <a:buSzPct val="100000"/>
              <a:buFont typeface="Arial" panose="020B0604020202020204" pitchFamily="34" charset="0"/>
              <a:buChar char="•"/>
              <a:tabLst/>
              <a:defRPr sz="1500">
                <a:solidFill>
                  <a:schemeClr val="bg1"/>
                </a:solidFill>
              </a:defRPr>
            </a:lvl3pPr>
            <a:lvl4pPr marL="809968" indent="-269989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714431" indent="-190492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448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990" y="1769182"/>
            <a:ext cx="4680479" cy="51205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769183"/>
            <a:ext cx="4676511" cy="5120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719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90" y="405695"/>
            <a:ext cx="9484010" cy="12047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990" y="1769182"/>
            <a:ext cx="4680479" cy="742597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990" y="2696985"/>
            <a:ext cx="4680479" cy="4180418"/>
          </a:xfrm>
        </p:spPr>
        <p:txBody>
          <a:bodyPr/>
          <a:lstStyle>
            <a:lvl1pPr marL="269989" indent="-269989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783296"/>
            <a:ext cx="4680500" cy="728482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696985"/>
            <a:ext cx="4676511" cy="4180418"/>
          </a:xfrm>
        </p:spPr>
        <p:txBody>
          <a:bodyPr/>
          <a:lstStyle>
            <a:lvl1pPr marL="269989" indent="-269989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651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91" y="415103"/>
            <a:ext cx="4680478" cy="1184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990" y="1776287"/>
            <a:ext cx="4680479" cy="5120569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39532" y="0"/>
            <a:ext cx="5020468" cy="70199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0382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91" y="415103"/>
            <a:ext cx="9480020" cy="1184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990" y="1776287"/>
            <a:ext cx="4680479" cy="5120569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39532" y="1769182"/>
            <a:ext cx="4680479" cy="248002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139532" y="4410782"/>
            <a:ext cx="4680479" cy="248002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6303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6553200" cy="6477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900" y="1270000"/>
            <a:ext cx="9144000" cy="542032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87960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91" y="415103"/>
            <a:ext cx="9480020" cy="11841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990" y="1776287"/>
            <a:ext cx="3090334" cy="5120569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729678" y="1769182"/>
            <a:ext cx="3090333" cy="248002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770568" y="4410782"/>
            <a:ext cx="3049443" cy="248002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549386" y="1769182"/>
            <a:ext cx="3049443" cy="248002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549386" y="4420017"/>
            <a:ext cx="3049443" cy="248002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47258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90" y="405695"/>
            <a:ext cx="9484010" cy="12047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990" y="1769182"/>
            <a:ext cx="4680479" cy="742597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783296"/>
            <a:ext cx="4680500" cy="728482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9991" y="2689932"/>
            <a:ext cx="4680479" cy="41998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143501" y="2689932"/>
            <a:ext cx="4680479" cy="41998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967184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90" y="405695"/>
            <a:ext cx="9484010" cy="12047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990" y="1769182"/>
            <a:ext cx="3090334" cy="74259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33"/>
              </a:spcBef>
              <a:spcAft>
                <a:spcPts val="0"/>
              </a:spcAft>
              <a:buNone/>
              <a:defRPr sz="1750" b="1">
                <a:solidFill>
                  <a:schemeClr val="accent2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29677" y="1783296"/>
            <a:ext cx="3094323" cy="728482"/>
          </a:xfrm>
        </p:spPr>
        <p:txBody>
          <a:bodyPr anchor="t" anchorCtr="0"/>
          <a:lstStyle>
            <a:lvl1pPr marL="0" indent="0">
              <a:spcBef>
                <a:spcPts val="333"/>
              </a:spcBef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9991" y="2689932"/>
            <a:ext cx="3090333" cy="41998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729678" y="2684639"/>
            <a:ext cx="3094323" cy="41998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761970" rtl="0" eaLnBrk="1" fontAlgn="auto" latinLnBrk="0" hangingPunct="1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44872" y="1779142"/>
            <a:ext cx="3090334" cy="742597"/>
          </a:xfrm>
        </p:spPr>
        <p:txBody>
          <a:bodyPr anchor="t" anchorCtr="0"/>
          <a:lstStyle>
            <a:lvl1pPr marL="0" indent="0">
              <a:spcBef>
                <a:spcPts val="333"/>
              </a:spcBef>
              <a:spcAft>
                <a:spcPts val="0"/>
              </a:spcAft>
              <a:buNone/>
              <a:defRPr sz="1750" b="1">
                <a:solidFill>
                  <a:schemeClr val="accent2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544874" y="2699892"/>
            <a:ext cx="3090333" cy="41998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262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90" y="405695"/>
            <a:ext cx="9484010" cy="12047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430322" y="1779307"/>
            <a:ext cx="3300000" cy="1256906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750" b="0">
                <a:solidFill>
                  <a:schemeClr val="bg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430322" y="3036047"/>
            <a:ext cx="3299354" cy="386366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729" y="5642805"/>
            <a:ext cx="3300000" cy="1256906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750" b="0">
                <a:solidFill>
                  <a:schemeClr val="bg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376" y="1779307"/>
            <a:ext cx="3299354" cy="386366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860323" y="5642805"/>
            <a:ext cx="3300000" cy="1256906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750" b="0">
                <a:solidFill>
                  <a:schemeClr val="bg1"/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860324" y="1779307"/>
            <a:ext cx="3299354" cy="386366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45164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90" y="405695"/>
            <a:ext cx="9484010" cy="12047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43980" y="1769181"/>
            <a:ext cx="9480020" cy="28487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9991" y="4771321"/>
            <a:ext cx="3090333" cy="21184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56001" y="4771321"/>
            <a:ext cx="3054614" cy="21184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738057" y="4771321"/>
            <a:ext cx="3085943" cy="21184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5073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90" y="405695"/>
            <a:ext cx="9484010" cy="12047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769181"/>
            <a:ext cx="10160000" cy="327318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9991" y="4771321"/>
            <a:ext cx="3090333" cy="211843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56001" y="4771321"/>
            <a:ext cx="3054614" cy="211843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738057" y="4771321"/>
            <a:ext cx="3085943" cy="211843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9821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90" y="1899709"/>
            <a:ext cx="9480021" cy="3169708"/>
          </a:xfrm>
        </p:spPr>
        <p:txBody>
          <a:bodyPr anchor="b"/>
          <a:lstStyle>
            <a:lvl1pPr>
              <a:defRPr sz="41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989" y="5099404"/>
            <a:ext cx="9480022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6659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87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8348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339990" y="6884896"/>
            <a:ext cx="9480021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667" dirty="0" err="1"/>
              <a:t>home.cern</a:t>
            </a:r>
            <a:endParaRPr lang="en-US" sz="1667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920" y="2494294"/>
            <a:ext cx="1440160" cy="192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80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0" y="0"/>
            <a:ext cx="7112000" cy="762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2667" y="1270000"/>
            <a:ext cx="4487333" cy="276754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49334" y="1270000"/>
            <a:ext cx="4487333" cy="276754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92667" y="4206876"/>
            <a:ext cx="4487333" cy="276930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49334" y="4206876"/>
            <a:ext cx="4487333" cy="276930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000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6E67E-FD87-12FA-A643-647DAA5F5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C987A-2205-45BC-9D08-0E9660AAA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797F8-CBA1-CCBA-301A-5223DE98E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1338-1ED9-43BC-8048-A38E927F0648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57D9F-1865-D50F-CC7D-B8ED5EA4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F380B-7401-7DEA-3D37-2C9FB03BE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467E-B925-4237-BF4D-D5EC4F6246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142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7112000" cy="762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2667" y="1270000"/>
            <a:ext cx="4487333" cy="276754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92667" y="4206876"/>
            <a:ext cx="4487333" cy="276930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5249334" y="1270001"/>
            <a:ext cx="4487333" cy="57061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56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3">
            <a:extLst>
              <a:ext uri="{FF2B5EF4-FFF2-40B4-BE49-F238E27FC236}">
                <a16:creationId xmlns:a16="http://schemas.microsoft.com/office/drawing/2014/main" id="{D01E2746-3BE8-D84F-8B15-2FE2BB9244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73863" y="6942138"/>
            <a:ext cx="2962275" cy="406400"/>
          </a:xfrm>
          <a:prstGeom prst="rect">
            <a:avLst/>
          </a:prstGeom>
        </p:spPr>
        <p:txBody>
          <a:bodyPr lIns="101590" tIns="50793" rIns="101590" bIns="50793"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  <a:sym typeface="Arial" charset="0"/>
              </a:defRPr>
            </a:lvl1pPr>
          </a:lstStyle>
          <a:p>
            <a:pPr>
              <a:defRPr/>
            </a:pPr>
            <a:r>
              <a:rPr lang="en-US"/>
              <a:t>16.10.2008</a:t>
            </a:r>
            <a:endParaRPr lang="it-CH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D17897-F6FB-DD41-8CC2-88630BDF3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863" y="6942138"/>
            <a:ext cx="6022975" cy="406400"/>
          </a:xfrm>
          <a:prstGeom prst="rect">
            <a:avLst/>
          </a:prstGeom>
        </p:spPr>
        <p:txBody>
          <a:bodyPr vert="horz" wrap="square" lIns="101590" tIns="50793" rIns="101590" bIns="50793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it-CH" altLang="en-US"/>
              <a:t>Presentazione Attività II Anno - Vitaliano Inglese</a:t>
            </a:r>
          </a:p>
        </p:txBody>
      </p:sp>
      <p:sp>
        <p:nvSpPr>
          <p:cNvPr id="4" name="Segnaposto numero diapositiva 22">
            <a:extLst>
              <a:ext uri="{FF2B5EF4-FFF2-40B4-BE49-F238E27FC236}">
                <a16:creationId xmlns:a16="http://schemas.microsoft.com/office/drawing/2014/main" id="{7B212663-4B18-EE4D-B5F0-45715DBD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99588" y="7200900"/>
            <a:ext cx="282575" cy="279400"/>
          </a:xfrm>
          <a:prstGeom prst="rect">
            <a:avLst/>
          </a:prstGeom>
        </p:spPr>
        <p:txBody>
          <a:bodyPr vert="horz" wrap="square" lIns="91431" tIns="45717" rIns="91431" bIns="45717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2EC45266-B800-C148-91FE-C01F29FC6EA3}" type="slidenum">
              <a:rPr lang="it-CH" altLang="en-US"/>
              <a:pPr>
                <a:defRPr/>
              </a:pPr>
              <a:t>‹#›</a:t>
            </a:fld>
            <a:endParaRPr lang="it-CH" altLang="en-US"/>
          </a:p>
        </p:txBody>
      </p:sp>
    </p:spTree>
    <p:extLst>
      <p:ext uri="{BB962C8B-B14F-4D97-AF65-F5344CB8AC3E}">
        <p14:creationId xmlns:p14="http://schemas.microsoft.com/office/powerpoint/2010/main" val="1214148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6553200" cy="64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id="{E1861350-523A-9F41-914B-F8707FD84E3D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9399588" y="7200900"/>
            <a:ext cx="282575" cy="279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3978E859-6736-DB42-A1BD-E3A36C4955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13285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6553200" cy="64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id="{E1861350-523A-9F41-914B-F8707FD84E3D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9399588" y="7200900"/>
            <a:ext cx="282575" cy="279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3978E859-6736-DB42-A1BD-E3A36C4955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974860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4229" y="2492963"/>
            <a:ext cx="9132957" cy="1768592"/>
          </a:xfrm>
        </p:spPr>
        <p:txBody>
          <a:bodyPr anchor="ctr"/>
          <a:lstStyle>
            <a:lvl1pPr algn="l">
              <a:defRPr sz="5111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299261" y="7069309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58618" y="7062612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094862" y="7062612"/>
            <a:ext cx="557138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497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336" y="2410052"/>
            <a:ext cx="2100000" cy="277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919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1.xml"/><Relationship Id="rId21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8DC21CDA-0193-6C47-A0CC-B81EF9E319B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0160000" cy="762000"/>
          </a:xfrm>
          <a:prstGeom prst="rect">
            <a:avLst/>
          </a:prstGeom>
          <a:gradFill flip="none" rotWithShape="1">
            <a:gsLst>
              <a:gs pos="53000">
                <a:srgbClr val="0F419A"/>
              </a:gs>
              <a:gs pos="100000">
                <a:srgbClr val="0F419A">
                  <a:alpha val="11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ea typeface="ＭＳ Ｐゴシック" charset="-128"/>
            </a:endParaRPr>
          </a:p>
        </p:txBody>
      </p:sp>
      <p:sp>
        <p:nvSpPr>
          <p:cNvPr id="1029" name="Rectangle 2">
            <a:extLst>
              <a:ext uri="{FF2B5EF4-FFF2-40B4-BE49-F238E27FC236}">
                <a16:creationId xmlns:a16="http://schemas.microsoft.com/office/drawing/2014/main" id="{56B027BE-6A8E-FC46-A652-C6B8C4216D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1270000"/>
            <a:ext cx="91440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>
                <a:sym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GB" altLang="en-US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en-GB" altLang="en-US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en-GB" altLang="en-US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en-GB" altLang="en-US">
                <a:sym typeface="Arial" panose="020B0604020202020204" pitchFamily="34" charset="0"/>
              </a:rPr>
              <a:t>Fifth level</a:t>
            </a:r>
            <a:endParaRPr lang="en-US" altLang="en-US">
              <a:sym typeface="Arial" panose="020B0604020202020204" pitchFamily="34" charset="0"/>
            </a:endParaRPr>
          </a:p>
        </p:txBody>
      </p:sp>
      <p:sp>
        <p:nvSpPr>
          <p:cNvPr id="1030" name="Rectangle 3">
            <a:extLst>
              <a:ext uri="{FF2B5EF4-FFF2-40B4-BE49-F238E27FC236}">
                <a16:creationId xmlns:a16="http://schemas.microsoft.com/office/drawing/2014/main" id="{FA2F4FD5-8171-1548-842A-A4029F086A98}"/>
              </a:ext>
            </a:extLst>
          </p:cNvPr>
          <p:cNvSpPr>
            <a:spLocks/>
          </p:cNvSpPr>
          <p:nvPr/>
        </p:nvSpPr>
        <p:spPr bwMode="auto">
          <a:xfrm rot="5400000">
            <a:off x="4775200" y="2235200"/>
            <a:ext cx="609600" cy="10160000"/>
          </a:xfrm>
          <a:prstGeom prst="rect">
            <a:avLst/>
          </a:prstGeom>
          <a:gradFill flip="none" rotWithShape="1">
            <a:gsLst>
              <a:gs pos="9000">
                <a:schemeClr val="bg1">
                  <a:lumMod val="85000"/>
                  <a:alpha val="0"/>
                </a:schemeClr>
              </a:gs>
              <a:gs pos="100000">
                <a:schemeClr val="bg1">
                  <a:lumMod val="50000"/>
                </a:schemeClr>
              </a:gs>
            </a:gsLst>
            <a:lin ang="16200000" scaled="0"/>
            <a:tileRect/>
          </a:gradFill>
          <a:ln>
            <a:noFill/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1033" name="Rectangle 4">
            <a:extLst>
              <a:ext uri="{FF2B5EF4-FFF2-40B4-BE49-F238E27FC236}">
                <a16:creationId xmlns:a16="http://schemas.microsoft.com/office/drawing/2014/main" id="{D9DC1337-29F3-9E47-A961-B02A016281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0"/>
            <a:ext cx="6553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>
                <a:sym typeface="Arial" panose="020B0604020202020204" pitchFamily="34" charset="0"/>
              </a:rPr>
              <a:t>Click to edit Master title style</a:t>
            </a:r>
            <a:endParaRPr lang="en-US" altLang="en-US">
              <a:sym typeface="Arial" panose="020B0604020202020204" pitchFamily="34" charset="0"/>
            </a:endParaRPr>
          </a:p>
        </p:txBody>
      </p:sp>
      <p:sp>
        <p:nvSpPr>
          <p:cNvPr id="1034" name="Rectangle 5">
            <a:extLst>
              <a:ext uri="{FF2B5EF4-FFF2-40B4-BE49-F238E27FC236}">
                <a16:creationId xmlns:a16="http://schemas.microsoft.com/office/drawing/2014/main" id="{2EC3F907-A2B6-3E4E-B752-C9B96A72B34F}"/>
              </a:ext>
            </a:extLst>
          </p:cNvPr>
          <p:cNvSpPr>
            <a:spLocks/>
          </p:cNvSpPr>
          <p:nvPr/>
        </p:nvSpPr>
        <p:spPr bwMode="auto">
          <a:xfrm>
            <a:off x="2641600" y="7179211"/>
            <a:ext cx="55626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5150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200" dirty="0">
                <a:solidFill>
                  <a:srgbClr val="606060"/>
                </a:solidFill>
                <a:cs typeface="Arial" panose="020B0604020202020204" pitchFamily="34" charset="0"/>
              </a:rPr>
              <a:t>Stephan </a:t>
            </a:r>
            <a:r>
              <a:rPr lang="en-US" altLang="en-US" sz="1200" dirty="0" err="1">
                <a:solidFill>
                  <a:srgbClr val="606060"/>
                </a:solidFill>
                <a:cs typeface="Arial" panose="020B0604020202020204" pitchFamily="34" charset="0"/>
              </a:rPr>
              <a:t>Russenschuck</a:t>
            </a:r>
            <a:r>
              <a:rPr lang="en-US" altLang="en-US" sz="1200" dirty="0">
                <a:solidFill>
                  <a:srgbClr val="606060"/>
                </a:solidFill>
                <a:cs typeface="Arial" panose="020B0604020202020204" pitchFamily="34" charset="0"/>
              </a:rPr>
              <a:t>, CERN  TE-MSC-TM, 1211 Geneva 23</a:t>
            </a:r>
          </a:p>
        </p:txBody>
      </p:sp>
      <p:pic>
        <p:nvPicPr>
          <p:cNvPr id="1035" name="Picture 2" descr="LogoOutline-Black-01.jpg">
            <a:extLst>
              <a:ext uri="{FF2B5EF4-FFF2-40B4-BE49-F238E27FC236}">
                <a16:creationId xmlns:a16="http://schemas.microsoft.com/office/drawing/2014/main" id="{99244A00-AA3F-9F42-B3CF-592EB2A3937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70104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18" r:id="rId1"/>
    <p:sldLayoutId id="2147485114" r:id="rId2"/>
    <p:sldLayoutId id="2147485116" r:id="rId3"/>
    <p:sldLayoutId id="2147485117" r:id="rId4"/>
    <p:sldLayoutId id="2147485121" r:id="rId5"/>
    <p:sldLayoutId id="2147485125" r:id="rId6"/>
    <p:sldLayoutId id="2147485131" r:id="rId7"/>
    <p:sldLayoutId id="2147485151" r:id="rId8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+mj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9pPr>
    </p:titleStyle>
    <p:bodyStyle>
      <a:lvl1pPr marL="425450" indent="-381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94000"/>
        <a:buFont typeface="Wingdings" pitchFamily="2" charset="2"/>
        <a:buChar char="è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marL="819150" indent="-3175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2pPr>
      <a:lvl3pPr marL="12636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3pPr>
      <a:lvl4pPr marL="1771650" indent="-254000" algn="l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4pPr>
      <a:lvl5pPr marL="22796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5pPr>
      <a:lvl6pPr marL="27368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6pPr>
      <a:lvl7pPr marL="31940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7pPr>
      <a:lvl8pPr marL="36512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8pPr>
      <a:lvl9pPr marL="4108450" indent="-254000" algn="l" rtl="0" eaLnBrk="1" fontAlgn="base" hangingPunct="1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9990" y="415103"/>
            <a:ext cx="9480021" cy="11841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17776"/>
            <a:ext cx="10160000" cy="60222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991" y="1769181"/>
            <a:ext cx="9480020" cy="51205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04357" y="7056502"/>
            <a:ext cx="525967" cy="4056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33">
                <a:solidFill>
                  <a:schemeClr val="bg1"/>
                </a:solidFill>
              </a:defRPr>
            </a:lvl1pPr>
          </a:lstStyle>
          <a:p>
            <a:fld id="{71F491CB-3BED-474D-AC65-7899908B602A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288" y="7062612"/>
            <a:ext cx="567712" cy="40569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33">
                <a:solidFill>
                  <a:schemeClr val="bg1"/>
                </a:solidFill>
              </a:defRPr>
            </a:lvl1pPr>
          </a:lstStyle>
          <a:p>
            <a:fld id="{FF0019BC-8399-4677-8970-BA816F5B571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9385" y="7062612"/>
            <a:ext cx="5476851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6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53" r:id="rId1"/>
    <p:sldLayoutId id="2147485154" r:id="rId2"/>
    <p:sldLayoutId id="2147485155" r:id="rId3"/>
    <p:sldLayoutId id="2147485156" r:id="rId4"/>
    <p:sldLayoutId id="2147485157" r:id="rId5"/>
    <p:sldLayoutId id="2147485158" r:id="rId6"/>
    <p:sldLayoutId id="2147485159" r:id="rId7"/>
    <p:sldLayoutId id="2147485160" r:id="rId8"/>
    <p:sldLayoutId id="2147485161" r:id="rId9"/>
    <p:sldLayoutId id="2147485162" r:id="rId10"/>
    <p:sldLayoutId id="2147485163" r:id="rId11"/>
    <p:sldLayoutId id="2147485164" r:id="rId12"/>
    <p:sldLayoutId id="2147485165" r:id="rId13"/>
    <p:sldLayoutId id="2147485166" r:id="rId14"/>
    <p:sldLayoutId id="2147485167" r:id="rId15"/>
    <p:sldLayoutId id="2147485168" r:id="rId16"/>
    <p:sldLayoutId id="2147485169" r:id="rId17"/>
    <p:sldLayoutId id="2147485170" r:id="rId18"/>
    <p:sldLayoutId id="2147485171" r:id="rId19"/>
    <p:sldLayoutId id="2147485172" r:id="rId20"/>
    <p:sldLayoutId id="2147485173" r:id="rId21"/>
    <p:sldLayoutId id="2147485174" r:id="rId22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61970" rtl="0" eaLnBrk="1" latinLnBrk="0" hangingPunct="1">
        <a:lnSpc>
          <a:spcPct val="90000"/>
        </a:lnSpc>
        <a:spcBef>
          <a:spcPts val="1500"/>
        </a:spcBef>
        <a:spcAft>
          <a:spcPts val="333"/>
        </a:spcAft>
        <a:buFont typeface="Arial"/>
        <a:buNone/>
        <a:tabLst/>
        <a:defRPr sz="175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69864" indent="-269989" algn="l" defTabSz="761970" rtl="0" eaLnBrk="1" latinLnBrk="0" hangingPunct="1">
        <a:lnSpc>
          <a:spcPct val="100000"/>
        </a:lnSpc>
        <a:spcBef>
          <a:spcPts val="417"/>
        </a:spcBef>
        <a:spcAft>
          <a:spcPts val="250"/>
        </a:spcAft>
        <a:buFont typeface="Arial" charset="0"/>
        <a:buChar char="•"/>
        <a:tabLst/>
        <a:defRPr sz="15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539978" indent="-269989" algn="l" defTabSz="761970" rtl="0" eaLnBrk="1" latinLnBrk="0" hangingPunct="1">
        <a:lnSpc>
          <a:spcPct val="100000"/>
        </a:lnSpc>
        <a:spcBef>
          <a:spcPts val="417"/>
        </a:spcBef>
        <a:spcAft>
          <a:spcPts val="250"/>
        </a:spcAft>
        <a:buFont typeface="Arial" panose="020B0604020202020204" pitchFamily="34" charset="0"/>
        <a:buChar char="•"/>
        <a:tabLst/>
        <a:defRPr sz="1417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809968" indent="-269989" algn="l" defTabSz="761970" rtl="0" eaLnBrk="1" latinLnBrk="0" hangingPunct="1">
        <a:lnSpc>
          <a:spcPct val="100000"/>
        </a:lnSpc>
        <a:spcBef>
          <a:spcPts val="417"/>
        </a:spcBef>
        <a:spcAft>
          <a:spcPts val="250"/>
        </a:spcAft>
        <a:buFont typeface="Arial" panose="020B0604020202020204" pitchFamily="34" charset="0"/>
        <a:buChar char="•"/>
        <a:tabLst/>
        <a:defRPr sz="1333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333" kern="1200">
          <a:solidFill>
            <a:schemeClr val="accent6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20.png"/><Relationship Id="rId7" Type="http://schemas.openxmlformats.org/officeDocument/2006/relationships/image" Target="../media/image47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tmp"/><Relationship Id="rId4" Type="http://schemas.openxmlformats.org/officeDocument/2006/relationships/image" Target="../media/image44.tm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mp"/><Relationship Id="rId2" Type="http://schemas.openxmlformats.org/officeDocument/2006/relationships/image" Target="../media/image53.tmp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BC430288-D2AA-9142-8A7D-527AFAFECBD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65199" y="2161497"/>
            <a:ext cx="8551863" cy="2624138"/>
          </a:xfrm>
        </p:spPr>
        <p:txBody>
          <a:bodyPr/>
          <a:lstStyle/>
          <a:p>
            <a:pPr algn="ctr"/>
            <a: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</a:t>
            </a:r>
            <a:b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b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Introduction to the activities of WP4.1</a:t>
            </a:r>
            <a:b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b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b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Common modelling and simulation tools for HFM magnets and conductors  </a:t>
            </a:r>
            <a:b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br>
              <a:rPr lang="en-US" altLang="en-US" sz="320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r>
              <a:rPr lang="en-US" altLang="en-US" sz="24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Model-Based Systems Engineering (MBSE) </a:t>
            </a:r>
            <a:br>
              <a:rPr lang="en-US" altLang="en-US" sz="240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r>
              <a:rPr lang="en-US" altLang="en-US" sz="24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and Product Cycle Engineering</a:t>
            </a:r>
            <a:br>
              <a:rPr lang="en-US" altLang="en-US" sz="280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r>
              <a:rPr lang="en-US" altLang="en-US" sz="1800" b="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Merging simulations, test and magnetic measurements of accelerator magnets</a:t>
            </a:r>
            <a:br>
              <a:rPr lang="en-US" altLang="en-US" sz="1800" b="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br>
              <a:rPr lang="en-US" altLang="en-US" sz="280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US" altLang="en-US" sz="280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US" altLang="en-US" sz="280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US" altLang="en-US" sz="200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endParaRPr lang="en-US" altLang="en-US" sz="20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8130CF97-C6F4-F04B-8CA1-A752C8150D4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685131" y="5466184"/>
            <a:ext cx="7112000" cy="592138"/>
          </a:xfrm>
        </p:spPr>
        <p:txBody>
          <a:bodyPr/>
          <a:lstStyle/>
          <a:p>
            <a:pPr>
              <a:lnSpc>
                <a:spcPts val="1775"/>
              </a:lnSpc>
            </a:pPr>
            <a:r>
              <a:rPr lang="en-US" altLang="en-US" sz="22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Stephan </a:t>
            </a:r>
            <a:r>
              <a:rPr lang="en-US" altLang="en-US" sz="2200" dirty="0" err="1">
                <a:solidFill>
                  <a:schemeClr val="accent2"/>
                </a:solidFill>
                <a:ea typeface="ＭＳ Ｐゴシック" panose="020B0600070205080204" pitchFamily="34" charset="-128"/>
              </a:rPr>
              <a:t>Russenschuck</a:t>
            </a:r>
            <a:endParaRPr lang="en-US" altLang="en-US" sz="220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>
              <a:lnSpc>
                <a:spcPts val="1775"/>
              </a:lnSpc>
            </a:pPr>
            <a:r>
              <a:rPr lang="en-US" altLang="en-US" sz="22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18.04.2023</a:t>
            </a:r>
          </a:p>
          <a:p>
            <a:pPr>
              <a:lnSpc>
                <a:spcPts val="1775"/>
              </a:lnSpc>
            </a:pPr>
            <a:endParaRPr lang="en-US" altLang="en-US" sz="2200" dirty="0">
              <a:solidFill>
                <a:srgbClr val="0432FF"/>
              </a:solidFill>
              <a:ea typeface="ＭＳ Ｐゴシック" panose="020B0600070205080204" pitchFamily="34" charset="-128"/>
            </a:endParaRPr>
          </a:p>
          <a:p>
            <a:endParaRPr lang="en-US" altLang="en-US" sz="220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FC41257A-1278-4342-AD9A-662922B4AB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15999" y="0"/>
            <a:ext cx="8851961" cy="762000"/>
          </a:xfrm>
        </p:spPr>
        <p:txBody>
          <a:bodyPr/>
          <a:lstStyle/>
          <a:p>
            <a:r>
              <a:rPr lang="en-US" sz="2400" dirty="0"/>
              <a:t>311 Magnetic Measurement Laboratory for NC magnets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DBEAE053-1662-2DD4-10E5-3869FFE05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999" y="1291334"/>
            <a:ext cx="7129761" cy="503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910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>
            <a:extLst>
              <a:ext uri="{FF2B5EF4-FFF2-40B4-BE49-F238E27FC236}">
                <a16:creationId xmlns:a16="http://schemas.microsoft.com/office/drawing/2014/main" id="{FA180E9A-6DC4-9D4A-848B-B4751404A8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64060" y="1056477"/>
            <a:ext cx="5334000" cy="571500"/>
          </a:xfrm>
        </p:spPr>
        <p:txBody>
          <a:bodyPr/>
          <a:lstStyle/>
          <a:p>
            <a:pPr>
              <a:defRPr/>
            </a:pPr>
            <a:r>
              <a:rPr lang="en-US" dirty="0">
                <a:cs typeface="+mj-cs"/>
                <a:sym typeface="Arial" charset="0"/>
              </a:rPr>
              <a:t>Rotating Coil Magnetometers</a:t>
            </a:r>
          </a:p>
        </p:txBody>
      </p:sp>
      <p:pic>
        <p:nvPicPr>
          <p:cNvPr id="14340" name="Picture 2">
            <a:extLst>
              <a:ext uri="{FF2B5EF4-FFF2-40B4-BE49-F238E27FC236}">
                <a16:creationId xmlns:a16="http://schemas.microsoft.com/office/drawing/2014/main" id="{31038AAE-4F45-744A-AC96-AE37156B2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047" y="3708307"/>
            <a:ext cx="3375163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4">
            <a:extLst>
              <a:ext uri="{FF2B5EF4-FFF2-40B4-BE49-F238E27FC236}">
                <a16:creationId xmlns:a16="http://schemas.microsoft.com/office/drawing/2014/main" id="{255951AC-C2F4-FE4A-9DE4-9BB5AB0FE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464" y="1595855"/>
            <a:ext cx="3376746" cy="200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880FBE-01A9-6241-B2C6-AB80844E7138}"/>
              </a:ext>
            </a:extLst>
          </p:cNvPr>
          <p:cNvSpPr txBox="1"/>
          <p:nvPr/>
        </p:nvSpPr>
        <p:spPr>
          <a:xfrm>
            <a:off x="2660741" y="6286524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380 mm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F3572DF-43C1-73FF-919F-F2FC5809E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4874" y="14797"/>
            <a:ext cx="711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r>
              <a:rPr lang="en-US" altLang="en-US" sz="2400" kern="0" dirty="0">
                <a:ea typeface="ＭＳ Ｐゴシック" panose="020B0600070205080204" pitchFamily="34" charset="-128"/>
              </a:rPr>
              <a:t>Rotating Coil Magnetometers</a:t>
            </a:r>
          </a:p>
        </p:txBody>
      </p:sp>
      <p:pic>
        <p:nvPicPr>
          <p:cNvPr id="5" name="Picture 5" descr="_NSR6857.jpg">
            <a:extLst>
              <a:ext uri="{FF2B5EF4-FFF2-40B4-BE49-F238E27FC236}">
                <a16:creationId xmlns:a16="http://schemas.microsoft.com/office/drawing/2014/main" id="{A9DFD9E5-123F-AAF9-2834-22BA221871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769" y="1809695"/>
            <a:ext cx="2769023" cy="4378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_NSR6846.jpg">
            <a:extLst>
              <a:ext uri="{FF2B5EF4-FFF2-40B4-BE49-F238E27FC236}">
                <a16:creationId xmlns:a16="http://schemas.microsoft.com/office/drawing/2014/main" id="{B3B07D69-CA1B-F7A3-59D5-446006B92E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873" y="1431438"/>
            <a:ext cx="2952328" cy="2338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 descr="_NSR6853.jpg">
            <a:extLst>
              <a:ext uri="{FF2B5EF4-FFF2-40B4-BE49-F238E27FC236}">
                <a16:creationId xmlns:a16="http://schemas.microsoft.com/office/drawing/2014/main" id="{F7F79CDA-77B8-7C97-A133-00E7E01904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351" y="3889237"/>
            <a:ext cx="3352800" cy="229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99749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toy-cones1.pdf">
            <a:extLst>
              <a:ext uri="{FF2B5EF4-FFF2-40B4-BE49-F238E27FC236}">
                <a16:creationId xmlns:a16="http://schemas.microsoft.com/office/drawing/2014/main" id="{1572BD80-5618-064E-BE3D-092B6A5808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20" y="1059894"/>
            <a:ext cx="2167791" cy="2408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5" name="Picture 3" descr="toy-cones2.pdf">
            <a:extLst>
              <a:ext uri="{FF2B5EF4-FFF2-40B4-BE49-F238E27FC236}">
                <a16:creationId xmlns:a16="http://schemas.microsoft.com/office/drawing/2014/main" id="{EB8D04E1-9267-1E42-B5F2-E90CAB2C4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20" y="3810000"/>
            <a:ext cx="2520280" cy="250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6" name="Title 1">
            <a:extLst>
              <a:ext uri="{FF2B5EF4-FFF2-40B4-BE49-F238E27FC236}">
                <a16:creationId xmlns:a16="http://schemas.microsoft.com/office/drawing/2014/main" id="{AC1FDA7D-F5C0-D144-A1C0-00B17105EC65}"/>
              </a:ext>
            </a:extLst>
          </p:cNvPr>
          <p:cNvSpPr txBox="1">
            <a:spLocks/>
          </p:cNvSpPr>
          <p:nvPr/>
        </p:nvSpPr>
        <p:spPr bwMode="auto">
          <a:xfrm>
            <a:off x="1623616" y="1163706"/>
            <a:ext cx="49149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650" b="1" dirty="0">
              <a:solidFill>
                <a:srgbClr val="FFFFFF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C622CD-53B7-E542-9458-46BCAD91F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945" y="213260"/>
            <a:ext cx="6120680" cy="485775"/>
          </a:xfrm>
        </p:spPr>
        <p:txBody>
          <a:bodyPr/>
          <a:lstStyle/>
          <a:p>
            <a:r>
              <a:rPr lang="en-US" altLang="en-US" dirty="0"/>
              <a:t>Local Field </a:t>
            </a:r>
            <a:r>
              <a:rPr lang="en-US" altLang="en-US" sz="2400" dirty="0"/>
              <a:t>Distribution</a:t>
            </a:r>
            <a:r>
              <a:rPr lang="en-US" altLang="en-US" dirty="0"/>
              <a:t> (Fourier-Bessel Series)</a:t>
            </a:r>
            <a:br>
              <a:rPr lang="en-US" altLang="en-US" dirty="0"/>
            </a:br>
            <a:endParaRPr lang="en-US" dirty="0"/>
          </a:p>
        </p:txBody>
      </p:sp>
      <p:pic>
        <p:nvPicPr>
          <p:cNvPr id="10" name="Picture 3" descr="Screen Shot 2015-10-13 at 14.58.53.png">
            <a:extLst>
              <a:ext uri="{FF2B5EF4-FFF2-40B4-BE49-F238E27FC236}">
                <a16:creationId xmlns:a16="http://schemas.microsoft.com/office/drawing/2014/main" id="{5704062E-CDBA-3D44-BF18-D865C11DF4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1407" y="1182712"/>
            <a:ext cx="5770109" cy="216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Untitled.png">
            <a:extLst>
              <a:ext uri="{FF2B5EF4-FFF2-40B4-BE49-F238E27FC236}">
                <a16:creationId xmlns:a16="http://schemas.microsoft.com/office/drawing/2014/main" id="{B9153A6F-192C-DC4A-831F-CA2C6257D5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62"/>
          <a:stretch>
            <a:fillRect/>
          </a:stretch>
        </p:blipFill>
        <p:spPr bwMode="auto">
          <a:xfrm>
            <a:off x="7375356" y="3997697"/>
            <a:ext cx="2244924" cy="1975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E51004-13BD-11EC-5704-A21DA91023F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3235" y="3829101"/>
            <a:ext cx="3148487" cy="28380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F6B513-59E6-A66D-9585-ABC28FEC1A47}"/>
              </a:ext>
            </a:extLst>
          </p:cNvPr>
          <p:cNvSpPr txBox="1"/>
          <p:nvPr/>
        </p:nvSpPr>
        <p:spPr>
          <a:xfrm>
            <a:off x="4000563" y="6424930"/>
            <a:ext cx="5598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Problems arising: You can’t unscramble the egg</a:t>
            </a:r>
          </a:p>
        </p:txBody>
      </p:sp>
    </p:spTree>
    <p:extLst>
      <p:ext uri="{BB962C8B-B14F-4D97-AF65-F5344CB8AC3E}">
        <p14:creationId xmlns:p14="http://schemas.microsoft.com/office/powerpoint/2010/main" val="301042050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1F5A721C-0CD4-FD47-83A8-36A5798F97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69610" y="1055694"/>
            <a:ext cx="4914900" cy="485775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The Leading Term is NOT the Measured One</a:t>
            </a:r>
          </a:p>
        </p:txBody>
      </p:sp>
      <p:pic>
        <p:nvPicPr>
          <p:cNvPr id="79874" name="Content Placeholder 3" descr="Screen Shot 2015-10-13 at 16.00.02.png">
            <a:extLst>
              <a:ext uri="{FF2B5EF4-FFF2-40B4-BE49-F238E27FC236}">
                <a16:creationId xmlns:a16="http://schemas.microsoft.com/office/drawing/2014/main" id="{67493868-DCF2-234F-B813-963794AE1BF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2"/>
          <a:stretch>
            <a:fillRect/>
          </a:stretch>
        </p:blipFill>
        <p:spPr>
          <a:xfrm>
            <a:off x="687512" y="1463022"/>
            <a:ext cx="3758620" cy="2934573"/>
          </a:xfrm>
        </p:spPr>
      </p:pic>
      <p:pic>
        <p:nvPicPr>
          <p:cNvPr id="4" name="Picture 5" descr="Screen Shot 2015-10-13 at 14.59.34.png">
            <a:extLst>
              <a:ext uri="{FF2B5EF4-FFF2-40B4-BE49-F238E27FC236}">
                <a16:creationId xmlns:a16="http://schemas.microsoft.com/office/drawing/2014/main" id="{AA9BE03F-E4B7-E541-9BC9-3794F997E7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371"/>
          <a:stretch/>
        </p:blipFill>
        <p:spPr bwMode="auto">
          <a:xfrm>
            <a:off x="1571840" y="5250160"/>
            <a:ext cx="7186907" cy="1188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8CFDABDC-0F35-5026-B932-4F2AA9A90375}"/>
              </a:ext>
            </a:extLst>
          </p:cNvPr>
          <p:cNvSpPr txBox="1">
            <a:spLocks/>
          </p:cNvSpPr>
          <p:nvPr/>
        </p:nvSpPr>
        <p:spPr>
          <a:xfrm>
            <a:off x="887340" y="126747"/>
            <a:ext cx="8555908" cy="48577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r>
              <a:rPr lang="en-US" sz="2400" kern="0" dirty="0"/>
              <a:t>Deconvolution</a:t>
            </a:r>
            <a:r>
              <a:rPr lang="en-US" kern="0" dirty="0"/>
              <a:t> of the Measured Transversal Harmonics</a:t>
            </a:r>
          </a:p>
        </p:txBody>
      </p:sp>
      <p:pic>
        <p:nvPicPr>
          <p:cNvPr id="5" name="Picture 4" descr="Chart, line chart, histogram&#10;&#10;Description automatically generated">
            <a:extLst>
              <a:ext uri="{FF2B5EF4-FFF2-40B4-BE49-F238E27FC236}">
                <a16:creationId xmlns:a16="http://schemas.microsoft.com/office/drawing/2014/main" id="{13095F58-AF5B-2F8A-9A96-0D6F1947BD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2047" y="1446501"/>
            <a:ext cx="3824069" cy="295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83635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104DDE26-069F-4FB3-A5A4-DB2EBCAE7E73}"/>
              </a:ext>
            </a:extLst>
          </p:cNvPr>
          <p:cNvCxnSpPr>
            <a:cxnSpLocks/>
            <a:stCxn id="13" idx="0"/>
          </p:cNvCxnSpPr>
          <p:nvPr/>
        </p:nvCxnSpPr>
        <p:spPr bwMode="auto">
          <a:xfrm flipV="1">
            <a:off x="7455145" y="4075874"/>
            <a:ext cx="0" cy="50275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563DED2-691A-F24F-88F3-213D725B20D1}"/>
              </a:ext>
            </a:extLst>
          </p:cNvPr>
          <p:cNvSpPr/>
          <p:nvPr/>
        </p:nvSpPr>
        <p:spPr bwMode="auto">
          <a:xfrm>
            <a:off x="6745436" y="5380512"/>
            <a:ext cx="1414863" cy="6976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773" eaLnBrk="1" hangingPunct="1">
              <a:defRPr/>
            </a:pPr>
            <a:endParaRPr lang="en-US" sz="1500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4FA81F-BC14-1744-87F0-25700431A04D}"/>
              </a:ext>
            </a:extLst>
          </p:cNvPr>
          <p:cNvSpPr txBox="1"/>
          <p:nvPr/>
        </p:nvSpPr>
        <p:spPr>
          <a:xfrm>
            <a:off x="6745436" y="4578628"/>
            <a:ext cx="1419418" cy="34624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825" dirty="0"/>
              <a:t>Raw signal</a:t>
            </a:r>
          </a:p>
          <a:p>
            <a:pPr defTabSz="685773">
              <a:defRPr/>
            </a:pPr>
            <a:r>
              <a:rPr lang="en-US" sz="825" dirty="0"/>
              <a:t>(voltages)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ED9B30-F5D2-8644-930B-E86E04AAFFE4}"/>
              </a:ext>
            </a:extLst>
          </p:cNvPr>
          <p:cNvSpPr txBox="1"/>
          <p:nvPr/>
        </p:nvSpPr>
        <p:spPr>
          <a:xfrm>
            <a:off x="6745436" y="5054111"/>
            <a:ext cx="1419418" cy="21929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825" dirty="0"/>
              <a:t>Processed data (fluxes)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2DB8B5-6FCC-F140-BA2D-D226E1ED8BC9}"/>
              </a:ext>
            </a:extLst>
          </p:cNvPr>
          <p:cNvSpPr txBox="1"/>
          <p:nvPr/>
        </p:nvSpPr>
        <p:spPr>
          <a:xfrm>
            <a:off x="6776007" y="1988033"/>
            <a:ext cx="1419423" cy="34624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825" b="1" dirty="0">
                <a:solidFill>
                  <a:schemeClr val="bg1"/>
                </a:solidFill>
              </a:rPr>
              <a:t>Physical object (magnet)</a:t>
            </a: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E2770A4-2AFB-8641-94E6-283342E145C5}"/>
              </a:ext>
            </a:extLst>
          </p:cNvPr>
          <p:cNvCxnSpPr>
            <a:cxnSpLocks/>
            <a:stCxn id="14" idx="2"/>
            <a:endCxn id="62" idx="0"/>
          </p:cNvCxnSpPr>
          <p:nvPr/>
        </p:nvCxnSpPr>
        <p:spPr bwMode="auto">
          <a:xfrm flipH="1">
            <a:off x="7452868" y="5273402"/>
            <a:ext cx="2277" cy="10711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E727053-54F5-D243-A4DF-74DE2565120E}"/>
              </a:ext>
            </a:extLst>
          </p:cNvPr>
          <p:cNvCxnSpPr>
            <a:cxnSpLocks/>
          </p:cNvCxnSpPr>
          <p:nvPr/>
        </p:nvCxnSpPr>
        <p:spPr bwMode="auto">
          <a:xfrm flipV="1">
            <a:off x="7860201" y="3145344"/>
            <a:ext cx="772338" cy="2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DD40248-1BD1-2E40-8FB9-F5114C3DC22D}"/>
              </a:ext>
            </a:extLst>
          </p:cNvPr>
          <p:cNvCxnSpPr>
            <a:cxnSpLocks/>
          </p:cNvCxnSpPr>
          <p:nvPr/>
        </p:nvCxnSpPr>
        <p:spPr bwMode="auto">
          <a:xfrm>
            <a:off x="7824063" y="4459784"/>
            <a:ext cx="772343" cy="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048B2C7-BD6D-A342-88B2-758DFC293E32}"/>
              </a:ext>
            </a:extLst>
          </p:cNvPr>
          <p:cNvCxnSpPr>
            <a:cxnSpLocks/>
          </p:cNvCxnSpPr>
          <p:nvPr/>
        </p:nvCxnSpPr>
        <p:spPr bwMode="auto">
          <a:xfrm>
            <a:off x="7824063" y="4997124"/>
            <a:ext cx="830354" cy="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4F9BE2B-26A8-DB4C-8140-B2C2DE942152}"/>
              </a:ext>
            </a:extLst>
          </p:cNvPr>
          <p:cNvCxnSpPr>
            <a:cxnSpLocks/>
            <a:stCxn id="14" idx="0"/>
            <a:endCxn id="13" idx="2"/>
          </p:cNvCxnSpPr>
          <p:nvPr/>
        </p:nvCxnSpPr>
        <p:spPr bwMode="auto">
          <a:xfrm flipV="1">
            <a:off x="7455145" y="4924877"/>
            <a:ext cx="0" cy="12923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0BE55BD-9DCD-4F4C-8E6B-433B7C8050B8}"/>
              </a:ext>
            </a:extLst>
          </p:cNvPr>
          <p:cNvCxnSpPr>
            <a:cxnSpLocks/>
            <a:stCxn id="64" idx="0"/>
            <a:endCxn id="135" idx="2"/>
          </p:cNvCxnSpPr>
          <p:nvPr/>
        </p:nvCxnSpPr>
        <p:spPr bwMode="auto">
          <a:xfrm flipV="1">
            <a:off x="7479348" y="2928098"/>
            <a:ext cx="0" cy="300926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74986E18-B29F-124E-B72D-3263FE8186A1}"/>
              </a:ext>
            </a:extLst>
          </p:cNvPr>
          <p:cNvSpPr txBox="1"/>
          <p:nvPr/>
        </p:nvSpPr>
        <p:spPr>
          <a:xfrm>
            <a:off x="6748461" y="3229024"/>
            <a:ext cx="1461773" cy="110799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8273943-C472-4E43-AEBB-CFC59CD50E50}"/>
              </a:ext>
            </a:extLst>
          </p:cNvPr>
          <p:cNvSpPr txBox="1"/>
          <p:nvPr/>
        </p:nvSpPr>
        <p:spPr>
          <a:xfrm>
            <a:off x="8654417" y="3061454"/>
            <a:ext cx="994186" cy="30008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675" dirty="0"/>
              <a:t>Capture noise</a:t>
            </a:r>
          </a:p>
          <a:p>
            <a:pPr defTabSz="685773">
              <a:defRPr/>
            </a:pPr>
            <a:r>
              <a:rPr lang="en-US" sz="675" dirty="0"/>
              <a:t>(random, systematic)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E0E1D8F-CC86-0A46-AFE4-93D71E1810EC}"/>
              </a:ext>
            </a:extLst>
          </p:cNvPr>
          <p:cNvSpPr txBox="1"/>
          <p:nvPr/>
        </p:nvSpPr>
        <p:spPr>
          <a:xfrm>
            <a:off x="8654417" y="4351557"/>
            <a:ext cx="1007484" cy="40395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675" dirty="0"/>
              <a:t>Read-out noise</a:t>
            </a:r>
          </a:p>
          <a:p>
            <a:pPr defTabSz="685773">
              <a:defRPr/>
            </a:pPr>
            <a:r>
              <a:rPr lang="en-US" sz="675" dirty="0"/>
              <a:t>(electronics, </a:t>
            </a:r>
            <a:r>
              <a:rPr lang="en-US" sz="675" dirty="0" err="1"/>
              <a:t>maiinly</a:t>
            </a:r>
            <a:r>
              <a:rPr lang="en-US" sz="675" dirty="0"/>
              <a:t> random=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6305E90-D8CC-9840-B9D5-C512A9212C0D}"/>
              </a:ext>
            </a:extLst>
          </p:cNvPr>
          <p:cNvSpPr txBox="1"/>
          <p:nvPr/>
        </p:nvSpPr>
        <p:spPr>
          <a:xfrm>
            <a:off x="8654417" y="4802840"/>
            <a:ext cx="994178" cy="40395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675" dirty="0"/>
              <a:t>AD-conversion</a:t>
            </a:r>
          </a:p>
          <a:p>
            <a:pPr defTabSz="685773">
              <a:defRPr/>
            </a:pPr>
            <a:r>
              <a:rPr lang="en-US" sz="675" dirty="0"/>
              <a:t>Digital integration,</a:t>
            </a:r>
          </a:p>
          <a:p>
            <a:pPr defTabSz="685773">
              <a:defRPr/>
            </a:pPr>
            <a:r>
              <a:rPr lang="en-US" sz="675" dirty="0"/>
              <a:t>Drift correction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04EB691-6513-45BC-8BDD-C9E2DE5A434E}"/>
              </a:ext>
            </a:extLst>
          </p:cNvPr>
          <p:cNvSpPr txBox="1"/>
          <p:nvPr/>
        </p:nvSpPr>
        <p:spPr>
          <a:xfrm>
            <a:off x="6769639" y="2581849"/>
            <a:ext cx="1419418" cy="34624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825" dirty="0"/>
              <a:t>Magnetic flux density in the magnet bore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EF944DBC-4527-402C-B526-1D9BC736D34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479348" y="2207439"/>
            <a:ext cx="3174" cy="38137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DC4EDECC-FC27-D243-BE61-A62D3FC1EBA7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910156" y="1033146"/>
            <a:ext cx="7112000" cy="571500"/>
          </a:xfrm>
        </p:spPr>
        <p:txBody>
          <a:bodyPr/>
          <a:lstStyle/>
          <a:p>
            <a:r>
              <a:rPr lang="en-US" sz="1833" dirty="0"/>
              <a:t>The Avatar and Twin (classical black-box measurement)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C5AFC7-5D2A-5A4A-9EA3-16A1B07EE741}"/>
              </a:ext>
            </a:extLst>
          </p:cNvPr>
          <p:cNvSpPr/>
          <p:nvPr/>
        </p:nvSpPr>
        <p:spPr>
          <a:xfrm>
            <a:off x="6811423" y="3490254"/>
            <a:ext cx="1348871" cy="60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67" dirty="0">
                <a:solidFill>
                  <a:schemeClr val="bg1"/>
                </a:solidFill>
              </a:rPr>
              <a:t>Field  Transducer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369EBB2-9D57-2945-8727-C4CAE5E1F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1423" y="5610400"/>
            <a:ext cx="1264389" cy="24560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1F4BFCD-E463-834B-A77D-EB5029F3CB12}"/>
              </a:ext>
            </a:extLst>
          </p:cNvPr>
          <p:cNvSpPr txBox="1"/>
          <p:nvPr/>
        </p:nvSpPr>
        <p:spPr>
          <a:xfrm>
            <a:off x="8659120" y="5234766"/>
            <a:ext cx="984771" cy="40395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dirty="0">
                <a:latin typeface="Calibri"/>
                <a:ea typeface="+mn-ea"/>
              </a:rPr>
              <a:t>Modelling, </a:t>
            </a:r>
          </a:p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dirty="0">
                <a:latin typeface="Calibri"/>
              </a:rPr>
              <a:t>Calibration,</a:t>
            </a:r>
          </a:p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dirty="0">
                <a:latin typeface="Calibri"/>
                <a:ea typeface="+mn-ea"/>
              </a:rPr>
              <a:t>Approximation errors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E9008ED-0DD3-284F-B039-A6EABEB36F5C}"/>
              </a:ext>
            </a:extLst>
          </p:cNvPr>
          <p:cNvCxnSpPr>
            <a:cxnSpLocks/>
          </p:cNvCxnSpPr>
          <p:nvPr/>
        </p:nvCxnSpPr>
        <p:spPr bwMode="auto">
          <a:xfrm>
            <a:off x="7860201" y="5316098"/>
            <a:ext cx="830354" cy="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C39072B-DDFD-1CB5-4DBA-FF46CF56D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940" y="18473"/>
            <a:ext cx="821349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</a:rPr>
              <a:t>Bringing </a:t>
            </a:r>
            <a:r>
              <a:rPr lang="en-US" altLang="en-US" sz="2400" kern="0" dirty="0">
                <a:ea typeface="ＭＳ Ｐゴシック" panose="020B0600070205080204" pitchFamily="34" charset="-128"/>
              </a:rPr>
              <a:t>together</a:t>
            </a:r>
            <a:r>
              <a:rPr lang="en-US" altLang="en-US" kern="0" dirty="0">
                <a:ea typeface="ＭＳ Ｐゴシック" panose="020B0600070205080204" pitchFamily="34" charset="-128"/>
              </a:rPr>
              <a:t> Simulations and Magnetic Measurements</a:t>
            </a:r>
          </a:p>
        </p:txBody>
      </p:sp>
    </p:spTree>
    <p:extLst>
      <p:ext uri="{BB962C8B-B14F-4D97-AF65-F5344CB8AC3E}">
        <p14:creationId xmlns:p14="http://schemas.microsoft.com/office/powerpoint/2010/main" val="1342932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104DDE26-069F-4FB3-A5A4-DB2EBCAE7E73}"/>
              </a:ext>
            </a:extLst>
          </p:cNvPr>
          <p:cNvCxnSpPr>
            <a:cxnSpLocks/>
            <a:stCxn id="13" idx="0"/>
          </p:cNvCxnSpPr>
          <p:nvPr/>
        </p:nvCxnSpPr>
        <p:spPr bwMode="auto">
          <a:xfrm flipV="1">
            <a:off x="7455145" y="4017434"/>
            <a:ext cx="0" cy="56119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A3468633-26FE-074E-87A7-060613A3044B}"/>
              </a:ext>
            </a:extLst>
          </p:cNvPr>
          <p:cNvCxnSpPr>
            <a:cxnSpLocks/>
          </p:cNvCxnSpPr>
          <p:nvPr/>
        </p:nvCxnSpPr>
        <p:spPr bwMode="auto">
          <a:xfrm flipV="1">
            <a:off x="2774457" y="2686408"/>
            <a:ext cx="517720" cy="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563DED2-691A-F24F-88F3-213D725B20D1}"/>
              </a:ext>
            </a:extLst>
          </p:cNvPr>
          <p:cNvSpPr/>
          <p:nvPr/>
        </p:nvSpPr>
        <p:spPr bwMode="auto">
          <a:xfrm>
            <a:off x="6745436" y="5380512"/>
            <a:ext cx="1414863" cy="6976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773" eaLnBrk="1" hangingPunct="1">
              <a:defRPr/>
            </a:pPr>
            <a:endParaRPr lang="en-US" sz="1500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4133FD-2095-6448-AC27-A203334DF75F}"/>
              </a:ext>
            </a:extLst>
          </p:cNvPr>
          <p:cNvSpPr/>
          <p:nvPr/>
        </p:nvSpPr>
        <p:spPr bwMode="auto">
          <a:xfrm>
            <a:off x="1991371" y="5376901"/>
            <a:ext cx="1566174" cy="6976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773" eaLnBrk="1" hangingPunct="1">
              <a:defRPr/>
            </a:pPr>
            <a:endParaRPr lang="en-US" sz="1500">
              <a:latin typeface="Arial" charset="0"/>
              <a:ea typeface="ＭＳ Ｐゴシック" charset="0"/>
              <a:sym typeface="Arial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FC3527F-E790-784A-B9D7-BBA2A97AA4A4}"/>
              </a:ext>
            </a:extLst>
          </p:cNvPr>
          <p:cNvCxnSpPr>
            <a:cxnSpLocks/>
            <a:stCxn id="56" idx="3"/>
            <a:endCxn id="49" idx="1"/>
          </p:cNvCxnSpPr>
          <p:nvPr/>
        </p:nvCxnSpPr>
        <p:spPr bwMode="auto">
          <a:xfrm>
            <a:off x="2483115" y="2083916"/>
            <a:ext cx="481620" cy="13843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D7FBB51-44E3-194A-8E7E-0ABA5039A1B1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620456" y="1056912"/>
            <a:ext cx="7641967" cy="571500"/>
          </a:xfrm>
        </p:spPr>
        <p:txBody>
          <a:bodyPr/>
          <a:lstStyle/>
          <a:p>
            <a:r>
              <a:rPr lang="en-US" sz="1833" dirty="0"/>
              <a:t>The Avatar and Twin (tracing of manufacturing tolerances and errors)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4FA81F-BC14-1744-87F0-25700431A04D}"/>
              </a:ext>
            </a:extLst>
          </p:cNvPr>
          <p:cNvSpPr txBox="1"/>
          <p:nvPr/>
        </p:nvSpPr>
        <p:spPr>
          <a:xfrm>
            <a:off x="6745436" y="4578628"/>
            <a:ext cx="1419418" cy="34624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825" dirty="0"/>
              <a:t>Raw signal</a:t>
            </a:r>
          </a:p>
          <a:p>
            <a:pPr defTabSz="685773">
              <a:defRPr/>
            </a:pPr>
            <a:r>
              <a:rPr lang="en-US" sz="825" dirty="0"/>
              <a:t>(voltages)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ED9B30-F5D2-8644-930B-E86E04AAFFE4}"/>
              </a:ext>
            </a:extLst>
          </p:cNvPr>
          <p:cNvSpPr txBox="1"/>
          <p:nvPr/>
        </p:nvSpPr>
        <p:spPr>
          <a:xfrm>
            <a:off x="6745436" y="5054111"/>
            <a:ext cx="1419418" cy="21929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825" dirty="0"/>
              <a:t>Processed data (fluxes)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2DB8B5-6FCC-F140-BA2D-D226E1ED8BC9}"/>
              </a:ext>
            </a:extLst>
          </p:cNvPr>
          <p:cNvSpPr txBox="1"/>
          <p:nvPr/>
        </p:nvSpPr>
        <p:spPr>
          <a:xfrm>
            <a:off x="6762054" y="1921527"/>
            <a:ext cx="1419423" cy="34624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825" b="1" dirty="0">
                <a:solidFill>
                  <a:schemeClr val="bg1"/>
                </a:solidFill>
              </a:rPr>
              <a:t>Physical object (magnet)</a:t>
            </a: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42C64A2-CFE2-B844-86FB-BA5A875A013D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2774457" y="4255639"/>
            <a:ext cx="2" cy="1121263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E2770A4-2AFB-8641-94E6-283342E145C5}"/>
              </a:ext>
            </a:extLst>
          </p:cNvPr>
          <p:cNvCxnSpPr>
            <a:cxnSpLocks/>
            <a:stCxn id="14" idx="2"/>
            <a:endCxn id="62" idx="0"/>
          </p:cNvCxnSpPr>
          <p:nvPr/>
        </p:nvCxnSpPr>
        <p:spPr bwMode="auto">
          <a:xfrm flipH="1">
            <a:off x="7452868" y="5273402"/>
            <a:ext cx="2277" cy="10711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E727053-54F5-D243-A4DF-74DE2565120E}"/>
              </a:ext>
            </a:extLst>
          </p:cNvPr>
          <p:cNvCxnSpPr>
            <a:cxnSpLocks/>
          </p:cNvCxnSpPr>
          <p:nvPr/>
        </p:nvCxnSpPr>
        <p:spPr bwMode="auto">
          <a:xfrm flipV="1">
            <a:off x="7860201" y="3145344"/>
            <a:ext cx="772338" cy="2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DD40248-1BD1-2E40-8FB9-F5114C3DC22D}"/>
              </a:ext>
            </a:extLst>
          </p:cNvPr>
          <p:cNvCxnSpPr>
            <a:cxnSpLocks/>
          </p:cNvCxnSpPr>
          <p:nvPr/>
        </p:nvCxnSpPr>
        <p:spPr bwMode="auto">
          <a:xfrm>
            <a:off x="7820141" y="4439981"/>
            <a:ext cx="772343" cy="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048B2C7-BD6D-A342-88B2-758DFC293E32}"/>
              </a:ext>
            </a:extLst>
          </p:cNvPr>
          <p:cNvCxnSpPr>
            <a:cxnSpLocks/>
          </p:cNvCxnSpPr>
          <p:nvPr/>
        </p:nvCxnSpPr>
        <p:spPr bwMode="auto">
          <a:xfrm>
            <a:off x="7824063" y="4997124"/>
            <a:ext cx="830354" cy="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4F9BE2B-26A8-DB4C-8140-B2C2DE942152}"/>
              </a:ext>
            </a:extLst>
          </p:cNvPr>
          <p:cNvCxnSpPr>
            <a:cxnSpLocks/>
            <a:stCxn id="14" idx="0"/>
            <a:endCxn id="13" idx="2"/>
          </p:cNvCxnSpPr>
          <p:nvPr/>
        </p:nvCxnSpPr>
        <p:spPr bwMode="auto">
          <a:xfrm flipV="1">
            <a:off x="7455145" y="4924877"/>
            <a:ext cx="0" cy="129234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A9F0555-152A-3A45-9E59-24C043A20CF1}"/>
              </a:ext>
            </a:extLst>
          </p:cNvPr>
          <p:cNvSpPr txBox="1"/>
          <p:nvPr/>
        </p:nvSpPr>
        <p:spPr>
          <a:xfrm>
            <a:off x="2964735" y="1988113"/>
            <a:ext cx="2334146" cy="21929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825" dirty="0">
                <a:solidFill>
                  <a:schemeClr val="bg1"/>
                </a:solidFill>
              </a:rPr>
              <a:t>Num. magnet model (design)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1576CCC-949B-784B-A421-46CC10DDCC2C}"/>
              </a:ext>
            </a:extLst>
          </p:cNvPr>
          <p:cNvCxnSpPr>
            <a:cxnSpLocks/>
            <a:stCxn id="49" idx="3"/>
            <a:endCxn id="28" idx="1"/>
          </p:cNvCxnSpPr>
          <p:nvPr/>
        </p:nvCxnSpPr>
        <p:spPr bwMode="auto">
          <a:xfrm flipV="1">
            <a:off x="5298881" y="2094652"/>
            <a:ext cx="1463173" cy="3107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solid"/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0BE55BD-9DCD-4F4C-8E6B-433B7C8050B8}"/>
              </a:ext>
            </a:extLst>
          </p:cNvPr>
          <p:cNvCxnSpPr>
            <a:cxnSpLocks/>
            <a:stCxn id="64" idx="0"/>
            <a:endCxn id="135" idx="2"/>
          </p:cNvCxnSpPr>
          <p:nvPr/>
        </p:nvCxnSpPr>
        <p:spPr bwMode="auto">
          <a:xfrm flipV="1">
            <a:off x="7475558" y="2928098"/>
            <a:ext cx="3790" cy="320157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BDE5713-38C7-C14C-B0AF-B1E2DEF6FF22}"/>
              </a:ext>
            </a:extLst>
          </p:cNvPr>
          <p:cNvSpPr txBox="1"/>
          <p:nvPr/>
        </p:nvSpPr>
        <p:spPr>
          <a:xfrm>
            <a:off x="1498343" y="1985812"/>
            <a:ext cx="984772" cy="1962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675" dirty="0"/>
              <a:t>Modeling errors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AB5D728-A575-4923-A56E-B220F297EA7B}"/>
              </a:ext>
            </a:extLst>
          </p:cNvPr>
          <p:cNvSpPr txBox="1"/>
          <p:nvPr/>
        </p:nvSpPr>
        <p:spPr>
          <a:xfrm>
            <a:off x="69229" y="2964526"/>
            <a:ext cx="984772" cy="1962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dirty="0">
                <a:latin typeface="Calibri"/>
                <a:ea typeface="+mn-ea"/>
              </a:rPr>
              <a:t>Discretization errors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43D6216-9AD6-478B-A265-0B03937DA9BD}"/>
              </a:ext>
            </a:extLst>
          </p:cNvPr>
          <p:cNvSpPr txBox="1"/>
          <p:nvPr/>
        </p:nvSpPr>
        <p:spPr>
          <a:xfrm>
            <a:off x="74406" y="2788359"/>
            <a:ext cx="984773" cy="1962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dirty="0">
                <a:latin typeface="Calibri"/>
                <a:ea typeface="+mn-ea"/>
              </a:rPr>
              <a:t>Approximation errors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5A3BA89-C538-46A0-AE96-AAD7D2B0A8B3}"/>
              </a:ext>
            </a:extLst>
          </p:cNvPr>
          <p:cNvSpPr txBox="1"/>
          <p:nvPr/>
        </p:nvSpPr>
        <p:spPr>
          <a:xfrm>
            <a:off x="74408" y="3427582"/>
            <a:ext cx="984771" cy="1962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dirty="0">
                <a:latin typeface="Calibri"/>
                <a:ea typeface="+mn-ea"/>
              </a:rPr>
              <a:t>Numerical errors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870CBA1-B184-407A-93C0-008FFB3EB5A7}"/>
              </a:ext>
            </a:extLst>
          </p:cNvPr>
          <p:cNvCxnSpPr>
            <a:cxnSpLocks/>
          </p:cNvCxnSpPr>
          <p:nvPr/>
        </p:nvCxnSpPr>
        <p:spPr bwMode="auto">
          <a:xfrm>
            <a:off x="1101560" y="2969178"/>
            <a:ext cx="1381555" cy="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FAA9AD4-6744-48C8-94BA-996040457AE4}"/>
              </a:ext>
            </a:extLst>
          </p:cNvPr>
          <p:cNvCxnSpPr>
            <a:cxnSpLocks/>
          </p:cNvCxnSpPr>
          <p:nvPr/>
        </p:nvCxnSpPr>
        <p:spPr bwMode="auto">
          <a:xfrm>
            <a:off x="1143604" y="3514496"/>
            <a:ext cx="865456" cy="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non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BE949D9-6C23-4F4C-B45A-91533704F021}"/>
                  </a:ext>
                </a:extLst>
              </p:cNvPr>
              <p:cNvSpPr/>
              <p:nvPr/>
            </p:nvSpPr>
            <p:spPr bwMode="auto">
              <a:xfrm>
                <a:off x="2614106" y="5554869"/>
                <a:ext cx="320704" cy="3389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w="127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76200" tIns="38100" rIns="76200" bIns="3810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761970" eaLnBrk="1" hangingPunct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67" i="1" dirty="0">
                          <a:latin typeface="Cambria Math" panose="02040503050406030204" pitchFamily="18" charset="0"/>
                          <a:ea typeface="ＭＳ Ｐゴシック" charset="0"/>
                          <a:sym typeface="Arial" charset="0"/>
                        </a:rPr>
                        <m:t>𝑋</m:t>
                      </m:r>
                    </m:oMath>
                  </m:oMathPara>
                </a14:m>
                <a:endParaRPr lang="en-GB" sz="1667" dirty="0"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BE949D9-6C23-4F4C-B45A-91533704F0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14106" y="5554869"/>
                <a:ext cx="320704" cy="3389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F7F1513B-3E7B-4F7B-B01C-5A69C4E16FBA}"/>
                  </a:ext>
                </a:extLst>
              </p:cNvPr>
              <p:cNvSpPr/>
              <p:nvPr/>
            </p:nvSpPr>
            <p:spPr bwMode="auto">
              <a:xfrm>
                <a:off x="7283507" y="5531293"/>
                <a:ext cx="320704" cy="3389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w="127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76200" tIns="38100" rIns="76200" bIns="3810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761970" eaLnBrk="1" hangingPunct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GB" sz="1667" i="1">
                              <a:latin typeface="Cambria Math" panose="02040503050406030204" pitchFamily="18" charset="0"/>
                              <a:ea typeface="ＭＳ Ｐゴシック" charset="0"/>
                              <a:sym typeface="Arial" charset="0"/>
                            </a:rPr>
                          </m:ctrlPr>
                        </m:accPr>
                        <m:e>
                          <m:r>
                            <a:rPr lang="en-US" sz="1667" i="1">
                              <a:latin typeface="Cambria Math" panose="02040503050406030204" pitchFamily="18" charset="0"/>
                              <a:ea typeface="ＭＳ Ｐゴシック" charset="0"/>
                              <a:sym typeface="Arial" charset="0"/>
                            </a:rPr>
                            <m:t>𝑋</m:t>
                          </m:r>
                        </m:e>
                      </m:acc>
                    </m:oMath>
                  </m:oMathPara>
                </a14:m>
                <a:endParaRPr lang="en-GB" sz="1667" dirty="0"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</mc:Choice>
        <mc:Fallback xmlns=""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F7F1513B-3E7B-4F7B-B01C-5A69C4E16F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83507" y="5531293"/>
                <a:ext cx="320704" cy="3389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TextBox 79">
            <a:extLst>
              <a:ext uri="{FF2B5EF4-FFF2-40B4-BE49-F238E27FC236}">
                <a16:creationId xmlns:a16="http://schemas.microsoft.com/office/drawing/2014/main" id="{EF15CE85-914E-2249-BDF2-8E3D8D1B6EE2}"/>
              </a:ext>
            </a:extLst>
          </p:cNvPr>
          <p:cNvSpPr txBox="1"/>
          <p:nvPr/>
        </p:nvSpPr>
        <p:spPr>
          <a:xfrm>
            <a:off x="5220920" y="1599360"/>
            <a:ext cx="988014" cy="30008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dirty="0">
                <a:latin typeface="Calibri"/>
              </a:rPr>
              <a:t>Manufacturing tolerances/errors</a:t>
            </a:r>
            <a:endParaRPr lang="en-US" sz="675" dirty="0">
              <a:latin typeface="Calibri"/>
              <a:ea typeface="+mn-ea"/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C0AF6898-5111-7F4E-9462-A21FE5FCE271}"/>
              </a:ext>
            </a:extLst>
          </p:cNvPr>
          <p:cNvCxnSpPr>
            <a:cxnSpLocks/>
            <a:endCxn id="80" idx="2"/>
          </p:cNvCxnSpPr>
          <p:nvPr/>
        </p:nvCxnSpPr>
        <p:spPr bwMode="auto">
          <a:xfrm flipH="1" flipV="1">
            <a:off x="5714927" y="1899442"/>
            <a:ext cx="3997" cy="16897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prstDash val="dash"/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74986E18-B29F-124E-B72D-3263FE8186A1}"/>
              </a:ext>
            </a:extLst>
          </p:cNvPr>
          <p:cNvSpPr txBox="1"/>
          <p:nvPr/>
        </p:nvSpPr>
        <p:spPr>
          <a:xfrm>
            <a:off x="6769639" y="3248255"/>
            <a:ext cx="1411838" cy="98103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8273943-C472-4E43-AEBB-CFC59CD50E50}"/>
              </a:ext>
            </a:extLst>
          </p:cNvPr>
          <p:cNvSpPr txBox="1"/>
          <p:nvPr/>
        </p:nvSpPr>
        <p:spPr>
          <a:xfrm>
            <a:off x="8654417" y="3061453"/>
            <a:ext cx="994186" cy="1962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675" dirty="0"/>
              <a:t>Capture noise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E0E1D8F-CC86-0A46-AFE4-93D71E1810EC}"/>
              </a:ext>
            </a:extLst>
          </p:cNvPr>
          <p:cNvSpPr txBox="1"/>
          <p:nvPr/>
        </p:nvSpPr>
        <p:spPr>
          <a:xfrm>
            <a:off x="8654417" y="4357153"/>
            <a:ext cx="1007484" cy="1962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675" dirty="0"/>
              <a:t>Read-out noise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6305E90-D8CC-9840-B9D5-C512A9212C0D}"/>
              </a:ext>
            </a:extLst>
          </p:cNvPr>
          <p:cNvSpPr txBox="1"/>
          <p:nvPr/>
        </p:nvSpPr>
        <p:spPr>
          <a:xfrm>
            <a:off x="8654417" y="4802840"/>
            <a:ext cx="994178" cy="40395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675" dirty="0"/>
              <a:t>AD-conversion</a:t>
            </a:r>
          </a:p>
          <a:p>
            <a:pPr defTabSz="685773">
              <a:defRPr/>
            </a:pPr>
            <a:r>
              <a:rPr lang="en-US" sz="675" dirty="0"/>
              <a:t>Digital integration,</a:t>
            </a:r>
          </a:p>
          <a:p>
            <a:pPr defTabSz="685773">
              <a:defRPr/>
            </a:pPr>
            <a:r>
              <a:rPr lang="en-US" sz="675" dirty="0"/>
              <a:t>Drift correction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97608C5-C4E5-45C3-80CE-D0852C61DD50}"/>
              </a:ext>
            </a:extLst>
          </p:cNvPr>
          <p:cNvSpPr txBox="1"/>
          <p:nvPr/>
        </p:nvSpPr>
        <p:spPr>
          <a:xfrm>
            <a:off x="2074116" y="3405811"/>
            <a:ext cx="719104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773">
              <a:defRPr/>
            </a:pPr>
            <a:r>
              <a:rPr lang="en-US" sz="825" b="1" dirty="0"/>
              <a:t>Prediction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04EB691-6513-45BC-8BDD-C9E2DE5A434E}"/>
              </a:ext>
            </a:extLst>
          </p:cNvPr>
          <p:cNvSpPr txBox="1"/>
          <p:nvPr/>
        </p:nvSpPr>
        <p:spPr>
          <a:xfrm>
            <a:off x="6769639" y="2581849"/>
            <a:ext cx="1419418" cy="34624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825" dirty="0"/>
              <a:t>Magnetic flux density in the magnet bore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EF944DBC-4527-402C-B526-1D9BC736D348}"/>
              </a:ext>
            </a:extLst>
          </p:cNvPr>
          <p:cNvCxnSpPr>
            <a:cxnSpLocks/>
            <a:stCxn id="135" idx="0"/>
            <a:endCxn id="28" idx="2"/>
          </p:cNvCxnSpPr>
          <p:nvPr/>
        </p:nvCxnSpPr>
        <p:spPr bwMode="auto">
          <a:xfrm flipH="1" flipV="1">
            <a:off x="7471766" y="2267776"/>
            <a:ext cx="7582" cy="314073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1CF4B877-D9BC-4642-A90C-6AC13CB25633}"/>
              </a:ext>
            </a:extLst>
          </p:cNvPr>
          <p:cNvSpPr txBox="1"/>
          <p:nvPr/>
        </p:nvSpPr>
        <p:spPr>
          <a:xfrm>
            <a:off x="2975431" y="2319853"/>
            <a:ext cx="2328743" cy="72712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825" dirty="0">
                <a:solidFill>
                  <a:schemeClr val="bg1"/>
                </a:solidFill>
              </a:rPr>
              <a:t>Num. magnet model (as built)</a:t>
            </a: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  <a:p>
            <a:pPr defTabSz="685773">
              <a:defRPr/>
            </a:pP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34CCDDD1-8234-E948-ABD7-18A4654A91C4}"/>
              </a:ext>
            </a:extLst>
          </p:cNvPr>
          <p:cNvCxnSpPr>
            <a:cxnSpLocks/>
            <a:endCxn id="65" idx="3"/>
          </p:cNvCxnSpPr>
          <p:nvPr/>
        </p:nvCxnSpPr>
        <p:spPr bwMode="auto">
          <a:xfrm rot="10800000" flipV="1">
            <a:off x="5304174" y="2178428"/>
            <a:ext cx="1441262" cy="50498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9050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BEC5ED0B-B43F-4D42-BAE2-683CD9FF9C11}"/>
              </a:ext>
            </a:extLst>
          </p:cNvPr>
          <p:cNvSpPr txBox="1"/>
          <p:nvPr/>
        </p:nvSpPr>
        <p:spPr>
          <a:xfrm>
            <a:off x="1901759" y="3916766"/>
            <a:ext cx="1931156" cy="5025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773">
              <a:defRPr/>
            </a:pPr>
            <a:r>
              <a:rPr lang="en-US" sz="1333" dirty="0"/>
              <a:t>Magnetic flux</a:t>
            </a:r>
          </a:p>
          <a:p>
            <a:pPr defTabSz="685773">
              <a:defRPr/>
            </a:pPr>
            <a:r>
              <a:rPr lang="en-US" sz="1333" dirty="0"/>
              <a:t>density in </a:t>
            </a:r>
            <a:r>
              <a:rPr lang="en-US" sz="1333" dirty="0">
                <a:latin typeface="Symbol" pitchFamily="2" charset="2"/>
              </a:rPr>
              <a:t>W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E221E7B-A6A3-754C-8FF6-83C2E9C824AE}"/>
              </a:ext>
            </a:extLst>
          </p:cNvPr>
          <p:cNvCxnSpPr>
            <a:cxnSpLocks/>
          </p:cNvCxnSpPr>
          <p:nvPr/>
        </p:nvCxnSpPr>
        <p:spPr bwMode="auto">
          <a:xfrm flipV="1">
            <a:off x="2779633" y="2686409"/>
            <a:ext cx="0" cy="1238371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913D912D-8F7B-EE4B-BE18-0552BAD17FF5}"/>
              </a:ext>
            </a:extLst>
          </p:cNvPr>
          <p:cNvSpPr txBox="1"/>
          <p:nvPr/>
        </p:nvSpPr>
        <p:spPr>
          <a:xfrm>
            <a:off x="2784811" y="3351932"/>
            <a:ext cx="5116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73">
              <a:defRPr/>
            </a:pPr>
            <a:r>
              <a:rPr lang="en-US" sz="900" dirty="0">
                <a:solidFill>
                  <a:srgbClr val="808080"/>
                </a:solidFill>
              </a:rPr>
              <a:t>S</a:t>
            </a:r>
            <a:r>
              <a:rPr lang="en-US" sz="900" dirty="0" err="1">
                <a:solidFill>
                  <a:srgbClr val="808080"/>
                </a:solidFill>
              </a:rPr>
              <a:t>olver</a:t>
            </a:r>
            <a:endParaRPr lang="en-US" sz="900" dirty="0">
              <a:solidFill>
                <a:srgbClr val="808080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00903B0-9132-C849-9EF2-C231F1679C33}"/>
              </a:ext>
            </a:extLst>
          </p:cNvPr>
          <p:cNvSpPr txBox="1"/>
          <p:nvPr/>
        </p:nvSpPr>
        <p:spPr>
          <a:xfrm>
            <a:off x="2807940" y="4510417"/>
            <a:ext cx="1132309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773">
              <a:defRPr/>
            </a:pPr>
            <a:r>
              <a:rPr lang="en-US" sz="825" b="1" dirty="0"/>
              <a:t>Observation function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140A177-66CA-2540-BD09-99AF8D6B7729}"/>
              </a:ext>
            </a:extLst>
          </p:cNvPr>
          <p:cNvSpPr txBox="1"/>
          <p:nvPr/>
        </p:nvSpPr>
        <p:spPr>
          <a:xfrm>
            <a:off x="2793219" y="3532638"/>
            <a:ext cx="9605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73">
              <a:defRPr/>
            </a:pPr>
            <a:r>
              <a:rPr lang="en-US" sz="900" dirty="0">
                <a:solidFill>
                  <a:srgbClr val="808080"/>
                </a:solidFill>
              </a:rPr>
              <a:t>Post-processor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5CB28E-9B32-FD46-B1D9-083C38E9DEA9}"/>
              </a:ext>
            </a:extLst>
          </p:cNvPr>
          <p:cNvSpPr/>
          <p:nvPr/>
        </p:nvSpPr>
        <p:spPr>
          <a:xfrm>
            <a:off x="6945999" y="3465522"/>
            <a:ext cx="1316424" cy="60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67" dirty="0">
                <a:solidFill>
                  <a:schemeClr val="bg1"/>
                </a:solidFill>
              </a:rPr>
              <a:t>Field </a:t>
            </a:r>
          </a:p>
          <a:p>
            <a:r>
              <a:rPr lang="en-US" sz="1667" dirty="0">
                <a:solidFill>
                  <a:schemeClr val="bg1"/>
                </a:solidFill>
              </a:rPr>
              <a:t>Transducer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3F736D-B59E-B04E-BDAD-877D58F0DEF1}"/>
              </a:ext>
            </a:extLst>
          </p:cNvPr>
          <p:cNvSpPr txBox="1"/>
          <p:nvPr/>
        </p:nvSpPr>
        <p:spPr>
          <a:xfrm>
            <a:off x="5481486" y="2400868"/>
            <a:ext cx="431528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QA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6B2213-F4C2-C44E-957E-9E1FA90BFCE5}"/>
              </a:ext>
            </a:extLst>
          </p:cNvPr>
          <p:cNvSpPr txBox="1"/>
          <p:nvPr/>
        </p:nvSpPr>
        <p:spPr>
          <a:xfrm>
            <a:off x="2399474" y="6291760"/>
            <a:ext cx="5642891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7" dirty="0"/>
              <a:t>Simulated                         ?????                         Measured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BB8EA58-AE33-3C0E-D77C-D5B2E83A4E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940" y="18473"/>
            <a:ext cx="821349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r>
              <a:rPr lang="en-US" altLang="en-US" sz="2400" kern="0" dirty="0">
                <a:ea typeface="ＭＳ Ｐゴシック" panose="020B0600070205080204" pitchFamily="34" charset="-128"/>
              </a:rPr>
              <a:t>Bringing</a:t>
            </a:r>
            <a:r>
              <a:rPr lang="en-US" altLang="en-US" kern="0" dirty="0">
                <a:ea typeface="ＭＳ Ｐゴシック" panose="020B0600070205080204" pitchFamily="34" charset="-128"/>
              </a:rPr>
              <a:t> together Simulations and Magnetic Measurements</a:t>
            </a:r>
          </a:p>
        </p:txBody>
      </p:sp>
    </p:spTree>
    <p:extLst>
      <p:ext uri="{BB962C8B-B14F-4D97-AF65-F5344CB8AC3E}">
        <p14:creationId xmlns:p14="http://schemas.microsoft.com/office/powerpoint/2010/main" val="3311143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BB51-44E3-194A-8E7E-0ABA5039A1B1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644526" y="1049512"/>
            <a:ext cx="7641967" cy="571500"/>
          </a:xfrm>
        </p:spPr>
        <p:txBody>
          <a:bodyPr/>
          <a:lstStyle/>
          <a:p>
            <a:r>
              <a:rPr lang="en-US" sz="1833" dirty="0"/>
              <a:t>The Avatar and Twin (generalized field description with updated model)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51BB911-FF15-CF0A-8734-48E92B82881A}"/>
              </a:ext>
            </a:extLst>
          </p:cNvPr>
          <p:cNvGrpSpPr/>
          <p:nvPr/>
        </p:nvGrpSpPr>
        <p:grpSpPr>
          <a:xfrm>
            <a:off x="399480" y="1371142"/>
            <a:ext cx="8786325" cy="4877716"/>
            <a:chOff x="326123" y="1981069"/>
            <a:chExt cx="7884111" cy="4186367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EF605D6-127C-41B8-A20F-0EE134D1FE73}"/>
                </a:ext>
              </a:extLst>
            </p:cNvPr>
            <p:cNvSpPr txBox="1"/>
            <p:nvPr/>
          </p:nvSpPr>
          <p:spPr>
            <a:xfrm>
              <a:off x="1838060" y="3658033"/>
              <a:ext cx="1757936" cy="98103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</p:txBody>
        </p:sp>
        <p:cxnSp>
          <p:nvCxnSpPr>
            <p:cNvPr id="165" name="Connector: Elbow 164">
              <a:extLst>
                <a:ext uri="{FF2B5EF4-FFF2-40B4-BE49-F238E27FC236}">
                  <a16:creationId xmlns:a16="http://schemas.microsoft.com/office/drawing/2014/main" id="{CC0C5C70-C63D-429A-B2BB-A941CB7C0F7A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H="1">
              <a:off x="2495450" y="2191127"/>
              <a:ext cx="3335311" cy="4247502"/>
            </a:xfrm>
            <a:prstGeom prst="bentConnector4">
              <a:avLst>
                <a:gd name="adj1" fmla="val -5712"/>
                <a:gd name="adj2" fmla="val 114651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104DDE26-069F-4FB3-A5A4-DB2EBCAE7E73}"/>
                </a:ext>
              </a:extLst>
            </p:cNvPr>
            <p:cNvCxnSpPr>
              <a:cxnSpLocks/>
              <a:stCxn id="13" idx="0"/>
            </p:cNvCxnSpPr>
            <p:nvPr/>
          </p:nvCxnSpPr>
          <p:spPr bwMode="auto">
            <a:xfrm flipV="1">
              <a:off x="7455145" y="4059767"/>
              <a:ext cx="0" cy="518861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headEnd type="triangle" w="med" len="med"/>
              <a:tailEnd type="none" w="med" len="med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563DED2-691A-F24F-88F3-213D725B20D1}"/>
                </a:ext>
              </a:extLst>
            </p:cNvPr>
            <p:cNvSpPr/>
            <p:nvPr/>
          </p:nvSpPr>
          <p:spPr bwMode="auto">
            <a:xfrm>
              <a:off x="6745436" y="5380512"/>
              <a:ext cx="1414863" cy="697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73" eaLnBrk="1" hangingPunct="1">
                <a:defRPr/>
              </a:pPr>
              <a:endParaRPr lang="en-US" sz="1500"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4133FD-2095-6448-AC27-A203334DF75F}"/>
                </a:ext>
              </a:extLst>
            </p:cNvPr>
            <p:cNvSpPr/>
            <p:nvPr/>
          </p:nvSpPr>
          <p:spPr bwMode="auto">
            <a:xfrm>
              <a:off x="4296913" y="5351956"/>
              <a:ext cx="1566174" cy="697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73" eaLnBrk="1" hangingPunct="1">
                <a:defRPr/>
              </a:pPr>
              <a:endParaRPr lang="en-US" sz="1500"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9DA147-62A8-6642-BDD3-31A8F847CBDB}"/>
                </a:ext>
              </a:extLst>
            </p:cNvPr>
            <p:cNvSpPr txBox="1"/>
            <p:nvPr/>
          </p:nvSpPr>
          <p:spPr>
            <a:xfrm>
              <a:off x="2054633" y="2438279"/>
              <a:ext cx="3864353" cy="8540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34FA81F-BC14-1744-87F0-25700431A04D}"/>
                </a:ext>
              </a:extLst>
            </p:cNvPr>
            <p:cNvSpPr txBox="1"/>
            <p:nvPr/>
          </p:nvSpPr>
          <p:spPr>
            <a:xfrm>
              <a:off x="6745436" y="4578628"/>
              <a:ext cx="1419418" cy="346249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en-US" sz="825" dirty="0"/>
                <a:t>Raw signal</a:t>
              </a:r>
            </a:p>
            <a:p>
              <a:pPr defTabSz="685773">
                <a:defRPr/>
              </a:pPr>
              <a:r>
                <a:rPr lang="en-US" sz="825" dirty="0"/>
                <a:t>(voltages)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1ED9B30-F5D2-8644-930B-E86E04AAFFE4}"/>
                </a:ext>
              </a:extLst>
            </p:cNvPr>
            <p:cNvSpPr txBox="1"/>
            <p:nvPr/>
          </p:nvSpPr>
          <p:spPr>
            <a:xfrm>
              <a:off x="6745436" y="5054111"/>
              <a:ext cx="1419418" cy="219291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en-US" sz="825" dirty="0"/>
                <a:t>Processed data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82DB8B5-6FCC-F140-BA2D-D226E1ED8BC9}"/>
                </a:ext>
              </a:extLst>
            </p:cNvPr>
            <p:cNvSpPr txBox="1"/>
            <p:nvPr/>
          </p:nvSpPr>
          <p:spPr>
            <a:xfrm>
              <a:off x="6772833" y="1981069"/>
              <a:ext cx="1419423" cy="34624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en-US" sz="825" b="1" dirty="0">
                  <a:solidFill>
                    <a:schemeClr val="bg1"/>
                  </a:solidFill>
                </a:rPr>
                <a:t>Physical object (magnet)</a:t>
              </a: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42C64A2-CFE2-B844-86FB-BA5A875A013D}"/>
                </a:ext>
              </a:extLst>
            </p:cNvPr>
            <p:cNvCxnSpPr>
              <a:cxnSpLocks/>
              <a:stCxn id="77" idx="2"/>
              <a:endCxn id="16" idx="0"/>
            </p:cNvCxnSpPr>
            <p:nvPr/>
          </p:nvCxnSpPr>
          <p:spPr bwMode="auto">
            <a:xfrm>
              <a:off x="5078181" y="4639071"/>
              <a:ext cx="1819" cy="712885"/>
            </a:xfrm>
            <a:prstGeom prst="straightConnector1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3E2770A4-2AFB-8641-94E6-283342E145C5}"/>
                </a:ext>
              </a:extLst>
            </p:cNvPr>
            <p:cNvCxnSpPr>
              <a:cxnSpLocks/>
              <a:stCxn id="14" idx="2"/>
              <a:endCxn id="62" idx="0"/>
            </p:cNvCxnSpPr>
            <p:nvPr/>
          </p:nvCxnSpPr>
          <p:spPr bwMode="auto">
            <a:xfrm flipH="1">
              <a:off x="7452868" y="5273402"/>
              <a:ext cx="2277" cy="107110"/>
            </a:xfrm>
            <a:prstGeom prst="straightConnector1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B4F9BE2B-26A8-DB4C-8140-B2C2DE942152}"/>
                </a:ext>
              </a:extLst>
            </p:cNvPr>
            <p:cNvCxnSpPr>
              <a:cxnSpLocks/>
              <a:stCxn id="14" idx="0"/>
              <a:endCxn id="13" idx="2"/>
            </p:cNvCxnSpPr>
            <p:nvPr/>
          </p:nvCxnSpPr>
          <p:spPr bwMode="auto">
            <a:xfrm flipV="1">
              <a:off x="7455145" y="4924877"/>
              <a:ext cx="0" cy="129234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headEnd type="triangle" w="med" len="med"/>
              <a:tailEnd type="none" w="med" len="med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0BE55BD-9DCD-4F4C-8E6B-433B7C8050B8}"/>
                </a:ext>
              </a:extLst>
            </p:cNvPr>
            <p:cNvCxnSpPr>
              <a:cxnSpLocks/>
              <a:stCxn id="64" idx="0"/>
              <a:endCxn id="135" idx="2"/>
            </p:cNvCxnSpPr>
            <p:nvPr/>
          </p:nvCxnSpPr>
          <p:spPr bwMode="auto">
            <a:xfrm flipV="1">
              <a:off x="7479348" y="2928098"/>
              <a:ext cx="0" cy="540257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headEnd type="triangle" w="med" len="med"/>
              <a:tailEnd type="none" w="med" len="med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ABE949D9-6C23-4F4C-B45A-91533704F021}"/>
                    </a:ext>
                  </a:extLst>
                </p:cNvPr>
                <p:cNvSpPr/>
                <p:nvPr/>
              </p:nvSpPr>
              <p:spPr bwMode="auto">
                <a:xfrm>
                  <a:off x="4919647" y="5529924"/>
                  <a:ext cx="320704" cy="33895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6200" tIns="38100" rIns="76200" bIns="3810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761970" eaLnBrk="1" hangingPunct="1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67" i="1" dirty="0"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𝑋</m:t>
                        </m:r>
                      </m:oMath>
                    </m:oMathPara>
                  </a14:m>
                  <a:endParaRPr lang="en-GB" sz="1667" dirty="0">
                    <a:latin typeface="Arial" charset="0"/>
                    <a:ea typeface="ＭＳ Ｐゴシック" charset="0"/>
                    <a:sym typeface="Arial" charset="0"/>
                  </a:endParaRPr>
                </a:p>
              </p:txBody>
            </p:sp>
          </mc:Choice>
          <mc:Fallback xmlns="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ABE949D9-6C23-4F4C-B45A-91533704F02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19647" y="5529924"/>
                  <a:ext cx="320704" cy="33895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F7F1513B-3E7B-4F7B-B01C-5A69C4E16FBA}"/>
                    </a:ext>
                  </a:extLst>
                </p:cNvPr>
                <p:cNvSpPr/>
                <p:nvPr/>
              </p:nvSpPr>
              <p:spPr bwMode="auto">
                <a:xfrm>
                  <a:off x="7283507" y="5531293"/>
                  <a:ext cx="320704" cy="33895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6200" tIns="38100" rIns="76200" bIns="3810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761970" eaLnBrk="1" hangingPunct="1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̃"/>
                            <m:ctrlPr>
                              <a:rPr lang="en-GB" sz="1667" i="1">
                                <a:latin typeface="Cambria Math" panose="02040503050406030204" pitchFamily="18" charset="0"/>
                                <a:ea typeface="ＭＳ Ｐゴシック" charset="0"/>
                                <a:sym typeface="Arial" charset="0"/>
                              </a:rPr>
                            </m:ctrlPr>
                          </m:accPr>
                          <m:e>
                            <m:r>
                              <a:rPr lang="en-US" sz="1667" i="1">
                                <a:latin typeface="Cambria Math" panose="02040503050406030204" pitchFamily="18" charset="0"/>
                                <a:ea typeface="ＭＳ Ｐゴシック" charset="0"/>
                                <a:sym typeface="Arial" charset="0"/>
                              </a:rPr>
                              <m:t>𝑋</m:t>
                            </m:r>
                          </m:e>
                        </m:acc>
                      </m:oMath>
                    </m:oMathPara>
                  </a14:m>
                  <a:endParaRPr lang="en-GB" sz="1667" dirty="0">
                    <a:latin typeface="Arial" charset="0"/>
                    <a:ea typeface="ＭＳ Ｐゴシック" charset="0"/>
                    <a:sym typeface="Arial" charset="0"/>
                  </a:endParaRPr>
                </a:p>
              </p:txBody>
            </p:sp>
          </mc:Choice>
          <mc:Fallback xmlns=""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F7F1513B-3E7B-4F7B-B01C-5A69C4E16FB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83507" y="5531293"/>
                  <a:ext cx="320704" cy="3389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4986E18-B29F-124E-B72D-3263FE8186A1}"/>
                </a:ext>
              </a:extLst>
            </p:cNvPr>
            <p:cNvSpPr txBox="1"/>
            <p:nvPr/>
          </p:nvSpPr>
          <p:spPr>
            <a:xfrm>
              <a:off x="6748461" y="3468355"/>
              <a:ext cx="1461773" cy="85408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71A2A0D-DBA4-4081-B612-830AD5C868A1}"/>
                </a:ext>
              </a:extLst>
            </p:cNvPr>
            <p:cNvSpPr txBox="1"/>
            <p:nvPr/>
          </p:nvSpPr>
          <p:spPr>
            <a:xfrm>
              <a:off x="4023722" y="3658033"/>
              <a:ext cx="2108917" cy="98103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C30F2B3-32B0-4450-9E0E-312A0A795A49}"/>
                </a:ext>
              </a:extLst>
            </p:cNvPr>
            <p:cNvSpPr txBox="1"/>
            <p:nvPr/>
          </p:nvSpPr>
          <p:spPr>
            <a:xfrm>
              <a:off x="5062320" y="3402111"/>
              <a:ext cx="1398686" cy="219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773">
                <a:defRPr/>
              </a:pPr>
              <a:r>
                <a:rPr lang="en-US" sz="825" b="1" dirty="0"/>
                <a:t>Observation function</a:t>
              </a:r>
            </a:p>
          </p:txBody>
        </p:sp>
        <p:cxnSp>
          <p:nvCxnSpPr>
            <p:cNvPr id="87" name="Connector: Elbow 86">
              <a:extLst>
                <a:ext uri="{FF2B5EF4-FFF2-40B4-BE49-F238E27FC236}">
                  <a16:creationId xmlns:a16="http://schemas.microsoft.com/office/drawing/2014/main" id="{CAF0F78C-3350-4DF8-9CCE-D58DE31D592A}"/>
                </a:ext>
              </a:extLst>
            </p:cNvPr>
            <p:cNvCxnSpPr>
              <a:cxnSpLocks/>
              <a:stCxn id="10" idx="2"/>
              <a:endCxn id="77" idx="0"/>
            </p:cNvCxnSpPr>
            <p:nvPr/>
          </p:nvCxnSpPr>
          <p:spPr bwMode="auto">
            <a:xfrm rot="16200000" flipH="1">
              <a:off x="4349658" y="2929510"/>
              <a:ext cx="365674" cy="1091371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5" name="Connector: Elbow 104">
              <a:extLst>
                <a:ext uri="{FF2B5EF4-FFF2-40B4-BE49-F238E27FC236}">
                  <a16:creationId xmlns:a16="http://schemas.microsoft.com/office/drawing/2014/main" id="{BA28B976-B874-43FF-88D3-0490719272B8}"/>
                </a:ext>
              </a:extLst>
            </p:cNvPr>
            <p:cNvCxnSpPr>
              <a:cxnSpLocks/>
              <a:stCxn id="10" idx="2"/>
              <a:endCxn id="100" idx="0"/>
            </p:cNvCxnSpPr>
            <p:nvPr/>
          </p:nvCxnSpPr>
          <p:spPr bwMode="auto">
            <a:xfrm rot="5400000">
              <a:off x="3169082" y="2840305"/>
              <a:ext cx="365674" cy="126978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997608C5-C4E5-45C3-80CE-D0852C61DD50}"/>
                </a:ext>
              </a:extLst>
            </p:cNvPr>
            <p:cNvSpPr txBox="1"/>
            <p:nvPr/>
          </p:nvSpPr>
          <p:spPr>
            <a:xfrm>
              <a:off x="2074116" y="3405811"/>
              <a:ext cx="719104" cy="219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773">
                <a:defRPr/>
              </a:pPr>
              <a:r>
                <a:rPr lang="en-US" sz="825" b="1" dirty="0"/>
                <a:t>Prediction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70DE15F0-CF19-401A-90D3-077DBF911058}"/>
                </a:ext>
              </a:extLst>
            </p:cNvPr>
            <p:cNvSpPr txBox="1"/>
            <p:nvPr/>
          </p:nvSpPr>
          <p:spPr>
            <a:xfrm>
              <a:off x="5075844" y="4879849"/>
              <a:ext cx="1282348" cy="219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25" b="1" dirty="0"/>
                <a:t>Comparable quantity </a:t>
              </a:r>
              <a:endParaRPr lang="en-GB" sz="825" b="1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C04EB691-6513-45BC-8BDD-C9E2DE5A434E}"/>
                </a:ext>
              </a:extLst>
            </p:cNvPr>
            <p:cNvSpPr txBox="1"/>
            <p:nvPr/>
          </p:nvSpPr>
          <p:spPr>
            <a:xfrm>
              <a:off x="6769639" y="2581849"/>
              <a:ext cx="1419418" cy="346249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en-US" sz="825" dirty="0"/>
                <a:t>Magnetic flux density in the magnet bore</a:t>
              </a: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EF944DBC-4527-402C-B526-1D9BC736D348}"/>
                </a:ext>
              </a:extLst>
            </p:cNvPr>
            <p:cNvCxnSpPr>
              <a:cxnSpLocks/>
              <a:endCxn id="28" idx="2"/>
            </p:cNvCxnSpPr>
            <p:nvPr/>
          </p:nvCxnSpPr>
          <p:spPr bwMode="auto">
            <a:xfrm flipV="1">
              <a:off x="7479347" y="2327318"/>
              <a:ext cx="3198" cy="254531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headEnd type="triangle" w="med" len="med"/>
              <a:tailEnd type="none" w="med" len="med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9" name="Flowchart: Decision 158">
              <a:extLst>
                <a:ext uri="{FF2B5EF4-FFF2-40B4-BE49-F238E27FC236}">
                  <a16:creationId xmlns:a16="http://schemas.microsoft.com/office/drawing/2014/main" id="{9E1F8900-2A82-4445-945E-B6FF4EF5CC9C}"/>
                </a:ext>
              </a:extLst>
            </p:cNvPr>
            <p:cNvSpPr/>
            <p:nvPr/>
          </p:nvSpPr>
          <p:spPr bwMode="auto">
            <a:xfrm>
              <a:off x="5427971" y="5258013"/>
              <a:ext cx="1699904" cy="909423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76200" tIns="38100" rIns="76200" bIns="3810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761970" eaLnBrk="1" hangingPunct="1"/>
              <a:r>
                <a:rPr lang="en-US" sz="825" dirty="0">
                  <a:latin typeface="Arial" charset="0"/>
                  <a:ea typeface="ＭＳ Ｐゴシック" charset="0"/>
                  <a:sym typeface="Arial" charset="0"/>
                </a:rPr>
                <a:t>Weighted least-squares</a:t>
              </a:r>
              <a:endParaRPr lang="en-GB" sz="825" dirty="0"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7D7C59FB-687E-464A-96CE-74485EBC364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777880" y="5698930"/>
              <a:ext cx="502670" cy="1579"/>
            </a:xfrm>
            <a:prstGeom prst="straightConnector1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6F6B3A62-18F6-4F98-9F5B-6009F1FC6A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77293" y="5698929"/>
              <a:ext cx="512537" cy="0"/>
            </a:xfrm>
            <a:prstGeom prst="straightConnector1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90" name="Left Brace 189">
              <a:extLst>
                <a:ext uri="{FF2B5EF4-FFF2-40B4-BE49-F238E27FC236}">
                  <a16:creationId xmlns:a16="http://schemas.microsoft.com/office/drawing/2014/main" id="{754F16B1-054D-47DA-892D-4053414D6CBE}"/>
                </a:ext>
              </a:extLst>
            </p:cNvPr>
            <p:cNvSpPr/>
            <p:nvPr/>
          </p:nvSpPr>
          <p:spPr bwMode="auto">
            <a:xfrm rot="16200000">
              <a:off x="2651311" y="3612848"/>
              <a:ext cx="222245" cy="2214145"/>
            </a:xfrm>
            <a:prstGeom prst="leftBrace">
              <a:avLst/>
            </a:prstGeom>
            <a:noFill/>
            <a:ln w="19050">
              <a:solidFill>
                <a:schemeClr val="tx1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76200" tIns="38100" rIns="76200" bIns="38100" numCol="1" rtlCol="0" anchor="t" anchorCtr="0" compatLnSpc="1">
              <a:prstTxWarp prst="textNoShape">
                <a:avLst/>
              </a:prstTxWarp>
            </a:bodyPr>
            <a:lstStyle/>
            <a:p>
              <a:pPr defTabSz="761970" eaLnBrk="1" hangingPunct="1"/>
              <a:endParaRPr lang="en-GB" sz="1667"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7E79FD7A-ED7D-48DE-BB43-B37451F23F97}"/>
                </a:ext>
              </a:extLst>
            </p:cNvPr>
            <p:cNvSpPr txBox="1"/>
            <p:nvPr/>
          </p:nvSpPr>
          <p:spPr>
            <a:xfrm>
              <a:off x="2152045" y="4861032"/>
              <a:ext cx="1282348" cy="219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25" b="1" dirty="0"/>
                <a:t>Quantity of interest</a:t>
              </a:r>
              <a:endParaRPr lang="en-GB" sz="825" b="1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370BA54-9D60-584A-AE2D-D2733F0031BA}"/>
                </a:ext>
              </a:extLst>
            </p:cNvPr>
            <p:cNvSpPr/>
            <p:nvPr/>
          </p:nvSpPr>
          <p:spPr>
            <a:xfrm>
              <a:off x="4042675" y="3799867"/>
              <a:ext cx="1996593" cy="6311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773">
                <a:defRPr/>
              </a:pPr>
              <a:r>
                <a:rPr lang="en-US" sz="1167" dirty="0"/>
                <a:t>Expected voltages in transducer, including uncertainty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4168BD0-76FB-5341-BEE2-92E69A6C3765}"/>
                </a:ext>
              </a:extLst>
            </p:cNvPr>
            <p:cNvSpPr/>
            <p:nvPr/>
          </p:nvSpPr>
          <p:spPr>
            <a:xfrm>
              <a:off x="2095339" y="2515664"/>
              <a:ext cx="3757439" cy="810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773">
                <a:defRPr/>
              </a:pPr>
              <a:r>
                <a:rPr lang="en-US" sz="1167" dirty="0">
                  <a:solidFill>
                    <a:srgbClr val="FFFFFF"/>
                  </a:solidFill>
                </a:rPr>
                <a:t>Physical state variables</a:t>
              </a:r>
            </a:p>
            <a:p>
              <a:pPr algn="ctr" defTabSz="685773">
                <a:defRPr/>
              </a:pPr>
              <a:r>
                <a:rPr lang="en-US" sz="1167" dirty="0"/>
                <a:t>Boundary Sources (Single and Double-layer Potentials, or Harmonic coefficients on trivial domains)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580E5D-F65F-8D4E-846A-6EE2312BE985}"/>
                </a:ext>
              </a:extLst>
            </p:cNvPr>
            <p:cNvSpPr/>
            <p:nvPr/>
          </p:nvSpPr>
          <p:spPr>
            <a:xfrm>
              <a:off x="1849087" y="3688916"/>
              <a:ext cx="173588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773">
                <a:defRPr/>
              </a:pPr>
              <a:r>
                <a:rPr lang="en-US" sz="1000" dirty="0"/>
                <a:t>Magnetic flux density in </a:t>
              </a:r>
            </a:p>
            <a:p>
              <a:pPr defTabSz="685773">
                <a:defRPr/>
              </a:pPr>
              <a:r>
                <a:rPr lang="en-US" sz="1000" dirty="0"/>
                <a:t>trivial domain </a:t>
              </a:r>
              <a:r>
                <a:rPr lang="en-US" sz="1000" dirty="0">
                  <a:latin typeface="Symbol" pitchFamily="2" charset="2"/>
                </a:rPr>
                <a:t>W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01F93F6-37C3-9542-91F2-D1BCFE2BCABA}"/>
                </a:ext>
              </a:extLst>
            </p:cNvPr>
            <p:cNvSpPr txBox="1"/>
            <p:nvPr/>
          </p:nvSpPr>
          <p:spPr>
            <a:xfrm>
              <a:off x="6825098" y="3625033"/>
              <a:ext cx="1255537" cy="6054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67" dirty="0">
                  <a:solidFill>
                    <a:schemeClr val="bg1"/>
                  </a:solidFill>
                </a:rPr>
                <a:t>Field </a:t>
              </a:r>
            </a:p>
            <a:p>
              <a:pPr algn="ctr"/>
              <a:r>
                <a:rPr lang="en-US" sz="1667" dirty="0">
                  <a:solidFill>
                    <a:schemeClr val="bg1"/>
                  </a:solidFill>
                </a:rPr>
                <a:t>Transducer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6C0342-9294-9146-BBC4-83B450EFBA58}"/>
                </a:ext>
              </a:extLst>
            </p:cNvPr>
            <p:cNvSpPr/>
            <p:nvPr/>
          </p:nvSpPr>
          <p:spPr bwMode="auto">
            <a:xfrm>
              <a:off x="1239458" y="2326102"/>
              <a:ext cx="5241805" cy="2869038"/>
            </a:xfrm>
            <a:prstGeom prst="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76200" tIns="38100" rIns="76200" bIns="38100" numCol="1" rtlCol="0" anchor="t" anchorCtr="0" compatLnSpc="1">
              <a:prstTxWarp prst="textNoShape">
                <a:avLst/>
              </a:prstTxWarp>
            </a:bodyPr>
            <a:lstStyle/>
            <a:p>
              <a:pPr defTabSz="761970" eaLnBrk="1" hangingPunct="1"/>
              <a:endParaRPr lang="en-US" sz="1667"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4A17E38-83A5-0340-AD35-6A4BE2FA53B4}"/>
                </a:ext>
              </a:extLst>
            </p:cNvPr>
            <p:cNvSpPr txBox="1"/>
            <p:nvPr/>
          </p:nvSpPr>
          <p:spPr>
            <a:xfrm>
              <a:off x="326123" y="4101341"/>
              <a:ext cx="797975" cy="348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67" dirty="0"/>
                <a:t>Avatar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16AE018-C722-7C45-AAB6-A80C49102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7029" y="4173475"/>
              <a:ext cx="1653634" cy="340208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33C35B5-E48A-B340-A31D-2CC970E168EF}"/>
                </a:ext>
              </a:extLst>
            </p:cNvPr>
            <p:cNvSpPr txBox="1"/>
            <p:nvPr/>
          </p:nvSpPr>
          <p:spPr>
            <a:xfrm>
              <a:off x="1714658" y="5900711"/>
              <a:ext cx="1282348" cy="219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25" b="1" dirty="0"/>
                <a:t>Inverse field problem</a:t>
              </a:r>
              <a:endParaRPr lang="en-GB" sz="825" b="1" dirty="0"/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75863CB2-D55B-C246-1E51-DF4B880D1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940" y="18473"/>
            <a:ext cx="821349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r>
              <a:rPr lang="en-US" altLang="en-US" sz="2400" kern="0" dirty="0">
                <a:ea typeface="ＭＳ Ｐゴシック" panose="020B0600070205080204" pitchFamily="34" charset="-128"/>
              </a:rPr>
              <a:t>Bringing</a:t>
            </a:r>
            <a:r>
              <a:rPr lang="en-US" altLang="en-US" kern="0" dirty="0">
                <a:ea typeface="ＭＳ Ｐゴシック" panose="020B0600070205080204" pitchFamily="34" charset="-128"/>
              </a:rPr>
              <a:t> together Simulations and Magnetic Measurements</a:t>
            </a:r>
          </a:p>
        </p:txBody>
      </p:sp>
    </p:spTree>
    <p:extLst>
      <p:ext uri="{BB962C8B-B14F-4D97-AF65-F5344CB8AC3E}">
        <p14:creationId xmlns:p14="http://schemas.microsoft.com/office/powerpoint/2010/main" val="1248428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BB51-44E3-194A-8E7E-0ABA5039A1B1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644526" y="1049512"/>
            <a:ext cx="7641967" cy="571500"/>
          </a:xfrm>
        </p:spPr>
        <p:txBody>
          <a:bodyPr/>
          <a:lstStyle/>
          <a:p>
            <a:r>
              <a:rPr lang="en-US" sz="1833" dirty="0"/>
              <a:t>Example: 3D Multipole Fields in Magnet Ends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36E7B23-AFAA-D326-336B-0F393C936BFB}"/>
              </a:ext>
            </a:extLst>
          </p:cNvPr>
          <p:cNvGrpSpPr/>
          <p:nvPr/>
        </p:nvGrpSpPr>
        <p:grpSpPr>
          <a:xfrm>
            <a:off x="1335584" y="1145704"/>
            <a:ext cx="7835786" cy="5533673"/>
            <a:chOff x="1657207" y="1641648"/>
            <a:chExt cx="6553027" cy="4655787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563DED2-691A-F24F-88F3-213D725B20D1}"/>
                </a:ext>
              </a:extLst>
            </p:cNvPr>
            <p:cNvSpPr/>
            <p:nvPr/>
          </p:nvSpPr>
          <p:spPr bwMode="auto">
            <a:xfrm>
              <a:off x="6745436" y="5380512"/>
              <a:ext cx="1414863" cy="697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73" eaLnBrk="1" hangingPunct="1">
                <a:defRPr/>
              </a:pPr>
              <a:endParaRPr lang="en-US" sz="1500"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4133FD-2095-6448-AC27-A203334DF75F}"/>
                </a:ext>
              </a:extLst>
            </p:cNvPr>
            <p:cNvSpPr/>
            <p:nvPr/>
          </p:nvSpPr>
          <p:spPr bwMode="auto">
            <a:xfrm>
              <a:off x="4352154" y="5380512"/>
              <a:ext cx="1456588" cy="6658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73" eaLnBrk="1" hangingPunct="1">
                <a:defRPr/>
              </a:pPr>
              <a:endParaRPr lang="en-US" sz="1500"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9DA147-62A8-6642-BDD3-31A8F847CBDB}"/>
                </a:ext>
              </a:extLst>
            </p:cNvPr>
            <p:cNvSpPr txBox="1"/>
            <p:nvPr/>
          </p:nvSpPr>
          <p:spPr>
            <a:xfrm>
              <a:off x="1979327" y="1641648"/>
              <a:ext cx="4202773" cy="161582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en-US" sz="825" dirty="0"/>
                <a:t>Magnetic flux density parameterized by pseudo-multipoles at the surface of cylinder</a:t>
              </a:r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34FA81F-BC14-1744-87F0-25700431A04D}"/>
                </a:ext>
              </a:extLst>
            </p:cNvPr>
            <p:cNvSpPr txBox="1"/>
            <p:nvPr/>
          </p:nvSpPr>
          <p:spPr>
            <a:xfrm>
              <a:off x="6745436" y="4578628"/>
              <a:ext cx="1419418" cy="346249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en-US" sz="825" dirty="0"/>
                <a:t>Raw signal</a:t>
              </a:r>
            </a:p>
            <a:p>
              <a:pPr defTabSz="685773">
                <a:defRPr/>
              </a:pPr>
              <a:r>
                <a:rPr lang="en-US" sz="825" dirty="0"/>
                <a:t>(voltages)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1ED9B30-F5D2-8644-930B-E86E04AAFFE4}"/>
                </a:ext>
              </a:extLst>
            </p:cNvPr>
            <p:cNvSpPr txBox="1"/>
            <p:nvPr/>
          </p:nvSpPr>
          <p:spPr>
            <a:xfrm>
              <a:off x="6745436" y="5054111"/>
              <a:ext cx="1419418" cy="219291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en-US" sz="825" dirty="0"/>
                <a:t>Flux increments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82DB8B5-6FCC-F140-BA2D-D226E1ED8BC9}"/>
                </a:ext>
              </a:extLst>
            </p:cNvPr>
            <p:cNvSpPr txBox="1"/>
            <p:nvPr/>
          </p:nvSpPr>
          <p:spPr>
            <a:xfrm>
              <a:off x="6769634" y="1988920"/>
              <a:ext cx="1419423" cy="34624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en-US" sz="825" b="1" dirty="0">
                  <a:solidFill>
                    <a:schemeClr val="bg1"/>
                  </a:solidFill>
                </a:rPr>
                <a:t>Physical object (magnet)</a:t>
              </a: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42C64A2-CFE2-B844-86FB-BA5A875A013D}"/>
                </a:ext>
              </a:extLst>
            </p:cNvPr>
            <p:cNvCxnSpPr>
              <a:cxnSpLocks/>
              <a:stCxn id="77" idx="2"/>
              <a:endCxn id="16" idx="0"/>
            </p:cNvCxnSpPr>
            <p:nvPr/>
          </p:nvCxnSpPr>
          <p:spPr bwMode="auto">
            <a:xfrm>
              <a:off x="5080003" y="4758561"/>
              <a:ext cx="445" cy="621951"/>
            </a:xfrm>
            <a:prstGeom prst="straightConnector1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3E2770A4-2AFB-8641-94E6-283342E145C5}"/>
                </a:ext>
              </a:extLst>
            </p:cNvPr>
            <p:cNvCxnSpPr>
              <a:cxnSpLocks/>
              <a:stCxn id="14" idx="2"/>
              <a:endCxn id="62" idx="0"/>
            </p:cNvCxnSpPr>
            <p:nvPr/>
          </p:nvCxnSpPr>
          <p:spPr bwMode="auto">
            <a:xfrm flipH="1">
              <a:off x="7452868" y="5273402"/>
              <a:ext cx="2277" cy="107110"/>
            </a:xfrm>
            <a:prstGeom prst="straightConnector1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B4F9BE2B-26A8-DB4C-8140-B2C2DE942152}"/>
                </a:ext>
              </a:extLst>
            </p:cNvPr>
            <p:cNvCxnSpPr>
              <a:cxnSpLocks/>
              <a:stCxn id="14" idx="0"/>
              <a:endCxn id="13" idx="2"/>
            </p:cNvCxnSpPr>
            <p:nvPr/>
          </p:nvCxnSpPr>
          <p:spPr bwMode="auto">
            <a:xfrm flipV="1">
              <a:off x="7455145" y="4924877"/>
              <a:ext cx="0" cy="129234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headEnd type="triangle" w="med" len="med"/>
              <a:tailEnd type="none" w="med" len="med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0BE55BD-9DCD-4F4C-8E6B-433B7C8050B8}"/>
                </a:ext>
              </a:extLst>
            </p:cNvPr>
            <p:cNvCxnSpPr>
              <a:cxnSpLocks/>
              <a:stCxn id="64" idx="0"/>
              <a:endCxn id="135" idx="2"/>
            </p:cNvCxnSpPr>
            <p:nvPr/>
          </p:nvCxnSpPr>
          <p:spPr bwMode="auto">
            <a:xfrm flipV="1">
              <a:off x="7479348" y="2928098"/>
              <a:ext cx="0" cy="540257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headEnd type="triangle" w="med" len="med"/>
              <a:tailEnd type="none" w="med" len="med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ABE949D9-6C23-4F4C-B45A-91533704F021}"/>
                    </a:ext>
                  </a:extLst>
                </p:cNvPr>
                <p:cNvSpPr/>
                <p:nvPr/>
              </p:nvSpPr>
              <p:spPr bwMode="auto">
                <a:xfrm>
                  <a:off x="4919647" y="5529924"/>
                  <a:ext cx="320704" cy="33895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6200" tIns="38100" rIns="76200" bIns="3810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761970" eaLnBrk="1" hangingPunct="1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67" i="1" dirty="0">
                            <a:latin typeface="Cambria Math" panose="02040503050406030204" pitchFamily="18" charset="0"/>
                            <a:ea typeface="ＭＳ Ｐゴシック" charset="0"/>
                            <a:sym typeface="Arial" charset="0"/>
                          </a:rPr>
                          <m:t>𝑋</m:t>
                        </m:r>
                      </m:oMath>
                    </m:oMathPara>
                  </a14:m>
                  <a:endParaRPr lang="en-GB" sz="1667" dirty="0">
                    <a:latin typeface="Arial" charset="0"/>
                    <a:ea typeface="ＭＳ Ｐゴシック" charset="0"/>
                    <a:sym typeface="Arial" charset="0"/>
                  </a:endParaRPr>
                </a:p>
              </p:txBody>
            </p:sp>
          </mc:Choice>
          <mc:Fallback xmlns="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ABE949D9-6C23-4F4C-B45A-91533704F02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19647" y="5529924"/>
                  <a:ext cx="320704" cy="33895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F7F1513B-3E7B-4F7B-B01C-5A69C4E16FBA}"/>
                    </a:ext>
                  </a:extLst>
                </p:cNvPr>
                <p:cNvSpPr/>
                <p:nvPr/>
              </p:nvSpPr>
              <p:spPr bwMode="auto">
                <a:xfrm>
                  <a:off x="7283507" y="5531293"/>
                  <a:ext cx="320704" cy="33895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76200" tIns="38100" rIns="76200" bIns="3810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761970" eaLnBrk="1" hangingPunct="1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̃"/>
                            <m:ctrlPr>
                              <a:rPr lang="en-GB" sz="1667" i="1">
                                <a:latin typeface="Cambria Math" panose="02040503050406030204" pitchFamily="18" charset="0"/>
                                <a:ea typeface="ＭＳ Ｐゴシック" charset="0"/>
                                <a:sym typeface="Arial" charset="0"/>
                              </a:rPr>
                            </m:ctrlPr>
                          </m:accPr>
                          <m:e>
                            <m:r>
                              <a:rPr lang="en-US" sz="1667" i="1">
                                <a:latin typeface="Cambria Math" panose="02040503050406030204" pitchFamily="18" charset="0"/>
                                <a:ea typeface="ＭＳ Ｐゴシック" charset="0"/>
                                <a:sym typeface="Arial" charset="0"/>
                              </a:rPr>
                              <m:t>𝑋</m:t>
                            </m:r>
                          </m:e>
                        </m:acc>
                      </m:oMath>
                    </m:oMathPara>
                  </a14:m>
                  <a:endParaRPr lang="en-GB" sz="1667" dirty="0">
                    <a:latin typeface="Arial" charset="0"/>
                    <a:ea typeface="ＭＳ Ｐゴシック" charset="0"/>
                    <a:sym typeface="Arial" charset="0"/>
                  </a:endParaRPr>
                </a:p>
              </p:txBody>
            </p:sp>
          </mc:Choice>
          <mc:Fallback xmlns=""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F7F1513B-3E7B-4F7B-B01C-5A69C4E16FB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83507" y="5531293"/>
                  <a:ext cx="320704" cy="3389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4986E18-B29F-124E-B72D-3263FE8186A1}"/>
                </a:ext>
              </a:extLst>
            </p:cNvPr>
            <p:cNvSpPr txBox="1"/>
            <p:nvPr/>
          </p:nvSpPr>
          <p:spPr>
            <a:xfrm>
              <a:off x="6748461" y="3468355"/>
              <a:ext cx="1461773" cy="98103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de-DE" sz="825" dirty="0">
                  <a:solidFill>
                    <a:schemeClr val="bg1"/>
                  </a:solidFill>
                </a:rPr>
                <a:t>Rotating coil</a:t>
              </a:r>
              <a:endParaRPr lang="en-US" sz="825" dirty="0">
                <a:solidFill>
                  <a:schemeClr val="bg1"/>
                </a:solidFill>
              </a:endParaRP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  <a:p>
              <a:pPr defTabSz="685773">
                <a:defRPr/>
              </a:pPr>
              <a:endParaRPr lang="en-US" sz="825" dirty="0">
                <a:solidFill>
                  <a:schemeClr val="bg1"/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71A2A0D-DBA4-4081-B612-830AD5C868A1}"/>
                </a:ext>
              </a:extLst>
            </p:cNvPr>
            <p:cNvSpPr txBox="1"/>
            <p:nvPr/>
          </p:nvSpPr>
          <p:spPr>
            <a:xfrm>
              <a:off x="3926812" y="3650565"/>
              <a:ext cx="2306381" cy="11079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en-US" sz="825" dirty="0"/>
                <a:t>Flux linked with the coil area</a:t>
              </a:r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C30F2B3-32B0-4450-9E0E-312A0A795A49}"/>
                </a:ext>
              </a:extLst>
            </p:cNvPr>
            <p:cNvSpPr txBox="1"/>
            <p:nvPr/>
          </p:nvSpPr>
          <p:spPr>
            <a:xfrm>
              <a:off x="5062320" y="3402111"/>
              <a:ext cx="1398686" cy="219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773">
                <a:defRPr/>
              </a:pPr>
              <a:r>
                <a:rPr lang="en-US" sz="825" b="1" dirty="0"/>
                <a:t>Observation function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EF605D6-127C-41B8-A20F-0EE134D1FE73}"/>
                </a:ext>
              </a:extLst>
            </p:cNvPr>
            <p:cNvSpPr txBox="1"/>
            <p:nvPr/>
          </p:nvSpPr>
          <p:spPr>
            <a:xfrm>
              <a:off x="1683964" y="3650565"/>
              <a:ext cx="2171844" cy="110799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en-US" sz="825" dirty="0"/>
                <a:t>Magnetic vector potential for particle tracking</a:t>
              </a:r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/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  <a:p>
              <a:pPr defTabSz="685773">
                <a:defRPr/>
              </a:pPr>
              <a:endParaRPr lang="en-US" sz="825" dirty="0">
                <a:latin typeface="Symbol" pitchFamily="2" charset="2"/>
              </a:endParaRPr>
            </a:p>
          </p:txBody>
        </p:sp>
        <p:cxnSp>
          <p:nvCxnSpPr>
            <p:cNvPr id="87" name="Connector: Elbow 86">
              <a:extLst>
                <a:ext uri="{FF2B5EF4-FFF2-40B4-BE49-F238E27FC236}">
                  <a16:creationId xmlns:a16="http://schemas.microsoft.com/office/drawing/2014/main" id="{CAF0F78C-3350-4DF8-9CCE-D58DE31D592A}"/>
                </a:ext>
              </a:extLst>
            </p:cNvPr>
            <p:cNvCxnSpPr>
              <a:cxnSpLocks/>
              <a:stCxn id="10" idx="2"/>
              <a:endCxn id="77" idx="0"/>
            </p:cNvCxnSpPr>
            <p:nvPr/>
          </p:nvCxnSpPr>
          <p:spPr bwMode="auto">
            <a:xfrm rot="16200000" flipH="1">
              <a:off x="4383813" y="2954375"/>
              <a:ext cx="393090" cy="999289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5" name="Connector: Elbow 104">
              <a:extLst>
                <a:ext uri="{FF2B5EF4-FFF2-40B4-BE49-F238E27FC236}">
                  <a16:creationId xmlns:a16="http://schemas.microsoft.com/office/drawing/2014/main" id="{BA28B976-B874-43FF-88D3-0490719272B8}"/>
                </a:ext>
              </a:extLst>
            </p:cNvPr>
            <p:cNvCxnSpPr>
              <a:cxnSpLocks/>
              <a:stCxn id="10" idx="2"/>
              <a:endCxn id="100" idx="0"/>
            </p:cNvCxnSpPr>
            <p:nvPr/>
          </p:nvCxnSpPr>
          <p:spPr bwMode="auto">
            <a:xfrm rot="5400000">
              <a:off x="3228755" y="2798606"/>
              <a:ext cx="393090" cy="1310828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997608C5-C4E5-45C3-80CE-D0852C61DD50}"/>
                </a:ext>
              </a:extLst>
            </p:cNvPr>
            <p:cNvSpPr txBox="1"/>
            <p:nvPr/>
          </p:nvSpPr>
          <p:spPr>
            <a:xfrm>
              <a:off x="2074116" y="3405811"/>
              <a:ext cx="719104" cy="219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773">
                <a:defRPr/>
              </a:pPr>
              <a:r>
                <a:rPr lang="en-US" sz="825" b="1" dirty="0"/>
                <a:t>Prediction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70DE15F0-CF19-401A-90D3-077DBF911058}"/>
                </a:ext>
              </a:extLst>
            </p:cNvPr>
            <p:cNvSpPr txBox="1"/>
            <p:nvPr/>
          </p:nvSpPr>
          <p:spPr>
            <a:xfrm>
              <a:off x="5079999" y="4931988"/>
              <a:ext cx="1282348" cy="219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25" b="1" dirty="0"/>
                <a:t>Comparable quantity </a:t>
              </a:r>
              <a:endParaRPr lang="en-GB" sz="825" b="1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C04EB691-6513-45BC-8BDD-C9E2DE5A434E}"/>
                </a:ext>
              </a:extLst>
            </p:cNvPr>
            <p:cNvSpPr txBox="1"/>
            <p:nvPr/>
          </p:nvSpPr>
          <p:spPr>
            <a:xfrm>
              <a:off x="6769639" y="2581849"/>
              <a:ext cx="1419418" cy="346249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defTabSz="685773">
                <a:defRPr/>
              </a:pPr>
              <a:r>
                <a:rPr lang="en-US" sz="825" dirty="0"/>
                <a:t>Magnetic flux density in the magnet bore</a:t>
              </a: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EF944DBC-4527-402C-B526-1D9BC736D348}"/>
                </a:ext>
              </a:extLst>
            </p:cNvPr>
            <p:cNvCxnSpPr>
              <a:cxnSpLocks/>
              <a:endCxn id="28" idx="2"/>
            </p:cNvCxnSpPr>
            <p:nvPr/>
          </p:nvCxnSpPr>
          <p:spPr bwMode="auto">
            <a:xfrm flipV="1">
              <a:off x="7476148" y="2335169"/>
              <a:ext cx="3198" cy="254531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headEnd type="triangle" w="med" len="med"/>
              <a:tailEnd type="none" w="med" len="med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104DDE26-069F-4FB3-A5A4-DB2EBCAE7E73}"/>
                </a:ext>
              </a:extLst>
            </p:cNvPr>
            <p:cNvCxnSpPr>
              <a:cxnSpLocks/>
              <a:stCxn id="13" idx="0"/>
              <a:endCxn id="125" idx="2"/>
            </p:cNvCxnSpPr>
            <p:nvPr/>
          </p:nvCxnSpPr>
          <p:spPr bwMode="auto">
            <a:xfrm flipV="1">
              <a:off x="7455145" y="4413174"/>
              <a:ext cx="1" cy="165454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headEnd type="triangle" w="med" len="med"/>
              <a:tailEnd type="none" w="med" len="med"/>
            </a:ln>
            <a:effectLst/>
            <a:extLst>
              <a:ext uri="{91240B29-F687-4f45-9708-019B960494DF}">
                <a14:hiddenLine xmlns="" xmlns:a14="http://schemas.microsoft.com/office/drawing/2010/main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9" name="Flowchart: Decision 158">
              <a:extLst>
                <a:ext uri="{FF2B5EF4-FFF2-40B4-BE49-F238E27FC236}">
                  <a16:creationId xmlns:a16="http://schemas.microsoft.com/office/drawing/2014/main" id="{9E1F8900-2A82-4445-945E-B6FF4EF5CC9C}"/>
                </a:ext>
              </a:extLst>
            </p:cNvPr>
            <p:cNvSpPr/>
            <p:nvPr/>
          </p:nvSpPr>
          <p:spPr bwMode="auto">
            <a:xfrm>
              <a:off x="5427971" y="5258013"/>
              <a:ext cx="1699904" cy="909423"/>
            </a:xfrm>
            <a:prstGeom prst="flowChartDecisi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76200" tIns="38100" rIns="76200" bIns="3810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761970" eaLnBrk="1" hangingPunct="1"/>
              <a:r>
                <a:rPr lang="de-DE" sz="825" dirty="0">
                  <a:latin typeface="Arial" charset="0"/>
                  <a:ea typeface="ＭＳ Ｐゴシック" charset="0"/>
                  <a:sym typeface="Arial" charset="0"/>
                </a:rPr>
                <a:t>Weighted least </a:t>
              </a:r>
              <a:r>
                <a:rPr lang="de-DE" sz="825" dirty="0" err="1">
                  <a:latin typeface="Arial" charset="0"/>
                  <a:ea typeface="ＭＳ Ｐゴシック" charset="0"/>
                  <a:sym typeface="Arial" charset="0"/>
                </a:rPr>
                <a:t>squares</a:t>
              </a:r>
              <a:endParaRPr lang="en-GB" sz="825" dirty="0"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7D7C59FB-687E-464A-96CE-74485EBC364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777880" y="5698930"/>
              <a:ext cx="502670" cy="1579"/>
            </a:xfrm>
            <a:prstGeom prst="straightConnector1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6F6B3A62-18F6-4F98-9F5B-6009F1FC6A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77293" y="5698929"/>
              <a:ext cx="512537" cy="0"/>
            </a:xfrm>
            <a:prstGeom prst="straightConnector1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5" name="Connector: Elbow 164">
              <a:extLst>
                <a:ext uri="{FF2B5EF4-FFF2-40B4-BE49-F238E27FC236}">
                  <a16:creationId xmlns:a16="http://schemas.microsoft.com/office/drawing/2014/main" id="{CC0C5C70-C63D-429A-B2BB-A941CB7C0F7A}"/>
                </a:ext>
              </a:extLst>
            </p:cNvPr>
            <p:cNvCxnSpPr>
              <a:cxnSpLocks/>
              <a:stCxn id="159" idx="2"/>
              <a:endCxn id="10" idx="1"/>
            </p:cNvCxnSpPr>
            <p:nvPr/>
          </p:nvCxnSpPr>
          <p:spPr bwMode="auto">
            <a:xfrm rot="5400000" flipH="1">
              <a:off x="2269688" y="2159201"/>
              <a:ext cx="3717874" cy="4298596"/>
            </a:xfrm>
            <a:prstGeom prst="bentConnector4">
              <a:avLst>
                <a:gd name="adj1" fmla="val -6149"/>
                <a:gd name="adj2" fmla="val 113660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tailEnd type="triangle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1A1A9959-C3B6-4854-AAED-4305183713DE}"/>
                </a:ext>
              </a:extLst>
            </p:cNvPr>
            <p:cNvSpPr txBox="1"/>
            <p:nvPr/>
          </p:nvSpPr>
          <p:spPr>
            <a:xfrm>
              <a:off x="1792494" y="6078144"/>
              <a:ext cx="1282348" cy="219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25" b="1" dirty="0"/>
                <a:t>3D Field inversion</a:t>
              </a:r>
              <a:endParaRPr lang="en-GB" sz="825" b="1" dirty="0"/>
            </a:p>
          </p:txBody>
        </p:sp>
        <p:sp>
          <p:nvSpPr>
            <p:cNvPr id="190" name="Left Brace 189">
              <a:extLst>
                <a:ext uri="{FF2B5EF4-FFF2-40B4-BE49-F238E27FC236}">
                  <a16:creationId xmlns:a16="http://schemas.microsoft.com/office/drawing/2014/main" id="{754F16B1-054D-47DA-892D-4053414D6CBE}"/>
                </a:ext>
              </a:extLst>
            </p:cNvPr>
            <p:cNvSpPr/>
            <p:nvPr/>
          </p:nvSpPr>
          <p:spPr bwMode="auto">
            <a:xfrm rot="16200000">
              <a:off x="2653157" y="3742326"/>
              <a:ext cx="222245" cy="2214145"/>
            </a:xfrm>
            <a:prstGeom prst="leftBrace">
              <a:avLst/>
            </a:prstGeom>
            <a:noFill/>
            <a:ln>
              <a:solidFill>
                <a:schemeClr val="tx1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76200" tIns="38100" rIns="76200" bIns="38100" numCol="1" rtlCol="0" anchor="t" anchorCtr="0" compatLnSpc="1">
              <a:prstTxWarp prst="textNoShape">
                <a:avLst/>
              </a:prstTxWarp>
            </a:bodyPr>
            <a:lstStyle/>
            <a:p>
              <a:pPr defTabSz="761970" eaLnBrk="1" hangingPunct="1"/>
              <a:endParaRPr lang="en-GB" sz="1667">
                <a:latin typeface="Arial" charset="0"/>
                <a:ea typeface="ＭＳ Ｐゴシック" charset="0"/>
                <a:sym typeface="Arial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7E79FD7A-ED7D-48DE-BB43-B37451F23F97}"/>
                </a:ext>
              </a:extLst>
            </p:cNvPr>
            <p:cNvSpPr txBox="1"/>
            <p:nvPr/>
          </p:nvSpPr>
          <p:spPr>
            <a:xfrm>
              <a:off x="2169341" y="4987506"/>
              <a:ext cx="1282348" cy="2192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25" b="1" dirty="0"/>
                <a:t>Quantity of interest</a:t>
              </a:r>
              <a:endParaRPr lang="en-GB" sz="825" b="1" dirty="0"/>
            </a:p>
          </p:txBody>
        </p:sp>
        <p:pic>
          <p:nvPicPr>
            <p:cNvPr id="65" name="Picture 64" descr="Screen Clippi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13" t="9852" r="47782" b="46635"/>
            <a:stretch/>
          </p:blipFill>
          <p:spPr>
            <a:xfrm>
              <a:off x="4297309" y="3885096"/>
              <a:ext cx="1456588" cy="762180"/>
            </a:xfrm>
            <a:prstGeom prst="rect">
              <a:avLst/>
            </a:prstGeom>
          </p:spPr>
        </p:pic>
        <p:pic>
          <p:nvPicPr>
            <p:cNvPr id="4" name="Picture 3" descr="Screen Clippi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6100" y="3672257"/>
              <a:ext cx="1146496" cy="70175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539"/>
            <a:stretch/>
          </p:blipFill>
          <p:spPr>
            <a:xfrm>
              <a:off x="2638758" y="2418823"/>
              <a:ext cx="2885480" cy="73281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2101" y="3873079"/>
              <a:ext cx="1202236" cy="88358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0A12D5E-97DD-6A4B-BCD5-BC167F895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3219" y="1905646"/>
              <a:ext cx="2592351" cy="459805"/>
            </a:xfrm>
            <a:prstGeom prst="rect">
              <a:avLst/>
            </a:prstGeom>
          </p:spPr>
        </p:pic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5F17F75B-F2A1-C741-4864-2E24F53D0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940" y="18473"/>
            <a:ext cx="821349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</a:rPr>
              <a:t>Bringing </a:t>
            </a:r>
            <a:r>
              <a:rPr lang="en-US" altLang="en-US" sz="2400" kern="0" dirty="0">
                <a:ea typeface="ＭＳ Ｐゴシック" panose="020B0600070205080204" pitchFamily="34" charset="-128"/>
              </a:rPr>
              <a:t>together</a:t>
            </a:r>
            <a:r>
              <a:rPr lang="en-US" altLang="en-US" kern="0" dirty="0">
                <a:ea typeface="ＭＳ Ｐゴシック" panose="020B0600070205080204" pitchFamily="34" charset="-128"/>
              </a:rPr>
              <a:t> Simulations and Magnetic Measurements</a:t>
            </a:r>
          </a:p>
        </p:txBody>
      </p:sp>
    </p:spTree>
    <p:extLst>
      <p:ext uri="{BB962C8B-B14F-4D97-AF65-F5344CB8AC3E}">
        <p14:creationId xmlns:p14="http://schemas.microsoft.com/office/powerpoint/2010/main" val="1753237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848814" y="166056"/>
            <a:ext cx="8942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Model-Based Systems Engineering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375C704-0CC2-C0B3-A6D5-42EC0B66918D}"/>
              </a:ext>
            </a:extLst>
          </p:cNvPr>
          <p:cNvSpPr/>
          <p:nvPr/>
        </p:nvSpPr>
        <p:spPr bwMode="auto">
          <a:xfrm>
            <a:off x="3737003" y="2270503"/>
            <a:ext cx="1263546" cy="29856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r>
              <a:rPr lang="en-US" sz="1111" b="1" dirty="0">
                <a:solidFill>
                  <a:schemeClr val="bg1"/>
                </a:solidFill>
                <a:highlight>
                  <a:srgbClr val="C0C0C0"/>
                </a:highlight>
                <a:latin typeface="Arial" charset="0"/>
                <a:ea typeface="ＭＳ Ｐゴシック" charset="0"/>
                <a:sym typeface="Arial" charset="0"/>
              </a:rPr>
              <a:t>Magnets &amp; Devices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highlight>
                  <a:srgbClr val="C0C0C0"/>
                </a:highlight>
                <a:latin typeface="Arial" charset="0"/>
                <a:ea typeface="ＭＳ Ｐゴシック" charset="0"/>
                <a:sym typeface="Arial" charset="0"/>
              </a:rPr>
              <a:t>Model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highlight>
                  <a:srgbClr val="C0C0C0"/>
                </a:highlight>
                <a:latin typeface="Arial" charset="0"/>
                <a:ea typeface="ＭＳ Ｐゴシック" charset="0"/>
                <a:sym typeface="Arial" charset="0"/>
              </a:rPr>
              <a:t>Prototype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highlight>
                  <a:srgbClr val="C0C0C0"/>
                </a:highlight>
                <a:latin typeface="Arial" charset="0"/>
                <a:ea typeface="ＭＳ Ｐゴシック" charset="0"/>
                <a:sym typeface="Arial" charset="0"/>
              </a:rPr>
              <a:t>Series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723C098-5416-78F3-0D2D-25BF91BE4ECA}"/>
              </a:ext>
            </a:extLst>
          </p:cNvPr>
          <p:cNvCxnSpPr>
            <a:cxnSpLocks/>
          </p:cNvCxnSpPr>
          <p:nvPr/>
        </p:nvCxnSpPr>
        <p:spPr bwMode="auto">
          <a:xfrm>
            <a:off x="6747445" y="4217691"/>
            <a:ext cx="188099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CC6895A-E752-2086-6AA4-D24C8E5C5D39}"/>
              </a:ext>
            </a:extLst>
          </p:cNvPr>
          <p:cNvCxnSpPr>
            <a:cxnSpLocks/>
          </p:cNvCxnSpPr>
          <p:nvPr/>
        </p:nvCxnSpPr>
        <p:spPr bwMode="auto">
          <a:xfrm>
            <a:off x="6747445" y="3320901"/>
            <a:ext cx="188099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2135B4E-CE5F-00C4-084B-1E32385571DE}"/>
              </a:ext>
            </a:extLst>
          </p:cNvPr>
          <p:cNvCxnSpPr>
            <a:cxnSpLocks/>
          </p:cNvCxnSpPr>
          <p:nvPr/>
        </p:nvCxnSpPr>
        <p:spPr bwMode="auto">
          <a:xfrm>
            <a:off x="4923060" y="3710221"/>
            <a:ext cx="582983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AE9B704-FBC7-8843-ED97-3D5F0343F99A}"/>
              </a:ext>
            </a:extLst>
          </p:cNvPr>
          <p:cNvCxnSpPr>
            <a:cxnSpLocks/>
          </p:cNvCxnSpPr>
          <p:nvPr/>
        </p:nvCxnSpPr>
        <p:spPr bwMode="auto">
          <a:xfrm>
            <a:off x="2197366" y="3320901"/>
            <a:ext cx="225513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C8EE57F-F344-E5DC-72EF-976DA4C4172F}"/>
              </a:ext>
            </a:extLst>
          </p:cNvPr>
          <p:cNvCxnSpPr>
            <a:cxnSpLocks/>
          </p:cNvCxnSpPr>
          <p:nvPr/>
        </p:nvCxnSpPr>
        <p:spPr bwMode="auto">
          <a:xfrm>
            <a:off x="2186322" y="4217691"/>
            <a:ext cx="225513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8DA1D0F-D34A-283D-7E22-1A4BC04A0630}"/>
              </a:ext>
            </a:extLst>
          </p:cNvPr>
          <p:cNvCxnSpPr>
            <a:cxnSpLocks/>
          </p:cNvCxnSpPr>
          <p:nvPr/>
        </p:nvCxnSpPr>
        <p:spPr bwMode="auto">
          <a:xfrm flipH="1">
            <a:off x="2164236" y="3792279"/>
            <a:ext cx="225513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DF37137-B094-3E2F-D6D8-F5110CDD8E34}"/>
              </a:ext>
            </a:extLst>
          </p:cNvPr>
          <p:cNvCxnSpPr>
            <a:cxnSpLocks/>
          </p:cNvCxnSpPr>
          <p:nvPr/>
        </p:nvCxnSpPr>
        <p:spPr bwMode="auto">
          <a:xfrm flipH="1">
            <a:off x="8058376" y="3792279"/>
            <a:ext cx="225513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2649EF-5863-8482-BAF0-0C278E166FA3}"/>
              </a:ext>
            </a:extLst>
          </p:cNvPr>
          <p:cNvCxnSpPr>
            <a:cxnSpLocks/>
          </p:cNvCxnSpPr>
          <p:nvPr/>
        </p:nvCxnSpPr>
        <p:spPr bwMode="auto">
          <a:xfrm flipH="1">
            <a:off x="8059670" y="3320901"/>
            <a:ext cx="225513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5D7D0EC-CCCE-A18A-3AE9-83BEC6C6904F}"/>
              </a:ext>
            </a:extLst>
          </p:cNvPr>
          <p:cNvCxnSpPr>
            <a:cxnSpLocks/>
          </p:cNvCxnSpPr>
          <p:nvPr/>
        </p:nvCxnSpPr>
        <p:spPr bwMode="auto">
          <a:xfrm>
            <a:off x="3507467" y="3320901"/>
            <a:ext cx="229538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CCEAE39-8151-B16B-5DBB-C0B99E8EA6F9}"/>
              </a:ext>
            </a:extLst>
          </p:cNvPr>
          <p:cNvCxnSpPr>
            <a:cxnSpLocks/>
          </p:cNvCxnSpPr>
          <p:nvPr/>
        </p:nvCxnSpPr>
        <p:spPr bwMode="auto">
          <a:xfrm>
            <a:off x="3518510" y="4217691"/>
            <a:ext cx="229538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3C45321-45AF-9896-8346-0DB9B76C92C4}"/>
              </a:ext>
            </a:extLst>
          </p:cNvPr>
          <p:cNvCxnSpPr>
            <a:cxnSpLocks/>
          </p:cNvCxnSpPr>
          <p:nvPr/>
        </p:nvCxnSpPr>
        <p:spPr bwMode="auto">
          <a:xfrm flipH="1">
            <a:off x="6728738" y="3792279"/>
            <a:ext cx="225513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C04FAE0-B601-4B89-C3AC-6F0A467044D6}"/>
              </a:ext>
            </a:extLst>
          </p:cNvPr>
          <p:cNvCxnSpPr>
            <a:cxnSpLocks/>
          </p:cNvCxnSpPr>
          <p:nvPr/>
        </p:nvCxnSpPr>
        <p:spPr bwMode="auto">
          <a:xfrm flipH="1">
            <a:off x="8102551" y="4217691"/>
            <a:ext cx="225513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F72D2C2-DC45-9850-2E82-E2EDFADDCCBB}"/>
              </a:ext>
            </a:extLst>
          </p:cNvPr>
          <p:cNvCxnSpPr>
            <a:cxnSpLocks/>
          </p:cNvCxnSpPr>
          <p:nvPr/>
        </p:nvCxnSpPr>
        <p:spPr bwMode="auto">
          <a:xfrm flipH="1">
            <a:off x="3507467" y="3796391"/>
            <a:ext cx="269247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9218978-88DF-F464-03DF-89036A78B211}"/>
              </a:ext>
            </a:extLst>
          </p:cNvPr>
          <p:cNvSpPr/>
          <p:nvPr/>
        </p:nvSpPr>
        <p:spPr bwMode="auto">
          <a:xfrm>
            <a:off x="5477918" y="2270504"/>
            <a:ext cx="1236398" cy="29783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r>
              <a:rPr lang="en-US" sz="1111" b="1" dirty="0">
                <a:solidFill>
                  <a:schemeClr val="bg1"/>
                </a:solidFill>
                <a:highlight>
                  <a:srgbClr val="C0C0C0"/>
                </a:highlight>
                <a:latin typeface="Arial" charset="0"/>
                <a:ea typeface="ＭＳ Ｐゴシック" charset="0"/>
                <a:sym typeface="Arial" charset="0"/>
              </a:rPr>
              <a:t>Instrumentation &amp; Transducers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highlight>
                  <a:srgbClr val="C0C0C0"/>
                </a:highlight>
                <a:latin typeface="Arial" charset="0"/>
                <a:ea typeface="ＭＳ Ｐゴシック" charset="0"/>
                <a:sym typeface="Arial" charset="0"/>
              </a:rPr>
              <a:t>Design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highlight>
                  <a:srgbClr val="C0C0C0"/>
                </a:highlight>
                <a:latin typeface="Arial" charset="0"/>
                <a:ea typeface="ＭＳ Ｐゴシック" charset="0"/>
                <a:sym typeface="Arial" charset="0"/>
              </a:rPr>
              <a:t>Calibration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highlight>
                  <a:srgbClr val="C0C0C0"/>
                </a:highlight>
                <a:latin typeface="Arial" charset="0"/>
                <a:ea typeface="ＭＳ Ｐゴシック" charset="0"/>
                <a:sym typeface="Arial" charset="0"/>
              </a:rPr>
              <a:t>Uncertainty analysis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69D284A-1233-1FE8-9D9C-3786426E78F8}"/>
              </a:ext>
            </a:extLst>
          </p:cNvPr>
          <p:cNvSpPr/>
          <p:nvPr/>
        </p:nvSpPr>
        <p:spPr bwMode="auto">
          <a:xfrm>
            <a:off x="1131573" y="5731951"/>
            <a:ext cx="8168996" cy="484851"/>
          </a:xfrm>
          <a:prstGeom prst="rect">
            <a:avLst/>
          </a:prstGeom>
          <a:solidFill>
            <a:srgbClr val="006D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endParaRPr lang="en-US" sz="1111" dirty="0">
              <a:solidFill>
                <a:schemeClr val="bg1"/>
              </a:solidFill>
              <a:ea typeface="ＭＳ Ｐゴシック" charset="0"/>
              <a:cs typeface="Arial" panose="020B0604020202020204" pitchFamily="34" charset="0"/>
              <a:sym typeface="Arial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808839-9DC6-EC5B-5C59-BCC4DDD59CAF}"/>
              </a:ext>
            </a:extLst>
          </p:cNvPr>
          <p:cNvSpPr/>
          <p:nvPr/>
        </p:nvSpPr>
        <p:spPr bwMode="auto">
          <a:xfrm>
            <a:off x="1131574" y="2270503"/>
            <a:ext cx="1022352" cy="3460472"/>
          </a:xfrm>
          <a:prstGeom prst="rect">
            <a:avLst/>
          </a:prstGeom>
          <a:solidFill>
            <a:srgbClr val="FF2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r>
              <a:rPr lang="en-US" sz="1111" b="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Design &amp; analysis software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ROXIE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Ansys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Opera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P-spice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LEDET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 err="1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ProteCCT</a:t>
            </a:r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7439E0E-7AB2-B32F-4F49-B551420D27C4}"/>
              </a:ext>
            </a:extLst>
          </p:cNvPr>
          <p:cNvSpPr/>
          <p:nvPr/>
        </p:nvSpPr>
        <p:spPr bwMode="auto">
          <a:xfrm>
            <a:off x="2402842" y="2270503"/>
            <a:ext cx="1108648" cy="2973232"/>
          </a:xfrm>
          <a:prstGeom prst="rect">
            <a:avLst/>
          </a:prstGeom>
          <a:solidFill>
            <a:srgbClr val="009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r>
              <a:rPr lang="en-US" sz="1111" b="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Design &amp; numerical modelling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Material data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Input files (models)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Input files(as built) 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Notebooks &amp;</a:t>
            </a: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Snapshots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3AECE35-E118-8F48-749A-C25505BDAA11}"/>
              </a:ext>
            </a:extLst>
          </p:cNvPr>
          <p:cNvSpPr/>
          <p:nvPr/>
        </p:nvSpPr>
        <p:spPr bwMode="auto">
          <a:xfrm>
            <a:off x="8278217" y="2259030"/>
            <a:ext cx="1022352" cy="3460472"/>
          </a:xfrm>
          <a:prstGeom prst="rect">
            <a:avLst/>
          </a:prstGeom>
          <a:solidFill>
            <a:srgbClr val="FF2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>
              <a:spcAft>
                <a:spcPts val="333"/>
              </a:spcAft>
            </a:pPr>
            <a:r>
              <a:rPr lang="en-US" sz="1111" b="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DAQ &amp; analysis software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Carpenter (Test follow-up and visualization)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FFMM</a:t>
            </a: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(Magnetic </a:t>
            </a:r>
            <a:r>
              <a:rPr lang="en-US" sz="1111" dirty="0" err="1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measuremts</a:t>
            </a:r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)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Offline</a:t>
            </a: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Post-processing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22BF79E-4FBE-ADF3-D1E2-BB53056ED4A6}"/>
              </a:ext>
            </a:extLst>
          </p:cNvPr>
          <p:cNvSpPr/>
          <p:nvPr/>
        </p:nvSpPr>
        <p:spPr bwMode="auto">
          <a:xfrm>
            <a:off x="6935544" y="2270503"/>
            <a:ext cx="1156850" cy="2973232"/>
          </a:xfrm>
          <a:prstGeom prst="rect">
            <a:avLst/>
          </a:prstGeom>
          <a:solidFill>
            <a:srgbClr val="009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r>
              <a:rPr lang="en-US" sz="1111" b="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Test &amp; magnetic measurements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Raw data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Protocols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Validation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Avatars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FIDEL</a:t>
            </a: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6E4536F-8EE9-C609-930C-D223C05C3813}"/>
              </a:ext>
            </a:extLst>
          </p:cNvPr>
          <p:cNvSpPr/>
          <p:nvPr/>
        </p:nvSpPr>
        <p:spPr bwMode="auto">
          <a:xfrm>
            <a:off x="2402840" y="5238894"/>
            <a:ext cx="5689553" cy="492081"/>
          </a:xfrm>
          <a:prstGeom prst="rect">
            <a:avLst/>
          </a:prstGeom>
          <a:solidFill>
            <a:srgbClr val="009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>
              <a:spcBef>
                <a:spcPts val="1000"/>
              </a:spcBef>
            </a:pPr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2328AB-EDA0-F184-D1B1-272306FABD23}"/>
              </a:ext>
            </a:extLst>
          </p:cNvPr>
          <p:cNvSpPr txBox="1"/>
          <p:nvPr/>
        </p:nvSpPr>
        <p:spPr>
          <a:xfrm>
            <a:off x="3004700" y="5847693"/>
            <a:ext cx="4727456" cy="263277"/>
          </a:xfrm>
          <a:prstGeom prst="rect">
            <a:avLst/>
          </a:prstGeom>
          <a:solidFill>
            <a:srgbClr val="006DD0"/>
          </a:solidFill>
        </p:spPr>
        <p:txBody>
          <a:bodyPr wrap="square" rtlCol="0">
            <a:spAutoFit/>
          </a:bodyPr>
          <a:lstStyle/>
          <a:p>
            <a:r>
              <a:rPr lang="en-US" sz="1111" b="1" dirty="0">
                <a:solidFill>
                  <a:schemeClr val="bg1"/>
                </a:solidFill>
                <a:cs typeface="Arial" panose="020B0604020202020204" pitchFamily="34" charset="0"/>
              </a:rPr>
              <a:t>Asset management, E-Traveler, Databases, Version control (Gitlab)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F4AE72A-CC44-C70B-3817-C5EF014329EC}"/>
              </a:ext>
            </a:extLst>
          </p:cNvPr>
          <p:cNvCxnSpPr>
            <a:cxnSpLocks/>
          </p:cNvCxnSpPr>
          <p:nvPr/>
        </p:nvCxnSpPr>
        <p:spPr bwMode="auto">
          <a:xfrm flipH="1">
            <a:off x="3248299" y="5437964"/>
            <a:ext cx="438913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DE0C894-935A-20F1-BBC7-32B37D70E212}"/>
              </a:ext>
            </a:extLst>
          </p:cNvPr>
          <p:cNvCxnSpPr>
            <a:cxnSpLocks/>
          </p:cNvCxnSpPr>
          <p:nvPr/>
        </p:nvCxnSpPr>
        <p:spPr bwMode="auto">
          <a:xfrm flipH="1">
            <a:off x="6747444" y="5461262"/>
            <a:ext cx="396407" cy="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67177AC-013E-F221-BC9B-8FABC912DD9D}"/>
              </a:ext>
            </a:extLst>
          </p:cNvPr>
          <p:cNvCxnSpPr>
            <a:cxnSpLocks/>
          </p:cNvCxnSpPr>
          <p:nvPr/>
        </p:nvCxnSpPr>
        <p:spPr bwMode="auto">
          <a:xfrm flipV="1">
            <a:off x="8611926" y="5570967"/>
            <a:ext cx="0" cy="297069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bg1"/>
            </a:solidFill>
            <a:headEnd type="triangl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96048AE3-7301-E11B-6C57-F3C0B1BFBF3E}"/>
              </a:ext>
            </a:extLst>
          </p:cNvPr>
          <p:cNvCxnSpPr>
            <a:cxnSpLocks/>
          </p:cNvCxnSpPr>
          <p:nvPr/>
        </p:nvCxnSpPr>
        <p:spPr bwMode="auto">
          <a:xfrm flipV="1">
            <a:off x="7379244" y="5570967"/>
            <a:ext cx="0" cy="297069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bg1"/>
            </a:solidFill>
            <a:headEnd type="triangl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A31139B-0872-7397-D1C5-66E5CECB5496}"/>
              </a:ext>
            </a:extLst>
          </p:cNvPr>
          <p:cNvCxnSpPr>
            <a:cxnSpLocks/>
          </p:cNvCxnSpPr>
          <p:nvPr/>
        </p:nvCxnSpPr>
        <p:spPr bwMode="auto">
          <a:xfrm flipV="1">
            <a:off x="1734423" y="5570967"/>
            <a:ext cx="0" cy="297069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bg1"/>
            </a:solidFill>
            <a:headEnd type="triangl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63DB5DCC-95D8-DCF4-2BC8-EC400274445E}"/>
              </a:ext>
            </a:extLst>
          </p:cNvPr>
          <p:cNvCxnSpPr>
            <a:cxnSpLocks/>
          </p:cNvCxnSpPr>
          <p:nvPr/>
        </p:nvCxnSpPr>
        <p:spPr bwMode="auto">
          <a:xfrm flipV="1">
            <a:off x="2933096" y="5570967"/>
            <a:ext cx="0" cy="297069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bg1"/>
            </a:solidFill>
            <a:headEnd type="triangl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9E4CB3D5-7391-32FC-3065-B530BC15516C}"/>
              </a:ext>
            </a:extLst>
          </p:cNvPr>
          <p:cNvCxnSpPr>
            <a:cxnSpLocks/>
          </p:cNvCxnSpPr>
          <p:nvPr/>
        </p:nvCxnSpPr>
        <p:spPr bwMode="auto">
          <a:xfrm flipV="1">
            <a:off x="3867126" y="5551361"/>
            <a:ext cx="0" cy="297069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bg1"/>
            </a:solidFill>
            <a:headEnd type="triangl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9B9A4143-C044-BFFD-40AA-8F17919CBD3A}"/>
              </a:ext>
            </a:extLst>
          </p:cNvPr>
          <p:cNvCxnSpPr>
            <a:cxnSpLocks/>
          </p:cNvCxnSpPr>
          <p:nvPr/>
        </p:nvCxnSpPr>
        <p:spPr bwMode="auto">
          <a:xfrm flipV="1">
            <a:off x="6508616" y="5547699"/>
            <a:ext cx="0" cy="297069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bg1"/>
            </a:solidFill>
            <a:headEnd type="triangle" w="med" len="med"/>
            <a:tailEnd type="triangle" w="med" len="med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B11A7C71-0A29-04BA-888F-0D7DAB7E57CB}"/>
              </a:ext>
            </a:extLst>
          </p:cNvPr>
          <p:cNvSpPr txBox="1"/>
          <p:nvPr/>
        </p:nvSpPr>
        <p:spPr>
          <a:xfrm>
            <a:off x="4020921" y="5364804"/>
            <a:ext cx="2665423" cy="263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11" b="1" dirty="0">
                <a:solidFill>
                  <a:schemeClr val="bg1"/>
                </a:solidFill>
                <a:cs typeface="Arial" panose="020B0604020202020204" pitchFamily="34" charset="0"/>
              </a:rPr>
              <a:t>Model-based systems engineering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0FB795E1-C606-BDCD-DC04-579382996EB1}"/>
              </a:ext>
            </a:extLst>
          </p:cNvPr>
          <p:cNvCxnSpPr>
            <a:cxnSpLocks/>
          </p:cNvCxnSpPr>
          <p:nvPr/>
        </p:nvCxnSpPr>
        <p:spPr bwMode="auto">
          <a:xfrm flipV="1">
            <a:off x="4215904" y="5095377"/>
            <a:ext cx="0" cy="229930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4F455B2-5BB3-EC9A-5774-EBE690142D5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414257" y="5095377"/>
            <a:ext cx="1" cy="212895"/>
          </a:xfrm>
          <a:prstGeom prst="straightConnector1">
            <a:avLst/>
          </a:prstGeom>
          <a:solidFill>
            <a:schemeClr val="accent1"/>
          </a:solidFill>
          <a:ln w="28575">
            <a:solidFill>
              <a:schemeClr val="tx1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F0C3C96B-48A5-461A-07AA-25AFF5AFA2EC}"/>
              </a:ext>
            </a:extLst>
          </p:cNvPr>
          <p:cNvSpPr/>
          <p:nvPr/>
        </p:nvSpPr>
        <p:spPr bwMode="auto">
          <a:xfrm>
            <a:off x="726811" y="6215036"/>
            <a:ext cx="9151309" cy="484851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endParaRPr lang="en-US" sz="1111" dirty="0">
              <a:solidFill>
                <a:schemeClr val="bg1"/>
              </a:solidFill>
              <a:ea typeface="ＭＳ Ｐゴシック" charset="0"/>
              <a:cs typeface="Arial" panose="020B0604020202020204" pitchFamily="34" charset="0"/>
              <a:sym typeface="Arial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7971C40-2104-E455-7145-01CCCC9BF4BF}"/>
              </a:ext>
            </a:extLst>
          </p:cNvPr>
          <p:cNvSpPr txBox="1"/>
          <p:nvPr/>
        </p:nvSpPr>
        <p:spPr>
          <a:xfrm>
            <a:off x="4215904" y="6299776"/>
            <a:ext cx="2433920" cy="263277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111" b="1" dirty="0">
                <a:solidFill>
                  <a:schemeClr val="bg1"/>
                </a:solidFill>
                <a:cs typeface="Arial" panose="020B0604020202020204" pitchFamily="34" charset="0"/>
              </a:rPr>
              <a:t>Product cycle engineering </a:t>
            </a:r>
          </a:p>
        </p:txBody>
      </p:sp>
      <p:sp>
        <p:nvSpPr>
          <p:cNvPr id="82" name="Triangle 81">
            <a:extLst>
              <a:ext uri="{FF2B5EF4-FFF2-40B4-BE49-F238E27FC236}">
                <a16:creationId xmlns:a16="http://schemas.microsoft.com/office/drawing/2014/main" id="{660A2E29-424B-90B2-AECB-48F668206420}"/>
              </a:ext>
            </a:extLst>
          </p:cNvPr>
          <p:cNvSpPr/>
          <p:nvPr/>
        </p:nvSpPr>
        <p:spPr bwMode="auto">
          <a:xfrm>
            <a:off x="-6174" y="1272757"/>
            <a:ext cx="10172348" cy="955199"/>
          </a:xfrm>
          <a:prstGeom prst="triangle">
            <a:avLst>
              <a:gd name="adj" fmla="val 49920"/>
            </a:avLst>
          </a:prstGeom>
          <a:solidFill>
            <a:srgbClr val="FF2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92"/>
            <a:endParaRPr lang="en-US" sz="1667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83" name="Triangle 82">
            <a:extLst>
              <a:ext uri="{FF2B5EF4-FFF2-40B4-BE49-F238E27FC236}">
                <a16:creationId xmlns:a16="http://schemas.microsoft.com/office/drawing/2014/main" id="{BD66A338-8414-56F3-EEBB-F9FB29674097}"/>
              </a:ext>
            </a:extLst>
          </p:cNvPr>
          <p:cNvSpPr/>
          <p:nvPr/>
        </p:nvSpPr>
        <p:spPr bwMode="auto">
          <a:xfrm>
            <a:off x="1599016" y="1258957"/>
            <a:ext cx="7073900" cy="969043"/>
          </a:xfrm>
          <a:prstGeom prst="triangle">
            <a:avLst/>
          </a:prstGeom>
          <a:solidFill>
            <a:srgbClr val="009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92"/>
            <a:endParaRPr lang="en-US" sz="1111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84" name="Triangle 83">
            <a:extLst>
              <a:ext uri="{FF2B5EF4-FFF2-40B4-BE49-F238E27FC236}">
                <a16:creationId xmlns:a16="http://schemas.microsoft.com/office/drawing/2014/main" id="{80F3221F-E734-8FFC-350B-0E6AF11402E7}"/>
              </a:ext>
            </a:extLst>
          </p:cNvPr>
          <p:cNvSpPr/>
          <p:nvPr/>
        </p:nvSpPr>
        <p:spPr bwMode="auto">
          <a:xfrm>
            <a:off x="2344836" y="1460232"/>
            <a:ext cx="4957668" cy="55673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92"/>
            <a:r>
              <a:rPr lang="en-US" sz="1111" dirty="0">
                <a:solidFill>
                  <a:schemeClr val="bg1"/>
                </a:solidFill>
                <a:latin typeface="Arial" charset="0"/>
                <a:ea typeface="ＭＳ Ｐゴシック" charset="0"/>
                <a:sym typeface="Arial" charset="0"/>
              </a:rPr>
              <a:t>PROEJCT AND TEST ENGINEERS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10329CD-100F-72D4-5484-4B535A3062C3}"/>
              </a:ext>
            </a:extLst>
          </p:cNvPr>
          <p:cNvSpPr/>
          <p:nvPr/>
        </p:nvSpPr>
        <p:spPr bwMode="auto">
          <a:xfrm>
            <a:off x="70386" y="1926791"/>
            <a:ext cx="656426" cy="462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92"/>
            <a:endParaRPr lang="en-US" sz="1667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6DD19925-DB97-9A7B-215A-4655478E8F42}"/>
              </a:ext>
            </a:extLst>
          </p:cNvPr>
          <p:cNvSpPr/>
          <p:nvPr/>
        </p:nvSpPr>
        <p:spPr bwMode="auto">
          <a:xfrm>
            <a:off x="9433188" y="1912651"/>
            <a:ext cx="656427" cy="462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92"/>
            <a:endParaRPr lang="en-US" sz="1667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6EF32A9-790C-E605-280E-2D9CB5C4D4EB}"/>
              </a:ext>
            </a:extLst>
          </p:cNvPr>
          <p:cNvSpPr txBox="1"/>
          <p:nvPr/>
        </p:nvSpPr>
        <p:spPr>
          <a:xfrm rot="803993">
            <a:off x="4991559" y="1585097"/>
            <a:ext cx="2845398" cy="263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11" dirty="0">
                <a:solidFill>
                  <a:schemeClr val="bg1"/>
                </a:solidFill>
              </a:rPr>
              <a:t>DESIGNERS AND CODE SUPERUSERS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6D923C1-F15F-A39E-3E92-379754A46706}"/>
              </a:ext>
            </a:extLst>
          </p:cNvPr>
          <p:cNvSpPr txBox="1"/>
          <p:nvPr/>
        </p:nvSpPr>
        <p:spPr>
          <a:xfrm rot="20958838">
            <a:off x="836847" y="1770882"/>
            <a:ext cx="3053951" cy="263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11" dirty="0">
                <a:solidFill>
                  <a:schemeClr val="bg1"/>
                </a:solidFill>
              </a:rPr>
              <a:t>SOFTWARE DEVELOPERS</a:t>
            </a:r>
          </a:p>
        </p:txBody>
      </p:sp>
    </p:spTree>
    <p:extLst>
      <p:ext uri="{BB962C8B-B14F-4D97-AF65-F5344CB8AC3E}">
        <p14:creationId xmlns:p14="http://schemas.microsoft.com/office/powerpoint/2010/main" val="3929848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_8">
            <a:extLst>
              <a:ext uri="{FF2B5EF4-FFF2-40B4-BE49-F238E27FC236}">
                <a16:creationId xmlns:a16="http://schemas.microsoft.com/office/drawing/2014/main" id="{DEF189B6-47AF-6548-81C4-ACE8D32CE5CC}"/>
              </a:ext>
            </a:extLst>
          </p:cNvPr>
          <p:cNvSpPr txBox="1">
            <a:spLocks noGrp="1"/>
          </p:cNvSpPr>
          <p:nvPr>
            <p:ph type="title" sz="quarter" idx="4294967295"/>
          </p:nvPr>
        </p:nvSpPr>
        <p:spPr>
          <a:xfrm>
            <a:off x="740939" y="158998"/>
            <a:ext cx="6446087" cy="426996"/>
          </a:xfrm>
          <a:prstGeom prst="rect">
            <a:avLst/>
          </a:prstGeom>
        </p:spPr>
        <p:txBody>
          <a:bodyPr vert="horz" wrap="square" lIns="28553" tIns="28553" rIns="50830" bIns="28553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GB" sz="2400" dirty="0">
                <a:highlight>
                  <a:scrgbClr r="0" g="0" b="0">
                    <a:alpha val="0"/>
                  </a:scrgbClr>
                </a:highlight>
                <a:ea typeface="MS PGothic" pitchFamily="49"/>
              </a:rPr>
              <a:t>Simulation </a:t>
            </a:r>
            <a:r>
              <a:rPr lang="en-GB" sz="2400" strike="sngStrike" dirty="0">
                <a:highlight>
                  <a:scrgbClr r="0" g="0" b="0">
                    <a:alpha val="0"/>
                  </a:scrgbClr>
                </a:highlight>
                <a:ea typeface="MS PGothic" pitchFamily="49"/>
              </a:rPr>
              <a:t>Framework</a:t>
            </a:r>
            <a:r>
              <a:rPr lang="en-GB" sz="2400" dirty="0">
                <a:highlight>
                  <a:scrgbClr r="0" g="0" b="0">
                    <a:alpha val="0"/>
                  </a:scrgbClr>
                </a:highlight>
                <a:ea typeface="MS PGothic" pitchFamily="49"/>
              </a:rPr>
              <a:t> Interface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3F7981-4F97-79CD-7131-A875B283B943}"/>
              </a:ext>
            </a:extLst>
          </p:cNvPr>
          <p:cNvSpPr txBox="1"/>
          <p:nvPr/>
        </p:nvSpPr>
        <p:spPr>
          <a:xfrm>
            <a:off x="1445109" y="1723930"/>
            <a:ext cx="720069" cy="365998"/>
          </a:xfrm>
          <a:prstGeom prst="rect">
            <a:avLst/>
          </a:prstGeom>
          <a:solidFill>
            <a:srgbClr val="B9DEFF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889" dirty="0"/>
              <a:t>Simulation</a:t>
            </a:r>
          </a:p>
          <a:p>
            <a:r>
              <a:rPr lang="en-US" sz="889" dirty="0"/>
              <a:t>software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D14BA5-97AA-8413-A210-E05609E12C86}"/>
              </a:ext>
            </a:extLst>
          </p:cNvPr>
          <p:cNvSpPr txBox="1"/>
          <p:nvPr/>
        </p:nvSpPr>
        <p:spPr>
          <a:xfrm>
            <a:off x="2527756" y="1723930"/>
            <a:ext cx="736099" cy="365998"/>
          </a:xfrm>
          <a:prstGeom prst="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889" dirty="0"/>
              <a:t>Software</a:t>
            </a:r>
          </a:p>
          <a:p>
            <a:r>
              <a:rPr lang="en-US" sz="889" dirty="0"/>
              <a:t>application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B74EC8E-7CA2-932D-89E7-77E3925F70CE}"/>
              </a:ext>
            </a:extLst>
          </p:cNvPr>
          <p:cNvSpPr/>
          <p:nvPr/>
        </p:nvSpPr>
        <p:spPr>
          <a:xfrm>
            <a:off x="779853" y="1590552"/>
            <a:ext cx="2724728" cy="54917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F441CD5-57EC-704E-4AB7-D54B41D3F239}"/>
              </a:ext>
            </a:extLst>
          </p:cNvPr>
          <p:cNvSpPr txBox="1"/>
          <p:nvPr/>
        </p:nvSpPr>
        <p:spPr>
          <a:xfrm>
            <a:off x="806971" y="1715674"/>
            <a:ext cx="548548" cy="365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Expert </a:t>
            </a:r>
          </a:p>
          <a:p>
            <a:r>
              <a:rPr lang="en-US" sz="889" dirty="0"/>
              <a:t>user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15C620E-5623-3525-0E2A-B59B836BAF86}"/>
              </a:ext>
            </a:extLst>
          </p:cNvPr>
          <p:cNvSpPr/>
          <p:nvPr/>
        </p:nvSpPr>
        <p:spPr>
          <a:xfrm>
            <a:off x="1353344" y="1260668"/>
            <a:ext cx="915758" cy="12275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A5FF1AC-082B-B7B4-26D1-D8224565355A}"/>
              </a:ext>
            </a:extLst>
          </p:cNvPr>
          <p:cNvSpPr txBox="1"/>
          <p:nvPr/>
        </p:nvSpPr>
        <p:spPr>
          <a:xfrm>
            <a:off x="1436194" y="1273112"/>
            <a:ext cx="708848" cy="22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Developer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9147C7F-6B11-F53E-5EBD-8F7639026932}"/>
              </a:ext>
            </a:extLst>
          </p:cNvPr>
          <p:cNvSpPr/>
          <p:nvPr/>
        </p:nvSpPr>
        <p:spPr>
          <a:xfrm>
            <a:off x="2435371" y="1260668"/>
            <a:ext cx="915758" cy="12275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1AC33AA-057F-B834-68D9-BF0576F88DB5}"/>
              </a:ext>
            </a:extLst>
          </p:cNvPr>
          <p:cNvSpPr txBox="1"/>
          <p:nvPr/>
        </p:nvSpPr>
        <p:spPr>
          <a:xfrm>
            <a:off x="2547241" y="1270577"/>
            <a:ext cx="644728" cy="22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Designer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CB7C5DF-98B9-9FFF-1EB8-DC998FEA8AC6}"/>
              </a:ext>
            </a:extLst>
          </p:cNvPr>
          <p:cNvCxnSpPr>
            <a:stCxn id="6" idx="3"/>
            <a:endCxn id="18" idx="1"/>
          </p:cNvCxnSpPr>
          <p:nvPr/>
        </p:nvCxnSpPr>
        <p:spPr>
          <a:xfrm>
            <a:off x="2165178" y="1906929"/>
            <a:ext cx="3625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075F63D-8777-8F81-7415-84AA5634F1FE}"/>
              </a:ext>
            </a:extLst>
          </p:cNvPr>
          <p:cNvSpPr txBox="1"/>
          <p:nvPr/>
        </p:nvSpPr>
        <p:spPr>
          <a:xfrm>
            <a:off x="2595641" y="2176813"/>
            <a:ext cx="266223" cy="160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444" dirty="0"/>
              <a:t>F1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5A0F19A-2521-6A6F-BE9A-4CEE07AD8A62}"/>
              </a:ext>
            </a:extLst>
          </p:cNvPr>
          <p:cNvSpPr txBox="1"/>
          <p:nvPr/>
        </p:nvSpPr>
        <p:spPr>
          <a:xfrm>
            <a:off x="2776200" y="2190129"/>
            <a:ext cx="266223" cy="160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444" dirty="0"/>
              <a:t>F2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4828ABF-3333-8660-3357-982E3165BC67}"/>
              </a:ext>
            </a:extLst>
          </p:cNvPr>
          <p:cNvSpPr txBox="1"/>
          <p:nvPr/>
        </p:nvSpPr>
        <p:spPr>
          <a:xfrm>
            <a:off x="2947529" y="2207140"/>
            <a:ext cx="266223" cy="160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444" dirty="0"/>
              <a:t>F3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29707E-8146-1B1E-C6B2-9240FDC6E891}"/>
              </a:ext>
            </a:extLst>
          </p:cNvPr>
          <p:cNvSpPr txBox="1"/>
          <p:nvPr/>
        </p:nvSpPr>
        <p:spPr>
          <a:xfrm>
            <a:off x="4458937" y="1714021"/>
            <a:ext cx="720069" cy="365998"/>
          </a:xfrm>
          <a:prstGeom prst="rect">
            <a:avLst/>
          </a:prstGeom>
          <a:solidFill>
            <a:srgbClr val="B9DEFF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889" dirty="0"/>
              <a:t>Simulation</a:t>
            </a:r>
          </a:p>
          <a:p>
            <a:r>
              <a:rPr lang="en-US" sz="889" dirty="0"/>
              <a:t>software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631705-4D98-B3E6-78E4-F21404F0C76A}"/>
              </a:ext>
            </a:extLst>
          </p:cNvPr>
          <p:cNvSpPr txBox="1"/>
          <p:nvPr/>
        </p:nvSpPr>
        <p:spPr>
          <a:xfrm>
            <a:off x="5541584" y="1714021"/>
            <a:ext cx="736099" cy="365998"/>
          </a:xfrm>
          <a:prstGeom prst="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889" dirty="0"/>
              <a:t>Software</a:t>
            </a:r>
          </a:p>
          <a:p>
            <a:r>
              <a:rPr lang="en-US" sz="889" dirty="0"/>
              <a:t>application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2B95A8-745B-FC7D-733C-E2406367E2C8}"/>
              </a:ext>
            </a:extLst>
          </p:cNvPr>
          <p:cNvSpPr/>
          <p:nvPr/>
        </p:nvSpPr>
        <p:spPr>
          <a:xfrm>
            <a:off x="3793680" y="1580643"/>
            <a:ext cx="2724728" cy="54917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9017C-55E4-D43E-9366-A302D6A376E8}"/>
              </a:ext>
            </a:extLst>
          </p:cNvPr>
          <p:cNvSpPr txBox="1"/>
          <p:nvPr/>
        </p:nvSpPr>
        <p:spPr>
          <a:xfrm>
            <a:off x="3820799" y="1705765"/>
            <a:ext cx="548548" cy="365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Expert </a:t>
            </a:r>
          </a:p>
          <a:p>
            <a:r>
              <a:rPr lang="en-US" sz="889" dirty="0"/>
              <a:t>user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4B3DCA-8E00-4FB6-AA98-46E1C545257A}"/>
              </a:ext>
            </a:extLst>
          </p:cNvPr>
          <p:cNvSpPr/>
          <p:nvPr/>
        </p:nvSpPr>
        <p:spPr>
          <a:xfrm>
            <a:off x="5449199" y="1250759"/>
            <a:ext cx="915758" cy="12275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B1BA74-A40C-82B1-7613-D01AF8675264}"/>
              </a:ext>
            </a:extLst>
          </p:cNvPr>
          <p:cNvSpPr txBox="1"/>
          <p:nvPr/>
        </p:nvSpPr>
        <p:spPr>
          <a:xfrm>
            <a:off x="5561069" y="1260668"/>
            <a:ext cx="644728" cy="22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Designer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71AF8E5-A2F6-1241-C7BF-1B95C261F909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5179006" y="1897020"/>
            <a:ext cx="3625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372D1DA-2976-4D4C-31EC-768DE86B1C1B}"/>
              </a:ext>
            </a:extLst>
          </p:cNvPr>
          <p:cNvSpPr txBox="1"/>
          <p:nvPr/>
        </p:nvSpPr>
        <p:spPr>
          <a:xfrm>
            <a:off x="5609469" y="2166904"/>
            <a:ext cx="266223" cy="160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444" dirty="0"/>
              <a:t>F1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D94545-6928-324A-7EB6-1940E1B2066F}"/>
              </a:ext>
            </a:extLst>
          </p:cNvPr>
          <p:cNvSpPr txBox="1"/>
          <p:nvPr/>
        </p:nvSpPr>
        <p:spPr>
          <a:xfrm>
            <a:off x="5790027" y="2180220"/>
            <a:ext cx="266223" cy="160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444" dirty="0"/>
              <a:t>F2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2A7E20-E0C3-19B2-2BC1-F4B4BBDF9B8D}"/>
              </a:ext>
            </a:extLst>
          </p:cNvPr>
          <p:cNvSpPr txBox="1"/>
          <p:nvPr/>
        </p:nvSpPr>
        <p:spPr>
          <a:xfrm>
            <a:off x="5961356" y="2197231"/>
            <a:ext cx="266223" cy="160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444" dirty="0"/>
              <a:t>F3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B2908B-E13F-396D-3718-059C77674DC5}"/>
              </a:ext>
            </a:extLst>
          </p:cNvPr>
          <p:cNvSpPr txBox="1"/>
          <p:nvPr/>
        </p:nvSpPr>
        <p:spPr>
          <a:xfrm>
            <a:off x="7495863" y="1704112"/>
            <a:ext cx="720069" cy="365998"/>
          </a:xfrm>
          <a:prstGeom prst="rect">
            <a:avLst/>
          </a:prstGeom>
          <a:solidFill>
            <a:srgbClr val="B9DEFF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889" dirty="0"/>
              <a:t>Simulation</a:t>
            </a:r>
          </a:p>
          <a:p>
            <a:r>
              <a:rPr lang="en-US" sz="889" dirty="0"/>
              <a:t>software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01D44E-0E76-DD9E-E220-CCDD644D2723}"/>
              </a:ext>
            </a:extLst>
          </p:cNvPr>
          <p:cNvSpPr txBox="1"/>
          <p:nvPr/>
        </p:nvSpPr>
        <p:spPr>
          <a:xfrm>
            <a:off x="8578509" y="1704112"/>
            <a:ext cx="736099" cy="365998"/>
          </a:xfrm>
          <a:prstGeom prst="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889" dirty="0"/>
              <a:t>Software</a:t>
            </a:r>
          </a:p>
          <a:p>
            <a:r>
              <a:rPr lang="en-US" sz="889" dirty="0"/>
              <a:t>application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2600F9-5F21-285E-FE0F-ACD8D7E5E1AF}"/>
              </a:ext>
            </a:extLst>
          </p:cNvPr>
          <p:cNvSpPr/>
          <p:nvPr/>
        </p:nvSpPr>
        <p:spPr>
          <a:xfrm>
            <a:off x="6830606" y="1570734"/>
            <a:ext cx="2724728" cy="54917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4BEC7F-4A2A-C9BF-C56C-59486AE65B37}"/>
              </a:ext>
            </a:extLst>
          </p:cNvPr>
          <p:cNvSpPr txBox="1"/>
          <p:nvPr/>
        </p:nvSpPr>
        <p:spPr>
          <a:xfrm>
            <a:off x="6857724" y="1695856"/>
            <a:ext cx="548548" cy="365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Expert </a:t>
            </a:r>
          </a:p>
          <a:p>
            <a:r>
              <a:rPr lang="en-US" sz="889" dirty="0"/>
              <a:t>user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992AB33-D47F-5457-7819-33FB25837E29}"/>
              </a:ext>
            </a:extLst>
          </p:cNvPr>
          <p:cNvSpPr/>
          <p:nvPr/>
        </p:nvSpPr>
        <p:spPr>
          <a:xfrm>
            <a:off x="7404098" y="1240851"/>
            <a:ext cx="915758" cy="12275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7BA912-DD92-BD64-F6B4-A3016D997BB2}"/>
              </a:ext>
            </a:extLst>
          </p:cNvPr>
          <p:cNvSpPr txBox="1"/>
          <p:nvPr/>
        </p:nvSpPr>
        <p:spPr>
          <a:xfrm>
            <a:off x="7486948" y="1253294"/>
            <a:ext cx="708848" cy="22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Developer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F4071D4-9C6E-FC18-A253-0B99756CA404}"/>
              </a:ext>
            </a:extLst>
          </p:cNvPr>
          <p:cNvSpPr/>
          <p:nvPr/>
        </p:nvSpPr>
        <p:spPr>
          <a:xfrm>
            <a:off x="8486124" y="1240851"/>
            <a:ext cx="915758" cy="12275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89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9EE7035-E695-2843-BA94-59E9BFAD0DEF}"/>
              </a:ext>
            </a:extLst>
          </p:cNvPr>
          <p:cNvSpPr txBox="1"/>
          <p:nvPr/>
        </p:nvSpPr>
        <p:spPr>
          <a:xfrm>
            <a:off x="8597995" y="1250759"/>
            <a:ext cx="644728" cy="22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Designer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ED5D981-929D-4DF0-246F-E48C0BF75A54}"/>
              </a:ext>
            </a:extLst>
          </p:cNvPr>
          <p:cNvCxnSpPr>
            <a:stCxn id="17" idx="3"/>
            <a:endCxn id="19" idx="1"/>
          </p:cNvCxnSpPr>
          <p:nvPr/>
        </p:nvCxnSpPr>
        <p:spPr>
          <a:xfrm>
            <a:off x="8215932" y="1887111"/>
            <a:ext cx="36257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D9F2366-F496-72C2-49CD-36F80294F92A}"/>
              </a:ext>
            </a:extLst>
          </p:cNvPr>
          <p:cNvSpPr txBox="1"/>
          <p:nvPr/>
        </p:nvSpPr>
        <p:spPr>
          <a:xfrm>
            <a:off x="8646394" y="2156995"/>
            <a:ext cx="266223" cy="160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444" dirty="0"/>
              <a:t>F1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7B3CBC-4A8C-857F-9A36-14AA173A8BFE}"/>
              </a:ext>
            </a:extLst>
          </p:cNvPr>
          <p:cNvSpPr txBox="1"/>
          <p:nvPr/>
        </p:nvSpPr>
        <p:spPr>
          <a:xfrm>
            <a:off x="8826953" y="2170311"/>
            <a:ext cx="266223" cy="160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444" dirty="0"/>
              <a:t>F2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E800CF-5608-0465-A657-CC4C76B438D0}"/>
              </a:ext>
            </a:extLst>
          </p:cNvPr>
          <p:cNvSpPr txBox="1"/>
          <p:nvPr/>
        </p:nvSpPr>
        <p:spPr>
          <a:xfrm>
            <a:off x="8998282" y="2187323"/>
            <a:ext cx="266223" cy="1606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444" dirty="0"/>
              <a:t>F3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1700F89-2682-4F54-CA88-B808AA80E26A}"/>
              </a:ext>
            </a:extLst>
          </p:cNvPr>
          <p:cNvSpPr txBox="1"/>
          <p:nvPr/>
        </p:nvSpPr>
        <p:spPr>
          <a:xfrm>
            <a:off x="1375504" y="2488206"/>
            <a:ext cx="694421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6" dirty="0"/>
              <a:t>Roxie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639F014-4FE8-725E-AAF8-726533A7C9CD}"/>
              </a:ext>
            </a:extLst>
          </p:cNvPr>
          <p:cNvSpPr txBox="1"/>
          <p:nvPr/>
        </p:nvSpPr>
        <p:spPr>
          <a:xfrm>
            <a:off x="4091421" y="2187323"/>
            <a:ext cx="861133" cy="810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6" dirty="0"/>
              <a:t>Ansys</a:t>
            </a:r>
          </a:p>
          <a:p>
            <a:r>
              <a:rPr lang="en-US" sz="1556" dirty="0"/>
              <a:t>Opera</a:t>
            </a:r>
          </a:p>
          <a:p>
            <a:r>
              <a:rPr lang="en-US" sz="1556" dirty="0" err="1"/>
              <a:t>Comsol</a:t>
            </a:r>
            <a:endParaRPr lang="en-US" sz="1556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FC812E5-3748-B75D-E49A-F08240131D9D}"/>
              </a:ext>
            </a:extLst>
          </p:cNvPr>
          <p:cNvSpPr txBox="1"/>
          <p:nvPr/>
        </p:nvSpPr>
        <p:spPr>
          <a:xfrm>
            <a:off x="7439374" y="2457321"/>
            <a:ext cx="761747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6" dirty="0"/>
              <a:t>Steam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A2C0184-0A64-EC86-0AFC-847DE7A2BA31}"/>
              </a:ext>
            </a:extLst>
          </p:cNvPr>
          <p:cNvSpPr/>
          <p:nvPr/>
        </p:nvSpPr>
        <p:spPr>
          <a:xfrm>
            <a:off x="647134" y="3214430"/>
            <a:ext cx="8649028" cy="129469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22" dirty="0">
                <a:solidFill>
                  <a:schemeClr val="accent6">
                    <a:lumMod val="50000"/>
                  </a:schemeClr>
                </a:solidFill>
              </a:rPr>
              <a:t>Glue Logic (Interface Software) </a:t>
            </a:r>
          </a:p>
          <a:p>
            <a:pPr algn="ctr"/>
            <a:r>
              <a:rPr lang="en-US" sz="2222" dirty="0">
                <a:solidFill>
                  <a:schemeClr val="accent6">
                    <a:lumMod val="50000"/>
                  </a:schemeClr>
                </a:solidFill>
              </a:rPr>
              <a:t>CHART </a:t>
            </a:r>
            <a:r>
              <a:rPr lang="en-US" sz="2222" dirty="0" err="1">
                <a:solidFill>
                  <a:schemeClr val="accent6">
                    <a:lumMod val="50000"/>
                  </a:schemeClr>
                </a:solidFill>
              </a:rPr>
              <a:t>MagNum</a:t>
            </a:r>
            <a:endParaRPr lang="en-US" sz="2222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sz="2222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7C669A7-4629-B65D-8938-A1FE107D6564}"/>
              </a:ext>
            </a:extLst>
          </p:cNvPr>
          <p:cNvGrpSpPr/>
          <p:nvPr/>
        </p:nvGrpSpPr>
        <p:grpSpPr>
          <a:xfrm>
            <a:off x="2065025" y="6018248"/>
            <a:ext cx="5239311" cy="449997"/>
            <a:chOff x="1752943" y="5209120"/>
            <a:chExt cx="4996239" cy="599355"/>
          </a:xfrm>
        </p:grpSpPr>
        <p:sp>
          <p:nvSpPr>
            <p:cNvPr id="38" name="Magnetic Disk 37">
              <a:extLst>
                <a:ext uri="{FF2B5EF4-FFF2-40B4-BE49-F238E27FC236}">
                  <a16:creationId xmlns:a16="http://schemas.microsoft.com/office/drawing/2014/main" id="{0A9B8633-AD94-CB91-58F8-CDD6025762E6}"/>
                </a:ext>
              </a:extLst>
            </p:cNvPr>
            <p:cNvSpPr/>
            <p:nvPr/>
          </p:nvSpPr>
          <p:spPr>
            <a:xfrm>
              <a:off x="1752943" y="5209120"/>
              <a:ext cx="442403" cy="599355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22"/>
            </a:p>
          </p:txBody>
        </p:sp>
        <p:sp>
          <p:nvSpPr>
            <p:cNvPr id="39" name="Magnetic Disk 38">
              <a:extLst>
                <a:ext uri="{FF2B5EF4-FFF2-40B4-BE49-F238E27FC236}">
                  <a16:creationId xmlns:a16="http://schemas.microsoft.com/office/drawing/2014/main" id="{012DBCD7-A61F-E2F2-24F2-31C9BA073471}"/>
                </a:ext>
              </a:extLst>
            </p:cNvPr>
            <p:cNvSpPr/>
            <p:nvPr/>
          </p:nvSpPr>
          <p:spPr>
            <a:xfrm>
              <a:off x="2891402" y="5209120"/>
              <a:ext cx="442403" cy="599355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22"/>
            </a:p>
          </p:txBody>
        </p:sp>
        <p:sp>
          <p:nvSpPr>
            <p:cNvPr id="40" name="Magnetic Disk 39">
              <a:extLst>
                <a:ext uri="{FF2B5EF4-FFF2-40B4-BE49-F238E27FC236}">
                  <a16:creationId xmlns:a16="http://schemas.microsoft.com/office/drawing/2014/main" id="{6FAB00A3-98AF-7A93-9220-05867FDB21CE}"/>
                </a:ext>
              </a:extLst>
            </p:cNvPr>
            <p:cNvSpPr/>
            <p:nvPr/>
          </p:nvSpPr>
          <p:spPr>
            <a:xfrm>
              <a:off x="4029861" y="5209120"/>
              <a:ext cx="442403" cy="599355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22"/>
            </a:p>
          </p:txBody>
        </p:sp>
        <p:sp>
          <p:nvSpPr>
            <p:cNvPr id="41" name="Magnetic Disk 40">
              <a:extLst>
                <a:ext uri="{FF2B5EF4-FFF2-40B4-BE49-F238E27FC236}">
                  <a16:creationId xmlns:a16="http://schemas.microsoft.com/office/drawing/2014/main" id="{781E3517-1BB4-B0F7-3184-7EF56834FFA7}"/>
                </a:ext>
              </a:extLst>
            </p:cNvPr>
            <p:cNvSpPr/>
            <p:nvPr/>
          </p:nvSpPr>
          <p:spPr>
            <a:xfrm>
              <a:off x="5168320" y="5209120"/>
              <a:ext cx="442403" cy="599355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22"/>
            </a:p>
          </p:txBody>
        </p:sp>
        <p:sp>
          <p:nvSpPr>
            <p:cNvPr id="42" name="Magnetic Disk 41">
              <a:extLst>
                <a:ext uri="{FF2B5EF4-FFF2-40B4-BE49-F238E27FC236}">
                  <a16:creationId xmlns:a16="http://schemas.microsoft.com/office/drawing/2014/main" id="{BAC5F493-4223-5809-A9DC-09DDADCACCC8}"/>
                </a:ext>
              </a:extLst>
            </p:cNvPr>
            <p:cNvSpPr/>
            <p:nvPr/>
          </p:nvSpPr>
          <p:spPr>
            <a:xfrm>
              <a:off x="6306779" y="5209120"/>
              <a:ext cx="442403" cy="599355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22"/>
            </a:p>
          </p:txBody>
        </p:sp>
      </p:grpSp>
      <p:pic>
        <p:nvPicPr>
          <p:cNvPr id="31" name="Picture 4" descr="Project Jupyter - Wikipedia">
            <a:extLst>
              <a:ext uri="{FF2B5EF4-FFF2-40B4-BE49-F238E27FC236}">
                <a16:creationId xmlns:a16="http://schemas.microsoft.com/office/drawing/2014/main" id="{7E4E5A68-56C7-CDF8-8B65-E84C3F26D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846" y="3860188"/>
            <a:ext cx="471748" cy="54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Logos - Help">
            <a:extLst>
              <a:ext uri="{FF2B5EF4-FFF2-40B4-BE49-F238E27FC236}">
                <a16:creationId xmlns:a16="http://schemas.microsoft.com/office/drawing/2014/main" id="{A8E3C362-2120-98E5-914C-9BB70BB8C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617" y="3923012"/>
            <a:ext cx="582720" cy="50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>
            <a:extLst>
              <a:ext uri="{FF2B5EF4-FFF2-40B4-BE49-F238E27FC236}">
                <a16:creationId xmlns:a16="http://schemas.microsoft.com/office/drawing/2014/main" id="{DA805011-C5B2-3D25-06E2-561F065E4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37" y="4122193"/>
            <a:ext cx="913244" cy="269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2441ABD7-A9BF-9216-130E-62CC3E21A969}"/>
              </a:ext>
            </a:extLst>
          </p:cNvPr>
          <p:cNvSpPr txBox="1"/>
          <p:nvPr/>
        </p:nvSpPr>
        <p:spPr>
          <a:xfrm>
            <a:off x="1816462" y="6506498"/>
            <a:ext cx="771365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6" dirty="0"/>
              <a:t>Oracle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19A31A7-11B0-6649-932F-707EF330F2CA}"/>
              </a:ext>
            </a:extLst>
          </p:cNvPr>
          <p:cNvSpPr txBox="1"/>
          <p:nvPr/>
        </p:nvSpPr>
        <p:spPr>
          <a:xfrm>
            <a:off x="3110791" y="6506498"/>
            <a:ext cx="583814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6" dirty="0"/>
              <a:t>Infor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631FA82-2B66-1169-687C-B27F45324DA5}"/>
              </a:ext>
            </a:extLst>
          </p:cNvPr>
          <p:cNvSpPr txBox="1"/>
          <p:nvPr/>
        </p:nvSpPr>
        <p:spPr>
          <a:xfrm>
            <a:off x="4326738" y="6506498"/>
            <a:ext cx="761747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6" dirty="0"/>
              <a:t>EDMS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27005A0-F366-DF64-2C23-FF72F49ABA2D}"/>
              </a:ext>
            </a:extLst>
          </p:cNvPr>
          <p:cNvSpPr txBox="1"/>
          <p:nvPr/>
        </p:nvSpPr>
        <p:spPr>
          <a:xfrm>
            <a:off x="5561069" y="6514163"/>
            <a:ext cx="707245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6" dirty="0"/>
              <a:t>Gitlab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B598C2E-80D2-0BA7-8405-FC82CBBED5C1}"/>
              </a:ext>
            </a:extLst>
          </p:cNvPr>
          <p:cNvSpPr txBox="1"/>
          <p:nvPr/>
        </p:nvSpPr>
        <p:spPr>
          <a:xfrm>
            <a:off x="6669921" y="6514163"/>
            <a:ext cx="982961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6" dirty="0"/>
              <a:t>NXCALS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584F603-D235-C925-8EC2-67752E5ABAC7}"/>
              </a:ext>
            </a:extLst>
          </p:cNvPr>
          <p:cNvSpPr/>
          <p:nvPr/>
        </p:nvSpPr>
        <p:spPr>
          <a:xfrm>
            <a:off x="1685782" y="5059836"/>
            <a:ext cx="599452" cy="5293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98EBD40-3FC2-9B69-88E7-132269EA4C45}"/>
              </a:ext>
            </a:extLst>
          </p:cNvPr>
          <p:cNvSpPr/>
          <p:nvPr/>
        </p:nvSpPr>
        <p:spPr>
          <a:xfrm>
            <a:off x="2466517" y="5059836"/>
            <a:ext cx="599452" cy="5293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2F02A47-15F3-CFB1-04E0-1373497F970A}"/>
              </a:ext>
            </a:extLst>
          </p:cNvPr>
          <p:cNvSpPr/>
          <p:nvPr/>
        </p:nvSpPr>
        <p:spPr>
          <a:xfrm>
            <a:off x="3247253" y="5059836"/>
            <a:ext cx="599452" cy="5293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5984336-1055-3D2F-E322-21ECA99DB102}"/>
              </a:ext>
            </a:extLst>
          </p:cNvPr>
          <p:cNvSpPr/>
          <p:nvPr/>
        </p:nvSpPr>
        <p:spPr>
          <a:xfrm>
            <a:off x="4027988" y="5059836"/>
            <a:ext cx="599452" cy="5293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3CF43FE-C6A1-8B4A-55A5-EEA3E0D93017}"/>
              </a:ext>
            </a:extLst>
          </p:cNvPr>
          <p:cNvSpPr/>
          <p:nvPr/>
        </p:nvSpPr>
        <p:spPr>
          <a:xfrm>
            <a:off x="4808724" y="5059836"/>
            <a:ext cx="599452" cy="5293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DB3548D-E0C9-FBB9-855E-89D65F0F8025}"/>
              </a:ext>
            </a:extLst>
          </p:cNvPr>
          <p:cNvSpPr/>
          <p:nvPr/>
        </p:nvSpPr>
        <p:spPr>
          <a:xfrm>
            <a:off x="5589460" y="5059836"/>
            <a:ext cx="599452" cy="5293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0711C89-3562-44FA-A6D2-B532C5EE5B41}"/>
              </a:ext>
            </a:extLst>
          </p:cNvPr>
          <p:cNvSpPr/>
          <p:nvPr/>
        </p:nvSpPr>
        <p:spPr>
          <a:xfrm>
            <a:off x="6370195" y="5059836"/>
            <a:ext cx="599452" cy="5293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C2FF6B7-063A-E939-843D-48D0DABC9483}"/>
              </a:ext>
            </a:extLst>
          </p:cNvPr>
          <p:cNvSpPr/>
          <p:nvPr/>
        </p:nvSpPr>
        <p:spPr>
          <a:xfrm>
            <a:off x="7150930" y="5059836"/>
            <a:ext cx="599452" cy="5293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6B8A17D-2CBF-3683-2A2E-EFAF39346773}"/>
              </a:ext>
            </a:extLst>
          </p:cNvPr>
          <p:cNvSpPr txBox="1"/>
          <p:nvPr/>
        </p:nvSpPr>
        <p:spPr>
          <a:xfrm>
            <a:off x="4856244" y="5157187"/>
            <a:ext cx="484428" cy="365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89" dirty="0"/>
              <a:t>Cable</a:t>
            </a:r>
          </a:p>
          <a:p>
            <a:r>
              <a:rPr lang="en-US" sz="889" dirty="0"/>
              <a:t>data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018B08-948A-9EDF-1D79-B3733B29080B}"/>
              </a:ext>
            </a:extLst>
          </p:cNvPr>
          <p:cNvSpPr txBox="1"/>
          <p:nvPr/>
        </p:nvSpPr>
        <p:spPr>
          <a:xfrm>
            <a:off x="4133506" y="5136422"/>
            <a:ext cx="409086" cy="365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89" dirty="0"/>
              <a:t>BH</a:t>
            </a:r>
          </a:p>
          <a:p>
            <a:r>
              <a:rPr lang="en-US" sz="889" dirty="0"/>
              <a:t>data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5213136-D5E6-3F1A-ACC5-715F9531821D}"/>
              </a:ext>
            </a:extLst>
          </p:cNvPr>
          <p:cNvSpPr txBox="1"/>
          <p:nvPr/>
        </p:nvSpPr>
        <p:spPr>
          <a:xfrm>
            <a:off x="7187026" y="5124289"/>
            <a:ext cx="542136" cy="365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89" dirty="0"/>
              <a:t>Design</a:t>
            </a:r>
          </a:p>
          <a:p>
            <a:r>
              <a:rPr lang="en-US" sz="889" dirty="0"/>
              <a:t>files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B3B3E77-75A2-2446-B756-8724806D91CF}"/>
              </a:ext>
            </a:extLst>
          </p:cNvPr>
          <p:cNvSpPr txBox="1"/>
          <p:nvPr/>
        </p:nvSpPr>
        <p:spPr>
          <a:xfrm>
            <a:off x="2450966" y="5138940"/>
            <a:ext cx="631904" cy="365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89" dirty="0"/>
              <a:t>Mag.</a:t>
            </a:r>
          </a:p>
          <a:p>
            <a:r>
              <a:rPr lang="en-US" sz="889" dirty="0"/>
              <a:t>measure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23A6703-878F-8019-FE22-9A2FCCA54BE3}"/>
              </a:ext>
            </a:extLst>
          </p:cNvPr>
          <p:cNvSpPr txBox="1"/>
          <p:nvPr/>
        </p:nvSpPr>
        <p:spPr>
          <a:xfrm>
            <a:off x="1698358" y="5136422"/>
            <a:ext cx="587020" cy="365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89" dirty="0"/>
              <a:t>Quench</a:t>
            </a:r>
          </a:p>
          <a:p>
            <a:r>
              <a:rPr lang="en-US" sz="889" dirty="0"/>
              <a:t>data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0A4B7DE-5B25-6EF5-5B3C-A9A156E20698}"/>
              </a:ext>
            </a:extLst>
          </p:cNvPr>
          <p:cNvSpPr/>
          <p:nvPr/>
        </p:nvSpPr>
        <p:spPr>
          <a:xfrm>
            <a:off x="1350754" y="4800900"/>
            <a:ext cx="1831928" cy="90054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7F13A21-C7CE-9A61-7362-2AAEB4F49CA9}"/>
              </a:ext>
            </a:extLst>
          </p:cNvPr>
          <p:cNvSpPr/>
          <p:nvPr/>
        </p:nvSpPr>
        <p:spPr>
          <a:xfrm>
            <a:off x="3911276" y="4768083"/>
            <a:ext cx="1635546" cy="90054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9A36FD4-A5B3-B923-4E6E-ACD9D778CD2F}"/>
              </a:ext>
            </a:extLst>
          </p:cNvPr>
          <p:cNvSpPr/>
          <p:nvPr/>
        </p:nvSpPr>
        <p:spPr>
          <a:xfrm>
            <a:off x="7082400" y="4794558"/>
            <a:ext cx="799297" cy="90054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72DB428-6752-FD26-E8DD-33BB2D96B4FA}"/>
              </a:ext>
            </a:extLst>
          </p:cNvPr>
          <p:cNvSpPr/>
          <p:nvPr/>
        </p:nvSpPr>
        <p:spPr>
          <a:xfrm>
            <a:off x="7054953" y="5016531"/>
            <a:ext cx="1436409" cy="61382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22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FE718D6-094E-2131-5FC6-FE29BF6F3F5E}"/>
              </a:ext>
            </a:extLst>
          </p:cNvPr>
          <p:cNvSpPr txBox="1"/>
          <p:nvPr/>
        </p:nvSpPr>
        <p:spPr>
          <a:xfrm>
            <a:off x="1600562" y="4802512"/>
            <a:ext cx="912429" cy="22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Data manager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3ABFB04-E3FF-3EA0-4020-593EEA4C8266}"/>
              </a:ext>
            </a:extLst>
          </p:cNvPr>
          <p:cNvSpPr txBox="1"/>
          <p:nvPr/>
        </p:nvSpPr>
        <p:spPr>
          <a:xfrm>
            <a:off x="7026246" y="4779097"/>
            <a:ext cx="912429" cy="22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Data manager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D9DF61F-A7F3-C5E2-88C7-E544FADD40E7}"/>
              </a:ext>
            </a:extLst>
          </p:cNvPr>
          <p:cNvSpPr txBox="1"/>
          <p:nvPr/>
        </p:nvSpPr>
        <p:spPr>
          <a:xfrm>
            <a:off x="3948002" y="4764632"/>
            <a:ext cx="912429" cy="22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Data manager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3868237-DB95-0CDD-7420-87219EFD89BA}"/>
              </a:ext>
            </a:extLst>
          </p:cNvPr>
          <p:cNvSpPr txBox="1"/>
          <p:nvPr/>
        </p:nvSpPr>
        <p:spPr>
          <a:xfrm>
            <a:off x="7869412" y="5099565"/>
            <a:ext cx="638316" cy="365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9" dirty="0"/>
              <a:t>Data </a:t>
            </a:r>
          </a:p>
          <a:p>
            <a:r>
              <a:rPr lang="en-US" sz="889" dirty="0"/>
              <a:t>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74D6ACA-9A0F-902E-9740-E16813046E61}"/>
              </a:ext>
            </a:extLst>
          </p:cNvPr>
          <p:cNvSpPr txBox="1"/>
          <p:nvPr/>
        </p:nvSpPr>
        <p:spPr>
          <a:xfrm>
            <a:off x="7863018" y="6476940"/>
            <a:ext cx="2114681" cy="434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22" dirty="0"/>
              <a:t>CERN services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590726-A405-B2C4-BC10-7A4C213B36DB}"/>
              </a:ext>
            </a:extLst>
          </p:cNvPr>
          <p:cNvSpPr txBox="1"/>
          <p:nvPr/>
        </p:nvSpPr>
        <p:spPr>
          <a:xfrm>
            <a:off x="8153337" y="5959052"/>
            <a:ext cx="1669047" cy="365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78" b="1" dirty="0">
                <a:solidFill>
                  <a:srgbClr val="FF0000"/>
                </a:solidFill>
              </a:rPr>
              <a:t>Sustainability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CE0D8E-FF11-D6F3-C887-03FC3CDAE04C}"/>
              </a:ext>
            </a:extLst>
          </p:cNvPr>
          <p:cNvSpPr txBox="1"/>
          <p:nvPr/>
        </p:nvSpPr>
        <p:spPr>
          <a:xfrm>
            <a:off x="531954" y="2838259"/>
            <a:ext cx="1645002" cy="365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78" b="1" dirty="0">
                <a:solidFill>
                  <a:srgbClr val="FF0000"/>
                </a:solidFill>
              </a:rPr>
              <a:t>Accessibility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71E36E-1932-9FE9-D32A-ED0EC9C31738}"/>
              </a:ext>
            </a:extLst>
          </p:cNvPr>
          <p:cNvSpPr txBox="1"/>
          <p:nvPr/>
        </p:nvSpPr>
        <p:spPr>
          <a:xfrm>
            <a:off x="8519824" y="805509"/>
            <a:ext cx="1364476" cy="365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78" b="1" dirty="0">
                <a:solidFill>
                  <a:srgbClr val="FF0000"/>
                </a:solidFill>
              </a:rPr>
              <a:t>Ownership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26C425E-EEDC-1925-4238-84D54EB2C2FB}"/>
              </a:ext>
            </a:extLst>
          </p:cNvPr>
          <p:cNvSpPr txBox="1"/>
          <p:nvPr/>
        </p:nvSpPr>
        <p:spPr>
          <a:xfrm>
            <a:off x="8527000" y="4623660"/>
            <a:ext cx="1364476" cy="365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78" b="1" dirty="0">
                <a:solidFill>
                  <a:srgbClr val="FF0000"/>
                </a:solidFill>
              </a:rPr>
              <a:t>Ownership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D0735DD-6DED-11C2-C7CD-1B48B6B40BF7}"/>
              </a:ext>
            </a:extLst>
          </p:cNvPr>
          <p:cNvCxnSpPr/>
          <p:nvPr/>
        </p:nvCxnSpPr>
        <p:spPr>
          <a:xfrm>
            <a:off x="2861143" y="2689863"/>
            <a:ext cx="0" cy="524567"/>
          </a:xfrm>
          <a:prstGeom prst="straightConnector1">
            <a:avLst/>
          </a:prstGeom>
          <a:ln>
            <a:solidFill>
              <a:srgbClr val="0016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58B943D-155E-CCC3-AF27-2F00CA09F91A}"/>
              </a:ext>
            </a:extLst>
          </p:cNvPr>
          <p:cNvCxnSpPr/>
          <p:nvPr/>
        </p:nvCxnSpPr>
        <p:spPr>
          <a:xfrm>
            <a:off x="5905759" y="2689863"/>
            <a:ext cx="0" cy="524567"/>
          </a:xfrm>
          <a:prstGeom prst="straightConnector1">
            <a:avLst/>
          </a:prstGeom>
          <a:ln>
            <a:solidFill>
              <a:srgbClr val="0016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6007150-FB22-2423-C8E3-77076209BDC1}"/>
              </a:ext>
            </a:extLst>
          </p:cNvPr>
          <p:cNvCxnSpPr/>
          <p:nvPr/>
        </p:nvCxnSpPr>
        <p:spPr>
          <a:xfrm>
            <a:off x="9000464" y="2689863"/>
            <a:ext cx="0" cy="524567"/>
          </a:xfrm>
          <a:prstGeom prst="straightConnector1">
            <a:avLst/>
          </a:prstGeom>
          <a:ln>
            <a:solidFill>
              <a:srgbClr val="0016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EB268DAA-8B5E-65BE-1F4E-37DFE068F4FB}"/>
              </a:ext>
            </a:extLst>
          </p:cNvPr>
          <p:cNvCxnSpPr/>
          <p:nvPr/>
        </p:nvCxnSpPr>
        <p:spPr>
          <a:xfrm>
            <a:off x="2776199" y="4509128"/>
            <a:ext cx="0" cy="524567"/>
          </a:xfrm>
          <a:prstGeom prst="straightConnector1">
            <a:avLst/>
          </a:prstGeom>
          <a:ln>
            <a:solidFill>
              <a:srgbClr val="0016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185F88C-BC76-DC9D-01F0-DD73BC5E35DA}"/>
              </a:ext>
            </a:extLst>
          </p:cNvPr>
          <p:cNvCxnSpPr/>
          <p:nvPr/>
        </p:nvCxnSpPr>
        <p:spPr>
          <a:xfrm>
            <a:off x="5156043" y="4491964"/>
            <a:ext cx="0" cy="524567"/>
          </a:xfrm>
          <a:prstGeom prst="straightConnector1">
            <a:avLst/>
          </a:prstGeom>
          <a:ln>
            <a:solidFill>
              <a:srgbClr val="0016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822EB2C2-1BC7-ED96-16AA-E1995ED07507}"/>
              </a:ext>
            </a:extLst>
          </p:cNvPr>
          <p:cNvCxnSpPr/>
          <p:nvPr/>
        </p:nvCxnSpPr>
        <p:spPr>
          <a:xfrm>
            <a:off x="6857724" y="4517327"/>
            <a:ext cx="0" cy="524567"/>
          </a:xfrm>
          <a:prstGeom prst="straightConnector1">
            <a:avLst/>
          </a:prstGeom>
          <a:ln>
            <a:solidFill>
              <a:srgbClr val="0016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3C195A9-3843-DE5B-0E57-D70062FD1EB4}"/>
              </a:ext>
            </a:extLst>
          </p:cNvPr>
          <p:cNvSpPr txBox="1"/>
          <p:nvPr/>
        </p:nvSpPr>
        <p:spPr>
          <a:xfrm>
            <a:off x="45471" y="5668629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Releases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B7FCE4A-D6E1-D898-349C-8282A2B60806}"/>
              </a:ext>
            </a:extLst>
          </p:cNvPr>
          <p:cNvSpPr txBox="1"/>
          <p:nvPr/>
        </p:nvSpPr>
        <p:spPr>
          <a:xfrm>
            <a:off x="23733" y="870467"/>
            <a:ext cx="1255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Releases</a:t>
            </a:r>
          </a:p>
        </p:txBody>
      </p:sp>
    </p:spTree>
    <p:extLst>
      <p:ext uri="{BB962C8B-B14F-4D97-AF65-F5344CB8AC3E}">
        <p14:creationId xmlns:p14="http://schemas.microsoft.com/office/powerpoint/2010/main" val="274079288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398F5-2A10-BD4F-473B-357308BB3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B6A3E-367A-B677-DD46-0DD28F090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603896"/>
            <a:ext cx="9144000" cy="4412208"/>
          </a:xfrm>
        </p:spPr>
        <p:txBody>
          <a:bodyPr/>
          <a:lstStyle/>
          <a:p>
            <a:r>
              <a:rPr lang="en-US" sz="2400" dirty="0"/>
              <a:t>What we can(not) calculate</a:t>
            </a:r>
          </a:p>
          <a:p>
            <a:r>
              <a:rPr lang="en-US" sz="2400" dirty="0"/>
              <a:t>What we can(not) measure</a:t>
            </a:r>
          </a:p>
          <a:p>
            <a:r>
              <a:rPr lang="en-US" sz="2400" dirty="0"/>
              <a:t>Generalized field descriptions </a:t>
            </a:r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2"/>
                </a:solidFill>
              </a:rPr>
              <a:t>Model-based system engineering (MBSE)</a:t>
            </a:r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2"/>
                </a:solidFill>
              </a:rPr>
              <a:t>Product cycle engineering</a:t>
            </a:r>
          </a:p>
          <a:p>
            <a:r>
              <a:rPr lang="en-US" sz="2400" dirty="0"/>
              <a:t>Software and database frameworks interfaces  </a:t>
            </a:r>
          </a:p>
          <a:p>
            <a:endParaRPr lang="en-US" sz="2400" dirty="0"/>
          </a:p>
          <a:p>
            <a:r>
              <a:rPr lang="en-US" sz="2400" dirty="0"/>
              <a:t>M. </a:t>
            </a:r>
            <a:r>
              <a:rPr lang="en-US" sz="2400" dirty="0" err="1"/>
              <a:t>Bonora</a:t>
            </a:r>
            <a:r>
              <a:rPr lang="en-US" sz="2400" dirty="0"/>
              <a:t>: Advances on an open software environment, hosting </a:t>
            </a:r>
            <a:r>
              <a:rPr lang="en-US" sz="2400" dirty="0" err="1"/>
              <a:t>psMBSE</a:t>
            </a:r>
            <a:r>
              <a:rPr lang="en-US" sz="2400" dirty="0"/>
              <a:t> 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9521DCC-BCB7-0E73-CF37-91087C8856F4}"/>
              </a:ext>
            </a:extLst>
          </p:cNvPr>
          <p:cNvCxnSpPr/>
          <p:nvPr/>
        </p:nvCxnSpPr>
        <p:spPr bwMode="auto">
          <a:xfrm>
            <a:off x="3423816" y="4026024"/>
            <a:ext cx="1152128" cy="0"/>
          </a:xfrm>
          <a:prstGeom prst="line">
            <a:avLst/>
          </a:prstGeom>
          <a:solidFill>
            <a:schemeClr val="accent1"/>
          </a:solidFill>
          <a:ln w="28575">
            <a:solidFill>
              <a:schemeClr val="tx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05891008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B3638-08CD-4AC7-5F2A-4D3CED1D83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Ecosystem Extension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2242F1-4E46-0887-F7A5-8613DC42E7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Opening up Design Software</a:t>
            </a:r>
          </a:p>
        </p:txBody>
      </p:sp>
    </p:spTree>
    <p:extLst>
      <p:ext uri="{BB962C8B-B14F-4D97-AF65-F5344CB8AC3E}">
        <p14:creationId xmlns:p14="http://schemas.microsoft.com/office/powerpoint/2010/main" val="1379832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BF307-1780-B470-47F9-B235D178E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979" y="407164"/>
            <a:ext cx="9480021" cy="1184158"/>
          </a:xfrm>
        </p:spPr>
        <p:txBody>
          <a:bodyPr/>
          <a:lstStyle/>
          <a:p>
            <a:r>
              <a:rPr lang="en-GB" dirty="0"/>
              <a:t>ROXIE Python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406B34-F017-ACA9-84E1-735AD55C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39" indent="-285739">
              <a:buFont typeface="Arial" panose="020B0604020202020204" pitchFamily="34" charset="0"/>
              <a:buChar char="•"/>
            </a:pPr>
            <a:r>
              <a:rPr lang="en-GB" dirty="0"/>
              <a:t>Structured Access To Roxie data files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Modify blocks, flags, plots, etc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Combine files</a:t>
            </a:r>
          </a:p>
          <a:p>
            <a:pPr marL="285739" indent="-285739">
              <a:buFont typeface="Arial" panose="020B0604020202020204" pitchFamily="34" charset="0"/>
              <a:buChar char="•"/>
            </a:pPr>
            <a:r>
              <a:rPr lang="en-GB" dirty="0"/>
              <a:t>Structured Output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XML output of run information, results and plots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Associated parser for data access</a:t>
            </a:r>
          </a:p>
          <a:p>
            <a:pPr marL="285739" indent="-285739">
              <a:buFont typeface="Arial" panose="020B0604020202020204" pitchFamily="34" charset="0"/>
              <a:buChar char="•"/>
            </a:pPr>
            <a:r>
              <a:rPr lang="en-GB" dirty="0"/>
              <a:t>Interface to execute Roxie from code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On local machine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Via Docker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18C733-73EA-382E-0201-D967D91EF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3785" y="957559"/>
            <a:ext cx="3867235" cy="516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3954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vector graphics, colorful, outdoor object&#10;&#10;Description automatically generated">
            <a:extLst>
              <a:ext uri="{FF2B5EF4-FFF2-40B4-BE49-F238E27FC236}">
                <a16:creationId xmlns:a16="http://schemas.microsoft.com/office/drawing/2014/main" id="{6FC71328-BE5F-1487-E0AE-34B6FD941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78" y="1688284"/>
            <a:ext cx="4458368" cy="23002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0633BD-019C-C057-AD03-8B1B4671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504" y="440005"/>
            <a:ext cx="6542414" cy="584729"/>
          </a:xfrm>
        </p:spPr>
        <p:txBody>
          <a:bodyPr>
            <a:normAutofit/>
          </a:bodyPr>
          <a:lstStyle/>
          <a:p>
            <a:r>
              <a:rPr lang="en-GB" sz="2667" dirty="0"/>
              <a:t>CCT module (python API)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8FB2EB-234C-FFE0-C036-9DADA1D6E5C3}"/>
              </a:ext>
            </a:extLst>
          </p:cNvPr>
          <p:cNvSpPr txBox="1"/>
          <p:nvPr/>
        </p:nvSpPr>
        <p:spPr>
          <a:xfrm>
            <a:off x="4787646" y="1929226"/>
            <a:ext cx="528793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Script based modelling of CCT magnets.</a:t>
            </a:r>
          </a:p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500" dirty="0">
              <a:solidFill>
                <a:srgbClr val="0033A0"/>
              </a:solidFill>
              <a:latin typeface="Arial"/>
              <a:ea typeface="+mn-ea"/>
            </a:endParaRPr>
          </a:p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Features:</a:t>
            </a:r>
          </a:p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500" b="1" i="1" dirty="0">
              <a:solidFill>
                <a:srgbClr val="0033A0"/>
              </a:solidFill>
              <a:latin typeface="Arial"/>
              <a:ea typeface="+mn-ea"/>
            </a:endParaRPr>
          </a:p>
          <a:p>
            <a:pPr marL="619100" lvl="1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Straight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 and </a:t>
            </a: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curved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 magnets</a:t>
            </a:r>
          </a:p>
          <a:p>
            <a:pPr marL="619100" lvl="1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Accurate computation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 </a:t>
            </a: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of curvature parameters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 by automatic differentiation 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  <a:sym typeface="Wingdings" panose="05000000000000000000" pitchFamily="2" charset="2"/>
              </a:rPr>
              <a:t> basis for strip theory (HTS) </a:t>
            </a:r>
            <a:endParaRPr lang="en-GB" sz="1500" dirty="0">
              <a:solidFill>
                <a:srgbClr val="0033A0"/>
              </a:solidFill>
              <a:latin typeface="Arial"/>
              <a:ea typeface="+mn-ea"/>
            </a:endParaRPr>
          </a:p>
          <a:p>
            <a:pPr marL="619100" lvl="1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Field quality optimization 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based</a:t>
            </a: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 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on analytic field solutions in straight and curved domains</a:t>
            </a:r>
          </a:p>
          <a:p>
            <a:pPr marL="619100" lvl="1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Tapered magnets 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  <a:sym typeface="Wingdings" panose="05000000000000000000" pitchFamily="2" charset="2"/>
              </a:rPr>
              <a:t> Stress accumulation</a:t>
            </a:r>
            <a:endParaRPr lang="en-GB" sz="1500" dirty="0">
              <a:solidFill>
                <a:srgbClr val="0033A0"/>
              </a:solidFill>
              <a:latin typeface="Arial"/>
              <a:ea typeface="+mn-ea"/>
            </a:endParaRPr>
          </a:p>
          <a:p>
            <a:pPr marL="619100" lvl="1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Faded pitch 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  <a:sym typeface="Wingdings" panose="05000000000000000000" pitchFamily="2" charset="2"/>
              </a:rPr>
              <a:t></a:t>
            </a:r>
            <a:r>
              <a:rPr lang="en-GB" sz="1500" b="1" dirty="0">
                <a:solidFill>
                  <a:srgbClr val="0033A0"/>
                </a:solidFill>
                <a:latin typeface="Arial"/>
                <a:ea typeface="+mn-ea"/>
              </a:rPr>
              <a:t> 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peak field reduction</a:t>
            </a:r>
          </a:p>
          <a:p>
            <a:pPr marL="619100" lvl="1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Multiprocessing</a:t>
            </a:r>
          </a:p>
          <a:p>
            <a:pPr marL="619100" lvl="1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Interfaces:</a:t>
            </a:r>
          </a:p>
          <a:p>
            <a:pPr marL="1000085" lvl="2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 err="1">
                <a:solidFill>
                  <a:srgbClr val="0033A0"/>
                </a:solidFill>
                <a:latin typeface="Arial"/>
                <a:ea typeface="+mn-ea"/>
              </a:rPr>
              <a:t>paraview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 (</a:t>
            </a:r>
            <a:r>
              <a:rPr lang="en-GB" sz="1500" dirty="0" err="1">
                <a:solidFill>
                  <a:srgbClr val="0033A0"/>
                </a:solidFill>
                <a:latin typeface="Arial"/>
                <a:ea typeface="+mn-ea"/>
              </a:rPr>
              <a:t>vtk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)</a:t>
            </a:r>
          </a:p>
          <a:p>
            <a:pPr marL="1000085" lvl="2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 err="1">
                <a:solidFill>
                  <a:srgbClr val="0033A0"/>
                </a:solidFill>
                <a:latin typeface="Arial"/>
                <a:ea typeface="+mn-ea"/>
              </a:rPr>
              <a:t>gmsh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 (</a:t>
            </a:r>
            <a:r>
              <a:rPr lang="en-GB" sz="1500" dirty="0" err="1">
                <a:solidFill>
                  <a:srgbClr val="0033A0"/>
                </a:solidFill>
                <a:latin typeface="Arial"/>
                <a:ea typeface="+mn-ea"/>
              </a:rPr>
              <a:t>msh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)</a:t>
            </a:r>
          </a:p>
          <a:p>
            <a:pPr marL="1000085" lvl="2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Opera3D (</a:t>
            </a:r>
            <a:r>
              <a:rPr lang="en-GB" sz="1500" dirty="0" err="1">
                <a:solidFill>
                  <a:srgbClr val="0033A0"/>
                </a:solidFill>
                <a:latin typeface="Arial"/>
                <a:ea typeface="+mn-ea"/>
              </a:rPr>
              <a:t>cond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)</a:t>
            </a:r>
          </a:p>
          <a:p>
            <a:pPr marL="1000085" lvl="2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Catia (step)</a:t>
            </a:r>
          </a:p>
          <a:p>
            <a:pPr marL="1000085" lvl="2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500" dirty="0">
              <a:solidFill>
                <a:srgbClr val="0033A0"/>
              </a:solidFill>
              <a:latin typeface="Arial"/>
              <a:ea typeface="+mn-ea"/>
            </a:endParaRPr>
          </a:p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500" b="1" i="1" dirty="0">
              <a:solidFill>
                <a:srgbClr val="0033A0"/>
              </a:solidFill>
              <a:latin typeface="Arial"/>
              <a:ea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12FD4A-5777-CD30-FC84-C34BD24AA42A}"/>
              </a:ext>
            </a:extLst>
          </p:cNvPr>
          <p:cNvSpPr txBox="1"/>
          <p:nvPr/>
        </p:nvSpPr>
        <p:spPr>
          <a:xfrm>
            <a:off x="407727" y="3882769"/>
            <a:ext cx="44583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7619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00" b="1" dirty="0">
                <a:solidFill>
                  <a:srgbClr val="0033A0"/>
                </a:solidFill>
                <a:latin typeface="Arial"/>
                <a:ea typeface="+mn-ea"/>
              </a:rPr>
              <a:t>Figure 1: </a:t>
            </a:r>
            <a:r>
              <a:rPr lang="en-GB" sz="1000" dirty="0">
                <a:solidFill>
                  <a:srgbClr val="0033A0"/>
                </a:solidFill>
                <a:latin typeface="Arial"/>
                <a:ea typeface="+mn-ea"/>
              </a:rPr>
              <a:t>Conductor peak fields in curved CCT magnets. Left: constant pitch. Right: Pitch faded in the magnet ends.</a:t>
            </a:r>
          </a:p>
        </p:txBody>
      </p:sp>
      <p:pic>
        <p:nvPicPr>
          <p:cNvPr id="10" name="Picture 9" descr="A close-up of some headphones&#10;&#10;Description automatically generated with low confidence">
            <a:extLst>
              <a:ext uri="{FF2B5EF4-FFF2-40B4-BE49-F238E27FC236}">
                <a16:creationId xmlns:a16="http://schemas.microsoft.com/office/drawing/2014/main" id="{5341D8EC-93BF-99A6-599A-056DE0220A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74" y="4230612"/>
            <a:ext cx="3357226" cy="17370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9FDC9E6-8E24-F84C-5066-214E72AC0716}"/>
              </a:ext>
            </a:extLst>
          </p:cNvPr>
          <p:cNvSpPr txBox="1"/>
          <p:nvPr/>
        </p:nvSpPr>
        <p:spPr>
          <a:xfrm>
            <a:off x="265778" y="5857624"/>
            <a:ext cx="5080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7619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000" b="1" dirty="0">
                <a:solidFill>
                  <a:srgbClr val="0033A0"/>
                </a:solidFill>
                <a:latin typeface="Arial"/>
                <a:ea typeface="+mn-ea"/>
              </a:rPr>
              <a:t>Figure 2: </a:t>
            </a:r>
            <a:r>
              <a:rPr lang="en-GB" sz="1000" dirty="0">
                <a:solidFill>
                  <a:srgbClr val="0033A0"/>
                </a:solidFill>
                <a:latin typeface="Arial"/>
                <a:ea typeface="+mn-ea"/>
              </a:rPr>
              <a:t>Winding frames (a) the </a:t>
            </a:r>
            <a:r>
              <a:rPr lang="en-GB" sz="1000" dirty="0" err="1">
                <a:solidFill>
                  <a:srgbClr val="0033A0"/>
                </a:solidFill>
                <a:latin typeface="Arial"/>
                <a:ea typeface="+mn-ea"/>
              </a:rPr>
              <a:t>Darboux</a:t>
            </a:r>
            <a:r>
              <a:rPr lang="en-GB" sz="1000" dirty="0">
                <a:solidFill>
                  <a:srgbClr val="0033A0"/>
                </a:solidFill>
                <a:latin typeface="Arial"/>
                <a:ea typeface="+mn-ea"/>
              </a:rPr>
              <a:t> frame, (b) the </a:t>
            </a:r>
            <a:r>
              <a:rPr lang="en-GB" sz="1000" dirty="0" err="1">
                <a:solidFill>
                  <a:srgbClr val="0033A0"/>
                </a:solidFill>
                <a:latin typeface="Arial"/>
                <a:ea typeface="+mn-ea"/>
              </a:rPr>
              <a:t>Frenet</a:t>
            </a:r>
            <a:r>
              <a:rPr lang="en-GB" sz="1000" dirty="0">
                <a:solidFill>
                  <a:srgbClr val="0033A0"/>
                </a:solidFill>
                <a:latin typeface="Arial"/>
                <a:ea typeface="+mn-ea"/>
              </a:rPr>
              <a:t> Frame (c) a ruled surface developed from the </a:t>
            </a:r>
            <a:r>
              <a:rPr lang="en-GB" sz="1000" dirty="0" err="1">
                <a:solidFill>
                  <a:srgbClr val="0033A0"/>
                </a:solidFill>
                <a:latin typeface="Arial"/>
                <a:ea typeface="+mn-ea"/>
              </a:rPr>
              <a:t>Darboux</a:t>
            </a:r>
            <a:r>
              <a:rPr lang="en-GB" sz="1000" dirty="0">
                <a:solidFill>
                  <a:srgbClr val="0033A0"/>
                </a:solidFill>
                <a:latin typeface="Arial"/>
                <a:ea typeface="+mn-ea"/>
              </a:rPr>
              <a:t> vector (HTS)</a:t>
            </a:r>
          </a:p>
        </p:txBody>
      </p:sp>
    </p:spTree>
    <p:extLst>
      <p:ext uri="{BB962C8B-B14F-4D97-AF65-F5344CB8AC3E}">
        <p14:creationId xmlns:p14="http://schemas.microsoft.com/office/powerpoint/2010/main" val="20948713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C2337EA-E31D-3949-A43A-4D7B69EB8AC2}"/>
              </a:ext>
            </a:extLst>
          </p:cNvPr>
          <p:cNvSpPr txBox="1">
            <a:spLocks/>
          </p:cNvSpPr>
          <p:nvPr/>
        </p:nvSpPr>
        <p:spPr>
          <a:xfrm>
            <a:off x="443820" y="2860505"/>
            <a:ext cx="9194440" cy="349250"/>
          </a:xfrm>
          <a:prstGeom prst="rect">
            <a:avLst/>
          </a:prstGeom>
        </p:spPr>
        <p:txBody>
          <a:bodyPr vert="horz">
            <a:noAutofit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8598" indent="-285739" defTabSz="761970" fontAlgn="auto">
              <a:spcAft>
                <a:spcPts val="0"/>
              </a:spcAft>
              <a:buClr>
                <a:srgbClr val="0033A0"/>
              </a:buClr>
            </a:pPr>
            <a:endParaRPr lang="en-GB" sz="1556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B807BF-6ED0-8645-B800-CD590746B0B7}"/>
              </a:ext>
            </a:extLst>
          </p:cNvPr>
          <p:cNvSpPr txBox="1">
            <a:spLocks/>
          </p:cNvSpPr>
          <p:nvPr/>
        </p:nvSpPr>
        <p:spPr>
          <a:xfrm>
            <a:off x="130541" y="4771995"/>
            <a:ext cx="9688029" cy="349250"/>
          </a:xfrm>
          <a:prstGeom prst="rect">
            <a:avLst/>
          </a:prstGeom>
        </p:spPr>
        <p:txBody>
          <a:bodyPr vert="horz">
            <a:noAutofit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5762" lvl="1" indent="-285739" defTabSz="761970" fontAlgn="auto">
              <a:spcAft>
                <a:spcPts val="0"/>
              </a:spcAft>
              <a:buClr>
                <a:srgbClr val="0033A0"/>
              </a:buClr>
            </a:pPr>
            <a:endParaRPr lang="en-GB" sz="1556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841193-8BAE-3F43-A8EA-A41F3DF87A75}"/>
              </a:ext>
            </a:extLst>
          </p:cNvPr>
          <p:cNvSpPr txBox="1"/>
          <p:nvPr/>
        </p:nvSpPr>
        <p:spPr>
          <a:xfrm>
            <a:off x="130541" y="2021049"/>
            <a:ext cx="7595976" cy="38856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39" indent="-285739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033A0"/>
                </a:solidFill>
                <a:latin typeface="Arial"/>
                <a:ea typeface="+mn-ea"/>
              </a:rPr>
              <a:t>Internal Roxie Meshing extended</a:t>
            </a:r>
          </a:p>
          <a:p>
            <a:pPr marL="666723" lvl="1" indent="-285739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033A0"/>
                </a:solidFill>
                <a:latin typeface="Arial"/>
                <a:ea typeface="+mn-ea"/>
              </a:rPr>
              <a:t>Curved extrusion</a:t>
            </a:r>
          </a:p>
          <a:p>
            <a:pPr marL="380985" lvl="1" defTabSz="7619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0033A0"/>
              </a:solidFill>
              <a:latin typeface="Arial"/>
              <a:ea typeface="+mn-ea"/>
            </a:endParaRPr>
          </a:p>
          <a:p>
            <a:pPr marL="285739" indent="-285739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033A0"/>
                </a:solidFill>
                <a:latin typeface="Arial"/>
                <a:ea typeface="+mn-ea"/>
              </a:rPr>
              <a:t>Load Arbitrary 3D mesh</a:t>
            </a:r>
          </a:p>
          <a:p>
            <a:pPr marL="666723" lvl="1" indent="-285739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033A0"/>
                </a:solidFill>
                <a:latin typeface="Arial"/>
                <a:ea typeface="+mn-ea"/>
              </a:rPr>
              <a:t>Produce 3D Mesh in </a:t>
            </a:r>
            <a:r>
              <a:rPr lang="en-US" b="1" dirty="0" err="1">
                <a:solidFill>
                  <a:srgbClr val="0033A0"/>
                </a:solidFill>
                <a:latin typeface="Arial"/>
                <a:ea typeface="+mn-ea"/>
              </a:rPr>
              <a:t>Hypermesh</a:t>
            </a:r>
            <a:endParaRPr lang="en-US" b="1" dirty="0">
              <a:solidFill>
                <a:srgbClr val="0033A0"/>
              </a:solidFill>
              <a:latin typeface="Arial"/>
              <a:ea typeface="+mn-ea"/>
            </a:endParaRPr>
          </a:p>
          <a:p>
            <a:pPr marL="666723" lvl="1" indent="-285739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033A0"/>
                </a:solidFill>
                <a:latin typeface="Arial"/>
                <a:ea typeface="+mn-ea"/>
              </a:rPr>
              <a:t>Translate into Roxie mesh file format (Python script)</a:t>
            </a:r>
          </a:p>
          <a:p>
            <a:pPr marL="666723" lvl="1" indent="-285739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033A0"/>
                </a:solidFill>
                <a:latin typeface="Arial"/>
                <a:ea typeface="+mn-ea"/>
              </a:rPr>
              <a:t>Run Roxie as usual</a:t>
            </a:r>
          </a:p>
          <a:p>
            <a:pPr marL="666723" lvl="1" indent="-285739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rgbClr val="0033A0"/>
              </a:solidFill>
              <a:latin typeface="Arial"/>
              <a:ea typeface="+mn-ea"/>
            </a:endParaRPr>
          </a:p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500" dirty="0">
              <a:solidFill>
                <a:srgbClr val="0033A0"/>
              </a:solidFill>
              <a:latin typeface="Arial"/>
              <a:ea typeface="+mn-ea"/>
            </a:endParaRPr>
          </a:p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0033A0"/>
              </a:solidFill>
              <a:latin typeface="Arial"/>
              <a:ea typeface="+mn-ea"/>
            </a:endParaRPr>
          </a:p>
          <a:p>
            <a:pPr marL="285739" indent="-285739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rgbClr val="0033A0"/>
              </a:solidFill>
              <a:latin typeface="Arial"/>
              <a:ea typeface="+mn-ea"/>
            </a:endParaRPr>
          </a:p>
          <a:p>
            <a:pPr defTabSz="76197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500" b="1" dirty="0">
              <a:solidFill>
                <a:srgbClr val="0033A0"/>
              </a:solidFill>
              <a:latin typeface="Arial"/>
              <a:ea typeface="+mn-ea"/>
            </a:endParaRPr>
          </a:p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500" dirty="0">
              <a:solidFill>
                <a:srgbClr val="0033A0"/>
              </a:solidFill>
              <a:latin typeface="Arial"/>
              <a:ea typeface="+mn-e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EF6923-5F7A-B48D-B073-81C20DBF1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1706" y="1201843"/>
            <a:ext cx="4057754" cy="20079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6D1489-F715-AED9-8174-907F7C012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72" y="1000832"/>
            <a:ext cx="4521868" cy="584729"/>
          </a:xfrm>
        </p:spPr>
        <p:txBody>
          <a:bodyPr>
            <a:normAutofit/>
          </a:bodyPr>
          <a:lstStyle/>
          <a:p>
            <a:r>
              <a:rPr lang="en-GB" sz="2667" dirty="0"/>
              <a:t>Iron Meshing</a:t>
            </a:r>
          </a:p>
        </p:txBody>
      </p:sp>
    </p:spTree>
    <p:extLst>
      <p:ext uri="{BB962C8B-B14F-4D97-AF65-F5344CB8AC3E}">
        <p14:creationId xmlns:p14="http://schemas.microsoft.com/office/powerpoint/2010/main" val="3275506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633BD-019C-C057-AD03-8B1B4671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65" y="343822"/>
            <a:ext cx="6191170" cy="584729"/>
          </a:xfrm>
        </p:spPr>
        <p:txBody>
          <a:bodyPr>
            <a:normAutofit/>
          </a:bodyPr>
          <a:lstStyle/>
          <a:p>
            <a:r>
              <a:rPr lang="en-GB" sz="2667" dirty="0"/>
              <a:t>Eddy current solver</a:t>
            </a:r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64F6DA1-A320-2A85-E16F-98210DA753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87"/>
          <a:stretch/>
        </p:blipFill>
        <p:spPr>
          <a:xfrm>
            <a:off x="265778" y="1574046"/>
            <a:ext cx="2789085" cy="2205543"/>
          </a:xfrm>
          <a:prstGeom prst="rect">
            <a:avLst/>
          </a:prstGeom>
        </p:spPr>
      </p:pic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7FAC6D5-04B5-FDCD-57A1-2F57FF7E30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8"/>
          <a:stretch/>
        </p:blipFill>
        <p:spPr>
          <a:xfrm>
            <a:off x="265779" y="3971118"/>
            <a:ext cx="2849123" cy="2205543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FD031166-747B-9B41-5027-134A0B3B0EA5}"/>
              </a:ext>
            </a:extLst>
          </p:cNvPr>
          <p:cNvGrpSpPr/>
          <p:nvPr/>
        </p:nvGrpSpPr>
        <p:grpSpPr>
          <a:xfrm>
            <a:off x="3571298" y="2921450"/>
            <a:ext cx="6452771" cy="3255211"/>
            <a:chOff x="210803" y="1147010"/>
            <a:chExt cx="11767638" cy="493294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0EBEA7A-F810-4D7A-6DDD-4708BC9ED1FF}"/>
                </a:ext>
              </a:extLst>
            </p:cNvPr>
            <p:cNvSpPr/>
            <p:nvPr/>
          </p:nvSpPr>
          <p:spPr>
            <a:xfrm>
              <a:off x="210805" y="1147010"/>
              <a:ext cx="2149642" cy="493294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000">
                <a:solidFill>
                  <a:srgbClr val="0033A0"/>
                </a:solidFill>
                <a:latin typeface="Arial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8F10043-6457-BBBC-A1BD-99D567217AD5}"/>
                </a:ext>
              </a:extLst>
            </p:cNvPr>
            <p:cNvSpPr/>
            <p:nvPr/>
          </p:nvSpPr>
          <p:spPr>
            <a:xfrm>
              <a:off x="419353" y="3958390"/>
              <a:ext cx="178067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Biot</a:t>
              </a: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-Savart (coil)</a:t>
              </a:r>
              <a:endParaRPr lang="en-GB" sz="1000" dirty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65A7315-4E90-517D-14F0-A77284570AE2}"/>
                </a:ext>
              </a:extLst>
            </p:cNvPr>
            <p:cNvCxnSpPr>
              <a:stCxn id="9" idx="3"/>
            </p:cNvCxnSpPr>
            <p:nvPr/>
          </p:nvCxnSpPr>
          <p:spPr>
            <a:xfrm>
              <a:off x="2200027" y="4415590"/>
              <a:ext cx="57751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72911B4-773F-9481-675A-E645E65490A9}"/>
                </a:ext>
              </a:extLst>
            </p:cNvPr>
            <p:cNvSpPr/>
            <p:nvPr/>
          </p:nvSpPr>
          <p:spPr>
            <a:xfrm>
              <a:off x="2777542" y="3958390"/>
              <a:ext cx="1780674" cy="9144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Source file</a:t>
              </a:r>
            </a:p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.</a:t>
              </a: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src</a:t>
              </a:r>
              <a:endParaRPr lang="en-GB" sz="1000" dirty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3BA02A2-B0DD-6FED-BF31-7555CC1C0850}"/>
                </a:ext>
              </a:extLst>
            </p:cNvPr>
            <p:cNvCxnSpPr/>
            <p:nvPr/>
          </p:nvCxnSpPr>
          <p:spPr>
            <a:xfrm>
              <a:off x="4558216" y="2189749"/>
              <a:ext cx="57751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0D772E-8181-39D5-FA8E-4C87DFBDA6AE}"/>
                </a:ext>
              </a:extLst>
            </p:cNvPr>
            <p:cNvSpPr/>
            <p:nvPr/>
          </p:nvSpPr>
          <p:spPr>
            <a:xfrm>
              <a:off x="5135731" y="1748590"/>
              <a:ext cx="1493421" cy="20694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edytrans</a:t>
              </a:r>
              <a:endParaRPr lang="en-GB" sz="10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F2B4-F066-FEC9-62C5-C910BCB4B9FB}"/>
                </a:ext>
              </a:extLst>
            </p:cNvPr>
            <p:cNvSpPr/>
            <p:nvPr/>
          </p:nvSpPr>
          <p:spPr>
            <a:xfrm>
              <a:off x="419353" y="1756611"/>
              <a:ext cx="178067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Parameters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A7C0950-0BF7-333B-095F-C23421A2542A}"/>
                </a:ext>
              </a:extLst>
            </p:cNvPr>
            <p:cNvCxnSpPr/>
            <p:nvPr/>
          </p:nvCxnSpPr>
          <p:spPr>
            <a:xfrm>
              <a:off x="2200027" y="2213811"/>
              <a:ext cx="57751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3817A29-CD7E-229E-9D64-8941EB08D9D5}"/>
                </a:ext>
              </a:extLst>
            </p:cNvPr>
            <p:cNvSpPr/>
            <p:nvPr/>
          </p:nvSpPr>
          <p:spPr>
            <a:xfrm>
              <a:off x="2777542" y="1748591"/>
              <a:ext cx="1780674" cy="9144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Initialization file</a:t>
              </a:r>
            </a:p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.</a:t>
              </a: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ini</a:t>
              </a:r>
              <a:endParaRPr lang="en-GB" sz="10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C65A057-28FC-23A4-7A2F-71522A2B0F72}"/>
                </a:ext>
              </a:extLst>
            </p:cNvPr>
            <p:cNvSpPr/>
            <p:nvPr/>
          </p:nvSpPr>
          <p:spPr>
            <a:xfrm>
              <a:off x="419353" y="2903622"/>
              <a:ext cx="178067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Geometry (iron)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52EA5BF-049C-42D0-33CF-E8EF95DA37BF}"/>
                </a:ext>
              </a:extLst>
            </p:cNvPr>
            <p:cNvCxnSpPr/>
            <p:nvPr/>
          </p:nvCxnSpPr>
          <p:spPr>
            <a:xfrm>
              <a:off x="2200027" y="3360822"/>
              <a:ext cx="57751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FEA70AA-550B-76A2-407A-C2E6D5A4EEAB}"/>
                </a:ext>
              </a:extLst>
            </p:cNvPr>
            <p:cNvSpPr/>
            <p:nvPr/>
          </p:nvSpPr>
          <p:spPr>
            <a:xfrm>
              <a:off x="2777542" y="2895602"/>
              <a:ext cx="1780674" cy="9144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Mesh file</a:t>
              </a:r>
            </a:p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.</a:t>
              </a: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hmo</a:t>
              </a:r>
              <a:endParaRPr lang="en-GB" sz="10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A2CD8EA-FB7E-CC10-1302-5A8DCBFF38EA}"/>
                </a:ext>
              </a:extLst>
            </p:cNvPr>
            <p:cNvSpPr/>
            <p:nvPr/>
          </p:nvSpPr>
          <p:spPr>
            <a:xfrm>
              <a:off x="210803" y="1147010"/>
              <a:ext cx="2149643" cy="3769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Python script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E3A447C-E954-B2AF-A8E7-430BCF4CA084}"/>
                </a:ext>
              </a:extLst>
            </p:cNvPr>
            <p:cNvCxnSpPr/>
            <p:nvPr/>
          </p:nvCxnSpPr>
          <p:spPr>
            <a:xfrm>
              <a:off x="4558215" y="3408951"/>
              <a:ext cx="57751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DDB73CE-AC8B-36AD-0EBD-04C887292FDF}"/>
                </a:ext>
              </a:extLst>
            </p:cNvPr>
            <p:cNvCxnSpPr>
              <a:cxnSpLocks/>
              <a:stCxn id="15" idx="3"/>
              <a:endCxn id="25" idx="1"/>
            </p:cNvCxnSpPr>
            <p:nvPr/>
          </p:nvCxnSpPr>
          <p:spPr>
            <a:xfrm>
              <a:off x="6629152" y="2783305"/>
              <a:ext cx="287252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337D36D-E7F5-6A47-69C5-274B71188FC5}"/>
                </a:ext>
              </a:extLst>
            </p:cNvPr>
            <p:cNvSpPr/>
            <p:nvPr/>
          </p:nvSpPr>
          <p:spPr>
            <a:xfrm>
              <a:off x="6916404" y="1748592"/>
              <a:ext cx="1780674" cy="206942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Edyson</a:t>
              </a: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 files</a:t>
              </a:r>
            </a:p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.</a:t>
              </a: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cor</a:t>
              </a:r>
              <a:endParaRPr lang="en-US" sz="1000" dirty="0">
                <a:solidFill>
                  <a:srgbClr val="FFFFFF"/>
                </a:solidFill>
                <a:latin typeface="Arial"/>
              </a:endParaRPr>
            </a:p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.</a:t>
              </a: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ele</a:t>
              </a:r>
              <a:endParaRPr lang="en-US" sz="1000" dirty="0">
                <a:solidFill>
                  <a:srgbClr val="FFFFFF"/>
                </a:solidFill>
                <a:latin typeface="Arial"/>
              </a:endParaRPr>
            </a:p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.</a:t>
              </a: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inp</a:t>
              </a:r>
              <a:endParaRPr lang="en-US" sz="1000" dirty="0">
                <a:solidFill>
                  <a:srgbClr val="FFFFFF"/>
                </a:solidFill>
                <a:latin typeface="Arial"/>
              </a:endParaRPr>
            </a:p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.</a:t>
              </a: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bdr</a:t>
              </a:r>
              <a:endParaRPr lang="en-GB" sz="10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AFB143-B23C-8C2E-C3A1-5AB705E73E6C}"/>
                </a:ext>
              </a:extLst>
            </p:cNvPr>
            <p:cNvSpPr/>
            <p:nvPr/>
          </p:nvSpPr>
          <p:spPr>
            <a:xfrm>
              <a:off x="8987340" y="1748590"/>
              <a:ext cx="1392654" cy="20694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edy_son</a:t>
              </a:r>
              <a:endParaRPr lang="en-GB" sz="1000" dirty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DE4927E-602F-5095-55C0-8CF662C3C283}"/>
                </a:ext>
              </a:extLst>
            </p:cNvPr>
            <p:cNvCxnSpPr>
              <a:cxnSpLocks/>
              <a:stCxn id="25" idx="3"/>
              <a:endCxn id="26" idx="1"/>
            </p:cNvCxnSpPr>
            <p:nvPr/>
          </p:nvCxnSpPr>
          <p:spPr>
            <a:xfrm flipV="1">
              <a:off x="8697078" y="2783305"/>
              <a:ext cx="290262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or: Elbow 27">
              <a:extLst>
                <a:ext uri="{FF2B5EF4-FFF2-40B4-BE49-F238E27FC236}">
                  <a16:creationId xmlns:a16="http://schemas.microsoft.com/office/drawing/2014/main" id="{B93929E0-F194-B072-15DC-39253A90F5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58216" y="3793952"/>
              <a:ext cx="5125451" cy="597571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B7031D3-DF75-8055-2FB3-E918B6D55B69}"/>
                </a:ext>
              </a:extLst>
            </p:cNvPr>
            <p:cNvCxnSpPr>
              <a:cxnSpLocks/>
            </p:cNvCxnSpPr>
            <p:nvPr/>
          </p:nvCxnSpPr>
          <p:spPr>
            <a:xfrm>
              <a:off x="10379994" y="2783305"/>
              <a:ext cx="30630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3008C39-A51F-25AA-C1AD-49FD6B26C3C4}"/>
                </a:ext>
              </a:extLst>
            </p:cNvPr>
            <p:cNvSpPr/>
            <p:nvPr/>
          </p:nvSpPr>
          <p:spPr>
            <a:xfrm>
              <a:off x="10677525" y="1748592"/>
              <a:ext cx="1300916" cy="206942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Result files</a:t>
              </a:r>
            </a:p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.</a:t>
              </a:r>
              <a:r>
                <a:rPr lang="en-US" sz="1000" dirty="0" err="1">
                  <a:solidFill>
                    <a:srgbClr val="FFFFFF"/>
                  </a:solidFill>
                  <a:latin typeface="Arial"/>
                </a:rPr>
                <a:t>dyn</a:t>
              </a:r>
              <a:endParaRPr lang="en-US" sz="1000" dirty="0">
                <a:solidFill>
                  <a:srgbClr val="FFFFFF"/>
                </a:solidFill>
                <a:latin typeface="Arial"/>
              </a:endParaRPr>
            </a:p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.lop</a:t>
              </a:r>
            </a:p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.out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741BC06-1FC4-42D7-BC06-9A050B643176}"/>
                </a:ext>
              </a:extLst>
            </p:cNvPr>
            <p:cNvSpPr/>
            <p:nvPr/>
          </p:nvSpPr>
          <p:spPr>
            <a:xfrm>
              <a:off x="419353" y="4987089"/>
              <a:ext cx="178067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Evaluation locations</a:t>
              </a:r>
              <a:endParaRPr lang="en-GB" sz="1000" dirty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32" name="Connector: Elbow 31">
              <a:extLst>
                <a:ext uri="{FF2B5EF4-FFF2-40B4-BE49-F238E27FC236}">
                  <a16:creationId xmlns:a16="http://schemas.microsoft.com/office/drawing/2014/main" id="{81B75303-677E-EBD3-FED7-AA22AF896E13}"/>
                </a:ext>
              </a:extLst>
            </p:cNvPr>
            <p:cNvCxnSpPr>
              <a:cxnSpLocks/>
              <a:endCxn id="26" idx="2"/>
            </p:cNvCxnSpPr>
            <p:nvPr/>
          </p:nvCxnSpPr>
          <p:spPr>
            <a:xfrm flipV="1">
              <a:off x="4528388" y="3818019"/>
              <a:ext cx="5155279" cy="1616246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2BBBFD4-4CCF-867B-F5CE-713AD97EA0BE}"/>
                </a:ext>
              </a:extLst>
            </p:cNvPr>
            <p:cNvSpPr/>
            <p:nvPr/>
          </p:nvSpPr>
          <p:spPr>
            <a:xfrm>
              <a:off x="2777542" y="4973050"/>
              <a:ext cx="1780674" cy="9144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Eval loc file</a:t>
              </a:r>
            </a:p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.loc</a:t>
              </a:r>
              <a:endParaRPr lang="en-GB" sz="1000" dirty="0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48423D89-63CC-84ED-992C-3170086A9E7A}"/>
                </a:ext>
              </a:extLst>
            </p:cNvPr>
            <p:cNvCxnSpPr/>
            <p:nvPr/>
          </p:nvCxnSpPr>
          <p:spPr>
            <a:xfrm>
              <a:off x="2200027" y="5444289"/>
              <a:ext cx="57751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B691C137-5E63-7973-47C1-ED38E20BA35D}"/>
                </a:ext>
              </a:extLst>
            </p:cNvPr>
            <p:cNvCxnSpPr>
              <a:cxnSpLocks/>
              <a:stCxn id="30" idx="2"/>
              <a:endCxn id="37" idx="0"/>
            </p:cNvCxnSpPr>
            <p:nvPr/>
          </p:nvCxnSpPr>
          <p:spPr>
            <a:xfrm>
              <a:off x="11327983" y="3818019"/>
              <a:ext cx="4386" cy="59757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2633FD0-4AC4-CDC5-F2C6-909FCFCE4274}"/>
                </a:ext>
              </a:extLst>
            </p:cNvPr>
            <p:cNvSpPr/>
            <p:nvPr/>
          </p:nvSpPr>
          <p:spPr>
            <a:xfrm>
              <a:off x="10677524" y="4439651"/>
              <a:ext cx="1300916" cy="1191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33A0"/>
                  </a:solidFill>
                  <a:latin typeface="Arial"/>
                </a:rPr>
                <a:t>processing</a:t>
              </a:r>
              <a:endParaRPr lang="en-GB" sz="1000" dirty="0">
                <a:solidFill>
                  <a:srgbClr val="0033A0"/>
                </a:solidFill>
                <a:latin typeface="Arial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B678D55-5B49-2CA1-FCB8-FA51789AB391}"/>
                </a:ext>
              </a:extLst>
            </p:cNvPr>
            <p:cNvSpPr/>
            <p:nvPr/>
          </p:nvSpPr>
          <p:spPr>
            <a:xfrm>
              <a:off x="10686297" y="4415590"/>
              <a:ext cx="1292143" cy="3769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FFFFFF"/>
                  </a:solidFill>
                  <a:latin typeface="Arial"/>
                </a:rPr>
                <a:t>Python</a:t>
              </a:r>
            </a:p>
          </p:txBody>
        </p:sp>
        <p:sp>
          <p:nvSpPr>
            <p:cNvPr id="38" name="Arrow: Curved Left 37">
              <a:extLst>
                <a:ext uri="{FF2B5EF4-FFF2-40B4-BE49-F238E27FC236}">
                  <a16:creationId xmlns:a16="http://schemas.microsoft.com/office/drawing/2014/main" id="{F4254C98-F029-74CB-2C4B-5D612A1E3859}"/>
                </a:ext>
              </a:extLst>
            </p:cNvPr>
            <p:cNvSpPr/>
            <p:nvPr/>
          </p:nvSpPr>
          <p:spPr>
            <a:xfrm>
              <a:off x="4588043" y="2442415"/>
              <a:ext cx="355183" cy="1820774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6197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GB" sz="1000">
                <a:solidFill>
                  <a:srgbClr val="0033A0"/>
                </a:solidFill>
                <a:latin typeface="Arial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079F67C3-8172-6739-6224-13236F63E034}"/>
              </a:ext>
            </a:extLst>
          </p:cNvPr>
          <p:cNvSpPr txBox="1"/>
          <p:nvPr/>
        </p:nvSpPr>
        <p:spPr>
          <a:xfrm>
            <a:off x="4595999" y="1136801"/>
            <a:ext cx="569369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619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b="1" i="1" dirty="0">
                <a:solidFill>
                  <a:srgbClr val="0033A0"/>
                </a:solidFill>
                <a:latin typeface="Arial"/>
                <a:ea typeface="+mn-ea"/>
              </a:rPr>
              <a:t>Features:</a:t>
            </a:r>
          </a:p>
          <a:p>
            <a:pPr marL="238115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Eddy current computation in yoke and endplates (2D and 3D)</a:t>
            </a:r>
          </a:p>
          <a:p>
            <a:pPr marL="238115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Skin effect in conductors in 2D</a:t>
            </a:r>
          </a:p>
          <a:p>
            <a:pPr marL="238115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Skin effect in pancake coils in 3D</a:t>
            </a:r>
          </a:p>
          <a:p>
            <a:pPr marL="238115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Post processing</a:t>
            </a:r>
          </a:p>
          <a:p>
            <a:pPr marL="238115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Visualization</a:t>
            </a:r>
          </a:p>
          <a:p>
            <a:pPr marL="619100" lvl="1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Python (2D)</a:t>
            </a:r>
          </a:p>
          <a:p>
            <a:pPr marL="619100" lvl="1" indent="-238115" defTabSz="76197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 err="1">
                <a:solidFill>
                  <a:srgbClr val="0033A0"/>
                </a:solidFill>
                <a:latin typeface="Arial"/>
                <a:ea typeface="+mn-ea"/>
              </a:rPr>
              <a:t>Vtk</a:t>
            </a: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</a:rPr>
              <a:t> (3D)</a:t>
            </a:r>
          </a:p>
        </p:txBody>
      </p:sp>
    </p:spTree>
    <p:extLst>
      <p:ext uri="{BB962C8B-B14F-4D97-AF65-F5344CB8AC3E}">
        <p14:creationId xmlns:p14="http://schemas.microsoft.com/office/powerpoint/2010/main" val="1334231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431CD-330C-CF07-D974-C7E60C518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68" y="434136"/>
            <a:ext cx="9480021" cy="1184158"/>
          </a:xfrm>
        </p:spPr>
        <p:txBody>
          <a:bodyPr/>
          <a:lstStyle/>
          <a:p>
            <a:r>
              <a:rPr lang="en-GB" dirty="0"/>
              <a:t>Linking everything together - </a:t>
            </a:r>
            <a:r>
              <a:rPr lang="en-GB" dirty="0" err="1"/>
              <a:t>pyMBSE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D4C01-3CD2-4537-6023-1168D2362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540" y="1647818"/>
            <a:ext cx="6181631" cy="3840427"/>
          </a:xfrm>
        </p:spPr>
        <p:txBody>
          <a:bodyPr/>
          <a:lstStyle/>
          <a:p>
            <a:pPr marL="285739" indent="-285739">
              <a:buFont typeface="Arial" panose="020B0604020202020204" pitchFamily="34" charset="0"/>
              <a:buChar char="•"/>
            </a:pPr>
            <a:r>
              <a:rPr lang="en-GB" dirty="0"/>
              <a:t>So far: Small modules, packages and projects on top of ROXIE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R&amp;D of features and extensions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Missing Concept of Integration</a:t>
            </a:r>
          </a:p>
          <a:p>
            <a:pPr marL="285739" indent="-285739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err="1"/>
              <a:t>pyMBSE</a:t>
            </a:r>
            <a:endParaRPr lang="en-GB" dirty="0"/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Started in PSI for the CHART/</a:t>
            </a:r>
            <a:r>
              <a:rPr lang="en-GB" dirty="0" err="1"/>
              <a:t>MagNum</a:t>
            </a:r>
            <a:r>
              <a:rPr lang="en-GB" dirty="0"/>
              <a:t> project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Introduce the concept of models, interfaces and model based system engineering to magnet design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Define Magnet Models, dependencies, inputs, outputs, Dependency graph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Link with Measurements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b="1" dirty="0"/>
              <a:t>	Integrated Environment</a:t>
            </a:r>
          </a:p>
          <a:p>
            <a:pPr marL="825717" lvl="2" indent="-285739"/>
            <a:r>
              <a:rPr lang="en-GB" dirty="0"/>
              <a:t>Software</a:t>
            </a:r>
          </a:p>
          <a:p>
            <a:pPr marL="825717" lvl="2" indent="-285739"/>
            <a:r>
              <a:rPr lang="en-GB" dirty="0"/>
              <a:t>Tools</a:t>
            </a:r>
          </a:p>
          <a:p>
            <a:pPr marL="825717" lvl="2" indent="-285739"/>
            <a:r>
              <a:rPr lang="en-GB" dirty="0"/>
              <a:t>Packages</a:t>
            </a:r>
          </a:p>
          <a:p>
            <a:pPr marL="285739" indent="-285739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8F444CB-5439-CD39-CDC6-7C94CCBA74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451" y="2801500"/>
            <a:ext cx="3248358" cy="1018596"/>
          </a:xfrm>
          <a:prstGeom prst="rect">
            <a:avLst/>
          </a:prstGeom>
        </p:spPr>
      </p:pic>
      <p:pic>
        <p:nvPicPr>
          <p:cNvPr id="6" name="Content Placeholder 4" descr="Diagram, timeline&#10;&#10;Description automatically generated">
            <a:extLst>
              <a:ext uri="{FF2B5EF4-FFF2-40B4-BE49-F238E27FC236}">
                <a16:creationId xmlns:a16="http://schemas.microsoft.com/office/drawing/2014/main" id="{CF0CA5AD-D31F-8F78-14A9-7A3CE72C77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237" y="4014230"/>
            <a:ext cx="4451852" cy="218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878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DA82C-2FCC-CDEE-8389-C133C2C8C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717" y="464937"/>
            <a:ext cx="9480021" cy="1184158"/>
          </a:xfrm>
        </p:spPr>
        <p:txBody>
          <a:bodyPr/>
          <a:lstStyle/>
          <a:p>
            <a:r>
              <a:rPr lang="en-GB" dirty="0"/>
              <a:t>Linking everything together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F5E44-B6F0-5160-01E6-3B4CFF5A1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991" y="2279386"/>
            <a:ext cx="5004738" cy="3840427"/>
          </a:xfrm>
        </p:spPr>
        <p:txBody>
          <a:bodyPr/>
          <a:lstStyle/>
          <a:p>
            <a:pPr marL="285739" indent="-285739">
              <a:buFont typeface="Arial" panose="020B0604020202020204" pitchFamily="34" charset="0"/>
              <a:buChar char="•"/>
            </a:pPr>
            <a:r>
              <a:rPr lang="en-GB" dirty="0"/>
              <a:t>Use MBSE concept, but extend Interface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Load from Databases (</a:t>
            </a:r>
            <a:r>
              <a:rPr lang="en-GB" dirty="0" err="1"/>
              <a:t>e.g</a:t>
            </a:r>
            <a:r>
              <a:rPr lang="en-GB" dirty="0"/>
              <a:t> Measurement data)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Load from other Repositories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Load from other Groups</a:t>
            </a:r>
          </a:p>
          <a:p>
            <a:pPr marL="285739" indent="-285739">
              <a:buFont typeface="Arial" panose="020B0604020202020204" pitchFamily="34" charset="0"/>
              <a:buChar char="•"/>
            </a:pPr>
            <a:r>
              <a:rPr lang="en-GB" dirty="0"/>
              <a:t>Define a commonly understood format for data exchange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Interface to Query Available data for an object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Documented and curated types of data</a:t>
            </a:r>
          </a:p>
          <a:p>
            <a:pPr marL="825717" lvl="2" indent="-285739"/>
            <a:r>
              <a:rPr lang="en-GB" dirty="0"/>
              <a:t>What is included, how it is interpreted</a:t>
            </a:r>
          </a:p>
          <a:p>
            <a:pPr marL="825717" lvl="2" indent="-285739"/>
            <a:r>
              <a:rPr lang="en-GB" dirty="0"/>
              <a:t>Version, status, terms of use</a:t>
            </a:r>
          </a:p>
          <a:p>
            <a:pPr marL="555603" lvl="1" indent="-285739">
              <a:buFont typeface="Arial" panose="020B0604020202020204" pitchFamily="34" charset="0"/>
              <a:buChar char="•"/>
            </a:pPr>
            <a:r>
              <a:rPr lang="en-GB" dirty="0"/>
              <a:t>Still in Idea phase</a:t>
            </a:r>
          </a:p>
          <a:p>
            <a:pPr marL="285739" indent="-285739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3778C27C-D176-6145-14F2-C1FFAB537BA7}"/>
              </a:ext>
            </a:extLst>
          </p:cNvPr>
          <p:cNvSpPr/>
          <p:nvPr/>
        </p:nvSpPr>
        <p:spPr>
          <a:xfrm>
            <a:off x="6891051" y="2333925"/>
            <a:ext cx="1547429" cy="739819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76197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5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5" name="Arrow: Left 4">
            <a:extLst>
              <a:ext uri="{FF2B5EF4-FFF2-40B4-BE49-F238E27FC236}">
                <a16:creationId xmlns:a16="http://schemas.microsoft.com/office/drawing/2014/main" id="{2883B8CC-27EC-57BB-B059-70A0FEDBE3FB}"/>
              </a:ext>
            </a:extLst>
          </p:cNvPr>
          <p:cNvSpPr/>
          <p:nvPr/>
        </p:nvSpPr>
        <p:spPr>
          <a:xfrm>
            <a:off x="6622699" y="2545631"/>
            <a:ext cx="628643" cy="27866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7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5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70572EB9-3F10-8387-4989-0F0FC8C595D7}"/>
              </a:ext>
            </a:extLst>
          </p:cNvPr>
          <p:cNvSpPr/>
          <p:nvPr/>
        </p:nvSpPr>
        <p:spPr>
          <a:xfrm>
            <a:off x="7883840" y="2476574"/>
            <a:ext cx="628643" cy="27866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7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50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6309512D-4EAE-113E-85DB-62D4D894EE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053" y="3130569"/>
            <a:ext cx="1264052" cy="1076658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07CFE22-D6E2-2565-89F3-709CDEF5EC49}"/>
              </a:ext>
            </a:extLst>
          </p:cNvPr>
          <p:cNvSpPr/>
          <p:nvPr/>
        </p:nvSpPr>
        <p:spPr>
          <a:xfrm>
            <a:off x="5344728" y="2407518"/>
            <a:ext cx="1202547" cy="4816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7619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rgbClr val="0033A0"/>
                </a:solidFill>
                <a:latin typeface="Arial"/>
                <a:cs typeface="Arial"/>
              </a:rPr>
              <a:t>User</a:t>
            </a:r>
          </a:p>
          <a:p>
            <a:pPr algn="ctr" defTabSz="7619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rgbClr val="0033A0"/>
                </a:solidFill>
                <a:latin typeface="Arial"/>
                <a:cs typeface="Arial"/>
              </a:rPr>
              <a:t>Requester</a:t>
            </a:r>
          </a:p>
        </p:txBody>
      </p:sp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98092BA7-E80B-2888-9432-398A72E845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039" y="3024015"/>
            <a:ext cx="1264052" cy="1076658"/>
          </a:xfrm>
          <a:prstGeom prst="rect">
            <a:avLst/>
          </a:prstGeom>
        </p:spPr>
      </p:pic>
      <p:pic>
        <p:nvPicPr>
          <p:cNvPr id="10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80A17E59-BF0D-8502-ECEE-3BBCEF87E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702" y="2947590"/>
            <a:ext cx="1264052" cy="1076658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DFA6F26-8636-0937-46FF-DCD5FBCF8900}"/>
              </a:ext>
            </a:extLst>
          </p:cNvPr>
          <p:cNvSpPr/>
          <p:nvPr/>
        </p:nvSpPr>
        <p:spPr>
          <a:xfrm>
            <a:off x="8589329" y="2407518"/>
            <a:ext cx="1153838" cy="41677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6200" tIns="38100" rIns="76200" bIns="38100" rtlCol="0" anchor="ctr"/>
          <a:lstStyle/>
          <a:p>
            <a:pPr algn="ctr" defTabSz="7619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rgbClr val="0033A0"/>
                </a:solidFill>
                <a:latin typeface="Arial"/>
                <a:cs typeface="Arial"/>
              </a:rPr>
              <a:t>Owner</a:t>
            </a:r>
            <a:endParaRPr lang="en-US" sz="1500" dirty="0">
              <a:solidFill>
                <a:srgbClr val="0033A0"/>
              </a:solidFill>
              <a:latin typeface="Arial"/>
            </a:endParaRPr>
          </a:p>
          <a:p>
            <a:pPr algn="ctr" defTabSz="76197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rgbClr val="0033A0"/>
                </a:solidFill>
                <a:latin typeface="Arial"/>
                <a:cs typeface="Arial"/>
              </a:rPr>
              <a:t>Provider</a:t>
            </a:r>
          </a:p>
        </p:txBody>
      </p:sp>
    </p:spTree>
    <p:extLst>
      <p:ext uri="{BB962C8B-B14F-4D97-AF65-F5344CB8AC3E}">
        <p14:creationId xmlns:p14="http://schemas.microsoft.com/office/powerpoint/2010/main" val="2210974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CFC07774-F952-A67A-0087-B198102DF9DE}"/>
              </a:ext>
            </a:extLst>
          </p:cNvPr>
          <p:cNvSpPr/>
          <p:nvPr/>
        </p:nvSpPr>
        <p:spPr bwMode="auto">
          <a:xfrm rot="282833">
            <a:off x="9215808" y="4068281"/>
            <a:ext cx="376325" cy="1508466"/>
          </a:xfrm>
          <a:prstGeom prst="rect">
            <a:avLst/>
          </a:prstGeom>
          <a:solidFill>
            <a:srgbClr val="FF2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endParaRPr lang="en-US" sz="1111" dirty="0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CC3F90-514E-6477-8150-9D1841E27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872" y="174028"/>
            <a:ext cx="9132957" cy="345938"/>
          </a:xfrm>
        </p:spPr>
        <p:txBody>
          <a:bodyPr/>
          <a:lstStyle/>
          <a:p>
            <a:r>
              <a:rPr lang="en-GB" sz="2400" dirty="0"/>
              <a:t>Conclusions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F3AADF-01CE-4AF2-501B-7A582682B8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A04544-441A-E13A-E5B2-750C1E2E4B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486AD2-A4EA-B049-670D-52B5040CF7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589E60-EE67-EA40-8964-AFC99F863C58}"/>
              </a:ext>
            </a:extLst>
          </p:cNvPr>
          <p:cNvSpPr txBox="1"/>
          <p:nvPr/>
        </p:nvSpPr>
        <p:spPr>
          <a:xfrm>
            <a:off x="256033" y="983828"/>
            <a:ext cx="5999834" cy="7940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6" indent="-380996">
              <a:spcAft>
                <a:spcPts val="1333"/>
              </a:spcAft>
              <a:buFont typeface="+mj-lt"/>
              <a:buAutoNum type="arabicPeriod"/>
            </a:pPr>
            <a:r>
              <a:rPr lang="en-US" sz="2222" dirty="0">
                <a:solidFill>
                  <a:schemeClr val="accent2"/>
                </a:solidFill>
              </a:rPr>
              <a:t>HFM magnets require </a:t>
            </a:r>
            <a:r>
              <a:rPr lang="en-US" sz="2222" dirty="0" err="1">
                <a:solidFill>
                  <a:srgbClr val="FF0000"/>
                </a:solidFill>
              </a:rPr>
              <a:t>multiphysics</a:t>
            </a:r>
            <a:r>
              <a:rPr lang="en-US" sz="2222" dirty="0">
                <a:solidFill>
                  <a:srgbClr val="FF0000"/>
                </a:solidFill>
              </a:rPr>
              <a:t> </a:t>
            </a:r>
            <a:r>
              <a:rPr lang="en-US" sz="2222" dirty="0">
                <a:solidFill>
                  <a:schemeClr val="accent2"/>
                </a:solidFill>
              </a:rPr>
              <a:t>calculations in the early design phase.</a:t>
            </a:r>
          </a:p>
          <a:p>
            <a:pPr marL="380996" indent="-380996">
              <a:spcAft>
                <a:spcPts val="1333"/>
              </a:spcAft>
              <a:buFont typeface="+mj-lt"/>
              <a:buAutoNum type="arabicPeriod"/>
            </a:pPr>
            <a:r>
              <a:rPr lang="en-US" sz="2222" dirty="0">
                <a:solidFill>
                  <a:srgbClr val="FF0000"/>
                </a:solidFill>
              </a:rPr>
              <a:t>Multiphysics</a:t>
            </a:r>
            <a:r>
              <a:rPr lang="en-US" sz="2222" dirty="0">
                <a:solidFill>
                  <a:schemeClr val="accent2"/>
                </a:solidFill>
              </a:rPr>
              <a:t> simulations must be </a:t>
            </a:r>
            <a:r>
              <a:rPr lang="en-US" sz="2222" dirty="0">
                <a:solidFill>
                  <a:srgbClr val="00B050"/>
                </a:solidFill>
              </a:rPr>
              <a:t>validated</a:t>
            </a:r>
            <a:r>
              <a:rPr lang="en-US" sz="2222" dirty="0">
                <a:solidFill>
                  <a:schemeClr val="accent2"/>
                </a:solidFill>
              </a:rPr>
              <a:t> with measurements.</a:t>
            </a:r>
          </a:p>
          <a:p>
            <a:pPr marL="380996" indent="-380996">
              <a:spcAft>
                <a:spcPts val="1333"/>
              </a:spcAft>
              <a:buFont typeface="+mj-lt"/>
              <a:buAutoNum type="arabicPeriod"/>
            </a:pPr>
            <a:r>
              <a:rPr lang="en-US" sz="2222" dirty="0">
                <a:solidFill>
                  <a:srgbClr val="00B050"/>
                </a:solidFill>
              </a:rPr>
              <a:t>Validation</a:t>
            </a:r>
            <a:r>
              <a:rPr lang="en-US" sz="2222" dirty="0">
                <a:solidFill>
                  <a:schemeClr val="accent2"/>
                </a:solidFill>
              </a:rPr>
              <a:t> requires proper </a:t>
            </a:r>
            <a:r>
              <a:rPr lang="en-US" sz="2222" dirty="0">
                <a:solidFill>
                  <a:schemeClr val="tx1"/>
                </a:solidFill>
              </a:rPr>
              <a:t>design of experiments.</a:t>
            </a:r>
          </a:p>
          <a:p>
            <a:pPr marL="380996" indent="-380996">
              <a:spcAft>
                <a:spcPts val="1333"/>
              </a:spcAft>
              <a:buFont typeface="+mj-lt"/>
              <a:buAutoNum type="arabicPeriod"/>
            </a:pPr>
            <a:r>
              <a:rPr lang="en-US" sz="2222" dirty="0">
                <a:solidFill>
                  <a:schemeClr val="tx1"/>
                </a:solidFill>
              </a:rPr>
              <a:t>Design of experiments </a:t>
            </a:r>
            <a:r>
              <a:rPr lang="en-US" sz="2222" dirty="0">
                <a:solidFill>
                  <a:schemeClr val="accent2"/>
                </a:solidFill>
              </a:rPr>
              <a:t>require </a:t>
            </a:r>
            <a:r>
              <a:rPr lang="en-US" sz="2222" dirty="0">
                <a:solidFill>
                  <a:srgbClr val="7030A0"/>
                </a:solidFill>
              </a:rPr>
              <a:t>collaborative efforts </a:t>
            </a:r>
          </a:p>
          <a:p>
            <a:pPr marL="380996" indent="-380996">
              <a:buFont typeface="+mj-lt"/>
              <a:buAutoNum type="arabicPeriod"/>
            </a:pPr>
            <a:r>
              <a:rPr lang="en-US" sz="2222" dirty="0">
                <a:solidFill>
                  <a:srgbClr val="7030A0"/>
                </a:solidFill>
              </a:rPr>
              <a:t>Collaborative efforts </a:t>
            </a:r>
            <a:r>
              <a:rPr lang="en-US" sz="2222" dirty="0">
                <a:solidFill>
                  <a:schemeClr val="accent2"/>
                </a:solidFill>
              </a:rPr>
              <a:t>must consider </a:t>
            </a:r>
          </a:p>
          <a:p>
            <a:r>
              <a:rPr lang="en-US" sz="2222" dirty="0">
                <a:solidFill>
                  <a:srgbClr val="FF0000"/>
                </a:solidFill>
              </a:rPr>
              <a:t>	ownership</a:t>
            </a:r>
            <a:r>
              <a:rPr lang="en-US" sz="2222" dirty="0">
                <a:solidFill>
                  <a:schemeClr val="tx1"/>
                </a:solidFill>
              </a:rPr>
              <a:t> (being a co-author on a 	paper is not enough) 	</a:t>
            </a:r>
          </a:p>
          <a:p>
            <a:r>
              <a:rPr lang="en-US" sz="2222" dirty="0">
                <a:solidFill>
                  <a:srgbClr val="FF0000"/>
                </a:solidFill>
              </a:rPr>
              <a:t>	accessibly</a:t>
            </a:r>
            <a:r>
              <a:rPr lang="en-US" sz="2222" dirty="0">
                <a:solidFill>
                  <a:schemeClr val="tx1"/>
                </a:solidFill>
              </a:rPr>
              <a:t> (sending files and software 	exec is not enough) 	</a:t>
            </a:r>
          </a:p>
          <a:p>
            <a:r>
              <a:rPr lang="en-US" sz="2222" dirty="0">
                <a:solidFill>
                  <a:srgbClr val="FF0000"/>
                </a:solidFill>
              </a:rPr>
              <a:t>	sustainability</a:t>
            </a:r>
            <a:r>
              <a:rPr lang="en-US" sz="2222" dirty="0">
                <a:solidFill>
                  <a:schemeClr val="tx1"/>
                </a:solidFill>
              </a:rPr>
              <a:t> (a ppt </a:t>
            </a:r>
            <a:r>
              <a:rPr lang="en-US" sz="2222" dirty="0"/>
              <a:t>presentation or 	paper is not enough) </a:t>
            </a:r>
          </a:p>
          <a:p>
            <a:endParaRPr lang="en-US" sz="2222" dirty="0"/>
          </a:p>
          <a:p>
            <a:endParaRPr lang="en-US" sz="2222" dirty="0"/>
          </a:p>
          <a:p>
            <a:endParaRPr lang="en-US" sz="2222" dirty="0"/>
          </a:p>
          <a:p>
            <a:endParaRPr lang="en-US" sz="2222" dirty="0"/>
          </a:p>
          <a:p>
            <a:endParaRPr lang="en-US" sz="2222" dirty="0"/>
          </a:p>
          <a:p>
            <a:endParaRPr lang="en-US" sz="2222" dirty="0"/>
          </a:p>
        </p:txBody>
      </p:sp>
      <p:sp>
        <p:nvSpPr>
          <p:cNvPr id="51" name="Triangle 50">
            <a:extLst>
              <a:ext uri="{FF2B5EF4-FFF2-40B4-BE49-F238E27FC236}">
                <a16:creationId xmlns:a16="http://schemas.microsoft.com/office/drawing/2014/main" id="{D504BBA7-13B8-1B13-4296-C92A1B671C0B}"/>
              </a:ext>
            </a:extLst>
          </p:cNvPr>
          <p:cNvSpPr/>
          <p:nvPr/>
        </p:nvSpPr>
        <p:spPr bwMode="auto">
          <a:xfrm rot="21333647">
            <a:off x="6749337" y="3526623"/>
            <a:ext cx="2603885" cy="422419"/>
          </a:xfrm>
          <a:prstGeom prst="triangle">
            <a:avLst/>
          </a:prstGeom>
          <a:solidFill>
            <a:srgbClr val="009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92"/>
            <a:endParaRPr lang="en-US" sz="1111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9029811-E8D5-71AB-7828-774C5B10235B}"/>
              </a:ext>
            </a:extLst>
          </p:cNvPr>
          <p:cNvSpPr/>
          <p:nvPr/>
        </p:nvSpPr>
        <p:spPr bwMode="auto">
          <a:xfrm rot="874503">
            <a:off x="7092986" y="4101635"/>
            <a:ext cx="408091" cy="1296072"/>
          </a:xfrm>
          <a:prstGeom prst="rect">
            <a:avLst/>
          </a:prstGeom>
          <a:solidFill>
            <a:srgbClr val="009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6E90590-0C80-7607-4210-073DA7776253}"/>
              </a:ext>
            </a:extLst>
          </p:cNvPr>
          <p:cNvSpPr/>
          <p:nvPr/>
        </p:nvSpPr>
        <p:spPr bwMode="auto">
          <a:xfrm rot="20720620">
            <a:off x="6768565" y="4199689"/>
            <a:ext cx="376325" cy="1508466"/>
          </a:xfrm>
          <a:prstGeom prst="rect">
            <a:avLst/>
          </a:prstGeom>
          <a:solidFill>
            <a:srgbClr val="FF2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3299BE9-B6F1-1AD1-B13A-E1076DB27CFA}"/>
              </a:ext>
            </a:extLst>
          </p:cNvPr>
          <p:cNvSpPr/>
          <p:nvPr/>
        </p:nvSpPr>
        <p:spPr bwMode="auto">
          <a:xfrm rot="21335553">
            <a:off x="7455590" y="4202209"/>
            <a:ext cx="465108" cy="11731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F51F97A-B4BE-11C2-881D-434B812338B2}"/>
              </a:ext>
            </a:extLst>
          </p:cNvPr>
          <p:cNvSpPr/>
          <p:nvPr/>
        </p:nvSpPr>
        <p:spPr bwMode="auto">
          <a:xfrm rot="268193">
            <a:off x="8253461" y="4229085"/>
            <a:ext cx="455115" cy="11731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highlight>
                <a:srgbClr val="C0C0C0"/>
              </a:highlight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6935351-91E9-19F9-3EA0-284113B7DD1E}"/>
              </a:ext>
            </a:extLst>
          </p:cNvPr>
          <p:cNvSpPr/>
          <p:nvPr/>
        </p:nvSpPr>
        <p:spPr bwMode="auto">
          <a:xfrm rot="21447697">
            <a:off x="6638731" y="5638423"/>
            <a:ext cx="3006987" cy="211353"/>
          </a:xfrm>
          <a:prstGeom prst="rect">
            <a:avLst/>
          </a:prstGeom>
          <a:solidFill>
            <a:srgbClr val="006DD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r>
              <a:rPr lang="en-US" sz="1111" dirty="0">
                <a:solidFill>
                  <a:schemeClr val="bg1"/>
                </a:solidFill>
                <a:ea typeface="ＭＳ Ｐゴシック" charset="0"/>
                <a:cs typeface="Arial" panose="020B0604020202020204" pitchFamily="34" charset="0"/>
                <a:sym typeface="Arial" charset="0"/>
              </a:rPr>
              <a:t>Product generation engineering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9CA8BB4-1027-7F45-2E28-E5F1902AAFB8}"/>
              </a:ext>
            </a:extLst>
          </p:cNvPr>
          <p:cNvSpPr/>
          <p:nvPr/>
        </p:nvSpPr>
        <p:spPr bwMode="auto">
          <a:xfrm rot="261709">
            <a:off x="8774707" y="4100453"/>
            <a:ext cx="425834" cy="1296072"/>
          </a:xfrm>
          <a:prstGeom prst="rect">
            <a:avLst/>
          </a:prstGeom>
          <a:solidFill>
            <a:srgbClr val="009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  <a:p>
            <a:pPr algn="ctr"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A1252E5-BBDE-2657-B7C2-322469F3B73A}"/>
              </a:ext>
            </a:extLst>
          </p:cNvPr>
          <p:cNvSpPr/>
          <p:nvPr/>
        </p:nvSpPr>
        <p:spPr bwMode="auto">
          <a:xfrm>
            <a:off x="7091006" y="5391510"/>
            <a:ext cx="2453489" cy="214505"/>
          </a:xfrm>
          <a:prstGeom prst="rect">
            <a:avLst/>
          </a:prstGeom>
          <a:solidFill>
            <a:srgbClr val="009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>
              <a:spcBef>
                <a:spcPts val="1000"/>
              </a:spcBef>
            </a:pPr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3C4C86A-96AD-5E15-A3FA-0DF3DD76E5EB}"/>
              </a:ext>
            </a:extLst>
          </p:cNvPr>
          <p:cNvSpPr txBox="1"/>
          <p:nvPr/>
        </p:nvSpPr>
        <p:spPr>
          <a:xfrm>
            <a:off x="7128277" y="5369847"/>
            <a:ext cx="2796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cs typeface="Arial" panose="020B0604020202020204" pitchFamily="34" charset="0"/>
              </a:rPr>
              <a:t>Model-based systems engineering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0394792-44E6-3E33-104A-37A295F828D4}"/>
              </a:ext>
            </a:extLst>
          </p:cNvPr>
          <p:cNvSpPr/>
          <p:nvPr/>
        </p:nvSpPr>
        <p:spPr bwMode="auto">
          <a:xfrm>
            <a:off x="6457937" y="5913851"/>
            <a:ext cx="3368574" cy="211353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algn="ctr" defTabSz="761992"/>
            <a:endParaRPr lang="en-US" sz="1111" dirty="0">
              <a:solidFill>
                <a:schemeClr val="bg1"/>
              </a:solidFill>
              <a:ea typeface="ＭＳ Ｐゴシック" charset="0"/>
              <a:cs typeface="Arial" panose="020B0604020202020204" pitchFamily="34" charset="0"/>
              <a:sym typeface="Arial" charset="0"/>
            </a:endParaRPr>
          </a:p>
        </p:txBody>
      </p:sp>
      <p:sp>
        <p:nvSpPr>
          <p:cNvPr id="63" name="Triangle 62">
            <a:extLst>
              <a:ext uri="{FF2B5EF4-FFF2-40B4-BE49-F238E27FC236}">
                <a16:creationId xmlns:a16="http://schemas.microsoft.com/office/drawing/2014/main" id="{A13AAB36-40AF-6882-9013-BD25B9FE9818}"/>
              </a:ext>
            </a:extLst>
          </p:cNvPr>
          <p:cNvSpPr/>
          <p:nvPr/>
        </p:nvSpPr>
        <p:spPr bwMode="auto">
          <a:xfrm>
            <a:off x="6180136" y="3627785"/>
            <a:ext cx="3744416" cy="416384"/>
          </a:xfrm>
          <a:prstGeom prst="triangle">
            <a:avLst>
              <a:gd name="adj" fmla="val 49920"/>
            </a:avLst>
          </a:prstGeom>
          <a:solidFill>
            <a:srgbClr val="FF2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92"/>
            <a:endParaRPr lang="en-US" sz="1667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06D57579-4EAA-B93F-8B82-0A5F934A99BD}"/>
              </a:ext>
            </a:extLst>
          </p:cNvPr>
          <p:cNvSpPr/>
          <p:nvPr/>
        </p:nvSpPr>
        <p:spPr bwMode="auto">
          <a:xfrm rot="21333647">
            <a:off x="7023872" y="3614361"/>
            <a:ext cx="1824905" cy="242687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92"/>
            <a:endParaRPr lang="en-US" sz="1111" dirty="0">
              <a:solidFill>
                <a:schemeClr val="bg1"/>
              </a:solidFill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3BA5DEC-F859-B838-132F-B10F3210E641}"/>
              </a:ext>
            </a:extLst>
          </p:cNvPr>
          <p:cNvSpPr/>
          <p:nvPr/>
        </p:nvSpPr>
        <p:spPr bwMode="auto">
          <a:xfrm>
            <a:off x="6236499" y="3951807"/>
            <a:ext cx="241629" cy="2014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92"/>
            <a:endParaRPr lang="en-US" sz="1667"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FE3284B-F3A9-6723-62DE-694210ED1AE8}"/>
              </a:ext>
            </a:extLst>
          </p:cNvPr>
          <p:cNvSpPr/>
          <p:nvPr/>
        </p:nvSpPr>
        <p:spPr bwMode="auto">
          <a:xfrm>
            <a:off x="9682923" y="3945643"/>
            <a:ext cx="241629" cy="2014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92"/>
            <a:endParaRPr lang="en-US" sz="1667">
              <a:latin typeface="Arial" charset="0"/>
              <a:ea typeface="ＭＳ Ｐゴシック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454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>
            <a:extLst>
              <a:ext uri="{FF2B5EF4-FFF2-40B4-BE49-F238E27FC236}">
                <a16:creationId xmlns:a16="http://schemas.microsoft.com/office/drawing/2014/main" id="{EE06C823-09E5-BA4A-B865-1272983FA8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Ins="129822"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Quench </a:t>
            </a:r>
            <a:r>
              <a:rPr lang="en-US" altLang="en-US" sz="2400" dirty="0">
                <a:ea typeface="ＭＳ Ｐゴシック" panose="020B0600070205080204" pitchFamily="34" charset="-128"/>
              </a:rPr>
              <a:t>Simulation</a:t>
            </a:r>
            <a:r>
              <a:rPr lang="en-US" altLang="en-US" dirty="0">
                <a:ea typeface="ＭＳ Ｐゴシック" panose="020B0600070205080204" pitchFamily="34" charset="-128"/>
              </a:rPr>
              <a:t> (Multi-Physics, Multi-Scale)</a:t>
            </a:r>
          </a:p>
        </p:txBody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3B93E9FF-55FF-CD4B-8908-CE02B3911994}"/>
              </a:ext>
            </a:extLst>
          </p:cNvPr>
          <p:cNvSpPr>
            <a:spLocks/>
          </p:cNvSpPr>
          <p:nvPr/>
        </p:nvSpPr>
        <p:spPr bwMode="auto">
          <a:xfrm>
            <a:off x="9399588" y="7200900"/>
            <a:ext cx="28257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D957B95-B1AA-9A0F-69FE-7DD25366CC65}"/>
              </a:ext>
            </a:extLst>
          </p:cNvPr>
          <p:cNvGrpSpPr/>
          <p:nvPr/>
        </p:nvGrpSpPr>
        <p:grpSpPr>
          <a:xfrm>
            <a:off x="2991768" y="1721768"/>
            <a:ext cx="6872437" cy="4248472"/>
            <a:chOff x="279400" y="809625"/>
            <a:chExt cx="9867900" cy="6111875"/>
          </a:xfrm>
        </p:grpSpPr>
        <p:pic>
          <p:nvPicPr>
            <p:cNvPr id="44035" name="Picture 2">
              <a:extLst>
                <a:ext uri="{FF2B5EF4-FFF2-40B4-BE49-F238E27FC236}">
                  <a16:creationId xmlns:a16="http://schemas.microsoft.com/office/drawing/2014/main" id="{E5CC6186-2708-0D41-83DE-2C01A681C553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200" y="2362200"/>
              <a:ext cx="2616200" cy="255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7" name="Picture 4">
              <a:extLst>
                <a:ext uri="{FF2B5EF4-FFF2-40B4-BE49-F238E27FC236}">
                  <a16:creationId xmlns:a16="http://schemas.microsoft.com/office/drawing/2014/main" id="{B7FE6F4C-A997-674A-939C-649A72697D0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8712" y="4321563"/>
              <a:ext cx="3429000" cy="2374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38" name="Picture 5">
              <a:extLst>
                <a:ext uri="{FF2B5EF4-FFF2-40B4-BE49-F238E27FC236}">
                  <a16:creationId xmlns:a16="http://schemas.microsoft.com/office/drawing/2014/main" id="{6376623E-C22A-A84F-9A55-FAA35C14AFAE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5850" y="1056078"/>
              <a:ext cx="2298700" cy="227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39" name="Rectangle 6">
              <a:extLst>
                <a:ext uri="{FF2B5EF4-FFF2-40B4-BE49-F238E27FC236}">
                  <a16:creationId xmlns:a16="http://schemas.microsoft.com/office/drawing/2014/main" id="{39466B4D-83A5-3F4D-AA82-B2D008A40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888" y="3656111"/>
              <a:ext cx="22577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45150" bIns="0" anchor="ctr">
              <a:spAutoFit/>
            </a:bodyPr>
            <a:lstStyle>
              <a:lvl1pPr marL="444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dirty="0">
                  <a:latin typeface="Arial" panose="020B0604020202020204" pitchFamily="34" charset="0"/>
                  <a:cs typeface="Arial" panose="020B0604020202020204" pitchFamily="34" charset="0"/>
                </a:rPr>
                <a:t>Quench Simulation</a:t>
              </a:r>
            </a:p>
          </p:txBody>
        </p:sp>
        <p:pic>
          <p:nvPicPr>
            <p:cNvPr id="44040" name="Picture 7">
              <a:extLst>
                <a:ext uri="{FF2B5EF4-FFF2-40B4-BE49-F238E27FC236}">
                  <a16:creationId xmlns:a16="http://schemas.microsoft.com/office/drawing/2014/main" id="{35A3AA45-D493-B740-ACC3-C696665C99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00" y="5029200"/>
              <a:ext cx="2667000" cy="1892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42" name="Picture 9">
              <a:extLst>
                <a:ext uri="{FF2B5EF4-FFF2-40B4-BE49-F238E27FC236}">
                  <a16:creationId xmlns:a16="http://schemas.microsoft.com/office/drawing/2014/main" id="{20E9B8DF-D1D8-B543-B245-222C365B2F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4550" y="850900"/>
              <a:ext cx="2393950" cy="227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44043" name="Picture 10">
              <a:extLst>
                <a:ext uri="{FF2B5EF4-FFF2-40B4-BE49-F238E27FC236}">
                  <a16:creationId xmlns:a16="http://schemas.microsoft.com/office/drawing/2014/main" id="{6367FF85-A794-F143-AE50-23324679F8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" y="809625"/>
              <a:ext cx="4089400" cy="166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3" name="Picture 2" descr="Diagram, schematic&#10;&#10;Description automatically generated">
              <a:extLst>
                <a:ext uri="{FF2B5EF4-FFF2-40B4-BE49-F238E27FC236}">
                  <a16:creationId xmlns:a16="http://schemas.microsoft.com/office/drawing/2014/main" id="{DE5AF195-E886-C570-853E-0FF2AB3E1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01829" y="3449960"/>
              <a:ext cx="2845471" cy="2592388"/>
            </a:xfrm>
            <a:prstGeom prst="rect">
              <a:avLst/>
            </a:prstGeom>
          </p:spPr>
        </p:pic>
      </p:grpSp>
      <p:sp>
        <p:nvSpPr>
          <p:cNvPr id="4" name="Rectangle 2">
            <a:extLst>
              <a:ext uri="{FF2B5EF4-FFF2-40B4-BE49-F238E27FC236}">
                <a16:creationId xmlns:a16="http://schemas.microsoft.com/office/drawing/2014/main" id="{954AC427-C1EC-D247-3655-515BF3CB5E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235" y="1534535"/>
            <a:ext cx="2848037" cy="486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253979" bIns="50800" numCol="1" anchor="t" anchorCtr="0" compatLnSpc="1">
            <a:prstTxWarp prst="textNoShape">
              <a:avLst/>
            </a:prstTxWarp>
          </a:bodyPr>
          <a:lstStyle>
            <a:lvl1pPr marL="425450" indent="-381000" algn="l" rtl="0" eaLnBrk="1" fontAlgn="base" hangingPunct="1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1" fontAlgn="base" hangingPunct="1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1" fontAlgn="base" hangingPunct="1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1" fontAlgn="base" hangingPunct="1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eaLnBrk="1" fontAlgn="base" hangingPunct="1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eaLnBrk="1" fontAlgn="base" hangingPunct="1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eaLnBrk="1" fontAlgn="base" hangingPunct="1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eaLnBrk="1" fontAlgn="base" hangingPunct="1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23863" indent="-379413"/>
            <a:r>
              <a:rPr lang="en-US" altLang="en-US" sz="1600" kern="0" dirty="0">
                <a:ea typeface="ＭＳ Ｐゴシック" panose="020B0600070205080204" pitchFamily="34" charset="-128"/>
              </a:rPr>
              <a:t>Multi physics</a:t>
            </a:r>
          </a:p>
          <a:p>
            <a:pPr marL="817563" lvl="1" indent="-379413">
              <a:lnSpc>
                <a:spcPct val="100000"/>
              </a:lnSpc>
              <a:spcBef>
                <a:spcPts val="600"/>
              </a:spcBef>
            </a:pPr>
            <a:r>
              <a:rPr lang="en-US" altLang="en-US" sz="1600" kern="0" dirty="0" err="1">
                <a:ea typeface="ＭＳ Ｐゴシック" panose="020B0600070205080204" pitchFamily="34" charset="-128"/>
              </a:rPr>
              <a:t>Thermo</a:t>
            </a:r>
            <a:r>
              <a:rPr lang="en-US" altLang="en-US" sz="1600" kern="0" dirty="0">
                <a:ea typeface="ＭＳ Ｐゴシック" panose="020B0600070205080204" pitchFamily="34" charset="-128"/>
              </a:rPr>
              <a:t> (hydraulic)</a:t>
            </a:r>
          </a:p>
          <a:p>
            <a:pPr marL="817563" lvl="1" indent="-379413">
              <a:lnSpc>
                <a:spcPct val="100000"/>
              </a:lnSpc>
              <a:spcBef>
                <a:spcPts val="600"/>
              </a:spcBef>
            </a:pPr>
            <a:r>
              <a:rPr lang="en-US" altLang="en-US" sz="1600" kern="0" dirty="0">
                <a:ea typeface="ＭＳ Ｐゴシック" panose="020B0600070205080204" pitchFamily="34" charset="-128"/>
              </a:rPr>
              <a:t>Mechanic</a:t>
            </a:r>
          </a:p>
          <a:p>
            <a:pPr marL="817563" lvl="1" indent="-379413">
              <a:lnSpc>
                <a:spcPct val="100000"/>
              </a:lnSpc>
              <a:spcBef>
                <a:spcPts val="600"/>
              </a:spcBef>
            </a:pPr>
            <a:r>
              <a:rPr lang="en-US" altLang="en-US" sz="1600" kern="0" dirty="0">
                <a:ea typeface="ＭＳ Ｐゴシック" panose="020B0600070205080204" pitchFamily="34" charset="-128"/>
              </a:rPr>
              <a:t>Electric (circuit)</a:t>
            </a:r>
          </a:p>
          <a:p>
            <a:pPr marL="817563" lvl="1" indent="-379413">
              <a:lnSpc>
                <a:spcPct val="100000"/>
              </a:lnSpc>
              <a:spcBef>
                <a:spcPts val="600"/>
              </a:spcBef>
            </a:pPr>
            <a:r>
              <a:rPr lang="en-US" altLang="en-US" sz="1600" kern="0" dirty="0">
                <a:ea typeface="ＭＳ Ｐゴシック" panose="020B0600070205080204" pitchFamily="34" charset="-128"/>
              </a:rPr>
              <a:t>Magnetic</a:t>
            </a:r>
          </a:p>
          <a:p>
            <a:pPr marL="423863" indent="-379413"/>
            <a:r>
              <a:rPr lang="en-US" altLang="en-US" sz="1600" kern="0" dirty="0">
                <a:ea typeface="ＭＳ Ｐゴシック" panose="020B0600070205080204" pitchFamily="34" charset="-128"/>
              </a:rPr>
              <a:t>Multi rate</a:t>
            </a:r>
          </a:p>
          <a:p>
            <a:pPr marL="817563" lvl="1" indent="-379413">
              <a:spcBef>
                <a:spcPts val="600"/>
              </a:spcBef>
            </a:pPr>
            <a:r>
              <a:rPr lang="en-US" altLang="en-US" sz="1600" kern="0" dirty="0">
                <a:ea typeface="ＭＳ Ｐゴシック" panose="020B0600070205080204" pitchFamily="34" charset="-128"/>
              </a:rPr>
              <a:t>Fast effects on long time scales</a:t>
            </a:r>
          </a:p>
          <a:p>
            <a:pPr marL="423863" indent="-379413"/>
            <a:r>
              <a:rPr lang="en-US" altLang="en-US" sz="1600" kern="0" dirty="0">
                <a:ea typeface="ＭＳ Ｐゴシック" panose="020B0600070205080204" pitchFamily="34" charset="-128"/>
              </a:rPr>
              <a:t>Multi scale</a:t>
            </a:r>
          </a:p>
          <a:p>
            <a:pPr marL="868363" lvl="1" indent="-315913">
              <a:spcBef>
                <a:spcPts val="600"/>
              </a:spcBef>
            </a:pPr>
            <a:r>
              <a:rPr lang="en-US" altLang="en-US" sz="1600" kern="0" dirty="0">
                <a:ea typeface="ＭＳ Ｐゴシック" panose="020B0600070205080204" pitchFamily="34" charset="-128"/>
              </a:rPr>
              <a:t>Filaments 6 </a:t>
            </a:r>
            <a:r>
              <a:rPr lang="en-US" altLang="en-US" sz="1600" kern="0" dirty="0" err="1">
                <a:ea typeface="ＭＳ Ｐゴシック" panose="020B0600070205080204" pitchFamily="34" charset="-128"/>
              </a:rPr>
              <a:t>μm</a:t>
            </a:r>
            <a:r>
              <a:rPr lang="en-US" altLang="en-US" sz="1600" kern="0" dirty="0">
                <a:ea typeface="ＭＳ Ｐゴシック" panose="020B0600070205080204" pitchFamily="34" charset="-128"/>
              </a:rPr>
              <a:t>  </a:t>
            </a:r>
          </a:p>
          <a:p>
            <a:pPr marL="868363" lvl="1" indent="-315913">
              <a:spcBef>
                <a:spcPts val="600"/>
              </a:spcBef>
            </a:pPr>
            <a:r>
              <a:rPr lang="en-US" altLang="en-US" sz="1600" kern="0" dirty="0">
                <a:ea typeface="ＭＳ Ｐゴシック" panose="020B0600070205080204" pitchFamily="34" charset="-128"/>
              </a:rPr>
              <a:t>Strands 1 mm</a:t>
            </a:r>
          </a:p>
          <a:p>
            <a:pPr marL="868363" lvl="1" indent="-315913">
              <a:spcBef>
                <a:spcPts val="600"/>
              </a:spcBef>
            </a:pPr>
            <a:r>
              <a:rPr lang="en-US" altLang="en-US" sz="1600" kern="0" dirty="0">
                <a:ea typeface="ＭＳ Ｐゴシック" panose="020B0600070205080204" pitchFamily="34" charset="-128"/>
              </a:rPr>
              <a:t>Cable 0.1 m</a:t>
            </a:r>
          </a:p>
          <a:p>
            <a:pPr marL="868363" lvl="1" indent="-315913">
              <a:spcBef>
                <a:spcPts val="600"/>
              </a:spcBef>
            </a:pPr>
            <a:r>
              <a:rPr lang="en-US" altLang="en-US" sz="1600" kern="0" dirty="0">
                <a:ea typeface="ＭＳ Ｐゴシック" panose="020B0600070205080204" pitchFamily="34" charset="-128"/>
              </a:rPr>
              <a:t>Magnet 10 m</a:t>
            </a:r>
          </a:p>
          <a:p>
            <a:pPr marL="868363" lvl="1" indent="-315913">
              <a:spcBef>
                <a:spcPts val="600"/>
              </a:spcBef>
            </a:pPr>
            <a:r>
              <a:rPr lang="en-US" altLang="en-US" sz="1600" kern="0" dirty="0">
                <a:ea typeface="ＭＳ Ｐゴシック" panose="020B0600070205080204" pitchFamily="34" charset="-128"/>
              </a:rPr>
              <a:t>String 3.2 km</a:t>
            </a:r>
          </a:p>
          <a:p>
            <a:pPr marL="552450" lvl="1" indent="0">
              <a:buFont typeface="Arial" panose="020B0604020202020204" pitchFamily="34" charset="0"/>
              <a:buNone/>
            </a:pPr>
            <a:endParaRPr lang="en-US" altLang="en-US" kern="0" dirty="0">
              <a:ea typeface="ＭＳ Ｐゴシック" panose="020B0600070205080204" pitchFamily="34" charset="-128"/>
            </a:endParaRPr>
          </a:p>
          <a:p>
            <a:pPr marL="438150" lvl="1" indent="0">
              <a:buFont typeface="Arial" panose="020B0604020202020204" pitchFamily="34" charset="0"/>
              <a:buNone/>
            </a:pPr>
            <a:endParaRPr lang="en-US" altLang="en-US" kern="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">
            <a:extLst>
              <a:ext uri="{FF2B5EF4-FFF2-40B4-BE49-F238E27FC236}">
                <a16:creationId xmlns:a16="http://schemas.microsoft.com/office/drawing/2014/main" id="{E2E23310-22A4-1AE1-7C34-9638961CC4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Ins="129822"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Material </a:t>
            </a:r>
            <a:r>
              <a:rPr lang="en-US" altLang="en-US" sz="2400" dirty="0">
                <a:ea typeface="ＭＳ Ｐゴシック" panose="020B0600070205080204" pitchFamily="34" charset="-128"/>
              </a:rPr>
              <a:t>Parameters</a:t>
            </a:r>
          </a:p>
        </p:txBody>
      </p:sp>
      <p:sp>
        <p:nvSpPr>
          <p:cNvPr id="75779" name="Text Box 3">
            <a:extLst>
              <a:ext uri="{FF2B5EF4-FFF2-40B4-BE49-F238E27FC236}">
                <a16:creationId xmlns:a16="http://schemas.microsoft.com/office/drawing/2014/main" id="{79CA58A3-F410-D176-F0F9-6B3999C56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9588" y="7200900"/>
            <a:ext cx="28257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010E48D7-1A26-0B41-9039-DDAB4EDE95D9}" type="slidenum">
              <a:rPr lang="en-US" altLang="en-US" sz="120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20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780" name="Picture 4">
            <a:extLst>
              <a:ext uri="{FF2B5EF4-FFF2-40B4-BE49-F238E27FC236}">
                <a16:creationId xmlns:a16="http://schemas.microsoft.com/office/drawing/2014/main" id="{DECDD4BE-8B8D-DBD3-E776-2FE4B5C88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03" y="1093690"/>
            <a:ext cx="2765485" cy="198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5781" name="Picture 5">
            <a:extLst>
              <a:ext uri="{FF2B5EF4-FFF2-40B4-BE49-F238E27FC236}">
                <a16:creationId xmlns:a16="http://schemas.microsoft.com/office/drawing/2014/main" id="{20EE4D88-9864-B0EB-C798-313FB2549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80" y="4122822"/>
            <a:ext cx="4111469" cy="2473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68992E-07B7-38D3-CB33-CF984BEFB5DA}"/>
              </a:ext>
            </a:extLst>
          </p:cNvPr>
          <p:cNvSpPr txBox="1"/>
          <p:nvPr/>
        </p:nvSpPr>
        <p:spPr>
          <a:xfrm>
            <a:off x="606591" y="3707429"/>
            <a:ext cx="182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Thermal conductivity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CF80FF-858D-8D2E-4750-7C41BA7F984C}"/>
              </a:ext>
            </a:extLst>
          </p:cNvPr>
          <p:cNvSpPr txBox="1"/>
          <p:nvPr/>
        </p:nvSpPr>
        <p:spPr>
          <a:xfrm>
            <a:off x="598945" y="3189402"/>
            <a:ext cx="1699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Electrical resistivity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829D33-0C69-3076-E24A-11706732F708}"/>
              </a:ext>
            </a:extLst>
          </p:cNvPr>
          <p:cNvSpPr txBox="1"/>
          <p:nvPr/>
        </p:nvSpPr>
        <p:spPr>
          <a:xfrm>
            <a:off x="2775744" y="3761237"/>
            <a:ext cx="2175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Volumetric heat capacity 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CC57E88-7777-CF0C-CB08-B8E59F03EAF2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911" y="1093690"/>
            <a:ext cx="4818062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7C7DDB3B-32C5-82F9-88EC-7F63A47592B8}"/>
              </a:ext>
            </a:extLst>
          </p:cNvPr>
          <p:cNvSpPr>
            <a:spLocks/>
          </p:cNvSpPr>
          <p:nvPr/>
        </p:nvSpPr>
        <p:spPr bwMode="auto">
          <a:xfrm>
            <a:off x="7559019" y="4602088"/>
            <a:ext cx="2086214" cy="218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5150" bIns="0" anchor="ctr">
            <a:spAutoFit/>
          </a:bodyPr>
          <a:lstStyle>
            <a:lvl1pPr marL="444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11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Empirical parameters:</a:t>
            </a:r>
          </a:p>
          <a:p>
            <a:pPr eaLnBrk="1" hangingPunct="1">
              <a:lnSpc>
                <a:spcPct val="100000"/>
              </a:lnSpc>
              <a:spcBef>
                <a:spcPts val="11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RRR</a:t>
            </a:r>
          </a:p>
          <a:p>
            <a:pPr eaLnBrk="1" hangingPunct="1">
              <a:lnSpc>
                <a:spcPct val="100000"/>
              </a:lnSpc>
              <a:spcBef>
                <a:spcPts val="11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Ra/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Rc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11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IFCC effective res.</a:t>
            </a:r>
          </a:p>
          <a:p>
            <a:pPr eaLnBrk="1" hangingPunct="1">
              <a:lnSpc>
                <a:spcPct val="100000"/>
              </a:lnSpc>
              <a:spcBef>
                <a:spcPts val="11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heat conductivity</a:t>
            </a:r>
          </a:p>
          <a:p>
            <a:pPr eaLnBrk="1" hangingPunct="1">
              <a:lnSpc>
                <a:spcPct val="100000"/>
              </a:lnSpc>
              <a:spcBef>
                <a:spcPts val="110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heat capacity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BC7A5D-2C8E-0A6F-33D3-4FA520CC2DCC}"/>
              </a:ext>
            </a:extLst>
          </p:cNvPr>
          <p:cNvSpPr txBox="1"/>
          <p:nvPr/>
        </p:nvSpPr>
        <p:spPr>
          <a:xfrm>
            <a:off x="4854560" y="5034136"/>
            <a:ext cx="236456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Font typeface="Zapf Dingbats" charset="2"/>
              <a:buNone/>
            </a:pPr>
            <a:r>
              <a:rPr lang="en-US" altLang="en-US" sz="1400" b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Measured</a:t>
            </a:r>
            <a:r>
              <a:rPr lang="en-US" altLang="en-US" sz="1400" b="1" dirty="0">
                <a:ea typeface="ＭＳ Ｐゴシック" panose="020B0600070205080204" pitchFamily="34" charset="-128"/>
              </a:rPr>
              <a:t> quantities</a:t>
            </a:r>
            <a:r>
              <a:rPr lang="en-US" altLang="en-US" sz="1400" dirty="0">
                <a:ea typeface="ＭＳ Ｐゴシック" panose="020B0600070205080204" pitchFamily="34" charset="-128"/>
              </a:rPr>
              <a:t> </a:t>
            </a:r>
            <a:r>
              <a:rPr lang="en-US" altLang="en-US" sz="1400" dirty="0"/>
              <a:t>to</a:t>
            </a:r>
            <a:r>
              <a:rPr lang="en-US" altLang="en-US" sz="1400" dirty="0">
                <a:ea typeface="ＭＳ Ｐゴシック" panose="020B0600070205080204" pitchFamily="34" charset="-128"/>
              </a:rPr>
              <a:t> be</a:t>
            </a:r>
            <a:r>
              <a:rPr lang="en-US" altLang="en-US" sz="1400" b="1" dirty="0">
                <a:ea typeface="ＭＳ Ｐゴシック" panose="020B0600070205080204" pitchFamily="34" charset="-128"/>
              </a:rPr>
              <a:t> reproduced </a:t>
            </a:r>
            <a:r>
              <a:rPr lang="en-US" altLang="en-US" sz="1400" dirty="0">
                <a:ea typeface="ＭＳ Ｐゴシック" panose="020B0600070205080204" pitchFamily="34" charset="-128"/>
              </a:rPr>
              <a:t>with all</a:t>
            </a:r>
            <a:r>
              <a:rPr lang="en-US" altLang="en-US" sz="1400" b="1" dirty="0">
                <a:ea typeface="ＭＳ Ｐゴシック" panose="020B0600070205080204" pitchFamily="34" charset="-128"/>
              </a:rPr>
              <a:t> material- and model-parameters </a:t>
            </a:r>
            <a:r>
              <a:rPr lang="en-US" altLang="en-US" sz="1400" b="1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within their range of uncertainty.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FC41257A-1278-4342-AD9A-662922B4AB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SM18 Test </a:t>
            </a:r>
            <a:r>
              <a:rPr lang="en-US" altLang="en-US" sz="2400" dirty="0">
                <a:ea typeface="ＭＳ Ｐゴシック" panose="020B0600070205080204" pitchFamily="34" charset="-128"/>
              </a:rPr>
              <a:t>Station</a:t>
            </a:r>
            <a:r>
              <a:rPr lang="en-US" altLang="en-US" dirty="0">
                <a:ea typeface="ＭＳ Ｐゴシック" panose="020B0600070205080204" pitchFamily="34" charset="-128"/>
              </a:rPr>
              <a:t> for SC Magnets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EF9684-900B-C1C4-C5AA-67799A5FA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437" y="1217712"/>
            <a:ext cx="7293125" cy="507479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6840A37-A1F9-964C-8DA9-A6C682F9EEDE}"/>
              </a:ext>
            </a:extLst>
          </p:cNvPr>
          <p:cNvSpPr txBox="1"/>
          <p:nvPr/>
        </p:nvSpPr>
        <p:spPr>
          <a:xfrm>
            <a:off x="240193" y="971995"/>
            <a:ext cx="1794081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7" b="1" dirty="0"/>
              <a:t>Instrumentation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BB805A-648B-A74B-AF3A-EC08B1A6F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6095" y="1146434"/>
            <a:ext cx="2581282" cy="1935962"/>
          </a:xfrm>
          <a:prstGeom prst="rect">
            <a:avLst/>
          </a:prstGeom>
        </p:spPr>
      </p:pic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D30D92BE-ED19-A846-8F10-68B8728FE9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44474" y="3648252"/>
            <a:ext cx="2951888" cy="22139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0D9B4C-8712-4248-A118-6CF25A2BC697}"/>
              </a:ext>
            </a:extLst>
          </p:cNvPr>
          <p:cNvSpPr txBox="1"/>
          <p:nvPr/>
        </p:nvSpPr>
        <p:spPr>
          <a:xfrm>
            <a:off x="7013460" y="6274137"/>
            <a:ext cx="1763624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7" dirty="0"/>
              <a:t>Quench antenna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36A556-34CE-734F-83DB-1F1465935B9A}"/>
              </a:ext>
            </a:extLst>
          </p:cNvPr>
          <p:cNvGrpSpPr/>
          <p:nvPr/>
        </p:nvGrpSpPr>
        <p:grpSpPr>
          <a:xfrm>
            <a:off x="300996" y="3372151"/>
            <a:ext cx="4110271" cy="3026753"/>
            <a:chOff x="401675" y="900000"/>
            <a:chExt cx="7331699" cy="5287979"/>
          </a:xfrm>
        </p:grpSpPr>
        <p:pic>
          <p:nvPicPr>
            <p:cNvPr id="7" name="Content Placeholder 6">
              <a:extLst>
                <a:ext uri="{FF2B5EF4-FFF2-40B4-BE49-F238E27FC236}">
                  <a16:creationId xmlns:a16="http://schemas.microsoft.com/office/drawing/2014/main" id="{78BC2544-105D-3543-B8EF-183FF7082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1675" y="900000"/>
              <a:ext cx="6864888" cy="528797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E53D5AD-45B1-CD45-B56F-583FF38F21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5682" y="1583275"/>
              <a:ext cx="2478495" cy="3147678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E53FB55-2AB0-A044-89AA-1A6402A3485F}"/>
                </a:ext>
              </a:extLst>
            </p:cNvPr>
            <p:cNvGrpSpPr/>
            <p:nvPr/>
          </p:nvGrpSpPr>
          <p:grpSpPr>
            <a:xfrm>
              <a:off x="2033035" y="2348701"/>
              <a:ext cx="2911105" cy="2017985"/>
              <a:chOff x="2033035" y="2348702"/>
              <a:chExt cx="2581835" cy="167527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79199522-822D-7B41-AEBB-E4190556D7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1363" r="48342"/>
              <a:stretch/>
            </p:blipFill>
            <p:spPr>
              <a:xfrm>
                <a:off x="2033035" y="2348702"/>
                <a:ext cx="2581835" cy="1675270"/>
              </a:xfrm>
              <a:prstGeom prst="rect">
                <a:avLst/>
              </a:prstGeom>
            </p:spPr>
          </p:pic>
          <p:sp>
            <p:nvSpPr>
              <p:cNvPr id="11" name="Explosion 1 10">
                <a:extLst>
                  <a:ext uri="{FF2B5EF4-FFF2-40B4-BE49-F238E27FC236}">
                    <a16:creationId xmlns:a16="http://schemas.microsoft.com/office/drawing/2014/main" id="{62426B63-362A-7849-80FB-6A0E0A9BA135}"/>
                  </a:ext>
                </a:extLst>
              </p:cNvPr>
              <p:cNvSpPr/>
              <p:nvPr/>
            </p:nvSpPr>
            <p:spPr>
              <a:xfrm>
                <a:off x="3715151" y="2978518"/>
                <a:ext cx="340822" cy="207818"/>
              </a:xfrm>
              <a:prstGeom prst="irregularSeal1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67"/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9E8516C-134D-EF46-9BA6-E4C5D23F3C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3505" y="3019647"/>
              <a:ext cx="1829869" cy="2085416"/>
            </a:xfrm>
            <a:prstGeom prst="straightConnector1">
              <a:avLst/>
            </a:prstGeom>
            <a:ln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0683E3B-4280-9E4D-8C37-36C271C4674F}"/>
                </a:ext>
              </a:extLst>
            </p:cNvPr>
            <p:cNvSpPr txBox="1"/>
            <p:nvPr/>
          </p:nvSpPr>
          <p:spPr>
            <a:xfrm>
              <a:off x="6323827" y="3327887"/>
              <a:ext cx="414608" cy="44820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67" dirty="0"/>
                <a:t>U</a:t>
              </a:r>
              <a:r>
                <a:rPr lang="en-US" sz="1667" baseline="-25000" dirty="0"/>
                <a:t>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230587-D8EB-394C-9F1A-B56D3963F738}"/>
                </a:ext>
              </a:extLst>
            </p:cNvPr>
            <p:cNvSpPr txBox="1"/>
            <p:nvPr/>
          </p:nvSpPr>
          <p:spPr>
            <a:xfrm>
              <a:off x="3929677" y="3529282"/>
              <a:ext cx="414608" cy="44820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67" dirty="0"/>
                <a:t>U</a:t>
              </a:r>
              <a:r>
                <a:rPr lang="en-US" sz="1667" baseline="-25000" dirty="0"/>
                <a:t>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CCD01F5-D42E-3D4C-90DF-6BB6D5433B02}"/>
                </a:ext>
              </a:extLst>
            </p:cNvPr>
            <p:cNvSpPr txBox="1"/>
            <p:nvPr/>
          </p:nvSpPr>
          <p:spPr>
            <a:xfrm>
              <a:off x="3995985" y="2652405"/>
              <a:ext cx="414608" cy="44820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67" dirty="0"/>
                <a:t>U</a:t>
              </a:r>
              <a:r>
                <a:rPr lang="en-US" sz="1667" baseline="-25000" dirty="0"/>
                <a:t>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CD2FD2D-847A-D64D-8C0F-14B735E78A30}"/>
                </a:ext>
              </a:extLst>
            </p:cNvPr>
            <p:cNvSpPr txBox="1"/>
            <p:nvPr/>
          </p:nvSpPr>
          <p:spPr>
            <a:xfrm>
              <a:off x="6101938" y="1735675"/>
              <a:ext cx="116" cy="44820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endParaRPr lang="en-US" sz="1667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C6FE402-F9E8-6347-B707-7D3E9C1BDE06}"/>
                </a:ext>
              </a:extLst>
            </p:cNvPr>
            <p:cNvSpPr txBox="1"/>
            <p:nvPr/>
          </p:nvSpPr>
          <p:spPr>
            <a:xfrm>
              <a:off x="6269093" y="4054824"/>
              <a:ext cx="414608" cy="44820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67" dirty="0"/>
                <a:t>U</a:t>
              </a:r>
              <a:r>
                <a:rPr lang="en-US" sz="1667" baseline="-25000" dirty="0"/>
                <a:t>2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7B19705-834D-E149-B4A5-944B1569626E}"/>
                </a:ext>
              </a:extLst>
            </p:cNvPr>
            <p:cNvCxnSpPr>
              <a:cxnSpLocks/>
            </p:cNvCxnSpPr>
            <p:nvPr/>
          </p:nvCxnSpPr>
          <p:spPr>
            <a:xfrm>
              <a:off x="3571076" y="3327888"/>
              <a:ext cx="671158" cy="7725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55CB729-5842-8145-961D-DC472233B636}"/>
                </a:ext>
              </a:extLst>
            </p:cNvPr>
            <p:cNvCxnSpPr>
              <a:cxnSpLocks/>
            </p:cNvCxnSpPr>
            <p:nvPr/>
          </p:nvCxnSpPr>
          <p:spPr>
            <a:xfrm>
              <a:off x="3944295" y="2955581"/>
              <a:ext cx="297939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C31306C-4E4E-C349-884D-83CB4A4479F9}"/>
              </a:ext>
            </a:extLst>
          </p:cNvPr>
          <p:cNvSpPr txBox="1"/>
          <p:nvPr/>
        </p:nvSpPr>
        <p:spPr>
          <a:xfrm>
            <a:off x="226686" y="2907957"/>
            <a:ext cx="2052165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7" dirty="0"/>
              <a:t>Quench localization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9B6F1B-4B35-7240-B427-B7779DB98D29}"/>
              </a:ext>
            </a:extLst>
          </p:cNvPr>
          <p:cNvSpPr txBox="1"/>
          <p:nvPr/>
        </p:nvSpPr>
        <p:spPr>
          <a:xfrm>
            <a:off x="4625124" y="971995"/>
            <a:ext cx="1858201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7" dirty="0"/>
              <a:t>VI Measurements</a:t>
            </a:r>
          </a:p>
        </p:txBody>
      </p:sp>
      <p:pic>
        <p:nvPicPr>
          <p:cNvPr id="23" name="Content Placeholder 9">
            <a:extLst>
              <a:ext uri="{FF2B5EF4-FFF2-40B4-BE49-F238E27FC236}">
                <a16:creationId xmlns:a16="http://schemas.microsoft.com/office/drawing/2014/main" id="{DA0459EE-EC18-9B4A-AC8F-53F994628B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125" y="3632930"/>
            <a:ext cx="1960621" cy="261416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22B944F-3D2E-9147-BC55-CF223FE2FFB8}"/>
              </a:ext>
            </a:extLst>
          </p:cNvPr>
          <p:cNvSpPr txBox="1"/>
          <p:nvPr/>
        </p:nvSpPr>
        <p:spPr>
          <a:xfrm>
            <a:off x="4625124" y="6268587"/>
            <a:ext cx="1528047" cy="348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7" dirty="0"/>
              <a:t>Trim powering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71F0A094-2F49-FD5B-F491-8E2FBFF6D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88" y="-20339"/>
            <a:ext cx="711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r>
              <a:rPr lang="en-US" altLang="en-US" kern="0" dirty="0">
                <a:ea typeface="ＭＳ Ｐゴシック" panose="020B0600070205080204" pitchFamily="34" charset="-128"/>
              </a:rPr>
              <a:t>Cold-Testing of </a:t>
            </a:r>
            <a:r>
              <a:rPr lang="en-US" altLang="en-US" sz="2400" kern="0" dirty="0">
                <a:ea typeface="ＭＳ Ｐゴシック" panose="020B0600070205080204" pitchFamily="34" charset="-128"/>
              </a:rPr>
              <a:t>Superconducting</a:t>
            </a:r>
            <a:r>
              <a:rPr lang="en-US" altLang="en-US" kern="0" dirty="0">
                <a:ea typeface="ＭＳ Ｐゴシック" panose="020B0600070205080204" pitchFamily="34" charset="-128"/>
              </a:rPr>
              <a:t> Magnets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BEA334D-F413-5B84-0355-DB0280FCA8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7257" y="1179125"/>
            <a:ext cx="3024512" cy="201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7739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>
            <a:extLst>
              <a:ext uri="{FF2B5EF4-FFF2-40B4-BE49-F238E27FC236}">
                <a16:creationId xmlns:a16="http://schemas.microsoft.com/office/drawing/2014/main" id="{623A5044-897F-2241-A600-214756A156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36600" y="76200"/>
            <a:ext cx="9121775" cy="647700"/>
          </a:xfrm>
        </p:spPr>
        <p:txBody>
          <a:bodyPr/>
          <a:lstStyle/>
          <a:p>
            <a:r>
              <a:rPr lang="en-US" altLang="en-US" sz="2400" dirty="0">
                <a:ea typeface="ＭＳ Ｐゴシック" panose="020B0600070205080204" pitchFamily="34" charset="-128"/>
              </a:rPr>
              <a:t>Combined Function Magnets (CERN PS)</a:t>
            </a:r>
          </a:p>
        </p:txBody>
      </p:sp>
      <p:sp>
        <p:nvSpPr>
          <p:cNvPr id="36866" name="Rectangle 50">
            <a:extLst>
              <a:ext uri="{FF2B5EF4-FFF2-40B4-BE49-F238E27FC236}">
                <a16:creationId xmlns:a16="http://schemas.microsoft.com/office/drawing/2014/main" id="{22242C88-D028-CB45-B1E3-C93E91A46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4200" y="4267200"/>
            <a:ext cx="3281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4</a:t>
            </a:r>
            <a:r>
              <a:rPr lang="en-US" altLang="en-US" sz="1600">
                <a:solidFill>
                  <a:srgbClr val="000000"/>
                </a:solidFill>
                <a:sym typeface="Symbol" pitchFamily="2" charset="2"/>
              </a:rPr>
              <a:t> p</a:t>
            </a:r>
            <a:r>
              <a:rPr lang="en-US" altLang="en-US" sz="1600">
                <a:solidFill>
                  <a:srgbClr val="000000"/>
                </a:solidFill>
              </a:rPr>
              <a:t>ole face windings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affecting B</a:t>
            </a:r>
            <a:r>
              <a:rPr lang="en-US" altLang="en-US" sz="1600" baseline="-25000">
                <a:solidFill>
                  <a:srgbClr val="000000"/>
                </a:solidFill>
              </a:rPr>
              <a:t>1 </a:t>
            </a:r>
            <a:r>
              <a:rPr lang="en-US" altLang="en-US" sz="1600">
                <a:solidFill>
                  <a:srgbClr val="000000"/>
                </a:solidFill>
              </a:rPr>
              <a:t>to B</a:t>
            </a:r>
            <a:r>
              <a:rPr lang="en-US" altLang="en-US" sz="1600" baseline="-25000">
                <a:solidFill>
                  <a:srgbClr val="000000"/>
                </a:solidFill>
              </a:rPr>
              <a:t>5</a:t>
            </a:r>
            <a:endParaRPr lang="en-GB" altLang="en-US" sz="1600" baseline="-25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36867" name="Picture 51" descr="C:\CERN\» Accelerators\PS\Magnets\Main Dipole\Reference U101\Photos\IMG_1253.jpg">
            <a:extLst>
              <a:ext uri="{FF2B5EF4-FFF2-40B4-BE49-F238E27FC236}">
                <a16:creationId xmlns:a16="http://schemas.microsoft.com/office/drawing/2014/main" id="{AD78F642-35C4-B84D-B048-B60F2B9CA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990600"/>
            <a:ext cx="3492500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 descr="C:\Users\Marco\AppData\Local\Microsoft\Windows\Temporary Internet Files\Content.Word\New Picture (3).bmp">
            <a:extLst>
              <a:ext uri="{FF2B5EF4-FFF2-40B4-BE49-F238E27FC236}">
                <a16:creationId xmlns:a16="http://schemas.microsoft.com/office/drawing/2014/main" id="{8B9D850E-CD96-1D4A-90B0-65DD171FEBD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92220">
            <a:off x="6461749" y="1332172"/>
            <a:ext cx="3869868" cy="165551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scene3d>
            <a:camera prst="orthographicFront">
              <a:rot lat="1685390" lon="3086861" rev="3483434"/>
            </a:camera>
            <a:lightRig rig="threePt" dir="t"/>
          </a:scene3d>
        </p:spPr>
      </p:pic>
      <p:sp>
        <p:nvSpPr>
          <p:cNvPr id="36869" name="Rectangle 53">
            <a:extLst>
              <a:ext uri="{FF2B5EF4-FFF2-40B4-BE49-F238E27FC236}">
                <a16:creationId xmlns:a16="http://schemas.microsoft.com/office/drawing/2014/main" id="{5BDD7428-7C2A-A543-A4E1-07EDBB6EBD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000" y="3657600"/>
            <a:ext cx="18399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Figure-of-eight loop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to control B</a:t>
            </a:r>
            <a:r>
              <a:rPr lang="en-US" altLang="en-US" sz="1600" baseline="-25000">
                <a:solidFill>
                  <a:srgbClr val="000000"/>
                </a:solidFill>
              </a:rPr>
              <a:t>2</a:t>
            </a:r>
            <a:endParaRPr lang="en-GB" altLang="en-US" sz="16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B4398563-788E-B643-9764-C0984203F259}"/>
              </a:ext>
            </a:extLst>
          </p:cNvPr>
          <p:cNvSpPr txBox="1">
            <a:spLocks/>
          </p:cNvSpPr>
          <p:nvPr/>
        </p:nvSpPr>
        <p:spPr bwMode="auto">
          <a:xfrm>
            <a:off x="279400" y="1143000"/>
            <a:ext cx="4319588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50795" tIns="50795" rIns="152386" bIns="50795">
            <a:spAutoFit/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defRPr/>
            </a:pPr>
            <a:r>
              <a:rPr lang="en-US" kern="0" dirty="0">
                <a:ea typeface="ＭＳ Ｐゴシック" pitchFamily="34" charset="-128"/>
              </a:rPr>
              <a:t>Strongly coupled</a:t>
            </a:r>
          </a:p>
          <a:p>
            <a:pPr marL="44450" indent="0">
              <a:buFont typeface="Wingdings" pitchFamily="2" charset="2"/>
              <a:buNone/>
              <a:defRPr/>
            </a:pPr>
            <a:r>
              <a:rPr lang="en-US" kern="0" dirty="0">
                <a:ea typeface="ＭＳ Ｐゴシック" pitchFamily="34" charset="-128"/>
                <a:sym typeface="Symbol"/>
              </a:rPr>
              <a:t>       excitation circuits</a:t>
            </a:r>
          </a:p>
          <a:p>
            <a:pPr>
              <a:defRPr/>
            </a:pPr>
            <a:r>
              <a:rPr lang="en-US" kern="0" dirty="0">
                <a:ea typeface="ＭＳ Ｐゴシック" pitchFamily="34" charset="-128"/>
                <a:sym typeface="Symbol"/>
              </a:rPr>
              <a:t>No 10</a:t>
            </a:r>
            <a:r>
              <a:rPr lang="en-US" kern="0" baseline="30000" dirty="0">
                <a:ea typeface="ＭＳ Ｐゴシック" pitchFamily="34" charset="-128"/>
                <a:sym typeface="Symbol"/>
              </a:rPr>
              <a:t>-4</a:t>
            </a:r>
            <a:r>
              <a:rPr lang="en-US" kern="0" dirty="0">
                <a:ea typeface="ＭＳ Ｐゴシック" pitchFamily="34" charset="-128"/>
                <a:sym typeface="Symbol"/>
              </a:rPr>
              <a:t> predictive model</a:t>
            </a:r>
          </a:p>
          <a:p>
            <a:pPr>
              <a:defRPr/>
            </a:pPr>
            <a:r>
              <a:rPr lang="en-US" kern="0" dirty="0" err="1">
                <a:ea typeface="ＭＳ Ｐゴシック" pitchFamily="34" charset="-128"/>
                <a:sym typeface="Symbol"/>
              </a:rPr>
              <a:t>Remanent</a:t>
            </a:r>
            <a:r>
              <a:rPr lang="en-US" kern="0" dirty="0">
                <a:ea typeface="ＭＳ Ｐゴシック" pitchFamily="34" charset="-128"/>
                <a:sym typeface="Symbol"/>
              </a:rPr>
              <a:t> field  0.2%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5A2E2700-6A8F-B245-8ED7-B36DFA4EDDE4}"/>
              </a:ext>
            </a:extLst>
          </p:cNvPr>
          <p:cNvCxnSpPr/>
          <p:nvPr/>
        </p:nvCxnSpPr>
        <p:spPr bwMode="auto">
          <a:xfrm flipH="1">
            <a:off x="3117850" y="3794125"/>
            <a:ext cx="447675" cy="1101725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stealth" w="sm" len="sm"/>
          </a:ln>
          <a:effectLst/>
          <a:extLst>
            <a:ext uri="{AF507438-7753-43e0-B8FC-AC1667EBCBE1}"/>
          </a:extLst>
        </p:spPr>
      </p:cxnSp>
      <p:pic>
        <p:nvPicPr>
          <p:cNvPr id="36872" name="Picture 13" descr="DSC_0115.JPG">
            <a:extLst>
              <a:ext uri="{FF2B5EF4-FFF2-40B4-BE49-F238E27FC236}">
                <a16:creationId xmlns:a16="http://schemas.microsoft.com/office/drawing/2014/main" id="{5B0AA532-AC55-BA45-81ED-B992CD231E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3409950"/>
            <a:ext cx="267970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TextBox 1">
            <a:extLst>
              <a:ext uri="{FF2B5EF4-FFF2-40B4-BE49-F238E27FC236}">
                <a16:creationId xmlns:a16="http://schemas.microsoft.com/office/drawing/2014/main" id="{E9F1CA78-85A5-E54C-A8FC-26D19BE9B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25" y="3889375"/>
            <a:ext cx="9540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rIns="91439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FMR field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marker</a:t>
            </a:r>
          </a:p>
        </p:txBody>
      </p:sp>
      <p:pic>
        <p:nvPicPr>
          <p:cNvPr id="36874" name="Picture 15" descr="DSC_0116.JPG">
            <a:extLst>
              <a:ext uri="{FF2B5EF4-FFF2-40B4-BE49-F238E27FC236}">
                <a16:creationId xmlns:a16="http://schemas.microsoft.com/office/drawing/2014/main" id="{FECB08C4-9503-8F4A-BA29-A59E212066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4930775"/>
            <a:ext cx="267970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5" name="TextBox 16">
            <a:extLst>
              <a:ext uri="{FF2B5EF4-FFF2-40B4-BE49-F238E27FC236}">
                <a16:creationId xmlns:a16="http://schemas.microsoft.com/office/drawing/2014/main" id="{B1F408AE-70C4-9F47-9404-4AAA0BA70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25" y="5410200"/>
            <a:ext cx="137318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9" rIns="91439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Fluxmeter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for gradient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measurements</a:t>
            </a:r>
          </a:p>
        </p:txBody>
      </p:sp>
      <p:pic>
        <p:nvPicPr>
          <p:cNvPr id="36876" name="Picture 4" descr="Screen shot 2012-11-11 at 8.34.17 PM.png">
            <a:extLst>
              <a:ext uri="{FF2B5EF4-FFF2-40B4-BE49-F238E27FC236}">
                <a16:creationId xmlns:a16="http://schemas.microsoft.com/office/drawing/2014/main" id="{D51C9AE2-2E08-E446-AAD3-B861833895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733800"/>
            <a:ext cx="3124200" cy="31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50655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Group 13">
            <a:extLst>
              <a:ext uri="{FF2B5EF4-FFF2-40B4-BE49-F238E27FC236}">
                <a16:creationId xmlns:a16="http://schemas.microsoft.com/office/drawing/2014/main" id="{C6DB23D2-A2D0-BF48-A5AA-80FF850A952E}"/>
              </a:ext>
            </a:extLst>
          </p:cNvPr>
          <p:cNvGrpSpPr>
            <a:grpSpLocks/>
          </p:cNvGrpSpPr>
          <p:nvPr/>
        </p:nvGrpSpPr>
        <p:grpSpPr bwMode="auto">
          <a:xfrm>
            <a:off x="-26988" y="609600"/>
            <a:ext cx="10175876" cy="5867400"/>
            <a:chOff x="-15552" y="545342"/>
            <a:chExt cx="9921874" cy="5280637"/>
          </a:xfrm>
        </p:grpSpPr>
        <p:pic>
          <p:nvPicPr>
            <p:cNvPr id="37895" name="Picture 3">
              <a:extLst>
                <a:ext uri="{FF2B5EF4-FFF2-40B4-BE49-F238E27FC236}">
                  <a16:creationId xmlns:a16="http://schemas.microsoft.com/office/drawing/2014/main" id="{AF529468-13A5-7142-AEC8-B2484707C4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34" t="1942" r="7198"/>
            <a:stretch>
              <a:fillRect/>
            </a:stretch>
          </p:blipFill>
          <p:spPr bwMode="auto">
            <a:xfrm>
              <a:off x="-15552" y="545342"/>
              <a:ext cx="9921874" cy="5280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896" name="Left Brace 1">
              <a:extLst>
                <a:ext uri="{FF2B5EF4-FFF2-40B4-BE49-F238E27FC236}">
                  <a16:creationId xmlns:a16="http://schemas.microsoft.com/office/drawing/2014/main" id="{C18B40AA-8D5F-AB47-ACD5-D807FA12FC3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58009" y="1522241"/>
              <a:ext cx="195115" cy="306034"/>
            </a:xfrm>
            <a:prstGeom prst="leftBrace">
              <a:avLst>
                <a:gd name="adj1" fmla="val 8336"/>
                <a:gd name="adj2" fmla="val 52296"/>
              </a:avLst>
            </a:prstGeom>
            <a:noFill/>
            <a:ln w="19050">
              <a:solidFill>
                <a:srgbClr val="00CC00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>
              <a:lvl1pPr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 defTabSz="966788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800">
                <a:solidFill>
                  <a:srgbClr val="FFC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7897" name="Text Box 26">
              <a:extLst>
                <a:ext uri="{FF2B5EF4-FFF2-40B4-BE49-F238E27FC236}">
                  <a16:creationId xmlns:a16="http://schemas.microsoft.com/office/drawing/2014/main" id="{2A16224C-220E-B244-A2FE-A37106DE8C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8356" y="1340768"/>
              <a:ext cx="373540" cy="18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A5698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marL="342900" indent="-3429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marL="0" lvl="1" indent="0" algn="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300" b="1">
                  <a:solidFill>
                    <a:srgbClr val="00CC00"/>
                  </a:solidFill>
                </a:rPr>
                <a:t>CNGS</a:t>
              </a:r>
              <a:endParaRPr lang="en-US" altLang="en-US" sz="1300" b="1" baseline="-25000">
                <a:solidFill>
                  <a:srgbClr val="00CC00"/>
                </a:solidFill>
              </a:endParaRPr>
            </a:p>
          </p:txBody>
        </p:sp>
        <p:sp>
          <p:nvSpPr>
            <p:cNvPr id="37898" name="Left Brace 9">
              <a:extLst>
                <a:ext uri="{FF2B5EF4-FFF2-40B4-BE49-F238E27FC236}">
                  <a16:creationId xmlns:a16="http://schemas.microsoft.com/office/drawing/2014/main" id="{CFADFFE8-B633-864D-B077-439F6B79D8B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959766" y="1486237"/>
              <a:ext cx="195115" cy="306034"/>
            </a:xfrm>
            <a:prstGeom prst="leftBrace">
              <a:avLst>
                <a:gd name="adj1" fmla="val 8336"/>
                <a:gd name="adj2" fmla="val 52296"/>
              </a:avLst>
            </a:prstGeom>
            <a:noFill/>
            <a:ln w="19050">
              <a:solidFill>
                <a:srgbClr val="00CC00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>
              <a:lvl1pPr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 defTabSz="966788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800">
                <a:solidFill>
                  <a:srgbClr val="FFC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7899" name="Text Box 26">
              <a:extLst>
                <a:ext uri="{FF2B5EF4-FFF2-40B4-BE49-F238E27FC236}">
                  <a16:creationId xmlns:a16="http://schemas.microsoft.com/office/drawing/2014/main" id="{11ACC68B-C3F6-4042-A32E-9D7CBEC5F9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0113" y="1304764"/>
              <a:ext cx="373540" cy="18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A5698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marL="342900" indent="-3429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marL="0" lvl="1" indent="0" algn="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300" b="1">
                  <a:solidFill>
                    <a:srgbClr val="00CC00"/>
                  </a:solidFill>
                </a:rPr>
                <a:t>CNGS</a:t>
              </a:r>
              <a:endParaRPr lang="en-US" altLang="en-US" sz="1300" b="1" baseline="-25000">
                <a:solidFill>
                  <a:srgbClr val="00CC00"/>
                </a:solidFill>
              </a:endParaRPr>
            </a:p>
          </p:txBody>
        </p:sp>
        <p:sp>
          <p:nvSpPr>
            <p:cNvPr id="37900" name="Left Brace 11">
              <a:extLst>
                <a:ext uri="{FF2B5EF4-FFF2-40B4-BE49-F238E27FC236}">
                  <a16:creationId xmlns:a16="http://schemas.microsoft.com/office/drawing/2014/main" id="{7B193326-24D1-A444-8F50-ABCFD3A6B34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208238" y="1486237"/>
              <a:ext cx="195115" cy="306034"/>
            </a:xfrm>
            <a:prstGeom prst="leftBrace">
              <a:avLst>
                <a:gd name="adj1" fmla="val 8336"/>
                <a:gd name="adj2" fmla="val 52296"/>
              </a:avLst>
            </a:prstGeom>
            <a:noFill/>
            <a:ln w="19050">
              <a:solidFill>
                <a:srgbClr val="00CC00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>
              <a:lvl1pPr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 defTabSz="966788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 defTabSz="966788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defTabSz="966788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800">
                <a:solidFill>
                  <a:srgbClr val="FFC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7901" name="Text Box 26">
              <a:extLst>
                <a:ext uri="{FF2B5EF4-FFF2-40B4-BE49-F238E27FC236}">
                  <a16:creationId xmlns:a16="http://schemas.microsoft.com/office/drawing/2014/main" id="{ADDFC6D7-BC65-D046-AB3F-57346F7182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08586" y="1304764"/>
              <a:ext cx="373540" cy="1800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A5698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marL="342900" indent="-3429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•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panose="020B0604020202020204" pitchFamily="34" charset="0"/>
                <a:buChar char="–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panose="020B0604020202020204" pitchFamily="34" charset="0"/>
                <a:buChar char="»"/>
                <a:defRPr sz="2000">
                  <a:solidFill>
                    <a:srgbClr val="000090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marL="0" lvl="1" indent="0" algn="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300" b="1">
                  <a:solidFill>
                    <a:srgbClr val="00CC00"/>
                  </a:solidFill>
                </a:rPr>
                <a:t>CNGS</a:t>
              </a:r>
              <a:endParaRPr lang="en-US" altLang="en-US" sz="1300" b="1" baseline="-25000">
                <a:solidFill>
                  <a:srgbClr val="00CC00"/>
                </a:solidFill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BE99C209-4C9C-9F49-84A3-949279D08B1B}"/>
              </a:ext>
            </a:extLst>
          </p:cNvPr>
          <p:cNvSpPr/>
          <p:nvPr/>
        </p:nvSpPr>
        <p:spPr>
          <a:xfrm>
            <a:off x="660400" y="33641"/>
            <a:ext cx="4267499" cy="461659"/>
          </a:xfrm>
          <a:prstGeom prst="rect">
            <a:avLst/>
          </a:prstGeom>
        </p:spPr>
        <p:txBody>
          <a:bodyPr wrap="none" lIns="91432" tIns="45717" rIns="91432" bIns="45717">
            <a:spAutoFit/>
          </a:bodyPr>
          <a:lstStyle/>
          <a:p>
            <a:pPr eaLnBrk="1" hangingPunct="1">
              <a:defRPr/>
            </a:pPr>
            <a:r>
              <a:rPr lang="en-GB" sz="2200" b="1" kern="0" dirty="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  <a:sym typeface="Arial" charset="0"/>
              </a:rPr>
              <a:t>PS Beam </a:t>
            </a:r>
            <a:r>
              <a:rPr lang="en-GB" sz="2400" b="1" kern="0" dirty="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  <a:sym typeface="Arial" charset="0"/>
              </a:rPr>
              <a:t>Stability</a:t>
            </a:r>
            <a:r>
              <a:rPr lang="en-GB" sz="2200" b="1" kern="0" dirty="0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  <a:sym typeface="Arial" charset="0"/>
              </a:rPr>
              <a:t> Test at Injection</a:t>
            </a:r>
            <a:endParaRPr lang="en-GB" sz="2200" b="1" dirty="0">
              <a:solidFill>
                <a:schemeClr val="bg1"/>
              </a:solidFill>
              <a:latin typeface="+mj-lt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sp>
        <p:nvSpPr>
          <p:cNvPr id="37891" name="TextBox 2">
            <a:extLst>
              <a:ext uri="{FF2B5EF4-FFF2-40B4-BE49-F238E27FC236}">
                <a16:creationId xmlns:a16="http://schemas.microsoft.com/office/drawing/2014/main" id="{F2E22854-8094-4A44-A174-7FC2B240B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6172200"/>
            <a:ext cx="9023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2" tIns="45717" rIns="91432" bIns="45717">
            <a:spAutoFit/>
          </a:bodyPr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Specific powering cycles (CNGS) lead to reproducible radial positioning errors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from relative field changes on the order of 10</a:t>
            </a:r>
            <a:r>
              <a:rPr lang="en-US" altLang="en-US" baseline="30000">
                <a:solidFill>
                  <a:srgbClr val="000000"/>
                </a:solidFill>
                <a:latin typeface="Arial" panose="020B0604020202020204" pitchFamily="34" charset="0"/>
              </a:rPr>
              <a:t>-5 </a:t>
            </a:r>
          </a:p>
        </p:txBody>
      </p:sp>
      <p:sp>
        <p:nvSpPr>
          <p:cNvPr id="37892" name="Oval 1">
            <a:extLst>
              <a:ext uri="{FF2B5EF4-FFF2-40B4-BE49-F238E27FC236}">
                <a16:creationId xmlns:a16="http://schemas.microsoft.com/office/drawing/2014/main" id="{58826FEA-EEBF-1D45-843B-052F2789C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00" y="4953000"/>
            <a:ext cx="685800" cy="9906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7893" name="Oval 21">
            <a:extLst>
              <a:ext uri="{FF2B5EF4-FFF2-40B4-BE49-F238E27FC236}">
                <a16:creationId xmlns:a16="http://schemas.microsoft.com/office/drawing/2014/main" id="{A069BC28-9667-1340-B5FE-3F9F3E08A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7600" y="4953000"/>
            <a:ext cx="685800" cy="9906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7894" name="Oval 22">
            <a:extLst>
              <a:ext uri="{FF2B5EF4-FFF2-40B4-BE49-F238E27FC236}">
                <a16:creationId xmlns:a16="http://schemas.microsoft.com/office/drawing/2014/main" id="{3CBF049C-9A64-B74F-A345-CCE752CE4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2400" y="4953000"/>
            <a:ext cx="685800" cy="9906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9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51599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AT-MEL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-Gorini" id="{994DDA66-C243-DA4D-8176-642381508336}" vid="{7A9B5C83-E2F5-C94A-A787-85D79B3D2E3D}"/>
    </a:ext>
  </a:extLst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F7B1AA3E-78B5-4647-B50D-C4688857FD9B}" vid="{0B2D43D5-D99E-4E36-841A-C6B3A2EBE6C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AT-MEL_template</Template>
  <TotalTime>1160</TotalTime>
  <Pages>0</Pages>
  <Words>1401</Words>
  <Characters>0</Characters>
  <Application>Microsoft Macintosh PowerPoint</Application>
  <PresentationFormat>Custom</PresentationFormat>
  <Lines>0</Lines>
  <Paragraphs>503</Paragraphs>
  <Slides>26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Calibri</vt:lpstr>
      <vt:lpstr>Cambria Math</vt:lpstr>
      <vt:lpstr>Lucida Grande</vt:lpstr>
      <vt:lpstr>Symbol</vt:lpstr>
      <vt:lpstr>Times New Roman</vt:lpstr>
      <vt:lpstr>Wingdings</vt:lpstr>
      <vt:lpstr>Zapf Dingbats</vt:lpstr>
      <vt:lpstr>AT-MEL_template</vt:lpstr>
      <vt:lpstr>Office Theme</vt:lpstr>
      <vt:lpstr>   Introduction to the activities of WP4.1   Common modelling and simulation tools for HFM magnets and conductors    Model-Based Systems Engineering (MBSE)  and Product Cycle Engineering Merging simulations, test and magnetic measurements of accelerator magnets     </vt:lpstr>
      <vt:lpstr>Overview</vt:lpstr>
      <vt:lpstr>Conclusions</vt:lpstr>
      <vt:lpstr>Quench Simulation (Multi-Physics, Multi-Scale)</vt:lpstr>
      <vt:lpstr>Material Parameters</vt:lpstr>
      <vt:lpstr>SM18 Test Station for SC Magnets</vt:lpstr>
      <vt:lpstr>PowerPoint Presentation</vt:lpstr>
      <vt:lpstr>Combined Function Magnets (CERN PS)</vt:lpstr>
      <vt:lpstr>PowerPoint Presentation</vt:lpstr>
      <vt:lpstr>311 Magnetic Measurement Laboratory for NC magnets</vt:lpstr>
      <vt:lpstr>Rotating Coil Magnetometers</vt:lpstr>
      <vt:lpstr>Local Field Distribution (Fourier-Bessel Series) </vt:lpstr>
      <vt:lpstr>The Leading Term is NOT the Measured One</vt:lpstr>
      <vt:lpstr>The Avatar and Twin (classical black-box measurement)</vt:lpstr>
      <vt:lpstr>The Avatar and Twin (tracing of manufacturing tolerances and errors) </vt:lpstr>
      <vt:lpstr>The Avatar and Twin (generalized field description with updated model)</vt:lpstr>
      <vt:lpstr>Example: 3D Multipole Fields in Magnet Ends</vt:lpstr>
      <vt:lpstr>PowerPoint Presentation</vt:lpstr>
      <vt:lpstr>Simulation Framework Interface </vt:lpstr>
      <vt:lpstr>Ecosystem Extension</vt:lpstr>
      <vt:lpstr>ROXIE Python API</vt:lpstr>
      <vt:lpstr>CCT module (python API)</vt:lpstr>
      <vt:lpstr>Iron Meshing</vt:lpstr>
      <vt:lpstr>Eddy current solver</vt:lpstr>
      <vt:lpstr>Linking everything together - pyMBSE</vt:lpstr>
      <vt:lpstr>Linking everything together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Running a measurement laboratory – the value shop model, uncertainty and calibration, ignorance, avatars and twins    </dc:title>
  <dc:subject/>
  <dc:creator>Stephan Russenschuck</dc:creator>
  <cp:keywords/>
  <dc:description/>
  <cp:lastModifiedBy>Stephan Russenschuck</cp:lastModifiedBy>
  <cp:revision>21</cp:revision>
  <dcterms:created xsi:type="dcterms:W3CDTF">2023-03-25T11:16:40Z</dcterms:created>
  <dcterms:modified xsi:type="dcterms:W3CDTF">2023-04-18T07:54:11Z</dcterms:modified>
  <cp:category/>
</cp:coreProperties>
</file>