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67" r:id="rId4"/>
    <p:sldId id="266" r:id="rId5"/>
    <p:sldId id="261" r:id="rId6"/>
    <p:sldId id="262" r:id="rId7"/>
    <p:sldId id="263" r:id="rId8"/>
    <p:sldId id="268" r:id="rId9"/>
    <p:sldId id="264" r:id="rId10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CDBE"/>
    <a:srgbClr val="4E008E"/>
    <a:srgbClr val="EFEFEF"/>
    <a:srgbClr val="C3B9D7"/>
    <a:srgbClr val="FFDCA5"/>
    <a:srgbClr val="F07387"/>
    <a:srgbClr val="F5A5C8"/>
    <a:srgbClr val="82C8F0"/>
    <a:srgbClr val="2700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83651" autoAdjust="0"/>
  </p:normalViewPr>
  <p:slideViewPr>
    <p:cSldViewPr snapToGrid="0" snapToObjects="1" showGuides="1">
      <p:cViewPr>
        <p:scale>
          <a:sx n="70" d="100"/>
          <a:sy n="70" d="100"/>
        </p:scale>
        <p:origin x="1060" y="3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56" d="100"/>
          <a:sy n="156" d="100"/>
        </p:scale>
        <p:origin x="541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2398E1-C99F-B940-AA2A-81EFFACD43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11D06C-D5DE-814D-931E-02A0CE659BAA}" type="datetimeFigureOut">
              <a:rPr lang="fi-FI" smtClean="0"/>
              <a:t>14.4.2023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F1C63F-BE00-6D49-B7F3-B253A7D51A9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271539-0194-5C43-B2F5-2C601016B94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09C7D-6C28-B047-9D84-D52122B215C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71555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9BFB5-475C-5B44-BA4D-42DE8089864D}" type="datetimeFigureOut">
              <a:rPr lang="fi-FI" smtClean="0"/>
              <a:t>14.4.2023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97949-CA96-A34A-920F-344DC55B347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8629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28282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97949-CA96-A34A-920F-344DC55B3479}" type="slidenum">
              <a:rPr lang="fi-FI" smtClean="0"/>
              <a:t>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76609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40D9D56B-380E-41B8-9315-ED5CBC9E4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" y="0"/>
            <a:ext cx="12191998" cy="6858000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7638" y="2553066"/>
            <a:ext cx="6212793" cy="338182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pic>
        <p:nvPicPr>
          <p:cNvPr id="4" name="Kuva 3" descr="Tampere University.">
            <a:extLst>
              <a:ext uri="{FF2B5EF4-FFF2-40B4-BE49-F238E27FC236}">
                <a16:creationId xmlns:a16="http://schemas.microsoft.com/office/drawing/2014/main" id="{F4B581D9-6573-401D-B01B-EC70ACF75D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0000" y="1080000"/>
            <a:ext cx="3721277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37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4401"/>
            <a:ext cx="10651813" cy="64293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7B513FB-A89D-4CD9-816A-A2426574FC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7FC877C-D72B-4FA2-A4D8-10EC144C4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BA96801F-E137-4B25-94D7-4851FADECBA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3132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5DF54673-9ACE-45BB-89AE-4DF9D12000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4401"/>
            <a:ext cx="10643351" cy="642938"/>
          </a:xfrm>
          <a:prstGeom prst="rect">
            <a:avLst/>
          </a:prstGeom>
        </p:spPr>
        <p:txBody>
          <a:bodyPr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0BA03E9-7771-435A-ACF2-791A64625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DA061E97-8041-4B8C-84EB-4224E0AC85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3E88A044-4865-4080-A1DB-4D812EAA9A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84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1F2527F-684A-4121-9363-8807B0AFD1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306364A-3632-4E1B-8113-A8981F3C5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5" name="Footer Placeholder 10">
            <a:extLst>
              <a:ext uri="{FF2B5EF4-FFF2-40B4-BE49-F238E27FC236}">
                <a16:creationId xmlns:a16="http://schemas.microsoft.com/office/drawing/2014/main" id="{DFF5CBD4-0D40-46CB-83FF-1C58DD7870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32917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B6A4069F-7B77-435A-A9D6-CD64E24346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737735C-1BFC-5948-A4B6-6B9D9DF1DAD9}"/>
              </a:ext>
            </a:extLst>
          </p:cNvPr>
          <p:cNvSpPr txBox="1">
            <a:spLocks/>
          </p:cNvSpPr>
          <p:nvPr userDrawn="1"/>
        </p:nvSpPr>
        <p:spPr>
          <a:xfrm>
            <a:off x="430580" y="6506631"/>
            <a:ext cx="6779559" cy="25194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defPPr>
              <a:defRPr lang="fi-FI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i-FI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86E1A08-E0B6-4CF0-9B54-F868C9DFE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8C7C9B07-1287-4DA9-8EE6-AAC6DE8166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8697E018-CB7F-48B9-B44F-8C4B55AF6C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646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9199A30-D9CF-F04F-AD6E-EFD6A331FF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A31E617-3DD2-45F9-87A9-28710F458B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23AE687-7288-4989-808B-BBFE1801B6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C9304CA3-67E1-4FC8-9377-97D39A86970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62863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2964" y="908050"/>
            <a:ext cx="7092900" cy="4960938"/>
          </a:xfrm>
        </p:spPr>
        <p:txBody>
          <a:bodyPr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172614"/>
            <a:ext cx="3932237" cy="3696374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9A114AA-0FC1-4BDA-A87A-450D91C74D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8A440A0-2DFA-4694-8E9A-F37821D642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B3199E04-FCC9-48F1-9FFB-2F71AFADEA9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20778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FB501874-212D-43E0-A21F-C912819BDE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Muokkaa ots. peruasdasdasdasdstyyl. napsautt.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1431" y="908050"/>
            <a:ext cx="7084433" cy="4960938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172614"/>
            <a:ext cx="3932237" cy="3696374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4B0FB749-BBFE-438A-B34D-304382F9D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D16047A-E530-4F76-BE04-5DB0A3040E2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7B2D6AA-88A2-4EE8-91D4-604C9EE543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3261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899770"/>
            <a:ext cx="10515600" cy="660103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0400" y="1707297"/>
            <a:ext cx="10515600" cy="4351338"/>
          </a:xfrm>
        </p:spPr>
        <p:txBody>
          <a:bodyPr vert="eaVert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9A817179-6464-4F21-9B03-3D32D962BE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353961E-5198-4EC6-84CF-7D796EA3D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0F202A3E-9DD7-4C20-B920-B130C51F616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78329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A30A482-DF25-4AC1-93FF-A21A43ED80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899770"/>
            <a:ext cx="10515600" cy="66010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0400" y="1707297"/>
            <a:ext cx="10515600" cy="4351338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008E8C6C-B535-4624-AE36-E7AA2DD35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D573219-6138-48B9-B6B4-28078E6649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093FE60-FDE5-4FFB-BA0D-01896B739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494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908049"/>
            <a:ext cx="2628900" cy="5268914"/>
          </a:xfrm>
          <a:prstGeom prst="rect">
            <a:avLst/>
          </a:prstGeom>
        </p:spPr>
        <p:txBody>
          <a:bodyPr vert="eaVert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08049"/>
            <a:ext cx="7734300" cy="5268913"/>
          </a:xfrm>
        </p:spPr>
        <p:txBody>
          <a:bodyPr vert="eaVert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FA231356-4E89-42FF-B9D2-5276EA40A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E294DD31-33A4-4715-9A6D-15C4AF304F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FEC80EF1-75D1-469D-8A92-4BE196BAFDB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1610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40D9D56B-380E-41B8-9315-ED5CBC9E4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863" y="2758440"/>
            <a:ext cx="11090275" cy="1440000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589" y="4435972"/>
            <a:ext cx="11083550" cy="1440000"/>
          </a:xfrm>
        </p:spPr>
        <p:txBody>
          <a:bodyPr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7EEF2D1E-9D26-4178-9CD9-82D802C125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8AC67BEA-6EFD-4E49-843A-63C8CA4D19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43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D6C69A4-9805-44B9-86C2-D0BEF1B39F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908049"/>
            <a:ext cx="2628900" cy="5268914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08049"/>
            <a:ext cx="7734300" cy="5268913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D6E3F5C-87B6-4EC2-BBE3-B9D1C41B9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35EC882A-A2D2-46CB-99A6-60BC54D854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45571256-36CB-4721-8D5D-45CF8D5DFD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7663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22800" y="914275"/>
            <a:ext cx="7018337" cy="4954712"/>
          </a:xfrm>
        </p:spPr>
        <p:txBody>
          <a:bodyPr anchor="t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223820"/>
            <a:ext cx="3932237" cy="3645167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03500BF-A2C1-4F36-A443-35E1074B66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803234A5-5678-4107-B6E4-4D194E2ECF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AEB90590-21DA-48A3-904A-917FC50EB7A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19989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DF7A597D-CD79-4B30-894C-1B2608609C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0"/>
            <a:ext cx="3932237" cy="11493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14333" y="914275"/>
            <a:ext cx="7021530" cy="4954712"/>
          </a:xfrm>
        </p:spPr>
        <p:txBody>
          <a:bodyPr anchor="t">
            <a:no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0400" y="2223820"/>
            <a:ext cx="3932237" cy="3645167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06352D-B086-43FE-8FC5-AC6B4EA8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FC39A97-01AE-4D0D-B345-8CBA52274616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C76E15C-8063-441E-A2E0-1EBFFF54D9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1591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3679" y="1143245"/>
            <a:ext cx="4853934" cy="314967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rgbClr val="4E008E"/>
                </a:solidFill>
              </a:defRPr>
            </a:lvl1pPr>
          </a:lstStyle>
          <a:p>
            <a:r>
              <a:rPr lang="en-GB" noProof="0"/>
              <a:t>This is a place for a longer text that goes on for three or more lines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8C4556-08AF-304E-8426-06F9F8EF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8267" y="1312457"/>
            <a:ext cx="5040000" cy="48906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17F52D9-8B1E-4F7F-AA8C-39AD4EB471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EB5273A0-B2DF-4C71-84F5-8A0CABCD5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D3A36DE0-5C27-4F2F-B628-D82AEFA8D89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897179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D4B79723-8A28-41DA-8158-47C40BEA11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9144" y="1129720"/>
            <a:ext cx="4853934" cy="3149671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This is a place for a longer text that goes on for three or more lines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B8C4556-08AF-304E-8426-06F9F8EFF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9804" y="1320928"/>
            <a:ext cx="5040000" cy="48906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0B3E6F3-32BA-42D1-BB7C-49EDFDFBC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62A019B-6E71-4FF6-8233-F4C9562575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2D7264E8-D67F-450D-B5B3-7C3FE5CFB2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4752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and pictur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37201" y="908050"/>
            <a:ext cx="6103938" cy="52817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0708" y="792399"/>
            <a:ext cx="4957631" cy="1909269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This is a place for a longer text with big font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E05CB-C7A1-A342-B41E-5EE8CD4216A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8363" y="2960016"/>
            <a:ext cx="4849977" cy="322979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84F16D1-C984-4655-8258-D6EF6AF7DF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0ACAF84-7C25-4838-BB2E-3953315E66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7F734B17-F190-4E9B-912E-CA33643B1B5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06329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caption and picture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782EC1E3-2963-4D1C-A09D-168216C669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3E05CB-C7A1-A342-B41E-5EE8CD4216A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26893" y="2960016"/>
            <a:ext cx="4857292" cy="322248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528733" y="908050"/>
            <a:ext cx="6112405" cy="5273294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8665" y="775657"/>
            <a:ext cx="4955519" cy="1909269"/>
          </a:xfrm>
          <a:prstGeom prst="rect">
            <a:avLst/>
          </a:prstGeom>
        </p:spPr>
        <p:txBody>
          <a:bodyPr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This is a place for a longer text with big font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35FED0F-203A-4399-B1A6-E36F6BDBF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C7E17269-133F-4041-8E1C-C34F81D99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509F9ABA-0045-4D3B-9E43-6CE8DD7F64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86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and text_1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3AB547-0C6F-394C-8BEF-5A6F3FBA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43" y="908050"/>
            <a:ext cx="10506697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79FD3A-6E17-1D47-8E91-0B127B433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9077" y="1931988"/>
            <a:ext cx="2502487" cy="152363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C0298E-F14A-6845-92C8-38BD03C683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9077" y="3455625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  <a:lvl2pPr marL="314325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2pPr>
            <a:lvl3pPr marL="671513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3pPr>
            <a:lvl4pPr marL="1027112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4pPr>
            <a:lvl5pPr marL="1336675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558BD131-E1E6-6B4A-8A43-7499BB4F444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03849" y="1931988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97DB071B-9088-9940-8EEF-A7349739FAA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203849" y="3455625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D91EB564-08EC-084A-85ED-67955978534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866181" y="1931988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0" name="Text Placeholder 15">
            <a:extLst>
              <a:ext uri="{FF2B5EF4-FFF2-40B4-BE49-F238E27FC236}">
                <a16:creationId xmlns:a16="http://schemas.microsoft.com/office/drawing/2014/main" id="{D5E66258-07E1-E642-A305-89957CDCCFE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66181" y="3455625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DDAC2486-1BBC-E148-8A6A-A96E0924C82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528513" y="1933860"/>
            <a:ext cx="2502487" cy="152363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id="{1A3268F3-BC79-314A-9049-89ABFE4885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528513" y="3457497"/>
            <a:ext cx="2502487" cy="2633662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36BEA95B-149A-4378-99A8-4A3778EC0E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CEF878AF-8D06-4EF3-883F-34F2EFF16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4" name="Footer Placeholder 10">
            <a:extLst>
              <a:ext uri="{FF2B5EF4-FFF2-40B4-BE49-F238E27FC236}">
                <a16:creationId xmlns:a16="http://schemas.microsoft.com/office/drawing/2014/main" id="{5FB341E1-B4C6-4A8F-95EC-40D3CF9664A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603573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 and text_2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3AB547-0C6F-394C-8BEF-5A6F3FBAF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243" y="908050"/>
            <a:ext cx="10506697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79FD3A-6E17-1D47-8E91-0B127B4332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29078" y="1931988"/>
            <a:ext cx="3231889" cy="1593882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8C0298E-F14A-6845-92C8-38BD03C683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9078" y="3455625"/>
            <a:ext cx="3231889" cy="2755084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6">
            <a:extLst>
              <a:ext uri="{FF2B5EF4-FFF2-40B4-BE49-F238E27FC236}">
                <a16:creationId xmlns:a16="http://schemas.microsoft.com/office/drawing/2014/main" id="{5111911C-6CB3-AD44-A987-239427CE40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969788" y="1931988"/>
            <a:ext cx="3231889" cy="1593882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4B81E064-8551-694A-8FD5-C523BEB10D1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969788" y="3455625"/>
            <a:ext cx="3231889" cy="2755084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0" name="Picture Placeholder 6">
            <a:extLst>
              <a:ext uri="{FF2B5EF4-FFF2-40B4-BE49-F238E27FC236}">
                <a16:creationId xmlns:a16="http://schemas.microsoft.com/office/drawing/2014/main" id="{E37D0D04-EE41-5F42-BA3B-67ED3166C67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10498" y="1931988"/>
            <a:ext cx="3231889" cy="1593882"/>
          </a:xfrm>
        </p:spPr>
        <p:txBody>
          <a:bodyPr>
            <a:noAutofit/>
          </a:bodyPr>
          <a:lstStyle/>
          <a:p>
            <a:r>
              <a:rPr lang="en-US"/>
              <a:t>Click icon to add picture</a:t>
            </a:r>
            <a:endParaRPr lang="fi-FI" dirty="0"/>
          </a:p>
        </p:txBody>
      </p:sp>
      <p:sp>
        <p:nvSpPr>
          <p:cNvPr id="31" name="Text Placeholder 15">
            <a:extLst>
              <a:ext uri="{FF2B5EF4-FFF2-40B4-BE49-F238E27FC236}">
                <a16:creationId xmlns:a16="http://schemas.microsoft.com/office/drawing/2014/main" id="{C7609D31-2B9E-9841-9A07-1A4FC704573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410498" y="3455625"/>
            <a:ext cx="3231889" cy="2755084"/>
          </a:xfrm>
          <a:solidFill>
            <a:srgbClr val="EFEFEF"/>
          </a:solidFill>
        </p:spPr>
        <p:txBody>
          <a:bodyPr lIns="144000" tIns="216000" rIns="144000" bIns="216000">
            <a:noAutofit/>
          </a:bodyPr>
          <a:lstStyle>
            <a:lvl1pPr marL="0" indent="0">
              <a:lnSpc>
                <a:spcPct val="100000"/>
              </a:lnSpc>
              <a:buNone/>
              <a:defRPr sz="1600"/>
            </a:lvl1pPr>
            <a:lvl2pPr marL="314325" indent="0">
              <a:lnSpc>
                <a:spcPct val="100000"/>
              </a:lnSpc>
              <a:buNone/>
              <a:defRPr sz="1600"/>
            </a:lvl2pPr>
            <a:lvl3pPr marL="671513" indent="0">
              <a:lnSpc>
                <a:spcPct val="100000"/>
              </a:lnSpc>
              <a:buNone/>
              <a:defRPr sz="1600"/>
            </a:lvl3pPr>
            <a:lvl4pPr marL="1027112" indent="0">
              <a:lnSpc>
                <a:spcPct val="100000"/>
              </a:lnSpc>
              <a:buNone/>
              <a:defRPr sz="1600"/>
            </a:lvl4pPr>
            <a:lvl5pPr marL="1336675" indent="0">
              <a:lnSpc>
                <a:spcPct val="100000"/>
              </a:lnSpc>
              <a:buNone/>
              <a:defRPr sz="16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A32E84F1-B479-4DA5-B79A-E1AAD01844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8DBF1F0F-97EF-4D74-A4D0-217EA478DC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74C35F04-76D4-4B98-A67F-2CB880FD6A9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240063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8895A594-3BD2-D54E-93FD-6F7FCA50C3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8339" y="2835805"/>
            <a:ext cx="10660250" cy="182086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defRPr sz="5400">
                <a:solidFill>
                  <a:srgbClr val="4E008E"/>
                </a:solidFill>
              </a:defRPr>
            </a:lvl1pPr>
          </a:lstStyle>
          <a:p>
            <a:r>
              <a:rPr lang="en-GB" noProof="0"/>
              <a:t>“Insert </a:t>
            </a:r>
            <a:br>
              <a:rPr lang="en-GB" noProof="0"/>
            </a:br>
            <a:r>
              <a:rPr lang="en-GB" noProof="0"/>
              <a:t>text here.”</a:t>
            </a:r>
          </a:p>
        </p:txBody>
      </p:sp>
      <p:sp>
        <p:nvSpPr>
          <p:cNvPr id="13" name="Tekstin paikkamerkki 2"/>
          <p:cNvSpPr>
            <a:spLocks noGrp="1"/>
          </p:cNvSpPr>
          <p:nvPr>
            <p:ph type="body" sz="quarter" idx="11" hasCustomPrompt="1"/>
          </p:nvPr>
        </p:nvSpPr>
        <p:spPr>
          <a:xfrm>
            <a:off x="668338" y="4784723"/>
            <a:ext cx="10660062" cy="1440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3200">
                <a:solidFill>
                  <a:srgbClr val="4E008E"/>
                </a:solidFill>
              </a:defRPr>
            </a:lvl1pPr>
            <a:lvl2pPr marL="314325" indent="0" algn="r">
              <a:buFontTx/>
              <a:buNone/>
              <a:defRPr/>
            </a:lvl2pPr>
            <a:lvl3pPr marL="671513" indent="0" algn="r">
              <a:buFontTx/>
              <a:buNone/>
              <a:defRPr/>
            </a:lvl3pPr>
            <a:lvl4pPr marL="1027112" indent="0" algn="r">
              <a:buFontTx/>
              <a:buNone/>
              <a:defRPr/>
            </a:lvl4pPr>
            <a:lvl5pPr marL="1336675" indent="0" algn="r">
              <a:buFontTx/>
              <a:buNone/>
              <a:defRPr/>
            </a:lvl5pPr>
          </a:lstStyle>
          <a:p>
            <a:pPr lvl="0"/>
            <a:r>
              <a:rPr lang="en-GB" noProof="0"/>
              <a:t>– Firstname Lastname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D54C215-BF9C-463D-8116-5E5F873B83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22651F8-67AD-4CA7-B5C5-141B94156E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D38B48EA-3C26-4DE6-8A6F-BD13DFD31C4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00493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0863" y="2757600"/>
            <a:ext cx="11090275" cy="1440000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400">
                <a:solidFill>
                  <a:srgbClr val="4E008E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589" y="4435200"/>
            <a:ext cx="11083550" cy="1440000"/>
          </a:xfrm>
        </p:spPr>
        <p:txBody>
          <a:bodyPr>
            <a:noAutofit/>
          </a:bodyPr>
          <a:lstStyle>
            <a:lvl1pPr marL="0" indent="0" algn="ctr">
              <a:buNone/>
              <a:defRPr sz="3200">
                <a:solidFill>
                  <a:srgbClr val="4E008E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7" name="Footer Placeholder 10">
            <a:extLst>
              <a:ext uri="{FF2B5EF4-FFF2-40B4-BE49-F238E27FC236}">
                <a16:creationId xmlns:a16="http://schemas.microsoft.com/office/drawing/2014/main" id="{B2D621D0-61E7-E946-BBC9-24D91EEA5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38BB0235-0F5A-40FA-B663-F054FD106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E0BDB65-6D51-44F4-970C-428F139C63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81463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>
            <a:extLst>
              <a:ext uri="{FF2B5EF4-FFF2-40B4-BE49-F238E27FC236}">
                <a16:creationId xmlns:a16="http://schemas.microsoft.com/office/drawing/2014/main" id="{CFF25AA6-74E4-4FDC-97D1-348B884E4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802266" y="2683405"/>
            <a:ext cx="10660250" cy="1820862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“Insert </a:t>
            </a:r>
            <a:br>
              <a:rPr lang="en-GB" noProof="0"/>
            </a:br>
            <a:r>
              <a:rPr lang="en-GB" noProof="0"/>
              <a:t>text here.”</a:t>
            </a:r>
          </a:p>
        </p:txBody>
      </p:sp>
      <p:sp>
        <p:nvSpPr>
          <p:cNvPr id="12" name="Tekstin paikkamerkki 13"/>
          <p:cNvSpPr>
            <a:spLocks noGrp="1"/>
          </p:cNvSpPr>
          <p:nvPr>
            <p:ph type="body" sz="quarter" idx="12" hasCustomPrompt="1"/>
          </p:nvPr>
        </p:nvSpPr>
        <p:spPr>
          <a:xfrm>
            <a:off x="802266" y="4606387"/>
            <a:ext cx="10644349" cy="1440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3200">
                <a:solidFill>
                  <a:schemeClr val="bg1"/>
                </a:solidFill>
              </a:defRPr>
            </a:lvl1pPr>
            <a:lvl2pPr marL="314325" indent="0">
              <a:buFontTx/>
              <a:buNone/>
              <a:defRPr>
                <a:solidFill>
                  <a:schemeClr val="bg1"/>
                </a:solidFill>
              </a:defRPr>
            </a:lvl2pPr>
            <a:lvl3pPr marL="671513" indent="0">
              <a:buFontTx/>
              <a:buNone/>
              <a:defRPr>
                <a:solidFill>
                  <a:schemeClr val="bg1"/>
                </a:solidFill>
              </a:defRPr>
            </a:lvl3pPr>
            <a:lvl4pPr marL="1027112" indent="0">
              <a:buFontTx/>
              <a:buNone/>
              <a:defRPr>
                <a:solidFill>
                  <a:schemeClr val="bg1"/>
                </a:solidFill>
              </a:defRPr>
            </a:lvl4pPr>
            <a:lvl5pPr marL="133667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algn="r"/>
            <a:r>
              <a:rPr lang="en-GB" noProof="0">
                <a:solidFill>
                  <a:schemeClr val="bg1"/>
                </a:solidFill>
              </a:rPr>
              <a:t>– Firstname Lastname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4DAC962-BCA0-4E26-A90A-EC7C6038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7B84C95F-B250-4250-A075-AEF10367FC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26F114B-97C9-4F70-8E58-1AFA5B8E3A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312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B2510EA-1654-E84D-A789-CFF2920E00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36422"/>
            <a:ext cx="11914022" cy="6221578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B9B4DE-33B9-0041-8077-6782343643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093510" y="1569142"/>
            <a:ext cx="9690754" cy="406070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38100" dir="2700000" sx="74000" sy="74000" algn="tl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3A1E0F-9E5E-9745-BEF2-2CE041671C6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63233" y="1883432"/>
            <a:ext cx="2401642" cy="3424232"/>
          </a:xfrm>
          <a:solidFill>
            <a:srgbClr val="7DCDBE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BDD4BC1B-C1D1-4F41-B9B7-335D450148A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2126" y="1569143"/>
            <a:ext cx="6827907" cy="816758"/>
          </a:xfrm>
        </p:spPr>
        <p:txBody>
          <a:bodyPr anchor="b" anchorCtr="0">
            <a:noAutofit/>
          </a:bodyPr>
          <a:lstStyle>
            <a:lvl1pPr marL="0" indent="0">
              <a:buNone/>
              <a:defRPr sz="3200" b="1">
                <a:solidFill>
                  <a:srgbClr val="4E008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Firstname Lastname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2938A8D-D773-5142-92B9-89D818060D6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02130" y="2385899"/>
            <a:ext cx="6827904" cy="365134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rgbClr val="7DCDBE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Title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A126850-0A2D-214C-8173-B9D9A2BCD6CD}"/>
              </a:ext>
            </a:extLst>
          </p:cNvPr>
          <p:cNvCxnSpPr/>
          <p:nvPr userDrawn="1"/>
        </p:nvCxnSpPr>
        <p:spPr>
          <a:xfrm>
            <a:off x="4868747" y="2984293"/>
            <a:ext cx="0" cy="2319489"/>
          </a:xfrm>
          <a:prstGeom prst="line">
            <a:avLst/>
          </a:prstGeom>
          <a:ln w="3175">
            <a:solidFill>
              <a:srgbClr val="4E00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09D0D4C-BB57-D348-99EE-61BD94E3A56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02127" y="2915308"/>
            <a:ext cx="3183740" cy="239235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/>
            </a:lvl1pPr>
            <a:lvl2pPr marL="314325" indent="0">
              <a:lnSpc>
                <a:spcPct val="100000"/>
              </a:lnSpc>
              <a:buNone/>
              <a:defRPr sz="2000"/>
            </a:lvl2pPr>
            <a:lvl3pPr marL="671513" indent="0">
              <a:lnSpc>
                <a:spcPct val="100000"/>
              </a:lnSpc>
              <a:buNone/>
              <a:defRPr sz="2000"/>
            </a:lvl3pPr>
            <a:lvl4pPr marL="1027112" indent="0">
              <a:lnSpc>
                <a:spcPct val="100000"/>
              </a:lnSpc>
              <a:buNone/>
              <a:defRPr sz="2000"/>
            </a:lvl4pPr>
            <a:lvl5pPr marL="1336675" indent="0">
              <a:lnSpc>
                <a:spcPct val="100000"/>
              </a:lnSpc>
              <a:buNone/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282D1424-0632-DE42-8831-FEFEDCC9079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46294" y="2914199"/>
            <a:ext cx="3183740" cy="239350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2000"/>
            </a:lvl1pPr>
            <a:lvl2pPr marL="314325" indent="0">
              <a:lnSpc>
                <a:spcPct val="100000"/>
              </a:lnSpc>
              <a:buNone/>
              <a:defRPr sz="2000"/>
            </a:lvl2pPr>
            <a:lvl3pPr marL="671513" indent="0">
              <a:lnSpc>
                <a:spcPct val="100000"/>
              </a:lnSpc>
              <a:buNone/>
              <a:defRPr sz="2000"/>
            </a:lvl3pPr>
            <a:lvl4pPr marL="1027112" indent="0">
              <a:lnSpc>
                <a:spcPct val="100000"/>
              </a:lnSpc>
              <a:buNone/>
              <a:defRPr sz="2000"/>
            </a:lvl4pPr>
            <a:lvl5pPr marL="1336675" indent="0">
              <a:lnSpc>
                <a:spcPct val="1000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266ED82B-11B6-41FE-87C7-2B5722E38F87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E69F5273-5630-41AF-BBE6-A465425B11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9A05E985-5042-48F0-9519-B76D1E94048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76896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96305A-4729-C241-80A5-A3957FB9D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99923" y="628650"/>
            <a:ext cx="11892077" cy="622935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2AACA4F-50A2-4213-AE5B-26622BDBF93E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9179ABD-0CDD-4487-ADD9-0679BFCE2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Footer Placeholder 10">
            <a:extLst>
              <a:ext uri="{FF2B5EF4-FFF2-40B4-BE49-F238E27FC236}">
                <a16:creationId xmlns:a16="http://schemas.microsoft.com/office/drawing/2014/main" id="{0BCA9A8C-35F5-4107-B91B-A52435FB7E9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33392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EN - 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40D9D56B-380E-41B8-9315-ED5CBC9E42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" y="0"/>
            <a:ext cx="12191998" cy="6858000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Kuva 6">
            <a:extLst>
              <a:ext uri="{FF2B5EF4-FFF2-40B4-BE49-F238E27FC236}">
                <a16:creationId xmlns:a16="http://schemas.microsoft.com/office/drawing/2014/main" id="{074A7632-0B5B-4DF2-9411-9E0ADFA061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16714" y="1879326"/>
            <a:ext cx="2225901" cy="3114035"/>
          </a:xfrm>
          <a:prstGeom prst="rect">
            <a:avLst/>
          </a:prstGeom>
        </p:spPr>
      </p:pic>
      <p:sp>
        <p:nvSpPr>
          <p:cNvPr id="8" name="Tekstiruutu 7">
            <a:extLst>
              <a:ext uri="{FF2B5EF4-FFF2-40B4-BE49-F238E27FC236}">
                <a16:creationId xmlns:a16="http://schemas.microsoft.com/office/drawing/2014/main" id="{A93BB476-CD94-4029-8F95-5AE34712627B}"/>
              </a:ext>
            </a:extLst>
          </p:cNvPr>
          <p:cNvSpPr txBox="1"/>
          <p:nvPr userDrawn="1"/>
        </p:nvSpPr>
        <p:spPr>
          <a:xfrm>
            <a:off x="5794795" y="2509714"/>
            <a:ext cx="3758780" cy="2169825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ts val="5400"/>
              </a:lnSpc>
            </a:pPr>
            <a:r>
              <a:rPr lang="en-GB" sz="5600" b="1" noProof="0">
                <a:solidFill>
                  <a:schemeClr val="bg1"/>
                </a:solidFill>
              </a:rPr>
              <a:t>Human Potential Unlimited.</a:t>
            </a:r>
          </a:p>
        </p:txBody>
      </p:sp>
    </p:spTree>
    <p:extLst>
      <p:ext uri="{BB962C8B-B14F-4D97-AF65-F5344CB8AC3E}">
        <p14:creationId xmlns:p14="http://schemas.microsoft.com/office/powerpoint/2010/main" val="15685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">
          <p15:clr>
            <a:srgbClr val="FBAE40"/>
          </p15:clr>
        </p15:guide>
        <p15:guide id="2" pos="75">
          <p15:clr>
            <a:srgbClr val="FBAE40"/>
          </p15:clr>
        </p15:guide>
        <p15:guide id="3" pos="7605">
          <p15:clr>
            <a:srgbClr val="FBAE40"/>
          </p15:clr>
        </p15:guide>
        <p15:guide id="4" orient="horz" pos="424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1723"/>
            <a:ext cx="10515600" cy="6456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400" y="1707297"/>
            <a:ext cx="10515600" cy="435133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3405FCAB-7A18-034B-9743-CFD67A11D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EC2DD84-1BF6-4E3C-BCC3-08913B1A45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6B2755C-0223-4E55-9084-FF6941279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8357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>
            <a:extLst>
              <a:ext uri="{FF2B5EF4-FFF2-40B4-BE49-F238E27FC236}">
                <a16:creationId xmlns:a16="http://schemas.microsoft.com/office/drawing/2014/main" id="{2E511953-F32B-4B5F-9EC2-2431EB03FD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1723"/>
            <a:ext cx="10515600" cy="6456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400" y="1707297"/>
            <a:ext cx="10515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E01EC75-0511-4C59-AFDC-B169D9524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4711C01-20AD-4C7D-A906-DDBC6C93E9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D49CC18-975B-4218-9BEB-3D804548A4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921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1"/>
            <a:ext cx="10655486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0400" y="1825625"/>
            <a:ext cx="5181600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399" y="1825625"/>
            <a:ext cx="5387465" cy="4351338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5ECB8C9-6F71-8745-9B9D-ED3B992FA1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BCE51E9-C67C-4EF8-826E-F1A4EE041B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DAC9A-9264-4E96-A741-2D8DA1F06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4499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351703-006A-624D-9F66-D3B3015E7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08051"/>
            <a:ext cx="10643348" cy="649288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0400" y="1706400"/>
            <a:ext cx="5181600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1706400"/>
            <a:ext cx="5392738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8398AE9-4026-46A2-BBA1-AAB09718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AE78F3E-1AD5-409A-90E2-A126A9F8418C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EFCCDBD-D833-4FF5-A833-32B63E9032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25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6517"/>
            <a:ext cx="10650635" cy="649288"/>
          </a:xfrm>
          <a:prstGeom prst="rect">
            <a:avLst/>
          </a:prstGeom>
        </p:spPr>
        <p:txBody>
          <a:bodyPr anchor="t" anchorCtr="0"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400" y="1700214"/>
            <a:ext cx="5157787" cy="8048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400" y="2647950"/>
            <a:ext cx="5157787" cy="35417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81687" y="1700214"/>
            <a:ext cx="5183188" cy="8048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81687" y="2647950"/>
            <a:ext cx="5183188" cy="3541714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3" name="Footer Placeholder 10">
            <a:extLst>
              <a:ext uri="{FF2B5EF4-FFF2-40B4-BE49-F238E27FC236}">
                <a16:creationId xmlns:a16="http://schemas.microsoft.com/office/drawing/2014/main" id="{20D11757-AD21-8C44-BA47-2C7CCF6BD25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267BC55-B784-4D84-8769-21885DB5752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1527A28-514A-4E4D-B9BB-80131B1DE74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88492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>
            <a:extLst>
              <a:ext uri="{FF2B5EF4-FFF2-40B4-BE49-F238E27FC236}">
                <a16:creationId xmlns:a16="http://schemas.microsoft.com/office/drawing/2014/main" id="{EB8D2C57-C1F3-4D95-825E-2E55BFB96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77978" y="640094"/>
            <a:ext cx="11914022" cy="6221578"/>
          </a:xfrm>
          <a:prstGeom prst="rect">
            <a:avLst/>
          </a:prstGeom>
          <a:solidFill>
            <a:srgbClr val="4E0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00" y="916517"/>
            <a:ext cx="10642163" cy="649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400" y="1700214"/>
            <a:ext cx="5157787" cy="80486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0400" y="2647950"/>
            <a:ext cx="5157787" cy="3541713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73216" y="1700214"/>
            <a:ext cx="5183188" cy="804862"/>
          </a:xfrm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73216" y="2647950"/>
            <a:ext cx="5183188" cy="3541714"/>
          </a:xfrm>
        </p:spPr>
        <p:txBody>
          <a:bodyPr>
            <a:no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ECA17208-6DE2-4F5B-B757-D5C3A1763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0400" y="6489700"/>
            <a:ext cx="6779559" cy="25194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283CFA40-FCD9-4A03-A580-D0EEA6494001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AACA649-1609-4824-AF1D-CF39DED724D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‹#›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48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400" y="170729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/>
              <a:t>Muokkaa tekstin perustyylejä napsauttamalla</a:t>
            </a:r>
          </a:p>
          <a:p>
            <a:pPr lvl="1"/>
            <a:r>
              <a:rPr lang="en-GB" noProof="0"/>
              <a:t>toinen taso</a:t>
            </a:r>
          </a:p>
          <a:p>
            <a:pPr lvl="2"/>
            <a:r>
              <a:rPr lang="en-GB" noProof="0"/>
              <a:t>kolmas taso</a:t>
            </a:r>
          </a:p>
          <a:p>
            <a:pPr lvl="3"/>
            <a:r>
              <a:rPr lang="en-GB" noProof="0"/>
              <a:t>neljäs taso</a:t>
            </a:r>
          </a:p>
          <a:p>
            <a:pPr lvl="4"/>
            <a:r>
              <a:rPr lang="en-GB" noProof="0"/>
              <a:t>viides taso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55589" y="6489700"/>
            <a:ext cx="766827" cy="254172"/>
          </a:xfrm>
          <a:prstGeom prst="rect">
            <a:avLst/>
          </a:prstGeom>
        </p:spPr>
        <p:txBody>
          <a:bodyPr vert="horz" lIns="0" tIns="45720" rIns="0" bIns="45720" rtlCol="0" anchor="b" anchorCtr="0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97005" y="6489700"/>
            <a:ext cx="375932" cy="254015"/>
          </a:xfrm>
          <a:prstGeom prst="rect">
            <a:avLst/>
          </a:prstGeom>
        </p:spPr>
        <p:txBody>
          <a:bodyPr vert="horz" lIns="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5E40AAE-D302-7647-9D31-6971CE88E7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489700"/>
            <a:ext cx="6778800" cy="25401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03743BE5-29C0-A94B-962C-58F604640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00" y="911553"/>
            <a:ext cx="10521733" cy="64578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GB" noProof="0"/>
              <a:t>Muokkaa perustyyl. napsautt.</a:t>
            </a:r>
          </a:p>
        </p:txBody>
      </p:sp>
      <p:pic>
        <p:nvPicPr>
          <p:cNvPr id="5" name="Kuva 4" descr="Tampere University.">
            <a:extLst>
              <a:ext uri="{FF2B5EF4-FFF2-40B4-BE49-F238E27FC236}">
                <a16:creationId xmlns:a16="http://schemas.microsoft.com/office/drawing/2014/main" id="{37F13CCF-E858-4691-8DA5-CEDCEA21226F}"/>
              </a:ext>
            </a:extLst>
          </p:cNvPr>
          <p:cNvPicPr>
            <a:picLocks noChangeAspect="1"/>
          </p:cNvPicPr>
          <p:nvPr userDrawn="1"/>
        </p:nvPicPr>
        <p:blipFill>
          <a:blip r:embed="rId35"/>
          <a:stretch>
            <a:fillRect/>
          </a:stretch>
        </p:blipFill>
        <p:spPr>
          <a:xfrm>
            <a:off x="126000" y="115200"/>
            <a:ext cx="1741557" cy="4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2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769" r:id="rId2"/>
    <p:sldLayoutId id="2147483781" r:id="rId3"/>
    <p:sldLayoutId id="2147483770" r:id="rId4"/>
    <p:sldLayoutId id="2147483803" r:id="rId5"/>
    <p:sldLayoutId id="2147483772" r:id="rId6"/>
    <p:sldLayoutId id="2147483785" r:id="rId7"/>
    <p:sldLayoutId id="2147483773" r:id="rId8"/>
    <p:sldLayoutId id="2147483786" r:id="rId9"/>
    <p:sldLayoutId id="2147483774" r:id="rId10"/>
    <p:sldLayoutId id="2147483787" r:id="rId11"/>
    <p:sldLayoutId id="2147483775" r:id="rId12"/>
    <p:sldLayoutId id="2147483788" r:id="rId13"/>
    <p:sldLayoutId id="2147483798" r:id="rId14"/>
    <p:sldLayoutId id="2147483776" r:id="rId15"/>
    <p:sldLayoutId id="2147483789" r:id="rId16"/>
    <p:sldLayoutId id="2147483778" r:id="rId17"/>
    <p:sldLayoutId id="2147483795" r:id="rId18"/>
    <p:sldLayoutId id="2147483779" r:id="rId19"/>
    <p:sldLayoutId id="2147483796" r:id="rId20"/>
    <p:sldLayoutId id="2147483777" r:id="rId21"/>
    <p:sldLayoutId id="2147483790" r:id="rId22"/>
    <p:sldLayoutId id="2147483791" r:id="rId23"/>
    <p:sldLayoutId id="2147483780" r:id="rId24"/>
    <p:sldLayoutId id="2147483792" r:id="rId25"/>
    <p:sldLayoutId id="2147483782" r:id="rId26"/>
    <p:sldLayoutId id="2147483800" r:id="rId27"/>
    <p:sldLayoutId id="2147483804" r:id="rId28"/>
    <p:sldLayoutId id="2147483802" r:id="rId29"/>
    <p:sldLayoutId id="2147483805" r:id="rId30"/>
    <p:sldLayoutId id="2147483801" r:id="rId31"/>
    <p:sldLayoutId id="2147483783" r:id="rId32"/>
    <p:sldLayoutId id="2147483807" r:id="rId3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rgbClr val="4E008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88950" indent="-1746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04863" indent="-1333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55700" indent="-1285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70025" indent="-1333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3">
          <p15:clr>
            <a:srgbClr val="F26B43"/>
          </p15:clr>
        </p15:guide>
        <p15:guide id="2" pos="7605">
          <p15:clr>
            <a:srgbClr val="F26B43"/>
          </p15:clr>
        </p15:guide>
        <p15:guide id="3" pos="75">
          <p15:clr>
            <a:srgbClr val="F26B43"/>
          </p15:clr>
        </p15:guide>
        <p15:guide id="4" orient="horz" pos="4247">
          <p15:clr>
            <a:srgbClr val="F26B43"/>
          </p15:clr>
        </p15:guide>
        <p15:guide id="5" pos="325">
          <p15:clr>
            <a:srgbClr val="F26B43"/>
          </p15:clr>
        </p15:guide>
        <p15:guide id="6" orient="horz" pos="4088">
          <p15:clr>
            <a:srgbClr val="F26B43"/>
          </p15:clr>
        </p15:guide>
        <p15:guide id="7" pos="6970">
          <p15:clr>
            <a:srgbClr val="F26B43"/>
          </p15:clr>
        </p15:guide>
        <p15:guide id="8" orient="horz" pos="346">
          <p15:clr>
            <a:srgbClr val="F26B43"/>
          </p15:clr>
        </p15:guide>
        <p15:guide id="9" orient="horz" pos="981">
          <p15:clr>
            <a:srgbClr val="F26B43"/>
          </p15:clr>
        </p15:guide>
        <p15:guide id="10" orient="horz" pos="572">
          <p15:clr>
            <a:srgbClr val="F26B43"/>
          </p15:clr>
        </p15:guide>
        <p15:guide id="11" orient="horz" pos="1071">
          <p15:clr>
            <a:srgbClr val="F26B43"/>
          </p15:clr>
        </p15:guide>
        <p15:guide id="12" pos="733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0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gif"/><Relationship Id="rId7" Type="http://schemas.openxmlformats.org/officeDocument/2006/relationships/image" Target="../media/image19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gif"/><Relationship Id="rId11" Type="http://schemas.openxmlformats.org/officeDocument/2006/relationships/image" Target="../media/image23.gif"/><Relationship Id="rId5" Type="http://schemas.openxmlformats.org/officeDocument/2006/relationships/image" Target="../media/image17.gif"/><Relationship Id="rId10" Type="http://schemas.openxmlformats.org/officeDocument/2006/relationships/image" Target="../media/image22.png"/><Relationship Id="rId4" Type="http://schemas.openxmlformats.org/officeDocument/2006/relationships/image" Target="../media/image16.gif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04E0433-140C-4C5F-8B9C-D5C033F199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5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Protection</a:t>
            </a:r>
            <a:r>
              <a:rPr lang="fi-FI" sz="5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design and </a:t>
            </a:r>
            <a:r>
              <a:rPr lang="fi-FI" sz="5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modelling</a:t>
            </a:r>
            <a:r>
              <a:rPr lang="fi-FI" sz="5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at Tampere </a:t>
            </a:r>
            <a:r>
              <a:rPr lang="fi-FI" sz="5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University</a:t>
            </a:r>
            <a:r>
              <a:rPr lang="fi-FI" sz="5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(TAU)</a:t>
            </a:r>
            <a:endParaRPr lang="en-GB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8AD43232-7E51-4454-882A-C71C381903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sz="2000" u="sng" dirty="0"/>
              <a:t>Tiina Salmi</a:t>
            </a:r>
            <a:endParaRPr lang="fi-FI" sz="2000" dirty="0"/>
          </a:p>
          <a:p>
            <a:r>
              <a:rPr lang="fi-FI" sz="2000" dirty="0" err="1"/>
              <a:t>with</a:t>
            </a:r>
            <a:r>
              <a:rPr lang="fi-FI" sz="2000" dirty="0"/>
              <a:t> </a:t>
            </a:r>
            <a:r>
              <a:rPr lang="fi-FI" sz="2000" dirty="0" err="1"/>
              <a:t>contributions</a:t>
            </a:r>
            <a:r>
              <a:rPr lang="fi-FI" sz="2000" dirty="0"/>
              <a:t> </a:t>
            </a:r>
            <a:r>
              <a:rPr lang="fi-FI" sz="2000" dirty="0" err="1"/>
              <a:t>from</a:t>
            </a:r>
            <a:r>
              <a:rPr lang="fi-FI" sz="2000" dirty="0"/>
              <a:t>: D. Liu, D. Sotnikov, M. Lyly, H. Milanchian, M. Haajari, S. Bakrani Balani, D. Wu, P. Lammintaus, …</a:t>
            </a:r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D22C5561-3C7E-45D6-88FA-9D3A7298A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HFM RD line 4 Kick-off meeting 18.4.2023 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7C4A17C5-1E39-4657-ABAC-0D9CA45318C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55F02BCB-A60B-4893-822E-9134C6813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>
                <a:solidFill>
                  <a:schemeClr val="bg1"/>
                </a:solidFill>
              </a:rPr>
              <a:pPr/>
              <a:t>1</a:t>
            </a:fld>
            <a:endParaRPr lang="en-GB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7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DF4E88B-7A4E-79A3-185E-5008E9BE0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 dirty="0" err="1"/>
              <a:t>Current</a:t>
            </a:r>
            <a:r>
              <a:rPr lang="fi-FI" sz="3200" dirty="0"/>
              <a:t> status of </a:t>
            </a:r>
            <a:r>
              <a:rPr lang="fi-FI" sz="3200" dirty="0" err="1"/>
              <a:t>superconducting</a:t>
            </a:r>
            <a:r>
              <a:rPr lang="fi-FI" sz="3200" dirty="0"/>
              <a:t> </a:t>
            </a:r>
            <a:r>
              <a:rPr lang="fi-FI" sz="3200" dirty="0" err="1"/>
              <a:t>magnet</a:t>
            </a:r>
            <a:r>
              <a:rPr lang="fi-FI" sz="3200" dirty="0"/>
              <a:t> </a:t>
            </a:r>
            <a:r>
              <a:rPr lang="fi-FI" sz="3200" dirty="0" err="1"/>
              <a:t>research</a:t>
            </a:r>
            <a:r>
              <a:rPr lang="fi-FI" sz="3200" dirty="0"/>
              <a:t> at TAU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4378DB9-D48A-2668-317D-12DDFCBC69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400" y="1885949"/>
            <a:ext cx="10515600" cy="4172685"/>
          </a:xfrm>
        </p:spPr>
        <p:txBody>
          <a:bodyPr/>
          <a:lstStyle/>
          <a:p>
            <a:r>
              <a:rPr lang="fi-FI" sz="1800" b="1" dirty="0"/>
              <a:t>PI: </a:t>
            </a:r>
            <a:r>
              <a:rPr lang="fi-FI" sz="1800" dirty="0"/>
              <a:t>Academy Research </a:t>
            </a:r>
            <a:r>
              <a:rPr lang="fi-FI" dirty="0" err="1"/>
              <a:t>F</a:t>
            </a:r>
            <a:r>
              <a:rPr lang="fi-FI" sz="1800" dirty="0" err="1"/>
              <a:t>ellow</a:t>
            </a:r>
            <a:r>
              <a:rPr lang="fi-FI" sz="1800" dirty="0"/>
              <a:t> Tiina Salmi</a:t>
            </a:r>
          </a:p>
          <a:p>
            <a:r>
              <a:rPr lang="fi-FI" sz="1800" b="1" dirty="0"/>
              <a:t>Team: </a:t>
            </a:r>
            <a:r>
              <a:rPr lang="fi-FI" sz="1800" dirty="0"/>
              <a:t>1 </a:t>
            </a:r>
            <a:r>
              <a:rPr lang="fi-FI" sz="1800" dirty="0" err="1"/>
              <a:t>PhD</a:t>
            </a:r>
            <a:r>
              <a:rPr lang="fi-FI" sz="1800" dirty="0"/>
              <a:t> </a:t>
            </a:r>
            <a:r>
              <a:rPr lang="fi-FI" sz="1800" dirty="0" err="1"/>
              <a:t>student</a:t>
            </a:r>
            <a:r>
              <a:rPr lang="fi-FI" sz="1800" dirty="0"/>
              <a:t>, 1 postdoc, 1 </a:t>
            </a:r>
            <a:r>
              <a:rPr lang="fi-FI" sz="1800" dirty="0" err="1"/>
              <a:t>part-time</a:t>
            </a:r>
            <a:r>
              <a:rPr lang="fi-FI" sz="1800" dirty="0"/>
              <a:t> postdoc, 2-3 </a:t>
            </a:r>
            <a:r>
              <a:rPr lang="fi-FI" sz="1800" dirty="0" err="1"/>
              <a:t>researchers</a:t>
            </a:r>
            <a:r>
              <a:rPr lang="fi-FI" sz="1800" dirty="0"/>
              <a:t>/</a:t>
            </a:r>
            <a:r>
              <a:rPr lang="fi-FI" sz="1800" dirty="0" err="1"/>
              <a:t>research</a:t>
            </a:r>
            <a:r>
              <a:rPr lang="fi-FI" sz="1800" dirty="0"/>
              <a:t> </a:t>
            </a:r>
            <a:r>
              <a:rPr lang="fi-FI" sz="1800" dirty="0" err="1"/>
              <a:t>assistants</a:t>
            </a:r>
            <a:endParaRPr lang="fi-FI" sz="1800" dirty="0"/>
          </a:p>
          <a:p>
            <a:r>
              <a:rPr lang="fi-FI" sz="1800" b="1" dirty="0" err="1"/>
              <a:t>Projects</a:t>
            </a:r>
            <a:r>
              <a:rPr lang="fi-FI" sz="1800" b="1" dirty="0"/>
              <a:t>: </a:t>
            </a:r>
          </a:p>
          <a:p>
            <a:pPr lvl="1"/>
            <a:r>
              <a:rPr lang="fi-FI" dirty="0"/>
              <a:t>Academy </a:t>
            </a:r>
            <a:r>
              <a:rPr lang="fi-FI" dirty="0" err="1"/>
              <a:t>reserach</a:t>
            </a:r>
            <a:r>
              <a:rPr lang="fi-FI" dirty="0"/>
              <a:t> </a:t>
            </a:r>
            <a:r>
              <a:rPr lang="fi-FI" dirty="0" err="1"/>
              <a:t>fellow</a:t>
            </a:r>
            <a:r>
              <a:rPr lang="fi-FI" dirty="0"/>
              <a:t> </a:t>
            </a:r>
            <a:r>
              <a:rPr lang="fi-FI" dirty="0" err="1"/>
              <a:t>project</a:t>
            </a:r>
            <a:r>
              <a:rPr lang="fi-FI" dirty="0"/>
              <a:t> for Nb</a:t>
            </a:r>
            <a:r>
              <a:rPr lang="fi-FI" baseline="-25000" dirty="0"/>
              <a:t>3</a:t>
            </a:r>
            <a:r>
              <a:rPr lang="fi-FI" dirty="0"/>
              <a:t>Sn </a:t>
            </a:r>
            <a:r>
              <a:rPr lang="fi-FI" dirty="0" err="1"/>
              <a:t>magnet</a:t>
            </a:r>
            <a:r>
              <a:rPr lang="fi-FI" dirty="0"/>
              <a:t> </a:t>
            </a:r>
            <a:r>
              <a:rPr lang="fi-FI" dirty="0" err="1"/>
              <a:t>quench</a:t>
            </a:r>
            <a:r>
              <a:rPr lang="fi-FI" dirty="0"/>
              <a:t> </a:t>
            </a:r>
            <a:r>
              <a:rPr lang="fi-FI" dirty="0" err="1"/>
              <a:t>protection</a:t>
            </a:r>
            <a:r>
              <a:rPr lang="fi-FI" dirty="0"/>
              <a:t> (2020-2026), </a:t>
            </a:r>
          </a:p>
          <a:p>
            <a:pPr lvl="1"/>
            <a:r>
              <a:rPr lang="fi-FI" dirty="0"/>
              <a:t>Academy </a:t>
            </a:r>
            <a:r>
              <a:rPr lang="fi-FI" dirty="0" err="1"/>
              <a:t>project</a:t>
            </a:r>
            <a:r>
              <a:rPr lang="fi-FI" dirty="0"/>
              <a:t> for HTS </a:t>
            </a:r>
            <a:r>
              <a:rPr lang="fi-FI" dirty="0" err="1"/>
              <a:t>magnet</a:t>
            </a:r>
            <a:r>
              <a:rPr lang="fi-FI" dirty="0"/>
              <a:t> </a:t>
            </a:r>
            <a:r>
              <a:rPr lang="fi-FI" dirty="0" err="1"/>
              <a:t>modeling</a:t>
            </a:r>
            <a:r>
              <a:rPr lang="fi-FI" dirty="0"/>
              <a:t>, (2019-2023)</a:t>
            </a:r>
          </a:p>
          <a:p>
            <a:pPr lvl="1"/>
            <a:r>
              <a:rPr lang="fi-FI" dirty="0"/>
              <a:t>Business Finland </a:t>
            </a:r>
            <a:r>
              <a:rPr lang="fi-FI" dirty="0" err="1"/>
              <a:t>co-innovation</a:t>
            </a:r>
            <a:r>
              <a:rPr lang="fi-FI" dirty="0"/>
              <a:t> </a:t>
            </a:r>
            <a:r>
              <a:rPr lang="fi-FI" dirty="0" err="1"/>
              <a:t>project</a:t>
            </a:r>
            <a:r>
              <a:rPr lang="fi-FI" dirty="0"/>
              <a:t> for HTS </a:t>
            </a:r>
            <a:r>
              <a:rPr lang="fi-FI" dirty="0" err="1"/>
              <a:t>magnet</a:t>
            </a:r>
            <a:r>
              <a:rPr lang="fi-FI" dirty="0"/>
              <a:t> design, </a:t>
            </a:r>
            <a:r>
              <a:rPr lang="fi-FI" dirty="0" err="1"/>
              <a:t>manufacture</a:t>
            </a:r>
            <a:r>
              <a:rPr lang="fi-FI" dirty="0"/>
              <a:t> and </a:t>
            </a:r>
            <a:r>
              <a:rPr lang="fi-FI" dirty="0" err="1"/>
              <a:t>test</a:t>
            </a:r>
            <a:r>
              <a:rPr lang="fi-FI" dirty="0"/>
              <a:t> (2020-2023)</a:t>
            </a:r>
          </a:p>
          <a:p>
            <a:pPr lvl="1"/>
            <a:endParaRPr lang="fi-FI" dirty="0"/>
          </a:p>
          <a:p>
            <a:pPr marL="314325" lvl="1" indent="0">
              <a:buNone/>
            </a:pPr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44412127-B788-40F6-8076-502437E7D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ADB4F755-3309-4B7B-A171-D94A2E4410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0DC808-9B4F-47F6-816E-B4DD926C39FF}" type="datetime1">
              <a:rPr lang="en-GB" noProof="0" smtClean="0"/>
              <a:pPr/>
              <a:t>14/04/2023</a:t>
            </a:fld>
            <a:endParaRPr lang="en-GB" noProof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9F8F91FF-4778-4774-BB85-5119BB270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2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69699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Chart, bar chart&#10;&#10;Description automatically generated">
            <a:extLst>
              <a:ext uri="{FF2B5EF4-FFF2-40B4-BE49-F238E27FC236}">
                <a16:creationId xmlns:a16="http://schemas.microsoft.com/office/drawing/2014/main" id="{BFAFE3E0-04E9-F096-863E-6DD4ACC5D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9287" y="3802951"/>
            <a:ext cx="4203775" cy="2255684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15A25EB7-77EA-4270-97C0-07434424E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00" y="635498"/>
            <a:ext cx="8000175" cy="645616"/>
          </a:xfrm>
        </p:spPr>
        <p:txBody>
          <a:bodyPr/>
          <a:lstStyle/>
          <a:p>
            <a:r>
              <a:rPr lang="en-GB" sz="3200" dirty="0"/>
              <a:t>Nb</a:t>
            </a:r>
            <a:r>
              <a:rPr lang="en-GB" sz="3200" baseline="-25000" dirty="0"/>
              <a:t>3</a:t>
            </a:r>
            <a:r>
              <a:rPr lang="en-GB" sz="3200" dirty="0"/>
              <a:t>Sn accelerator magnet quench protection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18A40F48-11F9-4AAC-B764-B3F966F2D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Academy of Finland funding for high-field magnet quench protection</a:t>
            </a:r>
          </a:p>
          <a:p>
            <a:r>
              <a:rPr lang="en-GB" dirty="0"/>
              <a:t> Up to now: Analysis of the CEA magnet R2D2 with CLIQ or heaters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E5B351-10D8-343A-58E7-A84FD76BF87B}"/>
              </a:ext>
            </a:extLst>
          </p:cNvPr>
          <p:cNvSpPr txBox="1"/>
          <p:nvPr/>
        </p:nvSpPr>
        <p:spPr>
          <a:xfrm>
            <a:off x="7825564" y="3240539"/>
            <a:ext cx="405749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Time to quench 80% and100% the magnet with the optimized CLIQ C and V at I</a:t>
            </a:r>
            <a:r>
              <a:rPr lang="en-US" sz="1400" i="1" baseline="-25000" dirty="0"/>
              <a:t>nom</a:t>
            </a:r>
            <a:r>
              <a:rPr lang="en-US" sz="1400" i="1" dirty="0"/>
              <a:t> (14588 A).</a:t>
            </a:r>
            <a:endParaRPr lang="fi-FI" sz="1400" i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02F6CB1-D859-AF06-6C66-AE5CE2E8ED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579" t="52029" b="17396"/>
          <a:stretch/>
        </p:blipFill>
        <p:spPr>
          <a:xfrm>
            <a:off x="635680" y="3450304"/>
            <a:ext cx="6293737" cy="16628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2CD6FD3-1E33-45F9-BDB2-984C0A9B57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862" r="19422" b="75609"/>
          <a:stretch/>
        </p:blipFill>
        <p:spPr>
          <a:xfrm>
            <a:off x="284022" y="5053776"/>
            <a:ext cx="3422776" cy="1168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6FCF56E-F720-8ED8-62C2-B5A7849659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178" t="39099" r="18685" b="39908"/>
          <a:stretch/>
        </p:blipFill>
        <p:spPr>
          <a:xfrm>
            <a:off x="3790647" y="5113114"/>
            <a:ext cx="3825451" cy="1111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546ABFD-5A38-4BA7-5FA8-ADF20AB1F256}"/>
              </a:ext>
            </a:extLst>
          </p:cNvPr>
          <p:cNvSpPr txBox="1"/>
          <p:nvPr/>
        </p:nvSpPr>
        <p:spPr>
          <a:xfrm>
            <a:off x="700153" y="2784777"/>
            <a:ext cx="111829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b="1" i="1" dirty="0">
                <a:solidFill>
                  <a:schemeClr val="accent6">
                    <a:lumMod val="50000"/>
                  </a:schemeClr>
                </a:solidFill>
              </a:rPr>
              <a:t>1. </a:t>
            </a:r>
            <a:r>
              <a:rPr lang="fi-FI" b="1" i="1" dirty="0" err="1">
                <a:solidFill>
                  <a:schemeClr val="accent6">
                    <a:lumMod val="50000"/>
                  </a:schemeClr>
                </a:solidFill>
              </a:rPr>
              <a:t>Analyzing</a:t>
            </a:r>
            <a:r>
              <a:rPr lang="fi-FI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i-FI" b="1" i="1" dirty="0" err="1">
                <a:solidFill>
                  <a:schemeClr val="accent6">
                    <a:lumMod val="50000"/>
                  </a:schemeClr>
                </a:solidFill>
              </a:rPr>
              <a:t>different</a:t>
            </a:r>
            <a:r>
              <a:rPr lang="fi-FI" b="1" i="1" dirty="0">
                <a:solidFill>
                  <a:schemeClr val="accent6">
                    <a:lumMod val="50000"/>
                  </a:schemeClr>
                </a:solidFill>
              </a:rPr>
              <a:t> CLIQ </a:t>
            </a:r>
            <a:r>
              <a:rPr lang="fi-FI" b="1" i="1" dirty="0" err="1">
                <a:solidFill>
                  <a:schemeClr val="accent6">
                    <a:lumMod val="50000"/>
                  </a:schemeClr>
                </a:solidFill>
              </a:rPr>
              <a:t>connection</a:t>
            </a:r>
            <a:r>
              <a:rPr lang="fi-FI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i-FI" b="1" i="1" dirty="0" err="1">
                <a:solidFill>
                  <a:schemeClr val="accent6">
                    <a:lumMod val="50000"/>
                  </a:schemeClr>
                </a:solidFill>
              </a:rPr>
              <a:t>options</a:t>
            </a:r>
            <a:r>
              <a:rPr lang="fi-FI" b="1" i="1" dirty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fi-FI" b="1" i="1" dirty="0" err="1">
                <a:solidFill>
                  <a:schemeClr val="accent6">
                    <a:lumMod val="50000"/>
                  </a:schemeClr>
                </a:solidFill>
              </a:rPr>
              <a:t>optimizing</a:t>
            </a:r>
            <a:r>
              <a:rPr lang="fi-FI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i-FI" b="1" i="1" dirty="0" err="1">
                <a:solidFill>
                  <a:schemeClr val="accent6">
                    <a:lumMod val="50000"/>
                  </a:schemeClr>
                </a:solidFill>
              </a:rPr>
              <a:t>the</a:t>
            </a:r>
            <a:r>
              <a:rPr lang="fi-FI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i-FI" b="1" i="1" dirty="0" err="1">
                <a:solidFill>
                  <a:schemeClr val="accent6">
                    <a:lumMod val="50000"/>
                  </a:schemeClr>
                </a:solidFill>
              </a:rPr>
              <a:t>parameters</a:t>
            </a:r>
            <a:r>
              <a:rPr lang="fi-FI" b="1" i="1" dirty="0">
                <a:solidFill>
                  <a:schemeClr val="accent6">
                    <a:lumMod val="50000"/>
                  </a:schemeClr>
                </a:solidFill>
              </a:rPr>
              <a:t> (D. Liu, </a:t>
            </a:r>
            <a:r>
              <a:rPr lang="fi-FI" b="1" i="1" dirty="0" err="1">
                <a:solidFill>
                  <a:schemeClr val="accent6">
                    <a:lumMod val="50000"/>
                  </a:schemeClr>
                </a:solidFill>
              </a:rPr>
              <a:t>now</a:t>
            </a:r>
            <a:r>
              <a:rPr lang="fi-FI" b="1" i="1" dirty="0">
                <a:solidFill>
                  <a:schemeClr val="accent6">
                    <a:lumMod val="50000"/>
                  </a:schemeClr>
                </a:solidFill>
              </a:rPr>
              <a:t> at LUT)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992E926-D294-551F-423D-6F10EEAE2C42}"/>
              </a:ext>
            </a:extLst>
          </p:cNvPr>
          <p:cNvSpPr/>
          <p:nvPr/>
        </p:nvSpPr>
        <p:spPr>
          <a:xfrm>
            <a:off x="179313" y="3158170"/>
            <a:ext cx="11777268" cy="3442657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4CFB6B-67D1-73F8-25DC-4EFC1A62CAFB}"/>
              </a:ext>
            </a:extLst>
          </p:cNvPr>
          <p:cNvSpPr txBox="1"/>
          <p:nvPr/>
        </p:nvSpPr>
        <p:spPr>
          <a:xfrm>
            <a:off x="8061350" y="6251167"/>
            <a:ext cx="4057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i="1" dirty="0" err="1">
                <a:solidFill>
                  <a:schemeClr val="accent6">
                    <a:lumMod val="75000"/>
                  </a:schemeClr>
                </a:solidFill>
              </a:rPr>
              <a:t>Simulations</a:t>
            </a:r>
            <a:r>
              <a:rPr lang="fi-FI" sz="1600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i-FI" sz="1600" i="1" dirty="0" err="1">
                <a:solidFill>
                  <a:schemeClr val="accent6">
                    <a:lumMod val="75000"/>
                  </a:schemeClr>
                </a:solidFill>
              </a:rPr>
              <a:t>with</a:t>
            </a:r>
            <a:r>
              <a:rPr lang="fi-FI" sz="1600" i="1" dirty="0">
                <a:solidFill>
                  <a:schemeClr val="accent6">
                    <a:lumMod val="75000"/>
                  </a:schemeClr>
                </a:solidFill>
              </a:rPr>
              <a:t> CERN STEAM-LEDET</a:t>
            </a:r>
          </a:p>
        </p:txBody>
      </p:sp>
    </p:spTree>
    <p:extLst>
      <p:ext uri="{BB962C8B-B14F-4D97-AF65-F5344CB8AC3E}">
        <p14:creationId xmlns:p14="http://schemas.microsoft.com/office/powerpoint/2010/main" val="250328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8" grpId="0"/>
      <p:bldP spid="30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827D4AA4-1559-6178-F345-1995C0A5EB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9196"/>
          <a:stretch/>
        </p:blipFill>
        <p:spPr>
          <a:xfrm>
            <a:off x="-25303" y="3593938"/>
            <a:ext cx="5050325" cy="1933640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15A25EB7-77EA-4270-97C0-07434424E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00" y="635498"/>
            <a:ext cx="8000175" cy="645616"/>
          </a:xfrm>
        </p:spPr>
        <p:txBody>
          <a:bodyPr/>
          <a:lstStyle/>
          <a:p>
            <a:r>
              <a:rPr lang="en-GB" sz="3200" dirty="0"/>
              <a:t>Nb</a:t>
            </a:r>
            <a:r>
              <a:rPr lang="en-GB" sz="3200" baseline="-25000" dirty="0"/>
              <a:t>3</a:t>
            </a:r>
            <a:r>
              <a:rPr lang="en-GB" sz="3200" dirty="0"/>
              <a:t>Sn accelerator magnet quench protection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18A40F48-11F9-4AAC-B764-B3F966F2D7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400" y="1707297"/>
            <a:ext cx="9307758" cy="4351338"/>
          </a:xfrm>
        </p:spPr>
        <p:txBody>
          <a:bodyPr/>
          <a:lstStyle/>
          <a:p>
            <a:r>
              <a:rPr lang="en-GB" dirty="0"/>
              <a:t>Academy of Finland funding for high-field magnet quench protection</a:t>
            </a:r>
          </a:p>
          <a:p>
            <a:r>
              <a:rPr lang="en-GB" dirty="0"/>
              <a:t> Up to now: Analysis of the CEA magnet R2D2 </a:t>
            </a:r>
            <a:r>
              <a:rPr lang="en-GB" dirty="0" err="1"/>
              <a:t>R2D2</a:t>
            </a:r>
            <a:endParaRPr lang="en-GB" dirty="0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32D12235-7411-44AC-97D0-6867F8B6D1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0DC808-9B4F-47F6-816E-B4DD926C39FF}" type="datetime1">
              <a:rPr lang="en-GB" noProof="0" smtClean="0"/>
              <a:pPr/>
              <a:t>18/04/2023</a:t>
            </a:fld>
            <a:endParaRPr lang="en-GB" noProof="0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0E6D8402-8D74-4E9F-97BE-6DFD12BAB4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4</a:t>
            </a:fld>
            <a:endParaRPr lang="en-GB" noProof="0"/>
          </a:p>
        </p:txBody>
      </p:sp>
      <p:pic>
        <p:nvPicPr>
          <p:cNvPr id="24" name="Image 94">
            <a:extLst>
              <a:ext uri="{FF2B5EF4-FFF2-40B4-BE49-F238E27FC236}">
                <a16:creationId xmlns:a16="http://schemas.microsoft.com/office/drawing/2014/main" id="{C31C01C1-BCF5-0238-7512-D80FE947641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37" r="-1" b="21102"/>
          <a:stretch/>
        </p:blipFill>
        <p:spPr bwMode="auto">
          <a:xfrm>
            <a:off x="3770704" y="3325617"/>
            <a:ext cx="3473488" cy="3316657"/>
          </a:xfrm>
          <a:prstGeom prst="rect">
            <a:avLst/>
          </a:prstGeom>
          <a:noFill/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1FF7B4B-7807-EAD0-0DBF-C8EFA66732F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62" t="1" r="-1" b="47198"/>
          <a:stretch/>
        </p:blipFill>
        <p:spPr bwMode="auto">
          <a:xfrm>
            <a:off x="5394371" y="4581225"/>
            <a:ext cx="1598428" cy="8733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292E92B-7D86-0795-7BA3-852F6D4DE6F3}"/>
              </a:ext>
            </a:extLst>
          </p:cNvPr>
          <p:cNvSpPr txBox="1"/>
          <p:nvPr/>
        </p:nvSpPr>
        <p:spPr>
          <a:xfrm>
            <a:off x="279684" y="2726389"/>
            <a:ext cx="68378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b="1" i="1" dirty="0">
                <a:solidFill>
                  <a:schemeClr val="tx2"/>
                </a:solidFill>
              </a:rPr>
              <a:t>2. </a:t>
            </a:r>
            <a:r>
              <a:rPr lang="fi-FI" b="1" i="1" dirty="0" err="1">
                <a:solidFill>
                  <a:schemeClr val="tx2"/>
                </a:solidFill>
              </a:rPr>
              <a:t>Analyzing</a:t>
            </a:r>
            <a:r>
              <a:rPr lang="fi-FI" b="1" i="1" dirty="0">
                <a:solidFill>
                  <a:schemeClr val="tx2"/>
                </a:solidFill>
              </a:rPr>
              <a:t> </a:t>
            </a:r>
            <a:r>
              <a:rPr lang="fi-FI" b="1" i="1" dirty="0" err="1">
                <a:solidFill>
                  <a:schemeClr val="tx2"/>
                </a:solidFill>
              </a:rPr>
              <a:t>different</a:t>
            </a:r>
            <a:r>
              <a:rPr lang="fi-FI" b="1" i="1" dirty="0">
                <a:solidFill>
                  <a:schemeClr val="tx2"/>
                </a:solidFill>
              </a:rPr>
              <a:t> </a:t>
            </a:r>
            <a:r>
              <a:rPr lang="fi-FI" b="1" i="1" dirty="0" err="1">
                <a:solidFill>
                  <a:schemeClr val="tx2"/>
                </a:solidFill>
              </a:rPr>
              <a:t>heater</a:t>
            </a:r>
            <a:r>
              <a:rPr lang="fi-FI" b="1" i="1" dirty="0">
                <a:solidFill>
                  <a:schemeClr val="tx2"/>
                </a:solidFill>
              </a:rPr>
              <a:t> layout </a:t>
            </a:r>
            <a:r>
              <a:rPr lang="fi-FI" b="1" i="1" dirty="0" err="1">
                <a:solidFill>
                  <a:schemeClr val="tx2"/>
                </a:solidFill>
              </a:rPr>
              <a:t>options</a:t>
            </a:r>
            <a:r>
              <a:rPr lang="fi-FI" b="1" i="1" dirty="0">
                <a:solidFill>
                  <a:schemeClr val="tx2"/>
                </a:solidFill>
              </a:rPr>
              <a:t>, and </a:t>
            </a:r>
            <a:r>
              <a:rPr lang="fi-FI" b="1" i="1" dirty="0" err="1">
                <a:solidFill>
                  <a:schemeClr val="tx2"/>
                </a:solidFill>
              </a:rPr>
              <a:t>optimizing</a:t>
            </a:r>
            <a:r>
              <a:rPr lang="fi-FI" b="1" i="1" dirty="0">
                <a:solidFill>
                  <a:schemeClr val="tx2"/>
                </a:solidFill>
              </a:rPr>
              <a:t> </a:t>
            </a:r>
            <a:r>
              <a:rPr lang="fi-FI" b="1" i="1" dirty="0" err="1">
                <a:solidFill>
                  <a:schemeClr val="tx2"/>
                </a:solidFill>
              </a:rPr>
              <a:t>the</a:t>
            </a:r>
            <a:r>
              <a:rPr lang="fi-FI" b="1" i="1" dirty="0">
                <a:solidFill>
                  <a:schemeClr val="tx2"/>
                </a:solidFill>
              </a:rPr>
              <a:t> </a:t>
            </a:r>
            <a:r>
              <a:rPr lang="fi-FI" b="1" i="1" dirty="0" err="1">
                <a:solidFill>
                  <a:schemeClr val="tx2"/>
                </a:solidFill>
              </a:rPr>
              <a:t>parameters</a:t>
            </a:r>
            <a:r>
              <a:rPr lang="fi-FI" b="1" i="1" dirty="0">
                <a:solidFill>
                  <a:schemeClr val="tx2"/>
                </a:solidFill>
              </a:rPr>
              <a:t> (T. Salmi)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6D17C6A-914A-C80E-57FF-35A353545704}"/>
              </a:ext>
            </a:extLst>
          </p:cNvPr>
          <p:cNvSpPr/>
          <p:nvPr/>
        </p:nvSpPr>
        <p:spPr>
          <a:xfrm>
            <a:off x="311865" y="3377125"/>
            <a:ext cx="6890601" cy="3374547"/>
          </a:xfrm>
          <a:prstGeom prst="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07F82B4-633A-7FE9-1F19-AAAF9BA663D9}"/>
              </a:ext>
            </a:extLst>
          </p:cNvPr>
          <p:cNvSpPr/>
          <p:nvPr/>
        </p:nvSpPr>
        <p:spPr>
          <a:xfrm>
            <a:off x="7301000" y="1518455"/>
            <a:ext cx="4891000" cy="525539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715095-E6E2-1674-014F-A76E4B94A8AC}"/>
              </a:ext>
            </a:extLst>
          </p:cNvPr>
          <p:cNvSpPr txBox="1"/>
          <p:nvPr/>
        </p:nvSpPr>
        <p:spPr>
          <a:xfrm>
            <a:off x="8410575" y="852817"/>
            <a:ext cx="39261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b="1" i="1" dirty="0">
                <a:solidFill>
                  <a:schemeClr val="accent4"/>
                </a:solidFill>
              </a:rPr>
              <a:t>3. </a:t>
            </a:r>
            <a:r>
              <a:rPr lang="fi-FI" b="1" i="1" dirty="0" err="1">
                <a:solidFill>
                  <a:schemeClr val="accent4"/>
                </a:solidFill>
              </a:rPr>
              <a:t>Improving</a:t>
            </a:r>
            <a:r>
              <a:rPr lang="fi-FI" b="1" i="1" dirty="0">
                <a:solidFill>
                  <a:schemeClr val="accent4"/>
                </a:solidFill>
              </a:rPr>
              <a:t> </a:t>
            </a:r>
            <a:r>
              <a:rPr lang="fi-FI" b="1" i="1" dirty="0" err="1">
                <a:solidFill>
                  <a:schemeClr val="accent4"/>
                </a:solidFill>
              </a:rPr>
              <a:t>modeling</a:t>
            </a:r>
            <a:r>
              <a:rPr lang="fi-FI" b="1" i="1" dirty="0">
                <a:solidFill>
                  <a:schemeClr val="accent4"/>
                </a:solidFill>
              </a:rPr>
              <a:t> </a:t>
            </a:r>
            <a:r>
              <a:rPr lang="fi-FI" b="1" i="1" dirty="0" err="1">
                <a:solidFill>
                  <a:schemeClr val="accent4"/>
                </a:solidFill>
              </a:rPr>
              <a:t>tools</a:t>
            </a:r>
            <a:r>
              <a:rPr lang="fi-FI" b="1" i="1" dirty="0">
                <a:solidFill>
                  <a:schemeClr val="accent4"/>
                </a:solidFill>
              </a:rPr>
              <a:t> </a:t>
            </a:r>
          </a:p>
          <a:p>
            <a:r>
              <a:rPr lang="fi-FI" b="1" i="1" dirty="0">
                <a:solidFill>
                  <a:schemeClr val="accent4"/>
                </a:solidFill>
              </a:rPr>
              <a:t>(S. Bakrani Balani, T. Salmi)</a:t>
            </a:r>
          </a:p>
        </p:txBody>
      </p:sp>
      <p:pic>
        <p:nvPicPr>
          <p:cNvPr id="8" name="Quench propagation">
            <a:hlinkClick r:id="" action="ppaction://media"/>
            <a:extLst>
              <a:ext uri="{FF2B5EF4-FFF2-40B4-BE49-F238E27FC236}">
                <a16:creationId xmlns:a16="http://schemas.microsoft.com/office/drawing/2014/main" id="{73A43F7F-BA20-E084-B6D0-8CBA152AD4C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632554" y="1583083"/>
            <a:ext cx="4440383" cy="33299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B3F10F7-A3EF-5ADF-560B-EA68F552145A}"/>
              </a:ext>
            </a:extLst>
          </p:cNvPr>
          <p:cNvSpPr txBox="1"/>
          <p:nvPr/>
        </p:nvSpPr>
        <p:spPr>
          <a:xfrm>
            <a:off x="7487843" y="1997240"/>
            <a:ext cx="407334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Numerical simulation of quench propagation in cable pre-heated with heater</a:t>
            </a:r>
            <a:endParaRPr lang="fi-FI" sz="1400" i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BD35066-72E4-1C53-854A-F26D8A52EF9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-1740" r="21781" b="30780"/>
          <a:stretch/>
        </p:blipFill>
        <p:spPr>
          <a:xfrm>
            <a:off x="7471933" y="5001348"/>
            <a:ext cx="4440383" cy="1440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9A707BE-8EA0-AEA1-CF4D-B0659E57944D}"/>
              </a:ext>
            </a:extLst>
          </p:cNvPr>
          <p:cNvSpPr txBox="1"/>
          <p:nvPr/>
        </p:nvSpPr>
        <p:spPr>
          <a:xfrm>
            <a:off x="7571816" y="4471968"/>
            <a:ext cx="349667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Excel spread-sheet tool to guide heater design</a:t>
            </a:r>
            <a:endParaRPr lang="fi-FI" sz="1400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11E720-D3A4-CDB3-300F-F8061C5082D3}"/>
              </a:ext>
            </a:extLst>
          </p:cNvPr>
          <p:cNvSpPr txBox="1"/>
          <p:nvPr/>
        </p:nvSpPr>
        <p:spPr>
          <a:xfrm>
            <a:off x="279684" y="6413118"/>
            <a:ext cx="4057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i="1" dirty="0" err="1">
                <a:solidFill>
                  <a:schemeClr val="accent1"/>
                </a:solidFill>
              </a:rPr>
              <a:t>Simulations</a:t>
            </a:r>
            <a:r>
              <a:rPr lang="fi-FI" sz="1600" i="1" dirty="0">
                <a:solidFill>
                  <a:schemeClr val="accent1"/>
                </a:solidFill>
              </a:rPr>
              <a:t> </a:t>
            </a:r>
            <a:r>
              <a:rPr lang="fi-FI" sz="1600" i="1" dirty="0" err="1">
                <a:solidFill>
                  <a:schemeClr val="accent1"/>
                </a:solidFill>
              </a:rPr>
              <a:t>with</a:t>
            </a:r>
            <a:r>
              <a:rPr lang="fi-FI" sz="1600" i="1" dirty="0">
                <a:solidFill>
                  <a:schemeClr val="accent1"/>
                </a:solidFill>
              </a:rPr>
              <a:t> </a:t>
            </a:r>
            <a:r>
              <a:rPr lang="fi-FI" sz="1600" i="1" dirty="0" err="1">
                <a:solidFill>
                  <a:schemeClr val="accent1"/>
                </a:solidFill>
              </a:rPr>
              <a:t>Coodi</a:t>
            </a:r>
            <a:r>
              <a:rPr lang="fi-FI" sz="1600" i="1" dirty="0">
                <a:solidFill>
                  <a:schemeClr val="accent1"/>
                </a:solidFill>
              </a:rPr>
              <a:t> &amp; </a:t>
            </a:r>
            <a:r>
              <a:rPr lang="fi-FI" sz="1600" i="1" dirty="0" err="1">
                <a:solidFill>
                  <a:schemeClr val="accent1"/>
                </a:solidFill>
              </a:rPr>
              <a:t>CoHDA</a:t>
            </a:r>
            <a:endParaRPr lang="fi-FI" sz="1600" i="1" dirty="0">
              <a:solidFill>
                <a:schemeClr val="accent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838B7B-EA41-75A5-FCB7-5CB31F14EFAB}"/>
              </a:ext>
            </a:extLst>
          </p:cNvPr>
          <p:cNvSpPr txBox="1"/>
          <p:nvPr/>
        </p:nvSpPr>
        <p:spPr>
          <a:xfrm>
            <a:off x="10372732" y="3767649"/>
            <a:ext cx="1819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i="1" dirty="0">
                <a:solidFill>
                  <a:schemeClr val="accent4"/>
                </a:solidFill>
              </a:rPr>
              <a:t>COMSOL</a:t>
            </a:r>
          </a:p>
        </p:txBody>
      </p:sp>
    </p:spTree>
    <p:extLst>
      <p:ext uri="{BB962C8B-B14F-4D97-AF65-F5344CB8AC3E}">
        <p14:creationId xmlns:p14="http://schemas.microsoft.com/office/powerpoint/2010/main" val="338392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  <p:bldLst>
      <p:bldP spid="5" grpId="0"/>
      <p:bldP spid="6" grpId="0"/>
      <p:bldP spid="4" grpId="0" animBg="1"/>
      <p:bldP spid="7" grpId="0"/>
      <p:bldP spid="9" grpId="0"/>
      <p:bldP spid="19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0EEE9-5437-2E6D-3BBC-F491DF637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Small </a:t>
            </a:r>
            <a:r>
              <a:rPr lang="fi-FI" dirty="0" err="1"/>
              <a:t>contribution</a:t>
            </a:r>
            <a:r>
              <a:rPr lang="fi-FI" dirty="0"/>
              <a:t> to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muon</a:t>
            </a:r>
            <a:r>
              <a:rPr lang="fi-FI" dirty="0"/>
              <a:t> </a:t>
            </a:r>
            <a:r>
              <a:rPr lang="fi-FI" dirty="0" err="1"/>
              <a:t>collider</a:t>
            </a:r>
            <a:r>
              <a:rPr lang="fi-FI" dirty="0"/>
              <a:t> </a:t>
            </a:r>
            <a:r>
              <a:rPr lang="fi-FI" dirty="0" err="1"/>
              <a:t>accelerator</a:t>
            </a:r>
            <a:r>
              <a:rPr lang="fi-FI" dirty="0"/>
              <a:t> </a:t>
            </a:r>
            <a:r>
              <a:rPr lang="fi-FI" dirty="0" err="1"/>
              <a:t>magnet</a:t>
            </a:r>
            <a:r>
              <a:rPr lang="fi-FI" dirty="0"/>
              <a:t> </a:t>
            </a:r>
            <a:r>
              <a:rPr lang="fi-FI" dirty="0" err="1"/>
              <a:t>protection</a:t>
            </a:r>
            <a:endParaRPr lang="fi-FI" dirty="0"/>
          </a:p>
        </p:txBody>
      </p:sp>
      <p:sp>
        <p:nvSpPr>
          <p:cNvPr id="27" name="Content Placeholder 26">
            <a:extLst>
              <a:ext uri="{FF2B5EF4-FFF2-40B4-BE49-F238E27FC236}">
                <a16:creationId xmlns:a16="http://schemas.microsoft.com/office/drawing/2014/main" id="{BAD36FF6-7BF3-03A4-78DF-82D74B28B1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400" y="1973527"/>
            <a:ext cx="10515600" cy="4085107"/>
          </a:xfrm>
        </p:spPr>
        <p:txBody>
          <a:bodyPr/>
          <a:lstStyle/>
          <a:p>
            <a:r>
              <a:rPr lang="fi-FI" dirty="0" err="1"/>
              <a:t>Contributing</a:t>
            </a:r>
            <a:r>
              <a:rPr lang="fi-FI" dirty="0"/>
              <a:t> to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accelerator</a:t>
            </a:r>
            <a:r>
              <a:rPr lang="fi-FI" dirty="0"/>
              <a:t> </a:t>
            </a:r>
            <a:r>
              <a:rPr lang="fi-FI" dirty="0" err="1"/>
              <a:t>magnet</a:t>
            </a:r>
            <a:r>
              <a:rPr lang="fi-FI" dirty="0"/>
              <a:t> </a:t>
            </a:r>
            <a:r>
              <a:rPr lang="fi-FI" dirty="0" err="1"/>
              <a:t>parameter</a:t>
            </a:r>
            <a:r>
              <a:rPr lang="fi-FI" dirty="0"/>
              <a:t> </a:t>
            </a:r>
            <a:r>
              <a:rPr lang="fi-FI" dirty="0" err="1"/>
              <a:t>feasibility</a:t>
            </a:r>
            <a:r>
              <a:rPr lang="fi-FI" dirty="0"/>
              <a:t> </a:t>
            </a:r>
            <a:r>
              <a:rPr lang="fi-FI" dirty="0" err="1"/>
              <a:t>mapping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INFN team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77C360-DA9A-AEB6-86E7-0881FD2024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0400" y="6548526"/>
            <a:ext cx="6778800" cy="254015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F4F591-527E-7CF5-6F79-701CF72B03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0DC808-9B4F-47F6-816E-B4DD926C39FF}" type="datetime1">
              <a:rPr lang="en-GB" noProof="0" smtClean="0"/>
              <a:pPr/>
              <a:t>18/04/2023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C2AA2-E8E3-BF71-DA76-98BDFB8607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5</a:t>
            </a:fld>
            <a:endParaRPr lang="en-GB" noProof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70154AC-4611-08EE-DD01-95A8D4F1A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222" y="3947890"/>
            <a:ext cx="2963419" cy="222256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D83D224A-4A88-0D61-A551-34C185B58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134" y="3139686"/>
            <a:ext cx="10268865" cy="763999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DD9DE51B-6BE9-C423-3167-FC5AB2B62B55}"/>
              </a:ext>
            </a:extLst>
          </p:cNvPr>
          <p:cNvSpPr txBox="1"/>
          <p:nvPr/>
        </p:nvSpPr>
        <p:spPr>
          <a:xfrm>
            <a:off x="501840" y="2613317"/>
            <a:ext cx="111377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b="1" i="1" dirty="0" err="1">
                <a:solidFill>
                  <a:schemeClr val="tx2"/>
                </a:solidFill>
              </a:rPr>
              <a:t>Analytical</a:t>
            </a:r>
            <a:r>
              <a:rPr lang="fi-FI" b="1" i="1" dirty="0">
                <a:solidFill>
                  <a:schemeClr val="tx2"/>
                </a:solidFill>
              </a:rPr>
              <a:t> </a:t>
            </a:r>
            <a:r>
              <a:rPr lang="fi-FI" b="1" i="1" dirty="0" err="1">
                <a:solidFill>
                  <a:schemeClr val="tx2"/>
                </a:solidFill>
              </a:rPr>
              <a:t>mapping</a:t>
            </a:r>
            <a:r>
              <a:rPr lang="fi-FI" b="1" i="1" dirty="0">
                <a:solidFill>
                  <a:schemeClr val="tx2"/>
                </a:solidFill>
              </a:rPr>
              <a:t> of </a:t>
            </a:r>
            <a:r>
              <a:rPr lang="fi-FI" b="1" i="1" dirty="0" err="1">
                <a:solidFill>
                  <a:schemeClr val="tx2"/>
                </a:solidFill>
              </a:rPr>
              <a:t>feasible</a:t>
            </a:r>
            <a:r>
              <a:rPr lang="fi-FI" b="1" i="1" dirty="0">
                <a:solidFill>
                  <a:schemeClr val="tx2"/>
                </a:solidFill>
              </a:rPr>
              <a:t> </a:t>
            </a:r>
            <a:r>
              <a:rPr lang="fi-FI" b="1" i="1" dirty="0" err="1">
                <a:solidFill>
                  <a:schemeClr val="tx2"/>
                </a:solidFill>
              </a:rPr>
              <a:t>parameters</a:t>
            </a:r>
            <a:r>
              <a:rPr lang="fi-FI" b="1" i="1" dirty="0">
                <a:solidFill>
                  <a:schemeClr val="tx2"/>
                </a:solidFill>
              </a:rPr>
              <a:t> </a:t>
            </a:r>
            <a:r>
              <a:rPr lang="fi-FI" b="1" i="1" dirty="0" err="1">
                <a:solidFill>
                  <a:schemeClr val="tx2"/>
                </a:solidFill>
              </a:rPr>
              <a:t>based</a:t>
            </a:r>
            <a:r>
              <a:rPr lang="fi-FI" b="1" i="1" dirty="0">
                <a:solidFill>
                  <a:schemeClr val="tx2"/>
                </a:solidFill>
              </a:rPr>
              <a:t> on </a:t>
            </a:r>
            <a:r>
              <a:rPr lang="fi-FI" b="1" i="1" dirty="0" err="1">
                <a:solidFill>
                  <a:schemeClr val="tx2"/>
                </a:solidFill>
              </a:rPr>
              <a:t>limits</a:t>
            </a:r>
            <a:r>
              <a:rPr lang="fi-FI" b="1" i="1" dirty="0">
                <a:solidFill>
                  <a:schemeClr val="tx2"/>
                </a:solidFill>
              </a:rPr>
              <a:t> </a:t>
            </a:r>
            <a:r>
              <a:rPr lang="fi-FI" b="1" i="1" dirty="0" err="1">
                <a:solidFill>
                  <a:schemeClr val="tx2"/>
                </a:solidFill>
              </a:rPr>
              <a:t>from</a:t>
            </a:r>
            <a:r>
              <a:rPr lang="fi-FI" b="1" i="1" dirty="0">
                <a:solidFill>
                  <a:schemeClr val="tx2"/>
                </a:solidFill>
              </a:rPr>
              <a:t> </a:t>
            </a:r>
            <a:r>
              <a:rPr lang="fi-FI" b="1" i="1" dirty="0" err="1">
                <a:solidFill>
                  <a:schemeClr val="tx2"/>
                </a:solidFill>
              </a:rPr>
              <a:t>quench</a:t>
            </a:r>
            <a:r>
              <a:rPr lang="fi-FI" b="1" i="1" dirty="0">
                <a:solidFill>
                  <a:schemeClr val="tx2"/>
                </a:solidFill>
              </a:rPr>
              <a:t> </a:t>
            </a:r>
            <a:r>
              <a:rPr lang="fi-FI" b="1" i="1" dirty="0" err="1">
                <a:solidFill>
                  <a:schemeClr val="tx2"/>
                </a:solidFill>
              </a:rPr>
              <a:t>protection</a:t>
            </a:r>
            <a:r>
              <a:rPr lang="fi-FI" b="1" i="1" dirty="0">
                <a:solidFill>
                  <a:schemeClr val="tx2"/>
                </a:solidFill>
              </a:rPr>
              <a:t> (T. Salmi)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7F02931-E8F7-E027-95F7-4A50E336E866}"/>
              </a:ext>
            </a:extLst>
          </p:cNvPr>
          <p:cNvSpPr txBox="1"/>
          <p:nvPr/>
        </p:nvSpPr>
        <p:spPr>
          <a:xfrm>
            <a:off x="1464367" y="4564790"/>
            <a:ext cx="51333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i="1" dirty="0" err="1"/>
              <a:t>Example</a:t>
            </a:r>
            <a:r>
              <a:rPr lang="fi-FI" sz="1400" i="1" dirty="0"/>
              <a:t> </a:t>
            </a:r>
            <a:r>
              <a:rPr lang="fi-FI" sz="1400" i="1" dirty="0" err="1"/>
              <a:t>calcuation</a:t>
            </a:r>
            <a:r>
              <a:rPr lang="fi-FI" sz="1400" i="1" dirty="0"/>
              <a:t> </a:t>
            </a:r>
            <a:r>
              <a:rPr lang="fi-FI" sz="1400" i="1" dirty="0" err="1"/>
              <a:t>about</a:t>
            </a:r>
            <a:r>
              <a:rPr lang="fi-FI" sz="1400" i="1" dirty="0"/>
              <a:t> </a:t>
            </a:r>
            <a:r>
              <a:rPr lang="fi-FI" sz="1400" i="1" dirty="0" err="1"/>
              <a:t>magnetic</a:t>
            </a:r>
            <a:r>
              <a:rPr lang="fi-FI" sz="1400" i="1" dirty="0"/>
              <a:t> </a:t>
            </a:r>
            <a:r>
              <a:rPr lang="fi-FI" sz="1400" i="1" dirty="0" err="1"/>
              <a:t>field</a:t>
            </a:r>
            <a:r>
              <a:rPr lang="fi-FI" sz="1400" i="1" dirty="0"/>
              <a:t> </a:t>
            </a:r>
            <a:r>
              <a:rPr lang="fi-FI" sz="1400" i="1" dirty="0" err="1"/>
              <a:t>aperture</a:t>
            </a:r>
            <a:r>
              <a:rPr lang="fi-FI" sz="1400" i="1" dirty="0"/>
              <a:t> vs. </a:t>
            </a:r>
            <a:r>
              <a:rPr lang="fi-FI" sz="1400" i="1" dirty="0" err="1"/>
              <a:t>dipole</a:t>
            </a:r>
            <a:r>
              <a:rPr lang="fi-FI" sz="1400" i="1" dirty="0"/>
              <a:t> </a:t>
            </a:r>
            <a:r>
              <a:rPr lang="fi-FI" sz="1400" i="1" dirty="0" err="1"/>
              <a:t>field</a:t>
            </a:r>
            <a:r>
              <a:rPr lang="fi-FI" sz="1400" i="1" dirty="0"/>
              <a:t> </a:t>
            </a:r>
            <a:r>
              <a:rPr lang="fi-FI" sz="1400" i="1" dirty="0" err="1"/>
              <a:t>based</a:t>
            </a:r>
            <a:r>
              <a:rPr lang="fi-FI" sz="1400" i="1" dirty="0"/>
              <a:t> on </a:t>
            </a:r>
            <a:r>
              <a:rPr lang="fi-FI" sz="1400" i="1" dirty="0" err="1"/>
              <a:t>analytic</a:t>
            </a:r>
            <a:r>
              <a:rPr lang="fi-FI" sz="1400" i="1" dirty="0"/>
              <a:t> </a:t>
            </a:r>
            <a:r>
              <a:rPr lang="fi-FI" sz="1400" i="1" dirty="0" err="1"/>
              <a:t>expressions</a:t>
            </a:r>
            <a:endParaRPr lang="fi-FI" sz="1400" i="1" dirty="0"/>
          </a:p>
          <a:p>
            <a:r>
              <a:rPr lang="fi-FI" sz="1400" i="1" dirty="0"/>
              <a:t>– </a:t>
            </a:r>
            <a:r>
              <a:rPr lang="fi-FI" sz="1400" i="1" dirty="0" err="1"/>
              <a:t>Updated</a:t>
            </a:r>
            <a:r>
              <a:rPr lang="fi-FI" sz="1400" i="1" dirty="0"/>
              <a:t> </a:t>
            </a:r>
            <a:r>
              <a:rPr lang="fi-FI" sz="1400" i="1" dirty="0" err="1"/>
              <a:t>calculation</a:t>
            </a:r>
            <a:r>
              <a:rPr lang="fi-FI" sz="1400" i="1" dirty="0"/>
              <a:t> to </a:t>
            </a:r>
            <a:r>
              <a:rPr lang="fi-FI" sz="1400" i="1" dirty="0" err="1"/>
              <a:t>be</a:t>
            </a:r>
            <a:r>
              <a:rPr lang="fi-FI" sz="1400" i="1" dirty="0"/>
              <a:t> </a:t>
            </a:r>
            <a:r>
              <a:rPr lang="fi-FI" sz="1400" i="1" dirty="0" err="1"/>
              <a:t>presented</a:t>
            </a:r>
            <a:r>
              <a:rPr lang="fi-FI" sz="1400" i="1" dirty="0"/>
              <a:t> at </a:t>
            </a:r>
            <a:r>
              <a:rPr lang="fi-FI" sz="1400" i="1" dirty="0" err="1"/>
              <a:t>the</a:t>
            </a:r>
            <a:r>
              <a:rPr lang="fi-FI" sz="1400" i="1" dirty="0"/>
              <a:t> </a:t>
            </a:r>
            <a:r>
              <a:rPr lang="fi-FI" sz="1400" i="1" dirty="0" err="1"/>
              <a:t>Muon</a:t>
            </a:r>
            <a:r>
              <a:rPr lang="fi-FI" sz="1400" i="1" dirty="0"/>
              <a:t> </a:t>
            </a:r>
            <a:r>
              <a:rPr lang="fi-FI" sz="1400" i="1" dirty="0" err="1"/>
              <a:t>collider</a:t>
            </a:r>
            <a:r>
              <a:rPr lang="fi-FI" sz="1400" i="1" dirty="0"/>
              <a:t> Magnets WG </a:t>
            </a:r>
            <a:r>
              <a:rPr lang="fi-FI" sz="1400" i="1" dirty="0" err="1"/>
              <a:t>meeting</a:t>
            </a:r>
            <a:r>
              <a:rPr lang="fi-FI" sz="1400" i="1" dirty="0"/>
              <a:t> 27.4.2023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322AD3-F07F-D7EA-54CE-269E6E2F7236}"/>
              </a:ext>
            </a:extLst>
          </p:cNvPr>
          <p:cNvSpPr/>
          <p:nvPr/>
        </p:nvSpPr>
        <p:spPr>
          <a:xfrm>
            <a:off x="501840" y="2963943"/>
            <a:ext cx="10861351" cy="3374547"/>
          </a:xfrm>
          <a:prstGeom prst="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F00DA33-32EC-FAAE-7E80-91578EA6476B}"/>
              </a:ext>
            </a:extLst>
          </p:cNvPr>
          <p:cNvSpPr txBox="1"/>
          <p:nvPr/>
        </p:nvSpPr>
        <p:spPr>
          <a:xfrm>
            <a:off x="8781448" y="5998871"/>
            <a:ext cx="3063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i="1" dirty="0" err="1">
                <a:solidFill>
                  <a:schemeClr val="accent1"/>
                </a:solidFill>
              </a:rPr>
              <a:t>Simulations</a:t>
            </a:r>
            <a:r>
              <a:rPr lang="fi-FI" sz="1600" i="1" dirty="0">
                <a:solidFill>
                  <a:schemeClr val="accent1"/>
                </a:solidFill>
              </a:rPr>
              <a:t> </a:t>
            </a:r>
            <a:r>
              <a:rPr lang="fi-FI" sz="1600" i="1" dirty="0" err="1">
                <a:solidFill>
                  <a:schemeClr val="accent1"/>
                </a:solidFill>
              </a:rPr>
              <a:t>with</a:t>
            </a:r>
            <a:r>
              <a:rPr lang="fi-FI" sz="1600" i="1" dirty="0">
                <a:solidFill>
                  <a:schemeClr val="accent1"/>
                </a:solidFill>
              </a:rPr>
              <a:t> MATLAB</a:t>
            </a:r>
          </a:p>
        </p:txBody>
      </p:sp>
    </p:spTree>
    <p:extLst>
      <p:ext uri="{BB962C8B-B14F-4D97-AF65-F5344CB8AC3E}">
        <p14:creationId xmlns:p14="http://schemas.microsoft.com/office/powerpoint/2010/main" val="3641255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39" grpId="0"/>
      <p:bldP spid="40" grpId="0"/>
      <p:bldP spid="42" grpId="0" animBg="1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8C31B-C150-25F8-68D9-F350589F4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HTS </a:t>
            </a:r>
            <a:r>
              <a:rPr lang="fi-FI" dirty="0" err="1"/>
              <a:t>magnet</a:t>
            </a:r>
            <a:r>
              <a:rPr lang="fi-FI" dirty="0"/>
              <a:t> </a:t>
            </a:r>
            <a:r>
              <a:rPr lang="fi-FI" dirty="0" err="1"/>
              <a:t>modeling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0C3A4-366A-0BE1-06F6-27AD92986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401" y="1707297"/>
            <a:ext cx="6365304" cy="4351338"/>
          </a:xfrm>
        </p:spPr>
        <p:txBody>
          <a:bodyPr/>
          <a:lstStyle/>
          <a:p>
            <a:r>
              <a:rPr lang="fi-FI" dirty="0" err="1"/>
              <a:t>Several</a:t>
            </a:r>
            <a:r>
              <a:rPr lang="fi-FI" dirty="0"/>
              <a:t> </a:t>
            </a:r>
            <a:r>
              <a:rPr lang="fi-FI" dirty="0" err="1"/>
              <a:t>simulation</a:t>
            </a:r>
            <a:r>
              <a:rPr lang="fi-FI" dirty="0"/>
              <a:t> </a:t>
            </a:r>
            <a:r>
              <a:rPr lang="fi-FI" dirty="0" err="1"/>
              <a:t>models</a:t>
            </a:r>
            <a:r>
              <a:rPr lang="fi-FI" dirty="0"/>
              <a:t> for </a:t>
            </a:r>
            <a:r>
              <a:rPr lang="fi-FI" dirty="0" err="1"/>
              <a:t>quench</a:t>
            </a:r>
            <a:r>
              <a:rPr lang="fi-FI" dirty="0"/>
              <a:t>, </a:t>
            </a:r>
            <a:r>
              <a:rPr lang="fi-FI" dirty="0" err="1"/>
              <a:t>electromagnetics</a:t>
            </a:r>
            <a:r>
              <a:rPr lang="fi-FI" dirty="0"/>
              <a:t>, and </a:t>
            </a:r>
            <a:r>
              <a:rPr lang="fi-FI" dirty="0" err="1"/>
              <a:t>mechanics</a:t>
            </a:r>
            <a:r>
              <a:rPr lang="fi-FI" dirty="0"/>
              <a:t> (COMSOL, Sparselizard, </a:t>
            </a:r>
            <a:r>
              <a:rPr lang="fi-FI" dirty="0" err="1"/>
              <a:t>Matlab</a:t>
            </a:r>
            <a:r>
              <a:rPr lang="fi-FI" dirty="0"/>
              <a:t>, Fortran90,… + AI </a:t>
            </a:r>
            <a:r>
              <a:rPr lang="fi-FI" dirty="0" err="1"/>
              <a:t>explorations</a:t>
            </a:r>
            <a:endParaRPr lang="fi-FI" dirty="0"/>
          </a:p>
          <a:p>
            <a:r>
              <a:rPr lang="fi-FI" dirty="0" err="1"/>
              <a:t>Currently</a:t>
            </a:r>
            <a:r>
              <a:rPr lang="fi-FI" dirty="0"/>
              <a:t> </a:t>
            </a:r>
            <a:r>
              <a:rPr lang="fi-FI" dirty="0" err="1"/>
              <a:t>being</a:t>
            </a:r>
            <a:r>
              <a:rPr lang="fi-FI" dirty="0"/>
              <a:t> </a:t>
            </a:r>
            <a:r>
              <a:rPr lang="fi-FI" dirty="0" err="1"/>
              <a:t>applied</a:t>
            </a:r>
            <a:r>
              <a:rPr lang="fi-FI" dirty="0"/>
              <a:t> to a single-</a:t>
            </a:r>
            <a:r>
              <a:rPr lang="fi-FI" dirty="0" err="1"/>
              <a:t>tape</a:t>
            </a:r>
            <a:r>
              <a:rPr lang="fi-FI" dirty="0"/>
              <a:t> </a:t>
            </a:r>
            <a:r>
              <a:rPr lang="fi-FI" dirty="0" err="1"/>
              <a:t>solenoid</a:t>
            </a:r>
            <a:r>
              <a:rPr lang="fi-FI" dirty="0"/>
              <a:t> demo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9E1B0E-FD1B-04C5-BB49-9BDBCA2DBC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855589" y="6599428"/>
            <a:ext cx="766827" cy="254172"/>
          </a:xfrm>
        </p:spPr>
        <p:txBody>
          <a:bodyPr/>
          <a:lstStyle/>
          <a:p>
            <a:fld id="{A90DC808-9B4F-47F6-816E-B4DD926C39FF}" type="datetime1">
              <a:rPr lang="en-GB" noProof="0" smtClean="0"/>
              <a:pPr/>
              <a:t>18/04/2023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94F681-7C12-8E1A-6A4F-126AED573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97005" y="6599428"/>
            <a:ext cx="375932" cy="254015"/>
          </a:xfrm>
        </p:spPr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95229B-B1A8-7AC2-7F9D-9FF7BB6A51CB}"/>
              </a:ext>
            </a:extLst>
          </p:cNvPr>
          <p:cNvSpPr txBox="1"/>
          <p:nvPr/>
        </p:nvSpPr>
        <p:spPr>
          <a:xfrm>
            <a:off x="353225" y="3179759"/>
            <a:ext cx="5153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b="1" i="1" dirty="0">
                <a:solidFill>
                  <a:schemeClr val="accent2"/>
                </a:solidFill>
              </a:rPr>
              <a:t>1. </a:t>
            </a:r>
            <a:r>
              <a:rPr lang="fi-FI" sz="1400" b="1" i="1" dirty="0" err="1">
                <a:solidFill>
                  <a:schemeClr val="accent2"/>
                </a:solidFill>
              </a:rPr>
              <a:t>Example</a:t>
            </a:r>
            <a:r>
              <a:rPr lang="fi-FI" sz="1400" b="1" i="1" dirty="0">
                <a:solidFill>
                  <a:schemeClr val="accent2"/>
                </a:solidFill>
              </a:rPr>
              <a:t> of </a:t>
            </a:r>
            <a:r>
              <a:rPr lang="fi-FI" sz="1400" b="1" i="1" dirty="0" err="1">
                <a:solidFill>
                  <a:schemeClr val="accent2"/>
                </a:solidFill>
              </a:rPr>
              <a:t>coupled</a:t>
            </a:r>
            <a:r>
              <a:rPr lang="fi-FI" sz="1400" b="1" i="1" dirty="0">
                <a:solidFill>
                  <a:schemeClr val="accent2"/>
                </a:solidFill>
              </a:rPr>
              <a:t> multiphysics </a:t>
            </a:r>
            <a:r>
              <a:rPr lang="fi-FI" sz="1400" b="1" i="1" dirty="0" err="1">
                <a:solidFill>
                  <a:schemeClr val="accent2"/>
                </a:solidFill>
              </a:rPr>
              <a:t>simulation</a:t>
            </a:r>
            <a:r>
              <a:rPr lang="fi-FI" sz="1400" b="1" i="1" dirty="0">
                <a:solidFill>
                  <a:schemeClr val="accent2"/>
                </a:solidFill>
              </a:rPr>
              <a:t> for HTS </a:t>
            </a:r>
            <a:r>
              <a:rPr lang="fi-FI" sz="1400" b="1" i="1" dirty="0" err="1">
                <a:solidFill>
                  <a:schemeClr val="accent2"/>
                </a:solidFill>
              </a:rPr>
              <a:t>solenoid</a:t>
            </a:r>
            <a:r>
              <a:rPr lang="fi-FI" sz="1400" b="1" i="1" dirty="0">
                <a:solidFill>
                  <a:schemeClr val="accent2"/>
                </a:solidFill>
              </a:rPr>
              <a:t> (Dmitry Sotnikov (</a:t>
            </a:r>
            <a:r>
              <a:rPr lang="fi-FI" sz="1400" b="1" i="1" dirty="0" err="1">
                <a:solidFill>
                  <a:schemeClr val="accent2"/>
                </a:solidFill>
              </a:rPr>
              <a:t>now</a:t>
            </a:r>
            <a:r>
              <a:rPr lang="fi-FI" sz="1400" b="1" i="1" dirty="0">
                <a:solidFill>
                  <a:schemeClr val="accent2"/>
                </a:solidFill>
              </a:rPr>
              <a:t> at PSI))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6C1BDD0-CB8B-8DDE-9DCC-7A70C1738666}"/>
              </a:ext>
            </a:extLst>
          </p:cNvPr>
          <p:cNvGrpSpPr/>
          <p:nvPr/>
        </p:nvGrpSpPr>
        <p:grpSpPr>
          <a:xfrm>
            <a:off x="459241" y="3842660"/>
            <a:ext cx="5575605" cy="2500928"/>
            <a:chOff x="221171" y="1863323"/>
            <a:chExt cx="12192810" cy="492482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E617A28-9CAC-4D03-6C32-D10D49588E45}"/>
                </a:ext>
              </a:extLst>
            </p:cNvPr>
            <p:cNvSpPr txBox="1"/>
            <p:nvPr/>
          </p:nvSpPr>
          <p:spPr>
            <a:xfrm>
              <a:off x="9342767" y="2006107"/>
              <a:ext cx="3071214" cy="689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</a:rPr>
                <a:t>Mechanical</a:t>
              </a:r>
              <a:endParaRPr 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4AA892B-0907-3FD4-8CAE-BC7EEB5D4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899970" y="2566744"/>
              <a:ext cx="3147752" cy="236081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89DBC6B-272F-F104-B7A0-96DFE8999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682719" y="2566744"/>
              <a:ext cx="3147752" cy="236081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8E00FAA-4176-3628-1193-65CDF4FC0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9240" y="4568332"/>
              <a:ext cx="2874980" cy="2156235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EFFBE21-F7BC-9FE9-EED4-4D349BDFE54A}"/>
                </a:ext>
              </a:extLst>
            </p:cNvPr>
            <p:cNvSpPr txBox="1"/>
            <p:nvPr/>
          </p:nvSpPr>
          <p:spPr>
            <a:xfrm>
              <a:off x="1212445" y="1863323"/>
              <a:ext cx="20441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rgbClr val="0070C0"/>
                  </a:solidFill>
                  <a:latin typeface="Arial" panose="020B0604020202020204" pitchFamily="34" charset="0"/>
                </a:rPr>
                <a:t>Electro-Magnetic</a:t>
              </a:r>
              <a:endParaRPr 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F6E11AD-9D21-3AA1-F0EF-4469015C4BB6}"/>
                </a:ext>
              </a:extLst>
            </p:cNvPr>
            <p:cNvSpPr/>
            <p:nvPr/>
          </p:nvSpPr>
          <p:spPr>
            <a:xfrm>
              <a:off x="221171" y="4535082"/>
              <a:ext cx="2900895" cy="222449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09173E8-F930-D659-959D-BDBDB52719AE}"/>
                </a:ext>
              </a:extLst>
            </p:cNvPr>
            <p:cNvSpPr txBox="1"/>
            <p:nvPr/>
          </p:nvSpPr>
          <p:spPr>
            <a:xfrm>
              <a:off x="6343284" y="2006107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>
                  <a:solidFill>
                    <a:schemeClr val="accent2">
                      <a:lumMod val="75000"/>
                    </a:schemeClr>
                  </a:solidFill>
                  <a:latin typeface="Arial" panose="020B0604020202020204" pitchFamily="34" charset="0"/>
                </a:rPr>
                <a:t>Quench</a:t>
              </a:r>
              <a:endParaRPr lang="en-US" sz="18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D64C570-A26F-D6FF-7CB3-0E91EFE259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291345" y="2566744"/>
              <a:ext cx="3147752" cy="236081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49847AB-A88D-803D-E90A-1B71C1E84F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59185" y="4597782"/>
              <a:ext cx="2874980" cy="215623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F443F43-4730-CFA0-25F7-DBFB45C015FB}"/>
                </a:ext>
              </a:extLst>
            </p:cNvPr>
            <p:cNvSpPr/>
            <p:nvPr/>
          </p:nvSpPr>
          <p:spPr>
            <a:xfrm>
              <a:off x="3818456" y="4563651"/>
              <a:ext cx="2900895" cy="222449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3D13907-745E-9A12-9339-40C8D6C5A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64964" y="4554126"/>
              <a:ext cx="2874980" cy="2156235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5F37006-C2A1-5929-1097-91D9D322C3E0}"/>
                </a:ext>
              </a:extLst>
            </p:cNvPr>
            <p:cNvSpPr/>
            <p:nvPr/>
          </p:nvSpPr>
          <p:spPr>
            <a:xfrm>
              <a:off x="7639050" y="4554126"/>
              <a:ext cx="2981325" cy="2224499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Parallelogram 20">
              <a:extLst>
                <a:ext uri="{FF2B5EF4-FFF2-40B4-BE49-F238E27FC236}">
                  <a16:creationId xmlns:a16="http://schemas.microsoft.com/office/drawing/2014/main" id="{5F0F006B-F612-14A4-DB62-22D434FCD0BB}"/>
                </a:ext>
              </a:extLst>
            </p:cNvPr>
            <p:cNvSpPr/>
            <p:nvPr/>
          </p:nvSpPr>
          <p:spPr>
            <a:xfrm rot="12773262" flipH="1">
              <a:off x="3583297" y="4094601"/>
              <a:ext cx="394433" cy="245127"/>
            </a:xfrm>
            <a:prstGeom prst="parallelogram">
              <a:avLst>
                <a:gd name="adj" fmla="val 65302"/>
              </a:avLst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A66D7D8-AB3A-0278-D256-3D3583A74190}"/>
                </a:ext>
              </a:extLst>
            </p:cNvPr>
            <p:cNvCxnSpPr>
              <a:cxnSpLocks/>
              <a:stCxn id="21" idx="0"/>
            </p:cNvCxnSpPr>
            <p:nvPr/>
          </p:nvCxnSpPr>
          <p:spPr>
            <a:xfrm flipH="1">
              <a:off x="3079733" y="4320086"/>
              <a:ext cx="634230" cy="222845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Parallelogram 22">
              <a:extLst>
                <a:ext uri="{FF2B5EF4-FFF2-40B4-BE49-F238E27FC236}">
                  <a16:creationId xmlns:a16="http://schemas.microsoft.com/office/drawing/2014/main" id="{912BC846-A46D-0973-2A0D-379DBC07FED5}"/>
                </a:ext>
              </a:extLst>
            </p:cNvPr>
            <p:cNvSpPr/>
            <p:nvPr/>
          </p:nvSpPr>
          <p:spPr>
            <a:xfrm rot="12773262" flipH="1">
              <a:off x="7188982" y="4094601"/>
              <a:ext cx="394433" cy="245127"/>
            </a:xfrm>
            <a:prstGeom prst="parallelogram">
              <a:avLst>
                <a:gd name="adj" fmla="val 65302"/>
              </a:avLst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B9CDB67-2D2B-EE61-10EB-5D0F0118F776}"/>
                </a:ext>
              </a:extLst>
            </p:cNvPr>
            <p:cNvCxnSpPr>
              <a:cxnSpLocks/>
              <a:stCxn id="23" idx="0"/>
            </p:cNvCxnSpPr>
            <p:nvPr/>
          </p:nvCxnSpPr>
          <p:spPr>
            <a:xfrm flipH="1">
              <a:off x="6685418" y="4320086"/>
              <a:ext cx="634230" cy="222845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Parallelogram 24">
              <a:extLst>
                <a:ext uri="{FF2B5EF4-FFF2-40B4-BE49-F238E27FC236}">
                  <a16:creationId xmlns:a16="http://schemas.microsoft.com/office/drawing/2014/main" id="{5363D874-F697-8545-F1F3-D6F3E78E7D2D}"/>
                </a:ext>
              </a:extLst>
            </p:cNvPr>
            <p:cNvSpPr/>
            <p:nvPr/>
          </p:nvSpPr>
          <p:spPr>
            <a:xfrm rot="12773262" flipH="1">
              <a:off x="10821747" y="4117132"/>
              <a:ext cx="394433" cy="245127"/>
            </a:xfrm>
            <a:prstGeom prst="parallelogram">
              <a:avLst>
                <a:gd name="adj" fmla="val 65302"/>
              </a:avLst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8761A8D-B33B-468A-61D7-334E76625EAB}"/>
                </a:ext>
              </a:extLst>
            </p:cNvPr>
            <p:cNvCxnSpPr>
              <a:cxnSpLocks/>
              <a:stCxn id="25" idx="0"/>
            </p:cNvCxnSpPr>
            <p:nvPr/>
          </p:nvCxnSpPr>
          <p:spPr>
            <a:xfrm flipH="1">
              <a:off x="10629901" y="4342617"/>
              <a:ext cx="322512" cy="20031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6" descr="Diagram&#10;&#10;Description automatically generated">
            <a:extLst>
              <a:ext uri="{FF2B5EF4-FFF2-40B4-BE49-F238E27FC236}">
                <a16:creationId xmlns:a16="http://schemas.microsoft.com/office/drawing/2014/main" id="{1540892A-EAB7-FF82-092A-3BE75A4370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07511" y="5182056"/>
            <a:ext cx="4352200" cy="151019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54845147-1938-34A6-6B76-4FA000ACC62F}"/>
              </a:ext>
            </a:extLst>
          </p:cNvPr>
          <p:cNvSpPr/>
          <p:nvPr/>
        </p:nvSpPr>
        <p:spPr>
          <a:xfrm>
            <a:off x="6331286" y="4612343"/>
            <a:ext cx="60131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chemeClr val="accent6">
                    <a:lumMod val="75000"/>
                  </a:schemeClr>
                </a:solidFill>
              </a:rPr>
              <a:t>4. Surrogate model based optimization, case study of solenoid field (D. Wu)</a:t>
            </a:r>
            <a:endParaRPr lang="fi-FI" sz="1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982078A-0EA3-073E-1132-C0A5F59E64A5}"/>
              </a:ext>
            </a:extLst>
          </p:cNvPr>
          <p:cNvSpPr/>
          <p:nvPr/>
        </p:nvSpPr>
        <p:spPr>
          <a:xfrm>
            <a:off x="7086600" y="47282"/>
            <a:ext cx="49073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chemeClr val="accent2"/>
                </a:solidFill>
              </a:rPr>
              <a:t>2. Application for user-interface of the COMSOL model (M. Haajari, D. Sotnikov)</a:t>
            </a:r>
            <a:endParaRPr lang="fi-FI" sz="1400" b="1" i="1" dirty="0">
              <a:solidFill>
                <a:schemeClr val="accent2"/>
              </a:solidFill>
            </a:endParaRPr>
          </a:p>
        </p:txBody>
      </p:sp>
      <p:pic>
        <p:nvPicPr>
          <p:cNvPr id="33" name="Picture 32" descr="Graphical user interface&#10;&#10;Description automatically generated">
            <a:extLst>
              <a:ext uri="{FF2B5EF4-FFF2-40B4-BE49-F238E27FC236}">
                <a16:creationId xmlns:a16="http://schemas.microsoft.com/office/drawing/2014/main" id="{26E6C733-F769-7869-A11B-C5603A67795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2340" b="27666"/>
          <a:stretch/>
        </p:blipFill>
        <p:spPr>
          <a:xfrm>
            <a:off x="7159752" y="575262"/>
            <a:ext cx="4676162" cy="1769142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47A36393-1142-1602-2E10-5945A411489D}"/>
              </a:ext>
            </a:extLst>
          </p:cNvPr>
          <p:cNvSpPr/>
          <p:nvPr/>
        </p:nvSpPr>
        <p:spPr>
          <a:xfrm>
            <a:off x="325945" y="3712846"/>
            <a:ext cx="5892610" cy="2969296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F87A581-6A65-D744-806D-6BD509C2F713}"/>
              </a:ext>
            </a:extLst>
          </p:cNvPr>
          <p:cNvSpPr/>
          <p:nvPr/>
        </p:nvSpPr>
        <p:spPr>
          <a:xfrm>
            <a:off x="7159749" y="590545"/>
            <a:ext cx="4676163" cy="177770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2F044B1-B2F9-DB3A-7BC1-92B99E647318}"/>
              </a:ext>
            </a:extLst>
          </p:cNvPr>
          <p:cNvSpPr/>
          <p:nvPr/>
        </p:nvSpPr>
        <p:spPr>
          <a:xfrm>
            <a:off x="6369875" y="5093294"/>
            <a:ext cx="5624865" cy="175017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8ED4CEA-9976-72E2-9029-DD8A01AAEBA8}"/>
              </a:ext>
            </a:extLst>
          </p:cNvPr>
          <p:cNvSpPr txBox="1"/>
          <p:nvPr/>
        </p:nvSpPr>
        <p:spPr>
          <a:xfrm>
            <a:off x="5011747" y="6343588"/>
            <a:ext cx="1653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i="1" dirty="0">
                <a:solidFill>
                  <a:schemeClr val="accent2"/>
                </a:solidFill>
              </a:rPr>
              <a:t>COMSOL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33644D8-E7A7-B2B6-3864-3A9ED8FCF0FD}"/>
              </a:ext>
            </a:extLst>
          </p:cNvPr>
          <p:cNvSpPr txBox="1"/>
          <p:nvPr/>
        </p:nvSpPr>
        <p:spPr>
          <a:xfrm>
            <a:off x="6361299" y="6522969"/>
            <a:ext cx="3103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i="1" dirty="0">
                <a:solidFill>
                  <a:schemeClr val="accent6">
                    <a:lumMod val="75000"/>
                  </a:schemeClr>
                </a:solidFill>
              </a:rPr>
              <a:t>COMSOL, </a:t>
            </a:r>
            <a:r>
              <a:rPr lang="fi-FI" sz="1600" i="1" dirty="0" err="1">
                <a:solidFill>
                  <a:schemeClr val="accent6">
                    <a:lumMod val="75000"/>
                  </a:schemeClr>
                </a:solidFill>
              </a:rPr>
              <a:t>Matlab</a:t>
            </a:r>
            <a:r>
              <a:rPr lang="fi-FI" sz="1600" i="1" dirty="0">
                <a:solidFill>
                  <a:schemeClr val="accent6">
                    <a:lumMod val="75000"/>
                  </a:schemeClr>
                </a:solidFill>
              </a:rPr>
              <a:t>, Python..</a:t>
            </a:r>
          </a:p>
        </p:txBody>
      </p:sp>
      <p:pic>
        <p:nvPicPr>
          <p:cNvPr id="40" name="Picture 39" descr="Shape&#10;&#10;Description automatically generated">
            <a:extLst>
              <a:ext uri="{FF2B5EF4-FFF2-40B4-BE49-F238E27FC236}">
                <a16:creationId xmlns:a16="http://schemas.microsoft.com/office/drawing/2014/main" id="{46DABD06-070D-A2E2-FB64-23C9014034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40486" y="2874474"/>
            <a:ext cx="2016014" cy="1353883"/>
          </a:xfrm>
          <a:prstGeom prst="rect">
            <a:avLst/>
          </a:prstGeom>
          <a:ln>
            <a:solidFill>
              <a:schemeClr val="accent4"/>
            </a:solidFill>
          </a:ln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A87945A4-D1BF-FA5F-0114-0DED02DD3AA8}"/>
              </a:ext>
            </a:extLst>
          </p:cNvPr>
          <p:cNvSpPr/>
          <p:nvPr/>
        </p:nvSpPr>
        <p:spPr>
          <a:xfrm>
            <a:off x="7647091" y="2440936"/>
            <a:ext cx="4396077" cy="2125243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BE34E38-1A40-18C4-DCE6-4AFEED097F58}"/>
              </a:ext>
            </a:extLst>
          </p:cNvPr>
          <p:cNvSpPr/>
          <p:nvPr/>
        </p:nvSpPr>
        <p:spPr>
          <a:xfrm>
            <a:off x="6429306" y="2466321"/>
            <a:ext cx="126190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chemeClr val="accent4"/>
                </a:solidFill>
              </a:rPr>
              <a:t>3. HTS tape stress and strain during cool-down, loading, quench, etc. (H. Milanchian)</a:t>
            </a:r>
            <a:endParaRPr lang="fi-FI" sz="1400" b="1" i="1" dirty="0">
              <a:solidFill>
                <a:schemeClr val="accent4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08D6F0E-806A-E926-5E5E-56D52BCF137A}"/>
              </a:ext>
            </a:extLst>
          </p:cNvPr>
          <p:cNvSpPr/>
          <p:nvPr/>
        </p:nvSpPr>
        <p:spPr>
          <a:xfrm>
            <a:off x="7913500" y="3803164"/>
            <a:ext cx="16255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chemeClr val="accent4"/>
                </a:solidFill>
              </a:rPr>
              <a:t>SPARSELIZARD</a:t>
            </a:r>
            <a:endParaRPr lang="fi-FI" sz="1400" b="1" i="1" dirty="0">
              <a:solidFill>
                <a:schemeClr val="accent4"/>
              </a:solidFill>
            </a:endParaRPr>
          </a:p>
        </p:txBody>
      </p:sp>
      <p:pic>
        <p:nvPicPr>
          <p:cNvPr id="45" name="Picture 44" descr="Chart&#10;&#10;Description automatically generated">
            <a:extLst>
              <a:ext uri="{FF2B5EF4-FFF2-40B4-BE49-F238E27FC236}">
                <a16:creationId xmlns:a16="http://schemas.microsoft.com/office/drawing/2014/main" id="{48259250-D1AE-AFE5-44FE-687D56A0F9F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66376" y="2544367"/>
            <a:ext cx="2091788" cy="195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570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8" grpId="0"/>
      <p:bldP spid="31" grpId="0"/>
      <p:bldP spid="34" grpId="0" animBg="1"/>
      <p:bldP spid="35" grpId="0" animBg="1"/>
      <p:bldP spid="36" grpId="0" animBg="1"/>
      <p:bldP spid="37" grpId="0"/>
      <p:bldP spid="38" grpId="0"/>
      <p:bldP spid="41" grpId="0" animBg="1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8E9B4A13-89DE-487E-523F-76D11325A4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2" r="-1" b="7869"/>
          <a:stretch/>
        </p:blipFill>
        <p:spPr bwMode="auto">
          <a:xfrm>
            <a:off x="100802" y="3791606"/>
            <a:ext cx="3813391" cy="283761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1786C6-423B-9F9B-ACE1-E6B956E5E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HTS </a:t>
            </a:r>
            <a:r>
              <a:rPr lang="fi-FI" dirty="0" err="1"/>
              <a:t>magnet</a:t>
            </a:r>
            <a:r>
              <a:rPr lang="fi-FI" dirty="0"/>
              <a:t> </a:t>
            </a:r>
            <a:r>
              <a:rPr lang="fi-FI" dirty="0" err="1"/>
              <a:t>experimental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5BC97-C2AB-BB79-8DDD-1E70FC65BA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400" y="1707297"/>
            <a:ext cx="7990650" cy="4351338"/>
          </a:xfrm>
        </p:spPr>
        <p:txBody>
          <a:bodyPr/>
          <a:lstStyle/>
          <a:p>
            <a:r>
              <a:rPr lang="fi-FI" dirty="0"/>
              <a:t>TAU </a:t>
            </a:r>
            <a:r>
              <a:rPr lang="fi-FI" dirty="0" err="1"/>
              <a:t>Cryolab</a:t>
            </a:r>
            <a:r>
              <a:rPr lang="fi-FI" dirty="0"/>
              <a:t> </a:t>
            </a:r>
            <a:r>
              <a:rPr lang="fi-FI" dirty="0" err="1"/>
              <a:t>re-started</a:t>
            </a:r>
            <a:r>
              <a:rPr lang="fi-FI" dirty="0"/>
              <a:t> and </a:t>
            </a:r>
            <a:r>
              <a:rPr lang="fi-FI" dirty="0" err="1"/>
              <a:t>upgraded</a:t>
            </a:r>
            <a:r>
              <a:rPr lang="fi-FI" dirty="0"/>
              <a:t> 2021-2023</a:t>
            </a:r>
          </a:p>
          <a:p>
            <a:r>
              <a:rPr lang="fi-FI" dirty="0" err="1"/>
              <a:t>First</a:t>
            </a:r>
            <a:r>
              <a:rPr lang="fi-FI" dirty="0"/>
              <a:t> mini demo </a:t>
            </a:r>
            <a:r>
              <a:rPr lang="fi-FI" dirty="0" err="1"/>
              <a:t>solenoids</a:t>
            </a:r>
            <a:r>
              <a:rPr lang="fi-FI" dirty="0"/>
              <a:t> </a:t>
            </a:r>
            <a:r>
              <a:rPr lang="fi-FI" dirty="0" err="1"/>
              <a:t>wound</a:t>
            </a:r>
            <a:r>
              <a:rPr lang="fi-FI" dirty="0"/>
              <a:t> and </a:t>
            </a:r>
            <a:r>
              <a:rPr lang="fi-FI" dirty="0" err="1"/>
              <a:t>tested</a:t>
            </a:r>
            <a:r>
              <a:rPr lang="fi-FI" dirty="0"/>
              <a:t> in LN2</a:t>
            </a:r>
          </a:p>
          <a:p>
            <a:r>
              <a:rPr lang="fi-FI" dirty="0"/>
              <a:t>Small </a:t>
            </a:r>
            <a:r>
              <a:rPr lang="fi-FI" dirty="0" err="1"/>
              <a:t>sample</a:t>
            </a:r>
            <a:r>
              <a:rPr lang="fi-FI" dirty="0"/>
              <a:t> </a:t>
            </a:r>
            <a:r>
              <a:rPr lang="fi-FI" dirty="0" err="1"/>
              <a:t>measurements</a:t>
            </a:r>
            <a:r>
              <a:rPr lang="fi-FI" dirty="0"/>
              <a:t> (</a:t>
            </a:r>
            <a:r>
              <a:rPr lang="fi-FI" dirty="0" err="1"/>
              <a:t>resistivity</a:t>
            </a:r>
            <a:r>
              <a:rPr lang="fi-FI" dirty="0"/>
              <a:t>, </a:t>
            </a:r>
            <a:r>
              <a:rPr lang="fi-FI" dirty="0" err="1"/>
              <a:t>thermal</a:t>
            </a:r>
            <a:r>
              <a:rPr lang="fi-FI" dirty="0"/>
              <a:t> </a:t>
            </a:r>
            <a:r>
              <a:rPr lang="fi-FI" dirty="0" err="1"/>
              <a:t>cond</a:t>
            </a:r>
            <a:r>
              <a:rPr lang="fi-FI" dirty="0"/>
              <a:t>.) in </a:t>
            </a:r>
            <a:r>
              <a:rPr lang="fi-FI" dirty="0" err="1"/>
              <a:t>Cryocooler</a:t>
            </a:r>
            <a:r>
              <a:rPr lang="fi-FI" dirty="0"/>
              <a:t> (</a:t>
            </a:r>
            <a:r>
              <a:rPr lang="fi-FI" dirty="0" err="1"/>
              <a:t>down</a:t>
            </a:r>
            <a:r>
              <a:rPr lang="fi-FI" dirty="0"/>
              <a:t> to 12 K)</a:t>
            </a:r>
          </a:p>
          <a:p>
            <a:pPr lvl="1"/>
            <a:r>
              <a:rPr lang="fi-FI" dirty="0"/>
              <a:t>HTS </a:t>
            </a:r>
            <a:r>
              <a:rPr lang="fi-FI" dirty="0" err="1"/>
              <a:t>tapes</a:t>
            </a:r>
            <a:r>
              <a:rPr lang="fi-FI" dirty="0"/>
              <a:t>, 3D-printed </a:t>
            </a:r>
            <a:r>
              <a:rPr lang="fi-FI" dirty="0" err="1"/>
              <a:t>metals</a:t>
            </a:r>
            <a:endParaRPr lang="fi-FI" dirty="0"/>
          </a:p>
          <a:p>
            <a:r>
              <a:rPr lang="fi-FI" dirty="0" err="1"/>
              <a:t>Experiments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AE, </a:t>
            </a:r>
            <a:r>
              <a:rPr lang="fi-FI" dirty="0" err="1"/>
              <a:t>etc</a:t>
            </a:r>
            <a:r>
              <a:rPr lang="fi-FI" dirty="0"/>
              <a:t>…</a:t>
            </a:r>
          </a:p>
          <a:p>
            <a:endParaRPr lang="fi-FI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4069FE-DAEE-A3B9-78C4-E96DA48FBE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E00115-BB75-1C6A-5765-F22F1F3F82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0DC808-9B4F-47F6-816E-B4DD926C39FF}" type="datetime1">
              <a:rPr lang="en-GB" noProof="0" smtClean="0"/>
              <a:pPr/>
              <a:t>18/04/2023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FAA89-FB92-AF62-995B-38830B1EF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3902B7B-3DC8-A8F7-8782-48625CFB5284}"/>
              </a:ext>
            </a:extLst>
          </p:cNvPr>
          <p:cNvSpPr/>
          <p:nvPr/>
        </p:nvSpPr>
        <p:spPr>
          <a:xfrm>
            <a:off x="190341" y="3827835"/>
            <a:ext cx="2102369" cy="343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err="1">
                <a:solidFill>
                  <a:schemeClr val="bg1"/>
                </a:solidFill>
              </a:rPr>
              <a:t>Cryolab</a:t>
            </a:r>
            <a:endParaRPr lang="fi-FI" sz="1600" i="1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0B56E54-C57F-6419-AE30-E8C1A6E8277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84" t="14246" r="4959" b="9735"/>
          <a:stretch/>
        </p:blipFill>
        <p:spPr bwMode="auto">
          <a:xfrm>
            <a:off x="8185140" y="563139"/>
            <a:ext cx="2207709" cy="132241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D1024E3D-CE26-1BC0-F3BE-5DBB1A553266}"/>
              </a:ext>
            </a:extLst>
          </p:cNvPr>
          <p:cNvGrpSpPr/>
          <p:nvPr/>
        </p:nvGrpSpPr>
        <p:grpSpPr>
          <a:xfrm>
            <a:off x="8573009" y="3239474"/>
            <a:ext cx="3561720" cy="2307255"/>
            <a:chOff x="6194406" y="3323329"/>
            <a:chExt cx="3803576" cy="2479193"/>
          </a:xfrm>
        </p:grpSpPr>
        <p:pic>
          <p:nvPicPr>
            <p:cNvPr id="13" name="Picture 12" descr="Chart, line chart, scatter chart&#10;&#10;Description automatically generated">
              <a:extLst>
                <a:ext uri="{FF2B5EF4-FFF2-40B4-BE49-F238E27FC236}">
                  <a16:creationId xmlns:a16="http://schemas.microsoft.com/office/drawing/2014/main" id="{4C8E2D85-48DC-3D76-5360-C5FF27E69C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4406" y="3323329"/>
              <a:ext cx="3619940" cy="247919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D18BE21-E53D-C536-E955-9914B8441DA4}"/>
                </a:ext>
              </a:extLst>
            </p:cNvPr>
            <p:cNvSpPr txBox="1"/>
            <p:nvPr/>
          </p:nvSpPr>
          <p:spPr>
            <a:xfrm>
              <a:off x="7486801" y="4679633"/>
              <a:ext cx="25111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Magnetic field vs calculation</a:t>
              </a:r>
            </a:p>
          </p:txBody>
        </p:sp>
      </p:grpSp>
      <p:pic>
        <p:nvPicPr>
          <p:cNvPr id="15" name="Picture 14" descr="A picture containing indoor&#10;&#10;Description automatically generated">
            <a:extLst>
              <a:ext uri="{FF2B5EF4-FFF2-40B4-BE49-F238E27FC236}">
                <a16:creationId xmlns:a16="http://schemas.microsoft.com/office/drawing/2014/main" id="{7A36F36C-5CEF-47C9-1B16-397901DC046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1" r="16681" b="27578"/>
          <a:stretch/>
        </p:blipFill>
        <p:spPr>
          <a:xfrm>
            <a:off x="8163931" y="1989480"/>
            <a:ext cx="2207709" cy="1236442"/>
          </a:xfrm>
          <a:prstGeom prst="rect">
            <a:avLst/>
          </a:prstGeom>
        </p:spPr>
      </p:pic>
      <p:pic>
        <p:nvPicPr>
          <p:cNvPr id="16" name="Picture 1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14604CA7-2F6C-DADA-DAA9-FB7C0DDACAF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44"/>
          <a:stretch/>
        </p:blipFill>
        <p:spPr>
          <a:xfrm rot="5400000">
            <a:off x="9953778" y="1106002"/>
            <a:ext cx="2620021" cy="1513788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2ECA2938-9D2C-1662-A6A2-54E0997C2797}"/>
              </a:ext>
            </a:extLst>
          </p:cNvPr>
          <p:cNvSpPr/>
          <p:nvPr/>
        </p:nvSpPr>
        <p:spPr>
          <a:xfrm>
            <a:off x="8373153" y="111091"/>
            <a:ext cx="39690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>
                <a:solidFill>
                  <a:schemeClr val="accent2"/>
                </a:solidFill>
              </a:rPr>
              <a:t>Solenoid exercises (D. Sotnikov)</a:t>
            </a:r>
            <a:endParaRPr lang="fi-FI" sz="1600" b="1" i="1" dirty="0">
              <a:solidFill>
                <a:schemeClr val="accent2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96EDEC6-0527-E5D2-302F-14E39219ADD3}"/>
              </a:ext>
            </a:extLst>
          </p:cNvPr>
          <p:cNvSpPr/>
          <p:nvPr/>
        </p:nvSpPr>
        <p:spPr>
          <a:xfrm>
            <a:off x="8090070" y="486316"/>
            <a:ext cx="4044659" cy="5281129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07AE1B-B1DF-CBAB-667B-F831220BA226}"/>
              </a:ext>
            </a:extLst>
          </p:cNvPr>
          <p:cNvSpPr/>
          <p:nvPr/>
        </p:nvSpPr>
        <p:spPr>
          <a:xfrm>
            <a:off x="3947837" y="3334813"/>
            <a:ext cx="41422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rgbClr val="002060"/>
                </a:solidFill>
              </a:rPr>
              <a:t>Thermal cond. measurement of HTS tape stacks and simulation (M. Lyly, P. Lammintaus)</a:t>
            </a:r>
            <a:endParaRPr lang="fi-FI" sz="1400" b="1" i="1" dirty="0">
              <a:solidFill>
                <a:srgbClr val="00206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A5EBA5A-767C-8AFA-4787-A12DC35F80D6}"/>
              </a:ext>
            </a:extLst>
          </p:cNvPr>
          <p:cNvSpPr/>
          <p:nvPr/>
        </p:nvSpPr>
        <p:spPr>
          <a:xfrm>
            <a:off x="3503105" y="3816822"/>
            <a:ext cx="5032609" cy="3086362"/>
          </a:xfrm>
          <a:prstGeom prst="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03D8ED9-AF7B-DCF2-7FD6-5BFB28F002B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417983" y="4077988"/>
            <a:ext cx="2117830" cy="1760692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A3D422BC-D9FE-35D0-B6E4-A988EBA83769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82387" y="3818325"/>
            <a:ext cx="2785784" cy="1757555"/>
          </a:xfrm>
          <a:prstGeom prst="rect">
            <a:avLst/>
          </a:prstGeom>
        </p:spPr>
      </p:pic>
      <p:pic>
        <p:nvPicPr>
          <p:cNvPr id="24" name="Image4">
            <a:extLst>
              <a:ext uri="{FF2B5EF4-FFF2-40B4-BE49-F238E27FC236}">
                <a16:creationId xmlns:a16="http://schemas.microsoft.com/office/drawing/2014/main" id="{9F0C146B-2F15-A35E-7B30-AD2219E919FB}"/>
              </a:ext>
            </a:extLst>
          </p:cNvPr>
          <p:cNvPicPr/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5218035" y="5554246"/>
            <a:ext cx="3155118" cy="129643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0B3D5CD-DEA3-7145-07E5-1C120583A555}"/>
              </a:ext>
            </a:extLst>
          </p:cNvPr>
          <p:cNvSpPr txBox="1"/>
          <p:nvPr/>
        </p:nvSpPr>
        <p:spPr>
          <a:xfrm>
            <a:off x="6495494" y="6540644"/>
            <a:ext cx="298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i="1" dirty="0">
                <a:solidFill>
                  <a:srgbClr val="002060"/>
                </a:solidFill>
              </a:rPr>
              <a:t>SPARSELIZARD</a:t>
            </a:r>
          </a:p>
        </p:txBody>
      </p:sp>
    </p:spTree>
    <p:extLst>
      <p:ext uri="{BB962C8B-B14F-4D97-AF65-F5344CB8AC3E}">
        <p14:creationId xmlns:p14="http://schemas.microsoft.com/office/powerpoint/2010/main" val="2452478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 animBg="1"/>
      <p:bldP spid="8" grpId="0"/>
      <p:bldP spid="26" grpId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43674-E60E-61AE-A4EE-455411DFF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Recent</a:t>
            </a:r>
            <a:r>
              <a:rPr lang="fi-FI" dirty="0"/>
              <a:t> </a:t>
            </a:r>
            <a:r>
              <a:rPr lang="fi-FI" dirty="0" err="1"/>
              <a:t>publications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F5F76-22F5-F13E-ABFD-0D1FA34D71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sz="1200" b="1" u="sng" dirty="0"/>
              <a:t>N3Sn </a:t>
            </a:r>
            <a:r>
              <a:rPr lang="fi-FI" sz="1200" b="1" u="sng" dirty="0" err="1"/>
              <a:t>magnet</a:t>
            </a:r>
            <a:r>
              <a:rPr lang="fi-FI" sz="1200" b="1" u="sng" dirty="0"/>
              <a:t> </a:t>
            </a:r>
            <a:r>
              <a:rPr lang="fi-FI" sz="1200" b="1" u="sng" dirty="0" err="1"/>
              <a:t>quench</a:t>
            </a:r>
            <a:r>
              <a:rPr lang="fi-FI" sz="1200" b="1" u="sng" dirty="0"/>
              <a:t> </a:t>
            </a:r>
            <a:r>
              <a:rPr lang="fi-FI" sz="1200" b="1" u="sng" dirty="0" err="1"/>
              <a:t>protection</a:t>
            </a:r>
            <a:endParaRPr lang="fi-FI" sz="1200" b="1" u="sng" dirty="0"/>
          </a:p>
          <a:p>
            <a:r>
              <a:rPr lang="fi-FI" sz="1200" dirty="0"/>
              <a:t>D. Liu </a:t>
            </a:r>
            <a:r>
              <a:rPr lang="fi-FI" sz="1200" i="1" dirty="0"/>
              <a:t>et al</a:t>
            </a:r>
            <a:r>
              <a:rPr lang="fi-FI" sz="1200" dirty="0"/>
              <a:t>., "CLIQ </a:t>
            </a:r>
            <a:r>
              <a:rPr lang="fi-FI" sz="1200" dirty="0" err="1"/>
              <a:t>Protection</a:t>
            </a:r>
            <a:r>
              <a:rPr lang="fi-FI" sz="1200" dirty="0"/>
              <a:t> Design for </a:t>
            </a:r>
            <a:r>
              <a:rPr lang="fi-FI" sz="1200" dirty="0" err="1"/>
              <a:t>the</a:t>
            </a:r>
            <a:r>
              <a:rPr lang="fi-FI" sz="1200" dirty="0"/>
              <a:t> </a:t>
            </a:r>
            <a:r>
              <a:rPr lang="fi-FI" sz="1200" dirty="0" err="1"/>
              <a:t>Graded</a:t>
            </a:r>
            <a:r>
              <a:rPr lang="fi-FI" sz="1200" dirty="0"/>
              <a:t> Nb3Sn Research </a:t>
            </a:r>
            <a:r>
              <a:rPr lang="fi-FI" sz="1200" dirty="0" err="1"/>
              <a:t>Racetrack</a:t>
            </a:r>
            <a:r>
              <a:rPr lang="fi-FI" sz="1200" dirty="0"/>
              <a:t> </a:t>
            </a:r>
            <a:r>
              <a:rPr lang="fi-FI" sz="1200" dirty="0" err="1"/>
              <a:t>Dipole</a:t>
            </a:r>
            <a:r>
              <a:rPr lang="fi-FI" sz="1200" dirty="0"/>
              <a:t> </a:t>
            </a:r>
            <a:r>
              <a:rPr lang="fi-FI" sz="1200" dirty="0" err="1"/>
              <a:t>Demonstrator</a:t>
            </a:r>
            <a:r>
              <a:rPr lang="fi-FI" sz="1200" dirty="0"/>
              <a:t> (R2D2)," </a:t>
            </a:r>
            <a:r>
              <a:rPr lang="fi-FI" sz="1200" i="1" dirty="0"/>
              <a:t>IEEE TAS,</a:t>
            </a:r>
            <a:r>
              <a:rPr lang="fi-FI" sz="1200" dirty="0"/>
              <a:t> 2023, 4701105, doi: 10.1109/TASC.2023.3247983.</a:t>
            </a:r>
          </a:p>
          <a:p>
            <a:r>
              <a:rPr lang="fi-FI" sz="1200" dirty="0"/>
              <a:t>T. Salmi </a:t>
            </a:r>
            <a:r>
              <a:rPr lang="fi-FI" sz="1200" i="1" dirty="0"/>
              <a:t>et al</a:t>
            </a:r>
            <a:r>
              <a:rPr lang="fi-FI" sz="1200" dirty="0"/>
              <a:t>., "</a:t>
            </a:r>
            <a:r>
              <a:rPr lang="fi-FI" sz="1200" dirty="0" err="1"/>
              <a:t>Quench</a:t>
            </a:r>
            <a:r>
              <a:rPr lang="fi-FI" sz="1200" dirty="0"/>
              <a:t> </a:t>
            </a:r>
            <a:r>
              <a:rPr lang="fi-FI" sz="1200" dirty="0" err="1"/>
              <a:t>Protection</a:t>
            </a:r>
            <a:r>
              <a:rPr lang="fi-FI" sz="1200" dirty="0"/>
              <a:t> of Nb3Sn High Field Magnets Using </a:t>
            </a:r>
            <a:r>
              <a:rPr lang="fi-FI" sz="1200" dirty="0" err="1"/>
              <a:t>Heaters</a:t>
            </a:r>
            <a:r>
              <a:rPr lang="fi-FI" sz="1200" dirty="0"/>
              <a:t>, a </a:t>
            </a:r>
            <a:r>
              <a:rPr lang="fi-FI" sz="1200" dirty="0" err="1"/>
              <a:t>Strategy</a:t>
            </a:r>
            <a:r>
              <a:rPr lang="fi-FI" sz="1200" dirty="0"/>
              <a:t> Applied to </a:t>
            </a:r>
            <a:r>
              <a:rPr lang="fi-FI" sz="1200" dirty="0" err="1"/>
              <a:t>the</a:t>
            </a:r>
            <a:r>
              <a:rPr lang="fi-FI" sz="1200" dirty="0"/>
              <a:t> </a:t>
            </a:r>
            <a:r>
              <a:rPr lang="fi-FI" sz="1200" dirty="0" err="1"/>
              <a:t>Graded</a:t>
            </a:r>
            <a:r>
              <a:rPr lang="fi-FI" sz="1200" dirty="0"/>
              <a:t> </a:t>
            </a:r>
            <a:r>
              <a:rPr lang="fi-FI" sz="1200" dirty="0" err="1"/>
              <a:t>Racetrack</a:t>
            </a:r>
            <a:r>
              <a:rPr lang="fi-FI" sz="1200" dirty="0"/>
              <a:t> </a:t>
            </a:r>
            <a:r>
              <a:rPr lang="fi-FI" sz="1200" dirty="0" err="1"/>
              <a:t>Dipole</a:t>
            </a:r>
            <a:r>
              <a:rPr lang="fi-FI" sz="1200" dirty="0"/>
              <a:t> R2D2," </a:t>
            </a:r>
            <a:r>
              <a:rPr lang="fi-FI" sz="1200" i="1" dirty="0"/>
              <a:t>IEEE TAS </a:t>
            </a:r>
            <a:r>
              <a:rPr lang="fi-FI" sz="1200" dirty="0"/>
              <a:t>2023, doi: 10.1109/TASC.2023.3251280.</a:t>
            </a:r>
          </a:p>
          <a:p>
            <a:pPr marL="0" indent="0">
              <a:buNone/>
            </a:pPr>
            <a:r>
              <a:rPr lang="fi-FI" sz="1200" b="1" u="sng" dirty="0"/>
              <a:t>HTS </a:t>
            </a:r>
            <a:r>
              <a:rPr lang="fi-FI" sz="1200" b="1" u="sng" dirty="0" err="1"/>
              <a:t>tape</a:t>
            </a:r>
            <a:r>
              <a:rPr lang="fi-FI" sz="1200" b="1" u="sng" dirty="0"/>
              <a:t> and </a:t>
            </a:r>
            <a:r>
              <a:rPr lang="fi-FI" sz="1200" b="1" u="sng" dirty="0" err="1"/>
              <a:t>magnet</a:t>
            </a:r>
            <a:r>
              <a:rPr lang="fi-FI" sz="1200" b="1" u="sng" dirty="0"/>
              <a:t> </a:t>
            </a:r>
            <a:r>
              <a:rPr lang="fi-FI" sz="1200" b="1" u="sng" dirty="0" err="1"/>
              <a:t>simulation</a:t>
            </a:r>
            <a:r>
              <a:rPr lang="fi-FI" sz="1200" b="1" u="sng" dirty="0"/>
              <a:t> </a:t>
            </a:r>
          </a:p>
          <a:p>
            <a:r>
              <a:rPr lang="fi-FI" sz="1200" dirty="0"/>
              <a:t>H. Milanchian </a:t>
            </a:r>
            <a:r>
              <a:rPr lang="fi-FI" sz="1200" i="1" dirty="0"/>
              <a:t>et al</a:t>
            </a:r>
            <a:r>
              <a:rPr lang="fi-FI" sz="1200" dirty="0"/>
              <a:t>., "HTS </a:t>
            </a:r>
            <a:r>
              <a:rPr lang="fi-FI" sz="1200" dirty="0" err="1"/>
              <a:t>Tape</a:t>
            </a:r>
            <a:r>
              <a:rPr lang="fi-FI" sz="1200" dirty="0"/>
              <a:t> </a:t>
            </a:r>
            <a:r>
              <a:rPr lang="fi-FI" sz="1200" dirty="0" err="1"/>
              <a:t>Mechanical</a:t>
            </a:r>
            <a:r>
              <a:rPr lang="fi-FI" sz="1200" dirty="0"/>
              <a:t> </a:t>
            </a:r>
            <a:r>
              <a:rPr lang="fi-FI" sz="1200" dirty="0" err="1"/>
              <a:t>Behavior</a:t>
            </a:r>
            <a:r>
              <a:rPr lang="fi-FI" sz="1200" dirty="0"/>
              <a:t> </a:t>
            </a:r>
            <a:r>
              <a:rPr lang="fi-FI" sz="1200" dirty="0" err="1"/>
              <a:t>Sensitivity</a:t>
            </a:r>
            <a:r>
              <a:rPr lang="fi-FI" sz="1200" dirty="0"/>
              <a:t> on </a:t>
            </a:r>
            <a:r>
              <a:rPr lang="fi-FI" sz="1200" dirty="0" err="1"/>
              <a:t>Material</a:t>
            </a:r>
            <a:r>
              <a:rPr lang="fi-FI" sz="1200" dirty="0"/>
              <a:t> </a:t>
            </a:r>
            <a:r>
              <a:rPr lang="fi-FI" sz="1200" dirty="0" err="1"/>
              <a:t>Properties</a:t>
            </a:r>
            <a:r>
              <a:rPr lang="fi-FI" sz="1200" dirty="0"/>
              <a:t> and </a:t>
            </a:r>
            <a:r>
              <a:rPr lang="fi-FI" sz="1200" dirty="0" err="1"/>
              <a:t>Thickness</a:t>
            </a:r>
            <a:r>
              <a:rPr lang="fi-FI" sz="1200" dirty="0"/>
              <a:t> of </a:t>
            </a:r>
            <a:r>
              <a:rPr lang="fi-FI" sz="1200" dirty="0" err="1"/>
              <a:t>Material</a:t>
            </a:r>
            <a:r>
              <a:rPr lang="fi-FI" sz="1200" dirty="0"/>
              <a:t> </a:t>
            </a:r>
            <a:r>
              <a:rPr lang="fi-FI" sz="1200" dirty="0" err="1"/>
              <a:t>Layers</a:t>
            </a:r>
            <a:r>
              <a:rPr lang="fi-FI" sz="1200" dirty="0"/>
              <a:t>," </a:t>
            </a:r>
            <a:r>
              <a:rPr lang="fi-FI" sz="1200" i="1" dirty="0"/>
              <a:t>IEEE TAS </a:t>
            </a:r>
            <a:r>
              <a:rPr lang="fi-FI" sz="1200" dirty="0"/>
              <a:t>2023, doi: 10.1109/TASC.2023.3251293.</a:t>
            </a:r>
          </a:p>
          <a:p>
            <a:r>
              <a:rPr lang="fi-FI" sz="1200" dirty="0"/>
              <a:t>J. Ruuskanen </a:t>
            </a:r>
            <a:r>
              <a:rPr lang="fi-FI" sz="1200" i="1" dirty="0"/>
              <a:t>et al</a:t>
            </a:r>
            <a:r>
              <a:rPr lang="fi-FI" sz="1200" dirty="0"/>
              <a:t>., "</a:t>
            </a:r>
            <a:r>
              <a:rPr lang="fi-FI" sz="1200" dirty="0" err="1"/>
              <a:t>Modeling</a:t>
            </a:r>
            <a:r>
              <a:rPr lang="fi-FI" sz="1200" dirty="0"/>
              <a:t> </a:t>
            </a:r>
            <a:r>
              <a:rPr lang="fi-FI" sz="1200" dirty="0" err="1"/>
              <a:t>Eddy</a:t>
            </a:r>
            <a:r>
              <a:rPr lang="fi-FI" sz="1200" dirty="0"/>
              <a:t> </a:t>
            </a:r>
            <a:r>
              <a:rPr lang="fi-FI" sz="1200" dirty="0" err="1"/>
              <a:t>Current</a:t>
            </a:r>
            <a:r>
              <a:rPr lang="fi-FI" sz="1200" dirty="0"/>
              <a:t> </a:t>
            </a:r>
            <a:r>
              <a:rPr lang="fi-FI" sz="1200" dirty="0" err="1"/>
              <a:t>Losses</a:t>
            </a:r>
            <a:r>
              <a:rPr lang="fi-FI" sz="1200" dirty="0"/>
              <a:t> in HTS </a:t>
            </a:r>
            <a:r>
              <a:rPr lang="fi-FI" sz="1200" dirty="0" err="1"/>
              <a:t>Tapes</a:t>
            </a:r>
            <a:r>
              <a:rPr lang="fi-FI" sz="1200" dirty="0"/>
              <a:t> Using </a:t>
            </a:r>
            <a:r>
              <a:rPr lang="fi-FI" sz="1200" dirty="0" err="1"/>
              <a:t>Multiharmonic</a:t>
            </a:r>
            <a:r>
              <a:rPr lang="fi-FI" sz="1200" dirty="0"/>
              <a:t> Method," </a:t>
            </a:r>
            <a:r>
              <a:rPr lang="fi-FI" sz="1200" i="1" dirty="0"/>
              <a:t>IEEE TAS </a:t>
            </a:r>
            <a:r>
              <a:rPr lang="fi-FI" sz="1200" dirty="0"/>
              <a:t>2023, doi: 10.1109/TASC.2023.3242619.</a:t>
            </a:r>
          </a:p>
          <a:p>
            <a:pPr marL="0" indent="0">
              <a:buNone/>
            </a:pPr>
            <a:r>
              <a:rPr lang="fi-FI" sz="1200" b="1" u="sng" dirty="0" err="1"/>
              <a:t>With</a:t>
            </a:r>
            <a:r>
              <a:rPr lang="fi-FI" sz="1200" b="1" u="sng" dirty="0"/>
              <a:t> AI </a:t>
            </a:r>
            <a:r>
              <a:rPr lang="fi-FI" sz="1200" b="1" u="sng" dirty="0" err="1"/>
              <a:t>explorations</a:t>
            </a:r>
            <a:r>
              <a:rPr lang="fi-FI" sz="1200" b="1" u="sng" dirty="0"/>
              <a:t>:</a:t>
            </a:r>
          </a:p>
          <a:p>
            <a:r>
              <a:rPr lang="fi-FI" sz="1200" dirty="0"/>
              <a:t>D. Sotnikov, </a:t>
            </a:r>
            <a:r>
              <a:rPr lang="fi-FI" sz="1200" i="1" dirty="0"/>
              <a:t>et al</a:t>
            </a:r>
            <a:r>
              <a:rPr lang="fi-FI" sz="1200" dirty="0"/>
              <a:t>., "</a:t>
            </a:r>
            <a:r>
              <a:rPr lang="fi-FI" sz="1200" dirty="0" err="1"/>
              <a:t>Prediction</a:t>
            </a:r>
            <a:r>
              <a:rPr lang="fi-FI" sz="1200" dirty="0"/>
              <a:t> of 2G HTS </a:t>
            </a:r>
            <a:r>
              <a:rPr lang="fi-FI" sz="1200" dirty="0" err="1"/>
              <a:t>Tape</a:t>
            </a:r>
            <a:r>
              <a:rPr lang="fi-FI" sz="1200" dirty="0"/>
              <a:t> </a:t>
            </a:r>
            <a:r>
              <a:rPr lang="fi-FI" sz="1200" dirty="0" err="1"/>
              <a:t>Quench</a:t>
            </a:r>
            <a:r>
              <a:rPr lang="fi-FI" sz="1200" dirty="0"/>
              <a:t> </a:t>
            </a:r>
            <a:r>
              <a:rPr lang="fi-FI" sz="1200" dirty="0" err="1"/>
              <a:t>Behavior</a:t>
            </a:r>
            <a:r>
              <a:rPr lang="fi-FI" sz="1200" dirty="0"/>
              <a:t> </a:t>
            </a:r>
            <a:r>
              <a:rPr lang="fi-FI" sz="1200" dirty="0" err="1"/>
              <a:t>by</a:t>
            </a:r>
            <a:r>
              <a:rPr lang="fi-FI" sz="1200" dirty="0"/>
              <a:t> </a:t>
            </a:r>
            <a:r>
              <a:rPr lang="fi-FI" sz="1200" dirty="0" err="1"/>
              <a:t>Random</a:t>
            </a:r>
            <a:r>
              <a:rPr lang="fi-FI" sz="1200" dirty="0"/>
              <a:t> </a:t>
            </a:r>
            <a:r>
              <a:rPr lang="fi-FI" sz="1200" dirty="0" err="1"/>
              <a:t>Forest</a:t>
            </a:r>
            <a:r>
              <a:rPr lang="fi-FI" sz="1200" dirty="0"/>
              <a:t> </a:t>
            </a:r>
            <a:r>
              <a:rPr lang="fi-FI" sz="1200" dirty="0" err="1"/>
              <a:t>Model</a:t>
            </a:r>
            <a:r>
              <a:rPr lang="fi-FI" sz="1200" dirty="0"/>
              <a:t> </a:t>
            </a:r>
            <a:r>
              <a:rPr lang="fi-FI" sz="1200" dirty="0" err="1"/>
              <a:t>Trained</a:t>
            </a:r>
            <a:r>
              <a:rPr lang="fi-FI" sz="1200" dirty="0"/>
              <a:t> on 2-D FEM </a:t>
            </a:r>
            <a:r>
              <a:rPr lang="fi-FI" sz="1200" dirty="0" err="1"/>
              <a:t>Simulations</a:t>
            </a:r>
            <a:r>
              <a:rPr lang="fi-FI" sz="1200" dirty="0"/>
              <a:t>," </a:t>
            </a:r>
            <a:r>
              <a:rPr lang="fi-FI" sz="1200" i="1" dirty="0"/>
              <a:t>IEEE TAS, </a:t>
            </a:r>
            <a:r>
              <a:rPr lang="fi-FI" sz="1200" dirty="0"/>
              <a:t>2023, doi: 10.1109/TASC.2023.3262212.</a:t>
            </a:r>
          </a:p>
          <a:p>
            <a:r>
              <a:rPr lang="fi-FI" sz="1200" dirty="0">
                <a:effectLst/>
              </a:rPr>
              <a:t>M. Yazdani-Asrami </a:t>
            </a:r>
            <a:r>
              <a:rPr lang="fi-FI" sz="1200" i="1" dirty="0">
                <a:effectLst/>
              </a:rPr>
              <a:t>et </a:t>
            </a:r>
            <a:r>
              <a:rPr lang="fi-FI" sz="1200" i="1" dirty="0" err="1">
                <a:effectLst/>
              </a:rPr>
              <a:t>al</a:t>
            </a:r>
            <a:r>
              <a:rPr lang="fi-FI" sz="1200" dirty="0">
                <a:effectLst/>
              </a:rPr>
              <a:t> , ”</a:t>
            </a:r>
            <a:r>
              <a:rPr lang="en-US" sz="1200" dirty="0">
                <a:effectLst/>
              </a:rPr>
              <a:t>Roadmap on artificial intelligence and big data techniques for superconductivity”, </a:t>
            </a:r>
            <a:r>
              <a:rPr lang="en-US" sz="1200" i="1" dirty="0">
                <a:effectLst/>
              </a:rPr>
              <a:t>SUST</a:t>
            </a:r>
            <a:r>
              <a:rPr lang="en-US" sz="1200" dirty="0">
                <a:effectLst/>
              </a:rPr>
              <a:t>, 2023, doi: 10.1088/1361-6668/acbb34</a:t>
            </a:r>
          </a:p>
          <a:p>
            <a:r>
              <a:rPr lang="en-US" sz="1200" dirty="0"/>
              <a:t>D. Wu </a:t>
            </a:r>
            <a:r>
              <a:rPr lang="fi-FI" sz="1200" i="1" dirty="0">
                <a:effectLst/>
              </a:rPr>
              <a:t>et </a:t>
            </a:r>
            <a:r>
              <a:rPr lang="fi-FI" sz="1200" i="1" dirty="0" err="1">
                <a:effectLst/>
              </a:rPr>
              <a:t>al</a:t>
            </a:r>
            <a:r>
              <a:rPr lang="fi-FI" sz="1200" dirty="0">
                <a:effectLst/>
              </a:rPr>
              <a:t>   </a:t>
            </a:r>
            <a:r>
              <a:rPr lang="en-US" sz="1200" dirty="0"/>
              <a:t>A novel constrained </a:t>
            </a:r>
            <a:r>
              <a:rPr lang="en-US" sz="1200" dirty="0" err="1"/>
              <a:t>multiobjective</a:t>
            </a:r>
            <a:r>
              <a:rPr lang="en-US" sz="1200" dirty="0"/>
              <a:t> optimization algorithm based on dimension selection using AI, </a:t>
            </a:r>
            <a:r>
              <a:rPr lang="en-US" sz="1200" i="1" dirty="0"/>
              <a:t>Journal of Mechanical Design, </a:t>
            </a:r>
            <a:r>
              <a:rPr lang="en-US" sz="1200" dirty="0"/>
              <a:t>2023</a:t>
            </a:r>
            <a:endParaRPr lang="fi-FI" sz="1200" i="1" dirty="0"/>
          </a:p>
          <a:p>
            <a:pPr marL="0" indent="0">
              <a:buNone/>
            </a:pPr>
            <a:r>
              <a:rPr lang="fi-FI" sz="1200" b="1" u="sng" dirty="0" err="1"/>
              <a:t>Other</a:t>
            </a:r>
            <a:r>
              <a:rPr lang="fi-FI" sz="1200" b="1" u="sng" dirty="0"/>
              <a:t>:</a:t>
            </a:r>
          </a:p>
          <a:p>
            <a:r>
              <a:rPr lang="en-US" sz="1200" dirty="0"/>
              <a:t>D. Liu, T. Salmi and J. Lin, "Potential Performance of Fully Superconducting Generators for Large Direct-Drive Wind Turbines," </a:t>
            </a:r>
            <a:r>
              <a:rPr lang="en-US" sz="1200" i="1" dirty="0"/>
              <a:t>IEEE TAS, </a:t>
            </a:r>
            <a:r>
              <a:rPr lang="en-US" sz="1200" dirty="0"/>
              <a:t>2023, doi: 10.1109/TASC.2023.3255826.</a:t>
            </a:r>
          </a:p>
          <a:p>
            <a:pPr marL="0" indent="0">
              <a:buNone/>
            </a:pPr>
            <a:endParaRPr lang="fi-FI" sz="1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546B03-1112-7260-8E18-0B14FEA9F8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F58EDB-73AE-C492-6E89-A5CDCDE2F29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0DC808-9B4F-47F6-816E-B4DD926C39FF}" type="datetime1">
              <a:rPr lang="en-GB" noProof="0" smtClean="0"/>
              <a:pPr/>
              <a:t>18/04/2023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99F76-3F7F-0CD8-056A-9B83D3B95F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8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95647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536CF-E32B-0434-6067-4AE881025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Strenghts</a:t>
            </a:r>
            <a:r>
              <a:rPr lang="fi-FI" dirty="0"/>
              <a:t> and </a:t>
            </a:r>
            <a:r>
              <a:rPr lang="fi-FI" dirty="0" err="1"/>
              <a:t>interests</a:t>
            </a:r>
            <a:r>
              <a:rPr lang="fi-FI" dirty="0"/>
              <a:t> in HFM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075C5-2B59-40A0-413A-A5F2D1D9C1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Nb</a:t>
            </a:r>
            <a:r>
              <a:rPr lang="fi-FI" baseline="-25000" dirty="0"/>
              <a:t>3</a:t>
            </a:r>
            <a:r>
              <a:rPr lang="fi-FI" dirty="0"/>
              <a:t>Sn </a:t>
            </a:r>
            <a:r>
              <a:rPr lang="fi-FI" dirty="0" err="1"/>
              <a:t>accelerator</a:t>
            </a:r>
            <a:r>
              <a:rPr lang="fi-FI" dirty="0"/>
              <a:t> </a:t>
            </a:r>
            <a:r>
              <a:rPr lang="fi-FI" dirty="0" err="1"/>
              <a:t>magnet</a:t>
            </a:r>
            <a:r>
              <a:rPr lang="fi-FI" dirty="0"/>
              <a:t> </a:t>
            </a:r>
            <a:r>
              <a:rPr lang="fi-FI" dirty="0" err="1"/>
              <a:t>protection</a:t>
            </a:r>
            <a:r>
              <a:rPr lang="fi-FI" dirty="0"/>
              <a:t>, </a:t>
            </a:r>
            <a:r>
              <a:rPr lang="fi-FI" dirty="0" err="1"/>
              <a:t>especially</a:t>
            </a:r>
            <a:r>
              <a:rPr lang="fi-FI" dirty="0"/>
              <a:t> </a:t>
            </a:r>
            <a:r>
              <a:rPr lang="fi-FI" dirty="0" err="1"/>
              <a:t>with</a:t>
            </a:r>
            <a:r>
              <a:rPr lang="fi-FI" dirty="0"/>
              <a:t> </a:t>
            </a:r>
            <a:r>
              <a:rPr lang="fi-FI" dirty="0" err="1"/>
              <a:t>quench</a:t>
            </a:r>
            <a:r>
              <a:rPr lang="fi-FI" dirty="0"/>
              <a:t> </a:t>
            </a:r>
            <a:r>
              <a:rPr lang="fi-FI" dirty="0" err="1"/>
              <a:t>heaters</a:t>
            </a:r>
            <a:endParaRPr lang="fi-FI" dirty="0"/>
          </a:p>
          <a:p>
            <a:pPr marL="314325" lvl="1" indent="0">
              <a:buNone/>
            </a:pPr>
            <a:endParaRPr lang="fi-FI" dirty="0">
              <a:sym typeface="Wingdings" panose="05000000000000000000" pitchFamily="2" charset="2"/>
            </a:endParaRPr>
          </a:p>
          <a:p>
            <a:r>
              <a:rPr lang="fi-FI" dirty="0" err="1">
                <a:sym typeface="Wingdings" panose="05000000000000000000" pitchFamily="2" charset="2"/>
              </a:rPr>
              <a:t>Accumulating</a:t>
            </a:r>
            <a:r>
              <a:rPr lang="fi-FI" dirty="0">
                <a:sym typeface="Wingdings" panose="05000000000000000000" pitchFamily="2" charset="2"/>
              </a:rPr>
              <a:t> HTS </a:t>
            </a:r>
            <a:r>
              <a:rPr lang="fi-FI" dirty="0" err="1">
                <a:sym typeface="Wingdings" panose="05000000000000000000" pitchFamily="2" charset="2"/>
              </a:rPr>
              <a:t>magnet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modeling</a:t>
            </a:r>
            <a:r>
              <a:rPr lang="fi-FI" dirty="0">
                <a:sym typeface="Wingdings" panose="05000000000000000000" pitchFamily="2" charset="2"/>
              </a:rPr>
              <a:t> and </a:t>
            </a:r>
            <a:r>
              <a:rPr lang="fi-FI" dirty="0" err="1">
                <a:sym typeface="Wingdings" panose="05000000000000000000" pitchFamily="2" charset="2"/>
              </a:rPr>
              <a:t>analysis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skills</a:t>
            </a:r>
            <a:endParaRPr lang="fi-FI" dirty="0">
              <a:sym typeface="Wingdings" panose="05000000000000000000" pitchFamily="2" charset="2"/>
            </a:endParaRPr>
          </a:p>
          <a:p>
            <a:endParaRPr lang="fi-FI" dirty="0">
              <a:sym typeface="Wingdings" panose="05000000000000000000" pitchFamily="2" charset="2"/>
            </a:endParaRPr>
          </a:p>
          <a:p>
            <a:r>
              <a:rPr lang="fi-FI" dirty="0" err="1">
                <a:sym typeface="Wingdings" panose="05000000000000000000" pitchFamily="2" charset="2"/>
              </a:rPr>
              <a:t>Philosophy</a:t>
            </a:r>
            <a:r>
              <a:rPr lang="fi-FI" dirty="0">
                <a:sym typeface="Wingdings" panose="05000000000000000000" pitchFamily="2" charset="2"/>
              </a:rPr>
              <a:t> is </a:t>
            </a:r>
            <a:r>
              <a:rPr lang="fi-FI" dirty="0" err="1">
                <a:sym typeface="Wingdings" panose="05000000000000000000" pitchFamily="2" charset="2"/>
              </a:rPr>
              <a:t>towards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sharable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tools</a:t>
            </a:r>
            <a:r>
              <a:rPr lang="fi-FI" dirty="0">
                <a:sym typeface="Wingdings" panose="05000000000000000000" pitchFamily="2" charset="2"/>
              </a:rPr>
              <a:t>, </a:t>
            </a:r>
            <a:r>
              <a:rPr lang="fi-FI" dirty="0" err="1">
                <a:sym typeface="Wingdings" panose="05000000000000000000" pitchFamily="2" charset="2"/>
              </a:rPr>
              <a:t>e.g</a:t>
            </a:r>
            <a:r>
              <a:rPr lang="fi-FI" dirty="0">
                <a:sym typeface="Wingdings" panose="05000000000000000000" pitchFamily="2" charset="2"/>
              </a:rPr>
              <a:t>., ”</a:t>
            </a:r>
            <a:r>
              <a:rPr lang="fi-FI" dirty="0" err="1">
                <a:sym typeface="Wingdings" panose="05000000000000000000" pitchFamily="2" charset="2"/>
              </a:rPr>
              <a:t>spreadsheet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tool</a:t>
            </a:r>
            <a:r>
              <a:rPr lang="fi-FI" dirty="0">
                <a:sym typeface="Wingdings" panose="05000000000000000000" pitchFamily="2" charset="2"/>
              </a:rPr>
              <a:t>” for HTS </a:t>
            </a:r>
            <a:r>
              <a:rPr lang="fi-FI" dirty="0" err="1">
                <a:sym typeface="Wingdings" panose="05000000000000000000" pitchFamily="2" charset="2"/>
              </a:rPr>
              <a:t>magnets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analysis</a:t>
            </a:r>
            <a:r>
              <a:rPr lang="fi-FI" dirty="0">
                <a:sym typeface="Wingdings" panose="05000000000000000000" pitchFamily="2" charset="2"/>
              </a:rPr>
              <a:t>, open-</a:t>
            </a:r>
            <a:r>
              <a:rPr lang="fi-FI" dirty="0" err="1">
                <a:sym typeface="Wingdings" panose="05000000000000000000" pitchFamily="2" charset="2"/>
              </a:rPr>
              <a:t>source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model</a:t>
            </a:r>
            <a:r>
              <a:rPr lang="fi-FI" dirty="0">
                <a:sym typeface="Wingdings" panose="05000000000000000000" pitchFamily="2" charset="2"/>
              </a:rPr>
              <a:t> for HTS </a:t>
            </a:r>
            <a:r>
              <a:rPr lang="fi-FI" dirty="0" err="1">
                <a:sym typeface="Wingdings" panose="05000000000000000000" pitchFamily="2" charset="2"/>
              </a:rPr>
              <a:t>tape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mechanical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analysis</a:t>
            </a:r>
            <a:r>
              <a:rPr lang="fi-FI" dirty="0">
                <a:sym typeface="Wingdings" panose="05000000000000000000" pitchFamily="2" charset="2"/>
              </a:rPr>
              <a:t>, </a:t>
            </a:r>
            <a:r>
              <a:rPr lang="fi-FI" dirty="0" err="1">
                <a:sym typeface="Wingdings" panose="05000000000000000000" pitchFamily="2" charset="2"/>
              </a:rPr>
              <a:t>etc</a:t>
            </a:r>
            <a:r>
              <a:rPr lang="fi-FI" dirty="0">
                <a:sym typeface="Wingdings" panose="05000000000000000000" pitchFamily="2" charset="2"/>
              </a:rPr>
              <a:t>…</a:t>
            </a:r>
          </a:p>
          <a:p>
            <a:pPr marL="0" indent="0">
              <a:buNone/>
            </a:pPr>
            <a:endParaRPr lang="fi-FI" dirty="0">
              <a:sym typeface="Wingdings" panose="05000000000000000000" pitchFamily="2" charset="2"/>
            </a:endParaRPr>
          </a:p>
          <a:p>
            <a:r>
              <a:rPr lang="fi-FI" dirty="0" err="1">
                <a:sym typeface="Wingdings" panose="05000000000000000000" pitchFamily="2" charset="2"/>
              </a:rPr>
              <a:t>Currently</a:t>
            </a:r>
            <a:r>
              <a:rPr lang="fi-FI" dirty="0">
                <a:sym typeface="Wingdings" panose="05000000000000000000" pitchFamily="2" charset="2"/>
              </a:rPr>
              <a:t> no </a:t>
            </a:r>
            <a:r>
              <a:rPr lang="fi-FI" dirty="0" err="1">
                <a:sym typeface="Wingdings" panose="05000000000000000000" pitchFamily="2" charset="2"/>
              </a:rPr>
              <a:t>larger-scale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application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development</a:t>
            </a:r>
            <a:r>
              <a:rPr lang="fi-FI" dirty="0">
                <a:sym typeface="Wingdings" panose="05000000000000000000" pitchFamily="2" charset="2"/>
              </a:rPr>
              <a:t> at TAU, </a:t>
            </a:r>
            <a:r>
              <a:rPr lang="fi-FI" dirty="0" err="1">
                <a:sym typeface="Wingdings" panose="05000000000000000000" pitchFamily="2" charset="2"/>
              </a:rPr>
              <a:t>would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be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happy</a:t>
            </a:r>
            <a:r>
              <a:rPr lang="fi-FI" dirty="0">
                <a:sym typeface="Wingdings" panose="05000000000000000000" pitchFamily="2" charset="2"/>
              </a:rPr>
              <a:t> to </a:t>
            </a:r>
            <a:r>
              <a:rPr lang="fi-FI" dirty="0" err="1">
                <a:sym typeface="Wingdings" panose="05000000000000000000" pitchFamily="2" charset="2"/>
              </a:rPr>
              <a:t>direct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activity</a:t>
            </a:r>
            <a:r>
              <a:rPr lang="fi-FI" dirty="0">
                <a:sym typeface="Wingdings" panose="05000000000000000000" pitchFamily="2" charset="2"/>
              </a:rPr>
              <a:t> to </a:t>
            </a:r>
            <a:r>
              <a:rPr lang="fi-FI" dirty="0" err="1">
                <a:sym typeface="Wingdings" panose="05000000000000000000" pitchFamily="2" charset="2"/>
              </a:rPr>
              <a:t>bring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contribution</a:t>
            </a:r>
            <a:r>
              <a:rPr lang="fi-FI" dirty="0">
                <a:sym typeface="Wingdings" panose="05000000000000000000" pitchFamily="2" charset="2"/>
              </a:rPr>
              <a:t> to </a:t>
            </a:r>
            <a:r>
              <a:rPr lang="fi-FI" dirty="0" err="1">
                <a:sym typeface="Wingdings" panose="05000000000000000000" pitchFamily="2" charset="2"/>
              </a:rPr>
              <a:t>bigger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international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projects</a:t>
            </a:r>
            <a:r>
              <a:rPr lang="fi-FI" dirty="0">
                <a:sym typeface="Wingdings" panose="05000000000000000000" pitchFamily="2" charset="2"/>
              </a:rPr>
              <a:t> and to HFM</a:t>
            </a:r>
          </a:p>
          <a:p>
            <a:pPr marL="0" indent="0">
              <a:buNone/>
            </a:pPr>
            <a:endParaRPr lang="fi-FI" dirty="0">
              <a:sym typeface="Wingdings" panose="05000000000000000000" pitchFamily="2" charset="2"/>
            </a:endParaRPr>
          </a:p>
          <a:p>
            <a:r>
              <a:rPr lang="fi-FI" dirty="0" err="1">
                <a:sym typeface="Wingdings" panose="05000000000000000000" pitchFamily="2" charset="2"/>
              </a:rPr>
              <a:t>Would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be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exteremely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valuable</a:t>
            </a:r>
            <a:r>
              <a:rPr lang="fi-FI" dirty="0">
                <a:sym typeface="Wingdings" panose="05000000000000000000" pitchFamily="2" charset="2"/>
              </a:rPr>
              <a:t> to </a:t>
            </a:r>
            <a:r>
              <a:rPr lang="fi-FI" dirty="0" err="1">
                <a:sym typeface="Wingdings" panose="05000000000000000000" pitchFamily="2" charset="2"/>
              </a:rPr>
              <a:t>arrange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exchange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periods</a:t>
            </a:r>
            <a:r>
              <a:rPr lang="fi-FI" dirty="0">
                <a:sym typeface="Wingdings" panose="05000000000000000000" pitchFamily="2" charset="2"/>
              </a:rPr>
              <a:t> to </a:t>
            </a:r>
            <a:r>
              <a:rPr lang="fi-FI" dirty="0" err="1">
                <a:sym typeface="Wingdings" panose="05000000000000000000" pitchFamily="2" charset="2"/>
              </a:rPr>
              <a:t>the</a:t>
            </a:r>
            <a:r>
              <a:rPr lang="fi-FI" dirty="0">
                <a:sym typeface="Wingdings" panose="05000000000000000000" pitchFamily="2" charset="2"/>
              </a:rPr>
              <a:t> TAU team-</a:t>
            </a:r>
            <a:r>
              <a:rPr lang="fi-FI" dirty="0" err="1">
                <a:sym typeface="Wingdings" panose="05000000000000000000" pitchFamily="2" charset="2"/>
              </a:rPr>
              <a:t>members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abroad</a:t>
            </a:r>
            <a:r>
              <a:rPr lang="fi-FI" dirty="0">
                <a:sym typeface="Wingdings" panose="05000000000000000000" pitchFamily="2" charset="2"/>
              </a:rPr>
              <a:t> to </a:t>
            </a:r>
            <a:r>
              <a:rPr lang="fi-FI" dirty="0" err="1">
                <a:sym typeface="Wingdings" panose="05000000000000000000" pitchFamily="2" charset="2"/>
              </a:rPr>
              <a:t>learn</a:t>
            </a:r>
            <a:r>
              <a:rPr lang="fi-FI" dirty="0">
                <a:sym typeface="Wingdings" panose="05000000000000000000" pitchFamily="2" charset="2"/>
              </a:rPr>
              <a:t> and </a:t>
            </a:r>
            <a:r>
              <a:rPr lang="fi-FI" dirty="0" err="1">
                <a:sym typeface="Wingdings" panose="05000000000000000000" pitchFamily="2" charset="2"/>
              </a:rPr>
              <a:t>contribute</a:t>
            </a:r>
            <a:r>
              <a:rPr lang="fi-FI" dirty="0">
                <a:sym typeface="Wingdings" panose="05000000000000000000" pitchFamily="2" charset="2"/>
              </a:rPr>
              <a:t> (</a:t>
            </a:r>
            <a:r>
              <a:rPr lang="fi-FI" dirty="0" err="1">
                <a:sym typeface="Wingdings" panose="05000000000000000000" pitchFamily="2" charset="2"/>
              </a:rPr>
              <a:t>e.g</a:t>
            </a:r>
            <a:r>
              <a:rPr lang="fi-FI" dirty="0">
                <a:sym typeface="Wingdings" panose="05000000000000000000" pitchFamily="2" charset="2"/>
              </a:rPr>
              <a:t>., multiphysics </a:t>
            </a:r>
            <a:r>
              <a:rPr lang="fi-FI" dirty="0" err="1">
                <a:sym typeface="Wingdings" panose="05000000000000000000" pitchFamily="2" charset="2"/>
              </a:rPr>
              <a:t>modeling</a:t>
            </a:r>
            <a:r>
              <a:rPr lang="fi-FI" dirty="0">
                <a:sym typeface="Wingdings" panose="05000000000000000000" pitchFamily="2" charset="2"/>
              </a:rPr>
              <a:t> and </a:t>
            </a:r>
            <a:r>
              <a:rPr lang="fi-FI" dirty="0" err="1">
                <a:sym typeface="Wingdings" panose="05000000000000000000" pitchFamily="2" charset="2"/>
              </a:rPr>
              <a:t>analysis</a:t>
            </a:r>
            <a:r>
              <a:rPr lang="fi-FI" dirty="0">
                <a:sym typeface="Wingdings" panose="05000000000000000000" pitchFamily="2" charset="2"/>
              </a:rPr>
              <a:t>, </a:t>
            </a:r>
            <a:r>
              <a:rPr lang="fi-FI" dirty="0" err="1">
                <a:sym typeface="Wingdings" panose="05000000000000000000" pitchFamily="2" charset="2"/>
              </a:rPr>
              <a:t>magnet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technology</a:t>
            </a:r>
            <a:r>
              <a:rPr lang="fi-FI" dirty="0">
                <a:sym typeface="Wingdings" panose="05000000000000000000" pitchFamily="2" charset="2"/>
              </a:rPr>
              <a:t> and </a:t>
            </a:r>
            <a:r>
              <a:rPr lang="fi-FI" dirty="0" err="1">
                <a:sym typeface="Wingdings" panose="05000000000000000000" pitchFamily="2" charset="2"/>
              </a:rPr>
              <a:t>testing</a:t>
            </a:r>
            <a:r>
              <a:rPr lang="fi-FI" dirty="0">
                <a:sym typeface="Wingdings" panose="05000000000000000000" pitchFamily="2" charset="2"/>
              </a:rPr>
              <a:t>)</a:t>
            </a:r>
            <a:endParaRPr lang="fi-FI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85F101-6219-F99B-856B-4962786BA3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065B38-B481-FD7B-EE17-160657F3839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0DC808-9B4F-47F6-816E-B4DD926C39FF}" type="datetime1">
              <a:rPr lang="en-GB" noProof="0" smtClean="0"/>
              <a:pPr/>
              <a:t>16/04/2023</a:t>
            </a:fld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4173A-F620-EB00-BF66-CAABC2657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 noProof="0"/>
              <a:t>|  </a:t>
            </a:r>
            <a:fld id="{CDC8994D-33BE-6F4B-918B-78B2D731EB1C}" type="slidenum">
              <a:rPr lang="en-GB" noProof="0" smtClean="0"/>
              <a:pPr/>
              <a:t>9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68783116"/>
      </p:ext>
    </p:extLst>
  </p:cSld>
  <p:clrMapOvr>
    <a:masterClrMapping/>
  </p:clrMapOvr>
</p:sld>
</file>

<file path=ppt/theme/theme1.xml><?xml version="1.0" encoding="utf-8"?>
<a:theme xmlns:a="http://schemas.openxmlformats.org/drawingml/2006/main" name="TUNI Theme">
  <a:themeElements>
    <a:clrScheme name="TUNI-teema-pp">
      <a:dk1>
        <a:srgbClr val="000000"/>
      </a:dk1>
      <a:lt1>
        <a:srgbClr val="FFFFFF"/>
      </a:lt1>
      <a:dk2>
        <a:srgbClr val="4E008E"/>
      </a:dk2>
      <a:lt2>
        <a:srgbClr val="FFFFFF"/>
      </a:lt2>
      <a:accent1>
        <a:srgbClr val="4E008E"/>
      </a:accent1>
      <a:accent2>
        <a:srgbClr val="38B399"/>
      </a:accent2>
      <a:accent3>
        <a:srgbClr val="FFE349"/>
      </a:accent3>
      <a:accent4>
        <a:srgbClr val="CF286F"/>
      </a:accent4>
      <a:accent5>
        <a:srgbClr val="000000"/>
      </a:accent5>
      <a:accent6>
        <a:srgbClr val="79C0EB"/>
      </a:accent6>
      <a:hlink>
        <a:srgbClr val="0041BE"/>
      </a:hlink>
      <a:folHlink>
        <a:srgbClr val="CF286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U template EN.pptx" id="{B1C3DC4B-F950-4622-BA06-D51317C440AB}" vid="{6C22DEC0-38D3-4753-B7A5-3C914CF483A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TAU template EN</Template>
  <TotalTime>0</TotalTime>
  <Words>963</Words>
  <Application>Microsoft Office PowerPoint</Application>
  <PresentationFormat>Widescreen</PresentationFormat>
  <Paragraphs>98</Paragraphs>
  <Slides>9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TUNI Theme</vt:lpstr>
      <vt:lpstr>Protection design and modelling at Tampere University (TAU)</vt:lpstr>
      <vt:lpstr>Current status of superconducting magnet research at TAU</vt:lpstr>
      <vt:lpstr>Nb3Sn accelerator magnet quench protection</vt:lpstr>
      <vt:lpstr>Nb3Sn accelerator magnet quench protection</vt:lpstr>
      <vt:lpstr>Small contribution to the muon collider accelerator magnet protection</vt:lpstr>
      <vt:lpstr>HTS magnet modeling</vt:lpstr>
      <vt:lpstr>HTS magnet experimental</vt:lpstr>
      <vt:lpstr>Recent publications</vt:lpstr>
      <vt:lpstr>Strenghts and interests in HFM</vt:lpstr>
    </vt:vector>
  </TitlesOfParts>
  <Company>Tampere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Protection design and modelling at Tampere University (TAU)</dc:title>
  <dc:creator>Tiina Salmi (TAU)</dc:creator>
  <cp:lastModifiedBy>Tiina Salmi (TAU)</cp:lastModifiedBy>
  <cp:revision>20</cp:revision>
  <dcterms:created xsi:type="dcterms:W3CDTF">2023-04-14T07:34:12Z</dcterms:created>
  <dcterms:modified xsi:type="dcterms:W3CDTF">2023-04-18T09:58:32Z</dcterms:modified>
</cp:coreProperties>
</file>