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7"/>
  </p:notesMasterIdLst>
  <p:sldIdLst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102" y="-7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DF9316-278F-4EE6-BDFC-BEC6C2523AA6}" type="datetimeFigureOut">
              <a:rPr lang="en-US" smtClean="0"/>
              <a:t>2/28/2011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A892DB-7006-4596-BB04-2BC842D89D9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CERN, 7.3.2011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meeting of the xTCA 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CERN, 7.3.2011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meeting of the xTCA 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CERN, 7.3.2011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meeting of the xTCA 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CERN, 7.3.2011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meeting of the xTCA 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CERN, 7.3.2011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meeting of the xTCA 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CERN, 7.3.2011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meeting of the xTCA 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CERN, 7.3.2011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meeting of the xTCA IG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CERN, 7.3.2011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meeting of the xTCA IG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CERN, 7.3.2011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meeting of the xTCA IG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CERN, 7.3.2011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meeting of the xTCA IG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CERN, 7.3.2011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meeting of the xTCA IG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M. Joos, CERN, 7.3.2011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meeting of the xTCA 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CERN, 7.3.2011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meeting of the xTCA IG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CERN, 7.3.2011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meeting of the xTCA 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CERN, 7.3.2011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meeting of the xTCA 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CERN, 7.3.2011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meeting of the xTCA 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CERN, 7.3.2011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meeting of the xTCA IG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CERN, 7.3.2011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meeting of the xTCA IG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CERN, 7.3.2011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meeting of the xTCA IG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CERN, 7.3.2011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meeting of the xTCA IG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CERN, 7.3.2011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meeting of the xTCA IG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CERN, 7.3.2011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meeting of the xTCA IG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M. Joos, CERN, 7.3.2011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2nd meeting of the xTCA 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M. Joos, CERN, 7.3.2011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2nd meeting of the xTCA 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920C8B-4399-4363-A20A-B9FA1BAA209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0838"/>
            <a:ext cx="8229600" cy="21637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µTCA for physicists?</a:t>
            </a:r>
            <a:b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A project of PH-ESE group to evaluate platforms for uTCA based systems at CERN </a:t>
            </a:r>
            <a:b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and in the HEP 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community</a:t>
            </a:r>
            <a:b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M. Joos, CERN</a:t>
            </a:r>
            <a:b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on behalf of PH/ESE group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743200"/>
            <a:ext cx="8229600" cy="3581400"/>
          </a:xfrm>
        </p:spPr>
        <p:txBody>
          <a:bodyPr>
            <a:noAutofit/>
          </a:bodyPr>
          <a:lstStyle/>
          <a:p>
            <a:r>
              <a:rPr lang="en-US" sz="2000" dirty="0" smtClean="0"/>
              <a:t>Background</a:t>
            </a:r>
          </a:p>
          <a:p>
            <a:pPr lvl="1"/>
            <a:r>
              <a:rPr lang="en-US" sz="1600" dirty="0" smtClean="0"/>
              <a:t>Raising interest and first projects in xTCA (and especially µTCA) in the HEP community</a:t>
            </a:r>
          </a:p>
          <a:p>
            <a:pPr lvl="1"/>
            <a:r>
              <a:rPr lang="en-US" sz="1600" dirty="0" smtClean="0"/>
              <a:t>CERN has followed this new technology as an observer for the last 2 years</a:t>
            </a:r>
          </a:p>
          <a:p>
            <a:pPr lvl="1"/>
            <a:r>
              <a:rPr lang="en-US" sz="1600" dirty="0" smtClean="0"/>
              <a:t>µTCA is </a:t>
            </a:r>
            <a:r>
              <a:rPr lang="en-US" sz="1600" dirty="0" smtClean="0"/>
              <a:t>perceived to be less </a:t>
            </a:r>
            <a:r>
              <a:rPr lang="en-US" sz="1600" dirty="0" smtClean="0"/>
              <a:t>complex than ATCA </a:t>
            </a:r>
            <a:r>
              <a:rPr lang="en-US" sz="1600" dirty="0" smtClean="0"/>
              <a:t>(but </a:t>
            </a:r>
            <a:r>
              <a:rPr lang="en-US" sz="1600" dirty="0" smtClean="0"/>
              <a:t>many of the concepts are the </a:t>
            </a:r>
            <a:r>
              <a:rPr lang="en-US" sz="1600" dirty="0" smtClean="0"/>
              <a:t>same)</a:t>
            </a:r>
            <a:endParaRPr lang="en-US" sz="1600" dirty="0" smtClean="0"/>
          </a:p>
          <a:p>
            <a:r>
              <a:rPr lang="en-US" sz="2000" dirty="0" smtClean="0"/>
              <a:t>Motivation</a:t>
            </a:r>
          </a:p>
          <a:p>
            <a:pPr lvl="1"/>
            <a:r>
              <a:rPr lang="en-US" sz="1600" dirty="0" smtClean="0"/>
              <a:t>As the xTCA standards offer many optional features interoperability is an issue</a:t>
            </a:r>
          </a:p>
          <a:p>
            <a:pPr lvl="1"/>
            <a:r>
              <a:rPr lang="en-US" sz="1600" dirty="0" smtClean="0"/>
              <a:t>PH-ESE group recently has started to develop its first AMC (the GLIB card)</a:t>
            </a:r>
          </a:p>
          <a:p>
            <a:pPr lvl="2"/>
            <a:r>
              <a:rPr lang="en-US" sz="1200" dirty="0" smtClean="0"/>
              <a:t>Some µTCA equipment has been purchased for the GLIB project and “first lessons” have been learned which may be relevant for other µTCA projects</a:t>
            </a:r>
          </a:p>
          <a:p>
            <a:pPr lvl="1"/>
            <a:r>
              <a:rPr lang="en-US" sz="1600" dirty="0" smtClean="0"/>
              <a:t>Other xTCA projects are currently under development in ATLAS, CMS and </a:t>
            </a:r>
            <a:r>
              <a:rPr lang="en-US" sz="1600" dirty="0" err="1" smtClean="0"/>
              <a:t>LHCb</a:t>
            </a:r>
            <a:r>
              <a:rPr lang="en-US" sz="1600" dirty="0" smtClean="0"/>
              <a:t> </a:t>
            </a:r>
          </a:p>
          <a:p>
            <a:pPr lvl="1">
              <a:buNone/>
            </a:pP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CERN, 7.3.2011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meeting of the xTCA IG</a:t>
            </a: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µTCA and MTCA.4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685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0" y="6172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1371600"/>
            <a:ext cx="80772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/>
            <a:r>
              <a:rPr lang="en-US" dirty="0" smtClean="0"/>
              <a:t>µTCA</a:t>
            </a:r>
          </a:p>
          <a:p>
            <a:pPr marL="271463" indent="-271463">
              <a:buFont typeface="Arial" pitchFamily="34" charset="0"/>
              <a:buChar char="•"/>
            </a:pPr>
            <a:r>
              <a:rPr lang="en-US" dirty="0" smtClean="0"/>
              <a:t>Standardized in 2006</a:t>
            </a:r>
          </a:p>
          <a:p>
            <a:pPr marL="271463" indent="-271463">
              <a:buFont typeface="Arial" pitchFamily="34" charset="0"/>
              <a:buChar char="•"/>
            </a:pPr>
            <a:r>
              <a:rPr lang="en-US" dirty="0" smtClean="0"/>
              <a:t>Many optional features</a:t>
            </a:r>
          </a:p>
          <a:p>
            <a:pPr marL="271463" indent="-271463">
              <a:buFont typeface="Arial" pitchFamily="34" charset="0"/>
              <a:buChar char="•"/>
            </a:pPr>
            <a:r>
              <a:rPr lang="en-US" dirty="0" smtClean="0"/>
              <a:t>Rapidly growing base of suppliers and products</a:t>
            </a:r>
          </a:p>
          <a:p>
            <a:pPr marL="271463" indent="-271463"/>
            <a:endParaRPr lang="en-US" dirty="0" smtClean="0"/>
          </a:p>
          <a:p>
            <a:pPr marL="271463" indent="-271463"/>
            <a:r>
              <a:rPr lang="en-US" dirty="0" smtClean="0"/>
              <a:t>MTCA.4</a:t>
            </a:r>
          </a:p>
          <a:p>
            <a:pPr marL="271463" indent="-271463">
              <a:buFont typeface="Arial" pitchFamily="34" charset="0"/>
              <a:buChar char="•"/>
            </a:pPr>
            <a:r>
              <a:rPr lang="en-US" dirty="0" smtClean="0"/>
              <a:t>Reduced set of features (e.g. less communication protocols)</a:t>
            </a:r>
          </a:p>
          <a:p>
            <a:pPr marL="271463" indent="-271463">
              <a:buFont typeface="Arial" pitchFamily="34" charset="0"/>
              <a:buChar char="•"/>
            </a:pPr>
            <a:r>
              <a:rPr lang="en-US" dirty="0" smtClean="0"/>
              <a:t>Additional rear transition modules (RTMs)</a:t>
            </a:r>
          </a:p>
          <a:p>
            <a:pPr marL="271463" indent="-271463">
              <a:buFont typeface="Arial" pitchFamily="34" charset="0"/>
              <a:buChar char="•"/>
            </a:pPr>
            <a:r>
              <a:rPr lang="en-US" dirty="0" smtClean="0"/>
              <a:t>Standard not yet ratified</a:t>
            </a:r>
          </a:p>
          <a:p>
            <a:pPr marL="271463" indent="-271463">
              <a:buFont typeface="Arial" pitchFamily="34" charset="0"/>
              <a:buChar char="•"/>
            </a:pPr>
            <a:r>
              <a:rPr lang="en-US" dirty="0" smtClean="0"/>
              <a:t>First commercial products available</a:t>
            </a:r>
          </a:p>
          <a:p>
            <a:pPr marL="271463" indent="-271463"/>
            <a:endParaRPr lang="en-US" dirty="0" smtClean="0"/>
          </a:p>
          <a:p>
            <a:pPr marL="271463" indent="-271463"/>
            <a:r>
              <a:rPr lang="en-US" dirty="0" smtClean="0"/>
              <a:t>Interoperability MTCA.4 &lt;-&gt; µTCA</a:t>
            </a:r>
          </a:p>
          <a:p>
            <a:pPr marL="271463" indent="-271463">
              <a:buFont typeface="Arial" pitchFamily="34" charset="0"/>
              <a:buChar char="•"/>
            </a:pPr>
            <a:r>
              <a:rPr lang="en-US" dirty="0" smtClean="0"/>
              <a:t>Most components (e.g. MCH) </a:t>
            </a:r>
            <a:r>
              <a:rPr lang="en-US" dirty="0" smtClean="0"/>
              <a:t>should work </a:t>
            </a:r>
            <a:r>
              <a:rPr lang="en-US" dirty="0" smtClean="0"/>
              <a:t>in both environments</a:t>
            </a:r>
          </a:p>
          <a:p>
            <a:pPr marL="271463" indent="-271463">
              <a:buFont typeface="Arial" pitchFamily="34" charset="0"/>
              <a:buChar char="•"/>
            </a:pPr>
            <a:r>
              <a:rPr lang="en-US" dirty="0" smtClean="0"/>
              <a:t>Some areas of </a:t>
            </a:r>
            <a:r>
              <a:rPr lang="en-US" dirty="0" smtClean="0"/>
              <a:t>potential incompatibility</a:t>
            </a:r>
            <a:r>
              <a:rPr lang="en-US" dirty="0" smtClean="0"/>
              <a:t>. E.g.:</a:t>
            </a:r>
          </a:p>
          <a:p>
            <a:pPr marL="728663" lvl="1" indent="-271463">
              <a:buFont typeface="Arial" pitchFamily="34" charset="0"/>
              <a:buChar char="•"/>
            </a:pPr>
            <a:r>
              <a:rPr lang="en-US" dirty="0" smtClean="0"/>
              <a:t>Clock distribution</a:t>
            </a:r>
          </a:p>
          <a:p>
            <a:pPr marL="728663" lvl="1" indent="-271463">
              <a:buFont typeface="Arial" pitchFamily="34" charset="0"/>
              <a:buChar char="•"/>
            </a:pPr>
            <a:r>
              <a:rPr lang="en-US" dirty="0" smtClean="0"/>
              <a:t>RTMs</a:t>
            </a:r>
          </a:p>
          <a:p>
            <a:pPr marL="728663" lvl="1" indent="-271463">
              <a:buFont typeface="Arial" pitchFamily="34" charset="0"/>
              <a:buChar char="•"/>
            </a:pPr>
            <a:r>
              <a:rPr lang="en-US" dirty="0" smtClean="0"/>
              <a:t>Backplane </a:t>
            </a:r>
            <a:r>
              <a:rPr lang="en-US" dirty="0" smtClean="0"/>
              <a:t>topology</a:t>
            </a:r>
          </a:p>
          <a:p>
            <a:pPr marL="728663" lvl="1" indent="-271463">
              <a:buFont typeface="Arial" pitchFamily="34" charset="0"/>
              <a:buChar char="•"/>
            </a:pPr>
            <a:r>
              <a:rPr lang="en-US" dirty="0" smtClean="0"/>
              <a:t>MMC F/W</a:t>
            </a:r>
            <a:endParaRPr lang="en-US" dirty="0" smtClean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CERN, 7.3.2011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meeting of the xTCA IG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Project scope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229600" cy="452596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Phase A:</a:t>
            </a:r>
          </a:p>
          <a:p>
            <a:pPr lvl="1"/>
            <a:r>
              <a:rPr lang="en-US" dirty="0" smtClean="0"/>
              <a:t>Carry out </a:t>
            </a:r>
            <a:r>
              <a:rPr lang="en-US" b="1" dirty="0" smtClean="0"/>
              <a:t>technical evaluations</a:t>
            </a:r>
            <a:r>
              <a:rPr lang="en-US" dirty="0" smtClean="0"/>
              <a:t> of systems built to both the basic uTCA standard and the MTCA.4 sub-standard. System features that will be covered by the evaluation include:</a:t>
            </a:r>
          </a:p>
          <a:p>
            <a:pPr lvl="2"/>
            <a:r>
              <a:rPr lang="en-US" dirty="0" smtClean="0"/>
              <a:t>Mechanics</a:t>
            </a:r>
          </a:p>
          <a:p>
            <a:pPr lvl="2"/>
            <a:r>
              <a:rPr lang="en-US" dirty="0" smtClean="0"/>
              <a:t>Power supplies</a:t>
            </a:r>
          </a:p>
          <a:p>
            <a:pPr lvl="2"/>
            <a:r>
              <a:rPr lang="en-US" dirty="0" smtClean="0"/>
              <a:t>Cooling</a:t>
            </a:r>
          </a:p>
          <a:p>
            <a:pPr lvl="2"/>
            <a:r>
              <a:rPr lang="en-US" dirty="0" smtClean="0"/>
              <a:t>Backplane properties </a:t>
            </a:r>
          </a:p>
          <a:p>
            <a:pPr lvl="2"/>
            <a:r>
              <a:rPr lang="en-US" dirty="0" smtClean="0"/>
              <a:t>MCH control</a:t>
            </a:r>
          </a:p>
          <a:p>
            <a:pPr lvl="2"/>
            <a:r>
              <a:rPr lang="en-US" dirty="0" smtClean="0"/>
              <a:t>Redundancy</a:t>
            </a:r>
          </a:p>
          <a:p>
            <a:pPr lvl="2"/>
            <a:r>
              <a:rPr lang="en-US" dirty="0" smtClean="0"/>
              <a:t>Scalability to large systems</a:t>
            </a:r>
          </a:p>
          <a:p>
            <a:pPr lvl="1"/>
            <a:r>
              <a:rPr lang="en-US" dirty="0" smtClean="0"/>
              <a:t>Assess the respective advantages and disadvantages of the two alternatives</a:t>
            </a:r>
          </a:p>
          <a:p>
            <a:pPr lvl="1"/>
            <a:r>
              <a:rPr lang="en-US" dirty="0" smtClean="0"/>
              <a:t>Objectives: </a:t>
            </a:r>
          </a:p>
          <a:p>
            <a:pPr lvl="2"/>
            <a:r>
              <a:rPr lang="en-US" dirty="0" smtClean="0"/>
              <a:t>Understand and discuss with the community the issues related to this new technology.  The discussion forum will be this </a:t>
            </a:r>
            <a:r>
              <a:rPr lang="en-US" b="1" dirty="0" smtClean="0"/>
              <a:t>Interest Group on xTCA systems</a:t>
            </a:r>
          </a:p>
          <a:p>
            <a:pPr lvl="2"/>
            <a:r>
              <a:rPr lang="en-US" dirty="0" smtClean="0"/>
              <a:t>Design (at least) two AMC boards as tools for the evaluation phase: </a:t>
            </a:r>
          </a:p>
          <a:p>
            <a:pPr lvl="3"/>
            <a:r>
              <a:rPr lang="en-US" dirty="0" smtClean="0"/>
              <a:t>An AMC load board with RTM</a:t>
            </a:r>
          </a:p>
          <a:p>
            <a:pPr lvl="3"/>
            <a:r>
              <a:rPr lang="en-US" dirty="0" smtClean="0"/>
              <a:t>An evaluation AMC for the MMC designed by J.P. Cachemiche (Marseille).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CERN, 7.3.2011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meeting of the xTCA IG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Project scope - 2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3657600"/>
          </a:xfrm>
        </p:spPr>
        <p:txBody>
          <a:bodyPr>
            <a:noAutofit/>
          </a:bodyPr>
          <a:lstStyle/>
          <a:p>
            <a:r>
              <a:rPr lang="en-US" sz="2400" dirty="0" smtClean="0"/>
              <a:t>Phase B:</a:t>
            </a:r>
          </a:p>
          <a:p>
            <a:pPr lvl="1"/>
            <a:r>
              <a:rPr lang="en-US" sz="2000" dirty="0" smtClean="0"/>
              <a:t>Carry out informal market </a:t>
            </a:r>
            <a:r>
              <a:rPr lang="en-US" sz="2000" b="1" dirty="0" smtClean="0"/>
              <a:t>surveys</a:t>
            </a:r>
            <a:r>
              <a:rPr lang="en-US" sz="2000" dirty="0" smtClean="0"/>
              <a:t> and user surveys</a:t>
            </a:r>
          </a:p>
          <a:p>
            <a:pPr lvl="0"/>
            <a:r>
              <a:rPr lang="en-US" sz="2400" dirty="0" smtClean="0"/>
              <a:t>Phase C:</a:t>
            </a:r>
          </a:p>
          <a:p>
            <a:pPr lvl="1"/>
            <a:r>
              <a:rPr lang="en-US" sz="2000" dirty="0" smtClean="0"/>
              <a:t>Eventually the </a:t>
            </a:r>
            <a:r>
              <a:rPr lang="en-US" sz="2000" b="1" dirty="0" smtClean="0"/>
              <a:t>support</a:t>
            </a:r>
            <a:r>
              <a:rPr lang="en-US" sz="2000" dirty="0" smtClean="0"/>
              <a:t> of a selected set of components of uTCA systems, if consensus is reached, could become part of the PH-ESE service activities.  </a:t>
            </a:r>
          </a:p>
          <a:p>
            <a:r>
              <a:rPr lang="en-US" sz="2400" dirty="0" smtClean="0"/>
              <a:t>The results of all  phases will be available to the community</a:t>
            </a:r>
          </a:p>
          <a:p>
            <a:r>
              <a:rPr lang="en-US" sz="2400" dirty="0" smtClean="0"/>
              <a:t>Additional information </a:t>
            </a:r>
            <a:r>
              <a:rPr lang="en-US" sz="2400" smtClean="0"/>
              <a:t>(e.g. list </a:t>
            </a:r>
            <a:r>
              <a:rPr lang="en-US" sz="2400" dirty="0" smtClean="0"/>
              <a:t>of items purchased so far)</a:t>
            </a:r>
          </a:p>
          <a:p>
            <a:pPr lvl="1"/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</a:rPr>
              <a:t>https://twiki.cern.ch/twiki/bin/view/XTCA/PHESExTCAEvaluationProject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>
              <a:buNone/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CERN, 7.3.2011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meeting of the xTCA IG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442</Words>
  <Application>Microsoft Office PowerPoint</Application>
  <PresentationFormat>On-screen Show (4:3)</PresentationFormat>
  <Paragraphs>66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Custom Design</vt:lpstr>
      <vt:lpstr>µTCA for physicists? A project of PH-ESE group to evaluate platforms for uTCA based systems at CERN  and in the HEP community  M. Joos, CERN on behalf of PH/ESE group </vt:lpstr>
      <vt:lpstr>µTCA and MTCA.4</vt:lpstr>
      <vt:lpstr>Project scope</vt:lpstr>
      <vt:lpstr>Project scope - 2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Markus Joos</cp:lastModifiedBy>
  <cp:revision>23</cp:revision>
  <dcterms:created xsi:type="dcterms:W3CDTF">2006-08-16T00:00:00Z</dcterms:created>
  <dcterms:modified xsi:type="dcterms:W3CDTF">2011-02-28T08:27:51Z</dcterms:modified>
</cp:coreProperties>
</file>