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4" r:id="rId2"/>
    <p:sldId id="300" r:id="rId3"/>
    <p:sldId id="296" r:id="rId4"/>
    <p:sldId id="295" r:id="rId5"/>
    <p:sldId id="298" r:id="rId6"/>
    <p:sldId id="299" r:id="rId7"/>
    <p:sldId id="297" r:id="rId8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9FB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461" y="0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611" y="4714653"/>
            <a:ext cx="5335867" cy="446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461" y="9429305"/>
            <a:ext cx="2890137" cy="495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29" tIns="47414" rIns="94829" bIns="474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143237-E697-43E9-94C4-2D79B2BB1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dirty="0" smtClean="0"/>
              <a:t>8 June 2010</a:t>
            </a:r>
            <a:endParaRPr lang="en-US" dirty="0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00400" y="6553200"/>
            <a:ext cx="2895600" cy="24447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dirty="0"/>
              <a:t>V. Bobillier     PH/ESE/BE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3EA5DB8-C54F-49AB-9FD4-576BA8C5F9B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7999"/>
          </a:xfrm>
          <a:prstGeom prst="rect">
            <a:avLst/>
          </a:prstGeom>
          <a:gradFill>
            <a:gsLst>
              <a:gs pos="0">
                <a:schemeClr val="bg2"/>
              </a:gs>
              <a:gs pos="64999">
                <a:schemeClr val="bg1"/>
              </a:gs>
              <a:gs pos="100000">
                <a:schemeClr val="accent3">
                  <a:lumMod val="75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US" dirty="0" smtClean="0"/>
              <a:t>8 June 2010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532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2825D4A-8A19-4CC2-9AC4-FCEF77FA8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ph-dep-ESE-BE-uTCAEvaluationProject/uTCA_load_board/uTCA_load_board_public/default.asp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66063" y="2063069"/>
            <a:ext cx="60002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AMC and </a:t>
            </a:r>
            <a:r>
              <a:rPr lang="en-US" sz="1600" b="1" dirty="0" err="1" smtClean="0"/>
              <a:t>uRTM</a:t>
            </a:r>
            <a:r>
              <a:rPr lang="en-US" sz="1600" b="1" dirty="0" smtClean="0"/>
              <a:t> load boards</a:t>
            </a:r>
          </a:p>
          <a:p>
            <a:pPr algn="ctr"/>
            <a:endParaRPr lang="en-US" sz="1600" b="1" dirty="0" smtClean="0"/>
          </a:p>
          <a:p>
            <a:pPr algn="ctr"/>
            <a:endParaRPr lang="en-US" sz="1600" b="1" dirty="0" smtClean="0"/>
          </a:p>
          <a:p>
            <a:pPr algn="ctr"/>
            <a:endParaRPr lang="en-US" sz="1600" b="1" dirty="0" smtClean="0"/>
          </a:p>
          <a:p>
            <a:endParaRPr lang="en-US" sz="1600" dirty="0" smtClean="0"/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Introduction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Main functionalities and features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Block diagram overview</a:t>
            </a:r>
          </a:p>
          <a:p>
            <a:pPr lvl="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600" dirty="0" smtClean="0"/>
              <a:t> Status and plan</a:t>
            </a:r>
          </a:p>
          <a:p>
            <a:endParaRPr lang="en-US" sz="16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0067" y="1435835"/>
            <a:ext cx="55619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Introduction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dirty="0" smtClean="0"/>
              <a:t>Simple dummy load modules.</a:t>
            </a:r>
          </a:p>
          <a:p>
            <a:endParaRPr lang="en-US" sz="1600" dirty="0" smtClean="0"/>
          </a:p>
          <a:p>
            <a:r>
              <a:rPr lang="en-US" sz="1600" dirty="0" smtClean="0"/>
              <a:t>These load boards will be used as test tools in the frame of the </a:t>
            </a:r>
            <a:r>
              <a:rPr lang="en-US" sz="1600" dirty="0" err="1" smtClean="0"/>
              <a:t>uTCA</a:t>
            </a:r>
            <a:r>
              <a:rPr lang="en-US" sz="1600" dirty="0" smtClean="0"/>
              <a:t> evaluation project.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Single width load boards already exist on the market. However, we want to build our own set of MTCA.4 compatible boards (double width, mid-size AMC load board and </a:t>
            </a:r>
            <a:r>
              <a:rPr lang="en-US" sz="1600" dirty="0" err="1" smtClean="0"/>
              <a:t>uRTM</a:t>
            </a:r>
            <a:r>
              <a:rPr lang="en-US" sz="1600" dirty="0" smtClean="0"/>
              <a:t> load board).</a:t>
            </a: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3235" y="1390493"/>
            <a:ext cx="2398232" cy="1896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9570" y="4345288"/>
            <a:ext cx="2659399" cy="165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378128" y="3240374"/>
            <a:ext cx="2508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ELMA load module: single width, full-size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68290" y="5978887"/>
            <a:ext cx="266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AMC and </a:t>
            </a:r>
            <a:r>
              <a:rPr lang="en-US" sz="1400" dirty="0" err="1" smtClean="0"/>
              <a:t>uRTM</a:t>
            </a:r>
            <a:r>
              <a:rPr lang="en-US" sz="1400" dirty="0" smtClean="0"/>
              <a:t> formats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083" y="1057550"/>
            <a:ext cx="80572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r>
              <a:rPr lang="en-US" sz="1600" b="1" dirty="0" smtClean="0"/>
              <a:t>Main functionalities: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AMC and </a:t>
            </a:r>
            <a:r>
              <a:rPr lang="en-US" sz="1600" dirty="0" err="1" smtClean="0"/>
              <a:t>uRTM</a:t>
            </a:r>
            <a:r>
              <a:rPr lang="en-US" sz="1600" dirty="0" smtClean="0"/>
              <a:t> payload power simulation (remote and local switching capability of on-board dummy loads)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Remote control and monitoring </a:t>
            </a:r>
            <a:r>
              <a:rPr lang="en-US" sz="1600" dirty="0" smtClean="0"/>
              <a:t>(IPMI) 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On-board temperature </a:t>
            </a:r>
            <a:r>
              <a:rPr lang="en-US" sz="1600" dirty="0" smtClean="0"/>
              <a:t>readings.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Backplane voltage readings (MP and PP).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Switching (actuation) of </a:t>
            </a:r>
            <a:r>
              <a:rPr lang="en-US" sz="1600" dirty="0" smtClean="0"/>
              <a:t>loads (custom IPMI commands).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Payload power current </a:t>
            </a:r>
            <a:r>
              <a:rPr lang="en-US" sz="1600" dirty="0" smtClean="0"/>
              <a:t>reading (custom IPMI </a:t>
            </a:r>
            <a:r>
              <a:rPr lang="en-US" sz="1600" dirty="0" smtClean="0"/>
              <a:t>command).</a:t>
            </a:r>
            <a:endParaRPr lang="en-US" sz="1600" dirty="0" smtClean="0"/>
          </a:p>
          <a:p>
            <a:pPr lvl="1"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Clock and power voltages test points.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External power connection for the use of lab electronics loads.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Optional (AMC load board </a:t>
            </a:r>
            <a:r>
              <a:rPr lang="en-US" sz="1600" dirty="0" smtClean="0"/>
              <a:t>specific): </a:t>
            </a:r>
            <a:r>
              <a:rPr lang="en-US" sz="1600" dirty="0" err="1" smtClean="0"/>
              <a:t>uRTM</a:t>
            </a:r>
            <a:r>
              <a:rPr lang="en-US" sz="1600" dirty="0" smtClean="0"/>
              <a:t> connector for connection of the </a:t>
            </a:r>
            <a:r>
              <a:rPr lang="en-US" sz="1600" dirty="0" err="1" smtClean="0"/>
              <a:t>uRTM</a:t>
            </a:r>
            <a:r>
              <a:rPr lang="en-US" sz="1600" dirty="0" smtClean="0"/>
              <a:t> load board (MTCA.4).</a:t>
            </a:r>
          </a:p>
          <a:p>
            <a:endParaRPr lang="en-US" sz="1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6905" y="846944"/>
            <a:ext cx="778739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AMC load board main features: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Double-width, mid-size AMC.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Based on the CPPM MMC (new connector version).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Front panel: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400" dirty="0" smtClean="0"/>
              <a:t> LEDs: standard AMC status, load monitoring, MP and PP presence.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400" dirty="0" smtClean="0"/>
              <a:t> Test points: MP and PP voltages, (optional: </a:t>
            </a:r>
            <a:r>
              <a:rPr lang="en-US" sz="1400" dirty="0" err="1" smtClean="0"/>
              <a:t>clks</a:t>
            </a:r>
            <a:r>
              <a:rPr lang="en-US" sz="1400" dirty="0" smtClean="0"/>
              <a:t>).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400" dirty="0" smtClean="0"/>
              <a:t> Dip switch: manual switch on/off of loads.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Load distribution (90W, AMC std: 80W):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1 x 20W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7 x 10W</a:t>
            </a:r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err="1" smtClean="0"/>
              <a:t>uRTM</a:t>
            </a:r>
            <a:r>
              <a:rPr lang="en-US" sz="1400" b="1" dirty="0" smtClean="0"/>
              <a:t> load board main features: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 Same as AMC load board but: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400" dirty="0" smtClean="0"/>
              <a:t> No MMC.</a:t>
            </a:r>
          </a:p>
          <a:p>
            <a:pPr lvl="1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400" dirty="0" smtClean="0"/>
              <a:t> Load distribution (40W, MTCA.4: 30W):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1 x 10W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6 x 5W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170" y="786984"/>
            <a:ext cx="778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AMC block diagram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6795" y="1080655"/>
            <a:ext cx="6042525" cy="539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7042" y="1236689"/>
            <a:ext cx="7787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uRTM</a:t>
            </a:r>
            <a:r>
              <a:rPr lang="en-US" sz="1400" b="1" dirty="0" smtClean="0"/>
              <a:t> block diagram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7071" y="1766130"/>
            <a:ext cx="7209402" cy="4419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9144000" cy="244475"/>
          </a:xfrm>
          <a:noFill/>
        </p:spPr>
        <p:txBody>
          <a:bodyPr/>
          <a:lstStyle/>
          <a:p>
            <a:pPr algn="ctr"/>
            <a:r>
              <a:rPr lang="en-US" dirty="0" smtClean="0"/>
              <a:t>vincent.bobillier@cern.ch</a:t>
            </a:r>
          </a:p>
        </p:txBody>
      </p:sp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E63A61-F5E0-4A81-94E3-7AC1BA734C8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0" y="6553200"/>
            <a:ext cx="2133600" cy="244475"/>
          </a:xfrm>
          <a:noFill/>
        </p:spPr>
        <p:txBody>
          <a:bodyPr/>
          <a:lstStyle/>
          <a:p>
            <a:r>
              <a:rPr lang="en-US" dirty="0" smtClean="0"/>
              <a:t>7 March 2011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39056" y="73152"/>
            <a:ext cx="60260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>
                <a:solidFill>
                  <a:srgbClr val="0070C0"/>
                </a:solidFill>
              </a:rPr>
              <a:t>AMC and </a:t>
            </a:r>
            <a:r>
              <a:rPr lang="en-US" b="1" i="1" dirty="0" err="1" smtClean="0">
                <a:solidFill>
                  <a:srgbClr val="0070C0"/>
                </a:solidFill>
              </a:rPr>
              <a:t>uRTM</a:t>
            </a:r>
            <a:r>
              <a:rPr lang="en-US" b="1" i="1" dirty="0" smtClean="0">
                <a:solidFill>
                  <a:srgbClr val="0070C0"/>
                </a:solidFill>
              </a:rPr>
              <a:t> load boards</a:t>
            </a:r>
            <a:endParaRPr lang="en-US" b="1" i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082" y="1027755"/>
            <a:ext cx="8106395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Current status: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Schematic design is finished and has been reviewed for both, AMC and </a:t>
            </a:r>
            <a:r>
              <a:rPr lang="en-US" sz="1600" dirty="0" err="1" smtClean="0"/>
              <a:t>uRTM</a:t>
            </a:r>
            <a:r>
              <a:rPr lang="en-US" sz="16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Placement and </a:t>
            </a:r>
            <a:r>
              <a:rPr lang="en-US" sz="1600" dirty="0" smtClean="0"/>
              <a:t>routing: 	- AMC: nearly finished.</a:t>
            </a:r>
          </a:p>
          <a:p>
            <a:pPr lvl="1"/>
            <a:r>
              <a:rPr lang="en-US" sz="1600" dirty="0" smtClean="0"/>
              <a:t>	</a:t>
            </a:r>
            <a:r>
              <a:rPr lang="en-US" sz="1600" dirty="0" smtClean="0"/>
              <a:t>		-</a:t>
            </a:r>
            <a:r>
              <a:rPr lang="en-US" sz="1600" dirty="0" smtClean="0"/>
              <a:t> </a:t>
            </a:r>
            <a:r>
              <a:rPr lang="en-US" sz="1600" dirty="0" err="1" smtClean="0"/>
              <a:t>uRTM</a:t>
            </a:r>
            <a:r>
              <a:rPr lang="en-US" sz="1600" dirty="0" smtClean="0"/>
              <a:t>: to </a:t>
            </a:r>
            <a:r>
              <a:rPr lang="en-US" sz="1600" dirty="0" smtClean="0"/>
              <a:t>be </a:t>
            </a:r>
            <a:r>
              <a:rPr lang="en-US" sz="1600" dirty="0" smtClean="0"/>
              <a:t>started.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First proto AMC load board (without the </a:t>
            </a:r>
            <a:r>
              <a:rPr lang="en-US" sz="1600" dirty="0" err="1" smtClean="0"/>
              <a:t>uRTM</a:t>
            </a:r>
            <a:r>
              <a:rPr lang="en-US" sz="1600" dirty="0" smtClean="0"/>
              <a:t> </a:t>
            </a:r>
            <a:r>
              <a:rPr lang="en-US" sz="1600" dirty="0" smtClean="0"/>
              <a:t>connector) is expected end of April.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First </a:t>
            </a:r>
            <a:r>
              <a:rPr lang="en-US" sz="1600" dirty="0" err="1" smtClean="0"/>
              <a:t>uRTM</a:t>
            </a:r>
            <a:r>
              <a:rPr lang="en-US" sz="1600" dirty="0" smtClean="0"/>
              <a:t> proto is expected ~ mid-May.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Production plan: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 lvl="2">
              <a:buFont typeface="Courier New" pitchFamily="49" charset="0"/>
              <a:buChar char="o"/>
            </a:pPr>
            <a:r>
              <a:rPr lang="en-US" sz="1600" dirty="0" smtClean="0"/>
              <a:t> 12 AMC without the </a:t>
            </a:r>
            <a:r>
              <a:rPr lang="en-US" sz="1600" dirty="0" err="1" smtClean="0"/>
              <a:t>uRTM</a:t>
            </a:r>
            <a:r>
              <a:rPr lang="en-US" sz="1600" dirty="0" smtClean="0"/>
              <a:t> connector. </a:t>
            </a:r>
          </a:p>
          <a:p>
            <a:pPr lvl="2">
              <a:buFont typeface="Courier New" pitchFamily="49" charset="0"/>
              <a:buChar char="o"/>
            </a:pPr>
            <a:r>
              <a:rPr lang="en-US" sz="1600" dirty="0" smtClean="0"/>
              <a:t> 12 AMC with the </a:t>
            </a:r>
            <a:r>
              <a:rPr lang="en-US" sz="1600" dirty="0" err="1" smtClean="0"/>
              <a:t>uRTM</a:t>
            </a:r>
            <a:r>
              <a:rPr lang="en-US" sz="1600" dirty="0" smtClean="0"/>
              <a:t> connector.</a:t>
            </a:r>
          </a:p>
          <a:p>
            <a:pPr lvl="2">
              <a:buFont typeface="Courier New" pitchFamily="49" charset="0"/>
              <a:buChar char="o"/>
            </a:pPr>
            <a:r>
              <a:rPr lang="en-US" sz="1600" dirty="0" smtClean="0"/>
              <a:t> 12 </a:t>
            </a:r>
            <a:r>
              <a:rPr lang="en-US" sz="1600" dirty="0" err="1" smtClean="0"/>
              <a:t>uRTM</a:t>
            </a:r>
            <a:r>
              <a:rPr lang="en-US" sz="1600" dirty="0" smtClean="0"/>
              <a:t>. 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200" dirty="0" smtClean="0"/>
              <a:t>More information is available here: </a:t>
            </a:r>
            <a:r>
              <a:rPr lang="en-US" sz="1200" dirty="0" smtClean="0">
                <a:hlinkClick r:id="rId2"/>
              </a:rPr>
              <a:t>https://espace.cern.ch/ph-dep-ESE-BE-uTCAEvaluationProject/uTCA_load_board/uTCA_load_board_public/default.aspx</a:t>
            </a:r>
            <a:endParaRPr lang="en-US" sz="1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3101</TotalTime>
  <Words>418</Words>
  <Application>Microsoft Office PowerPoint</Application>
  <PresentationFormat>On-screen Show (4:3)</PresentationFormat>
  <Paragraphs>109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vbobilli</dc:creator>
  <cp:lastModifiedBy>vbobilli</cp:lastModifiedBy>
  <cp:revision>405</cp:revision>
  <dcterms:created xsi:type="dcterms:W3CDTF">2009-08-20T07:00:00Z</dcterms:created>
  <dcterms:modified xsi:type="dcterms:W3CDTF">2011-03-07T08:54:06Z</dcterms:modified>
</cp:coreProperties>
</file>