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6" r:id="rId3"/>
    <p:sldId id="257" r:id="rId4"/>
    <p:sldId id="258" r:id="rId5"/>
    <p:sldId id="261" r:id="rId6"/>
    <p:sldId id="259" r:id="rId7"/>
    <p:sldId id="260" r:id="rId8"/>
    <p:sldId id="263" r:id="rId9"/>
    <p:sldId id="262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F81BD"/>
    <a:srgbClr val="9BBB59"/>
    <a:srgbClr val="8064A2"/>
    <a:srgbClr val="CC0066"/>
    <a:srgbClr val="F917A8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00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1BC1C99-579A-41F0-97B2-1BFC212FFC7C}" type="datetimeFigureOut">
              <a:rPr lang="fr-FR" smtClean="0"/>
              <a:pPr/>
              <a:t>07/03/2011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5B521CFC-1E03-4A61-8AE2-2FED929BAC2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em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app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8" descr="Courb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6" descr="Logo LAPP + text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1" descr="logo-universit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6286520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25604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/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  <p:pic>
        <p:nvPicPr>
          <p:cNvPr id="10" name="Image 9" descr="logo_CNRS_In2p3_simple.eps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929586" y="5500702"/>
            <a:ext cx="796461" cy="10874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D9BED-DC94-4F28-B6B4-964CC42AB099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>
            <a:lum bright="67000" contrast="-81000"/>
          </a:blip>
          <a:srcRect/>
          <a:stretch>
            <a:fillRect/>
          </a:stretch>
        </p:blipFill>
        <p:spPr bwMode="auto">
          <a:xfrm>
            <a:off x="8138291" y="44624"/>
            <a:ext cx="970213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4" cstate="print">
            <a:lum bright="45000" contrast="-52000"/>
          </a:blip>
          <a:srcRect/>
          <a:stretch>
            <a:fillRect/>
          </a:stretch>
        </p:blipFill>
        <p:spPr bwMode="auto">
          <a:xfrm>
            <a:off x="6441850" y="44624"/>
            <a:ext cx="1586534" cy="53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8" descr="Courbe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1029" name="Image 6" descr="lapp2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4375" y="6215063"/>
            <a:ext cx="900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C63CD80-A855-4071-B89B-685DD0E11DC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err="1" smtClean="0"/>
              <a:t>xTCA</a:t>
            </a:r>
            <a:r>
              <a:rPr lang="en-US" b="1" dirty="0" smtClean="0"/>
              <a:t> projects (HW and SW) related to ATLAS </a:t>
            </a:r>
            <a:r>
              <a:rPr lang="en-US" b="1" dirty="0" err="1"/>
              <a:t>L</a:t>
            </a:r>
            <a:r>
              <a:rPr lang="en-US" b="1" dirty="0" err="1" smtClean="0"/>
              <a:t>Ar</a:t>
            </a:r>
            <a:r>
              <a:rPr lang="en-US" b="1" i="1" dirty="0" smtClean="0"/>
              <a:t> </a:t>
            </a:r>
            <a:endParaRPr lang="en-US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/>
              <a:t>xTCA</a:t>
            </a:r>
            <a:r>
              <a:rPr lang="en-US" b="1" dirty="0" smtClean="0"/>
              <a:t> interest group - CERN</a:t>
            </a:r>
          </a:p>
          <a:p>
            <a:r>
              <a:rPr lang="en-US" dirty="0" smtClean="0"/>
              <a:t>07/03/2011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2339752" y="5157192"/>
            <a:ext cx="4183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65000"/>
                  </a:schemeClr>
                </a:solidFill>
              </a:rPr>
              <a:t>Nicolas </a:t>
            </a:r>
            <a:r>
              <a:rPr lang="fr-FR" dirty="0" err="1" smtClean="0">
                <a:solidFill>
                  <a:schemeClr val="bg1">
                    <a:lumMod val="65000"/>
                  </a:schemeClr>
                </a:solidFill>
              </a:rPr>
              <a:t>Letendre</a:t>
            </a:r>
            <a:r>
              <a:rPr lang="fr-FR" dirty="0" smtClean="0">
                <a:solidFill>
                  <a:schemeClr val="bg1">
                    <a:lumMod val="65000"/>
                  </a:schemeClr>
                </a:solidFill>
              </a:rPr>
              <a:t> – Laurent Fournier - LAPP</a:t>
            </a:r>
            <a:endParaRPr lang="fr-FR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ATCA Controller Mezzanine Software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772816"/>
            <a:ext cx="8567489" cy="4353347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Specification compliant</a:t>
            </a:r>
          </a:p>
          <a:p>
            <a:pPr lvl="1">
              <a:defRPr/>
            </a:pPr>
            <a:r>
              <a:rPr lang="en-US" sz="2400" dirty="0" smtClean="0"/>
              <a:t>PICMG 3.0 R3.0 – </a:t>
            </a:r>
            <a:r>
              <a:rPr lang="en-US" sz="2400" dirty="0" err="1" smtClean="0"/>
              <a:t>AdvancedTCA</a:t>
            </a:r>
            <a:r>
              <a:rPr lang="en-US" sz="2400" dirty="0" smtClean="0"/>
              <a:t> base specification</a:t>
            </a:r>
          </a:p>
          <a:p>
            <a:pPr lvl="1">
              <a:defRPr/>
            </a:pPr>
            <a:r>
              <a:rPr lang="en-US" sz="2400" dirty="0" smtClean="0"/>
              <a:t>IPMI v1.5 and relevant subset of IPMI v2.0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control of the board :</a:t>
            </a:r>
          </a:p>
          <a:p>
            <a:pPr lvl="1">
              <a:defRPr/>
            </a:pPr>
            <a:r>
              <a:rPr lang="en-US" sz="2000" dirty="0" smtClean="0"/>
              <a:t> </a:t>
            </a:r>
            <a:r>
              <a:rPr lang="en-US" sz="2400" dirty="0" smtClean="0"/>
              <a:t>program the FPGAs</a:t>
            </a:r>
          </a:p>
          <a:p>
            <a:pPr lvl="1">
              <a:defRPr/>
            </a:pPr>
            <a:r>
              <a:rPr lang="en-US" sz="2400" dirty="0" smtClean="0"/>
              <a:t> monitor of the working conditions</a:t>
            </a:r>
          </a:p>
          <a:p>
            <a:pPr lvl="1">
              <a:defRPr/>
            </a:pPr>
            <a:r>
              <a:rPr lang="en-US" sz="2400" dirty="0" smtClean="0"/>
              <a:t> remotely driven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800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07/03/2011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2DC61F-90A6-43BC-8320-38603146CBDF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xTCA interest group - CERN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9512" y="1169368"/>
            <a:ext cx="5904656" cy="540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395536" y="4149080"/>
            <a:ext cx="1800200" cy="1052736"/>
          </a:xfrm>
          <a:prstGeom prst="ellipse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IP stack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library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39752" y="2609528"/>
            <a:ext cx="2232248" cy="2808312"/>
          </a:xfrm>
          <a:prstGeom prst="rect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IPM Controller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JTAG Controller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board configuration and monitoring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95536" y="5301208"/>
            <a:ext cx="1800200" cy="1052736"/>
          </a:xfrm>
          <a:prstGeom prst="ellipse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hardware library</a:t>
            </a:r>
            <a:endParaRPr lang="fr-FR" dirty="0">
              <a:solidFill>
                <a:srgbClr val="002060"/>
              </a:solidFill>
            </a:endParaRPr>
          </a:p>
        </p:txBody>
      </p:sp>
      <p:cxnSp>
        <p:nvCxnSpPr>
          <p:cNvPr id="12" name="Connecteur droit avec flèche 11"/>
          <p:cNvCxnSpPr>
            <a:endCxn id="6" idx="3"/>
          </p:cNvCxnSpPr>
          <p:nvPr/>
        </p:nvCxnSpPr>
        <p:spPr>
          <a:xfrm rot="10800000" flipV="1">
            <a:off x="4572000" y="3509628"/>
            <a:ext cx="1872208" cy="504056"/>
          </a:xfrm>
          <a:prstGeom prst="straightConnector1">
            <a:avLst/>
          </a:prstGeom>
          <a:ln w="1016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endCxn id="6" idx="3"/>
          </p:cNvCxnSpPr>
          <p:nvPr/>
        </p:nvCxnSpPr>
        <p:spPr>
          <a:xfrm rot="10800000" flipV="1">
            <a:off x="4572000" y="2573524"/>
            <a:ext cx="1872208" cy="1440160"/>
          </a:xfrm>
          <a:prstGeom prst="straightConnector1">
            <a:avLst/>
          </a:prstGeom>
          <a:ln w="1016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395536" y="2996952"/>
            <a:ext cx="1800200" cy="1052736"/>
          </a:xfrm>
          <a:prstGeom prst="ellipse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 IPMC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module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2987824" y="1241376"/>
            <a:ext cx="3039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LM3S9B92 (</a:t>
            </a:r>
            <a:r>
              <a:rPr lang="en-US" dirty="0" err="1" smtClean="0"/>
              <a:t>texas</a:t>
            </a:r>
            <a:r>
              <a:rPr lang="en-US" dirty="0" smtClean="0"/>
              <a:t> Instruments)</a:t>
            </a:r>
          </a:p>
          <a:p>
            <a:r>
              <a:rPr lang="en-US" dirty="0" smtClean="0"/>
              <a:t>+ FPGA (Xilinx)</a:t>
            </a:r>
            <a:endParaRPr lang="fr-FR" dirty="0"/>
          </a:p>
        </p:txBody>
      </p:sp>
      <p:grpSp>
        <p:nvGrpSpPr>
          <p:cNvPr id="2" name="Groupe 45"/>
          <p:cNvGrpSpPr/>
          <p:nvPr/>
        </p:nvGrpSpPr>
        <p:grpSpPr>
          <a:xfrm>
            <a:off x="6228184" y="1169368"/>
            <a:ext cx="2744688" cy="2880320"/>
            <a:chOff x="6228184" y="260648"/>
            <a:chExt cx="2744688" cy="2880320"/>
          </a:xfrm>
        </p:grpSpPr>
        <p:sp>
          <p:nvSpPr>
            <p:cNvPr id="10" name="Rectangle 9"/>
            <p:cNvSpPr/>
            <p:nvPr/>
          </p:nvSpPr>
          <p:spPr>
            <a:xfrm>
              <a:off x="6444208" y="2132856"/>
              <a:ext cx="2376264" cy="936104"/>
            </a:xfrm>
            <a:prstGeom prst="rect">
              <a:avLst/>
            </a:prstGeom>
            <a:solidFill>
              <a:schemeClr val="accent3"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2060"/>
                  </a:solidFill>
                </a:rPr>
                <a:t>programmer (Texas Instruments)</a:t>
              </a:r>
              <a:endParaRPr lang="fr-FR" dirty="0">
                <a:solidFill>
                  <a:srgbClr val="002060"/>
                </a:solidFill>
              </a:endParaRPr>
            </a:p>
          </p:txBody>
        </p:sp>
        <p:grpSp>
          <p:nvGrpSpPr>
            <p:cNvPr id="3" name="Groupe 42"/>
            <p:cNvGrpSpPr/>
            <p:nvPr/>
          </p:nvGrpSpPr>
          <p:grpSpPr>
            <a:xfrm>
              <a:off x="6228184" y="260648"/>
              <a:ext cx="2744688" cy="2880320"/>
              <a:chOff x="6228184" y="260648"/>
              <a:chExt cx="2744688" cy="288032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6444208" y="1340768"/>
                <a:ext cx="2376264" cy="648072"/>
              </a:xfrm>
              <a:prstGeom prst="rect">
                <a:avLst/>
              </a:prstGeom>
              <a:solidFill>
                <a:schemeClr val="accent3">
                  <a:alpha val="2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002060"/>
                    </a:solidFill>
                  </a:rPr>
                  <a:t>debugger (</a:t>
                </a:r>
                <a:r>
                  <a:rPr lang="en-US" dirty="0" err="1" smtClean="0">
                    <a:solidFill>
                      <a:srgbClr val="002060"/>
                    </a:solidFill>
                  </a:rPr>
                  <a:t>gdb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) + </a:t>
                </a:r>
                <a:r>
                  <a:rPr lang="en-US" dirty="0" err="1" smtClean="0">
                    <a:solidFill>
                      <a:srgbClr val="002060"/>
                    </a:solidFill>
                  </a:rPr>
                  <a:t>OpenOCD</a:t>
                </a:r>
                <a:endParaRPr lang="fr-FR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444208" y="620688"/>
                <a:ext cx="2376264" cy="576064"/>
              </a:xfrm>
              <a:prstGeom prst="rect">
                <a:avLst/>
              </a:prstGeom>
              <a:solidFill>
                <a:schemeClr val="accent3">
                  <a:alpha val="2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mtClean="0">
                    <a:solidFill>
                      <a:srgbClr val="002060"/>
                    </a:solidFill>
                  </a:rPr>
                  <a:t>ARM cross 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compiler</a:t>
                </a:r>
                <a:endParaRPr lang="fr-FR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28184" y="260648"/>
                <a:ext cx="2744688" cy="28803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6372200" y="260648"/>
                <a:ext cx="20235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Development tools</a:t>
                </a:r>
                <a:endParaRPr lang="fr-FR" dirty="0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6228184" y="4121696"/>
            <a:ext cx="2744688" cy="25202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6444208" y="4481736"/>
            <a:ext cx="2376264" cy="504056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web interface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6372200" y="4121696"/>
            <a:ext cx="1877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User environment</a:t>
            </a:r>
            <a:endParaRPr lang="fr-FR" dirty="0"/>
          </a:p>
        </p:txBody>
      </p:sp>
      <p:sp>
        <p:nvSpPr>
          <p:cNvPr id="36" name="Rectangle 35"/>
          <p:cNvSpPr/>
          <p:nvPr/>
        </p:nvSpPr>
        <p:spPr>
          <a:xfrm>
            <a:off x="6444208" y="5129808"/>
            <a:ext cx="2376264" cy="504056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client interface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44208" y="5777880"/>
            <a:ext cx="2376264" cy="792088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file server</a:t>
            </a:r>
          </a:p>
          <a:p>
            <a:pPr algn="ctr"/>
            <a:r>
              <a:rPr lang="en-US" dirty="0" smtClean="0">
                <a:solidFill>
                  <a:srgbClr val="002060"/>
                </a:solidFill>
              </a:rPr>
              <a:t>(boot and board control)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4932040" y="3473624"/>
            <a:ext cx="1048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JTag</a:t>
            </a:r>
            <a:r>
              <a:rPr lang="en-US" dirty="0" smtClean="0"/>
              <a:t>/USB</a:t>
            </a:r>
            <a:endParaRPr lang="fr-FR" dirty="0"/>
          </a:p>
        </p:txBody>
      </p:sp>
      <p:cxnSp>
        <p:nvCxnSpPr>
          <p:cNvPr id="50" name="Connecteur droit avec flèche 49"/>
          <p:cNvCxnSpPr>
            <a:stCxn id="34" idx="1"/>
          </p:cNvCxnSpPr>
          <p:nvPr/>
        </p:nvCxnSpPr>
        <p:spPr>
          <a:xfrm rot="10800000">
            <a:off x="4572000" y="4553744"/>
            <a:ext cx="1872208" cy="180020"/>
          </a:xfrm>
          <a:prstGeom prst="straightConnector1">
            <a:avLst/>
          </a:prstGeom>
          <a:ln w="1016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>
            <a:stCxn id="36" idx="1"/>
          </p:cNvCxnSpPr>
          <p:nvPr/>
        </p:nvCxnSpPr>
        <p:spPr>
          <a:xfrm rot="10800000">
            <a:off x="4572000" y="4553744"/>
            <a:ext cx="1872208" cy="828092"/>
          </a:xfrm>
          <a:prstGeom prst="straightConnector1">
            <a:avLst/>
          </a:prstGeom>
          <a:ln w="1016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>
            <a:stCxn id="6" idx="2"/>
          </p:cNvCxnSpPr>
          <p:nvPr/>
        </p:nvCxnSpPr>
        <p:spPr>
          <a:xfrm rot="16200000" flipH="1">
            <a:off x="2753798" y="6119918"/>
            <a:ext cx="1440160" cy="36004"/>
          </a:xfrm>
          <a:prstGeom prst="straightConnector1">
            <a:avLst/>
          </a:prstGeom>
          <a:ln w="101600">
            <a:solidFill>
              <a:schemeClr val="accent3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/>
          <p:cNvSpPr txBox="1"/>
          <p:nvPr/>
        </p:nvSpPr>
        <p:spPr>
          <a:xfrm>
            <a:off x="2555776" y="5921896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I2C (IPMI protocol)</a:t>
            </a:r>
            <a:endParaRPr lang="fr-FR" dirty="0"/>
          </a:p>
        </p:txBody>
      </p:sp>
      <p:cxnSp>
        <p:nvCxnSpPr>
          <p:cNvPr id="74" name="Connecteur droit avec flèche 73"/>
          <p:cNvCxnSpPr/>
          <p:nvPr/>
        </p:nvCxnSpPr>
        <p:spPr>
          <a:xfrm rot="10800000">
            <a:off x="4572000" y="4553744"/>
            <a:ext cx="1872208" cy="1620180"/>
          </a:xfrm>
          <a:prstGeom prst="straightConnector1">
            <a:avLst/>
          </a:prstGeom>
          <a:ln w="1016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5004048" y="4841776"/>
            <a:ext cx="100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Ethernet</a:t>
            </a:r>
            <a:endParaRPr lang="fr-FR" dirty="0"/>
          </a:p>
        </p:txBody>
      </p:sp>
      <p:sp>
        <p:nvSpPr>
          <p:cNvPr id="31" name="Titre 1"/>
          <p:cNvSpPr txBox="1">
            <a:spLocks/>
          </p:cNvSpPr>
          <p:nvPr/>
        </p:nvSpPr>
        <p:spPr>
          <a:xfrm>
            <a:off x="395536" y="404664"/>
            <a:ext cx="8352928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ATCA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Controller Mezzanine Software</a:t>
            </a:r>
          </a:p>
        </p:txBody>
      </p:sp>
      <p:sp>
        <p:nvSpPr>
          <p:cNvPr id="30" name="Ellipse 29"/>
          <p:cNvSpPr/>
          <p:nvPr/>
        </p:nvSpPr>
        <p:spPr>
          <a:xfrm>
            <a:off x="395536" y="1833938"/>
            <a:ext cx="1800199" cy="1052736"/>
          </a:xfrm>
          <a:prstGeom prst="ellipse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 JTAG module</a:t>
            </a:r>
            <a:endParaRPr lang="fr-FR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ATCA Controller Mezzanine Software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600200"/>
            <a:ext cx="8567489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Development tools (operational)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OS : Linux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Compiler GNU GCC for ARM Cortex-M3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Specific drivers (TI Luminary LM3S9B92)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Debugger GNU GDB + </a:t>
            </a:r>
            <a:r>
              <a:rPr lang="en-US" sz="2400" dirty="0" err="1" smtClean="0"/>
              <a:t>OpenOCD</a:t>
            </a:r>
            <a:r>
              <a:rPr lang="en-US" sz="2400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IPM </a:t>
            </a:r>
            <a:r>
              <a:rPr lang="en-US" sz="2600" dirty="0" smtClean="0">
                <a:solidFill>
                  <a:srgbClr val="0070C0"/>
                </a:solidFill>
              </a:rPr>
              <a:t>(</a:t>
            </a:r>
            <a:r>
              <a:rPr lang="en-US" sz="2600" b="1" dirty="0" smtClean="0">
                <a:solidFill>
                  <a:srgbClr val="0070C0"/>
                </a:solidFill>
              </a:rPr>
              <a:t>I</a:t>
            </a:r>
            <a:r>
              <a:rPr lang="en-US" sz="2600" dirty="0" smtClean="0">
                <a:solidFill>
                  <a:srgbClr val="0070C0"/>
                </a:solidFill>
              </a:rPr>
              <a:t>ntelligent </a:t>
            </a:r>
            <a:r>
              <a:rPr lang="en-US" sz="2600" b="1" dirty="0" smtClean="0">
                <a:solidFill>
                  <a:srgbClr val="0070C0"/>
                </a:solidFill>
              </a:rPr>
              <a:t>P</a:t>
            </a:r>
            <a:r>
              <a:rPr lang="en-US" sz="2600" dirty="0" smtClean="0">
                <a:solidFill>
                  <a:srgbClr val="0070C0"/>
                </a:solidFill>
              </a:rPr>
              <a:t>latform </a:t>
            </a:r>
            <a:r>
              <a:rPr lang="en-US" sz="2600" b="1" dirty="0" smtClean="0">
                <a:solidFill>
                  <a:srgbClr val="0070C0"/>
                </a:solidFill>
              </a:rPr>
              <a:t>M</a:t>
            </a:r>
            <a:r>
              <a:rPr lang="en-US" sz="2600" dirty="0" smtClean="0">
                <a:solidFill>
                  <a:srgbClr val="0070C0"/>
                </a:solidFill>
              </a:rPr>
              <a:t>anagement)</a:t>
            </a:r>
            <a:r>
              <a:rPr lang="en-US" sz="2800" dirty="0" smtClean="0">
                <a:solidFill>
                  <a:srgbClr val="0070C0"/>
                </a:solidFill>
              </a:rPr>
              <a:t> Controller software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400" dirty="0" smtClean="0"/>
              <a:t>Implementation of IPMI 2.0 specification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sz="2000" dirty="0" smtClean="0"/>
              <a:t>Library ported and hardware dependent interface written and compiled</a:t>
            </a:r>
          </a:p>
          <a:p>
            <a:pPr lvl="2">
              <a:buFont typeface="Arial" pitchFamily="34" charset="0"/>
              <a:buChar char="–"/>
              <a:defRPr/>
            </a:pPr>
            <a:r>
              <a:rPr lang="en-US" sz="2000" dirty="0" smtClean="0"/>
              <a:t>Test foreseen as soon as we have the hardware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07/03/2011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2DC61F-90A6-43BC-8320-38603146CBDF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xTCA interest group - CERN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ATCA Controller Mezzanine Software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600200"/>
            <a:ext cx="8567489" cy="45259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JTAG control</a:t>
            </a:r>
          </a:p>
          <a:p>
            <a:pPr lvl="1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400" dirty="0" smtClean="0"/>
              <a:t>allows for initial programming of the FPGAs on main board</a:t>
            </a:r>
          </a:p>
          <a:p>
            <a:pPr lvl="1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400" dirty="0" err="1" smtClean="0"/>
              <a:t>xsvf</a:t>
            </a:r>
            <a:r>
              <a:rPr lang="en-US" sz="2400" dirty="0" smtClean="0"/>
              <a:t> interpreter tested in simulation</a:t>
            </a:r>
          </a:p>
          <a:p>
            <a:pPr lvl="1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400" dirty="0" smtClean="0"/>
              <a:t>JTAG connector on front of the board allows for control of the whole JTAG chain or for microcontroller debugging</a:t>
            </a:r>
          </a:p>
          <a:p>
            <a:pPr lvl="1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400" dirty="0" smtClean="0"/>
              <a:t>the JTAG chain can be controlled either by the microcontroller or by an external device</a:t>
            </a:r>
          </a:p>
          <a:p>
            <a:pPr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Board control and monitoring (</a:t>
            </a:r>
            <a:r>
              <a:rPr lang="en-US" sz="2600" dirty="0" smtClean="0">
                <a:solidFill>
                  <a:srgbClr val="0070C0"/>
                </a:solidFill>
              </a:rPr>
              <a:t>via </a:t>
            </a:r>
            <a:r>
              <a:rPr lang="en-US" sz="2400" dirty="0" smtClean="0">
                <a:solidFill>
                  <a:srgbClr val="0070C0"/>
                </a:solidFill>
              </a:rPr>
              <a:t>Ethernet interface) (in development)</a:t>
            </a:r>
          </a:p>
          <a:p>
            <a:pPr lvl="1">
              <a:defRPr/>
            </a:pPr>
            <a:r>
              <a:rPr lang="en-US" dirty="0" smtClean="0"/>
              <a:t>FPGA firmware upgrade</a:t>
            </a:r>
          </a:p>
          <a:p>
            <a:pPr lvl="1">
              <a:defRPr/>
            </a:pPr>
            <a:r>
              <a:rPr lang="en-US" dirty="0" smtClean="0"/>
              <a:t>Board configuration (e.g. coefficient for physics algorithms)</a:t>
            </a:r>
          </a:p>
          <a:p>
            <a:pPr lvl="1">
              <a:defRPr/>
            </a:pPr>
            <a:r>
              <a:rPr lang="en-US" dirty="0" smtClean="0"/>
              <a:t>Board monitoring (temperature, voltage …)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07/03/2011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2DC61F-90A6-43BC-8320-38603146CBDF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xTCA interest group - CERN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0" y="1296144"/>
            <a:ext cx="9144000" cy="2780928"/>
          </a:xfrm>
          <a:prstGeom prst="rect">
            <a:avLst/>
          </a:prstGeom>
          <a:solidFill>
            <a:schemeClr val="accent6">
              <a:lumMod val="60000"/>
              <a:lumOff val="40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0" y="4077072"/>
            <a:ext cx="9144000" cy="2780928"/>
          </a:xfrm>
          <a:prstGeom prst="rect">
            <a:avLst/>
          </a:prstGeom>
          <a:solidFill>
            <a:schemeClr val="accent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404664" y="-234280"/>
            <a:ext cx="8229600" cy="1143000"/>
          </a:xfrm>
        </p:spPr>
        <p:txBody>
          <a:bodyPr/>
          <a:lstStyle/>
          <a:p>
            <a:r>
              <a:rPr lang="en-US" dirty="0" smtClean="0"/>
              <a:t>ATLAS </a:t>
            </a:r>
            <a:r>
              <a:rPr lang="en-US" dirty="0" err="1" smtClean="0"/>
              <a:t>LAr</a:t>
            </a:r>
            <a:r>
              <a:rPr lang="en-US" dirty="0" smtClean="0"/>
              <a:t> Context</a:t>
            </a:r>
            <a:endParaRPr lang="en-US" dirty="0"/>
          </a:p>
        </p:txBody>
      </p:sp>
      <p:sp>
        <p:nvSpPr>
          <p:cNvPr id="80" name="Espace réservé de la date 7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91" name="Espace réservé du pied de page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90" name="Espace réservé du numéro de diapositive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CD80-A855-4071-B89B-685DD0E11DC1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187624" y="2060848"/>
            <a:ext cx="3312368" cy="1224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35696" y="2132856"/>
            <a:ext cx="129614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/>
              <a:t>Analog</a:t>
            </a:r>
            <a:br>
              <a:rPr lang="en-US" sz="1400" smtClean="0"/>
            </a:br>
            <a:r>
              <a:rPr lang="en-US" sz="1400" smtClean="0"/>
              <a:t>Pipeline  (SCA)</a:t>
            </a:r>
            <a:endParaRPr lang="en-US" sz="1400"/>
          </a:p>
        </p:txBody>
      </p:sp>
      <p:sp>
        <p:nvSpPr>
          <p:cNvPr id="6" name="Triangle isocèle 5"/>
          <p:cNvSpPr/>
          <p:nvPr/>
        </p:nvSpPr>
        <p:spPr>
          <a:xfrm rot="5400000">
            <a:off x="1151620" y="2168860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419872" y="2132856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/>
              <a:t>ADC 5MHz</a:t>
            </a:r>
            <a:br>
              <a:rPr lang="en-US" sz="1400" smtClean="0"/>
            </a:br>
            <a:r>
              <a:rPr lang="en-US" sz="1400" smtClean="0"/>
              <a:t>16x12-bits</a:t>
            </a:r>
            <a:endParaRPr lang="en-US" sz="1400"/>
          </a:p>
        </p:txBody>
      </p:sp>
      <p:sp>
        <p:nvSpPr>
          <p:cNvPr id="9" name="Triangle isocèle 8"/>
          <p:cNvSpPr/>
          <p:nvPr/>
        </p:nvSpPr>
        <p:spPr>
          <a:xfrm rot="10800000">
            <a:off x="1187624" y="2924944"/>
            <a:ext cx="648072" cy="360040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ZoneTexte 9"/>
          <p:cNvSpPr txBox="1"/>
          <p:nvPr/>
        </p:nvSpPr>
        <p:spPr>
          <a:xfrm>
            <a:off x="1331640" y="285293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Calibri"/>
                <a:cs typeface="Calibri"/>
              </a:rPr>
              <a:t>Σ</a:t>
            </a:r>
            <a:endParaRPr lang="en-US"/>
          </a:p>
        </p:txBody>
      </p:sp>
      <p:cxnSp>
        <p:nvCxnSpPr>
          <p:cNvPr id="12" name="Connecteur droit 11"/>
          <p:cNvCxnSpPr>
            <a:stCxn id="6" idx="0"/>
            <a:endCxn id="5" idx="1"/>
          </p:cNvCxnSpPr>
          <p:nvPr/>
        </p:nvCxnSpPr>
        <p:spPr>
          <a:xfrm>
            <a:off x="1691680" y="2420888"/>
            <a:ext cx="14401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stCxn id="5" idx="3"/>
            <a:endCxn id="7" idx="1"/>
          </p:cNvCxnSpPr>
          <p:nvPr/>
        </p:nvCxnSpPr>
        <p:spPr>
          <a:xfrm>
            <a:off x="3131840" y="2420888"/>
            <a:ext cx="28803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rot="5400000" flipH="1" flipV="1">
            <a:off x="1187624" y="278092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rot="5400000" flipH="1" flipV="1">
            <a:off x="1259632" y="278092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rot="5400000" flipH="1" flipV="1">
            <a:off x="1340024" y="278092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rot="5400000" flipH="1" flipV="1">
            <a:off x="1403648" y="278092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rot="5400000" flipH="1" flipV="1">
            <a:off x="1475656" y="278092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rot="5400000" flipH="1" flipV="1">
            <a:off x="1547664" y="278092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187624" y="1556792"/>
            <a:ext cx="1728192" cy="3600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Calibration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131840" y="1412776"/>
            <a:ext cx="13462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FRONT END</a:t>
            </a:r>
          </a:p>
          <a:p>
            <a:r>
              <a:rPr lang="en-US" smtClean="0"/>
              <a:t>ELECTRONIC</a:t>
            </a:r>
            <a:endParaRPr lang="en-US"/>
          </a:p>
        </p:txBody>
      </p:sp>
      <p:sp>
        <p:nvSpPr>
          <p:cNvPr id="25" name="ZoneTexte 24"/>
          <p:cNvSpPr txBox="1"/>
          <p:nvPr/>
        </p:nvSpPr>
        <p:spPr>
          <a:xfrm>
            <a:off x="3995936" y="292494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accent3">
                    <a:lumMod val="50000"/>
                  </a:schemeClr>
                </a:solidFill>
              </a:rPr>
              <a:t>FEB</a:t>
            </a:r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2267744" y="2924944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128 cells/FEB</a:t>
            </a: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043608" y="1412776"/>
            <a:ext cx="3744416" cy="216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619672" y="3645024"/>
            <a:ext cx="1296144" cy="288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L1 Trigger</a:t>
            </a: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30" name="Forme 29"/>
          <p:cNvCxnSpPr>
            <a:stCxn id="9" idx="0"/>
            <a:endCxn id="28" idx="1"/>
          </p:cNvCxnSpPr>
          <p:nvPr/>
        </p:nvCxnSpPr>
        <p:spPr>
          <a:xfrm rot="16200000" flipH="1">
            <a:off x="1313638" y="3483006"/>
            <a:ext cx="504056" cy="108012"/>
          </a:xfrm>
          <a:prstGeom prst="bentConnector2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Forme 31"/>
          <p:cNvCxnSpPr>
            <a:stCxn id="28" idx="3"/>
            <a:endCxn id="7" idx="2"/>
          </p:cNvCxnSpPr>
          <p:nvPr/>
        </p:nvCxnSpPr>
        <p:spPr>
          <a:xfrm flipV="1">
            <a:off x="2915816" y="2708920"/>
            <a:ext cx="1008112" cy="1080120"/>
          </a:xfrm>
          <a:prstGeom prst="bentConnector2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2915816" y="3573016"/>
            <a:ext cx="1069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accent4"/>
                </a:solidFill>
              </a:rPr>
              <a:t>100kHz max</a:t>
            </a:r>
            <a:endParaRPr lang="en-US" sz="1400">
              <a:solidFill>
                <a:schemeClr val="accent4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444208" y="1412776"/>
            <a:ext cx="2592288" cy="20162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ZoneTexte 40"/>
          <p:cNvSpPr txBox="1"/>
          <p:nvPr/>
        </p:nvSpPr>
        <p:spPr>
          <a:xfrm>
            <a:off x="6516216" y="141277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BACK END ELECTRONIC</a:t>
            </a:r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516216" y="1772816"/>
            <a:ext cx="720080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ROD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00392" y="1772816"/>
            <a:ext cx="720080" cy="8557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ROS</a:t>
            </a:r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9053" y="2708920"/>
            <a:ext cx="1437323" cy="66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1" name="Connecteur droit avec flèche 50"/>
          <p:cNvCxnSpPr>
            <a:stCxn id="4" idx="3"/>
            <a:endCxn id="42" idx="1"/>
          </p:cNvCxnSpPr>
          <p:nvPr/>
        </p:nvCxnSpPr>
        <p:spPr>
          <a:xfrm flipV="1">
            <a:off x="4499992" y="2204864"/>
            <a:ext cx="2016224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4860032" y="2564904"/>
            <a:ext cx="1276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Optical Link</a:t>
            </a:r>
          </a:p>
          <a:p>
            <a:r>
              <a:rPr lang="en-US" smtClean="0"/>
              <a:t>1.6 Gbit/s</a:t>
            </a:r>
            <a:endParaRPr lang="en-US"/>
          </a:p>
        </p:txBody>
      </p:sp>
      <p:cxnSp>
        <p:nvCxnSpPr>
          <p:cNvPr id="56" name="Connecteur droit avec flèche 55"/>
          <p:cNvCxnSpPr>
            <a:stCxn id="42" idx="3"/>
            <a:endCxn id="43" idx="1"/>
          </p:cNvCxnSpPr>
          <p:nvPr/>
        </p:nvCxnSpPr>
        <p:spPr>
          <a:xfrm flipV="1">
            <a:off x="7236296" y="2200672"/>
            <a:ext cx="864096" cy="419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/>
          <p:cNvSpPr txBox="1"/>
          <p:nvPr/>
        </p:nvSpPr>
        <p:spPr>
          <a:xfrm>
            <a:off x="7236296" y="1959223"/>
            <a:ext cx="897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800 Optical</a:t>
            </a:r>
          </a:p>
          <a:p>
            <a:r>
              <a:rPr lang="en-US" sz="1200" smtClean="0"/>
              <a:t>Links</a:t>
            </a:r>
            <a:endParaRPr lang="en-US" sz="1200"/>
          </a:p>
        </p:txBody>
      </p:sp>
      <p:sp>
        <p:nvSpPr>
          <p:cNvPr id="58" name="Rectangle 57"/>
          <p:cNvSpPr/>
          <p:nvPr/>
        </p:nvSpPr>
        <p:spPr>
          <a:xfrm>
            <a:off x="1187624" y="4869160"/>
            <a:ext cx="3312368" cy="1224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1835696" y="4941168"/>
            <a:ext cx="108012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/>
              <a:t>ADC 40MHz</a:t>
            </a:r>
            <a:br>
              <a:rPr lang="en-US" sz="1400" smtClean="0"/>
            </a:br>
            <a:r>
              <a:rPr lang="en-US" sz="1400" smtClean="0"/>
              <a:t>128x18-bits</a:t>
            </a:r>
            <a:endParaRPr lang="en-US" sz="1400"/>
          </a:p>
        </p:txBody>
      </p:sp>
      <p:sp>
        <p:nvSpPr>
          <p:cNvPr id="60" name="Triangle isocèle 59"/>
          <p:cNvSpPr/>
          <p:nvPr/>
        </p:nvSpPr>
        <p:spPr>
          <a:xfrm rot="5400000">
            <a:off x="1151620" y="4977172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3563888" y="4941168"/>
            <a:ext cx="86409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/>
              <a:t>Mux /</a:t>
            </a:r>
            <a:br>
              <a:rPr lang="en-US" sz="1400" smtClean="0"/>
            </a:br>
            <a:r>
              <a:rPr lang="en-US" sz="1400" smtClean="0"/>
              <a:t>Serializer</a:t>
            </a:r>
            <a:endParaRPr lang="en-US" sz="1400"/>
          </a:p>
        </p:txBody>
      </p:sp>
      <p:cxnSp>
        <p:nvCxnSpPr>
          <p:cNvPr id="64" name="Connecteur droit 63"/>
          <p:cNvCxnSpPr>
            <a:stCxn id="60" idx="0"/>
            <a:endCxn id="59" idx="1"/>
          </p:cNvCxnSpPr>
          <p:nvPr/>
        </p:nvCxnSpPr>
        <p:spPr>
          <a:xfrm>
            <a:off x="1691680" y="5229200"/>
            <a:ext cx="14401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>
            <a:stCxn id="59" idx="3"/>
            <a:endCxn id="61" idx="1"/>
          </p:cNvCxnSpPr>
          <p:nvPr/>
        </p:nvCxnSpPr>
        <p:spPr>
          <a:xfrm>
            <a:off x="2915816" y="5229200"/>
            <a:ext cx="64807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1187624" y="4365104"/>
            <a:ext cx="1728192" cy="3600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Calibration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ZoneTexte 72"/>
          <p:cNvSpPr txBox="1"/>
          <p:nvPr/>
        </p:nvSpPr>
        <p:spPr>
          <a:xfrm>
            <a:off x="3131840" y="4221088"/>
            <a:ext cx="13462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FRONT END</a:t>
            </a:r>
          </a:p>
          <a:p>
            <a:r>
              <a:rPr lang="en-US" smtClean="0"/>
              <a:t>ELECTRONIC</a:t>
            </a:r>
            <a:endParaRPr lang="en-US"/>
          </a:p>
        </p:txBody>
      </p:sp>
      <p:sp>
        <p:nvSpPr>
          <p:cNvPr id="74" name="ZoneTexte 73"/>
          <p:cNvSpPr txBox="1"/>
          <p:nvPr/>
        </p:nvSpPr>
        <p:spPr>
          <a:xfrm>
            <a:off x="3995936" y="5733256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accent3">
                    <a:lumMod val="50000"/>
                  </a:schemeClr>
                </a:solidFill>
              </a:rPr>
              <a:t>FEB</a:t>
            </a:r>
            <a:endParaRPr lang="en-US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5" name="ZoneTexte 74"/>
          <p:cNvSpPr txBox="1"/>
          <p:nvPr/>
        </p:nvSpPr>
        <p:spPr>
          <a:xfrm>
            <a:off x="2267744" y="5733256"/>
            <a:ext cx="1430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128 cells/FEB</a:t>
            </a:r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1043608" y="4221088"/>
            <a:ext cx="3744416" cy="21602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6516216" y="6381328"/>
            <a:ext cx="1296144" cy="288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L1 Trigger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444208" y="4221088"/>
            <a:ext cx="2592288" cy="20162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ZoneTexte 81"/>
          <p:cNvSpPr txBox="1"/>
          <p:nvPr/>
        </p:nvSpPr>
        <p:spPr>
          <a:xfrm>
            <a:off x="6516216" y="422108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BACK END ELECTRONIC</a:t>
            </a:r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6516216" y="4581128"/>
            <a:ext cx="720080" cy="8640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ROD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8100392" y="4581128"/>
            <a:ext cx="720080" cy="8557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ROS</a:t>
            </a:r>
            <a:endParaRPr lang="en-US">
              <a:solidFill>
                <a:schemeClr val="tx1"/>
              </a:solidFill>
            </a:endParaRPr>
          </a:p>
        </p:txBody>
      </p:sp>
      <p:pic>
        <p:nvPicPr>
          <p:cNvPr id="8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9053" y="5517232"/>
            <a:ext cx="1437323" cy="66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6" name="Connecteur droit avec flèche 85"/>
          <p:cNvCxnSpPr>
            <a:stCxn id="58" idx="3"/>
            <a:endCxn id="83" idx="1"/>
          </p:cNvCxnSpPr>
          <p:nvPr/>
        </p:nvCxnSpPr>
        <p:spPr>
          <a:xfrm flipV="1">
            <a:off x="4499992" y="5013176"/>
            <a:ext cx="2016224" cy="46805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ZoneTexte 86"/>
          <p:cNvSpPr txBox="1"/>
          <p:nvPr/>
        </p:nvSpPr>
        <p:spPr>
          <a:xfrm>
            <a:off x="4860032" y="5373216"/>
            <a:ext cx="1276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Optical Link</a:t>
            </a:r>
          </a:p>
          <a:p>
            <a:r>
              <a:rPr lang="en-US" smtClean="0"/>
              <a:t>100 Gbit/s</a:t>
            </a:r>
            <a:endParaRPr lang="en-US"/>
          </a:p>
        </p:txBody>
      </p:sp>
      <p:cxnSp>
        <p:nvCxnSpPr>
          <p:cNvPr id="88" name="Connecteur droit avec flèche 87"/>
          <p:cNvCxnSpPr>
            <a:stCxn id="83" idx="3"/>
            <a:endCxn id="84" idx="1"/>
          </p:cNvCxnSpPr>
          <p:nvPr/>
        </p:nvCxnSpPr>
        <p:spPr>
          <a:xfrm flipV="1">
            <a:off x="7236296" y="5008984"/>
            <a:ext cx="864096" cy="419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ZoneTexte 88"/>
          <p:cNvSpPr txBox="1"/>
          <p:nvPr/>
        </p:nvSpPr>
        <p:spPr>
          <a:xfrm>
            <a:off x="7236296" y="4767535"/>
            <a:ext cx="803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?? Optical</a:t>
            </a:r>
          </a:p>
          <a:p>
            <a:r>
              <a:rPr lang="en-US" sz="1200" smtClean="0"/>
              <a:t>Links</a:t>
            </a:r>
            <a:endParaRPr lang="en-US" sz="1200"/>
          </a:p>
        </p:txBody>
      </p:sp>
      <p:cxnSp>
        <p:nvCxnSpPr>
          <p:cNvPr id="94" name="Connecteur droit avec flèche 93"/>
          <p:cNvCxnSpPr>
            <a:stCxn id="83" idx="2"/>
          </p:cNvCxnSpPr>
          <p:nvPr/>
        </p:nvCxnSpPr>
        <p:spPr>
          <a:xfrm rot="5400000">
            <a:off x="6408204" y="5913276"/>
            <a:ext cx="936104" cy="1588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Forme 95"/>
          <p:cNvCxnSpPr>
            <a:stCxn id="77" idx="3"/>
          </p:cNvCxnSpPr>
          <p:nvPr/>
        </p:nvCxnSpPr>
        <p:spPr>
          <a:xfrm flipH="1" flipV="1">
            <a:off x="7164288" y="5445224"/>
            <a:ext cx="648072" cy="1080120"/>
          </a:xfrm>
          <a:prstGeom prst="bentConnector4">
            <a:avLst>
              <a:gd name="adj1" fmla="val -35274"/>
              <a:gd name="adj2" fmla="val 56667"/>
            </a:avLst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ZoneTexte 96"/>
          <p:cNvSpPr txBox="1"/>
          <p:nvPr/>
        </p:nvSpPr>
        <p:spPr>
          <a:xfrm>
            <a:off x="6732240" y="6597352"/>
            <a:ext cx="853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4"/>
                </a:solidFill>
              </a:rPr>
              <a:t>&gt; 100kHz</a:t>
            </a:r>
            <a:endParaRPr lang="en-US" sz="1400" dirty="0">
              <a:solidFill>
                <a:schemeClr val="accent4"/>
              </a:solidFill>
            </a:endParaRPr>
          </a:p>
        </p:txBody>
      </p:sp>
      <p:pic>
        <p:nvPicPr>
          <p:cNvPr id="106" name="Picture 5" descr="Atl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1028361" cy="799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8" name="Connecteur droit 107"/>
          <p:cNvCxnSpPr>
            <a:stCxn id="106" idx="0"/>
            <a:endCxn id="23" idx="1"/>
          </p:cNvCxnSpPr>
          <p:nvPr/>
        </p:nvCxnSpPr>
        <p:spPr>
          <a:xfrm rot="5400000" flipH="1" flipV="1">
            <a:off x="-31196" y="2282189"/>
            <a:ext cx="1764196" cy="67344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/>
          <p:cNvCxnSpPr>
            <a:stCxn id="6" idx="3"/>
          </p:cNvCxnSpPr>
          <p:nvPr/>
        </p:nvCxnSpPr>
        <p:spPr>
          <a:xfrm rot="10800000" flipV="1">
            <a:off x="755576" y="2420888"/>
            <a:ext cx="432048" cy="108012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112"/>
          <p:cNvCxnSpPr>
            <a:stCxn id="60" idx="3"/>
            <a:endCxn id="106" idx="2"/>
          </p:cNvCxnSpPr>
          <p:nvPr/>
        </p:nvCxnSpPr>
        <p:spPr>
          <a:xfrm rot="10800000">
            <a:off x="514182" y="4300664"/>
            <a:ext cx="673443" cy="92853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114"/>
          <p:cNvCxnSpPr>
            <a:stCxn id="72" idx="1"/>
          </p:cNvCxnSpPr>
          <p:nvPr/>
        </p:nvCxnSpPr>
        <p:spPr>
          <a:xfrm rot="10800000">
            <a:off x="755576" y="4221088"/>
            <a:ext cx="432048" cy="324036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ZoneTexte 115"/>
          <p:cNvSpPr txBox="1"/>
          <p:nvPr/>
        </p:nvSpPr>
        <p:spPr>
          <a:xfrm>
            <a:off x="4067944" y="3203684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accent3">
                    <a:lumMod val="50000"/>
                  </a:schemeClr>
                </a:solidFill>
              </a:rPr>
              <a:t>x1600</a:t>
            </a:r>
            <a:endParaRPr lang="en-US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7" name="ZoneTexte 116"/>
          <p:cNvSpPr txBox="1"/>
          <p:nvPr/>
        </p:nvSpPr>
        <p:spPr>
          <a:xfrm>
            <a:off x="4067944" y="6021288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accent3">
                    <a:lumMod val="50000"/>
                  </a:schemeClr>
                </a:solidFill>
              </a:rPr>
              <a:t>x1600</a:t>
            </a:r>
            <a:endParaRPr lang="en-US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8" name="ZoneTexte 117"/>
          <p:cNvSpPr txBox="1"/>
          <p:nvPr/>
        </p:nvSpPr>
        <p:spPr>
          <a:xfrm>
            <a:off x="7164288" y="2401143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accent1">
                    <a:lumMod val="75000"/>
                  </a:schemeClr>
                </a:solidFill>
              </a:rPr>
              <a:t>x192</a:t>
            </a:r>
            <a:endParaRPr lang="en-US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9" name="ZoneTexte 118"/>
          <p:cNvSpPr txBox="1"/>
          <p:nvPr/>
        </p:nvSpPr>
        <p:spPr>
          <a:xfrm>
            <a:off x="8100392" y="3068960"/>
            <a:ext cx="866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8 ROD/FEB</a:t>
            </a:r>
            <a:endParaRPr lang="en-US" sz="1200"/>
          </a:p>
        </p:txBody>
      </p:sp>
      <p:sp>
        <p:nvSpPr>
          <p:cNvPr id="120" name="ZoneTexte 119"/>
          <p:cNvSpPr txBox="1"/>
          <p:nvPr/>
        </p:nvSpPr>
        <p:spPr>
          <a:xfrm>
            <a:off x="8093584" y="5877272"/>
            <a:ext cx="10504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14 ROD/FEB ?</a:t>
            </a:r>
            <a:endParaRPr lang="en-US" sz="1200"/>
          </a:p>
        </p:txBody>
      </p:sp>
      <p:cxnSp>
        <p:nvCxnSpPr>
          <p:cNvPr id="122" name="Connecteur droit 121"/>
          <p:cNvCxnSpPr/>
          <p:nvPr/>
        </p:nvCxnSpPr>
        <p:spPr>
          <a:xfrm rot="5400000">
            <a:off x="5472100" y="2384884"/>
            <a:ext cx="14401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122"/>
          <p:cNvCxnSpPr/>
          <p:nvPr/>
        </p:nvCxnSpPr>
        <p:spPr>
          <a:xfrm rot="5400000">
            <a:off x="5400092" y="5193196"/>
            <a:ext cx="14401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ZoneTexte 123"/>
          <p:cNvSpPr txBox="1"/>
          <p:nvPr/>
        </p:nvSpPr>
        <p:spPr>
          <a:xfrm>
            <a:off x="5436096" y="213285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accent1"/>
                </a:solidFill>
              </a:rPr>
              <a:t>1</a:t>
            </a:r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125" name="ZoneTexte 124"/>
          <p:cNvSpPr txBox="1"/>
          <p:nvPr/>
        </p:nvSpPr>
        <p:spPr>
          <a:xfrm>
            <a:off x="5076056" y="4869160"/>
            <a:ext cx="1138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solidFill>
                  <a:schemeClr val="accent1"/>
                </a:solidFill>
              </a:rPr>
              <a:t>12@10Gbits ??</a:t>
            </a:r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79" name="ZoneTexte 78"/>
          <p:cNvSpPr txBox="1"/>
          <p:nvPr/>
        </p:nvSpPr>
        <p:spPr>
          <a:xfrm>
            <a:off x="0" y="5229200"/>
            <a:ext cx="98623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Upgrade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78" name="ZoneTexte 77"/>
          <p:cNvSpPr txBox="1"/>
          <p:nvPr/>
        </p:nvSpPr>
        <p:spPr>
          <a:xfrm>
            <a:off x="107504" y="1916832"/>
            <a:ext cx="73052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Today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404664" y="53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BNL &amp; Univ. of Arizona</a:t>
            </a:r>
            <a:br>
              <a:rPr lang="en-US" smtClean="0"/>
            </a:br>
            <a:r>
              <a:rPr lang="en-US" smtClean="0"/>
              <a:t>contribution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35893"/>
            <a:ext cx="8229600" cy="521744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BNL</a:t>
            </a:r>
          </a:p>
          <a:p>
            <a:pPr lvl="1"/>
            <a:r>
              <a:rPr lang="en-US" dirty="0" smtClean="0"/>
              <a:t>Readout Driver Board in ATCA </a:t>
            </a:r>
            <a:r>
              <a:rPr lang="en-US" dirty="0" err="1" smtClean="0"/>
              <a:t>plateform</a:t>
            </a:r>
            <a:endParaRPr lang="en-US" dirty="0" smtClean="0"/>
          </a:p>
          <a:p>
            <a:pPr lvl="2"/>
            <a:r>
              <a:rPr lang="en-US" dirty="0" smtClean="0"/>
              <a:t>Receive 12x6.25Gbps parallel optical link</a:t>
            </a:r>
          </a:p>
          <a:p>
            <a:pPr lvl="2"/>
            <a:r>
              <a:rPr lang="en-US" dirty="0" smtClean="0"/>
              <a:t>Process data in a </a:t>
            </a:r>
            <a:r>
              <a:rPr lang="en-US" dirty="0"/>
              <a:t>X</a:t>
            </a:r>
            <a:r>
              <a:rPr lang="en-US" dirty="0" smtClean="0"/>
              <a:t>ilinx </a:t>
            </a:r>
            <a:r>
              <a:rPr lang="en-US" dirty="0" err="1" smtClean="0"/>
              <a:t>Virtex</a:t>
            </a:r>
            <a:r>
              <a:rPr lang="en-US" dirty="0" smtClean="0"/>
              <a:t> 5 FXT FPGA</a:t>
            </a:r>
          </a:p>
          <a:p>
            <a:pPr lvl="1"/>
            <a:r>
              <a:rPr lang="en-US" dirty="0" smtClean="0"/>
              <a:t>Design of a Readout Driver Processing Unit in AMC </a:t>
            </a:r>
            <a:r>
              <a:rPr lang="en-US" dirty="0" err="1" smtClean="0"/>
              <a:t>plateform</a:t>
            </a:r>
            <a:endParaRPr lang="en-US" dirty="0" smtClean="0"/>
          </a:p>
          <a:p>
            <a:pPr lvl="2"/>
            <a:r>
              <a:rPr lang="en-US" dirty="0" smtClean="0"/>
              <a:t>Receive four 12x10Gbps parallel optical links (from </a:t>
            </a:r>
            <a:r>
              <a:rPr lang="en-US" dirty="0" err="1" smtClean="0"/>
              <a:t>Avago</a:t>
            </a:r>
            <a:r>
              <a:rPr lang="en-US" dirty="0" smtClean="0"/>
              <a:t> receiver)</a:t>
            </a:r>
          </a:p>
          <a:p>
            <a:pPr lvl="2"/>
            <a:r>
              <a:rPr lang="en-US" dirty="0" smtClean="0"/>
              <a:t>Process data in a Xilinx FPGA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University of Arizona</a:t>
            </a:r>
          </a:p>
          <a:p>
            <a:pPr lvl="1"/>
            <a:r>
              <a:rPr lang="en-US" dirty="0" smtClean="0"/>
              <a:t>Readout Driver Injector in ATCA </a:t>
            </a:r>
            <a:r>
              <a:rPr lang="en-US" dirty="0" err="1" smtClean="0"/>
              <a:t>plateform</a:t>
            </a:r>
            <a:endParaRPr lang="en-US" dirty="0" smtClean="0"/>
          </a:p>
          <a:p>
            <a:pPr lvl="2"/>
            <a:r>
              <a:rPr lang="en-US" dirty="0" smtClean="0"/>
              <a:t>Transmit data through 12x6.25Gbps parallel optical link</a:t>
            </a:r>
          </a:p>
          <a:p>
            <a:pPr lvl="2"/>
            <a:r>
              <a:rPr lang="en-US" dirty="0" smtClean="0"/>
              <a:t>Based on a </a:t>
            </a:r>
            <a:r>
              <a:rPr lang="en-US" dirty="0" err="1" smtClean="0"/>
              <a:t>Altera</a:t>
            </a:r>
            <a:r>
              <a:rPr lang="en-US" dirty="0" smtClean="0"/>
              <a:t> </a:t>
            </a:r>
            <a:r>
              <a:rPr lang="en-US" dirty="0" err="1" smtClean="0"/>
              <a:t>Stratix</a:t>
            </a:r>
            <a:r>
              <a:rPr lang="en-US" dirty="0" smtClean="0"/>
              <a:t> </a:t>
            </a:r>
            <a:r>
              <a:rPr lang="en-US" dirty="0" err="1" smtClean="0"/>
              <a:t>IIGx</a:t>
            </a:r>
            <a:r>
              <a:rPr lang="en-US" dirty="0" smtClean="0"/>
              <a:t> FPGA</a:t>
            </a:r>
          </a:p>
          <a:p>
            <a:pPr lvl="1"/>
            <a:r>
              <a:rPr lang="en-US" dirty="0" err="1" smtClean="0"/>
              <a:t>Developpement</a:t>
            </a:r>
            <a:r>
              <a:rPr lang="en-US" smtClean="0"/>
              <a:t> of an </a:t>
            </a:r>
            <a:r>
              <a:rPr lang="en-US" smtClean="0"/>
              <a:t>AMC </a:t>
            </a:r>
            <a:r>
              <a:rPr lang="en-US" smtClean="0"/>
              <a:t>PU Injector</a:t>
            </a:r>
          </a:p>
          <a:p>
            <a:pPr lvl="2"/>
            <a:r>
              <a:rPr lang="en-US" dirty="0" smtClean="0"/>
              <a:t>Transmit data through four 12x6.5Gbps parallel optical link (from </a:t>
            </a:r>
            <a:r>
              <a:rPr lang="en-US" dirty="0" err="1" smtClean="0"/>
              <a:t>ReflexPhotonics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Based on </a:t>
            </a:r>
            <a:r>
              <a:rPr lang="en-US" dirty="0" err="1" smtClean="0"/>
              <a:t>Altera</a:t>
            </a:r>
            <a:r>
              <a:rPr lang="en-US" dirty="0" smtClean="0"/>
              <a:t> FPGA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07/03/2011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xTCA interest group - CERN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CD80-A855-4071-B89B-685DD0E11DC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lum bright="35000" contrast="-51000"/>
          </a:blip>
          <a:srcRect/>
          <a:stretch>
            <a:fillRect/>
          </a:stretch>
        </p:blipFill>
        <p:spPr bwMode="auto">
          <a:xfrm>
            <a:off x="6679925" y="980728"/>
            <a:ext cx="1492475" cy="54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lum bright="40000" contrast="-60000"/>
          </a:blip>
          <a:srcRect/>
          <a:stretch>
            <a:fillRect/>
          </a:stretch>
        </p:blipFill>
        <p:spPr bwMode="auto">
          <a:xfrm>
            <a:off x="8230329" y="692696"/>
            <a:ext cx="913671" cy="950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404664" y="-171400"/>
            <a:ext cx="8229600" cy="1143000"/>
          </a:xfrm>
        </p:spPr>
        <p:txBody>
          <a:bodyPr/>
          <a:lstStyle/>
          <a:p>
            <a:r>
              <a:rPr lang="en-US" dirty="0" smtClean="0"/>
              <a:t>LAPP contribution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07901"/>
            <a:ext cx="8229600" cy="521744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ROD Evaluator</a:t>
            </a:r>
          </a:p>
          <a:p>
            <a:pPr lvl="1"/>
            <a:r>
              <a:rPr lang="en-US" dirty="0" smtClean="0"/>
              <a:t>ATCA Board size</a:t>
            </a:r>
          </a:p>
          <a:p>
            <a:pPr lvl="1"/>
            <a:r>
              <a:rPr lang="en-US" dirty="0" smtClean="0"/>
              <a:t>High speed and high density links to read data from FEB</a:t>
            </a:r>
          </a:p>
          <a:p>
            <a:pPr lvl="1"/>
            <a:r>
              <a:rPr lang="en-US" dirty="0" smtClean="0"/>
              <a:t>High processing power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ATCA Test Board</a:t>
            </a:r>
          </a:p>
          <a:p>
            <a:pPr lvl="1"/>
            <a:r>
              <a:rPr lang="en-US" dirty="0" smtClean="0"/>
              <a:t>ATCA Board size</a:t>
            </a:r>
          </a:p>
          <a:p>
            <a:pPr lvl="1"/>
            <a:r>
              <a:rPr lang="en-US" dirty="0" smtClean="0"/>
              <a:t>Validate ATCA IPM Controller with the ATCA Controller Mezzanine</a:t>
            </a:r>
          </a:p>
          <a:p>
            <a:pPr lvl="1"/>
            <a:r>
              <a:rPr lang="en-US" dirty="0" smtClean="0"/>
              <a:t>Validate ATCA Board management with the ATCA Controller Mezzanine</a:t>
            </a:r>
          </a:p>
          <a:p>
            <a:pPr lvl="1"/>
            <a:r>
              <a:rPr lang="en-US" dirty="0" smtClean="0"/>
              <a:t>Validate ROD Evaluator parts (Power Supplies, DDR3 interface, DSP computing in FPGA)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ATCA Controller Mezzanine</a:t>
            </a:r>
          </a:p>
          <a:p>
            <a:pPr lvl="1"/>
            <a:r>
              <a:rPr lang="en-US" dirty="0" smtClean="0"/>
              <a:t>FMC (FPGA Mezzanine Card) format</a:t>
            </a:r>
          </a:p>
          <a:p>
            <a:pPr lvl="1"/>
            <a:r>
              <a:rPr lang="en-US" dirty="0" smtClean="0"/>
              <a:t>ATCA IPM Controller</a:t>
            </a:r>
          </a:p>
          <a:p>
            <a:pPr lvl="1"/>
            <a:r>
              <a:rPr lang="en-US" dirty="0" smtClean="0"/>
              <a:t>User defined ATCA Board management (board configuration etc..)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CD80-A855-4071-B89B-685DD0E11DC1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/>
          <p:cNvSpPr/>
          <p:nvPr/>
        </p:nvSpPr>
        <p:spPr>
          <a:xfrm>
            <a:off x="14848" y="620688"/>
            <a:ext cx="6480720" cy="6120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756592" y="-171400"/>
            <a:ext cx="5853336" cy="899592"/>
          </a:xfrm>
        </p:spPr>
        <p:txBody>
          <a:bodyPr/>
          <a:lstStyle/>
          <a:p>
            <a:r>
              <a:rPr lang="en-US" dirty="0" smtClean="0"/>
              <a:t>ROD Evaluator</a:t>
            </a:r>
            <a:endParaRPr lang="en-US" dirty="0"/>
          </a:p>
        </p:txBody>
      </p:sp>
      <p:sp>
        <p:nvSpPr>
          <p:cNvPr id="157" name="Espace réservé du contenu 2"/>
          <p:cNvSpPr>
            <a:spLocks noGrp="1"/>
          </p:cNvSpPr>
          <p:nvPr>
            <p:ph idx="1"/>
          </p:nvPr>
        </p:nvSpPr>
        <p:spPr>
          <a:xfrm>
            <a:off x="6588224" y="4005064"/>
            <a:ext cx="2448272" cy="1368152"/>
          </a:xfrm>
          <a:ln w="28575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en-US" sz="1300" smtClean="0">
                <a:solidFill>
                  <a:schemeClr val="accent1">
                    <a:lumMod val="75000"/>
                  </a:schemeClr>
                </a:solidFill>
              </a:rPr>
              <a:t>- Links to ATCA backplane (to send data to a ROS? )</a:t>
            </a:r>
          </a:p>
          <a:p>
            <a:pPr>
              <a:buNone/>
            </a:pPr>
            <a:r>
              <a:rPr lang="en-US" sz="1300" smtClean="0">
                <a:solidFill>
                  <a:schemeClr val="accent1">
                    <a:lumMod val="75000"/>
                  </a:schemeClr>
                </a:solidFill>
              </a:rPr>
              <a:t>- ATCA Controller Mezzanine to configure and manage the board</a:t>
            </a:r>
          </a:p>
          <a:p>
            <a:pPr>
              <a:buFontTx/>
              <a:buChar char="-"/>
            </a:pPr>
            <a:endParaRPr lang="en-US" sz="13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4" name="Espace réservé de la date 1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126" name="Espace réservé du pied de page 1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125" name="Espace réservé du numéro de diapositive 1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CD80-A855-4071-B89B-685DD0E11DC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156980" y="1483513"/>
            <a:ext cx="1482416" cy="13297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56980" y="3677526"/>
            <a:ext cx="1482416" cy="13297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54429" y="2567961"/>
            <a:ext cx="1482416" cy="13297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74308" y="5339656"/>
            <a:ext cx="1721059" cy="13297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ZoneTexte 9"/>
          <p:cNvSpPr txBox="1">
            <a:spLocks noChangeArrowheads="1"/>
          </p:cNvSpPr>
          <p:nvPr/>
        </p:nvSpPr>
        <p:spPr bwMode="auto">
          <a:xfrm>
            <a:off x="11476" y="1417028"/>
            <a:ext cx="539060" cy="307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Rx </a:t>
            </a:r>
            <a:r>
              <a:rPr lang="en-US" sz="800">
                <a:latin typeface="Calibri" pitchFamily="34" charset="0"/>
              </a:rPr>
              <a:t>12</a:t>
            </a:r>
          </a:p>
        </p:txBody>
      </p:sp>
      <p:sp>
        <p:nvSpPr>
          <p:cNvPr id="9" name="ZoneTexte 10"/>
          <p:cNvSpPr txBox="1">
            <a:spLocks noChangeArrowheads="1"/>
          </p:cNvSpPr>
          <p:nvPr/>
        </p:nvSpPr>
        <p:spPr bwMode="auto">
          <a:xfrm>
            <a:off x="11476" y="1749454"/>
            <a:ext cx="539060" cy="307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Tx </a:t>
            </a:r>
            <a:r>
              <a:rPr lang="en-US" sz="800">
                <a:latin typeface="Calibri" pitchFamily="34" charset="0"/>
              </a:rPr>
              <a:t>12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0" name="ZoneTexte 11"/>
          <p:cNvSpPr txBox="1">
            <a:spLocks noChangeArrowheads="1"/>
          </p:cNvSpPr>
          <p:nvPr/>
        </p:nvSpPr>
        <p:spPr bwMode="auto">
          <a:xfrm>
            <a:off x="11476" y="2194167"/>
            <a:ext cx="539060" cy="307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Rx</a:t>
            </a:r>
            <a:r>
              <a:rPr lang="en-US" sz="800">
                <a:latin typeface="Calibri" pitchFamily="34" charset="0"/>
              </a:rPr>
              <a:t> 12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1" name="ZoneTexte 12"/>
          <p:cNvSpPr txBox="1">
            <a:spLocks noChangeArrowheads="1"/>
          </p:cNvSpPr>
          <p:nvPr/>
        </p:nvSpPr>
        <p:spPr bwMode="auto">
          <a:xfrm>
            <a:off x="11476" y="2526592"/>
            <a:ext cx="539060" cy="307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Tx</a:t>
            </a:r>
            <a:r>
              <a:rPr lang="en-US" sz="800">
                <a:latin typeface="Calibri" pitchFamily="34" charset="0"/>
              </a:rPr>
              <a:t> 12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2" name="ZoneTexte 13"/>
          <p:cNvSpPr txBox="1">
            <a:spLocks noChangeArrowheads="1"/>
          </p:cNvSpPr>
          <p:nvPr/>
        </p:nvSpPr>
        <p:spPr bwMode="auto">
          <a:xfrm>
            <a:off x="11476" y="3677526"/>
            <a:ext cx="539060" cy="307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Rx</a:t>
            </a:r>
            <a:r>
              <a:rPr lang="en-US" sz="800">
                <a:latin typeface="Calibri" pitchFamily="34" charset="0"/>
              </a:rPr>
              <a:t> 12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3" name="ZoneTexte 14"/>
          <p:cNvSpPr txBox="1">
            <a:spLocks noChangeArrowheads="1"/>
          </p:cNvSpPr>
          <p:nvPr/>
        </p:nvSpPr>
        <p:spPr bwMode="auto">
          <a:xfrm>
            <a:off x="11476" y="4009951"/>
            <a:ext cx="539060" cy="307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Tx </a:t>
            </a:r>
            <a:r>
              <a:rPr lang="en-US" sz="800">
                <a:latin typeface="Calibri" pitchFamily="34" charset="0"/>
              </a:rPr>
              <a:t>12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4" name="ZoneTexte 15"/>
          <p:cNvSpPr txBox="1">
            <a:spLocks noChangeArrowheads="1"/>
          </p:cNvSpPr>
          <p:nvPr/>
        </p:nvSpPr>
        <p:spPr bwMode="auto">
          <a:xfrm>
            <a:off x="11476" y="4454664"/>
            <a:ext cx="539060" cy="307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Rx </a:t>
            </a:r>
            <a:r>
              <a:rPr lang="en-US" sz="800">
                <a:latin typeface="Calibri" pitchFamily="34" charset="0"/>
              </a:rPr>
              <a:t>12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5" name="ZoneTexte 16"/>
          <p:cNvSpPr txBox="1">
            <a:spLocks noChangeArrowheads="1"/>
          </p:cNvSpPr>
          <p:nvPr/>
        </p:nvSpPr>
        <p:spPr bwMode="auto">
          <a:xfrm>
            <a:off x="11476" y="4787090"/>
            <a:ext cx="539060" cy="307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Tx</a:t>
            </a:r>
            <a:r>
              <a:rPr lang="en-US" sz="800">
                <a:latin typeface="Calibri" pitchFamily="34" charset="0"/>
              </a:rPr>
              <a:t> 12</a:t>
            </a:r>
            <a:endParaRPr lang="en-US" sz="1400">
              <a:latin typeface="Calibri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891214" y="2232580"/>
            <a:ext cx="539060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Flash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4511134" y="1875038"/>
            <a:ext cx="539060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CPLD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511134" y="2229625"/>
            <a:ext cx="539060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smtClean="0">
                <a:latin typeface="+mn-lt"/>
              </a:rPr>
              <a:t>DDR3</a:t>
            </a:r>
            <a:endParaRPr lang="en-US" sz="1400">
              <a:latin typeface="+mn-lt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108592" y="2229625"/>
            <a:ext cx="539060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smtClean="0">
                <a:latin typeface="+mn-lt"/>
              </a:rPr>
              <a:t>PS</a:t>
            </a:r>
            <a:endParaRPr lang="en-US" sz="1400">
              <a:latin typeface="+mn-lt"/>
            </a:endParaRPr>
          </a:p>
        </p:txBody>
      </p:sp>
      <p:cxnSp>
        <p:nvCxnSpPr>
          <p:cNvPr id="22" name="Connecteur en angle 21"/>
          <p:cNvCxnSpPr/>
          <p:nvPr/>
        </p:nvCxnSpPr>
        <p:spPr>
          <a:xfrm>
            <a:off x="550537" y="1549999"/>
            <a:ext cx="606443" cy="1329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Connecteur en angle 22"/>
          <p:cNvCxnSpPr>
            <a:endCxn id="9" idx="3"/>
          </p:cNvCxnSpPr>
          <p:nvPr/>
        </p:nvCxnSpPr>
        <p:spPr>
          <a:xfrm rot="10800000" flipV="1">
            <a:off x="550537" y="1749453"/>
            <a:ext cx="606445" cy="15388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Connecteur en angle 23"/>
          <p:cNvCxnSpPr/>
          <p:nvPr/>
        </p:nvCxnSpPr>
        <p:spPr>
          <a:xfrm>
            <a:off x="2651375" y="2349298"/>
            <a:ext cx="1403054" cy="530405"/>
          </a:xfrm>
          <a:prstGeom prst="bentConnector3">
            <a:avLst>
              <a:gd name="adj1" fmla="val 5064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Connecteur en angle 24"/>
          <p:cNvCxnSpPr/>
          <p:nvPr/>
        </p:nvCxnSpPr>
        <p:spPr>
          <a:xfrm>
            <a:off x="2651375" y="2553186"/>
            <a:ext cx="1403054" cy="525972"/>
          </a:xfrm>
          <a:prstGeom prst="bentConnector3">
            <a:avLst>
              <a:gd name="adj1" fmla="val 38474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Connecteur en angle 25"/>
          <p:cNvCxnSpPr/>
          <p:nvPr/>
        </p:nvCxnSpPr>
        <p:spPr>
          <a:xfrm flipV="1">
            <a:off x="2639396" y="3411585"/>
            <a:ext cx="1415033" cy="398911"/>
          </a:xfrm>
          <a:prstGeom prst="bentConnector3">
            <a:avLst>
              <a:gd name="adj1" fmla="val 40732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Connecteur en angle 26"/>
          <p:cNvCxnSpPr/>
          <p:nvPr/>
        </p:nvCxnSpPr>
        <p:spPr>
          <a:xfrm flipV="1">
            <a:off x="2639396" y="3611040"/>
            <a:ext cx="1415033" cy="398911"/>
          </a:xfrm>
          <a:prstGeom prst="bentConnector3">
            <a:avLst>
              <a:gd name="adj1" fmla="val 50357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ZoneTexte 89"/>
          <p:cNvSpPr txBox="1">
            <a:spLocks noChangeArrowheads="1"/>
          </p:cNvSpPr>
          <p:nvPr/>
        </p:nvSpPr>
        <p:spPr bwMode="auto">
          <a:xfrm>
            <a:off x="11476" y="3079158"/>
            <a:ext cx="539060" cy="307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latin typeface="Calibri" pitchFamily="34" charset="0"/>
              </a:rPr>
              <a:t>JTAG</a:t>
            </a:r>
          </a:p>
        </p:txBody>
      </p:sp>
      <p:sp>
        <p:nvSpPr>
          <p:cNvPr id="29" name="ZoneTexte 90"/>
          <p:cNvSpPr txBox="1">
            <a:spLocks noChangeArrowheads="1"/>
          </p:cNvSpPr>
          <p:nvPr/>
        </p:nvSpPr>
        <p:spPr bwMode="auto">
          <a:xfrm>
            <a:off x="11476" y="5834602"/>
            <a:ext cx="808591" cy="27699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Calibri" pitchFamily="34" charset="0"/>
              </a:rPr>
              <a:t>Ethernet</a:t>
            </a:r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5487456" y="3212976"/>
            <a:ext cx="100811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Connecteur en angle 31"/>
          <p:cNvCxnSpPr>
            <a:stCxn id="33" idx="1"/>
            <a:endCxn id="29" idx="3"/>
          </p:cNvCxnSpPr>
          <p:nvPr/>
        </p:nvCxnSpPr>
        <p:spPr>
          <a:xfrm rot="10800000">
            <a:off x="820068" y="5973102"/>
            <a:ext cx="2219117" cy="128906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127"/>
          <p:cNvSpPr txBox="1">
            <a:spLocks noChangeArrowheads="1"/>
          </p:cNvSpPr>
          <p:nvPr/>
        </p:nvSpPr>
        <p:spPr bwMode="auto">
          <a:xfrm>
            <a:off x="3039184" y="5517232"/>
            <a:ext cx="158417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mtClean="0">
                <a:latin typeface="Calibri" pitchFamily="34" charset="0"/>
              </a:rPr>
              <a:t>ATCA Controller Mezzanine</a:t>
            </a:r>
          </a:p>
          <a:p>
            <a:pPr algn="ctr"/>
            <a:r>
              <a:rPr lang="en-US" sz="1600" smtClean="0">
                <a:latin typeface="Calibri" pitchFamily="34" charset="0"/>
              </a:rPr>
              <a:t>(IPMI &amp; Config)</a:t>
            </a:r>
            <a:endParaRPr lang="en-US" sz="1600">
              <a:latin typeface="Calibri" pitchFamily="34" charset="0"/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4695368" y="6425581"/>
            <a:ext cx="1790879" cy="147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5" name="ZoneTexte 146"/>
          <p:cNvSpPr txBox="1">
            <a:spLocks noChangeArrowheads="1"/>
          </p:cNvSpPr>
          <p:nvPr/>
        </p:nvSpPr>
        <p:spPr bwMode="auto">
          <a:xfrm>
            <a:off x="4839384" y="6232035"/>
            <a:ext cx="167057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smtClean="0">
                <a:latin typeface="Calibri" pitchFamily="34" charset="0"/>
              </a:rPr>
              <a:t>IPMB </a:t>
            </a:r>
            <a:r>
              <a:rPr lang="en-US" sz="1000">
                <a:latin typeface="Calibri" pitchFamily="34" charset="0"/>
              </a:rPr>
              <a:t>: </a:t>
            </a:r>
            <a:r>
              <a:rPr lang="en-US" sz="1000" smtClean="0">
                <a:latin typeface="Calibri" pitchFamily="34" charset="0"/>
              </a:rPr>
              <a:t>from </a:t>
            </a:r>
            <a:r>
              <a:rPr lang="en-US" sz="1000">
                <a:latin typeface="Calibri" pitchFamily="34" charset="0"/>
              </a:rPr>
              <a:t>Shelf manager</a:t>
            </a:r>
          </a:p>
        </p:txBody>
      </p:sp>
      <p:cxnSp>
        <p:nvCxnSpPr>
          <p:cNvPr id="37" name="Connecteur en angle 159"/>
          <p:cNvCxnSpPr>
            <a:stCxn id="17" idx="3"/>
            <a:endCxn id="21" idx="0"/>
          </p:cNvCxnSpPr>
          <p:nvPr/>
        </p:nvCxnSpPr>
        <p:spPr>
          <a:xfrm>
            <a:off x="5050194" y="2028927"/>
            <a:ext cx="327928" cy="200698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en angle 162"/>
          <p:cNvCxnSpPr>
            <a:stCxn id="17" idx="1"/>
            <a:endCxn id="16" idx="0"/>
          </p:cNvCxnSpPr>
          <p:nvPr/>
        </p:nvCxnSpPr>
        <p:spPr>
          <a:xfrm rot="10800000" flipV="1">
            <a:off x="4160744" y="2028926"/>
            <a:ext cx="350390" cy="203653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175"/>
          <p:cNvSpPr txBox="1">
            <a:spLocks noChangeArrowheads="1"/>
          </p:cNvSpPr>
          <p:nvPr/>
        </p:nvSpPr>
        <p:spPr bwMode="auto">
          <a:xfrm>
            <a:off x="6811672" y="2996952"/>
            <a:ext cx="6543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Fabric channels</a:t>
            </a:r>
          </a:p>
        </p:txBody>
      </p:sp>
      <p:sp>
        <p:nvSpPr>
          <p:cNvPr id="40" name="ZoneTexte 184"/>
          <p:cNvSpPr txBox="1">
            <a:spLocks noChangeArrowheads="1"/>
          </p:cNvSpPr>
          <p:nvPr/>
        </p:nvSpPr>
        <p:spPr bwMode="auto">
          <a:xfrm>
            <a:off x="3329146" y="2689443"/>
            <a:ext cx="72324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L1 Sum</a:t>
            </a:r>
          </a:p>
        </p:txBody>
      </p:sp>
      <p:cxnSp>
        <p:nvCxnSpPr>
          <p:cNvPr id="41" name="Connecteur droit avec flèche 40"/>
          <p:cNvCxnSpPr/>
          <p:nvPr/>
        </p:nvCxnSpPr>
        <p:spPr>
          <a:xfrm>
            <a:off x="5487456" y="2852936"/>
            <a:ext cx="1008112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 rot="5400000">
            <a:off x="723425" y="1533517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rot="5400000">
            <a:off x="723425" y="1873330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4" name="ZoneTexte 197"/>
          <p:cNvSpPr txBox="1">
            <a:spLocks noChangeArrowheads="1"/>
          </p:cNvSpPr>
          <p:nvPr/>
        </p:nvSpPr>
        <p:spPr bwMode="auto">
          <a:xfrm>
            <a:off x="620164" y="1338462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12</a:t>
            </a:r>
          </a:p>
        </p:txBody>
      </p:sp>
      <p:sp>
        <p:nvSpPr>
          <p:cNvPr id="45" name="ZoneTexte 198"/>
          <p:cNvSpPr txBox="1">
            <a:spLocks noChangeArrowheads="1"/>
          </p:cNvSpPr>
          <p:nvPr/>
        </p:nvSpPr>
        <p:spPr bwMode="auto">
          <a:xfrm>
            <a:off x="620164" y="1667079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12</a:t>
            </a:r>
          </a:p>
        </p:txBody>
      </p:sp>
      <p:cxnSp>
        <p:nvCxnSpPr>
          <p:cNvPr id="46" name="Connecteur en angle 45"/>
          <p:cNvCxnSpPr/>
          <p:nvPr/>
        </p:nvCxnSpPr>
        <p:spPr>
          <a:xfrm>
            <a:off x="550537" y="2331569"/>
            <a:ext cx="606443" cy="1329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Connecteur en angle 46"/>
          <p:cNvCxnSpPr/>
          <p:nvPr/>
        </p:nvCxnSpPr>
        <p:spPr>
          <a:xfrm rot="10800000" flipV="1">
            <a:off x="550537" y="2531025"/>
            <a:ext cx="606443" cy="1433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rot="5400000">
            <a:off x="723425" y="2315087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 rot="5400000">
            <a:off x="723425" y="2654901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0" name="ZoneTexte 203"/>
          <p:cNvSpPr txBox="1">
            <a:spLocks noChangeArrowheads="1"/>
          </p:cNvSpPr>
          <p:nvPr/>
        </p:nvSpPr>
        <p:spPr bwMode="auto">
          <a:xfrm>
            <a:off x="620164" y="2105235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12</a:t>
            </a:r>
          </a:p>
        </p:txBody>
      </p:sp>
      <p:sp>
        <p:nvSpPr>
          <p:cNvPr id="51" name="ZoneTexte 204"/>
          <p:cNvSpPr txBox="1">
            <a:spLocks noChangeArrowheads="1"/>
          </p:cNvSpPr>
          <p:nvPr/>
        </p:nvSpPr>
        <p:spPr bwMode="auto">
          <a:xfrm>
            <a:off x="620164" y="2470365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12</a:t>
            </a:r>
          </a:p>
        </p:txBody>
      </p:sp>
      <p:cxnSp>
        <p:nvCxnSpPr>
          <p:cNvPr id="52" name="Connecteur en angle 51"/>
          <p:cNvCxnSpPr/>
          <p:nvPr/>
        </p:nvCxnSpPr>
        <p:spPr>
          <a:xfrm>
            <a:off x="550537" y="3826748"/>
            <a:ext cx="606443" cy="1329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3" name="Connecteur en angle 52"/>
          <p:cNvCxnSpPr/>
          <p:nvPr/>
        </p:nvCxnSpPr>
        <p:spPr>
          <a:xfrm rot="10800000" flipV="1">
            <a:off x="550537" y="4026204"/>
            <a:ext cx="606443" cy="1433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 rot="5400000">
            <a:off x="723425" y="3810266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 rot="5400000">
            <a:off x="723425" y="4150079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6" name="ZoneTexte 209"/>
          <p:cNvSpPr txBox="1">
            <a:spLocks noChangeArrowheads="1"/>
          </p:cNvSpPr>
          <p:nvPr/>
        </p:nvSpPr>
        <p:spPr bwMode="auto">
          <a:xfrm>
            <a:off x="620164" y="3602268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12</a:t>
            </a:r>
          </a:p>
        </p:txBody>
      </p:sp>
      <p:sp>
        <p:nvSpPr>
          <p:cNvPr id="57" name="ZoneTexte 210"/>
          <p:cNvSpPr txBox="1">
            <a:spLocks noChangeArrowheads="1"/>
          </p:cNvSpPr>
          <p:nvPr/>
        </p:nvSpPr>
        <p:spPr bwMode="auto">
          <a:xfrm>
            <a:off x="620164" y="3967398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12</a:t>
            </a:r>
          </a:p>
        </p:txBody>
      </p:sp>
      <p:cxnSp>
        <p:nvCxnSpPr>
          <p:cNvPr id="58" name="Connecteur en angle 57"/>
          <p:cNvCxnSpPr/>
          <p:nvPr/>
        </p:nvCxnSpPr>
        <p:spPr>
          <a:xfrm>
            <a:off x="550537" y="4608319"/>
            <a:ext cx="606443" cy="1329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Connecteur en angle 58"/>
          <p:cNvCxnSpPr/>
          <p:nvPr/>
        </p:nvCxnSpPr>
        <p:spPr>
          <a:xfrm rot="10800000" flipV="1">
            <a:off x="550537" y="4807774"/>
            <a:ext cx="606443" cy="14331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 rot="5400000">
            <a:off x="723425" y="4591837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 rot="5400000">
            <a:off x="723425" y="4931650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2" name="ZoneTexte 215"/>
          <p:cNvSpPr txBox="1">
            <a:spLocks noChangeArrowheads="1"/>
          </p:cNvSpPr>
          <p:nvPr/>
        </p:nvSpPr>
        <p:spPr bwMode="auto">
          <a:xfrm>
            <a:off x="620164" y="4405554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12</a:t>
            </a:r>
          </a:p>
        </p:txBody>
      </p:sp>
      <p:sp>
        <p:nvSpPr>
          <p:cNvPr id="63" name="ZoneTexte 216"/>
          <p:cNvSpPr txBox="1">
            <a:spLocks noChangeArrowheads="1"/>
          </p:cNvSpPr>
          <p:nvPr/>
        </p:nvSpPr>
        <p:spPr bwMode="auto">
          <a:xfrm>
            <a:off x="620164" y="4734171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12</a:t>
            </a:r>
          </a:p>
        </p:txBody>
      </p:sp>
      <p:cxnSp>
        <p:nvCxnSpPr>
          <p:cNvPr id="64" name="Connecteur droit 63"/>
          <p:cNvCxnSpPr/>
          <p:nvPr/>
        </p:nvCxnSpPr>
        <p:spPr>
          <a:xfrm rot="5400000">
            <a:off x="3065343" y="2315087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5" name="ZoneTexte 218"/>
          <p:cNvSpPr txBox="1">
            <a:spLocks noChangeArrowheads="1"/>
          </p:cNvSpPr>
          <p:nvPr/>
        </p:nvSpPr>
        <p:spPr bwMode="auto">
          <a:xfrm>
            <a:off x="2993509" y="2105235"/>
            <a:ext cx="3099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4</a:t>
            </a:r>
          </a:p>
        </p:txBody>
      </p:sp>
      <p:cxnSp>
        <p:nvCxnSpPr>
          <p:cNvPr id="66" name="Connecteur droit 65"/>
          <p:cNvCxnSpPr/>
          <p:nvPr/>
        </p:nvCxnSpPr>
        <p:spPr>
          <a:xfrm rot="5400000">
            <a:off x="3065343" y="2518975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7" name="ZoneTexte 220"/>
          <p:cNvSpPr txBox="1">
            <a:spLocks noChangeArrowheads="1"/>
          </p:cNvSpPr>
          <p:nvPr/>
        </p:nvSpPr>
        <p:spPr bwMode="auto">
          <a:xfrm>
            <a:off x="2995775" y="2579904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2</a:t>
            </a:r>
          </a:p>
        </p:txBody>
      </p:sp>
      <p:cxnSp>
        <p:nvCxnSpPr>
          <p:cNvPr id="68" name="Connecteur droit 67"/>
          <p:cNvCxnSpPr/>
          <p:nvPr/>
        </p:nvCxnSpPr>
        <p:spPr>
          <a:xfrm rot="5400000">
            <a:off x="3065343" y="3776285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9" name="ZoneTexte 222"/>
          <p:cNvSpPr txBox="1">
            <a:spLocks noChangeArrowheads="1"/>
          </p:cNvSpPr>
          <p:nvPr/>
        </p:nvSpPr>
        <p:spPr bwMode="auto">
          <a:xfrm>
            <a:off x="2995775" y="3565755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4</a:t>
            </a:r>
          </a:p>
        </p:txBody>
      </p:sp>
      <p:cxnSp>
        <p:nvCxnSpPr>
          <p:cNvPr id="70" name="Connecteur droit 69"/>
          <p:cNvCxnSpPr/>
          <p:nvPr/>
        </p:nvCxnSpPr>
        <p:spPr>
          <a:xfrm rot="5400000">
            <a:off x="3065343" y="3980173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1" name="ZoneTexte 224"/>
          <p:cNvSpPr txBox="1">
            <a:spLocks noChangeArrowheads="1"/>
          </p:cNvSpPr>
          <p:nvPr/>
        </p:nvSpPr>
        <p:spPr bwMode="auto">
          <a:xfrm>
            <a:off x="2995775" y="4022056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2</a:t>
            </a:r>
          </a:p>
        </p:txBody>
      </p:sp>
      <p:sp>
        <p:nvSpPr>
          <p:cNvPr id="72" name="ZoneTexte 226"/>
          <p:cNvSpPr txBox="1">
            <a:spLocks noChangeArrowheads="1"/>
          </p:cNvSpPr>
          <p:nvPr/>
        </p:nvSpPr>
        <p:spPr bwMode="auto">
          <a:xfrm>
            <a:off x="3329146" y="2872008"/>
            <a:ext cx="72324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Energy</a:t>
            </a:r>
          </a:p>
        </p:txBody>
      </p:sp>
      <p:sp>
        <p:nvSpPr>
          <p:cNvPr id="73" name="ZoneTexte 227"/>
          <p:cNvSpPr txBox="1">
            <a:spLocks noChangeArrowheads="1"/>
          </p:cNvSpPr>
          <p:nvPr/>
        </p:nvSpPr>
        <p:spPr bwMode="auto">
          <a:xfrm>
            <a:off x="3329146" y="3200625"/>
            <a:ext cx="72324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L1 Sum</a:t>
            </a:r>
          </a:p>
        </p:txBody>
      </p:sp>
      <p:sp>
        <p:nvSpPr>
          <p:cNvPr id="74" name="ZoneTexte 228"/>
          <p:cNvSpPr txBox="1">
            <a:spLocks noChangeArrowheads="1"/>
          </p:cNvSpPr>
          <p:nvPr/>
        </p:nvSpPr>
        <p:spPr bwMode="auto">
          <a:xfrm>
            <a:off x="3329146" y="3409776"/>
            <a:ext cx="72324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Energy</a:t>
            </a:r>
          </a:p>
        </p:txBody>
      </p:sp>
      <p:cxnSp>
        <p:nvCxnSpPr>
          <p:cNvPr id="75" name="Connecteur droit 74"/>
          <p:cNvCxnSpPr/>
          <p:nvPr/>
        </p:nvCxnSpPr>
        <p:spPr>
          <a:xfrm rot="5400000">
            <a:off x="6061620" y="2858790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 rot="5400000">
            <a:off x="6061620" y="3173487"/>
            <a:ext cx="101944" cy="3444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7" name="ZoneTexte 231"/>
          <p:cNvSpPr txBox="1">
            <a:spLocks noChangeArrowheads="1"/>
          </p:cNvSpPr>
          <p:nvPr/>
        </p:nvSpPr>
        <p:spPr bwMode="auto">
          <a:xfrm>
            <a:off x="6026493" y="2652930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4</a:t>
            </a:r>
          </a:p>
        </p:txBody>
      </p:sp>
      <p:sp>
        <p:nvSpPr>
          <p:cNvPr id="78" name="ZoneTexte 232"/>
          <p:cNvSpPr txBox="1">
            <a:spLocks noChangeArrowheads="1"/>
          </p:cNvSpPr>
          <p:nvPr/>
        </p:nvSpPr>
        <p:spPr bwMode="auto">
          <a:xfrm>
            <a:off x="6026493" y="2963179"/>
            <a:ext cx="309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8</a:t>
            </a:r>
          </a:p>
        </p:txBody>
      </p:sp>
      <p:cxnSp>
        <p:nvCxnSpPr>
          <p:cNvPr id="79" name="Connecteur droit avec flèche 78"/>
          <p:cNvCxnSpPr/>
          <p:nvPr/>
        </p:nvCxnSpPr>
        <p:spPr>
          <a:xfrm rot="10800000">
            <a:off x="1364615" y="6393077"/>
            <a:ext cx="161867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80" name="ZoneTexte 273"/>
          <p:cNvSpPr txBox="1">
            <a:spLocks noChangeArrowheads="1"/>
          </p:cNvSpPr>
          <p:nvPr/>
        </p:nvSpPr>
        <p:spPr bwMode="auto">
          <a:xfrm>
            <a:off x="1571255" y="6198054"/>
            <a:ext cx="120539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I2C,SPI : </a:t>
            </a:r>
            <a:r>
              <a:rPr lang="en-US" sz="1000" smtClean="0">
                <a:latin typeface="Calibri" pitchFamily="34" charset="0"/>
              </a:rPr>
              <a:t>to </a:t>
            </a:r>
            <a:r>
              <a:rPr lang="en-US" sz="1000">
                <a:latin typeface="Calibri" pitchFamily="34" charset="0"/>
              </a:rPr>
              <a:t>CPLDs</a:t>
            </a:r>
          </a:p>
        </p:txBody>
      </p:sp>
      <p:sp>
        <p:nvSpPr>
          <p:cNvPr id="81" name="ZoneTexte 275"/>
          <p:cNvSpPr txBox="1">
            <a:spLocks noChangeArrowheads="1"/>
          </p:cNvSpPr>
          <p:nvPr/>
        </p:nvSpPr>
        <p:spPr bwMode="auto">
          <a:xfrm>
            <a:off x="3979360" y="1295646"/>
            <a:ext cx="232787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>
                <a:latin typeface="Calibri" pitchFamily="34" charset="0"/>
              </a:rPr>
              <a:t>CPLD :</a:t>
            </a:r>
          </a:p>
          <a:p>
            <a:r>
              <a:rPr lang="en-US" sz="1000">
                <a:latin typeface="Calibri" pitchFamily="34" charset="0"/>
              </a:rPr>
              <a:t>=&gt;Boot FLASH-FPGA</a:t>
            </a:r>
          </a:p>
          <a:p>
            <a:r>
              <a:rPr lang="en-US" sz="1000">
                <a:latin typeface="Calibri" pitchFamily="34" charset="0"/>
              </a:rPr>
              <a:t>=&gt;T°, power supply FPGA monitoring</a:t>
            </a:r>
          </a:p>
        </p:txBody>
      </p:sp>
      <p:sp>
        <p:nvSpPr>
          <p:cNvPr id="82" name="ZoneTexte 279"/>
          <p:cNvSpPr txBox="1">
            <a:spLocks noChangeArrowheads="1"/>
          </p:cNvSpPr>
          <p:nvPr/>
        </p:nvSpPr>
        <p:spPr bwMode="auto">
          <a:xfrm>
            <a:off x="1170456" y="1606490"/>
            <a:ext cx="1446479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FPGA 1</a:t>
            </a:r>
          </a:p>
          <a:p>
            <a:pPr algn="ctr"/>
            <a:r>
              <a:rPr lang="en-US" sz="1000">
                <a:latin typeface="Calibri" pitchFamily="34" charset="0"/>
              </a:rPr>
              <a:t>ALTERA STRATIX-IV</a:t>
            </a:r>
          </a:p>
          <a:p>
            <a:pPr algn="ctr"/>
            <a:r>
              <a:rPr lang="en-US" sz="1000">
                <a:latin typeface="Calibri" pitchFamily="34" charset="0"/>
              </a:rPr>
              <a:t>48 transceivers </a:t>
            </a:r>
            <a:endParaRPr lang="en-US" sz="1000" smtClean="0">
              <a:latin typeface="Calibri" pitchFamily="34" charset="0"/>
            </a:endParaRPr>
          </a:p>
          <a:p>
            <a:pPr algn="ctr"/>
            <a:r>
              <a:rPr lang="en-US" sz="1000" smtClean="0">
                <a:latin typeface="Calibri" pitchFamily="34" charset="0"/>
              </a:rPr>
              <a:t>@8.5Gbps</a:t>
            </a:r>
            <a:endParaRPr lang="en-US" sz="800">
              <a:latin typeface="Calibri" pitchFamily="34" charset="0"/>
            </a:endParaRPr>
          </a:p>
          <a:p>
            <a:pPr algn="ctr"/>
            <a:r>
              <a:rPr lang="en-US" sz="1400" b="1" i="1">
                <a:latin typeface="Calibri" pitchFamily="34" charset="0"/>
              </a:rPr>
              <a:t>2 FEBs </a:t>
            </a:r>
          </a:p>
        </p:txBody>
      </p:sp>
      <p:sp>
        <p:nvSpPr>
          <p:cNvPr id="83" name="ZoneTexte 82"/>
          <p:cNvSpPr txBox="1"/>
          <p:nvPr/>
        </p:nvSpPr>
        <p:spPr>
          <a:xfrm>
            <a:off x="998257" y="1145178"/>
            <a:ext cx="539060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Flash</a:t>
            </a:r>
          </a:p>
        </p:txBody>
      </p:sp>
      <p:sp>
        <p:nvSpPr>
          <p:cNvPr id="84" name="ZoneTexte 83"/>
          <p:cNvSpPr txBox="1"/>
          <p:nvPr/>
        </p:nvSpPr>
        <p:spPr>
          <a:xfrm>
            <a:off x="1618176" y="787635"/>
            <a:ext cx="539060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smtClean="0">
                <a:latin typeface="+mn-lt"/>
              </a:rPr>
              <a:t>CPLD</a:t>
            </a:r>
            <a:endParaRPr lang="en-US" sz="1400">
              <a:latin typeface="+mn-lt"/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1618176" y="1142223"/>
            <a:ext cx="539060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smtClean="0">
                <a:latin typeface="+mn-lt"/>
              </a:rPr>
              <a:t>DDR3</a:t>
            </a:r>
            <a:endParaRPr lang="en-US" sz="1400">
              <a:latin typeface="+mn-lt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2215634" y="1142223"/>
            <a:ext cx="539060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smtClean="0">
                <a:latin typeface="+mn-lt"/>
              </a:rPr>
              <a:t>PS</a:t>
            </a:r>
            <a:endParaRPr lang="en-US" sz="1400">
              <a:latin typeface="+mn-lt"/>
            </a:endParaRPr>
          </a:p>
        </p:txBody>
      </p:sp>
      <p:cxnSp>
        <p:nvCxnSpPr>
          <p:cNvPr id="87" name="Connecteur en angle 159"/>
          <p:cNvCxnSpPr>
            <a:stCxn id="84" idx="3"/>
            <a:endCxn id="86" idx="0"/>
          </p:cNvCxnSpPr>
          <p:nvPr/>
        </p:nvCxnSpPr>
        <p:spPr>
          <a:xfrm>
            <a:off x="2157236" y="941524"/>
            <a:ext cx="327928" cy="200699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en angle 162"/>
          <p:cNvCxnSpPr>
            <a:stCxn id="84" idx="1"/>
            <a:endCxn id="83" idx="0"/>
          </p:cNvCxnSpPr>
          <p:nvPr/>
        </p:nvCxnSpPr>
        <p:spPr>
          <a:xfrm rot="10800000" flipV="1">
            <a:off x="1267788" y="941524"/>
            <a:ext cx="350389" cy="203654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ZoneTexte 88"/>
          <p:cNvSpPr txBox="1"/>
          <p:nvPr/>
        </p:nvSpPr>
        <p:spPr>
          <a:xfrm>
            <a:off x="998257" y="3353964"/>
            <a:ext cx="539060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Flash</a:t>
            </a:r>
          </a:p>
        </p:txBody>
      </p:sp>
      <p:sp>
        <p:nvSpPr>
          <p:cNvPr id="90" name="ZoneTexte 89"/>
          <p:cNvSpPr txBox="1"/>
          <p:nvPr/>
        </p:nvSpPr>
        <p:spPr>
          <a:xfrm>
            <a:off x="1618176" y="2996421"/>
            <a:ext cx="539060" cy="3077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CPLD</a:t>
            </a:r>
          </a:p>
        </p:txBody>
      </p:sp>
      <p:sp>
        <p:nvSpPr>
          <p:cNvPr id="91" name="ZoneTexte 90"/>
          <p:cNvSpPr txBox="1"/>
          <p:nvPr/>
        </p:nvSpPr>
        <p:spPr>
          <a:xfrm>
            <a:off x="1618176" y="3351009"/>
            <a:ext cx="539060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smtClean="0">
                <a:latin typeface="+mn-lt"/>
              </a:rPr>
              <a:t>DDR3</a:t>
            </a:r>
            <a:endParaRPr lang="en-US" sz="1400">
              <a:latin typeface="+mn-lt"/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2215634" y="3351009"/>
            <a:ext cx="539060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0" r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smtClean="0">
                <a:latin typeface="+mn-lt"/>
              </a:rPr>
              <a:t>PS</a:t>
            </a:r>
            <a:endParaRPr lang="en-US" sz="1400">
              <a:latin typeface="+mn-lt"/>
            </a:endParaRPr>
          </a:p>
        </p:txBody>
      </p:sp>
      <p:cxnSp>
        <p:nvCxnSpPr>
          <p:cNvPr id="93" name="Connecteur en angle 159"/>
          <p:cNvCxnSpPr>
            <a:stCxn id="90" idx="3"/>
            <a:endCxn id="92" idx="0"/>
          </p:cNvCxnSpPr>
          <p:nvPr/>
        </p:nvCxnSpPr>
        <p:spPr>
          <a:xfrm>
            <a:off x="2157236" y="3150310"/>
            <a:ext cx="327928" cy="200699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en angle 162"/>
          <p:cNvCxnSpPr>
            <a:stCxn id="90" idx="1"/>
            <a:endCxn id="89" idx="0"/>
          </p:cNvCxnSpPr>
          <p:nvPr/>
        </p:nvCxnSpPr>
        <p:spPr>
          <a:xfrm rot="10800000" flipV="1">
            <a:off x="1267788" y="3150310"/>
            <a:ext cx="350389" cy="203654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avec flèche 94"/>
          <p:cNvCxnSpPr/>
          <p:nvPr/>
        </p:nvCxnSpPr>
        <p:spPr>
          <a:xfrm rot="16200000" flipH="1">
            <a:off x="4135670" y="5135161"/>
            <a:ext cx="533933" cy="19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avec flèche 95"/>
          <p:cNvCxnSpPr/>
          <p:nvPr/>
        </p:nvCxnSpPr>
        <p:spPr>
          <a:xfrm rot="16200000" flipH="1">
            <a:off x="3930056" y="5124751"/>
            <a:ext cx="511184" cy="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avec flèche 96"/>
          <p:cNvCxnSpPr/>
          <p:nvPr/>
        </p:nvCxnSpPr>
        <p:spPr>
          <a:xfrm>
            <a:off x="2651375" y="4757541"/>
            <a:ext cx="48665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avec flèche 97"/>
          <p:cNvCxnSpPr/>
          <p:nvPr/>
        </p:nvCxnSpPr>
        <p:spPr>
          <a:xfrm>
            <a:off x="2651375" y="1737634"/>
            <a:ext cx="48665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ZoneTexte 244"/>
          <p:cNvSpPr txBox="1">
            <a:spLocks noChangeArrowheads="1"/>
          </p:cNvSpPr>
          <p:nvPr/>
        </p:nvSpPr>
        <p:spPr bwMode="auto">
          <a:xfrm rot="16200000">
            <a:off x="3771047" y="4281313"/>
            <a:ext cx="94273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>
                <a:latin typeface="Calibri" pitchFamily="34" charset="0"/>
              </a:rPr>
              <a:t>FPGA 1 </a:t>
            </a:r>
            <a:r>
              <a:rPr lang="en-US" sz="1000" smtClean="0">
                <a:latin typeface="Calibri" pitchFamily="34" charset="0"/>
              </a:rPr>
              <a:t>Config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00" name="ZoneTexte 245"/>
          <p:cNvSpPr txBox="1">
            <a:spLocks noChangeArrowheads="1"/>
          </p:cNvSpPr>
          <p:nvPr/>
        </p:nvSpPr>
        <p:spPr bwMode="auto">
          <a:xfrm rot="16200000">
            <a:off x="3999691" y="4268693"/>
            <a:ext cx="9174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smtClean="0">
                <a:latin typeface="Calibri" pitchFamily="34" charset="0"/>
              </a:rPr>
              <a:t>FPGA 2 Config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01" name="ZoneTexte 251"/>
          <p:cNvSpPr txBox="1">
            <a:spLocks noChangeArrowheads="1"/>
          </p:cNvSpPr>
          <p:nvPr/>
        </p:nvSpPr>
        <p:spPr bwMode="auto">
          <a:xfrm>
            <a:off x="3099094" y="1615007"/>
            <a:ext cx="94820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>
                <a:latin typeface="Calibri" pitchFamily="34" charset="0"/>
              </a:rPr>
              <a:t>FPGA1 </a:t>
            </a:r>
            <a:r>
              <a:rPr lang="en-US" sz="1000" smtClean="0">
                <a:latin typeface="Calibri" pitchFamily="34" charset="0"/>
              </a:rPr>
              <a:t>Config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02" name="ZoneTexte 254"/>
          <p:cNvSpPr txBox="1">
            <a:spLocks noChangeArrowheads="1"/>
          </p:cNvSpPr>
          <p:nvPr/>
        </p:nvSpPr>
        <p:spPr bwMode="auto">
          <a:xfrm>
            <a:off x="3099094" y="4664462"/>
            <a:ext cx="94820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smtClean="0">
                <a:latin typeface="Calibri" pitchFamily="34" charset="0"/>
              </a:rPr>
              <a:t>FPGA2 Config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03" name="ZoneTexte 110"/>
          <p:cNvSpPr txBox="1">
            <a:spLocks noChangeArrowheads="1"/>
          </p:cNvSpPr>
          <p:nvPr/>
        </p:nvSpPr>
        <p:spPr bwMode="auto">
          <a:xfrm>
            <a:off x="6811672" y="2636912"/>
            <a:ext cx="6543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Update</a:t>
            </a:r>
          </a:p>
          <a:p>
            <a:r>
              <a:rPr lang="en-US" sz="1000">
                <a:latin typeface="Calibri" pitchFamily="34" charset="0"/>
              </a:rPr>
              <a:t>channels</a:t>
            </a:r>
          </a:p>
        </p:txBody>
      </p:sp>
      <p:cxnSp>
        <p:nvCxnSpPr>
          <p:cNvPr id="104" name="Connecteur droit avec flèche 103"/>
          <p:cNvCxnSpPr/>
          <p:nvPr/>
        </p:nvCxnSpPr>
        <p:spPr>
          <a:xfrm rot="5400000">
            <a:off x="4351342" y="5135512"/>
            <a:ext cx="538369" cy="56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ZoneTexte 117"/>
          <p:cNvSpPr txBox="1">
            <a:spLocks noChangeArrowheads="1"/>
          </p:cNvSpPr>
          <p:nvPr/>
        </p:nvSpPr>
        <p:spPr bwMode="auto">
          <a:xfrm rot="16200000">
            <a:off x="4215715" y="4268693"/>
            <a:ext cx="91749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FPGA </a:t>
            </a:r>
            <a:r>
              <a:rPr lang="en-US" sz="1000" smtClean="0">
                <a:latin typeface="Calibri" pitchFamily="34" charset="0"/>
              </a:rPr>
              <a:t>3 Config</a:t>
            </a:r>
            <a:endParaRPr lang="en-US" sz="1000">
              <a:latin typeface="Calibri" pitchFamily="34" charset="0"/>
            </a:endParaRPr>
          </a:p>
        </p:txBody>
      </p:sp>
      <p:cxnSp>
        <p:nvCxnSpPr>
          <p:cNvPr id="106" name="Connecteur droit avec flèche 105"/>
          <p:cNvCxnSpPr/>
          <p:nvPr/>
        </p:nvCxnSpPr>
        <p:spPr>
          <a:xfrm>
            <a:off x="5544333" y="3645022"/>
            <a:ext cx="48665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ZoneTexte 119"/>
          <p:cNvSpPr txBox="1">
            <a:spLocks noChangeArrowheads="1"/>
          </p:cNvSpPr>
          <p:nvPr/>
        </p:nvSpPr>
        <p:spPr bwMode="auto">
          <a:xfrm>
            <a:off x="5487456" y="3645024"/>
            <a:ext cx="9355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>
                <a:latin typeface="Calibri" pitchFamily="34" charset="0"/>
              </a:rPr>
              <a:t>FPGA3 </a:t>
            </a:r>
            <a:r>
              <a:rPr lang="en-US" sz="1000" smtClean="0">
                <a:latin typeface="Calibri" pitchFamily="34" charset="0"/>
              </a:rPr>
              <a:t>Config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08" name="ZoneTexte 121"/>
          <p:cNvSpPr txBox="1">
            <a:spLocks noChangeArrowheads="1"/>
          </p:cNvSpPr>
          <p:nvPr/>
        </p:nvSpPr>
        <p:spPr bwMode="auto">
          <a:xfrm>
            <a:off x="2720255" y="4142776"/>
            <a:ext cx="20319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FPGA communication :</a:t>
            </a:r>
          </a:p>
          <a:p>
            <a:r>
              <a:rPr lang="en-US" sz="1000">
                <a:latin typeface="Calibri" pitchFamily="34" charset="0"/>
              </a:rPr>
              <a:t>=&gt; High speed serial links</a:t>
            </a:r>
          </a:p>
        </p:txBody>
      </p:sp>
      <p:sp>
        <p:nvSpPr>
          <p:cNvPr id="109" name="ZoneTexte 123"/>
          <p:cNvSpPr txBox="1">
            <a:spLocks noChangeArrowheads="1"/>
          </p:cNvSpPr>
          <p:nvPr/>
        </p:nvSpPr>
        <p:spPr bwMode="auto">
          <a:xfrm>
            <a:off x="1170456" y="3861629"/>
            <a:ext cx="1446479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FPGA 2</a:t>
            </a:r>
          </a:p>
          <a:p>
            <a:pPr algn="ctr"/>
            <a:r>
              <a:rPr lang="en-US" sz="1000">
                <a:latin typeface="Calibri" pitchFamily="34" charset="0"/>
              </a:rPr>
              <a:t>ALTERA STRATIX-IV</a:t>
            </a:r>
          </a:p>
          <a:p>
            <a:pPr algn="ctr"/>
            <a:r>
              <a:rPr lang="en-US" sz="1000">
                <a:latin typeface="Calibri" pitchFamily="34" charset="0"/>
              </a:rPr>
              <a:t>48 transceivers @</a:t>
            </a:r>
            <a:r>
              <a:rPr lang="en-US" sz="1000" smtClean="0">
                <a:latin typeface="Calibri" pitchFamily="34" charset="0"/>
              </a:rPr>
              <a:t>8.5Gbps</a:t>
            </a:r>
            <a:endParaRPr lang="en-US" sz="800">
              <a:latin typeface="Calibri" pitchFamily="34" charset="0"/>
            </a:endParaRPr>
          </a:p>
          <a:p>
            <a:pPr algn="ctr"/>
            <a:r>
              <a:rPr lang="en-US" sz="1400" b="1" i="1">
                <a:latin typeface="Calibri" pitchFamily="34" charset="0"/>
              </a:rPr>
              <a:t>2 FEBs </a:t>
            </a:r>
          </a:p>
        </p:txBody>
      </p:sp>
      <p:sp>
        <p:nvSpPr>
          <p:cNvPr id="110" name="ZoneTexte 124"/>
          <p:cNvSpPr txBox="1">
            <a:spLocks noChangeArrowheads="1"/>
          </p:cNvSpPr>
          <p:nvPr/>
        </p:nvSpPr>
        <p:spPr bwMode="auto">
          <a:xfrm>
            <a:off x="4063414" y="2795488"/>
            <a:ext cx="144647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FPGA 3</a:t>
            </a:r>
          </a:p>
          <a:p>
            <a:pPr algn="ctr"/>
            <a:r>
              <a:rPr lang="en-US" sz="1000">
                <a:latin typeface="Calibri" pitchFamily="34" charset="0"/>
              </a:rPr>
              <a:t>ALTERA STRATIX-IV</a:t>
            </a:r>
          </a:p>
          <a:p>
            <a:pPr algn="ctr"/>
            <a:r>
              <a:rPr lang="en-US" sz="1000">
                <a:latin typeface="Calibri" pitchFamily="34" charset="0"/>
              </a:rPr>
              <a:t>48 transceivers @8.5Gbps</a:t>
            </a:r>
            <a:endParaRPr lang="en-US" sz="800">
              <a:latin typeface="Calibri" pitchFamily="34" charset="0"/>
            </a:endParaRPr>
          </a:p>
          <a:p>
            <a:pPr algn="ctr"/>
            <a:endParaRPr lang="en-US" sz="800">
              <a:latin typeface="Calibri" pitchFamily="34" charset="0"/>
            </a:endParaRPr>
          </a:p>
        </p:txBody>
      </p:sp>
      <p:sp>
        <p:nvSpPr>
          <p:cNvPr id="111" name="ZoneTexte 129"/>
          <p:cNvSpPr txBox="1">
            <a:spLocks noChangeArrowheads="1"/>
          </p:cNvSpPr>
          <p:nvPr/>
        </p:nvSpPr>
        <p:spPr bwMode="auto">
          <a:xfrm>
            <a:off x="-503" y="5106219"/>
            <a:ext cx="154979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Calibri" pitchFamily="34" charset="0"/>
              </a:rPr>
              <a:t>12x10Gbps Optic Fibers:</a:t>
            </a:r>
          </a:p>
        </p:txBody>
      </p:sp>
      <p:sp>
        <p:nvSpPr>
          <p:cNvPr id="112" name="ZoneTexte 134"/>
          <p:cNvSpPr txBox="1">
            <a:spLocks noChangeArrowheads="1"/>
          </p:cNvSpPr>
          <p:nvPr/>
        </p:nvSpPr>
        <p:spPr bwMode="auto">
          <a:xfrm>
            <a:off x="6019584" y="2204864"/>
            <a:ext cx="15767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>
                <a:latin typeface="Calibri" pitchFamily="34" charset="0"/>
              </a:rPr>
              <a:t>To ATCA backplane:</a:t>
            </a:r>
          </a:p>
          <a:p>
            <a:r>
              <a:rPr lang="en-US" sz="1000">
                <a:latin typeface="Calibri" pitchFamily="34" charset="0"/>
              </a:rPr>
              <a:t>=&gt; High speed serial links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5199424" y="5411664"/>
            <a:ext cx="828092" cy="6816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smtClean="0">
                <a:solidFill>
                  <a:schemeClr val="tx1"/>
                </a:solidFill>
              </a:rPr>
              <a:t>Power supplies</a:t>
            </a:r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950952" y="755838"/>
            <a:ext cx="4860540" cy="432048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ZoneTexte 119"/>
          <p:cNvSpPr txBox="1"/>
          <p:nvPr/>
        </p:nvSpPr>
        <p:spPr>
          <a:xfrm>
            <a:off x="4479344" y="935858"/>
            <a:ext cx="1094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FPGA BLOCK</a:t>
            </a:r>
            <a:endParaRPr lang="en-US" sz="1400"/>
          </a:p>
        </p:txBody>
      </p:sp>
      <p:sp>
        <p:nvSpPr>
          <p:cNvPr id="132" name="Rectangle 131"/>
          <p:cNvSpPr/>
          <p:nvPr/>
        </p:nvSpPr>
        <p:spPr>
          <a:xfrm>
            <a:off x="6495568" y="2636912"/>
            <a:ext cx="360040" cy="108012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smtClean="0">
                <a:solidFill>
                  <a:schemeClr val="tx1"/>
                </a:solidFill>
              </a:rPr>
              <a:t>J2</a:t>
            </a: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6495568" y="5661248"/>
            <a:ext cx="360040" cy="936104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smtClean="0">
                <a:solidFill>
                  <a:schemeClr val="tx1"/>
                </a:solidFill>
              </a:rPr>
              <a:t>J1</a:t>
            </a:r>
            <a:endParaRPr lang="en-US" sz="1600">
              <a:solidFill>
                <a:schemeClr val="tx1"/>
              </a:solidFill>
            </a:endParaRPr>
          </a:p>
        </p:txBody>
      </p:sp>
      <p:cxnSp>
        <p:nvCxnSpPr>
          <p:cNvPr id="139" name="Connecteur droit avec flèche 138"/>
          <p:cNvCxnSpPr/>
          <p:nvPr/>
        </p:nvCxnSpPr>
        <p:spPr>
          <a:xfrm>
            <a:off x="4695368" y="5877272"/>
            <a:ext cx="504056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eur droit avec flèche 140"/>
          <p:cNvCxnSpPr/>
          <p:nvPr/>
        </p:nvCxnSpPr>
        <p:spPr>
          <a:xfrm>
            <a:off x="5991512" y="5877272"/>
            <a:ext cx="504056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ZoneTexte 141"/>
          <p:cNvSpPr txBox="1"/>
          <p:nvPr/>
        </p:nvSpPr>
        <p:spPr>
          <a:xfrm>
            <a:off x="-57160" y="6093296"/>
            <a:ext cx="1272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ATCA Board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49" name="Connecteur droit 148"/>
          <p:cNvCxnSpPr/>
          <p:nvPr/>
        </p:nvCxnSpPr>
        <p:spPr>
          <a:xfrm rot="10800000">
            <a:off x="6279544" y="3429000"/>
            <a:ext cx="216024" cy="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cteur droit 150"/>
          <p:cNvCxnSpPr/>
          <p:nvPr/>
        </p:nvCxnSpPr>
        <p:spPr>
          <a:xfrm rot="5400000">
            <a:off x="5415448" y="4293096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droit 152"/>
          <p:cNvCxnSpPr/>
          <p:nvPr/>
        </p:nvCxnSpPr>
        <p:spPr>
          <a:xfrm rot="10800000">
            <a:off x="2535128" y="5157192"/>
            <a:ext cx="3744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avec flèche 154"/>
          <p:cNvCxnSpPr/>
          <p:nvPr/>
        </p:nvCxnSpPr>
        <p:spPr>
          <a:xfrm rot="5400000">
            <a:off x="2139084" y="5553236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ZoneTexte 175"/>
          <p:cNvSpPr txBox="1">
            <a:spLocks noChangeArrowheads="1"/>
          </p:cNvSpPr>
          <p:nvPr/>
        </p:nvSpPr>
        <p:spPr bwMode="auto">
          <a:xfrm>
            <a:off x="6811672" y="3356992"/>
            <a:ext cx="6543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smtClean="0">
                <a:latin typeface="Calibri" pitchFamily="34" charset="0"/>
              </a:rPr>
              <a:t>Base</a:t>
            </a:r>
            <a:br>
              <a:rPr lang="en-US" sz="1000" smtClean="0">
                <a:latin typeface="Calibri" pitchFamily="34" charset="0"/>
              </a:rPr>
            </a:br>
            <a:r>
              <a:rPr lang="en-US" sz="1000" smtClean="0">
                <a:latin typeface="Calibri" pitchFamily="34" charset="0"/>
              </a:rPr>
              <a:t>Interface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23" name="Espace réservé du contenu 2"/>
          <p:cNvSpPr txBox="1">
            <a:spLocks/>
          </p:cNvSpPr>
          <p:nvPr/>
        </p:nvSpPr>
        <p:spPr>
          <a:xfrm>
            <a:off x="6588224" y="692696"/>
            <a:ext cx="2448272" cy="1224136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0" i="0" u="none" strike="noStrike" kern="1200" cap="none" spc="0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- 48 optical Rx links @8.5Gbit/s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0" i="0" u="none" strike="noStrike" kern="1200" cap="none" spc="0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- 48 optical RTx links @8.5Gbit/s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300" b="0" i="0" u="none" strike="noStrike" kern="1200" cap="none" spc="0" normalizeH="0" baseline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High DSP computation BW for Energies and L1 Trigger computation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425352" y="-171400"/>
            <a:ext cx="8229600" cy="1143000"/>
          </a:xfrm>
        </p:spPr>
        <p:txBody>
          <a:bodyPr/>
          <a:lstStyle/>
          <a:p>
            <a:r>
              <a:rPr lang="fr-FR" dirty="0" smtClean="0"/>
              <a:t>ATCA Test </a:t>
            </a:r>
            <a:r>
              <a:rPr lang="fr-FR" dirty="0" err="1" smtClean="0"/>
              <a:t>Board</a:t>
            </a:r>
            <a:endParaRPr lang="fr-FR" dirty="0"/>
          </a:p>
        </p:txBody>
      </p:sp>
      <p:sp>
        <p:nvSpPr>
          <p:cNvPr id="51" name="Espace réservé de la date 5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56" name="Espace réservé du pied de page 5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55" name="Espace réservé du numéro de diapositive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CD80-A855-4071-B89B-685DD0E11DC1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52475" y="1125761"/>
            <a:ext cx="3960813" cy="4895850"/>
          </a:xfrm>
          <a:prstGeom prst="rect">
            <a:avLst/>
          </a:prstGeom>
          <a:solidFill>
            <a:srgbClr val="C9FFDB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C9FFDB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n-GB">
              <a:solidFill>
                <a:schemeClr val="bg2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619250" y="1052736"/>
            <a:ext cx="2303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chemeClr val="bg2"/>
                </a:solidFill>
              </a:rPr>
              <a:t>ATCA Test board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752475" y="5373911"/>
            <a:ext cx="71438" cy="144462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8013" y="1125761"/>
            <a:ext cx="288925" cy="4318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fr-FR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08013" y="5589811"/>
            <a:ext cx="288925" cy="4318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fr-FR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896938" y="1341661"/>
            <a:ext cx="215900" cy="73025"/>
          </a:xfrm>
          <a:prstGeom prst="rect">
            <a:avLst/>
          </a:prstGeom>
          <a:solidFill>
            <a:srgbClr val="5F5F5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5F5F5F"/>
            </a:extrusionClr>
          </a:sp3d>
        </p:spPr>
        <p:txBody>
          <a:bodyPr wrap="none" anchor="ctr">
            <a:flatTx/>
          </a:bodyPr>
          <a:lstStyle/>
          <a:p>
            <a:endParaRPr lang="fr-FR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112838" y="1268636"/>
            <a:ext cx="358775" cy="215900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fr-FR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1400175" y="1484535"/>
            <a:ext cx="1227609" cy="216095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057"/>
              </a:cxn>
              <a:cxn ang="0">
                <a:pos x="1215" y="1057"/>
              </a:cxn>
              <a:cxn ang="0">
                <a:pos x="1215" y="1251"/>
              </a:cxn>
              <a:cxn ang="0">
                <a:pos x="1066" y="1251"/>
              </a:cxn>
            </a:cxnLst>
            <a:rect l="0" t="0" r="r" b="b"/>
            <a:pathLst>
              <a:path w="1215" h="1251">
                <a:moveTo>
                  <a:pt x="0" y="0"/>
                </a:moveTo>
                <a:lnTo>
                  <a:pt x="0" y="1057"/>
                </a:lnTo>
                <a:lnTo>
                  <a:pt x="1215" y="1057"/>
                </a:lnTo>
                <a:lnTo>
                  <a:pt x="1215" y="1251"/>
                </a:lnTo>
                <a:lnTo>
                  <a:pt x="1066" y="1251"/>
                </a:lnTo>
              </a:path>
            </a:pathLst>
          </a:custGeom>
          <a:noFill/>
          <a:ln w="9525">
            <a:solidFill>
              <a:srgbClr val="5F5F5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039813" y="1438498"/>
            <a:ext cx="668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/>
              <a:t>Insertion</a:t>
            </a:r>
            <a:br>
              <a:rPr lang="en-GB" sz="1000"/>
            </a:br>
            <a:r>
              <a:rPr lang="en-GB" sz="1000"/>
              <a:t>Switch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2123728" y="5158011"/>
            <a:ext cx="1364903" cy="647700"/>
          </a:xfrm>
          <a:prstGeom prst="rect">
            <a:avLst/>
          </a:prstGeom>
          <a:solidFill>
            <a:srgbClr val="FFFF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1200"/>
              <a:t>Power</a:t>
            </a:r>
          </a:p>
          <a:p>
            <a:pPr algn="ctr"/>
            <a:r>
              <a:rPr lang="en-GB" sz="1200"/>
              <a:t>Supplies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4279900" y="4869086"/>
            <a:ext cx="360363" cy="1008062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vert="eaVert" wrap="none" anchor="ctr">
            <a:flatTx/>
          </a:bodyPr>
          <a:lstStyle/>
          <a:p>
            <a:pPr algn="ctr"/>
            <a:r>
              <a:rPr lang="en-GB" sz="1200"/>
              <a:t>Zone 1</a:t>
            </a: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4279900" y="3573686"/>
            <a:ext cx="360363" cy="1008062"/>
          </a:xfrm>
          <a:prstGeom prst="rect">
            <a:avLst/>
          </a:prstGeom>
          <a:solidFill>
            <a:srgbClr val="DDDDDD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762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vert="eaVert" wrap="none" anchor="ctr">
            <a:flatTx/>
          </a:bodyPr>
          <a:lstStyle/>
          <a:p>
            <a:pPr algn="ctr"/>
            <a:r>
              <a:rPr lang="en-GB" sz="1200"/>
              <a:t>Zone 2</a:t>
            </a:r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V="1">
            <a:off x="3491881" y="5445347"/>
            <a:ext cx="788020" cy="34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2483768" y="4653186"/>
            <a:ext cx="1796132" cy="431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7" y="1"/>
              </a:cxn>
              <a:cxn ang="0">
                <a:pos x="457" y="315"/>
              </a:cxn>
              <a:cxn ang="0">
                <a:pos x="589" y="317"/>
              </a:cxn>
            </a:cxnLst>
            <a:rect l="0" t="0" r="r" b="b"/>
            <a:pathLst>
              <a:path w="589" h="317">
                <a:moveTo>
                  <a:pt x="0" y="0"/>
                </a:moveTo>
                <a:lnTo>
                  <a:pt x="457" y="1"/>
                </a:lnTo>
                <a:lnTo>
                  <a:pt x="457" y="315"/>
                </a:lnTo>
                <a:lnTo>
                  <a:pt x="589" y="317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8" name="Freeform 20"/>
          <p:cNvSpPr>
            <a:spLocks/>
          </p:cNvSpPr>
          <p:nvPr/>
        </p:nvSpPr>
        <p:spPr bwMode="auto">
          <a:xfrm>
            <a:off x="2483769" y="4702398"/>
            <a:ext cx="1796132" cy="4540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73" y="0"/>
              </a:cxn>
              <a:cxn ang="0">
                <a:pos x="473" y="285"/>
              </a:cxn>
              <a:cxn ang="0">
                <a:pos x="645" y="286"/>
              </a:cxn>
            </a:cxnLst>
            <a:rect l="0" t="0" r="r" b="b"/>
            <a:pathLst>
              <a:path w="645" h="286">
                <a:moveTo>
                  <a:pt x="0" y="0"/>
                </a:moveTo>
                <a:lnTo>
                  <a:pt x="473" y="0"/>
                </a:lnTo>
                <a:lnTo>
                  <a:pt x="473" y="285"/>
                </a:lnTo>
                <a:lnTo>
                  <a:pt x="645" y="28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9" name="Line 21"/>
          <p:cNvSpPr>
            <a:spLocks noChangeShapeType="1"/>
          </p:cNvSpPr>
          <p:nvPr/>
        </p:nvSpPr>
        <p:spPr bwMode="auto">
          <a:xfrm>
            <a:off x="2339752" y="4797623"/>
            <a:ext cx="0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1" name="Rectangle 65"/>
          <p:cNvSpPr>
            <a:spLocks noChangeArrowheads="1"/>
          </p:cNvSpPr>
          <p:nvPr/>
        </p:nvSpPr>
        <p:spPr bwMode="auto">
          <a:xfrm>
            <a:off x="1908175" y="1413098"/>
            <a:ext cx="2808288" cy="1655763"/>
          </a:xfrm>
          <a:prstGeom prst="rect">
            <a:avLst/>
          </a:prstGeom>
          <a:solidFill>
            <a:schemeClr val="bg1">
              <a:alpha val="33000"/>
            </a:schemeClr>
          </a:solidFill>
          <a:ln w="19050">
            <a:solidFill>
              <a:srgbClr val="5F5F5F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Line 30"/>
          <p:cNvSpPr>
            <a:spLocks noChangeShapeType="1"/>
          </p:cNvSpPr>
          <p:nvPr/>
        </p:nvSpPr>
        <p:spPr bwMode="auto">
          <a:xfrm>
            <a:off x="2483768" y="4365575"/>
            <a:ext cx="1796132" cy="27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2471440" y="4149948"/>
            <a:ext cx="66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dirty="0"/>
              <a:t>Ethernet</a:t>
            </a:r>
          </a:p>
        </p:txBody>
      </p:sp>
      <p:sp>
        <p:nvSpPr>
          <p:cNvPr id="25" name="Rectangle 14"/>
          <p:cNvSpPr>
            <a:spLocks noChangeArrowheads="1"/>
          </p:cNvSpPr>
          <p:nvPr/>
        </p:nvSpPr>
        <p:spPr bwMode="auto">
          <a:xfrm>
            <a:off x="1976438" y="1557561"/>
            <a:ext cx="503237" cy="3603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1000" b="1"/>
              <a:t>Sensors</a:t>
            </a: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3128963" y="1917923"/>
            <a:ext cx="720725" cy="6477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1000" b="1" dirty="0"/>
              <a:t>FPGA</a:t>
            </a:r>
            <a:br>
              <a:rPr lang="en-GB" sz="1000" b="1" dirty="0"/>
            </a:br>
            <a:r>
              <a:rPr lang="en-GB" sz="1000" b="1" dirty="0" smtClean="0"/>
              <a:t>ARRIA </a:t>
            </a:r>
            <a:r>
              <a:rPr lang="en-GB" sz="1000" b="1" dirty="0" err="1" smtClean="0"/>
              <a:t>IIGx</a:t>
            </a:r>
            <a:endParaRPr lang="en-GB" sz="1000" b="1" dirty="0"/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1976438" y="2060798"/>
            <a:ext cx="503237" cy="5032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1000" b="1"/>
              <a:t>CPLD</a:t>
            </a: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1976438" y="2710086"/>
            <a:ext cx="503237" cy="28733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1000" b="1"/>
              <a:t>Flash</a:t>
            </a:r>
          </a:p>
        </p:txBody>
      </p:sp>
      <p:sp>
        <p:nvSpPr>
          <p:cNvPr id="29" name="Freeform 26"/>
          <p:cNvSpPr>
            <a:spLocks/>
          </p:cNvSpPr>
          <p:nvPr/>
        </p:nvSpPr>
        <p:spPr bwMode="auto">
          <a:xfrm>
            <a:off x="2479675" y="1702023"/>
            <a:ext cx="306388" cy="115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3" y="2"/>
              </a:cxn>
              <a:cxn ang="0">
                <a:pos x="187" y="772"/>
              </a:cxn>
              <a:cxn ang="0">
                <a:pos x="1" y="771"/>
              </a:cxn>
            </a:cxnLst>
            <a:rect l="0" t="0" r="r" b="b"/>
            <a:pathLst>
              <a:path w="193" h="772">
                <a:moveTo>
                  <a:pt x="0" y="0"/>
                </a:moveTo>
                <a:lnTo>
                  <a:pt x="193" y="2"/>
                </a:lnTo>
                <a:lnTo>
                  <a:pt x="187" y="772"/>
                </a:lnTo>
                <a:lnTo>
                  <a:pt x="1" y="771"/>
                </a:ln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>
            <a:off x="2479675" y="2276698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>
            <a:off x="2768600" y="2276698"/>
            <a:ext cx="360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3" name="Rectangle 63"/>
          <p:cNvSpPr>
            <a:spLocks noChangeArrowheads="1"/>
          </p:cNvSpPr>
          <p:nvPr/>
        </p:nvSpPr>
        <p:spPr bwMode="auto">
          <a:xfrm>
            <a:off x="4140200" y="2133823"/>
            <a:ext cx="503238" cy="2873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1000" b="1" dirty="0" smtClean="0"/>
              <a:t>DDR3</a:t>
            </a:r>
            <a:endParaRPr lang="en-GB" sz="1000" b="1" dirty="0"/>
          </a:p>
        </p:txBody>
      </p:sp>
      <p:sp>
        <p:nvSpPr>
          <p:cNvPr id="34" name="Line 64"/>
          <p:cNvSpPr>
            <a:spLocks noChangeShapeType="1"/>
          </p:cNvSpPr>
          <p:nvPr/>
        </p:nvSpPr>
        <p:spPr bwMode="auto">
          <a:xfrm>
            <a:off x="3851275" y="2276698"/>
            <a:ext cx="2889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5" name="Rectangle 66"/>
          <p:cNvSpPr>
            <a:spLocks noChangeArrowheads="1"/>
          </p:cNvSpPr>
          <p:nvPr/>
        </p:nvSpPr>
        <p:spPr bwMode="auto">
          <a:xfrm>
            <a:off x="4067175" y="2565623"/>
            <a:ext cx="576263" cy="430213"/>
          </a:xfrm>
          <a:prstGeom prst="rect">
            <a:avLst/>
          </a:prstGeom>
          <a:solidFill>
            <a:srgbClr val="FFFFCC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9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1000" b="1"/>
              <a:t>POL</a:t>
            </a:r>
          </a:p>
          <a:p>
            <a:pPr algn="ctr"/>
            <a:r>
              <a:rPr lang="en-GB" sz="1000" b="1"/>
              <a:t>Supplies</a:t>
            </a:r>
          </a:p>
        </p:txBody>
      </p:sp>
      <p:cxnSp>
        <p:nvCxnSpPr>
          <p:cNvPr id="37" name="Connecteur en angle 36"/>
          <p:cNvCxnSpPr/>
          <p:nvPr/>
        </p:nvCxnSpPr>
        <p:spPr>
          <a:xfrm rot="5400000" flipH="1" flipV="1">
            <a:off x="2267744" y="2781399"/>
            <a:ext cx="1440160" cy="1008112"/>
          </a:xfrm>
          <a:prstGeom prst="bentConnector3">
            <a:avLst>
              <a:gd name="adj1" fmla="val -421"/>
            </a:avLst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3"/>
          <p:cNvSpPr txBox="1">
            <a:spLocks noChangeArrowheads="1"/>
          </p:cNvSpPr>
          <p:nvPr/>
        </p:nvSpPr>
        <p:spPr>
          <a:xfrm>
            <a:off x="4932363" y="1168623"/>
            <a:ext cx="4032250" cy="4525963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ROD demonstrator tests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Check Board configuration with the ATCA Controller Mezzanine (Firmware upgrade, Configuration upload etc..)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 ATCA compliant power supplies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Check FPGA Design (communications with DDR3, Flash, configuration with Flash)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b="1" dirty="0" smtClean="0"/>
              <a:t>ATCA Controller  Mezzanine tests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1600" dirty="0" smtClean="0"/>
              <a:t>IO connections (JTAG boundary scan tests)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1600" dirty="0" smtClean="0"/>
              <a:t>IPMI management with the Shelf manager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1600" dirty="0" smtClean="0"/>
              <a:t>Ethernet communication through ATCA Base Interface </a:t>
            </a:r>
          </a:p>
          <a:p>
            <a:pPr marL="285750" indent="-285750">
              <a:spcBef>
                <a:spcPct val="20000"/>
              </a:spcBef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0" name="Connecteur droit 49"/>
          <p:cNvCxnSpPr/>
          <p:nvPr/>
        </p:nvCxnSpPr>
        <p:spPr>
          <a:xfrm rot="5400000">
            <a:off x="3095836" y="3177443"/>
            <a:ext cx="1224136" cy="0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>
            <a:off x="3707904" y="3789511"/>
            <a:ext cx="576064" cy="158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755576" y="3501479"/>
            <a:ext cx="1721059" cy="13297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4" name="ZoneTexte 127"/>
          <p:cNvSpPr txBox="1">
            <a:spLocks noChangeArrowheads="1"/>
          </p:cNvSpPr>
          <p:nvPr/>
        </p:nvSpPr>
        <p:spPr bwMode="auto">
          <a:xfrm>
            <a:off x="827584" y="3717503"/>
            <a:ext cx="158417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ATCA Controller Mezzanine</a:t>
            </a:r>
          </a:p>
          <a:p>
            <a:pPr algn="ctr"/>
            <a:r>
              <a:rPr lang="en-US" sz="1600" dirty="0" smtClean="0">
                <a:latin typeface="Calibri" pitchFamily="34" charset="0"/>
              </a:rPr>
              <a:t>(IPMC &amp; </a:t>
            </a:r>
            <a:r>
              <a:rPr lang="en-US" sz="1600" dirty="0" err="1" smtClean="0">
                <a:latin typeface="Calibri" pitchFamily="34" charset="0"/>
              </a:rPr>
              <a:t>Config</a:t>
            </a:r>
            <a:r>
              <a:rPr lang="en-US" sz="1600" dirty="0" smtClean="0">
                <a:latin typeface="Calibri" pitchFamily="34" charset="0"/>
              </a:rPr>
              <a:t>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57" name="Text Box 31"/>
          <p:cNvSpPr txBox="1">
            <a:spLocks noChangeArrowheads="1"/>
          </p:cNvSpPr>
          <p:nvPr/>
        </p:nvSpPr>
        <p:spPr bwMode="auto">
          <a:xfrm>
            <a:off x="2483768" y="4437583"/>
            <a:ext cx="57900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dirty="0" err="1" smtClean="0"/>
              <a:t>IPMBus</a:t>
            </a:r>
            <a:endParaRPr lang="en-GB" sz="1000" dirty="0"/>
          </a:p>
        </p:txBody>
      </p:sp>
      <p:cxnSp>
        <p:nvCxnSpPr>
          <p:cNvPr id="59" name="Connecteur droit avec flèche 58"/>
          <p:cNvCxnSpPr/>
          <p:nvPr/>
        </p:nvCxnSpPr>
        <p:spPr>
          <a:xfrm>
            <a:off x="395536" y="4365575"/>
            <a:ext cx="360040" cy="1588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 Box 31"/>
          <p:cNvSpPr txBox="1">
            <a:spLocks noChangeArrowheads="1"/>
          </p:cNvSpPr>
          <p:nvPr/>
        </p:nvSpPr>
        <p:spPr bwMode="auto">
          <a:xfrm>
            <a:off x="107504" y="4149551"/>
            <a:ext cx="66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dirty="0"/>
              <a:t>Ethernet</a:t>
            </a:r>
          </a:p>
        </p:txBody>
      </p:sp>
      <p:sp>
        <p:nvSpPr>
          <p:cNvPr id="61" name="Text Box 31"/>
          <p:cNvSpPr txBox="1">
            <a:spLocks noChangeArrowheads="1"/>
          </p:cNvSpPr>
          <p:nvPr/>
        </p:nvSpPr>
        <p:spPr bwMode="auto">
          <a:xfrm>
            <a:off x="107515" y="5157663"/>
            <a:ext cx="7200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dirty="0" smtClean="0"/>
              <a:t>ATCA blue</a:t>
            </a:r>
            <a:br>
              <a:rPr lang="en-GB" sz="1000" dirty="0" smtClean="0"/>
            </a:br>
            <a:r>
              <a:rPr lang="en-GB" sz="1000" dirty="0" smtClean="0"/>
              <a:t>led</a:t>
            </a:r>
            <a:endParaRPr lang="en-GB" sz="1000" dirty="0"/>
          </a:p>
        </p:txBody>
      </p:sp>
      <p:cxnSp>
        <p:nvCxnSpPr>
          <p:cNvPr id="63" name="Connecteur en angle 62"/>
          <p:cNvCxnSpPr/>
          <p:nvPr/>
        </p:nvCxnSpPr>
        <p:spPr>
          <a:xfrm rot="5400000">
            <a:off x="719572" y="4977643"/>
            <a:ext cx="576064" cy="360040"/>
          </a:xfrm>
          <a:prstGeom prst="bentConnector3">
            <a:avLst>
              <a:gd name="adj1" fmla="val 9979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6"/>
          <p:cNvSpPr>
            <a:spLocks noChangeArrowheads="1"/>
          </p:cNvSpPr>
          <p:nvPr/>
        </p:nvSpPr>
        <p:spPr bwMode="auto">
          <a:xfrm>
            <a:off x="755576" y="2061319"/>
            <a:ext cx="71438" cy="144462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0" name="Oval 6"/>
          <p:cNvSpPr>
            <a:spLocks noChangeArrowheads="1"/>
          </p:cNvSpPr>
          <p:nvPr/>
        </p:nvSpPr>
        <p:spPr bwMode="auto">
          <a:xfrm>
            <a:off x="755576" y="2349351"/>
            <a:ext cx="71438" cy="144462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71" name="Text Box 31"/>
          <p:cNvSpPr txBox="1">
            <a:spLocks noChangeArrowheads="1"/>
          </p:cNvSpPr>
          <p:nvPr/>
        </p:nvSpPr>
        <p:spPr bwMode="auto">
          <a:xfrm>
            <a:off x="104436" y="2061319"/>
            <a:ext cx="6511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dirty="0" smtClean="0"/>
              <a:t>ATCA </a:t>
            </a:r>
            <a:br>
              <a:rPr lang="en-GB" sz="1000" dirty="0" smtClean="0"/>
            </a:br>
            <a:r>
              <a:rPr lang="en-GB" sz="1000" dirty="0" smtClean="0"/>
              <a:t>led 1 &amp; 2</a:t>
            </a:r>
            <a:endParaRPr lang="en-GB" sz="1000" dirty="0"/>
          </a:p>
        </p:txBody>
      </p:sp>
      <p:cxnSp>
        <p:nvCxnSpPr>
          <p:cNvPr id="73" name="Forme 72"/>
          <p:cNvCxnSpPr>
            <a:endCxn id="70" idx="6"/>
          </p:cNvCxnSpPr>
          <p:nvPr/>
        </p:nvCxnSpPr>
        <p:spPr>
          <a:xfrm rot="16200000" flipV="1">
            <a:off x="359359" y="2889238"/>
            <a:ext cx="1079897" cy="14458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Forme 73"/>
          <p:cNvCxnSpPr>
            <a:endCxn id="69" idx="5"/>
          </p:cNvCxnSpPr>
          <p:nvPr/>
        </p:nvCxnSpPr>
        <p:spPr>
          <a:xfrm rot="16200000" flipV="1">
            <a:off x="308055" y="2693123"/>
            <a:ext cx="1316631" cy="299635"/>
          </a:xfrm>
          <a:prstGeom prst="bentConnector3">
            <a:avLst>
              <a:gd name="adj1" fmla="val 9970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 Box 31"/>
          <p:cNvSpPr txBox="1">
            <a:spLocks noChangeArrowheads="1"/>
          </p:cNvSpPr>
          <p:nvPr/>
        </p:nvSpPr>
        <p:spPr bwMode="auto">
          <a:xfrm>
            <a:off x="3707904" y="3461409"/>
            <a:ext cx="6094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dirty="0" smtClean="0"/>
              <a:t>Update</a:t>
            </a:r>
            <a:br>
              <a:rPr lang="en-GB" sz="1000" dirty="0" smtClean="0"/>
            </a:br>
            <a:r>
              <a:rPr lang="en-GB" sz="1000" dirty="0" smtClean="0"/>
              <a:t>Channel</a:t>
            </a:r>
            <a:endParaRPr lang="en-GB" sz="1000" dirty="0"/>
          </a:p>
        </p:txBody>
      </p:sp>
      <p:sp>
        <p:nvSpPr>
          <p:cNvPr id="79" name="Text Box 31"/>
          <p:cNvSpPr txBox="1">
            <a:spLocks noChangeArrowheads="1"/>
          </p:cNvSpPr>
          <p:nvPr/>
        </p:nvSpPr>
        <p:spPr bwMode="auto">
          <a:xfrm>
            <a:off x="3707904" y="3965465"/>
            <a:ext cx="65434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dirty="0" smtClean="0"/>
              <a:t>Base</a:t>
            </a:r>
          </a:p>
          <a:p>
            <a:r>
              <a:rPr lang="en-GB" sz="1000" dirty="0" smtClean="0"/>
              <a:t>Interface</a:t>
            </a:r>
            <a:endParaRPr lang="en-GB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0350" t="10800" r="43751" b="9281"/>
          <a:stretch>
            <a:fillRect/>
          </a:stretch>
        </p:blipFill>
        <p:spPr bwMode="auto">
          <a:xfrm>
            <a:off x="107504" y="-6711"/>
            <a:ext cx="6308113" cy="686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131840" y="2924944"/>
            <a:ext cx="576064" cy="576064"/>
          </a:xfrm>
          <a:prstGeom prst="rect">
            <a:avLst/>
          </a:prstGeom>
          <a:solidFill>
            <a:srgbClr val="4F81BD">
              <a:alpha val="50196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sp>
        <p:nvSpPr>
          <p:cNvPr id="6" name="Rectangle 5"/>
          <p:cNvSpPr/>
          <p:nvPr/>
        </p:nvSpPr>
        <p:spPr>
          <a:xfrm>
            <a:off x="3203848" y="2276872"/>
            <a:ext cx="216024" cy="360040"/>
          </a:xfrm>
          <a:prstGeom prst="rect">
            <a:avLst/>
          </a:prstGeom>
          <a:solidFill>
            <a:srgbClr val="9BBB59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051720" y="2636912"/>
            <a:ext cx="360040" cy="360040"/>
          </a:xfrm>
          <a:prstGeom prst="rect">
            <a:avLst/>
          </a:prstGeom>
          <a:solidFill>
            <a:srgbClr val="4F81BD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555776" y="2564904"/>
            <a:ext cx="288032" cy="288032"/>
          </a:xfrm>
          <a:prstGeom prst="rect">
            <a:avLst/>
          </a:prstGeom>
          <a:solidFill>
            <a:srgbClr val="9BBB59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79512" y="4365104"/>
            <a:ext cx="1656184" cy="1368152"/>
          </a:xfrm>
          <a:prstGeom prst="rect">
            <a:avLst/>
          </a:prstGeom>
          <a:solidFill>
            <a:schemeClr val="accent5">
              <a:lumMod val="40000"/>
              <a:lumOff val="60000"/>
              <a:alpha val="43922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059832" y="5733256"/>
            <a:ext cx="1296144" cy="936104"/>
          </a:xfrm>
          <a:prstGeom prst="rect">
            <a:avLst/>
          </a:prstGeom>
          <a:solidFill>
            <a:srgbClr val="8064A2">
              <a:alpha val="6117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059832" y="5877272"/>
            <a:ext cx="1236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Emerson ATC250</a:t>
            </a:r>
          </a:p>
          <a:p>
            <a:r>
              <a:rPr lang="fr-FR" sz="1200" dirty="0" smtClean="0">
                <a:solidFill>
                  <a:schemeClr val="bg1"/>
                </a:solidFill>
              </a:rPr>
              <a:t>DC-DC </a:t>
            </a:r>
            <a:r>
              <a:rPr lang="fr-FR" sz="1200" dirty="0" err="1" smtClean="0">
                <a:solidFill>
                  <a:schemeClr val="bg1"/>
                </a:solidFill>
              </a:rPr>
              <a:t>converter</a:t>
            </a:r>
            <a:endParaRPr lang="fr-FR" sz="1200" dirty="0" smtClean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95536" y="4797152"/>
            <a:ext cx="1167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ATCA Controller</a:t>
            </a:r>
            <a:br>
              <a:rPr lang="fr-FR" sz="1200" dirty="0" smtClean="0">
                <a:solidFill>
                  <a:schemeClr val="bg1"/>
                </a:solidFill>
              </a:rPr>
            </a:br>
            <a:r>
              <a:rPr lang="fr-FR" sz="1200" dirty="0" smtClean="0">
                <a:solidFill>
                  <a:schemeClr val="bg1"/>
                </a:solidFill>
              </a:rPr>
              <a:t>Mezzanine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979712" y="2420888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CPLD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411760" y="2348880"/>
            <a:ext cx="5052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Flash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028164" y="2060848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DDR3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516216" y="5733256"/>
            <a:ext cx="9882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J1</a:t>
            </a:r>
          </a:p>
          <a:p>
            <a:r>
              <a:rPr lang="fr-FR" dirty="0" smtClean="0"/>
              <a:t>Power &amp;</a:t>
            </a:r>
          </a:p>
          <a:p>
            <a:r>
              <a:rPr lang="fr-FR" dirty="0" err="1" smtClean="0"/>
              <a:t>IPMBus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6444208" y="4509120"/>
            <a:ext cx="16376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J2</a:t>
            </a:r>
          </a:p>
          <a:p>
            <a:r>
              <a:rPr lang="fr-FR" dirty="0" err="1" smtClean="0"/>
              <a:t>Fabric</a:t>
            </a:r>
            <a:r>
              <a:rPr lang="fr-FR" dirty="0" smtClean="0"/>
              <a:t> Interface</a:t>
            </a:r>
          </a:p>
          <a:p>
            <a:r>
              <a:rPr lang="fr-FR" dirty="0" smtClean="0"/>
              <a:t>Base Interface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444208" y="3068960"/>
            <a:ext cx="1694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J2</a:t>
            </a:r>
            <a:br>
              <a:rPr lang="fr-FR" dirty="0" smtClean="0"/>
            </a:br>
            <a:r>
              <a:rPr lang="fr-FR" dirty="0" smtClean="0"/>
              <a:t>Update Channel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6516216" y="1484784"/>
            <a:ext cx="2520280" cy="936104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ct val="20000"/>
              </a:spcBef>
              <a:buFontTx/>
              <a:buChar char="-"/>
              <a:defRPr/>
            </a:pPr>
            <a:r>
              <a:rPr lang="en-GB" sz="1600" dirty="0" smtClean="0"/>
              <a:t>PCB already ordered</a:t>
            </a:r>
          </a:p>
          <a:p>
            <a:pPr marL="285750" indent="-285750">
              <a:spcBef>
                <a:spcPct val="20000"/>
              </a:spcBef>
              <a:buFontTx/>
              <a:buChar char="-"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board will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 available end of March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059832" y="2647945"/>
            <a:ext cx="730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solidFill>
                  <a:schemeClr val="bg1"/>
                </a:solidFill>
              </a:rPr>
              <a:t>ArriaIIGx</a:t>
            </a:r>
            <a:endParaRPr lang="fr-FR" sz="1200" dirty="0" smtClean="0">
              <a:solidFill>
                <a:schemeClr val="bg1"/>
              </a:solidFill>
            </a:endParaRPr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26" name="Espace réservé du pied de page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25" name="Espace réservé du numéro de diapositive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3CD80-A855-4071-B89B-685DD0E11DC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724128" y="3068960"/>
            <a:ext cx="648072" cy="576064"/>
          </a:xfrm>
          <a:prstGeom prst="rect">
            <a:avLst/>
          </a:prstGeom>
          <a:solidFill>
            <a:schemeClr val="accent5">
              <a:lumMod val="40000"/>
              <a:lumOff val="60000"/>
              <a:alpha val="39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5724128" y="4653136"/>
            <a:ext cx="648072" cy="576064"/>
          </a:xfrm>
          <a:prstGeom prst="rect">
            <a:avLst/>
          </a:prstGeom>
          <a:solidFill>
            <a:schemeClr val="accent5">
              <a:lumMod val="40000"/>
              <a:lumOff val="60000"/>
              <a:alpha val="39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5364088" y="5733256"/>
            <a:ext cx="936104" cy="1008112"/>
          </a:xfrm>
          <a:prstGeom prst="rect">
            <a:avLst/>
          </a:prstGeom>
          <a:solidFill>
            <a:schemeClr val="accent5">
              <a:lumMod val="40000"/>
              <a:lumOff val="60000"/>
              <a:alpha val="39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684584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ATCA Controller Mezzanine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76056" y="692696"/>
            <a:ext cx="3960440" cy="5328591"/>
          </a:xfrm>
          <a:ln w="28575">
            <a:solidFill>
              <a:schemeClr val="accent1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sz="3800" b="1" dirty="0" smtClean="0">
                <a:solidFill>
                  <a:schemeClr val="accent1">
                    <a:lumMod val="75000"/>
                  </a:schemeClr>
                </a:solidFill>
              </a:rPr>
              <a:t>IPM Controller</a:t>
            </a:r>
          </a:p>
          <a:p>
            <a:pPr lvl="1"/>
            <a:r>
              <a:rPr lang="en-US" dirty="0" smtClean="0"/>
              <a:t>Communication with Shelf manager through </a:t>
            </a:r>
            <a:r>
              <a:rPr lang="en-US" dirty="0" err="1" smtClean="0"/>
              <a:t>IPMBus</a:t>
            </a:r>
            <a:r>
              <a:rPr lang="en-US" dirty="0" smtClean="0"/>
              <a:t> A &amp; B</a:t>
            </a:r>
          </a:p>
          <a:p>
            <a:pPr lvl="1"/>
            <a:r>
              <a:rPr lang="en-US" dirty="0" smtClean="0"/>
              <a:t>Hot Swap, Power management etc..</a:t>
            </a:r>
          </a:p>
          <a:p>
            <a:r>
              <a:rPr lang="en-US" sz="3800" b="1" dirty="0" smtClean="0">
                <a:solidFill>
                  <a:schemeClr val="accent1">
                    <a:lumMod val="75000"/>
                  </a:schemeClr>
                </a:solidFill>
              </a:rPr>
              <a:t>ATCA board management</a:t>
            </a:r>
          </a:p>
          <a:p>
            <a:pPr lvl="1"/>
            <a:r>
              <a:rPr lang="en-US" dirty="0" smtClean="0"/>
              <a:t>Communication via Ethernet (front panel or ATCA Base </a:t>
            </a:r>
            <a:r>
              <a:rPr lang="en-US" dirty="0"/>
              <a:t>I</a:t>
            </a:r>
            <a:r>
              <a:rPr lang="en-US" dirty="0" smtClean="0"/>
              <a:t>nterface)</a:t>
            </a:r>
          </a:p>
          <a:p>
            <a:pPr lvl="1"/>
            <a:r>
              <a:rPr lang="en-US" dirty="0" smtClean="0"/>
              <a:t>User functions </a:t>
            </a:r>
          </a:p>
          <a:p>
            <a:pPr lvl="2"/>
            <a:r>
              <a:rPr lang="en-US" dirty="0" smtClean="0"/>
              <a:t>Firmware Upgrade</a:t>
            </a:r>
          </a:p>
          <a:p>
            <a:pPr lvl="2"/>
            <a:r>
              <a:rPr lang="en-US" dirty="0" smtClean="0"/>
              <a:t>ATCA board monitoring &amp; configuration</a:t>
            </a:r>
          </a:p>
          <a:p>
            <a:pPr lvl="2"/>
            <a:r>
              <a:rPr lang="en-US" dirty="0" smtClean="0"/>
              <a:t>Users stuffs….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FMC (FPGA Mezzanine Card) compliant</a:t>
            </a:r>
          </a:p>
          <a:p>
            <a:pPr lvl="1"/>
            <a:r>
              <a:rPr lang="en-US" dirty="0" smtClean="0"/>
              <a:t>up to 160 customizable links( including 74 differential links) </a:t>
            </a:r>
          </a:p>
          <a:p>
            <a:pPr lvl="1"/>
            <a:r>
              <a:rPr lang="en-US" dirty="0" smtClean="0"/>
              <a:t>Low cost</a:t>
            </a:r>
          </a:p>
          <a:p>
            <a:r>
              <a:rPr lang="en-US" dirty="0" smtClean="0"/>
              <a:t>Features:</a:t>
            </a:r>
          </a:p>
          <a:p>
            <a:pPr lvl="1"/>
            <a:r>
              <a:rPr lang="en-US" dirty="0" smtClean="0"/>
              <a:t>ARM cortex M3 processor</a:t>
            </a:r>
          </a:p>
          <a:p>
            <a:pPr lvl="1"/>
            <a:r>
              <a:rPr lang="en-US" dirty="0" smtClean="0"/>
              <a:t>Xilinx Spartan 6 for highly configurable user IO</a:t>
            </a:r>
          </a:p>
          <a:p>
            <a:pPr lvl="1"/>
            <a:r>
              <a:rPr lang="en-US" dirty="0" smtClean="0"/>
              <a:t>Ethernet / USB / JTAG interfaces</a:t>
            </a:r>
          </a:p>
        </p:txBody>
      </p:sp>
      <p:sp>
        <p:nvSpPr>
          <p:cNvPr id="73" name="Espace réservé de la date 7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07/03/2011</a:t>
            </a:r>
            <a:endParaRPr lang="fr-FR"/>
          </a:p>
        </p:txBody>
      </p:sp>
      <p:sp>
        <p:nvSpPr>
          <p:cNvPr id="75" name="Espace réservé du pied de page 7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xTCA interest group - CERN</a:t>
            </a:r>
            <a:endParaRPr lang="fr-FR"/>
          </a:p>
        </p:txBody>
      </p:sp>
      <p:sp>
        <p:nvSpPr>
          <p:cNvPr id="74" name="Espace réservé du numéro de diapositive 73"/>
          <p:cNvSpPr>
            <a:spLocks noGrp="1"/>
          </p:cNvSpPr>
          <p:nvPr>
            <p:ph type="sldNum" sz="quarter" idx="12"/>
          </p:nvPr>
        </p:nvSpPr>
        <p:spPr>
          <a:xfrm>
            <a:off x="6553200" y="6376243"/>
            <a:ext cx="2133600" cy="365125"/>
          </a:xfrm>
        </p:spPr>
        <p:txBody>
          <a:bodyPr/>
          <a:lstStyle/>
          <a:p>
            <a:fld id="{EC63CD80-A855-4071-B89B-685DD0E11DC1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1" y="3789040"/>
            <a:ext cx="306176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Rectangle 46"/>
          <p:cNvSpPr/>
          <p:nvPr/>
        </p:nvSpPr>
        <p:spPr>
          <a:xfrm>
            <a:off x="1403648" y="4581128"/>
            <a:ext cx="648072" cy="64807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267744" y="4581128"/>
            <a:ext cx="936104" cy="936104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347864" y="4077072"/>
            <a:ext cx="576064" cy="22322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827584" y="5733256"/>
            <a:ext cx="50405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755576" y="5589240"/>
            <a:ext cx="21602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827584" y="3717032"/>
            <a:ext cx="93610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755576" y="3789040"/>
            <a:ext cx="57606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827584" y="6453336"/>
            <a:ext cx="108012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Connecteur droit avec flèche 63"/>
          <p:cNvCxnSpPr/>
          <p:nvPr/>
        </p:nvCxnSpPr>
        <p:spPr>
          <a:xfrm rot="5400000">
            <a:off x="2735796" y="5193196"/>
            <a:ext cx="2808312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>
            <a:off x="899592" y="6741368"/>
            <a:ext cx="3024336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/>
          <p:cNvSpPr txBox="1"/>
          <p:nvPr/>
        </p:nvSpPr>
        <p:spPr>
          <a:xfrm>
            <a:off x="3995936" y="5013176"/>
            <a:ext cx="576064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smtClean="0"/>
              <a:t>69mm</a:t>
            </a:r>
            <a:endParaRPr lang="en-US" sz="1100"/>
          </a:p>
        </p:txBody>
      </p:sp>
      <p:sp>
        <p:nvSpPr>
          <p:cNvPr id="69" name="ZoneTexte 68"/>
          <p:cNvSpPr txBox="1"/>
          <p:nvPr/>
        </p:nvSpPr>
        <p:spPr>
          <a:xfrm>
            <a:off x="1979712" y="6596390"/>
            <a:ext cx="79208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smtClean="0"/>
              <a:t>76.5mm</a:t>
            </a:r>
            <a:endParaRPr lang="en-US" sz="1100"/>
          </a:p>
        </p:txBody>
      </p:sp>
      <p:grpSp>
        <p:nvGrpSpPr>
          <p:cNvPr id="63" name="Groupe 62"/>
          <p:cNvGrpSpPr/>
          <p:nvPr/>
        </p:nvGrpSpPr>
        <p:grpSpPr>
          <a:xfrm>
            <a:off x="35496" y="908720"/>
            <a:ext cx="5112568" cy="2664842"/>
            <a:chOff x="35496" y="836712"/>
            <a:chExt cx="5472806" cy="2736850"/>
          </a:xfrm>
        </p:grpSpPr>
        <p:sp>
          <p:nvSpPr>
            <p:cNvPr id="6" name="Line 34"/>
            <p:cNvSpPr>
              <a:spLocks noChangeShapeType="1"/>
            </p:cNvSpPr>
            <p:nvPr/>
          </p:nvSpPr>
          <p:spPr bwMode="auto">
            <a:xfrm>
              <a:off x="4932040" y="2205137"/>
              <a:ext cx="57626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107380" y="1772394"/>
              <a:ext cx="576262" cy="0"/>
            </a:xfrm>
            <a:prstGeom prst="line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35496" y="1485057"/>
              <a:ext cx="778288" cy="284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/>
                <a:t>Ethernet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 flipH="1">
              <a:off x="828104" y="836712"/>
              <a:ext cx="4103935" cy="2736850"/>
            </a:xfrm>
            <a:prstGeom prst="rect">
              <a:avLst/>
            </a:prstGeom>
            <a:solidFill>
              <a:srgbClr val="DFFFC9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DFFFC9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 flipH="1">
              <a:off x="3059832" y="1700312"/>
              <a:ext cx="1008062" cy="1008063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73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n-US" sz="1400" dirty="0"/>
                <a:t>FPGA</a:t>
              </a:r>
              <a:br>
                <a:rPr lang="en-US" sz="1400" dirty="0"/>
              </a:br>
              <a:r>
                <a:rPr lang="en-US" sz="1400" dirty="0" smtClean="0"/>
                <a:t>Spartan 6</a:t>
              </a:r>
              <a:endParaRPr lang="en-US" sz="1400" dirty="0"/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 flipH="1">
              <a:off x="1477392" y="1700312"/>
              <a:ext cx="1008062" cy="1008063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73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n-US" sz="1400"/>
                <a:t>µC</a:t>
              </a:r>
              <a:br>
                <a:rPr lang="en-US" sz="1400"/>
              </a:br>
              <a:r>
                <a:rPr lang="en-US" sz="1400"/>
                <a:t>LM3S9B92</a:t>
              </a:r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flipH="1">
              <a:off x="2485454" y="2204864"/>
              <a:ext cx="574377" cy="27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 flipH="1">
              <a:off x="2555305" y="1844775"/>
              <a:ext cx="434479" cy="284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/>
                <a:t>bus</a:t>
              </a: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 flipH="1">
              <a:off x="683642" y="1554907"/>
              <a:ext cx="503237" cy="504825"/>
            </a:xfrm>
            <a:prstGeom prst="rect">
              <a:avLst/>
            </a:prstGeom>
            <a:solidFill>
              <a:srgbClr val="DDDDDD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3032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1259905" y="1772394"/>
              <a:ext cx="217487" cy="0"/>
            </a:xfrm>
            <a:prstGeom prst="line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 flipH="1">
              <a:off x="906291" y="909737"/>
              <a:ext cx="1056479" cy="537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>
                  <a:solidFill>
                    <a:schemeClr val="bg2"/>
                  </a:solidFill>
                </a:rPr>
                <a:t>FMC</a:t>
              </a:r>
            </a:p>
            <a:p>
              <a:pPr algn="ctr"/>
              <a:r>
                <a:rPr lang="en-US" sz="1400" b="1">
                  <a:solidFill>
                    <a:schemeClr val="bg2"/>
                  </a:solidFill>
                </a:rPr>
                <a:t>Mezzanine</a:t>
              </a:r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 flipV="1">
              <a:off x="3636392" y="2709962"/>
              <a:ext cx="1587" cy="647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V="1">
              <a:off x="3491930" y="2709962"/>
              <a:ext cx="1587" cy="719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Rectangle 22"/>
            <p:cNvSpPr>
              <a:spLocks noChangeArrowheads="1"/>
            </p:cNvSpPr>
            <p:nvPr/>
          </p:nvSpPr>
          <p:spPr bwMode="auto">
            <a:xfrm flipH="1">
              <a:off x="2771800" y="909737"/>
              <a:ext cx="1368425" cy="503238"/>
            </a:xfrm>
            <a:prstGeom prst="rect">
              <a:avLst/>
            </a:prstGeom>
            <a:solidFill>
              <a:srgbClr val="FFFF99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7300" prstMaterial="legacyMatte">
              <a:bevelT w="13500" h="13500" prst="angle"/>
              <a:bevelB w="13500" h="13500" prst="angle"/>
              <a:extrusionClr>
                <a:srgbClr val="FFFF99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n-US" sz="1400"/>
                <a:t>Power Supplies</a:t>
              </a:r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4067944" y="2205137"/>
              <a:ext cx="57626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26"/>
            <p:cNvSpPr>
              <a:spLocks noChangeArrowheads="1"/>
            </p:cNvSpPr>
            <p:nvPr/>
          </p:nvSpPr>
          <p:spPr bwMode="auto">
            <a:xfrm flipH="1">
              <a:off x="4644008" y="836712"/>
              <a:ext cx="287337" cy="2736850"/>
            </a:xfrm>
            <a:prstGeom prst="rect">
              <a:avLst/>
            </a:prstGeom>
            <a:solidFill>
              <a:srgbClr val="DDDDDD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730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vert="eaVert" wrap="none" anchor="ctr">
              <a:flatTx/>
            </a:bodyPr>
            <a:lstStyle/>
            <a:p>
              <a:pPr algn="ctr"/>
              <a:r>
                <a:rPr lang="en-US" sz="1200" b="1"/>
                <a:t>connector</a:t>
              </a:r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auto">
            <a:xfrm>
              <a:off x="2074292" y="2722662"/>
              <a:ext cx="2641600" cy="635000"/>
            </a:xfrm>
            <a:custGeom>
              <a:avLst/>
              <a:gdLst/>
              <a:ahLst/>
              <a:cxnLst>
                <a:cxn ang="0">
                  <a:pos x="1802" y="218"/>
                </a:cxn>
                <a:cxn ang="0">
                  <a:pos x="0" y="217"/>
                </a:cxn>
                <a:cxn ang="0">
                  <a:pos x="0" y="0"/>
                </a:cxn>
              </a:cxnLst>
              <a:rect l="0" t="0" r="r" b="b"/>
              <a:pathLst>
                <a:path w="1802" h="218">
                  <a:moveTo>
                    <a:pt x="1802" y="218"/>
                  </a:moveTo>
                  <a:lnTo>
                    <a:pt x="0" y="217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1874267" y="2741712"/>
              <a:ext cx="2841625" cy="687388"/>
            </a:xfrm>
            <a:custGeom>
              <a:avLst/>
              <a:gdLst/>
              <a:ahLst/>
              <a:cxnLst>
                <a:cxn ang="0">
                  <a:pos x="1928" y="297"/>
                </a:cxn>
                <a:cxn ang="0">
                  <a:pos x="0" y="296"/>
                </a:cxn>
                <a:cxn ang="0">
                  <a:pos x="0" y="0"/>
                </a:cxn>
              </a:cxnLst>
              <a:rect l="0" t="0" r="r" b="b"/>
              <a:pathLst>
                <a:path w="1928" h="297">
                  <a:moveTo>
                    <a:pt x="1928" y="297"/>
                  </a:moveTo>
                  <a:lnTo>
                    <a:pt x="0" y="29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32"/>
            <p:cNvSpPr>
              <a:spLocks noChangeShapeType="1"/>
            </p:cNvSpPr>
            <p:nvPr/>
          </p:nvSpPr>
          <p:spPr bwMode="auto">
            <a:xfrm flipH="1">
              <a:off x="4715892" y="3357662"/>
              <a:ext cx="287337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33"/>
            <p:cNvSpPr>
              <a:spLocks noChangeShapeType="1"/>
            </p:cNvSpPr>
            <p:nvPr/>
          </p:nvSpPr>
          <p:spPr bwMode="auto">
            <a:xfrm flipH="1">
              <a:off x="4715892" y="3429100"/>
              <a:ext cx="287337" cy="0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7"/>
            <p:cNvSpPr>
              <a:spLocks noChangeShapeType="1"/>
            </p:cNvSpPr>
            <p:nvPr/>
          </p:nvSpPr>
          <p:spPr bwMode="auto">
            <a:xfrm flipH="1" flipV="1">
              <a:off x="4139951" y="1196752"/>
              <a:ext cx="502791" cy="3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39"/>
            <p:cNvSpPr>
              <a:spLocks noChangeShapeType="1"/>
            </p:cNvSpPr>
            <p:nvPr/>
          </p:nvSpPr>
          <p:spPr bwMode="auto">
            <a:xfrm flipV="1">
              <a:off x="5003230" y="3429000"/>
              <a:ext cx="144834" cy="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 flipV="1">
              <a:off x="5003230" y="3356992"/>
              <a:ext cx="144834" cy="6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Rectangle 41"/>
            <p:cNvSpPr>
              <a:spLocks noChangeArrowheads="1"/>
            </p:cNvSpPr>
            <p:nvPr/>
          </p:nvSpPr>
          <p:spPr bwMode="auto">
            <a:xfrm flipH="1">
              <a:off x="2699767" y="2925862"/>
              <a:ext cx="647700" cy="358775"/>
            </a:xfrm>
            <a:prstGeom prst="rect">
              <a:avLst/>
            </a:prstGeom>
            <a:solidFill>
              <a:srgbClr val="FFFFCC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87300" prstMaterial="legacyMatte">
              <a:bevelT w="13500" h="13500" prst="angle"/>
              <a:bevelB w="13500" h="13500" prst="angle"/>
              <a:extrusionClr>
                <a:srgbClr val="FFFFCC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r>
                <a:rPr lang="en-US" sz="1000"/>
                <a:t>EEPROM</a:t>
              </a:r>
            </a:p>
          </p:txBody>
        </p:sp>
        <p:sp>
          <p:nvSpPr>
            <p:cNvPr id="30" name="Line 43"/>
            <p:cNvSpPr>
              <a:spLocks noChangeShapeType="1"/>
            </p:cNvSpPr>
            <p:nvPr/>
          </p:nvSpPr>
          <p:spPr bwMode="auto">
            <a:xfrm flipV="1">
              <a:off x="3203005" y="2709962"/>
              <a:ext cx="0" cy="2159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 Box 45"/>
            <p:cNvSpPr txBox="1">
              <a:spLocks noChangeArrowheads="1"/>
            </p:cNvSpPr>
            <p:nvPr/>
          </p:nvSpPr>
          <p:spPr bwMode="auto">
            <a:xfrm>
              <a:off x="5002745" y="1844775"/>
              <a:ext cx="348681" cy="284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/>
                <a:t>IO</a:t>
              </a:r>
            </a:p>
          </p:txBody>
        </p:sp>
        <p:sp>
          <p:nvSpPr>
            <p:cNvPr id="32" name="Rectangle 9"/>
            <p:cNvSpPr>
              <a:spLocks noChangeArrowheads="1"/>
            </p:cNvSpPr>
            <p:nvPr/>
          </p:nvSpPr>
          <p:spPr bwMode="auto">
            <a:xfrm flipH="1">
              <a:off x="755427" y="2133129"/>
              <a:ext cx="360040" cy="288801"/>
            </a:xfrm>
            <a:prstGeom prst="rect">
              <a:avLst/>
            </a:prstGeom>
            <a:solidFill>
              <a:srgbClr val="DDDDDD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2573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3" name="Line 10"/>
            <p:cNvSpPr>
              <a:spLocks noChangeShapeType="1"/>
            </p:cNvSpPr>
            <p:nvPr/>
          </p:nvSpPr>
          <p:spPr bwMode="auto">
            <a:xfrm>
              <a:off x="107355" y="2277145"/>
              <a:ext cx="6481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Text Box 11"/>
            <p:cNvSpPr txBox="1">
              <a:spLocks noChangeArrowheads="1"/>
            </p:cNvSpPr>
            <p:nvPr/>
          </p:nvSpPr>
          <p:spPr bwMode="auto">
            <a:xfrm>
              <a:off x="182961" y="1989808"/>
              <a:ext cx="468798" cy="284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smtClean="0"/>
                <a:t>USB</a:t>
              </a:r>
              <a:endParaRPr lang="en-US" sz="1200"/>
            </a:p>
          </p:txBody>
        </p:sp>
        <p:sp>
          <p:nvSpPr>
            <p:cNvPr id="35" name="Line 12"/>
            <p:cNvSpPr>
              <a:spLocks noChangeShapeType="1"/>
            </p:cNvSpPr>
            <p:nvPr/>
          </p:nvSpPr>
          <p:spPr bwMode="auto">
            <a:xfrm>
              <a:off x="1187475" y="2277145"/>
              <a:ext cx="2880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Rectangle 9"/>
            <p:cNvSpPr>
              <a:spLocks noChangeArrowheads="1"/>
            </p:cNvSpPr>
            <p:nvPr/>
          </p:nvSpPr>
          <p:spPr bwMode="auto">
            <a:xfrm flipH="1">
              <a:off x="827435" y="2493169"/>
              <a:ext cx="144016" cy="504056"/>
            </a:xfrm>
            <a:prstGeom prst="rect">
              <a:avLst/>
            </a:prstGeom>
            <a:solidFill>
              <a:srgbClr val="DDDDDD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25730" prstMaterial="legacyMatte">
              <a:bevelT w="13500" h="13500" prst="angle"/>
              <a:bevelB w="13500" h="13500" prst="angle"/>
              <a:extrusionClr>
                <a:srgbClr val="DDDDDD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37" name="Line 10"/>
            <p:cNvSpPr>
              <a:spLocks noChangeShapeType="1"/>
            </p:cNvSpPr>
            <p:nvPr/>
          </p:nvSpPr>
          <p:spPr bwMode="auto">
            <a:xfrm>
              <a:off x="107355" y="2709193"/>
              <a:ext cx="72027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 Box 11"/>
            <p:cNvSpPr txBox="1">
              <a:spLocks noChangeArrowheads="1"/>
            </p:cNvSpPr>
            <p:nvPr/>
          </p:nvSpPr>
          <p:spPr bwMode="auto">
            <a:xfrm>
              <a:off x="187835" y="2421161"/>
              <a:ext cx="518149" cy="284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smtClean="0"/>
                <a:t>JTAG</a:t>
              </a:r>
              <a:endParaRPr lang="en-US" sz="1200"/>
            </a:p>
          </p:txBody>
        </p:sp>
        <p:cxnSp>
          <p:nvCxnSpPr>
            <p:cNvPr id="39" name="Connecteur droit 38"/>
            <p:cNvCxnSpPr/>
            <p:nvPr/>
          </p:nvCxnSpPr>
          <p:spPr>
            <a:xfrm rot="5400000">
              <a:off x="1295487" y="1665077"/>
              <a:ext cx="216024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/>
            <p:nvPr/>
          </p:nvCxnSpPr>
          <p:spPr>
            <a:xfrm flipV="1">
              <a:off x="1403499" y="1556792"/>
              <a:ext cx="3240509" cy="273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Line 12"/>
            <p:cNvSpPr>
              <a:spLocks noChangeShapeType="1"/>
            </p:cNvSpPr>
            <p:nvPr/>
          </p:nvSpPr>
          <p:spPr bwMode="auto">
            <a:xfrm>
              <a:off x="971451" y="2565177"/>
              <a:ext cx="504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12"/>
            <p:cNvSpPr>
              <a:spLocks noChangeShapeType="1"/>
            </p:cNvSpPr>
            <p:nvPr/>
          </p:nvSpPr>
          <p:spPr bwMode="auto">
            <a:xfrm flipV="1">
              <a:off x="2483619" y="2564904"/>
              <a:ext cx="576213" cy="27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12"/>
            <p:cNvSpPr>
              <a:spLocks noChangeShapeType="1"/>
            </p:cNvSpPr>
            <p:nvPr/>
          </p:nvSpPr>
          <p:spPr bwMode="auto">
            <a:xfrm>
              <a:off x="4067944" y="2565177"/>
              <a:ext cx="5760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2555627" y="2565757"/>
              <a:ext cx="417319" cy="221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JTAG</a:t>
              </a:r>
              <a:endParaRPr lang="en-US" sz="800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4139952" y="2565757"/>
              <a:ext cx="417319" cy="221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smtClean="0"/>
                <a:t>JTAG</a:t>
              </a:r>
              <a:endParaRPr lang="en-US" sz="800"/>
            </a:p>
          </p:txBody>
        </p:sp>
        <p:sp>
          <p:nvSpPr>
            <p:cNvPr id="5" name="Text Box 17"/>
            <p:cNvSpPr txBox="1">
              <a:spLocks noChangeArrowheads="1"/>
            </p:cNvSpPr>
            <p:nvPr/>
          </p:nvSpPr>
          <p:spPr bwMode="auto">
            <a:xfrm>
              <a:off x="3791805" y="3028890"/>
              <a:ext cx="829148" cy="410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000"/>
                <a:t>I2C IPMBus</a:t>
              </a:r>
            </a:p>
            <a:p>
              <a:pPr algn="ctr"/>
              <a:r>
                <a:rPr lang="en-US" sz="1000"/>
                <a:t>A&amp;B</a:t>
              </a:r>
            </a:p>
          </p:txBody>
        </p:sp>
      </p:grpSp>
      <p:sp>
        <p:nvSpPr>
          <p:cNvPr id="65" name="ZoneTexte 64"/>
          <p:cNvSpPr txBox="1"/>
          <p:nvPr/>
        </p:nvSpPr>
        <p:spPr>
          <a:xfrm>
            <a:off x="1403648" y="4581128"/>
            <a:ext cx="572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rgbClr val="FFFF00"/>
                </a:solidFill>
              </a:rPr>
              <a:t>µC</a:t>
            </a:r>
            <a:endParaRPr lang="en-US" sz="2800">
              <a:solidFill>
                <a:srgbClr val="FFFF00"/>
              </a:solidFill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2267744" y="4797152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>
                <a:solidFill>
                  <a:srgbClr val="00B0F0"/>
                </a:solidFill>
              </a:rPr>
              <a:t>FPGA</a:t>
            </a:r>
            <a:endParaRPr lang="en-US" sz="2400" b="1">
              <a:solidFill>
                <a:srgbClr val="00B0F0"/>
              </a:solidFill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3347864" y="4797152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mtClean="0">
                <a:solidFill>
                  <a:srgbClr val="FF0000"/>
                </a:solidFill>
              </a:rPr>
              <a:t>IO</a:t>
            </a:r>
            <a:endParaRPr lang="en-US" sz="2400" b="1">
              <a:solidFill>
                <a:srgbClr val="FF0000"/>
              </a:solidFill>
            </a:endParaRPr>
          </a:p>
        </p:txBody>
      </p:sp>
      <p:sp>
        <p:nvSpPr>
          <p:cNvPr id="72" name="ZoneTexte 71"/>
          <p:cNvSpPr txBox="1"/>
          <p:nvPr/>
        </p:nvSpPr>
        <p:spPr>
          <a:xfrm>
            <a:off x="5076056" y="6011996"/>
            <a:ext cx="3804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=&gt; We will receive the board this week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066130"/>
          </a:xfrm>
        </p:spPr>
        <p:txBody>
          <a:bodyPr/>
          <a:lstStyle/>
          <a:p>
            <a:r>
              <a:rPr lang="en-US" dirty="0" smtClean="0"/>
              <a:t>Tests with commercial board</a:t>
            </a:r>
            <a:endParaRPr lang="en-US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5184576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Hardware setup (</a:t>
            </a:r>
            <a:r>
              <a:rPr lang="en-US" sz="2400" dirty="0" err="1" smtClean="0">
                <a:solidFill>
                  <a:srgbClr val="0070C0"/>
                </a:solidFill>
              </a:rPr>
              <a:t>Adlink</a:t>
            </a:r>
            <a:r>
              <a:rPr lang="en-US" sz="2400" dirty="0" smtClean="0">
                <a:solidFill>
                  <a:srgbClr val="0070C0"/>
                </a:solidFill>
              </a:rPr>
              <a:t> 6900 + </a:t>
            </a:r>
            <a:r>
              <a:rPr lang="en-US" sz="2400" dirty="0" err="1" smtClean="0">
                <a:solidFill>
                  <a:srgbClr val="0070C0"/>
                </a:solidFill>
              </a:rPr>
              <a:t>Vadatech</a:t>
            </a:r>
            <a:r>
              <a:rPr lang="en-US" sz="2400" dirty="0" smtClean="0">
                <a:solidFill>
                  <a:srgbClr val="0070C0"/>
                </a:solidFill>
              </a:rPr>
              <a:t> AM210):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000" b="1" dirty="0" smtClean="0"/>
              <a:t>OS:</a:t>
            </a:r>
            <a:r>
              <a:rPr lang="en-US" sz="2000" dirty="0" smtClean="0"/>
              <a:t>  Scientific Linux CERN SLC release 5.4 (Boron) 64bits</a:t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en-US" sz="2000" b="1" dirty="0" smtClean="0"/>
              <a:t>KERNEL:</a:t>
            </a:r>
            <a:r>
              <a:rPr lang="en-US" sz="2000" dirty="0" smtClean="0"/>
              <a:t> 2.6.18-194.3.1</a:t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en-US" sz="2000" b="1" dirty="0" smtClean="0"/>
              <a:t>CPU:</a:t>
            </a:r>
            <a:r>
              <a:rPr lang="en-US" sz="2000" dirty="0" smtClean="0"/>
              <a:t> Intel Xeon L5408 (Quad Core)</a:t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en-US" sz="2000" b="1" dirty="0" smtClean="0"/>
              <a:t>NETWORK BENCHMARKING TOOL:</a:t>
            </a:r>
            <a:r>
              <a:rPr lang="en-US" sz="2000" dirty="0" smtClean="0"/>
              <a:t> </a:t>
            </a:r>
            <a:r>
              <a:rPr lang="en-US" sz="2000" dirty="0" err="1" smtClean="0"/>
              <a:t>netperf</a:t>
            </a:r>
            <a:r>
              <a:rPr lang="en-US" sz="2000" dirty="0" smtClean="0"/>
              <a:t> version 2.4.5</a:t>
            </a:r>
            <a:endParaRPr lang="en-US" sz="2800" dirty="0" smtClean="0"/>
          </a:p>
          <a:p>
            <a:r>
              <a:rPr lang="en-US" sz="2400" dirty="0" smtClean="0">
                <a:solidFill>
                  <a:srgbClr val="0070C0"/>
                </a:solidFill>
              </a:rPr>
              <a:t>Communication 10GbE between two blades</a:t>
            </a:r>
          </a:p>
          <a:p>
            <a:pPr lvl="1"/>
            <a:r>
              <a:rPr lang="en-US" sz="2000" dirty="0" smtClean="0"/>
              <a:t>Front (i.e. via AMC) : </a:t>
            </a:r>
            <a:r>
              <a:rPr lang="en-US" sz="2000" b="1" dirty="0" smtClean="0"/>
              <a:t>done</a:t>
            </a:r>
          </a:p>
          <a:p>
            <a:pPr lvl="2"/>
            <a:r>
              <a:rPr lang="en-US" sz="1600" b="1" dirty="0" smtClean="0"/>
              <a:t>TCP=5.4 </a:t>
            </a:r>
            <a:r>
              <a:rPr lang="en-US" sz="1600" b="1" dirty="0" err="1" smtClean="0"/>
              <a:t>Gb</a:t>
            </a:r>
            <a:r>
              <a:rPr lang="en-US" sz="1600" b="1" dirty="0" smtClean="0"/>
              <a:t>/s (message 1 GB) </a:t>
            </a:r>
          </a:p>
          <a:p>
            <a:pPr lvl="2"/>
            <a:r>
              <a:rPr lang="en-US" sz="1600" b="1" dirty="0" smtClean="0"/>
              <a:t>UDP=5.6 </a:t>
            </a:r>
            <a:r>
              <a:rPr lang="en-US" sz="1600" b="1" dirty="0" err="1" smtClean="0"/>
              <a:t>Gb</a:t>
            </a:r>
            <a:r>
              <a:rPr lang="en-US" sz="1600" b="1" dirty="0" smtClean="0"/>
              <a:t>/s (message 64 KB)</a:t>
            </a:r>
            <a:endParaRPr lang="en-US" sz="1600" dirty="0" smtClean="0"/>
          </a:p>
          <a:p>
            <a:pPr lvl="1"/>
            <a:r>
              <a:rPr lang="en-US" sz="2000" dirty="0" smtClean="0"/>
              <a:t>Zone 3 (RTM) : to be done...</a:t>
            </a:r>
          </a:p>
          <a:p>
            <a:pPr lvl="1"/>
            <a:r>
              <a:rPr lang="en-US" sz="2000" dirty="0" smtClean="0"/>
              <a:t>Zone 2 (fabric interface): </a:t>
            </a:r>
            <a:r>
              <a:rPr lang="en-US" sz="2000" b="1" dirty="0" smtClean="0"/>
              <a:t>done</a:t>
            </a:r>
          </a:p>
          <a:p>
            <a:pPr lvl="2"/>
            <a:r>
              <a:rPr lang="en-US" sz="1600" b="1" dirty="0" smtClean="0"/>
              <a:t>TCP=8 </a:t>
            </a:r>
            <a:r>
              <a:rPr lang="en-US" sz="1600" b="1" dirty="0" err="1" smtClean="0"/>
              <a:t>Gb</a:t>
            </a:r>
            <a:r>
              <a:rPr lang="en-US" sz="1600" b="1" dirty="0" smtClean="0"/>
              <a:t>/s (message 1GB) </a:t>
            </a:r>
          </a:p>
          <a:p>
            <a:pPr lvl="2"/>
            <a:r>
              <a:rPr lang="en-US" sz="1600" b="1" dirty="0" smtClean="0"/>
              <a:t>UDP=6.8 </a:t>
            </a:r>
            <a:r>
              <a:rPr lang="en-US" sz="1600" b="1" dirty="0" err="1" smtClean="0"/>
              <a:t>Gb</a:t>
            </a:r>
            <a:r>
              <a:rPr lang="en-US" sz="1600" b="1" dirty="0" smtClean="0"/>
              <a:t>/s (message 64 KB)</a:t>
            </a:r>
            <a:endParaRPr lang="en-US" sz="1600" dirty="0" smtClean="0"/>
          </a:p>
          <a:p>
            <a:r>
              <a:rPr lang="en-US" sz="2400" dirty="0" smtClean="0">
                <a:solidFill>
                  <a:srgbClr val="0070C0"/>
                </a:solidFill>
              </a:rPr>
              <a:t>Lossless data compression algorithms: to be done</a:t>
            </a:r>
          </a:p>
          <a:p>
            <a:endParaRPr lang="en-US" sz="20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07/03/2011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9BED-DC94-4F28-B6B4-964CC42AB09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xTCA interest group - CERN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1080</Words>
  <Application>Microsoft Office PowerPoint</Application>
  <PresentationFormat>Affichage à l'écran (4:3)</PresentationFormat>
  <Paragraphs>345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15" baseType="lpstr">
      <vt:lpstr>Conception personnalisée</vt:lpstr>
      <vt:lpstr>1_Conception personnalisée</vt:lpstr>
      <vt:lpstr>xTCA projects (HW and SW) related to ATLAS LAr </vt:lpstr>
      <vt:lpstr>ATLAS LAr Context</vt:lpstr>
      <vt:lpstr>BNL &amp; Univ. of Arizona contribution</vt:lpstr>
      <vt:lpstr>LAPP contribution</vt:lpstr>
      <vt:lpstr>ROD Evaluator</vt:lpstr>
      <vt:lpstr>ATCA Test Board</vt:lpstr>
      <vt:lpstr>Diapositive 7</vt:lpstr>
      <vt:lpstr>ATCA Controller Mezzanine</vt:lpstr>
      <vt:lpstr>Tests with commercial board</vt:lpstr>
      <vt:lpstr>ATCA Controller Mezzanine Software</vt:lpstr>
      <vt:lpstr>Diapositive 11</vt:lpstr>
      <vt:lpstr>ATCA Controller Mezzanine Software</vt:lpstr>
      <vt:lpstr>ATCA Controller Mezzanine Software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letendre</dc:creator>
  <cp:lastModifiedBy>letendre</cp:lastModifiedBy>
  <cp:revision>119</cp:revision>
  <dcterms:created xsi:type="dcterms:W3CDTF">2011-03-02T13:10:19Z</dcterms:created>
  <dcterms:modified xsi:type="dcterms:W3CDTF">2011-03-07T12:58:48Z</dcterms:modified>
</cp:coreProperties>
</file>