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2.xml" ContentType="application/vnd.openxmlformats-officedocument.themeOverrid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407" r:id="rId2"/>
    <p:sldId id="417" r:id="rId3"/>
    <p:sldId id="526" r:id="rId4"/>
    <p:sldId id="524" r:id="rId5"/>
    <p:sldId id="525" r:id="rId6"/>
    <p:sldId id="523" r:id="rId7"/>
    <p:sldId id="527" r:id="rId8"/>
    <p:sldId id="530" r:id="rId9"/>
    <p:sldId id="529" r:id="rId10"/>
    <p:sldId id="528" r:id="rId11"/>
    <p:sldId id="531" r:id="rId12"/>
    <p:sldId id="507" r:id="rId13"/>
    <p:sldId id="520" r:id="rId14"/>
    <p:sldId id="521" r:id="rId15"/>
    <p:sldId id="522" r:id="rId16"/>
    <p:sldId id="411" r:id="rId17"/>
    <p:sldId id="427" r:id="rId18"/>
    <p:sldId id="511" r:id="rId19"/>
    <p:sldId id="422" r:id="rId20"/>
    <p:sldId id="514" r:id="rId21"/>
    <p:sldId id="420" r:id="rId22"/>
    <p:sldId id="509" r:id="rId23"/>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8000"/>
    <a:srgbClr val="F3900D"/>
    <a:srgbClr val="000000"/>
    <a:srgbClr val="F9B223"/>
    <a:srgbClr val="FFFF00"/>
    <a:srgbClr val="0000FF"/>
    <a:srgbClr val="00FF00"/>
    <a:srgbClr val="00FFFF"/>
    <a:srgbClr val="E9CB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612" autoAdjust="0"/>
    <p:restoredTop sz="96568" autoAdjust="0"/>
  </p:normalViewPr>
  <p:slideViewPr>
    <p:cSldViewPr snapToGrid="0" snapToObjects="1">
      <p:cViewPr>
        <p:scale>
          <a:sx n="75" d="100"/>
          <a:sy n="75" d="100"/>
        </p:scale>
        <p:origin x="714" y="141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CoilSize!$A$1:$A$6</c:f>
              <c:numCache>
                <c:formatCode>General</c:formatCode>
                <c:ptCount val="6"/>
                <c:pt idx="0">
                  <c:v>59</c:v>
                </c:pt>
                <c:pt idx="1">
                  <c:v>53</c:v>
                </c:pt>
                <c:pt idx="2">
                  <c:v>47</c:v>
                </c:pt>
                <c:pt idx="3">
                  <c:v>41</c:v>
                </c:pt>
                <c:pt idx="4">
                  <c:v>35</c:v>
                </c:pt>
                <c:pt idx="5">
                  <c:v>29</c:v>
                </c:pt>
              </c:numCache>
            </c:numRef>
          </c:xVal>
          <c:yVal>
            <c:numRef>
              <c:f>CoilSize!$B$1:$B$6</c:f>
              <c:numCache>
                <c:formatCode>General</c:formatCode>
                <c:ptCount val="6"/>
                <c:pt idx="0">
                  <c:v>17.8</c:v>
                </c:pt>
                <c:pt idx="1">
                  <c:v>17.600000000000001</c:v>
                </c:pt>
                <c:pt idx="2">
                  <c:v>17.3</c:v>
                </c:pt>
                <c:pt idx="3">
                  <c:v>17</c:v>
                </c:pt>
                <c:pt idx="4">
                  <c:v>16.600000000000001</c:v>
                </c:pt>
                <c:pt idx="5">
                  <c:v>16.100000000000001</c:v>
                </c:pt>
              </c:numCache>
            </c:numRef>
          </c:yVal>
          <c:smooth val="0"/>
          <c:extLst>
            <c:ext xmlns:c16="http://schemas.microsoft.com/office/drawing/2014/chart" uri="{C3380CC4-5D6E-409C-BE32-E72D297353CC}">
              <c16:uniqueId val="{00000000-111E-4563-B3CB-1DF0574D9F53}"/>
            </c:ext>
          </c:extLst>
        </c:ser>
        <c:dLbls>
          <c:showLegendKey val="0"/>
          <c:showVal val="0"/>
          <c:showCatName val="0"/>
          <c:showSerName val="0"/>
          <c:showPercent val="0"/>
          <c:showBubbleSize val="0"/>
        </c:dLbls>
        <c:axId val="211236912"/>
        <c:axId val="211246064"/>
      </c:scatterChart>
      <c:valAx>
        <c:axId val="21123691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dirty="0"/>
                  <a:t>Number of turns per quadrant</a:t>
                </a:r>
              </a:p>
            </c:rich>
          </c:tx>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11246064"/>
        <c:crosses val="autoZero"/>
        <c:crossBetween val="midCat"/>
      </c:valAx>
      <c:valAx>
        <c:axId val="2112460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dirty="0"/>
                  <a:t>Short sample field, T</a:t>
                </a:r>
              </a:p>
            </c:rich>
          </c:tx>
          <c:overlay val="0"/>
          <c:spPr>
            <a:noFill/>
            <a:ln>
              <a:noFill/>
            </a:ln>
            <a:effectLst/>
          </c:spPr>
          <c:txPr>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11236912"/>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solidFill>
            <a:sysClr val="windowText" lastClr="000000"/>
          </a:solidFill>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0.65671</cdr:x>
      <cdr:y>0</cdr:y>
    </cdr:from>
    <cdr:to>
      <cdr:x>0.73403</cdr:x>
      <cdr:y>0.10581</cdr:y>
    </cdr:to>
    <cdr:cxnSp macro="">
      <cdr:nvCxnSpPr>
        <cdr:cNvPr id="4" name="Straight Arrow Connector 3">
          <a:extLst xmlns:a="http://schemas.openxmlformats.org/drawingml/2006/main">
            <a:ext uri="{FF2B5EF4-FFF2-40B4-BE49-F238E27FC236}">
              <a16:creationId xmlns:a16="http://schemas.microsoft.com/office/drawing/2014/main" id="{770F5CB4-B428-B174-74A8-15829ED2B29A}"/>
            </a:ext>
          </a:extLst>
        </cdr:cNvPr>
        <cdr:cNvCxnSpPr/>
      </cdr:nvCxnSpPr>
      <cdr:spPr>
        <a:xfrm xmlns:a="http://schemas.openxmlformats.org/drawingml/2006/main">
          <a:off x="2941561" y="0"/>
          <a:ext cx="346320" cy="368655"/>
        </a:xfrm>
        <a:prstGeom xmlns:a="http://schemas.openxmlformats.org/drawingml/2006/main" prst="straightConnector1">
          <a:avLst/>
        </a:prstGeom>
        <a:ln xmlns:a="http://schemas.openxmlformats.org/drawingml/2006/main">
          <a:solidFill>
            <a:srgbClr val="FF0000"/>
          </a:solidFill>
          <a:tailEnd type="triangle"/>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0.61265</cdr:x>
      <cdr:y>0.1778</cdr:y>
    </cdr:from>
    <cdr:to>
      <cdr:x>0.71341</cdr:x>
      <cdr:y>0.31791</cdr:y>
    </cdr:to>
    <cdr:sp macro="" textlink="">
      <cdr:nvSpPr>
        <cdr:cNvPr id="8" name="Oval 7">
          <a:extLst xmlns:a="http://schemas.openxmlformats.org/drawingml/2006/main">
            <a:ext uri="{FF2B5EF4-FFF2-40B4-BE49-F238E27FC236}">
              <a16:creationId xmlns:a16="http://schemas.microsoft.com/office/drawing/2014/main" id="{B050DCFE-5599-3C2E-E213-A23A4C09FD1C}"/>
            </a:ext>
          </a:extLst>
        </cdr:cNvPr>
        <cdr:cNvSpPr/>
      </cdr:nvSpPr>
      <cdr:spPr>
        <a:xfrm xmlns:a="http://schemas.openxmlformats.org/drawingml/2006/main" rot="2033276">
          <a:off x="2744198" y="619452"/>
          <a:ext cx="451313" cy="488182"/>
        </a:xfrm>
        <a:prstGeom xmlns:a="http://schemas.openxmlformats.org/drawingml/2006/main" prst="ellipse">
          <a:avLst/>
        </a:prstGeom>
        <a:noFill xmlns:a="http://schemas.openxmlformats.org/drawingml/2006/main"/>
        <a:ln xmlns:a="http://schemas.openxmlformats.org/drawingml/2006/main">
          <a:solidFill>
            <a:srgbClr val="FF00FF"/>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Overflow="clip" rtlCol="0" anchor="ctr"/>
        <a:lstStyle xmlns:a="http://schemas.openxmlformats.org/drawingml/2006/main"/>
        <a:p xmlns:a="http://schemas.openxmlformats.org/drawingml/2006/main">
          <a:endParaRPr lang="en-US"/>
        </a:p>
      </cdr:txBody>
    </cdr:sp>
  </cdr:relSizeAnchor>
  <cdr:relSizeAnchor xmlns:cdr="http://schemas.openxmlformats.org/drawingml/2006/chartDrawing">
    <cdr:from>
      <cdr:x>0.5539</cdr:x>
      <cdr:y>0.2915</cdr:y>
    </cdr:from>
    <cdr:to>
      <cdr:x>0.65466</cdr:x>
      <cdr:y>0.43162</cdr:y>
    </cdr:to>
    <cdr:sp macro="" textlink="">
      <cdr:nvSpPr>
        <cdr:cNvPr id="9" name="Oval 8">
          <a:extLst xmlns:a="http://schemas.openxmlformats.org/drawingml/2006/main">
            <a:ext uri="{FF2B5EF4-FFF2-40B4-BE49-F238E27FC236}">
              <a16:creationId xmlns:a16="http://schemas.microsoft.com/office/drawing/2014/main" id="{8F7B48F6-5519-8C4E-0C71-E1CDF518261C}"/>
            </a:ext>
          </a:extLst>
        </cdr:cNvPr>
        <cdr:cNvSpPr/>
      </cdr:nvSpPr>
      <cdr:spPr>
        <a:xfrm xmlns:a="http://schemas.openxmlformats.org/drawingml/2006/main" rot="2033276">
          <a:off x="2481040" y="1015619"/>
          <a:ext cx="451313" cy="488182"/>
        </a:xfrm>
        <a:prstGeom xmlns:a="http://schemas.openxmlformats.org/drawingml/2006/main" prst="ellipse">
          <a:avLst/>
        </a:prstGeom>
        <a:noFill xmlns:a="http://schemas.openxmlformats.org/drawingml/2006/main"/>
        <a:ln xmlns:a="http://schemas.openxmlformats.org/drawingml/2006/main">
          <a:solidFill>
            <a:srgbClr val="7030A0"/>
          </a:solidFill>
        </a:ln>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0.74082</cdr:x>
      <cdr:y>0.2661</cdr:y>
    </cdr:from>
    <cdr:to>
      <cdr:x>0.94497</cdr:x>
      <cdr:y>0.52855</cdr:y>
    </cdr:to>
    <cdr:sp macro="" textlink="">
      <cdr:nvSpPr>
        <cdr:cNvPr id="10" name="TextBox 9">
          <a:extLst xmlns:a="http://schemas.openxmlformats.org/drawingml/2006/main">
            <a:ext uri="{FF2B5EF4-FFF2-40B4-BE49-F238E27FC236}">
              <a16:creationId xmlns:a16="http://schemas.microsoft.com/office/drawing/2014/main" id="{A2D9CAC2-30EF-F69B-04B3-22F8401DC797}"/>
            </a:ext>
          </a:extLst>
        </cdr:cNvPr>
        <cdr:cNvSpPr txBox="1"/>
      </cdr:nvSpPr>
      <cdr:spPr>
        <a:xfrm xmlns:a="http://schemas.openxmlformats.org/drawingml/2006/main">
          <a:off x="3318310" y="927112"/>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GB"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850443" y="0"/>
            <a:ext cx="2945659" cy="493633"/>
          </a:xfrm>
          <a:prstGeom prst="rect">
            <a:avLst/>
          </a:prstGeom>
        </p:spPr>
        <p:txBody>
          <a:bodyPr vert="horz" lIns="93177" tIns="46589" rIns="93177" bIns="46589" rtlCol="0"/>
          <a:lstStyle>
            <a:lvl1pPr algn="r">
              <a:defRPr sz="1200"/>
            </a:lvl1pPr>
          </a:lstStyle>
          <a:p>
            <a:fld id="{07CAEE29-812F-4FD1-80FE-A79269725149}" type="datetimeFigureOut">
              <a:rPr lang="en-US" smtClean="0"/>
              <a:t>4/3/2023</a:t>
            </a:fld>
            <a:endParaRPr lang="en-US"/>
          </a:p>
        </p:txBody>
      </p:sp>
      <p:sp>
        <p:nvSpPr>
          <p:cNvPr id="4" name="Slide Image Placeholder 3"/>
          <p:cNvSpPr>
            <a:spLocks noGrp="1" noRot="1" noChangeAspect="1"/>
          </p:cNvSpPr>
          <p:nvPr>
            <p:ph type="sldImg" idx="2"/>
          </p:nvPr>
        </p:nvSpPr>
        <p:spPr>
          <a:xfrm>
            <a:off x="930275" y="739775"/>
            <a:ext cx="4937125" cy="37020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679768" y="4689516"/>
            <a:ext cx="5438140" cy="4442699"/>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7"/>
            <a:ext cx="2945659" cy="4936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7"/>
            <a:ext cx="2945659" cy="493633"/>
          </a:xfrm>
          <a:prstGeom prst="rect">
            <a:avLst/>
          </a:prstGeom>
        </p:spPr>
        <p:txBody>
          <a:bodyPr vert="horz" lIns="93177" tIns="46589" rIns="93177" bIns="46589" rtlCol="0" anchor="b"/>
          <a:lstStyle>
            <a:lvl1pPr algn="r">
              <a:defRPr sz="1200"/>
            </a:lvl1pPr>
          </a:lstStyle>
          <a:p>
            <a:fld id="{F1330EA8-721A-4296-A153-FBC4832E448A}" type="slidenum">
              <a:rPr lang="en-US" smtClean="0"/>
              <a:t>‹#›</a:t>
            </a:fld>
            <a:endParaRPr lang="en-US"/>
          </a:p>
        </p:txBody>
      </p:sp>
    </p:spTree>
    <p:extLst>
      <p:ext uri="{BB962C8B-B14F-4D97-AF65-F5344CB8AC3E}">
        <p14:creationId xmlns:p14="http://schemas.microsoft.com/office/powerpoint/2010/main" val="1023446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688E4C-9CE3-4893-A690-D7E34E0FA916}" type="datetime1">
              <a:rPr lang="en-US" smtClean="0"/>
              <a:t>4/3/2023</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0B4269-DB68-4CF8-93FC-E0E0F9F4617A}" type="datetime1">
              <a:rPr lang="en-US" smtClean="0"/>
              <a:t>4/3/2023</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DD8EFD-823C-4D89-B8F7-A571BD4235DD}" type="datetime1">
              <a:rPr lang="en-US" smtClean="0"/>
              <a:t>4/3/2023</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96DFE4-65B3-440A-A6E5-1F8A31A497A4}" type="datetime1">
              <a:rPr lang="en-US" smtClean="0"/>
              <a:t>4/3/2023</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2313FC-9ACA-469F-80E7-B1D43B064D69}" type="datetime1">
              <a:rPr lang="en-US" smtClean="0"/>
              <a:t>4/3/2023</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9E990D-4B41-4352-B8F2-3370DCA75E12}" type="datetime1">
              <a:rPr lang="en-US" smtClean="0"/>
              <a:t>4/3/2023</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D93384-DBCB-4A00-890B-626967EB040F}" type="datetime1">
              <a:rPr lang="en-US" smtClean="0"/>
              <a:t>4/3/2023</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4B9F64-8053-4CA8-A443-36AC316E8A38}" type="datetime1">
              <a:rPr lang="en-US" smtClean="0"/>
              <a:t>4/3/2023</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ft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7.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emf"/></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tiff"/></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24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s://cds.cern.ch/record/2651300/files/CERN-ACC-2018-0058.pdf"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7.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emf"/></Relationships>
</file>

<file path=ppt/slides/_rels/slide2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chart" Target="../charts/chart1.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9946" y="1234911"/>
            <a:ext cx="8226854" cy="2065505"/>
          </a:xfrm>
        </p:spPr>
        <p:txBody>
          <a:bodyPr>
            <a:normAutofit fontScale="90000"/>
          </a:bodyPr>
          <a:lstStyle/>
          <a:p>
            <a:pPr algn="ctr"/>
            <a:r>
              <a:rPr lang="en-US" dirty="0"/>
              <a:t>Design options for a 14 T + block type dipole using 40 strands cable</a:t>
            </a:r>
          </a:p>
        </p:txBody>
      </p:sp>
      <p:sp>
        <p:nvSpPr>
          <p:cNvPr id="5" name="Text Placeholder 4"/>
          <p:cNvSpPr>
            <a:spLocks noGrp="1"/>
          </p:cNvSpPr>
          <p:nvPr>
            <p:ph type="body" idx="10"/>
          </p:nvPr>
        </p:nvSpPr>
        <p:spPr>
          <a:xfrm>
            <a:off x="1903751" y="3729174"/>
            <a:ext cx="5666796" cy="1201782"/>
          </a:xfrm>
        </p:spPr>
        <p:txBody>
          <a:bodyPr anchor="t">
            <a:normAutofit/>
          </a:bodyPr>
          <a:lstStyle/>
          <a:p>
            <a:pPr algn="ctr"/>
            <a:r>
              <a:rPr lang="en-US" sz="1800" dirty="0"/>
              <a:t>April 2023</a:t>
            </a:r>
          </a:p>
          <a:p>
            <a:pPr algn="ctr"/>
            <a:r>
              <a:rPr lang="en-US" sz="1800" dirty="0"/>
              <a:t>Susana Izquierdo Bermudez</a:t>
            </a:r>
          </a:p>
        </p:txBody>
      </p:sp>
      <p:sp>
        <p:nvSpPr>
          <p:cNvPr id="2" name="Date Placeholder 1"/>
          <p:cNvSpPr>
            <a:spLocks noGrp="1"/>
          </p:cNvSpPr>
          <p:nvPr>
            <p:ph type="dt" sz="half" idx="2"/>
          </p:nvPr>
        </p:nvSpPr>
        <p:spPr/>
        <p:txBody>
          <a:bodyPr/>
          <a:lstStyle/>
          <a:p>
            <a:fld id="{2E760F31-EDB3-445F-A96A-680D7E6E3A72}" type="datetime1">
              <a:rPr lang="en-US" smtClean="0"/>
              <a:t>4/3/2023</a:t>
            </a:fld>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a:t>
            </a:fld>
            <a:endParaRPr lang="en-US" dirty="0"/>
          </a:p>
        </p:txBody>
      </p:sp>
    </p:spTree>
    <p:extLst>
      <p:ext uri="{BB962C8B-B14F-4D97-AF65-F5344CB8AC3E}">
        <p14:creationId xmlns:p14="http://schemas.microsoft.com/office/powerpoint/2010/main" val="469389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0BB76-CFD5-A605-52F1-2CB58F81C181}"/>
              </a:ext>
            </a:extLst>
          </p:cNvPr>
          <p:cNvSpPr>
            <a:spLocks noGrp="1"/>
          </p:cNvSpPr>
          <p:nvPr>
            <p:ph type="title"/>
          </p:nvPr>
        </p:nvSpPr>
        <p:spPr/>
        <p:txBody>
          <a:bodyPr/>
          <a:lstStyle/>
          <a:p>
            <a:r>
              <a:rPr lang="en-US" dirty="0"/>
              <a:t>Additional slides</a:t>
            </a:r>
            <a:endParaRPr lang="en-GB" dirty="0"/>
          </a:p>
        </p:txBody>
      </p:sp>
      <p:sp>
        <p:nvSpPr>
          <p:cNvPr id="3" name="Date Placeholder 2">
            <a:extLst>
              <a:ext uri="{FF2B5EF4-FFF2-40B4-BE49-F238E27FC236}">
                <a16:creationId xmlns:a16="http://schemas.microsoft.com/office/drawing/2014/main" id="{673EF38D-113F-FEA4-6665-7812A2A67434}"/>
              </a:ext>
            </a:extLst>
          </p:cNvPr>
          <p:cNvSpPr>
            <a:spLocks noGrp="1"/>
          </p:cNvSpPr>
          <p:nvPr>
            <p:ph type="dt" sz="half" idx="2"/>
          </p:nvPr>
        </p:nvSpPr>
        <p:spPr/>
        <p:txBody>
          <a:bodyPr/>
          <a:lstStyle/>
          <a:p>
            <a:fld id="{C396DFE4-65B3-440A-A6E5-1F8A31A497A4}" type="datetime1">
              <a:rPr lang="en-US" smtClean="0"/>
              <a:t>4/3/2023</a:t>
            </a:fld>
            <a:endParaRPr lang="en-US" dirty="0"/>
          </a:p>
        </p:txBody>
      </p:sp>
      <p:sp>
        <p:nvSpPr>
          <p:cNvPr id="4" name="Slide Number Placeholder 3">
            <a:extLst>
              <a:ext uri="{FF2B5EF4-FFF2-40B4-BE49-F238E27FC236}">
                <a16:creationId xmlns:a16="http://schemas.microsoft.com/office/drawing/2014/main" id="{AB45A0D2-6145-CA26-958B-D302B464E421}"/>
              </a:ext>
            </a:extLst>
          </p:cNvPr>
          <p:cNvSpPr>
            <a:spLocks noGrp="1"/>
          </p:cNvSpPr>
          <p:nvPr>
            <p:ph type="sldNum" sz="quarter" idx="4"/>
          </p:nvPr>
        </p:nvSpPr>
        <p:spPr/>
        <p:txBody>
          <a:bodyPr/>
          <a:lstStyle/>
          <a:p>
            <a:fld id="{17918391-D411-FE40-AAD7-861AE5233E0E}" type="slidenum">
              <a:rPr lang="en-US" smtClean="0"/>
              <a:pPr/>
              <a:t>10</a:t>
            </a:fld>
            <a:endParaRPr lang="en-US" dirty="0"/>
          </a:p>
        </p:txBody>
      </p:sp>
      <p:sp>
        <p:nvSpPr>
          <p:cNvPr id="5" name="Text Placeholder 4">
            <a:extLst>
              <a:ext uri="{FF2B5EF4-FFF2-40B4-BE49-F238E27FC236}">
                <a16:creationId xmlns:a16="http://schemas.microsoft.com/office/drawing/2014/main" id="{42587680-8CAE-2078-54FA-C25BF4F2E4DE}"/>
              </a:ext>
            </a:extLst>
          </p:cNvPr>
          <p:cNvSpPr>
            <a:spLocks noGrp="1"/>
          </p:cNvSpPr>
          <p:nvPr>
            <p:ph type="body" idx="10"/>
          </p:nvPr>
        </p:nvSpPr>
        <p:spPr/>
        <p:txBody>
          <a:bodyPr/>
          <a:lstStyle/>
          <a:p>
            <a:endParaRPr lang="en-GB"/>
          </a:p>
        </p:txBody>
      </p:sp>
    </p:spTree>
    <p:extLst>
      <p:ext uri="{BB962C8B-B14F-4D97-AF65-F5344CB8AC3E}">
        <p14:creationId xmlns:p14="http://schemas.microsoft.com/office/powerpoint/2010/main" val="22060218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46EAD-BB50-C307-ED4C-FE797DE811E5}"/>
              </a:ext>
            </a:extLst>
          </p:cNvPr>
          <p:cNvSpPr>
            <a:spLocks noGrp="1"/>
          </p:cNvSpPr>
          <p:nvPr>
            <p:ph type="title"/>
          </p:nvPr>
        </p:nvSpPr>
        <p:spPr/>
        <p:txBody>
          <a:bodyPr/>
          <a:lstStyle/>
          <a:p>
            <a:r>
              <a:rPr lang="en-US" dirty="0"/>
              <a:t>Where we are</a:t>
            </a:r>
            <a:endParaRPr lang="en-GB" dirty="0"/>
          </a:p>
        </p:txBody>
      </p:sp>
      <p:sp>
        <p:nvSpPr>
          <p:cNvPr id="4" name="Date Placeholder 3">
            <a:extLst>
              <a:ext uri="{FF2B5EF4-FFF2-40B4-BE49-F238E27FC236}">
                <a16:creationId xmlns:a16="http://schemas.microsoft.com/office/drawing/2014/main" id="{8E08AE0C-90C1-0D14-2E11-F320C48E703F}"/>
              </a:ext>
            </a:extLst>
          </p:cNvPr>
          <p:cNvSpPr>
            <a:spLocks noGrp="1"/>
          </p:cNvSpPr>
          <p:nvPr>
            <p:ph type="dt" sz="half" idx="2"/>
          </p:nvPr>
        </p:nvSpPr>
        <p:spPr/>
        <p:txBody>
          <a:bodyPr/>
          <a:lstStyle/>
          <a:p>
            <a:fld id="{CE2313FC-9ACA-469F-80E7-B1D43B064D69}" type="datetime1">
              <a:rPr lang="en-US" smtClean="0"/>
              <a:t>4/3/2023</a:t>
            </a:fld>
            <a:endParaRPr lang="en-US" dirty="0"/>
          </a:p>
        </p:txBody>
      </p:sp>
      <p:sp>
        <p:nvSpPr>
          <p:cNvPr id="5" name="Slide Number Placeholder 4">
            <a:extLst>
              <a:ext uri="{FF2B5EF4-FFF2-40B4-BE49-F238E27FC236}">
                <a16:creationId xmlns:a16="http://schemas.microsoft.com/office/drawing/2014/main" id="{79DCCF8A-E61F-CBA8-8C07-DD89829462EF}"/>
              </a:ext>
            </a:extLst>
          </p:cNvPr>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6" name="Picture 5">
            <a:extLst>
              <a:ext uri="{FF2B5EF4-FFF2-40B4-BE49-F238E27FC236}">
                <a16:creationId xmlns:a16="http://schemas.microsoft.com/office/drawing/2014/main" id="{1B2BF076-56D2-11E8-50E5-7521FF9C536E}"/>
              </a:ext>
            </a:extLst>
          </p:cNvPr>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847428" y="1488032"/>
            <a:ext cx="2642235" cy="1979930"/>
          </a:xfrm>
          <a:prstGeom prst="rect">
            <a:avLst/>
          </a:prstGeom>
          <a:noFill/>
          <a:ln>
            <a:noFill/>
          </a:ln>
        </p:spPr>
      </p:pic>
      <p:pic>
        <p:nvPicPr>
          <p:cNvPr id="7" name="Picture 6">
            <a:extLst>
              <a:ext uri="{FF2B5EF4-FFF2-40B4-BE49-F238E27FC236}">
                <a16:creationId xmlns:a16="http://schemas.microsoft.com/office/drawing/2014/main" id="{356ADF71-4CF5-017A-F485-ED9FC3FFA273}"/>
              </a:ext>
            </a:extLst>
          </p:cNvPr>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853549" y="1488032"/>
            <a:ext cx="2642235" cy="1979930"/>
          </a:xfrm>
          <a:prstGeom prst="rect">
            <a:avLst/>
          </a:prstGeom>
          <a:noFill/>
          <a:ln>
            <a:noFill/>
          </a:ln>
        </p:spPr>
      </p:pic>
      <p:pic>
        <p:nvPicPr>
          <p:cNvPr id="8" name="Picture 7">
            <a:extLst>
              <a:ext uri="{FF2B5EF4-FFF2-40B4-BE49-F238E27FC236}">
                <a16:creationId xmlns:a16="http://schemas.microsoft.com/office/drawing/2014/main" id="{096111C3-42D5-34B1-39EC-E411A284175D}"/>
              </a:ext>
            </a:extLst>
          </p:cNvPr>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16202" y="3782060"/>
            <a:ext cx="2640965" cy="1979930"/>
          </a:xfrm>
          <a:prstGeom prst="rect">
            <a:avLst/>
          </a:prstGeom>
          <a:noFill/>
          <a:ln>
            <a:noFill/>
          </a:ln>
        </p:spPr>
      </p:pic>
      <p:pic>
        <p:nvPicPr>
          <p:cNvPr id="10" name="Picture 9">
            <a:extLst>
              <a:ext uri="{FF2B5EF4-FFF2-40B4-BE49-F238E27FC236}">
                <a16:creationId xmlns:a16="http://schemas.microsoft.com/office/drawing/2014/main" id="{891CF3D2-DF98-B986-596A-E5827C484A3B}"/>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842577" y="3782060"/>
            <a:ext cx="2639695" cy="1979930"/>
          </a:xfrm>
          <a:prstGeom prst="rect">
            <a:avLst/>
          </a:prstGeom>
          <a:noFill/>
          <a:ln>
            <a:noFill/>
          </a:ln>
        </p:spPr>
      </p:pic>
      <p:pic>
        <p:nvPicPr>
          <p:cNvPr id="11" name="Picture 10">
            <a:extLst>
              <a:ext uri="{FF2B5EF4-FFF2-40B4-BE49-F238E27FC236}">
                <a16:creationId xmlns:a16="http://schemas.microsoft.com/office/drawing/2014/main" id="{6BAE9926-1508-DB36-A766-FB220BAB26A2}"/>
              </a:ext>
            </a:extLst>
          </p:cNvPr>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543141" y="3782060"/>
            <a:ext cx="2642235" cy="1979930"/>
          </a:xfrm>
          <a:prstGeom prst="rect">
            <a:avLst/>
          </a:prstGeom>
          <a:noFill/>
          <a:ln>
            <a:noFill/>
          </a:ln>
        </p:spPr>
      </p:pic>
      <p:sp>
        <p:nvSpPr>
          <p:cNvPr id="3" name="Star: 5 Points 2">
            <a:extLst>
              <a:ext uri="{FF2B5EF4-FFF2-40B4-BE49-F238E27FC236}">
                <a16:creationId xmlns:a16="http://schemas.microsoft.com/office/drawing/2014/main" id="{AE3AE482-9F54-C784-A420-AA86E553AF18}"/>
              </a:ext>
            </a:extLst>
          </p:cNvPr>
          <p:cNvSpPr/>
          <p:nvPr/>
        </p:nvSpPr>
        <p:spPr>
          <a:xfrm>
            <a:off x="3176165" y="2118360"/>
            <a:ext cx="129540" cy="114300"/>
          </a:xfrm>
          <a:prstGeom prst="star5">
            <a:avLst/>
          </a:prstGeom>
          <a:solidFill>
            <a:srgbClr val="FF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Star: 5 Points 8">
            <a:extLst>
              <a:ext uri="{FF2B5EF4-FFF2-40B4-BE49-F238E27FC236}">
                <a16:creationId xmlns:a16="http://schemas.microsoft.com/office/drawing/2014/main" id="{54F75F22-389E-0DC1-4F74-75F2CEB59711}"/>
              </a:ext>
            </a:extLst>
          </p:cNvPr>
          <p:cNvSpPr/>
          <p:nvPr/>
        </p:nvSpPr>
        <p:spPr>
          <a:xfrm>
            <a:off x="6232204" y="2544145"/>
            <a:ext cx="129540" cy="114300"/>
          </a:xfrm>
          <a:prstGeom prst="star5">
            <a:avLst/>
          </a:prstGeom>
          <a:solidFill>
            <a:srgbClr val="FF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A4CC038C-FC48-119F-0EE0-5CF1D9BCCDC3}"/>
              </a:ext>
            </a:extLst>
          </p:cNvPr>
          <p:cNvSpPr txBox="1"/>
          <p:nvPr/>
        </p:nvSpPr>
        <p:spPr>
          <a:xfrm>
            <a:off x="6349885" y="2478184"/>
            <a:ext cx="1276311" cy="246221"/>
          </a:xfrm>
          <a:prstGeom prst="rect">
            <a:avLst/>
          </a:prstGeom>
          <a:noFill/>
        </p:spPr>
        <p:txBody>
          <a:bodyPr wrap="none" rtlCol="0">
            <a:spAutoFit/>
          </a:bodyPr>
          <a:lstStyle/>
          <a:p>
            <a:r>
              <a:rPr lang="en-US" sz="1000" dirty="0">
                <a:solidFill>
                  <a:srgbClr val="FF0000"/>
                </a:solidFill>
              </a:rPr>
              <a:t>56 mm, 540 A/mm</a:t>
            </a:r>
            <a:r>
              <a:rPr lang="en-US" sz="1000" baseline="30000" dirty="0">
                <a:solidFill>
                  <a:srgbClr val="FF0000"/>
                </a:solidFill>
              </a:rPr>
              <a:t>2</a:t>
            </a:r>
            <a:endParaRPr lang="en-GB" sz="1000" baseline="30000" dirty="0">
              <a:solidFill>
                <a:srgbClr val="FF0000"/>
              </a:solidFill>
            </a:endParaRPr>
          </a:p>
        </p:txBody>
      </p:sp>
      <p:sp>
        <p:nvSpPr>
          <p:cNvPr id="13" name="TextBox 12">
            <a:extLst>
              <a:ext uri="{FF2B5EF4-FFF2-40B4-BE49-F238E27FC236}">
                <a16:creationId xmlns:a16="http://schemas.microsoft.com/office/drawing/2014/main" id="{1458AF42-197B-5AEB-B574-A5F1B7026139}"/>
              </a:ext>
            </a:extLst>
          </p:cNvPr>
          <p:cNvSpPr txBox="1"/>
          <p:nvPr/>
        </p:nvSpPr>
        <p:spPr>
          <a:xfrm>
            <a:off x="2855100" y="2178103"/>
            <a:ext cx="901209" cy="246221"/>
          </a:xfrm>
          <a:prstGeom prst="rect">
            <a:avLst/>
          </a:prstGeom>
          <a:noFill/>
        </p:spPr>
        <p:txBody>
          <a:bodyPr wrap="none" rtlCol="0">
            <a:spAutoFit/>
          </a:bodyPr>
          <a:lstStyle/>
          <a:p>
            <a:r>
              <a:rPr lang="en-US" sz="1000" dirty="0">
                <a:solidFill>
                  <a:srgbClr val="FF0000"/>
                </a:solidFill>
              </a:rPr>
              <a:t>56 mm, 14 T</a:t>
            </a:r>
            <a:endParaRPr lang="en-GB" sz="1000" baseline="30000" dirty="0">
              <a:solidFill>
                <a:srgbClr val="FF0000"/>
              </a:solidFill>
            </a:endParaRPr>
          </a:p>
        </p:txBody>
      </p:sp>
      <p:sp>
        <p:nvSpPr>
          <p:cNvPr id="14" name="TextBox 13">
            <a:extLst>
              <a:ext uri="{FF2B5EF4-FFF2-40B4-BE49-F238E27FC236}">
                <a16:creationId xmlns:a16="http://schemas.microsoft.com/office/drawing/2014/main" id="{F1BEF5D5-F8CE-5703-6B84-0FF38C7194AC}"/>
              </a:ext>
            </a:extLst>
          </p:cNvPr>
          <p:cNvSpPr txBox="1"/>
          <p:nvPr/>
        </p:nvSpPr>
        <p:spPr>
          <a:xfrm>
            <a:off x="1814732" y="4540740"/>
            <a:ext cx="1027845" cy="246221"/>
          </a:xfrm>
          <a:prstGeom prst="rect">
            <a:avLst/>
          </a:prstGeom>
          <a:noFill/>
        </p:spPr>
        <p:txBody>
          <a:bodyPr wrap="none" rtlCol="0">
            <a:spAutoFit/>
          </a:bodyPr>
          <a:lstStyle/>
          <a:p>
            <a:r>
              <a:rPr lang="en-US" sz="1000" dirty="0">
                <a:solidFill>
                  <a:srgbClr val="FF0000"/>
                </a:solidFill>
              </a:rPr>
              <a:t>14 T, 92 J/cm</a:t>
            </a:r>
            <a:r>
              <a:rPr lang="en-US" sz="1000" baseline="30000" dirty="0">
                <a:solidFill>
                  <a:srgbClr val="FF0000"/>
                </a:solidFill>
              </a:rPr>
              <a:t>3</a:t>
            </a:r>
            <a:endParaRPr lang="en-GB" sz="1000" baseline="30000" dirty="0">
              <a:solidFill>
                <a:srgbClr val="FF0000"/>
              </a:solidFill>
            </a:endParaRPr>
          </a:p>
        </p:txBody>
      </p:sp>
      <p:sp>
        <p:nvSpPr>
          <p:cNvPr id="15" name="Star: 5 Points 14">
            <a:extLst>
              <a:ext uri="{FF2B5EF4-FFF2-40B4-BE49-F238E27FC236}">
                <a16:creationId xmlns:a16="http://schemas.microsoft.com/office/drawing/2014/main" id="{23D9583E-B320-6646-E7F3-21F44615B3E4}"/>
              </a:ext>
            </a:extLst>
          </p:cNvPr>
          <p:cNvSpPr/>
          <p:nvPr/>
        </p:nvSpPr>
        <p:spPr>
          <a:xfrm>
            <a:off x="1952563" y="4743899"/>
            <a:ext cx="129540" cy="114300"/>
          </a:xfrm>
          <a:prstGeom prst="star5">
            <a:avLst/>
          </a:prstGeom>
          <a:solidFill>
            <a:srgbClr val="FF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Star: 5 Points 15">
            <a:extLst>
              <a:ext uri="{FF2B5EF4-FFF2-40B4-BE49-F238E27FC236}">
                <a16:creationId xmlns:a16="http://schemas.microsoft.com/office/drawing/2014/main" id="{4EB90956-16DE-AEF2-D6DE-2BFB508EBF2A}"/>
              </a:ext>
            </a:extLst>
          </p:cNvPr>
          <p:cNvSpPr/>
          <p:nvPr/>
        </p:nvSpPr>
        <p:spPr>
          <a:xfrm>
            <a:off x="6145770" y="2334091"/>
            <a:ext cx="129540" cy="114300"/>
          </a:xfrm>
          <a:prstGeom prst="star5">
            <a:avLst/>
          </a:prstGeom>
          <a:solidFill>
            <a:srgbClr val="00B05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1CC1D551-77FD-3129-9C73-3F4B88DD2379}"/>
              </a:ext>
            </a:extLst>
          </p:cNvPr>
          <p:cNvSpPr txBox="1"/>
          <p:nvPr/>
        </p:nvSpPr>
        <p:spPr>
          <a:xfrm>
            <a:off x="6226102" y="2263986"/>
            <a:ext cx="1276311" cy="246221"/>
          </a:xfrm>
          <a:prstGeom prst="rect">
            <a:avLst/>
          </a:prstGeom>
          <a:noFill/>
        </p:spPr>
        <p:txBody>
          <a:bodyPr wrap="none" rtlCol="0">
            <a:spAutoFit/>
          </a:bodyPr>
          <a:lstStyle/>
          <a:p>
            <a:r>
              <a:rPr lang="en-US" sz="1000" dirty="0">
                <a:solidFill>
                  <a:srgbClr val="00B050"/>
                </a:solidFill>
              </a:rPr>
              <a:t>48 mm, 617 A/mm</a:t>
            </a:r>
            <a:r>
              <a:rPr lang="en-US" sz="1000" baseline="30000" dirty="0">
                <a:solidFill>
                  <a:srgbClr val="00B050"/>
                </a:solidFill>
              </a:rPr>
              <a:t>2</a:t>
            </a:r>
            <a:endParaRPr lang="en-GB" sz="1000" baseline="30000" dirty="0">
              <a:solidFill>
                <a:srgbClr val="00B050"/>
              </a:solidFill>
            </a:endParaRPr>
          </a:p>
        </p:txBody>
      </p:sp>
      <p:sp>
        <p:nvSpPr>
          <p:cNvPr id="18" name="Star: 5 Points 17">
            <a:extLst>
              <a:ext uri="{FF2B5EF4-FFF2-40B4-BE49-F238E27FC236}">
                <a16:creationId xmlns:a16="http://schemas.microsoft.com/office/drawing/2014/main" id="{1F96496E-E080-036F-9955-D22FC57C90D3}"/>
              </a:ext>
            </a:extLst>
          </p:cNvPr>
          <p:cNvSpPr/>
          <p:nvPr/>
        </p:nvSpPr>
        <p:spPr>
          <a:xfrm>
            <a:off x="3037821" y="2125097"/>
            <a:ext cx="129540" cy="114300"/>
          </a:xfrm>
          <a:prstGeom prst="star5">
            <a:avLst/>
          </a:prstGeom>
          <a:solidFill>
            <a:srgbClr val="00B05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D769EE7E-F611-D281-C457-3A4291A6F79B}"/>
              </a:ext>
            </a:extLst>
          </p:cNvPr>
          <p:cNvSpPr txBox="1"/>
          <p:nvPr/>
        </p:nvSpPr>
        <p:spPr>
          <a:xfrm>
            <a:off x="2223330" y="2033422"/>
            <a:ext cx="901209" cy="246221"/>
          </a:xfrm>
          <a:prstGeom prst="rect">
            <a:avLst/>
          </a:prstGeom>
          <a:noFill/>
        </p:spPr>
        <p:txBody>
          <a:bodyPr wrap="none" rtlCol="0">
            <a:spAutoFit/>
          </a:bodyPr>
          <a:lstStyle/>
          <a:p>
            <a:r>
              <a:rPr lang="en-US" sz="1000" dirty="0">
                <a:solidFill>
                  <a:srgbClr val="00B050"/>
                </a:solidFill>
              </a:rPr>
              <a:t>48 mm, 14 T</a:t>
            </a:r>
            <a:endParaRPr lang="en-GB" sz="1000" baseline="30000" dirty="0">
              <a:solidFill>
                <a:srgbClr val="00B050"/>
              </a:solidFill>
            </a:endParaRPr>
          </a:p>
        </p:txBody>
      </p:sp>
      <p:sp>
        <p:nvSpPr>
          <p:cNvPr id="20" name="TextBox 19">
            <a:extLst>
              <a:ext uri="{FF2B5EF4-FFF2-40B4-BE49-F238E27FC236}">
                <a16:creationId xmlns:a16="http://schemas.microsoft.com/office/drawing/2014/main" id="{E081498A-4C6C-B900-796D-D54E54721954}"/>
              </a:ext>
            </a:extLst>
          </p:cNvPr>
          <p:cNvSpPr txBox="1"/>
          <p:nvPr/>
        </p:nvSpPr>
        <p:spPr>
          <a:xfrm>
            <a:off x="1709407" y="4922611"/>
            <a:ext cx="1005403" cy="246221"/>
          </a:xfrm>
          <a:prstGeom prst="rect">
            <a:avLst/>
          </a:prstGeom>
          <a:noFill/>
        </p:spPr>
        <p:txBody>
          <a:bodyPr wrap="none" rtlCol="0">
            <a:spAutoFit/>
          </a:bodyPr>
          <a:lstStyle/>
          <a:p>
            <a:r>
              <a:rPr lang="en-US" sz="1000" dirty="0">
                <a:solidFill>
                  <a:srgbClr val="00B050"/>
                </a:solidFill>
              </a:rPr>
              <a:t>14 T, 89 J/cm</a:t>
            </a:r>
            <a:r>
              <a:rPr lang="en-US" sz="1000" baseline="30000" dirty="0">
                <a:solidFill>
                  <a:srgbClr val="00B050"/>
                </a:solidFill>
              </a:rPr>
              <a:t>3</a:t>
            </a:r>
            <a:endParaRPr lang="en-GB" sz="1000" baseline="30000" dirty="0">
              <a:solidFill>
                <a:srgbClr val="00B050"/>
              </a:solidFill>
            </a:endParaRPr>
          </a:p>
        </p:txBody>
      </p:sp>
      <p:sp>
        <p:nvSpPr>
          <p:cNvPr id="21" name="Star: 5 Points 20">
            <a:extLst>
              <a:ext uri="{FF2B5EF4-FFF2-40B4-BE49-F238E27FC236}">
                <a16:creationId xmlns:a16="http://schemas.microsoft.com/office/drawing/2014/main" id="{BA6A602E-FE11-5101-5A1C-BD2A02F6F700}"/>
              </a:ext>
            </a:extLst>
          </p:cNvPr>
          <p:cNvSpPr/>
          <p:nvPr/>
        </p:nvSpPr>
        <p:spPr>
          <a:xfrm>
            <a:off x="1954329" y="4828168"/>
            <a:ext cx="129540" cy="114300"/>
          </a:xfrm>
          <a:prstGeom prst="star5">
            <a:avLst/>
          </a:prstGeom>
          <a:solidFill>
            <a:srgbClr val="00B05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876941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HL magnets parameters</a:t>
            </a:r>
          </a:p>
        </p:txBody>
      </p:sp>
      <p:sp>
        <p:nvSpPr>
          <p:cNvPr id="3" name="Content Placeholder 2"/>
          <p:cNvSpPr>
            <a:spLocks noGrp="1"/>
          </p:cNvSpPr>
          <p:nvPr>
            <p:ph idx="1"/>
          </p:nvPr>
        </p:nvSpPr>
        <p:spPr>
          <a:xfrm>
            <a:off x="3307954" y="4911464"/>
            <a:ext cx="3359213" cy="1570687"/>
          </a:xfrm>
        </p:spPr>
        <p:txBody>
          <a:bodyPr>
            <a:normAutofit/>
          </a:bodyPr>
          <a:lstStyle/>
          <a:p>
            <a:r>
              <a:rPr lang="en-GB" sz="1600" dirty="0" err="1">
                <a:solidFill>
                  <a:schemeClr val="accent6"/>
                </a:solidFill>
              </a:rPr>
              <a:t>B</a:t>
            </a:r>
            <a:r>
              <a:rPr lang="en-GB" sz="1600" baseline="-25000" dirty="0" err="1">
                <a:solidFill>
                  <a:schemeClr val="accent6"/>
                </a:solidFill>
              </a:rPr>
              <a:t>p</a:t>
            </a:r>
            <a:r>
              <a:rPr lang="en-GB" sz="1600" dirty="0">
                <a:solidFill>
                  <a:schemeClr val="accent6"/>
                </a:solidFill>
              </a:rPr>
              <a:t>(</a:t>
            </a:r>
            <a:r>
              <a:rPr lang="en-GB" sz="1600" dirty="0" err="1">
                <a:solidFill>
                  <a:schemeClr val="accent6"/>
                </a:solidFill>
              </a:rPr>
              <a:t>I</a:t>
            </a:r>
            <a:r>
              <a:rPr lang="en-GB" sz="1600" baseline="-25000" dirty="0" err="1">
                <a:solidFill>
                  <a:schemeClr val="accent6"/>
                </a:solidFill>
              </a:rPr>
              <a:t>nom</a:t>
            </a:r>
            <a:r>
              <a:rPr lang="en-GB" sz="1600" dirty="0">
                <a:solidFill>
                  <a:schemeClr val="accent6"/>
                </a:solidFill>
              </a:rPr>
              <a:t>)= 11.8 T</a:t>
            </a:r>
          </a:p>
          <a:p>
            <a:pPr lvl="0"/>
            <a:r>
              <a:rPr lang="en-GB" sz="1600" dirty="0" err="1">
                <a:solidFill>
                  <a:schemeClr val="accent6"/>
                </a:solidFill>
              </a:rPr>
              <a:t>J</a:t>
            </a:r>
            <a:r>
              <a:rPr lang="en-GB" sz="1600" baseline="-25000" dirty="0" err="1">
                <a:solidFill>
                  <a:schemeClr val="accent6"/>
                </a:solidFill>
              </a:rPr>
              <a:t>overall</a:t>
            </a:r>
            <a:r>
              <a:rPr lang="en-GB" sz="1600" dirty="0">
                <a:solidFill>
                  <a:schemeClr val="accent6"/>
                </a:solidFill>
              </a:rPr>
              <a:t>(</a:t>
            </a:r>
            <a:r>
              <a:rPr lang="en-GB" sz="1600" dirty="0" err="1">
                <a:solidFill>
                  <a:schemeClr val="accent6"/>
                </a:solidFill>
              </a:rPr>
              <a:t>I</a:t>
            </a:r>
            <a:r>
              <a:rPr lang="en-GB" sz="1600" baseline="-25000" dirty="0" err="1">
                <a:solidFill>
                  <a:schemeClr val="accent6"/>
                </a:solidFill>
              </a:rPr>
              <a:t>nom</a:t>
            </a:r>
            <a:r>
              <a:rPr lang="en-GB" sz="1600" dirty="0">
                <a:solidFill>
                  <a:schemeClr val="accent6"/>
                </a:solidFill>
              </a:rPr>
              <a:t>)=</a:t>
            </a:r>
            <a:r>
              <a:rPr lang="en-US" sz="1600" dirty="0">
                <a:solidFill>
                  <a:schemeClr val="accent6"/>
                </a:solidFill>
                <a:sym typeface="Times New Roman"/>
              </a:rPr>
              <a:t> 523</a:t>
            </a:r>
            <a:r>
              <a:rPr lang="en-GB" sz="1600" dirty="0">
                <a:solidFill>
                  <a:schemeClr val="accent6"/>
                </a:solidFill>
                <a:sym typeface="Times New Roman"/>
              </a:rPr>
              <a:t> A/mm</a:t>
            </a:r>
            <a:r>
              <a:rPr lang="en-GB" sz="1600" baseline="30000" dirty="0">
                <a:solidFill>
                  <a:schemeClr val="accent6"/>
                </a:solidFill>
                <a:sym typeface="Times New Roman"/>
              </a:rPr>
              <a:t>2</a:t>
            </a:r>
            <a:endParaRPr lang="en-GB" sz="1600" dirty="0">
              <a:solidFill>
                <a:schemeClr val="accent6"/>
              </a:solidFill>
            </a:endParaRPr>
          </a:p>
          <a:p>
            <a:pPr lvl="0"/>
            <a:r>
              <a:rPr lang="en-GB" sz="1600" dirty="0" err="1">
                <a:solidFill>
                  <a:schemeClr val="accent6"/>
                </a:solidFill>
              </a:rPr>
              <a:t>J</a:t>
            </a:r>
            <a:r>
              <a:rPr lang="en-GB" sz="1600" baseline="-25000" dirty="0" err="1">
                <a:solidFill>
                  <a:schemeClr val="accent6"/>
                </a:solidFill>
              </a:rPr>
              <a:t>cu</a:t>
            </a:r>
            <a:r>
              <a:rPr lang="en-GB" sz="1600" dirty="0">
                <a:solidFill>
                  <a:schemeClr val="accent6"/>
                </a:solidFill>
              </a:rPr>
              <a:t>(</a:t>
            </a:r>
            <a:r>
              <a:rPr lang="en-GB" sz="1600" dirty="0" err="1">
                <a:solidFill>
                  <a:schemeClr val="accent6"/>
                </a:solidFill>
              </a:rPr>
              <a:t>I</a:t>
            </a:r>
            <a:r>
              <a:rPr lang="en-GB" sz="1600" baseline="-25000" dirty="0" err="1">
                <a:solidFill>
                  <a:schemeClr val="accent6"/>
                </a:solidFill>
              </a:rPr>
              <a:t>nom</a:t>
            </a:r>
            <a:r>
              <a:rPr lang="en-GB" sz="1600" dirty="0">
                <a:solidFill>
                  <a:schemeClr val="accent6"/>
                </a:solidFill>
              </a:rPr>
              <a:t>)= 1439</a:t>
            </a:r>
            <a:r>
              <a:rPr lang="en-US" sz="1600" dirty="0">
                <a:solidFill>
                  <a:schemeClr val="accent6"/>
                </a:solidFill>
                <a:sym typeface="Times New Roman"/>
              </a:rPr>
              <a:t> </a:t>
            </a:r>
            <a:r>
              <a:rPr lang="en-GB" sz="1600" dirty="0">
                <a:solidFill>
                  <a:schemeClr val="accent6"/>
                </a:solidFill>
                <a:sym typeface="Times New Roman"/>
              </a:rPr>
              <a:t> A/mm</a:t>
            </a:r>
            <a:r>
              <a:rPr lang="en-GB" sz="1600" baseline="30000" dirty="0">
                <a:solidFill>
                  <a:schemeClr val="accent6"/>
                </a:solidFill>
                <a:sym typeface="Times New Roman"/>
              </a:rPr>
              <a:t>2</a:t>
            </a:r>
            <a:endParaRPr lang="en-GB" sz="1600" baseline="30000" dirty="0">
              <a:solidFill>
                <a:schemeClr val="accent6"/>
              </a:solidFill>
            </a:endParaRPr>
          </a:p>
          <a:p>
            <a:pPr lvl="0"/>
            <a:r>
              <a:rPr lang="en-GB" sz="1600" dirty="0" err="1">
                <a:solidFill>
                  <a:schemeClr val="accent6"/>
                </a:solidFill>
              </a:rPr>
              <a:t>e</a:t>
            </a:r>
            <a:r>
              <a:rPr lang="en-GB" sz="1600" baseline="-25000" dirty="0" err="1">
                <a:solidFill>
                  <a:schemeClr val="accent6"/>
                </a:solidFill>
              </a:rPr>
              <a:t>m</a:t>
            </a:r>
            <a:r>
              <a:rPr lang="en-GB" sz="1600" dirty="0">
                <a:solidFill>
                  <a:schemeClr val="accent6"/>
                </a:solidFill>
              </a:rPr>
              <a:t>(</a:t>
            </a:r>
            <a:r>
              <a:rPr lang="en-GB" sz="1600" dirty="0" err="1">
                <a:solidFill>
                  <a:schemeClr val="accent6"/>
                </a:solidFill>
              </a:rPr>
              <a:t>I</a:t>
            </a:r>
            <a:r>
              <a:rPr lang="en-GB" sz="1600" baseline="-25000" dirty="0" err="1">
                <a:solidFill>
                  <a:schemeClr val="accent6"/>
                </a:solidFill>
              </a:rPr>
              <a:t>nom</a:t>
            </a:r>
            <a:r>
              <a:rPr lang="en-GB" sz="1600" dirty="0">
                <a:solidFill>
                  <a:schemeClr val="accent6"/>
                </a:solidFill>
              </a:rPr>
              <a:t>)= 130</a:t>
            </a:r>
            <a:r>
              <a:rPr lang="en-GB" sz="1600" dirty="0">
                <a:solidFill>
                  <a:schemeClr val="accent6"/>
                </a:solidFill>
                <a:sym typeface="Times New Roman"/>
              </a:rPr>
              <a:t> MJ/m</a:t>
            </a:r>
            <a:r>
              <a:rPr lang="en-GB" sz="1600" baseline="30000" dirty="0">
                <a:solidFill>
                  <a:schemeClr val="accent6"/>
                </a:solidFill>
                <a:sym typeface="Times New Roman"/>
              </a:rPr>
              <a:t>3</a:t>
            </a:r>
          </a:p>
        </p:txBody>
      </p:sp>
      <p:sp>
        <p:nvSpPr>
          <p:cNvPr id="5" name="Slide Number Placeholder 4"/>
          <p:cNvSpPr>
            <a:spLocks noGrp="1"/>
          </p:cNvSpPr>
          <p:nvPr>
            <p:ph type="sldNum" sz="quarter" idx="12"/>
          </p:nvPr>
        </p:nvSpPr>
        <p:spPr>
          <a:xfrm>
            <a:off x="8686800" y="6356350"/>
            <a:ext cx="360000" cy="360000"/>
          </a:xfrm>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lang="fr-FR" smtClean="0"/>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pic>
        <p:nvPicPr>
          <p:cNvPr id="8" name="Picture 2" descr="D:\Work\QXF\Mechanics\2D\MQXF_150mm_aperture\v7_ref\pictures\MQXF_2d_mech_cross-section.tif"/>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431850" y="1999463"/>
            <a:ext cx="2521684" cy="25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ontent Placeholder 2"/>
          <p:cNvSpPr txBox="1">
            <a:spLocks/>
          </p:cNvSpPr>
          <p:nvPr/>
        </p:nvSpPr>
        <p:spPr>
          <a:xfrm>
            <a:off x="184058" y="4911464"/>
            <a:ext cx="3359213" cy="1570687"/>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GB" sz="1600" b="0" i="0" u="none" strike="noStrike" kern="1200" cap="none" spc="0" normalizeH="0" baseline="0" noProof="0" dirty="0" err="1">
                <a:ln>
                  <a:noFill/>
                </a:ln>
                <a:solidFill>
                  <a:schemeClr val="accent6"/>
                </a:solidFill>
                <a:effectLst/>
                <a:uLnTx/>
                <a:uFillTx/>
                <a:latin typeface="Arial"/>
                <a:ea typeface="+mn-ea"/>
                <a:cs typeface="+mn-cs"/>
              </a:rPr>
              <a:t>B</a:t>
            </a:r>
            <a:r>
              <a:rPr kumimoji="0" lang="en-GB" sz="1600" b="0" i="0" u="none" strike="noStrike" kern="1200" cap="none" spc="0" normalizeH="0" baseline="-25000" noProof="0" dirty="0" err="1">
                <a:ln>
                  <a:noFill/>
                </a:ln>
                <a:solidFill>
                  <a:schemeClr val="accent6"/>
                </a:solidFill>
                <a:effectLst/>
                <a:uLnTx/>
                <a:uFillTx/>
                <a:latin typeface="Arial"/>
                <a:ea typeface="+mn-ea"/>
                <a:cs typeface="+mn-cs"/>
              </a:rPr>
              <a:t>p</a:t>
            </a:r>
            <a:r>
              <a:rPr kumimoji="0" lang="en-GB" sz="1600" b="0" i="0" u="none" strike="noStrike" kern="1200" cap="none" spc="0" normalizeH="0" baseline="0" noProof="0" dirty="0">
                <a:ln>
                  <a:noFill/>
                </a:ln>
                <a:solidFill>
                  <a:schemeClr val="accent6"/>
                </a:solidFill>
                <a:effectLst/>
                <a:uLnTx/>
                <a:uFillTx/>
                <a:latin typeface="Arial"/>
                <a:ea typeface="+mn-ea"/>
                <a:cs typeface="+mn-cs"/>
              </a:rPr>
              <a:t>(</a:t>
            </a:r>
            <a:r>
              <a:rPr kumimoji="0" lang="en-GB" sz="1600" b="0" i="0" u="none" strike="noStrike" kern="1200" cap="none" spc="0" normalizeH="0" baseline="0" noProof="0" dirty="0" err="1">
                <a:ln>
                  <a:noFill/>
                </a:ln>
                <a:solidFill>
                  <a:schemeClr val="accent6"/>
                </a:solidFill>
                <a:effectLst/>
                <a:uLnTx/>
                <a:uFillTx/>
                <a:latin typeface="Arial"/>
                <a:ea typeface="+mn-ea"/>
                <a:cs typeface="+mn-cs"/>
              </a:rPr>
              <a:t>I</a:t>
            </a:r>
            <a:r>
              <a:rPr kumimoji="0" lang="en-GB" sz="1600" b="0" i="0" u="none" strike="noStrike" kern="1200" cap="none" spc="0" normalizeH="0" baseline="-25000" noProof="0" dirty="0" err="1">
                <a:ln>
                  <a:noFill/>
                </a:ln>
                <a:solidFill>
                  <a:schemeClr val="accent6"/>
                </a:solidFill>
                <a:effectLst/>
                <a:uLnTx/>
                <a:uFillTx/>
                <a:latin typeface="Arial"/>
                <a:ea typeface="+mn-ea"/>
                <a:cs typeface="+mn-cs"/>
              </a:rPr>
              <a:t>nom</a:t>
            </a:r>
            <a:r>
              <a:rPr kumimoji="0" lang="en-GB" sz="1600" b="0" i="0" u="none" strike="noStrike" kern="1200" cap="none" spc="0" normalizeH="0" baseline="0" noProof="0" dirty="0">
                <a:ln>
                  <a:noFill/>
                </a:ln>
                <a:solidFill>
                  <a:schemeClr val="accent6"/>
                </a:solidFill>
                <a:effectLst/>
                <a:uLnTx/>
                <a:uFillTx/>
                <a:latin typeface="Arial"/>
                <a:ea typeface="+mn-ea"/>
                <a:cs typeface="+mn-cs"/>
              </a:rPr>
              <a:t>)= 8.6 T</a:t>
            </a:r>
          </a:p>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GB" sz="1600" b="0" i="0" u="none" strike="noStrike" kern="1200" cap="none" spc="0" normalizeH="0" baseline="0" noProof="0" dirty="0" err="1">
                <a:ln>
                  <a:noFill/>
                </a:ln>
                <a:solidFill>
                  <a:schemeClr val="accent6"/>
                </a:solidFill>
                <a:effectLst/>
                <a:uLnTx/>
                <a:uFillTx/>
                <a:latin typeface="Arial"/>
                <a:ea typeface="+mn-ea"/>
                <a:cs typeface="+mn-cs"/>
              </a:rPr>
              <a:t>J</a:t>
            </a:r>
            <a:r>
              <a:rPr kumimoji="0" lang="en-GB" sz="1600" b="0" i="0" u="none" strike="noStrike" kern="1200" cap="none" spc="0" normalizeH="0" baseline="-25000" noProof="0" dirty="0" err="1">
                <a:ln>
                  <a:noFill/>
                </a:ln>
                <a:solidFill>
                  <a:schemeClr val="accent6"/>
                </a:solidFill>
                <a:effectLst/>
                <a:uLnTx/>
                <a:uFillTx/>
                <a:latin typeface="Arial"/>
                <a:ea typeface="+mn-ea"/>
                <a:cs typeface="+mn-cs"/>
              </a:rPr>
              <a:t>overall</a:t>
            </a:r>
            <a:r>
              <a:rPr kumimoji="0" lang="en-GB" sz="1600" b="0" i="0" u="none" strike="noStrike" kern="1200" cap="none" spc="0" normalizeH="0" baseline="0" noProof="0" dirty="0">
                <a:ln>
                  <a:noFill/>
                </a:ln>
                <a:solidFill>
                  <a:schemeClr val="accent6"/>
                </a:solidFill>
                <a:effectLst/>
                <a:uLnTx/>
                <a:uFillTx/>
                <a:latin typeface="Arial"/>
                <a:ea typeface="+mn-ea"/>
                <a:cs typeface="+mn-cs"/>
              </a:rPr>
              <a:t>(</a:t>
            </a:r>
            <a:r>
              <a:rPr kumimoji="0" lang="en-GB" sz="1600" b="0" i="0" u="none" strike="noStrike" kern="1200" cap="none" spc="0" normalizeH="0" baseline="0" noProof="0" dirty="0" err="1">
                <a:ln>
                  <a:noFill/>
                </a:ln>
                <a:solidFill>
                  <a:schemeClr val="accent6"/>
                </a:solidFill>
                <a:effectLst/>
                <a:uLnTx/>
                <a:uFillTx/>
                <a:latin typeface="Arial"/>
                <a:ea typeface="+mn-ea"/>
                <a:cs typeface="+mn-cs"/>
              </a:rPr>
              <a:t>I</a:t>
            </a:r>
            <a:r>
              <a:rPr kumimoji="0" lang="en-GB" sz="1600" b="0" i="0" u="none" strike="noStrike" kern="1200" cap="none" spc="0" normalizeH="0" baseline="-25000" noProof="0" dirty="0" err="1">
                <a:ln>
                  <a:noFill/>
                </a:ln>
                <a:solidFill>
                  <a:schemeClr val="accent6"/>
                </a:solidFill>
                <a:effectLst/>
                <a:uLnTx/>
                <a:uFillTx/>
                <a:latin typeface="Arial"/>
                <a:ea typeface="+mn-ea"/>
                <a:cs typeface="+mn-cs"/>
              </a:rPr>
              <a:t>nom</a:t>
            </a:r>
            <a:r>
              <a:rPr kumimoji="0" lang="en-GB" sz="1600" b="0" i="0" u="none" strike="noStrike" kern="1200" cap="none" spc="0" normalizeH="0" baseline="0" noProof="0" dirty="0">
                <a:ln>
                  <a:noFill/>
                </a:ln>
                <a:solidFill>
                  <a:schemeClr val="accent6"/>
                </a:solidFill>
                <a:effectLst/>
                <a:uLnTx/>
                <a:uFillTx/>
                <a:latin typeface="Arial"/>
                <a:ea typeface="+mn-ea"/>
                <a:cs typeface="+mn-cs"/>
              </a:rPr>
              <a:t>)= </a:t>
            </a:r>
            <a:r>
              <a:rPr kumimoji="0" lang="en-US" sz="1600" b="0" i="0" u="none" strike="noStrike" kern="1200" cap="none" spc="0" normalizeH="0" baseline="0" noProof="0" dirty="0">
                <a:ln>
                  <a:noFill/>
                </a:ln>
                <a:solidFill>
                  <a:schemeClr val="accent6"/>
                </a:solidFill>
                <a:effectLst/>
                <a:uLnTx/>
                <a:uFillTx/>
                <a:latin typeface="Arial"/>
                <a:ea typeface="+mn-ea"/>
                <a:cs typeface="+mn-cs"/>
                <a:sym typeface="Times New Roman"/>
              </a:rPr>
              <a:t>356/442</a:t>
            </a:r>
            <a:r>
              <a:rPr kumimoji="0" lang="en-GB" sz="1600" b="0" i="0" u="none" strike="noStrike" kern="1200" cap="none" spc="0" normalizeH="0" baseline="0" noProof="0" dirty="0">
                <a:ln>
                  <a:noFill/>
                </a:ln>
                <a:solidFill>
                  <a:schemeClr val="accent6"/>
                </a:solidFill>
                <a:effectLst/>
                <a:uLnTx/>
                <a:uFillTx/>
                <a:latin typeface="Arial"/>
                <a:ea typeface="+mn-ea"/>
                <a:cs typeface="+mn-cs"/>
                <a:sym typeface="Times New Roman"/>
              </a:rPr>
              <a:t> A/mm</a:t>
            </a:r>
            <a:r>
              <a:rPr kumimoji="0" lang="en-GB" sz="1600" b="0" i="0" u="none" strike="noStrike" kern="1200" cap="none" spc="0" normalizeH="0" baseline="30000" noProof="0" dirty="0">
                <a:ln>
                  <a:noFill/>
                </a:ln>
                <a:solidFill>
                  <a:schemeClr val="accent6"/>
                </a:solidFill>
                <a:effectLst/>
                <a:uLnTx/>
                <a:uFillTx/>
                <a:latin typeface="Arial"/>
                <a:ea typeface="+mn-ea"/>
                <a:cs typeface="+mn-cs"/>
                <a:sym typeface="Times New Roman"/>
              </a:rPr>
              <a:t>2</a:t>
            </a:r>
            <a:endParaRPr kumimoji="0" lang="en-GB" sz="1600" b="0" i="0" u="none" strike="noStrike" kern="1200" cap="none" spc="0" normalizeH="0" baseline="0" noProof="0" dirty="0">
              <a:ln>
                <a:noFill/>
              </a:ln>
              <a:solidFill>
                <a:schemeClr val="accent6"/>
              </a:solidFill>
              <a:effectLst/>
              <a:uLnTx/>
              <a:uFillTx/>
              <a:latin typeface="Arial"/>
              <a:ea typeface="+mn-ea"/>
              <a:cs typeface="+mn-cs"/>
            </a:endParaRPr>
          </a:p>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GB" sz="1600" b="0" i="0" u="none" strike="noStrike" kern="1200" cap="none" spc="0" normalizeH="0" baseline="0" noProof="0" dirty="0" err="1">
                <a:ln>
                  <a:noFill/>
                </a:ln>
                <a:solidFill>
                  <a:schemeClr val="accent6"/>
                </a:solidFill>
                <a:effectLst/>
                <a:uLnTx/>
                <a:uFillTx/>
                <a:latin typeface="Arial"/>
                <a:ea typeface="+mn-ea"/>
                <a:cs typeface="+mn-cs"/>
              </a:rPr>
              <a:t>J</a:t>
            </a:r>
            <a:r>
              <a:rPr kumimoji="0" lang="en-GB" sz="1600" b="0" i="0" u="none" strike="noStrike" kern="1200" cap="none" spc="0" normalizeH="0" baseline="-25000" noProof="0" dirty="0" err="1">
                <a:ln>
                  <a:noFill/>
                </a:ln>
                <a:solidFill>
                  <a:schemeClr val="accent6"/>
                </a:solidFill>
                <a:effectLst/>
                <a:uLnTx/>
                <a:uFillTx/>
                <a:latin typeface="Arial"/>
                <a:ea typeface="+mn-ea"/>
                <a:cs typeface="+mn-cs"/>
              </a:rPr>
              <a:t>cu</a:t>
            </a:r>
            <a:r>
              <a:rPr kumimoji="0" lang="en-GB" sz="1600" b="0" i="0" u="none" strike="noStrike" kern="1200" cap="none" spc="0" normalizeH="0" baseline="0" noProof="0" dirty="0">
                <a:ln>
                  <a:noFill/>
                </a:ln>
                <a:solidFill>
                  <a:schemeClr val="accent6"/>
                </a:solidFill>
                <a:effectLst/>
                <a:uLnTx/>
                <a:uFillTx/>
                <a:latin typeface="Arial"/>
                <a:ea typeface="+mn-ea"/>
                <a:cs typeface="+mn-cs"/>
              </a:rPr>
              <a:t>(</a:t>
            </a:r>
            <a:r>
              <a:rPr kumimoji="0" lang="en-GB" sz="1600" b="0" i="0" u="none" strike="noStrike" kern="1200" cap="none" spc="0" normalizeH="0" baseline="0" noProof="0" dirty="0" err="1">
                <a:ln>
                  <a:noFill/>
                </a:ln>
                <a:solidFill>
                  <a:schemeClr val="accent6"/>
                </a:solidFill>
                <a:effectLst/>
                <a:uLnTx/>
                <a:uFillTx/>
                <a:latin typeface="Arial"/>
                <a:ea typeface="+mn-ea"/>
                <a:cs typeface="+mn-cs"/>
              </a:rPr>
              <a:t>I</a:t>
            </a:r>
            <a:r>
              <a:rPr kumimoji="0" lang="en-GB" sz="1600" b="0" i="0" u="none" strike="noStrike" kern="1200" cap="none" spc="0" normalizeH="0" baseline="-25000" noProof="0" dirty="0" err="1">
                <a:ln>
                  <a:noFill/>
                </a:ln>
                <a:solidFill>
                  <a:schemeClr val="accent6"/>
                </a:solidFill>
                <a:effectLst/>
                <a:uLnTx/>
                <a:uFillTx/>
                <a:latin typeface="Arial"/>
                <a:ea typeface="+mn-ea"/>
                <a:cs typeface="+mn-cs"/>
              </a:rPr>
              <a:t>nom</a:t>
            </a:r>
            <a:r>
              <a:rPr kumimoji="0" lang="en-GB" sz="1600" b="0" i="0" u="none" strike="noStrike" kern="1200" cap="none" spc="0" normalizeH="0" baseline="0" noProof="0" dirty="0">
                <a:ln>
                  <a:noFill/>
                </a:ln>
                <a:solidFill>
                  <a:schemeClr val="accent6"/>
                </a:solidFill>
                <a:effectLst/>
                <a:uLnTx/>
                <a:uFillTx/>
                <a:latin typeface="Arial"/>
                <a:ea typeface="+mn-ea"/>
                <a:cs typeface="+mn-cs"/>
              </a:rPr>
              <a:t>)= </a:t>
            </a:r>
            <a:r>
              <a:rPr kumimoji="0" lang="en-US" sz="1600" b="0" i="0" u="none" strike="noStrike" kern="1200" cap="none" spc="0" normalizeH="0" baseline="0" noProof="0" dirty="0">
                <a:ln>
                  <a:noFill/>
                </a:ln>
                <a:solidFill>
                  <a:schemeClr val="accent6"/>
                </a:solidFill>
                <a:effectLst/>
                <a:uLnTx/>
                <a:uFillTx/>
                <a:latin typeface="Arial"/>
                <a:ea typeface="+mn-ea"/>
                <a:cs typeface="+mn-cs"/>
                <a:sym typeface="Times New Roman"/>
              </a:rPr>
              <a:t>763/932 </a:t>
            </a:r>
            <a:r>
              <a:rPr kumimoji="0" lang="en-GB" sz="1600" b="0" i="0" u="none" strike="noStrike" kern="1200" cap="none" spc="0" normalizeH="0" baseline="0" noProof="0" dirty="0">
                <a:ln>
                  <a:noFill/>
                </a:ln>
                <a:solidFill>
                  <a:schemeClr val="accent6"/>
                </a:solidFill>
                <a:effectLst/>
                <a:uLnTx/>
                <a:uFillTx/>
                <a:latin typeface="Arial"/>
                <a:ea typeface="+mn-ea"/>
                <a:cs typeface="+mn-cs"/>
                <a:sym typeface="Times New Roman"/>
              </a:rPr>
              <a:t> A/mm</a:t>
            </a:r>
            <a:r>
              <a:rPr kumimoji="0" lang="en-GB" sz="1600" b="0" i="0" u="none" strike="noStrike" kern="1200" cap="none" spc="0" normalizeH="0" baseline="30000" noProof="0" dirty="0">
                <a:ln>
                  <a:noFill/>
                </a:ln>
                <a:solidFill>
                  <a:schemeClr val="accent6"/>
                </a:solidFill>
                <a:effectLst/>
                <a:uLnTx/>
                <a:uFillTx/>
                <a:latin typeface="Arial"/>
                <a:ea typeface="+mn-ea"/>
                <a:cs typeface="+mn-cs"/>
                <a:sym typeface="Times New Roman"/>
              </a:rPr>
              <a:t>2</a:t>
            </a:r>
            <a:endParaRPr kumimoji="0" lang="en-GB" sz="1600" b="0" i="0" u="none" strike="noStrike" kern="1200" cap="none" spc="0" normalizeH="0" baseline="30000" noProof="0" dirty="0">
              <a:ln>
                <a:noFill/>
              </a:ln>
              <a:solidFill>
                <a:schemeClr val="accent6"/>
              </a:solidFill>
              <a:effectLst/>
              <a:uLnTx/>
              <a:uFillTx/>
              <a:latin typeface="Arial"/>
              <a:ea typeface="+mn-ea"/>
              <a:cs typeface="+mn-cs"/>
            </a:endParaRPr>
          </a:p>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GB" sz="1600" b="0" i="0" u="none" strike="noStrike" kern="1200" cap="none" spc="0" normalizeH="0" baseline="0" noProof="0" dirty="0" err="1">
                <a:ln>
                  <a:noFill/>
                </a:ln>
                <a:solidFill>
                  <a:schemeClr val="accent6"/>
                </a:solidFill>
                <a:effectLst/>
                <a:uLnTx/>
                <a:uFillTx/>
                <a:latin typeface="Arial"/>
                <a:ea typeface="+mn-ea"/>
                <a:cs typeface="+mn-cs"/>
              </a:rPr>
              <a:t>e</a:t>
            </a:r>
            <a:r>
              <a:rPr kumimoji="0" lang="en-GB" sz="1600" b="0" i="0" u="none" strike="noStrike" kern="1200" cap="none" spc="0" normalizeH="0" baseline="-25000" noProof="0" dirty="0" err="1">
                <a:ln>
                  <a:noFill/>
                </a:ln>
                <a:solidFill>
                  <a:schemeClr val="accent6"/>
                </a:solidFill>
                <a:effectLst/>
                <a:uLnTx/>
                <a:uFillTx/>
                <a:latin typeface="Arial"/>
                <a:ea typeface="+mn-ea"/>
                <a:cs typeface="+mn-cs"/>
              </a:rPr>
              <a:t>m</a:t>
            </a:r>
            <a:r>
              <a:rPr kumimoji="0" lang="en-GB" sz="1600" b="0" i="0" u="none" strike="noStrike" kern="1200" cap="none" spc="0" normalizeH="0" baseline="0" noProof="0" dirty="0">
                <a:ln>
                  <a:noFill/>
                </a:ln>
                <a:solidFill>
                  <a:schemeClr val="accent6"/>
                </a:solidFill>
                <a:effectLst/>
                <a:uLnTx/>
                <a:uFillTx/>
                <a:latin typeface="Arial"/>
                <a:ea typeface="+mn-ea"/>
                <a:cs typeface="+mn-cs"/>
              </a:rPr>
              <a:t> (</a:t>
            </a:r>
            <a:r>
              <a:rPr kumimoji="0" lang="en-GB" sz="1600" b="0" i="0" u="none" strike="noStrike" kern="1200" cap="none" spc="0" normalizeH="0" baseline="0" noProof="0" dirty="0" err="1">
                <a:ln>
                  <a:noFill/>
                </a:ln>
                <a:solidFill>
                  <a:schemeClr val="accent6"/>
                </a:solidFill>
                <a:effectLst/>
                <a:uLnTx/>
                <a:uFillTx/>
                <a:latin typeface="Arial"/>
                <a:ea typeface="+mn-ea"/>
                <a:cs typeface="+mn-cs"/>
              </a:rPr>
              <a:t>I</a:t>
            </a:r>
            <a:r>
              <a:rPr kumimoji="0" lang="en-GB" sz="1600" b="0" i="0" u="none" strike="noStrike" kern="1200" cap="none" spc="0" normalizeH="0" baseline="-25000" noProof="0" dirty="0" err="1">
                <a:ln>
                  <a:noFill/>
                </a:ln>
                <a:solidFill>
                  <a:schemeClr val="accent6"/>
                </a:solidFill>
                <a:effectLst/>
                <a:uLnTx/>
                <a:uFillTx/>
                <a:latin typeface="Arial"/>
                <a:ea typeface="+mn-ea"/>
                <a:cs typeface="+mn-cs"/>
              </a:rPr>
              <a:t>nom</a:t>
            </a:r>
            <a:r>
              <a:rPr kumimoji="0" lang="en-GB" sz="1600" b="0" i="0" u="none" strike="noStrike" kern="1200" cap="none" spc="0" normalizeH="0" baseline="0" noProof="0" dirty="0">
                <a:ln>
                  <a:noFill/>
                </a:ln>
                <a:solidFill>
                  <a:schemeClr val="accent6"/>
                </a:solidFill>
                <a:effectLst/>
                <a:uLnTx/>
                <a:uFillTx/>
                <a:latin typeface="Arial"/>
                <a:ea typeface="+mn-ea"/>
                <a:cs typeface="+mn-cs"/>
              </a:rPr>
              <a:t>)= </a:t>
            </a:r>
            <a:r>
              <a:rPr kumimoji="0" lang="en-GB" sz="1600" b="0" i="0" u="none" strike="noStrike" kern="1200" cap="none" spc="0" normalizeH="0" baseline="0" noProof="0" dirty="0">
                <a:ln>
                  <a:noFill/>
                </a:ln>
                <a:solidFill>
                  <a:schemeClr val="accent6"/>
                </a:solidFill>
                <a:effectLst/>
                <a:uLnTx/>
                <a:uFillTx/>
                <a:latin typeface="Arial"/>
                <a:ea typeface="+mn-ea"/>
                <a:cs typeface="+mn-cs"/>
                <a:sym typeface="Times New Roman"/>
              </a:rPr>
              <a:t>71 MJ/m</a:t>
            </a:r>
            <a:r>
              <a:rPr kumimoji="0" lang="en-GB" sz="1600" b="0" i="0" u="none" strike="noStrike" kern="1200" cap="none" spc="0" normalizeH="0" baseline="30000" noProof="0" dirty="0">
                <a:ln>
                  <a:noFill/>
                </a:ln>
                <a:solidFill>
                  <a:schemeClr val="accent6"/>
                </a:solidFill>
                <a:effectLst/>
                <a:uLnTx/>
                <a:uFillTx/>
                <a:latin typeface="Arial"/>
                <a:ea typeface="+mn-ea"/>
                <a:cs typeface="+mn-cs"/>
                <a:sym typeface="Times New Roman"/>
              </a:rPr>
              <a:t>3</a:t>
            </a:r>
          </a:p>
        </p:txBody>
      </p:sp>
      <p:sp>
        <p:nvSpPr>
          <p:cNvPr id="10" name="Content Placeholder 2"/>
          <p:cNvSpPr txBox="1">
            <a:spLocks/>
          </p:cNvSpPr>
          <p:nvPr/>
        </p:nvSpPr>
        <p:spPr>
          <a:xfrm>
            <a:off x="6431850" y="4908239"/>
            <a:ext cx="3359213" cy="1570687"/>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GB" sz="1600" b="0" i="0" u="none" strike="noStrike" kern="1200" cap="none" spc="0" normalizeH="0" baseline="0" noProof="0" dirty="0" err="1">
                <a:ln>
                  <a:noFill/>
                </a:ln>
                <a:solidFill>
                  <a:schemeClr val="accent6"/>
                </a:solidFill>
                <a:effectLst/>
                <a:uLnTx/>
                <a:uFillTx/>
                <a:latin typeface="Arial"/>
                <a:ea typeface="+mn-ea"/>
                <a:cs typeface="+mn-cs"/>
              </a:rPr>
              <a:t>B</a:t>
            </a:r>
            <a:r>
              <a:rPr kumimoji="0" lang="en-GB" sz="1600" b="0" i="0" u="none" strike="noStrike" kern="1200" cap="none" spc="0" normalizeH="0" baseline="-25000" noProof="0" dirty="0" err="1">
                <a:ln>
                  <a:noFill/>
                </a:ln>
                <a:solidFill>
                  <a:schemeClr val="accent6"/>
                </a:solidFill>
                <a:effectLst/>
                <a:uLnTx/>
                <a:uFillTx/>
                <a:latin typeface="Arial"/>
                <a:ea typeface="+mn-ea"/>
                <a:cs typeface="+mn-cs"/>
              </a:rPr>
              <a:t>p</a:t>
            </a:r>
            <a:r>
              <a:rPr kumimoji="0" lang="en-GB" sz="1600" b="0" i="0" u="none" strike="noStrike" kern="1200" cap="none" spc="0" normalizeH="0" baseline="0" noProof="0" dirty="0">
                <a:ln>
                  <a:noFill/>
                </a:ln>
                <a:solidFill>
                  <a:schemeClr val="accent6"/>
                </a:solidFill>
                <a:effectLst/>
                <a:uLnTx/>
                <a:uFillTx/>
                <a:latin typeface="Arial"/>
                <a:ea typeface="+mn-ea"/>
                <a:cs typeface="+mn-cs"/>
              </a:rPr>
              <a:t>(</a:t>
            </a:r>
            <a:r>
              <a:rPr kumimoji="0" lang="en-GB" sz="1600" b="0" i="0" u="none" strike="noStrike" kern="1200" cap="none" spc="0" normalizeH="0" baseline="0" noProof="0" dirty="0" err="1">
                <a:ln>
                  <a:noFill/>
                </a:ln>
                <a:solidFill>
                  <a:schemeClr val="accent6"/>
                </a:solidFill>
                <a:effectLst/>
                <a:uLnTx/>
                <a:uFillTx/>
                <a:latin typeface="Arial"/>
                <a:ea typeface="+mn-ea"/>
                <a:cs typeface="+mn-cs"/>
              </a:rPr>
              <a:t>I</a:t>
            </a:r>
            <a:r>
              <a:rPr kumimoji="0" lang="en-GB" sz="1600" b="0" i="0" u="none" strike="noStrike" kern="1200" cap="none" spc="0" normalizeH="0" baseline="-25000" noProof="0" dirty="0" err="1">
                <a:ln>
                  <a:noFill/>
                </a:ln>
                <a:solidFill>
                  <a:schemeClr val="accent6"/>
                </a:solidFill>
                <a:effectLst/>
                <a:uLnTx/>
                <a:uFillTx/>
                <a:latin typeface="Arial"/>
                <a:ea typeface="+mn-ea"/>
                <a:cs typeface="+mn-cs"/>
              </a:rPr>
              <a:t>nom</a:t>
            </a:r>
            <a:r>
              <a:rPr kumimoji="0" lang="en-GB" sz="1600" b="0" i="0" u="none" strike="noStrike" kern="1200" cap="none" spc="0" normalizeH="0" baseline="0" noProof="0" dirty="0">
                <a:ln>
                  <a:noFill/>
                </a:ln>
                <a:solidFill>
                  <a:schemeClr val="accent6"/>
                </a:solidFill>
                <a:effectLst/>
                <a:uLnTx/>
                <a:uFillTx/>
                <a:latin typeface="Arial"/>
                <a:ea typeface="+mn-ea"/>
                <a:cs typeface="+mn-cs"/>
              </a:rPr>
              <a:t>)= 11.4 T</a:t>
            </a:r>
          </a:p>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GB" sz="1600" b="0" i="0" u="none" strike="noStrike" kern="1200" cap="none" spc="0" normalizeH="0" baseline="0" noProof="0" dirty="0" err="1">
                <a:ln>
                  <a:noFill/>
                </a:ln>
                <a:solidFill>
                  <a:schemeClr val="accent6"/>
                </a:solidFill>
                <a:effectLst/>
                <a:uLnTx/>
                <a:uFillTx/>
                <a:latin typeface="Arial"/>
                <a:ea typeface="+mn-ea"/>
                <a:cs typeface="+mn-cs"/>
              </a:rPr>
              <a:t>J</a:t>
            </a:r>
            <a:r>
              <a:rPr kumimoji="0" lang="en-GB" sz="1600" b="0" i="0" u="none" strike="noStrike" kern="1200" cap="none" spc="0" normalizeH="0" baseline="-25000" noProof="0" dirty="0" err="1">
                <a:ln>
                  <a:noFill/>
                </a:ln>
                <a:solidFill>
                  <a:schemeClr val="accent6"/>
                </a:solidFill>
                <a:effectLst/>
                <a:uLnTx/>
                <a:uFillTx/>
                <a:latin typeface="Arial"/>
                <a:ea typeface="+mn-ea"/>
                <a:cs typeface="+mn-cs"/>
              </a:rPr>
              <a:t>overall</a:t>
            </a:r>
            <a:r>
              <a:rPr kumimoji="0" lang="en-GB" sz="1600" b="0" i="0" u="none" strike="noStrike" kern="1200" cap="none" spc="0" normalizeH="0" baseline="0" noProof="0" dirty="0">
                <a:ln>
                  <a:noFill/>
                </a:ln>
                <a:solidFill>
                  <a:schemeClr val="accent6"/>
                </a:solidFill>
                <a:effectLst/>
                <a:uLnTx/>
                <a:uFillTx/>
                <a:latin typeface="Arial"/>
                <a:ea typeface="+mn-ea"/>
                <a:cs typeface="+mn-cs"/>
              </a:rPr>
              <a:t>(</a:t>
            </a:r>
            <a:r>
              <a:rPr kumimoji="0" lang="en-GB" sz="1600" b="0" i="0" u="none" strike="noStrike" kern="1200" cap="none" spc="0" normalizeH="0" baseline="0" noProof="0" dirty="0" err="1">
                <a:ln>
                  <a:noFill/>
                </a:ln>
                <a:solidFill>
                  <a:schemeClr val="accent6"/>
                </a:solidFill>
                <a:effectLst/>
                <a:uLnTx/>
                <a:uFillTx/>
                <a:latin typeface="Arial"/>
                <a:ea typeface="+mn-ea"/>
                <a:cs typeface="+mn-cs"/>
              </a:rPr>
              <a:t>I</a:t>
            </a:r>
            <a:r>
              <a:rPr kumimoji="0" lang="en-GB" sz="1600" b="0" i="0" u="none" strike="noStrike" kern="1200" cap="none" spc="0" normalizeH="0" baseline="-25000" noProof="0" dirty="0" err="1">
                <a:ln>
                  <a:noFill/>
                </a:ln>
                <a:solidFill>
                  <a:schemeClr val="accent6"/>
                </a:solidFill>
                <a:effectLst/>
                <a:uLnTx/>
                <a:uFillTx/>
                <a:latin typeface="Arial"/>
                <a:ea typeface="+mn-ea"/>
                <a:cs typeface="+mn-cs"/>
              </a:rPr>
              <a:t>nom</a:t>
            </a:r>
            <a:r>
              <a:rPr kumimoji="0" lang="en-GB" sz="1600" b="0" i="0" u="none" strike="noStrike" kern="1200" cap="none" spc="0" normalizeH="0" baseline="0" noProof="0" dirty="0">
                <a:ln>
                  <a:noFill/>
                </a:ln>
                <a:solidFill>
                  <a:schemeClr val="accent6"/>
                </a:solidFill>
                <a:effectLst/>
                <a:uLnTx/>
                <a:uFillTx/>
                <a:latin typeface="Arial"/>
                <a:ea typeface="+mn-ea"/>
                <a:cs typeface="+mn-cs"/>
              </a:rPr>
              <a:t>)= 469 </a:t>
            </a:r>
            <a:r>
              <a:rPr kumimoji="0" lang="en-GB" sz="1600" b="0" i="0" u="none" strike="noStrike" kern="1200" cap="none" spc="0" normalizeH="0" baseline="0" noProof="0" dirty="0">
                <a:ln>
                  <a:noFill/>
                </a:ln>
                <a:solidFill>
                  <a:schemeClr val="accent6"/>
                </a:solidFill>
                <a:effectLst/>
                <a:uLnTx/>
                <a:uFillTx/>
                <a:latin typeface="Arial"/>
                <a:ea typeface="+mn-ea"/>
                <a:cs typeface="+mn-cs"/>
                <a:sym typeface="Times New Roman"/>
              </a:rPr>
              <a:t>A/mm</a:t>
            </a:r>
            <a:r>
              <a:rPr kumimoji="0" lang="en-GB" sz="1600" b="0" i="0" u="none" strike="noStrike" kern="1200" cap="none" spc="0" normalizeH="0" baseline="30000" noProof="0" dirty="0">
                <a:ln>
                  <a:noFill/>
                </a:ln>
                <a:solidFill>
                  <a:schemeClr val="accent6"/>
                </a:solidFill>
                <a:effectLst/>
                <a:uLnTx/>
                <a:uFillTx/>
                <a:latin typeface="Arial"/>
                <a:ea typeface="+mn-ea"/>
                <a:cs typeface="+mn-cs"/>
                <a:sym typeface="Times New Roman"/>
              </a:rPr>
              <a:t>2</a:t>
            </a:r>
            <a:endParaRPr kumimoji="0" lang="en-GB" sz="1600" b="0" i="0" u="none" strike="noStrike" kern="1200" cap="none" spc="0" normalizeH="0" baseline="0" noProof="0" dirty="0">
              <a:ln>
                <a:noFill/>
              </a:ln>
              <a:solidFill>
                <a:schemeClr val="accent6"/>
              </a:solidFill>
              <a:effectLst/>
              <a:uLnTx/>
              <a:uFillTx/>
              <a:latin typeface="Arial"/>
              <a:ea typeface="+mn-ea"/>
              <a:cs typeface="+mn-cs"/>
            </a:endParaRPr>
          </a:p>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GB" sz="1600" b="0" i="0" u="none" strike="noStrike" kern="1200" cap="none" spc="0" normalizeH="0" baseline="0" noProof="0" dirty="0" err="1">
                <a:ln>
                  <a:noFill/>
                </a:ln>
                <a:solidFill>
                  <a:schemeClr val="accent6"/>
                </a:solidFill>
                <a:effectLst/>
                <a:uLnTx/>
                <a:uFillTx/>
                <a:latin typeface="Arial"/>
                <a:ea typeface="+mn-ea"/>
                <a:cs typeface="+mn-cs"/>
              </a:rPr>
              <a:t>J</a:t>
            </a:r>
            <a:r>
              <a:rPr kumimoji="0" lang="en-GB" sz="1600" b="0" i="0" u="none" strike="noStrike" kern="1200" cap="none" spc="0" normalizeH="0" baseline="-25000" noProof="0" dirty="0" err="1">
                <a:ln>
                  <a:noFill/>
                </a:ln>
                <a:solidFill>
                  <a:schemeClr val="accent6"/>
                </a:solidFill>
                <a:effectLst/>
                <a:uLnTx/>
                <a:uFillTx/>
                <a:latin typeface="Arial"/>
                <a:ea typeface="+mn-ea"/>
                <a:cs typeface="+mn-cs"/>
              </a:rPr>
              <a:t>cu</a:t>
            </a:r>
            <a:r>
              <a:rPr kumimoji="0" lang="en-GB" sz="1600" b="0" i="0" u="none" strike="noStrike" kern="1200" cap="none" spc="0" normalizeH="0" baseline="0" noProof="0" dirty="0">
                <a:ln>
                  <a:noFill/>
                </a:ln>
                <a:solidFill>
                  <a:schemeClr val="accent6"/>
                </a:solidFill>
                <a:effectLst/>
                <a:uLnTx/>
                <a:uFillTx/>
                <a:latin typeface="Arial"/>
                <a:ea typeface="+mn-ea"/>
                <a:cs typeface="+mn-cs"/>
              </a:rPr>
              <a:t>(</a:t>
            </a:r>
            <a:r>
              <a:rPr kumimoji="0" lang="en-GB" sz="1600" b="0" i="0" u="none" strike="noStrike" kern="1200" cap="none" spc="0" normalizeH="0" baseline="0" noProof="0" dirty="0" err="1">
                <a:ln>
                  <a:noFill/>
                </a:ln>
                <a:solidFill>
                  <a:schemeClr val="accent6"/>
                </a:solidFill>
                <a:effectLst/>
                <a:uLnTx/>
                <a:uFillTx/>
                <a:latin typeface="Arial"/>
                <a:ea typeface="+mn-ea"/>
                <a:cs typeface="+mn-cs"/>
              </a:rPr>
              <a:t>I</a:t>
            </a:r>
            <a:r>
              <a:rPr kumimoji="0" lang="en-GB" sz="1600" b="0" i="0" u="none" strike="noStrike" kern="1200" cap="none" spc="0" normalizeH="0" baseline="-25000" noProof="0" dirty="0" err="1">
                <a:ln>
                  <a:noFill/>
                </a:ln>
                <a:solidFill>
                  <a:schemeClr val="accent6"/>
                </a:solidFill>
                <a:effectLst/>
                <a:uLnTx/>
                <a:uFillTx/>
                <a:latin typeface="Arial"/>
                <a:ea typeface="+mn-ea"/>
                <a:cs typeface="+mn-cs"/>
              </a:rPr>
              <a:t>nom</a:t>
            </a:r>
            <a:r>
              <a:rPr kumimoji="0" lang="en-GB" sz="1600" b="0" i="0" u="none" strike="noStrike" kern="1200" cap="none" spc="0" normalizeH="0" baseline="0" noProof="0" dirty="0">
                <a:ln>
                  <a:noFill/>
                </a:ln>
                <a:solidFill>
                  <a:schemeClr val="accent6"/>
                </a:solidFill>
                <a:effectLst/>
                <a:uLnTx/>
                <a:uFillTx/>
                <a:latin typeface="Arial"/>
                <a:ea typeface="+mn-ea"/>
                <a:cs typeface="+mn-cs"/>
              </a:rPr>
              <a:t>)=</a:t>
            </a:r>
            <a:r>
              <a:rPr kumimoji="0" lang="en-US" sz="1600" b="0" i="0" u="none" strike="noStrike" kern="1200" cap="none" spc="0" normalizeH="0" baseline="0" noProof="0" dirty="0">
                <a:ln>
                  <a:noFill/>
                </a:ln>
                <a:solidFill>
                  <a:schemeClr val="accent6"/>
                </a:solidFill>
                <a:effectLst/>
                <a:uLnTx/>
                <a:uFillTx/>
                <a:latin typeface="Arial"/>
                <a:ea typeface="+mn-ea"/>
                <a:cs typeface="+mn-cs"/>
                <a:sym typeface="Times New Roman"/>
              </a:rPr>
              <a:t> 1330 </a:t>
            </a:r>
            <a:r>
              <a:rPr kumimoji="0" lang="en-GB" sz="1600" b="0" i="0" u="none" strike="noStrike" kern="1200" cap="none" spc="0" normalizeH="0" baseline="0" noProof="0" dirty="0">
                <a:ln>
                  <a:noFill/>
                </a:ln>
                <a:solidFill>
                  <a:schemeClr val="accent6"/>
                </a:solidFill>
                <a:effectLst/>
                <a:uLnTx/>
                <a:uFillTx/>
                <a:latin typeface="Arial"/>
                <a:ea typeface="+mn-ea"/>
                <a:cs typeface="+mn-cs"/>
                <a:sym typeface="Times New Roman"/>
              </a:rPr>
              <a:t> A/mm</a:t>
            </a:r>
            <a:r>
              <a:rPr kumimoji="0" lang="en-GB" sz="1600" b="0" i="0" u="none" strike="noStrike" kern="1200" cap="none" spc="0" normalizeH="0" baseline="30000" noProof="0" dirty="0">
                <a:ln>
                  <a:noFill/>
                </a:ln>
                <a:solidFill>
                  <a:schemeClr val="accent6"/>
                </a:solidFill>
                <a:effectLst/>
                <a:uLnTx/>
                <a:uFillTx/>
                <a:latin typeface="Arial"/>
                <a:ea typeface="+mn-ea"/>
                <a:cs typeface="+mn-cs"/>
                <a:sym typeface="Times New Roman"/>
              </a:rPr>
              <a:t>2</a:t>
            </a:r>
            <a:endParaRPr kumimoji="0" lang="en-GB" sz="1600" b="0" i="0" u="none" strike="noStrike" kern="1200" cap="none" spc="0" normalizeH="0" baseline="30000" noProof="0" dirty="0">
              <a:ln>
                <a:noFill/>
              </a:ln>
              <a:solidFill>
                <a:schemeClr val="accent6"/>
              </a:solidFill>
              <a:effectLst/>
              <a:uLnTx/>
              <a:uFillTx/>
              <a:latin typeface="Arial"/>
              <a:ea typeface="+mn-ea"/>
              <a:cs typeface="+mn-cs"/>
            </a:endParaRPr>
          </a:p>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GB" sz="1600" b="0" i="0" u="none" strike="noStrike" kern="1200" cap="none" spc="0" normalizeH="0" baseline="0" noProof="0" dirty="0" err="1">
                <a:ln>
                  <a:noFill/>
                </a:ln>
                <a:solidFill>
                  <a:schemeClr val="accent6"/>
                </a:solidFill>
                <a:effectLst/>
                <a:uLnTx/>
                <a:uFillTx/>
                <a:latin typeface="Arial"/>
                <a:ea typeface="+mn-ea"/>
                <a:cs typeface="+mn-cs"/>
              </a:rPr>
              <a:t>e</a:t>
            </a:r>
            <a:r>
              <a:rPr kumimoji="0" lang="en-GB" sz="1600" b="0" i="0" u="none" strike="noStrike" kern="1200" cap="none" spc="0" normalizeH="0" baseline="-25000" noProof="0" dirty="0" err="1">
                <a:ln>
                  <a:noFill/>
                </a:ln>
                <a:solidFill>
                  <a:schemeClr val="accent6"/>
                </a:solidFill>
                <a:effectLst/>
                <a:uLnTx/>
                <a:uFillTx/>
                <a:latin typeface="Arial"/>
                <a:ea typeface="+mn-ea"/>
                <a:cs typeface="+mn-cs"/>
              </a:rPr>
              <a:t>m</a:t>
            </a:r>
            <a:r>
              <a:rPr kumimoji="0" lang="en-GB" sz="1600" b="0" i="0" u="none" strike="noStrike" kern="1200" cap="none" spc="0" normalizeH="0" baseline="0" noProof="0" dirty="0">
                <a:ln>
                  <a:noFill/>
                </a:ln>
                <a:solidFill>
                  <a:schemeClr val="accent6"/>
                </a:solidFill>
                <a:effectLst/>
                <a:uLnTx/>
                <a:uFillTx/>
                <a:latin typeface="Arial"/>
                <a:ea typeface="+mn-ea"/>
                <a:cs typeface="+mn-cs"/>
              </a:rPr>
              <a:t>(</a:t>
            </a:r>
            <a:r>
              <a:rPr kumimoji="0" lang="en-GB" sz="1600" b="0" i="0" u="none" strike="noStrike" kern="1200" cap="none" spc="0" normalizeH="0" baseline="0" noProof="0" dirty="0" err="1">
                <a:ln>
                  <a:noFill/>
                </a:ln>
                <a:solidFill>
                  <a:schemeClr val="accent6"/>
                </a:solidFill>
                <a:effectLst/>
                <a:uLnTx/>
                <a:uFillTx/>
                <a:latin typeface="Arial"/>
                <a:ea typeface="+mn-ea"/>
                <a:cs typeface="+mn-cs"/>
              </a:rPr>
              <a:t>I</a:t>
            </a:r>
            <a:r>
              <a:rPr kumimoji="0" lang="en-GB" sz="1600" b="0" i="0" u="none" strike="noStrike" kern="1200" cap="none" spc="0" normalizeH="0" baseline="-25000" noProof="0" dirty="0" err="1">
                <a:ln>
                  <a:noFill/>
                </a:ln>
                <a:solidFill>
                  <a:schemeClr val="accent6"/>
                </a:solidFill>
                <a:effectLst/>
                <a:uLnTx/>
                <a:uFillTx/>
                <a:latin typeface="Arial"/>
                <a:ea typeface="+mn-ea"/>
                <a:cs typeface="+mn-cs"/>
              </a:rPr>
              <a:t>nom</a:t>
            </a:r>
            <a:r>
              <a:rPr kumimoji="0" lang="en-GB" sz="1600" b="0" i="0" u="none" strike="noStrike" kern="1200" cap="none" spc="0" normalizeH="0" baseline="0" noProof="0" dirty="0">
                <a:ln>
                  <a:noFill/>
                </a:ln>
                <a:solidFill>
                  <a:schemeClr val="accent6"/>
                </a:solidFill>
                <a:effectLst/>
                <a:uLnTx/>
                <a:uFillTx/>
                <a:latin typeface="Arial"/>
                <a:ea typeface="+mn-ea"/>
                <a:cs typeface="+mn-cs"/>
              </a:rPr>
              <a:t>)= 129</a:t>
            </a:r>
            <a:r>
              <a:rPr kumimoji="0" lang="en-GB" sz="1600" b="0" i="0" u="none" strike="noStrike" kern="1200" cap="none" spc="0" normalizeH="0" baseline="0" noProof="0" dirty="0">
                <a:ln>
                  <a:noFill/>
                </a:ln>
                <a:solidFill>
                  <a:schemeClr val="accent6"/>
                </a:solidFill>
                <a:effectLst/>
                <a:uLnTx/>
                <a:uFillTx/>
                <a:latin typeface="Arial"/>
                <a:ea typeface="+mn-ea"/>
                <a:cs typeface="+mn-cs"/>
                <a:sym typeface="Times New Roman"/>
              </a:rPr>
              <a:t> MJ/m</a:t>
            </a:r>
            <a:r>
              <a:rPr kumimoji="0" lang="en-GB" sz="1600" b="0" i="0" u="none" strike="noStrike" kern="1200" cap="none" spc="0" normalizeH="0" baseline="30000" noProof="0" dirty="0">
                <a:ln>
                  <a:noFill/>
                </a:ln>
                <a:solidFill>
                  <a:schemeClr val="accent6"/>
                </a:solidFill>
                <a:effectLst/>
                <a:uLnTx/>
                <a:uFillTx/>
                <a:latin typeface="Arial"/>
                <a:ea typeface="+mn-ea"/>
                <a:cs typeface="+mn-cs"/>
                <a:sym typeface="Times New Roman"/>
              </a:rPr>
              <a:t>3</a:t>
            </a:r>
          </a:p>
        </p:txBody>
      </p:sp>
      <p:sp>
        <p:nvSpPr>
          <p:cNvPr id="14" name="TextBox 13"/>
          <p:cNvSpPr txBox="1"/>
          <p:nvPr/>
        </p:nvSpPr>
        <p:spPr>
          <a:xfrm>
            <a:off x="1165593" y="1585023"/>
            <a:ext cx="1095172"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a:ea typeface="+mn-ea"/>
                <a:cs typeface="+mn-cs"/>
              </a:rPr>
              <a:t>LHC-MB</a:t>
            </a:r>
            <a:endParaRPr kumimoji="0" lang="en-GB" sz="1800" b="1" i="0" u="none" strike="noStrike" kern="1200" cap="none" spc="0" normalizeH="0" baseline="0" noProof="0" dirty="0">
              <a:ln>
                <a:noFill/>
              </a:ln>
              <a:solidFill>
                <a:prstClr val="black"/>
              </a:solidFill>
              <a:effectLst/>
              <a:uLnTx/>
              <a:uFillTx/>
              <a:latin typeface="Arial"/>
              <a:ea typeface="+mn-ea"/>
              <a:cs typeface="+mn-cs"/>
            </a:endParaRPr>
          </a:p>
        </p:txBody>
      </p:sp>
      <p:sp>
        <p:nvSpPr>
          <p:cNvPr id="15" name="TextBox 14"/>
          <p:cNvSpPr txBox="1"/>
          <p:nvPr/>
        </p:nvSpPr>
        <p:spPr>
          <a:xfrm>
            <a:off x="3990880" y="1595872"/>
            <a:ext cx="155690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a:ea typeface="+mn-ea"/>
                <a:cs typeface="+mn-cs"/>
              </a:rPr>
              <a:t>HL-LHC 11 T</a:t>
            </a:r>
            <a:endParaRPr kumimoji="0" lang="en-GB" sz="1800" b="1" i="0" u="none" strike="noStrike" kern="1200" cap="none" spc="0" normalizeH="0" baseline="0" noProof="0" dirty="0">
              <a:ln>
                <a:noFill/>
              </a:ln>
              <a:solidFill>
                <a:prstClr val="black"/>
              </a:solidFill>
              <a:effectLst/>
              <a:uLnTx/>
              <a:uFillTx/>
              <a:latin typeface="Arial"/>
              <a:ea typeface="+mn-ea"/>
              <a:cs typeface="+mn-cs"/>
            </a:endParaRPr>
          </a:p>
        </p:txBody>
      </p:sp>
      <p:sp>
        <p:nvSpPr>
          <p:cNvPr id="16" name="TextBox 15"/>
          <p:cNvSpPr txBox="1"/>
          <p:nvPr/>
        </p:nvSpPr>
        <p:spPr>
          <a:xfrm>
            <a:off x="6777908" y="1562630"/>
            <a:ext cx="1774845"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a:ea typeface="+mn-ea"/>
                <a:cs typeface="+mn-cs"/>
              </a:rPr>
              <a:t>HL-LHC MQXF</a:t>
            </a:r>
            <a:endParaRPr kumimoji="0" lang="en-GB" sz="1800" b="1" i="0" u="none" strike="noStrike" kern="1200" cap="none" spc="0" normalizeH="0" baseline="0" noProof="0" dirty="0">
              <a:ln>
                <a:noFill/>
              </a:ln>
              <a:solidFill>
                <a:prstClr val="black"/>
              </a:solidFill>
              <a:effectLst/>
              <a:uLnTx/>
              <a:uFillTx/>
              <a:latin typeface="Arial"/>
              <a:ea typeface="+mn-ea"/>
              <a:cs typeface="+mn-cs"/>
            </a:endParaRPr>
          </a:p>
        </p:txBody>
      </p:sp>
      <p:pic>
        <p:nvPicPr>
          <p:cNvPr id="17" name="Content Placeholder 4"/>
          <p:cNvPicPr>
            <a:picLocks noChangeAspect="1"/>
          </p:cNvPicPr>
          <p:nvPr/>
        </p:nvPicPr>
        <p:blipFill rotWithShape="1">
          <a:blip r:embed="rId3" cstate="email">
            <a:extLst>
              <a:ext uri="{28A0092B-C50C-407E-A947-70E740481C1C}">
                <a14:useLocalDpi xmlns:a14="http://schemas.microsoft.com/office/drawing/2010/main" val="0"/>
              </a:ext>
            </a:extLst>
          </a:blip>
          <a:srcRect l="26455" t="10653" r="25443" b="7541"/>
          <a:stretch/>
        </p:blipFill>
        <p:spPr>
          <a:xfrm>
            <a:off x="3494079" y="1999463"/>
            <a:ext cx="2516328" cy="2520000"/>
          </a:xfrm>
          <a:prstGeom prst="ellipse">
            <a:avLst/>
          </a:prstGeom>
        </p:spPr>
      </p:pic>
      <p:pic>
        <p:nvPicPr>
          <p:cNvPr id="18" name="Picture 1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67577" y="1912494"/>
            <a:ext cx="2521205" cy="2520000"/>
          </a:xfrm>
          <a:prstGeom prst="rect">
            <a:avLst/>
          </a:prstGeom>
        </p:spPr>
      </p:pic>
      <p:sp>
        <p:nvSpPr>
          <p:cNvPr id="19" name="Footer Placeholder 3"/>
          <p:cNvSpPr>
            <a:spLocks noGrp="1"/>
          </p:cNvSpPr>
          <p:nvPr>
            <p:ph type="ftr" sz="quarter" idx="11"/>
          </p:nvPr>
        </p:nvSpPr>
        <p:spPr>
          <a:xfrm>
            <a:off x="1905000" y="6547679"/>
            <a:ext cx="6627000" cy="441319"/>
          </a:xfrm>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a:t>Susana Izquierdo Bermudez, </a:t>
            </a:r>
            <a:r>
              <a:rPr lang="en-GB"/>
              <a:t>EUCAS</a:t>
            </a:r>
            <a:r>
              <a:rPr lang="es-ES"/>
              <a:t>, Sep. 2017</a:t>
            </a:r>
            <a:endParaRPr lang="en-GB" dirty="0"/>
          </a:p>
        </p:txBody>
      </p:sp>
    </p:spTree>
    <p:extLst>
      <p:ext uri="{BB962C8B-B14F-4D97-AF65-F5344CB8AC3E}">
        <p14:creationId xmlns:p14="http://schemas.microsoft.com/office/powerpoint/2010/main" val="6694087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F639D-F2F3-D24F-3F3D-59B6F3D91E2E}"/>
              </a:ext>
            </a:extLst>
          </p:cNvPr>
          <p:cNvSpPr>
            <a:spLocks noGrp="1"/>
          </p:cNvSpPr>
          <p:nvPr>
            <p:ph type="title"/>
          </p:nvPr>
        </p:nvSpPr>
        <p:spPr/>
        <p:txBody>
          <a:bodyPr/>
          <a:lstStyle/>
          <a:p>
            <a:r>
              <a:rPr lang="en-US" dirty="0"/>
              <a:t>HD</a:t>
            </a:r>
            <a:endParaRPr lang="en-GB" dirty="0"/>
          </a:p>
        </p:txBody>
      </p:sp>
      <p:pic>
        <p:nvPicPr>
          <p:cNvPr id="7" name="Content Placeholder 6">
            <a:extLst>
              <a:ext uri="{FF2B5EF4-FFF2-40B4-BE49-F238E27FC236}">
                <a16:creationId xmlns:a16="http://schemas.microsoft.com/office/drawing/2014/main" id="{85769872-4BBC-8C5F-53F9-08819FC99947}"/>
              </a:ext>
            </a:extLst>
          </p:cNvPr>
          <p:cNvPicPr>
            <a:picLocks noGrp="1" noChangeAspect="1"/>
          </p:cNvPicPr>
          <p:nvPr>
            <p:ph idx="1"/>
          </p:nvPr>
        </p:nvPicPr>
        <p:blipFill rotWithShape="1">
          <a:blip r:embed="rId2"/>
          <a:srcRect l="12368" t="45774" r="72771" b="25278"/>
          <a:stretch/>
        </p:blipFill>
        <p:spPr>
          <a:xfrm>
            <a:off x="-121265" y="1284548"/>
            <a:ext cx="4470401" cy="2902765"/>
          </a:xfrm>
        </p:spPr>
      </p:pic>
      <p:sp>
        <p:nvSpPr>
          <p:cNvPr id="4" name="Date Placeholder 3">
            <a:extLst>
              <a:ext uri="{FF2B5EF4-FFF2-40B4-BE49-F238E27FC236}">
                <a16:creationId xmlns:a16="http://schemas.microsoft.com/office/drawing/2014/main" id="{581980A4-4737-3FCA-1763-B9403A6BDCD0}"/>
              </a:ext>
            </a:extLst>
          </p:cNvPr>
          <p:cNvSpPr>
            <a:spLocks noGrp="1"/>
          </p:cNvSpPr>
          <p:nvPr>
            <p:ph type="dt" sz="half" idx="2"/>
          </p:nvPr>
        </p:nvSpPr>
        <p:spPr/>
        <p:txBody>
          <a:bodyPr/>
          <a:lstStyle/>
          <a:p>
            <a:fld id="{CE2313FC-9ACA-469F-80E7-B1D43B064D69}" type="datetime1">
              <a:rPr lang="en-US" smtClean="0"/>
              <a:t>4/3/2023</a:t>
            </a:fld>
            <a:endParaRPr lang="en-US" dirty="0"/>
          </a:p>
        </p:txBody>
      </p:sp>
      <p:sp>
        <p:nvSpPr>
          <p:cNvPr id="5" name="Slide Number Placeholder 4">
            <a:extLst>
              <a:ext uri="{FF2B5EF4-FFF2-40B4-BE49-F238E27FC236}">
                <a16:creationId xmlns:a16="http://schemas.microsoft.com/office/drawing/2014/main" id="{3763A169-2985-2563-8F10-D54E87CDE6FF}"/>
              </a:ext>
            </a:extLst>
          </p:cNvPr>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9" name="Picture 8">
            <a:extLst>
              <a:ext uri="{FF2B5EF4-FFF2-40B4-BE49-F238E27FC236}">
                <a16:creationId xmlns:a16="http://schemas.microsoft.com/office/drawing/2014/main" id="{23B9D2FF-ADBE-F45B-8457-BDCC9A83D6D5}"/>
              </a:ext>
            </a:extLst>
          </p:cNvPr>
          <p:cNvPicPr>
            <a:picLocks noChangeAspect="1"/>
          </p:cNvPicPr>
          <p:nvPr/>
        </p:nvPicPr>
        <p:blipFill rotWithShape="1">
          <a:blip r:embed="rId3"/>
          <a:srcRect l="16290" t="29919" r="56855" b="15887"/>
          <a:stretch/>
        </p:blipFill>
        <p:spPr>
          <a:xfrm>
            <a:off x="2278626" y="1606829"/>
            <a:ext cx="6408174" cy="4310600"/>
          </a:xfrm>
          <a:prstGeom prst="rect">
            <a:avLst/>
          </a:prstGeom>
        </p:spPr>
      </p:pic>
      <p:sp>
        <p:nvSpPr>
          <p:cNvPr id="10" name="TextBox 9">
            <a:extLst>
              <a:ext uri="{FF2B5EF4-FFF2-40B4-BE49-F238E27FC236}">
                <a16:creationId xmlns:a16="http://schemas.microsoft.com/office/drawing/2014/main" id="{0D001C44-9968-7B08-CC96-EA8055FA925C}"/>
              </a:ext>
            </a:extLst>
          </p:cNvPr>
          <p:cNvSpPr txBox="1"/>
          <p:nvPr/>
        </p:nvSpPr>
        <p:spPr>
          <a:xfrm>
            <a:off x="3486073" y="628193"/>
            <a:ext cx="5364738" cy="923330"/>
          </a:xfrm>
          <a:prstGeom prst="rect">
            <a:avLst/>
          </a:prstGeom>
          <a:noFill/>
        </p:spPr>
        <p:txBody>
          <a:bodyPr wrap="none" rtlCol="0">
            <a:spAutoFit/>
          </a:bodyPr>
          <a:lstStyle/>
          <a:p>
            <a:r>
              <a:rPr lang="en-US" dirty="0"/>
              <a:t>HD2: 1243 A/mm2 @ 16 T, 4.2 K</a:t>
            </a:r>
          </a:p>
          <a:p>
            <a:r>
              <a:rPr lang="en-US" dirty="0"/>
              <a:t>HFM: 1200 A/mm2 @ 16 T, 4.2 K (i.e., 3.6% lower)</a:t>
            </a:r>
          </a:p>
          <a:p>
            <a:endParaRPr lang="en-GB" dirty="0"/>
          </a:p>
        </p:txBody>
      </p:sp>
    </p:spTree>
    <p:extLst>
      <p:ext uri="{BB962C8B-B14F-4D97-AF65-F5344CB8AC3E}">
        <p14:creationId xmlns:p14="http://schemas.microsoft.com/office/powerpoint/2010/main" val="15389805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31FD6-5888-9D66-E7C5-7CD85B1A04C4}"/>
              </a:ext>
            </a:extLst>
          </p:cNvPr>
          <p:cNvSpPr>
            <a:spLocks noGrp="1"/>
          </p:cNvSpPr>
          <p:nvPr>
            <p:ph type="title"/>
          </p:nvPr>
        </p:nvSpPr>
        <p:spPr/>
        <p:txBody>
          <a:bodyPr/>
          <a:lstStyle/>
          <a:p>
            <a:endParaRPr lang="en-GB" dirty="0"/>
          </a:p>
        </p:txBody>
      </p:sp>
      <p:pic>
        <p:nvPicPr>
          <p:cNvPr id="7" name="Content Placeholder 6">
            <a:extLst>
              <a:ext uri="{FF2B5EF4-FFF2-40B4-BE49-F238E27FC236}">
                <a16:creationId xmlns:a16="http://schemas.microsoft.com/office/drawing/2014/main" id="{A2E3E617-FDB6-1074-E5DE-7B3B53B5F961}"/>
              </a:ext>
            </a:extLst>
          </p:cNvPr>
          <p:cNvPicPr>
            <a:picLocks noGrp="1" noChangeAspect="1"/>
          </p:cNvPicPr>
          <p:nvPr>
            <p:ph idx="1"/>
          </p:nvPr>
        </p:nvPicPr>
        <p:blipFill rotWithShape="1">
          <a:blip r:embed="rId2"/>
          <a:srcRect l="31151" t="35445" r="52191" b="25670"/>
          <a:stretch/>
        </p:blipFill>
        <p:spPr>
          <a:xfrm>
            <a:off x="213851" y="1898369"/>
            <a:ext cx="3053439" cy="2375928"/>
          </a:xfrm>
        </p:spPr>
      </p:pic>
      <p:sp>
        <p:nvSpPr>
          <p:cNvPr id="4" name="Date Placeholder 3">
            <a:extLst>
              <a:ext uri="{FF2B5EF4-FFF2-40B4-BE49-F238E27FC236}">
                <a16:creationId xmlns:a16="http://schemas.microsoft.com/office/drawing/2014/main" id="{04922AC0-6A34-80D5-D304-0F114E97FC74}"/>
              </a:ext>
            </a:extLst>
          </p:cNvPr>
          <p:cNvSpPr>
            <a:spLocks noGrp="1"/>
          </p:cNvSpPr>
          <p:nvPr>
            <p:ph type="dt" sz="half" idx="2"/>
          </p:nvPr>
        </p:nvSpPr>
        <p:spPr/>
        <p:txBody>
          <a:bodyPr/>
          <a:lstStyle/>
          <a:p>
            <a:fld id="{CE2313FC-9ACA-469F-80E7-B1D43B064D69}" type="datetime1">
              <a:rPr lang="en-US" smtClean="0"/>
              <a:t>4/3/2023</a:t>
            </a:fld>
            <a:endParaRPr lang="en-US" dirty="0"/>
          </a:p>
        </p:txBody>
      </p:sp>
      <p:sp>
        <p:nvSpPr>
          <p:cNvPr id="5" name="Slide Number Placeholder 4">
            <a:extLst>
              <a:ext uri="{FF2B5EF4-FFF2-40B4-BE49-F238E27FC236}">
                <a16:creationId xmlns:a16="http://schemas.microsoft.com/office/drawing/2014/main" id="{283C7976-2284-DDF6-B482-44881A071F66}"/>
              </a:ext>
            </a:extLst>
          </p:cNvPr>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9" name="Content Placeholder 6">
            <a:extLst>
              <a:ext uri="{FF2B5EF4-FFF2-40B4-BE49-F238E27FC236}">
                <a16:creationId xmlns:a16="http://schemas.microsoft.com/office/drawing/2014/main" id="{D57CCF46-8276-0F25-EA06-F19EB7E2B476}"/>
              </a:ext>
            </a:extLst>
          </p:cNvPr>
          <p:cNvPicPr>
            <a:picLocks noChangeAspect="1"/>
          </p:cNvPicPr>
          <p:nvPr/>
        </p:nvPicPr>
        <p:blipFill rotWithShape="1">
          <a:blip r:embed="rId2"/>
          <a:srcRect l="13177" t="13638" r="51236" b="66991"/>
          <a:stretch/>
        </p:blipFill>
        <p:spPr>
          <a:xfrm>
            <a:off x="2031121" y="246802"/>
            <a:ext cx="5183120" cy="940443"/>
          </a:xfrm>
          <a:prstGeom prst="rect">
            <a:avLst/>
          </a:prstGeom>
        </p:spPr>
      </p:pic>
      <p:pic>
        <p:nvPicPr>
          <p:cNvPr id="11" name="Picture 10">
            <a:extLst>
              <a:ext uri="{FF2B5EF4-FFF2-40B4-BE49-F238E27FC236}">
                <a16:creationId xmlns:a16="http://schemas.microsoft.com/office/drawing/2014/main" id="{27CFBFF5-0913-F686-0196-B2507A600CE4}"/>
              </a:ext>
            </a:extLst>
          </p:cNvPr>
          <p:cNvPicPr>
            <a:picLocks noChangeAspect="1"/>
          </p:cNvPicPr>
          <p:nvPr/>
        </p:nvPicPr>
        <p:blipFill rotWithShape="1">
          <a:blip r:embed="rId3"/>
          <a:srcRect l="13871" t="19274" r="51371" b="27500"/>
          <a:stretch/>
        </p:blipFill>
        <p:spPr>
          <a:xfrm>
            <a:off x="2969335" y="1462980"/>
            <a:ext cx="6131264" cy="3129647"/>
          </a:xfrm>
          <a:prstGeom prst="rect">
            <a:avLst/>
          </a:prstGeom>
        </p:spPr>
      </p:pic>
    </p:spTree>
    <p:extLst>
      <p:ext uri="{BB962C8B-B14F-4D97-AF65-F5344CB8AC3E}">
        <p14:creationId xmlns:p14="http://schemas.microsoft.com/office/powerpoint/2010/main" val="8214472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0EA1BCB9-395F-C44B-9EAD-411C99E9E8DA}"/>
              </a:ext>
            </a:extLst>
          </p:cNvPr>
          <p:cNvPicPr>
            <a:picLocks noGrp="1" noChangeAspect="1"/>
          </p:cNvPicPr>
          <p:nvPr>
            <p:ph idx="1"/>
          </p:nvPr>
        </p:nvPicPr>
        <p:blipFill rotWithShape="1">
          <a:blip r:embed="rId2"/>
          <a:srcRect l="14612" t="26052" r="74811" b="15718"/>
          <a:stretch/>
        </p:blipFill>
        <p:spPr>
          <a:xfrm>
            <a:off x="1142560" y="1301977"/>
            <a:ext cx="2544538" cy="4669310"/>
          </a:xfrm>
        </p:spPr>
      </p:pic>
      <p:sp>
        <p:nvSpPr>
          <p:cNvPr id="4" name="Date Placeholder 3">
            <a:extLst>
              <a:ext uri="{FF2B5EF4-FFF2-40B4-BE49-F238E27FC236}">
                <a16:creationId xmlns:a16="http://schemas.microsoft.com/office/drawing/2014/main" id="{0C734144-1523-D5C8-5798-C2F20A8728F1}"/>
              </a:ext>
            </a:extLst>
          </p:cNvPr>
          <p:cNvSpPr>
            <a:spLocks noGrp="1"/>
          </p:cNvSpPr>
          <p:nvPr>
            <p:ph type="dt" sz="half" idx="2"/>
          </p:nvPr>
        </p:nvSpPr>
        <p:spPr/>
        <p:txBody>
          <a:bodyPr/>
          <a:lstStyle/>
          <a:p>
            <a:fld id="{CE2313FC-9ACA-469F-80E7-B1D43B064D69}" type="datetime1">
              <a:rPr lang="en-US" smtClean="0"/>
              <a:t>4/3/2023</a:t>
            </a:fld>
            <a:endParaRPr lang="en-US" dirty="0"/>
          </a:p>
        </p:txBody>
      </p:sp>
      <p:sp>
        <p:nvSpPr>
          <p:cNvPr id="5" name="Slide Number Placeholder 4">
            <a:extLst>
              <a:ext uri="{FF2B5EF4-FFF2-40B4-BE49-F238E27FC236}">
                <a16:creationId xmlns:a16="http://schemas.microsoft.com/office/drawing/2014/main" id="{5A5AAB5E-C56E-614D-F6DF-731C7A1F732C}"/>
              </a:ext>
            </a:extLst>
          </p:cNvPr>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7" name="Picture 6">
            <a:extLst>
              <a:ext uri="{FF2B5EF4-FFF2-40B4-BE49-F238E27FC236}">
                <a16:creationId xmlns:a16="http://schemas.microsoft.com/office/drawing/2014/main" id="{59DDC389-FCE8-C733-7F55-16BF6F411685}"/>
              </a:ext>
            </a:extLst>
          </p:cNvPr>
          <p:cNvPicPr>
            <a:picLocks noChangeAspect="1"/>
          </p:cNvPicPr>
          <p:nvPr/>
        </p:nvPicPr>
        <p:blipFill rotWithShape="1">
          <a:blip r:embed="rId3"/>
          <a:srcRect l="16129" t="19274" r="65645" b="73226"/>
          <a:stretch/>
        </p:blipFill>
        <p:spPr>
          <a:xfrm>
            <a:off x="1142560" y="200488"/>
            <a:ext cx="6856134" cy="940443"/>
          </a:xfrm>
          <a:prstGeom prst="rect">
            <a:avLst/>
          </a:prstGeom>
        </p:spPr>
      </p:pic>
      <p:pic>
        <p:nvPicPr>
          <p:cNvPr id="11" name="Picture 10">
            <a:extLst>
              <a:ext uri="{FF2B5EF4-FFF2-40B4-BE49-F238E27FC236}">
                <a16:creationId xmlns:a16="http://schemas.microsoft.com/office/drawing/2014/main" id="{6AFF0914-8EEE-F18D-938A-100BA7DF1271}"/>
              </a:ext>
            </a:extLst>
          </p:cNvPr>
          <p:cNvPicPr>
            <a:picLocks noChangeAspect="1"/>
          </p:cNvPicPr>
          <p:nvPr/>
        </p:nvPicPr>
        <p:blipFill rotWithShape="1">
          <a:blip r:embed="rId4"/>
          <a:srcRect l="25021" t="15645" r="64113" b="39102"/>
          <a:stretch/>
        </p:blipFill>
        <p:spPr>
          <a:xfrm>
            <a:off x="4367390" y="966920"/>
            <a:ext cx="3707352" cy="5146286"/>
          </a:xfrm>
          <a:prstGeom prst="rect">
            <a:avLst/>
          </a:prstGeom>
        </p:spPr>
      </p:pic>
    </p:spTree>
    <p:extLst>
      <p:ext uri="{BB962C8B-B14F-4D97-AF65-F5344CB8AC3E}">
        <p14:creationId xmlns:p14="http://schemas.microsoft.com/office/powerpoint/2010/main" val="16201922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Critical Current Density</a:t>
            </a:r>
            <a:endParaRPr lang="en-GB" dirty="0"/>
          </a:p>
        </p:txBody>
      </p:sp>
      <p:sp>
        <p:nvSpPr>
          <p:cNvPr id="4" name="Date Placeholder 3"/>
          <p:cNvSpPr>
            <a:spLocks noGrp="1"/>
          </p:cNvSpPr>
          <p:nvPr>
            <p:ph type="dt" sz="half" idx="2"/>
          </p:nvPr>
        </p:nvSpPr>
        <p:spPr/>
        <p:txBody>
          <a:bodyPr/>
          <a:lstStyle/>
          <a:p>
            <a:fld id="{CE2313FC-9ACA-469F-80E7-B1D43B064D69}" type="datetime1">
              <a:rPr lang="en-US" smtClean="0"/>
              <a:t>4/3/2023</a:t>
            </a:fld>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16</a:t>
            </a:fld>
            <a:endParaRPr lang="en-US" dirty="0"/>
          </a:p>
        </p:txBody>
      </p:sp>
      <mc:AlternateContent xmlns:mc="http://schemas.openxmlformats.org/markup-compatibility/2006" xmlns:a14="http://schemas.microsoft.com/office/drawing/2010/main">
        <mc:Choice Requires="a14">
          <p:sp>
            <p:nvSpPr>
              <p:cNvPr id="7" name="Rectangle 6"/>
              <p:cNvSpPr/>
              <p:nvPr/>
            </p:nvSpPr>
            <p:spPr>
              <a:xfrm>
                <a:off x="86219" y="2076916"/>
                <a:ext cx="4572000" cy="2160976"/>
              </a:xfrm>
              <a:prstGeom prst="rect">
                <a:avLst/>
              </a:prstGeom>
            </p:spPr>
            <p:txBody>
              <a:bodyPr>
                <a:spAutoFit/>
              </a:bodyPr>
              <a:lstStyle/>
              <a:p>
                <a:pPr algn="ctr">
                  <a:lnSpc>
                    <a:spcPct val="115000"/>
                  </a:lnSpc>
                  <a:spcBef>
                    <a:spcPts val="200"/>
                  </a:spcBef>
                  <a:spcAft>
                    <a:spcPts val="1000"/>
                  </a:spcAft>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Times New Roman" panose="02020603050405020304" pitchFamily="18" charset="0"/>
                            </a:rPr>
                          </m:ctrlPr>
                        </m:sSubPr>
                        <m:e>
                          <m:r>
                            <a:rPr lang="en-US" i="1">
                              <a:effectLst/>
                              <a:latin typeface="Cambria Math" panose="02040503050406030204" pitchFamily="18" charset="0"/>
                              <a:ea typeface="Times New Roman" panose="02020603050405020304" pitchFamily="18" charset="0"/>
                            </a:rPr>
                            <m:t>𝐵</m:t>
                          </m:r>
                        </m:e>
                        <m:sub>
                          <m:r>
                            <a:rPr lang="en-US" i="1">
                              <a:effectLst/>
                              <a:latin typeface="Cambria Math" panose="02040503050406030204" pitchFamily="18" charset="0"/>
                              <a:ea typeface="Times New Roman" panose="02020603050405020304" pitchFamily="18" charset="0"/>
                            </a:rPr>
                            <m:t>𝑐</m:t>
                          </m:r>
                          <m:r>
                            <a:rPr lang="en-US" i="1">
                              <a:effectLst/>
                              <a:latin typeface="Cambria Math" panose="02040503050406030204" pitchFamily="18" charset="0"/>
                              <a:ea typeface="Times New Roman" panose="02020603050405020304" pitchFamily="18" charset="0"/>
                            </a:rPr>
                            <m:t>2</m:t>
                          </m:r>
                        </m:sub>
                      </m:sSub>
                      <m:d>
                        <m:dPr>
                          <m:ctrlPr>
                            <a:rPr lang="en-GB" i="1">
                              <a:effectLst/>
                              <a:latin typeface="Cambria Math" panose="02040503050406030204" pitchFamily="18" charset="0"/>
                              <a:ea typeface="Times New Roman" panose="02020603050405020304" pitchFamily="18" charset="0"/>
                            </a:rPr>
                          </m:ctrlPr>
                        </m:dPr>
                        <m:e>
                          <m:r>
                            <a:rPr lang="en-US" i="1">
                              <a:effectLst/>
                              <a:latin typeface="Cambria Math" panose="02040503050406030204" pitchFamily="18" charset="0"/>
                              <a:ea typeface="Times New Roman" panose="02020603050405020304" pitchFamily="18" charset="0"/>
                            </a:rPr>
                            <m:t>𝑇</m:t>
                          </m:r>
                        </m:e>
                      </m:d>
                      <m:r>
                        <a:rPr lang="en-US" i="1">
                          <a:effectLst/>
                          <a:latin typeface="Cambria Math" panose="02040503050406030204" pitchFamily="18" charset="0"/>
                          <a:ea typeface="Times New Roman" panose="02020603050405020304" pitchFamily="18" charset="0"/>
                        </a:rPr>
                        <m:t>=</m:t>
                      </m:r>
                      <m:sSub>
                        <m:sSubPr>
                          <m:ctrlPr>
                            <a:rPr lang="en-GB" i="1">
                              <a:effectLst/>
                              <a:latin typeface="Cambria Math" panose="02040503050406030204" pitchFamily="18" charset="0"/>
                              <a:ea typeface="Times New Roman" panose="02020603050405020304" pitchFamily="18" charset="0"/>
                            </a:rPr>
                          </m:ctrlPr>
                        </m:sSubPr>
                        <m:e>
                          <m:r>
                            <a:rPr lang="en-US" i="1">
                              <a:effectLst/>
                              <a:latin typeface="Cambria Math" panose="02040503050406030204" pitchFamily="18" charset="0"/>
                              <a:ea typeface="Times New Roman" panose="02020603050405020304" pitchFamily="18" charset="0"/>
                            </a:rPr>
                            <m:t>𝐵</m:t>
                          </m:r>
                        </m:e>
                        <m:sub>
                          <m:r>
                            <a:rPr lang="en-US" i="1">
                              <a:effectLst/>
                              <a:latin typeface="Cambria Math" panose="02040503050406030204" pitchFamily="18" charset="0"/>
                              <a:ea typeface="Times New Roman" panose="02020603050405020304" pitchFamily="18" charset="0"/>
                            </a:rPr>
                            <m:t>𝑐</m:t>
                          </m:r>
                          <m:r>
                            <a:rPr lang="en-US" i="1">
                              <a:effectLst/>
                              <a:latin typeface="Cambria Math" panose="02040503050406030204" pitchFamily="18" charset="0"/>
                              <a:ea typeface="Times New Roman" panose="02020603050405020304" pitchFamily="18" charset="0"/>
                            </a:rPr>
                            <m:t>20</m:t>
                          </m:r>
                        </m:sub>
                      </m:sSub>
                      <m:r>
                        <a:rPr lang="en-US" i="1">
                          <a:effectLst/>
                          <a:latin typeface="Cambria Math" panose="02040503050406030204" pitchFamily="18" charset="0"/>
                          <a:ea typeface="Times New Roman" panose="02020603050405020304" pitchFamily="18" charset="0"/>
                        </a:rPr>
                        <m:t>∙</m:t>
                      </m:r>
                      <m:d>
                        <m:dPr>
                          <m:ctrlPr>
                            <a:rPr lang="en-GB" i="1">
                              <a:effectLst/>
                              <a:latin typeface="Cambria Math" panose="02040503050406030204" pitchFamily="18" charset="0"/>
                              <a:ea typeface="Times New Roman" panose="02020603050405020304" pitchFamily="18" charset="0"/>
                            </a:rPr>
                          </m:ctrlPr>
                        </m:dPr>
                        <m:e>
                          <m:r>
                            <a:rPr lang="en-US" i="1">
                              <a:effectLst/>
                              <a:latin typeface="Cambria Math" panose="02040503050406030204" pitchFamily="18" charset="0"/>
                              <a:ea typeface="Times New Roman" panose="02020603050405020304" pitchFamily="18" charset="0"/>
                            </a:rPr>
                            <m:t>1−</m:t>
                          </m:r>
                          <m:sSup>
                            <m:sSupPr>
                              <m:ctrlPr>
                                <a:rPr lang="en-GB" i="1">
                                  <a:effectLst/>
                                  <a:latin typeface="Cambria Math" panose="02040503050406030204" pitchFamily="18" charset="0"/>
                                  <a:ea typeface="Times New Roman" panose="02020603050405020304" pitchFamily="18" charset="0"/>
                                </a:rPr>
                              </m:ctrlPr>
                            </m:sSupPr>
                            <m:e>
                              <m:r>
                                <a:rPr lang="en-US" i="1">
                                  <a:effectLst/>
                                  <a:latin typeface="Cambria Math" panose="02040503050406030204" pitchFamily="18" charset="0"/>
                                  <a:ea typeface="Times New Roman" panose="02020603050405020304" pitchFamily="18" charset="0"/>
                                </a:rPr>
                                <m:t>𝑡</m:t>
                              </m:r>
                            </m:e>
                            <m:sup>
                              <m:r>
                                <a:rPr lang="en-US" i="1">
                                  <a:effectLst/>
                                  <a:latin typeface="Cambria Math" panose="02040503050406030204" pitchFamily="18" charset="0"/>
                                  <a:ea typeface="Times New Roman" panose="02020603050405020304" pitchFamily="18" charset="0"/>
                                </a:rPr>
                                <m:t>1.52</m:t>
                              </m:r>
                            </m:sup>
                          </m:sSup>
                        </m:e>
                      </m:d>
                    </m:oMath>
                  </m:oMathPara>
                </a14:m>
                <a:endParaRPr lang="en-GB" dirty="0">
                  <a:effectLst/>
                  <a:latin typeface="Times New Roman" panose="02020603050405020304" pitchFamily="18" charset="0"/>
                  <a:ea typeface="Times New Roman" panose="02020603050405020304" pitchFamily="18" charset="0"/>
                </a:endParaRPr>
              </a:p>
              <a:p>
                <a:pPr algn="ctr">
                  <a:lnSpc>
                    <a:spcPct val="115000"/>
                  </a:lnSpc>
                  <a:spcBef>
                    <a:spcPts val="200"/>
                  </a:spcBef>
                  <a:spcAft>
                    <a:spcPts val="1000"/>
                  </a:spcAft>
                </a:pPr>
                <a14:m>
                  <m:oMathPara xmlns:m="http://schemas.openxmlformats.org/officeDocument/2006/math">
                    <m:oMathParaPr>
                      <m:jc m:val="centerGroup"/>
                    </m:oMathParaPr>
                    <m:oMath xmlns:m="http://schemas.openxmlformats.org/officeDocument/2006/math">
                      <m:sSub>
                        <m:sSubPr>
                          <m:ctrlPr>
                            <a:rPr lang="en-GB" i="1">
                              <a:effectLst/>
                              <a:latin typeface="Cambria Math" panose="02040503050406030204" pitchFamily="18" charset="0"/>
                              <a:ea typeface="Times New Roman" panose="02020603050405020304" pitchFamily="18" charset="0"/>
                            </a:rPr>
                          </m:ctrlPr>
                        </m:sSubPr>
                        <m:e>
                          <m:r>
                            <a:rPr lang="en-US" i="1">
                              <a:effectLst/>
                              <a:latin typeface="Cambria Math" panose="02040503050406030204" pitchFamily="18" charset="0"/>
                              <a:ea typeface="Times New Roman" panose="02020603050405020304" pitchFamily="18" charset="0"/>
                            </a:rPr>
                            <m:t>𝐽</m:t>
                          </m:r>
                        </m:e>
                        <m:sub>
                          <m:r>
                            <a:rPr lang="en-US" i="1">
                              <a:effectLst/>
                              <a:latin typeface="Cambria Math" panose="02040503050406030204" pitchFamily="18" charset="0"/>
                              <a:ea typeface="Times New Roman" panose="02020603050405020304" pitchFamily="18" charset="0"/>
                            </a:rPr>
                            <m:t>𝐶</m:t>
                          </m:r>
                        </m:sub>
                      </m:sSub>
                      <m:r>
                        <a:rPr lang="en-US" i="1">
                          <a:effectLst/>
                          <a:latin typeface="Cambria Math" panose="02040503050406030204" pitchFamily="18" charset="0"/>
                          <a:ea typeface="Times New Roman" panose="02020603050405020304" pitchFamily="18" charset="0"/>
                        </a:rPr>
                        <m:t>=</m:t>
                      </m:r>
                      <m:f>
                        <m:fPr>
                          <m:ctrlPr>
                            <a:rPr lang="en-GB" i="1">
                              <a:effectLst/>
                              <a:latin typeface="Cambria Math" panose="02040503050406030204" pitchFamily="18" charset="0"/>
                              <a:ea typeface="Times New Roman" panose="02020603050405020304" pitchFamily="18" charset="0"/>
                            </a:rPr>
                          </m:ctrlPr>
                        </m:fPr>
                        <m:num>
                          <m:r>
                            <a:rPr lang="en-US" i="1">
                              <a:effectLst/>
                              <a:latin typeface="Cambria Math" panose="02040503050406030204" pitchFamily="18" charset="0"/>
                              <a:ea typeface="Times New Roman" panose="02020603050405020304" pitchFamily="18" charset="0"/>
                            </a:rPr>
                            <m:t>𝐶</m:t>
                          </m:r>
                          <m:r>
                            <a:rPr lang="en-US" i="1">
                              <a:effectLst/>
                              <a:latin typeface="Cambria Math" panose="02040503050406030204" pitchFamily="18" charset="0"/>
                              <a:ea typeface="Times New Roman" panose="02020603050405020304" pitchFamily="18" charset="0"/>
                            </a:rPr>
                            <m:t>(</m:t>
                          </m:r>
                          <m:r>
                            <a:rPr lang="en-US" i="1">
                              <a:effectLst/>
                              <a:latin typeface="Cambria Math" panose="02040503050406030204" pitchFamily="18" charset="0"/>
                              <a:ea typeface="Times New Roman" panose="02020603050405020304" pitchFamily="18" charset="0"/>
                            </a:rPr>
                            <m:t>𝑡</m:t>
                          </m:r>
                          <m:r>
                            <a:rPr lang="en-US" i="1">
                              <a:effectLst/>
                              <a:latin typeface="Cambria Math" panose="02040503050406030204" pitchFamily="18" charset="0"/>
                              <a:ea typeface="Times New Roman" panose="02020603050405020304" pitchFamily="18" charset="0"/>
                            </a:rPr>
                            <m:t>)</m:t>
                          </m:r>
                        </m:num>
                        <m:den>
                          <m:sSub>
                            <m:sSubPr>
                              <m:ctrlPr>
                                <a:rPr lang="en-GB" i="1">
                                  <a:effectLst/>
                                  <a:latin typeface="Cambria Math" panose="02040503050406030204" pitchFamily="18" charset="0"/>
                                  <a:ea typeface="Times New Roman" panose="02020603050405020304" pitchFamily="18" charset="0"/>
                                </a:rPr>
                              </m:ctrlPr>
                            </m:sSubPr>
                            <m:e>
                              <m:r>
                                <a:rPr lang="en-US" i="1">
                                  <a:effectLst/>
                                  <a:latin typeface="Cambria Math" panose="02040503050406030204" pitchFamily="18" charset="0"/>
                                  <a:ea typeface="Times New Roman" panose="02020603050405020304" pitchFamily="18" charset="0"/>
                                </a:rPr>
                                <m:t>𝐵</m:t>
                              </m:r>
                            </m:e>
                            <m:sub>
                              <m:r>
                                <a:rPr lang="en-US" i="1">
                                  <a:effectLst/>
                                  <a:latin typeface="Cambria Math" panose="02040503050406030204" pitchFamily="18" charset="0"/>
                                  <a:ea typeface="Times New Roman" panose="02020603050405020304" pitchFamily="18" charset="0"/>
                                </a:rPr>
                                <m:t>𝑝</m:t>
                              </m:r>
                            </m:sub>
                          </m:sSub>
                        </m:den>
                      </m:f>
                      <m:r>
                        <a:rPr lang="en-US" i="1">
                          <a:effectLst/>
                          <a:latin typeface="Cambria Math" panose="02040503050406030204" pitchFamily="18" charset="0"/>
                          <a:ea typeface="Times New Roman" panose="02020603050405020304" pitchFamily="18" charset="0"/>
                        </a:rPr>
                        <m:t>∙</m:t>
                      </m:r>
                      <m:sSup>
                        <m:sSupPr>
                          <m:ctrlPr>
                            <a:rPr lang="en-GB" i="1">
                              <a:effectLst/>
                              <a:latin typeface="Cambria Math" panose="02040503050406030204" pitchFamily="18" charset="0"/>
                              <a:ea typeface="Times New Roman" panose="02020603050405020304" pitchFamily="18" charset="0"/>
                            </a:rPr>
                          </m:ctrlPr>
                        </m:sSupPr>
                        <m:e>
                          <m:r>
                            <a:rPr lang="en-US" i="1">
                              <a:effectLst/>
                              <a:latin typeface="Cambria Math" panose="02040503050406030204" pitchFamily="18" charset="0"/>
                              <a:ea typeface="Times New Roman" panose="02020603050405020304" pitchFamily="18" charset="0"/>
                            </a:rPr>
                            <m:t>𝑏</m:t>
                          </m:r>
                        </m:e>
                        <m:sup>
                          <m:r>
                            <a:rPr lang="en-US" i="1">
                              <a:effectLst/>
                              <a:latin typeface="Cambria Math" panose="02040503050406030204" pitchFamily="18" charset="0"/>
                              <a:ea typeface="Times New Roman" panose="02020603050405020304" pitchFamily="18" charset="0"/>
                            </a:rPr>
                            <m:t>0.5</m:t>
                          </m:r>
                        </m:sup>
                      </m:sSup>
                      <m:r>
                        <a:rPr lang="en-US" i="1">
                          <a:effectLst/>
                          <a:latin typeface="Cambria Math" panose="02040503050406030204" pitchFamily="18" charset="0"/>
                          <a:ea typeface="Times New Roman" panose="02020603050405020304" pitchFamily="18" charset="0"/>
                        </a:rPr>
                        <m:t>∙</m:t>
                      </m:r>
                      <m:sSup>
                        <m:sSupPr>
                          <m:ctrlPr>
                            <a:rPr lang="en-GB" i="1">
                              <a:effectLst/>
                              <a:latin typeface="Cambria Math" panose="02040503050406030204" pitchFamily="18" charset="0"/>
                              <a:ea typeface="Times New Roman" panose="02020603050405020304" pitchFamily="18" charset="0"/>
                            </a:rPr>
                          </m:ctrlPr>
                        </m:sSupPr>
                        <m:e>
                          <m:r>
                            <a:rPr lang="en-US" i="1">
                              <a:effectLst/>
                              <a:latin typeface="Cambria Math" panose="02040503050406030204" pitchFamily="18" charset="0"/>
                              <a:ea typeface="Times New Roman" panose="02020603050405020304" pitchFamily="18" charset="0"/>
                            </a:rPr>
                            <m:t>(1−</m:t>
                          </m:r>
                          <m:r>
                            <a:rPr lang="en-US" i="1">
                              <a:effectLst/>
                              <a:latin typeface="Cambria Math" panose="02040503050406030204" pitchFamily="18" charset="0"/>
                              <a:ea typeface="Times New Roman" panose="02020603050405020304" pitchFamily="18" charset="0"/>
                            </a:rPr>
                            <m:t>𝑏</m:t>
                          </m:r>
                          <m:r>
                            <a:rPr lang="en-US" i="1">
                              <a:effectLst/>
                              <a:latin typeface="Cambria Math" panose="02040503050406030204" pitchFamily="18" charset="0"/>
                              <a:ea typeface="Times New Roman" panose="02020603050405020304" pitchFamily="18" charset="0"/>
                            </a:rPr>
                            <m:t>)</m:t>
                          </m:r>
                        </m:e>
                        <m:sup>
                          <m:r>
                            <a:rPr lang="en-US" i="1">
                              <a:effectLst/>
                              <a:latin typeface="Cambria Math" panose="02040503050406030204" pitchFamily="18" charset="0"/>
                              <a:ea typeface="Times New Roman" panose="02020603050405020304" pitchFamily="18" charset="0"/>
                            </a:rPr>
                            <m:t>2</m:t>
                          </m:r>
                        </m:sup>
                      </m:sSup>
                    </m:oMath>
                  </m:oMathPara>
                </a14:m>
                <a:endParaRPr lang="en-GB" dirty="0">
                  <a:effectLst/>
                  <a:latin typeface="Times New Roman" panose="02020603050405020304" pitchFamily="18" charset="0"/>
                  <a:ea typeface="Times New Roman" panose="02020603050405020304" pitchFamily="18" charset="0"/>
                </a:endParaRPr>
              </a:p>
              <a:p>
                <a:pPr algn="ctr">
                  <a:lnSpc>
                    <a:spcPct val="115000"/>
                  </a:lnSpc>
                  <a:spcBef>
                    <a:spcPts val="200"/>
                  </a:spcBef>
                  <a:spcAft>
                    <a:spcPts val="1000"/>
                  </a:spcAft>
                </a:pPr>
                <a14:m>
                  <m:oMathPara xmlns:m="http://schemas.openxmlformats.org/officeDocument/2006/math">
                    <m:oMathParaPr>
                      <m:jc m:val="centerGroup"/>
                    </m:oMathParaPr>
                    <m:oMath xmlns:m="http://schemas.openxmlformats.org/officeDocument/2006/math">
                      <m:r>
                        <a:rPr lang="en-US" i="1">
                          <a:effectLst/>
                          <a:latin typeface="Cambria Math" panose="02040503050406030204" pitchFamily="18" charset="0"/>
                          <a:ea typeface="Times New Roman" panose="02020603050405020304" pitchFamily="18" charset="0"/>
                        </a:rPr>
                        <m:t>𝐶</m:t>
                      </m:r>
                      <m:d>
                        <m:dPr>
                          <m:ctrlPr>
                            <a:rPr lang="en-GB" i="1">
                              <a:effectLst/>
                              <a:latin typeface="Cambria Math" panose="02040503050406030204" pitchFamily="18" charset="0"/>
                              <a:ea typeface="Times New Roman" panose="02020603050405020304" pitchFamily="18" charset="0"/>
                            </a:rPr>
                          </m:ctrlPr>
                        </m:dPr>
                        <m:e>
                          <m:r>
                            <a:rPr lang="en-US" i="1">
                              <a:effectLst/>
                              <a:latin typeface="Cambria Math" panose="02040503050406030204" pitchFamily="18" charset="0"/>
                              <a:ea typeface="Times New Roman" panose="02020603050405020304" pitchFamily="18" charset="0"/>
                            </a:rPr>
                            <m:t>𝑡</m:t>
                          </m:r>
                        </m:e>
                      </m:d>
                      <m:r>
                        <a:rPr lang="en-US" i="1">
                          <a:effectLst/>
                          <a:latin typeface="Cambria Math" panose="02040503050406030204" pitchFamily="18" charset="0"/>
                          <a:ea typeface="Times New Roman" panose="02020603050405020304" pitchFamily="18" charset="0"/>
                        </a:rPr>
                        <m:t>=</m:t>
                      </m:r>
                      <m:sSub>
                        <m:sSubPr>
                          <m:ctrlPr>
                            <a:rPr lang="en-GB" i="1">
                              <a:effectLst/>
                              <a:latin typeface="Cambria Math" panose="02040503050406030204" pitchFamily="18" charset="0"/>
                              <a:ea typeface="Times New Roman" panose="02020603050405020304" pitchFamily="18" charset="0"/>
                            </a:rPr>
                          </m:ctrlPr>
                        </m:sSubPr>
                        <m:e>
                          <m:r>
                            <a:rPr lang="en-US" i="1">
                              <a:effectLst/>
                              <a:latin typeface="Cambria Math" panose="02040503050406030204" pitchFamily="18" charset="0"/>
                              <a:ea typeface="Times New Roman" panose="02020603050405020304" pitchFamily="18" charset="0"/>
                            </a:rPr>
                            <m:t>𝐶</m:t>
                          </m:r>
                        </m:e>
                        <m:sub>
                          <m:r>
                            <a:rPr lang="en-US" i="1">
                              <a:effectLst/>
                              <a:latin typeface="Cambria Math" panose="02040503050406030204" pitchFamily="18" charset="0"/>
                              <a:ea typeface="Times New Roman" panose="02020603050405020304" pitchFamily="18" charset="0"/>
                            </a:rPr>
                            <m:t>0</m:t>
                          </m:r>
                        </m:sub>
                      </m:sSub>
                      <m:r>
                        <a:rPr lang="en-US" i="1">
                          <a:effectLst/>
                          <a:latin typeface="Cambria Math" panose="02040503050406030204" pitchFamily="18" charset="0"/>
                          <a:ea typeface="Times New Roman" panose="02020603050405020304" pitchFamily="18" charset="0"/>
                        </a:rPr>
                        <m:t>∙</m:t>
                      </m:r>
                      <m:sSup>
                        <m:sSupPr>
                          <m:ctrlPr>
                            <a:rPr lang="en-GB" i="1">
                              <a:effectLst/>
                              <a:latin typeface="Cambria Math" panose="02040503050406030204" pitchFamily="18" charset="0"/>
                              <a:ea typeface="Times New Roman" panose="02020603050405020304" pitchFamily="18" charset="0"/>
                            </a:rPr>
                          </m:ctrlPr>
                        </m:sSupPr>
                        <m:e>
                          <m:r>
                            <a:rPr lang="en-US" i="1">
                              <a:effectLst/>
                              <a:latin typeface="Cambria Math" panose="02040503050406030204" pitchFamily="18" charset="0"/>
                              <a:ea typeface="Times New Roman" panose="02020603050405020304" pitchFamily="18" charset="0"/>
                            </a:rPr>
                            <m:t>(1−</m:t>
                          </m:r>
                          <m:sSup>
                            <m:sSupPr>
                              <m:ctrlPr>
                                <a:rPr lang="en-GB" i="1">
                                  <a:effectLst/>
                                  <a:latin typeface="Cambria Math" panose="02040503050406030204" pitchFamily="18" charset="0"/>
                                  <a:ea typeface="Times New Roman" panose="02020603050405020304" pitchFamily="18" charset="0"/>
                                </a:rPr>
                              </m:ctrlPr>
                            </m:sSupPr>
                            <m:e>
                              <m:r>
                                <a:rPr lang="en-US" i="1">
                                  <a:effectLst/>
                                  <a:latin typeface="Cambria Math" panose="02040503050406030204" pitchFamily="18" charset="0"/>
                                  <a:ea typeface="Times New Roman" panose="02020603050405020304" pitchFamily="18" charset="0"/>
                                </a:rPr>
                                <m:t>𝑡</m:t>
                              </m:r>
                            </m:e>
                            <m:sup>
                              <m:r>
                                <a:rPr lang="en-US" i="1">
                                  <a:effectLst/>
                                  <a:latin typeface="Cambria Math" panose="02040503050406030204" pitchFamily="18" charset="0"/>
                                  <a:ea typeface="Times New Roman" panose="02020603050405020304" pitchFamily="18" charset="0"/>
                                </a:rPr>
                                <m:t>1.52</m:t>
                              </m:r>
                            </m:sup>
                          </m:sSup>
                          <m:r>
                            <a:rPr lang="en-US" i="1">
                              <a:effectLst/>
                              <a:latin typeface="Cambria Math" panose="02040503050406030204" pitchFamily="18" charset="0"/>
                              <a:ea typeface="Times New Roman" panose="02020603050405020304" pitchFamily="18" charset="0"/>
                            </a:rPr>
                            <m:t>)</m:t>
                          </m:r>
                        </m:e>
                        <m:sup>
                          <m:r>
                            <a:rPr lang="en-US" i="1">
                              <a:effectLst/>
                              <a:latin typeface="Cambria Math" panose="02040503050406030204" pitchFamily="18" charset="0"/>
                              <a:ea typeface="Times New Roman" panose="02020603050405020304" pitchFamily="18" charset="0"/>
                            </a:rPr>
                            <m:t>𝛼</m:t>
                          </m:r>
                        </m:sup>
                      </m:sSup>
                      <m:r>
                        <a:rPr lang="en-US" i="1">
                          <a:effectLst/>
                          <a:latin typeface="Cambria Math" panose="02040503050406030204" pitchFamily="18" charset="0"/>
                          <a:ea typeface="Times New Roman" panose="02020603050405020304" pitchFamily="18" charset="0"/>
                        </a:rPr>
                        <m:t>∙</m:t>
                      </m:r>
                      <m:sSup>
                        <m:sSupPr>
                          <m:ctrlPr>
                            <a:rPr lang="en-GB" i="1">
                              <a:effectLst/>
                              <a:latin typeface="Cambria Math" panose="02040503050406030204" pitchFamily="18" charset="0"/>
                              <a:ea typeface="Times New Roman" panose="02020603050405020304" pitchFamily="18" charset="0"/>
                            </a:rPr>
                          </m:ctrlPr>
                        </m:sSupPr>
                        <m:e>
                          <m:r>
                            <a:rPr lang="en-US" i="1">
                              <a:effectLst/>
                              <a:latin typeface="Cambria Math" panose="02040503050406030204" pitchFamily="18" charset="0"/>
                              <a:ea typeface="Times New Roman" panose="02020603050405020304" pitchFamily="18" charset="0"/>
                            </a:rPr>
                            <m:t>(1−</m:t>
                          </m:r>
                          <m:sSup>
                            <m:sSupPr>
                              <m:ctrlPr>
                                <a:rPr lang="en-GB" i="1">
                                  <a:effectLst/>
                                  <a:latin typeface="Cambria Math" panose="02040503050406030204" pitchFamily="18" charset="0"/>
                                  <a:ea typeface="Times New Roman" panose="02020603050405020304" pitchFamily="18" charset="0"/>
                                </a:rPr>
                              </m:ctrlPr>
                            </m:sSupPr>
                            <m:e>
                              <m:r>
                                <a:rPr lang="en-US" i="1">
                                  <a:effectLst/>
                                  <a:latin typeface="Cambria Math" panose="02040503050406030204" pitchFamily="18" charset="0"/>
                                  <a:ea typeface="Times New Roman" panose="02020603050405020304" pitchFamily="18" charset="0"/>
                                </a:rPr>
                                <m:t>𝑡</m:t>
                              </m:r>
                            </m:e>
                            <m:sup>
                              <m:r>
                                <a:rPr lang="en-US" i="1">
                                  <a:effectLst/>
                                  <a:latin typeface="Cambria Math" panose="02040503050406030204" pitchFamily="18" charset="0"/>
                                  <a:ea typeface="Times New Roman" panose="02020603050405020304" pitchFamily="18" charset="0"/>
                                </a:rPr>
                                <m:t>2</m:t>
                              </m:r>
                            </m:sup>
                          </m:sSup>
                          <m:r>
                            <a:rPr lang="en-US" i="1">
                              <a:effectLst/>
                              <a:latin typeface="Cambria Math" panose="02040503050406030204" pitchFamily="18" charset="0"/>
                              <a:ea typeface="Times New Roman" panose="02020603050405020304" pitchFamily="18" charset="0"/>
                            </a:rPr>
                            <m:t>)</m:t>
                          </m:r>
                        </m:e>
                        <m:sup>
                          <m:r>
                            <a:rPr lang="en-US" i="1">
                              <a:effectLst/>
                              <a:latin typeface="Cambria Math" panose="02040503050406030204" pitchFamily="18" charset="0"/>
                              <a:ea typeface="Times New Roman" panose="02020603050405020304" pitchFamily="18" charset="0"/>
                            </a:rPr>
                            <m:t>𝛼</m:t>
                          </m:r>
                        </m:sup>
                      </m:sSup>
                    </m:oMath>
                  </m:oMathPara>
                </a14:m>
                <a:endParaRPr lang="en-GB" dirty="0">
                  <a:effectLst/>
                  <a:latin typeface="Times New Roman" panose="02020603050405020304" pitchFamily="18" charset="0"/>
                  <a:ea typeface="Times New Roman" panose="02020603050405020304" pitchFamily="18" charset="0"/>
                </a:endParaRPr>
              </a:p>
              <a:p>
                <a:pPr algn="ctr">
                  <a:lnSpc>
                    <a:spcPct val="115000"/>
                  </a:lnSpc>
                  <a:spcBef>
                    <a:spcPts val="200"/>
                  </a:spcBef>
                  <a:spcAft>
                    <a:spcPts val="1000"/>
                  </a:spcAft>
                </a:pPr>
                <a:endParaRPr lang="en-GB" dirty="0">
                  <a:effectLst/>
                  <a:latin typeface="Times New Roman" panose="02020603050405020304" pitchFamily="18" charset="0"/>
                  <a:ea typeface="Times New Roman" panose="02020603050405020304" pitchFamily="18" charset="0"/>
                </a:endParaRPr>
              </a:p>
            </p:txBody>
          </p:sp>
        </mc:Choice>
        <mc:Fallback xmlns="">
          <p:sp>
            <p:nvSpPr>
              <p:cNvPr id="7" name="Rectangle 6"/>
              <p:cNvSpPr>
                <a:spLocks noRot="1" noChangeAspect="1" noMove="1" noResize="1" noEditPoints="1" noAdjustHandles="1" noChangeArrowheads="1" noChangeShapeType="1" noTextEdit="1"/>
              </p:cNvSpPr>
              <p:nvPr/>
            </p:nvSpPr>
            <p:spPr>
              <a:xfrm>
                <a:off x="86219" y="2076916"/>
                <a:ext cx="4572000" cy="2160976"/>
              </a:xfrm>
              <a:prstGeom prst="rect">
                <a:avLst/>
              </a:prstGeom>
              <a:blipFill>
                <a:blip r:embed="rId2"/>
                <a:stretch>
                  <a:fillRect/>
                </a:stretch>
              </a:blipFill>
            </p:spPr>
            <p:txBody>
              <a:bodyPr/>
              <a:lstStyle/>
              <a:p>
                <a:r>
                  <a:rPr lang="en-GB">
                    <a:noFill/>
                  </a:rPr>
                  <a:t> </a:t>
                </a:r>
              </a:p>
            </p:txBody>
          </p:sp>
        </mc:Fallback>
      </mc:AlternateContent>
      <p:graphicFrame>
        <p:nvGraphicFramePr>
          <p:cNvPr id="8" name="Table 7"/>
          <p:cNvGraphicFramePr>
            <a:graphicFrameLocks noGrp="1"/>
          </p:cNvGraphicFramePr>
          <p:nvPr/>
        </p:nvGraphicFramePr>
        <p:xfrm>
          <a:off x="86219" y="4088904"/>
          <a:ext cx="4274701" cy="1910481"/>
        </p:xfrm>
        <a:graphic>
          <a:graphicData uri="http://schemas.openxmlformats.org/drawingml/2006/table">
            <a:tbl>
              <a:tblPr firstRow="1" bandRow="1">
                <a:tableStyleId>{2D5ABB26-0587-4C30-8999-92F81FD0307C}</a:tableStyleId>
              </a:tblPr>
              <a:tblGrid>
                <a:gridCol w="1138555">
                  <a:extLst>
                    <a:ext uri="{9D8B030D-6E8A-4147-A177-3AD203B41FA5}">
                      <a16:colId xmlns:a16="http://schemas.microsoft.com/office/drawing/2014/main" val="3827782334"/>
                    </a:ext>
                  </a:extLst>
                </a:gridCol>
                <a:gridCol w="892493">
                  <a:extLst>
                    <a:ext uri="{9D8B030D-6E8A-4147-A177-3AD203B41FA5}">
                      <a16:colId xmlns:a16="http://schemas.microsoft.com/office/drawing/2014/main" val="1385080593"/>
                    </a:ext>
                  </a:extLst>
                </a:gridCol>
                <a:gridCol w="852805">
                  <a:extLst>
                    <a:ext uri="{9D8B030D-6E8A-4147-A177-3AD203B41FA5}">
                      <a16:colId xmlns:a16="http://schemas.microsoft.com/office/drawing/2014/main" val="1529945480"/>
                    </a:ext>
                  </a:extLst>
                </a:gridCol>
                <a:gridCol w="724218">
                  <a:extLst>
                    <a:ext uri="{9D8B030D-6E8A-4147-A177-3AD203B41FA5}">
                      <a16:colId xmlns:a16="http://schemas.microsoft.com/office/drawing/2014/main" val="617166446"/>
                    </a:ext>
                  </a:extLst>
                </a:gridCol>
                <a:gridCol w="666630">
                  <a:extLst>
                    <a:ext uri="{9D8B030D-6E8A-4147-A177-3AD203B41FA5}">
                      <a16:colId xmlns:a16="http://schemas.microsoft.com/office/drawing/2014/main" val="2448891758"/>
                    </a:ext>
                  </a:extLst>
                </a:gridCol>
              </a:tblGrid>
              <a:tr h="370840">
                <a:tc>
                  <a:txBody>
                    <a:bodyPr/>
                    <a:lstStyle/>
                    <a:p>
                      <a:endParaRPr lang="en-GB"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0" lang="en-GB" sz="1400" b="1" kern="1200" dirty="0">
                          <a:solidFill>
                            <a:schemeClr val="tx1"/>
                          </a:solidFill>
                          <a:latin typeface="+mn-lt"/>
                          <a:ea typeface="+mn-ea"/>
                          <a:cs typeface="+mn-cs"/>
                        </a:rPr>
                        <a:t>Hi-</a:t>
                      </a:r>
                      <a:r>
                        <a:rPr kumimoji="0" lang="en-GB" sz="1400" b="1" kern="1200" dirty="0" err="1">
                          <a:solidFill>
                            <a:schemeClr val="tx1"/>
                          </a:solidFill>
                          <a:latin typeface="+mn-lt"/>
                          <a:ea typeface="+mn-ea"/>
                          <a:cs typeface="+mn-cs"/>
                        </a:rPr>
                        <a:t>Lumi</a:t>
                      </a:r>
                      <a:endParaRPr kumimoji="0" lang="en-GB" sz="1400" b="1"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400" b="1" dirty="0"/>
                        <a:t>FCC </a:t>
                      </a:r>
                    </a:p>
                    <a:p>
                      <a:r>
                        <a:rPr lang="en-GB" sz="1400" b="1" dirty="0"/>
                        <a:t>models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400" b="1" dirty="0"/>
                        <a:t>FCC</a:t>
                      </a:r>
                    </a:p>
                    <a:p>
                      <a:r>
                        <a:rPr lang="en-GB" sz="1400" b="1" dirty="0"/>
                        <a:t>target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b="1" dirty="0"/>
                        <a:t>HFM</a:t>
                      </a:r>
                      <a:endParaRPr lang="en-GB"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16391505"/>
                  </a:ext>
                </a:extLst>
              </a:tr>
              <a:tr h="370840">
                <a:tc>
                  <a:txBody>
                    <a:bodyPr/>
                    <a:lstStyle/>
                    <a:p>
                      <a:r>
                        <a:rPr lang="en-GB" sz="1400" b="1" i="1" dirty="0">
                          <a:latin typeface="Times New Roman" panose="02020603050405020304" pitchFamily="18" charset="0"/>
                          <a:ea typeface="Times New Roman" panose="02020603050405020304" pitchFamily="18" charset="0"/>
                        </a:rPr>
                        <a:t>T</a:t>
                      </a:r>
                      <a:r>
                        <a:rPr lang="en-GB" sz="1400" b="1" i="1" baseline="-25000" dirty="0">
                          <a:latin typeface="Times New Roman" panose="02020603050405020304" pitchFamily="18" charset="0"/>
                          <a:ea typeface="Times New Roman" panose="02020603050405020304" pitchFamily="18" charset="0"/>
                        </a:rPr>
                        <a:t>c0 </a:t>
                      </a:r>
                      <a:r>
                        <a:rPr lang="en-GB" sz="1400" b="1" dirty="0"/>
                        <a:t>(K)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dirty="0"/>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0" lang="en-GB" sz="1400" kern="1200" dirty="0">
                          <a:solidFill>
                            <a:schemeClr val="tx1"/>
                          </a:solidFill>
                          <a:latin typeface="+mn-lt"/>
                          <a:ea typeface="+mn-ea"/>
                          <a:cs typeface="+mn-cs"/>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dirty="0"/>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dirty="0"/>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1466411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i="1" dirty="0">
                          <a:latin typeface="Times New Roman" panose="02020603050405020304" pitchFamily="18" charset="0"/>
                          <a:ea typeface="Times New Roman" panose="02020603050405020304" pitchFamily="18" charset="0"/>
                        </a:rPr>
                        <a:t>B</a:t>
                      </a:r>
                      <a:r>
                        <a:rPr lang="en-GB" sz="1400" b="1" i="1" baseline="-25000" dirty="0">
                          <a:latin typeface="Times New Roman" panose="02020603050405020304" pitchFamily="18" charset="0"/>
                          <a:ea typeface="Times New Roman" panose="02020603050405020304" pitchFamily="18" charset="0"/>
                        </a:rPr>
                        <a:t>c20 </a:t>
                      </a:r>
                      <a:r>
                        <a:rPr lang="en-GB" sz="1400" b="1" dirty="0"/>
                        <a:t>(T)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0" lang="en-GB" sz="1400" kern="1200" dirty="0">
                          <a:solidFill>
                            <a:schemeClr val="tx1"/>
                          </a:solidFill>
                          <a:latin typeface="+mn-lt"/>
                          <a:ea typeface="+mn-ea"/>
                          <a:cs typeface="+mn-cs"/>
                        </a:rPr>
                        <a:t>29.38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0" lang="en-GB" sz="1400" kern="1200" dirty="0">
                          <a:solidFill>
                            <a:schemeClr val="tx1"/>
                          </a:solidFill>
                          <a:latin typeface="+mn-lt"/>
                          <a:ea typeface="+mn-ea"/>
                          <a:cs typeface="+mn-cs"/>
                        </a:rPr>
                        <a:t>28.8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0" lang="en-GB" sz="1400" kern="1200" dirty="0">
                          <a:solidFill>
                            <a:schemeClr val="tx1"/>
                          </a:solidFill>
                          <a:latin typeface="+mn-lt"/>
                          <a:ea typeface="+mn-ea"/>
                          <a:cs typeface="+mn-cs"/>
                        </a:rPr>
                        <a:t>29.38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0" lang="en-GB" sz="1400" kern="1200" dirty="0">
                          <a:solidFill>
                            <a:schemeClr val="tx1"/>
                          </a:solidFill>
                          <a:latin typeface="+mn-lt"/>
                          <a:ea typeface="+mn-ea"/>
                          <a:cs typeface="+mn-cs"/>
                        </a:rPr>
                        <a:t>29.38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57273002"/>
                  </a:ext>
                </a:extLst>
              </a:tr>
              <a:tr h="185420">
                <a:tc>
                  <a:txBody>
                    <a:bodyPr/>
                    <a:lstStyle/>
                    <a:p>
                      <a:r>
                        <a:rPr lang="en-GB" sz="1400" b="1" i="1" dirty="0">
                          <a:latin typeface="Times New Roman" panose="02020603050405020304" pitchFamily="18" charset="0"/>
                          <a:ea typeface="Times New Roman" panose="02020603050405020304" pitchFamily="18" charset="0"/>
                        </a:rPr>
                        <a:t>α</a:t>
                      </a:r>
                      <a:endParaRPr lang="en-GB"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0" lang="en-GB" sz="1400" kern="1200" dirty="0">
                          <a:solidFill>
                            <a:schemeClr val="tx1"/>
                          </a:solidFill>
                          <a:latin typeface="+mn-lt"/>
                          <a:ea typeface="+mn-ea"/>
                          <a:cs typeface="+mn-cs"/>
                        </a:rPr>
                        <a:t>0.96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0" lang="en-GB" sz="1400" kern="1200" dirty="0">
                          <a:solidFill>
                            <a:schemeClr val="tx1"/>
                          </a:solidFill>
                          <a:latin typeface="+mn-lt"/>
                          <a:ea typeface="+mn-ea"/>
                          <a:cs typeface="+mn-cs"/>
                        </a:rPr>
                        <a:t>0.96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0" lang="en-GB" sz="1400" kern="1200" dirty="0">
                          <a:solidFill>
                            <a:schemeClr val="tx1"/>
                          </a:solidFill>
                          <a:latin typeface="+mn-lt"/>
                          <a:ea typeface="+mn-ea"/>
                          <a:cs typeface="+mn-cs"/>
                        </a:rPr>
                        <a:t>0.96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0" lang="en-GB" sz="1400" kern="1200" dirty="0">
                          <a:solidFill>
                            <a:schemeClr val="tx1"/>
                          </a:solidFill>
                          <a:latin typeface="+mn-lt"/>
                          <a:ea typeface="+mn-ea"/>
                          <a:cs typeface="+mn-cs"/>
                        </a:rPr>
                        <a:t>0.96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04284296"/>
                  </a:ext>
                </a:extLst>
              </a:tr>
              <a:tr h="3458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i="1" dirty="0">
                          <a:latin typeface="Times New Roman" panose="02020603050405020304" pitchFamily="18" charset="0"/>
                          <a:ea typeface="Times New Roman" panose="02020603050405020304" pitchFamily="18" charset="0"/>
                        </a:rPr>
                        <a:t>C</a:t>
                      </a:r>
                      <a:r>
                        <a:rPr lang="en-GB" sz="1400" b="1" i="1" baseline="-25000" dirty="0">
                          <a:latin typeface="Times New Roman" panose="02020603050405020304" pitchFamily="18" charset="0"/>
                          <a:ea typeface="Times New Roman" panose="02020603050405020304" pitchFamily="18" charset="0"/>
                        </a:rPr>
                        <a:t>0</a:t>
                      </a:r>
                      <a:r>
                        <a:rPr lang="en-GB" sz="1400" b="1" dirty="0"/>
                        <a:t>(</a:t>
                      </a:r>
                      <a:r>
                        <a:rPr lang="en-GB" sz="1400" b="1" i="1" dirty="0">
                          <a:latin typeface="Times New Roman" panose="02020603050405020304" pitchFamily="18" charset="0"/>
                          <a:ea typeface="Times New Roman" panose="02020603050405020304" pitchFamily="18" charset="0"/>
                        </a:rPr>
                        <a:t>A/mm</a:t>
                      </a:r>
                      <a:r>
                        <a:rPr lang="en-GB" sz="1400" b="1" i="1" baseline="30000" dirty="0">
                          <a:latin typeface="Times New Roman" panose="02020603050405020304" pitchFamily="18" charset="0"/>
                          <a:ea typeface="Times New Roman" panose="02020603050405020304" pitchFamily="18" charset="0"/>
                        </a:rPr>
                        <a:t>2</a:t>
                      </a:r>
                      <a:r>
                        <a:rPr lang="en-GB" sz="1400" b="1" i="1" dirty="0">
                          <a:latin typeface="Times New Roman" panose="02020603050405020304" pitchFamily="18" charset="0"/>
                          <a:ea typeface="Times New Roman" panose="02020603050405020304" pitchFamily="18" charset="0"/>
                        </a:rPr>
                        <a:t>T</a:t>
                      </a:r>
                      <a:r>
                        <a:rPr lang="en-GB" sz="1400" b="1"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0" lang="en-GB" sz="1400" kern="1200" dirty="0">
                          <a:solidFill>
                            <a:schemeClr val="tx1"/>
                          </a:solidFill>
                          <a:latin typeface="+mn-lt"/>
                          <a:ea typeface="+mn-ea"/>
                          <a:cs typeface="+mn-cs"/>
                        </a:rPr>
                        <a:t>188870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0" lang="en-GB" sz="1400" kern="1200" dirty="0">
                          <a:solidFill>
                            <a:schemeClr val="tx1"/>
                          </a:solidFill>
                          <a:latin typeface="+mn-lt"/>
                          <a:ea typeface="+mn-ea"/>
                          <a:cs typeface="+mn-cs"/>
                        </a:rPr>
                        <a:t>255230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kumimoji="0" lang="en-GB" sz="1400" kern="1200" dirty="0">
                          <a:solidFill>
                            <a:schemeClr val="tx1"/>
                          </a:solidFill>
                          <a:latin typeface="+mn-lt"/>
                          <a:ea typeface="+mn-ea"/>
                          <a:cs typeface="+mn-cs"/>
                        </a:rPr>
                        <a:t>275880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kumimoji="0" lang="en-GB" sz="1400" kern="1200" dirty="0">
                          <a:solidFill>
                            <a:schemeClr val="tx1"/>
                          </a:solidFill>
                          <a:latin typeface="+mn-lt"/>
                          <a:ea typeface="+mn-ea"/>
                          <a:cs typeface="+mn-cs"/>
                        </a:rPr>
                        <a:t>214462</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16359487"/>
                  </a:ext>
                </a:extLst>
              </a:tr>
            </a:tbl>
          </a:graphicData>
        </a:graphic>
      </p:graphicFrame>
      <p:pic>
        <p:nvPicPr>
          <p:cNvPr id="10" name="Picture 9"/>
          <p:cNvPicPr>
            <a:picLocks noChangeAspect="1"/>
          </p:cNvPicPr>
          <p:nvPr/>
        </p:nvPicPr>
        <p:blipFill>
          <a:blip r:embed="rId3"/>
          <a:stretch>
            <a:fillRect/>
          </a:stretch>
        </p:blipFill>
        <p:spPr>
          <a:xfrm>
            <a:off x="5001851" y="1203085"/>
            <a:ext cx="4047837" cy="3034981"/>
          </a:xfrm>
          <a:prstGeom prst="rect">
            <a:avLst/>
          </a:prstGeom>
        </p:spPr>
      </p:pic>
      <p:sp>
        <p:nvSpPr>
          <p:cNvPr id="3" name="TextBox 2">
            <a:extLst>
              <a:ext uri="{FF2B5EF4-FFF2-40B4-BE49-F238E27FC236}">
                <a16:creationId xmlns:a16="http://schemas.microsoft.com/office/drawing/2014/main" id="{342F041B-B1DC-C7AA-AF29-270DC5295A10}"/>
              </a:ext>
            </a:extLst>
          </p:cNvPr>
          <p:cNvSpPr txBox="1"/>
          <p:nvPr/>
        </p:nvSpPr>
        <p:spPr>
          <a:xfrm>
            <a:off x="172387" y="1302260"/>
            <a:ext cx="4829464" cy="646331"/>
          </a:xfrm>
          <a:prstGeom prst="rect">
            <a:avLst/>
          </a:prstGeom>
          <a:noFill/>
        </p:spPr>
        <p:txBody>
          <a:bodyPr wrap="square" rtlCol="0">
            <a:spAutoFit/>
          </a:bodyPr>
          <a:lstStyle/>
          <a:p>
            <a:pPr marL="171450" indent="-171450">
              <a:buFont typeface="Arial" panose="020B0604020202020204" pitchFamily="34" charset="0"/>
              <a:buChar char="•"/>
            </a:pPr>
            <a:r>
              <a:rPr lang="en-US" sz="1200" dirty="0"/>
              <a:t>HFM and what we were using for FCC models is basically the same </a:t>
            </a:r>
            <a:r>
              <a:rPr lang="en-US" sz="1200" dirty="0">
                <a:sym typeface="Wingdings" panose="05000000000000000000" pitchFamily="2" charset="2"/>
              </a:rPr>
              <a:t>. For the 14 T, we use the HFM specification i.e., 2800 A/mm2 at 12 T,4.2 K assuming 5 % degradation</a:t>
            </a:r>
          </a:p>
        </p:txBody>
      </p:sp>
      <p:graphicFrame>
        <p:nvGraphicFramePr>
          <p:cNvPr id="6" name="Table 5">
            <a:extLst>
              <a:ext uri="{FF2B5EF4-FFF2-40B4-BE49-F238E27FC236}">
                <a16:creationId xmlns:a16="http://schemas.microsoft.com/office/drawing/2014/main" id="{EFC8A3EF-9E55-F62F-69AB-7761E8496233}"/>
              </a:ext>
            </a:extLst>
          </p:cNvPr>
          <p:cNvGraphicFramePr>
            <a:graphicFrameLocks noGrp="1"/>
          </p:cNvGraphicFramePr>
          <p:nvPr/>
        </p:nvGraphicFramePr>
        <p:xfrm>
          <a:off x="4677507" y="4669945"/>
          <a:ext cx="4159251" cy="1320800"/>
        </p:xfrm>
        <a:graphic>
          <a:graphicData uri="http://schemas.openxmlformats.org/drawingml/2006/table">
            <a:tbl>
              <a:tblPr firstRow="1" bandRow="1">
                <a:tableStyleId>{2D5ABB26-0587-4C30-8999-92F81FD0307C}</a:tableStyleId>
              </a:tblPr>
              <a:tblGrid>
                <a:gridCol w="725805">
                  <a:extLst>
                    <a:ext uri="{9D8B030D-6E8A-4147-A177-3AD203B41FA5}">
                      <a16:colId xmlns:a16="http://schemas.microsoft.com/office/drawing/2014/main" val="567561135"/>
                    </a:ext>
                  </a:extLst>
                </a:gridCol>
                <a:gridCol w="997268">
                  <a:extLst>
                    <a:ext uri="{9D8B030D-6E8A-4147-A177-3AD203B41FA5}">
                      <a16:colId xmlns:a16="http://schemas.microsoft.com/office/drawing/2014/main" val="758198183"/>
                    </a:ext>
                  </a:extLst>
                </a:gridCol>
                <a:gridCol w="951230">
                  <a:extLst>
                    <a:ext uri="{9D8B030D-6E8A-4147-A177-3AD203B41FA5}">
                      <a16:colId xmlns:a16="http://schemas.microsoft.com/office/drawing/2014/main" val="1601122223"/>
                    </a:ext>
                  </a:extLst>
                </a:gridCol>
                <a:gridCol w="805180">
                  <a:extLst>
                    <a:ext uri="{9D8B030D-6E8A-4147-A177-3AD203B41FA5}">
                      <a16:colId xmlns:a16="http://schemas.microsoft.com/office/drawing/2014/main" val="2006669207"/>
                    </a:ext>
                  </a:extLst>
                </a:gridCol>
                <a:gridCol w="679768">
                  <a:extLst>
                    <a:ext uri="{9D8B030D-6E8A-4147-A177-3AD203B41FA5}">
                      <a16:colId xmlns:a16="http://schemas.microsoft.com/office/drawing/2014/main" val="3211984048"/>
                    </a:ext>
                  </a:extLst>
                </a:gridCol>
              </a:tblGrid>
              <a:tr h="370840">
                <a:tc>
                  <a:txBody>
                    <a:bodyPr/>
                    <a:lstStyle/>
                    <a:p>
                      <a:r>
                        <a:rPr lang="en-GB" sz="1600" b="1" dirty="0" err="1"/>
                        <a:t>J</a:t>
                      </a:r>
                      <a:r>
                        <a:rPr lang="en-GB" sz="1600" b="1" baseline="-25000" dirty="0" err="1"/>
                        <a:t>c</a:t>
                      </a:r>
                      <a:r>
                        <a:rPr lang="en-GB" sz="1600" b="1" baseline="-25000" dirty="0"/>
                        <a:t> </a:t>
                      </a:r>
                      <a:r>
                        <a:rPr lang="en-GB" sz="1600" b="1" dirty="0"/>
                        <a:t>at </a:t>
                      </a:r>
                    </a:p>
                    <a:p>
                      <a:r>
                        <a:rPr lang="en-GB" sz="1600" b="1" dirty="0"/>
                        <a:t>4.2 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600" b="1" dirty="0"/>
                        <a:t>Hi-</a:t>
                      </a:r>
                      <a:r>
                        <a:rPr lang="en-GB" sz="1600" b="1" dirty="0" err="1"/>
                        <a:t>Lumi</a:t>
                      </a:r>
                      <a:endParaRPr lang="en-GB"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600" b="1" dirty="0"/>
                        <a:t>FCC </a:t>
                      </a:r>
                    </a:p>
                    <a:p>
                      <a:r>
                        <a:rPr lang="en-GB" sz="1600" b="1" dirty="0"/>
                        <a:t>models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600" b="1" dirty="0"/>
                        <a:t>FCC</a:t>
                      </a:r>
                    </a:p>
                    <a:p>
                      <a:r>
                        <a:rPr lang="en-GB" sz="1600" b="1" dirty="0"/>
                        <a:t>target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t>HFM</a:t>
                      </a:r>
                      <a:endParaRPr lang="en-GB" sz="1600" b="1" dirty="0"/>
                    </a:p>
                    <a:p>
                      <a:endParaRPr lang="en-GB"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4882808"/>
                  </a:ext>
                </a:extLst>
              </a:tr>
              <a:tr h="370840">
                <a:tc>
                  <a:txBody>
                    <a:bodyPr/>
                    <a:lstStyle/>
                    <a:p>
                      <a:r>
                        <a:rPr lang="en-GB" sz="1600" b="1" dirty="0"/>
                        <a:t>12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t>2450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t>2880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t>3600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600" dirty="0"/>
                        <a:t>2800</a:t>
                      </a:r>
                      <a:endParaRPr lang="en-GB"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8207942"/>
                  </a:ext>
                </a:extLst>
              </a:tr>
              <a:tr h="370840">
                <a:tc>
                  <a:txBody>
                    <a:bodyPr/>
                    <a:lstStyle/>
                    <a:p>
                      <a:r>
                        <a:rPr lang="en-GB" sz="1600" b="1" dirty="0"/>
                        <a:t>16 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t>1058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t>1236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t>1545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600" dirty="0">
                          <a:solidFill>
                            <a:srgbClr val="FF0000"/>
                          </a:solidFill>
                          <a:highlight>
                            <a:srgbClr val="FFFF00"/>
                          </a:highlight>
                        </a:rPr>
                        <a:t>1200</a:t>
                      </a:r>
                      <a:endParaRPr lang="en-GB" sz="1600" dirty="0">
                        <a:solidFill>
                          <a:srgbClr val="FF0000"/>
                        </a:solidFill>
                        <a:highlight>
                          <a:srgbClr val="FFFF00"/>
                        </a:high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76569780"/>
                  </a:ext>
                </a:extLst>
              </a:tr>
            </a:tbl>
          </a:graphicData>
        </a:graphic>
      </p:graphicFrame>
      <p:sp>
        <p:nvSpPr>
          <p:cNvPr id="9" name="Star: 5 Points 8">
            <a:extLst>
              <a:ext uri="{FF2B5EF4-FFF2-40B4-BE49-F238E27FC236}">
                <a16:creationId xmlns:a16="http://schemas.microsoft.com/office/drawing/2014/main" id="{0D2A71AF-9A21-4265-8C5A-49CD8981021E}"/>
              </a:ext>
            </a:extLst>
          </p:cNvPr>
          <p:cNvSpPr/>
          <p:nvPr/>
        </p:nvSpPr>
        <p:spPr>
          <a:xfrm>
            <a:off x="7647709" y="2555351"/>
            <a:ext cx="336279" cy="400156"/>
          </a:xfrm>
          <a:prstGeom prst="star5">
            <a:avLst/>
          </a:prstGeom>
          <a:solidFill>
            <a:srgbClr val="FF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E368939C-B8E8-0A75-0600-BC30AAC4651B}"/>
              </a:ext>
            </a:extLst>
          </p:cNvPr>
          <p:cNvSpPr txBox="1"/>
          <p:nvPr/>
        </p:nvSpPr>
        <p:spPr>
          <a:xfrm>
            <a:off x="5102935" y="4247469"/>
            <a:ext cx="3530903" cy="369332"/>
          </a:xfrm>
          <a:prstGeom prst="rect">
            <a:avLst/>
          </a:prstGeom>
          <a:noFill/>
        </p:spPr>
        <p:txBody>
          <a:bodyPr wrap="none" rtlCol="0">
            <a:spAutoFit/>
          </a:bodyPr>
          <a:lstStyle/>
          <a:p>
            <a:r>
              <a:rPr lang="en-US" dirty="0">
                <a:solidFill>
                  <a:srgbClr val="FF0000"/>
                </a:solidFill>
                <a:highlight>
                  <a:srgbClr val="FFFF00"/>
                </a:highlight>
              </a:rPr>
              <a:t>HD2: 1243 A/mm2 @ 16 T, 4.2 K</a:t>
            </a:r>
            <a:endParaRPr lang="en-GB" dirty="0">
              <a:solidFill>
                <a:srgbClr val="FF0000"/>
              </a:solidFill>
              <a:highlight>
                <a:srgbClr val="FFFF00"/>
              </a:highlight>
            </a:endParaRPr>
          </a:p>
        </p:txBody>
      </p:sp>
    </p:spTree>
    <p:extLst>
      <p:ext uri="{BB962C8B-B14F-4D97-AF65-F5344CB8AC3E}">
        <p14:creationId xmlns:p14="http://schemas.microsoft.com/office/powerpoint/2010/main" val="1835211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D2151-759F-72E2-F84C-DE9764694800}"/>
              </a:ext>
            </a:extLst>
          </p:cNvPr>
          <p:cNvSpPr>
            <a:spLocks noGrp="1"/>
          </p:cNvSpPr>
          <p:nvPr>
            <p:ph type="title"/>
          </p:nvPr>
        </p:nvSpPr>
        <p:spPr/>
        <p:txBody>
          <a:bodyPr/>
          <a:lstStyle/>
          <a:p>
            <a:r>
              <a:rPr lang="en-US" dirty="0"/>
              <a:t>J - range</a:t>
            </a:r>
            <a:endParaRPr lang="en-GB" dirty="0"/>
          </a:p>
        </p:txBody>
      </p:sp>
      <p:sp>
        <p:nvSpPr>
          <p:cNvPr id="4" name="Date Placeholder 3">
            <a:extLst>
              <a:ext uri="{FF2B5EF4-FFF2-40B4-BE49-F238E27FC236}">
                <a16:creationId xmlns:a16="http://schemas.microsoft.com/office/drawing/2014/main" id="{7E7FF36A-A321-E372-7EAA-711F45237AAC}"/>
              </a:ext>
            </a:extLst>
          </p:cNvPr>
          <p:cNvSpPr>
            <a:spLocks noGrp="1"/>
          </p:cNvSpPr>
          <p:nvPr>
            <p:ph type="dt" sz="half" idx="2"/>
          </p:nvPr>
        </p:nvSpPr>
        <p:spPr/>
        <p:txBody>
          <a:bodyPr/>
          <a:lstStyle/>
          <a:p>
            <a:fld id="{CE2313FC-9ACA-469F-80E7-B1D43B064D69}" type="datetime1">
              <a:rPr lang="en-US" smtClean="0"/>
              <a:t>4/3/2023</a:t>
            </a:fld>
            <a:endParaRPr lang="en-US" dirty="0"/>
          </a:p>
        </p:txBody>
      </p:sp>
      <p:sp>
        <p:nvSpPr>
          <p:cNvPr id="5" name="Slide Number Placeholder 4">
            <a:extLst>
              <a:ext uri="{FF2B5EF4-FFF2-40B4-BE49-F238E27FC236}">
                <a16:creationId xmlns:a16="http://schemas.microsoft.com/office/drawing/2014/main" id="{A3FDA35F-E6C2-0D3A-DAC5-8C907EFE1C6C}"/>
              </a:ext>
            </a:extLst>
          </p:cNvPr>
          <p:cNvSpPr>
            <a:spLocks noGrp="1"/>
          </p:cNvSpPr>
          <p:nvPr>
            <p:ph type="sldNum" sz="quarter" idx="4"/>
          </p:nvPr>
        </p:nvSpPr>
        <p:spPr/>
        <p:txBody>
          <a:bodyPr/>
          <a:lstStyle/>
          <a:p>
            <a:fld id="{17918391-D411-FE40-AAD7-861AE5233E0E}" type="slidenum">
              <a:rPr lang="en-US" smtClean="0"/>
              <a:pPr/>
              <a:t>17</a:t>
            </a:fld>
            <a:endParaRPr lang="en-US" dirty="0"/>
          </a:p>
        </p:txBody>
      </p:sp>
      <p:sp>
        <p:nvSpPr>
          <p:cNvPr id="14" name="Content Placeholder 2">
            <a:extLst>
              <a:ext uri="{FF2B5EF4-FFF2-40B4-BE49-F238E27FC236}">
                <a16:creationId xmlns:a16="http://schemas.microsoft.com/office/drawing/2014/main" id="{76CB316D-CB71-FE04-D689-A527D55850B0}"/>
              </a:ext>
            </a:extLst>
          </p:cNvPr>
          <p:cNvSpPr txBox="1">
            <a:spLocks/>
          </p:cNvSpPr>
          <p:nvPr/>
        </p:nvSpPr>
        <p:spPr>
          <a:xfrm>
            <a:off x="457200" y="1173935"/>
            <a:ext cx="8226854" cy="1412649"/>
          </a:xfrm>
          <a:prstGeom prst="rect">
            <a:avLst/>
          </a:prstGeom>
        </p:spPr>
        <p:txBody>
          <a:bodyPr vert="horz">
            <a:normAutofit fontScale="850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1800" dirty="0"/>
              <a:t>If we want 14 T with abut 20 % margin, we should target to a short sample field of 17.5 T</a:t>
            </a:r>
          </a:p>
          <a:p>
            <a:pPr lvl="1"/>
            <a:r>
              <a:rPr lang="en-US" sz="1400" dirty="0"/>
              <a:t>Without grading, compared to MQXF short sample, we will have 15-20 % lower current density (will help for protection and mechanics, but this also means a bit less compact magnet)</a:t>
            </a:r>
          </a:p>
          <a:p>
            <a:pPr lvl="1"/>
            <a:r>
              <a:rPr lang="en-US" sz="1400" dirty="0"/>
              <a:t>There is not much we can do about it unless</a:t>
            </a:r>
          </a:p>
          <a:p>
            <a:pPr lvl="2"/>
            <a:r>
              <a:rPr lang="en-US" sz="1200" dirty="0"/>
              <a:t>We get more </a:t>
            </a:r>
            <a:r>
              <a:rPr lang="en-US" sz="1200" dirty="0" err="1"/>
              <a:t>Jc</a:t>
            </a:r>
            <a:endParaRPr lang="en-US" sz="1200" dirty="0"/>
          </a:p>
          <a:p>
            <a:pPr lvl="2"/>
            <a:r>
              <a:rPr lang="en-US" sz="1200" dirty="0"/>
              <a:t>We have strands with less Cu (we are already at 0.9, a lot of reluctant during </a:t>
            </a:r>
            <a:r>
              <a:rPr lang="en-US" sz="1200" dirty="0" err="1"/>
              <a:t>EuroCirCol</a:t>
            </a:r>
            <a:r>
              <a:rPr lang="en-US" sz="1200" dirty="0"/>
              <a:t> to go lower than that, but HD2 was 0.55)</a:t>
            </a:r>
          </a:p>
          <a:p>
            <a:pPr lvl="2"/>
            <a:r>
              <a:rPr lang="en-US" sz="1200" dirty="0"/>
              <a:t>We grade the coil</a:t>
            </a:r>
          </a:p>
          <a:p>
            <a:endParaRPr lang="en-GB" sz="1800" dirty="0"/>
          </a:p>
        </p:txBody>
      </p:sp>
      <p:graphicFrame>
        <p:nvGraphicFramePr>
          <p:cNvPr id="19" name="Table 18">
            <a:extLst>
              <a:ext uri="{FF2B5EF4-FFF2-40B4-BE49-F238E27FC236}">
                <a16:creationId xmlns:a16="http://schemas.microsoft.com/office/drawing/2014/main" id="{785822BF-7F18-D3EE-A18D-811E24C9BDCB}"/>
              </a:ext>
            </a:extLst>
          </p:cNvPr>
          <p:cNvGraphicFramePr>
            <a:graphicFrameLocks noGrp="1"/>
          </p:cNvGraphicFramePr>
          <p:nvPr>
            <p:extLst>
              <p:ext uri="{D42A27DB-BD31-4B8C-83A1-F6EECF244321}">
                <p14:modId xmlns:p14="http://schemas.microsoft.com/office/powerpoint/2010/main" val="3155278866"/>
              </p:ext>
            </p:extLst>
          </p:nvPr>
        </p:nvGraphicFramePr>
        <p:xfrm>
          <a:off x="881277" y="2543873"/>
          <a:ext cx="7378700" cy="3977640"/>
        </p:xfrm>
        <a:graphic>
          <a:graphicData uri="http://schemas.openxmlformats.org/drawingml/2006/table">
            <a:tbl>
              <a:tblPr/>
              <a:tblGrid>
                <a:gridCol w="1638300">
                  <a:extLst>
                    <a:ext uri="{9D8B030D-6E8A-4147-A177-3AD203B41FA5}">
                      <a16:colId xmlns:a16="http://schemas.microsoft.com/office/drawing/2014/main" val="1151251674"/>
                    </a:ext>
                  </a:extLst>
                </a:gridCol>
                <a:gridCol w="762000">
                  <a:extLst>
                    <a:ext uri="{9D8B030D-6E8A-4147-A177-3AD203B41FA5}">
                      <a16:colId xmlns:a16="http://schemas.microsoft.com/office/drawing/2014/main" val="150223945"/>
                    </a:ext>
                  </a:extLst>
                </a:gridCol>
                <a:gridCol w="787400">
                  <a:extLst>
                    <a:ext uri="{9D8B030D-6E8A-4147-A177-3AD203B41FA5}">
                      <a16:colId xmlns:a16="http://schemas.microsoft.com/office/drawing/2014/main" val="1210546668"/>
                    </a:ext>
                  </a:extLst>
                </a:gridCol>
                <a:gridCol w="787400">
                  <a:extLst>
                    <a:ext uri="{9D8B030D-6E8A-4147-A177-3AD203B41FA5}">
                      <a16:colId xmlns:a16="http://schemas.microsoft.com/office/drawing/2014/main" val="3377976933"/>
                    </a:ext>
                  </a:extLst>
                </a:gridCol>
                <a:gridCol w="787400">
                  <a:extLst>
                    <a:ext uri="{9D8B030D-6E8A-4147-A177-3AD203B41FA5}">
                      <a16:colId xmlns:a16="http://schemas.microsoft.com/office/drawing/2014/main" val="4210553288"/>
                    </a:ext>
                  </a:extLst>
                </a:gridCol>
                <a:gridCol w="787400">
                  <a:extLst>
                    <a:ext uri="{9D8B030D-6E8A-4147-A177-3AD203B41FA5}">
                      <a16:colId xmlns:a16="http://schemas.microsoft.com/office/drawing/2014/main" val="1759050735"/>
                    </a:ext>
                  </a:extLst>
                </a:gridCol>
                <a:gridCol w="609600">
                  <a:extLst>
                    <a:ext uri="{9D8B030D-6E8A-4147-A177-3AD203B41FA5}">
                      <a16:colId xmlns:a16="http://schemas.microsoft.com/office/drawing/2014/main" val="1193114994"/>
                    </a:ext>
                  </a:extLst>
                </a:gridCol>
                <a:gridCol w="609600">
                  <a:extLst>
                    <a:ext uri="{9D8B030D-6E8A-4147-A177-3AD203B41FA5}">
                      <a16:colId xmlns:a16="http://schemas.microsoft.com/office/drawing/2014/main" val="539862146"/>
                    </a:ext>
                  </a:extLst>
                </a:gridCol>
                <a:gridCol w="609600">
                  <a:extLst>
                    <a:ext uri="{9D8B030D-6E8A-4147-A177-3AD203B41FA5}">
                      <a16:colId xmlns:a16="http://schemas.microsoft.com/office/drawing/2014/main" val="2312126252"/>
                    </a:ext>
                  </a:extLst>
                </a:gridCol>
              </a:tblGrid>
              <a:tr h="0">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b"/>
                      <a:r>
                        <a:rPr lang="en-GB" sz="1100" b="1" i="0" u="none" strike="noStrike">
                          <a:solidFill>
                            <a:srgbClr val="4472C4"/>
                          </a:solidFill>
                          <a:effectLst/>
                          <a:latin typeface="Times New Roman" panose="02020603050405020304" pitchFamily="18" charset="0"/>
                        </a:rPr>
                        <a:t>Difference to MQXF-SS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249105233"/>
                  </a:ext>
                </a:extLst>
              </a:tr>
              <a:tr h="190500">
                <a:tc>
                  <a:txBody>
                    <a:bodyPr/>
                    <a:lstStyle/>
                    <a:p>
                      <a:pPr algn="l" fontAlgn="b"/>
                      <a:r>
                        <a:rPr lang="en-GB" sz="1100" b="0" i="0" u="none" strike="noStrike" dirty="0">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1.1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1.0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0.85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latin typeface="Times New Roman" panose="02020603050405020304" pitchFamily="18" charset="0"/>
                        </a:rPr>
                        <a:t>MQXF-SS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MQXF-OP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1.1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1.0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0.85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717345097"/>
                  </a:ext>
                </a:extLst>
              </a:tr>
              <a:tr h="190500">
                <a:tc>
                  <a:txBody>
                    <a:bodyPr/>
                    <a:lstStyle/>
                    <a:p>
                      <a:pPr algn="l" fontAlgn="b"/>
                      <a:r>
                        <a:rPr lang="en-GB" sz="1100" b="0" i="0" u="none" strike="noStrike">
                          <a:solidFill>
                            <a:srgbClr val="000000"/>
                          </a:solidFill>
                          <a:effectLst/>
                          <a:latin typeface="Times New Roman" panose="02020603050405020304" pitchFamily="18" charset="0"/>
                        </a:rPr>
                        <a:t>Bss (T)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18.00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18.00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18.00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14.50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090581450"/>
                  </a:ext>
                </a:extLst>
              </a:tr>
              <a:tr h="190500">
                <a:tc>
                  <a:txBody>
                    <a:bodyPr/>
                    <a:lstStyle/>
                    <a:p>
                      <a:pPr algn="l" fontAlgn="b"/>
                      <a:r>
                        <a:rPr lang="en-GB" sz="1100" b="0" i="0" u="none" strike="noStrike">
                          <a:solidFill>
                            <a:srgbClr val="000000"/>
                          </a:solidFill>
                          <a:effectLst/>
                          <a:latin typeface="Times New Roman" panose="02020603050405020304" pitchFamily="18" charset="0"/>
                        </a:rPr>
                        <a:t>Jc (with 5 % cabling deg)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1126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1126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1126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2066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1573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550631525"/>
                  </a:ext>
                </a:extLst>
              </a:tr>
              <a:tr h="190500">
                <a:tc>
                  <a:txBody>
                    <a:bodyPr/>
                    <a:lstStyle/>
                    <a:p>
                      <a:pPr algn="l" fontAlgn="b"/>
                      <a:r>
                        <a:rPr lang="en-GB" sz="1100" b="0" i="0" u="none" strike="noStrike">
                          <a:solidFill>
                            <a:srgbClr val="000000"/>
                          </a:solidFill>
                          <a:effectLst/>
                          <a:latin typeface="Times New Roman" panose="02020603050405020304" pitchFamily="18" charset="0"/>
                        </a:rPr>
                        <a:t>Jcu</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1252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1252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939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1722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1311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823991111"/>
                  </a:ext>
                </a:extLst>
              </a:tr>
              <a:tr h="190500">
                <a:tc>
                  <a:txBody>
                    <a:bodyPr/>
                    <a:lstStyle/>
                    <a:p>
                      <a:pPr algn="l" fontAlgn="b"/>
                      <a:r>
                        <a:rPr lang="en-GB" sz="1100" b="0" i="0" u="none" strike="noStrike">
                          <a:solidFill>
                            <a:srgbClr val="000000"/>
                          </a:solidFill>
                          <a:effectLst/>
                          <a:latin typeface="Times New Roman" panose="02020603050405020304" pitchFamily="18" charset="0"/>
                        </a:rPr>
                        <a:t>Jeng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593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593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512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939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715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663170383"/>
                  </a:ext>
                </a:extLst>
              </a:tr>
              <a:tr h="190500">
                <a:tc>
                  <a:txBody>
                    <a:bodyPr/>
                    <a:lstStyle/>
                    <a:p>
                      <a:pPr algn="l" fontAlgn="b"/>
                      <a:r>
                        <a:rPr lang="en-GB" sz="1100" b="0" i="0" u="none" strike="noStrike">
                          <a:solidFill>
                            <a:srgbClr val="000000"/>
                          </a:solidFill>
                          <a:effectLst/>
                          <a:latin typeface="Times New Roman" panose="02020603050405020304" pitchFamily="18" charset="0"/>
                        </a:rPr>
                        <a:t>Joverall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400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392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328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601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457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660515784"/>
                  </a:ext>
                </a:extLst>
              </a:tr>
              <a:tr h="190500">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b"/>
                      <a:r>
                        <a:rPr lang="en-GB" sz="1100" b="1" i="0" u="none" strike="noStrike">
                          <a:solidFill>
                            <a:srgbClr val="4472C4"/>
                          </a:solidFill>
                          <a:effectLst/>
                          <a:latin typeface="Times New Roman" panose="02020603050405020304" pitchFamily="18" charset="0"/>
                        </a:rPr>
                        <a:t>Difference to MQXF-SS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422794834"/>
                  </a:ext>
                </a:extLst>
              </a:tr>
              <a:tr h="190500">
                <a:tc>
                  <a:txBody>
                    <a:bodyPr/>
                    <a:lstStyle/>
                    <a:p>
                      <a:pPr algn="l" fontAlgn="b"/>
                      <a:r>
                        <a:rPr lang="en-GB" sz="11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1.1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latin typeface="Times New Roman" panose="02020603050405020304" pitchFamily="18" charset="0"/>
                        </a:rPr>
                        <a:t>1.0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latin typeface="Times New Roman" panose="02020603050405020304" pitchFamily="18" charset="0"/>
                        </a:rPr>
                        <a:t>0.85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latin typeface="Times New Roman" panose="02020603050405020304" pitchFamily="18" charset="0"/>
                        </a:rPr>
                        <a:t>MQXF-SS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MQXF-OP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1.1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1.0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0.85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788573917"/>
                  </a:ext>
                </a:extLst>
              </a:tr>
              <a:tr h="190500">
                <a:tc>
                  <a:txBody>
                    <a:bodyPr/>
                    <a:lstStyle/>
                    <a:p>
                      <a:pPr algn="l" fontAlgn="b"/>
                      <a:r>
                        <a:rPr lang="en-GB" sz="1100" b="0" i="0" u="none" strike="noStrike">
                          <a:solidFill>
                            <a:srgbClr val="000000"/>
                          </a:solidFill>
                          <a:effectLst/>
                          <a:latin typeface="Times New Roman" panose="02020603050405020304" pitchFamily="18" charset="0"/>
                        </a:rPr>
                        <a:t>Bss (T)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17.50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highlight>
                            <a:srgbClr val="FFFF00"/>
                          </a:highlight>
                          <a:latin typeface="Times New Roman" panose="02020603050405020304" pitchFamily="18" charset="0"/>
                        </a:rPr>
                        <a:t>17.50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latin typeface="Times New Roman" panose="02020603050405020304" pitchFamily="18" charset="0"/>
                        </a:rPr>
                        <a:t>17.50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latin typeface="Times New Roman" panose="02020603050405020304" pitchFamily="18" charset="0"/>
                        </a:rPr>
                        <a:t>14.50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868768590"/>
                  </a:ext>
                </a:extLst>
              </a:tr>
              <a:tr h="190500">
                <a:tc>
                  <a:txBody>
                    <a:bodyPr/>
                    <a:lstStyle/>
                    <a:p>
                      <a:pPr algn="l" fontAlgn="b"/>
                      <a:r>
                        <a:rPr lang="en-GB" sz="1100" b="0" i="0" u="none" strike="noStrike">
                          <a:solidFill>
                            <a:srgbClr val="000000"/>
                          </a:solidFill>
                          <a:effectLst/>
                          <a:latin typeface="Times New Roman" panose="02020603050405020304" pitchFamily="18" charset="0"/>
                        </a:rPr>
                        <a:t>Jc (with 5 % cabling deg)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latin typeface="Times New Roman" panose="02020603050405020304" pitchFamily="18" charset="0"/>
                        </a:rPr>
                        <a:t>1257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highlight>
                            <a:srgbClr val="FFFF00"/>
                          </a:highlight>
                          <a:latin typeface="Times New Roman" panose="02020603050405020304" pitchFamily="18" charset="0"/>
                        </a:rPr>
                        <a:t>1257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latin typeface="Times New Roman" panose="02020603050405020304" pitchFamily="18" charset="0"/>
                        </a:rPr>
                        <a:t>1257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latin typeface="Times New Roman" panose="02020603050405020304" pitchFamily="18" charset="0"/>
                        </a:rPr>
                        <a:t>2066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1573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highlight>
                            <a:srgbClr val="FFFF00"/>
                          </a:highlight>
                          <a:latin typeface="Times New Roman" panose="02020603050405020304" pitchFamily="18" charset="0"/>
                        </a:rPr>
                        <a:t>-24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75462192"/>
                  </a:ext>
                </a:extLst>
              </a:tr>
              <a:tr h="190500">
                <a:tc>
                  <a:txBody>
                    <a:bodyPr/>
                    <a:lstStyle/>
                    <a:p>
                      <a:pPr algn="l" fontAlgn="b"/>
                      <a:r>
                        <a:rPr lang="en-GB" sz="1100" b="0" i="0" u="none" strike="noStrike">
                          <a:solidFill>
                            <a:srgbClr val="000000"/>
                          </a:solidFill>
                          <a:effectLst/>
                          <a:latin typeface="Times New Roman" panose="02020603050405020304" pitchFamily="18" charset="0"/>
                        </a:rPr>
                        <a:t>Jcu</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1397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highlight>
                            <a:srgbClr val="FFFF00"/>
                          </a:highlight>
                          <a:latin typeface="Times New Roman" panose="02020603050405020304" pitchFamily="18" charset="0"/>
                        </a:rPr>
                        <a:t>1397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latin typeface="Times New Roman" panose="02020603050405020304" pitchFamily="18" charset="0"/>
                        </a:rPr>
                        <a:t>1047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latin typeface="Times New Roman" panose="02020603050405020304" pitchFamily="18" charset="0"/>
                        </a:rPr>
                        <a:t>1722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1311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highlight>
                            <a:srgbClr val="FFFF00"/>
                          </a:highlight>
                          <a:latin typeface="Times New Roman" panose="02020603050405020304" pitchFamily="18" charset="0"/>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674873823"/>
                  </a:ext>
                </a:extLst>
              </a:tr>
              <a:tr h="190500">
                <a:tc>
                  <a:txBody>
                    <a:bodyPr/>
                    <a:lstStyle/>
                    <a:p>
                      <a:pPr algn="l" fontAlgn="b"/>
                      <a:r>
                        <a:rPr lang="en-GB" sz="1100" b="0" i="0" u="none" strike="noStrike">
                          <a:solidFill>
                            <a:srgbClr val="000000"/>
                          </a:solidFill>
                          <a:effectLst/>
                          <a:latin typeface="Times New Roman" panose="02020603050405020304" pitchFamily="18" charset="0"/>
                        </a:rPr>
                        <a:t>Jeng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662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highlight>
                            <a:srgbClr val="FFFF00"/>
                          </a:highlight>
                          <a:latin typeface="Times New Roman" panose="02020603050405020304" pitchFamily="18" charset="0"/>
                        </a:rPr>
                        <a:t>662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latin typeface="Times New Roman" panose="02020603050405020304" pitchFamily="18" charset="0"/>
                        </a:rPr>
                        <a:t>571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latin typeface="Times New Roman" panose="02020603050405020304" pitchFamily="18" charset="0"/>
                        </a:rPr>
                        <a:t>939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715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highlight>
                            <a:srgbClr val="FFFF00"/>
                          </a:highlight>
                          <a:latin typeface="Times New Roman" panose="02020603050405020304" pitchFamily="18" charset="0"/>
                        </a:rPr>
                        <a:t>-17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346498189"/>
                  </a:ext>
                </a:extLst>
              </a:tr>
              <a:tr h="190500">
                <a:tc>
                  <a:txBody>
                    <a:bodyPr/>
                    <a:lstStyle/>
                    <a:p>
                      <a:pPr algn="l" fontAlgn="b"/>
                      <a:r>
                        <a:rPr lang="en-GB" sz="1100" b="0" i="0" u="none" strike="noStrike">
                          <a:solidFill>
                            <a:srgbClr val="000000"/>
                          </a:solidFill>
                          <a:effectLst/>
                          <a:latin typeface="Times New Roman" panose="02020603050405020304" pitchFamily="18" charset="0"/>
                        </a:rPr>
                        <a:t>Joverall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446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highlight>
                            <a:srgbClr val="FFFF00"/>
                          </a:highlight>
                          <a:latin typeface="Times New Roman" panose="02020603050405020304" pitchFamily="18" charset="0"/>
                        </a:rPr>
                        <a:t>437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latin typeface="Times New Roman" panose="02020603050405020304" pitchFamily="18" charset="0"/>
                        </a:rPr>
                        <a:t>365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latin typeface="Times New Roman" panose="02020603050405020304" pitchFamily="18" charset="0"/>
                        </a:rPr>
                        <a:t>601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latin typeface="Times New Roman" panose="02020603050405020304" pitchFamily="18" charset="0"/>
                        </a:rPr>
                        <a:t>457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latin typeface="Times New Roman" panose="02020603050405020304" pitchFamily="18" charset="0"/>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highlight>
                            <a:srgbClr val="FFFF00"/>
                          </a:highlight>
                          <a:latin typeface="Times New Roman" panose="02020603050405020304" pitchFamily="18" charset="0"/>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latin typeface="Times New Roman" panose="02020603050405020304" pitchFamily="18" charset="0"/>
                        </a:rPr>
                        <a:t>-24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927756188"/>
                  </a:ext>
                </a:extLst>
              </a:tr>
              <a:tr h="190500">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b"/>
                      <a:endParaRPr lang="en-GB" sz="1100" b="0" i="0" u="none" strike="noStrike">
                        <a:solidFill>
                          <a:srgbClr val="000000"/>
                        </a:solidFill>
                        <a:effectLst/>
                        <a:latin typeface="Times New Roman" panose="02020603050405020304" pitchFamily="18" charset="0"/>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b"/>
                      <a:r>
                        <a:rPr lang="en-GB" sz="1100" b="1" i="0" u="none" strike="noStrike">
                          <a:solidFill>
                            <a:srgbClr val="4472C4"/>
                          </a:solidFill>
                          <a:effectLst/>
                          <a:latin typeface="Times New Roman" panose="02020603050405020304" pitchFamily="18" charset="0"/>
                        </a:rPr>
                        <a:t>Difference to MQXF-SS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019307627"/>
                  </a:ext>
                </a:extLst>
              </a:tr>
              <a:tr h="190500">
                <a:tc>
                  <a:txBody>
                    <a:bodyPr/>
                    <a:lstStyle/>
                    <a:p>
                      <a:pPr algn="l" fontAlgn="b"/>
                      <a:r>
                        <a:rPr lang="en-GB" sz="1100" b="0" i="0" u="none" strike="noStrike">
                          <a:solidFill>
                            <a:srgbClr val="000000"/>
                          </a:solidFill>
                          <a:effectLst/>
                          <a:latin typeface="Times New Roman" panose="02020603050405020304" pitchFamily="18"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1.1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1.0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0.85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MQXF-SS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MQXF-OP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1.1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1.0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0.85 mm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455737657"/>
                  </a:ext>
                </a:extLst>
              </a:tr>
              <a:tr h="190500">
                <a:tc>
                  <a:txBody>
                    <a:bodyPr/>
                    <a:lstStyle/>
                    <a:p>
                      <a:pPr algn="l" fontAlgn="b"/>
                      <a:r>
                        <a:rPr lang="en-GB" sz="1100" b="0" i="0" u="none" strike="noStrike">
                          <a:solidFill>
                            <a:srgbClr val="000000"/>
                          </a:solidFill>
                          <a:effectLst/>
                          <a:latin typeface="Times New Roman" panose="02020603050405020304" pitchFamily="18" charset="0"/>
                        </a:rPr>
                        <a:t>Bss (T)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14.50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11.30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289954422"/>
                  </a:ext>
                </a:extLst>
              </a:tr>
              <a:tr h="190500">
                <a:tc>
                  <a:txBody>
                    <a:bodyPr/>
                    <a:lstStyle/>
                    <a:p>
                      <a:pPr algn="l" fontAlgn="b"/>
                      <a:r>
                        <a:rPr lang="en-GB" sz="1100" b="0" i="0" u="none" strike="noStrike">
                          <a:solidFill>
                            <a:srgbClr val="000000"/>
                          </a:solidFill>
                          <a:effectLst/>
                          <a:latin typeface="Times New Roman" panose="02020603050405020304" pitchFamily="18" charset="0"/>
                        </a:rPr>
                        <a:t>Jc (with 5 % cabling deg)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1397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1397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1397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2066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1573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679156653"/>
                  </a:ext>
                </a:extLst>
              </a:tr>
              <a:tr h="190500">
                <a:tc>
                  <a:txBody>
                    <a:bodyPr/>
                    <a:lstStyle/>
                    <a:p>
                      <a:pPr algn="l" fontAlgn="b"/>
                      <a:r>
                        <a:rPr lang="en-GB" sz="1100" b="0" i="0" u="none" strike="noStrike">
                          <a:solidFill>
                            <a:srgbClr val="000000"/>
                          </a:solidFill>
                          <a:effectLst/>
                          <a:latin typeface="Times New Roman" panose="02020603050405020304" pitchFamily="18" charset="0"/>
                        </a:rPr>
                        <a:t>Jcu</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1552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1552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1164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1722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1311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340008322"/>
                  </a:ext>
                </a:extLst>
              </a:tr>
              <a:tr h="190500">
                <a:tc>
                  <a:txBody>
                    <a:bodyPr/>
                    <a:lstStyle/>
                    <a:p>
                      <a:pPr algn="l" fontAlgn="b"/>
                      <a:r>
                        <a:rPr lang="en-GB" sz="1100" b="0" i="0" u="none" strike="noStrike">
                          <a:solidFill>
                            <a:srgbClr val="000000"/>
                          </a:solidFill>
                          <a:effectLst/>
                          <a:latin typeface="Times New Roman" panose="02020603050405020304" pitchFamily="18" charset="0"/>
                        </a:rPr>
                        <a:t>Jeng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735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735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635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939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715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841617272"/>
                  </a:ext>
                </a:extLst>
              </a:tr>
              <a:tr h="190500">
                <a:tc>
                  <a:txBody>
                    <a:bodyPr/>
                    <a:lstStyle/>
                    <a:p>
                      <a:pPr algn="l" fontAlgn="b"/>
                      <a:r>
                        <a:rPr lang="en-GB" sz="1100" b="0" i="0" u="none" strike="noStrike">
                          <a:solidFill>
                            <a:srgbClr val="000000"/>
                          </a:solidFill>
                          <a:effectLst/>
                          <a:latin typeface="Times New Roman" panose="02020603050405020304" pitchFamily="18" charset="0"/>
                        </a:rPr>
                        <a:t>Joverall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496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486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406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601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457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a:solidFill>
                            <a:srgbClr val="4472C4"/>
                          </a:solidFill>
                          <a:effectLst/>
                          <a:latin typeface="Times New Roman" panose="02020603050405020304" pitchFamily="18" charset="0"/>
                        </a:rPr>
                        <a:t>-11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100" b="1" i="0" u="none" strike="noStrike" dirty="0">
                          <a:solidFill>
                            <a:srgbClr val="4472C4"/>
                          </a:solidFill>
                          <a:effectLst/>
                          <a:latin typeface="Times New Roman" panose="02020603050405020304" pitchFamily="18" charset="0"/>
                        </a:rPr>
                        <a:t>-19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57980819"/>
                  </a:ext>
                </a:extLst>
              </a:tr>
            </a:tbl>
          </a:graphicData>
        </a:graphic>
      </p:graphicFrame>
    </p:spTree>
    <p:extLst>
      <p:ext uri="{BB962C8B-B14F-4D97-AF65-F5344CB8AC3E}">
        <p14:creationId xmlns:p14="http://schemas.microsoft.com/office/powerpoint/2010/main" val="37255688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C2B74E27-A9A3-9DB3-77E1-90C7AF973CF7}"/>
              </a:ext>
            </a:extLst>
          </p:cNvPr>
          <p:cNvPicPr>
            <a:picLocks noGrp="1" noChangeAspect="1"/>
          </p:cNvPicPr>
          <p:nvPr>
            <p:ph idx="1"/>
          </p:nvPr>
        </p:nvPicPr>
        <p:blipFill rotWithShape="1">
          <a:blip r:embed="rId2"/>
          <a:srcRect l="57131" t="45068" r="7746" b="22845"/>
          <a:stretch/>
        </p:blipFill>
        <p:spPr>
          <a:xfrm>
            <a:off x="4036135" y="1276929"/>
            <a:ext cx="4910623" cy="2803849"/>
          </a:xfrm>
        </p:spPr>
      </p:pic>
      <p:sp>
        <p:nvSpPr>
          <p:cNvPr id="4" name="Date Placeholder 3">
            <a:extLst>
              <a:ext uri="{FF2B5EF4-FFF2-40B4-BE49-F238E27FC236}">
                <a16:creationId xmlns:a16="http://schemas.microsoft.com/office/drawing/2014/main" id="{958A71BE-EE17-5F45-2651-2B5866824506}"/>
              </a:ext>
            </a:extLst>
          </p:cNvPr>
          <p:cNvSpPr>
            <a:spLocks noGrp="1"/>
          </p:cNvSpPr>
          <p:nvPr>
            <p:ph type="dt" sz="half" idx="2"/>
          </p:nvPr>
        </p:nvSpPr>
        <p:spPr/>
        <p:txBody>
          <a:bodyPr/>
          <a:lstStyle/>
          <a:p>
            <a:fld id="{CE2313FC-9ACA-469F-80E7-B1D43B064D69}" type="datetime1">
              <a:rPr lang="en-US" smtClean="0"/>
              <a:t>4/3/2023</a:t>
            </a:fld>
            <a:endParaRPr lang="en-US" dirty="0"/>
          </a:p>
        </p:txBody>
      </p:sp>
      <p:sp>
        <p:nvSpPr>
          <p:cNvPr id="5" name="Slide Number Placeholder 4">
            <a:extLst>
              <a:ext uri="{FF2B5EF4-FFF2-40B4-BE49-F238E27FC236}">
                <a16:creationId xmlns:a16="http://schemas.microsoft.com/office/drawing/2014/main" id="{9BC7BE34-9A3F-25F1-9624-062209BDFC99}"/>
              </a:ext>
            </a:extLst>
          </p:cNvPr>
          <p:cNvSpPr>
            <a:spLocks noGrp="1"/>
          </p:cNvSpPr>
          <p:nvPr>
            <p:ph type="sldNum" sz="quarter" idx="4"/>
          </p:nvPr>
        </p:nvSpPr>
        <p:spPr/>
        <p:txBody>
          <a:bodyPr/>
          <a:lstStyle/>
          <a:p>
            <a:fld id="{17918391-D411-FE40-AAD7-861AE5233E0E}" type="slidenum">
              <a:rPr lang="en-US" smtClean="0"/>
              <a:pPr/>
              <a:t>18</a:t>
            </a:fld>
            <a:endParaRPr lang="en-US" dirty="0"/>
          </a:p>
        </p:txBody>
      </p:sp>
      <p:pic>
        <p:nvPicPr>
          <p:cNvPr id="8" name="Content Placeholder 6">
            <a:extLst>
              <a:ext uri="{FF2B5EF4-FFF2-40B4-BE49-F238E27FC236}">
                <a16:creationId xmlns:a16="http://schemas.microsoft.com/office/drawing/2014/main" id="{5789D13B-6182-C8E0-316D-C9CE3056845F}"/>
              </a:ext>
            </a:extLst>
          </p:cNvPr>
          <p:cNvPicPr>
            <a:picLocks noChangeAspect="1"/>
          </p:cNvPicPr>
          <p:nvPr/>
        </p:nvPicPr>
        <p:blipFill rotWithShape="1">
          <a:blip r:embed="rId2"/>
          <a:srcRect l="25240" t="24110" r="9787" b="58815"/>
          <a:stretch/>
        </p:blipFill>
        <p:spPr>
          <a:xfrm>
            <a:off x="565506" y="73751"/>
            <a:ext cx="8010242" cy="1315747"/>
          </a:xfrm>
          <a:prstGeom prst="rect">
            <a:avLst/>
          </a:prstGeom>
        </p:spPr>
      </p:pic>
      <p:pic>
        <p:nvPicPr>
          <p:cNvPr id="10" name="Picture 9">
            <a:extLst>
              <a:ext uri="{FF2B5EF4-FFF2-40B4-BE49-F238E27FC236}">
                <a16:creationId xmlns:a16="http://schemas.microsoft.com/office/drawing/2014/main" id="{C7237799-6AC2-3C73-2502-4C40B552B2DA}"/>
              </a:ext>
            </a:extLst>
          </p:cNvPr>
          <p:cNvPicPr>
            <a:picLocks noChangeAspect="1"/>
          </p:cNvPicPr>
          <p:nvPr/>
        </p:nvPicPr>
        <p:blipFill rotWithShape="1">
          <a:blip r:embed="rId3"/>
          <a:srcRect l="19694" t="16449" r="42055" b="20854"/>
          <a:stretch/>
        </p:blipFill>
        <p:spPr>
          <a:xfrm>
            <a:off x="-1" y="1502067"/>
            <a:ext cx="4307765" cy="4412957"/>
          </a:xfrm>
          <a:prstGeom prst="rect">
            <a:avLst/>
          </a:prstGeom>
        </p:spPr>
      </p:pic>
      <p:pic>
        <p:nvPicPr>
          <p:cNvPr id="11" name="Picture 10">
            <a:extLst>
              <a:ext uri="{FF2B5EF4-FFF2-40B4-BE49-F238E27FC236}">
                <a16:creationId xmlns:a16="http://schemas.microsoft.com/office/drawing/2014/main" id="{53C1A8EB-5E7C-4212-1822-CE404672F526}"/>
              </a:ext>
            </a:extLst>
          </p:cNvPr>
          <p:cNvPicPr>
            <a:picLocks noChangeAspect="1"/>
          </p:cNvPicPr>
          <p:nvPr/>
        </p:nvPicPr>
        <p:blipFill rotWithShape="1">
          <a:blip r:embed="rId3"/>
          <a:srcRect l="58775" t="53296" r="6429" b="20854"/>
          <a:stretch/>
        </p:blipFill>
        <p:spPr>
          <a:xfrm>
            <a:off x="4410002" y="4008961"/>
            <a:ext cx="4482154" cy="2081106"/>
          </a:xfrm>
          <a:prstGeom prst="rect">
            <a:avLst/>
          </a:prstGeom>
        </p:spPr>
      </p:pic>
      <p:sp>
        <p:nvSpPr>
          <p:cNvPr id="2" name="Rectangle 1">
            <a:extLst>
              <a:ext uri="{FF2B5EF4-FFF2-40B4-BE49-F238E27FC236}">
                <a16:creationId xmlns:a16="http://schemas.microsoft.com/office/drawing/2014/main" id="{FB51EC46-13D9-8361-2B5A-24F45AC0151B}"/>
              </a:ext>
            </a:extLst>
          </p:cNvPr>
          <p:cNvSpPr/>
          <p:nvPr/>
        </p:nvSpPr>
        <p:spPr>
          <a:xfrm>
            <a:off x="6150634" y="5477775"/>
            <a:ext cx="2536166" cy="193818"/>
          </a:xfrm>
          <a:prstGeom prst="rect">
            <a:avLst/>
          </a:prstGeom>
          <a:solidFill>
            <a:srgbClr val="FFFF00">
              <a:alpha val="20000"/>
            </a:srgb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 name="Rectangle 2">
            <a:extLst>
              <a:ext uri="{FF2B5EF4-FFF2-40B4-BE49-F238E27FC236}">
                <a16:creationId xmlns:a16="http://schemas.microsoft.com/office/drawing/2014/main" id="{0E44DDBD-BF22-E811-D644-A72979C82167}"/>
              </a:ext>
            </a:extLst>
          </p:cNvPr>
          <p:cNvSpPr/>
          <p:nvPr/>
        </p:nvSpPr>
        <p:spPr>
          <a:xfrm>
            <a:off x="2566769" y="2424022"/>
            <a:ext cx="1556657" cy="132355"/>
          </a:xfrm>
          <a:prstGeom prst="rect">
            <a:avLst/>
          </a:prstGeom>
          <a:solidFill>
            <a:srgbClr val="FFFF00">
              <a:alpha val="20000"/>
            </a:srgb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2326886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FCD60-1100-807F-87DE-5DE4A03D1ABD}"/>
              </a:ext>
            </a:extLst>
          </p:cNvPr>
          <p:cNvSpPr>
            <a:spLocks noGrp="1"/>
          </p:cNvSpPr>
          <p:nvPr>
            <p:ph type="title"/>
          </p:nvPr>
        </p:nvSpPr>
        <p:spPr/>
        <p:txBody>
          <a:bodyPr/>
          <a:lstStyle/>
          <a:p>
            <a:r>
              <a:rPr lang="en-US" dirty="0"/>
              <a:t>Magnet size</a:t>
            </a:r>
            <a:endParaRPr lang="en-GB" dirty="0"/>
          </a:p>
        </p:txBody>
      </p:sp>
      <p:sp>
        <p:nvSpPr>
          <p:cNvPr id="3" name="Content Placeholder 2">
            <a:extLst>
              <a:ext uri="{FF2B5EF4-FFF2-40B4-BE49-F238E27FC236}">
                <a16:creationId xmlns:a16="http://schemas.microsoft.com/office/drawing/2014/main" id="{A7C91CBA-C1CD-A671-A44D-9969766EEA10}"/>
              </a:ext>
            </a:extLst>
          </p:cNvPr>
          <p:cNvSpPr>
            <a:spLocks noGrp="1"/>
          </p:cNvSpPr>
          <p:nvPr>
            <p:ph idx="1"/>
          </p:nvPr>
        </p:nvSpPr>
        <p:spPr>
          <a:xfrm>
            <a:off x="457200" y="1325607"/>
            <a:ext cx="8398476" cy="1518528"/>
          </a:xfrm>
        </p:spPr>
        <p:txBody>
          <a:bodyPr>
            <a:normAutofit lnSpcReduction="10000"/>
          </a:bodyPr>
          <a:lstStyle/>
          <a:p>
            <a:r>
              <a:rPr lang="en-US" sz="1800" dirty="0"/>
              <a:t>Ref FCC design study: </a:t>
            </a:r>
            <a:r>
              <a:rPr lang="en-US" sz="1800" dirty="0">
                <a:hlinkClick r:id="rId2"/>
              </a:rPr>
              <a:t>https://cds.cern.ch/record/2651300/files/CERN-ACC-2018-0058.pdf</a:t>
            </a:r>
            <a:r>
              <a:rPr lang="en-US" sz="1800" dirty="0"/>
              <a:t> </a:t>
            </a:r>
          </a:p>
          <a:p>
            <a:r>
              <a:rPr lang="en-US" sz="1800" dirty="0"/>
              <a:t>Intra-beam distance: 250 mm (12 T is 194 mm)</a:t>
            </a:r>
          </a:p>
          <a:p>
            <a:r>
              <a:rPr lang="en-US" sz="1800" dirty="0"/>
              <a:t>Cold mass OD: 800 mm</a:t>
            </a:r>
          </a:p>
          <a:p>
            <a:r>
              <a:rPr lang="en-US" sz="1800" dirty="0"/>
              <a:t>Magnet OD : 760 mm</a:t>
            </a:r>
            <a:endParaRPr lang="en-GB" sz="1800" dirty="0"/>
          </a:p>
        </p:txBody>
      </p:sp>
      <p:sp>
        <p:nvSpPr>
          <p:cNvPr id="4" name="Date Placeholder 3">
            <a:extLst>
              <a:ext uri="{FF2B5EF4-FFF2-40B4-BE49-F238E27FC236}">
                <a16:creationId xmlns:a16="http://schemas.microsoft.com/office/drawing/2014/main" id="{F5D4914D-24E6-2B87-BD00-5EDE11B5F72C}"/>
              </a:ext>
            </a:extLst>
          </p:cNvPr>
          <p:cNvSpPr>
            <a:spLocks noGrp="1"/>
          </p:cNvSpPr>
          <p:nvPr>
            <p:ph type="dt" sz="half" idx="2"/>
          </p:nvPr>
        </p:nvSpPr>
        <p:spPr/>
        <p:txBody>
          <a:bodyPr/>
          <a:lstStyle/>
          <a:p>
            <a:fld id="{CE2313FC-9ACA-469F-80E7-B1D43B064D69}" type="datetime1">
              <a:rPr lang="en-US" smtClean="0"/>
              <a:t>4/3/2023</a:t>
            </a:fld>
            <a:endParaRPr lang="en-US" dirty="0"/>
          </a:p>
        </p:txBody>
      </p:sp>
      <p:sp>
        <p:nvSpPr>
          <p:cNvPr id="5" name="Slide Number Placeholder 4">
            <a:extLst>
              <a:ext uri="{FF2B5EF4-FFF2-40B4-BE49-F238E27FC236}">
                <a16:creationId xmlns:a16="http://schemas.microsoft.com/office/drawing/2014/main" id="{50CCB2E5-9D2C-A975-A6D2-5892A77D1B12}"/>
              </a:ext>
            </a:extLst>
          </p:cNvPr>
          <p:cNvSpPr>
            <a:spLocks noGrp="1"/>
          </p:cNvSpPr>
          <p:nvPr>
            <p:ph type="sldNum" sz="quarter" idx="4"/>
          </p:nvPr>
        </p:nvSpPr>
        <p:spPr/>
        <p:txBody>
          <a:bodyPr/>
          <a:lstStyle/>
          <a:p>
            <a:fld id="{17918391-D411-FE40-AAD7-861AE5233E0E}" type="slidenum">
              <a:rPr lang="en-US" smtClean="0"/>
              <a:pPr/>
              <a:t>19</a:t>
            </a:fld>
            <a:endParaRPr lang="en-US" dirty="0"/>
          </a:p>
        </p:txBody>
      </p:sp>
      <p:pic>
        <p:nvPicPr>
          <p:cNvPr id="7" name="Picture 6">
            <a:extLst>
              <a:ext uri="{FF2B5EF4-FFF2-40B4-BE49-F238E27FC236}">
                <a16:creationId xmlns:a16="http://schemas.microsoft.com/office/drawing/2014/main" id="{B5203DDC-1882-1B9A-E656-EB94FB70F94F}"/>
              </a:ext>
            </a:extLst>
          </p:cNvPr>
          <p:cNvPicPr>
            <a:picLocks noChangeAspect="1"/>
          </p:cNvPicPr>
          <p:nvPr/>
        </p:nvPicPr>
        <p:blipFill rotWithShape="1">
          <a:blip r:embed="rId3"/>
          <a:srcRect l="30901" t="17004" r="17658" b="25244"/>
          <a:stretch/>
        </p:blipFill>
        <p:spPr>
          <a:xfrm>
            <a:off x="1977081" y="2844134"/>
            <a:ext cx="4703806" cy="3300564"/>
          </a:xfrm>
          <a:prstGeom prst="rect">
            <a:avLst/>
          </a:prstGeom>
        </p:spPr>
      </p:pic>
    </p:spTree>
    <p:extLst>
      <p:ext uri="{BB962C8B-B14F-4D97-AF65-F5344CB8AC3E}">
        <p14:creationId xmlns:p14="http://schemas.microsoft.com/office/powerpoint/2010/main" val="706277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D6DDC-1E9F-18F2-A85B-720CB65DECBB}"/>
              </a:ext>
            </a:extLst>
          </p:cNvPr>
          <p:cNvSpPr>
            <a:spLocks noGrp="1"/>
          </p:cNvSpPr>
          <p:nvPr>
            <p:ph type="title"/>
          </p:nvPr>
        </p:nvSpPr>
        <p:spPr/>
        <p:txBody>
          <a:bodyPr/>
          <a:lstStyle/>
          <a:p>
            <a:r>
              <a:rPr lang="en-US" dirty="0"/>
              <a:t>Design target</a:t>
            </a:r>
            <a:endParaRPr lang="en-GB" dirty="0"/>
          </a:p>
        </p:txBody>
      </p:sp>
      <p:sp>
        <p:nvSpPr>
          <p:cNvPr id="3" name="Content Placeholder 2">
            <a:extLst>
              <a:ext uri="{FF2B5EF4-FFF2-40B4-BE49-F238E27FC236}">
                <a16:creationId xmlns:a16="http://schemas.microsoft.com/office/drawing/2014/main" id="{74BDF278-1CA4-BF83-AC0A-862E3C98B1A5}"/>
              </a:ext>
            </a:extLst>
          </p:cNvPr>
          <p:cNvSpPr>
            <a:spLocks noGrp="1"/>
          </p:cNvSpPr>
          <p:nvPr>
            <p:ph idx="1"/>
          </p:nvPr>
        </p:nvSpPr>
        <p:spPr/>
        <p:txBody>
          <a:bodyPr>
            <a:normAutofit/>
          </a:bodyPr>
          <a:lstStyle/>
          <a:p>
            <a:r>
              <a:rPr lang="en-US" sz="2400" dirty="0"/>
              <a:t>&gt; 14 T bore field with 20 % load line margin</a:t>
            </a:r>
          </a:p>
          <a:p>
            <a:r>
              <a:rPr lang="en-US" sz="2400" dirty="0"/>
              <a:t>Protection time margin &gt; 40 </a:t>
            </a:r>
            <a:r>
              <a:rPr lang="en-US" sz="2400" dirty="0" err="1"/>
              <a:t>ms</a:t>
            </a:r>
            <a:endParaRPr lang="en-US" sz="2400" dirty="0"/>
          </a:p>
          <a:p>
            <a:r>
              <a:rPr lang="en-US" sz="2400" dirty="0">
                <a:solidFill>
                  <a:srgbClr val="FF0000"/>
                </a:solidFill>
              </a:rPr>
              <a:t>Aperture = </a:t>
            </a:r>
            <a:r>
              <a:rPr lang="en-US" sz="2400" strike="sngStrike" dirty="0">
                <a:solidFill>
                  <a:srgbClr val="FF0000"/>
                </a:solidFill>
              </a:rPr>
              <a:t>50 mm </a:t>
            </a:r>
            <a:r>
              <a:rPr lang="en-US" sz="2400" dirty="0">
                <a:solidFill>
                  <a:srgbClr val="FF0000"/>
                </a:solidFill>
                <a:sym typeface="Wingdings" panose="05000000000000000000" pitchFamily="2" charset="2"/>
              </a:rPr>
              <a:t> 40 strands cable</a:t>
            </a:r>
            <a:endParaRPr lang="en-US" sz="2400" dirty="0">
              <a:solidFill>
                <a:srgbClr val="FF0000"/>
              </a:solidFill>
            </a:endParaRPr>
          </a:p>
          <a:p>
            <a:r>
              <a:rPr lang="en-US" sz="2400" dirty="0"/>
              <a:t>‘Accelerator coil size’, </a:t>
            </a:r>
            <a:r>
              <a:rPr lang="en-US" sz="2400" dirty="0" err="1"/>
              <a:t>i.e</a:t>
            </a:r>
            <a:r>
              <a:rPr lang="en-US" sz="2400" dirty="0"/>
              <a:t>, &lt; 60 mm</a:t>
            </a:r>
          </a:p>
          <a:p>
            <a:r>
              <a:rPr lang="en-US" sz="2400" dirty="0"/>
              <a:t>Field quality within 10 units at all current levels (excluding PC effects)</a:t>
            </a:r>
          </a:p>
          <a:p>
            <a:r>
              <a:rPr lang="en-US" sz="2400" dirty="0"/>
              <a:t>Magnet OD, take Euro-</a:t>
            </a:r>
            <a:r>
              <a:rPr lang="en-US" sz="2400" dirty="0" err="1"/>
              <a:t>Circol</a:t>
            </a:r>
            <a:r>
              <a:rPr lang="en-US" sz="2400" dirty="0"/>
              <a:t> dimensions as reference (Intra-beam distance: 250 mm; Cold mass OD: 800 mm; Magnet OD : 760 mm</a:t>
            </a:r>
            <a:endParaRPr lang="en-GB" sz="2400" dirty="0"/>
          </a:p>
          <a:p>
            <a:pPr lvl="1"/>
            <a:r>
              <a:rPr lang="en-US" sz="2000" dirty="0"/>
              <a:t>For the 1in1, we will scale down</a:t>
            </a:r>
          </a:p>
          <a:p>
            <a:pPr lvl="1"/>
            <a:endParaRPr lang="en-US" sz="1200" dirty="0"/>
          </a:p>
          <a:p>
            <a:endParaRPr lang="en-GB" sz="2400" dirty="0"/>
          </a:p>
        </p:txBody>
      </p:sp>
      <p:sp>
        <p:nvSpPr>
          <p:cNvPr id="4" name="Date Placeholder 3">
            <a:extLst>
              <a:ext uri="{FF2B5EF4-FFF2-40B4-BE49-F238E27FC236}">
                <a16:creationId xmlns:a16="http://schemas.microsoft.com/office/drawing/2014/main" id="{72235E93-E1D9-76B9-9D95-E32E9B852E2E}"/>
              </a:ext>
            </a:extLst>
          </p:cNvPr>
          <p:cNvSpPr>
            <a:spLocks noGrp="1"/>
          </p:cNvSpPr>
          <p:nvPr>
            <p:ph type="dt" sz="half" idx="2"/>
          </p:nvPr>
        </p:nvSpPr>
        <p:spPr/>
        <p:txBody>
          <a:bodyPr/>
          <a:lstStyle/>
          <a:p>
            <a:fld id="{CE2313FC-9ACA-469F-80E7-B1D43B064D69}" type="datetime1">
              <a:rPr lang="en-US" smtClean="0"/>
              <a:t>4/3/2023</a:t>
            </a:fld>
            <a:endParaRPr lang="en-US" dirty="0"/>
          </a:p>
        </p:txBody>
      </p:sp>
      <p:sp>
        <p:nvSpPr>
          <p:cNvPr id="5" name="Slide Number Placeholder 4">
            <a:extLst>
              <a:ext uri="{FF2B5EF4-FFF2-40B4-BE49-F238E27FC236}">
                <a16:creationId xmlns:a16="http://schemas.microsoft.com/office/drawing/2014/main" id="{A49CE1CC-14F0-2E0A-55AE-7FECD964E655}"/>
              </a:ext>
            </a:extLst>
          </p:cNvPr>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8444319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51EF2-3BB1-8B86-87E2-771AF5515913}"/>
              </a:ext>
            </a:extLst>
          </p:cNvPr>
          <p:cNvSpPr>
            <a:spLocks noGrp="1"/>
          </p:cNvSpPr>
          <p:nvPr>
            <p:ph type="title"/>
          </p:nvPr>
        </p:nvSpPr>
        <p:spPr/>
        <p:txBody>
          <a:bodyPr>
            <a:noAutofit/>
          </a:bodyPr>
          <a:lstStyle/>
          <a:p>
            <a:r>
              <a:rPr lang="en-US" sz="3600" dirty="0"/>
              <a:t>Magnet parameters – </a:t>
            </a:r>
            <a:br>
              <a:rPr lang="en-US" sz="3600" dirty="0"/>
            </a:br>
            <a:r>
              <a:rPr lang="en-US" sz="3600" dirty="0"/>
              <a:t>Pros and Cons of the different options</a:t>
            </a:r>
            <a:endParaRPr lang="en-GB" sz="3600" dirty="0"/>
          </a:p>
        </p:txBody>
      </p:sp>
      <p:sp>
        <p:nvSpPr>
          <p:cNvPr id="3" name="Content Placeholder 2">
            <a:extLst>
              <a:ext uri="{FF2B5EF4-FFF2-40B4-BE49-F238E27FC236}">
                <a16:creationId xmlns:a16="http://schemas.microsoft.com/office/drawing/2014/main" id="{B923E7B7-6C69-866E-0FAB-DB6AFDB6823E}"/>
              </a:ext>
            </a:extLst>
          </p:cNvPr>
          <p:cNvSpPr>
            <a:spLocks noGrp="1"/>
          </p:cNvSpPr>
          <p:nvPr>
            <p:ph idx="1"/>
          </p:nvPr>
        </p:nvSpPr>
        <p:spPr/>
        <p:txBody>
          <a:bodyPr>
            <a:normAutofit lnSpcReduction="10000"/>
          </a:bodyPr>
          <a:lstStyle/>
          <a:p>
            <a:r>
              <a:rPr lang="en-US" sz="1400" dirty="0"/>
              <a:t>14 T – V1 (44 strands x 1.1 mm)</a:t>
            </a:r>
          </a:p>
          <a:p>
            <a:pPr lvl="1"/>
            <a:r>
              <a:rPr lang="en-US" sz="1200" dirty="0">
                <a:solidFill>
                  <a:srgbClr val="00B050"/>
                </a:solidFill>
              </a:rPr>
              <a:t>Same cable as TFD, so cabling development already done +++</a:t>
            </a:r>
          </a:p>
          <a:p>
            <a:pPr lvl="1"/>
            <a:r>
              <a:rPr lang="en-US" sz="1200" dirty="0">
                <a:solidFill>
                  <a:srgbClr val="00B050"/>
                </a:solidFill>
              </a:rPr>
              <a:t>The 1.1 mm strand is also used for F2D2, so synergies with CEA development in block coils ++</a:t>
            </a:r>
            <a:endParaRPr lang="en-US" sz="1200" dirty="0">
              <a:solidFill>
                <a:srgbClr val="F9B223"/>
              </a:solidFill>
            </a:endParaRPr>
          </a:p>
          <a:p>
            <a:pPr lvl="1"/>
            <a:r>
              <a:rPr lang="en-US" sz="1200" dirty="0">
                <a:solidFill>
                  <a:srgbClr val="00B050"/>
                </a:solidFill>
              </a:rPr>
              <a:t>In the long term, and we ever think about grading, it makes more sense to have the biggest possible difference in strand diameters between HF/LF, so it is more attractive to develop the 1.1 mm strand than the 1.0 mm +</a:t>
            </a:r>
          </a:p>
          <a:p>
            <a:pPr lvl="1"/>
            <a:r>
              <a:rPr lang="en-US" sz="1200" dirty="0">
                <a:solidFill>
                  <a:schemeClr val="accent4"/>
                </a:solidFill>
              </a:rPr>
              <a:t>It seems from the data of Simon that is more stable than the 1.0 mm, but we need to be careful with this assessment since he is mixing the impact of the keystone (in the 1.0 mm datasheet there were samples coming from a keystone cable) and the strand itself</a:t>
            </a:r>
          </a:p>
          <a:p>
            <a:pPr lvl="1"/>
            <a:r>
              <a:rPr lang="en-US" sz="1200" dirty="0">
                <a:solidFill>
                  <a:srgbClr val="F9B223"/>
                </a:solidFill>
              </a:rPr>
              <a:t>Only 50 km of strand available at CERN, to be shared with CEA for F2D2, but one could look to efficient procurement strategies, time required to procure to be assessed (Simon thinks it cannot be an addendum of the HFM contract) -</a:t>
            </a:r>
          </a:p>
          <a:p>
            <a:r>
              <a:rPr lang="en-US" sz="1400" dirty="0"/>
              <a:t>14 T – V2 (48 strands x 1.0 mm)</a:t>
            </a:r>
          </a:p>
          <a:p>
            <a:pPr lvl="1"/>
            <a:r>
              <a:rPr lang="en-US" sz="1200" dirty="0">
                <a:solidFill>
                  <a:schemeClr val="accent4"/>
                </a:solidFill>
              </a:rPr>
              <a:t>It seems from the data of Simon that is less stable than the 1.0 mm, but we need to be careful with this assessment since he is mixing the impact of the keystone (in the 1.0 mm datasheet there were samples coming from a keystone cable) and the strand itself</a:t>
            </a:r>
          </a:p>
          <a:p>
            <a:pPr lvl="1"/>
            <a:r>
              <a:rPr lang="en-US" sz="1200" dirty="0">
                <a:solidFill>
                  <a:srgbClr val="00B050"/>
                </a:solidFill>
              </a:rPr>
              <a:t>Much more strand available in stock, Simon to confirm how much+</a:t>
            </a:r>
          </a:p>
          <a:p>
            <a:pPr lvl="1"/>
            <a:r>
              <a:rPr lang="en-US" sz="1200" dirty="0">
                <a:solidFill>
                  <a:srgbClr val="FF0000"/>
                </a:solidFill>
              </a:rPr>
              <a:t>Cable development needed</a:t>
            </a:r>
            <a:endParaRPr lang="en-US" sz="1200" dirty="0"/>
          </a:p>
          <a:p>
            <a:r>
              <a:rPr lang="en-US" sz="1400" dirty="0"/>
              <a:t>14 T – V3 (56 strands x 0.85 mm)</a:t>
            </a:r>
          </a:p>
          <a:p>
            <a:pPr lvl="1"/>
            <a:r>
              <a:rPr lang="en-US" sz="1200" dirty="0">
                <a:solidFill>
                  <a:srgbClr val="00B050"/>
                </a:solidFill>
              </a:rPr>
              <a:t>The strand is very well known (MQXF strand)</a:t>
            </a:r>
          </a:p>
          <a:p>
            <a:pPr lvl="1"/>
            <a:r>
              <a:rPr lang="en-US" sz="1200" dirty="0">
                <a:solidFill>
                  <a:srgbClr val="FF0000"/>
                </a:solidFill>
              </a:rPr>
              <a:t>For the same coil equivalent with, we get 0.5 T less (the strand has too much copper)</a:t>
            </a:r>
          </a:p>
          <a:p>
            <a:pPr lvl="1"/>
            <a:r>
              <a:rPr lang="en-US" sz="1200" dirty="0">
                <a:solidFill>
                  <a:srgbClr val="FF0000"/>
                </a:solidFill>
              </a:rPr>
              <a:t>Cable development needed</a:t>
            </a:r>
          </a:p>
          <a:p>
            <a:r>
              <a:rPr lang="en-US" sz="1400" dirty="0"/>
              <a:t>We should choose one option of the three…I would go for V1.</a:t>
            </a:r>
          </a:p>
          <a:p>
            <a:pPr lvl="1"/>
            <a:endParaRPr lang="en-US" sz="1200" dirty="0">
              <a:solidFill>
                <a:srgbClr val="FF0000"/>
              </a:solidFill>
            </a:endParaRPr>
          </a:p>
          <a:p>
            <a:endParaRPr lang="en-GB" sz="1400" dirty="0"/>
          </a:p>
        </p:txBody>
      </p:sp>
      <p:sp>
        <p:nvSpPr>
          <p:cNvPr id="4" name="Date Placeholder 3">
            <a:extLst>
              <a:ext uri="{FF2B5EF4-FFF2-40B4-BE49-F238E27FC236}">
                <a16:creationId xmlns:a16="http://schemas.microsoft.com/office/drawing/2014/main" id="{781029AE-49B7-B0EF-5A2C-B6CF6DCD6D80}"/>
              </a:ext>
            </a:extLst>
          </p:cNvPr>
          <p:cNvSpPr>
            <a:spLocks noGrp="1"/>
          </p:cNvSpPr>
          <p:nvPr>
            <p:ph type="dt" sz="half" idx="2"/>
          </p:nvPr>
        </p:nvSpPr>
        <p:spPr/>
        <p:txBody>
          <a:bodyPr/>
          <a:lstStyle/>
          <a:p>
            <a:fld id="{CE2313FC-9ACA-469F-80E7-B1D43B064D69}" type="datetime1">
              <a:rPr lang="en-US" smtClean="0"/>
              <a:t>4/3/2023</a:t>
            </a:fld>
            <a:endParaRPr lang="en-US" dirty="0"/>
          </a:p>
        </p:txBody>
      </p:sp>
      <p:sp>
        <p:nvSpPr>
          <p:cNvPr id="5" name="Slide Number Placeholder 4">
            <a:extLst>
              <a:ext uri="{FF2B5EF4-FFF2-40B4-BE49-F238E27FC236}">
                <a16:creationId xmlns:a16="http://schemas.microsoft.com/office/drawing/2014/main" id="{F3751B26-FCAC-66ED-E129-A40D6C96F06F}"/>
              </a:ext>
            </a:extLst>
          </p:cNvPr>
          <p:cNvSpPr>
            <a:spLocks noGrp="1"/>
          </p:cNvSpPr>
          <p:nvPr>
            <p:ph type="sldNum" sz="quarter" idx="4"/>
          </p:nvPr>
        </p:nvSpPr>
        <p:spPr/>
        <p:txBody>
          <a:bodyPr/>
          <a:lstStyle/>
          <a:p>
            <a:fld id="{17918391-D411-FE40-AAD7-861AE5233E0E}" type="slidenum">
              <a:rPr lang="en-US" smtClean="0"/>
              <a:pPr/>
              <a:t>20</a:t>
            </a:fld>
            <a:endParaRPr lang="en-US" dirty="0"/>
          </a:p>
        </p:txBody>
      </p:sp>
    </p:spTree>
    <p:extLst>
      <p:ext uri="{BB962C8B-B14F-4D97-AF65-F5344CB8AC3E}">
        <p14:creationId xmlns:p14="http://schemas.microsoft.com/office/powerpoint/2010/main" val="34796496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46EAD-BB50-C307-ED4C-FE797DE811E5}"/>
              </a:ext>
            </a:extLst>
          </p:cNvPr>
          <p:cNvSpPr>
            <a:spLocks noGrp="1"/>
          </p:cNvSpPr>
          <p:nvPr>
            <p:ph type="title"/>
          </p:nvPr>
        </p:nvSpPr>
        <p:spPr/>
        <p:txBody>
          <a:bodyPr/>
          <a:lstStyle/>
          <a:p>
            <a:r>
              <a:rPr lang="en-US" dirty="0"/>
              <a:t>Where we are</a:t>
            </a:r>
            <a:endParaRPr lang="en-GB" dirty="0"/>
          </a:p>
        </p:txBody>
      </p:sp>
      <p:sp>
        <p:nvSpPr>
          <p:cNvPr id="4" name="Date Placeholder 3">
            <a:extLst>
              <a:ext uri="{FF2B5EF4-FFF2-40B4-BE49-F238E27FC236}">
                <a16:creationId xmlns:a16="http://schemas.microsoft.com/office/drawing/2014/main" id="{8E08AE0C-90C1-0D14-2E11-F320C48E703F}"/>
              </a:ext>
            </a:extLst>
          </p:cNvPr>
          <p:cNvSpPr>
            <a:spLocks noGrp="1"/>
          </p:cNvSpPr>
          <p:nvPr>
            <p:ph type="dt" sz="half" idx="2"/>
          </p:nvPr>
        </p:nvSpPr>
        <p:spPr/>
        <p:txBody>
          <a:bodyPr/>
          <a:lstStyle/>
          <a:p>
            <a:fld id="{CE2313FC-9ACA-469F-80E7-B1D43B064D69}" type="datetime1">
              <a:rPr lang="en-US" smtClean="0"/>
              <a:t>4/3/2023</a:t>
            </a:fld>
            <a:endParaRPr lang="en-US" dirty="0"/>
          </a:p>
        </p:txBody>
      </p:sp>
      <p:sp>
        <p:nvSpPr>
          <p:cNvPr id="5" name="Slide Number Placeholder 4">
            <a:extLst>
              <a:ext uri="{FF2B5EF4-FFF2-40B4-BE49-F238E27FC236}">
                <a16:creationId xmlns:a16="http://schemas.microsoft.com/office/drawing/2014/main" id="{79DCCF8A-E61F-CBA8-8C07-DD89829462EF}"/>
              </a:ext>
            </a:extLst>
          </p:cNvPr>
          <p:cNvSpPr>
            <a:spLocks noGrp="1"/>
          </p:cNvSpPr>
          <p:nvPr>
            <p:ph type="sldNum" sz="quarter" idx="4"/>
          </p:nvPr>
        </p:nvSpPr>
        <p:spPr/>
        <p:txBody>
          <a:bodyPr/>
          <a:lstStyle/>
          <a:p>
            <a:fld id="{17918391-D411-FE40-AAD7-861AE5233E0E}" type="slidenum">
              <a:rPr lang="en-US" smtClean="0"/>
              <a:pPr/>
              <a:t>21</a:t>
            </a:fld>
            <a:endParaRPr lang="en-US" dirty="0"/>
          </a:p>
        </p:txBody>
      </p:sp>
      <p:pic>
        <p:nvPicPr>
          <p:cNvPr id="6" name="Picture 5">
            <a:extLst>
              <a:ext uri="{FF2B5EF4-FFF2-40B4-BE49-F238E27FC236}">
                <a16:creationId xmlns:a16="http://schemas.microsoft.com/office/drawing/2014/main" id="{1B2BF076-56D2-11E8-50E5-7521FF9C536E}"/>
              </a:ext>
            </a:extLst>
          </p:cNvPr>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847428" y="1488032"/>
            <a:ext cx="2642235" cy="1979930"/>
          </a:xfrm>
          <a:prstGeom prst="rect">
            <a:avLst/>
          </a:prstGeom>
          <a:noFill/>
          <a:ln>
            <a:noFill/>
          </a:ln>
        </p:spPr>
      </p:pic>
      <p:pic>
        <p:nvPicPr>
          <p:cNvPr id="7" name="Picture 6">
            <a:extLst>
              <a:ext uri="{FF2B5EF4-FFF2-40B4-BE49-F238E27FC236}">
                <a16:creationId xmlns:a16="http://schemas.microsoft.com/office/drawing/2014/main" id="{356ADF71-4CF5-017A-F485-ED9FC3FFA273}"/>
              </a:ext>
            </a:extLst>
          </p:cNvPr>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853549" y="1488032"/>
            <a:ext cx="2642235" cy="1979930"/>
          </a:xfrm>
          <a:prstGeom prst="rect">
            <a:avLst/>
          </a:prstGeom>
          <a:noFill/>
          <a:ln>
            <a:noFill/>
          </a:ln>
        </p:spPr>
      </p:pic>
      <p:pic>
        <p:nvPicPr>
          <p:cNvPr id="8" name="Picture 7">
            <a:extLst>
              <a:ext uri="{FF2B5EF4-FFF2-40B4-BE49-F238E27FC236}">
                <a16:creationId xmlns:a16="http://schemas.microsoft.com/office/drawing/2014/main" id="{096111C3-42D5-34B1-39EC-E411A284175D}"/>
              </a:ext>
            </a:extLst>
          </p:cNvPr>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16202" y="3782060"/>
            <a:ext cx="2640965" cy="1979930"/>
          </a:xfrm>
          <a:prstGeom prst="rect">
            <a:avLst/>
          </a:prstGeom>
          <a:noFill/>
          <a:ln>
            <a:noFill/>
          </a:ln>
        </p:spPr>
      </p:pic>
      <p:pic>
        <p:nvPicPr>
          <p:cNvPr id="10" name="Picture 9">
            <a:extLst>
              <a:ext uri="{FF2B5EF4-FFF2-40B4-BE49-F238E27FC236}">
                <a16:creationId xmlns:a16="http://schemas.microsoft.com/office/drawing/2014/main" id="{891CF3D2-DF98-B986-596A-E5827C484A3B}"/>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842577" y="3782060"/>
            <a:ext cx="2639695" cy="1979930"/>
          </a:xfrm>
          <a:prstGeom prst="rect">
            <a:avLst/>
          </a:prstGeom>
          <a:noFill/>
          <a:ln>
            <a:noFill/>
          </a:ln>
        </p:spPr>
      </p:pic>
      <p:pic>
        <p:nvPicPr>
          <p:cNvPr id="11" name="Picture 10">
            <a:extLst>
              <a:ext uri="{FF2B5EF4-FFF2-40B4-BE49-F238E27FC236}">
                <a16:creationId xmlns:a16="http://schemas.microsoft.com/office/drawing/2014/main" id="{6BAE9926-1508-DB36-A766-FB220BAB26A2}"/>
              </a:ext>
            </a:extLst>
          </p:cNvPr>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543141" y="3782060"/>
            <a:ext cx="2642235" cy="1979930"/>
          </a:xfrm>
          <a:prstGeom prst="rect">
            <a:avLst/>
          </a:prstGeom>
          <a:noFill/>
          <a:ln>
            <a:noFill/>
          </a:ln>
        </p:spPr>
      </p:pic>
      <p:sp>
        <p:nvSpPr>
          <p:cNvPr id="3" name="Star: 5 Points 2">
            <a:extLst>
              <a:ext uri="{FF2B5EF4-FFF2-40B4-BE49-F238E27FC236}">
                <a16:creationId xmlns:a16="http://schemas.microsoft.com/office/drawing/2014/main" id="{AE3AE482-9F54-C784-A420-AA86E553AF18}"/>
              </a:ext>
            </a:extLst>
          </p:cNvPr>
          <p:cNvSpPr/>
          <p:nvPr/>
        </p:nvSpPr>
        <p:spPr>
          <a:xfrm>
            <a:off x="3176165" y="2118360"/>
            <a:ext cx="129540" cy="114300"/>
          </a:xfrm>
          <a:prstGeom prst="star5">
            <a:avLst/>
          </a:prstGeom>
          <a:solidFill>
            <a:srgbClr val="FF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Star: 5 Points 8">
            <a:extLst>
              <a:ext uri="{FF2B5EF4-FFF2-40B4-BE49-F238E27FC236}">
                <a16:creationId xmlns:a16="http://schemas.microsoft.com/office/drawing/2014/main" id="{54F75F22-389E-0DC1-4F74-75F2CEB59711}"/>
              </a:ext>
            </a:extLst>
          </p:cNvPr>
          <p:cNvSpPr/>
          <p:nvPr/>
        </p:nvSpPr>
        <p:spPr>
          <a:xfrm>
            <a:off x="6232204" y="2544145"/>
            <a:ext cx="129540" cy="114300"/>
          </a:xfrm>
          <a:prstGeom prst="star5">
            <a:avLst/>
          </a:prstGeom>
          <a:solidFill>
            <a:srgbClr val="FF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A4CC038C-FC48-119F-0EE0-5CF1D9BCCDC3}"/>
              </a:ext>
            </a:extLst>
          </p:cNvPr>
          <p:cNvSpPr txBox="1"/>
          <p:nvPr/>
        </p:nvSpPr>
        <p:spPr>
          <a:xfrm>
            <a:off x="6349885" y="2478184"/>
            <a:ext cx="1276311" cy="246221"/>
          </a:xfrm>
          <a:prstGeom prst="rect">
            <a:avLst/>
          </a:prstGeom>
          <a:noFill/>
        </p:spPr>
        <p:txBody>
          <a:bodyPr wrap="none" rtlCol="0">
            <a:spAutoFit/>
          </a:bodyPr>
          <a:lstStyle/>
          <a:p>
            <a:r>
              <a:rPr lang="en-US" sz="1000" dirty="0">
                <a:solidFill>
                  <a:srgbClr val="FF0000"/>
                </a:solidFill>
              </a:rPr>
              <a:t>56 mm, 640 A/mm</a:t>
            </a:r>
            <a:r>
              <a:rPr lang="en-US" sz="1000" baseline="30000" dirty="0">
                <a:solidFill>
                  <a:srgbClr val="FF0000"/>
                </a:solidFill>
              </a:rPr>
              <a:t>2</a:t>
            </a:r>
            <a:endParaRPr lang="en-GB" sz="1000" baseline="30000" dirty="0">
              <a:solidFill>
                <a:srgbClr val="FF0000"/>
              </a:solidFill>
            </a:endParaRPr>
          </a:p>
        </p:txBody>
      </p:sp>
      <p:sp>
        <p:nvSpPr>
          <p:cNvPr id="13" name="TextBox 12">
            <a:extLst>
              <a:ext uri="{FF2B5EF4-FFF2-40B4-BE49-F238E27FC236}">
                <a16:creationId xmlns:a16="http://schemas.microsoft.com/office/drawing/2014/main" id="{1458AF42-197B-5AEB-B574-A5F1B7026139}"/>
              </a:ext>
            </a:extLst>
          </p:cNvPr>
          <p:cNvSpPr txBox="1"/>
          <p:nvPr/>
        </p:nvSpPr>
        <p:spPr>
          <a:xfrm>
            <a:off x="2855100" y="2178103"/>
            <a:ext cx="901209" cy="246221"/>
          </a:xfrm>
          <a:prstGeom prst="rect">
            <a:avLst/>
          </a:prstGeom>
          <a:noFill/>
        </p:spPr>
        <p:txBody>
          <a:bodyPr wrap="none" rtlCol="0">
            <a:spAutoFit/>
          </a:bodyPr>
          <a:lstStyle/>
          <a:p>
            <a:r>
              <a:rPr lang="en-US" sz="1000" dirty="0">
                <a:solidFill>
                  <a:srgbClr val="FF0000"/>
                </a:solidFill>
              </a:rPr>
              <a:t>56 mm, 14 T</a:t>
            </a:r>
            <a:endParaRPr lang="en-GB" sz="1000" baseline="30000" dirty="0">
              <a:solidFill>
                <a:srgbClr val="FF0000"/>
              </a:solidFill>
            </a:endParaRPr>
          </a:p>
        </p:txBody>
      </p:sp>
      <p:sp>
        <p:nvSpPr>
          <p:cNvPr id="14" name="TextBox 13">
            <a:extLst>
              <a:ext uri="{FF2B5EF4-FFF2-40B4-BE49-F238E27FC236}">
                <a16:creationId xmlns:a16="http://schemas.microsoft.com/office/drawing/2014/main" id="{F1BEF5D5-F8CE-5703-6B84-0FF38C7194AC}"/>
              </a:ext>
            </a:extLst>
          </p:cNvPr>
          <p:cNvSpPr txBox="1"/>
          <p:nvPr/>
        </p:nvSpPr>
        <p:spPr>
          <a:xfrm>
            <a:off x="1636684" y="4866044"/>
            <a:ext cx="1027845" cy="246221"/>
          </a:xfrm>
          <a:prstGeom prst="rect">
            <a:avLst/>
          </a:prstGeom>
          <a:noFill/>
        </p:spPr>
        <p:txBody>
          <a:bodyPr wrap="none" rtlCol="0">
            <a:spAutoFit/>
          </a:bodyPr>
          <a:lstStyle/>
          <a:p>
            <a:r>
              <a:rPr lang="en-US" sz="1000" dirty="0">
                <a:solidFill>
                  <a:srgbClr val="FF0000"/>
                </a:solidFill>
              </a:rPr>
              <a:t>14 T, 95 J/cm</a:t>
            </a:r>
            <a:r>
              <a:rPr lang="en-US" sz="1000" baseline="30000" dirty="0">
                <a:solidFill>
                  <a:srgbClr val="FF0000"/>
                </a:solidFill>
              </a:rPr>
              <a:t>3</a:t>
            </a:r>
            <a:endParaRPr lang="en-GB" sz="1000" baseline="30000" dirty="0">
              <a:solidFill>
                <a:srgbClr val="FF0000"/>
              </a:solidFill>
            </a:endParaRPr>
          </a:p>
        </p:txBody>
      </p:sp>
      <p:sp>
        <p:nvSpPr>
          <p:cNvPr id="15" name="Star: 5 Points 14">
            <a:extLst>
              <a:ext uri="{FF2B5EF4-FFF2-40B4-BE49-F238E27FC236}">
                <a16:creationId xmlns:a16="http://schemas.microsoft.com/office/drawing/2014/main" id="{23D9583E-B320-6646-E7F3-21F44615B3E4}"/>
              </a:ext>
            </a:extLst>
          </p:cNvPr>
          <p:cNvSpPr/>
          <p:nvPr/>
        </p:nvSpPr>
        <p:spPr>
          <a:xfrm>
            <a:off x="1952563" y="4743899"/>
            <a:ext cx="129540" cy="114300"/>
          </a:xfrm>
          <a:prstGeom prst="star5">
            <a:avLst/>
          </a:prstGeom>
          <a:solidFill>
            <a:srgbClr val="FF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750969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E6E1A-377E-B1C7-CD86-EB758BFB8814}"/>
              </a:ext>
            </a:extLst>
          </p:cNvPr>
          <p:cNvSpPr>
            <a:spLocks noGrp="1"/>
          </p:cNvSpPr>
          <p:nvPr>
            <p:ph type="title"/>
          </p:nvPr>
        </p:nvSpPr>
        <p:spPr/>
        <p:txBody>
          <a:bodyPr/>
          <a:lstStyle/>
          <a:p>
            <a:endParaRPr lang="en-GB"/>
          </a:p>
        </p:txBody>
      </p:sp>
      <p:pic>
        <p:nvPicPr>
          <p:cNvPr id="7" name="Content Placeholder 6">
            <a:extLst>
              <a:ext uri="{FF2B5EF4-FFF2-40B4-BE49-F238E27FC236}">
                <a16:creationId xmlns:a16="http://schemas.microsoft.com/office/drawing/2014/main" id="{3228F56F-B6F1-F349-2503-C223A8DE2323}"/>
              </a:ext>
            </a:extLst>
          </p:cNvPr>
          <p:cNvPicPr>
            <a:picLocks noGrp="1" noChangeAspect="1"/>
          </p:cNvPicPr>
          <p:nvPr>
            <p:ph idx="1"/>
          </p:nvPr>
        </p:nvPicPr>
        <p:blipFill rotWithShape="1">
          <a:blip r:embed="rId2"/>
          <a:srcRect l="57131" t="32694" r="24361" b="25028"/>
          <a:stretch/>
        </p:blipFill>
        <p:spPr>
          <a:xfrm>
            <a:off x="457200" y="1015594"/>
            <a:ext cx="3380874" cy="4826811"/>
          </a:xfrm>
        </p:spPr>
      </p:pic>
      <p:sp>
        <p:nvSpPr>
          <p:cNvPr id="4" name="Date Placeholder 3">
            <a:extLst>
              <a:ext uri="{FF2B5EF4-FFF2-40B4-BE49-F238E27FC236}">
                <a16:creationId xmlns:a16="http://schemas.microsoft.com/office/drawing/2014/main" id="{8F7036D5-04A8-B4D6-C2FC-86F3CAF3A01D}"/>
              </a:ext>
            </a:extLst>
          </p:cNvPr>
          <p:cNvSpPr>
            <a:spLocks noGrp="1"/>
          </p:cNvSpPr>
          <p:nvPr>
            <p:ph type="dt" sz="half" idx="2"/>
          </p:nvPr>
        </p:nvSpPr>
        <p:spPr/>
        <p:txBody>
          <a:bodyPr/>
          <a:lstStyle/>
          <a:p>
            <a:fld id="{CE2313FC-9ACA-469F-80E7-B1D43B064D69}" type="datetime1">
              <a:rPr lang="en-US" smtClean="0"/>
              <a:t>4/3/2023</a:t>
            </a:fld>
            <a:endParaRPr lang="en-US" dirty="0"/>
          </a:p>
        </p:txBody>
      </p:sp>
      <p:sp>
        <p:nvSpPr>
          <p:cNvPr id="5" name="Slide Number Placeholder 4">
            <a:extLst>
              <a:ext uri="{FF2B5EF4-FFF2-40B4-BE49-F238E27FC236}">
                <a16:creationId xmlns:a16="http://schemas.microsoft.com/office/drawing/2014/main" id="{CAB23122-F2C6-524C-135D-2E7629AD230C}"/>
              </a:ext>
            </a:extLst>
          </p:cNvPr>
          <p:cNvSpPr>
            <a:spLocks noGrp="1"/>
          </p:cNvSpPr>
          <p:nvPr>
            <p:ph type="sldNum" sz="quarter" idx="4"/>
          </p:nvPr>
        </p:nvSpPr>
        <p:spPr/>
        <p:txBody>
          <a:bodyPr/>
          <a:lstStyle/>
          <a:p>
            <a:fld id="{17918391-D411-FE40-AAD7-861AE5233E0E}" type="slidenum">
              <a:rPr lang="en-US" smtClean="0"/>
              <a:pPr/>
              <a:t>22</a:t>
            </a:fld>
            <a:endParaRPr lang="en-US" dirty="0"/>
          </a:p>
        </p:txBody>
      </p:sp>
    </p:spTree>
    <p:extLst>
      <p:ext uri="{BB962C8B-B14F-4D97-AF65-F5344CB8AC3E}">
        <p14:creationId xmlns:p14="http://schemas.microsoft.com/office/powerpoint/2010/main" val="9238699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B6E16-00B4-9B46-4186-DA31CA00F91B}"/>
              </a:ext>
            </a:extLst>
          </p:cNvPr>
          <p:cNvSpPr>
            <a:spLocks noGrp="1"/>
          </p:cNvSpPr>
          <p:nvPr>
            <p:ph type="title"/>
          </p:nvPr>
        </p:nvSpPr>
        <p:spPr/>
        <p:txBody>
          <a:bodyPr>
            <a:noAutofit/>
          </a:bodyPr>
          <a:lstStyle/>
          <a:p>
            <a:r>
              <a:rPr lang="en-US" sz="3200" dirty="0"/>
              <a:t>What does it mean reducing the aperture?</a:t>
            </a:r>
            <a:endParaRPr lang="en-GB" sz="3200" dirty="0"/>
          </a:p>
        </p:txBody>
      </p:sp>
      <p:sp>
        <p:nvSpPr>
          <p:cNvPr id="3" name="Content Placeholder 2">
            <a:extLst>
              <a:ext uri="{FF2B5EF4-FFF2-40B4-BE49-F238E27FC236}">
                <a16:creationId xmlns:a16="http://schemas.microsoft.com/office/drawing/2014/main" id="{ADEED874-D7A2-A0D6-E0EC-0F6D1244F249}"/>
              </a:ext>
            </a:extLst>
          </p:cNvPr>
          <p:cNvSpPr>
            <a:spLocks noGrp="1"/>
          </p:cNvSpPr>
          <p:nvPr>
            <p:ph idx="1"/>
          </p:nvPr>
        </p:nvSpPr>
        <p:spPr>
          <a:xfrm>
            <a:off x="457200" y="1445859"/>
            <a:ext cx="8226854" cy="2206734"/>
          </a:xfrm>
        </p:spPr>
        <p:txBody>
          <a:bodyPr>
            <a:normAutofit/>
          </a:bodyPr>
          <a:lstStyle/>
          <a:p>
            <a:r>
              <a:rPr lang="en-US" sz="1800" dirty="0"/>
              <a:t>Smaller bending radius, more difficult to wind</a:t>
            </a:r>
          </a:p>
          <a:p>
            <a:r>
              <a:rPr lang="en-US" sz="1800" dirty="0"/>
              <a:t>In the first order, if we keep the same aperture field:</a:t>
            </a:r>
          </a:p>
          <a:p>
            <a:pPr lvl="1"/>
            <a:r>
              <a:rPr lang="en-US" sz="1600" dirty="0"/>
              <a:t>Smaller force in x-y (scale with the aperture)</a:t>
            </a:r>
          </a:p>
          <a:p>
            <a:pPr lvl="1"/>
            <a:r>
              <a:rPr lang="en-US" sz="1600" dirty="0"/>
              <a:t>Smaller </a:t>
            </a:r>
            <a:r>
              <a:rPr lang="en-US" sz="1600" dirty="0" err="1"/>
              <a:t>F</a:t>
            </a:r>
            <a:r>
              <a:rPr lang="en-US" sz="1600" baseline="-25000" dirty="0" err="1"/>
              <a:t>z</a:t>
            </a:r>
            <a:r>
              <a:rPr lang="en-US" sz="1600" dirty="0"/>
              <a:t> and stored energy (scale with the square of the aperture)</a:t>
            </a:r>
            <a:endParaRPr lang="en-GB" sz="1600" dirty="0"/>
          </a:p>
        </p:txBody>
      </p:sp>
      <p:sp>
        <p:nvSpPr>
          <p:cNvPr id="4" name="Date Placeholder 3">
            <a:extLst>
              <a:ext uri="{FF2B5EF4-FFF2-40B4-BE49-F238E27FC236}">
                <a16:creationId xmlns:a16="http://schemas.microsoft.com/office/drawing/2014/main" id="{E4A85FFC-3F49-667F-687C-4DD146D70192}"/>
              </a:ext>
            </a:extLst>
          </p:cNvPr>
          <p:cNvSpPr>
            <a:spLocks noGrp="1"/>
          </p:cNvSpPr>
          <p:nvPr>
            <p:ph type="dt" sz="half" idx="2"/>
          </p:nvPr>
        </p:nvSpPr>
        <p:spPr/>
        <p:txBody>
          <a:bodyPr/>
          <a:lstStyle/>
          <a:p>
            <a:fld id="{CE2313FC-9ACA-469F-80E7-B1D43B064D69}" type="datetime1">
              <a:rPr lang="en-US" smtClean="0"/>
              <a:t>4/3/2023</a:t>
            </a:fld>
            <a:endParaRPr lang="en-US" dirty="0"/>
          </a:p>
        </p:txBody>
      </p:sp>
      <p:sp>
        <p:nvSpPr>
          <p:cNvPr id="5" name="Slide Number Placeholder 4">
            <a:extLst>
              <a:ext uri="{FF2B5EF4-FFF2-40B4-BE49-F238E27FC236}">
                <a16:creationId xmlns:a16="http://schemas.microsoft.com/office/drawing/2014/main" id="{A5AC9390-41CA-B2EC-863A-A5CFAE660BAC}"/>
              </a:ext>
            </a:extLst>
          </p:cNvPr>
          <p:cNvSpPr>
            <a:spLocks noGrp="1"/>
          </p:cNvSpPr>
          <p:nvPr>
            <p:ph type="sldNum" sz="quarter" idx="4"/>
          </p:nvPr>
        </p:nvSpPr>
        <p:spPr/>
        <p:txBody>
          <a:bodyPr/>
          <a:lstStyle/>
          <a:p>
            <a:fld id="{17918391-D411-FE40-AAD7-861AE5233E0E}" type="slidenum">
              <a:rPr lang="en-US" smtClean="0"/>
              <a:pPr/>
              <a:t>3</a:t>
            </a:fld>
            <a:endParaRPr lang="en-US"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0CAF92C-39C7-3762-C184-A03E40D9A9F4}"/>
                  </a:ext>
                </a:extLst>
              </p:cNvPr>
              <p:cNvSpPr txBox="1"/>
              <p:nvPr/>
            </p:nvSpPr>
            <p:spPr>
              <a:xfrm>
                <a:off x="2324953" y="3110662"/>
                <a:ext cx="4572000" cy="70275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𝐹</m:t>
                          </m:r>
                        </m:e>
                        <m:sub>
                          <m:r>
                            <a:rPr lang="en-GB" i="1">
                              <a:latin typeface="Cambria Math" panose="02040503050406030204" pitchFamily="18" charset="0"/>
                            </a:rPr>
                            <m:t>𝑥</m:t>
                          </m:r>
                        </m:sub>
                      </m:sSub>
                      <m:r>
                        <a:rPr lang="en-GB" i="0">
                          <a:latin typeface="Cambria Math" panose="02040503050406030204" pitchFamily="18" charset="0"/>
                        </a:rPr>
                        <m:t>=−</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𝐹</m:t>
                          </m:r>
                        </m:e>
                        <m:sub>
                          <m:r>
                            <a:rPr lang="en-GB" i="1">
                              <a:latin typeface="Cambria Math" panose="02040503050406030204" pitchFamily="18" charset="0"/>
                            </a:rPr>
                            <m:t>𝑦</m:t>
                          </m:r>
                        </m:sub>
                      </m:sSub>
                      <m:r>
                        <a:rPr lang="en-GB" i="0">
                          <a:latin typeface="Cambria Math" panose="02040503050406030204" pitchFamily="18" charset="0"/>
                        </a:rPr>
                        <m:t>=</m:t>
                      </m:r>
                      <m:f>
                        <m:fPr>
                          <m:ctrlPr>
                            <a:rPr lang="en-GB" i="1">
                              <a:solidFill>
                                <a:srgbClr val="836967"/>
                              </a:solidFill>
                              <a:latin typeface="Cambria Math" panose="02040503050406030204" pitchFamily="18" charset="0"/>
                            </a:rPr>
                          </m:ctrlPr>
                        </m:fPr>
                        <m:num>
                          <m:sSubSup>
                            <m:sSubSupPr>
                              <m:ctrlPr>
                                <a:rPr lang="en-GB" i="1">
                                  <a:solidFill>
                                    <a:srgbClr val="836967"/>
                                  </a:solidFill>
                                  <a:latin typeface="Cambria Math" panose="02040503050406030204" pitchFamily="18" charset="0"/>
                                </a:rPr>
                              </m:ctrlPr>
                            </m:sSubSupPr>
                            <m:e>
                              <m:r>
                                <a:rPr lang="en-GB" i="1">
                                  <a:latin typeface="Cambria Math" panose="02040503050406030204" pitchFamily="18" charset="0"/>
                                </a:rPr>
                                <m:t>𝐵</m:t>
                              </m:r>
                            </m:e>
                            <m:sub>
                              <m:r>
                                <a:rPr lang="en-GB" i="1">
                                  <a:latin typeface="Cambria Math" panose="02040503050406030204" pitchFamily="18" charset="0"/>
                                </a:rPr>
                                <m:t>𝑦</m:t>
                              </m:r>
                            </m:sub>
                            <m:sup>
                              <m:r>
                                <a:rPr lang="en-GB" i="0">
                                  <a:latin typeface="Cambria Math" panose="02040503050406030204" pitchFamily="18" charset="0"/>
                                </a:rPr>
                                <m:t>2</m:t>
                              </m:r>
                            </m:sup>
                          </m:sSubSup>
                        </m:num>
                        <m:den>
                          <m:r>
                            <a:rPr lang="en-GB" i="0">
                              <a:latin typeface="Cambria Math" panose="02040503050406030204" pitchFamily="18" charset="0"/>
                            </a:rPr>
                            <m:t>2</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𝜇</m:t>
                              </m:r>
                            </m:e>
                            <m:sub>
                              <m:r>
                                <a:rPr lang="en-GB" i="0">
                                  <a:latin typeface="Cambria Math" panose="02040503050406030204" pitchFamily="18" charset="0"/>
                                </a:rPr>
                                <m:t>0</m:t>
                              </m:r>
                            </m:sub>
                          </m:sSub>
                        </m:den>
                      </m:f>
                      <m:f>
                        <m:fPr>
                          <m:ctrlPr>
                            <a:rPr lang="en-GB" i="1">
                              <a:solidFill>
                                <a:srgbClr val="836967"/>
                              </a:solidFill>
                              <a:latin typeface="Cambria Math" panose="02040503050406030204" pitchFamily="18" charset="0"/>
                            </a:rPr>
                          </m:ctrlPr>
                        </m:fPr>
                        <m:num>
                          <m:r>
                            <a:rPr lang="en-GB" i="0">
                              <a:latin typeface="Cambria Math" panose="02040503050406030204" pitchFamily="18" charset="0"/>
                            </a:rPr>
                            <m:t>4</m:t>
                          </m:r>
                        </m:num>
                        <m:den>
                          <m:r>
                            <a:rPr lang="en-GB" i="0">
                              <a:latin typeface="Cambria Math" panose="02040503050406030204" pitchFamily="18" charset="0"/>
                            </a:rPr>
                            <m:t>3</m:t>
                          </m:r>
                        </m:den>
                      </m:f>
                      <m:r>
                        <a:rPr lang="en-GB" i="1">
                          <a:latin typeface="Cambria Math" panose="02040503050406030204" pitchFamily="18" charset="0"/>
                        </a:rPr>
                        <m:t>𝑎</m:t>
                      </m:r>
                    </m:oMath>
                  </m:oMathPara>
                </a14:m>
                <a:endParaRPr lang="en-GB" dirty="0"/>
              </a:p>
            </p:txBody>
          </p:sp>
        </mc:Choice>
        <mc:Fallback xmlns="">
          <p:sp>
            <p:nvSpPr>
              <p:cNvPr id="7" name="TextBox 6">
                <a:extLst>
                  <a:ext uri="{FF2B5EF4-FFF2-40B4-BE49-F238E27FC236}">
                    <a16:creationId xmlns:a16="http://schemas.microsoft.com/office/drawing/2014/main" id="{A0CAF92C-39C7-3762-C184-A03E40D9A9F4}"/>
                  </a:ext>
                </a:extLst>
              </p:cNvPr>
              <p:cNvSpPr txBox="1">
                <a:spLocks noRot="1" noChangeAspect="1" noMove="1" noResize="1" noEditPoints="1" noAdjustHandles="1" noChangeArrowheads="1" noChangeShapeType="1" noTextEdit="1"/>
              </p:cNvSpPr>
              <p:nvPr/>
            </p:nvSpPr>
            <p:spPr>
              <a:xfrm>
                <a:off x="2324953" y="3110662"/>
                <a:ext cx="4572000" cy="702756"/>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7C8DF9F5-6048-FA30-911C-226CE26DB710}"/>
                  </a:ext>
                </a:extLst>
              </p:cNvPr>
              <p:cNvSpPr txBox="1"/>
              <p:nvPr/>
            </p:nvSpPr>
            <p:spPr>
              <a:xfrm>
                <a:off x="4883778" y="3180963"/>
                <a:ext cx="4941518" cy="70275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a:latin typeface="Cambria Math" panose="02040503050406030204" pitchFamily="18" charset="0"/>
                            </a:rPr>
                            <m:t> </m:t>
                          </m:r>
                          <m:r>
                            <a:rPr lang="en-GB" i="1">
                              <a:latin typeface="Cambria Math" panose="02040503050406030204" pitchFamily="18" charset="0"/>
                            </a:rPr>
                            <m:t>𝐹</m:t>
                          </m:r>
                        </m:e>
                        <m:sub>
                          <m:r>
                            <a:rPr lang="en-GB" i="1">
                              <a:latin typeface="Cambria Math" panose="02040503050406030204" pitchFamily="18" charset="0"/>
                            </a:rPr>
                            <m:t>𝑧</m:t>
                          </m:r>
                        </m:sub>
                      </m:sSub>
                      <m:r>
                        <a:rPr lang="en-GB" i="0">
                          <a:latin typeface="Cambria Math" panose="02040503050406030204" pitchFamily="18" charset="0"/>
                        </a:rPr>
                        <m:t>=</m:t>
                      </m:r>
                      <m:f>
                        <m:fPr>
                          <m:ctrlPr>
                            <a:rPr lang="en-GB" i="1">
                              <a:solidFill>
                                <a:srgbClr val="836967"/>
                              </a:solidFill>
                              <a:latin typeface="Cambria Math" panose="02040503050406030204" pitchFamily="18" charset="0"/>
                            </a:rPr>
                          </m:ctrlPr>
                        </m:fPr>
                        <m:num>
                          <m:sSubSup>
                            <m:sSubSupPr>
                              <m:ctrlPr>
                                <a:rPr lang="en-GB" i="1">
                                  <a:solidFill>
                                    <a:srgbClr val="836967"/>
                                  </a:solidFill>
                                  <a:latin typeface="Cambria Math" panose="02040503050406030204" pitchFamily="18" charset="0"/>
                                </a:rPr>
                              </m:ctrlPr>
                            </m:sSubSupPr>
                            <m:e>
                              <m:r>
                                <a:rPr lang="en-GB" i="1">
                                  <a:latin typeface="Cambria Math" panose="02040503050406030204" pitchFamily="18" charset="0"/>
                                </a:rPr>
                                <m:t>𝐵</m:t>
                              </m:r>
                            </m:e>
                            <m:sub>
                              <m:r>
                                <a:rPr lang="en-GB" i="1">
                                  <a:latin typeface="Cambria Math" panose="02040503050406030204" pitchFamily="18" charset="0"/>
                                </a:rPr>
                                <m:t>𝑦</m:t>
                              </m:r>
                            </m:sub>
                            <m:sup>
                              <m:r>
                                <a:rPr lang="en-GB" i="0">
                                  <a:latin typeface="Cambria Math" panose="02040503050406030204" pitchFamily="18" charset="0"/>
                                </a:rPr>
                                <m:t>2</m:t>
                              </m:r>
                            </m:sup>
                          </m:sSubSup>
                        </m:num>
                        <m:den>
                          <m:r>
                            <a:rPr lang="en-GB" i="0">
                              <a:latin typeface="Cambria Math" panose="02040503050406030204" pitchFamily="18" charset="0"/>
                            </a:rPr>
                            <m:t>2</m:t>
                          </m:r>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𝜇</m:t>
                              </m:r>
                            </m:e>
                            <m:sub>
                              <m:r>
                                <a:rPr lang="en-GB" i="0">
                                  <a:latin typeface="Cambria Math" panose="02040503050406030204" pitchFamily="18" charset="0"/>
                                </a:rPr>
                                <m:t>0</m:t>
                              </m:r>
                            </m:sub>
                          </m:sSub>
                        </m:den>
                      </m:f>
                      <m:r>
                        <a:rPr lang="en-GB" i="0">
                          <a:latin typeface="Cambria Math" panose="02040503050406030204" pitchFamily="18" charset="0"/>
                        </a:rPr>
                        <m:t>2</m:t>
                      </m:r>
                      <m:r>
                        <a:rPr lang="en-GB" i="1">
                          <a:latin typeface="Cambria Math" panose="02040503050406030204" pitchFamily="18" charset="0"/>
                        </a:rPr>
                        <m:t>𝜋</m:t>
                      </m:r>
                      <m:sSup>
                        <m:sSupPr>
                          <m:ctrlPr>
                            <a:rPr lang="en-GB" i="1">
                              <a:solidFill>
                                <a:srgbClr val="836967"/>
                              </a:solidFill>
                              <a:latin typeface="Cambria Math" panose="02040503050406030204" pitchFamily="18" charset="0"/>
                            </a:rPr>
                          </m:ctrlPr>
                        </m:sSupPr>
                        <m:e>
                          <m:r>
                            <a:rPr lang="en-GB" i="1">
                              <a:latin typeface="Cambria Math" panose="02040503050406030204" pitchFamily="18" charset="0"/>
                            </a:rPr>
                            <m:t>𝑎</m:t>
                          </m:r>
                        </m:e>
                        <m:sup>
                          <m:r>
                            <a:rPr lang="en-GB" i="0">
                              <a:latin typeface="Cambria Math" panose="02040503050406030204" pitchFamily="18" charset="0"/>
                            </a:rPr>
                            <m:t>2</m:t>
                          </m:r>
                        </m:sup>
                      </m:sSup>
                      <m:r>
                        <a:rPr lang="en-GB" i="0">
                          <a:latin typeface="Cambria Math" panose="02040503050406030204" pitchFamily="18" charset="0"/>
                        </a:rPr>
                        <m:t> </m:t>
                      </m:r>
                    </m:oMath>
                  </m:oMathPara>
                </a14:m>
                <a:endParaRPr lang="en-GB" dirty="0"/>
              </a:p>
            </p:txBody>
          </p:sp>
        </mc:Choice>
        <mc:Fallback xmlns="">
          <p:sp>
            <p:nvSpPr>
              <p:cNvPr id="9" name="TextBox 8">
                <a:extLst>
                  <a:ext uri="{FF2B5EF4-FFF2-40B4-BE49-F238E27FC236}">
                    <a16:creationId xmlns:a16="http://schemas.microsoft.com/office/drawing/2014/main" id="{7C8DF9F5-6048-FA30-911C-226CE26DB710}"/>
                  </a:ext>
                </a:extLst>
              </p:cNvPr>
              <p:cNvSpPr txBox="1">
                <a:spLocks noRot="1" noChangeAspect="1" noMove="1" noResize="1" noEditPoints="1" noAdjustHandles="1" noChangeArrowheads="1" noChangeShapeType="1" noTextEdit="1"/>
              </p:cNvSpPr>
              <p:nvPr/>
            </p:nvSpPr>
            <p:spPr>
              <a:xfrm>
                <a:off x="4883778" y="3180963"/>
                <a:ext cx="4941518" cy="702756"/>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4CF63E3A-6879-2D0D-ABD8-1A45C50B61DB}"/>
                  </a:ext>
                </a:extLst>
              </p:cNvPr>
              <p:cNvSpPr txBox="1"/>
              <p:nvPr/>
            </p:nvSpPr>
            <p:spPr>
              <a:xfrm>
                <a:off x="-501040" y="3228732"/>
                <a:ext cx="4822520" cy="60721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rgbClr val="836967"/>
                              </a:solidFill>
                              <a:latin typeface="Cambria Math" panose="02040503050406030204" pitchFamily="18" charset="0"/>
                            </a:rPr>
                          </m:ctrlPr>
                        </m:sSubPr>
                        <m:e>
                          <m:r>
                            <a:rPr lang="en-GB" i="1">
                              <a:latin typeface="Cambria Math" panose="02040503050406030204" pitchFamily="18" charset="0"/>
                            </a:rPr>
                            <m:t>𝐵</m:t>
                          </m:r>
                        </m:e>
                        <m:sub>
                          <m:r>
                            <a:rPr lang="en-GB" i="1">
                              <a:latin typeface="Cambria Math" panose="02040503050406030204" pitchFamily="18" charset="0"/>
                            </a:rPr>
                            <m:t>𝑦</m:t>
                          </m:r>
                        </m:sub>
                      </m:sSub>
                      <m:r>
                        <a:rPr lang="en-GB" i="0">
                          <a:latin typeface="Cambria Math" panose="02040503050406030204" pitchFamily="18" charset="0"/>
                        </a:rPr>
                        <m:t>=−</m:t>
                      </m:r>
                      <m:f>
                        <m:fPr>
                          <m:ctrlPr>
                            <a:rPr lang="en-GB" i="1">
                              <a:solidFill>
                                <a:srgbClr val="836967"/>
                              </a:solidFill>
                              <a:latin typeface="Cambria Math" panose="02040503050406030204" pitchFamily="18" charset="0"/>
                            </a:rPr>
                          </m:ctrlPr>
                        </m:fPr>
                        <m:num>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𝜇</m:t>
                              </m:r>
                            </m:e>
                            <m:sub>
                              <m:r>
                                <a:rPr lang="en-GB" i="0">
                                  <a:latin typeface="Cambria Math" panose="02040503050406030204" pitchFamily="18" charset="0"/>
                                </a:rPr>
                                <m:t>0</m:t>
                              </m:r>
                            </m:sub>
                          </m:sSub>
                          <m:sSub>
                            <m:sSubPr>
                              <m:ctrlPr>
                                <a:rPr lang="en-GB" i="1">
                                  <a:solidFill>
                                    <a:srgbClr val="836967"/>
                                  </a:solidFill>
                                  <a:latin typeface="Cambria Math" panose="02040503050406030204" pitchFamily="18" charset="0"/>
                                </a:rPr>
                              </m:ctrlPr>
                            </m:sSubPr>
                            <m:e>
                              <m:r>
                                <a:rPr lang="en-GB" i="1">
                                  <a:latin typeface="Cambria Math" panose="02040503050406030204" pitchFamily="18" charset="0"/>
                                </a:rPr>
                                <m:t>𝑗</m:t>
                              </m:r>
                            </m:e>
                            <m:sub>
                              <m:r>
                                <a:rPr lang="en-GB" i="0">
                                  <a:latin typeface="Cambria Math" panose="02040503050406030204" pitchFamily="18" charset="0"/>
                                </a:rPr>
                                <m:t>0</m:t>
                              </m:r>
                            </m:sub>
                          </m:sSub>
                        </m:num>
                        <m:den>
                          <m:r>
                            <a:rPr lang="en-GB" i="0">
                              <a:latin typeface="Cambria Math" panose="02040503050406030204" pitchFamily="18" charset="0"/>
                            </a:rPr>
                            <m:t>2</m:t>
                          </m:r>
                        </m:den>
                      </m:f>
                      <m:r>
                        <a:rPr lang="en-GB" i="1">
                          <a:latin typeface="Cambria Math" panose="02040503050406030204" pitchFamily="18" charset="0"/>
                        </a:rPr>
                        <m:t>𝑤</m:t>
                      </m:r>
                    </m:oMath>
                  </m:oMathPara>
                </a14:m>
                <a:endParaRPr lang="en-GB" dirty="0"/>
              </a:p>
            </p:txBody>
          </p:sp>
        </mc:Choice>
        <mc:Fallback xmlns="">
          <p:sp>
            <p:nvSpPr>
              <p:cNvPr id="11" name="TextBox 10">
                <a:extLst>
                  <a:ext uri="{FF2B5EF4-FFF2-40B4-BE49-F238E27FC236}">
                    <a16:creationId xmlns:a16="http://schemas.microsoft.com/office/drawing/2014/main" id="{4CF63E3A-6879-2D0D-ABD8-1A45C50B61DB}"/>
                  </a:ext>
                </a:extLst>
              </p:cNvPr>
              <p:cNvSpPr txBox="1">
                <a:spLocks noRot="1" noChangeAspect="1" noMove="1" noResize="1" noEditPoints="1" noAdjustHandles="1" noChangeArrowheads="1" noChangeShapeType="1" noTextEdit="1"/>
              </p:cNvSpPr>
              <p:nvPr/>
            </p:nvSpPr>
            <p:spPr>
              <a:xfrm>
                <a:off x="-501040" y="3228732"/>
                <a:ext cx="4822520" cy="607218"/>
              </a:xfrm>
              <a:prstGeom prst="rect">
                <a:avLst/>
              </a:prstGeom>
              <a:blipFill>
                <a:blip r:embed="rId4"/>
                <a:stretch>
                  <a:fillRect/>
                </a:stretch>
              </a:blipFill>
            </p:spPr>
            <p:txBody>
              <a:bodyPr/>
              <a:lstStyle/>
              <a:p>
                <a:r>
                  <a:rPr lang="en-GB">
                    <a:noFill/>
                  </a:rPr>
                  <a:t> </a:t>
                </a:r>
              </a:p>
            </p:txBody>
          </p:sp>
        </mc:Fallback>
      </mc:AlternateContent>
      <p:sp>
        <p:nvSpPr>
          <p:cNvPr id="12" name="Content Placeholder 2">
            <a:extLst>
              <a:ext uri="{FF2B5EF4-FFF2-40B4-BE49-F238E27FC236}">
                <a16:creationId xmlns:a16="http://schemas.microsoft.com/office/drawing/2014/main" id="{9CE9EE7A-AE3F-DB44-7888-829841872586}"/>
              </a:ext>
            </a:extLst>
          </p:cNvPr>
          <p:cNvSpPr txBox="1">
            <a:spLocks/>
          </p:cNvSpPr>
          <p:nvPr/>
        </p:nvSpPr>
        <p:spPr>
          <a:xfrm>
            <a:off x="459946" y="4155643"/>
            <a:ext cx="8226854" cy="2206734"/>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1800" dirty="0"/>
              <a:t>We will see that then when you look to the details, in some cases you are getting very far from the ‘thin shell’ approximation, so in practice things are slightly different</a:t>
            </a:r>
            <a:endParaRPr lang="en-GB" sz="1600" dirty="0"/>
          </a:p>
        </p:txBody>
      </p:sp>
    </p:spTree>
    <p:extLst>
      <p:ext uri="{BB962C8B-B14F-4D97-AF65-F5344CB8AC3E}">
        <p14:creationId xmlns:p14="http://schemas.microsoft.com/office/powerpoint/2010/main" val="231071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17FE2-92F5-745A-CFCB-1ACCFF216241}"/>
              </a:ext>
            </a:extLst>
          </p:cNvPr>
          <p:cNvSpPr>
            <a:spLocks noGrp="1"/>
          </p:cNvSpPr>
          <p:nvPr>
            <p:ph type="title"/>
          </p:nvPr>
        </p:nvSpPr>
        <p:spPr/>
        <p:txBody>
          <a:bodyPr>
            <a:normAutofit fontScale="90000"/>
          </a:bodyPr>
          <a:lstStyle/>
          <a:p>
            <a:r>
              <a:rPr lang="en-US" dirty="0"/>
              <a:t>From 50 mm to 40 mm aperture</a:t>
            </a:r>
            <a:endParaRPr lang="en-GB" dirty="0"/>
          </a:p>
        </p:txBody>
      </p:sp>
      <p:pic>
        <p:nvPicPr>
          <p:cNvPr id="7" name="Content Placeholder 6">
            <a:extLst>
              <a:ext uri="{FF2B5EF4-FFF2-40B4-BE49-F238E27FC236}">
                <a16:creationId xmlns:a16="http://schemas.microsoft.com/office/drawing/2014/main" id="{5ED9A3E3-A342-FB4F-722F-A945C75AA57A}"/>
              </a:ext>
            </a:extLst>
          </p:cNvPr>
          <p:cNvPicPr>
            <a:picLocks noGrp="1" noChangeAspect="1"/>
          </p:cNvPicPr>
          <p:nvPr>
            <p:ph idx="1"/>
          </p:nvPr>
        </p:nvPicPr>
        <p:blipFill rotWithShape="1">
          <a:blip r:embed="rId2"/>
          <a:srcRect l="29256" t="16601" r="30471" b="27727"/>
          <a:stretch/>
        </p:blipFill>
        <p:spPr>
          <a:xfrm>
            <a:off x="295295" y="2015704"/>
            <a:ext cx="4173646" cy="4173649"/>
          </a:xfrm>
        </p:spPr>
      </p:pic>
      <p:sp>
        <p:nvSpPr>
          <p:cNvPr id="5" name="Slide Number Placeholder 4">
            <a:extLst>
              <a:ext uri="{FF2B5EF4-FFF2-40B4-BE49-F238E27FC236}">
                <a16:creationId xmlns:a16="http://schemas.microsoft.com/office/drawing/2014/main" id="{700AA288-B4C5-4DB7-49E2-CBBB9AC45CFC}"/>
              </a:ext>
            </a:extLst>
          </p:cNvPr>
          <p:cNvSpPr>
            <a:spLocks noGrp="1"/>
          </p:cNvSpPr>
          <p:nvPr>
            <p:ph type="sldNum" sz="quarter" idx="4"/>
          </p:nvPr>
        </p:nvSpPr>
        <p:spPr/>
        <p:txBody>
          <a:bodyPr/>
          <a:lstStyle/>
          <a:p>
            <a:fld id="{17918391-D411-FE40-AAD7-861AE5233E0E}" type="slidenum">
              <a:rPr lang="en-US" smtClean="0"/>
              <a:pPr/>
              <a:t>4</a:t>
            </a:fld>
            <a:endParaRPr lang="en-US" dirty="0"/>
          </a:p>
        </p:txBody>
      </p:sp>
      <p:pic>
        <p:nvPicPr>
          <p:cNvPr id="9" name="Picture 8">
            <a:extLst>
              <a:ext uri="{FF2B5EF4-FFF2-40B4-BE49-F238E27FC236}">
                <a16:creationId xmlns:a16="http://schemas.microsoft.com/office/drawing/2014/main" id="{6CD45BA7-1CEC-73E7-F49B-B3C2F0653AE7}"/>
              </a:ext>
            </a:extLst>
          </p:cNvPr>
          <p:cNvPicPr>
            <a:picLocks noChangeAspect="1"/>
          </p:cNvPicPr>
          <p:nvPr/>
        </p:nvPicPr>
        <p:blipFill rotWithShape="1">
          <a:blip r:embed="rId3"/>
          <a:srcRect l="68889" t="23333" r="723" b="21164"/>
          <a:stretch/>
        </p:blipFill>
        <p:spPr>
          <a:xfrm>
            <a:off x="5030607" y="1995931"/>
            <a:ext cx="3656193" cy="4173649"/>
          </a:xfrm>
          <a:prstGeom prst="rect">
            <a:avLst/>
          </a:prstGeom>
        </p:spPr>
      </p:pic>
      <p:sp>
        <p:nvSpPr>
          <p:cNvPr id="10" name="Oval 9">
            <a:extLst>
              <a:ext uri="{FF2B5EF4-FFF2-40B4-BE49-F238E27FC236}">
                <a16:creationId xmlns:a16="http://schemas.microsoft.com/office/drawing/2014/main" id="{D3A31FFA-18C7-E5AD-8426-980CB68E08E1}"/>
              </a:ext>
            </a:extLst>
          </p:cNvPr>
          <p:cNvSpPr/>
          <p:nvPr/>
        </p:nvSpPr>
        <p:spPr>
          <a:xfrm>
            <a:off x="1697037" y="5244785"/>
            <a:ext cx="504000" cy="5040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Oval 10">
            <a:extLst>
              <a:ext uri="{FF2B5EF4-FFF2-40B4-BE49-F238E27FC236}">
                <a16:creationId xmlns:a16="http://schemas.microsoft.com/office/drawing/2014/main" id="{904B0B81-573C-C10E-47AB-6D62BFDDE3ED}"/>
              </a:ext>
            </a:extLst>
          </p:cNvPr>
          <p:cNvSpPr/>
          <p:nvPr/>
        </p:nvSpPr>
        <p:spPr>
          <a:xfrm>
            <a:off x="6221414" y="5409815"/>
            <a:ext cx="396000" cy="3960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4" name="TextBox 13">
            <a:extLst>
              <a:ext uri="{FF2B5EF4-FFF2-40B4-BE49-F238E27FC236}">
                <a16:creationId xmlns:a16="http://schemas.microsoft.com/office/drawing/2014/main" id="{273D0FA8-4C4D-43EC-2DD7-02DF9DB41E64}"/>
              </a:ext>
            </a:extLst>
          </p:cNvPr>
          <p:cNvSpPr txBox="1"/>
          <p:nvPr/>
        </p:nvSpPr>
        <p:spPr>
          <a:xfrm>
            <a:off x="808109" y="6169580"/>
            <a:ext cx="4044697" cy="369332"/>
          </a:xfrm>
          <a:prstGeom prst="rect">
            <a:avLst/>
          </a:prstGeom>
          <a:noFill/>
        </p:spPr>
        <p:txBody>
          <a:bodyPr wrap="none" rtlCol="0">
            <a:spAutoFit/>
          </a:bodyPr>
          <a:lstStyle/>
          <a:p>
            <a:r>
              <a:rPr lang="en-US" dirty="0">
                <a:solidFill>
                  <a:schemeClr val="bg1"/>
                </a:solidFill>
              </a:rPr>
              <a:t>Aperture is not in scale, just a cartoon</a:t>
            </a:r>
            <a:endParaRPr lang="en-GB" dirty="0">
              <a:solidFill>
                <a:schemeClr val="bg1"/>
              </a:solidFill>
            </a:endParaRPr>
          </a:p>
        </p:txBody>
      </p:sp>
      <p:sp>
        <p:nvSpPr>
          <p:cNvPr id="16" name="TextBox 15">
            <a:extLst>
              <a:ext uri="{FF2B5EF4-FFF2-40B4-BE49-F238E27FC236}">
                <a16:creationId xmlns:a16="http://schemas.microsoft.com/office/drawing/2014/main" id="{C90D7D44-4DBC-A41A-6E1E-5ABEB614F31D}"/>
              </a:ext>
            </a:extLst>
          </p:cNvPr>
          <p:cNvSpPr txBox="1"/>
          <p:nvPr/>
        </p:nvSpPr>
        <p:spPr>
          <a:xfrm>
            <a:off x="292599" y="1679575"/>
            <a:ext cx="4156907" cy="461665"/>
          </a:xfrm>
          <a:prstGeom prst="rect">
            <a:avLst/>
          </a:prstGeom>
          <a:noFill/>
        </p:spPr>
        <p:txBody>
          <a:bodyPr wrap="none" rtlCol="0">
            <a:spAutoFit/>
          </a:bodyPr>
          <a:lstStyle/>
          <a:p>
            <a:r>
              <a:rPr lang="en-US" sz="1200" dirty="0"/>
              <a:t>V205: AP 50 mm, 4 mm wall thickness, 48 x 1 mm strand  </a:t>
            </a:r>
            <a:endParaRPr lang="en-GB" sz="1200" dirty="0"/>
          </a:p>
          <a:p>
            <a:endParaRPr lang="en-GB" sz="1200" dirty="0"/>
          </a:p>
        </p:txBody>
      </p:sp>
      <p:sp>
        <p:nvSpPr>
          <p:cNvPr id="17" name="TextBox 16">
            <a:extLst>
              <a:ext uri="{FF2B5EF4-FFF2-40B4-BE49-F238E27FC236}">
                <a16:creationId xmlns:a16="http://schemas.microsoft.com/office/drawing/2014/main" id="{EB96776E-3FAC-3CCC-41B7-63A99C0C9DF0}"/>
              </a:ext>
            </a:extLst>
          </p:cNvPr>
          <p:cNvSpPr txBox="1"/>
          <p:nvPr/>
        </p:nvSpPr>
        <p:spPr>
          <a:xfrm>
            <a:off x="5030607" y="1653799"/>
            <a:ext cx="4156907" cy="461665"/>
          </a:xfrm>
          <a:prstGeom prst="rect">
            <a:avLst/>
          </a:prstGeom>
          <a:noFill/>
        </p:spPr>
        <p:txBody>
          <a:bodyPr wrap="none" rtlCol="0">
            <a:spAutoFit/>
          </a:bodyPr>
          <a:lstStyle/>
          <a:p>
            <a:r>
              <a:rPr lang="en-US" sz="1200" dirty="0"/>
              <a:t>V301: AP 50 mm, 4 mm wall thickness, 48 x 1 mm strand  </a:t>
            </a:r>
            <a:endParaRPr lang="en-GB" sz="1200" dirty="0"/>
          </a:p>
          <a:p>
            <a:endParaRPr lang="en-GB" sz="1200" dirty="0"/>
          </a:p>
        </p:txBody>
      </p:sp>
      <p:sp>
        <p:nvSpPr>
          <p:cNvPr id="18" name="Content Placeholder 2">
            <a:extLst>
              <a:ext uri="{FF2B5EF4-FFF2-40B4-BE49-F238E27FC236}">
                <a16:creationId xmlns:a16="http://schemas.microsoft.com/office/drawing/2014/main" id="{293B46C3-B307-1CDA-D51F-10E61E26F0CA}"/>
              </a:ext>
            </a:extLst>
          </p:cNvPr>
          <p:cNvSpPr txBox="1">
            <a:spLocks/>
          </p:cNvSpPr>
          <p:nvPr/>
        </p:nvSpPr>
        <p:spPr>
          <a:xfrm>
            <a:off x="206754" y="1082554"/>
            <a:ext cx="8398476" cy="1518528"/>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1600" dirty="0"/>
              <a:t>Let’s start by keeping more or less the same dimension in x, but reducing only the cable height (note that the turns far from the aperture they are </a:t>
            </a:r>
            <a:r>
              <a:rPr lang="en-US" sz="1600"/>
              <a:t>very inefficient)</a:t>
            </a:r>
            <a:endParaRPr lang="en-GB" sz="1600" dirty="0"/>
          </a:p>
        </p:txBody>
      </p:sp>
    </p:spTree>
    <p:extLst>
      <p:ext uri="{BB962C8B-B14F-4D97-AF65-F5344CB8AC3E}">
        <p14:creationId xmlns:p14="http://schemas.microsoft.com/office/powerpoint/2010/main" val="1471757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11849-3F82-41D7-7319-19D65DE18279}"/>
              </a:ext>
            </a:extLst>
          </p:cNvPr>
          <p:cNvSpPr>
            <a:spLocks noGrp="1"/>
          </p:cNvSpPr>
          <p:nvPr>
            <p:ph type="title"/>
          </p:nvPr>
        </p:nvSpPr>
        <p:spPr/>
        <p:txBody>
          <a:bodyPr/>
          <a:lstStyle/>
          <a:p>
            <a:r>
              <a:rPr lang="en-US" dirty="0"/>
              <a:t>v301</a:t>
            </a:r>
            <a:endParaRPr lang="en-GB" dirty="0"/>
          </a:p>
        </p:txBody>
      </p:sp>
      <p:pic>
        <p:nvPicPr>
          <p:cNvPr id="7" name="Content Placeholder 6">
            <a:extLst>
              <a:ext uri="{FF2B5EF4-FFF2-40B4-BE49-F238E27FC236}">
                <a16:creationId xmlns:a16="http://schemas.microsoft.com/office/drawing/2014/main" id="{4482BEBB-7D9D-5BA6-BD92-4D097FA25721}"/>
              </a:ext>
            </a:extLst>
          </p:cNvPr>
          <p:cNvPicPr>
            <a:picLocks noGrp="1" noChangeAspect="1"/>
          </p:cNvPicPr>
          <p:nvPr>
            <p:ph idx="1"/>
          </p:nvPr>
        </p:nvPicPr>
        <p:blipFill rotWithShape="1">
          <a:blip r:embed="rId2"/>
          <a:srcRect l="14949" t="27109" r="74859" b="28364"/>
          <a:stretch/>
        </p:blipFill>
        <p:spPr>
          <a:xfrm>
            <a:off x="177800" y="1911763"/>
            <a:ext cx="1079500" cy="4108037"/>
          </a:xfrm>
        </p:spPr>
      </p:pic>
      <p:sp>
        <p:nvSpPr>
          <p:cNvPr id="4" name="Date Placeholder 3">
            <a:extLst>
              <a:ext uri="{FF2B5EF4-FFF2-40B4-BE49-F238E27FC236}">
                <a16:creationId xmlns:a16="http://schemas.microsoft.com/office/drawing/2014/main" id="{666A1628-D726-3160-AA66-44E1AFE6A893}"/>
              </a:ext>
            </a:extLst>
          </p:cNvPr>
          <p:cNvSpPr>
            <a:spLocks noGrp="1"/>
          </p:cNvSpPr>
          <p:nvPr>
            <p:ph type="dt" sz="half" idx="2"/>
          </p:nvPr>
        </p:nvSpPr>
        <p:spPr/>
        <p:txBody>
          <a:bodyPr/>
          <a:lstStyle/>
          <a:p>
            <a:fld id="{CE2313FC-9ACA-469F-80E7-B1D43B064D69}" type="datetime1">
              <a:rPr lang="en-US" smtClean="0"/>
              <a:t>4/3/2023</a:t>
            </a:fld>
            <a:endParaRPr lang="en-US" dirty="0"/>
          </a:p>
        </p:txBody>
      </p:sp>
      <p:sp>
        <p:nvSpPr>
          <p:cNvPr id="5" name="Slide Number Placeholder 4">
            <a:extLst>
              <a:ext uri="{FF2B5EF4-FFF2-40B4-BE49-F238E27FC236}">
                <a16:creationId xmlns:a16="http://schemas.microsoft.com/office/drawing/2014/main" id="{EC305E69-78BF-0B12-10F4-9070AD75EB65}"/>
              </a:ext>
            </a:extLst>
          </p:cNvPr>
          <p:cNvSpPr>
            <a:spLocks noGrp="1"/>
          </p:cNvSpPr>
          <p:nvPr>
            <p:ph type="sldNum" sz="quarter" idx="4"/>
          </p:nvPr>
        </p:nvSpPr>
        <p:spPr/>
        <p:txBody>
          <a:bodyPr/>
          <a:lstStyle/>
          <a:p>
            <a:fld id="{17918391-D411-FE40-AAD7-861AE5233E0E}" type="slidenum">
              <a:rPr lang="en-US" smtClean="0"/>
              <a:pPr/>
              <a:t>5</a:t>
            </a:fld>
            <a:endParaRPr lang="en-US" dirty="0"/>
          </a:p>
        </p:txBody>
      </p:sp>
      <p:pic>
        <p:nvPicPr>
          <p:cNvPr id="8" name="Content Placeholder 6">
            <a:extLst>
              <a:ext uri="{FF2B5EF4-FFF2-40B4-BE49-F238E27FC236}">
                <a16:creationId xmlns:a16="http://schemas.microsoft.com/office/drawing/2014/main" id="{2F253257-D901-0F64-CA6F-E775A8B0449A}"/>
              </a:ext>
            </a:extLst>
          </p:cNvPr>
          <p:cNvPicPr>
            <a:picLocks noChangeAspect="1"/>
          </p:cNvPicPr>
          <p:nvPr/>
        </p:nvPicPr>
        <p:blipFill rotWithShape="1">
          <a:blip r:embed="rId2"/>
          <a:srcRect l="26965" t="63014" r="26978" b="19557"/>
          <a:stretch/>
        </p:blipFill>
        <p:spPr>
          <a:xfrm>
            <a:off x="1583092" y="4064000"/>
            <a:ext cx="6397454" cy="2108842"/>
          </a:xfrm>
          <a:prstGeom prst="rect">
            <a:avLst/>
          </a:prstGeom>
        </p:spPr>
      </p:pic>
      <p:pic>
        <p:nvPicPr>
          <p:cNvPr id="10" name="Picture 9">
            <a:extLst>
              <a:ext uri="{FF2B5EF4-FFF2-40B4-BE49-F238E27FC236}">
                <a16:creationId xmlns:a16="http://schemas.microsoft.com/office/drawing/2014/main" id="{B7F44A85-50B3-89AC-6A04-EBD2F843ED9E}"/>
              </a:ext>
            </a:extLst>
          </p:cNvPr>
          <p:cNvPicPr>
            <a:picLocks noChangeAspect="1"/>
          </p:cNvPicPr>
          <p:nvPr/>
        </p:nvPicPr>
        <p:blipFill rotWithShape="1">
          <a:blip r:embed="rId3"/>
          <a:srcRect l="15479" t="17118" r="26770" b="19074"/>
          <a:stretch/>
        </p:blipFill>
        <p:spPr>
          <a:xfrm>
            <a:off x="5226898" y="423027"/>
            <a:ext cx="3782948" cy="3640973"/>
          </a:xfrm>
          <a:prstGeom prst="rect">
            <a:avLst/>
          </a:prstGeom>
        </p:spPr>
      </p:pic>
      <p:sp>
        <p:nvSpPr>
          <p:cNvPr id="11" name="Content Placeholder 2">
            <a:extLst>
              <a:ext uri="{FF2B5EF4-FFF2-40B4-BE49-F238E27FC236}">
                <a16:creationId xmlns:a16="http://schemas.microsoft.com/office/drawing/2014/main" id="{7EF0FB64-ECBF-68E6-7867-8211D9897EF0}"/>
              </a:ext>
            </a:extLst>
          </p:cNvPr>
          <p:cNvSpPr txBox="1">
            <a:spLocks/>
          </p:cNvSpPr>
          <p:nvPr/>
        </p:nvSpPr>
        <p:spPr>
          <a:xfrm>
            <a:off x="371389" y="1173935"/>
            <a:ext cx="5127711" cy="1073965"/>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1600" dirty="0"/>
              <a:t>b3 is a bit high, but we can fix it a bit later, for a first round let’s keep it like this.</a:t>
            </a:r>
            <a:endParaRPr lang="en-GB" sz="1600" dirty="0"/>
          </a:p>
        </p:txBody>
      </p:sp>
    </p:spTree>
    <p:extLst>
      <p:ext uri="{BB962C8B-B14F-4D97-AF65-F5344CB8AC3E}">
        <p14:creationId xmlns:p14="http://schemas.microsoft.com/office/powerpoint/2010/main" val="6893295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00FC7-03A7-AED9-E680-83526482DCB9}"/>
              </a:ext>
            </a:extLst>
          </p:cNvPr>
          <p:cNvSpPr>
            <a:spLocks noGrp="1"/>
          </p:cNvSpPr>
          <p:nvPr>
            <p:ph type="title"/>
          </p:nvPr>
        </p:nvSpPr>
        <p:spPr/>
        <p:txBody>
          <a:bodyPr/>
          <a:lstStyle/>
          <a:p>
            <a:r>
              <a:rPr lang="en-US" dirty="0"/>
              <a:t>Magnet parameters</a:t>
            </a:r>
            <a:endParaRPr lang="en-GB" dirty="0"/>
          </a:p>
        </p:txBody>
      </p:sp>
      <p:sp>
        <p:nvSpPr>
          <p:cNvPr id="4" name="Date Placeholder 3">
            <a:extLst>
              <a:ext uri="{FF2B5EF4-FFF2-40B4-BE49-F238E27FC236}">
                <a16:creationId xmlns:a16="http://schemas.microsoft.com/office/drawing/2014/main" id="{5E4559D7-A24A-6135-7FD9-B01AA206E9E6}"/>
              </a:ext>
            </a:extLst>
          </p:cNvPr>
          <p:cNvSpPr>
            <a:spLocks noGrp="1"/>
          </p:cNvSpPr>
          <p:nvPr>
            <p:ph type="dt" sz="half" idx="2"/>
          </p:nvPr>
        </p:nvSpPr>
        <p:spPr/>
        <p:txBody>
          <a:bodyPr/>
          <a:lstStyle/>
          <a:p>
            <a:fld id="{CE2313FC-9ACA-469F-80E7-B1D43B064D69}" type="datetime1">
              <a:rPr lang="en-US" smtClean="0"/>
              <a:t>4/3/2023</a:t>
            </a:fld>
            <a:endParaRPr lang="en-US" dirty="0"/>
          </a:p>
        </p:txBody>
      </p:sp>
      <p:sp>
        <p:nvSpPr>
          <p:cNvPr id="5" name="Slide Number Placeholder 4">
            <a:extLst>
              <a:ext uri="{FF2B5EF4-FFF2-40B4-BE49-F238E27FC236}">
                <a16:creationId xmlns:a16="http://schemas.microsoft.com/office/drawing/2014/main" id="{4E304AD5-6BC0-705E-8B80-A5CAF8F55895}"/>
              </a:ext>
            </a:extLst>
          </p:cNvPr>
          <p:cNvSpPr>
            <a:spLocks noGrp="1"/>
          </p:cNvSpPr>
          <p:nvPr>
            <p:ph type="sldNum" sz="quarter" idx="4"/>
          </p:nvPr>
        </p:nvSpPr>
        <p:spPr/>
        <p:txBody>
          <a:bodyPr/>
          <a:lstStyle/>
          <a:p>
            <a:fld id="{17918391-D411-FE40-AAD7-861AE5233E0E}" type="slidenum">
              <a:rPr lang="en-US" smtClean="0"/>
              <a:pPr/>
              <a:t>6</a:t>
            </a:fld>
            <a:endParaRPr lang="en-US" dirty="0"/>
          </a:p>
        </p:txBody>
      </p:sp>
      <p:graphicFrame>
        <p:nvGraphicFramePr>
          <p:cNvPr id="7" name="Table 6">
            <a:extLst>
              <a:ext uri="{FF2B5EF4-FFF2-40B4-BE49-F238E27FC236}">
                <a16:creationId xmlns:a16="http://schemas.microsoft.com/office/drawing/2014/main" id="{30FC849B-54B8-7498-5D64-BB02CE5ACA84}"/>
              </a:ext>
            </a:extLst>
          </p:cNvPr>
          <p:cNvGraphicFramePr>
            <a:graphicFrameLocks noGrp="1"/>
          </p:cNvGraphicFramePr>
          <p:nvPr>
            <p:extLst>
              <p:ext uri="{D42A27DB-BD31-4B8C-83A1-F6EECF244321}">
                <p14:modId xmlns:p14="http://schemas.microsoft.com/office/powerpoint/2010/main" val="1618961166"/>
              </p:ext>
            </p:extLst>
          </p:nvPr>
        </p:nvGraphicFramePr>
        <p:xfrm>
          <a:off x="874645" y="1817027"/>
          <a:ext cx="6986725" cy="4267200"/>
        </p:xfrm>
        <a:graphic>
          <a:graphicData uri="http://schemas.openxmlformats.org/drawingml/2006/table">
            <a:tbl>
              <a:tblPr/>
              <a:tblGrid>
                <a:gridCol w="2301113">
                  <a:extLst>
                    <a:ext uri="{9D8B030D-6E8A-4147-A177-3AD203B41FA5}">
                      <a16:colId xmlns:a16="http://schemas.microsoft.com/office/drawing/2014/main" val="781774020"/>
                    </a:ext>
                  </a:extLst>
                </a:gridCol>
                <a:gridCol w="650330">
                  <a:extLst>
                    <a:ext uri="{9D8B030D-6E8A-4147-A177-3AD203B41FA5}">
                      <a16:colId xmlns:a16="http://schemas.microsoft.com/office/drawing/2014/main" val="252231767"/>
                    </a:ext>
                  </a:extLst>
                </a:gridCol>
                <a:gridCol w="936762">
                  <a:extLst>
                    <a:ext uri="{9D8B030D-6E8A-4147-A177-3AD203B41FA5}">
                      <a16:colId xmlns:a16="http://schemas.microsoft.com/office/drawing/2014/main" val="1345149897"/>
                    </a:ext>
                  </a:extLst>
                </a:gridCol>
                <a:gridCol w="637472">
                  <a:extLst>
                    <a:ext uri="{9D8B030D-6E8A-4147-A177-3AD203B41FA5}">
                      <a16:colId xmlns:a16="http://schemas.microsoft.com/office/drawing/2014/main" val="3652778245"/>
                    </a:ext>
                  </a:extLst>
                </a:gridCol>
                <a:gridCol w="711826">
                  <a:extLst>
                    <a:ext uri="{9D8B030D-6E8A-4147-A177-3AD203B41FA5}">
                      <a16:colId xmlns:a16="http://schemas.microsoft.com/office/drawing/2014/main" val="904831616"/>
                    </a:ext>
                  </a:extLst>
                </a:gridCol>
                <a:gridCol w="632314">
                  <a:extLst>
                    <a:ext uri="{9D8B030D-6E8A-4147-A177-3AD203B41FA5}">
                      <a16:colId xmlns:a16="http://schemas.microsoft.com/office/drawing/2014/main" val="2782028664"/>
                    </a:ext>
                  </a:extLst>
                </a:gridCol>
                <a:gridCol w="558454">
                  <a:extLst>
                    <a:ext uri="{9D8B030D-6E8A-4147-A177-3AD203B41FA5}">
                      <a16:colId xmlns:a16="http://schemas.microsoft.com/office/drawing/2014/main" val="3201032466"/>
                    </a:ext>
                  </a:extLst>
                </a:gridCol>
                <a:gridCol w="558454">
                  <a:extLst>
                    <a:ext uri="{9D8B030D-6E8A-4147-A177-3AD203B41FA5}">
                      <a16:colId xmlns:a16="http://schemas.microsoft.com/office/drawing/2014/main" val="1736166604"/>
                    </a:ext>
                  </a:extLst>
                </a:gridCol>
              </a:tblGrid>
              <a:tr h="223834">
                <a:tc rowSpan="2" gridSpan="2">
                  <a:txBody>
                    <a:bodyPr/>
                    <a:lstStyle/>
                    <a:p>
                      <a:pPr algn="ctr" fontAlgn="b"/>
                      <a:r>
                        <a:rPr lang="en-GB" sz="1400" b="0" i="0" u="none" strike="noStrike" dirty="0">
                          <a:solidFill>
                            <a:srgbClr val="000000"/>
                          </a:solidFill>
                          <a:effectLst/>
                          <a:latin typeface="Arial" panose="020B0604020202020204" pitchFamily="34" charset="0"/>
                        </a:rPr>
                        <a:t> </a:t>
                      </a:r>
                    </a:p>
                    <a:p>
                      <a:pPr algn="ctr" rtl="0" fontAlgn="b"/>
                      <a:r>
                        <a:rPr lang="en-GB" sz="1400" b="0" i="0" u="none" strike="noStrike" dirty="0">
                          <a:solidFill>
                            <a:srgbClr val="000000"/>
                          </a:solidFill>
                          <a:effectLst/>
                          <a:latin typeface="Arial" panose="020B0604020202020204" pitchFamily="34" charset="0"/>
                        </a:rPr>
                        <a:t>  </a:t>
                      </a:r>
                    </a:p>
                    <a:p>
                      <a:pPr algn="ctr" rtl="0" fontAlgn="b"/>
                      <a:r>
                        <a:rPr lang="en-GB" sz="1400" b="0" i="0" u="none" strike="noStrike" dirty="0">
                          <a:solidFill>
                            <a:srgbClr val="000000"/>
                          </a:solidFill>
                          <a:effectLst/>
                          <a:latin typeface="Arial" panose="020B0604020202020204" pitchFamily="34" charset="0"/>
                        </a:rPr>
                        <a:t> </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rowSpan="2" hMerge="1">
                  <a:txBody>
                    <a:bodyPr/>
                    <a:lstStyle/>
                    <a:p>
                      <a:pPr algn="ctr" rtl="0" fontAlgn="b"/>
                      <a:r>
                        <a:rPr lang="en-GB" sz="1400" b="0" i="0" u="none" strike="noStrike" dirty="0">
                          <a:solidFill>
                            <a:srgbClr val="000000"/>
                          </a:solidFill>
                          <a:effectLst/>
                          <a:latin typeface="Arial" panose="020B0604020202020204" pitchFamily="34" charset="0"/>
                        </a:rPr>
                        <a:t> </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rowSpan="2">
                  <a:txBody>
                    <a:bodyPr/>
                    <a:lstStyle/>
                    <a:p>
                      <a:pPr algn="ctr" rtl="0" fontAlgn="b"/>
                      <a:r>
                        <a:rPr lang="en-GB" sz="1400" b="0" i="0" u="none" strike="noStrike" dirty="0">
                          <a:solidFill>
                            <a:srgbClr val="000000"/>
                          </a:solidFill>
                          <a:effectLst/>
                          <a:latin typeface="Arial" panose="020B0604020202020204" pitchFamily="34" charset="0"/>
                        </a:rPr>
                        <a:t> </a:t>
                      </a:r>
                      <a:r>
                        <a:rPr kumimoji="0" lang="en-GB" sz="1400" b="1" i="0" u="none" strike="noStrike" kern="1200" dirty="0">
                          <a:solidFill>
                            <a:srgbClr val="0055A0"/>
                          </a:solidFill>
                          <a:effectLst/>
                          <a:latin typeface="Calibri" panose="020F0502020204030204" pitchFamily="34" charset="0"/>
                          <a:ea typeface="+mn-ea"/>
                          <a:cs typeface="+mn-cs"/>
                        </a:rPr>
                        <a:t>RMM non</a:t>
                      </a:r>
                    </a:p>
                    <a:p>
                      <a:pPr algn="ctr" rtl="0" fontAlgn="b"/>
                      <a:r>
                        <a:rPr kumimoji="0" lang="en-GB" sz="1400" b="1" i="0" u="none" strike="noStrike" kern="1200" dirty="0">
                          <a:solidFill>
                            <a:srgbClr val="0055A0"/>
                          </a:solidFill>
                          <a:effectLst/>
                          <a:latin typeface="Calibri" panose="020F0502020204030204" pitchFamily="34" charset="0"/>
                          <a:ea typeface="+mn-ea"/>
                          <a:cs typeface="+mn-cs"/>
                        </a:rPr>
                        <a:t> graded</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rowSpan="2">
                  <a:txBody>
                    <a:bodyPr/>
                    <a:lstStyle/>
                    <a:p>
                      <a:pPr algn="ctr" rtl="0" fontAlgn="b"/>
                      <a:r>
                        <a:rPr kumimoji="0" lang="en-US" sz="1400" b="1" i="0" u="none" strike="noStrike" kern="1200" dirty="0">
                          <a:solidFill>
                            <a:srgbClr val="0055A0"/>
                          </a:solidFill>
                          <a:effectLst/>
                          <a:latin typeface="Calibri" panose="020F0502020204030204" pitchFamily="34" charset="0"/>
                          <a:ea typeface="+mn-ea"/>
                          <a:cs typeface="+mn-cs"/>
                        </a:rPr>
                        <a:t>HD2</a:t>
                      </a:r>
                      <a:endParaRPr kumimoji="0" lang="en-GB" sz="1400" b="1" i="0" u="none" strike="noStrike" kern="1200" dirty="0">
                        <a:solidFill>
                          <a:srgbClr val="0055A0"/>
                        </a:solidFill>
                        <a:effectLst/>
                        <a:latin typeface="Calibri" panose="020F0502020204030204" pitchFamily="34" charset="0"/>
                        <a:ea typeface="+mn-ea"/>
                        <a:cs typeface="+mn-cs"/>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rowSpan="2">
                  <a:txBody>
                    <a:bodyPr/>
                    <a:lstStyle/>
                    <a:p>
                      <a:pPr algn="ctr" rtl="0" fontAlgn="b"/>
                      <a:r>
                        <a:rPr kumimoji="0" lang="en-US" sz="1400" b="1" i="0" u="none" strike="noStrike" kern="1200" dirty="0">
                          <a:solidFill>
                            <a:srgbClr val="0055A0"/>
                          </a:solidFill>
                          <a:effectLst/>
                          <a:latin typeface="Calibri" panose="020F0502020204030204" pitchFamily="34" charset="0"/>
                          <a:ea typeface="+mn-ea"/>
                          <a:cs typeface="+mn-cs"/>
                        </a:rPr>
                        <a:t>v2</a:t>
                      </a:r>
                      <a:r>
                        <a:rPr kumimoji="0" lang="en-GB" sz="1400" b="1" i="0" u="none" strike="noStrike" kern="1200" dirty="0">
                          <a:solidFill>
                            <a:srgbClr val="0055A0"/>
                          </a:solidFill>
                          <a:effectLst/>
                          <a:latin typeface="Calibri" panose="020F0502020204030204" pitchFamily="34" charset="0"/>
                          <a:ea typeface="+mn-ea"/>
                          <a:cs typeface="+mn-cs"/>
                        </a:rPr>
                        <a:t>05</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rowSpan="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400" b="1" i="0" u="none" strike="noStrike" kern="1200" dirty="0">
                          <a:solidFill>
                            <a:srgbClr val="0055A0"/>
                          </a:solidFill>
                          <a:effectLst/>
                          <a:latin typeface="Calibri" panose="020F0502020204030204" pitchFamily="34" charset="0"/>
                          <a:ea typeface="+mn-ea"/>
                          <a:cs typeface="+mn-cs"/>
                        </a:rPr>
                        <a:t>v301</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gridSpan="2">
                  <a:txBody>
                    <a:bodyPr/>
                    <a:lstStyle/>
                    <a:p>
                      <a:pPr algn="ctr" rtl="0" fontAlgn="b"/>
                      <a:r>
                        <a:rPr lang="en-GB" sz="1400" b="1" i="0" u="none" strike="noStrike" dirty="0">
                          <a:solidFill>
                            <a:srgbClr val="0055A0"/>
                          </a:solidFill>
                          <a:effectLst/>
                          <a:latin typeface="Calibri" panose="020F0502020204030204" pitchFamily="34" charset="0"/>
                        </a:rPr>
                        <a:t>DEMO</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619342600"/>
                  </a:ext>
                </a:extLst>
              </a:tr>
              <a:tr h="198993">
                <a:tc gridSpan="2" vMerge="1">
                  <a:txBody>
                    <a:bodyPr/>
                    <a:lstStyle/>
                    <a:p>
                      <a:pPr algn="ctr" rtl="0" fontAlgn="b"/>
                      <a:r>
                        <a:rPr lang="en-GB" sz="1400" b="0" i="0" u="none" strike="noStrike" dirty="0">
                          <a:solidFill>
                            <a:srgbClr val="000000"/>
                          </a:solidFill>
                          <a:effectLst/>
                          <a:latin typeface="Arial" panose="020B0604020202020204" pitchFamily="34" charset="0"/>
                        </a:rPr>
                        <a:t> </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hMerge="1" vMerge="1">
                  <a:txBody>
                    <a:bodyPr/>
                    <a:lstStyle/>
                    <a:p>
                      <a:pPr algn="ctr" rtl="0" fontAlgn="b"/>
                      <a:r>
                        <a:rPr lang="en-GB" sz="1400" b="0" i="0" u="none" strike="noStrike" dirty="0">
                          <a:solidFill>
                            <a:srgbClr val="000000"/>
                          </a:solidFill>
                          <a:effectLst/>
                          <a:latin typeface="Arial" panose="020B0604020202020204" pitchFamily="34" charset="0"/>
                        </a:rPr>
                        <a:t> </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vMerge="1">
                  <a:txBody>
                    <a:bodyPr/>
                    <a:lstStyle/>
                    <a:p>
                      <a:pPr algn="ctr" rtl="0" fontAlgn="b"/>
                      <a:r>
                        <a:rPr lang="en-GB" sz="1400" b="0" i="0" u="none" strike="noStrike" dirty="0">
                          <a:solidFill>
                            <a:srgbClr val="000000"/>
                          </a:solidFill>
                          <a:effectLst/>
                          <a:latin typeface="Arial" panose="020B0604020202020204" pitchFamily="34" charset="0"/>
                        </a:rPr>
                        <a:t> </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vMerge="1">
                  <a:txBody>
                    <a:bodyPr/>
                    <a:lstStyle/>
                    <a:p>
                      <a:pPr algn="ctr" rtl="0" fontAlgn="b"/>
                      <a:endParaRPr lang="en-GB" sz="1400" b="0" i="0" u="none" strike="noStrike" dirty="0">
                        <a:solidFill>
                          <a:srgbClr val="000000"/>
                        </a:solidFill>
                        <a:effectLst/>
                        <a:latin typeface="Arial" panose="020B060402020202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vMerge="1">
                  <a:txBody>
                    <a:bodyPr/>
                    <a:lstStyle/>
                    <a:p>
                      <a:pPr algn="ctr" rtl="0" fontAlgn="b"/>
                      <a:endParaRPr lang="en-GB" sz="1400" b="0" i="0" u="none" strike="noStrike" dirty="0">
                        <a:solidFill>
                          <a:srgbClr val="000000"/>
                        </a:solidFill>
                        <a:effectLst/>
                        <a:latin typeface="Arial" panose="020B060402020202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vMerge="1">
                  <a:txBody>
                    <a:bodyPr/>
                    <a:lstStyle/>
                    <a:p>
                      <a:pPr algn="ctr" rtl="0" fontAlgn="b"/>
                      <a:endParaRPr lang="en-GB" sz="1400" b="0" i="0" u="none" strike="noStrike" dirty="0">
                        <a:solidFill>
                          <a:srgbClr val="000000"/>
                        </a:solidFill>
                        <a:effectLst/>
                        <a:latin typeface="Arial" panose="020B060402020202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a:solidFill>
                            <a:srgbClr val="0055A0"/>
                          </a:solidFill>
                          <a:effectLst/>
                          <a:latin typeface="Calibri" panose="020F0502020204030204" pitchFamily="34" charset="0"/>
                        </a:rPr>
                        <a:t>HF</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a:solidFill>
                            <a:srgbClr val="0055A0"/>
                          </a:solidFill>
                          <a:effectLst/>
                          <a:latin typeface="Calibri" panose="020F0502020204030204" pitchFamily="34" charset="0"/>
                        </a:rPr>
                        <a:t>LF</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2318148858"/>
                  </a:ext>
                </a:extLst>
              </a:tr>
              <a:tr h="192886">
                <a:tc>
                  <a:txBody>
                    <a:bodyPr/>
                    <a:lstStyle/>
                    <a:p>
                      <a:pPr algn="ctr" rtl="0" fontAlgn="b"/>
                      <a:r>
                        <a:rPr lang="en-GB" sz="1400" b="1" i="0" u="none" strike="noStrike" dirty="0">
                          <a:solidFill>
                            <a:srgbClr val="0055A0"/>
                          </a:solidFill>
                          <a:effectLst/>
                          <a:latin typeface="Calibri" panose="020F0502020204030204" pitchFamily="34" charset="0"/>
                        </a:rPr>
                        <a:t>strand diameter</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a:solidFill>
                            <a:srgbClr val="0055A0"/>
                          </a:solidFill>
                          <a:effectLst/>
                          <a:latin typeface="Calibri" panose="020F0502020204030204" pitchFamily="34" charset="0"/>
                        </a:rPr>
                        <a:t>mm</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 1</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US" sz="1400" b="0" i="0" u="none" strike="noStrike" dirty="0">
                          <a:solidFill>
                            <a:srgbClr val="0055A0"/>
                          </a:solidFill>
                          <a:effectLst/>
                          <a:latin typeface="Calibri" panose="020F0502020204030204" pitchFamily="34" charset="0"/>
                        </a:rPr>
                        <a:t>0.8</a:t>
                      </a:r>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1.00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1.00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kumimoji="0" lang="en-GB" sz="1400" b="0" i="0" u="none" strike="noStrike" kern="1200" dirty="0">
                          <a:solidFill>
                            <a:srgbClr val="0055A0"/>
                          </a:solidFill>
                          <a:effectLst/>
                          <a:latin typeface="Calibri" panose="020F0502020204030204" pitchFamily="34" charset="0"/>
                          <a:ea typeface="+mn-ea"/>
                          <a:cs typeface="+mn-cs"/>
                        </a:rPr>
                        <a:t>1.1</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a:solidFill>
                            <a:srgbClr val="0055A0"/>
                          </a:solidFill>
                          <a:effectLst/>
                          <a:latin typeface="Calibri" panose="020F0502020204030204" pitchFamily="34" charset="0"/>
                        </a:rPr>
                        <a:t>0.85</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2512887200"/>
                  </a:ext>
                </a:extLst>
              </a:tr>
              <a:tr h="192886">
                <a:tc>
                  <a:txBody>
                    <a:bodyPr/>
                    <a:lstStyle/>
                    <a:p>
                      <a:pPr algn="ctr" rtl="0" fontAlgn="b"/>
                      <a:r>
                        <a:rPr lang="en-GB" sz="1400" b="1" i="0" u="none" strike="noStrike" dirty="0">
                          <a:solidFill>
                            <a:srgbClr val="0055A0"/>
                          </a:solidFill>
                          <a:effectLst/>
                          <a:latin typeface="Calibri" panose="020F0502020204030204" pitchFamily="34" charset="0"/>
                        </a:rPr>
                        <a:t>Cu/SC </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a:solidFill>
                            <a:srgbClr val="0055A0"/>
                          </a:solidFill>
                          <a:effectLst/>
                          <a:latin typeface="Calibri" panose="020F0502020204030204" pitchFamily="34" charset="0"/>
                        </a:rPr>
                        <a:t>--</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 1</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US" sz="1400" b="0" i="0" u="none" strike="noStrike" dirty="0">
                          <a:solidFill>
                            <a:srgbClr val="0055A0"/>
                          </a:solidFill>
                          <a:effectLst/>
                          <a:latin typeface="Calibri" panose="020F0502020204030204" pitchFamily="34" charset="0"/>
                        </a:rPr>
                        <a:t>0.94</a:t>
                      </a:r>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0.90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0.90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kumimoji="0" lang="en-GB" sz="1400" b="0" i="0" u="none" strike="noStrike" kern="1200">
                          <a:solidFill>
                            <a:srgbClr val="0055A0"/>
                          </a:solidFill>
                          <a:effectLst/>
                          <a:latin typeface="Calibri" panose="020F0502020204030204" pitchFamily="34" charset="0"/>
                          <a:ea typeface="+mn-ea"/>
                          <a:cs typeface="+mn-cs"/>
                        </a:rPr>
                        <a:t>0.8</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1.2</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1072898597"/>
                  </a:ext>
                </a:extLst>
              </a:tr>
              <a:tr h="192886">
                <a:tc>
                  <a:txBody>
                    <a:bodyPr/>
                    <a:lstStyle/>
                    <a:p>
                      <a:pPr algn="ctr" rtl="0" fontAlgn="b"/>
                      <a:r>
                        <a:rPr lang="en-GB" sz="1400" b="1" i="0" u="none" strike="noStrike" dirty="0">
                          <a:solidFill>
                            <a:srgbClr val="0055A0"/>
                          </a:solidFill>
                          <a:effectLst/>
                          <a:latin typeface="Calibri" panose="020F0502020204030204" pitchFamily="34" charset="0"/>
                        </a:rPr>
                        <a:t># of strands/cable</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a:solidFill>
                            <a:srgbClr val="0055A0"/>
                          </a:solidFill>
                          <a:effectLst/>
                          <a:latin typeface="Calibri" panose="020F0502020204030204" pitchFamily="34" charset="0"/>
                        </a:rPr>
                        <a:t>--</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 40</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US" sz="1400" b="0" i="0" u="none" strike="noStrike" dirty="0">
                          <a:solidFill>
                            <a:srgbClr val="0055A0"/>
                          </a:solidFill>
                          <a:effectLst/>
                          <a:latin typeface="Calibri" panose="020F0502020204030204" pitchFamily="34" charset="0"/>
                        </a:rPr>
                        <a:t>48</a:t>
                      </a:r>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48</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40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kumimoji="0" lang="en-GB" sz="1400" b="0" i="0" u="none" strike="noStrike" kern="1200" dirty="0">
                          <a:solidFill>
                            <a:srgbClr val="0055A0"/>
                          </a:solidFill>
                          <a:effectLst/>
                          <a:latin typeface="Calibri" panose="020F0502020204030204" pitchFamily="34" charset="0"/>
                          <a:ea typeface="+mn-ea"/>
                          <a:cs typeface="+mn-cs"/>
                        </a:rPr>
                        <a:t>44</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56</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596351449"/>
                  </a:ext>
                </a:extLst>
              </a:tr>
              <a:tr h="192886">
                <a:tc>
                  <a:txBody>
                    <a:bodyPr/>
                    <a:lstStyle/>
                    <a:p>
                      <a:pPr algn="ctr" rtl="0" fontAlgn="b"/>
                      <a:r>
                        <a:rPr lang="en-GB" sz="1400" b="1" i="0" u="none" strike="noStrike" dirty="0">
                          <a:solidFill>
                            <a:srgbClr val="0055A0"/>
                          </a:solidFill>
                          <a:effectLst/>
                          <a:latin typeface="Calibri" panose="020F0502020204030204" pitchFamily="34" charset="0"/>
                        </a:rPr>
                        <a:t># turns/quadrant</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dirty="0">
                          <a:solidFill>
                            <a:srgbClr val="0055A0"/>
                          </a:solidFill>
                          <a:effectLst/>
                          <a:latin typeface="Calibri" panose="020F0502020204030204" pitchFamily="34" charset="0"/>
                        </a:rPr>
                        <a:t>--</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 132</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US" sz="1400" b="0" i="0" u="none" strike="noStrike" dirty="0">
                          <a:solidFill>
                            <a:srgbClr val="0055A0"/>
                          </a:solidFill>
                          <a:effectLst/>
                          <a:latin typeface="Calibri" panose="020F0502020204030204" pitchFamily="34" charset="0"/>
                        </a:rPr>
                        <a:t>54</a:t>
                      </a:r>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54</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59</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kumimoji="0" lang="en-GB" sz="1400" b="0" i="0" u="none" strike="noStrike" kern="1200" dirty="0">
                          <a:solidFill>
                            <a:srgbClr val="0055A0"/>
                          </a:solidFill>
                          <a:effectLst/>
                          <a:latin typeface="Calibri" panose="020F0502020204030204" pitchFamily="34" charset="0"/>
                          <a:ea typeface="+mn-ea"/>
                          <a:cs typeface="+mn-cs"/>
                        </a:rPr>
                        <a:t>13</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a:solidFill>
                            <a:srgbClr val="0055A0"/>
                          </a:solidFill>
                          <a:effectLst/>
                          <a:latin typeface="Calibri" panose="020F0502020204030204" pitchFamily="34" charset="0"/>
                        </a:rPr>
                        <a:t>42</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2763627282"/>
                  </a:ext>
                </a:extLst>
              </a:tr>
              <a:tr h="192886">
                <a:tc>
                  <a:txBody>
                    <a:bodyPr/>
                    <a:lstStyle/>
                    <a:p>
                      <a:pPr algn="ctr" rtl="0" fontAlgn="b"/>
                      <a:r>
                        <a:rPr lang="en-GB" sz="1400" b="1" i="0" u="none" strike="noStrike" dirty="0">
                          <a:solidFill>
                            <a:srgbClr val="0055A0"/>
                          </a:solidFill>
                          <a:effectLst/>
                          <a:latin typeface="Calibri" panose="020F0502020204030204" pitchFamily="34" charset="0"/>
                        </a:rPr>
                        <a:t>Clear aperture</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dirty="0">
                          <a:solidFill>
                            <a:srgbClr val="0055A0"/>
                          </a:solidFill>
                          <a:effectLst/>
                          <a:latin typeface="Calibri" panose="020F0502020204030204" pitchFamily="34" charset="0"/>
                        </a:rPr>
                        <a:t>mm</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50</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US" sz="1400" b="0" i="0" u="none" strike="noStrike" dirty="0">
                          <a:solidFill>
                            <a:srgbClr val="0055A0"/>
                          </a:solidFill>
                          <a:effectLst/>
                          <a:latin typeface="Calibri" panose="020F0502020204030204" pitchFamily="34" charset="0"/>
                        </a:rPr>
                        <a:t>37</a:t>
                      </a:r>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50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40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gridSpan="2">
                  <a:txBody>
                    <a:bodyPr/>
                    <a:lstStyle/>
                    <a:p>
                      <a:pPr algn="ctr" rtl="0" fontAlgn="b"/>
                      <a:r>
                        <a:rPr kumimoji="0" lang="en-GB" sz="1400" b="0" i="0" u="none" strike="noStrike" kern="1200" dirty="0">
                          <a:solidFill>
                            <a:srgbClr val="0055A0"/>
                          </a:solidFill>
                          <a:effectLst/>
                          <a:latin typeface="Calibri" panose="020F0502020204030204" pitchFamily="34" charset="0"/>
                          <a:ea typeface="+mn-ea"/>
                          <a:cs typeface="+mn-cs"/>
                        </a:rPr>
                        <a:t>50</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2587827206"/>
                  </a:ext>
                </a:extLst>
              </a:tr>
              <a:tr h="192886">
                <a:tc>
                  <a:txBody>
                    <a:bodyPr/>
                    <a:lstStyle/>
                    <a:p>
                      <a:pPr algn="ctr" rtl="0" fontAlgn="b"/>
                      <a:r>
                        <a:rPr lang="en-GB" sz="1400" b="1" i="0" u="none" strike="noStrike" dirty="0">
                          <a:solidFill>
                            <a:srgbClr val="0055A0"/>
                          </a:solidFill>
                          <a:effectLst/>
                          <a:latin typeface="Calibri" panose="020F0502020204030204" pitchFamily="34" charset="0"/>
                        </a:rPr>
                        <a:t>I</a:t>
                      </a:r>
                      <a:r>
                        <a:rPr lang="en-GB" sz="1400" b="1" i="0" u="none" strike="noStrike" baseline="-25000" dirty="0">
                          <a:solidFill>
                            <a:srgbClr val="0055A0"/>
                          </a:solidFill>
                          <a:effectLst/>
                          <a:latin typeface="Calibri" panose="020F0502020204030204" pitchFamily="34" charset="0"/>
                        </a:rPr>
                        <a:t>nom</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a:solidFill>
                            <a:srgbClr val="0055A0"/>
                          </a:solidFill>
                          <a:effectLst/>
                          <a:latin typeface="Calibri" panose="020F0502020204030204" pitchFamily="34" charset="0"/>
                        </a:rPr>
                        <a:t>A</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dirty="0">
                          <a:solidFill>
                            <a:srgbClr val="0055A0"/>
                          </a:solidFill>
                          <a:effectLst/>
                          <a:latin typeface="Calibri" panose="020F0502020204030204" pitchFamily="34" charset="0"/>
                        </a:rPr>
                        <a:t> </a:t>
                      </a:r>
                      <a:r>
                        <a:rPr lang="en-GB" sz="1400" b="0" i="0" u="none" strike="noStrike" dirty="0">
                          <a:solidFill>
                            <a:srgbClr val="0055A0"/>
                          </a:solidFill>
                          <a:effectLst/>
                          <a:latin typeface="Calibri" panose="020F0502020204030204" pitchFamily="34" charset="0"/>
                        </a:rPr>
                        <a:t>8850</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20390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16411</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gridSpan="2">
                  <a:txBody>
                    <a:bodyPr/>
                    <a:lstStyle/>
                    <a:p>
                      <a:pPr algn="ctr" rtl="0" fontAlgn="b"/>
                      <a:r>
                        <a:rPr kumimoji="0" lang="en-GB" sz="1400" b="0" i="0" u="none" strike="noStrike" kern="1200" dirty="0">
                          <a:solidFill>
                            <a:srgbClr val="0055A0"/>
                          </a:solidFill>
                          <a:effectLst/>
                          <a:latin typeface="Calibri" panose="020F0502020204030204" pitchFamily="34" charset="0"/>
                          <a:ea typeface="+mn-ea"/>
                          <a:cs typeface="+mn-cs"/>
                        </a:rPr>
                        <a:t>21000</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hMerge="1">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1566768573"/>
                  </a:ext>
                </a:extLst>
              </a:tr>
              <a:tr h="71120">
                <a:tc>
                  <a:txBody>
                    <a:bodyPr/>
                    <a:lstStyle/>
                    <a:p>
                      <a:pPr algn="ctr" rtl="0" fontAlgn="b"/>
                      <a:r>
                        <a:rPr lang="en-GB" sz="1400" b="1" i="0" u="none" strike="noStrike" dirty="0" err="1">
                          <a:solidFill>
                            <a:srgbClr val="0055A0"/>
                          </a:solidFill>
                          <a:effectLst/>
                          <a:latin typeface="Calibri" panose="020F0502020204030204" pitchFamily="34" charset="0"/>
                        </a:rPr>
                        <a:t>J</a:t>
                      </a:r>
                      <a:r>
                        <a:rPr lang="en-GB" sz="1400" b="1" i="0" u="none" strike="noStrike" baseline="-25000" dirty="0" err="1">
                          <a:solidFill>
                            <a:srgbClr val="0055A0"/>
                          </a:solidFill>
                          <a:effectLst/>
                          <a:latin typeface="Calibri" panose="020F0502020204030204" pitchFamily="34" charset="0"/>
                        </a:rPr>
                        <a:t>overall</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dirty="0">
                          <a:solidFill>
                            <a:srgbClr val="0055A0"/>
                          </a:solidFill>
                          <a:effectLst/>
                          <a:latin typeface="Calibri" panose="020F0502020204030204" pitchFamily="34" charset="0"/>
                        </a:rPr>
                        <a:t>A/mm</a:t>
                      </a:r>
                      <a:r>
                        <a:rPr lang="en-GB" sz="1400" b="1" i="0" u="none" strike="noStrike" baseline="30000" dirty="0">
                          <a:solidFill>
                            <a:srgbClr val="0055A0"/>
                          </a:solidFill>
                          <a:effectLst/>
                          <a:latin typeface="Calibri" panose="020F0502020204030204" pitchFamily="34" charset="0"/>
                        </a:rPr>
                        <a:t>2</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 248</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357</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352</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kumimoji="0" lang="en-GB" sz="1400" b="0" i="0" u="none" strike="noStrike" kern="1200" dirty="0">
                          <a:solidFill>
                            <a:srgbClr val="0055A0"/>
                          </a:solidFill>
                          <a:effectLst/>
                          <a:latin typeface="Calibri" panose="020F0502020204030204" pitchFamily="34" charset="0"/>
                          <a:ea typeface="+mn-ea"/>
                          <a:cs typeface="+mn-cs"/>
                        </a:rPr>
                        <a:t>339</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US" sz="1400" b="0" i="0" u="none" strike="noStrike" dirty="0">
                          <a:solidFill>
                            <a:srgbClr val="0055A0"/>
                          </a:solidFill>
                          <a:effectLst/>
                          <a:latin typeface="Calibri" panose="020F0502020204030204" pitchFamily="34" charset="0"/>
                        </a:rPr>
                        <a:t>422</a:t>
                      </a:r>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120911244"/>
                  </a:ext>
                </a:extLst>
              </a:tr>
              <a:tr h="14224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400" b="1" i="0" u="none" strike="noStrike" dirty="0" err="1">
                          <a:solidFill>
                            <a:srgbClr val="0055A0"/>
                          </a:solidFill>
                          <a:effectLst/>
                          <a:latin typeface="Calibri" panose="020F0502020204030204" pitchFamily="34" charset="0"/>
                        </a:rPr>
                        <a:t>J</a:t>
                      </a:r>
                      <a:r>
                        <a:rPr lang="en-GB" sz="1400" b="1" i="0" u="none" strike="noStrike" baseline="-25000" dirty="0" err="1">
                          <a:solidFill>
                            <a:srgbClr val="0055A0"/>
                          </a:solidFill>
                          <a:effectLst/>
                          <a:latin typeface="Calibri" panose="020F0502020204030204" pitchFamily="34" charset="0"/>
                        </a:rPr>
                        <a:t>cu</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400" b="1" i="0" u="none" strike="noStrike" dirty="0">
                          <a:solidFill>
                            <a:srgbClr val="0055A0"/>
                          </a:solidFill>
                          <a:effectLst/>
                          <a:latin typeface="Calibri" panose="020F0502020204030204" pitchFamily="34" charset="0"/>
                        </a:rPr>
                        <a:t>A/mm</a:t>
                      </a:r>
                      <a:r>
                        <a:rPr lang="en-GB" sz="1400" b="1" i="0" u="none" strike="noStrike" baseline="30000" dirty="0">
                          <a:solidFill>
                            <a:srgbClr val="0055A0"/>
                          </a:solidFill>
                          <a:effectLst/>
                          <a:latin typeface="Calibri" panose="020F0502020204030204" pitchFamily="34" charset="0"/>
                        </a:rPr>
                        <a:t>2</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735</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endParaRPr kumimoji="0" lang="en-GB" sz="1400" b="0" i="0" u="none" strike="noStrike" kern="1200" dirty="0">
                        <a:solidFill>
                          <a:srgbClr val="0055A0"/>
                        </a:solidFill>
                        <a:effectLst/>
                        <a:latin typeface="Calibri" panose="020F0502020204030204" pitchFamily="34" charset="0"/>
                        <a:ea typeface="+mn-ea"/>
                        <a:cs typeface="+mn-cs"/>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1142</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1103</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904</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1454</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1200346915"/>
                  </a:ext>
                </a:extLst>
              </a:tr>
              <a:tr h="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400" b="1" i="0" u="none" strike="noStrike" dirty="0" err="1">
                          <a:solidFill>
                            <a:srgbClr val="0055A0"/>
                          </a:solidFill>
                          <a:effectLst/>
                          <a:latin typeface="Calibri" panose="020F0502020204030204" pitchFamily="34" charset="0"/>
                        </a:rPr>
                        <a:t>J</a:t>
                      </a:r>
                      <a:r>
                        <a:rPr lang="en-GB" sz="1400" b="1" i="0" u="none" strike="noStrike" baseline="-25000" dirty="0" err="1">
                          <a:solidFill>
                            <a:srgbClr val="0055A0"/>
                          </a:solidFill>
                          <a:effectLst/>
                          <a:latin typeface="Calibri" panose="020F0502020204030204" pitchFamily="34" charset="0"/>
                        </a:rPr>
                        <a:t>sc</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400" b="1" i="0" u="none" strike="noStrike" dirty="0">
                          <a:solidFill>
                            <a:srgbClr val="0055A0"/>
                          </a:solidFill>
                          <a:effectLst/>
                          <a:latin typeface="Calibri" panose="020F0502020204030204" pitchFamily="34" charset="0"/>
                        </a:rPr>
                        <a:t>A/mm</a:t>
                      </a:r>
                      <a:r>
                        <a:rPr lang="en-GB" sz="1400" b="1" i="0" u="none" strike="noStrike" baseline="30000" dirty="0">
                          <a:solidFill>
                            <a:srgbClr val="0055A0"/>
                          </a:solidFill>
                          <a:effectLst/>
                          <a:latin typeface="Calibri" panose="020F0502020204030204" pitchFamily="34" charset="0"/>
                        </a:rPr>
                        <a:t>2</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735</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endParaRPr kumimoji="0" lang="en-GB" sz="1400" b="0" i="0" u="none" strike="noStrike" kern="1200" dirty="0">
                        <a:solidFill>
                          <a:srgbClr val="0055A0"/>
                        </a:solidFill>
                        <a:effectLst/>
                        <a:latin typeface="Calibri" panose="020F0502020204030204" pitchFamily="34" charset="0"/>
                        <a:ea typeface="+mn-ea"/>
                        <a:cs typeface="+mn-cs"/>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1028</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993</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1130</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1212</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2338674293"/>
                  </a:ext>
                </a:extLst>
              </a:tr>
              <a:tr h="192886">
                <a:tc>
                  <a:txBody>
                    <a:bodyPr/>
                    <a:lstStyle/>
                    <a:p>
                      <a:pPr algn="ctr" rtl="0" fontAlgn="b"/>
                      <a:r>
                        <a:rPr lang="en-GB" sz="1400" b="1" i="0" u="none" strike="noStrike" dirty="0">
                          <a:solidFill>
                            <a:srgbClr val="0055A0"/>
                          </a:solidFill>
                          <a:effectLst/>
                          <a:latin typeface="Calibri" panose="020F0502020204030204" pitchFamily="34" charset="0"/>
                        </a:rPr>
                        <a:t>Ratio LF/JF</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kumimoji="0" lang="en-GB" sz="1400" b="1" i="0" u="none" strike="noStrike" kern="1200" dirty="0">
                          <a:solidFill>
                            <a:srgbClr val="0055A0"/>
                          </a:solidFill>
                          <a:effectLst/>
                          <a:latin typeface="Calibri" panose="020F0502020204030204" pitchFamily="34" charset="0"/>
                          <a:ea typeface="+mn-ea"/>
                          <a:cs typeface="+mn-cs"/>
                        </a:rPr>
                        <a:t>-- </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0000"/>
                          </a:solidFill>
                          <a:effectLst/>
                          <a:latin typeface="Arial" panose="020B0604020202020204" pitchFamily="34" charset="0"/>
                        </a:rPr>
                        <a:t> </a:t>
                      </a:r>
                      <a:r>
                        <a:rPr kumimoji="0" lang="en-GB" sz="1400" b="0" i="0" u="none" strike="noStrike" kern="1200" dirty="0" err="1">
                          <a:solidFill>
                            <a:srgbClr val="0055A0"/>
                          </a:solidFill>
                          <a:effectLst/>
                          <a:latin typeface="Calibri" panose="020F0502020204030204" pitchFamily="34" charset="0"/>
                          <a:ea typeface="+mn-ea"/>
                          <a:cs typeface="+mn-cs"/>
                        </a:rPr>
                        <a:t>n.a</a:t>
                      </a:r>
                      <a:r>
                        <a:rPr kumimoji="0" lang="en-GB" sz="1400" b="0" i="0" u="none" strike="noStrike" kern="1200" dirty="0">
                          <a:solidFill>
                            <a:srgbClr val="0055A0"/>
                          </a:solidFill>
                          <a:effectLst/>
                          <a:latin typeface="Calibri" panose="020F0502020204030204" pitchFamily="34" charset="0"/>
                          <a:ea typeface="+mn-ea"/>
                          <a:cs typeface="+mn-cs"/>
                        </a:rPr>
                        <a:t>.</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endParaRPr kumimoji="0" lang="en-GB" sz="1400" b="0" i="0" u="none" strike="noStrike" kern="1200" dirty="0">
                        <a:solidFill>
                          <a:srgbClr val="0055A0"/>
                        </a:solidFill>
                        <a:effectLst/>
                        <a:latin typeface="Calibri" panose="020F0502020204030204" pitchFamily="34" charset="0"/>
                        <a:ea typeface="+mn-ea"/>
                        <a:cs typeface="+mn-cs"/>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endParaRPr kumimoji="0" lang="en-GB" sz="1400" b="0" i="0" u="none" strike="noStrike" kern="1200">
                        <a:solidFill>
                          <a:srgbClr val="0055A0"/>
                        </a:solidFill>
                        <a:effectLst/>
                        <a:latin typeface="Calibri" panose="020F0502020204030204" pitchFamily="34" charset="0"/>
                        <a:ea typeface="+mn-ea"/>
                        <a:cs typeface="+mn-cs"/>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endParaRPr kumimoji="0" lang="en-GB" sz="1400" b="0" i="0" u="none" strike="noStrike" kern="1200" dirty="0">
                        <a:solidFill>
                          <a:srgbClr val="0055A0"/>
                        </a:solidFill>
                        <a:effectLst/>
                        <a:latin typeface="Calibri" panose="020F0502020204030204" pitchFamily="34" charset="0"/>
                        <a:ea typeface="+mn-ea"/>
                        <a:cs typeface="+mn-cs"/>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gridSpan="2">
                  <a:txBody>
                    <a:bodyPr/>
                    <a:lstStyle/>
                    <a:p>
                      <a:pPr algn="ctr" rtl="0" fontAlgn="b"/>
                      <a:r>
                        <a:rPr kumimoji="0" lang="en-GB" sz="1400" b="0" i="0" u="none" strike="noStrike" kern="1200" dirty="0">
                          <a:solidFill>
                            <a:srgbClr val="0055A0"/>
                          </a:solidFill>
                          <a:effectLst/>
                          <a:latin typeface="Calibri" panose="020F0502020204030204" pitchFamily="34" charset="0"/>
                          <a:ea typeface="+mn-ea"/>
                          <a:cs typeface="+mn-cs"/>
                        </a:rPr>
                        <a:t>1.25</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1913166006"/>
                  </a:ext>
                </a:extLst>
              </a:tr>
              <a:tr h="156432">
                <a:tc>
                  <a:txBody>
                    <a:bodyPr/>
                    <a:lstStyle/>
                    <a:p>
                      <a:pPr algn="ctr" rtl="0" fontAlgn="b"/>
                      <a:r>
                        <a:rPr lang="en-GB" sz="1400" b="1" i="0" u="none" strike="noStrike" dirty="0">
                          <a:solidFill>
                            <a:srgbClr val="0055A0"/>
                          </a:solidFill>
                          <a:effectLst/>
                          <a:latin typeface="Calibri" panose="020F0502020204030204" pitchFamily="34" charset="0"/>
                        </a:rPr>
                        <a:t>B</a:t>
                      </a:r>
                      <a:r>
                        <a:rPr lang="en-GB" sz="1400" b="1" i="0" u="none" strike="noStrike" baseline="-25000" dirty="0">
                          <a:solidFill>
                            <a:srgbClr val="0055A0"/>
                          </a:solidFill>
                          <a:effectLst/>
                          <a:latin typeface="Calibri" panose="020F0502020204030204" pitchFamily="34" charset="0"/>
                        </a:rPr>
                        <a:t>0</a:t>
                      </a:r>
                      <a:r>
                        <a:rPr lang="en-GB" sz="1400" b="1" i="0" u="none" strike="noStrike" dirty="0">
                          <a:solidFill>
                            <a:srgbClr val="0055A0"/>
                          </a:solidFill>
                          <a:effectLst/>
                          <a:latin typeface="Calibri" panose="020F0502020204030204" pitchFamily="34" charset="0"/>
                        </a:rPr>
                        <a:t> at I</a:t>
                      </a:r>
                      <a:r>
                        <a:rPr lang="en-GB" sz="1400" b="1" i="0" u="none" strike="noStrike" baseline="-25000" dirty="0">
                          <a:solidFill>
                            <a:srgbClr val="0055A0"/>
                          </a:solidFill>
                          <a:effectLst/>
                          <a:latin typeface="Calibri" panose="020F0502020204030204" pitchFamily="34" charset="0"/>
                        </a:rPr>
                        <a:t>nom</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a:solidFill>
                            <a:srgbClr val="0055A0"/>
                          </a:solidFill>
                          <a:effectLst/>
                          <a:latin typeface="Calibri" panose="020F0502020204030204" pitchFamily="34" charset="0"/>
                        </a:rPr>
                        <a:t>T</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 16</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14.00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14.00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gridSpan="2">
                  <a:txBody>
                    <a:bodyPr/>
                    <a:lstStyle/>
                    <a:p>
                      <a:pPr algn="ctr" rtl="0" fontAlgn="b"/>
                      <a:r>
                        <a:rPr kumimoji="0" lang="en-GB" sz="1400" b="0" i="0" u="none" strike="noStrike" kern="1200" dirty="0">
                          <a:solidFill>
                            <a:srgbClr val="0055A0"/>
                          </a:solidFill>
                          <a:effectLst/>
                          <a:latin typeface="Calibri" panose="020F0502020204030204" pitchFamily="34" charset="0"/>
                          <a:ea typeface="+mn-ea"/>
                          <a:cs typeface="+mn-cs"/>
                        </a:rPr>
                        <a:t>15.43</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3962641087"/>
                  </a:ext>
                </a:extLst>
              </a:tr>
              <a:tr h="192886">
                <a:tc>
                  <a:txBody>
                    <a:bodyPr/>
                    <a:lstStyle/>
                    <a:p>
                      <a:pPr algn="ctr" rtl="0" fontAlgn="b"/>
                      <a:r>
                        <a:rPr lang="en-GB" sz="1400" b="1" i="0" u="none" strike="noStrike" dirty="0">
                          <a:solidFill>
                            <a:srgbClr val="0055A0"/>
                          </a:solidFill>
                          <a:effectLst/>
                          <a:latin typeface="Calibri" panose="020F0502020204030204" pitchFamily="34" charset="0"/>
                        </a:rPr>
                        <a:t>B</a:t>
                      </a:r>
                      <a:r>
                        <a:rPr lang="en-GB" sz="1400" b="1" i="0" u="none" strike="noStrike" baseline="-25000" dirty="0">
                          <a:solidFill>
                            <a:srgbClr val="0055A0"/>
                          </a:solidFill>
                          <a:effectLst/>
                          <a:latin typeface="Calibri" panose="020F0502020204030204" pitchFamily="34" charset="0"/>
                        </a:rPr>
                        <a:t>p </a:t>
                      </a:r>
                      <a:r>
                        <a:rPr lang="en-GB" sz="1400" b="1" i="0" u="none" strike="noStrike" dirty="0">
                          <a:solidFill>
                            <a:srgbClr val="0055A0"/>
                          </a:solidFill>
                          <a:effectLst/>
                          <a:latin typeface="Calibri" panose="020F0502020204030204" pitchFamily="34" charset="0"/>
                        </a:rPr>
                        <a:t>at I</a:t>
                      </a:r>
                      <a:r>
                        <a:rPr lang="en-GB" sz="1400" b="1" i="0" u="none" strike="noStrike" baseline="-25000" dirty="0">
                          <a:solidFill>
                            <a:srgbClr val="0055A0"/>
                          </a:solidFill>
                          <a:effectLst/>
                          <a:latin typeface="Calibri" panose="020F0502020204030204" pitchFamily="34" charset="0"/>
                        </a:rPr>
                        <a:t>nom</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a:solidFill>
                            <a:srgbClr val="0055A0"/>
                          </a:solidFill>
                          <a:effectLst/>
                          <a:latin typeface="Calibri" panose="020F0502020204030204" pitchFamily="34" charset="0"/>
                        </a:rPr>
                        <a:t>T</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 16</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14.66</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14.42</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16.08</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13.22</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939371653"/>
                  </a:ext>
                </a:extLst>
              </a:tr>
              <a:tr h="106680">
                <a:tc>
                  <a:txBody>
                    <a:bodyPr/>
                    <a:lstStyle/>
                    <a:p>
                      <a:pPr algn="ctr" rtl="0" fontAlgn="b"/>
                      <a:r>
                        <a:rPr lang="en-GB" sz="1400" b="1" i="0" u="none" strike="noStrike" dirty="0" err="1">
                          <a:solidFill>
                            <a:srgbClr val="0055A0"/>
                          </a:solidFill>
                          <a:effectLst/>
                          <a:latin typeface="Calibri" panose="020F0502020204030204" pitchFamily="34" charset="0"/>
                        </a:rPr>
                        <a:t>B</a:t>
                      </a:r>
                      <a:r>
                        <a:rPr lang="en-GB" sz="1400" b="1" i="0" u="none" strike="noStrike" baseline="-25000" dirty="0" err="1">
                          <a:solidFill>
                            <a:srgbClr val="0055A0"/>
                          </a:solidFill>
                          <a:effectLst/>
                          <a:latin typeface="Calibri" panose="020F0502020204030204" pitchFamily="34" charset="0"/>
                        </a:rPr>
                        <a:t>ss</a:t>
                      </a:r>
                      <a:endParaRPr lang="en-GB" sz="1400" b="1" i="0" u="none" strike="noStrike" baseline="-25000"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dirty="0">
                          <a:solidFill>
                            <a:srgbClr val="0055A0"/>
                          </a:solidFill>
                          <a:effectLst/>
                          <a:latin typeface="Calibri" panose="020F0502020204030204" pitchFamily="34" charset="0"/>
                        </a:rPr>
                        <a:t>T</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 19.3</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17.56</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17.83</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US" sz="1400" b="0" i="0" u="none" strike="noStrike" kern="1200" dirty="0">
                          <a:solidFill>
                            <a:srgbClr val="0055A0"/>
                          </a:solidFill>
                          <a:effectLst/>
                          <a:latin typeface="Calibri" panose="020F0502020204030204" pitchFamily="34" charset="0"/>
                          <a:ea typeface="+mn-ea"/>
                          <a:cs typeface="+mn-cs"/>
                        </a:rPr>
                        <a:t>18.6</a:t>
                      </a:r>
                      <a:endParaRPr kumimoji="0" lang="en-GB" sz="1400" b="0" i="0" u="none" strike="noStrike" kern="1200" dirty="0">
                        <a:solidFill>
                          <a:srgbClr val="0055A0"/>
                        </a:solidFill>
                        <a:effectLst/>
                        <a:latin typeface="Calibri" panose="020F0502020204030204" pitchFamily="34" charset="0"/>
                        <a:ea typeface="+mn-ea"/>
                        <a:cs typeface="+mn-cs"/>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US" sz="1400" b="0" i="0" u="none" strike="noStrike" kern="1200" dirty="0">
                          <a:solidFill>
                            <a:srgbClr val="0055A0"/>
                          </a:solidFill>
                          <a:effectLst/>
                          <a:latin typeface="Calibri" panose="020F0502020204030204" pitchFamily="34" charset="0"/>
                          <a:ea typeface="+mn-ea"/>
                          <a:cs typeface="+mn-cs"/>
                        </a:rPr>
                        <a:t>13.9</a:t>
                      </a:r>
                      <a:endParaRPr kumimoji="0" lang="en-GB" sz="1400" b="0" i="0" u="none" strike="noStrike" kern="1200" dirty="0">
                        <a:solidFill>
                          <a:srgbClr val="0055A0"/>
                        </a:solidFill>
                        <a:effectLst/>
                        <a:latin typeface="Calibri" panose="020F0502020204030204" pitchFamily="34" charset="0"/>
                        <a:ea typeface="+mn-ea"/>
                        <a:cs typeface="+mn-cs"/>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1501956048"/>
                  </a:ext>
                </a:extLst>
              </a:tr>
              <a:tr h="192886">
                <a:tc>
                  <a:txBody>
                    <a:bodyPr/>
                    <a:lstStyle/>
                    <a:p>
                      <a:pPr algn="ctr" rtl="0" fontAlgn="b"/>
                      <a:r>
                        <a:rPr lang="en-GB" sz="1400" b="1" i="0" u="none" strike="noStrike" dirty="0" err="1">
                          <a:solidFill>
                            <a:srgbClr val="0055A0"/>
                          </a:solidFill>
                          <a:effectLst/>
                          <a:latin typeface="Calibri" panose="020F0502020204030204" pitchFamily="34" charset="0"/>
                        </a:rPr>
                        <a:t>F</a:t>
                      </a:r>
                      <a:r>
                        <a:rPr lang="en-GB" sz="1400" b="1" i="0" u="none" strike="noStrike" baseline="-25000" dirty="0" err="1">
                          <a:solidFill>
                            <a:srgbClr val="0055A0"/>
                          </a:solidFill>
                          <a:effectLst/>
                          <a:latin typeface="Calibri" panose="020F0502020204030204" pitchFamily="34" charset="0"/>
                        </a:rPr>
                        <a:t>x</a:t>
                      </a:r>
                      <a:r>
                        <a:rPr lang="en-GB" sz="1400" b="1" i="0" u="none" strike="noStrike" dirty="0">
                          <a:solidFill>
                            <a:srgbClr val="0055A0"/>
                          </a:solidFill>
                          <a:effectLst/>
                          <a:latin typeface="Calibri" panose="020F0502020204030204" pitchFamily="34" charset="0"/>
                        </a:rPr>
                        <a:t>/h at </a:t>
                      </a:r>
                      <a:r>
                        <a:rPr lang="en-GB" sz="1400" b="1" i="0" u="none" strike="noStrike" dirty="0" err="1">
                          <a:solidFill>
                            <a:srgbClr val="0055A0"/>
                          </a:solidFill>
                          <a:effectLst/>
                          <a:latin typeface="Calibri" panose="020F0502020204030204" pitchFamily="34" charset="0"/>
                        </a:rPr>
                        <a:t>I</a:t>
                      </a:r>
                      <a:r>
                        <a:rPr lang="en-GB" sz="1400" b="1" i="0" u="none" strike="noStrike" baseline="-25000" dirty="0" err="1">
                          <a:solidFill>
                            <a:srgbClr val="0055A0"/>
                          </a:solidFill>
                          <a:effectLst/>
                          <a:latin typeface="Calibri" panose="020F0502020204030204" pitchFamily="34" charset="0"/>
                        </a:rPr>
                        <a:t>nom</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dirty="0">
                          <a:solidFill>
                            <a:srgbClr val="0055A0"/>
                          </a:solidFill>
                          <a:effectLst/>
                          <a:latin typeface="Calibri" panose="020F0502020204030204" pitchFamily="34" charset="0"/>
                        </a:rPr>
                        <a:t>MPa</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 122</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113</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119</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gridSpan="2">
                  <a:txBody>
                    <a:bodyPr/>
                    <a:lstStyle/>
                    <a:p>
                      <a:pPr algn="ctr" rtl="0" fontAlgn="b"/>
                      <a:r>
                        <a:rPr lang="en-GB" sz="1400" b="0" i="0" u="none" strike="noStrike" dirty="0">
                          <a:solidFill>
                            <a:srgbClr val="0055A0"/>
                          </a:solidFill>
                          <a:effectLst/>
                          <a:latin typeface="Calibri" panose="020F0502020204030204" pitchFamily="34" charset="0"/>
                        </a:rPr>
                        <a:t>141</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hMerge="1">
                  <a:txBody>
                    <a:bodyPr/>
                    <a:lstStyle/>
                    <a:p>
                      <a:endParaRPr lang="en-GB" dirty="0"/>
                    </a:p>
                  </a:txBody>
                  <a:tcPr/>
                </a:tc>
                <a:extLst>
                  <a:ext uri="{0D108BD9-81ED-4DB2-BD59-A6C34878D82A}">
                    <a16:rowId xmlns:a16="http://schemas.microsoft.com/office/drawing/2014/main" val="2389773057"/>
                  </a:ext>
                </a:extLst>
              </a:tr>
              <a:tr h="71120">
                <a:tc>
                  <a:txBody>
                    <a:bodyPr/>
                    <a:lstStyle/>
                    <a:p>
                      <a:pPr algn="ctr" rtl="0" fontAlgn="b"/>
                      <a:r>
                        <a:rPr lang="en-GB" sz="1400" b="1" i="0" u="none" strike="noStrike" dirty="0" err="1">
                          <a:solidFill>
                            <a:srgbClr val="0055A0"/>
                          </a:solidFill>
                          <a:effectLst/>
                          <a:latin typeface="Calibri" panose="020F0502020204030204" pitchFamily="34" charset="0"/>
                        </a:rPr>
                        <a:t>F</a:t>
                      </a:r>
                      <a:r>
                        <a:rPr lang="en-GB" sz="1400" b="1" i="0" u="none" strike="noStrike" baseline="-25000" dirty="0" err="1">
                          <a:solidFill>
                            <a:srgbClr val="0055A0"/>
                          </a:solidFill>
                          <a:effectLst/>
                          <a:latin typeface="Calibri" panose="020F0502020204030204" pitchFamily="34" charset="0"/>
                        </a:rPr>
                        <a:t>y</a:t>
                      </a:r>
                      <a:r>
                        <a:rPr lang="en-GB" sz="1400" b="1" i="0" u="none" strike="noStrike" dirty="0">
                          <a:solidFill>
                            <a:srgbClr val="0055A0"/>
                          </a:solidFill>
                          <a:effectLst/>
                          <a:latin typeface="Calibri" panose="020F0502020204030204" pitchFamily="34" charset="0"/>
                        </a:rPr>
                        <a:t>/w at </a:t>
                      </a:r>
                      <a:r>
                        <a:rPr lang="en-GB" sz="1400" b="1" i="0" u="none" strike="noStrike" dirty="0" err="1">
                          <a:solidFill>
                            <a:srgbClr val="0055A0"/>
                          </a:solidFill>
                          <a:effectLst/>
                          <a:latin typeface="Calibri" panose="020F0502020204030204" pitchFamily="34" charset="0"/>
                        </a:rPr>
                        <a:t>I</a:t>
                      </a:r>
                      <a:r>
                        <a:rPr lang="en-GB" sz="1400" b="1" i="0" u="none" strike="noStrike" baseline="-25000" dirty="0" err="1">
                          <a:solidFill>
                            <a:srgbClr val="0055A0"/>
                          </a:solidFill>
                          <a:effectLst/>
                          <a:latin typeface="Calibri" panose="020F0502020204030204" pitchFamily="34" charset="0"/>
                        </a:rPr>
                        <a:t>nom</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dirty="0">
                          <a:solidFill>
                            <a:srgbClr val="0055A0"/>
                          </a:solidFill>
                          <a:effectLst/>
                          <a:latin typeface="Calibri" panose="020F0502020204030204" pitchFamily="34" charset="0"/>
                        </a:rPr>
                        <a:t>MPa</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-46</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-52</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-42</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gridSpan="2">
                  <a:txBody>
                    <a:bodyPr/>
                    <a:lstStyle/>
                    <a:p>
                      <a:pPr algn="ctr" rtl="0" fontAlgn="b"/>
                      <a:r>
                        <a:rPr lang="en-GB" sz="1400" b="0" i="0" u="none" strike="noStrike" dirty="0">
                          <a:solidFill>
                            <a:srgbClr val="0055A0"/>
                          </a:solidFill>
                          <a:effectLst/>
                          <a:latin typeface="Calibri" panose="020F0502020204030204" pitchFamily="34" charset="0"/>
                        </a:rPr>
                        <a:t>-72</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2814286630"/>
                  </a:ext>
                </a:extLst>
              </a:tr>
              <a:tr h="142240">
                <a:tc>
                  <a:txBody>
                    <a:bodyPr/>
                    <a:lstStyle/>
                    <a:p>
                      <a:pPr algn="ctr" rtl="0" fontAlgn="b"/>
                      <a:r>
                        <a:rPr lang="en-US" sz="1400" b="1" i="0" u="none" strike="noStrike" dirty="0" err="1">
                          <a:solidFill>
                            <a:srgbClr val="0055A0"/>
                          </a:solidFill>
                          <a:effectLst/>
                          <a:latin typeface="Calibri" panose="020F0502020204030204" pitchFamily="34" charset="0"/>
                        </a:rPr>
                        <a:t>F</a:t>
                      </a:r>
                      <a:r>
                        <a:rPr lang="en-US" sz="1400" b="1" i="0" u="none" strike="noStrike" baseline="-25000" dirty="0" err="1">
                          <a:solidFill>
                            <a:srgbClr val="0055A0"/>
                          </a:solidFill>
                          <a:effectLst/>
                          <a:latin typeface="Calibri" panose="020F0502020204030204" pitchFamily="34" charset="0"/>
                        </a:rPr>
                        <a:t>z</a:t>
                      </a:r>
                      <a:r>
                        <a:rPr lang="en-US" sz="1400" b="1" i="0" u="none" strike="noStrike" dirty="0">
                          <a:solidFill>
                            <a:srgbClr val="0055A0"/>
                          </a:solidFill>
                          <a:effectLst/>
                          <a:latin typeface="Calibri" panose="020F0502020204030204" pitchFamily="34" charset="0"/>
                        </a:rPr>
                        <a:t>/aperture at I</a:t>
                      </a:r>
                      <a:r>
                        <a:rPr lang="en-US" sz="1400" b="1" i="0" u="none" strike="noStrike" baseline="-25000" dirty="0">
                          <a:solidFill>
                            <a:srgbClr val="0055A0"/>
                          </a:solidFill>
                          <a:effectLst/>
                          <a:latin typeface="Calibri" panose="020F0502020204030204" pitchFamily="34" charset="0"/>
                        </a:rPr>
                        <a:t>nom</a:t>
                      </a:r>
                      <a:endParaRPr lang="en-GB" sz="1400" b="1" i="0" u="none" strike="noStrike" baseline="-25000"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US" sz="1400" b="1" i="0" u="none" strike="noStrike" dirty="0">
                          <a:solidFill>
                            <a:srgbClr val="0055A0"/>
                          </a:solidFill>
                          <a:effectLst/>
                          <a:latin typeface="Calibri" panose="020F0502020204030204" pitchFamily="34" charset="0"/>
                        </a:rPr>
                        <a:t>MN</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US" sz="1400" b="0" i="0" u="none" strike="noStrike" dirty="0">
                          <a:solidFill>
                            <a:srgbClr val="0055A0"/>
                          </a:solidFill>
                          <a:effectLst/>
                          <a:latin typeface="Calibri" panose="020F0502020204030204" pitchFamily="34" charset="0"/>
                        </a:rPr>
                        <a:t>2.2</a:t>
                      </a:r>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1.13</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0.90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gridSpan="2">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324601502"/>
                  </a:ext>
                </a:extLst>
              </a:tr>
              <a:tr h="0">
                <a:tc>
                  <a:txBody>
                    <a:bodyPr/>
                    <a:lstStyle/>
                    <a:p>
                      <a:pPr algn="ctr" rtl="0" fontAlgn="b"/>
                      <a:r>
                        <a:rPr lang="en-US" sz="1400" b="1" i="0" u="none" strike="noStrike" dirty="0">
                          <a:solidFill>
                            <a:srgbClr val="0055A0"/>
                          </a:solidFill>
                          <a:effectLst/>
                          <a:latin typeface="Calibri" panose="020F0502020204030204" pitchFamily="34" charset="0"/>
                        </a:rPr>
                        <a:t>Stored energy density (overall)</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US" sz="1400" b="1" i="0" u="none" strike="noStrike" dirty="0">
                          <a:solidFill>
                            <a:srgbClr val="0055A0"/>
                          </a:solidFill>
                          <a:effectLst/>
                          <a:latin typeface="Calibri" panose="020F0502020204030204" pitchFamily="34" charset="0"/>
                        </a:rPr>
                        <a:t>MJ/m</a:t>
                      </a:r>
                      <a:r>
                        <a:rPr lang="en-US" sz="1400" b="1" i="0" u="none" strike="noStrike" baseline="30000" dirty="0">
                          <a:solidFill>
                            <a:srgbClr val="0055A0"/>
                          </a:solidFill>
                          <a:effectLst/>
                          <a:latin typeface="Calibri" panose="020F0502020204030204" pitchFamily="34" charset="0"/>
                        </a:rPr>
                        <a:t>3</a:t>
                      </a:r>
                      <a:endParaRPr lang="en-GB" sz="1400" b="1" i="0" u="none" strike="noStrike" baseline="30000"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US" sz="1400" b="0" i="0" u="none" strike="noStrike" dirty="0">
                          <a:solidFill>
                            <a:srgbClr val="0055A0"/>
                          </a:solidFill>
                          <a:effectLst/>
                          <a:latin typeface="Calibri" panose="020F0502020204030204" pitchFamily="34" charset="0"/>
                        </a:rPr>
                        <a:t>88</a:t>
                      </a:r>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91.8</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82.3</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gridSpan="2">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4016016209"/>
                  </a:ext>
                </a:extLst>
              </a:tr>
            </a:tbl>
          </a:graphicData>
        </a:graphic>
      </p:graphicFrame>
      <p:sp>
        <p:nvSpPr>
          <p:cNvPr id="8" name="Content Placeholder 2">
            <a:extLst>
              <a:ext uri="{FF2B5EF4-FFF2-40B4-BE49-F238E27FC236}">
                <a16:creationId xmlns:a16="http://schemas.microsoft.com/office/drawing/2014/main" id="{CD88F5D4-1267-E53E-94AE-C3A9F904D030}"/>
              </a:ext>
            </a:extLst>
          </p:cNvPr>
          <p:cNvSpPr txBox="1">
            <a:spLocks/>
          </p:cNvSpPr>
          <p:nvPr/>
        </p:nvSpPr>
        <p:spPr>
          <a:xfrm>
            <a:off x="371388" y="1173935"/>
            <a:ext cx="8623481" cy="1073965"/>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1600" dirty="0"/>
              <a:t>Even if the aperture is smaller, we have a bit more horizontal stress </a:t>
            </a:r>
            <a:r>
              <a:rPr lang="en-US" sz="1600" dirty="0">
                <a:sym typeface="Wingdings" panose="05000000000000000000" pitchFamily="2" charset="2"/>
              </a:rPr>
              <a:t>(the coil is wider)</a:t>
            </a:r>
            <a:endParaRPr lang="en-GB" sz="1600" dirty="0"/>
          </a:p>
        </p:txBody>
      </p:sp>
    </p:spTree>
    <p:extLst>
      <p:ext uri="{BB962C8B-B14F-4D97-AF65-F5344CB8AC3E}">
        <p14:creationId xmlns:p14="http://schemas.microsoft.com/office/powerpoint/2010/main" val="131464111"/>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1765CFB7-F3B1-FC35-5E63-F72E9C6BF6A2}"/>
              </a:ext>
            </a:extLst>
          </p:cNvPr>
          <p:cNvPicPr>
            <a:picLocks noChangeAspect="1"/>
          </p:cNvPicPr>
          <p:nvPr/>
        </p:nvPicPr>
        <p:blipFill rotWithShape="1">
          <a:blip r:embed="rId2"/>
          <a:srcRect l="53864" t="19329" r="15438" b="40551"/>
          <a:stretch/>
        </p:blipFill>
        <p:spPr>
          <a:xfrm>
            <a:off x="182060" y="4004510"/>
            <a:ext cx="1697344" cy="2001933"/>
          </a:xfrm>
          <a:prstGeom prst="rect">
            <a:avLst/>
          </a:prstGeom>
        </p:spPr>
      </p:pic>
      <p:sp>
        <p:nvSpPr>
          <p:cNvPr id="2" name="Title 1">
            <a:extLst>
              <a:ext uri="{FF2B5EF4-FFF2-40B4-BE49-F238E27FC236}">
                <a16:creationId xmlns:a16="http://schemas.microsoft.com/office/drawing/2014/main" id="{5C50D435-1830-E9FC-96FD-1C4C8874367E}"/>
              </a:ext>
            </a:extLst>
          </p:cNvPr>
          <p:cNvSpPr>
            <a:spLocks noGrp="1"/>
          </p:cNvSpPr>
          <p:nvPr>
            <p:ph type="title"/>
          </p:nvPr>
        </p:nvSpPr>
        <p:spPr/>
        <p:txBody>
          <a:bodyPr/>
          <a:lstStyle/>
          <a:p>
            <a:r>
              <a:rPr lang="en-US" dirty="0"/>
              <a:t>Comments </a:t>
            </a:r>
            <a:endParaRPr lang="en-GB" dirty="0"/>
          </a:p>
        </p:txBody>
      </p:sp>
      <p:sp>
        <p:nvSpPr>
          <p:cNvPr id="3" name="Content Placeholder 2">
            <a:extLst>
              <a:ext uri="{FF2B5EF4-FFF2-40B4-BE49-F238E27FC236}">
                <a16:creationId xmlns:a16="http://schemas.microsoft.com/office/drawing/2014/main" id="{95A2F142-CAEC-9E7A-6FA2-4F5265C37691}"/>
              </a:ext>
            </a:extLst>
          </p:cNvPr>
          <p:cNvSpPr>
            <a:spLocks noGrp="1"/>
          </p:cNvSpPr>
          <p:nvPr>
            <p:ph idx="1"/>
          </p:nvPr>
        </p:nvSpPr>
        <p:spPr>
          <a:xfrm>
            <a:off x="398333" y="1067362"/>
            <a:ext cx="8226854" cy="884872"/>
          </a:xfrm>
        </p:spPr>
        <p:txBody>
          <a:bodyPr>
            <a:normAutofit/>
          </a:bodyPr>
          <a:lstStyle/>
          <a:p>
            <a:r>
              <a:rPr lang="en-US" sz="1100" dirty="0"/>
              <a:t>The coil is very wide – turns far from the aperture are not very efficient</a:t>
            </a:r>
          </a:p>
          <a:p>
            <a:r>
              <a:rPr lang="en-US" sz="1100" dirty="0"/>
              <a:t>Let’s make the coil smaller and verify impact on quench field. Note that I am not re-optimizing for field quality in every step, just the iron is following the reduction of coil size. </a:t>
            </a:r>
          </a:p>
          <a:p>
            <a:r>
              <a:rPr lang="en-US" sz="1100" dirty="0"/>
              <a:t>Scaling HD with the strand diameter, we need 43 turns</a:t>
            </a:r>
            <a:endParaRPr lang="en-GB" sz="1100" dirty="0"/>
          </a:p>
        </p:txBody>
      </p:sp>
      <p:sp>
        <p:nvSpPr>
          <p:cNvPr id="4" name="Date Placeholder 3">
            <a:extLst>
              <a:ext uri="{FF2B5EF4-FFF2-40B4-BE49-F238E27FC236}">
                <a16:creationId xmlns:a16="http://schemas.microsoft.com/office/drawing/2014/main" id="{AB9074B9-FEBD-8F99-767C-06581AB91213}"/>
              </a:ext>
            </a:extLst>
          </p:cNvPr>
          <p:cNvSpPr>
            <a:spLocks noGrp="1"/>
          </p:cNvSpPr>
          <p:nvPr>
            <p:ph type="dt" sz="half" idx="2"/>
          </p:nvPr>
        </p:nvSpPr>
        <p:spPr/>
        <p:txBody>
          <a:bodyPr/>
          <a:lstStyle/>
          <a:p>
            <a:fld id="{CE2313FC-9ACA-469F-80E7-B1D43B064D69}" type="datetime1">
              <a:rPr lang="en-US" smtClean="0"/>
              <a:t>4/3/2023</a:t>
            </a:fld>
            <a:endParaRPr lang="en-US" dirty="0"/>
          </a:p>
        </p:txBody>
      </p:sp>
      <p:sp>
        <p:nvSpPr>
          <p:cNvPr id="5" name="Slide Number Placeholder 4">
            <a:extLst>
              <a:ext uri="{FF2B5EF4-FFF2-40B4-BE49-F238E27FC236}">
                <a16:creationId xmlns:a16="http://schemas.microsoft.com/office/drawing/2014/main" id="{9DD856B2-C6E2-F35C-0131-FC8677075B0C}"/>
              </a:ext>
            </a:extLst>
          </p:cNvPr>
          <p:cNvSpPr>
            <a:spLocks noGrp="1"/>
          </p:cNvSpPr>
          <p:nvPr>
            <p:ph type="sldNum" sz="quarter" idx="4"/>
          </p:nvPr>
        </p:nvSpPr>
        <p:spPr/>
        <p:txBody>
          <a:bodyPr/>
          <a:lstStyle/>
          <a:p>
            <a:fld id="{17918391-D411-FE40-AAD7-861AE5233E0E}" type="slidenum">
              <a:rPr lang="en-US" smtClean="0"/>
              <a:pPr/>
              <a:t>7</a:t>
            </a:fld>
            <a:endParaRPr lang="en-US" dirty="0"/>
          </a:p>
        </p:txBody>
      </p:sp>
      <p:pic>
        <p:nvPicPr>
          <p:cNvPr id="6" name="Picture 5">
            <a:extLst>
              <a:ext uri="{FF2B5EF4-FFF2-40B4-BE49-F238E27FC236}">
                <a16:creationId xmlns:a16="http://schemas.microsoft.com/office/drawing/2014/main" id="{7606DEC2-C966-C1D3-CB2F-03FB34078A13}"/>
              </a:ext>
            </a:extLst>
          </p:cNvPr>
          <p:cNvPicPr>
            <a:picLocks noChangeAspect="1"/>
          </p:cNvPicPr>
          <p:nvPr/>
        </p:nvPicPr>
        <p:blipFill rotWithShape="1">
          <a:blip r:embed="rId3"/>
          <a:srcRect l="68889" t="23333" r="723" b="21164"/>
          <a:stretch/>
        </p:blipFill>
        <p:spPr>
          <a:xfrm>
            <a:off x="182060" y="1960851"/>
            <a:ext cx="1749927" cy="1997592"/>
          </a:xfrm>
          <a:prstGeom prst="rect">
            <a:avLst/>
          </a:prstGeom>
        </p:spPr>
      </p:pic>
      <p:pic>
        <p:nvPicPr>
          <p:cNvPr id="8" name="Picture 7">
            <a:extLst>
              <a:ext uri="{FF2B5EF4-FFF2-40B4-BE49-F238E27FC236}">
                <a16:creationId xmlns:a16="http://schemas.microsoft.com/office/drawing/2014/main" id="{6712F802-B401-4A00-5D87-3375AFCFA9C5}"/>
              </a:ext>
            </a:extLst>
          </p:cNvPr>
          <p:cNvPicPr>
            <a:picLocks noChangeAspect="1"/>
          </p:cNvPicPr>
          <p:nvPr/>
        </p:nvPicPr>
        <p:blipFill rotWithShape="1">
          <a:blip r:embed="rId4"/>
          <a:srcRect l="67576" t="30181" r="17082" b="38612"/>
          <a:stretch/>
        </p:blipFill>
        <p:spPr>
          <a:xfrm>
            <a:off x="2031905" y="1960851"/>
            <a:ext cx="1745961" cy="1997592"/>
          </a:xfrm>
          <a:prstGeom prst="rect">
            <a:avLst/>
          </a:prstGeom>
        </p:spPr>
      </p:pic>
      <p:sp>
        <p:nvSpPr>
          <p:cNvPr id="9" name="TextBox 8">
            <a:extLst>
              <a:ext uri="{FF2B5EF4-FFF2-40B4-BE49-F238E27FC236}">
                <a16:creationId xmlns:a16="http://schemas.microsoft.com/office/drawing/2014/main" id="{572C71E8-D115-2D5F-A843-A16CC9C44D13}"/>
              </a:ext>
            </a:extLst>
          </p:cNvPr>
          <p:cNvSpPr txBox="1"/>
          <p:nvPr/>
        </p:nvSpPr>
        <p:spPr>
          <a:xfrm>
            <a:off x="2362027" y="2097703"/>
            <a:ext cx="1056181"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1200" dirty="0"/>
              <a:t>53 turns, </a:t>
            </a:r>
          </a:p>
          <a:p>
            <a:r>
              <a:rPr lang="en-US" sz="1200" dirty="0" err="1"/>
              <a:t>Bss</a:t>
            </a:r>
            <a:r>
              <a:rPr lang="en-US" sz="1200" dirty="0"/>
              <a:t> = 17.6 T</a:t>
            </a:r>
          </a:p>
          <a:p>
            <a:r>
              <a:rPr lang="en-US" sz="1200" dirty="0"/>
              <a:t>UL∿141 m</a:t>
            </a:r>
            <a:endParaRPr lang="en-GB" sz="1200" dirty="0"/>
          </a:p>
        </p:txBody>
      </p:sp>
      <p:sp>
        <p:nvSpPr>
          <p:cNvPr id="11" name="TextBox 10">
            <a:extLst>
              <a:ext uri="{FF2B5EF4-FFF2-40B4-BE49-F238E27FC236}">
                <a16:creationId xmlns:a16="http://schemas.microsoft.com/office/drawing/2014/main" id="{475CE33C-5CD7-49A2-0C59-1CD9B7A46B40}"/>
              </a:ext>
            </a:extLst>
          </p:cNvPr>
          <p:cNvSpPr txBox="1"/>
          <p:nvPr/>
        </p:nvSpPr>
        <p:spPr>
          <a:xfrm>
            <a:off x="315955" y="2169290"/>
            <a:ext cx="1155720" cy="646331"/>
          </a:xfrm>
          <a:prstGeom prst="rect">
            <a:avLst/>
          </a:prstGeom>
          <a:solidFill>
            <a:schemeClr val="bg1"/>
          </a:solidFill>
        </p:spPr>
        <p:txBody>
          <a:bodyPr wrap="square" rtlCol="0">
            <a:spAutoFit/>
          </a:bodyPr>
          <a:lstStyle/>
          <a:p>
            <a:pPr algn="ctr"/>
            <a:r>
              <a:rPr lang="en-US" sz="1200" dirty="0"/>
              <a:t>59 turns, </a:t>
            </a:r>
          </a:p>
          <a:p>
            <a:pPr algn="ctr"/>
            <a:r>
              <a:rPr lang="en-US" sz="1200" dirty="0" err="1"/>
              <a:t>Bss</a:t>
            </a:r>
            <a:r>
              <a:rPr lang="en-US" sz="1200" dirty="0"/>
              <a:t> = 17.8 T</a:t>
            </a:r>
          </a:p>
          <a:p>
            <a:pPr algn="ctr"/>
            <a:r>
              <a:rPr lang="en-US" sz="1200" dirty="0"/>
              <a:t>UL∿157 m</a:t>
            </a:r>
            <a:endParaRPr lang="en-GB" sz="1200" dirty="0"/>
          </a:p>
        </p:txBody>
      </p:sp>
      <p:sp>
        <p:nvSpPr>
          <p:cNvPr id="12" name="TextBox 11">
            <a:extLst>
              <a:ext uri="{FF2B5EF4-FFF2-40B4-BE49-F238E27FC236}">
                <a16:creationId xmlns:a16="http://schemas.microsoft.com/office/drawing/2014/main" id="{BDF2FD31-808F-B3BD-52AF-41EA51AEA04F}"/>
              </a:ext>
            </a:extLst>
          </p:cNvPr>
          <p:cNvSpPr txBox="1"/>
          <p:nvPr/>
        </p:nvSpPr>
        <p:spPr>
          <a:xfrm>
            <a:off x="342464" y="4166882"/>
            <a:ext cx="1191288" cy="738664"/>
          </a:xfrm>
          <a:prstGeom prst="rect">
            <a:avLst/>
          </a:prstGeom>
          <a:solidFill>
            <a:schemeClr val="bg1"/>
          </a:solidFill>
        </p:spPr>
        <p:txBody>
          <a:bodyPr wrap="none" rtlCol="0">
            <a:spAutoFit/>
          </a:bodyPr>
          <a:lstStyle/>
          <a:p>
            <a:r>
              <a:rPr lang="en-US" sz="1400" dirty="0"/>
              <a:t>47 turns, </a:t>
            </a:r>
          </a:p>
          <a:p>
            <a:r>
              <a:rPr lang="en-US" sz="1400" dirty="0" err="1"/>
              <a:t>Bss</a:t>
            </a:r>
            <a:r>
              <a:rPr lang="en-US" sz="1400" dirty="0"/>
              <a:t> = 17.3 T</a:t>
            </a:r>
          </a:p>
          <a:p>
            <a:r>
              <a:rPr lang="en-US" sz="1400" dirty="0"/>
              <a:t>UL∿125 m</a:t>
            </a:r>
            <a:endParaRPr lang="en-GB" sz="1400" dirty="0"/>
          </a:p>
        </p:txBody>
      </p:sp>
      <p:pic>
        <p:nvPicPr>
          <p:cNvPr id="19" name="Picture 18">
            <a:extLst>
              <a:ext uri="{FF2B5EF4-FFF2-40B4-BE49-F238E27FC236}">
                <a16:creationId xmlns:a16="http://schemas.microsoft.com/office/drawing/2014/main" id="{4DB4A642-7193-9102-D4D8-82657BC5B43C}"/>
              </a:ext>
            </a:extLst>
          </p:cNvPr>
          <p:cNvPicPr>
            <a:picLocks noChangeAspect="1"/>
          </p:cNvPicPr>
          <p:nvPr/>
        </p:nvPicPr>
        <p:blipFill rotWithShape="1">
          <a:blip r:embed="rId2"/>
          <a:srcRect l="53864" t="19329" r="15438" b="40551"/>
          <a:stretch/>
        </p:blipFill>
        <p:spPr>
          <a:xfrm>
            <a:off x="2013488" y="4004510"/>
            <a:ext cx="1697344" cy="2001933"/>
          </a:xfrm>
          <a:prstGeom prst="rect">
            <a:avLst/>
          </a:prstGeom>
        </p:spPr>
      </p:pic>
      <p:sp>
        <p:nvSpPr>
          <p:cNvPr id="20" name="TextBox 19">
            <a:extLst>
              <a:ext uri="{FF2B5EF4-FFF2-40B4-BE49-F238E27FC236}">
                <a16:creationId xmlns:a16="http://schemas.microsoft.com/office/drawing/2014/main" id="{A134AC3B-D885-77F6-103F-6C5F5BC5AFE1}"/>
              </a:ext>
            </a:extLst>
          </p:cNvPr>
          <p:cNvSpPr txBox="1"/>
          <p:nvPr/>
        </p:nvSpPr>
        <p:spPr>
          <a:xfrm>
            <a:off x="2173892" y="4166882"/>
            <a:ext cx="1191288" cy="738664"/>
          </a:xfrm>
          <a:prstGeom prst="rect">
            <a:avLst/>
          </a:prstGeom>
          <a:solidFill>
            <a:schemeClr val="bg1"/>
          </a:solidFill>
        </p:spPr>
        <p:txBody>
          <a:bodyPr wrap="none" rtlCol="0">
            <a:spAutoFit/>
          </a:bodyPr>
          <a:lstStyle/>
          <a:p>
            <a:r>
              <a:rPr lang="en-US" sz="1400" dirty="0"/>
              <a:t>41 turns, </a:t>
            </a:r>
          </a:p>
          <a:p>
            <a:r>
              <a:rPr lang="en-US" sz="1400" dirty="0" err="1"/>
              <a:t>Bss</a:t>
            </a:r>
            <a:r>
              <a:rPr lang="en-US" sz="1400" dirty="0"/>
              <a:t> = 17.0 T</a:t>
            </a:r>
          </a:p>
          <a:p>
            <a:r>
              <a:rPr lang="en-US" sz="1400" dirty="0"/>
              <a:t>UL∿109 m</a:t>
            </a:r>
            <a:endParaRPr lang="en-GB" sz="1400" dirty="0"/>
          </a:p>
        </p:txBody>
      </p:sp>
      <p:graphicFrame>
        <p:nvGraphicFramePr>
          <p:cNvPr id="21" name="Chart 20">
            <a:extLst>
              <a:ext uri="{FF2B5EF4-FFF2-40B4-BE49-F238E27FC236}">
                <a16:creationId xmlns:a16="http://schemas.microsoft.com/office/drawing/2014/main" id="{5D9D1DB1-E1EA-528E-29FC-9510E8F5D238}"/>
              </a:ext>
            </a:extLst>
          </p:cNvPr>
          <p:cNvGraphicFramePr>
            <a:graphicFrameLocks/>
          </p:cNvGraphicFramePr>
          <p:nvPr>
            <p:extLst>
              <p:ext uri="{D42A27DB-BD31-4B8C-83A1-F6EECF244321}">
                <p14:modId xmlns:p14="http://schemas.microsoft.com/office/powerpoint/2010/main" val="1143390984"/>
              </p:ext>
            </p:extLst>
          </p:nvPr>
        </p:nvGraphicFramePr>
        <p:xfrm>
          <a:off x="4036135" y="2169290"/>
          <a:ext cx="4479215" cy="3484071"/>
        </p:xfrm>
        <a:graphic>
          <a:graphicData uri="http://schemas.openxmlformats.org/drawingml/2006/chart">
            <c:chart xmlns:c="http://schemas.openxmlformats.org/drawingml/2006/chart" xmlns:r="http://schemas.openxmlformats.org/officeDocument/2006/relationships" r:id="rId5"/>
          </a:graphicData>
        </a:graphic>
      </p:graphicFrame>
      <p:sp>
        <p:nvSpPr>
          <p:cNvPr id="22" name="TextBox 21">
            <a:extLst>
              <a:ext uri="{FF2B5EF4-FFF2-40B4-BE49-F238E27FC236}">
                <a16:creationId xmlns:a16="http://schemas.microsoft.com/office/drawing/2014/main" id="{4C5304C6-207A-7C20-248D-89E64C76EA33}"/>
              </a:ext>
            </a:extLst>
          </p:cNvPr>
          <p:cNvSpPr txBox="1"/>
          <p:nvPr/>
        </p:nvSpPr>
        <p:spPr>
          <a:xfrm>
            <a:off x="5876561" y="1729786"/>
            <a:ext cx="2258854" cy="430887"/>
          </a:xfrm>
          <a:prstGeom prst="rect">
            <a:avLst/>
          </a:prstGeom>
          <a:noFill/>
        </p:spPr>
        <p:txBody>
          <a:bodyPr wrap="square" rtlCol="0">
            <a:spAutoFit/>
          </a:bodyPr>
          <a:lstStyle/>
          <a:p>
            <a:r>
              <a:rPr lang="en-US" sz="1100" dirty="0">
                <a:solidFill>
                  <a:srgbClr val="FF0000"/>
                </a:solidFill>
              </a:rPr>
              <a:t>I don’t think we should go here, we are wasting conductor</a:t>
            </a:r>
            <a:endParaRPr lang="en-GB" sz="1100" dirty="0">
              <a:solidFill>
                <a:srgbClr val="FF0000"/>
              </a:solidFill>
            </a:endParaRPr>
          </a:p>
        </p:txBody>
      </p:sp>
      <p:sp>
        <p:nvSpPr>
          <p:cNvPr id="23" name="TextBox 22">
            <a:extLst>
              <a:ext uri="{FF2B5EF4-FFF2-40B4-BE49-F238E27FC236}">
                <a16:creationId xmlns:a16="http://schemas.microsoft.com/office/drawing/2014/main" id="{5FDA4554-3E35-0F6C-6551-3BC96945B2DC}"/>
              </a:ext>
            </a:extLst>
          </p:cNvPr>
          <p:cNvSpPr txBox="1"/>
          <p:nvPr/>
        </p:nvSpPr>
        <p:spPr>
          <a:xfrm>
            <a:off x="6943196" y="3308344"/>
            <a:ext cx="2258854" cy="430887"/>
          </a:xfrm>
          <a:prstGeom prst="rect">
            <a:avLst/>
          </a:prstGeom>
          <a:noFill/>
        </p:spPr>
        <p:txBody>
          <a:bodyPr wrap="square" rtlCol="0">
            <a:spAutoFit/>
          </a:bodyPr>
          <a:lstStyle/>
          <a:p>
            <a:r>
              <a:rPr lang="en-US" sz="1100" dirty="0">
                <a:solidFill>
                  <a:srgbClr val="7030A0"/>
                </a:solidFill>
              </a:rPr>
              <a:t>Option 1, if we want to be a bit more efficient in conductor use</a:t>
            </a:r>
            <a:endParaRPr lang="en-GB" sz="1100" dirty="0">
              <a:solidFill>
                <a:srgbClr val="7030A0"/>
              </a:solidFill>
            </a:endParaRPr>
          </a:p>
        </p:txBody>
      </p:sp>
      <p:sp>
        <p:nvSpPr>
          <p:cNvPr id="24" name="TextBox 23">
            <a:extLst>
              <a:ext uri="{FF2B5EF4-FFF2-40B4-BE49-F238E27FC236}">
                <a16:creationId xmlns:a16="http://schemas.microsoft.com/office/drawing/2014/main" id="{F1D02AC2-9040-D267-CE6A-A4FC2F5B6730}"/>
              </a:ext>
            </a:extLst>
          </p:cNvPr>
          <p:cNvSpPr txBox="1"/>
          <p:nvPr/>
        </p:nvSpPr>
        <p:spPr>
          <a:xfrm>
            <a:off x="7201556" y="2822269"/>
            <a:ext cx="2258854" cy="430887"/>
          </a:xfrm>
          <a:prstGeom prst="rect">
            <a:avLst/>
          </a:prstGeom>
          <a:noFill/>
        </p:spPr>
        <p:txBody>
          <a:bodyPr wrap="square" rtlCol="0">
            <a:spAutoFit/>
          </a:bodyPr>
          <a:lstStyle/>
          <a:p>
            <a:r>
              <a:rPr lang="en-US" sz="1100" dirty="0">
                <a:solidFill>
                  <a:srgbClr val="FF00FF"/>
                </a:solidFill>
              </a:rPr>
              <a:t>Option 2, if we want to have a bit more margin in field</a:t>
            </a:r>
            <a:endParaRPr lang="en-GB" sz="1100" dirty="0">
              <a:solidFill>
                <a:srgbClr val="FF00FF"/>
              </a:solidFill>
            </a:endParaRPr>
          </a:p>
        </p:txBody>
      </p:sp>
      <p:sp>
        <p:nvSpPr>
          <p:cNvPr id="7" name="TextBox 6">
            <a:extLst>
              <a:ext uri="{FF2B5EF4-FFF2-40B4-BE49-F238E27FC236}">
                <a16:creationId xmlns:a16="http://schemas.microsoft.com/office/drawing/2014/main" id="{EA55A219-8470-AA77-F35B-D2E20E548504}"/>
              </a:ext>
            </a:extLst>
          </p:cNvPr>
          <p:cNvSpPr txBox="1"/>
          <p:nvPr/>
        </p:nvSpPr>
        <p:spPr>
          <a:xfrm>
            <a:off x="4036135" y="5584078"/>
            <a:ext cx="4925805" cy="769441"/>
          </a:xfrm>
          <a:prstGeom prst="rect">
            <a:avLst/>
          </a:prstGeom>
          <a:noFill/>
        </p:spPr>
        <p:txBody>
          <a:bodyPr wrap="square" rtlCol="0">
            <a:spAutoFit/>
          </a:bodyPr>
          <a:lstStyle/>
          <a:p>
            <a:r>
              <a:rPr lang="en-US" sz="1100" dirty="0"/>
              <a:t>Remark1: This is all for 2in1 configuration. When going from 2in1 to 1in1 we </a:t>
            </a:r>
            <a:r>
              <a:rPr lang="en-US" sz="1100" dirty="0" err="1"/>
              <a:t>looe</a:t>
            </a:r>
            <a:r>
              <a:rPr lang="en-US" sz="1100" dirty="0"/>
              <a:t> 0.1-0.2 T of </a:t>
            </a:r>
            <a:r>
              <a:rPr lang="en-US" sz="1100" dirty="0" err="1"/>
              <a:t>Bss</a:t>
            </a:r>
            <a:endParaRPr lang="en-US" sz="1100" dirty="0"/>
          </a:p>
          <a:p>
            <a:r>
              <a:rPr lang="en-US" sz="1100" dirty="0"/>
              <a:t>Remark2: </a:t>
            </a:r>
            <a:r>
              <a:rPr lang="en-US" sz="1100" dirty="0" err="1"/>
              <a:t>eRMC</a:t>
            </a:r>
            <a:r>
              <a:rPr lang="en-US" sz="1100" dirty="0"/>
              <a:t> coil has 90 turns per quadrant, cable UL = 200 m. Estimated UL for designs presented here = 200m*NTURNS/90*1.2</a:t>
            </a:r>
            <a:endParaRPr lang="en-GB" sz="1100" dirty="0"/>
          </a:p>
        </p:txBody>
      </p:sp>
    </p:spTree>
    <p:extLst>
      <p:ext uri="{BB962C8B-B14F-4D97-AF65-F5344CB8AC3E}">
        <p14:creationId xmlns:p14="http://schemas.microsoft.com/office/powerpoint/2010/main" val="1205924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274AA-83EF-1B1D-526B-4A172025F4F7}"/>
              </a:ext>
            </a:extLst>
          </p:cNvPr>
          <p:cNvSpPr>
            <a:spLocks noGrp="1"/>
          </p:cNvSpPr>
          <p:nvPr>
            <p:ph type="title"/>
          </p:nvPr>
        </p:nvSpPr>
        <p:spPr/>
        <p:txBody>
          <a:bodyPr/>
          <a:lstStyle/>
          <a:p>
            <a:r>
              <a:rPr lang="en-US" dirty="0"/>
              <a:t>v303</a:t>
            </a:r>
            <a:endParaRPr lang="en-GB" dirty="0"/>
          </a:p>
        </p:txBody>
      </p:sp>
      <p:sp>
        <p:nvSpPr>
          <p:cNvPr id="3" name="Content Placeholder 2">
            <a:extLst>
              <a:ext uri="{FF2B5EF4-FFF2-40B4-BE49-F238E27FC236}">
                <a16:creationId xmlns:a16="http://schemas.microsoft.com/office/drawing/2014/main" id="{AB537569-F9AF-76A9-83DB-1535AE077B6F}"/>
              </a:ext>
            </a:extLst>
          </p:cNvPr>
          <p:cNvSpPr>
            <a:spLocks noGrp="1"/>
          </p:cNvSpPr>
          <p:nvPr>
            <p:ph idx="1"/>
          </p:nvPr>
        </p:nvSpPr>
        <p:spPr>
          <a:xfrm>
            <a:off x="373380" y="1095289"/>
            <a:ext cx="8226854" cy="4667421"/>
          </a:xfrm>
        </p:spPr>
        <p:txBody>
          <a:bodyPr>
            <a:normAutofit/>
          </a:bodyPr>
          <a:lstStyle/>
          <a:p>
            <a:r>
              <a:rPr lang="en-US" sz="2000" dirty="0"/>
              <a:t>47 turns, first rough optimization, detailed optimization needed to decrease Bp/Bap and improve a bit </a:t>
            </a:r>
            <a:r>
              <a:rPr lang="en-US" sz="2000" dirty="0" err="1"/>
              <a:t>hamonics</a:t>
            </a:r>
            <a:endParaRPr lang="en-GB" sz="2000" dirty="0"/>
          </a:p>
        </p:txBody>
      </p:sp>
      <p:sp>
        <p:nvSpPr>
          <p:cNvPr id="4" name="Date Placeholder 3">
            <a:extLst>
              <a:ext uri="{FF2B5EF4-FFF2-40B4-BE49-F238E27FC236}">
                <a16:creationId xmlns:a16="http://schemas.microsoft.com/office/drawing/2014/main" id="{A9D50725-E465-C4D0-B3A8-AD6F5A63457C}"/>
              </a:ext>
            </a:extLst>
          </p:cNvPr>
          <p:cNvSpPr>
            <a:spLocks noGrp="1"/>
          </p:cNvSpPr>
          <p:nvPr>
            <p:ph type="dt" sz="half" idx="2"/>
          </p:nvPr>
        </p:nvSpPr>
        <p:spPr/>
        <p:txBody>
          <a:bodyPr/>
          <a:lstStyle/>
          <a:p>
            <a:fld id="{CE2313FC-9ACA-469F-80E7-B1D43B064D69}" type="datetime1">
              <a:rPr lang="en-US" smtClean="0"/>
              <a:t>4/3/2023</a:t>
            </a:fld>
            <a:endParaRPr lang="en-US" dirty="0"/>
          </a:p>
        </p:txBody>
      </p:sp>
      <p:sp>
        <p:nvSpPr>
          <p:cNvPr id="5" name="Slide Number Placeholder 4">
            <a:extLst>
              <a:ext uri="{FF2B5EF4-FFF2-40B4-BE49-F238E27FC236}">
                <a16:creationId xmlns:a16="http://schemas.microsoft.com/office/drawing/2014/main" id="{3C31D58A-F302-11C2-DFC3-84D7A8E4AFE7}"/>
              </a:ext>
            </a:extLst>
          </p:cNvPr>
          <p:cNvSpPr>
            <a:spLocks noGrp="1"/>
          </p:cNvSpPr>
          <p:nvPr>
            <p:ph type="sldNum" sz="quarter" idx="4"/>
          </p:nvPr>
        </p:nvSpPr>
        <p:spPr/>
        <p:txBody>
          <a:bodyPr/>
          <a:lstStyle/>
          <a:p>
            <a:fld id="{17918391-D411-FE40-AAD7-861AE5233E0E}" type="slidenum">
              <a:rPr lang="en-US" smtClean="0"/>
              <a:pPr/>
              <a:t>8</a:t>
            </a:fld>
            <a:endParaRPr lang="en-US" dirty="0"/>
          </a:p>
        </p:txBody>
      </p:sp>
      <p:pic>
        <p:nvPicPr>
          <p:cNvPr id="7" name="Picture 6">
            <a:extLst>
              <a:ext uri="{FF2B5EF4-FFF2-40B4-BE49-F238E27FC236}">
                <a16:creationId xmlns:a16="http://schemas.microsoft.com/office/drawing/2014/main" id="{4AD74056-8CD1-4EA2-7C01-C7D847F761ED}"/>
              </a:ext>
            </a:extLst>
          </p:cNvPr>
          <p:cNvPicPr>
            <a:picLocks noChangeAspect="1"/>
          </p:cNvPicPr>
          <p:nvPr/>
        </p:nvPicPr>
        <p:blipFill rotWithShape="1">
          <a:blip r:embed="rId2"/>
          <a:srcRect l="12030" t="20889" r="53743" b="36519"/>
          <a:stretch/>
        </p:blipFill>
        <p:spPr>
          <a:xfrm>
            <a:off x="5882640" y="2518634"/>
            <a:ext cx="3093720" cy="3474393"/>
          </a:xfrm>
          <a:prstGeom prst="rect">
            <a:avLst/>
          </a:prstGeom>
        </p:spPr>
      </p:pic>
      <p:pic>
        <p:nvPicPr>
          <p:cNvPr id="9" name="Picture 8">
            <a:extLst>
              <a:ext uri="{FF2B5EF4-FFF2-40B4-BE49-F238E27FC236}">
                <a16:creationId xmlns:a16="http://schemas.microsoft.com/office/drawing/2014/main" id="{E4E9250A-B8D0-C1BE-ADBC-947701A476E1}"/>
              </a:ext>
            </a:extLst>
          </p:cNvPr>
          <p:cNvPicPr>
            <a:picLocks noChangeAspect="1"/>
          </p:cNvPicPr>
          <p:nvPr/>
        </p:nvPicPr>
        <p:blipFill rotWithShape="1">
          <a:blip r:embed="rId3"/>
          <a:srcRect l="15253" t="26445" r="28900" b="22000"/>
          <a:stretch/>
        </p:blipFill>
        <p:spPr>
          <a:xfrm>
            <a:off x="312420" y="2457347"/>
            <a:ext cx="4396740" cy="3535680"/>
          </a:xfrm>
          <a:prstGeom prst="rect">
            <a:avLst/>
          </a:prstGeom>
        </p:spPr>
      </p:pic>
      <p:pic>
        <p:nvPicPr>
          <p:cNvPr id="11" name="Picture 10">
            <a:extLst>
              <a:ext uri="{FF2B5EF4-FFF2-40B4-BE49-F238E27FC236}">
                <a16:creationId xmlns:a16="http://schemas.microsoft.com/office/drawing/2014/main" id="{971DBCAF-0765-1B3F-8B80-1A6467D5ADC5}"/>
              </a:ext>
            </a:extLst>
          </p:cNvPr>
          <p:cNvPicPr>
            <a:picLocks noChangeAspect="1"/>
          </p:cNvPicPr>
          <p:nvPr/>
        </p:nvPicPr>
        <p:blipFill rotWithShape="1">
          <a:blip r:embed="rId4"/>
          <a:srcRect l="16318" t="25555" r="28997" b="20778"/>
          <a:stretch/>
        </p:blipFill>
        <p:spPr>
          <a:xfrm>
            <a:off x="2024174" y="1823662"/>
            <a:ext cx="3482340" cy="2976938"/>
          </a:xfrm>
          <a:prstGeom prst="rect">
            <a:avLst/>
          </a:prstGeom>
        </p:spPr>
      </p:pic>
    </p:spTree>
    <p:extLst>
      <p:ext uri="{BB962C8B-B14F-4D97-AF65-F5344CB8AC3E}">
        <p14:creationId xmlns:p14="http://schemas.microsoft.com/office/powerpoint/2010/main" val="2047372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A59E26-2E74-531C-2281-9F075E58D517}"/>
              </a:ext>
            </a:extLst>
          </p:cNvPr>
          <p:cNvSpPr>
            <a:spLocks noGrp="1"/>
          </p:cNvSpPr>
          <p:nvPr>
            <p:ph type="title"/>
          </p:nvPr>
        </p:nvSpPr>
        <p:spPr/>
        <p:txBody>
          <a:bodyPr/>
          <a:lstStyle/>
          <a:p>
            <a:r>
              <a:rPr lang="en-US" dirty="0"/>
              <a:t>Magnet parameters</a:t>
            </a:r>
            <a:endParaRPr lang="en-GB" dirty="0"/>
          </a:p>
        </p:txBody>
      </p:sp>
      <p:sp>
        <p:nvSpPr>
          <p:cNvPr id="4" name="Date Placeholder 3">
            <a:extLst>
              <a:ext uri="{FF2B5EF4-FFF2-40B4-BE49-F238E27FC236}">
                <a16:creationId xmlns:a16="http://schemas.microsoft.com/office/drawing/2014/main" id="{29925355-0EC7-BCF2-1B26-EFB6CBB1EC60}"/>
              </a:ext>
            </a:extLst>
          </p:cNvPr>
          <p:cNvSpPr>
            <a:spLocks noGrp="1"/>
          </p:cNvSpPr>
          <p:nvPr>
            <p:ph type="dt" sz="half" idx="2"/>
          </p:nvPr>
        </p:nvSpPr>
        <p:spPr/>
        <p:txBody>
          <a:bodyPr/>
          <a:lstStyle/>
          <a:p>
            <a:fld id="{CE2313FC-9ACA-469F-80E7-B1D43B064D69}" type="datetime1">
              <a:rPr lang="en-US" smtClean="0"/>
              <a:t>4/3/2023</a:t>
            </a:fld>
            <a:endParaRPr lang="en-US" dirty="0"/>
          </a:p>
        </p:txBody>
      </p:sp>
      <p:sp>
        <p:nvSpPr>
          <p:cNvPr id="5" name="Slide Number Placeholder 4">
            <a:extLst>
              <a:ext uri="{FF2B5EF4-FFF2-40B4-BE49-F238E27FC236}">
                <a16:creationId xmlns:a16="http://schemas.microsoft.com/office/drawing/2014/main" id="{CAF38113-952D-591B-F702-87AABCDD6A5D}"/>
              </a:ext>
            </a:extLst>
          </p:cNvPr>
          <p:cNvSpPr>
            <a:spLocks noGrp="1"/>
          </p:cNvSpPr>
          <p:nvPr>
            <p:ph type="sldNum" sz="quarter" idx="4"/>
          </p:nvPr>
        </p:nvSpPr>
        <p:spPr/>
        <p:txBody>
          <a:bodyPr/>
          <a:lstStyle/>
          <a:p>
            <a:fld id="{17918391-D411-FE40-AAD7-861AE5233E0E}" type="slidenum">
              <a:rPr lang="en-US" smtClean="0"/>
              <a:pPr/>
              <a:t>9</a:t>
            </a:fld>
            <a:endParaRPr lang="en-US" dirty="0"/>
          </a:p>
        </p:txBody>
      </p:sp>
      <p:graphicFrame>
        <p:nvGraphicFramePr>
          <p:cNvPr id="6" name="Table 5">
            <a:extLst>
              <a:ext uri="{FF2B5EF4-FFF2-40B4-BE49-F238E27FC236}">
                <a16:creationId xmlns:a16="http://schemas.microsoft.com/office/drawing/2014/main" id="{801A43F0-4201-62B7-A262-2A746B43B8A4}"/>
              </a:ext>
            </a:extLst>
          </p:cNvPr>
          <p:cNvGraphicFramePr>
            <a:graphicFrameLocks noGrp="1"/>
          </p:cNvGraphicFramePr>
          <p:nvPr>
            <p:extLst>
              <p:ext uri="{D42A27DB-BD31-4B8C-83A1-F6EECF244321}">
                <p14:modId xmlns:p14="http://schemas.microsoft.com/office/powerpoint/2010/main" val="1489121713"/>
              </p:ext>
            </p:extLst>
          </p:nvPr>
        </p:nvGraphicFramePr>
        <p:xfrm>
          <a:off x="656925" y="1295400"/>
          <a:ext cx="7564086" cy="4267200"/>
        </p:xfrm>
        <a:graphic>
          <a:graphicData uri="http://schemas.openxmlformats.org/drawingml/2006/table">
            <a:tbl>
              <a:tblPr/>
              <a:tblGrid>
                <a:gridCol w="2301113">
                  <a:extLst>
                    <a:ext uri="{9D8B030D-6E8A-4147-A177-3AD203B41FA5}">
                      <a16:colId xmlns:a16="http://schemas.microsoft.com/office/drawing/2014/main" val="781774020"/>
                    </a:ext>
                  </a:extLst>
                </a:gridCol>
                <a:gridCol w="650330">
                  <a:extLst>
                    <a:ext uri="{9D8B030D-6E8A-4147-A177-3AD203B41FA5}">
                      <a16:colId xmlns:a16="http://schemas.microsoft.com/office/drawing/2014/main" val="252231767"/>
                    </a:ext>
                  </a:extLst>
                </a:gridCol>
                <a:gridCol w="936762">
                  <a:extLst>
                    <a:ext uri="{9D8B030D-6E8A-4147-A177-3AD203B41FA5}">
                      <a16:colId xmlns:a16="http://schemas.microsoft.com/office/drawing/2014/main" val="1345149897"/>
                    </a:ext>
                  </a:extLst>
                </a:gridCol>
                <a:gridCol w="637472">
                  <a:extLst>
                    <a:ext uri="{9D8B030D-6E8A-4147-A177-3AD203B41FA5}">
                      <a16:colId xmlns:a16="http://schemas.microsoft.com/office/drawing/2014/main" val="3652778245"/>
                    </a:ext>
                  </a:extLst>
                </a:gridCol>
                <a:gridCol w="711826">
                  <a:extLst>
                    <a:ext uri="{9D8B030D-6E8A-4147-A177-3AD203B41FA5}">
                      <a16:colId xmlns:a16="http://schemas.microsoft.com/office/drawing/2014/main" val="904831616"/>
                    </a:ext>
                  </a:extLst>
                </a:gridCol>
                <a:gridCol w="717550">
                  <a:extLst>
                    <a:ext uri="{9D8B030D-6E8A-4147-A177-3AD203B41FA5}">
                      <a16:colId xmlns:a16="http://schemas.microsoft.com/office/drawing/2014/main" val="2782028664"/>
                    </a:ext>
                  </a:extLst>
                </a:gridCol>
                <a:gridCol w="492125">
                  <a:extLst>
                    <a:ext uri="{9D8B030D-6E8A-4147-A177-3AD203B41FA5}">
                      <a16:colId xmlns:a16="http://schemas.microsoft.com/office/drawing/2014/main" val="223604112"/>
                    </a:ext>
                  </a:extLst>
                </a:gridCol>
                <a:gridCol w="558454">
                  <a:extLst>
                    <a:ext uri="{9D8B030D-6E8A-4147-A177-3AD203B41FA5}">
                      <a16:colId xmlns:a16="http://schemas.microsoft.com/office/drawing/2014/main" val="3201032466"/>
                    </a:ext>
                  </a:extLst>
                </a:gridCol>
                <a:gridCol w="558454">
                  <a:extLst>
                    <a:ext uri="{9D8B030D-6E8A-4147-A177-3AD203B41FA5}">
                      <a16:colId xmlns:a16="http://schemas.microsoft.com/office/drawing/2014/main" val="1736166604"/>
                    </a:ext>
                  </a:extLst>
                </a:gridCol>
              </a:tblGrid>
              <a:tr h="223834">
                <a:tc rowSpan="2" gridSpan="2">
                  <a:txBody>
                    <a:bodyPr/>
                    <a:lstStyle/>
                    <a:p>
                      <a:pPr algn="ctr" fontAlgn="b"/>
                      <a:r>
                        <a:rPr lang="en-GB" sz="1400" b="0" i="0" u="none" strike="noStrike" dirty="0">
                          <a:solidFill>
                            <a:srgbClr val="000000"/>
                          </a:solidFill>
                          <a:effectLst/>
                          <a:latin typeface="Arial" panose="020B0604020202020204" pitchFamily="34" charset="0"/>
                        </a:rPr>
                        <a:t> </a:t>
                      </a:r>
                    </a:p>
                    <a:p>
                      <a:pPr algn="ctr" rtl="0" fontAlgn="b"/>
                      <a:r>
                        <a:rPr lang="en-GB" sz="1400" b="0" i="0" u="none" strike="noStrike" dirty="0">
                          <a:solidFill>
                            <a:srgbClr val="000000"/>
                          </a:solidFill>
                          <a:effectLst/>
                          <a:latin typeface="Arial" panose="020B0604020202020204" pitchFamily="34" charset="0"/>
                        </a:rPr>
                        <a:t>  </a:t>
                      </a:r>
                    </a:p>
                    <a:p>
                      <a:pPr algn="ctr" rtl="0" fontAlgn="b"/>
                      <a:r>
                        <a:rPr lang="en-GB" sz="1400" b="0" i="0" u="none" strike="noStrike" dirty="0">
                          <a:solidFill>
                            <a:srgbClr val="000000"/>
                          </a:solidFill>
                          <a:effectLst/>
                          <a:latin typeface="Arial" panose="020B0604020202020204" pitchFamily="34" charset="0"/>
                        </a:rPr>
                        <a:t> </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rowSpan="2" hMerge="1">
                  <a:txBody>
                    <a:bodyPr/>
                    <a:lstStyle/>
                    <a:p>
                      <a:pPr algn="ctr" rtl="0" fontAlgn="b"/>
                      <a:r>
                        <a:rPr lang="en-GB" sz="1400" b="0" i="0" u="none" strike="noStrike" dirty="0">
                          <a:solidFill>
                            <a:srgbClr val="000000"/>
                          </a:solidFill>
                          <a:effectLst/>
                          <a:latin typeface="Arial" panose="020B0604020202020204" pitchFamily="34" charset="0"/>
                        </a:rPr>
                        <a:t> </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rowSpan="2">
                  <a:txBody>
                    <a:bodyPr/>
                    <a:lstStyle/>
                    <a:p>
                      <a:pPr algn="ctr" rtl="0" fontAlgn="b"/>
                      <a:r>
                        <a:rPr lang="en-GB" sz="1400" b="0" i="0" u="none" strike="noStrike" dirty="0">
                          <a:solidFill>
                            <a:srgbClr val="000000"/>
                          </a:solidFill>
                          <a:effectLst/>
                          <a:latin typeface="Arial" panose="020B0604020202020204" pitchFamily="34" charset="0"/>
                        </a:rPr>
                        <a:t> </a:t>
                      </a:r>
                      <a:r>
                        <a:rPr kumimoji="0" lang="en-GB" sz="1400" b="1" i="0" u="none" strike="noStrike" kern="1200" dirty="0">
                          <a:solidFill>
                            <a:srgbClr val="0055A0"/>
                          </a:solidFill>
                          <a:effectLst/>
                          <a:latin typeface="Calibri" panose="020F0502020204030204" pitchFamily="34" charset="0"/>
                          <a:ea typeface="+mn-ea"/>
                          <a:cs typeface="+mn-cs"/>
                        </a:rPr>
                        <a:t>RMM non</a:t>
                      </a:r>
                    </a:p>
                    <a:p>
                      <a:pPr algn="ctr" rtl="0" fontAlgn="b"/>
                      <a:r>
                        <a:rPr kumimoji="0" lang="en-GB" sz="1400" b="1" i="0" u="none" strike="noStrike" kern="1200" dirty="0">
                          <a:solidFill>
                            <a:srgbClr val="0055A0"/>
                          </a:solidFill>
                          <a:effectLst/>
                          <a:latin typeface="Calibri" panose="020F0502020204030204" pitchFamily="34" charset="0"/>
                          <a:ea typeface="+mn-ea"/>
                          <a:cs typeface="+mn-cs"/>
                        </a:rPr>
                        <a:t> graded</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rowSpan="2">
                  <a:txBody>
                    <a:bodyPr/>
                    <a:lstStyle/>
                    <a:p>
                      <a:pPr algn="ctr" rtl="0" fontAlgn="b"/>
                      <a:r>
                        <a:rPr kumimoji="0" lang="en-US" sz="1400" b="1" i="0" u="none" strike="noStrike" kern="1200" dirty="0">
                          <a:solidFill>
                            <a:srgbClr val="0055A0"/>
                          </a:solidFill>
                          <a:effectLst/>
                          <a:latin typeface="Calibri" panose="020F0502020204030204" pitchFamily="34" charset="0"/>
                          <a:ea typeface="+mn-ea"/>
                          <a:cs typeface="+mn-cs"/>
                        </a:rPr>
                        <a:t>HD2</a:t>
                      </a:r>
                      <a:endParaRPr kumimoji="0" lang="en-GB" sz="1400" b="1" i="0" u="none" strike="noStrike" kern="1200" dirty="0">
                        <a:solidFill>
                          <a:srgbClr val="0055A0"/>
                        </a:solidFill>
                        <a:effectLst/>
                        <a:latin typeface="Calibri" panose="020F0502020204030204" pitchFamily="34" charset="0"/>
                        <a:ea typeface="+mn-ea"/>
                        <a:cs typeface="+mn-cs"/>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rowSpan="2">
                  <a:txBody>
                    <a:bodyPr/>
                    <a:lstStyle/>
                    <a:p>
                      <a:pPr algn="ctr" rtl="0" fontAlgn="b"/>
                      <a:r>
                        <a:rPr kumimoji="0" lang="en-US" sz="1400" b="1" i="0" u="none" strike="noStrike" kern="1200" dirty="0">
                          <a:solidFill>
                            <a:srgbClr val="0055A0"/>
                          </a:solidFill>
                          <a:effectLst/>
                          <a:latin typeface="Calibri" panose="020F0502020204030204" pitchFamily="34" charset="0"/>
                          <a:ea typeface="+mn-ea"/>
                          <a:cs typeface="+mn-cs"/>
                        </a:rPr>
                        <a:t>V2</a:t>
                      </a:r>
                      <a:r>
                        <a:rPr kumimoji="0" lang="en-GB" sz="1400" b="1" i="0" u="none" strike="noStrike" kern="1200" dirty="0">
                          <a:solidFill>
                            <a:srgbClr val="0055A0"/>
                          </a:solidFill>
                          <a:effectLst/>
                          <a:latin typeface="Calibri" panose="020F0502020204030204" pitchFamily="34" charset="0"/>
                          <a:ea typeface="+mn-ea"/>
                          <a:cs typeface="+mn-cs"/>
                        </a:rPr>
                        <a:t>05</a:t>
                      </a:r>
                    </a:p>
                    <a:p>
                      <a:pPr algn="ctr" rtl="0" fontAlgn="b"/>
                      <a:r>
                        <a:rPr kumimoji="0" lang="en-GB" sz="1400" b="1" i="0" u="none" strike="noStrike" kern="1200" dirty="0">
                          <a:solidFill>
                            <a:srgbClr val="0055A0"/>
                          </a:solidFill>
                          <a:effectLst/>
                          <a:latin typeface="Calibri" panose="020F0502020204030204" pitchFamily="34" charset="0"/>
                          <a:ea typeface="+mn-ea"/>
                          <a:cs typeface="+mn-cs"/>
                        </a:rPr>
                        <a:t>(2in1)</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rowSpan="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400" b="1" i="0" u="none" strike="noStrike" kern="1200" dirty="0">
                          <a:solidFill>
                            <a:srgbClr val="0055A0"/>
                          </a:solidFill>
                          <a:effectLst/>
                          <a:latin typeface="Calibri" panose="020F0502020204030204" pitchFamily="34" charset="0"/>
                          <a:ea typeface="+mn-ea"/>
                          <a:cs typeface="+mn-cs"/>
                        </a:rPr>
                        <a:t>V301</a:t>
                      </a:r>
                    </a:p>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400" b="1" i="0" u="none" strike="noStrike" kern="1200" dirty="0">
                          <a:solidFill>
                            <a:srgbClr val="0055A0"/>
                          </a:solidFill>
                          <a:effectLst/>
                          <a:latin typeface="Calibri" panose="020F0502020204030204" pitchFamily="34" charset="0"/>
                          <a:ea typeface="+mn-ea"/>
                          <a:cs typeface="+mn-cs"/>
                        </a:rPr>
                        <a:t>(2in1)</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rowSpan="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400" b="1" i="0" u="none" strike="noStrike" kern="1200" dirty="0">
                          <a:solidFill>
                            <a:srgbClr val="0055A0"/>
                          </a:solidFill>
                          <a:effectLst/>
                          <a:latin typeface="Calibri" panose="020F0502020204030204" pitchFamily="34" charset="0"/>
                          <a:ea typeface="+mn-ea"/>
                          <a:cs typeface="+mn-cs"/>
                        </a:rPr>
                        <a:t>V303</a:t>
                      </a:r>
                    </a:p>
                    <a:p>
                      <a:pPr marL="0" marR="0" lvl="0" indent="0" algn="ctr" defTabSz="914400" rtl="0" eaLnBrk="1" fontAlgn="b" latinLnBrk="0" hangingPunct="1">
                        <a:lnSpc>
                          <a:spcPct val="100000"/>
                        </a:lnSpc>
                        <a:spcBef>
                          <a:spcPts val="0"/>
                        </a:spcBef>
                        <a:spcAft>
                          <a:spcPts val="0"/>
                        </a:spcAft>
                        <a:buClrTx/>
                        <a:buSzTx/>
                        <a:buFontTx/>
                        <a:buNone/>
                        <a:tabLst/>
                        <a:defRPr/>
                      </a:pPr>
                      <a:r>
                        <a:rPr kumimoji="0" lang="en-GB" sz="1400" b="1" i="0" u="none" strike="noStrike" kern="1200" dirty="0">
                          <a:solidFill>
                            <a:srgbClr val="0055A0"/>
                          </a:solidFill>
                          <a:effectLst/>
                          <a:latin typeface="Calibri" panose="020F0502020204030204" pitchFamily="34" charset="0"/>
                          <a:ea typeface="+mn-ea"/>
                          <a:cs typeface="+mn-cs"/>
                        </a:rPr>
                        <a:t>(2in1)</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gridSpan="2">
                  <a:txBody>
                    <a:bodyPr/>
                    <a:lstStyle/>
                    <a:p>
                      <a:pPr algn="ctr" rtl="0" fontAlgn="b"/>
                      <a:r>
                        <a:rPr lang="en-GB" sz="1400" b="1" i="0" u="none" strike="noStrike" dirty="0">
                          <a:solidFill>
                            <a:srgbClr val="0055A0"/>
                          </a:solidFill>
                          <a:effectLst/>
                          <a:latin typeface="Calibri" panose="020F0502020204030204" pitchFamily="34" charset="0"/>
                        </a:rPr>
                        <a:t>DEMO</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619342600"/>
                  </a:ext>
                </a:extLst>
              </a:tr>
              <a:tr h="198993">
                <a:tc gridSpan="2" vMerge="1">
                  <a:txBody>
                    <a:bodyPr/>
                    <a:lstStyle/>
                    <a:p>
                      <a:pPr algn="ctr" rtl="0" fontAlgn="b"/>
                      <a:r>
                        <a:rPr lang="en-GB" sz="1400" b="0" i="0" u="none" strike="noStrike" dirty="0">
                          <a:solidFill>
                            <a:srgbClr val="000000"/>
                          </a:solidFill>
                          <a:effectLst/>
                          <a:latin typeface="Arial" panose="020B0604020202020204" pitchFamily="34" charset="0"/>
                        </a:rPr>
                        <a:t> </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hMerge="1" vMerge="1">
                  <a:txBody>
                    <a:bodyPr/>
                    <a:lstStyle/>
                    <a:p>
                      <a:pPr algn="ctr" rtl="0" fontAlgn="b"/>
                      <a:r>
                        <a:rPr lang="en-GB" sz="1400" b="0" i="0" u="none" strike="noStrike" dirty="0">
                          <a:solidFill>
                            <a:srgbClr val="000000"/>
                          </a:solidFill>
                          <a:effectLst/>
                          <a:latin typeface="Arial" panose="020B0604020202020204" pitchFamily="34" charset="0"/>
                        </a:rPr>
                        <a:t> </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vMerge="1">
                  <a:txBody>
                    <a:bodyPr/>
                    <a:lstStyle/>
                    <a:p>
                      <a:pPr algn="ctr" rtl="0" fontAlgn="b"/>
                      <a:r>
                        <a:rPr lang="en-GB" sz="1400" b="0" i="0" u="none" strike="noStrike" dirty="0">
                          <a:solidFill>
                            <a:srgbClr val="000000"/>
                          </a:solidFill>
                          <a:effectLst/>
                          <a:latin typeface="Arial" panose="020B0604020202020204" pitchFamily="34" charset="0"/>
                        </a:rPr>
                        <a:t> </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vMerge="1">
                  <a:txBody>
                    <a:bodyPr/>
                    <a:lstStyle/>
                    <a:p>
                      <a:pPr algn="ctr" rtl="0" fontAlgn="b"/>
                      <a:endParaRPr lang="en-GB" sz="1400" b="0" i="0" u="none" strike="noStrike" dirty="0">
                        <a:solidFill>
                          <a:srgbClr val="000000"/>
                        </a:solidFill>
                        <a:effectLst/>
                        <a:latin typeface="Arial" panose="020B060402020202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vMerge="1">
                  <a:txBody>
                    <a:bodyPr/>
                    <a:lstStyle/>
                    <a:p>
                      <a:pPr algn="ctr" rtl="0" fontAlgn="b"/>
                      <a:endParaRPr lang="en-GB" sz="1400" b="0" i="0" u="none" strike="noStrike" dirty="0">
                        <a:solidFill>
                          <a:srgbClr val="000000"/>
                        </a:solidFill>
                        <a:effectLst/>
                        <a:latin typeface="Arial" panose="020B060402020202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vMerge="1">
                  <a:txBody>
                    <a:bodyPr/>
                    <a:lstStyle/>
                    <a:p>
                      <a:pPr algn="ctr" rtl="0" fontAlgn="b"/>
                      <a:endParaRPr lang="en-GB" sz="1400" b="0" i="0" u="none" strike="noStrike" dirty="0">
                        <a:solidFill>
                          <a:srgbClr val="000000"/>
                        </a:solidFill>
                        <a:effectLst/>
                        <a:latin typeface="Arial" panose="020B060402020202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vMerge="1">
                  <a:txBody>
                    <a:bodyPr/>
                    <a:lstStyle/>
                    <a:p>
                      <a:endParaRPr lang="en-GB"/>
                    </a:p>
                  </a:txBody>
                  <a:tcPr/>
                </a:tc>
                <a:tc>
                  <a:txBody>
                    <a:bodyPr/>
                    <a:lstStyle/>
                    <a:p>
                      <a:pPr algn="ctr" rtl="0" fontAlgn="b"/>
                      <a:r>
                        <a:rPr lang="en-GB" sz="1400" b="1" i="0" u="none" strike="noStrike">
                          <a:solidFill>
                            <a:srgbClr val="0055A0"/>
                          </a:solidFill>
                          <a:effectLst/>
                          <a:latin typeface="Calibri" panose="020F0502020204030204" pitchFamily="34" charset="0"/>
                        </a:rPr>
                        <a:t>HF</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a:solidFill>
                            <a:srgbClr val="0055A0"/>
                          </a:solidFill>
                          <a:effectLst/>
                          <a:latin typeface="Calibri" panose="020F0502020204030204" pitchFamily="34" charset="0"/>
                        </a:rPr>
                        <a:t>LF</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2318148858"/>
                  </a:ext>
                </a:extLst>
              </a:tr>
              <a:tr h="192886">
                <a:tc>
                  <a:txBody>
                    <a:bodyPr/>
                    <a:lstStyle/>
                    <a:p>
                      <a:pPr algn="ctr" rtl="0" fontAlgn="b"/>
                      <a:r>
                        <a:rPr lang="en-GB" sz="1400" b="1" i="0" u="none" strike="noStrike" dirty="0">
                          <a:solidFill>
                            <a:srgbClr val="0055A0"/>
                          </a:solidFill>
                          <a:effectLst/>
                          <a:latin typeface="Calibri" panose="020F0502020204030204" pitchFamily="34" charset="0"/>
                        </a:rPr>
                        <a:t>strand diameter</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a:solidFill>
                            <a:srgbClr val="0055A0"/>
                          </a:solidFill>
                          <a:effectLst/>
                          <a:latin typeface="Calibri" panose="020F0502020204030204" pitchFamily="34" charset="0"/>
                        </a:rPr>
                        <a:t>mm</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 1</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US" sz="1400" b="0" i="0" u="none" strike="noStrike" dirty="0">
                          <a:solidFill>
                            <a:srgbClr val="0055A0"/>
                          </a:solidFill>
                          <a:effectLst/>
                          <a:latin typeface="Calibri" panose="020F0502020204030204" pitchFamily="34" charset="0"/>
                        </a:rPr>
                        <a:t>0.8</a:t>
                      </a:r>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kumimoji="0" lang="en-GB" sz="1400" b="0" i="0" u="none" strike="noStrike" kern="1200" dirty="0">
                          <a:solidFill>
                            <a:srgbClr val="0055A0"/>
                          </a:solidFill>
                          <a:effectLst/>
                          <a:latin typeface="Calibri" panose="020F0502020204030204" pitchFamily="34" charset="0"/>
                          <a:ea typeface="+mn-ea"/>
                          <a:cs typeface="+mn-cs"/>
                        </a:rPr>
                        <a:t>1.1</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a:solidFill>
                            <a:srgbClr val="0055A0"/>
                          </a:solidFill>
                          <a:effectLst/>
                          <a:latin typeface="Calibri" panose="020F0502020204030204" pitchFamily="34" charset="0"/>
                        </a:rPr>
                        <a:t>0.85</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2512887200"/>
                  </a:ext>
                </a:extLst>
              </a:tr>
              <a:tr h="192886">
                <a:tc>
                  <a:txBody>
                    <a:bodyPr/>
                    <a:lstStyle/>
                    <a:p>
                      <a:pPr algn="ctr" rtl="0" fontAlgn="b"/>
                      <a:r>
                        <a:rPr lang="en-GB" sz="1400" b="1" i="0" u="none" strike="noStrike" dirty="0">
                          <a:solidFill>
                            <a:srgbClr val="0055A0"/>
                          </a:solidFill>
                          <a:effectLst/>
                          <a:latin typeface="Calibri" panose="020F0502020204030204" pitchFamily="34" charset="0"/>
                        </a:rPr>
                        <a:t>Cu/SC </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a:solidFill>
                            <a:srgbClr val="0055A0"/>
                          </a:solidFill>
                          <a:effectLst/>
                          <a:latin typeface="Calibri" panose="020F0502020204030204" pitchFamily="34" charset="0"/>
                        </a:rPr>
                        <a:t>--</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 1</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US" sz="1400" b="0" i="0" u="none" strike="noStrike" dirty="0">
                          <a:solidFill>
                            <a:srgbClr val="0055A0"/>
                          </a:solidFill>
                          <a:effectLst/>
                          <a:latin typeface="Calibri" panose="020F0502020204030204" pitchFamily="34" charset="0"/>
                        </a:rPr>
                        <a:t>0.94</a:t>
                      </a:r>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0.9</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0.9</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0.9</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kumimoji="0" lang="en-GB" sz="1400" b="0" i="0" u="none" strike="noStrike" kern="1200">
                          <a:solidFill>
                            <a:srgbClr val="0055A0"/>
                          </a:solidFill>
                          <a:effectLst/>
                          <a:latin typeface="Calibri" panose="020F0502020204030204" pitchFamily="34" charset="0"/>
                          <a:ea typeface="+mn-ea"/>
                          <a:cs typeface="+mn-cs"/>
                        </a:rPr>
                        <a:t>0.8</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1.2</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1072898597"/>
                  </a:ext>
                </a:extLst>
              </a:tr>
              <a:tr h="192886">
                <a:tc>
                  <a:txBody>
                    <a:bodyPr/>
                    <a:lstStyle/>
                    <a:p>
                      <a:pPr algn="ctr" rtl="0" fontAlgn="b"/>
                      <a:r>
                        <a:rPr lang="en-GB" sz="1400" b="1" i="0" u="none" strike="noStrike" dirty="0">
                          <a:solidFill>
                            <a:srgbClr val="0055A0"/>
                          </a:solidFill>
                          <a:effectLst/>
                          <a:latin typeface="Calibri" panose="020F0502020204030204" pitchFamily="34" charset="0"/>
                        </a:rPr>
                        <a:t># of strands/cable</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a:solidFill>
                            <a:srgbClr val="0055A0"/>
                          </a:solidFill>
                          <a:effectLst/>
                          <a:latin typeface="Calibri" panose="020F0502020204030204" pitchFamily="34" charset="0"/>
                        </a:rPr>
                        <a:t>--</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 40</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US" sz="1400" b="0" i="0" u="none" strike="noStrike" dirty="0">
                          <a:solidFill>
                            <a:srgbClr val="0055A0"/>
                          </a:solidFill>
                          <a:effectLst/>
                          <a:latin typeface="Calibri" panose="020F0502020204030204" pitchFamily="34" charset="0"/>
                        </a:rPr>
                        <a:t>48</a:t>
                      </a:r>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48</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40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40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kumimoji="0" lang="en-GB" sz="1400" b="0" i="0" u="none" strike="noStrike" kern="1200" dirty="0">
                          <a:solidFill>
                            <a:srgbClr val="0055A0"/>
                          </a:solidFill>
                          <a:effectLst/>
                          <a:latin typeface="Calibri" panose="020F0502020204030204" pitchFamily="34" charset="0"/>
                          <a:ea typeface="+mn-ea"/>
                          <a:cs typeface="+mn-cs"/>
                        </a:rPr>
                        <a:t>44</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56</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596351449"/>
                  </a:ext>
                </a:extLst>
              </a:tr>
              <a:tr h="192886">
                <a:tc>
                  <a:txBody>
                    <a:bodyPr/>
                    <a:lstStyle/>
                    <a:p>
                      <a:pPr algn="ctr" rtl="0" fontAlgn="b"/>
                      <a:r>
                        <a:rPr lang="en-GB" sz="1400" b="1" i="0" u="none" strike="noStrike" dirty="0">
                          <a:solidFill>
                            <a:srgbClr val="0055A0"/>
                          </a:solidFill>
                          <a:effectLst/>
                          <a:latin typeface="Calibri" panose="020F0502020204030204" pitchFamily="34" charset="0"/>
                        </a:rPr>
                        <a:t># turns/quadrant</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dirty="0">
                          <a:solidFill>
                            <a:srgbClr val="0055A0"/>
                          </a:solidFill>
                          <a:effectLst/>
                          <a:latin typeface="Calibri" panose="020F0502020204030204" pitchFamily="34" charset="0"/>
                        </a:rPr>
                        <a:t>--</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 132</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US" sz="1400" b="0" i="0" u="none" strike="noStrike" dirty="0">
                          <a:solidFill>
                            <a:srgbClr val="0055A0"/>
                          </a:solidFill>
                          <a:effectLst/>
                          <a:latin typeface="Calibri" panose="020F0502020204030204" pitchFamily="34" charset="0"/>
                        </a:rPr>
                        <a:t>54</a:t>
                      </a:r>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54</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59</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47</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kumimoji="0" lang="en-GB" sz="1400" b="0" i="0" u="none" strike="noStrike" kern="1200" dirty="0">
                          <a:solidFill>
                            <a:srgbClr val="0055A0"/>
                          </a:solidFill>
                          <a:effectLst/>
                          <a:latin typeface="Calibri" panose="020F0502020204030204" pitchFamily="34" charset="0"/>
                          <a:ea typeface="+mn-ea"/>
                          <a:cs typeface="+mn-cs"/>
                        </a:rPr>
                        <a:t>13</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42</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2763627282"/>
                  </a:ext>
                </a:extLst>
              </a:tr>
              <a:tr h="192886">
                <a:tc>
                  <a:txBody>
                    <a:bodyPr/>
                    <a:lstStyle/>
                    <a:p>
                      <a:pPr algn="ctr" rtl="0" fontAlgn="b"/>
                      <a:r>
                        <a:rPr lang="en-GB" sz="1400" b="1" i="0" u="none" strike="noStrike" dirty="0">
                          <a:solidFill>
                            <a:srgbClr val="0055A0"/>
                          </a:solidFill>
                          <a:effectLst/>
                          <a:latin typeface="Calibri" panose="020F0502020204030204" pitchFamily="34" charset="0"/>
                        </a:rPr>
                        <a:t>Eq. coil width</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dirty="0">
                          <a:solidFill>
                            <a:srgbClr val="0055A0"/>
                          </a:solidFill>
                          <a:effectLst/>
                          <a:latin typeface="Calibri" panose="020F0502020204030204" pitchFamily="34" charset="0"/>
                        </a:rPr>
                        <a:t>mm</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 50</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US" sz="1400" b="0" i="0" u="none" strike="noStrike" dirty="0">
                          <a:solidFill>
                            <a:srgbClr val="0055A0"/>
                          </a:solidFill>
                          <a:effectLst/>
                          <a:latin typeface="Calibri" panose="020F0502020204030204" pitchFamily="34" charset="0"/>
                        </a:rPr>
                        <a:t>37</a:t>
                      </a:r>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56</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55</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48</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gridSpan="2">
                  <a:txBody>
                    <a:bodyPr/>
                    <a:lstStyle/>
                    <a:p>
                      <a:pPr algn="ctr" rtl="0" fontAlgn="b"/>
                      <a:r>
                        <a:rPr kumimoji="0" lang="en-GB" sz="1400" b="0" i="0" u="none" strike="noStrike" kern="1200" dirty="0">
                          <a:solidFill>
                            <a:srgbClr val="0055A0"/>
                          </a:solidFill>
                          <a:effectLst/>
                          <a:latin typeface="Calibri" panose="020F0502020204030204" pitchFamily="34" charset="0"/>
                          <a:ea typeface="+mn-ea"/>
                          <a:cs typeface="+mn-cs"/>
                        </a:rPr>
                        <a:t>50</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hMerge="1">
                  <a:txBody>
                    <a:bodyPr/>
                    <a:lstStyle/>
                    <a:p>
                      <a:endParaRPr lang="en-GB" dirty="0"/>
                    </a:p>
                  </a:txBody>
                  <a:tcPr/>
                </a:tc>
                <a:extLst>
                  <a:ext uri="{0D108BD9-81ED-4DB2-BD59-A6C34878D82A}">
                    <a16:rowId xmlns:a16="http://schemas.microsoft.com/office/drawing/2014/main" val="2587827206"/>
                  </a:ext>
                </a:extLst>
              </a:tr>
              <a:tr h="192886">
                <a:tc>
                  <a:txBody>
                    <a:bodyPr/>
                    <a:lstStyle/>
                    <a:p>
                      <a:pPr algn="ctr" rtl="0" fontAlgn="b"/>
                      <a:r>
                        <a:rPr lang="en-GB" sz="1400" b="1" i="0" u="none" strike="noStrike" dirty="0">
                          <a:solidFill>
                            <a:srgbClr val="0055A0"/>
                          </a:solidFill>
                          <a:effectLst/>
                          <a:latin typeface="Calibri" panose="020F0502020204030204" pitchFamily="34" charset="0"/>
                        </a:rPr>
                        <a:t>I</a:t>
                      </a:r>
                      <a:r>
                        <a:rPr lang="en-GB" sz="1400" b="1" i="0" u="none" strike="noStrike" baseline="-25000" dirty="0">
                          <a:solidFill>
                            <a:srgbClr val="0055A0"/>
                          </a:solidFill>
                          <a:effectLst/>
                          <a:latin typeface="Calibri" panose="020F0502020204030204" pitchFamily="34" charset="0"/>
                        </a:rPr>
                        <a:t>nom</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a:solidFill>
                            <a:srgbClr val="0055A0"/>
                          </a:solidFill>
                          <a:effectLst/>
                          <a:latin typeface="Calibri" panose="020F0502020204030204" pitchFamily="34" charset="0"/>
                        </a:rPr>
                        <a:t>A</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dirty="0">
                          <a:solidFill>
                            <a:srgbClr val="0055A0"/>
                          </a:solidFill>
                          <a:effectLst/>
                          <a:latin typeface="Calibri" panose="020F0502020204030204" pitchFamily="34" charset="0"/>
                        </a:rPr>
                        <a:t> </a:t>
                      </a:r>
                      <a:r>
                        <a:rPr lang="en-GB" sz="1400" b="0" i="0" u="none" strike="noStrike" dirty="0">
                          <a:solidFill>
                            <a:srgbClr val="0055A0"/>
                          </a:solidFill>
                          <a:effectLst/>
                          <a:latin typeface="Calibri" panose="020F0502020204030204" pitchFamily="34" charset="0"/>
                        </a:rPr>
                        <a:t>8850</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20390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16411</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19372</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gridSpan="2">
                  <a:txBody>
                    <a:bodyPr/>
                    <a:lstStyle/>
                    <a:p>
                      <a:pPr algn="ctr" rtl="0" fontAlgn="b"/>
                      <a:r>
                        <a:rPr kumimoji="0" lang="en-GB" sz="1400" b="0" i="0" u="none" strike="noStrike" kern="1200" dirty="0">
                          <a:solidFill>
                            <a:srgbClr val="0055A0"/>
                          </a:solidFill>
                          <a:effectLst/>
                          <a:latin typeface="Calibri" panose="020F0502020204030204" pitchFamily="34" charset="0"/>
                          <a:ea typeface="+mn-ea"/>
                          <a:cs typeface="+mn-cs"/>
                        </a:rPr>
                        <a:t>21000</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hMerge="1">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1566768573"/>
                  </a:ext>
                </a:extLst>
              </a:tr>
              <a:tr h="71120">
                <a:tc>
                  <a:txBody>
                    <a:bodyPr/>
                    <a:lstStyle/>
                    <a:p>
                      <a:pPr algn="ctr" rtl="0" fontAlgn="b"/>
                      <a:r>
                        <a:rPr lang="en-GB" sz="1400" b="1" i="0" u="none" strike="noStrike" dirty="0" err="1">
                          <a:solidFill>
                            <a:srgbClr val="0055A0"/>
                          </a:solidFill>
                          <a:effectLst/>
                          <a:latin typeface="Calibri" panose="020F0502020204030204" pitchFamily="34" charset="0"/>
                        </a:rPr>
                        <a:t>J</a:t>
                      </a:r>
                      <a:r>
                        <a:rPr lang="en-GB" sz="1400" b="1" i="0" u="none" strike="noStrike" baseline="-25000" dirty="0" err="1">
                          <a:solidFill>
                            <a:srgbClr val="0055A0"/>
                          </a:solidFill>
                          <a:effectLst/>
                          <a:latin typeface="Calibri" panose="020F0502020204030204" pitchFamily="34" charset="0"/>
                        </a:rPr>
                        <a:t>overall</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dirty="0">
                          <a:solidFill>
                            <a:srgbClr val="0055A0"/>
                          </a:solidFill>
                          <a:effectLst/>
                          <a:latin typeface="Calibri" panose="020F0502020204030204" pitchFamily="34" charset="0"/>
                        </a:rPr>
                        <a:t>A/mm</a:t>
                      </a:r>
                      <a:r>
                        <a:rPr lang="en-GB" sz="1400" b="1" i="0" u="none" strike="noStrike" baseline="30000" dirty="0">
                          <a:solidFill>
                            <a:srgbClr val="0055A0"/>
                          </a:solidFill>
                          <a:effectLst/>
                          <a:latin typeface="Calibri" panose="020F0502020204030204" pitchFamily="34" charset="0"/>
                        </a:rPr>
                        <a:t>2</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 248</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357</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352</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416</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kumimoji="0" lang="en-GB" sz="1400" b="0" i="0" u="none" strike="noStrike" kern="1200" dirty="0">
                          <a:solidFill>
                            <a:srgbClr val="0055A0"/>
                          </a:solidFill>
                          <a:effectLst/>
                          <a:latin typeface="Calibri" panose="020F0502020204030204" pitchFamily="34" charset="0"/>
                          <a:ea typeface="+mn-ea"/>
                          <a:cs typeface="+mn-cs"/>
                        </a:rPr>
                        <a:t>339</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US" sz="1400" b="0" i="0" u="none" strike="noStrike" dirty="0">
                          <a:solidFill>
                            <a:srgbClr val="0055A0"/>
                          </a:solidFill>
                          <a:effectLst/>
                          <a:latin typeface="Calibri" panose="020F0502020204030204" pitchFamily="34" charset="0"/>
                        </a:rPr>
                        <a:t>422</a:t>
                      </a:r>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120911244"/>
                  </a:ext>
                </a:extLst>
              </a:tr>
              <a:tr h="14224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400" b="1" i="0" u="none" strike="noStrike" dirty="0" err="1">
                          <a:solidFill>
                            <a:srgbClr val="0055A0"/>
                          </a:solidFill>
                          <a:effectLst/>
                          <a:latin typeface="Calibri" panose="020F0502020204030204" pitchFamily="34" charset="0"/>
                        </a:rPr>
                        <a:t>J</a:t>
                      </a:r>
                      <a:r>
                        <a:rPr lang="en-GB" sz="1400" b="1" i="0" u="none" strike="noStrike" baseline="-25000" dirty="0" err="1">
                          <a:solidFill>
                            <a:srgbClr val="0055A0"/>
                          </a:solidFill>
                          <a:effectLst/>
                          <a:latin typeface="Calibri" panose="020F0502020204030204" pitchFamily="34" charset="0"/>
                        </a:rPr>
                        <a:t>cu</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400" b="1" i="0" u="none" strike="noStrike" dirty="0">
                          <a:solidFill>
                            <a:srgbClr val="0055A0"/>
                          </a:solidFill>
                          <a:effectLst/>
                          <a:latin typeface="Calibri" panose="020F0502020204030204" pitchFamily="34" charset="0"/>
                        </a:rPr>
                        <a:t>A/mm</a:t>
                      </a:r>
                      <a:r>
                        <a:rPr lang="en-GB" sz="1400" b="1" i="0" u="none" strike="noStrike" baseline="30000" dirty="0">
                          <a:solidFill>
                            <a:srgbClr val="0055A0"/>
                          </a:solidFill>
                          <a:effectLst/>
                          <a:latin typeface="Calibri" panose="020F0502020204030204" pitchFamily="34" charset="0"/>
                        </a:rPr>
                        <a:t>2</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735</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endParaRPr kumimoji="0" lang="en-GB" sz="1400" b="0" i="0" u="none" strike="noStrike" kern="1200" dirty="0">
                        <a:solidFill>
                          <a:srgbClr val="0055A0"/>
                        </a:solidFill>
                        <a:effectLst/>
                        <a:latin typeface="Calibri" panose="020F0502020204030204" pitchFamily="34" charset="0"/>
                        <a:ea typeface="+mn-ea"/>
                        <a:cs typeface="+mn-cs"/>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1142</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1103</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1302</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904</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1454</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1200346915"/>
                  </a:ext>
                </a:extLst>
              </a:tr>
              <a:tr h="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400" b="1" i="0" u="none" strike="noStrike" dirty="0" err="1">
                          <a:solidFill>
                            <a:srgbClr val="0055A0"/>
                          </a:solidFill>
                          <a:effectLst/>
                          <a:latin typeface="Calibri" panose="020F0502020204030204" pitchFamily="34" charset="0"/>
                        </a:rPr>
                        <a:t>J</a:t>
                      </a:r>
                      <a:r>
                        <a:rPr lang="en-GB" sz="1400" b="1" i="0" u="none" strike="noStrike" baseline="-25000" dirty="0" err="1">
                          <a:solidFill>
                            <a:srgbClr val="0055A0"/>
                          </a:solidFill>
                          <a:effectLst/>
                          <a:latin typeface="Calibri" panose="020F0502020204030204" pitchFamily="34" charset="0"/>
                        </a:rPr>
                        <a:t>sc</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400" b="1" i="0" u="none" strike="noStrike" dirty="0">
                          <a:solidFill>
                            <a:srgbClr val="0055A0"/>
                          </a:solidFill>
                          <a:effectLst/>
                          <a:latin typeface="Calibri" panose="020F0502020204030204" pitchFamily="34" charset="0"/>
                        </a:rPr>
                        <a:t>A/mm</a:t>
                      </a:r>
                      <a:r>
                        <a:rPr lang="en-GB" sz="1400" b="1" i="0" u="none" strike="noStrike" baseline="30000" dirty="0">
                          <a:solidFill>
                            <a:srgbClr val="0055A0"/>
                          </a:solidFill>
                          <a:effectLst/>
                          <a:latin typeface="Calibri" panose="020F0502020204030204" pitchFamily="34" charset="0"/>
                        </a:rPr>
                        <a:t>2</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735</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endParaRPr kumimoji="0" lang="en-GB" sz="1400" b="0" i="0" u="none" strike="noStrike" kern="1200" dirty="0">
                        <a:solidFill>
                          <a:srgbClr val="0055A0"/>
                        </a:solidFill>
                        <a:effectLst/>
                        <a:latin typeface="Calibri" panose="020F0502020204030204" pitchFamily="34" charset="0"/>
                        <a:ea typeface="+mn-ea"/>
                        <a:cs typeface="+mn-cs"/>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1028</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993</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1172</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1130</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1212</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2338674293"/>
                  </a:ext>
                </a:extLst>
              </a:tr>
              <a:tr h="192886">
                <a:tc>
                  <a:txBody>
                    <a:bodyPr/>
                    <a:lstStyle/>
                    <a:p>
                      <a:pPr algn="ctr" rtl="0" fontAlgn="b"/>
                      <a:r>
                        <a:rPr lang="en-GB" sz="1400" b="1" i="0" u="none" strike="noStrike" dirty="0">
                          <a:solidFill>
                            <a:srgbClr val="0055A0"/>
                          </a:solidFill>
                          <a:effectLst/>
                          <a:latin typeface="Calibri" panose="020F0502020204030204" pitchFamily="34" charset="0"/>
                        </a:rPr>
                        <a:t>Ratio LF/JF</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kumimoji="0" lang="en-GB" sz="1400" b="1" i="0" u="none" strike="noStrike" kern="1200" dirty="0">
                          <a:solidFill>
                            <a:srgbClr val="0055A0"/>
                          </a:solidFill>
                          <a:effectLst/>
                          <a:latin typeface="Calibri" panose="020F0502020204030204" pitchFamily="34" charset="0"/>
                          <a:ea typeface="+mn-ea"/>
                          <a:cs typeface="+mn-cs"/>
                        </a:rPr>
                        <a:t>-- </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0000"/>
                          </a:solidFill>
                          <a:effectLst/>
                          <a:latin typeface="Arial" panose="020B0604020202020204" pitchFamily="34" charset="0"/>
                        </a:rPr>
                        <a:t> </a:t>
                      </a:r>
                      <a:r>
                        <a:rPr kumimoji="0" lang="en-GB" sz="1400" b="0" i="0" u="none" strike="noStrike" kern="1200" dirty="0" err="1">
                          <a:solidFill>
                            <a:srgbClr val="0055A0"/>
                          </a:solidFill>
                          <a:effectLst/>
                          <a:latin typeface="Calibri" panose="020F0502020204030204" pitchFamily="34" charset="0"/>
                          <a:ea typeface="+mn-ea"/>
                          <a:cs typeface="+mn-cs"/>
                        </a:rPr>
                        <a:t>n.a</a:t>
                      </a:r>
                      <a:r>
                        <a:rPr kumimoji="0" lang="en-GB" sz="1400" b="0" i="0" u="none" strike="noStrike" kern="1200" dirty="0">
                          <a:solidFill>
                            <a:srgbClr val="0055A0"/>
                          </a:solidFill>
                          <a:effectLst/>
                          <a:latin typeface="Calibri" panose="020F0502020204030204" pitchFamily="34" charset="0"/>
                          <a:ea typeface="+mn-ea"/>
                          <a:cs typeface="+mn-cs"/>
                        </a:rPr>
                        <a:t>.</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a:solidFill>
                            <a:srgbClr val="000000"/>
                          </a:solidFill>
                          <a:effectLst/>
                          <a:latin typeface="Arial" panose="020B0604020202020204" pitchFamily="34" charset="0"/>
                        </a:rPr>
                        <a:t> </a:t>
                      </a:r>
                      <a:r>
                        <a:rPr kumimoji="0" lang="en-GB" sz="1400" b="0" i="0" u="none" strike="noStrike" kern="1200" dirty="0" err="1">
                          <a:solidFill>
                            <a:srgbClr val="0055A0"/>
                          </a:solidFill>
                          <a:effectLst/>
                          <a:latin typeface="Calibri" panose="020F0502020204030204" pitchFamily="34" charset="0"/>
                          <a:ea typeface="+mn-ea"/>
                          <a:cs typeface="+mn-cs"/>
                        </a:rPr>
                        <a:t>n.a.</a:t>
                      </a:r>
                      <a:endParaRPr kumimoji="0" lang="en-GB" sz="1400" b="0" i="0" u="none" strike="noStrike" kern="1200" dirty="0">
                        <a:solidFill>
                          <a:srgbClr val="0055A0"/>
                        </a:solidFill>
                        <a:effectLst/>
                        <a:latin typeface="Calibri" panose="020F0502020204030204" pitchFamily="34" charset="0"/>
                        <a:ea typeface="+mn-ea"/>
                        <a:cs typeface="+mn-cs"/>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n.a.</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n.a.</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err="1">
                          <a:solidFill>
                            <a:srgbClr val="0055A0"/>
                          </a:solidFill>
                          <a:effectLst/>
                          <a:latin typeface="Calibri" panose="020F0502020204030204" pitchFamily="34" charset="0"/>
                          <a:ea typeface="+mn-ea"/>
                          <a:cs typeface="+mn-cs"/>
                        </a:rPr>
                        <a:t>n.a.</a:t>
                      </a:r>
                      <a:endParaRPr kumimoji="0" lang="en-GB" sz="1400" b="0" i="0" u="none" strike="noStrike" kern="1200" dirty="0">
                        <a:solidFill>
                          <a:srgbClr val="0055A0"/>
                        </a:solidFill>
                        <a:effectLst/>
                        <a:latin typeface="Calibri" panose="020F0502020204030204" pitchFamily="34" charset="0"/>
                        <a:ea typeface="+mn-ea"/>
                        <a:cs typeface="+mn-cs"/>
                      </a:endParaRP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gridSpan="2">
                  <a:txBody>
                    <a:bodyPr/>
                    <a:lstStyle/>
                    <a:p>
                      <a:pPr algn="ctr" rtl="0" fontAlgn="b"/>
                      <a:r>
                        <a:rPr kumimoji="0" lang="en-GB" sz="1400" b="0" i="0" u="none" strike="noStrike" kern="1200" dirty="0">
                          <a:solidFill>
                            <a:srgbClr val="0055A0"/>
                          </a:solidFill>
                          <a:effectLst/>
                          <a:latin typeface="Calibri" panose="020F0502020204030204" pitchFamily="34" charset="0"/>
                          <a:ea typeface="+mn-ea"/>
                          <a:cs typeface="+mn-cs"/>
                        </a:rPr>
                        <a:t>1.25</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1913166006"/>
                  </a:ext>
                </a:extLst>
              </a:tr>
              <a:tr h="156432">
                <a:tc>
                  <a:txBody>
                    <a:bodyPr/>
                    <a:lstStyle/>
                    <a:p>
                      <a:pPr algn="ctr" rtl="0" fontAlgn="b"/>
                      <a:r>
                        <a:rPr lang="en-GB" sz="1400" b="1" i="0" u="none" strike="noStrike" dirty="0">
                          <a:solidFill>
                            <a:srgbClr val="0055A0"/>
                          </a:solidFill>
                          <a:effectLst/>
                          <a:latin typeface="Calibri" panose="020F0502020204030204" pitchFamily="34" charset="0"/>
                        </a:rPr>
                        <a:t>B</a:t>
                      </a:r>
                      <a:r>
                        <a:rPr lang="en-GB" sz="1400" b="1" i="0" u="none" strike="noStrike" baseline="-25000" dirty="0">
                          <a:solidFill>
                            <a:srgbClr val="0055A0"/>
                          </a:solidFill>
                          <a:effectLst/>
                          <a:latin typeface="Calibri" panose="020F0502020204030204" pitchFamily="34" charset="0"/>
                        </a:rPr>
                        <a:t>0</a:t>
                      </a:r>
                      <a:r>
                        <a:rPr lang="en-GB" sz="1400" b="1" i="0" u="none" strike="noStrike" dirty="0">
                          <a:solidFill>
                            <a:srgbClr val="0055A0"/>
                          </a:solidFill>
                          <a:effectLst/>
                          <a:latin typeface="Calibri" panose="020F0502020204030204" pitchFamily="34" charset="0"/>
                        </a:rPr>
                        <a:t> at I</a:t>
                      </a:r>
                      <a:r>
                        <a:rPr lang="en-GB" sz="1400" b="1" i="0" u="none" strike="noStrike" baseline="-25000" dirty="0">
                          <a:solidFill>
                            <a:srgbClr val="0055A0"/>
                          </a:solidFill>
                          <a:effectLst/>
                          <a:latin typeface="Calibri" panose="020F0502020204030204" pitchFamily="34" charset="0"/>
                        </a:rPr>
                        <a:t>nom</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a:solidFill>
                            <a:srgbClr val="0055A0"/>
                          </a:solidFill>
                          <a:effectLst/>
                          <a:latin typeface="Calibri" panose="020F0502020204030204" pitchFamily="34" charset="0"/>
                        </a:rPr>
                        <a:t>T</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 16</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14.00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14.00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14.00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gridSpan="2">
                  <a:txBody>
                    <a:bodyPr/>
                    <a:lstStyle/>
                    <a:p>
                      <a:pPr algn="ctr" rtl="0" fontAlgn="b"/>
                      <a:r>
                        <a:rPr kumimoji="0" lang="en-GB" sz="1400" b="0" i="0" u="none" strike="noStrike" kern="1200" dirty="0">
                          <a:solidFill>
                            <a:srgbClr val="0055A0"/>
                          </a:solidFill>
                          <a:effectLst/>
                          <a:latin typeface="Calibri" panose="020F0502020204030204" pitchFamily="34" charset="0"/>
                          <a:ea typeface="+mn-ea"/>
                          <a:cs typeface="+mn-cs"/>
                        </a:rPr>
                        <a:t>15.43</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3962641087"/>
                  </a:ext>
                </a:extLst>
              </a:tr>
              <a:tr h="192886">
                <a:tc>
                  <a:txBody>
                    <a:bodyPr/>
                    <a:lstStyle/>
                    <a:p>
                      <a:pPr algn="ctr" rtl="0" fontAlgn="b"/>
                      <a:r>
                        <a:rPr lang="en-GB" sz="1400" b="1" i="0" u="none" strike="noStrike" dirty="0">
                          <a:solidFill>
                            <a:srgbClr val="0055A0"/>
                          </a:solidFill>
                          <a:effectLst/>
                          <a:latin typeface="Calibri" panose="020F0502020204030204" pitchFamily="34" charset="0"/>
                        </a:rPr>
                        <a:t>B</a:t>
                      </a:r>
                      <a:r>
                        <a:rPr lang="en-GB" sz="1400" b="1" i="0" u="none" strike="noStrike" baseline="-25000" dirty="0">
                          <a:solidFill>
                            <a:srgbClr val="0055A0"/>
                          </a:solidFill>
                          <a:effectLst/>
                          <a:latin typeface="Calibri" panose="020F0502020204030204" pitchFamily="34" charset="0"/>
                        </a:rPr>
                        <a:t>p </a:t>
                      </a:r>
                      <a:r>
                        <a:rPr lang="en-GB" sz="1400" b="1" i="0" u="none" strike="noStrike" dirty="0">
                          <a:solidFill>
                            <a:srgbClr val="0055A0"/>
                          </a:solidFill>
                          <a:effectLst/>
                          <a:latin typeface="Calibri" panose="020F0502020204030204" pitchFamily="34" charset="0"/>
                        </a:rPr>
                        <a:t>at I</a:t>
                      </a:r>
                      <a:r>
                        <a:rPr lang="en-GB" sz="1400" b="1" i="0" u="none" strike="noStrike" baseline="-25000" dirty="0">
                          <a:solidFill>
                            <a:srgbClr val="0055A0"/>
                          </a:solidFill>
                          <a:effectLst/>
                          <a:latin typeface="Calibri" panose="020F0502020204030204" pitchFamily="34" charset="0"/>
                        </a:rPr>
                        <a:t>nom</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a:solidFill>
                            <a:srgbClr val="0055A0"/>
                          </a:solidFill>
                          <a:effectLst/>
                          <a:latin typeface="Calibri" panose="020F0502020204030204" pitchFamily="34" charset="0"/>
                        </a:rPr>
                        <a:t>T</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 16</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14.66</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14.42</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14.60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16.08</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13.22</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939371653"/>
                  </a:ext>
                </a:extLst>
              </a:tr>
              <a:tr h="106680">
                <a:tc>
                  <a:txBody>
                    <a:bodyPr/>
                    <a:lstStyle/>
                    <a:p>
                      <a:pPr algn="ctr" rtl="0" fontAlgn="b"/>
                      <a:r>
                        <a:rPr lang="en-GB" sz="1400" b="1" i="0" u="none" strike="noStrike" dirty="0" err="1">
                          <a:solidFill>
                            <a:srgbClr val="0055A0"/>
                          </a:solidFill>
                          <a:effectLst/>
                          <a:latin typeface="Calibri" panose="020F0502020204030204" pitchFamily="34" charset="0"/>
                        </a:rPr>
                        <a:t>B</a:t>
                      </a:r>
                      <a:r>
                        <a:rPr lang="en-GB" sz="1400" b="1" i="0" u="none" strike="noStrike" baseline="-25000" dirty="0" err="1">
                          <a:solidFill>
                            <a:srgbClr val="0055A0"/>
                          </a:solidFill>
                          <a:effectLst/>
                          <a:latin typeface="Calibri" panose="020F0502020204030204" pitchFamily="34" charset="0"/>
                        </a:rPr>
                        <a:t>ss</a:t>
                      </a:r>
                      <a:endParaRPr lang="en-GB" sz="1400" b="1" i="0" u="none" strike="noStrike" baseline="-25000"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dirty="0">
                          <a:solidFill>
                            <a:srgbClr val="0055A0"/>
                          </a:solidFill>
                          <a:effectLst/>
                          <a:latin typeface="Calibri" panose="020F0502020204030204" pitchFamily="34" charset="0"/>
                        </a:rPr>
                        <a:t>T</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 19.3</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17.56</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17.83</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17.31</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US" sz="1400" b="0" i="0" u="none" strike="noStrike" kern="1200" dirty="0">
                          <a:solidFill>
                            <a:srgbClr val="0055A0"/>
                          </a:solidFill>
                          <a:effectLst/>
                          <a:latin typeface="Calibri" panose="020F0502020204030204" pitchFamily="34" charset="0"/>
                          <a:ea typeface="+mn-ea"/>
                          <a:cs typeface="+mn-cs"/>
                        </a:rPr>
                        <a:t>18.6</a:t>
                      </a:r>
                      <a:endParaRPr kumimoji="0" lang="en-GB" sz="1400" b="0" i="0" u="none" strike="noStrike" kern="1200" dirty="0">
                        <a:solidFill>
                          <a:srgbClr val="0055A0"/>
                        </a:solidFill>
                        <a:effectLst/>
                        <a:latin typeface="Calibri" panose="020F0502020204030204" pitchFamily="34" charset="0"/>
                        <a:ea typeface="+mn-ea"/>
                        <a:cs typeface="+mn-cs"/>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US" sz="1400" b="0" i="0" u="none" strike="noStrike" kern="1200" dirty="0">
                          <a:solidFill>
                            <a:srgbClr val="0055A0"/>
                          </a:solidFill>
                          <a:effectLst/>
                          <a:latin typeface="Calibri" panose="020F0502020204030204" pitchFamily="34" charset="0"/>
                          <a:ea typeface="+mn-ea"/>
                          <a:cs typeface="+mn-cs"/>
                        </a:rPr>
                        <a:t>13.9</a:t>
                      </a:r>
                      <a:endParaRPr kumimoji="0" lang="en-GB" sz="1400" b="0" i="0" u="none" strike="noStrike" kern="1200" dirty="0">
                        <a:solidFill>
                          <a:srgbClr val="0055A0"/>
                        </a:solidFill>
                        <a:effectLst/>
                        <a:latin typeface="Calibri" panose="020F0502020204030204" pitchFamily="34" charset="0"/>
                        <a:ea typeface="+mn-ea"/>
                        <a:cs typeface="+mn-cs"/>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extLst>
                  <a:ext uri="{0D108BD9-81ED-4DB2-BD59-A6C34878D82A}">
                    <a16:rowId xmlns:a16="http://schemas.microsoft.com/office/drawing/2014/main" val="1501956048"/>
                  </a:ext>
                </a:extLst>
              </a:tr>
              <a:tr h="192886">
                <a:tc>
                  <a:txBody>
                    <a:bodyPr/>
                    <a:lstStyle/>
                    <a:p>
                      <a:pPr algn="ctr" rtl="0" fontAlgn="b"/>
                      <a:r>
                        <a:rPr lang="en-GB" sz="1400" b="1" i="0" u="none" strike="noStrike" dirty="0" err="1">
                          <a:solidFill>
                            <a:srgbClr val="0055A0"/>
                          </a:solidFill>
                          <a:effectLst/>
                          <a:latin typeface="Calibri" panose="020F0502020204030204" pitchFamily="34" charset="0"/>
                        </a:rPr>
                        <a:t>F</a:t>
                      </a:r>
                      <a:r>
                        <a:rPr lang="en-GB" sz="1400" b="1" i="0" u="none" strike="noStrike" baseline="-25000" dirty="0" err="1">
                          <a:solidFill>
                            <a:srgbClr val="0055A0"/>
                          </a:solidFill>
                          <a:effectLst/>
                          <a:latin typeface="Calibri" panose="020F0502020204030204" pitchFamily="34" charset="0"/>
                        </a:rPr>
                        <a:t>x</a:t>
                      </a:r>
                      <a:r>
                        <a:rPr lang="en-GB" sz="1400" b="1" i="0" u="none" strike="noStrike" dirty="0">
                          <a:solidFill>
                            <a:srgbClr val="0055A0"/>
                          </a:solidFill>
                          <a:effectLst/>
                          <a:latin typeface="Calibri" panose="020F0502020204030204" pitchFamily="34" charset="0"/>
                        </a:rPr>
                        <a:t>/h at </a:t>
                      </a:r>
                      <a:r>
                        <a:rPr lang="en-GB" sz="1400" b="1" i="0" u="none" strike="noStrike" dirty="0" err="1">
                          <a:solidFill>
                            <a:srgbClr val="0055A0"/>
                          </a:solidFill>
                          <a:effectLst/>
                          <a:latin typeface="Calibri" panose="020F0502020204030204" pitchFamily="34" charset="0"/>
                        </a:rPr>
                        <a:t>I</a:t>
                      </a:r>
                      <a:r>
                        <a:rPr lang="en-GB" sz="1400" b="1" i="0" u="none" strike="noStrike" baseline="-25000" dirty="0" err="1">
                          <a:solidFill>
                            <a:srgbClr val="0055A0"/>
                          </a:solidFill>
                          <a:effectLst/>
                          <a:latin typeface="Calibri" panose="020F0502020204030204" pitchFamily="34" charset="0"/>
                        </a:rPr>
                        <a:t>nom</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dirty="0">
                          <a:solidFill>
                            <a:srgbClr val="0055A0"/>
                          </a:solidFill>
                          <a:effectLst/>
                          <a:latin typeface="Calibri" panose="020F0502020204030204" pitchFamily="34" charset="0"/>
                        </a:rPr>
                        <a:t>MPa</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 122</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113</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119</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116</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gridSpan="2">
                  <a:txBody>
                    <a:bodyPr/>
                    <a:lstStyle/>
                    <a:p>
                      <a:pPr algn="ctr" rtl="0" fontAlgn="b"/>
                      <a:r>
                        <a:rPr lang="en-GB" sz="1400" b="0" i="0" u="none" strike="noStrike" dirty="0">
                          <a:solidFill>
                            <a:srgbClr val="0055A0"/>
                          </a:solidFill>
                          <a:effectLst/>
                          <a:latin typeface="Calibri" panose="020F0502020204030204" pitchFamily="34" charset="0"/>
                        </a:rPr>
                        <a:t>141</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hMerge="1">
                  <a:txBody>
                    <a:bodyPr/>
                    <a:lstStyle/>
                    <a:p>
                      <a:endParaRPr lang="en-GB" dirty="0"/>
                    </a:p>
                  </a:txBody>
                  <a:tcPr/>
                </a:tc>
                <a:extLst>
                  <a:ext uri="{0D108BD9-81ED-4DB2-BD59-A6C34878D82A}">
                    <a16:rowId xmlns:a16="http://schemas.microsoft.com/office/drawing/2014/main" val="2389773057"/>
                  </a:ext>
                </a:extLst>
              </a:tr>
              <a:tr h="71120">
                <a:tc>
                  <a:txBody>
                    <a:bodyPr/>
                    <a:lstStyle/>
                    <a:p>
                      <a:pPr algn="ctr" rtl="0" fontAlgn="b"/>
                      <a:r>
                        <a:rPr lang="en-GB" sz="1400" b="1" i="0" u="none" strike="noStrike" dirty="0" err="1">
                          <a:solidFill>
                            <a:srgbClr val="0055A0"/>
                          </a:solidFill>
                          <a:effectLst/>
                          <a:latin typeface="Calibri" panose="020F0502020204030204" pitchFamily="34" charset="0"/>
                        </a:rPr>
                        <a:t>F</a:t>
                      </a:r>
                      <a:r>
                        <a:rPr lang="en-GB" sz="1400" b="1" i="0" u="none" strike="noStrike" baseline="-25000" dirty="0" err="1">
                          <a:solidFill>
                            <a:srgbClr val="0055A0"/>
                          </a:solidFill>
                          <a:effectLst/>
                          <a:latin typeface="Calibri" panose="020F0502020204030204" pitchFamily="34" charset="0"/>
                        </a:rPr>
                        <a:t>y</a:t>
                      </a:r>
                      <a:r>
                        <a:rPr lang="en-GB" sz="1400" b="1" i="0" u="none" strike="noStrike" dirty="0">
                          <a:solidFill>
                            <a:srgbClr val="0055A0"/>
                          </a:solidFill>
                          <a:effectLst/>
                          <a:latin typeface="Calibri" panose="020F0502020204030204" pitchFamily="34" charset="0"/>
                        </a:rPr>
                        <a:t>/w at </a:t>
                      </a:r>
                      <a:r>
                        <a:rPr lang="en-GB" sz="1400" b="1" i="0" u="none" strike="noStrike" dirty="0" err="1">
                          <a:solidFill>
                            <a:srgbClr val="0055A0"/>
                          </a:solidFill>
                          <a:effectLst/>
                          <a:latin typeface="Calibri" panose="020F0502020204030204" pitchFamily="34" charset="0"/>
                        </a:rPr>
                        <a:t>I</a:t>
                      </a:r>
                      <a:r>
                        <a:rPr lang="en-GB" sz="1400" b="1" i="0" u="none" strike="noStrike" baseline="-25000" dirty="0" err="1">
                          <a:solidFill>
                            <a:srgbClr val="0055A0"/>
                          </a:solidFill>
                          <a:effectLst/>
                          <a:latin typeface="Calibri" panose="020F0502020204030204" pitchFamily="34" charset="0"/>
                        </a:rPr>
                        <a:t>nom</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1" i="0" u="none" strike="noStrike" dirty="0">
                          <a:solidFill>
                            <a:srgbClr val="0055A0"/>
                          </a:solidFill>
                          <a:effectLst/>
                          <a:latin typeface="Calibri" panose="020F0502020204030204" pitchFamily="34" charset="0"/>
                        </a:rPr>
                        <a:t>MPa</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GB" sz="1400" b="0" i="0" u="none" strike="noStrike" dirty="0">
                          <a:solidFill>
                            <a:srgbClr val="0055A0"/>
                          </a:solidFill>
                          <a:effectLst/>
                          <a:latin typeface="Calibri" panose="020F0502020204030204" pitchFamily="34" charset="0"/>
                        </a:rPr>
                        <a:t>-46</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-52</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-42</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-50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gridSpan="2">
                  <a:txBody>
                    <a:bodyPr/>
                    <a:lstStyle/>
                    <a:p>
                      <a:pPr algn="ctr" rtl="0" fontAlgn="b"/>
                      <a:r>
                        <a:rPr lang="en-GB" sz="1400" b="0" i="0" u="none" strike="noStrike" dirty="0">
                          <a:solidFill>
                            <a:srgbClr val="0055A0"/>
                          </a:solidFill>
                          <a:effectLst/>
                          <a:latin typeface="Calibri" panose="020F0502020204030204" pitchFamily="34" charset="0"/>
                        </a:rPr>
                        <a:t>-72</a:t>
                      </a: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2814286630"/>
                  </a:ext>
                </a:extLst>
              </a:tr>
              <a:tr h="142240">
                <a:tc>
                  <a:txBody>
                    <a:bodyPr/>
                    <a:lstStyle/>
                    <a:p>
                      <a:pPr algn="ctr" rtl="0" fontAlgn="b"/>
                      <a:r>
                        <a:rPr lang="en-US" sz="1400" b="1" i="0" u="none" strike="noStrike" dirty="0" err="1">
                          <a:solidFill>
                            <a:srgbClr val="0055A0"/>
                          </a:solidFill>
                          <a:effectLst/>
                          <a:latin typeface="Calibri" panose="020F0502020204030204" pitchFamily="34" charset="0"/>
                        </a:rPr>
                        <a:t>F</a:t>
                      </a:r>
                      <a:r>
                        <a:rPr lang="en-US" sz="1400" b="1" i="0" u="none" strike="noStrike" baseline="-25000" dirty="0" err="1">
                          <a:solidFill>
                            <a:srgbClr val="0055A0"/>
                          </a:solidFill>
                          <a:effectLst/>
                          <a:latin typeface="Calibri" panose="020F0502020204030204" pitchFamily="34" charset="0"/>
                        </a:rPr>
                        <a:t>z</a:t>
                      </a:r>
                      <a:r>
                        <a:rPr lang="en-US" sz="1400" b="1" i="0" u="none" strike="noStrike" dirty="0">
                          <a:solidFill>
                            <a:srgbClr val="0055A0"/>
                          </a:solidFill>
                          <a:effectLst/>
                          <a:latin typeface="Calibri" panose="020F0502020204030204" pitchFamily="34" charset="0"/>
                        </a:rPr>
                        <a:t>/aperture at I</a:t>
                      </a:r>
                      <a:r>
                        <a:rPr lang="en-US" sz="1400" b="1" i="0" u="none" strike="noStrike" baseline="-25000" dirty="0">
                          <a:solidFill>
                            <a:srgbClr val="0055A0"/>
                          </a:solidFill>
                          <a:effectLst/>
                          <a:latin typeface="Calibri" panose="020F0502020204030204" pitchFamily="34" charset="0"/>
                        </a:rPr>
                        <a:t>nom</a:t>
                      </a:r>
                      <a:endParaRPr lang="en-GB" sz="1400" b="1" i="0" u="none" strike="noStrike" baseline="-25000"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US" sz="1400" b="1" i="0" u="none" strike="noStrike" dirty="0">
                          <a:solidFill>
                            <a:srgbClr val="0055A0"/>
                          </a:solidFill>
                          <a:effectLst/>
                          <a:latin typeface="Calibri" panose="020F0502020204030204" pitchFamily="34" charset="0"/>
                        </a:rPr>
                        <a:t>MN</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US" sz="1400" b="0" i="0" u="none" strike="noStrike" dirty="0">
                          <a:solidFill>
                            <a:srgbClr val="0055A0"/>
                          </a:solidFill>
                          <a:effectLst/>
                          <a:latin typeface="Calibri" panose="020F0502020204030204" pitchFamily="34" charset="0"/>
                        </a:rPr>
                        <a:t>2.2</a:t>
                      </a:r>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1.13</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a:solidFill>
                            <a:srgbClr val="0055A0"/>
                          </a:solidFill>
                          <a:effectLst/>
                          <a:latin typeface="Calibri" panose="020F0502020204030204" pitchFamily="34" charset="0"/>
                          <a:ea typeface="+mn-ea"/>
                          <a:cs typeface="+mn-cs"/>
                        </a:rPr>
                        <a:t>0.90</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0.78</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gridSpan="2">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324601502"/>
                  </a:ext>
                </a:extLst>
              </a:tr>
              <a:tr h="0">
                <a:tc>
                  <a:txBody>
                    <a:bodyPr/>
                    <a:lstStyle/>
                    <a:p>
                      <a:pPr algn="ctr" rtl="0" fontAlgn="b"/>
                      <a:r>
                        <a:rPr lang="en-US" sz="1400" b="1" i="0" u="none" strike="noStrike" dirty="0">
                          <a:solidFill>
                            <a:srgbClr val="0055A0"/>
                          </a:solidFill>
                          <a:effectLst/>
                          <a:latin typeface="Calibri" panose="020F0502020204030204" pitchFamily="34" charset="0"/>
                        </a:rPr>
                        <a:t>Stored energy density (overall)</a:t>
                      </a:r>
                      <a:endParaRPr lang="en-GB" sz="1400" b="1"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US" sz="1400" b="1" i="0" u="none" strike="noStrike" dirty="0">
                          <a:solidFill>
                            <a:srgbClr val="0055A0"/>
                          </a:solidFill>
                          <a:effectLst/>
                          <a:latin typeface="Calibri" panose="020F0502020204030204" pitchFamily="34" charset="0"/>
                        </a:rPr>
                        <a:t>MJ/m</a:t>
                      </a:r>
                      <a:r>
                        <a:rPr lang="en-US" sz="1400" b="1" i="0" u="none" strike="noStrike" baseline="30000" dirty="0">
                          <a:solidFill>
                            <a:srgbClr val="0055A0"/>
                          </a:solidFill>
                          <a:effectLst/>
                          <a:latin typeface="Calibri" panose="020F0502020204030204" pitchFamily="34" charset="0"/>
                        </a:rPr>
                        <a:t>3</a:t>
                      </a:r>
                      <a:endParaRPr lang="en-GB" sz="1400" b="1" i="0" u="none" strike="noStrike" baseline="30000"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r>
                        <a:rPr lang="en-US" sz="1400" b="0" i="0" u="none" strike="noStrike" dirty="0">
                          <a:solidFill>
                            <a:srgbClr val="0055A0"/>
                          </a:solidFill>
                          <a:effectLst/>
                          <a:latin typeface="Calibri" panose="020F0502020204030204" pitchFamily="34" charset="0"/>
                        </a:rPr>
                        <a:t>88</a:t>
                      </a:r>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91.83</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82.31</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a:txBody>
                    <a:bodyPr/>
                    <a:lstStyle/>
                    <a:p>
                      <a:pPr marL="0" algn="ctr" rtl="0" eaLnBrk="1" fontAlgn="b" latinLnBrk="0" hangingPunct="1"/>
                      <a:r>
                        <a:rPr kumimoji="0" lang="en-GB" sz="1400" b="0" i="0" u="none" strike="noStrike" kern="1200" dirty="0">
                          <a:solidFill>
                            <a:srgbClr val="0055A0"/>
                          </a:solidFill>
                          <a:effectLst/>
                          <a:latin typeface="Calibri" panose="020F0502020204030204" pitchFamily="34" charset="0"/>
                          <a:ea typeface="+mn-ea"/>
                          <a:cs typeface="+mn-cs"/>
                        </a:rPr>
                        <a:t>88.86</a:t>
                      </a:r>
                    </a:p>
                  </a:txBody>
                  <a:tcPr marL="0" marR="0" marT="0" marB="0" anchor="b">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gridSpan="2">
                  <a:txBody>
                    <a:bodyPr/>
                    <a:lstStyle/>
                    <a:p>
                      <a:pPr algn="ctr" rtl="0" fontAlgn="b"/>
                      <a:endParaRPr lang="en-GB" sz="1400" b="0" i="0" u="none" strike="noStrike" dirty="0">
                        <a:solidFill>
                          <a:srgbClr val="0055A0"/>
                        </a:solidFill>
                        <a:effectLst/>
                        <a:latin typeface="Calibri" panose="020F0502020204030204" pitchFamily="34" charset="0"/>
                      </a:endParaRPr>
                    </a:p>
                  </a:txBody>
                  <a:tcPr marL="0" marR="0" marT="0"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0055A0"/>
                      </a:solidFill>
                      <a:prstDash val="solid"/>
                      <a:round/>
                      <a:headEnd type="none" w="med" len="med"/>
                      <a:tailEnd type="none" w="med" len="med"/>
                    </a:lnT>
                    <a:lnB w="12700" cap="flat" cmpd="sng" algn="ctr">
                      <a:solidFill>
                        <a:srgbClr val="0055A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4016016209"/>
                  </a:ext>
                </a:extLst>
              </a:tr>
            </a:tbl>
          </a:graphicData>
        </a:graphic>
      </p:graphicFrame>
      <p:sp>
        <p:nvSpPr>
          <p:cNvPr id="3" name="TextBox 2">
            <a:extLst>
              <a:ext uri="{FF2B5EF4-FFF2-40B4-BE49-F238E27FC236}">
                <a16:creationId xmlns:a16="http://schemas.microsoft.com/office/drawing/2014/main" id="{F2ED3A85-E34E-8567-4E23-3F9BD839EE96}"/>
              </a:ext>
            </a:extLst>
          </p:cNvPr>
          <p:cNvSpPr txBox="1"/>
          <p:nvPr/>
        </p:nvSpPr>
        <p:spPr>
          <a:xfrm>
            <a:off x="457201" y="5684065"/>
            <a:ext cx="8420100" cy="523220"/>
          </a:xfrm>
          <a:prstGeom prst="rect">
            <a:avLst/>
          </a:prstGeom>
          <a:noFill/>
        </p:spPr>
        <p:txBody>
          <a:bodyPr wrap="square" rtlCol="0">
            <a:spAutoFit/>
          </a:bodyPr>
          <a:lstStyle/>
          <a:p>
            <a:r>
              <a:rPr lang="en-US" sz="1400" dirty="0">
                <a:solidFill>
                  <a:srgbClr val="FF0000"/>
                </a:solidFill>
              </a:rPr>
              <a:t>Remark: with v303 we are getting close in terms of protection to MQXF (previous versions had a bit more margin)</a:t>
            </a:r>
            <a:endParaRPr lang="en-GB" sz="1400" dirty="0">
              <a:solidFill>
                <a:srgbClr val="FF0000"/>
              </a:solidFill>
            </a:endParaRPr>
          </a:p>
        </p:txBody>
      </p:sp>
    </p:spTree>
    <p:extLst>
      <p:ext uri="{BB962C8B-B14F-4D97-AF65-F5344CB8AC3E}">
        <p14:creationId xmlns:p14="http://schemas.microsoft.com/office/powerpoint/2010/main" val="3712194133"/>
      </p:ext>
    </p:extLst>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CERNCorporate4-3</Template>
  <TotalTime>157325</TotalTime>
  <Words>2153</Words>
  <Application>Microsoft Office PowerPoint</Application>
  <PresentationFormat>On-screen Show (4:3)</PresentationFormat>
  <Paragraphs>643</Paragraphs>
  <Slides>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Cambria Math</vt:lpstr>
      <vt:lpstr>Times New Roman</vt:lpstr>
      <vt:lpstr>Wingdings</vt:lpstr>
      <vt:lpstr>CERNCorporate4-3</vt:lpstr>
      <vt:lpstr>Design options for a 14 T + block type dipole using 40 strands cable</vt:lpstr>
      <vt:lpstr>Design target</vt:lpstr>
      <vt:lpstr>What does it mean reducing the aperture?</vt:lpstr>
      <vt:lpstr>From 50 mm to 40 mm aperture</vt:lpstr>
      <vt:lpstr>v301</vt:lpstr>
      <vt:lpstr>Magnet parameters</vt:lpstr>
      <vt:lpstr>Comments </vt:lpstr>
      <vt:lpstr>v303</vt:lpstr>
      <vt:lpstr>Magnet parameters</vt:lpstr>
      <vt:lpstr>Additional slides</vt:lpstr>
      <vt:lpstr>Where we are</vt:lpstr>
      <vt:lpstr>HL magnets parameters</vt:lpstr>
      <vt:lpstr>HD</vt:lpstr>
      <vt:lpstr>PowerPoint Presentation</vt:lpstr>
      <vt:lpstr>PowerPoint Presentation</vt:lpstr>
      <vt:lpstr>Critical Current Density</vt:lpstr>
      <vt:lpstr>J - range</vt:lpstr>
      <vt:lpstr>PowerPoint Presentation</vt:lpstr>
      <vt:lpstr>Magnet size</vt:lpstr>
      <vt:lpstr>Magnet parameters –  Pros and Cons of the different options</vt:lpstr>
      <vt:lpstr>Where we are</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Etienne Rochepault</dc:creator>
  <cp:lastModifiedBy>Susana Izquierdo Bermudez</cp:lastModifiedBy>
  <cp:revision>814</cp:revision>
  <cp:lastPrinted>2023-02-08T13:42:41Z</cp:lastPrinted>
  <dcterms:created xsi:type="dcterms:W3CDTF">2015-01-22T10:26:45Z</dcterms:created>
  <dcterms:modified xsi:type="dcterms:W3CDTF">2023-04-03T10:00:45Z</dcterms:modified>
</cp:coreProperties>
</file>