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90" r:id="rId2"/>
  </p:sldMasterIdLst>
  <p:notesMasterIdLst>
    <p:notesMasterId r:id="rId56"/>
  </p:notesMasterIdLst>
  <p:sldIdLst>
    <p:sldId id="407" r:id="rId3"/>
    <p:sldId id="580" r:id="rId4"/>
    <p:sldId id="522" r:id="rId5"/>
    <p:sldId id="523" r:id="rId6"/>
    <p:sldId id="524" r:id="rId7"/>
    <p:sldId id="526" r:id="rId8"/>
    <p:sldId id="528" r:id="rId9"/>
    <p:sldId id="485" r:id="rId10"/>
    <p:sldId id="527" r:id="rId11"/>
    <p:sldId id="529" r:id="rId12"/>
    <p:sldId id="530" r:id="rId13"/>
    <p:sldId id="533" r:id="rId14"/>
    <p:sldId id="534" r:id="rId15"/>
    <p:sldId id="531" r:id="rId16"/>
    <p:sldId id="535" r:id="rId17"/>
    <p:sldId id="536" r:id="rId18"/>
    <p:sldId id="554" r:id="rId19"/>
    <p:sldId id="555" r:id="rId20"/>
    <p:sldId id="532" r:id="rId21"/>
    <p:sldId id="538" r:id="rId22"/>
    <p:sldId id="539" r:id="rId23"/>
    <p:sldId id="540" r:id="rId24"/>
    <p:sldId id="543" r:id="rId25"/>
    <p:sldId id="537" r:id="rId26"/>
    <p:sldId id="551" r:id="rId27"/>
    <p:sldId id="541" r:id="rId28"/>
    <p:sldId id="545" r:id="rId29"/>
    <p:sldId id="546" r:id="rId30"/>
    <p:sldId id="547" r:id="rId31"/>
    <p:sldId id="549" r:id="rId32"/>
    <p:sldId id="550" r:id="rId33"/>
    <p:sldId id="558" r:id="rId34"/>
    <p:sldId id="561" r:id="rId35"/>
    <p:sldId id="559" r:id="rId36"/>
    <p:sldId id="556" r:id="rId37"/>
    <p:sldId id="553" r:id="rId38"/>
    <p:sldId id="552" r:id="rId39"/>
    <p:sldId id="548" r:id="rId40"/>
    <p:sldId id="562" r:id="rId41"/>
    <p:sldId id="565" r:id="rId42"/>
    <p:sldId id="564" r:id="rId43"/>
    <p:sldId id="566" r:id="rId44"/>
    <p:sldId id="571" r:id="rId45"/>
    <p:sldId id="572" r:id="rId46"/>
    <p:sldId id="568" r:id="rId47"/>
    <p:sldId id="573" r:id="rId48"/>
    <p:sldId id="569" r:id="rId49"/>
    <p:sldId id="563" r:id="rId50"/>
    <p:sldId id="576" r:id="rId51"/>
    <p:sldId id="577" r:id="rId52"/>
    <p:sldId id="574" r:id="rId53"/>
    <p:sldId id="579" r:id="rId54"/>
    <p:sldId id="578" r:id="rId55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FF00FF"/>
    <a:srgbClr val="F3900D"/>
    <a:srgbClr val="000000"/>
    <a:srgbClr val="008000"/>
    <a:srgbClr val="F9B223"/>
    <a:srgbClr val="FFFF00"/>
    <a:srgbClr val="0000FF"/>
    <a:srgbClr val="00FF00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949" autoAdjust="0"/>
    <p:restoredTop sz="96568" autoAdjust="0"/>
  </p:normalViewPr>
  <p:slideViewPr>
    <p:cSldViewPr snapToGrid="0" snapToObjects="1">
      <p:cViewPr>
        <p:scale>
          <a:sx n="125" d="100"/>
          <a:sy n="125" d="100"/>
        </p:scale>
        <p:origin x="174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viewProps" Target="viewProp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theme" Target="theme/theme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presProps" Target="pres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v>layer 1, pole, max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val>
            <c:numRef>
              <c:f>v2_pole_glued!$E$9:$G$9</c:f>
              <c:numCache>
                <c:formatCode>General</c:formatCode>
                <c:ptCount val="3"/>
                <c:pt idx="0">
                  <c:v>111.72809599999999</c:v>
                </c:pt>
                <c:pt idx="1">
                  <c:v>250.019712</c:v>
                </c:pt>
                <c:pt idx="2">
                  <c:v>156.49526399999999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CategoryTitle>
                <c15:cat>
                  <c:multiLvlStrRef>
                    <c:extLst>
                      <c:ext uri="{02D57815-91ED-43cb-92C2-25804820EDAC}">
                        <c15:formulaRef>
                          <c15:sqref>#REF!$B$2:$D$2</c15:sqref>
                        </c15:formulaRef>
                      </c:ext>
                    </c:extLst>
                  </c:multiLvlStrRef>
                </c15:cat>
              </c15:filteredCategoryTitle>
            </c:ext>
            <c:ext xmlns:c16="http://schemas.microsoft.com/office/drawing/2014/chart" uri="{C3380CC4-5D6E-409C-BE32-E72D297353CC}">
              <c16:uniqueId val="{00000000-BBFB-40EB-A97B-BD25220F5089}"/>
            </c:ext>
          </c:extLst>
        </c:ser>
        <c:ser>
          <c:idx val="0"/>
          <c:order val="1"/>
          <c:tx>
            <c:v>layer 1, pole, wo corners</c:v>
          </c:tx>
          <c:spPr>
            <a:ln>
              <a:solidFill>
                <a:srgbClr val="FF0000"/>
              </a:solidFill>
              <a:prstDash val="dash"/>
            </a:ln>
          </c:spPr>
          <c:marker>
            <c:symbol val="none"/>
          </c:marker>
          <c:val>
            <c:numRef>
              <c:f>v2_pole_glued!$E$10:$G$10</c:f>
              <c:numCache>
                <c:formatCode>General</c:formatCode>
                <c:ptCount val="3"/>
                <c:pt idx="0">
                  <c:v>102.612408</c:v>
                </c:pt>
                <c:pt idx="1">
                  <c:v>208.86851200000001</c:v>
                </c:pt>
                <c:pt idx="2">
                  <c:v>115.357096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CategoryTitle>
                <c15:cat>
                  <c:multiLvlStrRef>
                    <c:extLst>
                      <c:ext uri="{02D57815-91ED-43cb-92C2-25804820EDAC}">
                        <c15:formulaRef>
                          <c15:sqref>#REF!$B$2:$D$2</c15:sqref>
                        </c15:formulaRef>
                      </c:ext>
                    </c:extLst>
                  </c:multiLvlStrRef>
                </c15:cat>
              </c15:filteredCategoryTitle>
            </c:ext>
            <c:ext xmlns:c16="http://schemas.microsoft.com/office/drawing/2014/chart" uri="{C3380CC4-5D6E-409C-BE32-E72D297353CC}">
              <c16:uniqueId val="{00000001-BBFB-40EB-A97B-BD25220F5089}"/>
            </c:ext>
          </c:extLst>
        </c:ser>
        <c:ser>
          <c:idx val="2"/>
          <c:order val="2"/>
          <c:tx>
            <c:v>layer 2, pole , max</c:v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val>
            <c:numRef>
              <c:f>v2_pole_glued!$E$16:$G$16</c:f>
              <c:numCache>
                <c:formatCode>General</c:formatCode>
                <c:ptCount val="3"/>
                <c:pt idx="0">
                  <c:v>123.49359200000001</c:v>
                </c:pt>
                <c:pt idx="1">
                  <c:v>283.10719999999998</c:v>
                </c:pt>
                <c:pt idx="2">
                  <c:v>201.05523199999999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BBFB-40EB-A97B-BD25220F5089}"/>
            </c:ext>
          </c:extLst>
        </c:ser>
        <c:ser>
          <c:idx val="3"/>
          <c:order val="3"/>
          <c:tx>
            <c:v>layer 2, pole, wo corners</c:v>
          </c:tx>
          <c:spPr>
            <a:ln>
              <a:solidFill>
                <a:srgbClr val="00B050"/>
              </a:solidFill>
              <a:prstDash val="dash"/>
            </a:ln>
          </c:spPr>
          <c:marker>
            <c:symbol val="none"/>
          </c:marker>
          <c:val>
            <c:numRef>
              <c:f>v2_pole_glued!$E$17:$G$17</c:f>
              <c:numCache>
                <c:formatCode>General</c:formatCode>
                <c:ptCount val="3"/>
                <c:pt idx="0">
                  <c:v>95.970320000000001</c:v>
                </c:pt>
                <c:pt idx="1">
                  <c:v>196.80624</c:v>
                </c:pt>
                <c:pt idx="2">
                  <c:v>128.36532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BBFB-40EB-A97B-BD25220F50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0241936"/>
        <c:axId val="150226960"/>
      </c:lineChart>
      <c:catAx>
        <c:axId val="15024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26960"/>
        <c:crosses val="autoZero"/>
        <c:auto val="1"/>
        <c:lblAlgn val="ctr"/>
        <c:lblOffset val="100"/>
        <c:noMultiLvlLbl val="0"/>
      </c:catAx>
      <c:valAx>
        <c:axId val="15022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Seqv MAX, MPa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41936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v>Shell</c:v>
          </c:tx>
          <c:marker>
            <c:symbol val="none"/>
          </c:marker>
          <c:cat>
            <c:strRef>
              <c:f>v4_pole_not_glued_0_36!$E$2:$G$2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v4_pole_not_glued_0_36!$E$5:$G$5</c:f>
              <c:numCache>
                <c:formatCode>General</c:formatCode>
                <c:ptCount val="3"/>
                <c:pt idx="0">
                  <c:v>0.91745645980000001</c:v>
                </c:pt>
                <c:pt idx="1">
                  <c:v>7.4994171950000004</c:v>
                </c:pt>
                <c:pt idx="2">
                  <c:v>7.1651971410000002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A29-4623-B211-9ED1667ADCB7}"/>
            </c:ext>
          </c:extLst>
        </c:ser>
        <c:ser>
          <c:idx val="0"/>
          <c:order val="1"/>
          <c:tx>
            <c:v>Pole</c:v>
          </c:tx>
          <c:marker>
            <c:symbol val="none"/>
          </c:marker>
          <c:cat>
            <c:strRef>
              <c:f>v4_pole_not_glued_0_36!$E$2:$G$2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v4_pole_not_glued_0_36!$E$6:$G$6</c:f>
              <c:numCache>
                <c:formatCode>General</c:formatCode>
                <c:ptCount val="3"/>
                <c:pt idx="0">
                  <c:v>-1.4136754709999999</c:v>
                </c:pt>
                <c:pt idx="1">
                  <c:v>-3.2250306989999999</c:v>
                </c:pt>
                <c:pt idx="2">
                  <c:v>8.1951229479999999E-2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A29-4623-B211-9ED1667ADCB7}"/>
            </c:ext>
          </c:extLst>
        </c:ser>
        <c:ser>
          <c:idx val="2"/>
          <c:order val="2"/>
          <c:tx>
            <c:v>Pad</c:v>
          </c:tx>
          <c:marker>
            <c:symbol val="none"/>
          </c:marker>
          <c:cat>
            <c:strRef>
              <c:f>v4_pole_not_glued_0_36!$E$2:$G$2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v4_pole_not_glued_0_36!$E$7:$G$7</c:f>
              <c:numCache>
                <c:formatCode>General</c:formatCode>
                <c:ptCount val="3"/>
                <c:pt idx="0">
                  <c:v>-6.3486199839999993E-2</c:v>
                </c:pt>
                <c:pt idx="1">
                  <c:v>-1.0023959250000001</c:v>
                </c:pt>
                <c:pt idx="2">
                  <c:v>0.7651603307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A29-4623-B211-9ED1667ADC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0241936"/>
        <c:axId val="150226960"/>
      </c:lineChart>
      <c:catAx>
        <c:axId val="15024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26960"/>
        <c:crosses val="autoZero"/>
        <c:auto val="1"/>
        <c:lblAlgn val="ctr"/>
        <c:lblOffset val="100"/>
        <c:noMultiLvlLbl val="0"/>
      </c:catAx>
      <c:valAx>
        <c:axId val="15022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 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419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1"/>
          <c:order val="0"/>
          <c:tx>
            <c:v>Shell</c:v>
          </c:tx>
          <c:marker>
            <c:symbol val="none"/>
          </c:marker>
          <c:cat>
            <c:strRef>
              <c:f>v3_pole_not_glued_0_7intf!$E$2:$G$2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v3_pole_not_glued_0_7intf!$E$5:$G$5</c:f>
              <c:numCache>
                <c:formatCode>General</c:formatCode>
                <c:ptCount val="3"/>
                <c:pt idx="0">
                  <c:v>3.0345773880000002</c:v>
                </c:pt>
                <c:pt idx="1">
                  <c:v>7.0932193100000003</c:v>
                </c:pt>
                <c:pt idx="2">
                  <c:v>7.1629151059999998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8651-4208-B319-74A87055F73B}"/>
            </c:ext>
          </c:extLst>
        </c:ser>
        <c:ser>
          <c:idx val="0"/>
          <c:order val="1"/>
          <c:tx>
            <c:v>Pole</c:v>
          </c:tx>
          <c:marker>
            <c:symbol val="none"/>
          </c:marker>
          <c:cat>
            <c:strRef>
              <c:f>v3_pole_not_glued_0_7intf!$E$2:$G$2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v3_pole_not_glued_0_7intf!$E$6:$G$6</c:f>
              <c:numCache>
                <c:formatCode>General</c:formatCode>
                <c:ptCount val="3"/>
                <c:pt idx="0">
                  <c:v>-3.118861898</c:v>
                </c:pt>
                <c:pt idx="1">
                  <c:v>-6.1216231600000004</c:v>
                </c:pt>
                <c:pt idx="2">
                  <c:v>-1.3422703819999999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651-4208-B319-74A87055F73B}"/>
            </c:ext>
          </c:extLst>
        </c:ser>
        <c:ser>
          <c:idx val="2"/>
          <c:order val="2"/>
          <c:tx>
            <c:v>Pad</c:v>
          </c:tx>
          <c:marker>
            <c:symbol val="none"/>
          </c:marker>
          <c:cat>
            <c:strRef>
              <c:f>v3_pole_not_glued_0_7intf!$E$2:$G$2</c:f>
              <c:strCache>
                <c:ptCount val="3"/>
                <c:pt idx="0">
                  <c:v>warm</c:v>
                </c:pt>
                <c:pt idx="1">
                  <c:v>cool down</c:v>
                </c:pt>
                <c:pt idx="2">
                  <c:v>powering</c:v>
                </c:pt>
              </c:strCache>
            </c:strRef>
          </c:cat>
          <c:val>
            <c:numRef>
              <c:f>v3_pole_not_glued_0_7intf!$E$7:$G$7</c:f>
              <c:numCache>
                <c:formatCode>General</c:formatCode>
                <c:ptCount val="3"/>
                <c:pt idx="0">
                  <c:v>8.4288931590000005E-2</c:v>
                </c:pt>
                <c:pt idx="1">
                  <c:v>-0.97134002909999995</c:v>
                </c:pt>
                <c:pt idx="2">
                  <c:v>0.79155446939999996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8651-4208-B319-74A87055F7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50241936"/>
        <c:axId val="150226960"/>
      </c:lineChart>
      <c:catAx>
        <c:axId val="150241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26960"/>
        <c:crosses val="autoZero"/>
        <c:auto val="1"/>
        <c:lblAlgn val="ctr"/>
        <c:lblOffset val="100"/>
        <c:noMultiLvlLbl val="0"/>
      </c:catAx>
      <c:valAx>
        <c:axId val="150226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F 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024193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  <c:extLst/>
  </c:chart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7CAEE29-812F-4FD1-80FE-A79269725149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36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1330EA8-721A-4296-A153-FBC4832E44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446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88E4C-9CE3-4893-A690-D7E34E0FA916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B4269-DB68-4CF8-93FC-E0E0F9F4617A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D8EFD-823C-4D89-B8F7-A571BD4235DD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792088"/>
          </a:xfrm>
          <a:solidFill>
            <a:schemeClr val="tx1"/>
          </a:solidFill>
        </p:spPr>
        <p:txBody>
          <a:bodyPr/>
          <a:lstStyle>
            <a:lvl1pPr algn="l">
              <a:defRPr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36712"/>
            <a:ext cx="8226854" cy="515631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>
              <a:buClr>
                <a:schemeClr val="tx2"/>
              </a:buCl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85018"/>
          </a:xfrm>
          <a:prstGeom prst="rect">
            <a:avLst/>
          </a:prstGeom>
        </p:spPr>
        <p:txBody>
          <a:bodyPr/>
          <a:lstStyle/>
          <a:p>
            <a:fld id="{91FE0CF9-301C-4DC2-9DD4-D8FCF2197C95}" type="slidenum">
              <a:rPr lang="en-GB" smtClean="0">
                <a:solidFill>
                  <a:srgbClr val="0C377B"/>
                </a:solidFill>
              </a:rPr>
              <a:pPr/>
              <a:t>‹#›</a:t>
            </a:fld>
            <a:endParaRPr lang="en-GB">
              <a:solidFill>
                <a:srgbClr val="0C37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49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8A5FA-251B-BAEC-1690-FE1492C94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AE0EB9-9962-E815-84A2-26191F5C0F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FEA7B0-853D-31FC-F6E0-538E9C7A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0E863-5525-6363-497D-A169D435C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A5BFE1-8C8A-1767-8915-3000E8179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51625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8FD4E-E6CF-A214-BAFB-4EBC26F40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D85A4-378F-C3E0-2F65-12CBD02A5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6547AB-85D6-0CD9-0D5E-FC41CA2FB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375BF-26F0-1ECB-21C6-AE4EE7514B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1598D-B0A4-DA5C-5D24-F58A35B5F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982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207AC-F24E-D3F6-FAE3-E71889EA58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1ED8C-2E34-C448-A16F-F8E5ECEEC4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E4B07-9230-6DB6-A023-134B22467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E2E08E-6935-C547-4100-CD18CCB3F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813E5-C464-A7FE-DB4E-7DCF15345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80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46DA2-EB55-D9EC-31D1-3C25C70B1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76E61-A727-8CDF-8B8B-5F8CA44ADF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254A63-82EC-2BA2-34B4-7DB4BF3F9B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71DAC6-5326-3952-BCFF-DD8ADA47B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47A09-530F-CFA1-6B76-93BC30CFA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307641-7335-3921-CA3A-EAB29CC14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7906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82920A-2CA6-EC8F-81BE-5A7D4F51D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34847-5811-7D57-07B4-8EC09FB26F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697D33-CC54-468A-FB99-C883E838B0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DB330F-A995-B670-7B5F-154E6522C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71E8249-B1CB-DB43-90EF-E20E735DEA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2B637BF-F70C-D462-0C1C-EEAF1A92F9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7C1DF1-1E64-AD0F-63E9-08EBD2D4F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FAE9C-AA91-5CF7-0D32-48377C9C5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539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4D3AD-2D01-5177-9454-35D00FF9E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85C440-1E2C-6588-4F5E-C692AA404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F99ED3-497F-2285-45F3-905B2D2B0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FF21A-7F38-C1DB-D55C-149F859A6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015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20BE63-05C8-A88B-C354-27EFAF63F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050B82-BD0F-33D3-596F-C99FD78924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229D26-01C0-880F-E70C-1ED35E8919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5601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55B92-59A9-3270-9F67-1F023D347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E5FCF-FAC4-3309-734C-81E7EC5230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4CE06E-DD75-F356-3413-BA8B29633F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BE312E-0313-6E79-DF26-526E743F3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43B5BA-8C98-1359-B119-AC2B8BBC9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8DC56A-8A11-A44B-3738-44028A95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4923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688B5F-4F44-0B66-2D0A-7E6EDDC77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5B8EA8-03AC-B6C8-25BA-F463282A30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04D7DA-AC30-6F2B-324C-0865878B2D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DF05E0-41C5-9B76-1962-814EBB383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0D9950-97D3-39A5-6374-BEF237786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232488-F703-76F8-BFE2-B3E865E4F9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61603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33F39-133C-629A-FFAE-57151805E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DF3968-208F-708E-5DBC-6B5CE9F5E7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9F7E70-F8B5-FCB6-F4C3-C91FE00EA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7EBD0C-A677-DECE-33A7-B025928FF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80039-25E2-1D02-960B-AFF682307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41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3159F5-4A18-C1DC-021B-C25D7E437D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6CE2F3-9750-5DD1-0479-AC05D2334A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15683-669E-F5FF-8644-14E6506B6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C9F627-909E-96D0-4DDE-C8FE2C14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948F40-A8CA-3981-D340-80FBD4BB5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4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E990D-4B41-4352-B8F2-3370DCA75E12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Espace réservé du contenu 4">
            <a:extLst>
              <a:ext uri="{FF2B5EF4-FFF2-40B4-BE49-F238E27FC236}">
                <a16:creationId xmlns:a16="http://schemas.microsoft.com/office/drawing/2014/main" id="{D0CB8835-D5AF-A392-6888-0598121FBA5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Espace réservé du contenu 4">
            <a:extLst>
              <a:ext uri="{FF2B5EF4-FFF2-40B4-BE49-F238E27FC236}">
                <a16:creationId xmlns:a16="http://schemas.microsoft.com/office/drawing/2014/main" id="{BE2EBC5B-146D-6B2B-7AD8-19ED61B39FD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06705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Espace réservé du contenu 4">
            <a:extLst>
              <a:ext uri="{FF2B5EF4-FFF2-40B4-BE49-F238E27FC236}">
                <a16:creationId xmlns:a16="http://schemas.microsoft.com/office/drawing/2014/main" id="{E8F8FF50-978D-74A3-C70C-488A5A9DDAC1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306705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13" name="Espace réservé du contenu 4">
            <a:extLst>
              <a:ext uri="{FF2B5EF4-FFF2-40B4-BE49-F238E27FC236}">
                <a16:creationId xmlns:a16="http://schemas.microsoft.com/office/drawing/2014/main" id="{F1E4645F-A48D-E631-8116-79963754C3B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134100" y="1243539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E77F0B9F-D693-7E74-7FF5-C95D21CF0AA6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6134100" y="3802958"/>
            <a:ext cx="3009900" cy="225447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B9F64-8053-4CA8-A443-36AC316E8A38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9" r:id="rId14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3224C1-DB80-16B9-94F2-29D75B1D4E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7175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BDA125-3782-9BF3-61F2-473B73390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CCBDC-E5CB-4B1C-AE35-F772439BFD7B}" type="datetimeFigureOut">
              <a:rPr lang="en-GB" smtClean="0"/>
              <a:t>22/03/2023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0C3C01-7792-38C2-A151-F703E08D88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5BC0EC-4855-C1AF-35F3-0E3919CCF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35FF7-5911-4203-9D85-22A66F13B812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5986D65A-E1BA-9325-AD87-EE0AD206C16D}"/>
              </a:ext>
            </a:extLst>
          </p:cNvPr>
          <p:cNvSpPr txBox="1">
            <a:spLocks/>
          </p:cNvSpPr>
          <p:nvPr userDrawn="1"/>
        </p:nvSpPr>
        <p:spPr>
          <a:xfrm>
            <a:off x="0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1D78BED-E671-EF51-CD53-B9648056C210}"/>
              </a:ext>
            </a:extLst>
          </p:cNvPr>
          <p:cNvSpPr txBox="1">
            <a:spLocks/>
          </p:cNvSpPr>
          <p:nvPr userDrawn="1"/>
        </p:nvSpPr>
        <p:spPr>
          <a:xfrm>
            <a:off x="3343275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C4AEE73-461A-0477-56F3-B8DF71C8EEE7}"/>
              </a:ext>
            </a:extLst>
          </p:cNvPr>
          <p:cNvSpPr txBox="1">
            <a:spLocks/>
          </p:cNvSpPr>
          <p:nvPr userDrawn="1"/>
        </p:nvSpPr>
        <p:spPr>
          <a:xfrm>
            <a:off x="3086100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C146413-D776-A071-1587-C3E5A6C91CD5}"/>
              </a:ext>
            </a:extLst>
          </p:cNvPr>
          <p:cNvSpPr txBox="1">
            <a:spLocks/>
          </p:cNvSpPr>
          <p:nvPr userDrawn="1"/>
        </p:nvSpPr>
        <p:spPr>
          <a:xfrm>
            <a:off x="6286501" y="161925"/>
            <a:ext cx="2867025" cy="2743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E01931BB-4F51-9DAF-A9C1-C70DB3A52319}"/>
              </a:ext>
            </a:extLst>
          </p:cNvPr>
          <p:cNvSpPr txBox="1">
            <a:spLocks/>
          </p:cNvSpPr>
          <p:nvPr userDrawn="1"/>
        </p:nvSpPr>
        <p:spPr>
          <a:xfrm>
            <a:off x="6029326" y="3429000"/>
            <a:ext cx="3124199" cy="2743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62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g"/><Relationship Id="rId5" Type="http://schemas.openxmlformats.org/officeDocument/2006/relationships/image" Target="../media/image27.jp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image" Target="../media/image37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g"/><Relationship Id="rId5" Type="http://schemas.openxmlformats.org/officeDocument/2006/relationships/image" Target="../media/image35.jpg"/><Relationship Id="rId4" Type="http://schemas.openxmlformats.org/officeDocument/2006/relationships/image" Target="../media/image34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g"/><Relationship Id="rId7" Type="http://schemas.openxmlformats.org/officeDocument/2006/relationships/image" Target="../media/image64.jp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3.jpg"/><Relationship Id="rId5" Type="http://schemas.openxmlformats.org/officeDocument/2006/relationships/image" Target="../media/image62.jpg"/><Relationship Id="rId4" Type="http://schemas.openxmlformats.org/officeDocument/2006/relationships/image" Target="../media/image61.jp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7" Type="http://schemas.openxmlformats.org/officeDocument/2006/relationships/image" Target="../media/image70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9.jpg"/><Relationship Id="rId5" Type="http://schemas.openxmlformats.org/officeDocument/2006/relationships/image" Target="../media/image68.jpg"/><Relationship Id="rId4" Type="http://schemas.openxmlformats.org/officeDocument/2006/relationships/image" Target="../media/image67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g"/><Relationship Id="rId7" Type="http://schemas.openxmlformats.org/officeDocument/2006/relationships/image" Target="../media/image76.jp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5.jpg"/><Relationship Id="rId5" Type="http://schemas.openxmlformats.org/officeDocument/2006/relationships/image" Target="../media/image74.jpg"/><Relationship Id="rId4" Type="http://schemas.openxmlformats.org/officeDocument/2006/relationships/image" Target="../media/image73.jp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g"/><Relationship Id="rId7" Type="http://schemas.openxmlformats.org/officeDocument/2006/relationships/image" Target="../media/image82.jpg"/><Relationship Id="rId2" Type="http://schemas.openxmlformats.org/officeDocument/2006/relationships/image" Target="../media/image77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1.jpg"/><Relationship Id="rId5" Type="http://schemas.openxmlformats.org/officeDocument/2006/relationships/image" Target="../media/image80.jpg"/><Relationship Id="rId4" Type="http://schemas.openxmlformats.org/officeDocument/2006/relationships/image" Target="../media/image79.jp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g"/><Relationship Id="rId7" Type="http://schemas.openxmlformats.org/officeDocument/2006/relationships/image" Target="../media/image88.jpg"/><Relationship Id="rId2" Type="http://schemas.openxmlformats.org/officeDocument/2006/relationships/image" Target="../media/image83.jp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7.jpg"/><Relationship Id="rId5" Type="http://schemas.openxmlformats.org/officeDocument/2006/relationships/image" Target="../media/image86.jpg"/><Relationship Id="rId4" Type="http://schemas.openxmlformats.org/officeDocument/2006/relationships/image" Target="../media/image85.jp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g"/><Relationship Id="rId2" Type="http://schemas.openxmlformats.org/officeDocument/2006/relationships/image" Target="../media/image89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9946" y="1234911"/>
            <a:ext cx="8226854" cy="206550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Mechanical analysis for a block-type 14 T magnet, </a:t>
            </a:r>
            <a:br>
              <a:rPr lang="en-US" dirty="0"/>
            </a:br>
            <a:r>
              <a:rPr lang="en-US" dirty="0"/>
              <a:t>1in1 configuration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>
          <a:xfrm>
            <a:off x="1903751" y="3729174"/>
            <a:ext cx="5666796" cy="1201782"/>
          </a:xfrm>
        </p:spPr>
        <p:txBody>
          <a:bodyPr anchor="t">
            <a:normAutofit/>
          </a:bodyPr>
          <a:lstStyle/>
          <a:p>
            <a:pPr algn="ctr"/>
            <a:r>
              <a:rPr lang="en-US" sz="1800" dirty="0"/>
              <a:t>March 2023</a:t>
            </a:r>
          </a:p>
          <a:p>
            <a:pPr algn="ctr"/>
            <a:r>
              <a:rPr lang="en-US" sz="1800" dirty="0"/>
              <a:t>Susana Izquierdo Bermudez, Juan Carlos Perez , Lucio Fiscarelli, Ezio Todesco, Emma Lucie Gautheron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760F31-EDB3-445F-A96A-680D7E6E3A72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38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27D0C-C487-8DB2-7E85-98C5460EE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C33AF-89F3-7ACC-5094-233C191B2A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95307-1220-0176-9859-37FA64D1D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3" name="Picture 12" descr="Chart, bar chart&#10;&#10;Description automatically generated">
            <a:extLst>
              <a:ext uri="{FF2B5EF4-FFF2-40B4-BE49-F238E27FC236}">
                <a16:creationId xmlns:a16="http://schemas.microsoft.com/office/drawing/2014/main" id="{E631FB1A-DAA1-D922-1CBF-FCF66891C90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038" y="673147"/>
            <a:ext cx="3603228" cy="2709949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13B6DC43-EC55-F244-99AC-EAA52AA2F5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87398"/>
            <a:ext cx="4838700" cy="4505629"/>
          </a:xfrm>
        </p:spPr>
        <p:txBody>
          <a:bodyPr>
            <a:normAutofit/>
          </a:bodyPr>
          <a:lstStyle/>
          <a:p>
            <a:r>
              <a:rPr lang="en-US" sz="1600" dirty="0" err="1"/>
              <a:t>Intf</a:t>
            </a:r>
            <a:r>
              <a:rPr lang="en-US" sz="1600" dirty="0"/>
              <a:t> 0.7 mm and 60 mm shell gives us more than enough preload.</a:t>
            </a:r>
          </a:p>
          <a:p>
            <a:pPr lvl="1"/>
            <a:r>
              <a:rPr lang="en-US" sz="1600" dirty="0"/>
              <a:t>0.7 mm we can get with XX bar</a:t>
            </a:r>
          </a:p>
          <a:p>
            <a:pPr lvl="1"/>
            <a:r>
              <a:rPr lang="en-US" sz="1600" dirty="0"/>
              <a:t>See v3 with 50 mm shell</a:t>
            </a:r>
          </a:p>
          <a:p>
            <a:endParaRPr lang="en-GB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8A2D47F-2B9C-1D2F-0ACE-CFAD29015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67" y="3434264"/>
            <a:ext cx="4578493" cy="274343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4A5E3D7E-1D55-417A-01C2-32F9720C0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2935" y="3429000"/>
            <a:ext cx="3933298" cy="270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5757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27D0C-C487-8DB2-7E85-98C5460EE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0.7 </a:t>
            </a:r>
            <a:r>
              <a:rPr lang="en-US" dirty="0" err="1"/>
              <a:t>interf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EC33AF-89F3-7ACC-5094-233C191B2A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795307-1220-0176-9859-37FA64D1DD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Content Placeholder 9" descr="A picture containing diagram&#10;&#10;Description automatically generated">
            <a:extLst>
              <a:ext uri="{FF2B5EF4-FFF2-40B4-BE49-F238E27FC236}">
                <a16:creationId xmlns:a16="http://schemas.microsoft.com/office/drawing/2014/main" id="{88E7EFA4-5AC8-85E5-5B4B-B3F701F8EA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056" y="1472905"/>
            <a:ext cx="2393333" cy="1800000"/>
          </a:xfrm>
        </p:spPr>
      </p:pic>
      <p:pic>
        <p:nvPicPr>
          <p:cNvPr id="16" name="Picture 15" descr="A picture containing chart&#10;&#10;Description automatically generated">
            <a:extLst>
              <a:ext uri="{FF2B5EF4-FFF2-40B4-BE49-F238E27FC236}">
                <a16:creationId xmlns:a16="http://schemas.microsoft.com/office/drawing/2014/main" id="{F25B0B6B-2444-48E9-5FE5-BCA62820FF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2043" y="1472905"/>
            <a:ext cx="2393333" cy="1800000"/>
          </a:xfrm>
          <a:prstGeom prst="rect">
            <a:avLst/>
          </a:prstGeom>
        </p:spPr>
      </p:pic>
      <p:pic>
        <p:nvPicPr>
          <p:cNvPr id="18" name="Picture 17" descr="A picture containing diagram&#10;&#10;Description automatically generated">
            <a:extLst>
              <a:ext uri="{FF2B5EF4-FFF2-40B4-BE49-F238E27FC236}">
                <a16:creationId xmlns:a16="http://schemas.microsoft.com/office/drawing/2014/main" id="{F79AD562-61CE-55B1-4927-69EAC83122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39468" y="1510211"/>
            <a:ext cx="2393333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55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CCCDEB-0CA9-6371-0B68-9CFBD4A441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12D39-290A-7E4C-E505-967CF23790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 be loaded to 14 T, 0.4 mm </a:t>
            </a:r>
            <a:r>
              <a:rPr lang="en-US" dirty="0" err="1"/>
              <a:t>interf</a:t>
            </a:r>
            <a:r>
              <a:rPr lang="en-US" dirty="0"/>
              <a:t> is enough with 60 mm shell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985D2C-C439-BDF5-8169-FA29ADF2EB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98A73B-FD9B-5268-A328-96CB501C78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B2AA5A08-E558-E09A-2E62-CCFA4BB96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7" y="3429000"/>
            <a:ext cx="2667007" cy="2005827"/>
          </a:xfrm>
          <a:prstGeom prst="rect">
            <a:avLst/>
          </a:prstGeom>
        </p:spPr>
      </p:pic>
      <p:pic>
        <p:nvPicPr>
          <p:cNvPr id="8" name="Picture 7" descr="Chart, bar chart&#10;&#10;Description automatically generated">
            <a:extLst>
              <a:ext uri="{FF2B5EF4-FFF2-40B4-BE49-F238E27FC236}">
                <a16:creationId xmlns:a16="http://schemas.microsoft.com/office/drawing/2014/main" id="{6562591A-ACCF-2D34-41DD-2A78987488A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2667007" cy="200582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1E30A72-FFD0-2411-894F-8EE1E9CDDA82}"/>
              </a:ext>
            </a:extLst>
          </p:cNvPr>
          <p:cNvSpPr txBox="1"/>
          <p:nvPr/>
        </p:nvSpPr>
        <p:spPr>
          <a:xfrm>
            <a:off x="1152525" y="298132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0.7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D95C20-53E9-A914-05E6-BA5BFFEE22B1}"/>
              </a:ext>
            </a:extLst>
          </p:cNvPr>
          <p:cNvSpPr txBox="1"/>
          <p:nvPr/>
        </p:nvSpPr>
        <p:spPr>
          <a:xfrm>
            <a:off x="4205076" y="2981325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0.5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0DC28B-6D5A-E44A-F9C0-3F69E0B7376E}"/>
              </a:ext>
            </a:extLst>
          </p:cNvPr>
          <p:cNvSpPr txBox="1"/>
          <p:nvPr/>
        </p:nvSpPr>
        <p:spPr>
          <a:xfrm>
            <a:off x="7257627" y="2949059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0.4</a:t>
            </a:r>
            <a:endParaRPr lang="en-GB" dirty="0"/>
          </a:p>
        </p:txBody>
      </p:sp>
      <p:pic>
        <p:nvPicPr>
          <p:cNvPr id="13" name="Picture 12" descr="Chart&#10;&#10;Description automatically generated">
            <a:extLst>
              <a:ext uri="{FF2B5EF4-FFF2-40B4-BE49-F238E27FC236}">
                <a16:creationId xmlns:a16="http://schemas.microsoft.com/office/drawing/2014/main" id="{037815EB-91A4-6E5E-938F-D6DEB2E9EE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3318391"/>
            <a:ext cx="3048000" cy="229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087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6872C-62C9-A0F8-571E-A4CA06640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EAB8E9C-A0E0-DE68-82BD-79D788F1793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0330" y="2287469"/>
            <a:ext cx="4627265" cy="27434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B2701E-077A-C514-BDC3-A0C1B23409E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419FF-374A-B21D-FD25-8B7E90DC5C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9FD6D6-B307-F198-78F0-1E1CA0D2F3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0290" y="2287469"/>
            <a:ext cx="4028935" cy="2743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045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396282-C130-9D9E-8A34-78632E0DB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If I glue the poles, I get a lot of corner effect</a:t>
            </a:r>
            <a:endParaRPr lang="en-GB" sz="4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F07D5E-FE41-ADFA-EFDE-45005193AC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8B8CAE-9438-3ADD-DB5F-DE24CF216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272B8CA4-A2C2-4A9E-A908-52D3CBC4C8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1178473"/>
              </p:ext>
            </p:extLst>
          </p:nvPr>
        </p:nvGraphicFramePr>
        <p:xfrm>
          <a:off x="3905250" y="1173935"/>
          <a:ext cx="4405833" cy="2140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34C693F9-3A04-ACC6-F1B5-3D51179FFD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6050" y="4255143"/>
            <a:ext cx="2393333" cy="1800000"/>
          </a:xfrm>
          <a:prstGeom prst="rect">
            <a:avLst/>
          </a:prstGeom>
        </p:spPr>
      </p:pic>
      <p:pic>
        <p:nvPicPr>
          <p:cNvPr id="10" name="Picture 9" descr="A picture containing shape&#10;&#10;Description automatically generated">
            <a:extLst>
              <a:ext uri="{FF2B5EF4-FFF2-40B4-BE49-F238E27FC236}">
                <a16:creationId xmlns:a16="http://schemas.microsoft.com/office/drawing/2014/main" id="{925739F7-F44B-382F-F47D-B9EB170DF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7750" y="4081558"/>
            <a:ext cx="2393333" cy="1800000"/>
          </a:xfrm>
          <a:prstGeom prst="rect">
            <a:avLst/>
          </a:prstGeom>
        </p:spPr>
      </p:pic>
      <p:pic>
        <p:nvPicPr>
          <p:cNvPr id="12" name="Picture 11" descr="A picture containing text, screenshot, vector graphics&#10;&#10;Description automatically generated">
            <a:extLst>
              <a:ext uri="{FF2B5EF4-FFF2-40B4-BE49-F238E27FC236}">
                <a16:creationId xmlns:a16="http://schemas.microsoft.com/office/drawing/2014/main" id="{7E60F82B-FDB0-51CB-CF09-D6F6ED26C8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350" y="4143358"/>
            <a:ext cx="2393333" cy="1800000"/>
          </a:xfrm>
          <a:prstGeom prst="rect">
            <a:avLst/>
          </a:prstGeom>
        </p:spPr>
      </p:pic>
      <p:pic>
        <p:nvPicPr>
          <p:cNvPr id="14" name="Picture 13" descr="Chart&#10;&#10;Description automatically generated">
            <a:extLst>
              <a:ext uri="{FF2B5EF4-FFF2-40B4-BE49-F238E27FC236}">
                <a16:creationId xmlns:a16="http://schemas.microsoft.com/office/drawing/2014/main" id="{50F47B41-DACB-6CEF-CBE6-88577F8C75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55" y="1481169"/>
            <a:ext cx="3356529" cy="252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634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5E4ED-CA22-A179-E63E-C6A5F72BA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picture containing diagram&#10;&#10;Description automatically generated">
            <a:extLst>
              <a:ext uri="{FF2B5EF4-FFF2-40B4-BE49-F238E27FC236}">
                <a16:creationId xmlns:a16="http://schemas.microsoft.com/office/drawing/2014/main" id="{C6F0E4C9-F9E4-919B-1287-FB57C2ACD77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6625" y="2562224"/>
            <a:ext cx="4219463" cy="317341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26365B-7BEC-CA63-6B6F-45E51E7617F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33B833-AF35-FCDA-AB93-B63517EC3C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E1477A75-BFD0-5BAE-550D-CFD3D1EE59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39197"/>
            <a:ext cx="4053788" cy="3048810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722332A-BEF4-02A1-2DE1-D1914ECDFCD3}"/>
              </a:ext>
            </a:extLst>
          </p:cNvPr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The yoke has a lot of margin, I think I can make a thicker pad such that we keep it in iron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708599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3BB84-A903-7F0B-D2A9-F3D9D0996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Potential improvements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C763C3-CBB2-67A7-BB46-63BB3B8953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6400" y="3701553"/>
            <a:ext cx="8425180" cy="2005827"/>
          </a:xfrm>
        </p:spPr>
        <p:txBody>
          <a:bodyPr>
            <a:normAutofit/>
          </a:bodyPr>
          <a:lstStyle/>
          <a:p>
            <a:r>
              <a:rPr lang="en-US" sz="2000" dirty="0"/>
              <a:t>I think the yoke has enough margin to go for a thicker iron pad </a:t>
            </a:r>
            <a:r>
              <a:rPr lang="en-US" sz="2000" dirty="0">
                <a:sym typeface="Wingdings" panose="05000000000000000000" pitchFamily="2" charset="2"/>
              </a:rPr>
              <a:t> axial loading rods probably go to the rod, up</a:t>
            </a:r>
            <a:endParaRPr lang="en-US" sz="2000" dirty="0"/>
          </a:p>
          <a:p>
            <a:r>
              <a:rPr lang="en-US" sz="2000" dirty="0"/>
              <a:t>Thinner shell, 60 mm is to much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A27898-0E7A-51A9-48FC-82EA486C5D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D02D9-B667-E81C-8CBA-010FD824BD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Chart, bar chart&#10;&#10;Description automatically generated">
            <a:extLst>
              <a:ext uri="{FF2B5EF4-FFF2-40B4-BE49-F238E27FC236}">
                <a16:creationId xmlns:a16="http://schemas.microsoft.com/office/drawing/2014/main" id="{D9ECB0AB-091F-D2A7-F796-C852E2F1E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9282" y="1325606"/>
            <a:ext cx="2667007" cy="2005827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C8480FF1-3C63-B590-23A6-88A5D9997448}"/>
              </a:ext>
            </a:extLst>
          </p:cNvPr>
          <p:cNvSpPr txBox="1">
            <a:spLocks/>
          </p:cNvSpPr>
          <p:nvPr/>
        </p:nvSpPr>
        <p:spPr>
          <a:xfrm>
            <a:off x="558800" y="1575573"/>
            <a:ext cx="3676650" cy="2005827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Better balance of pre-load between IL and OL, maybe 3 mm bore instead of 4, move one turn from layer 2 to layer 1</a:t>
            </a:r>
            <a:r>
              <a:rPr lang="en-US">
                <a:sym typeface="Wingdings" panose="05000000000000000000" pitchFamily="2" charset="2"/>
              </a:rPr>
              <a:t> this I don’t try to optimize for the moment, lets optimize a bit more the rest of the things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5078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0826A-B3C5-CC7A-BDC2-7E4E093A5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281" y="1644746"/>
            <a:ext cx="8226854" cy="2330386"/>
          </a:xfrm>
        </p:spPr>
        <p:txBody>
          <a:bodyPr>
            <a:normAutofit fontScale="90000"/>
          </a:bodyPr>
          <a:lstStyle/>
          <a:p>
            <a:r>
              <a:rPr lang="en-US" dirty="0"/>
              <a:t>Version 3</a:t>
            </a:r>
            <a:br>
              <a:rPr lang="en-US" dirty="0"/>
            </a:br>
            <a:r>
              <a:rPr lang="en-US" sz="3600" dirty="0"/>
              <a:t>- Basic optimization</a:t>
            </a:r>
            <a:br>
              <a:rPr lang="en-US" sz="3600" dirty="0"/>
            </a:br>
            <a:r>
              <a:rPr lang="en-US" sz="3600" dirty="0"/>
              <a:t>- Bladders</a:t>
            </a:r>
            <a:br>
              <a:rPr lang="en-US" sz="3600" dirty="0"/>
            </a:br>
            <a:r>
              <a:rPr lang="en-US" sz="3600" dirty="0"/>
              <a:t>- Stiffness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6DD4D2-05B4-F134-459B-FDEB8741982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B78E0-2A58-A567-B50F-0F383A7D5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8162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EAF1C-63F2-CB20-0F19-5ABB57788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 optimization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625E5B-7AD8-249D-61A2-4264E3F431B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F257B0-BFFD-8F65-AB7C-EA5D0FC65E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69C3D8-0311-2ED7-1029-7B46DFC67D90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07874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20356-94EC-C6B5-BF12-7BF49199B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900833-5EE5-3793-F401-FBC47B8B1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go better for 50 mm shell for the moment, to give about half and half of the pre-load (RT and cool down)</a:t>
            </a:r>
          </a:p>
          <a:p>
            <a:r>
              <a:rPr lang="en-US" dirty="0"/>
              <a:t>Let’s give a try to an iron pad</a:t>
            </a:r>
          </a:p>
          <a:p>
            <a:r>
              <a:rPr lang="en-US" dirty="0"/>
              <a:t>I need to put the SS filler in the </a:t>
            </a:r>
            <a:r>
              <a:rPr lang="en-US" dirty="0" err="1"/>
              <a:t>vpad</a:t>
            </a:r>
            <a:r>
              <a:rPr lang="en-US" dirty="0"/>
              <a:t> to fix b3, but not yet in this iteration (it will decrease the field and I want to check first the thicker iron pad how much gives us)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960FF4-57B6-11AD-DB6F-C9A25C51E9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1ECC84-4454-E9C4-C284-42C1C3A911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752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1592C0-DF37-4EA0-7CC2-E65320C10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E8CA98-CC72-E05F-0179-60FF88BF3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V1: first exploration of parameters</a:t>
            </a:r>
          </a:p>
          <a:p>
            <a:r>
              <a:rPr lang="en-US" sz="2800" dirty="0"/>
              <a:t>V3: ‘traditional’ design, fulfilling general targets</a:t>
            </a:r>
          </a:p>
          <a:p>
            <a:pPr lvl="1"/>
            <a:r>
              <a:rPr lang="en-US" sz="2400" dirty="0"/>
              <a:t>Basic optimization</a:t>
            </a:r>
          </a:p>
          <a:p>
            <a:pPr lvl="1"/>
            <a:r>
              <a:rPr lang="en-US" sz="2400" dirty="0"/>
              <a:t>Bladders</a:t>
            </a:r>
          </a:p>
          <a:p>
            <a:pPr lvl="1"/>
            <a:r>
              <a:rPr lang="en-US" sz="2400" dirty="0"/>
              <a:t>Stiffness</a:t>
            </a:r>
          </a:p>
          <a:p>
            <a:r>
              <a:rPr lang="en-US" sz="2800" dirty="0"/>
              <a:t>V4: horizontal split yoke with open gap after cool down</a:t>
            </a:r>
          </a:p>
          <a:p>
            <a:r>
              <a:rPr lang="en-US" sz="2800" dirty="0"/>
              <a:t>V5: vertical split yoke with close gap after loading</a:t>
            </a:r>
          </a:p>
          <a:p>
            <a:r>
              <a:rPr lang="en-US" sz="2800" dirty="0"/>
              <a:t>V6: horizontal split yoke with close gap after loading</a:t>
            </a:r>
          </a:p>
          <a:p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33B49-B19F-48D8-7B1C-66D6062A08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4/3/2023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F15A69-5B94-7236-DFF8-69878847CC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0797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297ABA-1560-96EC-9526-A5416F2D2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v3</a:t>
            </a:r>
            <a:endParaRPr lang="en-GB" dirty="0"/>
          </a:p>
        </p:txBody>
      </p:sp>
      <p:pic>
        <p:nvPicPr>
          <p:cNvPr id="11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A5936D54-0055-E6BD-8019-D86ACA9611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3AE5F-82D1-93DD-F426-FE6D95614DC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B0A7C-B0E7-A0C7-2EAA-3650CE4D46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FC4A95D-1043-678A-8267-7389D6F264E5}"/>
              </a:ext>
            </a:extLst>
          </p:cNvPr>
          <p:cNvSpPr txBox="1"/>
          <p:nvPr/>
        </p:nvSpPr>
        <p:spPr>
          <a:xfrm>
            <a:off x="4724400" y="1325606"/>
            <a:ext cx="55626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Current = 21667 A.                                                      </a:t>
            </a:r>
          </a:p>
          <a:p>
            <a:r>
              <a:rPr lang="en-GB" dirty="0"/>
              <a:t> Bore field = -14.9559928 T.                                             </a:t>
            </a:r>
          </a:p>
          <a:p>
            <a:r>
              <a:rPr lang="en-GB" dirty="0"/>
              <a:t> Peak field layer 2 = 15.7009258 T.                                      </a:t>
            </a:r>
          </a:p>
          <a:p>
            <a:r>
              <a:rPr lang="en-GB" dirty="0"/>
              <a:t> Peak field layer 1 = 15.1477766 T.                                      </a:t>
            </a:r>
          </a:p>
          <a:p>
            <a:r>
              <a:rPr lang="en-GB" dirty="0"/>
              <a:t> Current density = 346.358781 A/mm^2. </a:t>
            </a:r>
          </a:p>
        </p:txBody>
      </p:sp>
    </p:spTree>
    <p:extLst>
      <p:ext uri="{BB962C8B-B14F-4D97-AF65-F5344CB8AC3E}">
        <p14:creationId xmlns:p14="http://schemas.microsoft.com/office/powerpoint/2010/main" val="18920294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C67F98-5103-A173-9C6A-569D31214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Graphical user interface&#10;&#10;Description automatically generated">
            <a:extLst>
              <a:ext uri="{FF2B5EF4-FFF2-40B4-BE49-F238E27FC236}">
                <a16:creationId xmlns:a16="http://schemas.microsoft.com/office/drawing/2014/main" id="{E083168E-54AC-4135-C11F-FAD974881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58235" y="1414963"/>
            <a:ext cx="2872000" cy="21600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94128-7064-9084-4F6E-A99A146D79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CC227-0B33-EADB-EE5B-BD932CF593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456FE19-9EEA-36FE-C798-D4F2B30403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535" y="1414963"/>
            <a:ext cx="2872000" cy="2160000"/>
          </a:xfrm>
          <a:prstGeom prst="rect">
            <a:avLst/>
          </a:prstGeom>
        </p:spPr>
      </p:pic>
      <p:pic>
        <p:nvPicPr>
          <p:cNvPr id="11" name="Picture 10" descr="Graphical user interface&#10;&#10;Description automatically generated">
            <a:extLst>
              <a:ext uri="{FF2B5EF4-FFF2-40B4-BE49-F238E27FC236}">
                <a16:creationId xmlns:a16="http://schemas.microsoft.com/office/drawing/2014/main" id="{D30AD7BA-F648-CD93-82E1-C5501CF44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935" y="1414963"/>
            <a:ext cx="2872000" cy="2160000"/>
          </a:xfrm>
          <a:prstGeom prst="rect">
            <a:avLst/>
          </a:prstGeom>
        </p:spPr>
      </p:pic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6BC497CB-CA74-BD5E-62EA-736523212F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235" y="3866853"/>
            <a:ext cx="2872000" cy="2160000"/>
          </a:xfrm>
          <a:prstGeom prst="rect">
            <a:avLst/>
          </a:prstGeom>
        </p:spPr>
      </p:pic>
      <p:pic>
        <p:nvPicPr>
          <p:cNvPr id="15" name="Picture 14" descr="A picture containing diagram&#10;&#10;Description automatically generated">
            <a:extLst>
              <a:ext uri="{FF2B5EF4-FFF2-40B4-BE49-F238E27FC236}">
                <a16:creationId xmlns:a16="http://schemas.microsoft.com/office/drawing/2014/main" id="{39DED95B-C8DF-BD72-7B14-DF2B91294B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3970" y="3815991"/>
            <a:ext cx="2872000" cy="2160000"/>
          </a:xfrm>
          <a:prstGeom prst="rect">
            <a:avLst/>
          </a:prstGeom>
        </p:spPr>
      </p:pic>
      <p:pic>
        <p:nvPicPr>
          <p:cNvPr id="17" name="Picture 16" descr="A picture containing chart&#10;&#10;Description automatically generated">
            <a:extLst>
              <a:ext uri="{FF2B5EF4-FFF2-40B4-BE49-F238E27FC236}">
                <a16:creationId xmlns:a16="http://schemas.microsoft.com/office/drawing/2014/main" id="{D43AE65C-8B41-76A2-05B9-AEFB41893B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66105" y="3815991"/>
            <a:ext cx="2872000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1516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AFFFE-0F34-081B-7C92-BAC2108C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FDDD433-2314-8156-8025-58DBD7AEC0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580" y="3231623"/>
            <a:ext cx="4627265" cy="274343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76D3C-C9ED-F3C8-E6B3-0311F938B7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242A90-274B-8DF7-DF29-23B84F3B12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FD8271-1D6D-532C-CBA5-3416885DD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432" y="3231623"/>
            <a:ext cx="4015268" cy="2734132"/>
          </a:xfrm>
          <a:prstGeom prst="rect">
            <a:avLst/>
          </a:prstGeom>
        </p:spPr>
      </p:pic>
      <p:pic>
        <p:nvPicPr>
          <p:cNvPr id="9" name="Picture 8" descr="Chart, diagram&#10;&#10;Description automatically generated">
            <a:extLst>
              <a:ext uri="{FF2B5EF4-FFF2-40B4-BE49-F238E27FC236}">
                <a16:creationId xmlns:a16="http://schemas.microsoft.com/office/drawing/2014/main" id="{8402E289-C7A7-C9D5-EE03-6006E5C46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400" y="0"/>
            <a:ext cx="4152900" cy="312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625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F58E8-C7BD-E3B7-E15F-7AE69A098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80C993-2509-399D-4FBD-E0CBC9A9EB0E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57200" y="5101967"/>
            <a:ext cx="4040188" cy="8382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F19474-6242-EA0A-387B-AB2BD8EBA1E7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4645025" y="5101967"/>
            <a:ext cx="4041775" cy="8382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60199B-B019-9643-B5E7-5FC2DAF33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270B5FC-C280-4358-260C-A9C88E9A3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6" name="Content Placeholder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F94334F3-3B17-4C9D-1CE4-B8D396C39597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>
          <a:blip r:embed="rId2"/>
          <a:stretch>
            <a:fillRect/>
          </a:stretch>
        </p:blipFill>
        <p:spPr>
          <a:xfrm>
            <a:off x="4645025" y="1593200"/>
            <a:ext cx="4041775" cy="3039775"/>
          </a:xfrm>
        </p:spPr>
      </p:pic>
      <p:pic>
        <p:nvPicPr>
          <p:cNvPr id="24" name="Content Placeholder 23" descr="A picture containing chart&#10;&#10;Description automatically generated">
            <a:extLst>
              <a:ext uri="{FF2B5EF4-FFF2-40B4-BE49-F238E27FC236}">
                <a16:creationId xmlns:a16="http://schemas.microsoft.com/office/drawing/2014/main" id="{96BF392F-4D39-159E-5A88-EA9543472AAB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457200" y="1593797"/>
            <a:ext cx="4040188" cy="3038581"/>
          </a:xfrm>
        </p:spPr>
      </p:pic>
    </p:spTree>
    <p:extLst>
      <p:ext uri="{BB962C8B-B14F-4D97-AF65-F5344CB8AC3E}">
        <p14:creationId xmlns:p14="http://schemas.microsoft.com/office/powerpoint/2010/main" val="28592015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8B680-95C1-218B-FD05-49A878069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Things to be optimized next iteration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8E4FD-5B3C-DFF4-6447-0B1A4D6D3D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Play in ROXIE with the shape of the SS filler for b3 and the position of the axial rod to optimize b3 and maximize the field</a:t>
            </a:r>
          </a:p>
          <a:p>
            <a:r>
              <a:rPr lang="en-US" sz="2000" dirty="0"/>
              <a:t>If we want, we can make the horizontal pad still a bit thicker</a:t>
            </a:r>
          </a:p>
          <a:p>
            <a:r>
              <a:rPr lang="en-US" sz="2000" dirty="0"/>
              <a:t>Still room to play a little bit with the key size and position for the very last MPa, but to be done after a magnetic iteration of the cross section</a:t>
            </a:r>
          </a:p>
          <a:p>
            <a:r>
              <a:rPr lang="en-US" sz="2000" dirty="0"/>
              <a:t>Would be nice to have 1 turn less in the top layer, one turn more in the bottom layer, for a better balance of electromagnetic forces/pre-load. 3 mm bore thickness would be ok mechanically I think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AA2AC-F1F4-752A-4A89-BE0A8A50A99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C5DEB3-E267-061F-FA33-0502E276F4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0538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AA299-4646-4966-9687-25871292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DF6562-3273-BDA9-D6BD-DD4AA688EC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53D39-07F3-2952-B136-96559F52B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BE7A0E-48E7-B80C-FE6E-F802951BAAB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8487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298700"/>
            <a:ext cx="0" cy="1536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47365" y="2913162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H1 140 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099993" y="4443741"/>
            <a:ext cx="8306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100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20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165600"/>
            <a:ext cx="0" cy="1075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5707A34-1425-B6D8-BC7A-A93D7E37136D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0050F80-FEBD-96E4-1DB4-A397675F88AE}"/>
              </a:ext>
            </a:extLst>
          </p:cNvPr>
          <p:cNvSpPr txBox="1"/>
          <p:nvPr/>
        </p:nvSpPr>
        <p:spPr>
          <a:xfrm>
            <a:off x="4930775" y="1173935"/>
            <a:ext cx="460375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 PARAMETER H1BLAD_P_BAR =     500.0000000    </a:t>
            </a:r>
          </a:p>
          <a:p>
            <a:r>
              <a:rPr lang="en-GB" sz="1200" dirty="0"/>
              <a:t> PARAMETER H2BLAD_P_BAR =     500.0000000    </a:t>
            </a:r>
          </a:p>
          <a:p>
            <a:r>
              <a:rPr lang="en-GB" sz="1200" dirty="0"/>
              <a:t> PARAMETER H3BLAD_P_BAR =     500.0000000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 0.3064747010E-02</a:t>
            </a:r>
          </a:p>
          <a:p>
            <a:r>
              <a:rPr lang="en-GB" sz="1200" dirty="0"/>
              <a:t> PARAMETER DISPLX =     2.017367878 </a:t>
            </a:r>
          </a:p>
        </p:txBody>
      </p:sp>
      <p:pic>
        <p:nvPicPr>
          <p:cNvPr id="35" name="Picture 34" descr="A picture containing text&#10;&#10;Description automatically generated">
            <a:extLst>
              <a:ext uri="{FF2B5EF4-FFF2-40B4-BE49-F238E27FC236}">
                <a16:creationId xmlns:a16="http://schemas.microsoft.com/office/drawing/2014/main" id="{7FFCBF00-50DA-6042-EA8A-2CACFB0B5A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513" y="2833488"/>
            <a:ext cx="3829334" cy="2880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391695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298700"/>
            <a:ext cx="0" cy="1536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47365" y="2913162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H1 140 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099993" y="4443741"/>
            <a:ext cx="8306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100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20 mm</a:t>
            </a:r>
            <a:endParaRPr lang="en-GB" sz="14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B431790-DF41-CCEA-D54A-E20DDE754D63}"/>
              </a:ext>
            </a:extLst>
          </p:cNvPr>
          <p:cNvSpPr txBox="1"/>
          <p:nvPr/>
        </p:nvSpPr>
        <p:spPr>
          <a:xfrm>
            <a:off x="4924438" y="1174933"/>
            <a:ext cx="407672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PARAMETER H1BLAD_P_BAR =     500.0000000    </a:t>
            </a:r>
          </a:p>
          <a:p>
            <a:r>
              <a:rPr lang="en-GB" sz="1200" dirty="0"/>
              <a:t> PARAMETER H2BLAD_P_BAR =     0.000000000    </a:t>
            </a:r>
          </a:p>
          <a:p>
            <a:r>
              <a:rPr lang="en-GB" sz="1200" dirty="0"/>
              <a:t> PARAMETER H3BLAD_P_BAR =     0.000000000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 0.1031214670E-02</a:t>
            </a:r>
          </a:p>
          <a:p>
            <a:r>
              <a:rPr lang="en-GB" sz="1200" dirty="0"/>
              <a:t> PARAMETER DISPLX =    0.8683866854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165600"/>
            <a:ext cx="0" cy="1075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1A87A38E-85F3-45A9-2020-9F69829AE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551" y="3027274"/>
            <a:ext cx="3901649" cy="2934388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7B3CEF-575B-25B8-4829-D85C8944CD3C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92777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298700"/>
            <a:ext cx="0" cy="1536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47365" y="2913162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H1 140 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099993" y="4443741"/>
            <a:ext cx="8306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100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20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165600"/>
            <a:ext cx="0" cy="1075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EF2CAB1-52CE-F887-CAC6-BDF83C9C70A2}"/>
              </a:ext>
            </a:extLst>
          </p:cNvPr>
          <p:cNvSpPr txBox="1"/>
          <p:nvPr/>
        </p:nvSpPr>
        <p:spPr>
          <a:xfrm>
            <a:off x="5102935" y="1034693"/>
            <a:ext cx="503166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1100" dirty="0"/>
              <a:t> PARAMETER H1BLAD_P_BAR =     0.000000000    </a:t>
            </a:r>
          </a:p>
          <a:p>
            <a:r>
              <a:rPr lang="en-GB" sz="1100" dirty="0"/>
              <a:t> PARAMETER H2BLAD_P_BAR =     0.000000000    </a:t>
            </a:r>
          </a:p>
          <a:p>
            <a:r>
              <a:rPr lang="en-GB" sz="1100" dirty="0"/>
              <a:t> PARAMETER H3BLAD_P_BAR =     500.0000000    </a:t>
            </a:r>
          </a:p>
          <a:p>
            <a:r>
              <a:rPr lang="en-GB" sz="1100" dirty="0"/>
              <a:t> PARAMETER VBLAD_P_BAR =     0.000000000    </a:t>
            </a:r>
          </a:p>
          <a:p>
            <a:r>
              <a:rPr lang="en-GB" sz="1100" dirty="0"/>
              <a:t> PARAMETER DISPLY =    0.3498035613E-03</a:t>
            </a:r>
          </a:p>
          <a:p>
            <a:r>
              <a:rPr lang="en-GB" sz="1100" dirty="0"/>
              <a:t> PARAMETER DISPLX =    0.9473647364 </a:t>
            </a:r>
          </a:p>
        </p:txBody>
      </p:sp>
      <p:pic>
        <p:nvPicPr>
          <p:cNvPr id="18" name="Picture 17" descr="A picture containing chart&#10;&#10;Description automatically generated">
            <a:extLst>
              <a:ext uri="{FF2B5EF4-FFF2-40B4-BE49-F238E27FC236}">
                <a16:creationId xmlns:a16="http://schemas.microsoft.com/office/drawing/2014/main" id="{231F674D-4090-D05F-5377-846758AB24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356" y="2671937"/>
            <a:ext cx="4302881" cy="323615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533662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298700"/>
            <a:ext cx="0" cy="1536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47365" y="2913162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H1 140 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099993" y="4443741"/>
            <a:ext cx="8306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100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20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165600"/>
            <a:ext cx="0" cy="1075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7EF2CAB1-52CE-F887-CAC6-BDF83C9C70A2}"/>
              </a:ext>
            </a:extLst>
          </p:cNvPr>
          <p:cNvSpPr txBox="1"/>
          <p:nvPr/>
        </p:nvSpPr>
        <p:spPr>
          <a:xfrm>
            <a:off x="5102935" y="1034693"/>
            <a:ext cx="5031664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100" dirty="0"/>
          </a:p>
          <a:p>
            <a:r>
              <a:rPr lang="en-GB" sz="1100" dirty="0"/>
              <a:t> PARAMETER H1BLAD_P_BAR =     0.000000000    </a:t>
            </a:r>
          </a:p>
          <a:p>
            <a:r>
              <a:rPr lang="en-GB" sz="1100" dirty="0"/>
              <a:t> PARAMETER H2BLAD_P_BAR =     500.0000000    </a:t>
            </a:r>
          </a:p>
          <a:p>
            <a:r>
              <a:rPr lang="en-GB" sz="1100" dirty="0"/>
              <a:t> PARAMETER H3BLAD_P_BAR =     0.000000000    </a:t>
            </a:r>
          </a:p>
          <a:p>
            <a:r>
              <a:rPr lang="en-GB" sz="1100" dirty="0"/>
              <a:t> PARAMETER VBLAD_P_BAR =     0.000000000    </a:t>
            </a:r>
          </a:p>
          <a:p>
            <a:r>
              <a:rPr lang="en-GB" sz="1100" dirty="0"/>
              <a:t> PARAMETER DISPLY =   -0.6522932228E-04</a:t>
            </a:r>
          </a:p>
          <a:p>
            <a:r>
              <a:rPr lang="en-GB" sz="1100" dirty="0"/>
              <a:t> PARAMETER DISPLX =    0.2025615106    </a:t>
            </a:r>
          </a:p>
        </p:txBody>
      </p:sp>
      <p:pic>
        <p:nvPicPr>
          <p:cNvPr id="14" name="Picture 13" descr="Chart&#10;&#10;Description automatically generated with low confidence">
            <a:extLst>
              <a:ext uri="{FF2B5EF4-FFF2-40B4-BE49-F238E27FC236}">
                <a16:creationId xmlns:a16="http://schemas.microsoft.com/office/drawing/2014/main" id="{0AB04B7B-BF89-5A9C-49FB-A24D94FB9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6133" y="3207700"/>
            <a:ext cx="3350667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398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8D9D5-4E52-9DBB-9F21-C13660F61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V1: first exploration of </a:t>
            </a:r>
            <a:r>
              <a:rPr lang="en-US" dirty="0" err="1"/>
              <a:t>paramteers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6EEA7A-2E06-FF1C-362E-BCE9CA4D3C6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317210-0F44-9333-FD88-9BD97CDC0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D85A4D-8D7F-A9CF-1C8B-915F4D77FDFD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601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298700"/>
            <a:ext cx="0" cy="15367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47365" y="2913162"/>
            <a:ext cx="110959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H1 140 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099993" y="4443741"/>
            <a:ext cx="8306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100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20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165600"/>
            <a:ext cx="0" cy="1075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5570836-B44A-85E4-AE9D-C75293229B9E}"/>
              </a:ext>
            </a:extLst>
          </p:cNvPr>
          <p:cNvSpPr txBox="1"/>
          <p:nvPr/>
        </p:nvSpPr>
        <p:spPr>
          <a:xfrm>
            <a:off x="4682627" y="233492"/>
            <a:ext cx="460181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 PARAMETER H1BLAD_P_BAR =     0.000000000    </a:t>
            </a:r>
          </a:p>
          <a:p>
            <a:r>
              <a:rPr lang="en-GB" sz="1200" dirty="0"/>
              <a:t> PARAMETER H2BLAD_P_BAR =     500.0000000    </a:t>
            </a:r>
          </a:p>
          <a:p>
            <a:r>
              <a:rPr lang="en-GB" sz="1200" dirty="0"/>
              <a:t> PARAMETER H3BLAD_P_BAR =     500.0000000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 0.8001443655E-03</a:t>
            </a:r>
          </a:p>
          <a:p>
            <a:r>
              <a:rPr lang="en-GB" sz="1200" dirty="0"/>
              <a:t> PARAMETER DISPLX =     1.152106827 </a:t>
            </a:r>
          </a:p>
        </p:txBody>
      </p:sp>
      <p:pic>
        <p:nvPicPr>
          <p:cNvPr id="23" name="Picture 22" descr="A picture containing chart&#10;&#10;Description automatically generated">
            <a:extLst>
              <a:ext uri="{FF2B5EF4-FFF2-40B4-BE49-F238E27FC236}">
                <a16:creationId xmlns:a16="http://schemas.microsoft.com/office/drawing/2014/main" id="{1B068AC9-2102-18CD-1104-8C836CAE92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5" y="2915600"/>
            <a:ext cx="3350667" cy="2520000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76213234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0B8A9D-9D73-31C7-6518-923D6EEEDED5}"/>
              </a:ext>
            </a:extLst>
          </p:cNvPr>
          <p:cNvSpPr txBox="1"/>
          <p:nvPr/>
        </p:nvSpPr>
        <p:spPr>
          <a:xfrm>
            <a:off x="4745102" y="1034693"/>
            <a:ext cx="428985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 PARAMETER H1BLAD_P_BAR =     500.0000000    </a:t>
            </a:r>
          </a:p>
          <a:p>
            <a:r>
              <a:rPr lang="en-GB" sz="1200" dirty="0"/>
              <a:t> PARAMETER H2BLAD_P_BAR =     500.0000000    </a:t>
            </a:r>
          </a:p>
          <a:p>
            <a:r>
              <a:rPr lang="en-GB" sz="1200" dirty="0"/>
              <a:t> PARAMETER H3BLAD_P_BAR =     500.0000000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 0.1849649488E-02</a:t>
            </a:r>
          </a:p>
          <a:p>
            <a:r>
              <a:rPr lang="en-GB" sz="1200" dirty="0"/>
              <a:t> PARAMETER DISPLX =     1.351772738 </a:t>
            </a:r>
          </a:p>
        </p:txBody>
      </p:sp>
      <p:pic>
        <p:nvPicPr>
          <p:cNvPr id="21" name="Picture 20" descr="A picture containing chart&#10;&#10;Description automatically generated">
            <a:extLst>
              <a:ext uri="{FF2B5EF4-FFF2-40B4-BE49-F238E27FC236}">
                <a16:creationId xmlns:a16="http://schemas.microsoft.com/office/drawing/2014/main" id="{C2420BC5-37C2-E4EE-7694-5803783702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448" y="2723814"/>
            <a:ext cx="4260258" cy="3204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8251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0B8A9D-9D73-31C7-6518-923D6EEEDED5}"/>
              </a:ext>
            </a:extLst>
          </p:cNvPr>
          <p:cNvSpPr txBox="1"/>
          <p:nvPr/>
        </p:nvSpPr>
        <p:spPr>
          <a:xfrm>
            <a:off x="4745102" y="1034693"/>
            <a:ext cx="428985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PARAMETER H1BLAD_P_BAR =     5000000000    </a:t>
            </a:r>
          </a:p>
          <a:p>
            <a:r>
              <a:rPr lang="en-GB" sz="1200" dirty="0"/>
              <a:t> PARAMETER H2BLAD_P_BAR =     000.0000000    </a:t>
            </a:r>
          </a:p>
          <a:p>
            <a:r>
              <a:rPr lang="en-GB" sz="1200" dirty="0"/>
              <a:t> PARAMETER H3BLAD_P_BAR =     000.0000000    </a:t>
            </a:r>
          </a:p>
          <a:p>
            <a:r>
              <a:rPr lang="en-GB" sz="1200" dirty="0"/>
              <a:t> PARAMETER VBLAD_P_BAR =     0.000000000</a:t>
            </a:r>
          </a:p>
          <a:p>
            <a:r>
              <a:rPr lang="en-GB" sz="1200" dirty="0"/>
              <a:t> PARAMETER DISPLY =    0.6871562389E-03</a:t>
            </a:r>
          </a:p>
          <a:p>
            <a:r>
              <a:rPr lang="en-GB" sz="1200" dirty="0"/>
              <a:t> PARAMETER DISPLX =    0.6682660410     </a:t>
            </a:r>
          </a:p>
        </p:txBody>
      </p:sp>
      <p:pic>
        <p:nvPicPr>
          <p:cNvPr id="9" name="Picture 8" descr="A picture containing logo&#10;&#10;Description automatically generated">
            <a:extLst>
              <a:ext uri="{FF2B5EF4-FFF2-40B4-BE49-F238E27FC236}">
                <a16:creationId xmlns:a16="http://schemas.microsoft.com/office/drawing/2014/main" id="{9C600FBB-B35E-25A4-C424-D19FA72E2B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8465" y="3009900"/>
            <a:ext cx="4183138" cy="314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6689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0B8A9D-9D73-31C7-6518-923D6EEEDED5}"/>
              </a:ext>
            </a:extLst>
          </p:cNvPr>
          <p:cNvSpPr txBox="1"/>
          <p:nvPr/>
        </p:nvSpPr>
        <p:spPr>
          <a:xfrm>
            <a:off x="4745102" y="1034693"/>
            <a:ext cx="4289853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PARAMETER H1BLAD_P_BAR =     0.000000000    </a:t>
            </a:r>
          </a:p>
          <a:p>
            <a:r>
              <a:rPr lang="en-GB" sz="1200" dirty="0"/>
              <a:t> PARAMETER H2BLAD_P_BAR =     500.0000000    </a:t>
            </a:r>
          </a:p>
          <a:p>
            <a:r>
              <a:rPr lang="en-GB" sz="1200" dirty="0"/>
              <a:t> PARAMETER H3BLAD_P_BAR =     500.0000000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-0.1302898520E-03</a:t>
            </a:r>
          </a:p>
          <a:p>
            <a:r>
              <a:rPr lang="en-GB" sz="1200" dirty="0"/>
              <a:t> PARAMETER DISPLX =    0.6880776162 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F23C2EFD-D6E0-542E-9948-2AF3483CE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7438" y="2880889"/>
            <a:ext cx="4141594" cy="311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653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60B8A9D-9D73-31C7-6518-923D6EEEDED5}"/>
              </a:ext>
            </a:extLst>
          </p:cNvPr>
          <p:cNvSpPr txBox="1"/>
          <p:nvPr/>
        </p:nvSpPr>
        <p:spPr>
          <a:xfrm>
            <a:off x="4745102" y="1034693"/>
            <a:ext cx="428985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200" dirty="0"/>
          </a:p>
          <a:p>
            <a:r>
              <a:rPr lang="en-GB" sz="1200" dirty="0"/>
              <a:t>  PARAMETER H1BLAD_P_BAR =     000.0000000    </a:t>
            </a:r>
          </a:p>
          <a:p>
            <a:r>
              <a:rPr lang="en-GB" sz="1200" dirty="0"/>
              <a:t> PARAMETER H2BLAD_P_BAR =     500.0000000    </a:t>
            </a:r>
          </a:p>
          <a:p>
            <a:r>
              <a:rPr lang="en-GB" sz="1200" dirty="0"/>
              <a:t> PARAMETER H3BLAD_P_BAR =     000.0000000    </a:t>
            </a:r>
          </a:p>
          <a:p>
            <a:r>
              <a:rPr lang="en-GB" sz="1200" dirty="0"/>
              <a:t> PARAMETER VBLAD_P_BAR =     0.000000000  </a:t>
            </a:r>
          </a:p>
          <a:p>
            <a:r>
              <a:rPr lang="en-GB" sz="1200" dirty="0"/>
              <a:t> PARAMETER DISPLY =   -0.5645534860E-04</a:t>
            </a:r>
          </a:p>
          <a:p>
            <a:r>
              <a:rPr lang="en-GB" sz="1200" dirty="0"/>
              <a:t> PARAMETER DISPLX =    0.1674256687   </a:t>
            </a:r>
          </a:p>
          <a:p>
            <a:endParaRPr lang="en-GB" sz="1200" dirty="0"/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26F18BEC-B41E-EDF4-41C8-F9157685A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8476" y="2476500"/>
            <a:ext cx="3883848" cy="292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89263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E8947-748A-C884-9770-7FF6C3384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 step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F083F2-866A-56AF-04E0-E69FA6FC253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B59CA9-1B9B-26C2-6E7A-39EDED9C50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26398D5F-1F30-1FB6-4F2F-49BA0898B26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613B95A-5026-6F15-E57B-173CB22096D7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9CDCF6FB-EE0E-3E1C-1A59-4C548B798ED9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8C9C451-4979-90EC-2C2E-0EC4CEDA5A55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03C86C-86C7-327E-E487-540C7946080B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7F6EB7E-40DD-DE5D-FB24-E84C54AB8E98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3BA7A27-20AE-355A-3CC3-B02A96D5CEA0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701DB35-E433-A4EA-FE46-94C58DCE47CE}"/>
              </a:ext>
            </a:extLst>
          </p:cNvPr>
          <p:cNvSpPr txBox="1"/>
          <p:nvPr/>
        </p:nvSpPr>
        <p:spPr>
          <a:xfrm>
            <a:off x="4656483" y="1220502"/>
            <a:ext cx="4030317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 </a:t>
            </a:r>
          </a:p>
          <a:p>
            <a:r>
              <a:rPr lang="en-GB" sz="1200" dirty="0"/>
              <a:t> PARAMETER H1BLAD_P_BAR =     0.000000000    </a:t>
            </a:r>
          </a:p>
          <a:p>
            <a:r>
              <a:rPr lang="en-GB" sz="1200" dirty="0"/>
              <a:t> PARAMETER H2BLAD_P_BAR =     0.000000000    </a:t>
            </a:r>
          </a:p>
          <a:p>
            <a:r>
              <a:rPr lang="en-GB" sz="1200" dirty="0"/>
              <a:t> PARAMETER H3BLAD_P_BAR =     500.0000000    </a:t>
            </a:r>
          </a:p>
          <a:p>
            <a:r>
              <a:rPr lang="en-GB" sz="1200" dirty="0"/>
              <a:t> PARAMETER VBLAD_P_BAR =     0.000000000    </a:t>
            </a:r>
          </a:p>
          <a:p>
            <a:r>
              <a:rPr lang="en-GB" sz="1200" dirty="0"/>
              <a:t> PARAMETER DISPLY =   -0.9599685149E-04</a:t>
            </a:r>
          </a:p>
          <a:p>
            <a:r>
              <a:rPr lang="en-GB" sz="1200" dirty="0"/>
              <a:t> PARAMETER DISPLX =    0.5198327744 </a:t>
            </a:r>
          </a:p>
        </p:txBody>
      </p:sp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77F76AE5-3C48-B13B-EEB0-0B2ACDF2AD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703" y="3079818"/>
            <a:ext cx="3951393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8154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13EAA4-846D-5A42-D33B-3184FEFA74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bladders</a:t>
            </a:r>
            <a:endParaRPr lang="en-GB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BEB14B4E-7CDF-E7B7-B20B-CB668809693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0617370"/>
              </p:ext>
            </p:extLst>
          </p:nvPr>
        </p:nvGraphicFramePr>
        <p:xfrm>
          <a:off x="193675" y="4155242"/>
          <a:ext cx="8669440" cy="174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280">
                  <a:extLst>
                    <a:ext uri="{9D8B030D-6E8A-4147-A177-3AD203B41FA5}">
                      <a16:colId xmlns:a16="http://schemas.microsoft.com/office/drawing/2014/main" val="1186994569"/>
                    </a:ext>
                  </a:extLst>
                </a:gridCol>
                <a:gridCol w="1371070">
                  <a:extLst>
                    <a:ext uri="{9D8B030D-6E8A-4147-A177-3AD203B41FA5}">
                      <a16:colId xmlns:a16="http://schemas.microsoft.com/office/drawing/2014/main" val="2357458889"/>
                    </a:ext>
                  </a:extLst>
                </a:gridCol>
                <a:gridCol w="1371070">
                  <a:extLst>
                    <a:ext uri="{9D8B030D-6E8A-4147-A177-3AD203B41FA5}">
                      <a16:colId xmlns:a16="http://schemas.microsoft.com/office/drawing/2014/main" val="2006636965"/>
                    </a:ext>
                  </a:extLst>
                </a:gridCol>
                <a:gridCol w="1371070">
                  <a:extLst>
                    <a:ext uri="{9D8B030D-6E8A-4147-A177-3AD203B41FA5}">
                      <a16:colId xmlns:a16="http://schemas.microsoft.com/office/drawing/2014/main" val="1234767602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3740999136"/>
                    </a:ext>
                  </a:extLst>
                </a:gridCol>
                <a:gridCol w="1371070">
                  <a:extLst>
                    <a:ext uri="{9D8B030D-6E8A-4147-A177-3AD203B41FA5}">
                      <a16:colId xmlns:a16="http://schemas.microsoft.com/office/drawing/2014/main" val="372245833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500 bar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All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Yoke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H2+H3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952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Everywhere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2.02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0.95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FF0000"/>
                          </a:solidFill>
                        </a:rPr>
                        <a:t>1.15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567944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Reasonable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0.68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344443"/>
                  </a:ext>
                </a:extLst>
              </a:tr>
              <a:tr h="185420">
                <a:tc>
                  <a:txBody>
                    <a:bodyPr/>
                    <a:lstStyle/>
                    <a:p>
                      <a:r>
                        <a:rPr lang="en-US" dirty="0"/>
                        <a:t>Reasonable including </a:t>
                      </a:r>
                    </a:p>
                    <a:p>
                      <a:r>
                        <a:rPr lang="en-US" dirty="0" err="1"/>
                        <a:t>Vbladder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0.58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7711540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F83DD-1775-3E9B-4C83-BCF0D63A09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5BCEA8-9301-695F-BD16-356659A281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EFF3BA-7475-A6F1-779C-C851A8127B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961" y="509706"/>
            <a:ext cx="3180595" cy="321000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423636B-039F-BAD4-1DAB-9FC8D7EAD57B}"/>
              </a:ext>
            </a:extLst>
          </p:cNvPr>
          <p:cNvSpPr txBox="1">
            <a:spLocks/>
          </p:cNvSpPr>
          <p:nvPr/>
        </p:nvSpPr>
        <p:spPr>
          <a:xfrm>
            <a:off x="457200" y="1325606"/>
            <a:ext cx="4645735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err="1"/>
              <a:t>Intf</a:t>
            </a:r>
            <a:r>
              <a:rPr lang="en-US" sz="2000" dirty="0"/>
              <a:t> for 15 T pre-load = 0.7 mm</a:t>
            </a:r>
          </a:p>
          <a:p>
            <a:r>
              <a:rPr lang="en-US" sz="2000" dirty="0"/>
              <a:t>1.35 mm/500 bars putting standard size bladders</a:t>
            </a:r>
          </a:p>
          <a:p>
            <a:pPr lvl="1"/>
            <a:r>
              <a:rPr lang="en-US" sz="1600" dirty="0"/>
              <a:t>To open 0.7 mm we need 260 bars</a:t>
            </a:r>
          </a:p>
          <a:p>
            <a:pPr lvl="1"/>
            <a:r>
              <a:rPr lang="en-US" sz="1600" dirty="0"/>
              <a:t>To open 1 mm we need 370 bars</a:t>
            </a:r>
          </a:p>
          <a:p>
            <a:r>
              <a:rPr lang="en-US" sz="2000" dirty="0"/>
              <a:t>Seems reasonable starting point for bladders configuration</a:t>
            </a:r>
          </a:p>
          <a:p>
            <a:endParaRPr lang="en-GB" sz="2000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984BB9D-6437-E4A9-1E79-AE86474E626E}"/>
              </a:ext>
            </a:extLst>
          </p:cNvPr>
          <p:cNvSpPr txBox="1">
            <a:spLocks/>
          </p:cNvSpPr>
          <p:nvPr/>
        </p:nvSpPr>
        <p:spPr>
          <a:xfrm>
            <a:off x="457200" y="5904497"/>
            <a:ext cx="7228730" cy="53950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Numbers in red indicate that the pad is above yield limit</a:t>
            </a:r>
          </a:p>
          <a:p>
            <a:endParaRPr lang="en-GB" sz="16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8109899-B7B4-6349-9750-AB03A80FECB9}"/>
              </a:ext>
            </a:extLst>
          </p:cNvPr>
          <p:cNvSpPr txBox="1"/>
          <p:nvPr/>
        </p:nvSpPr>
        <p:spPr>
          <a:xfrm>
            <a:off x="2014407" y="3707582"/>
            <a:ext cx="545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Gap opening, mm, assuming no vertical bladder/</a:t>
            </a:r>
            <a:r>
              <a:rPr lang="en-US" dirty="0" err="1"/>
              <a:t>intf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53905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EAA299-4646-4966-9687-25871292C3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 stiffness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DF6562-3273-BDA9-D6BD-DD4AA688EC6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96DFE4-65B3-440A-A6E5-1F8A31A497A4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453D39-07F3-2952-B136-96559F52B8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BE7A0E-48E7-B80C-FE6E-F802951BAAB1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24007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D97BA-3B7B-7658-83D2-63D3C1731C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Cases for comparison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261381-990E-D1B3-E397-31A89221A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V4: Horizontally split yoke, open gap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57CE05-1DAC-28C6-16A7-A20B6BF8EF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E7D90B-522C-B38E-60CD-E4B1E3A31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8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8393C5F0-761F-EEF3-E3E0-9190BBBC88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251732" y="2111199"/>
            <a:ext cx="3800507" cy="3809655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067776A-7608-3000-2492-2838811672E8}"/>
              </a:ext>
            </a:extLst>
          </p:cNvPr>
          <p:cNvCxnSpPr/>
          <p:nvPr/>
        </p:nvCxnSpPr>
        <p:spPr>
          <a:xfrm flipV="1">
            <a:off x="1985282" y="4967281"/>
            <a:ext cx="0" cy="34126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F16554-C44A-22C7-A5B6-2974E37A022C}"/>
              </a:ext>
            </a:extLst>
          </p:cNvPr>
          <p:cNvCxnSpPr>
            <a:cxnSpLocks/>
          </p:cNvCxnSpPr>
          <p:nvPr/>
        </p:nvCxnSpPr>
        <p:spPr>
          <a:xfrm flipV="1">
            <a:off x="1985282" y="5569158"/>
            <a:ext cx="0" cy="20002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EB516251-72EC-EAF2-EB77-ABD2586DE9CC}"/>
              </a:ext>
            </a:extLst>
          </p:cNvPr>
          <p:cNvSpPr txBox="1"/>
          <p:nvPr/>
        </p:nvSpPr>
        <p:spPr>
          <a:xfrm>
            <a:off x="2437187" y="5670285"/>
            <a:ext cx="45076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Gap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81794920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8536-3B80-51EF-58FF-2C8DD6209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V4, bladders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EC365-EF27-EC7A-6976-60193701EB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36479-CD8D-42CC-E37B-4C5E7030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20D265-7465-3485-D251-C1DB4D884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9" y="2534867"/>
            <a:ext cx="4635183" cy="348607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2D8DAD-330D-A99A-8535-EC408E8D403C}"/>
              </a:ext>
            </a:extLst>
          </p:cNvPr>
          <p:cNvSpPr txBox="1">
            <a:spLocks/>
          </p:cNvSpPr>
          <p:nvPr/>
        </p:nvSpPr>
        <p:spPr>
          <a:xfrm>
            <a:off x="457200" y="1173935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V4: Horizontally split yoke</a:t>
            </a:r>
          </a:p>
          <a:p>
            <a:pPr lvl="1"/>
            <a:r>
              <a:rPr lang="en-US" sz="1800" dirty="0"/>
              <a:t>With 500 bar in H2 and H3, we can open 0.7 mm (0.58 mm if we pump also the vertical bladder)</a:t>
            </a:r>
          </a:p>
          <a:p>
            <a:pPr lvl="1"/>
            <a:r>
              <a:rPr lang="en-US" sz="1800" dirty="0"/>
              <a:t>We need to round a bit more the corner of the yoke, stress to high</a:t>
            </a:r>
          </a:p>
          <a:p>
            <a:endParaRPr lang="en-GB" sz="2000" dirty="0"/>
          </a:p>
        </p:txBody>
      </p:sp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1BDE45F7-6A71-A916-292A-B2F5F46E99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862" y="2534867"/>
            <a:ext cx="4356235" cy="327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737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DD273-19E2-4FA6-140E-ECB26C5A8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magnets with flared ends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D41A11-FB18-6839-5D9C-1C462DE2518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FD30EC4-37FC-8C3D-19DF-3F9DBBD65B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5102D9-7F3D-3940-4CCE-789173B9CD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027" y="3566434"/>
            <a:ext cx="1993633" cy="1965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7A0463-FD4F-D134-6E90-00FEFC031DC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6373" y="2430789"/>
            <a:ext cx="3657600" cy="36576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D23DC2-FC3B-933B-C2C0-DEB2F818B8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2820" y="2914355"/>
            <a:ext cx="3037684" cy="30519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7B081E7-FF5D-5B59-6481-18D26188CA46}"/>
              </a:ext>
            </a:extLst>
          </p:cNvPr>
          <p:cNvSpPr txBox="1"/>
          <p:nvPr/>
        </p:nvSpPr>
        <p:spPr>
          <a:xfrm>
            <a:off x="76844" y="1114043"/>
            <a:ext cx="216597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HD2</a:t>
            </a:r>
          </a:p>
          <a:p>
            <a:pPr algn="ctr"/>
            <a:r>
              <a:rPr lang="en-US" sz="1800" dirty="0"/>
              <a:t>Aperture = 36 mm</a:t>
            </a:r>
          </a:p>
          <a:p>
            <a:pPr algn="ctr"/>
            <a:r>
              <a:rPr lang="en-US" sz="1800" dirty="0"/>
              <a:t>OD = 0.705 m</a:t>
            </a:r>
          </a:p>
          <a:p>
            <a:pPr algn="ctr"/>
            <a:r>
              <a:rPr lang="en-US" dirty="0"/>
              <a:t>Cable width = 22 </a:t>
            </a:r>
          </a:p>
          <a:p>
            <a:pPr algn="ctr"/>
            <a:r>
              <a:rPr lang="en-US" sz="1800" dirty="0"/>
              <a:t>Al-shell thickness =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859F51-4341-91C9-8E1D-EBB3E9CEEAB7}"/>
              </a:ext>
            </a:extLst>
          </p:cNvPr>
          <p:cNvSpPr txBox="1"/>
          <p:nvPr/>
        </p:nvSpPr>
        <p:spPr>
          <a:xfrm>
            <a:off x="2422104" y="1137036"/>
            <a:ext cx="293541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FRESCA2</a:t>
            </a:r>
          </a:p>
          <a:p>
            <a:pPr algn="ctr"/>
            <a:r>
              <a:rPr lang="en-US" sz="1800" dirty="0"/>
              <a:t>Aperture = 100 mm</a:t>
            </a:r>
          </a:p>
          <a:p>
            <a:pPr algn="ctr"/>
            <a:r>
              <a:rPr lang="en-US" sz="1800" dirty="0"/>
              <a:t>OD =1.03 m</a:t>
            </a:r>
          </a:p>
          <a:p>
            <a:pPr algn="ctr"/>
            <a:r>
              <a:rPr lang="en-US" dirty="0"/>
              <a:t>Cable width = 20.9</a:t>
            </a:r>
            <a:endParaRPr lang="en-US" sz="1800" dirty="0"/>
          </a:p>
          <a:p>
            <a:pPr algn="ctr"/>
            <a:r>
              <a:rPr lang="en-US" sz="1800" dirty="0"/>
              <a:t>Al-shell thickness = 65 mm</a:t>
            </a:r>
          </a:p>
          <a:p>
            <a:pPr algn="ctr"/>
            <a:r>
              <a:rPr lang="en-US" dirty="0"/>
              <a:t>L = 1.6 m; </a:t>
            </a:r>
            <a:r>
              <a:rPr lang="en-US" dirty="0" err="1"/>
              <a:t>Lm</a:t>
            </a:r>
            <a:r>
              <a:rPr lang="en-US" dirty="0"/>
              <a:t> = 1.2 m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980C78-0281-A802-3E1C-CFB89110B225}"/>
              </a:ext>
            </a:extLst>
          </p:cNvPr>
          <p:cNvSpPr txBox="1"/>
          <p:nvPr/>
        </p:nvSpPr>
        <p:spPr>
          <a:xfrm>
            <a:off x="5690264" y="1048709"/>
            <a:ext cx="277672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TFD</a:t>
            </a:r>
          </a:p>
          <a:p>
            <a:pPr algn="ctr"/>
            <a:r>
              <a:rPr lang="en-US" sz="1800" dirty="0"/>
              <a:t>Aperture = 100x?? mm</a:t>
            </a:r>
          </a:p>
          <a:p>
            <a:pPr algn="ctr"/>
            <a:r>
              <a:rPr lang="en-US" sz="1800" dirty="0"/>
              <a:t>OD = 1.3 m</a:t>
            </a:r>
          </a:p>
          <a:p>
            <a:pPr algn="ctr"/>
            <a:r>
              <a:rPr lang="en-US" sz="1800" dirty="0"/>
              <a:t>Al-shell thickness = </a:t>
            </a:r>
            <a:endParaRPr lang="en-GB" sz="1800" dirty="0"/>
          </a:p>
          <a:p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342D768-A223-6466-83D1-648A7152773F}"/>
              </a:ext>
            </a:extLst>
          </p:cNvPr>
          <p:cNvCxnSpPr/>
          <p:nvPr/>
        </p:nvCxnSpPr>
        <p:spPr>
          <a:xfrm flipV="1">
            <a:off x="1108075" y="4413250"/>
            <a:ext cx="0" cy="1361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D783503-CC08-A900-D849-9FDF8AF2F94E}"/>
              </a:ext>
            </a:extLst>
          </p:cNvPr>
          <p:cNvCxnSpPr/>
          <p:nvPr/>
        </p:nvCxnSpPr>
        <p:spPr>
          <a:xfrm flipV="1">
            <a:off x="1156656" y="4277086"/>
            <a:ext cx="0" cy="1361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5D37FD04-7BA4-416C-C853-752B2EADD583}"/>
              </a:ext>
            </a:extLst>
          </p:cNvPr>
          <p:cNvCxnSpPr>
            <a:cxnSpLocks/>
          </p:cNvCxnSpPr>
          <p:nvPr/>
        </p:nvCxnSpPr>
        <p:spPr>
          <a:xfrm flipV="1">
            <a:off x="4022725" y="4165961"/>
            <a:ext cx="0" cy="27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305D4252-BBA1-FD50-E544-E085B8718DE7}"/>
              </a:ext>
            </a:extLst>
          </p:cNvPr>
          <p:cNvCxnSpPr>
            <a:cxnSpLocks/>
          </p:cNvCxnSpPr>
          <p:nvPr/>
        </p:nvCxnSpPr>
        <p:spPr>
          <a:xfrm flipV="1">
            <a:off x="4070350" y="3893633"/>
            <a:ext cx="0" cy="27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3DDC74F8-5D70-0742-99CE-79AC8D6FB805}"/>
              </a:ext>
            </a:extLst>
          </p:cNvPr>
          <p:cNvCxnSpPr>
            <a:cxnSpLocks/>
          </p:cNvCxnSpPr>
          <p:nvPr/>
        </p:nvCxnSpPr>
        <p:spPr>
          <a:xfrm flipV="1">
            <a:off x="4102100" y="3621305"/>
            <a:ext cx="0" cy="2723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A19CF7A6-7D81-4A1C-7FF8-62EDF0D26942}"/>
              </a:ext>
            </a:extLst>
          </p:cNvPr>
          <p:cNvCxnSpPr/>
          <p:nvPr/>
        </p:nvCxnSpPr>
        <p:spPr>
          <a:xfrm flipV="1">
            <a:off x="1213806" y="4140922"/>
            <a:ext cx="0" cy="13616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4369D13-0750-354A-5087-74454CB83256}"/>
              </a:ext>
            </a:extLst>
          </p:cNvPr>
          <p:cNvCxnSpPr>
            <a:cxnSpLocks/>
          </p:cNvCxnSpPr>
          <p:nvPr/>
        </p:nvCxnSpPr>
        <p:spPr>
          <a:xfrm flipV="1">
            <a:off x="7610475" y="3893633"/>
            <a:ext cx="0" cy="365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81DD82D-D36B-BD83-AA0F-310544635206}"/>
              </a:ext>
            </a:extLst>
          </p:cNvPr>
          <p:cNvCxnSpPr>
            <a:cxnSpLocks/>
          </p:cNvCxnSpPr>
          <p:nvPr/>
        </p:nvCxnSpPr>
        <p:spPr>
          <a:xfrm flipV="1">
            <a:off x="7667625" y="3527677"/>
            <a:ext cx="0" cy="365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71581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8536-3B80-51EF-58FF-2C8DD6209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V4, bladders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EC365-EF27-EC7A-6976-60193701EB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36479-CD8D-42CC-E37B-4C5E7030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2D8DAD-330D-A99A-8535-EC408E8D403C}"/>
              </a:ext>
            </a:extLst>
          </p:cNvPr>
          <p:cNvSpPr txBox="1">
            <a:spLocks/>
          </p:cNvSpPr>
          <p:nvPr/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V4: Horizontally split yoke</a:t>
            </a:r>
          </a:p>
          <a:p>
            <a:pPr lvl="1"/>
            <a:r>
              <a:rPr lang="en-US" sz="1800" dirty="0"/>
              <a:t>With 500 bar in H2 and H3, we can open 0.7 mm</a:t>
            </a:r>
          </a:p>
          <a:p>
            <a:pPr lvl="1"/>
            <a:r>
              <a:rPr lang="en-US" sz="1800" dirty="0"/>
              <a:t>We need to round a bit more the corner of the yoke, or change the shape, the stress too high</a:t>
            </a:r>
          </a:p>
          <a:p>
            <a:endParaRPr lang="en-GB" sz="2000" dirty="0"/>
          </a:p>
        </p:txBody>
      </p:sp>
      <p:pic>
        <p:nvPicPr>
          <p:cNvPr id="13" name="Content Placeholder 12" descr="A picture containing chart&#10;&#10;Description automatically generated">
            <a:extLst>
              <a:ext uri="{FF2B5EF4-FFF2-40B4-BE49-F238E27FC236}">
                <a16:creationId xmlns:a16="http://schemas.microsoft.com/office/drawing/2014/main" id="{74C01802-E7FB-1B37-1108-2BCC104465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5767" y="2792736"/>
            <a:ext cx="4356233" cy="3276276"/>
          </a:xfrm>
        </p:spPr>
      </p:pic>
      <p:pic>
        <p:nvPicPr>
          <p:cNvPr id="14" name="Picture 13" descr="A picture containing chart&#10;&#10;Description automatically generated">
            <a:extLst>
              <a:ext uri="{FF2B5EF4-FFF2-40B4-BE49-F238E27FC236}">
                <a16:creationId xmlns:a16="http://schemas.microsoft.com/office/drawing/2014/main" id="{D50E68D6-3978-B894-E84D-8A5963CF0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807" y="2628035"/>
            <a:ext cx="4474193" cy="33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87896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68536-3B80-51EF-58FF-2C8DD62095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Bladders: v3 vs v4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BEC365-EF27-EC7A-6976-60193701EBB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C36479-CD8D-42CC-E37B-4C5E703034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BE20D265-7465-3485-D251-C1DB4D884D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679" y="2534867"/>
            <a:ext cx="4635183" cy="3486071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F2D8DAD-330D-A99A-8535-EC408E8D403C}"/>
              </a:ext>
            </a:extLst>
          </p:cNvPr>
          <p:cNvSpPr txBox="1">
            <a:spLocks/>
          </p:cNvSpPr>
          <p:nvPr/>
        </p:nvSpPr>
        <p:spPr>
          <a:xfrm>
            <a:off x="-53145" y="1682902"/>
            <a:ext cx="4791075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V4: Horizontally split yoke, 500 bars in H2 and H3, gap opening 0.705 mm (0.58 mm if we pump also the vertical bladder)</a:t>
            </a:r>
          </a:p>
          <a:p>
            <a:endParaRPr lang="en-GB" sz="1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5C819-3DA4-A875-17D7-D56A19F3F8B4}"/>
              </a:ext>
            </a:extLst>
          </p:cNvPr>
          <p:cNvSpPr txBox="1">
            <a:spLocks/>
          </p:cNvSpPr>
          <p:nvPr/>
        </p:nvSpPr>
        <p:spPr>
          <a:xfrm>
            <a:off x="4528895" y="1670848"/>
            <a:ext cx="4627893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V3: Vertically split yoke, 500 bars in H2 and H3, gap opening 0.688 mm (0.58 mm if we pump also the vertical bladder)</a:t>
            </a:r>
          </a:p>
          <a:p>
            <a:endParaRPr lang="en-US" sz="1600" dirty="0"/>
          </a:p>
          <a:p>
            <a:endParaRPr lang="en-GB" sz="1600" dirty="0"/>
          </a:p>
        </p:txBody>
      </p:sp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AA5D46EF-30E5-3D6A-B916-4C5DEBB5B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5106" y="2534867"/>
            <a:ext cx="4635183" cy="348607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814D2FF-4076-3282-CF3B-D9C9B0F88C19}"/>
              </a:ext>
            </a:extLst>
          </p:cNvPr>
          <p:cNvSpPr txBox="1">
            <a:spLocks/>
          </p:cNvSpPr>
          <p:nvPr/>
        </p:nvSpPr>
        <p:spPr>
          <a:xfrm>
            <a:off x="-8266" y="1173935"/>
            <a:ext cx="8895091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Quite interesting, with a horizontal split yoke we can open similar gap using H2 and H3</a:t>
            </a:r>
          </a:p>
          <a:p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89482825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F036D-9F30-8C40-7345-9AA983808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V4, pre-load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738C9A-5230-9794-655E-DFE580C017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err="1"/>
              <a:t>Intf</a:t>
            </a:r>
            <a:r>
              <a:rPr lang="en-US" sz="2000" dirty="0"/>
              <a:t>. in v3 was 0.7 mm. Here I put 0.7*0.7/1.35=0.36 mm to be ‘equivalent’ in terms bladder usage 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F7B35A-722B-CE75-6860-2BA83F82AD9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B751B7-C433-3F05-694E-01408D5011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42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8A9823B-D899-426C-B95B-0B73DB2196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9711500"/>
              </p:ext>
            </p:extLst>
          </p:nvPr>
        </p:nvGraphicFramePr>
        <p:xfrm>
          <a:off x="4442012" y="2924175"/>
          <a:ext cx="462242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FB3BB674-F08F-22E2-7B75-D8788C40D865}"/>
              </a:ext>
            </a:extLst>
          </p:cNvPr>
          <p:cNvSpPr txBox="1"/>
          <p:nvPr/>
        </p:nvSpPr>
        <p:spPr>
          <a:xfrm>
            <a:off x="1827982" y="2480768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882F1C1C-6FE8-4573-9614-DBFEF51708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51129572"/>
              </p:ext>
            </p:extLst>
          </p:nvPr>
        </p:nvGraphicFramePr>
        <p:xfrm>
          <a:off x="138393" y="2800350"/>
          <a:ext cx="4303619" cy="2952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FC7F8FC8-44D5-3C45-914F-24E21D128A27}"/>
              </a:ext>
            </a:extLst>
          </p:cNvPr>
          <p:cNvSpPr txBox="1"/>
          <p:nvPr/>
        </p:nvSpPr>
        <p:spPr>
          <a:xfrm>
            <a:off x="4979110" y="2019103"/>
            <a:ext cx="40307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V4, why delta cool down is so big? With the shell force is so big </a:t>
            </a:r>
            <a:r>
              <a:rPr lang="en-US" dirty="0">
                <a:sym typeface="Wingdings" panose="05000000000000000000" pitchFamily="2" charset="2"/>
              </a:rPr>
              <a:t> there should be force in the yoke as well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125203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94F82-F97D-659D-1245-566E72489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" name="Content Placeholder 13" descr="Chart&#10;&#10;Description automatically generated">
            <a:extLst>
              <a:ext uri="{FF2B5EF4-FFF2-40B4-BE49-F238E27FC236}">
                <a16:creationId xmlns:a16="http://schemas.microsoft.com/office/drawing/2014/main" id="{DB28F762-EFBE-45D6-ED15-8BF00C54381D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91" y="1243013"/>
            <a:ext cx="2997317" cy="2254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CE1E5-40CF-4A57-2D3E-334ED7BE95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F75F92-F2C5-28D7-B1D9-8436572A90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22" name="Content Placeholder 21" descr="Logo&#10;&#10;Description automatically generated with low confidence">
            <a:extLst>
              <a:ext uri="{FF2B5EF4-FFF2-40B4-BE49-F238E27FC236}">
                <a16:creationId xmlns:a16="http://schemas.microsoft.com/office/drawing/2014/main" id="{8B597FFD-D41D-7F7D-FD24-EF1239112C4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91" y="3803650"/>
            <a:ext cx="2997317" cy="2254250"/>
          </a:xfrm>
        </p:spPr>
      </p:pic>
      <p:pic>
        <p:nvPicPr>
          <p:cNvPr id="12" name="Content Placeholder 11" descr="A picture containing chart&#10;&#10;Description automatically generated">
            <a:extLst>
              <a:ext uri="{FF2B5EF4-FFF2-40B4-BE49-F238E27FC236}">
                <a16:creationId xmlns:a16="http://schemas.microsoft.com/office/drawing/2014/main" id="{0601AB3C-0579-4068-28B1-2336992303C5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3073341" y="1243013"/>
            <a:ext cx="2997317" cy="2254250"/>
          </a:xfrm>
        </p:spPr>
      </p:pic>
      <p:pic>
        <p:nvPicPr>
          <p:cNvPr id="20" name="Content Placeholder 19" descr="A picture containing logo&#10;&#10;Description automatically generated">
            <a:extLst>
              <a:ext uri="{FF2B5EF4-FFF2-40B4-BE49-F238E27FC236}">
                <a16:creationId xmlns:a16="http://schemas.microsoft.com/office/drawing/2014/main" id="{5B9B46E0-CF59-1512-A246-2A4F734600EA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5"/>
          <a:stretch>
            <a:fillRect/>
          </a:stretch>
        </p:blipFill>
        <p:spPr>
          <a:xfrm>
            <a:off x="3073341" y="3803650"/>
            <a:ext cx="2997317" cy="2254250"/>
          </a:xfrm>
        </p:spPr>
      </p:pic>
      <p:pic>
        <p:nvPicPr>
          <p:cNvPr id="16" name="Content Placeholder 15" descr="A picture containing logo&#10;&#10;Description automatically generated">
            <a:extLst>
              <a:ext uri="{FF2B5EF4-FFF2-40B4-BE49-F238E27FC236}">
                <a16:creationId xmlns:a16="http://schemas.microsoft.com/office/drawing/2014/main" id="{27213550-A723-9790-FF71-BF41C68D67FC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6"/>
          <a:stretch>
            <a:fillRect/>
          </a:stretch>
        </p:blipFill>
        <p:spPr>
          <a:xfrm>
            <a:off x="6140391" y="1243013"/>
            <a:ext cx="2997317" cy="2254250"/>
          </a:xfrm>
        </p:spPr>
      </p:pic>
      <p:pic>
        <p:nvPicPr>
          <p:cNvPr id="18" name="Content Placeholder 17" descr="A picture containing chart&#10;&#10;Description automatically generated">
            <a:extLst>
              <a:ext uri="{FF2B5EF4-FFF2-40B4-BE49-F238E27FC236}">
                <a16:creationId xmlns:a16="http://schemas.microsoft.com/office/drawing/2014/main" id="{07EAFF28-D99C-5248-B6E5-8D7D54C09B02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7"/>
          <a:stretch>
            <a:fillRect/>
          </a:stretch>
        </p:blipFill>
        <p:spPr>
          <a:xfrm>
            <a:off x="6140391" y="3803650"/>
            <a:ext cx="2997317" cy="225425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581BBF49-23C1-B161-2C8A-D048A2DA3268}"/>
              </a:ext>
            </a:extLst>
          </p:cNvPr>
          <p:cNvSpPr txBox="1"/>
          <p:nvPr/>
        </p:nvSpPr>
        <p:spPr>
          <a:xfrm>
            <a:off x="28878" y="27051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v4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E6C5DA3-9882-5410-2833-77047C3FE657}"/>
              </a:ext>
            </a:extLst>
          </p:cNvPr>
          <p:cNvSpPr txBox="1"/>
          <p:nvPr/>
        </p:nvSpPr>
        <p:spPr>
          <a:xfrm>
            <a:off x="18874" y="52456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24686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4D684-1AD0-436E-F5DA-C17EEF873C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1" name="Content Placeholder 20" descr="A picture containing chart&#10;&#10;Description automatically generated">
            <a:extLst>
              <a:ext uri="{FF2B5EF4-FFF2-40B4-BE49-F238E27FC236}">
                <a16:creationId xmlns:a16="http://schemas.microsoft.com/office/drawing/2014/main" id="{A521D631-9352-BF84-7758-D7B54D6E844D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91" y="1243013"/>
            <a:ext cx="2997317" cy="2254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B91E9-FA69-2C82-0BB3-C04DBC65EA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E0E2EE-CB82-3CE1-CF9A-520C1B8EF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9" name="Content Placeholder 18" descr="A picture containing chart&#10;&#10;Description automatically generated">
            <a:extLst>
              <a:ext uri="{FF2B5EF4-FFF2-40B4-BE49-F238E27FC236}">
                <a16:creationId xmlns:a16="http://schemas.microsoft.com/office/drawing/2014/main" id="{ADF4AF32-7F8B-BC3B-D353-22F70BD1AF5D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91" y="3803650"/>
            <a:ext cx="2997317" cy="2254250"/>
          </a:xfrm>
        </p:spPr>
      </p:pic>
      <p:pic>
        <p:nvPicPr>
          <p:cNvPr id="25" name="Content Placeholder 24" descr="Chart&#10;&#10;Description automatically generated">
            <a:extLst>
              <a:ext uri="{FF2B5EF4-FFF2-40B4-BE49-F238E27FC236}">
                <a16:creationId xmlns:a16="http://schemas.microsoft.com/office/drawing/2014/main" id="{E26AAFE6-C79A-6CC1-1FA4-A7ADDBFD05C6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4"/>
          <a:stretch>
            <a:fillRect/>
          </a:stretch>
        </p:blipFill>
        <p:spPr>
          <a:xfrm>
            <a:off x="6140391" y="1243013"/>
            <a:ext cx="2997317" cy="2254250"/>
          </a:xfrm>
        </p:spPr>
      </p:pic>
      <p:pic>
        <p:nvPicPr>
          <p:cNvPr id="17" name="Content Placeholder 16" descr="Chart, pie chart&#10;&#10;Description automatically generated">
            <a:extLst>
              <a:ext uri="{FF2B5EF4-FFF2-40B4-BE49-F238E27FC236}">
                <a16:creationId xmlns:a16="http://schemas.microsoft.com/office/drawing/2014/main" id="{1663108F-173F-6FF5-505F-CAF59D82D23A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5"/>
          <a:stretch>
            <a:fillRect/>
          </a:stretch>
        </p:blipFill>
        <p:spPr>
          <a:xfrm>
            <a:off x="6140391" y="3803650"/>
            <a:ext cx="2997317" cy="2254250"/>
          </a:xfrm>
        </p:spPr>
      </p:pic>
      <p:pic>
        <p:nvPicPr>
          <p:cNvPr id="23" name="Content Placeholder 22" descr="Chart&#10;&#10;Description automatically generated">
            <a:extLst>
              <a:ext uri="{FF2B5EF4-FFF2-40B4-BE49-F238E27FC236}">
                <a16:creationId xmlns:a16="http://schemas.microsoft.com/office/drawing/2014/main" id="{EB823178-9649-41C4-AA00-7EDBA8A5FE7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6"/>
          <a:stretch>
            <a:fillRect/>
          </a:stretch>
        </p:blipFill>
        <p:spPr>
          <a:xfrm>
            <a:off x="3073341" y="1243013"/>
            <a:ext cx="2997317" cy="2254250"/>
          </a:xfrm>
        </p:spPr>
      </p:pic>
      <p:pic>
        <p:nvPicPr>
          <p:cNvPr id="15" name="Content Placeholder 11" descr="Chart&#10;&#10;Description automatically generated">
            <a:extLst>
              <a:ext uri="{FF2B5EF4-FFF2-40B4-BE49-F238E27FC236}">
                <a16:creationId xmlns:a16="http://schemas.microsoft.com/office/drawing/2014/main" id="{3FDB0570-D501-030E-9127-D4D6AAEEA32C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7"/>
          <a:stretch>
            <a:fillRect/>
          </a:stretch>
        </p:blipFill>
        <p:spPr>
          <a:xfrm>
            <a:off x="3073341" y="3803650"/>
            <a:ext cx="2997317" cy="2254250"/>
          </a:xfr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59CBB5F-60FB-2094-18FC-64B0770881E1}"/>
              </a:ext>
            </a:extLst>
          </p:cNvPr>
          <p:cNvSpPr txBox="1"/>
          <p:nvPr/>
        </p:nvSpPr>
        <p:spPr>
          <a:xfrm>
            <a:off x="28878" y="27051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FFF50AC-DDEC-886F-DC2A-FA42A2CC3636}"/>
              </a:ext>
            </a:extLst>
          </p:cNvPr>
          <p:cNvSpPr txBox="1"/>
          <p:nvPr/>
        </p:nvSpPr>
        <p:spPr>
          <a:xfrm>
            <a:off x="18874" y="52456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7770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C52D2-E289-571E-80B9-6B7A31CA2B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SX</a:t>
            </a:r>
            <a:endParaRPr lang="en-GB" dirty="0"/>
          </a:p>
        </p:txBody>
      </p:sp>
      <p:pic>
        <p:nvPicPr>
          <p:cNvPr id="12" name="Content Placeholder 11" descr="Graphical user interface&#10;&#10;Description automatically generated">
            <a:extLst>
              <a:ext uri="{FF2B5EF4-FFF2-40B4-BE49-F238E27FC236}">
                <a16:creationId xmlns:a16="http://schemas.microsoft.com/office/drawing/2014/main" id="{8E960A18-FCB2-25C0-3FCE-21296AC4DB36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91" y="1243013"/>
            <a:ext cx="2997317" cy="2254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7056EB-79E4-7A45-54F9-55F3537ED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B141A0-5766-1081-9589-A588DC5C1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45</a:t>
            </a:fld>
            <a:endParaRPr lang="en-US" dirty="0"/>
          </a:p>
        </p:txBody>
      </p:sp>
      <p:pic>
        <p:nvPicPr>
          <p:cNvPr id="18" name="Content Placeholder 17" descr="Graphical user interface&#10;&#10;Description automatically generated">
            <a:extLst>
              <a:ext uri="{FF2B5EF4-FFF2-40B4-BE49-F238E27FC236}">
                <a16:creationId xmlns:a16="http://schemas.microsoft.com/office/drawing/2014/main" id="{E0D811CA-37A5-44C9-F96A-A59DBBA73C8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91" y="3803650"/>
            <a:ext cx="2997317" cy="2254250"/>
          </a:xfrm>
        </p:spPr>
      </p:pic>
      <p:pic>
        <p:nvPicPr>
          <p:cNvPr id="14" name="Content Placeholder 13" descr="A picture containing chart&#10;&#10;Description automatically generated">
            <a:extLst>
              <a:ext uri="{FF2B5EF4-FFF2-40B4-BE49-F238E27FC236}">
                <a16:creationId xmlns:a16="http://schemas.microsoft.com/office/drawing/2014/main" id="{57AA9CCA-0C20-CE5F-E0BF-C522838324C9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3073341" y="1243013"/>
            <a:ext cx="2997317" cy="2254250"/>
          </a:xfrm>
        </p:spPr>
      </p:pic>
      <p:pic>
        <p:nvPicPr>
          <p:cNvPr id="20" name="Content Placeholder 19" descr="Graphical user interface&#10;&#10;Description automatically generated">
            <a:extLst>
              <a:ext uri="{FF2B5EF4-FFF2-40B4-BE49-F238E27FC236}">
                <a16:creationId xmlns:a16="http://schemas.microsoft.com/office/drawing/2014/main" id="{011E1310-B465-A5CF-495B-2CE0F63CBA6F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5"/>
          <a:stretch>
            <a:fillRect/>
          </a:stretch>
        </p:blipFill>
        <p:spPr>
          <a:xfrm>
            <a:off x="3073341" y="3803650"/>
            <a:ext cx="2997317" cy="2254250"/>
          </a:xfrm>
        </p:spPr>
      </p:pic>
      <p:pic>
        <p:nvPicPr>
          <p:cNvPr id="16" name="Content Placeholder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02389C57-6A4A-F67A-2008-7AE58DEBA117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6"/>
          <a:stretch>
            <a:fillRect/>
          </a:stretch>
        </p:blipFill>
        <p:spPr>
          <a:xfrm>
            <a:off x="6140391" y="1243013"/>
            <a:ext cx="2997317" cy="2254250"/>
          </a:xfrm>
        </p:spPr>
      </p:pic>
      <p:pic>
        <p:nvPicPr>
          <p:cNvPr id="22" name="Content Placeholder 21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C9C49229-6AD5-8227-FB58-FE0511B87814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7"/>
          <a:stretch>
            <a:fillRect/>
          </a:stretch>
        </p:blipFill>
        <p:spPr>
          <a:xfrm>
            <a:off x="6140391" y="3803650"/>
            <a:ext cx="2997317" cy="225425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3EF47E1-0831-9DA8-B728-F6A5CF532726}"/>
              </a:ext>
            </a:extLst>
          </p:cNvPr>
          <p:cNvSpPr txBox="1"/>
          <p:nvPr/>
        </p:nvSpPr>
        <p:spPr>
          <a:xfrm>
            <a:off x="28878" y="27051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v4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F1A2AD-325D-AAF6-F241-4693A12DAE6B}"/>
              </a:ext>
            </a:extLst>
          </p:cNvPr>
          <p:cNvSpPr txBox="1"/>
          <p:nvPr/>
        </p:nvSpPr>
        <p:spPr>
          <a:xfrm>
            <a:off x="18874" y="52456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41995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FEC2F-941A-290C-5C88-E9D59B91F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</a:t>
            </a:r>
            <a:endParaRPr lang="en-GB" dirty="0"/>
          </a:p>
        </p:txBody>
      </p:sp>
      <p:pic>
        <p:nvPicPr>
          <p:cNvPr id="16" name="Content Placeholder 15" descr="Graphical user interface&#10;&#10;Description automatically generated">
            <a:extLst>
              <a:ext uri="{FF2B5EF4-FFF2-40B4-BE49-F238E27FC236}">
                <a16:creationId xmlns:a16="http://schemas.microsoft.com/office/drawing/2014/main" id="{B1AD94A3-7473-7F65-31BB-D2998BBF9E82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91" y="1243013"/>
            <a:ext cx="2997317" cy="2254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7E601-3E69-125E-2A10-F3DC100DD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AB2741-B82E-B534-BFA9-6C053CF5A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46</a:t>
            </a:fld>
            <a:endParaRPr lang="en-US" dirty="0"/>
          </a:p>
        </p:txBody>
      </p:sp>
      <p:pic>
        <p:nvPicPr>
          <p:cNvPr id="12" name="Content Placeholder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2A8514E9-5AAD-5F48-02D5-0E69E63EE186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3073341" y="1243013"/>
            <a:ext cx="2997317" cy="2254250"/>
          </a:xfrm>
        </p:spPr>
      </p:pic>
      <p:pic>
        <p:nvPicPr>
          <p:cNvPr id="22" name="Content Placeholder 21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4542A5D3-D1A5-9DAA-A8BA-3F43F477B1E1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4"/>
          <a:stretch>
            <a:fillRect/>
          </a:stretch>
        </p:blipFill>
        <p:spPr>
          <a:xfrm>
            <a:off x="3073341" y="3803650"/>
            <a:ext cx="2997317" cy="2254250"/>
          </a:xfrm>
        </p:spPr>
      </p:pic>
      <p:pic>
        <p:nvPicPr>
          <p:cNvPr id="14" name="Content Placeholder 13" descr="A picture containing chart&#10;&#10;Description automatically generated">
            <a:extLst>
              <a:ext uri="{FF2B5EF4-FFF2-40B4-BE49-F238E27FC236}">
                <a16:creationId xmlns:a16="http://schemas.microsoft.com/office/drawing/2014/main" id="{08CCDE75-364B-9450-785D-8904E1181CA3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5"/>
          <a:stretch>
            <a:fillRect/>
          </a:stretch>
        </p:blipFill>
        <p:spPr>
          <a:xfrm>
            <a:off x="6140391" y="1243013"/>
            <a:ext cx="2997317" cy="2254250"/>
          </a:xfrm>
        </p:spPr>
      </p:pic>
      <p:pic>
        <p:nvPicPr>
          <p:cNvPr id="18" name="Content Placeholder 17" descr="A picture containing diagram&#10;&#10;Description automatically generated">
            <a:extLst>
              <a:ext uri="{FF2B5EF4-FFF2-40B4-BE49-F238E27FC236}">
                <a16:creationId xmlns:a16="http://schemas.microsoft.com/office/drawing/2014/main" id="{34F0514B-4623-556A-C5E9-C5540E4B7E73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6"/>
          <a:stretch>
            <a:fillRect/>
          </a:stretch>
        </p:blipFill>
        <p:spPr>
          <a:xfrm>
            <a:off x="6140391" y="3803650"/>
            <a:ext cx="2997317" cy="2254250"/>
          </a:xfr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54C3C3F-43B5-3FF5-D50A-B0A388542953}"/>
              </a:ext>
            </a:extLst>
          </p:cNvPr>
          <p:cNvSpPr txBox="1"/>
          <p:nvPr/>
        </p:nvSpPr>
        <p:spPr>
          <a:xfrm>
            <a:off x="28878" y="27051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v4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73DAB06-4B44-D6BA-B2C9-B492D0616A5B}"/>
              </a:ext>
            </a:extLst>
          </p:cNvPr>
          <p:cNvSpPr txBox="1"/>
          <p:nvPr/>
        </p:nvSpPr>
        <p:spPr>
          <a:xfrm>
            <a:off x="18874" y="52456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  <p:pic>
        <p:nvPicPr>
          <p:cNvPr id="32" name="Content Placeholder 31" descr="Graphical user interface&#10;&#10;Description automatically generated">
            <a:extLst>
              <a:ext uri="{FF2B5EF4-FFF2-40B4-BE49-F238E27FC236}">
                <a16:creationId xmlns:a16="http://schemas.microsoft.com/office/drawing/2014/main" id="{4C87A6E4-36D7-DFD8-24C3-E5E566952125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7"/>
          <a:stretch>
            <a:fillRect/>
          </a:stretch>
        </p:blipFill>
        <p:spPr>
          <a:xfrm>
            <a:off x="6291" y="3803650"/>
            <a:ext cx="2997317" cy="2254250"/>
          </a:xfrm>
        </p:spPr>
      </p:pic>
    </p:spTree>
    <p:extLst>
      <p:ext uri="{BB962C8B-B14F-4D97-AF65-F5344CB8AC3E}">
        <p14:creationId xmlns:p14="http://schemas.microsoft.com/office/powerpoint/2010/main" val="188759505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567D-742A-83AE-A7F5-AD60D4D1D1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SEQV</a:t>
            </a:r>
            <a:endParaRPr lang="en-GB" dirty="0"/>
          </a:p>
        </p:txBody>
      </p:sp>
      <p:pic>
        <p:nvPicPr>
          <p:cNvPr id="12" name="Content Placeholder 11" descr="A picture containing diagram&#10;&#10;Description automatically generated">
            <a:extLst>
              <a:ext uri="{FF2B5EF4-FFF2-40B4-BE49-F238E27FC236}">
                <a16:creationId xmlns:a16="http://schemas.microsoft.com/office/drawing/2014/main" id="{5042066E-ACD7-C1CD-37EC-3726B6160F26}"/>
              </a:ext>
            </a:extLst>
          </p:cNvPr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6291" y="1243013"/>
            <a:ext cx="2997317" cy="225425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34C16B-533C-F481-09B6-B2B7063A4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D93384-DBCB-4A00-890B-626967EB040F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E2485-C7D5-2BFF-B196-7BF05AEE5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47</a:t>
            </a:fld>
            <a:endParaRPr lang="en-US" dirty="0"/>
          </a:p>
        </p:txBody>
      </p:sp>
      <p:pic>
        <p:nvPicPr>
          <p:cNvPr id="18" name="Content Placeholder 17" descr="A picture containing diagram&#10;&#10;Description automatically generated">
            <a:extLst>
              <a:ext uri="{FF2B5EF4-FFF2-40B4-BE49-F238E27FC236}">
                <a16:creationId xmlns:a16="http://schemas.microsoft.com/office/drawing/2014/main" id="{1D2D09FE-C5FE-B37B-9D3D-258DF5A9904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91" y="3803650"/>
            <a:ext cx="2997317" cy="2254250"/>
          </a:xfrm>
        </p:spPr>
      </p:pic>
      <p:pic>
        <p:nvPicPr>
          <p:cNvPr id="14" name="Content Placeholder 13" descr="A picture containing shape&#10;&#10;Description automatically generated">
            <a:extLst>
              <a:ext uri="{FF2B5EF4-FFF2-40B4-BE49-F238E27FC236}">
                <a16:creationId xmlns:a16="http://schemas.microsoft.com/office/drawing/2014/main" id="{61D8E977-89F0-3725-27E6-15B55B469193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3073341" y="1243013"/>
            <a:ext cx="2997317" cy="2254250"/>
          </a:xfrm>
        </p:spPr>
      </p:pic>
      <p:pic>
        <p:nvPicPr>
          <p:cNvPr id="20" name="Content Placeholder 19" descr="A picture containing diagram&#10;&#10;Description automatically generated">
            <a:extLst>
              <a:ext uri="{FF2B5EF4-FFF2-40B4-BE49-F238E27FC236}">
                <a16:creationId xmlns:a16="http://schemas.microsoft.com/office/drawing/2014/main" id="{C4E360BA-DEEC-07FB-D149-29C0D6DBD34A}"/>
              </a:ext>
            </a:extLst>
          </p:cNvPr>
          <p:cNvPicPr>
            <a:picLocks noGrp="1" noChangeAspect="1"/>
          </p:cNvPicPr>
          <p:nvPr>
            <p:ph sz="quarter" idx="15"/>
          </p:nvPr>
        </p:nvPicPr>
        <p:blipFill>
          <a:blip r:embed="rId5"/>
          <a:stretch>
            <a:fillRect/>
          </a:stretch>
        </p:blipFill>
        <p:spPr>
          <a:xfrm>
            <a:off x="3073341" y="3803650"/>
            <a:ext cx="2997317" cy="2254250"/>
          </a:xfrm>
        </p:spPr>
      </p:pic>
      <p:pic>
        <p:nvPicPr>
          <p:cNvPr id="16" name="Content Placeholder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4D24BDF1-F4CA-6CA3-A70A-E11E75FFAF69}"/>
              </a:ext>
            </a:extLst>
          </p:cNvPr>
          <p:cNvPicPr>
            <a:picLocks noGrp="1" noChangeAspect="1"/>
          </p:cNvPicPr>
          <p:nvPr>
            <p:ph sz="quarter" idx="16"/>
          </p:nvPr>
        </p:nvPicPr>
        <p:blipFill>
          <a:blip r:embed="rId6"/>
          <a:stretch>
            <a:fillRect/>
          </a:stretch>
        </p:blipFill>
        <p:spPr>
          <a:xfrm>
            <a:off x="6140391" y="1243013"/>
            <a:ext cx="2997317" cy="2254250"/>
          </a:xfrm>
        </p:spPr>
      </p:pic>
      <p:pic>
        <p:nvPicPr>
          <p:cNvPr id="22" name="Content Placeholder 21" descr="A picture containing chart&#10;&#10;Description automatically generated">
            <a:extLst>
              <a:ext uri="{FF2B5EF4-FFF2-40B4-BE49-F238E27FC236}">
                <a16:creationId xmlns:a16="http://schemas.microsoft.com/office/drawing/2014/main" id="{E5BFF769-EB3F-4F02-ED83-5FC18F2A5853}"/>
              </a:ext>
            </a:extLst>
          </p:cNvPr>
          <p:cNvPicPr>
            <a:picLocks noGrp="1" noChangeAspect="1"/>
          </p:cNvPicPr>
          <p:nvPr>
            <p:ph sz="quarter" idx="17"/>
          </p:nvPr>
        </p:nvPicPr>
        <p:blipFill>
          <a:blip r:embed="rId7"/>
          <a:stretch>
            <a:fillRect/>
          </a:stretch>
        </p:blipFill>
        <p:spPr>
          <a:xfrm>
            <a:off x="6140391" y="3803650"/>
            <a:ext cx="2997317" cy="2254250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C41A1101-33EC-16CD-FA44-9EE9423113C4}"/>
              </a:ext>
            </a:extLst>
          </p:cNvPr>
          <p:cNvSpPr txBox="1"/>
          <p:nvPr/>
        </p:nvSpPr>
        <p:spPr>
          <a:xfrm>
            <a:off x="18874" y="5245655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v3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771315-5FD0-A2EF-6F44-BB16D49A4923}"/>
              </a:ext>
            </a:extLst>
          </p:cNvPr>
          <p:cNvSpPr txBox="1"/>
          <p:nvPr/>
        </p:nvSpPr>
        <p:spPr>
          <a:xfrm>
            <a:off x="28878" y="2705100"/>
            <a:ext cx="428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765579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ABB5D-0CA6-19D0-B13B-833F6D591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336EE3-548B-46C1-DB41-F0311332B1D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AA6D51-54D8-E72F-7F58-4F07A9383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48</a:t>
            </a:fld>
            <a:endParaRPr lang="en-US" dirty="0"/>
          </a:p>
        </p:txBody>
      </p:sp>
      <p:pic>
        <p:nvPicPr>
          <p:cNvPr id="6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6DEEF7EC-5DF0-698D-206B-58B870819E3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0" t="78951" r="78595" b="4665"/>
          <a:stretch/>
        </p:blipFill>
        <p:spPr>
          <a:xfrm>
            <a:off x="457200" y="542925"/>
            <a:ext cx="3468459" cy="2314575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D9259163-3364-7C96-AB85-201AA15F3950}"/>
              </a:ext>
            </a:extLst>
          </p:cNvPr>
          <p:cNvSpPr/>
          <p:nvPr/>
        </p:nvSpPr>
        <p:spPr>
          <a:xfrm>
            <a:off x="1571625" y="2705100"/>
            <a:ext cx="257175" cy="26597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036F450-E7CA-6138-1427-D5A5EAC3C78C}"/>
              </a:ext>
            </a:extLst>
          </p:cNvPr>
          <p:cNvSpPr/>
          <p:nvPr/>
        </p:nvSpPr>
        <p:spPr>
          <a:xfrm>
            <a:off x="3381375" y="2724472"/>
            <a:ext cx="257175" cy="2659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4383955-10AA-06D1-53D0-016255EDBC41}"/>
              </a:ext>
            </a:extLst>
          </p:cNvPr>
          <p:cNvSpPr/>
          <p:nvPr/>
        </p:nvSpPr>
        <p:spPr>
          <a:xfrm>
            <a:off x="3381375" y="1891325"/>
            <a:ext cx="257175" cy="26597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B535AC0-1548-669D-0FD0-5F2DC5C65D45}"/>
              </a:ext>
            </a:extLst>
          </p:cNvPr>
          <p:cNvSpPr/>
          <p:nvPr/>
        </p:nvSpPr>
        <p:spPr>
          <a:xfrm>
            <a:off x="1519917" y="1858439"/>
            <a:ext cx="257175" cy="26597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8FBC1BAE-7BDC-D642-0F00-3FBD329E9D6A}"/>
              </a:ext>
            </a:extLst>
          </p:cNvPr>
          <p:cNvSpPr/>
          <p:nvPr/>
        </p:nvSpPr>
        <p:spPr>
          <a:xfrm>
            <a:off x="1019175" y="1615681"/>
            <a:ext cx="257175" cy="26597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0AC95097-1310-E1DD-800C-E85F2395F93E}"/>
              </a:ext>
            </a:extLst>
          </p:cNvPr>
          <p:cNvSpPr/>
          <p:nvPr/>
        </p:nvSpPr>
        <p:spPr>
          <a:xfrm>
            <a:off x="3398372" y="1608125"/>
            <a:ext cx="257175" cy="265971"/>
          </a:xfrm>
          <a:prstGeom prst="ellips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8895BB2-EEB8-9619-1B1C-952C9E91C5E7}"/>
              </a:ext>
            </a:extLst>
          </p:cNvPr>
          <p:cNvSpPr/>
          <p:nvPr/>
        </p:nvSpPr>
        <p:spPr>
          <a:xfrm>
            <a:off x="3346664" y="769020"/>
            <a:ext cx="257175" cy="265971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A7A6E39-5D11-5BF0-9B21-DB971BD6EC81}"/>
              </a:ext>
            </a:extLst>
          </p:cNvPr>
          <p:cNvSpPr/>
          <p:nvPr/>
        </p:nvSpPr>
        <p:spPr>
          <a:xfrm>
            <a:off x="967467" y="769020"/>
            <a:ext cx="257175" cy="26597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5D4B6795-CD25-597F-AC84-29AFEE8538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16071"/>
              </p:ext>
            </p:extLst>
          </p:nvPr>
        </p:nvGraphicFramePr>
        <p:xfrm>
          <a:off x="139471" y="3525625"/>
          <a:ext cx="3810000" cy="2059305"/>
        </p:xfrm>
        <a:graphic>
          <a:graphicData uri="http://schemas.openxmlformats.org/drawingml/2006/table">
            <a:tbl>
              <a:tblPr/>
              <a:tblGrid>
                <a:gridCol w="698500">
                  <a:extLst>
                    <a:ext uri="{9D8B030D-6E8A-4147-A177-3AD203B41FA5}">
                      <a16:colId xmlns:a16="http://schemas.microsoft.com/office/drawing/2014/main" val="250821626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093451149"/>
                    </a:ext>
                  </a:extLst>
                </a:gridCol>
                <a:gridCol w="307975">
                  <a:extLst>
                    <a:ext uri="{9D8B030D-6E8A-4147-A177-3AD203B41FA5}">
                      <a16:colId xmlns:a16="http://schemas.microsoft.com/office/drawing/2014/main" val="1548850625"/>
                    </a:ext>
                  </a:extLst>
                </a:gridCol>
                <a:gridCol w="342900">
                  <a:extLst>
                    <a:ext uri="{9D8B030D-6E8A-4147-A177-3AD203B41FA5}">
                      <a16:colId xmlns:a16="http://schemas.microsoft.com/office/drawing/2014/main" val="1996403848"/>
                    </a:ext>
                  </a:extLst>
                </a:gridCol>
                <a:gridCol w="349250">
                  <a:extLst>
                    <a:ext uri="{9D8B030D-6E8A-4147-A177-3AD203B41FA5}">
                      <a16:colId xmlns:a16="http://schemas.microsoft.com/office/drawing/2014/main" val="3833245152"/>
                    </a:ext>
                  </a:extLst>
                </a:gridCol>
                <a:gridCol w="269875">
                  <a:extLst>
                    <a:ext uri="{9D8B030D-6E8A-4147-A177-3AD203B41FA5}">
                      <a16:colId xmlns:a16="http://schemas.microsoft.com/office/drawing/2014/main" val="3636783328"/>
                    </a:ext>
                  </a:extLst>
                </a:gridCol>
                <a:gridCol w="307975">
                  <a:extLst>
                    <a:ext uri="{9D8B030D-6E8A-4147-A177-3AD203B41FA5}">
                      <a16:colId xmlns:a16="http://schemas.microsoft.com/office/drawing/2014/main" val="3708658824"/>
                    </a:ext>
                  </a:extLst>
                </a:gridCol>
                <a:gridCol w="307975">
                  <a:extLst>
                    <a:ext uri="{9D8B030D-6E8A-4147-A177-3AD203B41FA5}">
                      <a16:colId xmlns:a16="http://schemas.microsoft.com/office/drawing/2014/main" val="393108255"/>
                    </a:ext>
                  </a:extLst>
                </a:gridCol>
                <a:gridCol w="307975">
                  <a:extLst>
                    <a:ext uri="{9D8B030D-6E8A-4147-A177-3AD203B41FA5}">
                      <a16:colId xmlns:a16="http://schemas.microsoft.com/office/drawing/2014/main" val="1998943537"/>
                    </a:ext>
                  </a:extLst>
                </a:gridCol>
                <a:gridCol w="307975">
                  <a:extLst>
                    <a:ext uri="{9D8B030D-6E8A-4147-A177-3AD203B41FA5}">
                      <a16:colId xmlns:a16="http://schemas.microsoft.com/office/drawing/2014/main" val="2281472260"/>
                    </a:ext>
                  </a:extLst>
                </a:gridCol>
              </a:tblGrid>
              <a:tr h="190500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v3, displacements in 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(bottom </a:t>
                      </a:r>
                    </a:p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left)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(bottom</a:t>
                      </a:r>
                    </a:p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right)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(top</a:t>
                      </a:r>
                    </a:p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left)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(top</a:t>
                      </a:r>
                    </a:p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right)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674903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7989926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 preload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05394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7525635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-537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38138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627663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-443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9754685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-479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878734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Delta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Powering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875778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558198"/>
                  </a:ext>
                </a:extLst>
              </a:tr>
            </a:tbl>
          </a:graphicData>
        </a:graphic>
      </p:graphicFrame>
      <p:pic>
        <p:nvPicPr>
          <p:cNvPr id="20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963B0992-E1B1-8A48-63CA-E2D3A42DF2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0" t="78951" r="78595" b="4665"/>
          <a:stretch/>
        </p:blipFill>
        <p:spPr>
          <a:xfrm>
            <a:off x="4988376" y="562297"/>
            <a:ext cx="3468459" cy="2314575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86633E65-D3C7-C295-DB23-E58E093EF2D5}"/>
              </a:ext>
            </a:extLst>
          </p:cNvPr>
          <p:cNvSpPr/>
          <p:nvPr/>
        </p:nvSpPr>
        <p:spPr>
          <a:xfrm>
            <a:off x="6102801" y="2724472"/>
            <a:ext cx="257175" cy="26597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E9A395B-E964-542E-8FC4-7B3715AC86B1}"/>
              </a:ext>
            </a:extLst>
          </p:cNvPr>
          <p:cNvSpPr/>
          <p:nvPr/>
        </p:nvSpPr>
        <p:spPr>
          <a:xfrm>
            <a:off x="7912551" y="2743844"/>
            <a:ext cx="257175" cy="265971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13AB7AA-2855-9661-A506-BC316C27C669}"/>
              </a:ext>
            </a:extLst>
          </p:cNvPr>
          <p:cNvSpPr/>
          <p:nvPr/>
        </p:nvSpPr>
        <p:spPr>
          <a:xfrm>
            <a:off x="7912551" y="1910697"/>
            <a:ext cx="257175" cy="26597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4E512732-9A21-2526-AEC4-A1A6AE823A72}"/>
              </a:ext>
            </a:extLst>
          </p:cNvPr>
          <p:cNvSpPr/>
          <p:nvPr/>
        </p:nvSpPr>
        <p:spPr>
          <a:xfrm>
            <a:off x="6051093" y="1877811"/>
            <a:ext cx="257175" cy="265971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9BB3886-4F77-41FB-DC0B-9ECF8FFE4C80}"/>
              </a:ext>
            </a:extLst>
          </p:cNvPr>
          <p:cNvSpPr/>
          <p:nvPr/>
        </p:nvSpPr>
        <p:spPr>
          <a:xfrm>
            <a:off x="5550351" y="1635053"/>
            <a:ext cx="257175" cy="265971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CBFDAAC-3688-3142-B812-AA34375ED078}"/>
              </a:ext>
            </a:extLst>
          </p:cNvPr>
          <p:cNvSpPr/>
          <p:nvPr/>
        </p:nvSpPr>
        <p:spPr>
          <a:xfrm>
            <a:off x="7929548" y="1627497"/>
            <a:ext cx="257175" cy="265971"/>
          </a:xfrm>
          <a:prstGeom prst="ellipse">
            <a:avLst/>
          </a:prstGeom>
          <a:solidFill>
            <a:srgbClr val="99663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55888F9-7206-ABA5-A306-256EC8083411}"/>
              </a:ext>
            </a:extLst>
          </p:cNvPr>
          <p:cNvSpPr/>
          <p:nvPr/>
        </p:nvSpPr>
        <p:spPr>
          <a:xfrm>
            <a:off x="7877840" y="788392"/>
            <a:ext cx="257175" cy="265971"/>
          </a:xfrm>
          <a:prstGeom prst="ellipse">
            <a:avLst/>
          </a:prstGeom>
          <a:solidFill>
            <a:srgbClr val="FF00F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D8FD33BB-F179-58E2-ED76-0DBE89BDFDB6}"/>
              </a:ext>
            </a:extLst>
          </p:cNvPr>
          <p:cNvSpPr/>
          <p:nvPr/>
        </p:nvSpPr>
        <p:spPr>
          <a:xfrm>
            <a:off x="5498643" y="788392"/>
            <a:ext cx="257175" cy="265971"/>
          </a:xfrm>
          <a:prstGeom prst="ellips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BEC0E026-4139-D83D-998E-8241AA86FC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0723568"/>
              </p:ext>
            </p:extLst>
          </p:nvPr>
        </p:nvGraphicFramePr>
        <p:xfrm>
          <a:off x="4608732" y="3504188"/>
          <a:ext cx="3848103" cy="2059305"/>
        </p:xfrm>
        <a:graphic>
          <a:graphicData uri="http://schemas.openxmlformats.org/drawingml/2006/table">
            <a:tbl>
              <a:tblPr/>
              <a:tblGrid>
                <a:gridCol w="703141">
                  <a:extLst>
                    <a:ext uri="{9D8B030D-6E8A-4147-A177-3AD203B41FA5}">
                      <a16:colId xmlns:a16="http://schemas.microsoft.com/office/drawing/2014/main" val="1839898542"/>
                    </a:ext>
                  </a:extLst>
                </a:gridCol>
                <a:gridCol w="613650">
                  <a:extLst>
                    <a:ext uri="{9D8B030D-6E8A-4147-A177-3AD203B41FA5}">
                      <a16:colId xmlns:a16="http://schemas.microsoft.com/office/drawing/2014/main" val="393919885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287393473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2765122777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1710694644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2413629229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2672354531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3187196758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177240038"/>
                    </a:ext>
                  </a:extLst>
                </a:gridCol>
                <a:gridCol w="316414">
                  <a:extLst>
                    <a:ext uri="{9D8B030D-6E8A-4147-A177-3AD203B41FA5}">
                      <a16:colId xmlns:a16="http://schemas.microsoft.com/office/drawing/2014/main" val="538077755"/>
                    </a:ext>
                  </a:extLst>
                </a:gridCol>
              </a:tblGrid>
              <a:tr h="190500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v4, displacements in um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(bottom left)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(bottom right)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(top</a:t>
                      </a:r>
                    </a:p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left)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(top right)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066302"/>
                  </a:ext>
                </a:extLst>
              </a:tr>
              <a:tr h="190500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536518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 preload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9075142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302243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68229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-373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-191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25145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Powering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504807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-278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-219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956648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Delta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Powering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3429904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layer2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6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5483210"/>
                  </a:ext>
                </a:extLst>
              </a:tr>
            </a:tbl>
          </a:graphicData>
        </a:graphic>
      </p:graphicFrame>
      <p:sp>
        <p:nvSpPr>
          <p:cNvPr id="30" name="TextBox 29">
            <a:extLst>
              <a:ext uri="{FF2B5EF4-FFF2-40B4-BE49-F238E27FC236}">
                <a16:creationId xmlns:a16="http://schemas.microsoft.com/office/drawing/2014/main" id="{BE77BDC0-4292-E375-0555-C3D11A82DE28}"/>
              </a:ext>
            </a:extLst>
          </p:cNvPr>
          <p:cNvSpPr txBox="1"/>
          <p:nvPr/>
        </p:nvSpPr>
        <p:spPr>
          <a:xfrm flipH="1">
            <a:off x="162996" y="3059668"/>
            <a:ext cx="280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0.7 mm </a:t>
            </a:r>
            <a:r>
              <a:rPr lang="en-US" dirty="0" err="1"/>
              <a:t>intf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53B70D1-417E-EAC7-33F8-9FC0FE588813}"/>
              </a:ext>
            </a:extLst>
          </p:cNvPr>
          <p:cNvSpPr txBox="1"/>
          <p:nvPr/>
        </p:nvSpPr>
        <p:spPr>
          <a:xfrm flipH="1">
            <a:off x="4699631" y="2975169"/>
            <a:ext cx="2806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0.36 mm </a:t>
            </a:r>
            <a:r>
              <a:rPr lang="en-US" dirty="0" err="1"/>
              <a:t>intf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1CC795-5DF3-E605-43DE-859DB4E075C0}"/>
              </a:ext>
            </a:extLst>
          </p:cNvPr>
          <p:cNvSpPr txBox="1"/>
          <p:nvPr/>
        </p:nvSpPr>
        <p:spPr>
          <a:xfrm flipH="1">
            <a:off x="180928" y="5747458"/>
            <a:ext cx="8078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in v3 I put 0 interference, I get similar displacements than in v4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861003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8B01-ACDE-F95C-06DB-2C701E62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Let’s try to improve this ugly corner</a:t>
            </a:r>
            <a:endParaRPr lang="en-GB" sz="3600" dirty="0"/>
          </a:p>
        </p:txBody>
      </p:sp>
      <p:pic>
        <p:nvPicPr>
          <p:cNvPr id="8" name="Content Placeholder 7" descr="Chart&#10;&#10;Description automatically generated">
            <a:extLst>
              <a:ext uri="{FF2B5EF4-FFF2-40B4-BE49-F238E27FC236}">
                <a16:creationId xmlns:a16="http://schemas.microsoft.com/office/drawing/2014/main" id="{D00AF2C4-1B6C-8A40-4D94-1EFB6F0BEDE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99654"/>
            <a:ext cx="3657600" cy="2750841"/>
          </a:xfrm>
        </p:spPr>
      </p:pic>
      <p:pic>
        <p:nvPicPr>
          <p:cNvPr id="10" name="Content Placeholder 9" descr="A picture containing chart&#10;&#10;Description automatically generated">
            <a:extLst>
              <a:ext uri="{FF2B5EF4-FFF2-40B4-BE49-F238E27FC236}">
                <a16:creationId xmlns:a16="http://schemas.microsoft.com/office/drawing/2014/main" id="{90A869B5-EE0E-3205-34AB-B8C6EFEFCD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267200" y="2399654"/>
            <a:ext cx="3657600" cy="2750841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0F350A-2DE8-36FE-81DC-8C68D7E1A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E1D43-3FF4-2EF8-4E1B-F32458A317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7C8A7C-1816-3D93-E4DF-A1AB8EA92B23}"/>
              </a:ext>
            </a:extLst>
          </p:cNvPr>
          <p:cNvSpPr txBox="1">
            <a:spLocks/>
          </p:cNvSpPr>
          <p:nvPr/>
        </p:nvSpPr>
        <p:spPr>
          <a:xfrm>
            <a:off x="457200" y="1499017"/>
            <a:ext cx="8226854" cy="637082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Change key position (v4b); </a:t>
            </a:r>
            <a:r>
              <a:rPr lang="en-US" dirty="0" err="1"/>
              <a:t>xvkey</a:t>
            </a:r>
            <a:r>
              <a:rPr lang="en-US" dirty="0"/>
              <a:t> = 10 mm instead of 50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414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3F98B-5FF7-BAA8-BF96-38416E9BAC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F2D2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E826B-1269-E616-72DA-7B7E1F6801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Al-shell thickness = 70 mm</a:t>
            </a:r>
          </a:p>
          <a:p>
            <a:r>
              <a:rPr lang="en-US" sz="2000" dirty="0"/>
              <a:t>Magnet OD = 2*(255 + 70) = 650 mm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9E813-BB2E-073F-E8BD-6F63384D04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E43192-2319-E9CE-23D6-719BE3D050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65F44A1-319A-DE40-A5FF-4B8280DD29C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5" t="26389" r="52778" b="30740"/>
          <a:stretch/>
        </p:blipFill>
        <p:spPr>
          <a:xfrm>
            <a:off x="0" y="2057400"/>
            <a:ext cx="9303591" cy="3707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02431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98B01-ACDE-F95C-06DB-2C701E624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Let’s try to improve this ugly corner</a:t>
            </a:r>
            <a:endParaRPr lang="en-GB" sz="3600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0F350A-2DE8-36FE-81DC-8C68D7E1A7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E1D43-3FF4-2EF8-4E1B-F32458A317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7C8A7C-1816-3D93-E4DF-A1AB8EA92B23}"/>
              </a:ext>
            </a:extLst>
          </p:cNvPr>
          <p:cNvSpPr txBox="1">
            <a:spLocks/>
          </p:cNvSpPr>
          <p:nvPr/>
        </p:nvSpPr>
        <p:spPr>
          <a:xfrm>
            <a:off x="457200" y="1499017"/>
            <a:ext cx="8226854" cy="637082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Make thicker inner support v4c (aperture 30 mm instead of 50)</a:t>
            </a:r>
            <a:endParaRPr lang="en-GB" dirty="0"/>
          </a:p>
        </p:txBody>
      </p:sp>
      <p:pic>
        <p:nvPicPr>
          <p:cNvPr id="28" name="Content Placeholder 22" descr="A picture containing chart&#10;&#10;Description automatically generated">
            <a:extLst>
              <a:ext uri="{FF2B5EF4-FFF2-40B4-BE49-F238E27FC236}">
                <a16:creationId xmlns:a16="http://schemas.microsoft.com/office/drawing/2014/main" id="{9B94CDA1-9B59-06CC-F38F-6E088AAF162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267200" y="2399654"/>
            <a:ext cx="3657600" cy="2750841"/>
          </a:xfrm>
        </p:spPr>
      </p:pic>
      <p:pic>
        <p:nvPicPr>
          <p:cNvPr id="34" name="Content Placeholder 33" descr="Chart&#10;&#10;Description automatically generated">
            <a:extLst>
              <a:ext uri="{FF2B5EF4-FFF2-40B4-BE49-F238E27FC236}">
                <a16:creationId xmlns:a16="http://schemas.microsoft.com/office/drawing/2014/main" id="{632006C7-66A2-1F00-F683-C3D0E599EBD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7200" y="2399654"/>
            <a:ext cx="3657600" cy="2750841"/>
          </a:xfrm>
        </p:spPr>
      </p:pic>
    </p:spTree>
    <p:extLst>
      <p:ext uri="{BB962C8B-B14F-4D97-AF65-F5344CB8AC3E}">
        <p14:creationId xmlns:p14="http://schemas.microsoft.com/office/powerpoint/2010/main" val="310692313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DC564-DB78-8601-EE5F-CE98DB9DC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C5E0B8-28F3-692B-0D39-63A7F4904C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Given the height of the coil pack, a horizontal split yoke is not increasing significantly the rigidity of the structure, and we are losing the possibility of loading through the Al-shell at warm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I see more disadvantages than advantages, so I will study the close yoke option with vertical split yoke and not horizontal. At least in that way I can pre-load a bit more at warm the coil without overshoot, </a:t>
            </a:r>
            <a:r>
              <a:rPr lang="en-US" sz="1600" dirty="0">
                <a:highlight>
                  <a:srgbClr val="FFFF00"/>
                </a:highlight>
                <a:sym typeface="Wingdings" panose="05000000000000000000" pitchFamily="2" charset="2"/>
              </a:rPr>
              <a:t>and..</a:t>
            </a:r>
          </a:p>
          <a:p>
            <a:pPr lvl="1"/>
            <a:r>
              <a:rPr lang="en-US" sz="1600" dirty="0">
                <a:highlight>
                  <a:srgbClr val="FFFF00"/>
                </a:highlight>
                <a:sym typeface="Wingdings" panose="05000000000000000000" pitchFamily="2" charset="2"/>
              </a:rPr>
              <a:t>If the yoke closes after cool down, maybe the rigidity of the yoke helps a bit, to be checked</a:t>
            </a:r>
            <a:endParaRPr lang="en-US" sz="2000" dirty="0">
              <a:highlight>
                <a:srgbClr val="FFFF00"/>
              </a:highlight>
            </a:endParaRPr>
          </a:p>
          <a:p>
            <a:r>
              <a:rPr lang="en-US" sz="2000" dirty="0"/>
              <a:t>If we don’t provide enough pre-load, the top left corner of layer 2 becomes critical </a:t>
            </a:r>
            <a:r>
              <a:rPr lang="en-US" sz="2000" dirty="0">
                <a:sym typeface="Wingdings" panose="05000000000000000000" pitchFamily="2" charset="2"/>
              </a:rPr>
              <a:t> even if we have a closed yoke or an infinitely rigid structure around our coil, it will break at this corner if we don’t intercept the forces</a:t>
            </a:r>
          </a:p>
          <a:p>
            <a:pPr lvl="1"/>
            <a:r>
              <a:rPr lang="en-US" sz="1600" dirty="0">
                <a:sym typeface="Wingdings" panose="05000000000000000000" pitchFamily="2" charset="2"/>
              </a:rPr>
              <a:t>This would need some stress management at the coil level. For example, a SS plate in between the two layers, connected to the poles. This is difficult to implement in the coil.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60864-7572-23B6-CB20-D47CC469A1B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A1D361-84BF-1C5A-B26F-DA741EFA7D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067182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BA807-4B7D-4948-AB26-5F64F25E9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V5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7F6297-8703-2576-7EEF-38AC0E0800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3924" y="1461407"/>
            <a:ext cx="3860129" cy="4531620"/>
          </a:xfrm>
        </p:spPr>
        <p:txBody>
          <a:bodyPr>
            <a:normAutofit/>
          </a:bodyPr>
          <a:lstStyle/>
          <a:p>
            <a:r>
              <a:rPr lang="en-US" sz="2000" dirty="0"/>
              <a:t>Vertical split yoke closing during cool down</a:t>
            </a:r>
          </a:p>
          <a:p>
            <a:pPr lvl="1"/>
            <a:r>
              <a:rPr lang="en-US" sz="1800" dirty="0"/>
              <a:t>- less pre-load in the coil, we will have the same problem in the corner</a:t>
            </a:r>
          </a:p>
          <a:p>
            <a:pPr lvl="1"/>
            <a:r>
              <a:rPr lang="en-US" sz="1800" dirty="0"/>
              <a:t>Still let’s close the loop and do the exercise to have numbers</a:t>
            </a: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8167D1-617E-FAC8-18AE-0023AE7B56E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A5B046-F2B0-6198-C46A-D0C4C74170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52</a:t>
            </a:fld>
            <a:endParaRPr lang="en-US" dirty="0"/>
          </a:p>
        </p:txBody>
      </p:sp>
      <p:pic>
        <p:nvPicPr>
          <p:cNvPr id="6" name="Content Placeholder 10" descr="Diagram&#10;&#10;Description automatically generated">
            <a:extLst>
              <a:ext uri="{FF2B5EF4-FFF2-40B4-BE49-F238E27FC236}">
                <a16:creationId xmlns:a16="http://schemas.microsoft.com/office/drawing/2014/main" id="{B4939335-A1E5-5BC1-E0F2-A9E059410E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4972"/>
          <a:stretch/>
        </p:blipFill>
        <p:spPr>
          <a:xfrm>
            <a:off x="136142" y="1524643"/>
            <a:ext cx="4426365" cy="4437019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D37C0E7-363C-5C6C-0EC4-88945B396691}"/>
              </a:ext>
            </a:extLst>
          </p:cNvPr>
          <p:cNvCxnSpPr>
            <a:cxnSpLocks/>
          </p:cNvCxnSpPr>
          <p:nvPr/>
        </p:nvCxnSpPr>
        <p:spPr>
          <a:xfrm>
            <a:off x="304800" y="2512251"/>
            <a:ext cx="0" cy="123090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2CAEC23-D181-540A-2C4E-9942EFC064F4}"/>
              </a:ext>
            </a:extLst>
          </p:cNvPr>
          <p:cNvSpPr txBox="1"/>
          <p:nvPr/>
        </p:nvSpPr>
        <p:spPr>
          <a:xfrm rot="16200000">
            <a:off x="-415849" y="2913162"/>
            <a:ext cx="104656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H1 112mm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866CFFB-C32E-450B-E439-06521A44CDDB}"/>
              </a:ext>
            </a:extLst>
          </p:cNvPr>
          <p:cNvSpPr txBox="1"/>
          <p:nvPr/>
        </p:nvSpPr>
        <p:spPr>
          <a:xfrm rot="16200000">
            <a:off x="2114389" y="4706102"/>
            <a:ext cx="73129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H3</a:t>
            </a:r>
          </a:p>
          <a:p>
            <a:pPr algn="ctr"/>
            <a:r>
              <a:rPr lang="en-US" sz="1400" dirty="0"/>
              <a:t>56 mm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AADDF4-D9FC-24BE-131E-94BADD1171BD}"/>
              </a:ext>
            </a:extLst>
          </p:cNvPr>
          <p:cNvSpPr txBox="1"/>
          <p:nvPr/>
        </p:nvSpPr>
        <p:spPr>
          <a:xfrm rot="16200000">
            <a:off x="2116824" y="5537200"/>
            <a:ext cx="7264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H2</a:t>
            </a:r>
          </a:p>
          <a:p>
            <a:pPr algn="ctr"/>
            <a:r>
              <a:rPr lang="en-US" sz="1400" dirty="0"/>
              <a:t>18 mm</a:t>
            </a:r>
            <a:endParaRPr lang="en-GB" sz="14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4EE139-0170-28BB-B185-14DD0433C8F5}"/>
              </a:ext>
            </a:extLst>
          </p:cNvPr>
          <p:cNvCxnSpPr>
            <a:cxnSpLocks/>
          </p:cNvCxnSpPr>
          <p:nvPr/>
        </p:nvCxnSpPr>
        <p:spPr>
          <a:xfrm>
            <a:off x="2133600" y="4813300"/>
            <a:ext cx="0" cy="4281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BEE843-3971-4105-9D92-B93514A48D6F}"/>
              </a:ext>
            </a:extLst>
          </p:cNvPr>
          <p:cNvCxnSpPr>
            <a:cxnSpLocks/>
          </p:cNvCxnSpPr>
          <p:nvPr/>
        </p:nvCxnSpPr>
        <p:spPr>
          <a:xfrm>
            <a:off x="2133600" y="5488920"/>
            <a:ext cx="0" cy="2387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01232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7D44D-F944-E507-A750-9F4979458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E56AA-3620-35B2-0A00-26794440517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14BBB8-54B4-B94F-B56A-2E243876090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6D763-E1E3-9B3E-4BD0-95547C426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E990D-4B41-4352-B8F2-3370DCA75E12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04420-794E-3F81-217D-CD990B63BF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3766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6EB16-24EC-9D97-9AF1-8951AD298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RMM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11C6AE-C1F2-7018-A41C-45CB0BDD95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581994-6557-A2BE-5A3B-D7ABD72771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9A96485-08D1-78CC-85B6-86D50C641AD9}"/>
              </a:ext>
            </a:extLst>
          </p:cNvPr>
          <p:cNvSpPr txBox="1">
            <a:spLocks/>
          </p:cNvSpPr>
          <p:nvPr/>
        </p:nvSpPr>
        <p:spPr>
          <a:xfrm>
            <a:off x="4064000" y="1299391"/>
            <a:ext cx="4948627" cy="160464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Al-shell thickness = 70 mm</a:t>
            </a:r>
          </a:p>
          <a:p>
            <a:r>
              <a:rPr lang="en-US" sz="2000" dirty="0"/>
              <a:t>Magnet OD = 2*(255 + 70) = 800 mm</a:t>
            </a:r>
          </a:p>
          <a:p>
            <a:r>
              <a:rPr lang="en-US" sz="2000" dirty="0"/>
              <a:t>Juan </a:t>
            </a:r>
            <a:endParaRPr lang="en-GB" sz="2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E67A0CA-A0FF-25C8-8C16-1287DF8C7A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7950" y="3107393"/>
            <a:ext cx="3981540" cy="2994473"/>
          </a:xfrm>
          <a:prstGeom prst="rect">
            <a:avLst/>
          </a:prstGeom>
        </p:spPr>
      </p:pic>
      <p:pic>
        <p:nvPicPr>
          <p:cNvPr id="10" name="Content Placeholder 5">
            <a:extLst>
              <a:ext uri="{FF2B5EF4-FFF2-40B4-BE49-F238E27FC236}">
                <a16:creationId xmlns:a16="http://schemas.microsoft.com/office/drawing/2014/main" id="{1A95F7E8-A8E9-CA5E-3F29-744E0EFF89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7" t="4047" r="27054" b="4639"/>
          <a:stretch/>
        </p:blipFill>
        <p:spPr>
          <a:xfrm>
            <a:off x="229182" y="1242241"/>
            <a:ext cx="4391723" cy="4261857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D5033B2-FE8B-55CC-7CDD-04FE0DC80968}"/>
              </a:ext>
            </a:extLst>
          </p:cNvPr>
          <p:cNvSpPr txBox="1"/>
          <p:nvPr/>
        </p:nvSpPr>
        <p:spPr>
          <a:xfrm>
            <a:off x="408785" y="14850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70 mm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4D0AA6C-820F-7B24-58ED-80AA485EA0DC}"/>
              </a:ext>
            </a:extLst>
          </p:cNvPr>
          <p:cNvCxnSpPr/>
          <p:nvPr/>
        </p:nvCxnSpPr>
        <p:spPr>
          <a:xfrm>
            <a:off x="408785" y="1299391"/>
            <a:ext cx="0" cy="740582"/>
          </a:xfrm>
          <a:prstGeom prst="straightConnector1">
            <a:avLst/>
          </a:prstGeom>
          <a:ln>
            <a:solidFill>
              <a:schemeClr val="bg1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B54F2B-9FB0-6227-837B-DAA643A7CDE8}"/>
              </a:ext>
            </a:extLst>
          </p:cNvPr>
          <p:cNvCxnSpPr/>
          <p:nvPr/>
        </p:nvCxnSpPr>
        <p:spPr>
          <a:xfrm flipH="1">
            <a:off x="1861723" y="3592091"/>
            <a:ext cx="697627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A280DE6-DF4B-FE33-300E-B32A70F46B72}"/>
              </a:ext>
            </a:extLst>
          </p:cNvPr>
          <p:cNvSpPr txBox="1"/>
          <p:nvPr/>
        </p:nvSpPr>
        <p:spPr>
          <a:xfrm>
            <a:off x="1912524" y="3340492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66  mm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955513E-D3E1-0553-6141-9A6C24FA123A}"/>
              </a:ext>
            </a:extLst>
          </p:cNvPr>
          <p:cNvCxnSpPr/>
          <p:nvPr/>
        </p:nvCxnSpPr>
        <p:spPr>
          <a:xfrm flipV="1">
            <a:off x="237335" y="4125491"/>
            <a:ext cx="1" cy="1396651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BEE6708-7EC1-844E-F834-10E0C1BCDAF6}"/>
              </a:ext>
            </a:extLst>
          </p:cNvPr>
          <p:cNvCxnSpPr/>
          <p:nvPr/>
        </p:nvCxnSpPr>
        <p:spPr>
          <a:xfrm>
            <a:off x="304010" y="5562489"/>
            <a:ext cx="1830173" cy="0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9735757-73AC-42D6-B671-11BF927C90F8}"/>
              </a:ext>
            </a:extLst>
          </p:cNvPr>
          <p:cNvSpPr txBox="1"/>
          <p:nvPr/>
        </p:nvSpPr>
        <p:spPr>
          <a:xfrm>
            <a:off x="853778" y="5562722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171 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9589F71-7F18-2150-2842-A8A7FE37E7A8}"/>
              </a:ext>
            </a:extLst>
          </p:cNvPr>
          <p:cNvSpPr txBox="1"/>
          <p:nvPr/>
        </p:nvSpPr>
        <p:spPr>
          <a:xfrm rot="16200000">
            <a:off x="-304688" y="4685316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130  mm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AB0F410-174B-B8DC-C9A1-2B99751A34D2}"/>
              </a:ext>
            </a:extLst>
          </p:cNvPr>
          <p:cNvCxnSpPr/>
          <p:nvPr/>
        </p:nvCxnSpPr>
        <p:spPr>
          <a:xfrm>
            <a:off x="1010137" y="4811115"/>
            <a:ext cx="0" cy="676677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825BD16-E6DE-3FFC-5A44-53E054D787C2}"/>
              </a:ext>
            </a:extLst>
          </p:cNvPr>
          <p:cNvSpPr txBox="1"/>
          <p:nvPr/>
        </p:nvSpPr>
        <p:spPr>
          <a:xfrm>
            <a:off x="984048" y="5014134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66 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F18522-1B04-0F82-7181-59085A4C944D}"/>
              </a:ext>
            </a:extLst>
          </p:cNvPr>
          <p:cNvSpPr txBox="1"/>
          <p:nvPr/>
        </p:nvSpPr>
        <p:spPr>
          <a:xfrm>
            <a:off x="377528" y="4321151"/>
            <a:ext cx="6976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49  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AA38987-A887-6DB6-E88B-497861A3E2C5}"/>
              </a:ext>
            </a:extLst>
          </p:cNvPr>
          <p:cNvCxnSpPr/>
          <p:nvPr/>
        </p:nvCxnSpPr>
        <p:spPr>
          <a:xfrm>
            <a:off x="1010137" y="4240489"/>
            <a:ext cx="2566" cy="511251"/>
          </a:xfrm>
          <a:prstGeom prst="straightConnector1">
            <a:avLst/>
          </a:prstGeom>
          <a:ln>
            <a:solidFill>
              <a:srgbClr val="00000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881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B5816B-7FCD-4FF7-C35B-C15829C5F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CC8ACC-04FD-A842-B5E4-DD6A08940D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269BACE-DA17-5A44-4233-0E15CF332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976" y="2516506"/>
            <a:ext cx="6932048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752259D7-5EE6-390A-4452-4DA54215F2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47035" y="554444"/>
            <a:ext cx="8796966" cy="210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L’encombrement vertical du “</a:t>
            </a:r>
            <a:r>
              <a:rPr kumimoji="0" lang="fr-CH" altLang="en-US" sz="1100" b="0" i="0" u="none" strike="noStrike" cap="none" normalizeH="0" baseline="0" dirty="0" err="1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coil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pack” serait de </a:t>
            </a:r>
            <a:r>
              <a:rPr kumimoji="0" lang="fr-CH" altLang="en-US" sz="14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156mm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par rapport à l’axe de l’aimant.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Cette valeur est obtenu avec les hypothèse suivantes :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 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Rayon de courbure dans le sens défavorable : 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800mm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(rayon de courbure du câble FReSCa2 700 mm x 25/21.8=802.75)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Les câbles externes des têtes sont alignés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Angle des têtes = 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14 degrés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(pour conserver plus de 10mm entre le conducteur interne et l’ouverture faisceau)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Longueur des pièces d’extrémité de bobines = 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50mm</a:t>
            </a: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minimum (comme sur FReSCa2), pour garder de la place pour les connexions d’éventuelles « trace »</a:t>
            </a:r>
            <a:endParaRPr kumimoji="0" lang="en-GB" altLang="en-US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fr-CH" altLang="en-US" sz="1100" b="0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Epaisseur du « pad » supérieur à l’extrémité = </a:t>
            </a:r>
            <a:r>
              <a:rPr kumimoji="0" lang="fr-CH" altLang="en-US" sz="1100" b="1" i="0" u="none" strike="noStrike" cap="none" normalizeH="0" baseline="0" dirty="0">
                <a:ln>
                  <a:noFill/>
                </a:ln>
                <a:solidFill>
                  <a:srgbClr val="1F497D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40mm </a:t>
            </a:r>
            <a:endParaRPr kumimoji="0" lang="en-GB" altLang="en-US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70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Mechanical design criteria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E0CF9-301C-4DC2-9DD4-D8FCF2197C95}" type="slidenum">
              <a:rPr lang="en-GB" smtClean="0"/>
              <a:t>8</a:t>
            </a:fld>
            <a:endParaRPr lang="en-GB"/>
          </a:p>
        </p:txBody>
      </p:sp>
      <p:sp>
        <p:nvSpPr>
          <p:cNvPr id="6" name="Shape 216"/>
          <p:cNvSpPr txBox="1">
            <a:spLocks/>
          </p:cNvSpPr>
          <p:nvPr/>
        </p:nvSpPr>
        <p:spPr>
          <a:xfrm>
            <a:off x="179512" y="1340768"/>
            <a:ext cx="5112568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2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Pole-coil contact in pole-turns midpoint</a:t>
            </a:r>
            <a:r>
              <a:rPr lang="en-GB" sz="2400" b="1" dirty="0">
                <a:solidFill>
                  <a:srgbClr val="004078"/>
                </a:solidFill>
              </a:rPr>
              <a:t>   </a:t>
            </a:r>
            <a:endParaRPr lang="en-GB" sz="2400" dirty="0">
              <a:solidFill>
                <a:srgbClr val="004078"/>
              </a:solidFill>
            </a:endParaRP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	</a:t>
            </a:r>
            <a:r>
              <a:rPr lang="en-GB" sz="2400" b="1" dirty="0" err="1">
                <a:solidFill>
                  <a:srgbClr val="004078"/>
                </a:solidFill>
              </a:rPr>
              <a:t>p</a:t>
            </a:r>
            <a:r>
              <a:rPr lang="en-GB" sz="2400" b="1" baseline="-25000" dirty="0" err="1">
                <a:solidFill>
                  <a:srgbClr val="004078"/>
                </a:solidFill>
              </a:rPr>
              <a:t>cont</a:t>
            </a:r>
            <a:r>
              <a:rPr lang="en-GB" sz="2400" b="1" dirty="0">
                <a:solidFill>
                  <a:srgbClr val="004078"/>
                </a:solidFill>
              </a:rPr>
              <a:t> ≥ 2 </a:t>
            </a:r>
            <a:r>
              <a:rPr lang="en-GB" sz="2400" b="1" dirty="0" err="1">
                <a:solidFill>
                  <a:srgbClr val="004078"/>
                </a:solidFill>
              </a:rPr>
              <a:t>Mpa</a:t>
            </a:r>
            <a:r>
              <a:rPr lang="en-GB" sz="2400" b="1" dirty="0">
                <a:solidFill>
                  <a:srgbClr val="004078"/>
                </a:solidFill>
              </a:rPr>
              <a:t> @ 17.5 T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Max bladder pressure </a:t>
            </a: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	</a:t>
            </a:r>
            <a:r>
              <a:rPr lang="en-GB" sz="2400" b="1" dirty="0">
                <a:solidFill>
                  <a:srgbClr val="004078"/>
                </a:solidFill>
              </a:rPr>
              <a:t>&lt; 50 MPa</a:t>
            </a:r>
            <a:endParaRPr lang="en-GB" sz="2400" dirty="0">
              <a:solidFill>
                <a:srgbClr val="004078"/>
              </a:solidFill>
            </a:endParaRP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Bladder should open the</a:t>
            </a:r>
          </a:p>
          <a:p>
            <a:pPr marL="36576" indent="0">
              <a:spcBef>
                <a:spcPts val="400"/>
              </a:spcBef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	 </a:t>
            </a:r>
            <a:r>
              <a:rPr lang="en-GB" sz="2400" dirty="0" err="1">
                <a:solidFill>
                  <a:srgbClr val="004078"/>
                </a:solidFill>
              </a:rPr>
              <a:t>interf</a:t>
            </a:r>
            <a:r>
              <a:rPr lang="en-GB" sz="2400" dirty="0">
                <a:solidFill>
                  <a:srgbClr val="004078"/>
                </a:solidFill>
              </a:rPr>
              <a:t>=</a:t>
            </a:r>
            <a:r>
              <a:rPr lang="en-GB" sz="2400" dirty="0" err="1">
                <a:solidFill>
                  <a:srgbClr val="004078"/>
                </a:solidFill>
              </a:rPr>
              <a:t>interf</a:t>
            </a:r>
            <a:r>
              <a:rPr lang="en-GB" sz="2400" baseline="-25000" dirty="0" err="1">
                <a:solidFill>
                  <a:srgbClr val="004078"/>
                </a:solidFill>
              </a:rPr>
              <a:t>nom</a:t>
            </a:r>
            <a:r>
              <a:rPr lang="en-GB" sz="2400" dirty="0">
                <a:solidFill>
                  <a:srgbClr val="004078"/>
                </a:solidFill>
              </a:rPr>
              <a:t> + 100</a:t>
            </a:r>
            <a:r>
              <a:rPr lang="el-GR" sz="2400" dirty="0">
                <a:solidFill>
                  <a:srgbClr val="004078"/>
                </a:solidFill>
              </a:rPr>
              <a:t>μ</a:t>
            </a:r>
            <a:r>
              <a:rPr lang="en-GB" sz="2400" dirty="0">
                <a:solidFill>
                  <a:srgbClr val="004078"/>
                </a:solidFill>
              </a:rPr>
              <a:t>m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All components </a:t>
            </a:r>
            <a:r>
              <a:rPr lang="el-GR" sz="2400" b="1" dirty="0">
                <a:solidFill>
                  <a:srgbClr val="004078"/>
                </a:solidFill>
              </a:rPr>
              <a:t>σ ≤ </a:t>
            </a:r>
            <a:r>
              <a:rPr lang="en-GB" sz="2400" b="1" dirty="0" err="1">
                <a:solidFill>
                  <a:srgbClr val="004078"/>
                </a:solidFill>
              </a:rPr>
              <a:t>R</a:t>
            </a:r>
            <a:r>
              <a:rPr lang="en-GB" sz="2400" b="1" baseline="-25000" dirty="0" err="1">
                <a:solidFill>
                  <a:srgbClr val="004078"/>
                </a:solidFill>
              </a:rPr>
              <a:t>p</a:t>
            </a:r>
            <a:r>
              <a:rPr lang="en-GB" sz="2400" b="1" baseline="-25000" dirty="0">
                <a:solidFill>
                  <a:srgbClr val="004078"/>
                </a:solidFill>
              </a:rPr>
              <a:t> 0.2</a:t>
            </a:r>
          </a:p>
          <a:p>
            <a:pPr marL="341376" indent="-304800">
              <a:spcBef>
                <a:spcPts val="400"/>
              </a:spcBef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For iron at 4.3K (brittle) </a:t>
            </a:r>
          </a:p>
          <a:p>
            <a:pPr marL="0" indent="0">
              <a:spcBef>
                <a:spcPts val="400"/>
              </a:spcBef>
              <a:buSzTx/>
              <a:buFont typeface="Arial"/>
              <a:buNone/>
              <a:defRPr sz="1800">
                <a:solidFill>
                  <a:srgbClr val="000000"/>
                </a:solidFill>
              </a:defRPr>
            </a:pPr>
            <a:r>
              <a:rPr lang="en-GB" sz="2400" dirty="0">
                <a:solidFill>
                  <a:srgbClr val="004078"/>
                </a:solidFill>
              </a:rPr>
              <a:t>		</a:t>
            </a:r>
            <a:r>
              <a:rPr lang="el-GR" sz="2400" b="1" dirty="0">
                <a:solidFill>
                  <a:srgbClr val="004078"/>
                </a:solidFill>
              </a:rPr>
              <a:t>σ</a:t>
            </a:r>
            <a:r>
              <a:rPr lang="en-GB" sz="2400" b="1" baseline="-25000" dirty="0">
                <a:solidFill>
                  <a:srgbClr val="004078"/>
                </a:solidFill>
              </a:rPr>
              <a:t>I</a:t>
            </a:r>
            <a:r>
              <a:rPr lang="en-GB" sz="2400" b="1" dirty="0">
                <a:solidFill>
                  <a:srgbClr val="004078"/>
                </a:solidFill>
              </a:rPr>
              <a:t> ≤ ~200 MPa </a:t>
            </a:r>
          </a:p>
        </p:txBody>
      </p:sp>
      <p:graphicFrame>
        <p:nvGraphicFramePr>
          <p:cNvPr id="7" name="Table 217"/>
          <p:cNvGraphicFramePr/>
          <p:nvPr>
            <p:extLst>
              <p:ext uri="{D42A27DB-BD31-4B8C-83A1-F6EECF244321}">
                <p14:modId xmlns:p14="http://schemas.microsoft.com/office/powerpoint/2010/main" val="3958344248"/>
              </p:ext>
            </p:extLst>
          </p:nvPr>
        </p:nvGraphicFramePr>
        <p:xfrm>
          <a:off x="5148064" y="1844824"/>
          <a:ext cx="3733800" cy="2560637"/>
        </p:xfrm>
        <a:graphic>
          <a:graphicData uri="http://schemas.openxmlformats.org/drawingml/2006/table">
            <a:tbl>
              <a:tblPr firstRow="1" bandRow="1"/>
              <a:tblGrid>
                <a:gridCol w="2029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28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1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Material</a:t>
                      </a:r>
                    </a:p>
                  </a:txBody>
                  <a:tcPr marL="45731" marR="45731"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gridSpan="2"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b="1" baseline="-25000" dirty="0" err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r>
                        <a:rPr b="1" baseline="-250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0.2</a:t>
                      </a:r>
                      <a:r>
                        <a:rPr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[MPa]</a:t>
                      </a:r>
                    </a:p>
                  </a:txBody>
                  <a:tcPr marL="45731" marR="45731" marT="45731" marB="4573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endParaRPr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 K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4.3 K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miter lim="400000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 7075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801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SS 316 LN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286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801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NITRONIC 40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353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1240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MAGNETIL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strike="sngStrike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r>
                        <a:rPr lang="en-US" b="1" i="1" strike="sngStrike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b="1" i="1" strike="noStrike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230</a:t>
                      </a:r>
                      <a:endParaRPr b="1" i="1" strike="noStrike" dirty="0">
                        <a:solidFill>
                          <a:srgbClr val="0055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723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807"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 err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</a:t>
                      </a:r>
                      <a:r>
                        <a:rPr b="1" i="1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6Al 4V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827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defRPr sz="1800" b="0" i="0">
                          <a:solidFill>
                            <a:srgbClr val="000000"/>
                          </a:solidFill>
                        </a:defRPr>
                      </a:pPr>
                      <a:r>
                        <a:rPr b="1" i="1" dirty="0">
                          <a:solidFill>
                            <a:srgbClr val="0055A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1654</a:t>
                      </a:r>
                    </a:p>
                  </a:txBody>
                  <a:tcPr marL="45731" marR="45731" marT="45731" marB="45731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5673D152-84DB-2E1B-537C-9A1F37C7A2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67" t="74222" r="21111" b="16000"/>
          <a:stretch/>
        </p:blipFill>
        <p:spPr>
          <a:xfrm>
            <a:off x="4598225" y="4764766"/>
            <a:ext cx="3831375" cy="1359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364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6160A-B4A2-8F7A-0D53-683A3C6FB3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14T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DBDABF-4882-EA6F-AB85-2427F8A537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36448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/>
              <a:t>Shell thickness, I start with 60 mm, maybe a bit less works as well</a:t>
            </a:r>
          </a:p>
          <a:p>
            <a:r>
              <a:rPr lang="en-US" sz="2000" dirty="0"/>
              <a:t>Magnet OD, 700 mm, as HD</a:t>
            </a:r>
          </a:p>
          <a:p>
            <a:r>
              <a:rPr lang="en-US" sz="2000" dirty="0"/>
              <a:t>Axial rods diameter , 35 to 40 mm (with 40 we have the same </a:t>
            </a:r>
            <a:r>
              <a:rPr lang="en-US" sz="2000" dirty="0" err="1"/>
              <a:t>Fz</a:t>
            </a:r>
            <a:r>
              <a:rPr lang="en-US" sz="2000" dirty="0"/>
              <a:t>/A than for RMM, with 35 we are as MQXF)</a:t>
            </a:r>
          </a:p>
          <a:p>
            <a:r>
              <a:rPr lang="en-US" sz="2000" dirty="0"/>
              <a:t>I start with a ‘thin pad solution’ with the axial rods kind of in the coil pack , cannot be in iron</a:t>
            </a:r>
            <a:endParaRPr lang="en-GB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DD08E4-7A75-5D9D-E7A3-385B2C117DE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E2313FC-9ACA-469F-80E7-B1D43B064D69}" type="datetime1">
              <a:rPr lang="en-US" smtClean="0"/>
              <a:t>3/22/2023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80836B-16CA-8B89-1925-7A9BFC6153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 descr="A picture containing logo&#10;&#10;Description automatically generated">
            <a:extLst>
              <a:ext uri="{FF2B5EF4-FFF2-40B4-BE49-F238E27FC236}">
                <a16:creationId xmlns:a16="http://schemas.microsoft.com/office/drawing/2014/main" id="{FC3C8034-7F4E-CCBC-6A50-D1BDE3EE4B3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847"/>
          <a:stretch/>
        </p:blipFill>
        <p:spPr>
          <a:xfrm>
            <a:off x="7771" y="3280777"/>
            <a:ext cx="2746316" cy="2712250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F91075D-3961-9C29-533F-BA98AE60D3BB}"/>
              </a:ext>
            </a:extLst>
          </p:cNvPr>
          <p:cNvSpPr txBox="1">
            <a:spLocks/>
          </p:cNvSpPr>
          <p:nvPr/>
        </p:nvSpPr>
        <p:spPr>
          <a:xfrm>
            <a:off x="3034651" y="3167117"/>
            <a:ext cx="8226854" cy="6664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/>
              <a:t>Pad in iron</a:t>
            </a: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D39DA-C372-1EE1-689F-BC17ED39BD4E}"/>
              </a:ext>
            </a:extLst>
          </p:cNvPr>
          <p:cNvSpPr txBox="1"/>
          <p:nvPr/>
        </p:nvSpPr>
        <p:spPr>
          <a:xfrm>
            <a:off x="4302696" y="3506202"/>
            <a:ext cx="457200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 Current = 21667 A.                                                      </a:t>
            </a:r>
          </a:p>
          <a:p>
            <a:r>
              <a:rPr lang="en-GB" sz="1050" dirty="0"/>
              <a:t> Bore field = -14.8525909 T.                                             </a:t>
            </a:r>
          </a:p>
          <a:p>
            <a:r>
              <a:rPr lang="en-GB" sz="1050" dirty="0"/>
              <a:t> Peak field layer 2 = 15.6030426 T.                                      </a:t>
            </a:r>
          </a:p>
          <a:p>
            <a:r>
              <a:rPr lang="en-GB" sz="1050" dirty="0"/>
              <a:t> Peak field layer 1 = 15.0379992 T.                                      </a:t>
            </a:r>
          </a:p>
          <a:p>
            <a:r>
              <a:rPr lang="en-GB" sz="1050" dirty="0"/>
              <a:t> Current density = 346.358781 A/mm^2.                                   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9253575-4155-5726-8CAF-2139A223AED0}"/>
              </a:ext>
            </a:extLst>
          </p:cNvPr>
          <p:cNvSpPr txBox="1">
            <a:spLocks/>
          </p:cNvSpPr>
          <p:nvPr/>
        </p:nvSpPr>
        <p:spPr>
          <a:xfrm>
            <a:off x="3127695" y="4489298"/>
            <a:ext cx="8226854" cy="66648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Pad in </a:t>
            </a:r>
            <a:r>
              <a:rPr lang="en-US" sz="1600" dirty="0" err="1"/>
              <a:t>nitronic</a:t>
            </a:r>
            <a:endParaRPr lang="en-GB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95A16D-C147-32C4-E642-A7593B4FCDCD}"/>
              </a:ext>
            </a:extLst>
          </p:cNvPr>
          <p:cNvSpPr txBox="1"/>
          <p:nvPr/>
        </p:nvSpPr>
        <p:spPr>
          <a:xfrm>
            <a:off x="4302696" y="4821306"/>
            <a:ext cx="4572000" cy="9002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dirty="0"/>
              <a:t> Current = 21667 A.                                                      </a:t>
            </a:r>
          </a:p>
          <a:p>
            <a:r>
              <a:rPr lang="en-GB" sz="1050" dirty="0"/>
              <a:t> Bore field = -14.4971455 T.                                             </a:t>
            </a:r>
          </a:p>
          <a:p>
            <a:r>
              <a:rPr lang="en-GB" sz="1050" dirty="0"/>
              <a:t> Peak field layer 2 = 15.2904453 T.                                      </a:t>
            </a:r>
          </a:p>
          <a:p>
            <a:r>
              <a:rPr lang="en-GB" sz="1050" dirty="0"/>
              <a:t> Peak field layer 1 = 14.6346979 T.                                      </a:t>
            </a:r>
          </a:p>
          <a:p>
            <a:r>
              <a:rPr lang="en-GB" sz="1050" dirty="0"/>
              <a:t> Current density = 346.358781 A/mm^2. </a:t>
            </a:r>
          </a:p>
        </p:txBody>
      </p:sp>
    </p:spTree>
    <p:extLst>
      <p:ext uri="{BB962C8B-B14F-4D97-AF65-F5344CB8AC3E}">
        <p14:creationId xmlns:p14="http://schemas.microsoft.com/office/powerpoint/2010/main" val="173571015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176371</TotalTime>
  <Words>2620</Words>
  <Application>Microsoft Office PowerPoint</Application>
  <PresentationFormat>On-screen Show (4:3)</PresentationFormat>
  <Paragraphs>633</Paragraphs>
  <Slides>53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53</vt:i4>
      </vt:variant>
    </vt:vector>
  </HeadingPairs>
  <TitlesOfParts>
    <vt:vector size="59" baseType="lpstr">
      <vt:lpstr>Arial</vt:lpstr>
      <vt:lpstr>Calibri</vt:lpstr>
      <vt:lpstr>Calibri Light</vt:lpstr>
      <vt:lpstr>Times New Roman</vt:lpstr>
      <vt:lpstr>CERNCorporate4-3</vt:lpstr>
      <vt:lpstr>Custom Design</vt:lpstr>
      <vt:lpstr>Mechanical analysis for a block-type 14 T magnet,  1in1 configuration</vt:lpstr>
      <vt:lpstr>Outline</vt:lpstr>
      <vt:lpstr>V1: first exploration of paramteers</vt:lpstr>
      <vt:lpstr>Block magnets with flared ends</vt:lpstr>
      <vt:lpstr>F2D2</vt:lpstr>
      <vt:lpstr>RMM</vt:lpstr>
      <vt:lpstr>PowerPoint Presentation</vt:lpstr>
      <vt:lpstr>Mechanical design criteria</vt:lpstr>
      <vt:lpstr>14T</vt:lpstr>
      <vt:lpstr>PowerPoint Presentation</vt:lpstr>
      <vt:lpstr>0.7 interf</vt:lpstr>
      <vt:lpstr>PowerPoint Presentation</vt:lpstr>
      <vt:lpstr>PowerPoint Presentation</vt:lpstr>
      <vt:lpstr>If I glue the poles, I get a lot of corner effect</vt:lpstr>
      <vt:lpstr>PowerPoint Presentation</vt:lpstr>
      <vt:lpstr>Potential improvements</vt:lpstr>
      <vt:lpstr>Version 3 - Basic optimization - Bladders - Stiffness</vt:lpstr>
      <vt:lpstr>Basic optimization</vt:lpstr>
      <vt:lpstr>v3</vt:lpstr>
      <vt:lpstr>v3</vt:lpstr>
      <vt:lpstr>PowerPoint Presentation</vt:lpstr>
      <vt:lpstr>PowerPoint Presentation</vt:lpstr>
      <vt:lpstr>PowerPoint Presentation</vt:lpstr>
      <vt:lpstr>Things to be optimized next iteration</vt:lpstr>
      <vt:lpstr>Bladders</vt:lpstr>
      <vt:lpstr>Bladder step</vt:lpstr>
      <vt:lpstr>Bladder step</vt:lpstr>
      <vt:lpstr>Bladder step</vt:lpstr>
      <vt:lpstr>Bladder step</vt:lpstr>
      <vt:lpstr>Bladder step</vt:lpstr>
      <vt:lpstr>Bladder step</vt:lpstr>
      <vt:lpstr>Bladder step</vt:lpstr>
      <vt:lpstr>Bladder step</vt:lpstr>
      <vt:lpstr>Bladder step</vt:lpstr>
      <vt:lpstr>Bladder step</vt:lpstr>
      <vt:lpstr>Summary bladders</vt:lpstr>
      <vt:lpstr>Structure stiffness</vt:lpstr>
      <vt:lpstr>Cases for comparison</vt:lpstr>
      <vt:lpstr>V4, bladders</vt:lpstr>
      <vt:lpstr>V4, bladders</vt:lpstr>
      <vt:lpstr>Bladders: v3 vs v4</vt:lpstr>
      <vt:lpstr>V4, pre-load</vt:lpstr>
      <vt:lpstr>PowerPoint Presentation</vt:lpstr>
      <vt:lpstr>PowerPoint Presentation</vt:lpstr>
      <vt:lpstr>SX</vt:lpstr>
      <vt:lpstr>SY</vt:lpstr>
      <vt:lpstr>SEQV</vt:lpstr>
      <vt:lpstr>PowerPoint Presentation</vt:lpstr>
      <vt:lpstr>Let’s try to improve this ugly corner</vt:lpstr>
      <vt:lpstr>Let’s try to improve this ugly corner</vt:lpstr>
      <vt:lpstr>My conclusions</vt:lpstr>
      <vt:lpstr>V5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Etienne Rochepault</dc:creator>
  <cp:lastModifiedBy>Susana Izquierdo Bermudez</cp:lastModifiedBy>
  <cp:revision>822</cp:revision>
  <cp:lastPrinted>2023-02-08T13:42:41Z</cp:lastPrinted>
  <dcterms:created xsi:type="dcterms:W3CDTF">2015-01-22T10:26:45Z</dcterms:created>
  <dcterms:modified xsi:type="dcterms:W3CDTF">2023-04-03T07:42:08Z</dcterms:modified>
</cp:coreProperties>
</file>