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271" r:id="rId3"/>
    <p:sldId id="273" r:id="rId4"/>
    <p:sldId id="274" r:id="rId5"/>
    <p:sldId id="277" r:id="rId6"/>
    <p:sldId id="279" r:id="rId7"/>
    <p:sldId id="282" r:id="rId8"/>
    <p:sldId id="283" r:id="rId9"/>
    <p:sldId id="284" r:id="rId10"/>
    <p:sldId id="285" r:id="rId11"/>
    <p:sldId id="290" r:id="rId12"/>
    <p:sldId id="291" r:id="rId13"/>
    <p:sldId id="263" r:id="rId14"/>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00FF"/>
    <a:srgbClr val="525252"/>
    <a:srgbClr val="FFFF8B"/>
    <a:srgbClr val="FFFF6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620" autoAdjust="0"/>
    <p:restoredTop sz="94660"/>
  </p:normalViewPr>
  <p:slideViewPr>
    <p:cSldViewPr>
      <p:cViewPr varScale="1">
        <p:scale>
          <a:sx n="139" d="100"/>
          <a:sy n="139" d="100"/>
        </p:scale>
        <p:origin x="-94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0" y="0"/>
            <a:ext cx="2944813" cy="495300"/>
          </a:xfrm>
          <a:prstGeom prst="rect">
            <a:avLst/>
          </a:prstGeom>
          <a:noFill/>
          <a:ln>
            <a:noFill/>
          </a:ln>
        </p:spPr>
        <p:txBody>
          <a:bodyPr vert="horz" wrap="square" lIns="86749" tIns="43369" rIns="86749" bIns="43369" anchor="t" anchorCtr="0" compatLnSpc="1"/>
          <a:lstStyle>
            <a:lvl1pPr fontAlgn="auto" hangingPunct="0">
              <a:spcBef>
                <a:spcPts val="0"/>
              </a:spcBef>
              <a:spcAft>
                <a:spcPts val="0"/>
              </a:spcAft>
              <a:defRPr sz="1800" kern="0">
                <a:solidFill>
                  <a:srgbClr val="000000"/>
                </a:solidFill>
                <a:latin typeface="Arial"/>
                <a:ea typeface="ＭＳ Ｐゴシック" pitchFamily="16"/>
                <a:cs typeface="+mn-cs"/>
              </a:defRPr>
            </a:lvl1pPr>
          </a:lstStyle>
          <a:p>
            <a:pPr>
              <a:defRPr sz="1800" b="0" i="0" u="none" strike="noStrike" kern="0" cap="none" spc="0" baseline="0">
                <a:solidFill>
                  <a:srgbClr val="000000"/>
                </a:solidFill>
                <a:uFillTx/>
              </a:defRPr>
            </a:pPr>
            <a:endParaRPr lang="en-US"/>
          </a:p>
        </p:txBody>
      </p:sp>
      <p:sp>
        <p:nvSpPr>
          <p:cNvPr id="3" name="Date Placeholder 2"/>
          <p:cNvSpPr txBox="1">
            <a:spLocks noGrp="1"/>
          </p:cNvSpPr>
          <p:nvPr>
            <p:ph type="dt" sz="quarter" idx="1"/>
          </p:nvPr>
        </p:nvSpPr>
        <p:spPr>
          <a:xfrm>
            <a:off x="3851275" y="0"/>
            <a:ext cx="2944813" cy="495300"/>
          </a:xfrm>
          <a:prstGeom prst="rect">
            <a:avLst/>
          </a:prstGeom>
          <a:noFill/>
          <a:ln>
            <a:noFill/>
          </a:ln>
        </p:spPr>
        <p:txBody>
          <a:bodyPr vert="horz" wrap="square" lIns="86749" tIns="43369" rIns="86749" bIns="43369" anchor="t" anchorCtr="0" compatLnSpc="1"/>
          <a:lstStyle>
            <a:lvl1pPr algn="r" fontAlgn="auto" hangingPunct="0">
              <a:spcBef>
                <a:spcPts val="0"/>
              </a:spcBef>
              <a:spcAft>
                <a:spcPts val="0"/>
              </a:spcAft>
              <a:defRPr sz="1800" kern="0">
                <a:solidFill>
                  <a:srgbClr val="000000"/>
                </a:solidFill>
                <a:latin typeface="Arial"/>
                <a:ea typeface="ＭＳ Ｐゴシック" pitchFamily="16"/>
                <a:cs typeface="+mn-cs"/>
              </a:defRPr>
            </a:lvl1pPr>
          </a:lstStyle>
          <a:p>
            <a:pPr>
              <a:defRPr sz="1800" b="0" i="0" u="none" strike="noStrike" kern="0" cap="none" spc="0" baseline="0">
                <a:solidFill>
                  <a:srgbClr val="000000"/>
                </a:solidFill>
                <a:uFillTx/>
              </a:defRPr>
            </a:pPr>
            <a:fld id="{1F04CC55-B45F-434B-B80F-5077C69B7C53}" type="datetime1">
              <a:rPr lang="en-US"/>
              <a:pPr>
                <a:defRPr sz="1800" b="0" i="0" u="none" strike="noStrike" kern="0" cap="none" spc="0" baseline="0">
                  <a:solidFill>
                    <a:srgbClr val="000000"/>
                  </a:solidFill>
                  <a:uFillTx/>
                </a:defRPr>
              </a:pPr>
              <a:t>2/9/2011</a:t>
            </a:fld>
            <a:endParaRPr lang="en-US"/>
          </a:p>
        </p:txBody>
      </p:sp>
      <p:sp>
        <p:nvSpPr>
          <p:cNvPr id="4" name="Footer Placeholder 3"/>
          <p:cNvSpPr txBox="1">
            <a:spLocks noGrp="1"/>
          </p:cNvSpPr>
          <p:nvPr>
            <p:ph type="ftr" sz="quarter" idx="2"/>
          </p:nvPr>
        </p:nvSpPr>
        <p:spPr>
          <a:xfrm>
            <a:off x="0" y="9431338"/>
            <a:ext cx="2944813" cy="495300"/>
          </a:xfrm>
          <a:prstGeom prst="rect">
            <a:avLst/>
          </a:prstGeom>
          <a:noFill/>
          <a:ln>
            <a:noFill/>
          </a:ln>
        </p:spPr>
        <p:txBody>
          <a:bodyPr vert="horz" wrap="square" lIns="86749" tIns="43369" rIns="86749" bIns="43369" anchor="b" anchorCtr="0" compatLnSpc="1"/>
          <a:lstStyle>
            <a:lvl1pPr fontAlgn="auto" hangingPunct="0">
              <a:spcBef>
                <a:spcPts val="0"/>
              </a:spcBef>
              <a:spcAft>
                <a:spcPts val="0"/>
              </a:spcAft>
              <a:defRPr sz="1800" kern="0">
                <a:solidFill>
                  <a:srgbClr val="000000"/>
                </a:solidFill>
                <a:latin typeface="Arial"/>
                <a:ea typeface="ＭＳ Ｐゴシック" pitchFamily="16"/>
                <a:cs typeface="+mn-cs"/>
              </a:defRPr>
            </a:lvl1pPr>
          </a:lstStyle>
          <a:p>
            <a:pPr>
              <a:defRPr sz="1800" b="0" i="0" u="none" strike="noStrike" kern="0" cap="none" spc="0" baseline="0">
                <a:solidFill>
                  <a:srgbClr val="000000"/>
                </a:solidFill>
                <a:uFillTx/>
              </a:defRPr>
            </a:pPr>
            <a:endParaRPr lang="en-US"/>
          </a:p>
        </p:txBody>
      </p:sp>
      <p:sp>
        <p:nvSpPr>
          <p:cNvPr id="5" name="Slide Number Placeholder 4"/>
          <p:cNvSpPr txBox="1">
            <a:spLocks noGrp="1"/>
          </p:cNvSpPr>
          <p:nvPr>
            <p:ph type="sldNum" sz="quarter" idx="3"/>
          </p:nvPr>
        </p:nvSpPr>
        <p:spPr>
          <a:xfrm>
            <a:off x="3851275" y="9431338"/>
            <a:ext cx="2944813" cy="495300"/>
          </a:xfrm>
          <a:prstGeom prst="rect">
            <a:avLst/>
          </a:prstGeom>
          <a:noFill/>
          <a:ln>
            <a:noFill/>
          </a:ln>
        </p:spPr>
        <p:txBody>
          <a:bodyPr vert="horz" wrap="square" lIns="86749" tIns="43369" rIns="86749" bIns="43369" anchor="b" anchorCtr="0" compatLnSpc="1"/>
          <a:lstStyle>
            <a:lvl1pPr algn="r" fontAlgn="auto" hangingPunct="0">
              <a:spcBef>
                <a:spcPts val="0"/>
              </a:spcBef>
              <a:spcAft>
                <a:spcPts val="0"/>
              </a:spcAft>
              <a:defRPr sz="1800" kern="0">
                <a:solidFill>
                  <a:srgbClr val="000000"/>
                </a:solidFill>
                <a:latin typeface="Arial"/>
                <a:ea typeface="ＭＳ Ｐゴシック" pitchFamily="16"/>
                <a:cs typeface="+mn-cs"/>
              </a:defRPr>
            </a:lvl1pPr>
          </a:lstStyle>
          <a:p>
            <a:pPr>
              <a:defRPr sz="1800" b="0" i="0" u="none" strike="noStrike" kern="0" cap="none" spc="0" baseline="0">
                <a:solidFill>
                  <a:srgbClr val="000000"/>
                </a:solidFill>
                <a:uFillTx/>
              </a:defRPr>
            </a:pPr>
            <a:fld id="{B8AC18C5-D9B0-4ACA-A39B-B8DE39EE415F}" type="slidenum">
              <a:rPr lang="en-US"/>
              <a:pPr>
                <a:defRPr sz="1800" b="0" i="0" u="none" strike="noStrike" kern="0" cap="none" spc="0" baseline="0">
                  <a:solidFill>
                    <a:srgbClr val="000000"/>
                  </a:solidFill>
                  <a:uFillTx/>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2"/>
          <p:cNvSpPr txBox="1">
            <a:spLocks noGrp="1"/>
          </p:cNvSpPr>
          <p:nvPr>
            <p:ph type="hdr" sz="quarter"/>
          </p:nvPr>
        </p:nvSpPr>
        <p:spPr>
          <a:xfrm>
            <a:off x="0" y="0"/>
            <a:ext cx="2944813" cy="495300"/>
          </a:xfrm>
          <a:prstGeom prst="rect">
            <a:avLst/>
          </a:prstGeom>
          <a:noFill/>
          <a:ln>
            <a:noFill/>
          </a:ln>
        </p:spPr>
        <p:txBody>
          <a:bodyPr vert="horz" wrap="square" lIns="86749" tIns="43369" rIns="86749" bIns="43369" anchor="t" anchorCtr="0" compatLnSpc="1"/>
          <a:lstStyle>
            <a:lvl1pPr marL="0" marR="0" lvl="0" indent="0" algn="l" defTabSz="914400" rtl="0" fontAlgn="auto" hangingPunct="0">
              <a:lnSpc>
                <a:spcPct val="100000"/>
              </a:lnSpc>
              <a:spcBef>
                <a:spcPts val="0"/>
              </a:spcBef>
              <a:spcAft>
                <a:spcPts val="0"/>
              </a:spcAft>
              <a:buNone/>
              <a:tabLst/>
              <a:defRPr lang="en-US" sz="1100" b="0" i="0" u="none" strike="noStrike" kern="1200" cap="none" spc="0" baseline="0">
                <a:solidFill>
                  <a:srgbClr val="000000"/>
                </a:solidFill>
                <a:uFillTx/>
                <a:latin typeface="Arial"/>
                <a:ea typeface="ＭＳ Ｐゴシック" pitchFamily="16"/>
                <a:cs typeface="+mn-cs"/>
              </a:defRPr>
            </a:lvl1pPr>
          </a:lstStyle>
          <a:p>
            <a:pPr>
              <a:defRPr/>
            </a:pPr>
            <a:endParaRPr/>
          </a:p>
        </p:txBody>
      </p:sp>
      <p:sp>
        <p:nvSpPr>
          <p:cNvPr id="3" name="Rectangle 3"/>
          <p:cNvSpPr txBox="1">
            <a:spLocks noGrp="1"/>
          </p:cNvSpPr>
          <p:nvPr>
            <p:ph type="dt" idx="1"/>
          </p:nvPr>
        </p:nvSpPr>
        <p:spPr>
          <a:xfrm>
            <a:off x="3852863" y="0"/>
            <a:ext cx="2944812" cy="495300"/>
          </a:xfrm>
          <a:prstGeom prst="rect">
            <a:avLst/>
          </a:prstGeom>
          <a:noFill/>
          <a:ln>
            <a:noFill/>
          </a:ln>
        </p:spPr>
        <p:txBody>
          <a:bodyPr vert="horz" wrap="square" lIns="86749" tIns="43369" rIns="86749" bIns="43369" anchor="t" anchorCtr="0" compatLnSpc="1"/>
          <a:lstStyle>
            <a:lvl1pPr marL="0" marR="0" lvl="0" indent="0" algn="r" defTabSz="914400" rtl="0" fontAlgn="auto" hangingPunct="0">
              <a:lnSpc>
                <a:spcPct val="100000"/>
              </a:lnSpc>
              <a:spcBef>
                <a:spcPts val="0"/>
              </a:spcBef>
              <a:spcAft>
                <a:spcPts val="0"/>
              </a:spcAft>
              <a:buNone/>
              <a:tabLst/>
              <a:defRPr lang="en-US" sz="1100" b="0" i="0" u="none" strike="noStrike" kern="1200" cap="none" spc="0" baseline="0">
                <a:solidFill>
                  <a:srgbClr val="000000"/>
                </a:solidFill>
                <a:uFillTx/>
                <a:latin typeface="Arial"/>
                <a:ea typeface="ＭＳ Ｐゴシック" pitchFamily="16"/>
                <a:cs typeface="+mn-cs"/>
              </a:defRPr>
            </a:lvl1pPr>
          </a:lstStyle>
          <a:p>
            <a:pPr>
              <a:defRPr/>
            </a:pPr>
            <a:endParaRPr/>
          </a:p>
        </p:txBody>
      </p:sp>
      <p:sp>
        <p:nvSpPr>
          <p:cNvPr id="18436" name="Rectangle 4"/>
          <p:cNvSpPr>
            <a:spLocks noGrp="1" noRot="1" noChangeAspect="1"/>
          </p:cNvSpPr>
          <p:nvPr>
            <p:ph type="sldImg" idx="2"/>
          </p:nvPr>
        </p:nvSpPr>
        <p:spPr bwMode="auto">
          <a:xfrm>
            <a:off x="915988" y="744538"/>
            <a:ext cx="4965700" cy="3724275"/>
          </a:xfrm>
          <a:prstGeom prst="rect">
            <a:avLst/>
          </a:prstGeom>
          <a:noFill/>
          <a:ln w="9528">
            <a:solidFill>
              <a:srgbClr val="000000"/>
            </a:solidFill>
            <a:miter lim="800000"/>
            <a:headEnd/>
            <a:tailEnd/>
          </a:ln>
        </p:spPr>
      </p:sp>
      <p:sp>
        <p:nvSpPr>
          <p:cNvPr id="5" name="Rectangle 5"/>
          <p:cNvSpPr txBox="1">
            <a:spLocks noGrp="1"/>
          </p:cNvSpPr>
          <p:nvPr>
            <p:ph type="body" sz="quarter" idx="3"/>
          </p:nvPr>
        </p:nvSpPr>
        <p:spPr>
          <a:xfrm>
            <a:off x="906463" y="4716463"/>
            <a:ext cx="4984750" cy="4467225"/>
          </a:xfrm>
          <a:prstGeom prst="rect">
            <a:avLst/>
          </a:prstGeom>
          <a:noFill/>
          <a:ln>
            <a:noFill/>
          </a:ln>
        </p:spPr>
        <p:txBody>
          <a:bodyPr vert="horz" wrap="square" lIns="86749" tIns="43369" rIns="86749" bIns="43369" anchor="t" anchorCtr="0" compatLnSpc="1"/>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Rectangle 6"/>
          <p:cNvSpPr txBox="1">
            <a:spLocks noGrp="1"/>
          </p:cNvSpPr>
          <p:nvPr>
            <p:ph type="ftr" sz="quarter" idx="4"/>
          </p:nvPr>
        </p:nvSpPr>
        <p:spPr>
          <a:xfrm>
            <a:off x="0" y="9432925"/>
            <a:ext cx="2944813" cy="495300"/>
          </a:xfrm>
          <a:prstGeom prst="rect">
            <a:avLst/>
          </a:prstGeom>
          <a:noFill/>
          <a:ln>
            <a:noFill/>
          </a:ln>
        </p:spPr>
        <p:txBody>
          <a:bodyPr vert="horz" wrap="square" lIns="86749" tIns="43369" rIns="86749" bIns="43369" anchor="b" anchorCtr="0" compatLnSpc="1"/>
          <a:lstStyle>
            <a:lvl1pPr marL="0" marR="0" lvl="0" indent="0" algn="l" defTabSz="914400" rtl="0" fontAlgn="auto" hangingPunct="0">
              <a:lnSpc>
                <a:spcPct val="100000"/>
              </a:lnSpc>
              <a:spcBef>
                <a:spcPts val="0"/>
              </a:spcBef>
              <a:spcAft>
                <a:spcPts val="0"/>
              </a:spcAft>
              <a:buNone/>
              <a:tabLst/>
              <a:defRPr lang="en-US" sz="1100" b="0" i="0" u="none" strike="noStrike" kern="1200" cap="none" spc="0" baseline="0">
                <a:solidFill>
                  <a:srgbClr val="000000"/>
                </a:solidFill>
                <a:uFillTx/>
                <a:latin typeface="Arial"/>
                <a:ea typeface="ＭＳ Ｐゴシック" pitchFamily="16"/>
                <a:cs typeface="+mn-cs"/>
              </a:defRPr>
            </a:lvl1pPr>
          </a:lstStyle>
          <a:p>
            <a:pPr>
              <a:defRPr/>
            </a:pPr>
            <a:endParaRPr/>
          </a:p>
        </p:txBody>
      </p:sp>
      <p:sp>
        <p:nvSpPr>
          <p:cNvPr id="7" name="Rectangle 7"/>
          <p:cNvSpPr txBox="1">
            <a:spLocks noGrp="1"/>
          </p:cNvSpPr>
          <p:nvPr>
            <p:ph type="sldNum" sz="quarter" idx="5"/>
          </p:nvPr>
        </p:nvSpPr>
        <p:spPr>
          <a:xfrm>
            <a:off x="3852863" y="9432925"/>
            <a:ext cx="2944812" cy="495300"/>
          </a:xfrm>
          <a:prstGeom prst="rect">
            <a:avLst/>
          </a:prstGeom>
          <a:noFill/>
          <a:ln>
            <a:noFill/>
          </a:ln>
        </p:spPr>
        <p:txBody>
          <a:bodyPr vert="horz" wrap="square" lIns="86749" tIns="43369" rIns="86749" bIns="43369" anchor="b" anchorCtr="0" compatLnSpc="1"/>
          <a:lstStyle>
            <a:lvl1pPr marL="0" marR="0" lvl="0" indent="0" algn="r" defTabSz="914400" rtl="0" fontAlgn="auto" hangingPunct="0">
              <a:lnSpc>
                <a:spcPct val="100000"/>
              </a:lnSpc>
              <a:spcBef>
                <a:spcPts val="0"/>
              </a:spcBef>
              <a:spcAft>
                <a:spcPts val="0"/>
              </a:spcAft>
              <a:buNone/>
              <a:tabLst/>
              <a:defRPr lang="en-US" sz="1100" b="0" i="0" u="none" strike="noStrike" kern="1200" cap="none" spc="0" baseline="0">
                <a:solidFill>
                  <a:srgbClr val="000000"/>
                </a:solidFill>
                <a:uFillTx/>
                <a:latin typeface="Arial"/>
                <a:ea typeface="ＭＳ Ｐゴシック" pitchFamily="16"/>
                <a:cs typeface="+mn-cs"/>
              </a:defRPr>
            </a:lvl1pPr>
          </a:lstStyle>
          <a:p>
            <a:pPr>
              <a:defRPr/>
            </a:pPr>
            <a:fld id="{A0F1E884-08C2-4A00-B053-141FB51C217B}" type="slidenum">
              <a:rPr/>
              <a:pPr>
                <a:defRPr/>
              </a:pPr>
              <a:t>‹#›</a:t>
            </a:fld>
            <a:endParaRPr/>
          </a:p>
        </p:txBody>
      </p:sp>
    </p:spTree>
  </p:cSld>
  <p:clrMap bg1="lt1" tx1="dk1" bg2="lt2" tx2="dk2" accent1="accent1" accent2="accent2" accent3="accent3" accent4="accent4" accent5="accent5" accent6="accent6" hlink="hlink" folHlink="folHlink"/>
  <p:notesStyle>
    <a:lvl1pPr algn="l" rtl="0" eaLnBrk="0" fontAlgn="base" hangingPunct="0">
      <a:spcBef>
        <a:spcPts val="400"/>
      </a:spcBef>
      <a:spcAft>
        <a:spcPct val="0"/>
      </a:spcAft>
      <a:defRPr lang="en-US" sz="1200" kern="1200">
        <a:solidFill>
          <a:srgbClr val="000000"/>
        </a:solidFill>
        <a:latin typeface="Arial"/>
        <a:ea typeface="MS PGothic" pitchFamily="34" charset="-128"/>
      </a:defRPr>
    </a:lvl1pPr>
    <a:lvl2pPr marL="457200" lvl="1" algn="l" rtl="0" eaLnBrk="0" fontAlgn="base" hangingPunct="0">
      <a:spcBef>
        <a:spcPts val="400"/>
      </a:spcBef>
      <a:spcAft>
        <a:spcPct val="0"/>
      </a:spcAft>
      <a:defRPr lang="en-US" sz="1200" kern="1200">
        <a:solidFill>
          <a:srgbClr val="000000"/>
        </a:solidFill>
        <a:latin typeface="Arial"/>
        <a:ea typeface="MS PGothic" pitchFamily="34" charset="-128"/>
      </a:defRPr>
    </a:lvl2pPr>
    <a:lvl3pPr marL="914400" lvl="2" algn="l" rtl="0" eaLnBrk="0" fontAlgn="base" hangingPunct="0">
      <a:spcBef>
        <a:spcPts val="400"/>
      </a:spcBef>
      <a:spcAft>
        <a:spcPct val="0"/>
      </a:spcAft>
      <a:defRPr lang="en-US" sz="1200" kern="1200">
        <a:solidFill>
          <a:srgbClr val="000000"/>
        </a:solidFill>
        <a:latin typeface="Arial"/>
        <a:ea typeface="MS PGothic" pitchFamily="34" charset="-128"/>
      </a:defRPr>
    </a:lvl3pPr>
    <a:lvl4pPr marL="1371600" lvl="3" algn="l" rtl="0" eaLnBrk="0" fontAlgn="base" hangingPunct="0">
      <a:spcBef>
        <a:spcPts val="400"/>
      </a:spcBef>
      <a:spcAft>
        <a:spcPct val="0"/>
      </a:spcAft>
      <a:defRPr lang="en-US" sz="1200" kern="1200">
        <a:solidFill>
          <a:srgbClr val="000000"/>
        </a:solidFill>
        <a:latin typeface="Arial"/>
        <a:ea typeface="MS PGothic" pitchFamily="34" charset="-128"/>
      </a:defRPr>
    </a:lvl4pPr>
    <a:lvl5pPr marL="1828800" lvl="4" algn="l" rtl="0" eaLnBrk="0" fontAlgn="base" hangingPunct="0">
      <a:spcBef>
        <a:spcPts val="400"/>
      </a:spcBef>
      <a:spcAft>
        <a:spcPct val="0"/>
      </a:spcAft>
      <a:defRPr lang="en-US" sz="1200" kern="1200">
        <a:solidFill>
          <a:srgbClr val="000000"/>
        </a:solidFill>
        <a:latin typeface="Arial"/>
        <a:ea typeface="MS PGothic"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txBox="1">
            <a:spLocks noChangeArrowheads="1"/>
          </p:cNvSpPr>
          <p:nvPr/>
        </p:nvSpPr>
        <p:spPr bwMode="auto">
          <a:xfrm>
            <a:off x="3852863" y="9432925"/>
            <a:ext cx="2944812" cy="495300"/>
          </a:xfrm>
          <a:prstGeom prst="rect">
            <a:avLst/>
          </a:prstGeom>
          <a:noFill/>
          <a:ln w="9525">
            <a:noFill/>
            <a:miter lim="800000"/>
            <a:headEnd/>
            <a:tailEnd/>
          </a:ln>
        </p:spPr>
        <p:txBody>
          <a:bodyPr lIns="86749" tIns="43369" rIns="86749" bIns="43369" anchor="b"/>
          <a:lstStyle/>
          <a:p>
            <a:pPr algn="r" hangingPunct="0"/>
            <a:fld id="{DE08C9E5-7BC3-4BAF-9B1D-E695FC5782FF}" type="slidenum">
              <a:rPr lang="en-US" sz="1100">
                <a:solidFill>
                  <a:srgbClr val="000000"/>
                </a:solidFill>
                <a:ea typeface="MS PGothic" pitchFamily="34" charset="-128"/>
              </a:rPr>
              <a:pPr algn="r" hangingPunct="0"/>
              <a:t>1</a:t>
            </a:fld>
            <a:endParaRPr lang="en-US" sz="1100">
              <a:solidFill>
                <a:srgbClr val="000000"/>
              </a:solidFill>
              <a:ea typeface="MS PGothic" pitchFamily="34" charset="-128"/>
            </a:endParaRPr>
          </a:p>
        </p:txBody>
      </p:sp>
      <p:sp>
        <p:nvSpPr>
          <p:cNvPr id="19459" name="Slide Image Placeholder 2"/>
          <p:cNvSpPr>
            <a:spLocks noGrp="1" noRot="1" noChangeAspect="1" noTextEdit="1"/>
          </p:cNvSpPr>
          <p:nvPr>
            <p:ph type="sldImg"/>
          </p:nvPr>
        </p:nvSpPr>
        <p:spPr>
          <a:ln/>
        </p:spPr>
      </p:sp>
      <p:sp>
        <p:nvSpPr>
          <p:cNvPr id="19460" name="Rectangle 3"/>
          <p:cNvSpPr txBox="1">
            <a:spLocks noGrp="1"/>
          </p:cNvSpPr>
          <p:nvPr>
            <p:ph type="body" sz="quarter" idx="1"/>
          </p:nvPr>
        </p:nvSpPr>
        <p:spPr bwMode="auto">
          <a:noFill/>
        </p:spPr>
        <p:txBody>
          <a:bodyPr numCol="1">
            <a:prstTxWarp prst="textNoShape">
              <a:avLst/>
            </a:prstTxWarp>
          </a:bodyPr>
          <a:lstStyle/>
          <a:p>
            <a:pPr eaLnBrk="1"/>
            <a:endParaRPr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915B59D-6042-4858-A405-CD5333E2FEF4}"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txBox="1">
            <a:spLocks noGrp="1"/>
          </p:cNvSpPr>
          <p:nvPr>
            <p:ph type="title"/>
          </p:nvPr>
        </p:nvSpPr>
        <p:spPr>
          <a:xfrm>
            <a:off x="685800" y="2130423"/>
            <a:ext cx="7772400" cy="1470026"/>
          </a:xfrm>
        </p:spPr>
        <p:txBody>
          <a:bodyPr/>
          <a:lstStyle>
            <a:lvl1pPr>
              <a:defRPr/>
            </a:lvl1pPr>
          </a:lstStyle>
          <a:p>
            <a:pPr lvl="0"/>
            <a:r>
              <a:rPr lang="en-US"/>
              <a:t>Click to edit Master title style</a:t>
            </a:r>
          </a:p>
        </p:txBody>
      </p:sp>
      <p:sp>
        <p:nvSpPr>
          <p:cNvPr id="3" name="Subtitle 2"/>
          <p:cNvSpPr txBox="1">
            <a:spLocks noGrp="1"/>
          </p:cNvSpPr>
          <p:nvPr>
            <p:ph type="subTitle" idx="4294967295"/>
          </p:nvPr>
        </p:nvSpPr>
        <p:spPr>
          <a:xfrm>
            <a:off x="1371600" y="3886200"/>
            <a:ext cx="6400800" cy="1752603"/>
          </a:xfrm>
        </p:spPr>
        <p:txBody>
          <a:bodyPr anchorCtr="1"/>
          <a:lstStyle>
            <a:lvl1pPr marL="0" indent="0" algn="ctr">
              <a:buNone/>
              <a:defRPr>
                <a:solidFill>
                  <a:srgbClr val="898989"/>
                </a:solidFill>
              </a:defRPr>
            </a:lvl1pPr>
          </a:lstStyle>
          <a:p>
            <a:pPr lvl="0"/>
            <a:r>
              <a:rPr lang="en-US"/>
              <a:t>Click to edit Master subtitle style</a:t>
            </a:r>
          </a:p>
        </p:txBody>
      </p:sp>
    </p:spTree>
  </p:cSld>
  <p:clrMapOvr>
    <a:masterClrMapping/>
  </p:clrMapOvr>
  <p:transition>
    <p:fade/>
  </p:transition>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4" name="TextBox 3"/>
          <p:cNvSpPr txBox="1"/>
          <p:nvPr/>
        </p:nvSpPr>
        <p:spPr>
          <a:xfrm>
            <a:off x="0" y="6550025"/>
            <a:ext cx="603250" cy="307975"/>
          </a:xfrm>
          <a:prstGeom prst="rect">
            <a:avLst/>
          </a:prstGeom>
          <a:noFill/>
          <a:ln>
            <a:noFill/>
          </a:ln>
        </p:spPr>
        <p:txBody>
          <a:bodyPr wrap="none">
            <a:spAutoFit/>
          </a:bodyPr>
          <a:lstStyle/>
          <a:p>
            <a:pPr fontAlgn="auto" hangingPunct="0">
              <a:spcBef>
                <a:spcPts val="0"/>
              </a:spcBef>
              <a:spcAft>
                <a:spcPts val="0"/>
              </a:spcAft>
              <a:defRPr sz="1800" b="0" i="0" u="none" strike="noStrike" kern="0" cap="none" spc="0" baseline="0">
                <a:solidFill>
                  <a:srgbClr val="000000"/>
                </a:solidFill>
                <a:uFillTx/>
              </a:defRPr>
            </a:pPr>
            <a:r>
              <a:rPr lang="en-US" sz="1400" b="1" kern="0">
                <a:solidFill>
                  <a:srgbClr val="000000"/>
                </a:solidFill>
                <a:latin typeface="Arial" pitchFamily="34"/>
                <a:ea typeface="ＭＳ Ｐゴシック"/>
                <a:cs typeface="+mn-cs"/>
              </a:rPr>
              <a:t>R.G.</a:t>
            </a:r>
          </a:p>
        </p:txBody>
      </p:sp>
      <p:sp>
        <p:nvSpPr>
          <p:cNvPr id="7" name="TextBox 4"/>
          <p:cNvSpPr txBox="1"/>
          <p:nvPr/>
        </p:nvSpPr>
        <p:spPr>
          <a:xfrm>
            <a:off x="8172400" y="6553200"/>
            <a:ext cx="971600" cy="307975"/>
          </a:xfrm>
          <a:prstGeom prst="rect">
            <a:avLst/>
          </a:prstGeom>
          <a:noFill/>
          <a:ln>
            <a:noFill/>
          </a:ln>
        </p:spPr>
        <p:txBody>
          <a:bodyPr wrap="square">
            <a:spAutoFit/>
          </a:bodyPr>
          <a:lstStyle/>
          <a:p>
            <a:pPr fontAlgn="auto" hangingPunct="0">
              <a:spcBef>
                <a:spcPts val="0"/>
              </a:spcBef>
              <a:spcAft>
                <a:spcPts val="0"/>
              </a:spcAft>
              <a:defRPr sz="1800" b="0" i="0" u="none" strike="noStrike" kern="0" cap="none" spc="0" baseline="0">
                <a:solidFill>
                  <a:srgbClr val="000000"/>
                </a:solidFill>
                <a:uFillTx/>
              </a:defRPr>
            </a:pPr>
            <a:r>
              <a:rPr lang="en-US" sz="1400" b="1" kern="0" dirty="0" smtClean="0">
                <a:solidFill>
                  <a:srgbClr val="000000"/>
                </a:solidFill>
                <a:latin typeface="Arial" pitchFamily="34"/>
                <a:ea typeface="ＭＳ Ｐゴシック"/>
                <a:cs typeface="+mn-cs"/>
              </a:rPr>
              <a:t>9/02/2011</a:t>
            </a:r>
            <a:endParaRPr lang="en-US" sz="1400" b="1" kern="0" dirty="0">
              <a:solidFill>
                <a:srgbClr val="000000"/>
              </a:solidFill>
              <a:latin typeface="Arial" pitchFamily="34"/>
              <a:ea typeface="ＭＳ Ｐゴシック"/>
              <a:cs typeface="+mn-cs"/>
            </a:endParaRPr>
          </a:p>
        </p:txBody>
      </p:sp>
      <p:sp>
        <p:nvSpPr>
          <p:cNvPr id="8" name="TextBox 5"/>
          <p:cNvSpPr txBox="1"/>
          <p:nvPr/>
        </p:nvSpPr>
        <p:spPr>
          <a:xfrm>
            <a:off x="4495800" y="6553200"/>
            <a:ext cx="403225" cy="307975"/>
          </a:xfrm>
          <a:prstGeom prst="rect">
            <a:avLst/>
          </a:prstGeom>
          <a:noFill/>
          <a:ln>
            <a:noFill/>
          </a:ln>
        </p:spPr>
        <p:txBody>
          <a:bodyPr wrap="none">
            <a:spAutoFit/>
          </a:bodyPr>
          <a:lstStyle/>
          <a:p>
            <a:pPr fontAlgn="auto" hangingPunct="0">
              <a:spcBef>
                <a:spcPts val="0"/>
              </a:spcBef>
              <a:spcAft>
                <a:spcPts val="0"/>
              </a:spcAft>
              <a:defRPr sz="1800" b="0" i="0" u="none" strike="noStrike" kern="0" cap="none" spc="0" baseline="0">
                <a:solidFill>
                  <a:srgbClr val="000000"/>
                </a:solidFill>
                <a:uFillTx/>
              </a:defRPr>
            </a:pPr>
            <a:fld id="{DDB04D77-9DDC-471E-B09E-6D3A63A74974}" type="slidenum">
              <a:rPr lang="en-US" sz="1400" kern="0">
                <a:solidFill>
                  <a:srgbClr val="000000"/>
                </a:solidFill>
                <a:latin typeface="Arial" pitchFamily="34"/>
                <a:ea typeface="ＭＳ Ｐゴシック"/>
                <a:cs typeface="+mn-cs"/>
              </a:rPr>
              <a:pPr fontAlgn="auto" hangingPunct="0">
                <a:spcBef>
                  <a:spcPts val="0"/>
                </a:spcBef>
                <a:spcAft>
                  <a:spcPts val="0"/>
                </a:spcAft>
                <a:defRPr sz="1800" b="0" i="0" u="none" strike="noStrike" kern="0" cap="none" spc="0" baseline="0">
                  <a:solidFill>
                    <a:srgbClr val="000000"/>
                  </a:solidFill>
                  <a:uFillTx/>
                </a:defRPr>
              </a:pPr>
              <a:t>‹#›</a:t>
            </a:fld>
            <a:endParaRPr lang="en-US" sz="1400" kern="0">
              <a:solidFill>
                <a:srgbClr val="000000"/>
              </a:solidFill>
              <a:latin typeface="Arial" pitchFamily="34"/>
              <a:ea typeface="ＭＳ Ｐゴシック"/>
              <a:cs typeface="+mn-cs"/>
            </a:endParaRPr>
          </a:p>
        </p:txBody>
      </p:sp>
      <p:sp>
        <p:nvSpPr>
          <p:cNvPr id="5" name="Title 1"/>
          <p:cNvSpPr txBox="1">
            <a:spLocks noGrp="1"/>
          </p:cNvSpPr>
          <p:nvPr>
            <p:ph type="title"/>
          </p:nvPr>
        </p:nvSpPr>
        <p:spPr>
          <a:xfrm>
            <a:off x="1066803" y="0"/>
            <a:ext cx="6629400" cy="838203"/>
          </a:xfrm>
        </p:spPr>
        <p:txBody>
          <a:bodyPr/>
          <a:lstStyle>
            <a:lvl1pPr>
              <a:defRPr sz="3600"/>
            </a:lvl1pPr>
          </a:lstStyle>
          <a:p>
            <a:pPr lvl="0"/>
            <a:r>
              <a:rPr lang="en-US"/>
              <a:t>Click to edit Master title style</a:t>
            </a:r>
          </a:p>
        </p:txBody>
      </p:sp>
      <p:sp>
        <p:nvSpPr>
          <p:cNvPr id="6" name="Content Placeholder 2"/>
          <p:cNvSpPr txBox="1">
            <a:spLocks noGrp="1"/>
          </p:cNvSpPr>
          <p:nvPr>
            <p:ph idx="4294967295"/>
          </p:nvPr>
        </p:nvSpPr>
        <p:spPr>
          <a:xfrm>
            <a:off x="457200" y="990596"/>
            <a:ext cx="8229600" cy="5135563"/>
          </a:xfrm>
        </p:spPr>
        <p:txBody>
          <a:bodyPr/>
          <a:lstStyle>
            <a:lvl1pPr>
              <a:defRPr/>
            </a:lvl1pPr>
            <a:lvl2pPr>
              <a:defRPr/>
            </a:lvl2pPr>
            <a:lvl3pPr>
              <a:defRPr/>
            </a:lvl3pPr>
            <a:lvl4pPr>
              <a:defRPr/>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Box 8"/>
          <p:cNvSpPr txBox="1"/>
          <p:nvPr userDrawn="1"/>
        </p:nvSpPr>
        <p:spPr>
          <a:xfrm rot="16200000">
            <a:off x="-2898577" y="3295727"/>
            <a:ext cx="6120680" cy="338554"/>
          </a:xfrm>
          <a:prstGeom prst="rect">
            <a:avLst/>
          </a:prstGeom>
          <a:solidFill>
            <a:srgbClr val="FFFF8B"/>
          </a:solidFill>
        </p:spPr>
        <p:txBody>
          <a:bodyPr wrap="square" rtlCol="0">
            <a:spAutoFit/>
          </a:bodyPr>
          <a:lstStyle/>
          <a:p>
            <a:pPr algn="ctr"/>
            <a:r>
              <a:rPr lang="en-US" sz="1600" b="1" dirty="0" smtClean="0">
                <a:solidFill>
                  <a:schemeClr val="tx2">
                    <a:lumMod val="60000"/>
                    <a:lumOff val="40000"/>
                  </a:schemeClr>
                </a:solidFill>
              </a:rPr>
              <a:t>Chamonix 2011 LHC Performance Workshop – Session 9:</a:t>
            </a:r>
            <a:r>
              <a:rPr lang="en-US" sz="1600" b="1" baseline="0" dirty="0" smtClean="0">
                <a:solidFill>
                  <a:schemeClr val="tx2">
                    <a:lumMod val="60000"/>
                    <a:lumOff val="40000"/>
                  </a:schemeClr>
                </a:solidFill>
              </a:rPr>
              <a:t> LIU</a:t>
            </a:r>
            <a:endParaRPr lang="en-US" sz="1600" dirty="0"/>
          </a:p>
        </p:txBody>
      </p:sp>
    </p:spTree>
  </p:cSld>
  <p:clrMapOvr>
    <a:masterClrMapping/>
  </p:clrMapOvr>
  <p:transition>
    <p:fade/>
  </p:transition>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txBox="1">
            <a:spLocks noGrp="1"/>
          </p:cNvSpPr>
          <p:nvPr>
            <p:ph type="sldNum" sz="quarter" idx="10"/>
          </p:nvPr>
        </p:nvSpPr>
        <p:spPr/>
        <p:txBody>
          <a:bodyPr/>
          <a:lstStyle>
            <a:lvl1pPr>
              <a:defRPr/>
            </a:lvl1pPr>
          </a:lstStyle>
          <a:p>
            <a:pPr>
              <a:defRPr/>
            </a:pPr>
            <a:fld id="{278CC0F0-4A06-4574-9B48-7B127D491F27}" type="slidenum">
              <a:rPr/>
              <a:pPr>
                <a:defRPr/>
              </a:pPr>
              <a:t>‹#›</a:t>
            </a:fld>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Title Placeholder 1"/>
          <p:cNvSpPr txBox="1">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2051" name="Text Placeholder 2"/>
          <p:cNvSpPr txBox="1">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txBox="1">
            <a:spLocks noGrp="1"/>
          </p:cNvSpPr>
          <p:nvPr>
            <p:ph type="dt" sz="half" idx="2"/>
          </p:nvPr>
        </p:nvSpPr>
        <p:spPr>
          <a:xfrm>
            <a:off x="0" y="6492875"/>
            <a:ext cx="2133600" cy="365125"/>
          </a:xfrm>
          <a:prstGeom prst="rect">
            <a:avLst/>
          </a:prstGeom>
          <a:noFill/>
          <a:ln>
            <a:noFill/>
          </a:ln>
        </p:spPr>
        <p:txBody>
          <a:bodyPr vert="horz" wrap="square" lIns="91440" tIns="45720" rIns="91440" bIns="45720" anchor="ctr" anchorCtr="0" compatLnSpc="1"/>
          <a:lstStyle>
            <a:lvl1pPr marL="0" marR="0" lvl="0" indent="0" algn="l" defTabSz="914400" rtl="0" fontAlgn="auto" hangingPunct="0">
              <a:lnSpc>
                <a:spcPct val="100000"/>
              </a:lnSpc>
              <a:spcBef>
                <a:spcPts val="0"/>
              </a:spcBef>
              <a:spcAft>
                <a:spcPts val="0"/>
              </a:spcAft>
              <a:buNone/>
              <a:tabLst/>
              <a:defRPr lang="en-US" sz="1200" b="1" i="0" u="none" strike="noStrike" kern="1200" cap="none" spc="0" baseline="0">
                <a:solidFill>
                  <a:srgbClr val="000000"/>
                </a:solidFill>
                <a:uFillTx/>
                <a:latin typeface="Arial" pitchFamily="34"/>
                <a:ea typeface="ＭＳ Ｐゴシック"/>
                <a:cs typeface="+mn-cs"/>
              </a:defRPr>
            </a:lvl1pPr>
          </a:lstStyle>
          <a:p>
            <a:pPr>
              <a:defRPr/>
            </a:pPr>
            <a:fld id="{3F7D6669-4AAA-4A56-96DF-60C24670D7CE}" type="datetime1">
              <a:rPr/>
              <a:pPr>
                <a:defRPr/>
              </a:pPr>
              <a:t>1/27/2011</a:t>
            </a:fld>
            <a:endParaRPr/>
          </a:p>
        </p:txBody>
      </p:sp>
      <p:sp>
        <p:nvSpPr>
          <p:cNvPr id="5" name="Footer Placeholder 4"/>
          <p:cNvSpPr txBox="1">
            <a:spLocks noGrp="1"/>
          </p:cNvSpPr>
          <p:nvPr>
            <p:ph type="ftr" sz="quarter" idx="3"/>
          </p:nvPr>
        </p:nvSpPr>
        <p:spPr>
          <a:xfrm>
            <a:off x="3440113" y="6356350"/>
            <a:ext cx="2082800" cy="365125"/>
          </a:xfrm>
          <a:prstGeom prst="rect">
            <a:avLst/>
          </a:prstGeom>
          <a:noFill/>
          <a:ln>
            <a:noFill/>
          </a:ln>
        </p:spPr>
        <p:txBody>
          <a:bodyPr vert="horz" wrap="square" lIns="91440" tIns="45720" rIns="91440" bIns="45720" anchor="ctr" anchorCtr="1" compatLnSpc="1"/>
          <a:lstStyle>
            <a:lvl1pPr marL="0" marR="0" lvl="0" indent="0" algn="ctr" defTabSz="914400" rtl="0" fontAlgn="auto" hangingPunct="0">
              <a:lnSpc>
                <a:spcPct val="100000"/>
              </a:lnSpc>
              <a:spcBef>
                <a:spcPts val="0"/>
              </a:spcBef>
              <a:spcAft>
                <a:spcPts val="0"/>
              </a:spcAft>
              <a:buNone/>
              <a:tabLst/>
              <a:defRPr lang="en-US" sz="1200" b="1" i="0" u="none" strike="noStrike" kern="1200" cap="none" spc="0" baseline="0">
                <a:solidFill>
                  <a:srgbClr val="000000"/>
                </a:solidFill>
                <a:uFillTx/>
                <a:latin typeface="Arial" pitchFamily="34"/>
                <a:ea typeface="ＭＳ Ｐゴシック"/>
                <a:cs typeface="+mn-cs"/>
              </a:defRPr>
            </a:lvl1pPr>
          </a:lstStyle>
          <a:p>
            <a:pPr>
              <a:defRPr/>
            </a:pPr>
            <a:endParaRPr/>
          </a:p>
        </p:txBody>
      </p:sp>
      <p:sp>
        <p:nvSpPr>
          <p:cNvPr id="6" name="Slide Number Placeholder 5"/>
          <p:cNvSpPr txBox="1">
            <a:spLocks noGrp="1"/>
          </p:cNvSpPr>
          <p:nvPr>
            <p:ph type="sldNum" sz="quarter" idx="4"/>
          </p:nvPr>
        </p:nvSpPr>
        <p:spPr>
          <a:xfrm>
            <a:off x="6262688" y="6356350"/>
            <a:ext cx="2424112" cy="365125"/>
          </a:xfrm>
          <a:prstGeom prst="rect">
            <a:avLst/>
          </a:prstGeom>
          <a:noFill/>
          <a:ln>
            <a:noFill/>
          </a:ln>
        </p:spPr>
        <p:txBody>
          <a:bodyPr vert="horz" wrap="square" lIns="91440" tIns="45720" rIns="91440" bIns="45720" anchor="ctr" anchorCtr="0" compatLnSpc="1"/>
          <a:lstStyle>
            <a:lvl1pPr marL="0" marR="0" lvl="0" indent="0" algn="r" defTabSz="914400" rtl="0" fontAlgn="auto" hangingPunct="0">
              <a:lnSpc>
                <a:spcPct val="100000"/>
              </a:lnSpc>
              <a:spcBef>
                <a:spcPts val="0"/>
              </a:spcBef>
              <a:spcAft>
                <a:spcPts val="0"/>
              </a:spcAft>
              <a:buNone/>
              <a:tabLst/>
              <a:defRPr lang="en-US" sz="1200" b="1" i="0" u="none" strike="noStrike" kern="1200" cap="none" spc="0" baseline="0">
                <a:solidFill>
                  <a:srgbClr val="000000"/>
                </a:solidFill>
                <a:uFillTx/>
                <a:latin typeface="Arial" pitchFamily="34"/>
                <a:ea typeface="ＭＳ Ｐゴシック"/>
                <a:cs typeface="+mn-cs"/>
              </a:defRPr>
            </a:lvl1pPr>
          </a:lstStyle>
          <a:p>
            <a:pPr>
              <a:defRPr/>
            </a:pPr>
            <a:fld id="{C0B7D00A-9829-4964-B6B7-61511D88FF83}" type="slidenum">
              <a:rPr/>
              <a:pPr>
                <a:defRPr/>
              </a:pPr>
              <a:t>‹#›</a:t>
            </a:fld>
            <a:endParaRPr/>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Lst>
  <p:transition>
    <p:fade/>
  </p:transition>
  <p:txStyles>
    <p:titleStyle>
      <a:lvl1pPr algn="ctr" rtl="0" eaLnBrk="0" fontAlgn="base" hangingPunct="0">
        <a:spcBef>
          <a:spcPct val="0"/>
        </a:spcBef>
        <a:spcAft>
          <a:spcPct val="0"/>
        </a:spcAft>
        <a:defRPr lang="en-US" sz="4400" kern="1200">
          <a:solidFill>
            <a:srgbClr val="000000"/>
          </a:solidFill>
          <a:latin typeface="Calibri"/>
        </a:defRPr>
      </a:lvl1pPr>
      <a:lvl2pPr algn="ctr" rtl="0" eaLnBrk="0" fontAlgn="base" hangingPunct="0">
        <a:spcBef>
          <a:spcPct val="0"/>
        </a:spcBef>
        <a:spcAft>
          <a:spcPct val="0"/>
        </a:spcAft>
        <a:defRPr sz="4400">
          <a:solidFill>
            <a:srgbClr val="000000"/>
          </a:solidFill>
          <a:latin typeface="Calibri" pitchFamily="34" charset="0"/>
        </a:defRPr>
      </a:lvl2pPr>
      <a:lvl3pPr algn="ctr" rtl="0" eaLnBrk="0" fontAlgn="base" hangingPunct="0">
        <a:spcBef>
          <a:spcPct val="0"/>
        </a:spcBef>
        <a:spcAft>
          <a:spcPct val="0"/>
        </a:spcAft>
        <a:defRPr sz="4400">
          <a:solidFill>
            <a:srgbClr val="000000"/>
          </a:solidFill>
          <a:latin typeface="Calibri" pitchFamily="34" charset="0"/>
        </a:defRPr>
      </a:lvl3pPr>
      <a:lvl4pPr algn="ctr" rtl="0" eaLnBrk="0" fontAlgn="base" hangingPunct="0">
        <a:spcBef>
          <a:spcPct val="0"/>
        </a:spcBef>
        <a:spcAft>
          <a:spcPct val="0"/>
        </a:spcAft>
        <a:defRPr sz="4400">
          <a:solidFill>
            <a:srgbClr val="000000"/>
          </a:solidFill>
          <a:latin typeface="Calibri" pitchFamily="34" charset="0"/>
        </a:defRPr>
      </a:lvl4pPr>
      <a:lvl5pPr algn="ctr" rtl="0" eaLnBrk="0" fontAlgn="base" hangingPunct="0">
        <a:spcBef>
          <a:spcPct val="0"/>
        </a:spcBef>
        <a:spcAft>
          <a:spcPct val="0"/>
        </a:spcAft>
        <a:defRPr sz="4400">
          <a:solidFill>
            <a:srgbClr val="000000"/>
          </a:solidFill>
          <a:latin typeface="Calibri" pitchFamily="34" charset="0"/>
        </a:defRPr>
      </a:lvl5pPr>
      <a:lvl6pPr marL="457200" algn="ctr" rtl="0" eaLnBrk="0" fontAlgn="base" hangingPunct="0">
        <a:spcBef>
          <a:spcPct val="0"/>
        </a:spcBef>
        <a:spcAft>
          <a:spcPct val="0"/>
        </a:spcAft>
        <a:defRPr sz="4400">
          <a:solidFill>
            <a:srgbClr val="000000"/>
          </a:solidFill>
          <a:latin typeface="Calibri" pitchFamily="34" charset="0"/>
        </a:defRPr>
      </a:lvl6pPr>
      <a:lvl7pPr marL="914400" algn="ctr" rtl="0" eaLnBrk="0" fontAlgn="base" hangingPunct="0">
        <a:spcBef>
          <a:spcPct val="0"/>
        </a:spcBef>
        <a:spcAft>
          <a:spcPct val="0"/>
        </a:spcAft>
        <a:defRPr sz="4400">
          <a:solidFill>
            <a:srgbClr val="000000"/>
          </a:solidFill>
          <a:latin typeface="Calibri" pitchFamily="34" charset="0"/>
        </a:defRPr>
      </a:lvl7pPr>
      <a:lvl8pPr marL="1371600" algn="ctr" rtl="0" eaLnBrk="0" fontAlgn="base" hangingPunct="0">
        <a:spcBef>
          <a:spcPct val="0"/>
        </a:spcBef>
        <a:spcAft>
          <a:spcPct val="0"/>
        </a:spcAft>
        <a:defRPr sz="4400">
          <a:solidFill>
            <a:srgbClr val="000000"/>
          </a:solidFill>
          <a:latin typeface="Calibri" pitchFamily="34" charset="0"/>
        </a:defRPr>
      </a:lvl8pPr>
      <a:lvl9pPr marL="1828800" algn="ctr" rtl="0" eaLnBrk="0" fontAlgn="base" hangingPunct="0">
        <a:spcBef>
          <a:spcPct val="0"/>
        </a:spcBef>
        <a:spcAft>
          <a:spcPct val="0"/>
        </a:spcAft>
        <a:defRPr sz="4400">
          <a:solidFill>
            <a:srgbClr val="000000"/>
          </a:solidFill>
          <a:latin typeface="Calibri" pitchFamily="34" charset="0"/>
        </a:defRPr>
      </a:lvl9pPr>
    </p:titleStyle>
    <p:bodyStyle>
      <a:lvl1pPr marL="342900" indent="-342900" algn="l" rtl="0" eaLnBrk="0" fontAlgn="base" hangingPunct="0">
        <a:spcBef>
          <a:spcPts val="800"/>
        </a:spcBef>
        <a:spcAft>
          <a:spcPct val="0"/>
        </a:spcAft>
        <a:buSzPct val="100000"/>
        <a:buFont typeface="Arial" charset="0"/>
        <a:buChar char="•"/>
        <a:defRPr lang="en-US" sz="3200" kern="1200">
          <a:solidFill>
            <a:srgbClr val="000000"/>
          </a:solidFill>
          <a:latin typeface="Calibri"/>
        </a:defRPr>
      </a:lvl1pPr>
      <a:lvl2pPr marL="742950" lvl="1" indent="-285750" algn="l" rtl="0" eaLnBrk="0" fontAlgn="base" hangingPunct="0">
        <a:spcBef>
          <a:spcPts val="700"/>
        </a:spcBef>
        <a:spcAft>
          <a:spcPct val="0"/>
        </a:spcAft>
        <a:buSzPct val="100000"/>
        <a:buFont typeface="Arial" charset="0"/>
        <a:buChar char="–"/>
        <a:defRPr lang="en-US" sz="2800" kern="1200">
          <a:solidFill>
            <a:srgbClr val="000000"/>
          </a:solidFill>
          <a:latin typeface="Calibri"/>
        </a:defRPr>
      </a:lvl2pPr>
      <a:lvl3pPr marL="1143000" lvl="2" indent="-228600" algn="l" rtl="0" eaLnBrk="0" fontAlgn="base" hangingPunct="0">
        <a:spcBef>
          <a:spcPts val="600"/>
        </a:spcBef>
        <a:spcAft>
          <a:spcPct val="0"/>
        </a:spcAft>
        <a:buSzPct val="100000"/>
        <a:buFont typeface="Arial" charset="0"/>
        <a:buChar char="•"/>
        <a:defRPr lang="en-US" sz="2400" kern="1200">
          <a:solidFill>
            <a:srgbClr val="000000"/>
          </a:solidFill>
          <a:latin typeface="Calibri"/>
        </a:defRPr>
      </a:lvl3pPr>
      <a:lvl4pPr marL="1600200" lvl="3" indent="-228600" algn="l" rtl="0" eaLnBrk="0" fontAlgn="base" hangingPunct="0">
        <a:spcBef>
          <a:spcPts val="500"/>
        </a:spcBef>
        <a:spcAft>
          <a:spcPct val="0"/>
        </a:spcAft>
        <a:buSzPct val="100000"/>
        <a:buFont typeface="Arial" charset="0"/>
        <a:buChar char="–"/>
        <a:defRPr lang="en-US" sz="2000" kern="1200">
          <a:solidFill>
            <a:srgbClr val="000000"/>
          </a:solidFill>
          <a:latin typeface="Calibri"/>
        </a:defRPr>
      </a:lvl4pPr>
      <a:lvl5pPr marL="2057400" lvl="4" indent="-228600" algn="l" rtl="0" eaLnBrk="0" fontAlgn="base" hangingPunct="0">
        <a:spcBef>
          <a:spcPts val="500"/>
        </a:spcBef>
        <a:spcAft>
          <a:spcPct val="0"/>
        </a:spcAft>
        <a:buSzPct val="100000"/>
        <a:buFont typeface="Arial" charset="0"/>
        <a:buChar char="»"/>
        <a:defRPr lang="en-US" sz="2000" kern="1200">
          <a:solidFill>
            <a:srgbClr val="000000"/>
          </a:solidFill>
          <a:latin typeface="Calibri"/>
        </a:defRPr>
      </a:lvl5pPr>
      <a:lvl6pPr marL="2514600" indent="-228600" algn="l" rtl="0" eaLnBrk="0" fontAlgn="base" hangingPunct="0">
        <a:spcBef>
          <a:spcPts val="500"/>
        </a:spcBef>
        <a:spcAft>
          <a:spcPct val="0"/>
        </a:spcAft>
        <a:buSzPct val="100000"/>
        <a:buFont typeface="Arial" charset="0"/>
        <a:buChar char="»"/>
        <a:defRPr lang="en-US" sz="2000" kern="1200">
          <a:solidFill>
            <a:srgbClr val="000000"/>
          </a:solidFill>
          <a:latin typeface="Calibri"/>
        </a:defRPr>
      </a:lvl6pPr>
      <a:lvl7pPr marL="2971800" indent="-228600" algn="l" rtl="0" eaLnBrk="0" fontAlgn="base" hangingPunct="0">
        <a:spcBef>
          <a:spcPts val="500"/>
        </a:spcBef>
        <a:spcAft>
          <a:spcPct val="0"/>
        </a:spcAft>
        <a:buSzPct val="100000"/>
        <a:buFont typeface="Arial" charset="0"/>
        <a:buChar char="»"/>
        <a:defRPr lang="en-US" sz="2000" kern="1200">
          <a:solidFill>
            <a:srgbClr val="000000"/>
          </a:solidFill>
          <a:latin typeface="Calibri"/>
        </a:defRPr>
      </a:lvl7pPr>
      <a:lvl8pPr marL="3429000" indent="-228600" algn="l" rtl="0" eaLnBrk="0" fontAlgn="base" hangingPunct="0">
        <a:spcBef>
          <a:spcPts val="500"/>
        </a:spcBef>
        <a:spcAft>
          <a:spcPct val="0"/>
        </a:spcAft>
        <a:buSzPct val="100000"/>
        <a:buFont typeface="Arial" charset="0"/>
        <a:buChar char="»"/>
        <a:defRPr lang="en-US" sz="2000" kern="1200">
          <a:solidFill>
            <a:srgbClr val="000000"/>
          </a:solidFill>
          <a:latin typeface="Calibri"/>
        </a:defRPr>
      </a:lvl8pPr>
      <a:lvl9pPr marL="3886200" indent="-228600" algn="l" rtl="0" eaLnBrk="0" fontAlgn="base" hangingPunct="0">
        <a:spcBef>
          <a:spcPts val="500"/>
        </a:spcBef>
        <a:spcAft>
          <a:spcPct val="0"/>
        </a:spcAft>
        <a:buSzPct val="100000"/>
        <a:buFont typeface="Arial" charset="0"/>
        <a:buChar char="»"/>
        <a:defRPr lang="en-US" sz="2000" kern="1200">
          <a:solidFill>
            <a:srgbClr val="000000"/>
          </a:solidFill>
          <a:latin typeface="Calibri"/>
        </a:defRPr>
      </a:lvl9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Grp="1"/>
          </p:cNvSpPr>
          <p:nvPr>
            <p:ph type="subTitle" idx="4294967295"/>
          </p:nvPr>
        </p:nvSpPr>
        <p:spPr>
          <a:xfrm>
            <a:off x="0" y="1340768"/>
            <a:ext cx="9144000" cy="1872358"/>
          </a:xfrm>
        </p:spPr>
        <p:txBody>
          <a:bodyPr anchorCtr="1"/>
          <a:lstStyle/>
          <a:p>
            <a:pPr algn="ctr" eaLnBrk="1" fontAlgn="auto" hangingPunct="1">
              <a:spcBef>
                <a:spcPts val="1300"/>
              </a:spcBef>
              <a:spcAft>
                <a:spcPts val="0"/>
              </a:spcAft>
              <a:buFont typeface="Arial" pitchFamily="34"/>
              <a:buNone/>
              <a:defRPr/>
            </a:pPr>
            <a:r>
              <a:rPr sz="4400" b="1" dirty="0" smtClean="0">
                <a:solidFill>
                  <a:srgbClr val="F57127"/>
                </a:solidFill>
                <a:effectLst>
                  <a:outerShdw dist="38096" dir="2700000">
                    <a:srgbClr val="000000"/>
                  </a:outerShdw>
                </a:effectLst>
              </a:rPr>
              <a:t>Summary of session 9:</a:t>
            </a:r>
          </a:p>
          <a:p>
            <a:pPr algn="ctr" eaLnBrk="1" fontAlgn="auto" hangingPunct="1">
              <a:spcBef>
                <a:spcPts val="1300"/>
              </a:spcBef>
              <a:spcAft>
                <a:spcPts val="0"/>
              </a:spcAft>
              <a:buFont typeface="Arial" pitchFamily="34"/>
              <a:buNone/>
              <a:defRPr/>
            </a:pPr>
            <a:r>
              <a:rPr sz="4400" b="1" dirty="0" smtClean="0">
                <a:solidFill>
                  <a:srgbClr val="F57127"/>
                </a:solidFill>
                <a:effectLst>
                  <a:outerShdw dist="38096" dir="2700000">
                    <a:srgbClr val="000000"/>
                  </a:outerShdw>
                </a:effectLst>
              </a:rPr>
              <a:t>"LHC Injectors Upgrade"</a:t>
            </a:r>
          </a:p>
        </p:txBody>
      </p:sp>
      <p:sp>
        <p:nvSpPr>
          <p:cNvPr id="3" name="TextBox 2"/>
          <p:cNvSpPr txBox="1"/>
          <p:nvPr/>
        </p:nvSpPr>
        <p:spPr>
          <a:xfrm>
            <a:off x="7933412" y="6488668"/>
            <a:ext cx="1210588" cy="369332"/>
          </a:xfrm>
          <a:prstGeom prst="rect">
            <a:avLst/>
          </a:prstGeom>
          <a:noFill/>
          <a:ln>
            <a:noFill/>
          </a:ln>
        </p:spPr>
        <p:txBody>
          <a:bodyPr wrap="none">
            <a:spAutoFit/>
          </a:bodyPr>
          <a:lstStyle/>
          <a:p>
            <a:pPr fontAlgn="auto" hangingPunct="0">
              <a:spcBef>
                <a:spcPts val="0"/>
              </a:spcBef>
              <a:spcAft>
                <a:spcPts val="0"/>
              </a:spcAft>
              <a:defRPr sz="1800" b="0" i="0" u="none" strike="noStrike" kern="0" cap="none" spc="0" baseline="0">
                <a:solidFill>
                  <a:srgbClr val="000000"/>
                </a:solidFill>
                <a:uFillTx/>
              </a:defRPr>
            </a:pPr>
            <a:r>
              <a:rPr lang="fr-CH" kern="0" dirty="0" smtClean="0">
                <a:solidFill>
                  <a:srgbClr val="000000"/>
                </a:solidFill>
                <a:latin typeface="Arial" pitchFamily="34"/>
                <a:ea typeface="ＭＳ Ｐゴシック" pitchFamily="34"/>
                <a:cs typeface="+mn-cs"/>
              </a:rPr>
              <a:t>9/02/2011</a:t>
            </a:r>
            <a:endParaRPr lang="en-US" kern="0" dirty="0">
              <a:solidFill>
                <a:srgbClr val="000000"/>
              </a:solidFill>
              <a:latin typeface="Arial" pitchFamily="34"/>
              <a:ea typeface="ＭＳ Ｐゴシック" pitchFamily="34"/>
              <a:cs typeface="+mn-cs"/>
            </a:endParaRPr>
          </a:p>
        </p:txBody>
      </p:sp>
      <p:sp>
        <p:nvSpPr>
          <p:cNvPr id="4" name="TextBox 3"/>
          <p:cNvSpPr txBox="1"/>
          <p:nvPr/>
        </p:nvSpPr>
        <p:spPr>
          <a:xfrm>
            <a:off x="0" y="6457950"/>
            <a:ext cx="1872208" cy="400050"/>
          </a:xfrm>
          <a:prstGeom prst="rect">
            <a:avLst/>
          </a:prstGeom>
          <a:noFill/>
          <a:ln>
            <a:noFill/>
          </a:ln>
        </p:spPr>
        <p:txBody>
          <a:bodyPr wrap="square" anchorCtr="1">
            <a:spAutoFit/>
          </a:bodyPr>
          <a:lstStyle/>
          <a:p>
            <a:pPr algn="ctr" fontAlgn="auto" hangingPunct="0">
              <a:spcBef>
                <a:spcPts val="0"/>
              </a:spcBef>
              <a:spcAft>
                <a:spcPts val="0"/>
              </a:spcAft>
              <a:defRPr sz="1800" b="0" i="0" u="none" strike="noStrike" kern="0" cap="none" spc="0" baseline="0">
                <a:solidFill>
                  <a:srgbClr val="000000"/>
                </a:solidFill>
                <a:uFillTx/>
              </a:defRPr>
            </a:pPr>
            <a:r>
              <a:rPr lang="en-US" sz="2000" kern="0" dirty="0">
                <a:solidFill>
                  <a:srgbClr val="000000"/>
                </a:solidFill>
                <a:latin typeface="Arial" pitchFamily="34"/>
                <a:ea typeface="ＭＳ Ｐゴシック" pitchFamily="34"/>
                <a:cs typeface="+mn-cs"/>
              </a:rPr>
              <a:t>R. </a:t>
            </a:r>
            <a:r>
              <a:rPr lang="en-US" sz="2000" kern="0" dirty="0" err="1">
                <a:solidFill>
                  <a:srgbClr val="000000"/>
                </a:solidFill>
                <a:latin typeface="Arial" pitchFamily="34"/>
                <a:ea typeface="ＭＳ Ｐゴシック" pitchFamily="34"/>
                <a:cs typeface="+mn-cs"/>
              </a:rPr>
              <a:t>Garoby</a:t>
            </a:r>
            <a:endParaRPr lang="en-US" sz="2000" kern="0" dirty="0">
              <a:solidFill>
                <a:srgbClr val="000000"/>
              </a:solidFill>
              <a:latin typeface="Arial" pitchFamily="34"/>
              <a:ea typeface="ＭＳ Ｐゴシック" pitchFamily="34"/>
              <a:cs typeface="+mn-cs"/>
            </a:endParaRPr>
          </a:p>
        </p:txBody>
      </p:sp>
      <p:sp>
        <p:nvSpPr>
          <p:cNvPr id="5" name="TextBox 4"/>
          <p:cNvSpPr txBox="1"/>
          <p:nvPr/>
        </p:nvSpPr>
        <p:spPr>
          <a:xfrm>
            <a:off x="0" y="0"/>
            <a:ext cx="9144000" cy="1077218"/>
          </a:xfrm>
          <a:prstGeom prst="rect">
            <a:avLst/>
          </a:prstGeom>
          <a:solidFill>
            <a:srgbClr val="FFFF8B"/>
          </a:solidFill>
        </p:spPr>
        <p:txBody>
          <a:bodyPr wrap="square" rtlCol="0">
            <a:spAutoFit/>
          </a:bodyPr>
          <a:lstStyle/>
          <a:p>
            <a:pPr algn="ctr"/>
            <a:r>
              <a:rPr lang="en-US" sz="3200" b="1" dirty="0" smtClean="0">
                <a:solidFill>
                  <a:schemeClr val="tx2">
                    <a:lumMod val="60000"/>
                    <a:lumOff val="40000"/>
                  </a:schemeClr>
                </a:solidFill>
              </a:rPr>
              <a:t>Chamonix 2011</a:t>
            </a:r>
          </a:p>
          <a:p>
            <a:pPr algn="ctr"/>
            <a:r>
              <a:rPr lang="en-US" sz="3200" b="1" dirty="0" smtClean="0">
                <a:solidFill>
                  <a:schemeClr val="tx2">
                    <a:lumMod val="60000"/>
                    <a:lumOff val="40000"/>
                  </a:schemeClr>
                </a:solidFill>
              </a:rPr>
              <a:t>LHC Performance Workshop</a:t>
            </a:r>
          </a:p>
        </p:txBody>
      </p:sp>
      <p:sp>
        <p:nvSpPr>
          <p:cNvPr id="6" name="TextBox 5"/>
          <p:cNvSpPr txBox="1"/>
          <p:nvPr/>
        </p:nvSpPr>
        <p:spPr>
          <a:xfrm>
            <a:off x="899592" y="3036436"/>
            <a:ext cx="7776864" cy="3200876"/>
          </a:xfrm>
          <a:prstGeom prst="rect">
            <a:avLst/>
          </a:prstGeom>
          <a:noFill/>
          <a:ln>
            <a:noFill/>
          </a:ln>
        </p:spPr>
        <p:txBody>
          <a:bodyPr wrap="square">
            <a:spAutoFit/>
          </a:bodyPr>
          <a:lstStyle/>
          <a:p>
            <a:pPr marL="457200" indent="-457200" algn="ctr" fontAlgn="auto" hangingPunct="0">
              <a:lnSpc>
                <a:spcPct val="150000"/>
              </a:lnSpc>
              <a:spcBef>
                <a:spcPts val="0"/>
              </a:spcBef>
              <a:spcAft>
                <a:spcPts val="0"/>
              </a:spcAft>
              <a:defRPr sz="1800" b="0" i="0" u="none" strike="noStrike" kern="0" cap="none" spc="0" baseline="0">
                <a:solidFill>
                  <a:srgbClr val="000000"/>
                </a:solidFill>
                <a:uFillTx/>
              </a:defRPr>
            </a:pPr>
            <a:r>
              <a:rPr lang="fr-CH" sz="2000" u="sng" dirty="0" smtClean="0"/>
              <a:t>(protons </a:t>
            </a:r>
            <a:r>
              <a:rPr lang="fr-CH" sz="2000" u="sng" dirty="0" err="1" smtClean="0"/>
              <a:t>only</a:t>
            </a:r>
            <a:r>
              <a:rPr lang="fr-CH" sz="2000" u="sng" dirty="0" smtClean="0"/>
              <a:t>)</a:t>
            </a:r>
          </a:p>
          <a:p>
            <a:pPr marL="457200" indent="-457200" fontAlgn="auto" hangingPunct="0">
              <a:spcBef>
                <a:spcPts val="1200"/>
              </a:spcBef>
              <a:spcAft>
                <a:spcPts val="0"/>
              </a:spcAft>
              <a:buClr>
                <a:srgbClr val="FF0000"/>
              </a:buClr>
              <a:buFont typeface="+mj-lt"/>
              <a:buAutoNum type="arabicPeriod"/>
              <a:defRPr sz="1800" b="0" i="0" u="none" strike="noStrike" kern="0" cap="none" spc="0" baseline="0">
                <a:solidFill>
                  <a:srgbClr val="000000"/>
                </a:solidFill>
                <a:uFillTx/>
              </a:defRPr>
            </a:pPr>
            <a:r>
              <a:rPr lang="en-US" sz="1600" dirty="0" smtClean="0"/>
              <a:t>Performance </a:t>
            </a:r>
            <a:r>
              <a:rPr lang="en-US" sz="1600" dirty="0"/>
              <a:t>reach of the injectors in 2011</a:t>
            </a:r>
            <a:r>
              <a:rPr lang="en-US" sz="1600" i="1" dirty="0"/>
              <a:t> </a:t>
            </a:r>
            <a:r>
              <a:rPr lang="en-US" sz="1600" i="1" dirty="0" smtClean="0"/>
              <a:t>- R. Steerenberg</a:t>
            </a:r>
          </a:p>
          <a:p>
            <a:pPr marL="457200" indent="-457200" fontAlgn="auto" hangingPunct="0">
              <a:spcBef>
                <a:spcPts val="1200"/>
              </a:spcBef>
              <a:spcAft>
                <a:spcPts val="0"/>
              </a:spcAft>
              <a:buClr>
                <a:srgbClr val="FF0000"/>
              </a:buClr>
              <a:buFont typeface="+mj-lt"/>
              <a:buAutoNum type="arabicPeriod"/>
              <a:defRPr sz="1800" b="0" i="0" u="none" strike="noStrike" kern="0" cap="none" spc="0" baseline="0">
                <a:solidFill>
                  <a:srgbClr val="000000"/>
                </a:solidFill>
                <a:uFillTx/>
              </a:defRPr>
            </a:pPr>
            <a:r>
              <a:rPr lang="en-US" sz="1600" dirty="0"/>
              <a:t>Possibility of a higher PSB to PS transfer energy</a:t>
            </a:r>
            <a:r>
              <a:rPr lang="en-US" sz="1600" i="1" dirty="0"/>
              <a:t> </a:t>
            </a:r>
            <a:r>
              <a:rPr lang="en-US" sz="1600" i="1" dirty="0" smtClean="0"/>
              <a:t>- K. Hanke</a:t>
            </a:r>
          </a:p>
          <a:p>
            <a:pPr marL="457200" indent="-457200" fontAlgn="auto" hangingPunct="0">
              <a:spcBef>
                <a:spcPts val="1200"/>
              </a:spcBef>
              <a:spcAft>
                <a:spcPts val="0"/>
              </a:spcAft>
              <a:buClr>
                <a:srgbClr val="FF0000"/>
              </a:buClr>
              <a:buFont typeface="+mj-lt"/>
              <a:buAutoNum type="arabicPeriod"/>
              <a:defRPr sz="1800" b="0" i="0" u="none" strike="noStrike" kern="0" cap="none" spc="0" baseline="0">
                <a:solidFill>
                  <a:srgbClr val="000000"/>
                </a:solidFill>
                <a:uFillTx/>
              </a:defRPr>
            </a:pPr>
            <a:r>
              <a:rPr lang="en-US" sz="1600" dirty="0"/>
              <a:t>PS potential performance with a higher injection energy</a:t>
            </a:r>
            <a:r>
              <a:rPr lang="en-US" sz="1600" i="1" dirty="0"/>
              <a:t> </a:t>
            </a:r>
            <a:r>
              <a:rPr lang="en-US" sz="1600" i="1" dirty="0" smtClean="0"/>
              <a:t>- S. Gilardoni</a:t>
            </a:r>
          </a:p>
          <a:p>
            <a:pPr marL="457200" indent="-457200" fontAlgn="auto" hangingPunct="0">
              <a:spcBef>
                <a:spcPts val="1200"/>
              </a:spcBef>
              <a:spcAft>
                <a:spcPts val="0"/>
              </a:spcAft>
              <a:buClr>
                <a:srgbClr val="FF0000"/>
              </a:buClr>
              <a:buFont typeface="+mj-lt"/>
              <a:buAutoNum type="arabicPeriod"/>
              <a:defRPr sz="1800" b="0" i="0" u="none" strike="noStrike" kern="0" cap="none" spc="0" baseline="0">
                <a:solidFill>
                  <a:srgbClr val="000000"/>
                </a:solidFill>
                <a:uFillTx/>
              </a:defRPr>
            </a:pPr>
            <a:r>
              <a:rPr lang="en-US" sz="1600" dirty="0"/>
              <a:t>Electron Clouds in the SPS: progress in the analysis of cures/mitigations measures and potential schedule of implementation</a:t>
            </a:r>
            <a:r>
              <a:rPr lang="en-US" sz="1600" i="1" dirty="0"/>
              <a:t> </a:t>
            </a:r>
            <a:r>
              <a:rPr lang="en-US" sz="1600" i="1" dirty="0" smtClean="0"/>
              <a:t>- J.M. Jimenez</a:t>
            </a:r>
          </a:p>
          <a:p>
            <a:pPr marL="457200" indent="-457200" fontAlgn="auto" hangingPunct="0">
              <a:spcBef>
                <a:spcPts val="1200"/>
              </a:spcBef>
              <a:spcAft>
                <a:spcPts val="0"/>
              </a:spcAft>
              <a:buClr>
                <a:srgbClr val="FF0000"/>
              </a:buClr>
              <a:buFont typeface="+mj-lt"/>
              <a:buAutoNum type="arabicPeriod"/>
              <a:defRPr sz="1800" b="0" i="0" u="none" strike="noStrike" kern="0" cap="none" spc="0" baseline="0">
                <a:solidFill>
                  <a:srgbClr val="000000"/>
                </a:solidFill>
                <a:uFillTx/>
              </a:defRPr>
            </a:pPr>
            <a:r>
              <a:rPr lang="en-US" sz="1600" dirty="0"/>
              <a:t>Lessons from SPS studies in 2010</a:t>
            </a:r>
            <a:r>
              <a:rPr lang="en-US" sz="1600" i="1" dirty="0"/>
              <a:t> </a:t>
            </a:r>
            <a:r>
              <a:rPr lang="en-US" sz="1600" i="1" dirty="0" smtClean="0"/>
              <a:t>- E. </a:t>
            </a:r>
            <a:r>
              <a:rPr lang="en-US" sz="1600" i="1" dirty="0" err="1" smtClean="0"/>
              <a:t>Shaposhnikova</a:t>
            </a:r>
            <a:endParaRPr lang="en-US" sz="1600" i="1" dirty="0" smtClean="0"/>
          </a:p>
          <a:p>
            <a:pPr marL="457200" indent="-457200" fontAlgn="auto" hangingPunct="0">
              <a:spcBef>
                <a:spcPts val="1200"/>
              </a:spcBef>
              <a:spcAft>
                <a:spcPts val="0"/>
              </a:spcAft>
              <a:buClr>
                <a:srgbClr val="FF0000"/>
              </a:buClr>
              <a:buFont typeface="+mj-lt"/>
              <a:buAutoNum type="arabicPeriod"/>
              <a:defRPr sz="1800" b="0" i="0" u="none" strike="noStrike" kern="0" cap="none" spc="0" baseline="0">
                <a:solidFill>
                  <a:srgbClr val="000000"/>
                </a:solidFill>
                <a:uFillTx/>
              </a:defRPr>
            </a:pPr>
            <a:r>
              <a:rPr lang="en-US" sz="1600" dirty="0"/>
              <a:t>Alternative / complementary possibilities</a:t>
            </a:r>
            <a:r>
              <a:rPr lang="en-US" sz="1600" i="1" dirty="0"/>
              <a:t> </a:t>
            </a:r>
            <a:r>
              <a:rPr lang="en-US" sz="1600" i="1" dirty="0" smtClean="0"/>
              <a:t>- C. Carli</a:t>
            </a:r>
            <a:endParaRPr lang="de-CH" sz="2000" b="1" kern="0" dirty="0">
              <a:solidFill>
                <a:srgbClr val="F57127"/>
              </a:solidFill>
              <a:effectLst>
                <a:outerShdw dist="38096" dir="2700000">
                  <a:srgbClr val="000000"/>
                </a:outerShdw>
              </a:effectLst>
              <a:latin typeface="Arial"/>
              <a:ea typeface="ＭＳ Ｐゴシック" pitchFamily="16"/>
              <a:cs typeface="+mn-cs"/>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251520" y="-27384"/>
            <a:ext cx="8892480" cy="720080"/>
          </a:xfrm>
        </p:spPr>
        <p:txBody>
          <a:bodyPr/>
          <a:lstStyle/>
          <a:p>
            <a:r>
              <a:rPr lang="en-GB" dirty="0" smtClean="0">
                <a:effectLst>
                  <a:outerShdw blurRad="38100" dist="38100" dir="2700000" algn="tl">
                    <a:srgbClr val="000000">
                      <a:alpha val="43137"/>
                    </a:srgbClr>
                  </a:outerShdw>
                </a:effectLst>
              </a:rPr>
              <a:t>e-clouds in the SPS (2/2)</a:t>
            </a:r>
            <a:endParaRPr lang="en-GB" dirty="0">
              <a:effectLst>
                <a:outerShdw blurRad="38100" dist="38100" dir="2700000" algn="tl">
                  <a:srgbClr val="000000">
                    <a:alpha val="43137"/>
                  </a:srgbClr>
                </a:outerShdw>
              </a:effectLst>
            </a:endParaRPr>
          </a:p>
        </p:txBody>
      </p:sp>
      <p:sp>
        <p:nvSpPr>
          <p:cNvPr id="11" name="TextBox 10"/>
          <p:cNvSpPr txBox="1"/>
          <p:nvPr/>
        </p:nvSpPr>
        <p:spPr>
          <a:xfrm>
            <a:off x="0" y="0"/>
            <a:ext cx="1750800" cy="338554"/>
          </a:xfrm>
          <a:prstGeom prst="rect">
            <a:avLst/>
          </a:prstGeom>
          <a:solidFill>
            <a:srgbClr val="FFFF8B"/>
          </a:solidFill>
        </p:spPr>
        <p:txBody>
          <a:bodyPr wrap="none" rtlCol="0">
            <a:spAutoFit/>
          </a:bodyPr>
          <a:lstStyle/>
          <a:p>
            <a:r>
              <a:rPr lang="fr-CH" sz="1600" b="1" dirty="0" smtClean="0">
                <a:solidFill>
                  <a:srgbClr val="0000FF"/>
                </a:solidFill>
              </a:rPr>
              <a:t>5). J.M. Jimenez</a:t>
            </a:r>
            <a:endParaRPr lang="en-US" sz="1600" b="1" dirty="0">
              <a:solidFill>
                <a:srgbClr val="0000FF"/>
              </a:solidFill>
            </a:endParaRPr>
          </a:p>
        </p:txBody>
      </p:sp>
      <p:sp>
        <p:nvSpPr>
          <p:cNvPr id="5" name="Title 1"/>
          <p:cNvSpPr txBox="1">
            <a:spLocks/>
          </p:cNvSpPr>
          <p:nvPr/>
        </p:nvSpPr>
        <p:spPr bwMode="auto">
          <a:xfrm>
            <a:off x="1115616" y="980728"/>
            <a:ext cx="6629400" cy="577555"/>
          </a:xfrm>
          <a:prstGeom prst="rect">
            <a:avLst/>
          </a:prstGeom>
          <a:noFill/>
          <a:ln w="9525">
            <a:noFill/>
            <a:miter lim="800000"/>
            <a:headEnd/>
            <a:tailEnd/>
          </a:ln>
        </p:spPr>
        <p:txBody>
          <a:bodyPr vert="horz" wrap="square" lIns="91440" tIns="45720" rIns="91440" bIns="45720" numCol="1"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Arial" pitchFamily="34" charset="0"/>
                <a:cs typeface="Arial" pitchFamily="34" charset="0"/>
              </a:rPr>
              <a:t>Pending questions</a:t>
            </a:r>
            <a:endParaRPr kumimoji="0" lang="en-US" sz="2800" b="0" i="0" u="none" strike="noStrike" kern="1200" cap="none" spc="0" normalizeH="0" baseline="0" noProof="0" dirty="0">
              <a:ln>
                <a:noFill/>
              </a:ln>
              <a:solidFill>
                <a:schemeClr val="tx1"/>
              </a:solidFill>
              <a:effectLst/>
              <a:uLnTx/>
              <a:uFillTx/>
              <a:latin typeface="Arial" pitchFamily="34" charset="0"/>
              <a:cs typeface="Arial" pitchFamily="34" charset="0"/>
            </a:endParaRPr>
          </a:p>
        </p:txBody>
      </p:sp>
      <p:sp>
        <p:nvSpPr>
          <p:cNvPr id="6" name="Content Placeholder 2"/>
          <p:cNvSpPr>
            <a:spLocks noGrp="1"/>
          </p:cNvSpPr>
          <p:nvPr>
            <p:ph idx="4294967295"/>
          </p:nvPr>
        </p:nvSpPr>
        <p:spPr>
          <a:xfrm>
            <a:off x="430088" y="1700808"/>
            <a:ext cx="8534400" cy="4621832"/>
          </a:xfrm>
          <a:prstGeom prst="rect">
            <a:avLst/>
          </a:prstGeom>
        </p:spPr>
        <p:txBody>
          <a:bodyPr/>
          <a:lstStyle/>
          <a:p>
            <a:pPr>
              <a:spcBef>
                <a:spcPts val="0"/>
              </a:spcBef>
            </a:pPr>
            <a:r>
              <a:rPr lang="en-GB" sz="1800" dirty="0" smtClean="0">
                <a:latin typeface="Arial" pitchFamily="34" charset="0"/>
                <a:cs typeface="Arial" pitchFamily="34" charset="0"/>
              </a:rPr>
              <a:t>Suppression: Clearing electrodes</a:t>
            </a:r>
          </a:p>
          <a:p>
            <a:pPr lvl="1">
              <a:spcBef>
                <a:spcPts val="0"/>
              </a:spcBef>
            </a:pPr>
            <a:r>
              <a:rPr lang="en-GB" sz="1800" dirty="0" smtClean="0">
                <a:latin typeface="Arial" pitchFamily="34" charset="0"/>
                <a:cs typeface="Arial" pitchFamily="34" charset="0"/>
              </a:rPr>
              <a:t>Aperture, impedance, technical solution, full-scale feasibility, lifetime, quads, LSS, cabling, powering, etc.</a:t>
            </a:r>
          </a:p>
          <a:p>
            <a:pPr lvl="1">
              <a:spcBef>
                <a:spcPts val="0"/>
              </a:spcBef>
            </a:pPr>
            <a:endParaRPr lang="en-GB" sz="800" dirty="0" smtClean="0">
              <a:latin typeface="Arial" pitchFamily="34" charset="0"/>
              <a:cs typeface="Arial" pitchFamily="34" charset="0"/>
            </a:endParaRPr>
          </a:p>
          <a:p>
            <a:pPr>
              <a:spcBef>
                <a:spcPts val="0"/>
              </a:spcBef>
            </a:pPr>
            <a:r>
              <a:rPr lang="en-GB" sz="1800" dirty="0" smtClean="0">
                <a:latin typeface="Arial" pitchFamily="34" charset="0"/>
                <a:cs typeface="Arial" pitchFamily="34" charset="0"/>
              </a:rPr>
              <a:t>Mitigations</a:t>
            </a:r>
          </a:p>
          <a:p>
            <a:pPr lvl="1">
              <a:spcBef>
                <a:spcPts val="0"/>
              </a:spcBef>
            </a:pPr>
            <a:r>
              <a:rPr lang="en-GB" sz="1800" dirty="0" smtClean="0">
                <a:latin typeface="Arial" pitchFamily="34" charset="0"/>
                <a:cs typeface="Arial" pitchFamily="34" charset="0"/>
              </a:rPr>
              <a:t>a-C coatings</a:t>
            </a:r>
          </a:p>
          <a:p>
            <a:pPr lvl="2">
              <a:spcBef>
                <a:spcPts val="0"/>
              </a:spcBef>
            </a:pPr>
            <a:r>
              <a:rPr lang="en-GB" sz="1800" dirty="0" smtClean="0">
                <a:latin typeface="Arial" pitchFamily="34" charset="0"/>
                <a:cs typeface="Arial" pitchFamily="34" charset="0"/>
              </a:rPr>
              <a:t>Lifetime, stability with venting, outgassing rates, in-situ coating, LSS.</a:t>
            </a:r>
          </a:p>
          <a:p>
            <a:pPr lvl="1">
              <a:spcBef>
                <a:spcPts val="0"/>
              </a:spcBef>
            </a:pPr>
            <a:r>
              <a:rPr lang="en-GB" sz="1800" dirty="0" smtClean="0">
                <a:latin typeface="Arial" pitchFamily="34" charset="0"/>
                <a:cs typeface="Arial" pitchFamily="34" charset="0"/>
              </a:rPr>
              <a:t>Scrubbing runs</a:t>
            </a:r>
          </a:p>
          <a:p>
            <a:pPr lvl="2">
              <a:spcBef>
                <a:spcPts val="0"/>
              </a:spcBef>
            </a:pPr>
            <a:r>
              <a:rPr lang="en-GB" sz="1800" dirty="0" smtClean="0">
                <a:latin typeface="Arial" pitchFamily="34" charset="0"/>
                <a:cs typeface="Arial" pitchFamily="34" charset="0"/>
              </a:rPr>
              <a:t>Feasibility and margin, MD time.</a:t>
            </a:r>
          </a:p>
          <a:p>
            <a:pPr lvl="2">
              <a:spcBef>
                <a:spcPts val="0"/>
              </a:spcBef>
            </a:pPr>
            <a:endParaRPr lang="en-GB" sz="800" dirty="0" smtClean="0">
              <a:latin typeface="Arial" pitchFamily="34" charset="0"/>
              <a:cs typeface="Arial" pitchFamily="34" charset="0"/>
            </a:endParaRPr>
          </a:p>
          <a:p>
            <a:pPr>
              <a:spcBef>
                <a:spcPts val="0"/>
              </a:spcBef>
            </a:pPr>
            <a:r>
              <a:rPr lang="en-GB" sz="1800" dirty="0" smtClean="0">
                <a:latin typeface="Arial" pitchFamily="34" charset="0"/>
                <a:cs typeface="Arial" pitchFamily="34" charset="0"/>
              </a:rPr>
              <a:t>(Potential) Cure</a:t>
            </a:r>
          </a:p>
          <a:p>
            <a:pPr lvl="1">
              <a:spcBef>
                <a:spcPts val="0"/>
              </a:spcBef>
            </a:pPr>
            <a:r>
              <a:rPr lang="en-GB" sz="1800" dirty="0" smtClean="0">
                <a:latin typeface="Arial" pitchFamily="34" charset="0"/>
                <a:cs typeface="Arial" pitchFamily="34" charset="0"/>
              </a:rPr>
              <a:t>Wide band feedback systems </a:t>
            </a:r>
          </a:p>
          <a:p>
            <a:pPr lvl="2">
              <a:spcBef>
                <a:spcPts val="0"/>
              </a:spcBef>
            </a:pPr>
            <a:r>
              <a:rPr lang="en-US" sz="1800" dirty="0" smtClean="0">
                <a:latin typeface="Arial" pitchFamily="34" charset="0"/>
                <a:cs typeface="Arial" pitchFamily="34" charset="0"/>
              </a:rPr>
              <a:t>High speed digitization and digital treatment</a:t>
            </a:r>
          </a:p>
          <a:p>
            <a:pPr lvl="2">
              <a:spcBef>
                <a:spcPts val="0"/>
              </a:spcBef>
            </a:pPr>
            <a:endParaRPr lang="en-US" sz="800" dirty="0" smtClean="0">
              <a:latin typeface="Arial" pitchFamily="34" charset="0"/>
              <a:cs typeface="Arial" pitchFamily="34" charset="0"/>
            </a:endParaRPr>
          </a:p>
          <a:p>
            <a:pPr>
              <a:spcBef>
                <a:spcPts val="0"/>
              </a:spcBef>
            </a:pPr>
            <a:r>
              <a:rPr lang="en-GB" sz="1800" dirty="0" smtClean="0">
                <a:latin typeface="Arial" pitchFamily="34" charset="0"/>
                <a:cs typeface="Arial" pitchFamily="34" charset="0"/>
              </a:rPr>
              <a:t>Simulations</a:t>
            </a:r>
          </a:p>
          <a:p>
            <a:pPr lvl="1">
              <a:spcBef>
                <a:spcPts val="0"/>
              </a:spcBef>
            </a:pPr>
            <a:r>
              <a:rPr lang="en-GB" sz="1800" dirty="0" smtClean="0">
                <a:solidFill>
                  <a:srgbClr val="0000FF"/>
                </a:solidFill>
                <a:latin typeface="Arial" pitchFamily="34" charset="0"/>
                <a:cs typeface="Arial" pitchFamily="34" charset="0"/>
              </a:rPr>
              <a:t>e-cloud budget</a:t>
            </a:r>
            <a:r>
              <a:rPr lang="en-GB" sz="1800" dirty="0" smtClean="0">
                <a:latin typeface="Arial" pitchFamily="34" charset="0"/>
                <a:cs typeface="Arial" pitchFamily="34" charset="0"/>
              </a:rPr>
              <a:t>, stability expected, emittance growth, impedance from electrodes, effectiveness of wide band feedback, etc.</a:t>
            </a:r>
          </a:p>
          <a:p>
            <a:pPr lvl="1">
              <a:spcBef>
                <a:spcPts val="0"/>
              </a:spcBef>
            </a:pPr>
            <a:r>
              <a:rPr lang="en-GB" sz="1800" i="1" dirty="0" smtClean="0">
                <a:solidFill>
                  <a:srgbClr val="0000FF"/>
                </a:solidFill>
                <a:latin typeface="Arial" pitchFamily="34" charset="0"/>
                <a:cs typeface="Arial" pitchFamily="34" charset="0"/>
              </a:rPr>
              <a:t>If we rely on beam scrubbing in the LHC why not in the SPS?</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251520" y="-27384"/>
            <a:ext cx="8892480" cy="720080"/>
          </a:xfrm>
        </p:spPr>
        <p:txBody>
          <a:bodyPr/>
          <a:lstStyle/>
          <a:p>
            <a:r>
              <a:rPr lang="en-GB" dirty="0" smtClean="0">
                <a:effectLst>
                  <a:outerShdw blurRad="38100" dist="38100" dir="2700000" algn="tl">
                    <a:srgbClr val="000000">
                      <a:alpha val="43137"/>
                    </a:srgbClr>
                  </a:outerShdw>
                </a:effectLst>
              </a:rPr>
              <a:t>Alternative scenarios (1/2)</a:t>
            </a:r>
            <a:endParaRPr lang="en-GB" dirty="0">
              <a:effectLst>
                <a:outerShdw blurRad="38100" dist="38100" dir="2700000" algn="tl">
                  <a:srgbClr val="000000">
                    <a:alpha val="43137"/>
                  </a:srgbClr>
                </a:outerShdw>
              </a:effectLst>
            </a:endParaRPr>
          </a:p>
        </p:txBody>
      </p:sp>
      <p:sp>
        <p:nvSpPr>
          <p:cNvPr id="11" name="TextBox 10"/>
          <p:cNvSpPr txBox="1"/>
          <p:nvPr/>
        </p:nvSpPr>
        <p:spPr>
          <a:xfrm>
            <a:off x="0" y="0"/>
            <a:ext cx="1202573" cy="338554"/>
          </a:xfrm>
          <a:prstGeom prst="rect">
            <a:avLst/>
          </a:prstGeom>
          <a:solidFill>
            <a:srgbClr val="FFFF8B"/>
          </a:solidFill>
        </p:spPr>
        <p:txBody>
          <a:bodyPr wrap="none" rtlCol="0">
            <a:spAutoFit/>
          </a:bodyPr>
          <a:lstStyle/>
          <a:p>
            <a:r>
              <a:rPr lang="fr-CH" sz="1600" b="1" dirty="0" smtClean="0">
                <a:solidFill>
                  <a:srgbClr val="0000FF"/>
                </a:solidFill>
              </a:rPr>
              <a:t>6). C. Carli</a:t>
            </a:r>
            <a:endParaRPr lang="en-US" sz="1600" b="1" dirty="0">
              <a:solidFill>
                <a:srgbClr val="0000FF"/>
              </a:solidFill>
            </a:endParaRPr>
          </a:p>
        </p:txBody>
      </p:sp>
      <p:sp>
        <p:nvSpPr>
          <p:cNvPr id="6" name="Title 1"/>
          <p:cNvSpPr txBox="1">
            <a:spLocks/>
          </p:cNvSpPr>
          <p:nvPr/>
        </p:nvSpPr>
        <p:spPr bwMode="auto">
          <a:xfrm>
            <a:off x="539552" y="692696"/>
            <a:ext cx="8280920" cy="577555"/>
          </a:xfrm>
          <a:prstGeom prst="rect">
            <a:avLst/>
          </a:prstGeom>
          <a:noFill/>
          <a:ln w="9525">
            <a:noFill/>
            <a:miter lim="800000"/>
            <a:headEnd/>
            <a:tailEnd/>
          </a:ln>
        </p:spPr>
        <p:txBody>
          <a:bodyPr vert="horz" wrap="square" lIns="91440" tIns="45720" rIns="91440" bIns="45720" numCol="1"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Arial" pitchFamily="34" charset="0"/>
                <a:cs typeface="Arial" pitchFamily="34" charset="0"/>
              </a:rPr>
              <a:t>Batch compression schemes </a:t>
            </a:r>
            <a:r>
              <a:rPr lang="en-US" sz="2800" dirty="0" smtClean="0">
                <a:latin typeface="Arial" pitchFamily="34" charset="0"/>
                <a:cs typeface="Arial" pitchFamily="34" charset="0"/>
              </a:rPr>
              <a:t>using all PSB rings</a:t>
            </a:r>
            <a:endParaRPr kumimoji="0" lang="en-US" sz="2800" b="0" i="0" u="none" strike="noStrike" kern="1200" cap="none" spc="0" normalizeH="0" baseline="0" noProof="0" dirty="0">
              <a:ln>
                <a:noFill/>
              </a:ln>
              <a:solidFill>
                <a:schemeClr val="tx1"/>
              </a:solidFill>
              <a:effectLst/>
              <a:uLnTx/>
              <a:uFillTx/>
              <a:latin typeface="Arial" pitchFamily="34" charset="0"/>
              <a:cs typeface="Arial" pitchFamily="34" charset="0"/>
            </a:endParaRPr>
          </a:p>
        </p:txBody>
      </p:sp>
      <p:sp>
        <p:nvSpPr>
          <p:cNvPr id="7" name="Content Placeholder 2"/>
          <p:cNvSpPr>
            <a:spLocks noGrp="1"/>
          </p:cNvSpPr>
          <p:nvPr>
            <p:ph idx="4294967295"/>
          </p:nvPr>
        </p:nvSpPr>
        <p:spPr>
          <a:xfrm>
            <a:off x="431800" y="1340768"/>
            <a:ext cx="6012408" cy="5328592"/>
          </a:xfrm>
          <a:prstGeom prst="rect">
            <a:avLst/>
          </a:prstGeom>
        </p:spPr>
        <p:txBody>
          <a:bodyPr>
            <a:noAutofit/>
          </a:bodyPr>
          <a:lstStyle/>
          <a:p>
            <a:pPr>
              <a:spcBef>
                <a:spcPts val="0"/>
              </a:spcBef>
            </a:pPr>
            <a:r>
              <a:rPr lang="en-US" sz="2000" dirty="0" smtClean="0"/>
              <a:t>Scheme yielding 64 bunches per PS batch</a:t>
            </a:r>
          </a:p>
          <a:p>
            <a:pPr lvl="1">
              <a:spcBef>
                <a:spcPts val="0"/>
              </a:spcBef>
            </a:pPr>
            <a:r>
              <a:rPr lang="en-US" sz="2000" dirty="0" smtClean="0"/>
              <a:t>Brightness increase: 1.5</a:t>
            </a:r>
          </a:p>
          <a:p>
            <a:pPr lvl="1">
              <a:spcBef>
                <a:spcPts val="0"/>
              </a:spcBef>
            </a:pPr>
            <a:r>
              <a:rPr lang="en-US" sz="2000" dirty="0" smtClean="0"/>
              <a:t>Reasonable complexity of RF gymnastics</a:t>
            </a:r>
          </a:p>
          <a:p>
            <a:pPr lvl="1">
              <a:spcBef>
                <a:spcPts val="0"/>
              </a:spcBef>
            </a:pPr>
            <a:endParaRPr lang="en-US" sz="800" dirty="0" smtClean="0"/>
          </a:p>
          <a:p>
            <a:pPr>
              <a:spcBef>
                <a:spcPts val="0"/>
              </a:spcBef>
            </a:pPr>
            <a:r>
              <a:rPr lang="en-US" sz="2000" dirty="0" smtClean="0"/>
              <a:t>Scheme yielding 48 bunches per PS batch</a:t>
            </a:r>
          </a:p>
          <a:p>
            <a:pPr lvl="1">
              <a:spcBef>
                <a:spcPts val="0"/>
              </a:spcBef>
            </a:pPr>
            <a:r>
              <a:rPr lang="en-US" sz="2000" dirty="0" smtClean="0"/>
              <a:t>Brightness increase compared to present situation: 2</a:t>
            </a:r>
          </a:p>
          <a:p>
            <a:pPr lvl="1">
              <a:spcBef>
                <a:spcPts val="0"/>
              </a:spcBef>
            </a:pPr>
            <a:r>
              <a:rPr lang="en-US" sz="2000" dirty="0" smtClean="0"/>
              <a:t>Complex RF gymnastics with many batch compression steps</a:t>
            </a:r>
          </a:p>
          <a:p>
            <a:pPr lvl="1">
              <a:spcBef>
                <a:spcPts val="0"/>
              </a:spcBef>
            </a:pPr>
            <a:endParaRPr lang="en-US" sz="800" dirty="0" smtClean="0"/>
          </a:p>
          <a:p>
            <a:pPr>
              <a:spcBef>
                <a:spcPts val="0"/>
              </a:spcBef>
            </a:pPr>
            <a:r>
              <a:rPr lang="en-US" sz="2000" dirty="0" smtClean="0"/>
              <a:t>Any compression scheme can be combined with a PSB energy upgrade</a:t>
            </a:r>
          </a:p>
          <a:p>
            <a:pPr>
              <a:spcBef>
                <a:spcPts val="0"/>
              </a:spcBef>
            </a:pPr>
            <a:endParaRPr lang="en-US" sz="800" dirty="0" smtClean="0"/>
          </a:p>
          <a:p>
            <a:pPr>
              <a:spcBef>
                <a:spcPts val="0"/>
              </a:spcBef>
            </a:pPr>
            <a:r>
              <a:rPr lang="en-US" sz="2000" dirty="0" smtClean="0"/>
              <a:t>Tests can proceed immediately with double batch transfer from the PSB at 1.4 </a:t>
            </a:r>
            <a:r>
              <a:rPr lang="en-US" sz="2000" dirty="0" err="1" smtClean="0"/>
              <a:t>GeV</a:t>
            </a:r>
            <a:r>
              <a:rPr lang="en-US" sz="2000" dirty="0" smtClean="0"/>
              <a:t> and lead to delivering beyond ultimate 25 ns bunch trains to the SPS before the end  of 2012 (although at the cost of significant MD time and efforts from the PS LLRF team).</a:t>
            </a:r>
          </a:p>
        </p:txBody>
      </p:sp>
      <p:pic>
        <p:nvPicPr>
          <p:cNvPr id="121" name="Picture 120" descr="hPS8_PS10_Bunches64_anim.gif"/>
          <p:cNvPicPr>
            <a:picLocks noChangeAspect="1"/>
          </p:cNvPicPr>
          <p:nvPr/>
        </p:nvPicPr>
        <p:blipFill>
          <a:blip r:embed="rId2" cstate="print"/>
          <a:stretch>
            <a:fillRect/>
          </a:stretch>
        </p:blipFill>
        <p:spPr>
          <a:xfrm>
            <a:off x="2195736" y="1340768"/>
            <a:ext cx="5080000" cy="48260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ox(in)">
                                      <p:cBhvr>
                                        <p:cTn id="7" dur="500"/>
                                        <p:tgtEl>
                                          <p:spTgt spid="7">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box(in)">
                                      <p:cBhvr>
                                        <p:cTn id="10" dur="500"/>
                                        <p:tgtEl>
                                          <p:spTgt spid="7">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Effect transition="in" filter="box(in)">
                                      <p:cBhvr>
                                        <p:cTn id="13" dur="500"/>
                                        <p:tgtEl>
                                          <p:spTgt spid="7">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xit" presetSubtype="16" fill="hold" nodeType="clickEffect">
                                  <p:stCondLst>
                                    <p:cond delay="0"/>
                                  </p:stCondLst>
                                  <p:childTnLst>
                                    <p:animEffect transition="out" filter="box(in)">
                                      <p:cBhvr>
                                        <p:cTn id="17" dur="500"/>
                                        <p:tgtEl>
                                          <p:spTgt spid="7">
                                            <p:txEl>
                                              <p:pRg st="0" end="0"/>
                                            </p:txEl>
                                          </p:spTgt>
                                        </p:tgtEl>
                                      </p:cBhvr>
                                    </p:animEffect>
                                    <p:set>
                                      <p:cBhvr>
                                        <p:cTn id="18" dur="1" fill="hold">
                                          <p:stCondLst>
                                            <p:cond delay="499"/>
                                          </p:stCondLst>
                                        </p:cTn>
                                        <p:tgtEl>
                                          <p:spTgt spid="7">
                                            <p:txEl>
                                              <p:pRg st="0" end="0"/>
                                            </p:txEl>
                                          </p:spTgt>
                                        </p:tgtEl>
                                        <p:attrNameLst>
                                          <p:attrName>style.visibility</p:attrName>
                                        </p:attrNameLst>
                                      </p:cBhvr>
                                      <p:to>
                                        <p:strVal val="hidden"/>
                                      </p:to>
                                    </p:set>
                                  </p:childTnLst>
                                </p:cTn>
                              </p:par>
                              <p:par>
                                <p:cTn id="19" presetID="4" presetClass="exit" presetSubtype="16" fill="hold" nodeType="withEffect">
                                  <p:stCondLst>
                                    <p:cond delay="0"/>
                                  </p:stCondLst>
                                  <p:childTnLst>
                                    <p:animEffect transition="out" filter="box(in)">
                                      <p:cBhvr>
                                        <p:cTn id="20" dur="500"/>
                                        <p:tgtEl>
                                          <p:spTgt spid="7">
                                            <p:txEl>
                                              <p:pRg st="1" end="1"/>
                                            </p:txEl>
                                          </p:spTgt>
                                        </p:tgtEl>
                                      </p:cBhvr>
                                    </p:animEffect>
                                    <p:set>
                                      <p:cBhvr>
                                        <p:cTn id="21" dur="1" fill="hold">
                                          <p:stCondLst>
                                            <p:cond delay="499"/>
                                          </p:stCondLst>
                                        </p:cTn>
                                        <p:tgtEl>
                                          <p:spTgt spid="7">
                                            <p:txEl>
                                              <p:pRg st="1" end="1"/>
                                            </p:txEl>
                                          </p:spTgt>
                                        </p:tgtEl>
                                        <p:attrNameLst>
                                          <p:attrName>style.visibility</p:attrName>
                                        </p:attrNameLst>
                                      </p:cBhvr>
                                      <p:to>
                                        <p:strVal val="hidden"/>
                                      </p:to>
                                    </p:set>
                                  </p:childTnLst>
                                </p:cTn>
                              </p:par>
                              <p:par>
                                <p:cTn id="22" presetID="4" presetClass="exit" presetSubtype="16" fill="hold" nodeType="withEffect">
                                  <p:stCondLst>
                                    <p:cond delay="0"/>
                                  </p:stCondLst>
                                  <p:childTnLst>
                                    <p:animEffect transition="out" filter="box(in)">
                                      <p:cBhvr>
                                        <p:cTn id="23" dur="500"/>
                                        <p:tgtEl>
                                          <p:spTgt spid="7">
                                            <p:txEl>
                                              <p:pRg st="2" end="2"/>
                                            </p:txEl>
                                          </p:spTgt>
                                        </p:tgtEl>
                                      </p:cBhvr>
                                    </p:animEffect>
                                    <p:set>
                                      <p:cBhvr>
                                        <p:cTn id="24" dur="1" fill="hold">
                                          <p:stCondLst>
                                            <p:cond delay="499"/>
                                          </p:stCondLst>
                                        </p:cTn>
                                        <p:tgtEl>
                                          <p:spTgt spid="7">
                                            <p:txEl>
                                              <p:pRg st="2" end="2"/>
                                            </p:txEl>
                                          </p:spTgt>
                                        </p:tgtEl>
                                        <p:attrNameLst>
                                          <p:attrName>style.visibility</p:attrName>
                                        </p:attrNameLst>
                                      </p:cBhvr>
                                      <p:to>
                                        <p:strVal val="hidden"/>
                                      </p:to>
                                    </p:set>
                                  </p:childTnLst>
                                </p:cTn>
                              </p:par>
                              <p:par>
                                <p:cTn id="25" presetID="4" presetClass="entr" presetSubtype="16" fill="hold" nodeType="withEffect">
                                  <p:stCondLst>
                                    <p:cond delay="0"/>
                                  </p:stCondLst>
                                  <p:childTnLst>
                                    <p:set>
                                      <p:cBhvr>
                                        <p:cTn id="26" dur="1" fill="hold">
                                          <p:stCondLst>
                                            <p:cond delay="0"/>
                                          </p:stCondLst>
                                        </p:cTn>
                                        <p:tgtEl>
                                          <p:spTgt spid="121"/>
                                        </p:tgtEl>
                                        <p:attrNameLst>
                                          <p:attrName>style.visibility</p:attrName>
                                        </p:attrNameLst>
                                      </p:cBhvr>
                                      <p:to>
                                        <p:strVal val="visible"/>
                                      </p:to>
                                    </p:set>
                                    <p:animEffect transition="in" filter="box(in)">
                                      <p:cBhvr>
                                        <p:cTn id="27" dur="500"/>
                                        <p:tgtEl>
                                          <p:spTgt spid="121"/>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xit" presetSubtype="16" fill="hold" nodeType="clickEffect">
                                  <p:stCondLst>
                                    <p:cond delay="0"/>
                                  </p:stCondLst>
                                  <p:childTnLst>
                                    <p:animEffect transition="out" filter="box(in)">
                                      <p:cBhvr>
                                        <p:cTn id="31" dur="500"/>
                                        <p:tgtEl>
                                          <p:spTgt spid="121"/>
                                        </p:tgtEl>
                                      </p:cBhvr>
                                    </p:animEffect>
                                    <p:set>
                                      <p:cBhvr>
                                        <p:cTn id="32" dur="1" fill="hold">
                                          <p:stCondLst>
                                            <p:cond delay="499"/>
                                          </p:stCondLst>
                                        </p:cTn>
                                        <p:tgtEl>
                                          <p:spTgt spid="121"/>
                                        </p:tgtEl>
                                        <p:attrNameLst>
                                          <p:attrName>style.visibility</p:attrName>
                                        </p:attrNameLst>
                                      </p:cBhvr>
                                      <p:to>
                                        <p:strVal val="hidden"/>
                                      </p:to>
                                    </p:set>
                                  </p:childTnLst>
                                </p:cTn>
                              </p:par>
                              <p:par>
                                <p:cTn id="33" presetID="4" presetClass="entr" presetSubtype="16" fill="hold" nodeType="with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Effect transition="in" filter="box(in)">
                                      <p:cBhvr>
                                        <p:cTn id="35" dur="500"/>
                                        <p:tgtEl>
                                          <p:spTgt spid="7">
                                            <p:txEl>
                                              <p:pRg st="4" end="4"/>
                                            </p:txEl>
                                          </p:spTgt>
                                        </p:tgtEl>
                                      </p:cBhvr>
                                    </p:animEffect>
                                  </p:childTnLst>
                                </p:cTn>
                              </p:par>
                              <p:par>
                                <p:cTn id="36" presetID="4" presetClass="entr" presetSubtype="16" fill="hold" nodeType="withEffect">
                                  <p:stCondLst>
                                    <p:cond delay="0"/>
                                  </p:stCondLst>
                                  <p:childTnLst>
                                    <p:set>
                                      <p:cBhvr>
                                        <p:cTn id="37" dur="1" fill="hold">
                                          <p:stCondLst>
                                            <p:cond delay="0"/>
                                          </p:stCondLst>
                                        </p:cTn>
                                        <p:tgtEl>
                                          <p:spTgt spid="7">
                                            <p:txEl>
                                              <p:pRg st="5" end="5"/>
                                            </p:txEl>
                                          </p:spTgt>
                                        </p:tgtEl>
                                        <p:attrNameLst>
                                          <p:attrName>style.visibility</p:attrName>
                                        </p:attrNameLst>
                                      </p:cBhvr>
                                      <p:to>
                                        <p:strVal val="visible"/>
                                      </p:to>
                                    </p:set>
                                    <p:animEffect transition="in" filter="box(in)">
                                      <p:cBhvr>
                                        <p:cTn id="38" dur="500"/>
                                        <p:tgtEl>
                                          <p:spTgt spid="7">
                                            <p:txEl>
                                              <p:pRg st="5" end="5"/>
                                            </p:txEl>
                                          </p:spTgt>
                                        </p:tgtEl>
                                      </p:cBhvr>
                                    </p:animEffect>
                                  </p:childTnLst>
                                </p:cTn>
                              </p:par>
                              <p:par>
                                <p:cTn id="39" presetID="4" presetClass="entr" presetSubtype="16" fill="hold" nodeType="withEffect">
                                  <p:stCondLst>
                                    <p:cond delay="0"/>
                                  </p:stCondLst>
                                  <p:childTnLst>
                                    <p:set>
                                      <p:cBhvr>
                                        <p:cTn id="40" dur="1" fill="hold">
                                          <p:stCondLst>
                                            <p:cond delay="0"/>
                                          </p:stCondLst>
                                        </p:cTn>
                                        <p:tgtEl>
                                          <p:spTgt spid="7">
                                            <p:txEl>
                                              <p:pRg st="6" end="6"/>
                                            </p:txEl>
                                          </p:spTgt>
                                        </p:tgtEl>
                                        <p:attrNameLst>
                                          <p:attrName>style.visibility</p:attrName>
                                        </p:attrNameLst>
                                      </p:cBhvr>
                                      <p:to>
                                        <p:strVal val="visible"/>
                                      </p:to>
                                    </p:set>
                                    <p:animEffect transition="in" filter="box(in)">
                                      <p:cBhvr>
                                        <p:cTn id="41" dur="500"/>
                                        <p:tgtEl>
                                          <p:spTgt spid="7">
                                            <p:txEl>
                                              <p:pRg st="6" end="6"/>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4" presetClass="exit" presetSubtype="16" fill="hold" nodeType="clickEffect">
                                  <p:stCondLst>
                                    <p:cond delay="0"/>
                                  </p:stCondLst>
                                  <p:childTnLst>
                                    <p:animEffect transition="out" filter="box(in)">
                                      <p:cBhvr>
                                        <p:cTn id="45" dur="500"/>
                                        <p:tgtEl>
                                          <p:spTgt spid="7">
                                            <p:txEl>
                                              <p:pRg st="4" end="4"/>
                                            </p:txEl>
                                          </p:spTgt>
                                        </p:tgtEl>
                                      </p:cBhvr>
                                    </p:animEffect>
                                    <p:set>
                                      <p:cBhvr>
                                        <p:cTn id="46" dur="1" fill="hold">
                                          <p:stCondLst>
                                            <p:cond delay="499"/>
                                          </p:stCondLst>
                                        </p:cTn>
                                        <p:tgtEl>
                                          <p:spTgt spid="7">
                                            <p:txEl>
                                              <p:pRg st="4" end="4"/>
                                            </p:txEl>
                                          </p:spTgt>
                                        </p:tgtEl>
                                        <p:attrNameLst>
                                          <p:attrName>style.visibility</p:attrName>
                                        </p:attrNameLst>
                                      </p:cBhvr>
                                      <p:to>
                                        <p:strVal val="hidden"/>
                                      </p:to>
                                    </p:set>
                                  </p:childTnLst>
                                </p:cTn>
                              </p:par>
                              <p:par>
                                <p:cTn id="47" presetID="4" presetClass="exit" presetSubtype="16" fill="hold" nodeType="withEffect">
                                  <p:stCondLst>
                                    <p:cond delay="0"/>
                                  </p:stCondLst>
                                  <p:childTnLst>
                                    <p:animEffect transition="out" filter="box(in)">
                                      <p:cBhvr>
                                        <p:cTn id="48" dur="500"/>
                                        <p:tgtEl>
                                          <p:spTgt spid="7">
                                            <p:txEl>
                                              <p:pRg st="5" end="5"/>
                                            </p:txEl>
                                          </p:spTgt>
                                        </p:tgtEl>
                                      </p:cBhvr>
                                    </p:animEffect>
                                    <p:set>
                                      <p:cBhvr>
                                        <p:cTn id="49" dur="1" fill="hold">
                                          <p:stCondLst>
                                            <p:cond delay="499"/>
                                          </p:stCondLst>
                                        </p:cTn>
                                        <p:tgtEl>
                                          <p:spTgt spid="7">
                                            <p:txEl>
                                              <p:pRg st="5" end="5"/>
                                            </p:txEl>
                                          </p:spTgt>
                                        </p:tgtEl>
                                        <p:attrNameLst>
                                          <p:attrName>style.visibility</p:attrName>
                                        </p:attrNameLst>
                                      </p:cBhvr>
                                      <p:to>
                                        <p:strVal val="hidden"/>
                                      </p:to>
                                    </p:set>
                                  </p:childTnLst>
                                </p:cTn>
                              </p:par>
                              <p:par>
                                <p:cTn id="50" presetID="4" presetClass="exit" presetSubtype="16" fill="hold" nodeType="withEffect">
                                  <p:stCondLst>
                                    <p:cond delay="0"/>
                                  </p:stCondLst>
                                  <p:childTnLst>
                                    <p:animEffect transition="out" filter="box(in)">
                                      <p:cBhvr>
                                        <p:cTn id="51" dur="500"/>
                                        <p:tgtEl>
                                          <p:spTgt spid="7">
                                            <p:txEl>
                                              <p:pRg st="6" end="6"/>
                                            </p:txEl>
                                          </p:spTgt>
                                        </p:tgtEl>
                                      </p:cBhvr>
                                    </p:animEffect>
                                    <p:set>
                                      <p:cBhvr>
                                        <p:cTn id="52" dur="1" fill="hold">
                                          <p:stCondLst>
                                            <p:cond delay="499"/>
                                          </p:stCondLst>
                                        </p:cTn>
                                        <p:tgtEl>
                                          <p:spTgt spid="7">
                                            <p:txEl>
                                              <p:pRg st="6" end="6"/>
                                            </p:txEl>
                                          </p:spTgt>
                                        </p:tgtEl>
                                        <p:attrNameLst>
                                          <p:attrName>style.visibility</p:attrName>
                                        </p:attrNameLst>
                                      </p:cBhvr>
                                      <p:to>
                                        <p:strVal val="hidden"/>
                                      </p:to>
                                    </p:set>
                                  </p:childTnLst>
                                </p:cTn>
                              </p:par>
                              <p:par>
                                <p:cTn id="53" presetID="4" presetClass="entr" presetSubtype="16" fill="hold" nodeType="withEffect">
                                  <p:stCondLst>
                                    <p:cond delay="0"/>
                                  </p:stCondLst>
                                  <p:childTnLst>
                                    <p:set>
                                      <p:cBhvr>
                                        <p:cTn id="54" dur="1" fill="hold">
                                          <p:stCondLst>
                                            <p:cond delay="0"/>
                                          </p:stCondLst>
                                        </p:cTn>
                                        <p:tgtEl>
                                          <p:spTgt spid="7">
                                            <p:txEl>
                                              <p:pRg st="8" end="8"/>
                                            </p:txEl>
                                          </p:spTgt>
                                        </p:tgtEl>
                                        <p:attrNameLst>
                                          <p:attrName>style.visibility</p:attrName>
                                        </p:attrNameLst>
                                      </p:cBhvr>
                                      <p:to>
                                        <p:strVal val="visible"/>
                                      </p:to>
                                    </p:set>
                                    <p:animEffect transition="in" filter="box(in)">
                                      <p:cBhvr>
                                        <p:cTn id="55" dur="500"/>
                                        <p:tgtEl>
                                          <p:spTgt spid="7">
                                            <p:txEl>
                                              <p:pRg st="8" end="8"/>
                                            </p:txEl>
                                          </p:spTgt>
                                        </p:tgtEl>
                                      </p:cBhvr>
                                    </p:animEffect>
                                  </p:childTnLst>
                                </p:cTn>
                              </p:par>
                              <p:par>
                                <p:cTn id="56" presetID="4" presetClass="entr" presetSubtype="16" fill="hold" nodeType="withEffect">
                                  <p:stCondLst>
                                    <p:cond delay="0"/>
                                  </p:stCondLst>
                                  <p:childTnLst>
                                    <p:set>
                                      <p:cBhvr>
                                        <p:cTn id="57" dur="1" fill="hold">
                                          <p:stCondLst>
                                            <p:cond delay="0"/>
                                          </p:stCondLst>
                                        </p:cTn>
                                        <p:tgtEl>
                                          <p:spTgt spid="7">
                                            <p:txEl>
                                              <p:pRg st="10" end="10"/>
                                            </p:txEl>
                                          </p:spTgt>
                                        </p:tgtEl>
                                        <p:attrNameLst>
                                          <p:attrName>style.visibility</p:attrName>
                                        </p:attrNameLst>
                                      </p:cBhvr>
                                      <p:to>
                                        <p:strVal val="visible"/>
                                      </p:to>
                                    </p:set>
                                    <p:animEffect transition="in" filter="box(in)">
                                      <p:cBhvr>
                                        <p:cTn id="58" dur="500"/>
                                        <p:tgtEl>
                                          <p:spTgt spid="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251520" y="-27384"/>
            <a:ext cx="8892480" cy="720080"/>
          </a:xfrm>
        </p:spPr>
        <p:txBody>
          <a:bodyPr/>
          <a:lstStyle/>
          <a:p>
            <a:r>
              <a:rPr lang="en-GB" dirty="0" smtClean="0">
                <a:effectLst>
                  <a:outerShdw blurRad="38100" dist="38100" dir="2700000" algn="tl">
                    <a:srgbClr val="000000">
                      <a:alpha val="43137"/>
                    </a:srgbClr>
                  </a:outerShdw>
                </a:effectLst>
              </a:rPr>
              <a:t>Alternative scenarios (2/2)</a:t>
            </a:r>
            <a:endParaRPr lang="en-GB" dirty="0">
              <a:effectLst>
                <a:outerShdw blurRad="38100" dist="38100" dir="2700000" algn="tl">
                  <a:srgbClr val="000000">
                    <a:alpha val="43137"/>
                  </a:srgbClr>
                </a:outerShdw>
              </a:effectLst>
            </a:endParaRPr>
          </a:p>
        </p:txBody>
      </p:sp>
      <p:sp>
        <p:nvSpPr>
          <p:cNvPr id="11" name="TextBox 10"/>
          <p:cNvSpPr txBox="1"/>
          <p:nvPr/>
        </p:nvSpPr>
        <p:spPr>
          <a:xfrm>
            <a:off x="0" y="0"/>
            <a:ext cx="1202573" cy="338554"/>
          </a:xfrm>
          <a:prstGeom prst="rect">
            <a:avLst/>
          </a:prstGeom>
          <a:solidFill>
            <a:srgbClr val="FFFF8B"/>
          </a:solidFill>
        </p:spPr>
        <p:txBody>
          <a:bodyPr wrap="none" rtlCol="0">
            <a:spAutoFit/>
          </a:bodyPr>
          <a:lstStyle/>
          <a:p>
            <a:r>
              <a:rPr lang="fr-CH" sz="1600" b="1" dirty="0" smtClean="0">
                <a:solidFill>
                  <a:srgbClr val="0000FF"/>
                </a:solidFill>
              </a:rPr>
              <a:t>6). C. Carli</a:t>
            </a:r>
            <a:endParaRPr lang="en-US" sz="1600" b="1" dirty="0">
              <a:solidFill>
                <a:srgbClr val="0000FF"/>
              </a:solidFill>
            </a:endParaRPr>
          </a:p>
        </p:txBody>
      </p:sp>
      <p:sp>
        <p:nvSpPr>
          <p:cNvPr id="6" name="Title 1"/>
          <p:cNvSpPr txBox="1">
            <a:spLocks/>
          </p:cNvSpPr>
          <p:nvPr/>
        </p:nvSpPr>
        <p:spPr bwMode="auto">
          <a:xfrm>
            <a:off x="323528" y="692696"/>
            <a:ext cx="8496944" cy="577555"/>
          </a:xfrm>
          <a:prstGeom prst="rect">
            <a:avLst/>
          </a:prstGeom>
          <a:noFill/>
          <a:ln w="9525">
            <a:noFill/>
            <a:miter lim="800000"/>
            <a:headEnd/>
            <a:tailEnd/>
          </a:ln>
        </p:spPr>
        <p:txBody>
          <a:bodyPr vert="horz" wrap="square" lIns="91440" tIns="45720" rIns="91440" bIns="45720" numCol="1"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Arial" pitchFamily="34" charset="0"/>
                <a:cs typeface="Arial" pitchFamily="34" charset="0"/>
              </a:rPr>
              <a:t>Tentative parameters for an RCS replacing the PSB</a:t>
            </a:r>
            <a:endParaRPr kumimoji="0" lang="en-US" sz="2800" b="0" i="0" u="none" strike="noStrike" kern="1200" cap="none" spc="0" normalizeH="0" baseline="0" noProof="0" dirty="0">
              <a:ln>
                <a:noFill/>
              </a:ln>
              <a:solidFill>
                <a:schemeClr val="tx1"/>
              </a:solidFill>
              <a:effectLst/>
              <a:uLnTx/>
              <a:uFillTx/>
              <a:latin typeface="Arial" pitchFamily="34" charset="0"/>
              <a:cs typeface="Arial" pitchFamily="34" charset="0"/>
            </a:endParaRPr>
          </a:p>
        </p:txBody>
      </p:sp>
      <p:graphicFrame>
        <p:nvGraphicFramePr>
          <p:cNvPr id="9" name="Table 8"/>
          <p:cNvGraphicFramePr>
            <a:graphicFrameLocks noGrp="1"/>
          </p:cNvGraphicFramePr>
          <p:nvPr/>
        </p:nvGraphicFramePr>
        <p:xfrm>
          <a:off x="660400" y="1422400"/>
          <a:ext cx="7937500" cy="4998720"/>
        </p:xfrm>
        <a:graphic>
          <a:graphicData uri="http://schemas.openxmlformats.org/drawingml/2006/table">
            <a:tbl>
              <a:tblPr firstRow="1" bandRow="1">
                <a:tableStyleId>{69CF1AB2-1976-4502-BF36-3FF5EA218861}</a:tableStyleId>
              </a:tblPr>
              <a:tblGrid>
                <a:gridCol w="2870200"/>
                <a:gridCol w="5067300"/>
              </a:tblGrid>
              <a:tr h="305647">
                <a:tc>
                  <a:txBody>
                    <a:bodyPr/>
                    <a:lstStyle/>
                    <a:p>
                      <a:r>
                        <a:rPr lang="en-US" sz="1600" b="0" dirty="0" smtClean="0"/>
                        <a:t>Energy range</a:t>
                      </a:r>
                      <a:endParaRPr lang="en-US" sz="1600" b="0" dirty="0"/>
                    </a:p>
                  </a:txBody>
                  <a:tcPr/>
                </a:tc>
                <a:tc>
                  <a:txBody>
                    <a:bodyPr/>
                    <a:lstStyle/>
                    <a:p>
                      <a:r>
                        <a:rPr lang="en-US" sz="1600" b="0" dirty="0" smtClean="0"/>
                        <a:t>160 </a:t>
                      </a:r>
                      <a:r>
                        <a:rPr lang="en-US" sz="1600" b="0" dirty="0" err="1" smtClean="0"/>
                        <a:t>MeV</a:t>
                      </a:r>
                      <a:r>
                        <a:rPr lang="en-US" sz="1600" b="0" dirty="0" smtClean="0"/>
                        <a:t> to 2 </a:t>
                      </a:r>
                      <a:r>
                        <a:rPr lang="en-US" sz="1600" b="0" dirty="0" err="1" smtClean="0"/>
                        <a:t>GeV</a:t>
                      </a:r>
                      <a:endParaRPr lang="en-US" sz="1600" b="0" dirty="0"/>
                    </a:p>
                  </a:txBody>
                  <a:tcPr/>
                </a:tc>
              </a:tr>
              <a:tr h="305647">
                <a:tc>
                  <a:txBody>
                    <a:bodyPr/>
                    <a:lstStyle/>
                    <a:p>
                      <a:r>
                        <a:rPr lang="en-US" sz="1600" dirty="0" smtClean="0"/>
                        <a:t>Circumference</a:t>
                      </a:r>
                      <a:endParaRPr lang="en-US" sz="1600" dirty="0"/>
                    </a:p>
                  </a:txBody>
                  <a:tcPr/>
                </a:tc>
                <a:tc>
                  <a:txBody>
                    <a:bodyPr/>
                    <a:lstStyle/>
                    <a:p>
                      <a:r>
                        <a:rPr lang="en-US" sz="1600" dirty="0" smtClean="0"/>
                        <a:t>(200/7) </a:t>
                      </a:r>
                      <a:r>
                        <a:rPr lang="en-US" sz="1600" dirty="0" err="1" smtClean="0">
                          <a:latin typeface="Symbol" charset="2"/>
                          <a:cs typeface="Symbol" charset="2"/>
                        </a:rPr>
                        <a:t>p</a:t>
                      </a:r>
                      <a:r>
                        <a:rPr lang="en-US" sz="1600" dirty="0" smtClean="0"/>
                        <a:t> </a:t>
                      </a:r>
                      <a:r>
                        <a:rPr lang="en-US" sz="1600" dirty="0" err="1" smtClean="0"/>
                        <a:t>m</a:t>
                      </a:r>
                      <a:r>
                        <a:rPr lang="en-US" sz="1600" dirty="0" smtClean="0"/>
                        <a:t> ≈ 89.76 </a:t>
                      </a:r>
                      <a:r>
                        <a:rPr lang="en-US" sz="1600" dirty="0" err="1" smtClean="0"/>
                        <a:t>m</a:t>
                      </a:r>
                      <a:endParaRPr lang="en-US" sz="1600" dirty="0"/>
                    </a:p>
                  </a:txBody>
                  <a:tcPr/>
                </a:tc>
              </a:tr>
              <a:tr h="305647">
                <a:tc>
                  <a:txBody>
                    <a:bodyPr/>
                    <a:lstStyle/>
                    <a:p>
                      <a:r>
                        <a:rPr lang="en-US" sz="1600" dirty="0" smtClean="0"/>
                        <a:t>Repetition rate</a:t>
                      </a:r>
                      <a:endParaRPr lang="en-US" sz="1600" dirty="0"/>
                    </a:p>
                  </a:txBody>
                  <a:tcPr/>
                </a:tc>
                <a:tc>
                  <a:txBody>
                    <a:bodyPr/>
                    <a:lstStyle/>
                    <a:p>
                      <a:r>
                        <a:rPr lang="en-US" sz="1600" dirty="0" smtClean="0"/>
                        <a:t>~10 Hz</a:t>
                      </a:r>
                      <a:endParaRPr lang="en-US" sz="1600" dirty="0"/>
                    </a:p>
                  </a:txBody>
                  <a:tcPr/>
                </a:tc>
              </a:tr>
              <a:tr h="305647">
                <a:tc>
                  <a:txBody>
                    <a:bodyPr/>
                    <a:lstStyle/>
                    <a:p>
                      <a:r>
                        <a:rPr lang="en-US" sz="1600" dirty="0" smtClean="0"/>
                        <a:t>RF voltage</a:t>
                      </a:r>
                      <a:endParaRPr lang="en-US" sz="1600" dirty="0"/>
                    </a:p>
                  </a:txBody>
                  <a:tcPr/>
                </a:tc>
                <a:tc>
                  <a:txBody>
                    <a:bodyPr/>
                    <a:lstStyle/>
                    <a:p>
                      <a:r>
                        <a:rPr lang="en-US" sz="1600" dirty="0" smtClean="0"/>
                        <a:t>60 kV</a:t>
                      </a:r>
                      <a:endParaRPr lang="en-US" sz="1600" dirty="0"/>
                    </a:p>
                  </a:txBody>
                  <a:tcPr/>
                </a:tc>
              </a:tr>
              <a:tr h="305647">
                <a:tc>
                  <a:txBody>
                    <a:bodyPr/>
                    <a:lstStyle/>
                    <a:p>
                      <a:r>
                        <a:rPr lang="en-US" sz="1600" dirty="0" smtClean="0"/>
                        <a:t>Harmonic</a:t>
                      </a:r>
                      <a:r>
                        <a:rPr lang="en-US" sz="1600" baseline="0" dirty="0" smtClean="0"/>
                        <a:t>s</a:t>
                      </a:r>
                      <a:endParaRPr lang="en-US" sz="1600" dirty="0"/>
                    </a:p>
                  </a:txBody>
                  <a:tcPr/>
                </a:tc>
                <a:tc>
                  <a:txBody>
                    <a:bodyPr/>
                    <a:lstStyle/>
                    <a:p>
                      <a:r>
                        <a:rPr lang="en-US" sz="1600" dirty="0" err="1" smtClean="0"/>
                        <a:t>h</a:t>
                      </a:r>
                      <a:r>
                        <a:rPr lang="en-US" sz="1600" dirty="0" smtClean="0"/>
                        <a:t> = 2 or 3</a:t>
                      </a:r>
                      <a:endParaRPr lang="en-US" sz="1600" dirty="0"/>
                    </a:p>
                  </a:txBody>
                  <a:tcPr/>
                </a:tc>
              </a:tr>
              <a:tr h="305647">
                <a:tc>
                  <a:txBody>
                    <a:bodyPr/>
                    <a:lstStyle/>
                    <a:p>
                      <a:r>
                        <a:rPr lang="en-US" sz="1600" dirty="0" smtClean="0"/>
                        <a:t>Frequency range</a:t>
                      </a:r>
                      <a:endParaRPr lang="en-US" sz="1600" dirty="0"/>
                    </a:p>
                  </a:txBody>
                  <a:tcPr/>
                </a:tc>
                <a:tc>
                  <a:txBody>
                    <a:bodyPr/>
                    <a:lstStyle/>
                    <a:p>
                      <a:r>
                        <a:rPr lang="en-US" sz="1600" dirty="0" smtClean="0"/>
                        <a:t>3.48 MHz (</a:t>
                      </a:r>
                      <a:r>
                        <a:rPr lang="en-US" sz="1600" dirty="0" err="1" smtClean="0"/>
                        <a:t>h</a:t>
                      </a:r>
                      <a:r>
                        <a:rPr lang="en-US" sz="1600" dirty="0" smtClean="0"/>
                        <a:t>=2 at injection) to 9.5 MHz (</a:t>
                      </a:r>
                      <a:r>
                        <a:rPr lang="en-US" sz="1600" dirty="0" err="1" smtClean="0"/>
                        <a:t>h</a:t>
                      </a:r>
                      <a:r>
                        <a:rPr lang="en-US" sz="1600" dirty="0" smtClean="0"/>
                        <a:t>=3 at ejection)</a:t>
                      </a:r>
                      <a:endParaRPr lang="en-US" sz="1600" dirty="0"/>
                    </a:p>
                  </a:txBody>
                  <a:tcPr/>
                </a:tc>
              </a:tr>
              <a:tr h="305647">
                <a:tc>
                  <a:txBody>
                    <a:bodyPr/>
                    <a:lstStyle/>
                    <a:p>
                      <a:r>
                        <a:rPr lang="en-US" sz="1600" dirty="0" smtClean="0"/>
                        <a:t>Beam</a:t>
                      </a:r>
                      <a:r>
                        <a:rPr lang="en-US" sz="1600" baseline="0" dirty="0" smtClean="0"/>
                        <a:t> parameters for LHC</a:t>
                      </a:r>
                    </a:p>
                    <a:p>
                      <a:r>
                        <a:rPr lang="en-US" sz="1600" baseline="0" dirty="0" smtClean="0"/>
                        <a:t>  (for lower </a:t>
                      </a:r>
                      <a:r>
                        <a:rPr lang="en-US" sz="1600" baseline="0" dirty="0" err="1" smtClean="0"/>
                        <a:t>emittances</a:t>
                      </a:r>
                      <a:r>
                        <a:rPr lang="en-US" sz="1600" baseline="0" dirty="0" smtClean="0"/>
                        <a:t> scale</a:t>
                      </a:r>
                    </a:p>
                    <a:p>
                      <a:r>
                        <a:rPr lang="en-US" sz="1600" baseline="0" dirty="0" smtClean="0"/>
                        <a:t>   down intensity accordingly)</a:t>
                      </a:r>
                      <a:endParaRPr lang="en-US" sz="1600" dirty="0"/>
                    </a:p>
                  </a:txBody>
                  <a:tcPr/>
                </a:tc>
                <a:tc>
                  <a:txBody>
                    <a:bodyPr/>
                    <a:lstStyle/>
                    <a:p>
                      <a:r>
                        <a:rPr lang="en-US" sz="1600" dirty="0" smtClean="0"/>
                        <a:t>Intensity: up to 12×2.7 10</a:t>
                      </a:r>
                      <a:r>
                        <a:rPr lang="en-US" sz="1600" baseline="30000" dirty="0" smtClean="0"/>
                        <a:t>11</a:t>
                      </a:r>
                      <a:r>
                        <a:rPr lang="en-US" sz="1600" baseline="0" dirty="0" smtClean="0"/>
                        <a:t> protons/cycle</a:t>
                      </a:r>
                    </a:p>
                    <a:p>
                      <a:r>
                        <a:rPr lang="en-US" sz="1600" baseline="0" dirty="0" err="1" smtClean="0"/>
                        <a:t>Transv</a:t>
                      </a:r>
                      <a:r>
                        <a:rPr lang="en-US" sz="1600" baseline="0" dirty="0" smtClean="0"/>
                        <a:t>. </a:t>
                      </a:r>
                      <a:r>
                        <a:rPr lang="en-US" sz="1600" baseline="0" dirty="0" err="1" smtClean="0"/>
                        <a:t>emittance</a:t>
                      </a:r>
                      <a:r>
                        <a:rPr lang="en-US" sz="1600" baseline="0" dirty="0" smtClean="0"/>
                        <a:t>: </a:t>
                      </a:r>
                      <a:r>
                        <a:rPr lang="en-US" sz="1600" baseline="0" dirty="0" err="1" smtClean="0">
                          <a:latin typeface="Symbol" charset="2"/>
                          <a:cs typeface="Symbol" charset="2"/>
                        </a:rPr>
                        <a:t>e</a:t>
                      </a:r>
                      <a:r>
                        <a:rPr lang="en-US" sz="1600" baseline="30000" dirty="0" smtClean="0"/>
                        <a:t>*</a:t>
                      </a:r>
                      <a:r>
                        <a:rPr lang="en-US" sz="1600" baseline="-25000" dirty="0" err="1" smtClean="0"/>
                        <a:t>rms</a:t>
                      </a:r>
                      <a:r>
                        <a:rPr lang="en-US" sz="1600" baseline="0" dirty="0" smtClean="0"/>
                        <a:t> </a:t>
                      </a:r>
                      <a:r>
                        <a:rPr lang="en-US" sz="1600" dirty="0" smtClean="0"/>
                        <a:t>≈ </a:t>
                      </a:r>
                      <a:r>
                        <a:rPr lang="en-US" sz="1600" baseline="0" dirty="0" smtClean="0"/>
                        <a:t>2.5 </a:t>
                      </a:r>
                      <a:r>
                        <a:rPr lang="en-US" sz="1600" baseline="0" dirty="0" smtClean="0">
                          <a:latin typeface="Symbol" charset="2"/>
                          <a:cs typeface="Symbol" charset="2"/>
                        </a:rPr>
                        <a:t>m</a:t>
                      </a:r>
                      <a:r>
                        <a:rPr lang="en-US" sz="1600" baseline="0" dirty="0" smtClean="0"/>
                        <a:t>m </a:t>
                      </a:r>
                    </a:p>
                    <a:p>
                      <a:r>
                        <a:rPr lang="en-US" sz="1600" baseline="0" dirty="0" smtClean="0"/>
                        <a:t>Long. </a:t>
                      </a:r>
                      <a:r>
                        <a:rPr lang="en-US" sz="1600" baseline="0" dirty="0" err="1" smtClean="0"/>
                        <a:t>emittance</a:t>
                      </a:r>
                      <a:r>
                        <a:rPr lang="en-US" sz="1600" baseline="0" dirty="0" smtClean="0"/>
                        <a:t>: </a:t>
                      </a:r>
                      <a:r>
                        <a:rPr lang="en-US" sz="1600" baseline="0" dirty="0" smtClean="0">
                          <a:latin typeface="Symbol" charset="2"/>
                          <a:cs typeface="Symbol" charset="2"/>
                        </a:rPr>
                        <a:t>e</a:t>
                      </a:r>
                      <a:r>
                        <a:rPr lang="en-US" sz="1600" baseline="-25000" dirty="0" smtClean="0"/>
                        <a:t>l</a:t>
                      </a:r>
                      <a:r>
                        <a:rPr lang="en-US" sz="1600" baseline="0" dirty="0" smtClean="0"/>
                        <a:t> &lt; 12</a:t>
                      </a:r>
                      <a:r>
                        <a:rPr lang="en-US" sz="1600" dirty="0" smtClean="0"/>
                        <a:t>×0.27</a:t>
                      </a:r>
                      <a:r>
                        <a:rPr lang="en-US" sz="1600" baseline="0" dirty="0" smtClean="0"/>
                        <a:t> </a:t>
                      </a:r>
                      <a:r>
                        <a:rPr lang="en-US" sz="1600" baseline="0" dirty="0" err="1" smtClean="0"/>
                        <a:t>eVs</a:t>
                      </a:r>
                      <a:r>
                        <a:rPr lang="en-US" sz="1600" baseline="0" dirty="0" smtClean="0"/>
                        <a:t>  (determined by</a:t>
                      </a:r>
                    </a:p>
                    <a:p>
                      <a:r>
                        <a:rPr lang="en-US" sz="1600" baseline="0" dirty="0" smtClean="0"/>
                        <a:t>        acceptance for most cases)</a:t>
                      </a:r>
                      <a:endParaRPr lang="en-US" sz="1600" dirty="0"/>
                    </a:p>
                  </a:txBody>
                  <a:tcPr/>
                </a:tc>
              </a:tr>
              <a:tr h="305647">
                <a:tc>
                  <a:txBody>
                    <a:bodyPr/>
                    <a:lstStyle/>
                    <a:p>
                      <a:r>
                        <a:rPr lang="en-US" sz="1600" dirty="0" smtClean="0"/>
                        <a:t>Lattice</a:t>
                      </a:r>
                      <a:endParaRPr lang="en-US" sz="1600" dirty="0"/>
                    </a:p>
                  </a:txBody>
                  <a:tcPr/>
                </a:tc>
                <a:tc>
                  <a:txBody>
                    <a:bodyPr/>
                    <a:lstStyle/>
                    <a:p>
                      <a:r>
                        <a:rPr lang="en-US" sz="1600" dirty="0" smtClean="0"/>
                        <a:t>FODO with</a:t>
                      </a:r>
                      <a:r>
                        <a:rPr lang="en-US" sz="1600" baseline="0" dirty="0" smtClean="0"/>
                        <a:t> 15 cells and 3 periods,</a:t>
                      </a:r>
                    </a:p>
                    <a:p>
                      <a:r>
                        <a:rPr lang="en-US" sz="1600" baseline="0" dirty="0" smtClean="0"/>
                        <a:t>4 cells in arc, straight with one cell</a:t>
                      </a:r>
                      <a:endParaRPr lang="en-US" sz="1600" dirty="0"/>
                    </a:p>
                  </a:txBody>
                  <a:tcPr/>
                </a:tc>
              </a:tr>
              <a:tr h="305647">
                <a:tc>
                  <a:txBody>
                    <a:bodyPr/>
                    <a:lstStyle/>
                    <a:p>
                      <a:r>
                        <a:rPr lang="en-US" sz="1600" dirty="0" smtClean="0"/>
                        <a:t>Tunes</a:t>
                      </a:r>
                      <a:endParaRPr lang="en-US" sz="1600" dirty="0"/>
                    </a:p>
                  </a:txBody>
                  <a:tcPr/>
                </a:tc>
                <a:tc>
                  <a:txBody>
                    <a:bodyPr/>
                    <a:lstStyle/>
                    <a:p>
                      <a:r>
                        <a:rPr lang="en-US" sz="1600" dirty="0" smtClean="0"/>
                        <a:t>4 &lt; Q</a:t>
                      </a:r>
                      <a:r>
                        <a:rPr lang="en-US" sz="1600" baseline="-25000" dirty="0" smtClean="0"/>
                        <a:t>H,V</a:t>
                      </a:r>
                      <a:r>
                        <a:rPr lang="en-US" sz="1600" baseline="0" dirty="0" smtClean="0"/>
                        <a:t> &lt; 5</a:t>
                      </a:r>
                      <a:endParaRPr lang="en-US" sz="1600" dirty="0"/>
                    </a:p>
                  </a:txBody>
                  <a:tcPr/>
                </a:tc>
              </a:tr>
              <a:tr h="305647">
                <a:tc>
                  <a:txBody>
                    <a:bodyPr/>
                    <a:lstStyle/>
                    <a:p>
                      <a:r>
                        <a:rPr lang="en-US" sz="1600" dirty="0" smtClean="0"/>
                        <a:t>Relativistic</a:t>
                      </a:r>
                      <a:r>
                        <a:rPr lang="en-US" sz="1600" baseline="0" dirty="0" smtClean="0"/>
                        <a:t> gamma at t</a:t>
                      </a:r>
                      <a:r>
                        <a:rPr lang="en-US" sz="1600" dirty="0" smtClean="0"/>
                        <a:t>ransition</a:t>
                      </a:r>
                      <a:endParaRPr lang="en-US" sz="1600" dirty="0"/>
                    </a:p>
                  </a:txBody>
                  <a:tcPr/>
                </a:tc>
                <a:tc>
                  <a:txBody>
                    <a:bodyPr/>
                    <a:lstStyle/>
                    <a:p>
                      <a:r>
                        <a:rPr lang="en-US" sz="1600" dirty="0" smtClean="0"/>
                        <a:t>~4</a:t>
                      </a:r>
                      <a:endParaRPr lang="en-US" sz="1600" dirty="0"/>
                    </a:p>
                  </a:txBody>
                  <a:tcPr/>
                </a:tc>
              </a:tr>
              <a:tr h="305647">
                <a:tc>
                  <a:txBody>
                    <a:bodyPr/>
                    <a:lstStyle/>
                    <a:p>
                      <a:r>
                        <a:rPr lang="en-US" sz="1600" dirty="0" smtClean="0"/>
                        <a:t>Bending magnet filling factor</a:t>
                      </a:r>
                      <a:endParaRPr lang="en-US" sz="1600" dirty="0"/>
                    </a:p>
                  </a:txBody>
                  <a:tcPr/>
                </a:tc>
                <a:tc>
                  <a:txBody>
                    <a:bodyPr/>
                    <a:lstStyle/>
                    <a:p>
                      <a:r>
                        <a:rPr lang="en-US" sz="1600" dirty="0" smtClean="0"/>
                        <a:t>56 %</a:t>
                      </a:r>
                      <a:endParaRPr lang="en-US" sz="1600" dirty="0"/>
                    </a:p>
                  </a:txBody>
                  <a:tcPr/>
                </a:tc>
              </a:tr>
              <a:tr h="305647">
                <a:tc>
                  <a:txBody>
                    <a:bodyPr/>
                    <a:lstStyle/>
                    <a:p>
                      <a:r>
                        <a:rPr lang="en-US" sz="1600" dirty="0" smtClean="0"/>
                        <a:t>Maximum magnetic field</a:t>
                      </a:r>
                      <a:endParaRPr lang="en-US" sz="1600" dirty="0"/>
                    </a:p>
                  </a:txBody>
                  <a:tcPr/>
                </a:tc>
                <a:tc>
                  <a:txBody>
                    <a:bodyPr/>
                    <a:lstStyle/>
                    <a:p>
                      <a:r>
                        <a:rPr lang="en-US" sz="1600" dirty="0" smtClean="0"/>
                        <a:t>1.16 T</a:t>
                      </a:r>
                      <a:endParaRPr lang="en-US" sz="1600" dirty="0"/>
                    </a:p>
                  </a:txBody>
                  <a:tcPr/>
                </a:tc>
              </a:tr>
            </a:tbl>
          </a:graphicData>
        </a:graphic>
      </p:graphicFrame>
      <p:sp>
        <p:nvSpPr>
          <p:cNvPr id="8" name="Horizontal Scroll 7"/>
          <p:cNvSpPr/>
          <p:nvPr/>
        </p:nvSpPr>
        <p:spPr>
          <a:xfrm rot="20296005">
            <a:off x="709665" y="1891248"/>
            <a:ext cx="7942600" cy="3600024"/>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3600" b="1" dirty="0" err="1" smtClean="0">
                <a:effectLst>
                  <a:outerShdw blurRad="38100" dist="38100" dir="2700000" algn="tl">
                    <a:srgbClr val="000000">
                      <a:alpha val="43137"/>
                    </a:srgbClr>
                  </a:outerShdw>
                </a:effectLst>
              </a:rPr>
              <a:t>Benefits</a:t>
            </a:r>
            <a:r>
              <a:rPr lang="fr-CH" sz="3600" b="1" dirty="0" smtClean="0">
                <a:effectLst>
                  <a:outerShdw blurRad="38100" dist="38100" dir="2700000" algn="tl">
                    <a:srgbClr val="000000">
                      <a:alpha val="43137"/>
                    </a:srgbClr>
                  </a:outerShdw>
                </a:effectLst>
              </a:rPr>
              <a:t>:</a:t>
            </a:r>
          </a:p>
          <a:p>
            <a:pPr>
              <a:buFont typeface="Arial" pitchFamily="34" charset="0"/>
              <a:buChar char="•"/>
            </a:pPr>
            <a:r>
              <a:rPr lang="fr-CH" sz="2400" dirty="0" smtClean="0"/>
              <a:t> </a:t>
            </a:r>
            <a:r>
              <a:rPr lang="fr-CH" sz="2400" dirty="0" err="1" smtClean="0"/>
              <a:t>Competitive</a:t>
            </a:r>
            <a:r>
              <a:rPr lang="fr-CH" sz="2400" dirty="0" smtClean="0"/>
              <a:t> </a:t>
            </a:r>
            <a:r>
              <a:rPr lang="fr-CH" sz="2400" dirty="0" err="1" smtClean="0"/>
              <a:t>cost</a:t>
            </a:r>
            <a:r>
              <a:rPr lang="fr-CH" sz="2400" dirty="0" smtClean="0"/>
              <a:t> </a:t>
            </a:r>
            <a:r>
              <a:rPr lang="fr-CH" sz="2400" dirty="0" err="1" smtClean="0"/>
              <a:t>wrt</a:t>
            </a:r>
            <a:r>
              <a:rPr lang="fr-CH" sz="2400" dirty="0" smtClean="0"/>
              <a:t> PSB consolidation and upgrade (?)</a:t>
            </a:r>
          </a:p>
          <a:p>
            <a:pPr>
              <a:buFont typeface="Arial" pitchFamily="34" charset="0"/>
              <a:buChar char="•"/>
            </a:pPr>
            <a:r>
              <a:rPr lang="fr-CH" sz="2400" dirty="0" smtClean="0"/>
              <a:t> </a:t>
            </a:r>
            <a:r>
              <a:rPr lang="fr-CH" sz="2400" dirty="0" err="1" smtClean="0"/>
              <a:t>Reliability</a:t>
            </a:r>
            <a:r>
              <a:rPr lang="fr-CH" sz="2400" dirty="0" smtClean="0"/>
              <a:t> (new hardware / modern design)</a:t>
            </a:r>
          </a:p>
          <a:p>
            <a:pPr>
              <a:buFont typeface="Arial" pitchFamily="34" charset="0"/>
              <a:buChar char="•"/>
            </a:pPr>
            <a:r>
              <a:rPr lang="fr-CH" sz="2400" dirty="0" smtClean="0"/>
              <a:t> </a:t>
            </a:r>
            <a:r>
              <a:rPr lang="fr-CH" sz="2400" dirty="0" err="1" smtClean="0"/>
              <a:t>Commissioning</a:t>
            </a:r>
            <a:r>
              <a:rPr lang="fr-CH" sz="2400" dirty="0" smtClean="0"/>
              <a:t> </a:t>
            </a:r>
            <a:r>
              <a:rPr lang="fr-CH" sz="2400" dirty="0" err="1" smtClean="0"/>
              <a:t>decoupled</a:t>
            </a:r>
            <a:r>
              <a:rPr lang="fr-CH" sz="2400" dirty="0" smtClean="0"/>
              <a:t> </a:t>
            </a:r>
            <a:r>
              <a:rPr lang="fr-CH" sz="2400" dirty="0" err="1" smtClean="0"/>
              <a:t>from</a:t>
            </a:r>
            <a:r>
              <a:rPr lang="fr-CH" sz="2400" dirty="0" smtClean="0"/>
              <a:t> </a:t>
            </a:r>
            <a:r>
              <a:rPr lang="fr-CH" sz="2400" dirty="0" err="1" smtClean="0"/>
              <a:t>physics</a:t>
            </a:r>
            <a:r>
              <a:rPr lang="fr-CH" sz="2400" dirty="0" smtClean="0"/>
              <a:t> </a:t>
            </a:r>
            <a:r>
              <a:rPr lang="fr-CH" sz="2400" dirty="0" err="1" smtClean="0"/>
              <a:t>operation</a:t>
            </a:r>
            <a:endParaRPr lang="fr-CH" sz="2400" dirty="0" smtClean="0"/>
          </a:p>
          <a:p>
            <a:pPr>
              <a:buFont typeface="Arial" pitchFamily="34" charset="0"/>
              <a:buChar char="•"/>
            </a:pPr>
            <a:r>
              <a:rPr lang="fr-CH" sz="2400" dirty="0" smtClean="0"/>
              <a:t> Limited </a:t>
            </a:r>
            <a:r>
              <a:rPr lang="fr-CH" sz="2400" dirty="0" err="1" smtClean="0"/>
              <a:t>risk</a:t>
            </a:r>
            <a:r>
              <a:rPr lang="fr-CH" sz="2400" dirty="0" smtClean="0"/>
              <a:t>: Linac2 + PSB </a:t>
            </a:r>
            <a:r>
              <a:rPr lang="fr-CH" sz="2400" dirty="0" err="1" smtClean="0"/>
              <a:t>can</a:t>
            </a:r>
            <a:r>
              <a:rPr lang="fr-CH" sz="2400" dirty="0" smtClean="0"/>
              <a:t> </a:t>
            </a:r>
            <a:r>
              <a:rPr lang="fr-CH" sz="2400" dirty="0" err="1" smtClean="0"/>
              <a:t>remain</a:t>
            </a:r>
            <a:r>
              <a:rPr lang="fr-CH" sz="2400" dirty="0" smtClean="0"/>
              <a:t> </a:t>
            </a:r>
            <a:r>
              <a:rPr lang="fr-CH" sz="2400" dirty="0" err="1" smtClean="0"/>
              <a:t>available</a:t>
            </a:r>
            <a:r>
              <a:rPr lang="fr-CH" sz="2400" dirty="0" smtClean="0"/>
              <a:t> for a few </a:t>
            </a:r>
            <a:r>
              <a:rPr lang="fr-CH" sz="2400" dirty="0" err="1" smtClean="0"/>
              <a:t>years</a:t>
            </a:r>
            <a:r>
              <a:rPr lang="fr-CH" sz="2400" dirty="0" smtClean="0"/>
              <a:t> as </a:t>
            </a:r>
            <a:r>
              <a:rPr lang="fr-CH" sz="2400" dirty="0" err="1" smtClean="0"/>
              <a:t>back-up</a:t>
            </a:r>
            <a:r>
              <a:rPr lang="fr-CH" sz="2400" dirty="0" smtClean="0"/>
              <a:t>  solutions</a:t>
            </a:r>
            <a:r>
              <a:rPr lang="fr-CH" dirty="0" smtClean="0"/>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amond(in)">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txBox="1"/>
          <p:nvPr/>
        </p:nvSpPr>
        <p:spPr>
          <a:xfrm>
            <a:off x="1143000" y="0"/>
            <a:ext cx="6629400" cy="1066800"/>
          </a:xfrm>
          <a:prstGeom prst="rect">
            <a:avLst/>
          </a:prstGeom>
          <a:noFill/>
          <a:ln>
            <a:noFill/>
          </a:ln>
        </p:spPr>
        <p:txBody>
          <a:bodyPr anchor="ctr" anchorCtr="1"/>
          <a:lstStyle/>
          <a:p>
            <a:pPr algn="ctr" fontAlgn="auto" hangingPunct="0">
              <a:spcBef>
                <a:spcPts val="0"/>
              </a:spcBef>
              <a:spcAft>
                <a:spcPts val="0"/>
              </a:spcAft>
              <a:defRPr sz="1800" b="0" i="0" u="none" strike="noStrike" kern="0" cap="none" spc="0" baseline="0">
                <a:solidFill>
                  <a:srgbClr val="000000"/>
                </a:solidFill>
                <a:uFillTx/>
              </a:defRPr>
            </a:pPr>
            <a:r>
              <a:rPr lang="en-GB" sz="3600" kern="0" dirty="0" smtClean="0">
                <a:solidFill>
                  <a:srgbClr val="000000"/>
                </a:solidFill>
                <a:effectLst>
                  <a:outerShdw dist="38096" dir="2700000">
                    <a:srgbClr val="000000"/>
                  </a:outerShdw>
                </a:effectLst>
                <a:latin typeface="Calibri"/>
                <a:cs typeface="+mn-cs"/>
              </a:rPr>
              <a:t>Conclusions</a:t>
            </a:r>
            <a:endParaRPr lang="en-US" sz="3600" kern="0" dirty="0">
              <a:solidFill>
                <a:srgbClr val="000000"/>
              </a:solidFill>
              <a:effectLst>
                <a:outerShdw dist="38096" dir="2700000">
                  <a:srgbClr val="000000"/>
                </a:outerShdw>
              </a:effectLst>
              <a:latin typeface="Calibri"/>
              <a:cs typeface="+mn-cs"/>
            </a:endParaRPr>
          </a:p>
        </p:txBody>
      </p:sp>
      <p:sp>
        <p:nvSpPr>
          <p:cNvPr id="12292" name="Content Placeholder 24"/>
          <p:cNvSpPr txBox="1">
            <a:spLocks noGrp="1"/>
          </p:cNvSpPr>
          <p:nvPr>
            <p:ph type="body" idx="4294967295"/>
          </p:nvPr>
        </p:nvSpPr>
        <p:spPr>
          <a:xfrm>
            <a:off x="457200" y="1245765"/>
            <a:ext cx="8229600" cy="5135563"/>
          </a:xfrm>
        </p:spPr>
        <p:txBody>
          <a:bodyPr/>
          <a:lstStyle/>
          <a:p>
            <a:pPr eaLnBrk="1"/>
            <a:r>
              <a:rPr lang="de-CH" sz="1800" b="1" dirty="0" smtClean="0">
                <a:solidFill>
                  <a:schemeClr val="tx1"/>
                </a:solidFill>
                <a:latin typeface="Calibri" pitchFamily="34" charset="0"/>
              </a:rPr>
              <a:t>Beam specifications at LHC injection are essential to guide the choices in the injectors =&gt; need for close collaboration between HL-LHC and LIU projects</a:t>
            </a:r>
            <a:r>
              <a:rPr lang="de-CH" sz="1800" b="1" dirty="0" smtClean="0">
                <a:solidFill>
                  <a:schemeClr val="tx1"/>
                </a:solidFill>
                <a:latin typeface="Calibri" pitchFamily="34" charset="0"/>
              </a:rPr>
              <a:t>.</a:t>
            </a:r>
          </a:p>
          <a:p>
            <a:pPr eaLnBrk="1"/>
            <a:r>
              <a:rPr lang="de-CH" sz="1800" b="1" dirty="0" smtClean="0">
                <a:solidFill>
                  <a:schemeClr val="tx1"/>
                </a:solidFill>
                <a:latin typeface="Calibri" pitchFamily="34" charset="0"/>
              </a:rPr>
              <a:t>Experience with beam in the LHC in 2011-2012 will help refine </a:t>
            </a:r>
            <a:r>
              <a:rPr lang="de-CH" sz="1800" b="1" smtClean="0">
                <a:solidFill>
                  <a:schemeClr val="tx1"/>
                </a:solidFill>
                <a:latin typeface="Calibri" pitchFamily="34" charset="0"/>
              </a:rPr>
              <a:t>the potential </a:t>
            </a:r>
            <a:r>
              <a:rPr lang="de-CH" sz="1800" b="1" dirty="0" smtClean="0">
                <a:solidFill>
                  <a:schemeClr val="tx1"/>
                </a:solidFill>
                <a:latin typeface="Calibri" pitchFamily="34" charset="0"/>
              </a:rPr>
              <a:t>of low </a:t>
            </a:r>
            <a:r>
              <a:rPr lang="de-CH" sz="1800" b="1" smtClean="0">
                <a:solidFill>
                  <a:schemeClr val="tx1"/>
                </a:solidFill>
                <a:latin typeface="Calibri" pitchFamily="34" charset="0"/>
              </a:rPr>
              <a:t>transverse emittances.</a:t>
            </a:r>
            <a:endParaRPr lang="de-CH" sz="1800" b="1" dirty="0" smtClean="0">
              <a:solidFill>
                <a:schemeClr val="tx1"/>
              </a:solidFill>
              <a:latin typeface="Calibri" pitchFamily="34" charset="0"/>
            </a:endParaRPr>
          </a:p>
          <a:p>
            <a:pPr eaLnBrk="1"/>
            <a:r>
              <a:rPr lang="de-CH" sz="1800" b="1" dirty="0" smtClean="0">
                <a:solidFill>
                  <a:srgbClr val="0000FF"/>
                </a:solidFill>
                <a:latin typeface="Calibri" pitchFamily="34" charset="0"/>
              </a:rPr>
              <a:t>New batch compression schemes in the PS can immediately help test the generation of beyond ultimate 25 ns bunch trains in the PS and, if successful, provide the possibility to explore the SPS potential.</a:t>
            </a:r>
          </a:p>
          <a:p>
            <a:pPr eaLnBrk="1"/>
            <a:r>
              <a:rPr lang="de-CH" sz="1800" b="1" dirty="0" smtClean="0">
                <a:solidFill>
                  <a:srgbClr val="0000FF"/>
                </a:solidFill>
                <a:latin typeface="Calibri" pitchFamily="34" charset="0"/>
              </a:rPr>
              <a:t>Increasing the energy of the PSB is the primary solution for substantially upgrading the brightness that the PS can deliver.</a:t>
            </a:r>
          </a:p>
          <a:p>
            <a:pPr eaLnBrk="1"/>
            <a:r>
              <a:rPr lang="de-CH" sz="1800" b="1" dirty="0" smtClean="0">
                <a:solidFill>
                  <a:srgbClr val="0000FF"/>
                </a:solidFill>
                <a:latin typeface="Calibri" pitchFamily="34" charset="0"/>
              </a:rPr>
              <a:t>A small size RCS replacing the PSB is an especially interesting alternative option.</a:t>
            </a:r>
          </a:p>
          <a:p>
            <a:pPr eaLnBrk="1"/>
            <a:r>
              <a:rPr lang="de-CH" sz="1800" b="1" dirty="0" smtClean="0">
                <a:solidFill>
                  <a:srgbClr val="FF0000"/>
                </a:solidFill>
                <a:latin typeface="Calibri" pitchFamily="34" charset="0"/>
              </a:rPr>
              <a:t>The SPS remains the limiting accelerator in the injector chain. The well-identified improvements shall be implemented as soon as possible to allow studying the other limitations.</a:t>
            </a:r>
          </a:p>
          <a:p>
            <a:pPr eaLnBrk="1"/>
            <a:r>
              <a:rPr lang="de-CH" sz="1800" b="1" dirty="0" smtClean="0">
                <a:solidFill>
                  <a:srgbClr val="FF0000"/>
                </a:solidFill>
                <a:latin typeface="Calibri" pitchFamily="34" charset="0"/>
              </a:rPr>
              <a:t>The possibility to connect Linac4 to the PSB during the first long shutdown is worth being investigated.</a:t>
            </a:r>
          </a:p>
          <a:p>
            <a:pPr eaLnBrk="1">
              <a:buFont typeface="Arial" charset="0"/>
              <a:buNone/>
            </a:pPr>
            <a:endParaRPr sz="1800" b="1" dirty="0" smtClean="0">
              <a:solidFill>
                <a:srgbClr val="0000FF"/>
              </a:solidFill>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nvGraphicFramePr>
        <p:xfrm>
          <a:off x="476545" y="1124744"/>
          <a:ext cx="8505946" cy="2035189"/>
        </p:xfrm>
        <a:graphic>
          <a:graphicData uri="http://schemas.openxmlformats.org/drawingml/2006/table">
            <a:tbl>
              <a:tblPr/>
              <a:tblGrid>
                <a:gridCol w="1170130"/>
                <a:gridCol w="703634"/>
                <a:gridCol w="784147"/>
                <a:gridCol w="519614"/>
                <a:gridCol w="557406"/>
                <a:gridCol w="651881"/>
                <a:gridCol w="784147"/>
                <a:gridCol w="557406"/>
                <a:gridCol w="651881"/>
                <a:gridCol w="784147"/>
                <a:gridCol w="651881"/>
                <a:gridCol w="689672"/>
              </a:tblGrid>
              <a:tr h="225025">
                <a:tc>
                  <a:txBody>
                    <a:bodyPr/>
                    <a:lstStyle/>
                    <a:p>
                      <a:pPr algn="l" fontAlgn="b"/>
                      <a:r>
                        <a:rPr lang="en-GB" sz="1100" b="0" i="0" u="none" strike="noStrike" dirty="0">
                          <a:solidFill>
                            <a:srgbClr val="000000"/>
                          </a:solidFill>
                          <a:latin typeface="Calibri"/>
                        </a:rPr>
                        <a:t> </a:t>
                      </a:r>
                    </a:p>
                  </a:txBody>
                  <a:tcPr marL="6773" marR="6773" marT="6773" marB="0" anchor="b">
                    <a:lnL>
                      <a:noFill/>
                    </a:lnL>
                    <a:lnR w="12700" cap="flat" cmpd="sng" algn="ctr">
                      <a:solidFill>
                        <a:srgbClr val="000000"/>
                      </a:solidFill>
                      <a:prstDash val="solid"/>
                      <a:round/>
                      <a:headEnd type="none" w="med" len="med"/>
                      <a:tailEnd type="none" w="med" len="med"/>
                    </a:lnR>
                    <a:lnT>
                      <a:noFill/>
                    </a:lnT>
                    <a:lnB>
                      <a:noFill/>
                    </a:lnB>
                    <a:noFill/>
                  </a:tcPr>
                </a:tc>
                <a:tc gridSpan="11">
                  <a:txBody>
                    <a:bodyPr/>
                    <a:lstStyle/>
                    <a:p>
                      <a:pPr algn="ctr" fontAlgn="b"/>
                      <a:r>
                        <a:rPr lang="en-GB" sz="1600" b="1" i="0" u="none" strike="noStrike" dirty="0">
                          <a:solidFill>
                            <a:srgbClr val="FF0000"/>
                          </a:solidFill>
                          <a:latin typeface="Calibri"/>
                        </a:rPr>
                        <a:t>Obtained Characteristics 2010</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204144">
                <a:tc>
                  <a:txBody>
                    <a:bodyPr/>
                    <a:lstStyle/>
                    <a:p>
                      <a:pPr algn="l" fontAlgn="b"/>
                      <a:r>
                        <a:rPr lang="en-GB" sz="1100" b="1" i="0" u="none" strike="noStrike" dirty="0">
                          <a:solidFill>
                            <a:srgbClr val="000000"/>
                          </a:solidFill>
                          <a:latin typeface="Calibri"/>
                        </a:rPr>
                        <a:t> </a:t>
                      </a:r>
                    </a:p>
                  </a:txBody>
                  <a:tcPr marL="6773" marR="6773" marT="6773" marB="0" anchor="b">
                    <a:lnL>
                      <a:noFill/>
                    </a:lnL>
                    <a:lnR w="12700" cap="flat" cmpd="sng" algn="ctr">
                      <a:solidFill>
                        <a:srgbClr val="000000"/>
                      </a:solidFill>
                      <a:prstDash val="solid"/>
                      <a:round/>
                      <a:headEnd type="none" w="med" len="med"/>
                      <a:tailEnd type="none" w="med" len="med"/>
                    </a:lnR>
                    <a:lnT>
                      <a:noFill/>
                    </a:lnT>
                    <a:lnB>
                      <a:noFill/>
                    </a:lnB>
                    <a:noFill/>
                  </a:tcPr>
                </a:tc>
                <a:tc gridSpan="4">
                  <a:txBody>
                    <a:bodyPr/>
                    <a:lstStyle/>
                    <a:p>
                      <a:pPr algn="ctr" fontAlgn="b"/>
                      <a:r>
                        <a:rPr lang="en-GB" sz="1100" b="1" i="0" u="none" strike="noStrike" dirty="0">
                          <a:solidFill>
                            <a:srgbClr val="000000"/>
                          </a:solidFill>
                          <a:latin typeface="Calibri"/>
                        </a:rPr>
                        <a:t>PSB extraction</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3">
                  <a:txBody>
                    <a:bodyPr/>
                    <a:lstStyle/>
                    <a:p>
                      <a:pPr algn="ctr" fontAlgn="b"/>
                      <a:r>
                        <a:rPr lang="en-GB" sz="1100" b="1" i="0" u="none" strike="noStrike" dirty="0">
                          <a:solidFill>
                            <a:srgbClr val="000000"/>
                          </a:solidFill>
                          <a:latin typeface="Calibri"/>
                        </a:rPr>
                        <a:t>PS extraction</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gridSpan="4">
                  <a:txBody>
                    <a:bodyPr/>
                    <a:lstStyle/>
                    <a:p>
                      <a:pPr algn="ctr" fontAlgn="b"/>
                      <a:r>
                        <a:rPr lang="en-GB" sz="1100" b="1" i="0" u="none" strike="noStrike">
                          <a:solidFill>
                            <a:srgbClr val="000000"/>
                          </a:solidFill>
                          <a:latin typeface="Calibri"/>
                        </a:rPr>
                        <a:t>SPS extraction</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185128">
                <a:tc>
                  <a:txBody>
                    <a:bodyPr/>
                    <a:lstStyle/>
                    <a:p>
                      <a:pPr algn="l" fontAlgn="b"/>
                      <a:r>
                        <a:rPr lang="en-GB" sz="1100" b="1" i="0" u="none" strike="noStrike" dirty="0">
                          <a:solidFill>
                            <a:srgbClr val="000000"/>
                          </a:solidFill>
                          <a:latin typeface="Calibri"/>
                        </a:rPr>
                        <a:t> </a:t>
                      </a:r>
                    </a:p>
                  </a:txBody>
                  <a:tcPr marL="6773" marR="6773" marT="6773"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100" b="1" i="0" u="none" strike="noStrike" dirty="0" err="1">
                          <a:solidFill>
                            <a:srgbClr val="000000"/>
                          </a:solidFill>
                          <a:latin typeface="Calibri"/>
                        </a:rPr>
                        <a:t>Ip</a:t>
                      </a:r>
                      <a:r>
                        <a:rPr lang="en-GB" sz="1100" b="1" i="0" u="none" strike="noStrike" dirty="0">
                          <a:solidFill>
                            <a:srgbClr val="000000"/>
                          </a:solidFill>
                          <a:latin typeface="Calibri"/>
                        </a:rPr>
                        <a:t> / </a:t>
                      </a:r>
                      <a:r>
                        <a:rPr lang="en-GB" sz="1100" b="1" i="0" u="none" strike="noStrike" dirty="0" smtClean="0">
                          <a:solidFill>
                            <a:srgbClr val="000000"/>
                          </a:solidFill>
                          <a:latin typeface="Calibri"/>
                        </a:rPr>
                        <a:t>ring</a:t>
                      </a:r>
                      <a:endParaRPr lang="en-GB" sz="1100" b="1"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dirty="0" err="1">
                          <a:solidFill>
                            <a:srgbClr val="000000"/>
                          </a:solidFill>
                          <a:latin typeface="Calibri"/>
                        </a:rPr>
                        <a:t>ɛ</a:t>
                      </a:r>
                      <a:r>
                        <a:rPr lang="en-GB" sz="1100" b="1" i="0" u="none" strike="noStrike" baseline="-25000" dirty="0" err="1">
                          <a:solidFill>
                            <a:srgbClr val="000000"/>
                          </a:solidFill>
                          <a:latin typeface="Calibri"/>
                        </a:rPr>
                        <a:t>h</a:t>
                      </a:r>
                      <a:r>
                        <a:rPr lang="en-GB" sz="1100" b="1" i="0" u="none" strike="noStrike" dirty="0">
                          <a:solidFill>
                            <a:srgbClr val="000000"/>
                          </a:solidFill>
                          <a:latin typeface="Calibri"/>
                        </a:rPr>
                        <a:t> and </a:t>
                      </a:r>
                      <a:r>
                        <a:rPr lang="en-GB" sz="1100" b="1" i="0" u="none" strike="noStrike" dirty="0" err="1">
                          <a:solidFill>
                            <a:srgbClr val="000000"/>
                          </a:solidFill>
                          <a:latin typeface="Calibri"/>
                        </a:rPr>
                        <a:t>ɛ</a:t>
                      </a:r>
                      <a:r>
                        <a:rPr lang="en-GB" sz="1100" b="1" i="0" u="none" strike="noStrike" baseline="-25000" dirty="0" err="1">
                          <a:solidFill>
                            <a:srgbClr val="000000"/>
                          </a:solidFill>
                          <a:latin typeface="Calibri"/>
                        </a:rPr>
                        <a:t>v</a:t>
                      </a:r>
                      <a:endParaRPr lang="en-GB" sz="1100" b="1"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dirty="0" err="1">
                          <a:solidFill>
                            <a:srgbClr val="000000"/>
                          </a:solidFill>
                          <a:latin typeface="Calibri"/>
                        </a:rPr>
                        <a:t>nb</a:t>
                      </a:r>
                      <a:endParaRPr lang="en-GB" sz="1100" b="1"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dirty="0" err="1">
                          <a:solidFill>
                            <a:srgbClr val="000000"/>
                          </a:solidFill>
                          <a:latin typeface="Calibri"/>
                        </a:rPr>
                        <a:t>nb</a:t>
                      </a:r>
                      <a:endParaRPr lang="en-GB" sz="1100" b="1"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dirty="0" err="1">
                          <a:solidFill>
                            <a:srgbClr val="000000"/>
                          </a:solidFill>
                          <a:latin typeface="Calibri"/>
                        </a:rPr>
                        <a:t>Ip</a:t>
                      </a:r>
                      <a:r>
                        <a:rPr lang="en-GB" sz="1100" b="1" i="0" u="none" strike="noStrike" dirty="0">
                          <a:solidFill>
                            <a:srgbClr val="000000"/>
                          </a:solidFill>
                          <a:latin typeface="Calibri"/>
                        </a:rPr>
                        <a:t> / bunch</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dirty="0" err="1">
                          <a:solidFill>
                            <a:srgbClr val="000000"/>
                          </a:solidFill>
                          <a:latin typeface="Calibri"/>
                        </a:rPr>
                        <a:t>ɛ</a:t>
                      </a:r>
                      <a:r>
                        <a:rPr lang="en-GB" sz="1100" b="1" i="0" u="none" strike="noStrike" baseline="-25000" dirty="0" err="1">
                          <a:solidFill>
                            <a:srgbClr val="000000"/>
                          </a:solidFill>
                          <a:latin typeface="Calibri"/>
                        </a:rPr>
                        <a:t>h</a:t>
                      </a:r>
                      <a:r>
                        <a:rPr lang="en-GB" sz="1100" b="1" i="0" u="none" strike="noStrike" dirty="0">
                          <a:solidFill>
                            <a:srgbClr val="000000"/>
                          </a:solidFill>
                          <a:latin typeface="Calibri"/>
                        </a:rPr>
                        <a:t> and </a:t>
                      </a:r>
                      <a:r>
                        <a:rPr lang="en-GB" sz="1100" b="1" i="0" u="none" strike="noStrike" dirty="0" err="1">
                          <a:solidFill>
                            <a:srgbClr val="000000"/>
                          </a:solidFill>
                          <a:latin typeface="Calibri"/>
                        </a:rPr>
                        <a:t>ɛ</a:t>
                      </a:r>
                      <a:r>
                        <a:rPr lang="en-GB" sz="1100" b="1" i="0" u="none" strike="noStrike" baseline="-25000" dirty="0" err="1">
                          <a:solidFill>
                            <a:srgbClr val="000000"/>
                          </a:solidFill>
                          <a:latin typeface="Calibri"/>
                        </a:rPr>
                        <a:t>v</a:t>
                      </a:r>
                      <a:endParaRPr lang="en-GB" sz="1100" b="1"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dirty="0" err="1" smtClean="0">
                          <a:solidFill>
                            <a:srgbClr val="000000"/>
                          </a:solidFill>
                          <a:latin typeface="Calibri"/>
                        </a:rPr>
                        <a:t>Nb</a:t>
                      </a:r>
                      <a:endParaRPr lang="en-GB" sz="1100" b="1"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a:solidFill>
                            <a:srgbClr val="000000"/>
                          </a:solidFill>
                          <a:latin typeface="Calibri"/>
                        </a:rPr>
                        <a:t>Ip / bunch</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a:solidFill>
                            <a:srgbClr val="000000"/>
                          </a:solidFill>
                          <a:latin typeface="Calibri"/>
                        </a:rPr>
                        <a:t>ɛ</a:t>
                      </a:r>
                      <a:r>
                        <a:rPr lang="en-GB" sz="1100" b="1" i="0" u="none" strike="noStrike" baseline="-25000">
                          <a:solidFill>
                            <a:srgbClr val="000000"/>
                          </a:solidFill>
                          <a:latin typeface="Calibri"/>
                        </a:rPr>
                        <a:t>h</a:t>
                      </a:r>
                      <a:r>
                        <a:rPr lang="en-GB" sz="1100" b="1" i="0" u="none" strike="noStrike">
                          <a:solidFill>
                            <a:srgbClr val="000000"/>
                          </a:solidFill>
                          <a:latin typeface="Calibri"/>
                        </a:rPr>
                        <a:t> and ɛ</a:t>
                      </a:r>
                      <a:r>
                        <a:rPr lang="en-GB" sz="1100" b="1" i="0" u="none" strike="noStrike" baseline="-25000">
                          <a:solidFill>
                            <a:srgbClr val="000000"/>
                          </a:solidFill>
                          <a:latin typeface="Calibri"/>
                        </a:rPr>
                        <a:t>v</a:t>
                      </a:r>
                      <a:endParaRPr lang="en-GB" sz="1100" b="1" i="0" u="none" strike="noStrike">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a:solidFill>
                            <a:srgbClr val="000000"/>
                          </a:solidFill>
                          <a:latin typeface="Calibri"/>
                        </a:rPr>
                        <a:t>ɛ</a:t>
                      </a:r>
                      <a:r>
                        <a:rPr lang="en-GB" sz="1100" b="1" i="0" u="none" strike="noStrike" baseline="-25000">
                          <a:solidFill>
                            <a:srgbClr val="000000"/>
                          </a:solidFill>
                          <a:latin typeface="Calibri"/>
                        </a:rPr>
                        <a:t>longit</a:t>
                      </a:r>
                      <a:endParaRPr lang="en-GB" sz="1100" b="1" i="0" u="none" strike="noStrike">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a:solidFill>
                            <a:srgbClr val="000000"/>
                          </a:solidFill>
                          <a:latin typeface="Calibri"/>
                        </a:rPr>
                        <a:t>nb</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135015">
                <a:tc>
                  <a:txBody>
                    <a:bodyPr/>
                    <a:lstStyle/>
                    <a:p>
                      <a:pPr algn="l" fontAlgn="b"/>
                      <a:r>
                        <a:rPr lang="en-GB" sz="1100" b="1" i="0" u="none" strike="noStrike" dirty="0">
                          <a:solidFill>
                            <a:srgbClr val="000000"/>
                          </a:solidFill>
                          <a:latin typeface="Calibri"/>
                        </a:rPr>
                        <a:t> </a:t>
                      </a:r>
                    </a:p>
                  </a:txBody>
                  <a:tcPr marL="6773" marR="6773" marT="6773"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100" b="1" i="0" u="none" strike="noStrike">
                          <a:solidFill>
                            <a:srgbClr val="000000"/>
                          </a:solidFill>
                          <a:latin typeface="Calibri"/>
                        </a:rPr>
                        <a:t>[x10</a:t>
                      </a:r>
                      <a:r>
                        <a:rPr lang="en-GB" sz="1100" b="1" i="0" u="none" strike="noStrike" baseline="30000">
                          <a:solidFill>
                            <a:srgbClr val="000000"/>
                          </a:solidFill>
                          <a:latin typeface="Calibri"/>
                        </a:rPr>
                        <a:t>11</a:t>
                      </a:r>
                      <a:r>
                        <a:rPr lang="en-GB" sz="1100" b="1" i="0" u="none" strike="noStrike">
                          <a:solidFill>
                            <a:srgbClr val="000000"/>
                          </a:solidFill>
                          <a:latin typeface="Calibri"/>
                        </a:rPr>
                        <a:t>]</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dirty="0">
                          <a:solidFill>
                            <a:srgbClr val="000000"/>
                          </a:solidFill>
                          <a:latin typeface="Calibri"/>
                        </a:rPr>
                        <a:t>[mm ∙ </a:t>
                      </a:r>
                      <a:r>
                        <a:rPr lang="en-GB" sz="1100" b="1" i="0" u="none" strike="noStrike" dirty="0" err="1">
                          <a:solidFill>
                            <a:srgbClr val="000000"/>
                          </a:solidFill>
                          <a:latin typeface="Calibri"/>
                        </a:rPr>
                        <a:t>mrad</a:t>
                      </a:r>
                      <a:r>
                        <a:rPr lang="en-GB" sz="1100" b="1" i="0" u="none" strike="noStrike" dirty="0">
                          <a:solidFill>
                            <a:srgbClr val="000000"/>
                          </a:solidFill>
                          <a:latin typeface="Calibri"/>
                        </a:rPr>
                        <a:t>]</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a:solidFill>
                            <a:srgbClr val="000000"/>
                          </a:solidFill>
                          <a:latin typeface="Calibri"/>
                        </a:rPr>
                        <a:t>batches</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dirty="0">
                          <a:solidFill>
                            <a:srgbClr val="000000"/>
                          </a:solidFill>
                          <a:latin typeface="Calibri"/>
                        </a:rPr>
                        <a:t>bunches</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dirty="0">
                          <a:solidFill>
                            <a:srgbClr val="000000"/>
                          </a:solidFill>
                          <a:latin typeface="Calibri"/>
                        </a:rPr>
                        <a:t>[x10</a:t>
                      </a:r>
                      <a:r>
                        <a:rPr lang="en-GB" sz="1100" b="1" i="0" u="none" strike="noStrike" baseline="30000" dirty="0">
                          <a:solidFill>
                            <a:srgbClr val="000000"/>
                          </a:solidFill>
                          <a:latin typeface="Calibri"/>
                        </a:rPr>
                        <a:t>11</a:t>
                      </a:r>
                      <a:r>
                        <a:rPr lang="en-GB" sz="1100" b="1" i="0" u="none" strike="noStrike" dirty="0">
                          <a:solidFill>
                            <a:srgbClr val="000000"/>
                          </a:solidFill>
                          <a:latin typeface="Calibri"/>
                        </a:rPr>
                        <a:t>]</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dirty="0">
                          <a:solidFill>
                            <a:srgbClr val="000000"/>
                          </a:solidFill>
                          <a:latin typeface="Calibri"/>
                        </a:rPr>
                        <a:t>[mm ∙ </a:t>
                      </a:r>
                      <a:r>
                        <a:rPr lang="en-GB" sz="1100" b="1" i="0" u="none" strike="noStrike" dirty="0" err="1">
                          <a:solidFill>
                            <a:srgbClr val="000000"/>
                          </a:solidFill>
                          <a:latin typeface="Calibri"/>
                        </a:rPr>
                        <a:t>mrad</a:t>
                      </a:r>
                      <a:r>
                        <a:rPr lang="en-GB" sz="1100" b="1" i="0" u="none" strike="noStrike" dirty="0">
                          <a:solidFill>
                            <a:srgbClr val="000000"/>
                          </a:solidFill>
                          <a:latin typeface="Calibri"/>
                        </a:rPr>
                        <a:t>]</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dirty="0">
                          <a:solidFill>
                            <a:srgbClr val="000000"/>
                          </a:solidFill>
                          <a:latin typeface="Calibri"/>
                        </a:rPr>
                        <a:t>bunches</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a:solidFill>
                            <a:srgbClr val="000000"/>
                          </a:solidFill>
                          <a:latin typeface="Calibri"/>
                        </a:rPr>
                        <a:t>[x10</a:t>
                      </a:r>
                      <a:r>
                        <a:rPr lang="en-GB" sz="1100" b="1" i="0" u="none" strike="noStrike" baseline="30000">
                          <a:solidFill>
                            <a:srgbClr val="000000"/>
                          </a:solidFill>
                          <a:latin typeface="Calibri"/>
                        </a:rPr>
                        <a:t>11</a:t>
                      </a:r>
                      <a:r>
                        <a:rPr lang="en-GB" sz="1100" b="1" i="0" u="none" strike="noStrike">
                          <a:solidFill>
                            <a:srgbClr val="000000"/>
                          </a:solidFill>
                          <a:latin typeface="Calibri"/>
                        </a:rPr>
                        <a:t>]</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a:solidFill>
                            <a:srgbClr val="000000"/>
                          </a:solidFill>
                          <a:latin typeface="Calibri"/>
                        </a:rPr>
                        <a:t>[mm ∙ mrad]</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a:solidFill>
                            <a:srgbClr val="000000"/>
                          </a:solidFill>
                          <a:latin typeface="Calibri"/>
                        </a:rPr>
                        <a:t>[eVs]</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a:solidFill>
                            <a:srgbClr val="000000"/>
                          </a:solidFill>
                          <a:latin typeface="Calibri"/>
                        </a:rPr>
                        <a:t>bunches</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r>
              <a:tr h="95617">
                <a:tc>
                  <a:txBody>
                    <a:bodyPr/>
                    <a:lstStyle/>
                    <a:p>
                      <a:pPr algn="l" fontAlgn="b"/>
                      <a:r>
                        <a:rPr lang="en-GB" sz="1100" b="1" i="0" u="none" strike="noStrike" dirty="0">
                          <a:solidFill>
                            <a:srgbClr val="000000"/>
                          </a:solidFill>
                          <a:latin typeface="Calibri"/>
                        </a:rPr>
                        <a:t> </a:t>
                      </a:r>
                    </a:p>
                  </a:txBody>
                  <a:tcPr marL="6773" marR="6773" marT="677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latin typeface="Calibri"/>
                        </a:rPr>
                        <a:t> </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l-GR" sz="1100" b="1" i="0" u="none" strike="noStrike" dirty="0">
                          <a:solidFill>
                            <a:srgbClr val="000000"/>
                          </a:solidFill>
                          <a:latin typeface="Calibri"/>
                        </a:rPr>
                        <a:t>1σ, </a:t>
                      </a:r>
                      <a:r>
                        <a:rPr lang="en-GB" sz="1100" b="1" i="0" u="none" strike="noStrike" dirty="0">
                          <a:solidFill>
                            <a:srgbClr val="000000"/>
                          </a:solidFill>
                          <a:latin typeface="Calibri"/>
                        </a:rPr>
                        <a:t>norm.</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a:solidFill>
                            <a:srgbClr val="000000"/>
                          </a:solidFill>
                          <a:latin typeface="Calibri"/>
                        </a:rPr>
                        <a:t> </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dirty="0">
                          <a:solidFill>
                            <a:srgbClr val="000000"/>
                          </a:solidFill>
                          <a:latin typeface="Calibri"/>
                        </a:rPr>
                        <a:t> </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dirty="0">
                          <a:solidFill>
                            <a:srgbClr val="000000"/>
                          </a:solidFill>
                          <a:latin typeface="Calibri"/>
                        </a:rPr>
                        <a:t> </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l-GR" sz="1100" b="1" i="0" u="none" strike="noStrike" dirty="0">
                          <a:solidFill>
                            <a:srgbClr val="000000"/>
                          </a:solidFill>
                          <a:latin typeface="Calibri"/>
                        </a:rPr>
                        <a:t>1σ, </a:t>
                      </a:r>
                      <a:r>
                        <a:rPr lang="en-GB" sz="1100" b="1" i="0" u="none" strike="noStrike" dirty="0">
                          <a:solidFill>
                            <a:srgbClr val="000000"/>
                          </a:solidFill>
                          <a:latin typeface="Calibri"/>
                        </a:rPr>
                        <a:t>norm.</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a:solidFill>
                            <a:srgbClr val="000000"/>
                          </a:solidFill>
                          <a:latin typeface="Calibri"/>
                        </a:rPr>
                        <a:t> </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a:solidFill>
                            <a:srgbClr val="000000"/>
                          </a:solidFill>
                          <a:latin typeface="Calibri"/>
                        </a:rPr>
                        <a:t> </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l-GR" sz="1100" b="1" i="0" u="none" strike="noStrike">
                          <a:solidFill>
                            <a:srgbClr val="000000"/>
                          </a:solidFill>
                          <a:latin typeface="Calibri"/>
                        </a:rPr>
                        <a:t>1σ, </a:t>
                      </a:r>
                      <a:r>
                        <a:rPr lang="en-GB" sz="1100" b="1" i="0" u="none" strike="noStrike">
                          <a:solidFill>
                            <a:srgbClr val="000000"/>
                          </a:solidFill>
                          <a:latin typeface="Calibri"/>
                        </a:rPr>
                        <a:t>norm.</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a:solidFill>
                            <a:srgbClr val="000000"/>
                          </a:solidFill>
                          <a:latin typeface="Calibri"/>
                        </a:rPr>
                        <a:t> </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a:solidFill>
                            <a:srgbClr val="000000"/>
                          </a:solidFill>
                          <a:latin typeface="Calibri"/>
                        </a:rPr>
                        <a:t> </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r>
              <a:tr h="146229">
                <a:tc>
                  <a:txBody>
                    <a:bodyPr/>
                    <a:lstStyle/>
                    <a:p>
                      <a:pPr algn="l" fontAlgn="b"/>
                      <a:r>
                        <a:rPr lang="en-GB" sz="1100" b="0" i="0" u="none" strike="noStrike" dirty="0">
                          <a:solidFill>
                            <a:srgbClr val="000000"/>
                          </a:solidFill>
                          <a:latin typeface="Calibri"/>
                        </a:rPr>
                        <a:t>LHC25</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16</a:t>
                      </a:r>
                      <a:r>
                        <a:rPr lang="en-GB" sz="1100" b="0" i="0" u="none" strike="noStrike" dirty="0">
                          <a:solidFill>
                            <a:srgbClr val="000000"/>
                          </a:solidFill>
                          <a:latin typeface="Calibri"/>
                        </a:rPr>
                        <a:t> </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a:t>
                      </a:r>
                      <a:r>
                        <a:rPr lang="en-GB" sz="1100" b="0" i="0" u="none" strike="noStrike" dirty="0" smtClean="0">
                          <a:solidFill>
                            <a:srgbClr val="000000"/>
                          </a:solidFill>
                          <a:latin typeface="Calibri"/>
                        </a:rPr>
                        <a:t>2.5</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2</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4 + 2</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1.3</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a:t>
                      </a:r>
                      <a:r>
                        <a:rPr lang="en-GB" sz="1100" b="0" i="0" u="none" strike="noStrike" dirty="0" smtClean="0">
                          <a:solidFill>
                            <a:srgbClr val="000000"/>
                          </a:solidFill>
                          <a:latin typeface="Calibri"/>
                        </a:rPr>
                        <a:t>2.5</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72</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1.15</a:t>
                      </a:r>
                      <a:r>
                        <a:rPr lang="en-GB" sz="1100" b="0" i="0" u="none" strike="noStrike" dirty="0">
                          <a:solidFill>
                            <a:srgbClr val="000000"/>
                          </a:solidFill>
                          <a:latin typeface="Calibri"/>
                        </a:rPr>
                        <a:t> </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a:t>
                      </a:r>
                      <a:r>
                        <a:rPr lang="en-GB" sz="1100" b="0" i="0" u="none" strike="noStrike" dirty="0" smtClean="0">
                          <a:solidFill>
                            <a:srgbClr val="000000"/>
                          </a:solidFill>
                          <a:latin typeface="Calibri"/>
                        </a:rPr>
                        <a:t>3.6</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1 - 4 x 72</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1836">
                <a:tc>
                  <a:txBody>
                    <a:bodyPr/>
                    <a:lstStyle/>
                    <a:p>
                      <a:pPr algn="l" fontAlgn="b"/>
                      <a:r>
                        <a:rPr lang="en-GB" sz="1100" b="0" i="0" u="none" strike="noStrike" dirty="0" smtClean="0">
                          <a:solidFill>
                            <a:srgbClr val="000000"/>
                          </a:solidFill>
                          <a:latin typeface="Calibri"/>
                        </a:rPr>
                        <a:t>LHC25 High</a:t>
                      </a:r>
                      <a:r>
                        <a:rPr lang="en-GB" sz="1100" b="0" i="0" u="none" strike="noStrike" baseline="0" dirty="0" smtClean="0">
                          <a:solidFill>
                            <a:srgbClr val="000000"/>
                          </a:solidFill>
                          <a:latin typeface="Calibri"/>
                        </a:rPr>
                        <a:t> int.</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chemeClr val="tx1"/>
                          </a:solidFill>
                          <a:latin typeface="Calibri"/>
                        </a:rPr>
                        <a:t>25</a:t>
                      </a:r>
                      <a:endParaRPr lang="en-GB" sz="1100" b="0" i="0" u="none" strike="noStrike" dirty="0">
                        <a:solidFill>
                          <a:schemeClr val="tx1"/>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chemeClr val="tx1"/>
                          </a:solidFill>
                          <a:latin typeface="Calibri"/>
                        </a:rPr>
                        <a:t>3.6/4.6</a:t>
                      </a:r>
                      <a:endParaRPr lang="en-GB" sz="1100" b="0" i="0" u="none" strike="noStrike" dirty="0">
                        <a:solidFill>
                          <a:schemeClr val="tx1"/>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chemeClr val="tx1"/>
                          </a:solidFill>
                          <a:latin typeface="Calibri"/>
                        </a:rPr>
                        <a:t>2</a:t>
                      </a:r>
                      <a:endParaRPr lang="en-GB" sz="1100" b="0" i="0" u="none" strike="noStrike" dirty="0">
                        <a:solidFill>
                          <a:schemeClr val="tx1"/>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chemeClr val="tx1"/>
                          </a:solidFill>
                          <a:latin typeface="Calibri"/>
                        </a:rPr>
                        <a:t>4 + 2</a:t>
                      </a:r>
                      <a:endParaRPr lang="en-GB" sz="1100" b="0" i="0" u="none" strike="noStrike" dirty="0">
                        <a:solidFill>
                          <a:schemeClr val="tx1"/>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chemeClr val="tx1"/>
                          </a:solidFill>
                          <a:latin typeface="Calibri"/>
                        </a:rPr>
                        <a:t>1.7 (1.9)</a:t>
                      </a:r>
                      <a:endParaRPr lang="en-GB" sz="1100" b="0" i="0" u="none" strike="noStrike" dirty="0">
                        <a:solidFill>
                          <a:schemeClr val="tx1"/>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chemeClr val="tx1"/>
                          </a:solidFill>
                          <a:latin typeface="Calibri"/>
                        </a:rPr>
                        <a:t>5</a:t>
                      </a:r>
                      <a:endParaRPr lang="en-GB" sz="1100" b="0" i="0" u="none" strike="noStrike" dirty="0">
                        <a:solidFill>
                          <a:schemeClr val="tx1"/>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chemeClr val="tx1"/>
                          </a:solidFill>
                          <a:latin typeface="Calibri"/>
                        </a:rPr>
                        <a:t>72</a:t>
                      </a:r>
                      <a:endParaRPr lang="en-GB" sz="1100" b="0" i="0" u="none" strike="noStrike" dirty="0">
                        <a:solidFill>
                          <a:schemeClr val="tx1"/>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latin typeface="Calibri"/>
                        </a:rPr>
                        <a:t>1.5</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1" i="0" u="none" strike="noStrike" baseline="0" dirty="0" smtClean="0">
                          <a:solidFill>
                            <a:srgbClr val="FF0000"/>
                          </a:solidFill>
                          <a:latin typeface="Calibri"/>
                          <a:sym typeface="Wingdings" pitchFamily="2" charset="2"/>
                        </a:rPr>
                        <a:t>~ 10</a:t>
                      </a:r>
                      <a:endParaRPr lang="en-GB" sz="1100" b="1" i="0" u="none" strike="noStrike" dirty="0" smtClean="0">
                        <a:solidFill>
                          <a:srgbClr val="FF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 – 4 x 72</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7443">
                <a:tc>
                  <a:txBody>
                    <a:bodyPr/>
                    <a:lstStyle/>
                    <a:p>
                      <a:pPr algn="l" fontAlgn="b"/>
                      <a:r>
                        <a:rPr lang="en-GB" sz="1100" b="0" i="0" u="none" strike="noStrike">
                          <a:solidFill>
                            <a:srgbClr val="000000"/>
                          </a:solidFill>
                          <a:latin typeface="Calibri"/>
                        </a:rPr>
                        <a:t>LHC50 (SB)</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16</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2.5</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6</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1.3</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2.5</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36</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1.15</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2.5</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1 - 4 x 36</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3050">
                <a:tc>
                  <a:txBody>
                    <a:bodyPr/>
                    <a:lstStyle/>
                    <a:p>
                      <a:pPr algn="l" fontAlgn="b"/>
                      <a:r>
                        <a:rPr lang="en-GB" sz="1100" b="0" i="0" u="none" strike="noStrike" dirty="0">
                          <a:solidFill>
                            <a:srgbClr val="000000"/>
                          </a:solidFill>
                          <a:latin typeface="Calibri"/>
                        </a:rPr>
                        <a:t>LHC50 High int. (SB)</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24</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3.5</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6</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1.8</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3.5</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36</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dirty="0" smtClean="0">
                          <a:solidFill>
                            <a:srgbClr val="FF0000"/>
                          </a:solidFill>
                          <a:latin typeface="Calibri"/>
                        </a:rPr>
                        <a:t>1.5</a:t>
                      </a:r>
                      <a:endParaRPr lang="en-GB" sz="1100" b="1" i="0" u="none" strike="noStrike" dirty="0">
                        <a:solidFill>
                          <a:srgbClr val="FF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dirty="0">
                          <a:solidFill>
                            <a:srgbClr val="FF0000"/>
                          </a:solidFill>
                          <a:latin typeface="Calibri"/>
                        </a:rPr>
                        <a:t>3.5</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1 - 4 x 36</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8657">
                <a:tc>
                  <a:txBody>
                    <a:bodyPr/>
                    <a:lstStyle/>
                    <a:p>
                      <a:pPr algn="l" fontAlgn="b"/>
                      <a:r>
                        <a:rPr lang="en-GB" sz="1100" b="0" i="0" u="none" strike="noStrike" dirty="0">
                          <a:solidFill>
                            <a:srgbClr val="000000"/>
                          </a:solidFill>
                          <a:latin typeface="Calibri"/>
                        </a:rPr>
                        <a:t>LHC75 (SB)</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11</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1.5</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6</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1.3</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1.8</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24</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1.2</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2</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1 - 4 x 24</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29259">
                <a:tc>
                  <a:txBody>
                    <a:bodyPr/>
                    <a:lstStyle/>
                    <a:p>
                      <a:pPr algn="l" fontAlgn="b"/>
                      <a:r>
                        <a:rPr lang="en-GB" sz="1100" b="0" i="0" u="none" strike="noStrike" dirty="0">
                          <a:solidFill>
                            <a:srgbClr val="000000"/>
                          </a:solidFill>
                          <a:latin typeface="Calibri"/>
                        </a:rPr>
                        <a:t>LHC150</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5</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&lt; 1.5</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6</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1.2</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&lt; 2</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12</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1.1</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&lt; 2.5 (1.6)</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1 - 4 x 12</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
        <p:nvSpPr>
          <p:cNvPr id="2" name="Title 1"/>
          <p:cNvSpPr>
            <a:spLocks noGrp="1"/>
          </p:cNvSpPr>
          <p:nvPr>
            <p:ph type="title"/>
          </p:nvPr>
        </p:nvSpPr>
        <p:spPr>
          <a:xfrm>
            <a:off x="1403648" y="260648"/>
            <a:ext cx="6696744" cy="648072"/>
          </a:xfrm>
        </p:spPr>
        <p:txBody>
          <a:bodyPr/>
          <a:lstStyle/>
          <a:p>
            <a:r>
              <a:rPr lang="en-GB" dirty="0" smtClean="0">
                <a:effectLst>
                  <a:outerShdw blurRad="38100" dist="38100" dir="2700000" algn="tl">
                    <a:srgbClr val="000000">
                      <a:alpha val="43137"/>
                    </a:srgbClr>
                  </a:outerShdw>
                </a:effectLst>
              </a:rPr>
              <a:t>Beam characteristics</a:t>
            </a:r>
            <a:endParaRPr lang="en-GB" dirty="0">
              <a:effectLst>
                <a:outerShdw blurRad="38100" dist="38100" dir="2700000" algn="tl">
                  <a:srgbClr val="000000">
                    <a:alpha val="43137"/>
                  </a:srgbClr>
                </a:outerShdw>
              </a:effectLst>
            </a:endParaRPr>
          </a:p>
        </p:txBody>
      </p:sp>
      <p:pic>
        <p:nvPicPr>
          <p:cNvPr id="9" name="Picture 3" descr="J:\Documents\Desk_Tools\CERN_logos\icon-lhc-pho-1999-087.gif"/>
          <p:cNvPicPr>
            <a:picLocks noChangeAspect="1" noChangeArrowheads="1"/>
          </p:cNvPicPr>
          <p:nvPr/>
        </p:nvPicPr>
        <p:blipFill>
          <a:blip r:embed="rId3"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1" name="Oval 10"/>
          <p:cNvSpPr/>
          <p:nvPr/>
        </p:nvSpPr>
        <p:spPr>
          <a:xfrm>
            <a:off x="6102170" y="2636912"/>
            <a:ext cx="1575175" cy="180021"/>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341530" y="2636912"/>
            <a:ext cx="1575175" cy="180021"/>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rot="20010498">
            <a:off x="252657" y="1494616"/>
            <a:ext cx="1658763" cy="584775"/>
          </a:xfrm>
          <a:prstGeom prst="rect">
            <a:avLst/>
          </a:prstGeom>
          <a:solidFill>
            <a:schemeClr val="accent1"/>
          </a:solidFill>
        </p:spPr>
        <p:txBody>
          <a:bodyPr wrap="square" rtlCol="0">
            <a:spAutoFit/>
          </a:bodyPr>
          <a:lstStyle/>
          <a:p>
            <a:pPr algn="ctr"/>
            <a:r>
              <a:rPr lang="en-GB" sz="1600" dirty="0" smtClean="0">
                <a:solidFill>
                  <a:schemeClr val="accent2"/>
                </a:solidFill>
              </a:rPr>
              <a:t>Peak </a:t>
            </a:r>
          </a:p>
          <a:p>
            <a:pPr algn="ctr"/>
            <a:r>
              <a:rPr lang="en-GB" sz="1600" dirty="0" smtClean="0">
                <a:solidFill>
                  <a:schemeClr val="accent2"/>
                </a:solidFill>
              </a:rPr>
              <a:t>Performances !!!</a:t>
            </a:r>
            <a:endParaRPr lang="en-GB" sz="1600" dirty="0">
              <a:solidFill>
                <a:schemeClr val="accent2"/>
              </a:solidFill>
            </a:endParaRPr>
          </a:p>
        </p:txBody>
      </p:sp>
      <p:sp>
        <p:nvSpPr>
          <p:cNvPr id="15" name="TextBox 14"/>
          <p:cNvSpPr txBox="1"/>
          <p:nvPr/>
        </p:nvSpPr>
        <p:spPr>
          <a:xfrm>
            <a:off x="0" y="0"/>
            <a:ext cx="1941557" cy="338554"/>
          </a:xfrm>
          <a:prstGeom prst="rect">
            <a:avLst/>
          </a:prstGeom>
          <a:solidFill>
            <a:srgbClr val="FFFF8B"/>
          </a:solidFill>
        </p:spPr>
        <p:txBody>
          <a:bodyPr wrap="none" rtlCol="0">
            <a:spAutoFit/>
          </a:bodyPr>
          <a:lstStyle/>
          <a:p>
            <a:r>
              <a:rPr lang="fr-CH" sz="1600" b="1" dirty="0" smtClean="0">
                <a:solidFill>
                  <a:srgbClr val="0000FF"/>
                </a:solidFill>
              </a:rPr>
              <a:t>1). R. Steerenberg</a:t>
            </a:r>
            <a:endParaRPr lang="en-US" sz="1600" b="1" dirty="0">
              <a:solidFill>
                <a:srgbClr val="0000FF"/>
              </a:solidFill>
            </a:endParaRPr>
          </a:p>
        </p:txBody>
      </p:sp>
      <p:graphicFrame>
        <p:nvGraphicFramePr>
          <p:cNvPr id="16" name="Table 15"/>
          <p:cNvGraphicFramePr>
            <a:graphicFrameLocks noGrp="1"/>
          </p:cNvGraphicFramePr>
          <p:nvPr/>
        </p:nvGraphicFramePr>
        <p:xfrm>
          <a:off x="467544" y="3501008"/>
          <a:ext cx="8505946" cy="2025225"/>
        </p:xfrm>
        <a:graphic>
          <a:graphicData uri="http://schemas.openxmlformats.org/drawingml/2006/table">
            <a:tbl>
              <a:tblPr/>
              <a:tblGrid>
                <a:gridCol w="1170130"/>
                <a:gridCol w="703634"/>
                <a:gridCol w="784147"/>
                <a:gridCol w="519614"/>
                <a:gridCol w="557406"/>
                <a:gridCol w="651881"/>
                <a:gridCol w="784147"/>
                <a:gridCol w="557406"/>
                <a:gridCol w="651881"/>
                <a:gridCol w="784147"/>
                <a:gridCol w="651881"/>
                <a:gridCol w="689672"/>
              </a:tblGrid>
              <a:tr h="225025">
                <a:tc>
                  <a:txBody>
                    <a:bodyPr/>
                    <a:lstStyle/>
                    <a:p>
                      <a:pPr algn="l" fontAlgn="b"/>
                      <a:r>
                        <a:rPr lang="en-GB" sz="1100" b="0" i="0" u="none" strike="noStrike" dirty="0">
                          <a:solidFill>
                            <a:srgbClr val="000000"/>
                          </a:solidFill>
                          <a:latin typeface="Calibri"/>
                        </a:rPr>
                        <a:t> </a:t>
                      </a:r>
                    </a:p>
                  </a:txBody>
                  <a:tcPr marL="6773" marR="6773" marT="6773" marB="0" anchor="b">
                    <a:lnL>
                      <a:noFill/>
                    </a:lnL>
                    <a:lnR w="12700" cap="flat" cmpd="sng" algn="ctr">
                      <a:solidFill>
                        <a:srgbClr val="000000"/>
                      </a:solidFill>
                      <a:prstDash val="solid"/>
                      <a:round/>
                      <a:headEnd type="none" w="med" len="med"/>
                      <a:tailEnd type="none" w="med" len="med"/>
                    </a:lnR>
                    <a:lnT>
                      <a:noFill/>
                    </a:lnT>
                    <a:lnB>
                      <a:noFill/>
                    </a:lnB>
                    <a:noFill/>
                  </a:tcPr>
                </a:tc>
                <a:tc gridSpan="11">
                  <a:txBody>
                    <a:bodyPr/>
                    <a:lstStyle/>
                    <a:p>
                      <a:pPr algn="ctr" fontAlgn="b"/>
                      <a:r>
                        <a:rPr lang="en-GB" sz="1600" b="1" i="0" u="none" strike="noStrike" dirty="0" smtClean="0">
                          <a:solidFill>
                            <a:srgbClr val="FF0000"/>
                          </a:solidFill>
                          <a:latin typeface="Calibri"/>
                        </a:rPr>
                        <a:t>Possible </a:t>
                      </a:r>
                      <a:r>
                        <a:rPr lang="en-GB" sz="1600" b="1" i="0" u="none" strike="noStrike" dirty="0">
                          <a:solidFill>
                            <a:srgbClr val="FF0000"/>
                          </a:solidFill>
                          <a:latin typeface="Calibri"/>
                        </a:rPr>
                        <a:t>Characteristics </a:t>
                      </a:r>
                      <a:r>
                        <a:rPr lang="en-GB" sz="1600" b="1" i="0" u="none" strike="noStrike" dirty="0" smtClean="0">
                          <a:solidFill>
                            <a:srgbClr val="FF0000"/>
                          </a:solidFill>
                          <a:latin typeface="Calibri"/>
                        </a:rPr>
                        <a:t>2011</a:t>
                      </a:r>
                      <a:endParaRPr lang="en-GB" sz="1600" b="1" i="0" u="none" strike="noStrike" dirty="0">
                        <a:solidFill>
                          <a:srgbClr val="FF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54432">
                <a:tc>
                  <a:txBody>
                    <a:bodyPr/>
                    <a:lstStyle/>
                    <a:p>
                      <a:pPr algn="l" fontAlgn="b"/>
                      <a:r>
                        <a:rPr lang="en-GB" sz="1100" b="1" i="0" u="none" strike="noStrike" dirty="0">
                          <a:solidFill>
                            <a:srgbClr val="000000"/>
                          </a:solidFill>
                          <a:latin typeface="Calibri"/>
                        </a:rPr>
                        <a:t> </a:t>
                      </a:r>
                    </a:p>
                  </a:txBody>
                  <a:tcPr marL="6773" marR="6773" marT="6773" marB="0" anchor="b">
                    <a:lnL>
                      <a:noFill/>
                    </a:lnL>
                    <a:lnR w="12700" cap="flat" cmpd="sng" algn="ctr">
                      <a:solidFill>
                        <a:srgbClr val="000000"/>
                      </a:solidFill>
                      <a:prstDash val="solid"/>
                      <a:round/>
                      <a:headEnd type="none" w="med" len="med"/>
                      <a:tailEnd type="none" w="med" len="med"/>
                    </a:lnR>
                    <a:lnT>
                      <a:noFill/>
                    </a:lnT>
                    <a:lnB>
                      <a:noFill/>
                    </a:lnB>
                    <a:noFill/>
                  </a:tcPr>
                </a:tc>
                <a:tc gridSpan="4">
                  <a:txBody>
                    <a:bodyPr/>
                    <a:lstStyle/>
                    <a:p>
                      <a:pPr algn="ctr" fontAlgn="b"/>
                      <a:r>
                        <a:rPr lang="en-GB" sz="1100" b="1" i="0" u="none" strike="noStrike" dirty="0">
                          <a:solidFill>
                            <a:srgbClr val="000000"/>
                          </a:solidFill>
                          <a:latin typeface="Calibri"/>
                        </a:rPr>
                        <a:t>PSB extraction</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3">
                  <a:txBody>
                    <a:bodyPr/>
                    <a:lstStyle/>
                    <a:p>
                      <a:pPr algn="ctr" fontAlgn="b"/>
                      <a:r>
                        <a:rPr lang="en-GB" sz="1100" b="1" i="0" u="none" strike="noStrike">
                          <a:solidFill>
                            <a:srgbClr val="000000"/>
                          </a:solidFill>
                          <a:latin typeface="Calibri"/>
                        </a:rPr>
                        <a:t>PS extraction</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gridSpan="4">
                  <a:txBody>
                    <a:bodyPr/>
                    <a:lstStyle/>
                    <a:p>
                      <a:pPr algn="ctr" fontAlgn="b"/>
                      <a:r>
                        <a:rPr lang="en-GB" sz="1100" b="1" i="0" u="none" strike="noStrike">
                          <a:solidFill>
                            <a:srgbClr val="000000"/>
                          </a:solidFill>
                          <a:latin typeface="Calibri"/>
                        </a:rPr>
                        <a:t>SPS extraction</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160039">
                <a:tc>
                  <a:txBody>
                    <a:bodyPr/>
                    <a:lstStyle/>
                    <a:p>
                      <a:pPr algn="l" fontAlgn="b"/>
                      <a:r>
                        <a:rPr lang="en-GB" sz="1100" b="1" i="0" u="none" strike="noStrike" dirty="0">
                          <a:solidFill>
                            <a:srgbClr val="000000"/>
                          </a:solidFill>
                          <a:latin typeface="Calibri"/>
                        </a:rPr>
                        <a:t> </a:t>
                      </a:r>
                    </a:p>
                  </a:txBody>
                  <a:tcPr marL="6773" marR="6773" marT="6773"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100" b="1" i="0" u="none" strike="noStrike" dirty="0" err="1">
                          <a:solidFill>
                            <a:srgbClr val="000000"/>
                          </a:solidFill>
                          <a:latin typeface="Calibri"/>
                        </a:rPr>
                        <a:t>Ip</a:t>
                      </a:r>
                      <a:r>
                        <a:rPr lang="en-GB" sz="1100" b="1" i="0" u="none" strike="noStrike" dirty="0">
                          <a:solidFill>
                            <a:srgbClr val="000000"/>
                          </a:solidFill>
                          <a:latin typeface="Calibri"/>
                        </a:rPr>
                        <a:t> / </a:t>
                      </a:r>
                      <a:r>
                        <a:rPr lang="en-GB" sz="1100" b="1" i="0" u="none" strike="noStrike" dirty="0" smtClean="0">
                          <a:solidFill>
                            <a:srgbClr val="000000"/>
                          </a:solidFill>
                          <a:latin typeface="Calibri"/>
                        </a:rPr>
                        <a:t>ring</a:t>
                      </a:r>
                      <a:endParaRPr lang="en-GB" sz="1100" b="1"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dirty="0" err="1">
                          <a:solidFill>
                            <a:srgbClr val="000000"/>
                          </a:solidFill>
                          <a:latin typeface="Calibri"/>
                        </a:rPr>
                        <a:t>ɛ</a:t>
                      </a:r>
                      <a:r>
                        <a:rPr lang="en-GB" sz="1100" b="1" i="0" u="none" strike="noStrike" baseline="-25000" dirty="0" err="1">
                          <a:solidFill>
                            <a:srgbClr val="000000"/>
                          </a:solidFill>
                          <a:latin typeface="Calibri"/>
                        </a:rPr>
                        <a:t>h</a:t>
                      </a:r>
                      <a:r>
                        <a:rPr lang="en-GB" sz="1100" b="1" i="0" u="none" strike="noStrike" dirty="0">
                          <a:solidFill>
                            <a:srgbClr val="000000"/>
                          </a:solidFill>
                          <a:latin typeface="Calibri"/>
                        </a:rPr>
                        <a:t> and </a:t>
                      </a:r>
                      <a:r>
                        <a:rPr lang="en-GB" sz="1100" b="1" i="0" u="none" strike="noStrike" dirty="0" err="1">
                          <a:solidFill>
                            <a:srgbClr val="000000"/>
                          </a:solidFill>
                          <a:latin typeface="Calibri"/>
                        </a:rPr>
                        <a:t>ɛ</a:t>
                      </a:r>
                      <a:r>
                        <a:rPr lang="en-GB" sz="1100" b="1" i="0" u="none" strike="noStrike" baseline="-25000" dirty="0" err="1">
                          <a:solidFill>
                            <a:srgbClr val="000000"/>
                          </a:solidFill>
                          <a:latin typeface="Calibri"/>
                        </a:rPr>
                        <a:t>v</a:t>
                      </a:r>
                      <a:endParaRPr lang="en-GB" sz="1100" b="1"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dirty="0" err="1">
                          <a:solidFill>
                            <a:srgbClr val="000000"/>
                          </a:solidFill>
                          <a:latin typeface="Calibri"/>
                        </a:rPr>
                        <a:t>nb</a:t>
                      </a:r>
                      <a:endParaRPr lang="en-GB" sz="1100" b="1"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dirty="0" err="1">
                          <a:solidFill>
                            <a:srgbClr val="000000"/>
                          </a:solidFill>
                          <a:latin typeface="Calibri"/>
                        </a:rPr>
                        <a:t>nb</a:t>
                      </a:r>
                      <a:endParaRPr lang="en-GB" sz="1100" b="1"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dirty="0" err="1">
                          <a:solidFill>
                            <a:srgbClr val="000000"/>
                          </a:solidFill>
                          <a:latin typeface="Calibri"/>
                        </a:rPr>
                        <a:t>Ip</a:t>
                      </a:r>
                      <a:r>
                        <a:rPr lang="en-GB" sz="1100" b="1" i="0" u="none" strike="noStrike" dirty="0">
                          <a:solidFill>
                            <a:srgbClr val="000000"/>
                          </a:solidFill>
                          <a:latin typeface="Calibri"/>
                        </a:rPr>
                        <a:t> / bunch</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dirty="0" err="1">
                          <a:solidFill>
                            <a:srgbClr val="000000"/>
                          </a:solidFill>
                          <a:latin typeface="Calibri"/>
                        </a:rPr>
                        <a:t>ɛ</a:t>
                      </a:r>
                      <a:r>
                        <a:rPr lang="en-GB" sz="1100" b="1" i="0" u="none" strike="noStrike" baseline="-25000" dirty="0" err="1">
                          <a:solidFill>
                            <a:srgbClr val="000000"/>
                          </a:solidFill>
                          <a:latin typeface="Calibri"/>
                        </a:rPr>
                        <a:t>h</a:t>
                      </a:r>
                      <a:r>
                        <a:rPr lang="en-GB" sz="1100" b="1" i="0" u="none" strike="noStrike" dirty="0">
                          <a:solidFill>
                            <a:srgbClr val="000000"/>
                          </a:solidFill>
                          <a:latin typeface="Calibri"/>
                        </a:rPr>
                        <a:t> and </a:t>
                      </a:r>
                      <a:r>
                        <a:rPr lang="en-GB" sz="1100" b="1" i="0" u="none" strike="noStrike" dirty="0" err="1">
                          <a:solidFill>
                            <a:srgbClr val="000000"/>
                          </a:solidFill>
                          <a:latin typeface="Calibri"/>
                        </a:rPr>
                        <a:t>ɛ</a:t>
                      </a:r>
                      <a:r>
                        <a:rPr lang="en-GB" sz="1100" b="1" i="0" u="none" strike="noStrike" baseline="-25000" dirty="0" err="1">
                          <a:solidFill>
                            <a:srgbClr val="000000"/>
                          </a:solidFill>
                          <a:latin typeface="Calibri"/>
                        </a:rPr>
                        <a:t>v</a:t>
                      </a:r>
                      <a:endParaRPr lang="en-GB" sz="1100" b="1"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a:solidFill>
                            <a:srgbClr val="000000"/>
                          </a:solidFill>
                          <a:latin typeface="Calibri"/>
                        </a:rPr>
                        <a:t>nb</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a:solidFill>
                            <a:srgbClr val="000000"/>
                          </a:solidFill>
                          <a:latin typeface="Calibri"/>
                        </a:rPr>
                        <a:t>Ip / bunch</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a:solidFill>
                            <a:srgbClr val="000000"/>
                          </a:solidFill>
                          <a:latin typeface="Calibri"/>
                        </a:rPr>
                        <a:t>ɛ</a:t>
                      </a:r>
                      <a:r>
                        <a:rPr lang="en-GB" sz="1100" b="1" i="0" u="none" strike="noStrike" baseline="-25000">
                          <a:solidFill>
                            <a:srgbClr val="000000"/>
                          </a:solidFill>
                          <a:latin typeface="Calibri"/>
                        </a:rPr>
                        <a:t>h</a:t>
                      </a:r>
                      <a:r>
                        <a:rPr lang="en-GB" sz="1100" b="1" i="0" u="none" strike="noStrike">
                          <a:solidFill>
                            <a:srgbClr val="000000"/>
                          </a:solidFill>
                          <a:latin typeface="Calibri"/>
                        </a:rPr>
                        <a:t> and ɛ</a:t>
                      </a:r>
                      <a:r>
                        <a:rPr lang="en-GB" sz="1100" b="1" i="0" u="none" strike="noStrike" baseline="-25000">
                          <a:solidFill>
                            <a:srgbClr val="000000"/>
                          </a:solidFill>
                          <a:latin typeface="Calibri"/>
                        </a:rPr>
                        <a:t>v</a:t>
                      </a:r>
                      <a:endParaRPr lang="en-GB" sz="1100" b="1" i="0" u="none" strike="noStrike">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a:solidFill>
                            <a:srgbClr val="000000"/>
                          </a:solidFill>
                          <a:latin typeface="Calibri"/>
                        </a:rPr>
                        <a:t>ɛ</a:t>
                      </a:r>
                      <a:r>
                        <a:rPr lang="en-GB" sz="1100" b="1" i="0" u="none" strike="noStrike" baseline="-25000">
                          <a:solidFill>
                            <a:srgbClr val="000000"/>
                          </a:solidFill>
                          <a:latin typeface="Calibri"/>
                        </a:rPr>
                        <a:t>longit</a:t>
                      </a:r>
                      <a:endParaRPr lang="en-GB" sz="1100" b="1" i="0" u="none" strike="noStrike">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a:solidFill>
                            <a:srgbClr val="000000"/>
                          </a:solidFill>
                          <a:latin typeface="Calibri"/>
                        </a:rPr>
                        <a:t>nb</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165646">
                <a:tc>
                  <a:txBody>
                    <a:bodyPr/>
                    <a:lstStyle/>
                    <a:p>
                      <a:pPr algn="l" fontAlgn="b"/>
                      <a:r>
                        <a:rPr lang="en-GB" sz="1100" b="1" i="0" u="none" strike="noStrike" dirty="0">
                          <a:solidFill>
                            <a:srgbClr val="000000"/>
                          </a:solidFill>
                          <a:latin typeface="Calibri"/>
                        </a:rPr>
                        <a:t> </a:t>
                      </a:r>
                    </a:p>
                  </a:txBody>
                  <a:tcPr marL="6773" marR="6773" marT="6773"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100" b="1" i="0" u="none" strike="noStrike">
                          <a:solidFill>
                            <a:srgbClr val="000000"/>
                          </a:solidFill>
                          <a:latin typeface="Calibri"/>
                        </a:rPr>
                        <a:t>[x10</a:t>
                      </a:r>
                      <a:r>
                        <a:rPr lang="en-GB" sz="1100" b="1" i="0" u="none" strike="noStrike" baseline="30000">
                          <a:solidFill>
                            <a:srgbClr val="000000"/>
                          </a:solidFill>
                          <a:latin typeface="Calibri"/>
                        </a:rPr>
                        <a:t>11</a:t>
                      </a:r>
                      <a:r>
                        <a:rPr lang="en-GB" sz="1100" b="1" i="0" u="none" strike="noStrike">
                          <a:solidFill>
                            <a:srgbClr val="000000"/>
                          </a:solidFill>
                          <a:latin typeface="Calibri"/>
                        </a:rPr>
                        <a:t>]</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dirty="0">
                          <a:solidFill>
                            <a:srgbClr val="000000"/>
                          </a:solidFill>
                          <a:latin typeface="Calibri"/>
                        </a:rPr>
                        <a:t>[mm ∙ </a:t>
                      </a:r>
                      <a:r>
                        <a:rPr lang="en-GB" sz="1100" b="1" i="0" u="none" strike="noStrike" dirty="0" err="1">
                          <a:solidFill>
                            <a:srgbClr val="000000"/>
                          </a:solidFill>
                          <a:latin typeface="Calibri"/>
                        </a:rPr>
                        <a:t>mrad</a:t>
                      </a:r>
                      <a:r>
                        <a:rPr lang="en-GB" sz="1100" b="1" i="0" u="none" strike="noStrike" dirty="0">
                          <a:solidFill>
                            <a:srgbClr val="000000"/>
                          </a:solidFill>
                          <a:latin typeface="Calibri"/>
                        </a:rPr>
                        <a:t>]</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a:solidFill>
                            <a:srgbClr val="000000"/>
                          </a:solidFill>
                          <a:latin typeface="Calibri"/>
                        </a:rPr>
                        <a:t>batches</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dirty="0">
                          <a:solidFill>
                            <a:srgbClr val="000000"/>
                          </a:solidFill>
                          <a:latin typeface="Calibri"/>
                        </a:rPr>
                        <a:t>bunches</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dirty="0">
                          <a:solidFill>
                            <a:srgbClr val="000000"/>
                          </a:solidFill>
                          <a:latin typeface="Calibri"/>
                        </a:rPr>
                        <a:t>[x10</a:t>
                      </a:r>
                      <a:r>
                        <a:rPr lang="en-GB" sz="1100" b="1" i="0" u="none" strike="noStrike" baseline="30000" dirty="0">
                          <a:solidFill>
                            <a:srgbClr val="000000"/>
                          </a:solidFill>
                          <a:latin typeface="Calibri"/>
                        </a:rPr>
                        <a:t>11</a:t>
                      </a:r>
                      <a:r>
                        <a:rPr lang="en-GB" sz="1100" b="1" i="0" u="none" strike="noStrike" dirty="0">
                          <a:solidFill>
                            <a:srgbClr val="000000"/>
                          </a:solidFill>
                          <a:latin typeface="Calibri"/>
                        </a:rPr>
                        <a:t>]</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dirty="0">
                          <a:solidFill>
                            <a:srgbClr val="000000"/>
                          </a:solidFill>
                          <a:latin typeface="Calibri"/>
                        </a:rPr>
                        <a:t>[mm ∙ </a:t>
                      </a:r>
                      <a:r>
                        <a:rPr lang="en-GB" sz="1100" b="1" i="0" u="none" strike="noStrike" dirty="0" err="1">
                          <a:solidFill>
                            <a:srgbClr val="000000"/>
                          </a:solidFill>
                          <a:latin typeface="Calibri"/>
                        </a:rPr>
                        <a:t>mrad</a:t>
                      </a:r>
                      <a:r>
                        <a:rPr lang="en-GB" sz="1100" b="1" i="0" u="none" strike="noStrike" dirty="0">
                          <a:solidFill>
                            <a:srgbClr val="000000"/>
                          </a:solidFill>
                          <a:latin typeface="Calibri"/>
                        </a:rPr>
                        <a:t>]</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a:solidFill>
                            <a:srgbClr val="000000"/>
                          </a:solidFill>
                          <a:latin typeface="Calibri"/>
                        </a:rPr>
                        <a:t>bunches</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a:solidFill>
                            <a:srgbClr val="000000"/>
                          </a:solidFill>
                          <a:latin typeface="Calibri"/>
                        </a:rPr>
                        <a:t>[x10</a:t>
                      </a:r>
                      <a:r>
                        <a:rPr lang="en-GB" sz="1100" b="1" i="0" u="none" strike="noStrike" baseline="30000">
                          <a:solidFill>
                            <a:srgbClr val="000000"/>
                          </a:solidFill>
                          <a:latin typeface="Calibri"/>
                        </a:rPr>
                        <a:t>11</a:t>
                      </a:r>
                      <a:r>
                        <a:rPr lang="en-GB" sz="1100" b="1" i="0" u="none" strike="noStrike">
                          <a:solidFill>
                            <a:srgbClr val="000000"/>
                          </a:solidFill>
                          <a:latin typeface="Calibri"/>
                        </a:rPr>
                        <a:t>]</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a:solidFill>
                            <a:srgbClr val="000000"/>
                          </a:solidFill>
                          <a:latin typeface="Calibri"/>
                        </a:rPr>
                        <a:t>[mm ∙ mrad]</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a:solidFill>
                            <a:srgbClr val="000000"/>
                          </a:solidFill>
                          <a:latin typeface="Calibri"/>
                        </a:rPr>
                        <a:t>[eVs]</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a:solidFill>
                            <a:srgbClr val="000000"/>
                          </a:solidFill>
                          <a:latin typeface="Calibri"/>
                        </a:rPr>
                        <a:t>bunches</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r>
              <a:tr h="126248">
                <a:tc>
                  <a:txBody>
                    <a:bodyPr/>
                    <a:lstStyle/>
                    <a:p>
                      <a:pPr algn="l" fontAlgn="b"/>
                      <a:r>
                        <a:rPr lang="en-GB" sz="1100" b="1" i="0" u="none" strike="noStrike" dirty="0">
                          <a:solidFill>
                            <a:srgbClr val="000000"/>
                          </a:solidFill>
                          <a:latin typeface="Calibri"/>
                        </a:rPr>
                        <a:t> </a:t>
                      </a:r>
                    </a:p>
                  </a:txBody>
                  <a:tcPr marL="6773" marR="6773" marT="677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latin typeface="Calibri"/>
                        </a:rPr>
                        <a:t> </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l-GR" sz="1100" b="1" i="0" u="none" strike="noStrike" dirty="0">
                          <a:solidFill>
                            <a:srgbClr val="000000"/>
                          </a:solidFill>
                          <a:latin typeface="Calibri"/>
                        </a:rPr>
                        <a:t>1σ, </a:t>
                      </a:r>
                      <a:r>
                        <a:rPr lang="en-GB" sz="1100" b="1" i="0" u="none" strike="noStrike" dirty="0">
                          <a:solidFill>
                            <a:srgbClr val="000000"/>
                          </a:solidFill>
                          <a:latin typeface="Calibri"/>
                        </a:rPr>
                        <a:t>norm.</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a:solidFill>
                            <a:srgbClr val="000000"/>
                          </a:solidFill>
                          <a:latin typeface="Calibri"/>
                        </a:rPr>
                        <a:t> </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dirty="0">
                          <a:solidFill>
                            <a:srgbClr val="000000"/>
                          </a:solidFill>
                          <a:latin typeface="Calibri"/>
                        </a:rPr>
                        <a:t> </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dirty="0">
                          <a:solidFill>
                            <a:srgbClr val="000000"/>
                          </a:solidFill>
                          <a:latin typeface="Calibri"/>
                        </a:rPr>
                        <a:t> </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l-GR" sz="1100" b="1" i="0" u="none" strike="noStrike" dirty="0">
                          <a:solidFill>
                            <a:srgbClr val="000000"/>
                          </a:solidFill>
                          <a:latin typeface="Calibri"/>
                        </a:rPr>
                        <a:t>1σ, </a:t>
                      </a:r>
                      <a:r>
                        <a:rPr lang="en-GB" sz="1100" b="1" i="0" u="none" strike="noStrike" dirty="0">
                          <a:solidFill>
                            <a:srgbClr val="000000"/>
                          </a:solidFill>
                          <a:latin typeface="Calibri"/>
                        </a:rPr>
                        <a:t>norm.</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a:solidFill>
                            <a:srgbClr val="000000"/>
                          </a:solidFill>
                          <a:latin typeface="Calibri"/>
                        </a:rPr>
                        <a:t> </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a:solidFill>
                            <a:srgbClr val="000000"/>
                          </a:solidFill>
                          <a:latin typeface="Calibri"/>
                        </a:rPr>
                        <a:t> </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l-GR" sz="1100" b="1" i="0" u="none" strike="noStrike">
                          <a:solidFill>
                            <a:srgbClr val="000000"/>
                          </a:solidFill>
                          <a:latin typeface="Calibri"/>
                        </a:rPr>
                        <a:t>1σ, </a:t>
                      </a:r>
                      <a:r>
                        <a:rPr lang="en-GB" sz="1100" b="1" i="0" u="none" strike="noStrike">
                          <a:solidFill>
                            <a:srgbClr val="000000"/>
                          </a:solidFill>
                          <a:latin typeface="Calibri"/>
                        </a:rPr>
                        <a:t>norm.</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a:solidFill>
                            <a:srgbClr val="000000"/>
                          </a:solidFill>
                          <a:latin typeface="Calibri"/>
                        </a:rPr>
                        <a:t> </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a:solidFill>
                            <a:srgbClr val="000000"/>
                          </a:solidFill>
                          <a:latin typeface="Calibri"/>
                        </a:rPr>
                        <a:t> </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r>
              <a:tr h="176860">
                <a:tc>
                  <a:txBody>
                    <a:bodyPr/>
                    <a:lstStyle/>
                    <a:p>
                      <a:pPr algn="l" fontAlgn="b"/>
                      <a:r>
                        <a:rPr lang="en-GB" sz="1100" b="0" i="0" u="none" strike="noStrike" dirty="0" smtClean="0">
                          <a:solidFill>
                            <a:srgbClr val="000000"/>
                          </a:solidFill>
                          <a:latin typeface="Calibri"/>
                        </a:rPr>
                        <a:t>LHC25 (DB)</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16</a:t>
                      </a:r>
                      <a:r>
                        <a:rPr lang="en-GB" sz="1100" b="0" i="0" u="none" strike="noStrike" dirty="0">
                          <a:solidFill>
                            <a:srgbClr val="000000"/>
                          </a:solidFill>
                          <a:latin typeface="Calibri"/>
                        </a:rPr>
                        <a:t> </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a:t>
                      </a:r>
                      <a:r>
                        <a:rPr lang="en-GB" sz="1100" b="0" i="0" u="none" strike="noStrike" dirty="0" smtClean="0">
                          <a:solidFill>
                            <a:srgbClr val="000000"/>
                          </a:solidFill>
                          <a:latin typeface="Calibri"/>
                        </a:rPr>
                        <a:t>2.5</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2</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4 + 2</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a:t>
                      </a:r>
                      <a:r>
                        <a:rPr lang="en-GB" sz="1100" b="0" i="0" u="none" strike="noStrike" dirty="0" smtClean="0">
                          <a:solidFill>
                            <a:srgbClr val="000000"/>
                          </a:solidFill>
                          <a:latin typeface="Calibri"/>
                        </a:rPr>
                        <a:t>1.3</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a:t>
                      </a:r>
                      <a:r>
                        <a:rPr lang="en-GB" sz="1100" b="0" i="0" u="none" strike="noStrike" dirty="0" smtClean="0">
                          <a:solidFill>
                            <a:srgbClr val="000000"/>
                          </a:solidFill>
                          <a:latin typeface="Calibri"/>
                        </a:rPr>
                        <a:t>2.5</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72</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1.1</a:t>
                      </a:r>
                      <a:r>
                        <a:rPr lang="en-GB" sz="1100" b="0" i="0" u="none" strike="noStrike" dirty="0">
                          <a:solidFill>
                            <a:srgbClr val="000000"/>
                          </a:solidFill>
                          <a:latin typeface="Calibri"/>
                        </a:rPr>
                        <a:t> </a:t>
                      </a:r>
                      <a:r>
                        <a:rPr lang="en-GB" sz="1100" b="0" i="0" u="none" strike="noStrike" dirty="0" smtClean="0">
                          <a:solidFill>
                            <a:srgbClr val="000000"/>
                          </a:solidFill>
                          <a:latin typeface="Calibri"/>
                        </a:rPr>
                        <a:t>5</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a:t>
                      </a:r>
                      <a:r>
                        <a:rPr lang="en-GB" sz="1100" b="0" i="0" u="none" strike="noStrike" dirty="0" smtClean="0">
                          <a:solidFill>
                            <a:srgbClr val="000000"/>
                          </a:solidFill>
                          <a:latin typeface="Calibri"/>
                        </a:rPr>
                        <a:t>3.6</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0.7</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1 - 4 x 72</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0020">
                <a:tc>
                  <a:txBody>
                    <a:bodyPr/>
                    <a:lstStyle/>
                    <a:p>
                      <a:pPr algn="l" fontAlgn="b"/>
                      <a:r>
                        <a:rPr lang="en-GB" sz="1100" b="0" i="0" u="none" strike="noStrike" dirty="0">
                          <a:solidFill>
                            <a:srgbClr val="000000"/>
                          </a:solidFill>
                          <a:latin typeface="Calibri"/>
                        </a:rPr>
                        <a:t>LHC50 (SB)</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24</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3</a:t>
                      </a:r>
                      <a:r>
                        <a:rPr lang="en-GB" sz="1100" b="0" i="0" u="none" strike="noStrike" dirty="0" smtClean="0">
                          <a:solidFill>
                            <a:srgbClr val="000000"/>
                          </a:solidFill>
                          <a:latin typeface="Calibri"/>
                        </a:rPr>
                        <a:t>.5</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3</a:t>
                      </a:r>
                      <a:r>
                        <a:rPr lang="en-GB" sz="1100" b="0" i="0" u="none" strike="noStrike" baseline="0" dirty="0" smtClean="0">
                          <a:solidFill>
                            <a:srgbClr val="000000"/>
                          </a:solidFill>
                          <a:latin typeface="Calibri"/>
                        </a:rPr>
                        <a:t> x 2</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1.75</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3</a:t>
                      </a:r>
                      <a:r>
                        <a:rPr lang="en-GB" sz="1100" b="0" i="0" u="none" strike="noStrike" dirty="0" smtClean="0">
                          <a:solidFill>
                            <a:srgbClr val="000000"/>
                          </a:solidFill>
                          <a:latin typeface="Calibri"/>
                        </a:rPr>
                        <a:t>.5</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36</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1.45</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3.5</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1 - 4 x 36</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0020">
                <a:tc>
                  <a:txBody>
                    <a:bodyPr/>
                    <a:lstStyle/>
                    <a:p>
                      <a:pPr algn="l" fontAlgn="b"/>
                      <a:r>
                        <a:rPr lang="en-GB" sz="1100" b="0" i="0" u="none" strike="noStrike" dirty="0">
                          <a:solidFill>
                            <a:srgbClr val="FF0000"/>
                          </a:solidFill>
                          <a:latin typeface="Calibri"/>
                        </a:rPr>
                        <a:t>LHC50 </a:t>
                      </a:r>
                      <a:r>
                        <a:rPr lang="en-GB" sz="1100" b="0" i="0" u="none" strike="noStrike" dirty="0" smtClean="0">
                          <a:solidFill>
                            <a:srgbClr val="FF0000"/>
                          </a:solidFill>
                          <a:latin typeface="Calibri"/>
                        </a:rPr>
                        <a:t>(DB</a:t>
                      </a:r>
                      <a:r>
                        <a:rPr lang="en-GB" sz="1100" b="0" i="0" u="none" strike="noStrike" dirty="0">
                          <a:solidFill>
                            <a:srgbClr val="FF0000"/>
                          </a:solidFill>
                          <a:latin typeface="Calibri"/>
                        </a:rPr>
                        <a:t>)</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8</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1.2</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2</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4 + 2</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1.3</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1.3</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36</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dirty="0" smtClean="0">
                          <a:solidFill>
                            <a:srgbClr val="FF0000"/>
                          </a:solidFill>
                          <a:latin typeface="Calibri"/>
                        </a:rPr>
                        <a:t>1.15 (?)</a:t>
                      </a:r>
                      <a:endParaRPr lang="en-GB" sz="1100" b="1" i="0" u="none" strike="noStrike" dirty="0">
                        <a:solidFill>
                          <a:srgbClr val="FF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dirty="0" smtClean="0">
                          <a:solidFill>
                            <a:srgbClr val="FF0000"/>
                          </a:solidFill>
                          <a:latin typeface="Calibri"/>
                        </a:rPr>
                        <a:t>1.5 (?)</a:t>
                      </a:r>
                      <a:endParaRPr lang="en-GB" sz="1100" b="1" i="0" u="none" strike="noStrike" dirty="0">
                        <a:solidFill>
                          <a:srgbClr val="FF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1 - 4 x 36</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0020">
                <a:tc>
                  <a:txBody>
                    <a:bodyPr/>
                    <a:lstStyle/>
                    <a:p>
                      <a:pPr algn="l" fontAlgn="b"/>
                      <a:r>
                        <a:rPr lang="en-GB" sz="1100" b="0" i="0" u="none" strike="noStrike" dirty="0">
                          <a:solidFill>
                            <a:srgbClr val="000000"/>
                          </a:solidFill>
                          <a:latin typeface="Calibri"/>
                        </a:rPr>
                        <a:t>LHC75 (SB)</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11</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1.5</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3</a:t>
                      </a:r>
                      <a:r>
                        <a:rPr lang="en-GB" sz="1100" b="0" i="0" u="none" strike="noStrike" baseline="0" dirty="0" smtClean="0">
                          <a:solidFill>
                            <a:srgbClr val="000000"/>
                          </a:solidFill>
                          <a:latin typeface="Calibri"/>
                        </a:rPr>
                        <a:t> x 2</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1.3</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1.8</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24</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1.2</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2</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1 - 4 x 24</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0020">
                <a:tc>
                  <a:txBody>
                    <a:bodyPr/>
                    <a:lstStyle/>
                    <a:p>
                      <a:pPr algn="l" fontAlgn="b"/>
                      <a:r>
                        <a:rPr lang="en-GB" sz="1100" b="0" i="0" u="none" strike="noStrike" dirty="0" smtClean="0">
                          <a:solidFill>
                            <a:srgbClr val="FF0000"/>
                          </a:solidFill>
                          <a:latin typeface="Calibri"/>
                        </a:rPr>
                        <a:t>LHC75 (DB)</a:t>
                      </a:r>
                      <a:endParaRPr lang="en-GB" sz="1100" b="0" i="0" u="none" strike="noStrike" dirty="0">
                        <a:solidFill>
                          <a:srgbClr val="FF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5.5</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0.9</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2</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4 + 2</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1.3</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0.9</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24</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dirty="0" smtClean="0">
                          <a:solidFill>
                            <a:srgbClr val="FF0000"/>
                          </a:solidFill>
                          <a:latin typeface="Calibri"/>
                        </a:rPr>
                        <a:t>1.2 (?)</a:t>
                      </a:r>
                      <a:endParaRPr lang="en-GB" sz="1100" b="1" i="0" u="none" strike="noStrike" dirty="0">
                        <a:solidFill>
                          <a:srgbClr val="FF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dirty="0" smtClean="0">
                          <a:solidFill>
                            <a:srgbClr val="FF0000"/>
                          </a:solidFill>
                          <a:latin typeface="Calibri"/>
                        </a:rPr>
                        <a:t>1 (?)</a:t>
                      </a:r>
                      <a:endParaRPr lang="en-GB" sz="1100" b="1" i="0" u="none" strike="noStrike" dirty="0">
                        <a:solidFill>
                          <a:srgbClr val="FF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rgbClr val="000000"/>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a:t>
                      </a:r>
                      <a:r>
                        <a:rPr lang="en-GB" sz="1100" b="0" i="0" u="none" strike="noStrike" baseline="0" dirty="0" smtClean="0">
                          <a:solidFill>
                            <a:srgbClr val="000000"/>
                          </a:solidFill>
                          <a:latin typeface="Calibri"/>
                        </a:rPr>
                        <a:t> – 4 x 24</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0020">
                <a:tc>
                  <a:txBody>
                    <a:bodyPr/>
                    <a:lstStyle/>
                    <a:p>
                      <a:pPr algn="l" fontAlgn="b"/>
                      <a:r>
                        <a:rPr lang="en-GB" sz="1100" b="0" i="0" u="none" strike="noStrike" dirty="0" smtClean="0">
                          <a:solidFill>
                            <a:srgbClr val="000000"/>
                          </a:solidFill>
                          <a:latin typeface="Calibri"/>
                        </a:rPr>
                        <a:t>LHC150 (SB)</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5</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&lt; 1.5</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3x</a:t>
                      </a:r>
                      <a:r>
                        <a:rPr lang="en-GB" sz="1100" b="0" i="0" u="none" strike="noStrike" baseline="0" dirty="0" smtClean="0">
                          <a:solidFill>
                            <a:srgbClr val="000000"/>
                          </a:solidFill>
                          <a:latin typeface="Calibri"/>
                        </a:rPr>
                        <a:t> 2</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1.2</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&lt; 2</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12</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1.1</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&lt; 2.5 (1.6)</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1 - 4 x 12</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
        <p:nvSpPr>
          <p:cNvPr id="18" name="Content Placeholder 2"/>
          <p:cNvSpPr txBox="1">
            <a:spLocks/>
          </p:cNvSpPr>
          <p:nvPr/>
        </p:nvSpPr>
        <p:spPr>
          <a:xfrm>
            <a:off x="1187624" y="5589240"/>
            <a:ext cx="7776864" cy="981108"/>
          </a:xfrm>
          <a:prstGeom prst="rect">
            <a:avLst/>
          </a:prstGeom>
        </p:spPr>
        <p:txBody>
          <a:bodyPr vert="horz">
            <a:noAutofit/>
          </a:bodyPr>
          <a:lstStyle/>
          <a:p>
            <a:pPr marL="411480" lvl="0" indent="-342900">
              <a:spcBef>
                <a:spcPts val="700"/>
              </a:spcBef>
              <a:buClr>
                <a:schemeClr val="tx2"/>
              </a:buClr>
              <a:buSzPct val="95000"/>
              <a:defRPr/>
            </a:pPr>
            <a:r>
              <a:rPr lang="en-GB" sz="1400" dirty="0" smtClean="0">
                <a:latin typeface="Arial" pitchFamily="34" charset="0"/>
                <a:cs typeface="Arial" pitchFamily="34" charset="0"/>
              </a:rPr>
              <a:t>The LHC50 and LHC75 double batch beams were not used in 2010. </a:t>
            </a:r>
          </a:p>
          <a:p>
            <a:pPr marL="868680" lvl="1" indent="-342900">
              <a:spcBef>
                <a:spcPts val="700"/>
              </a:spcBef>
              <a:buClr>
                <a:schemeClr val="tx2"/>
              </a:buClr>
              <a:buSzPct val="95000"/>
              <a:buFont typeface="Wingdings"/>
              <a:buChar char=""/>
              <a:defRPr/>
            </a:pPr>
            <a:r>
              <a:rPr lang="en-GB" sz="1400" dirty="0" smtClean="0">
                <a:latin typeface="Arial" pitchFamily="34" charset="0"/>
                <a:cs typeface="Arial" pitchFamily="34" charset="0"/>
              </a:rPr>
              <a:t>LHC50DB characteristics remain to be confirmed and can perhaps be pushed </a:t>
            </a:r>
          </a:p>
          <a:p>
            <a:pPr marL="868680" lvl="1" indent="-342900">
              <a:spcBef>
                <a:spcPts val="700"/>
              </a:spcBef>
              <a:buClr>
                <a:schemeClr val="tx2"/>
              </a:buClr>
              <a:buSzPct val="95000"/>
              <a:buFont typeface="Wingdings"/>
              <a:buChar char=""/>
              <a:defRPr/>
            </a:pPr>
            <a:r>
              <a:rPr kumimoji="0" lang="en-GB" sz="1400" b="0" i="0" u="none" strike="noStrike" kern="1200" cap="none" spc="0" normalizeH="0" baseline="0" noProof="0" dirty="0" smtClean="0">
                <a:ln>
                  <a:noFill/>
                </a:ln>
                <a:solidFill>
                  <a:schemeClr val="tx1"/>
                </a:solidFill>
                <a:effectLst/>
                <a:uLnTx/>
                <a:uFillTx/>
                <a:latin typeface="Arial" pitchFamily="34" charset="0"/>
                <a:cs typeface="Arial" pitchFamily="34" charset="0"/>
              </a:rPr>
              <a:t>LHC75DB characteristics</a:t>
            </a:r>
            <a:r>
              <a:rPr kumimoji="0" lang="en-GB" sz="1400" b="0" i="0" u="none" strike="noStrike" kern="1200" cap="none" spc="0" normalizeH="0" noProof="0" dirty="0" smtClean="0">
                <a:ln>
                  <a:noFill/>
                </a:ln>
                <a:solidFill>
                  <a:schemeClr val="tx1"/>
                </a:solidFill>
                <a:effectLst/>
                <a:uLnTx/>
                <a:uFillTx/>
                <a:latin typeface="Arial" pitchFamily="34" charset="0"/>
                <a:cs typeface="Arial" pitchFamily="34" charset="0"/>
              </a:rPr>
              <a:t> at extraction of SPS  were never obtained, “tentative guess”</a:t>
            </a:r>
            <a:endParaRPr kumimoji="0" lang="en-GB" sz="1400" b="0" i="0" u="none" strike="noStrike" kern="1200" cap="none" spc="0" normalizeH="0" baseline="0" noProof="0" dirty="0" smtClean="0">
              <a:ln>
                <a:noFill/>
              </a:ln>
              <a:solidFill>
                <a:schemeClr val="tx1"/>
              </a:solidFill>
              <a:effectLst/>
              <a:uLnTx/>
              <a:uFillTx/>
              <a:latin typeface="Arial" pitchFamily="34" charset="0"/>
              <a:cs typeface="Aria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PSBUpgrade_Feas_Study_v3_Page_01.jpg"/>
          <p:cNvPicPr>
            <a:picLocks noChangeAspect="1"/>
          </p:cNvPicPr>
          <p:nvPr/>
        </p:nvPicPr>
        <p:blipFill>
          <a:blip r:embed="rId2" cstate="print"/>
          <a:srcRect l="5027" t="3061" r="5520" b="14286"/>
          <a:stretch>
            <a:fillRect/>
          </a:stretch>
        </p:blipFill>
        <p:spPr>
          <a:xfrm>
            <a:off x="4067944" y="685800"/>
            <a:ext cx="4724400" cy="6172200"/>
          </a:xfrm>
          <a:prstGeom prst="rect">
            <a:avLst/>
          </a:prstGeom>
        </p:spPr>
      </p:pic>
      <p:sp>
        <p:nvSpPr>
          <p:cNvPr id="8" name="TextBox 7"/>
          <p:cNvSpPr txBox="1"/>
          <p:nvPr/>
        </p:nvSpPr>
        <p:spPr>
          <a:xfrm rot="-240000">
            <a:off x="7263997" y="5426103"/>
            <a:ext cx="1545944" cy="848203"/>
          </a:xfrm>
          <a:prstGeom prst="rect">
            <a:avLst/>
          </a:prstGeom>
          <a:solidFill>
            <a:schemeClr val="bg1"/>
          </a:solidFill>
          <a:ln>
            <a:solidFill>
              <a:schemeClr val="accent1"/>
            </a:solidFill>
          </a:ln>
        </p:spPr>
        <p:txBody>
          <a:bodyPr wrap="square" rtlCol="0">
            <a:spAutoFit/>
          </a:bodyPr>
          <a:lstStyle/>
          <a:p>
            <a:r>
              <a:rPr lang="en-US" sz="2400" dirty="0" smtClean="0"/>
              <a:t>document released</a:t>
            </a:r>
            <a:endParaRPr lang="en-US" sz="2400" dirty="0"/>
          </a:p>
        </p:txBody>
      </p:sp>
      <p:sp>
        <p:nvSpPr>
          <p:cNvPr id="12" name="Content Placeholder 11"/>
          <p:cNvSpPr>
            <a:spLocks noGrp="1"/>
          </p:cNvSpPr>
          <p:nvPr>
            <p:ph idx="4294967295"/>
          </p:nvPr>
        </p:nvSpPr>
        <p:spPr>
          <a:xfrm>
            <a:off x="323528" y="1998708"/>
            <a:ext cx="3960440" cy="2294388"/>
          </a:xfrm>
        </p:spPr>
        <p:txBody>
          <a:bodyPr lIns="36000"/>
          <a:lstStyle/>
          <a:p>
            <a:pPr>
              <a:buNone/>
            </a:pPr>
            <a:r>
              <a:rPr lang="fr-CH" sz="2000" dirty="0" err="1" smtClean="0">
                <a:latin typeface="Arial" pitchFamily="34" charset="0"/>
                <a:cs typeface="Arial" pitchFamily="34" charset="0"/>
              </a:rPr>
              <a:t>Outcome</a:t>
            </a:r>
            <a:r>
              <a:rPr lang="fr-CH" sz="2000" dirty="0" smtClean="0">
                <a:latin typeface="Arial" pitchFamily="34" charset="0"/>
                <a:cs typeface="Arial" pitchFamily="34" charset="0"/>
              </a:rPr>
              <a:t> of the </a:t>
            </a:r>
            <a:r>
              <a:rPr lang="fr-CH" sz="2000" dirty="0" err="1" smtClean="0">
                <a:latin typeface="Arial" pitchFamily="34" charset="0"/>
                <a:cs typeface="Arial" pitchFamily="34" charset="0"/>
              </a:rPr>
              <a:t>Task</a:t>
            </a:r>
            <a:r>
              <a:rPr lang="fr-CH" sz="2000" dirty="0" smtClean="0">
                <a:latin typeface="Arial" pitchFamily="34" charset="0"/>
                <a:cs typeface="Arial" pitchFamily="34" charset="0"/>
              </a:rPr>
              <a:t> Force </a:t>
            </a:r>
            <a:r>
              <a:rPr lang="fr-CH" sz="2000" dirty="0" err="1" smtClean="0">
                <a:latin typeface="Arial" pitchFamily="34" charset="0"/>
                <a:cs typeface="Arial" pitchFamily="34" charset="0"/>
              </a:rPr>
              <a:t>nominated</a:t>
            </a:r>
            <a:r>
              <a:rPr lang="fr-CH" sz="2000" dirty="0" smtClean="0">
                <a:latin typeface="Arial" pitchFamily="34" charset="0"/>
                <a:cs typeface="Arial" pitchFamily="34" charset="0"/>
              </a:rPr>
              <a:t> </a:t>
            </a:r>
            <a:r>
              <a:rPr lang="fr-CH" sz="2000" dirty="0" err="1" smtClean="0">
                <a:latin typeface="Arial" pitchFamily="34" charset="0"/>
                <a:cs typeface="Arial" pitchFamily="34" charset="0"/>
              </a:rPr>
              <a:t>after</a:t>
            </a:r>
            <a:r>
              <a:rPr lang="fr-CH" sz="2000" dirty="0" smtClean="0">
                <a:latin typeface="Arial" pitchFamily="34" charset="0"/>
                <a:cs typeface="Arial" pitchFamily="34" charset="0"/>
              </a:rPr>
              <a:t> the LHC Workshop in 2010 for </a:t>
            </a:r>
            <a:r>
              <a:rPr lang="fr-CH" sz="2000" dirty="0" err="1" smtClean="0">
                <a:latin typeface="Arial" pitchFamily="34" charset="0"/>
                <a:cs typeface="Arial" pitchFamily="34" charset="0"/>
              </a:rPr>
              <a:t>studying</a:t>
            </a:r>
            <a:r>
              <a:rPr lang="fr-CH" sz="2000" dirty="0" smtClean="0">
                <a:latin typeface="Arial" pitchFamily="34" charset="0"/>
                <a:cs typeface="Arial" pitchFamily="34" charset="0"/>
              </a:rPr>
              <a:t> and </a:t>
            </a:r>
            <a:r>
              <a:rPr lang="fr-CH" sz="2000" dirty="0" err="1" smtClean="0">
                <a:latin typeface="Arial" pitchFamily="34" charset="0"/>
                <a:cs typeface="Arial" pitchFamily="34" charset="0"/>
              </a:rPr>
              <a:t>costing</a:t>
            </a:r>
            <a:r>
              <a:rPr lang="fr-CH" sz="2000" dirty="0" smtClean="0">
                <a:latin typeface="Arial" pitchFamily="34" charset="0"/>
                <a:cs typeface="Arial" pitchFamily="34" charset="0"/>
              </a:rPr>
              <a:t> the </a:t>
            </a:r>
            <a:r>
              <a:rPr lang="fr-CH" sz="2000" dirty="0" err="1" smtClean="0">
                <a:latin typeface="Arial" pitchFamily="34" charset="0"/>
                <a:cs typeface="Arial" pitchFamily="34" charset="0"/>
              </a:rPr>
              <a:t>increase</a:t>
            </a:r>
            <a:r>
              <a:rPr lang="fr-CH" sz="2000" dirty="0" smtClean="0">
                <a:latin typeface="Arial" pitchFamily="34" charset="0"/>
                <a:cs typeface="Arial" pitchFamily="34" charset="0"/>
              </a:rPr>
              <a:t> of the PSB to PS </a:t>
            </a:r>
            <a:r>
              <a:rPr lang="fr-CH" sz="2000" dirty="0" err="1" smtClean="0">
                <a:latin typeface="Arial" pitchFamily="34" charset="0"/>
                <a:cs typeface="Arial" pitchFamily="34" charset="0"/>
              </a:rPr>
              <a:t>transfer</a:t>
            </a:r>
            <a:r>
              <a:rPr lang="fr-CH" sz="2000" dirty="0" smtClean="0">
                <a:latin typeface="Arial" pitchFamily="34" charset="0"/>
                <a:cs typeface="Arial" pitchFamily="34" charset="0"/>
              </a:rPr>
              <a:t> </a:t>
            </a:r>
            <a:r>
              <a:rPr lang="fr-CH" sz="2000" dirty="0" err="1" smtClean="0">
                <a:latin typeface="Arial" pitchFamily="34" charset="0"/>
                <a:cs typeface="Arial" pitchFamily="34" charset="0"/>
              </a:rPr>
              <a:t>energy</a:t>
            </a:r>
            <a:r>
              <a:rPr lang="fr-CH" sz="2000" dirty="0" smtClean="0">
                <a:latin typeface="Arial" pitchFamily="34" charset="0"/>
                <a:cs typeface="Arial" pitchFamily="34" charset="0"/>
              </a:rPr>
              <a:t> </a:t>
            </a:r>
            <a:r>
              <a:rPr lang="fr-CH" sz="2000" dirty="0" err="1" smtClean="0">
                <a:latin typeface="Arial" pitchFamily="34" charset="0"/>
                <a:cs typeface="Arial" pitchFamily="34" charset="0"/>
              </a:rPr>
              <a:t>above</a:t>
            </a:r>
            <a:r>
              <a:rPr lang="fr-CH" sz="2000" dirty="0" smtClean="0">
                <a:latin typeface="Arial" pitchFamily="34" charset="0"/>
                <a:cs typeface="Arial" pitchFamily="34" charset="0"/>
              </a:rPr>
              <a:t> 1.4 </a:t>
            </a:r>
            <a:r>
              <a:rPr lang="fr-CH" sz="2000" dirty="0" err="1" smtClean="0">
                <a:latin typeface="Arial" pitchFamily="34" charset="0"/>
                <a:cs typeface="Arial" pitchFamily="34" charset="0"/>
              </a:rPr>
              <a:t>GeV</a:t>
            </a:r>
            <a:r>
              <a:rPr lang="fr-CH" sz="2000" dirty="0" smtClean="0">
                <a:latin typeface="Arial" pitchFamily="34" charset="0"/>
                <a:cs typeface="Arial" pitchFamily="34" charset="0"/>
              </a:rPr>
              <a:t>.</a:t>
            </a:r>
            <a:endParaRPr lang="en-US" sz="2000" dirty="0">
              <a:latin typeface="Arial" pitchFamily="34" charset="0"/>
              <a:cs typeface="Arial" pitchFamily="34" charset="0"/>
            </a:endParaRPr>
          </a:p>
        </p:txBody>
      </p:sp>
      <p:sp>
        <p:nvSpPr>
          <p:cNvPr id="13" name="TextBox 12"/>
          <p:cNvSpPr txBox="1"/>
          <p:nvPr/>
        </p:nvSpPr>
        <p:spPr>
          <a:xfrm>
            <a:off x="0" y="0"/>
            <a:ext cx="1359668" cy="338554"/>
          </a:xfrm>
          <a:prstGeom prst="rect">
            <a:avLst/>
          </a:prstGeom>
          <a:solidFill>
            <a:srgbClr val="FFFF8B"/>
          </a:solidFill>
        </p:spPr>
        <p:txBody>
          <a:bodyPr wrap="none" rtlCol="0">
            <a:spAutoFit/>
          </a:bodyPr>
          <a:lstStyle/>
          <a:p>
            <a:r>
              <a:rPr lang="fr-CH" sz="1600" b="1" dirty="0" smtClean="0">
                <a:solidFill>
                  <a:srgbClr val="0000FF"/>
                </a:solidFill>
              </a:rPr>
              <a:t>2). K. Hanke</a:t>
            </a:r>
            <a:endParaRPr lang="en-US" sz="1600" b="1" dirty="0">
              <a:solidFill>
                <a:srgbClr val="0000FF"/>
              </a:solidFill>
            </a:endParaRPr>
          </a:p>
        </p:txBody>
      </p:sp>
      <p:sp>
        <p:nvSpPr>
          <p:cNvPr id="14" name="Title 1"/>
          <p:cNvSpPr>
            <a:spLocks noGrp="1"/>
          </p:cNvSpPr>
          <p:nvPr>
            <p:ph type="title"/>
          </p:nvPr>
        </p:nvSpPr>
        <p:spPr>
          <a:xfrm>
            <a:off x="683568" y="116632"/>
            <a:ext cx="7992888" cy="648072"/>
          </a:xfrm>
        </p:spPr>
        <p:txBody>
          <a:bodyPr/>
          <a:lstStyle/>
          <a:p>
            <a:r>
              <a:rPr lang="en-GB" dirty="0" smtClean="0">
                <a:effectLst>
                  <a:outerShdw blurRad="38100" dist="38100" dir="2700000" algn="tl">
                    <a:srgbClr val="000000">
                      <a:alpha val="43137"/>
                    </a:srgbClr>
                  </a:outerShdw>
                </a:effectLst>
              </a:rPr>
              <a:t>Increased PSB to PS transfer energy (1/2)</a:t>
            </a:r>
            <a:endParaRPr lang="en-GB" dirty="0">
              <a:effectLst>
                <a:outerShdw blurRad="38100" dist="38100" dir="2700000" algn="tl">
                  <a:srgbClr val="000000">
                    <a:alpha val="43137"/>
                  </a:srgbClr>
                </a:outerShdw>
              </a:effectLst>
            </a:endParaRPr>
          </a:p>
        </p:txBody>
      </p:sp>
      <p:sp>
        <p:nvSpPr>
          <p:cNvPr id="15" name="Rounded Rectangular Callout 14"/>
          <p:cNvSpPr/>
          <p:nvPr/>
        </p:nvSpPr>
        <p:spPr>
          <a:xfrm>
            <a:off x="1475656" y="4437112"/>
            <a:ext cx="2016224" cy="1080120"/>
          </a:xfrm>
          <a:prstGeom prst="wedgeRoundRectCallout">
            <a:avLst>
              <a:gd name="adj1" fmla="val 91485"/>
              <a:gd name="adj2" fmla="val 4309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2800" dirty="0" err="1" smtClean="0"/>
              <a:t>Task</a:t>
            </a:r>
            <a:r>
              <a:rPr lang="fr-CH" sz="2800" dirty="0" smtClean="0"/>
              <a:t> Force </a:t>
            </a:r>
            <a:r>
              <a:rPr lang="fr-CH" sz="2800" dirty="0" err="1" smtClean="0"/>
              <a:t>members</a:t>
            </a:r>
            <a:endParaRPr lang="en-US" sz="2800"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ular Callout 10"/>
          <p:cNvSpPr/>
          <p:nvPr/>
        </p:nvSpPr>
        <p:spPr>
          <a:xfrm>
            <a:off x="5652120" y="1268760"/>
            <a:ext cx="3347864" cy="1656184"/>
          </a:xfrm>
          <a:prstGeom prst="wedgeRoundRectCallout">
            <a:avLst>
              <a:gd name="adj1" fmla="val -112697"/>
              <a:gd name="adj2" fmla="val 5487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b="1" dirty="0" err="1" smtClean="0"/>
              <a:t>Estimated</a:t>
            </a:r>
            <a:r>
              <a:rPr lang="fr-CH" b="1" dirty="0" smtClean="0"/>
              <a:t> total </a:t>
            </a:r>
            <a:r>
              <a:rPr lang="fr-CH" b="1" dirty="0" err="1" smtClean="0"/>
              <a:t>cost</a:t>
            </a:r>
            <a:r>
              <a:rPr lang="fr-CH" b="1" dirty="0" smtClean="0"/>
              <a:t>:</a:t>
            </a:r>
          </a:p>
          <a:p>
            <a:pPr algn="ctr"/>
            <a:r>
              <a:rPr lang="fr-CH" b="1" dirty="0" smtClean="0"/>
              <a:t>~60 MCHF </a:t>
            </a:r>
            <a:endParaRPr lang="fr-CH" b="1" dirty="0" smtClean="0"/>
          </a:p>
          <a:p>
            <a:pPr algn="ctr"/>
            <a:r>
              <a:rPr lang="fr-CH" b="1" dirty="0" smtClean="0"/>
              <a:t>(Consolidation: 27.320 MCHF</a:t>
            </a:r>
          </a:p>
          <a:p>
            <a:pPr algn="ctr"/>
            <a:r>
              <a:rPr lang="fr-CH" b="1" dirty="0" smtClean="0"/>
              <a:t>Upgrade: 26.432 </a:t>
            </a:r>
            <a:r>
              <a:rPr lang="fr-CH" b="1" dirty="0" smtClean="0"/>
              <a:t>MCHF</a:t>
            </a:r>
          </a:p>
          <a:p>
            <a:pPr algn="ctr"/>
            <a:r>
              <a:rPr lang="fr-CH" b="1" dirty="0" smtClean="0"/>
              <a:t>H- injection: ~ +10 MCHF</a:t>
            </a:r>
          </a:p>
          <a:p>
            <a:pPr algn="ctr"/>
            <a:r>
              <a:rPr lang="fr-CH" b="1" dirty="0" smtClean="0"/>
              <a:t>2 </a:t>
            </a:r>
            <a:r>
              <a:rPr lang="fr-CH" b="1" dirty="0" err="1" smtClean="0"/>
              <a:t>GeV</a:t>
            </a:r>
            <a:r>
              <a:rPr lang="fr-CH" b="1" dirty="0" smtClean="0"/>
              <a:t> PS injection: ~ -5 MCHF )</a:t>
            </a:r>
            <a:endParaRPr lang="en-US" b="1" dirty="0"/>
          </a:p>
        </p:txBody>
      </p:sp>
      <p:pic>
        <p:nvPicPr>
          <p:cNvPr id="12" name="Picture 11" descr="Thomas_PSBUpgrade_v18.gif"/>
          <p:cNvPicPr>
            <a:picLocks noChangeAspect="1"/>
          </p:cNvPicPr>
          <p:nvPr/>
        </p:nvPicPr>
        <p:blipFill>
          <a:blip r:embed="rId2" cstate="print"/>
          <a:srcRect l="3055" b="56682"/>
          <a:stretch>
            <a:fillRect/>
          </a:stretch>
        </p:blipFill>
        <p:spPr>
          <a:xfrm>
            <a:off x="3156854" y="3708956"/>
            <a:ext cx="5987146" cy="2672372"/>
          </a:xfrm>
          <a:prstGeom prst="rect">
            <a:avLst/>
          </a:prstGeom>
        </p:spPr>
      </p:pic>
      <p:sp>
        <p:nvSpPr>
          <p:cNvPr id="15" name="TextBox 14"/>
          <p:cNvSpPr txBox="1"/>
          <p:nvPr/>
        </p:nvSpPr>
        <p:spPr>
          <a:xfrm>
            <a:off x="0" y="0"/>
            <a:ext cx="1359668" cy="338554"/>
          </a:xfrm>
          <a:prstGeom prst="rect">
            <a:avLst/>
          </a:prstGeom>
          <a:solidFill>
            <a:srgbClr val="FFFF8B"/>
          </a:solidFill>
        </p:spPr>
        <p:txBody>
          <a:bodyPr wrap="none" rtlCol="0">
            <a:spAutoFit/>
          </a:bodyPr>
          <a:lstStyle/>
          <a:p>
            <a:r>
              <a:rPr lang="fr-CH" sz="1600" b="1" dirty="0" smtClean="0">
                <a:solidFill>
                  <a:srgbClr val="0000FF"/>
                </a:solidFill>
              </a:rPr>
              <a:t>2). K. Hanke</a:t>
            </a:r>
            <a:endParaRPr lang="en-US" sz="1600" b="1" dirty="0">
              <a:solidFill>
                <a:srgbClr val="0000FF"/>
              </a:solidFill>
            </a:endParaRPr>
          </a:p>
        </p:txBody>
      </p:sp>
      <p:sp>
        <p:nvSpPr>
          <p:cNvPr id="16" name="Content Placeholder 2"/>
          <p:cNvSpPr>
            <a:spLocks noGrp="1"/>
          </p:cNvSpPr>
          <p:nvPr>
            <p:ph idx="4294967295"/>
          </p:nvPr>
        </p:nvSpPr>
        <p:spPr>
          <a:xfrm>
            <a:off x="457200" y="1484784"/>
            <a:ext cx="5338936" cy="2078364"/>
          </a:xfrm>
        </p:spPr>
        <p:txBody>
          <a:bodyPr/>
          <a:lstStyle/>
          <a:p>
            <a:pPr marL="252000" indent="-252000">
              <a:spcBef>
                <a:spcPts val="0"/>
              </a:spcBef>
              <a:spcAft>
                <a:spcPts val="600"/>
              </a:spcAft>
              <a:buFont typeface="Arial" pitchFamily="34" charset="0"/>
              <a:buChar char="•"/>
            </a:pPr>
            <a:r>
              <a:rPr lang="en-US" sz="1800" dirty="0" smtClean="0"/>
              <a:t> one year of intense work</a:t>
            </a:r>
          </a:p>
          <a:p>
            <a:pPr marL="252000" indent="-252000">
              <a:spcBef>
                <a:spcPts val="0"/>
              </a:spcBef>
              <a:spcAft>
                <a:spcPts val="600"/>
              </a:spcAft>
              <a:buFont typeface="Arial" pitchFamily="34" charset="0"/>
              <a:buChar char="•"/>
            </a:pPr>
            <a:r>
              <a:rPr lang="en-US" sz="1800" dirty="0" smtClean="0"/>
              <a:t> different options studied; baseline scenario chosen</a:t>
            </a:r>
          </a:p>
          <a:p>
            <a:pPr marL="252000" indent="-252000">
              <a:spcBef>
                <a:spcPts val="0"/>
              </a:spcBef>
              <a:spcAft>
                <a:spcPts val="600"/>
              </a:spcAft>
              <a:buFont typeface="Arial" pitchFamily="34" charset="0"/>
              <a:buChar char="•"/>
            </a:pPr>
            <a:r>
              <a:rPr lang="en-US" sz="1800" dirty="0" smtClean="0"/>
              <a:t> an upgrade of the PSB from 1.4 </a:t>
            </a:r>
            <a:r>
              <a:rPr lang="en-US" sz="1800" dirty="0" err="1" smtClean="0"/>
              <a:t>GeV</a:t>
            </a:r>
            <a:r>
              <a:rPr lang="en-US" sz="1800" dirty="0" smtClean="0"/>
              <a:t> to 2.0 </a:t>
            </a:r>
            <a:r>
              <a:rPr lang="en-US" sz="1800" dirty="0" err="1" smtClean="0"/>
              <a:t>GeV</a:t>
            </a:r>
            <a:r>
              <a:rPr lang="en-US" sz="1800" dirty="0" smtClean="0"/>
              <a:t> is technically feasible </a:t>
            </a:r>
          </a:p>
          <a:p>
            <a:pPr marL="252000" indent="-252000">
              <a:spcBef>
                <a:spcPts val="0"/>
              </a:spcBef>
              <a:spcAft>
                <a:spcPts val="600"/>
              </a:spcAft>
              <a:buFont typeface="Arial" pitchFamily="34" charset="0"/>
              <a:buChar char="•"/>
            </a:pPr>
            <a:r>
              <a:rPr lang="en-US" sz="1800" dirty="0" smtClean="0"/>
              <a:t> a realistic estimate of budget and time lines has been made; the upgrade can be completed by 2016</a:t>
            </a:r>
          </a:p>
        </p:txBody>
      </p:sp>
      <p:sp>
        <p:nvSpPr>
          <p:cNvPr id="17" name="Title 1"/>
          <p:cNvSpPr>
            <a:spLocks noGrp="1"/>
          </p:cNvSpPr>
          <p:nvPr>
            <p:ph type="title"/>
          </p:nvPr>
        </p:nvSpPr>
        <p:spPr>
          <a:xfrm>
            <a:off x="683568" y="260648"/>
            <a:ext cx="7992888" cy="648072"/>
          </a:xfrm>
        </p:spPr>
        <p:txBody>
          <a:bodyPr/>
          <a:lstStyle/>
          <a:p>
            <a:r>
              <a:rPr lang="en-GB" dirty="0" smtClean="0">
                <a:effectLst>
                  <a:outerShdw blurRad="38100" dist="38100" dir="2700000" algn="tl">
                    <a:srgbClr val="000000">
                      <a:alpha val="43137"/>
                    </a:srgbClr>
                  </a:outerShdw>
                </a:effectLst>
              </a:rPr>
              <a:t>Increased PSB to PS transfer energy (2/2)</a:t>
            </a:r>
            <a:endParaRPr lang="en-GB" dirty="0">
              <a:effectLst>
                <a:outerShdw blurRad="38100" dist="38100" dir="2700000" algn="tl">
                  <a:srgbClr val="000000">
                    <a:alpha val="43137"/>
                  </a:srgbClr>
                </a:outerShdw>
              </a:effectLst>
            </a:endParaRPr>
          </a:p>
        </p:txBody>
      </p:sp>
      <p:sp>
        <p:nvSpPr>
          <p:cNvPr id="18" name="Content Placeholder 2"/>
          <p:cNvSpPr>
            <a:spLocks noGrp="1"/>
          </p:cNvSpPr>
          <p:nvPr>
            <p:ph idx="4294967295"/>
          </p:nvPr>
        </p:nvSpPr>
        <p:spPr>
          <a:xfrm>
            <a:off x="467544" y="3419132"/>
            <a:ext cx="2952328" cy="3168352"/>
          </a:xfrm>
        </p:spPr>
        <p:txBody>
          <a:bodyPr/>
          <a:lstStyle/>
          <a:p>
            <a:pPr marL="252000" indent="-252000">
              <a:spcBef>
                <a:spcPts val="0"/>
              </a:spcBef>
              <a:spcAft>
                <a:spcPts val="600"/>
              </a:spcAft>
              <a:buFont typeface="Arial" pitchFamily="34" charset="0"/>
              <a:buChar char="•"/>
            </a:pPr>
            <a:r>
              <a:rPr lang="en-US" sz="1800" dirty="0" smtClean="0"/>
              <a:t>the budget has been entered in the MTP according to our estimate (consol. and upgrade)</a:t>
            </a:r>
          </a:p>
          <a:p>
            <a:pPr marL="252000" indent="-252000">
              <a:spcBef>
                <a:spcPts val="0"/>
              </a:spcBef>
              <a:spcAft>
                <a:spcPts val="600"/>
              </a:spcAft>
              <a:buFont typeface="Arial" pitchFamily="34" charset="0"/>
              <a:buChar char="•"/>
            </a:pPr>
            <a:r>
              <a:rPr lang="en-US" sz="1800" dirty="0" smtClean="0"/>
              <a:t> ready for preparing TDR, pending evaluation of alternative scenarios and management decision</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51520" y="332656"/>
            <a:ext cx="8892480" cy="720080"/>
          </a:xfrm>
        </p:spPr>
        <p:txBody>
          <a:bodyPr/>
          <a:lstStyle/>
          <a:p>
            <a:r>
              <a:rPr lang="en-GB" sz="3200" dirty="0" smtClean="0">
                <a:effectLst>
                  <a:outerShdw blurRad="38100" dist="38100" dir="2700000" algn="tl">
                    <a:srgbClr val="000000">
                      <a:alpha val="43137"/>
                    </a:srgbClr>
                  </a:outerShdw>
                </a:effectLst>
              </a:rPr>
              <a:t>PS performance potential with 2 </a:t>
            </a:r>
            <a:r>
              <a:rPr lang="en-GB" sz="3200" dirty="0" err="1" smtClean="0">
                <a:effectLst>
                  <a:outerShdw blurRad="38100" dist="38100" dir="2700000" algn="tl">
                    <a:srgbClr val="000000">
                      <a:alpha val="43137"/>
                    </a:srgbClr>
                  </a:outerShdw>
                </a:effectLst>
              </a:rPr>
              <a:t>GeV</a:t>
            </a:r>
            <a:r>
              <a:rPr lang="en-GB" sz="3200" dirty="0" smtClean="0">
                <a:effectLst>
                  <a:outerShdw blurRad="38100" dist="38100" dir="2700000" algn="tl">
                    <a:srgbClr val="000000">
                      <a:alpha val="43137"/>
                    </a:srgbClr>
                  </a:outerShdw>
                </a:effectLst>
              </a:rPr>
              <a:t> injection (1/2)</a:t>
            </a:r>
            <a:endParaRPr lang="en-GB" sz="3200" dirty="0">
              <a:effectLst>
                <a:outerShdw blurRad="38100" dist="38100" dir="2700000" algn="tl">
                  <a:srgbClr val="000000">
                    <a:alpha val="43137"/>
                  </a:srgbClr>
                </a:outerShdw>
              </a:effectLst>
            </a:endParaRPr>
          </a:p>
        </p:txBody>
      </p:sp>
      <p:sp>
        <p:nvSpPr>
          <p:cNvPr id="3" name="Content Placeholder 2"/>
          <p:cNvSpPr>
            <a:spLocks noGrp="1"/>
          </p:cNvSpPr>
          <p:nvPr>
            <p:ph idx="4294967295"/>
          </p:nvPr>
        </p:nvSpPr>
        <p:spPr>
          <a:xfrm>
            <a:off x="457200" y="1124744"/>
            <a:ext cx="8229600" cy="5256584"/>
          </a:xfrm>
        </p:spPr>
        <p:txBody>
          <a:bodyPr/>
          <a:lstStyle/>
          <a:p>
            <a:pPr>
              <a:buNone/>
            </a:pPr>
            <a:r>
              <a:rPr lang="fr-CH" sz="2800" b="1" dirty="0" smtClean="0">
                <a:solidFill>
                  <a:srgbClr val="FF0000"/>
                </a:solidFill>
                <a:latin typeface="Arial" pitchFamily="34" charset="0"/>
                <a:cs typeface="Arial" pitchFamily="34" charset="0"/>
              </a:rPr>
              <a:t>Issues:</a:t>
            </a:r>
          </a:p>
          <a:p>
            <a:r>
              <a:rPr lang="fr-CH" sz="2000" dirty="0" smtClean="0">
                <a:latin typeface="Arial" pitchFamily="34" charset="0"/>
                <a:cs typeface="Arial" pitchFamily="34" charset="0"/>
              </a:rPr>
              <a:t>Hardware for injection </a:t>
            </a:r>
            <a:r>
              <a:rPr lang="fr-CH" sz="2000" dirty="0" err="1" smtClean="0">
                <a:latin typeface="Arial" pitchFamily="34" charset="0"/>
                <a:cs typeface="Arial" pitchFamily="34" charset="0"/>
              </a:rPr>
              <a:t>at</a:t>
            </a:r>
            <a:r>
              <a:rPr lang="fr-CH" sz="2000" dirty="0" smtClean="0">
                <a:latin typeface="Arial" pitchFamily="34" charset="0"/>
                <a:cs typeface="Arial" pitchFamily="34" charset="0"/>
              </a:rPr>
              <a:t> 2 </a:t>
            </a:r>
            <a:r>
              <a:rPr lang="fr-CH" sz="2000" dirty="0" err="1" smtClean="0">
                <a:latin typeface="Arial" pitchFamily="34" charset="0"/>
                <a:cs typeface="Arial" pitchFamily="34" charset="0"/>
              </a:rPr>
              <a:t>GeV</a:t>
            </a:r>
            <a:r>
              <a:rPr lang="fr-CH" sz="2000" dirty="0" smtClean="0">
                <a:latin typeface="Arial" pitchFamily="34" charset="0"/>
                <a:cs typeface="Arial" pitchFamily="34" charset="0"/>
              </a:rPr>
              <a:t>: </a:t>
            </a:r>
            <a:r>
              <a:rPr lang="fr-CH" sz="2000" dirty="0" err="1" smtClean="0">
                <a:latin typeface="Arial" pitchFamily="34" charset="0"/>
                <a:cs typeface="Arial" pitchFamily="34" charset="0"/>
              </a:rPr>
              <a:t>studied</a:t>
            </a:r>
            <a:r>
              <a:rPr lang="fr-CH" sz="2000" dirty="0" smtClean="0">
                <a:latin typeface="Arial" pitchFamily="34" charset="0"/>
                <a:cs typeface="Arial" pitchFamily="34" charset="0"/>
              </a:rPr>
              <a:t> by the </a:t>
            </a:r>
            <a:r>
              <a:rPr lang="fr-CH" sz="2000" dirty="0" err="1" smtClean="0">
                <a:latin typeface="Arial" pitchFamily="34" charset="0"/>
                <a:cs typeface="Arial" pitchFamily="34" charset="0"/>
              </a:rPr>
              <a:t>Task</a:t>
            </a:r>
            <a:r>
              <a:rPr lang="fr-CH" sz="2000" dirty="0" smtClean="0">
                <a:latin typeface="Arial" pitchFamily="34" charset="0"/>
                <a:cs typeface="Arial" pitchFamily="34" charset="0"/>
              </a:rPr>
              <a:t> Force on «PSB </a:t>
            </a:r>
            <a:r>
              <a:rPr lang="fr-CH" sz="2000" dirty="0" err="1" smtClean="0">
                <a:latin typeface="Arial" pitchFamily="34" charset="0"/>
                <a:cs typeface="Arial" pitchFamily="34" charset="0"/>
              </a:rPr>
              <a:t>energy</a:t>
            </a:r>
            <a:r>
              <a:rPr lang="fr-CH" sz="2000" dirty="0" smtClean="0">
                <a:latin typeface="Arial" pitchFamily="34" charset="0"/>
                <a:cs typeface="Arial" pitchFamily="34" charset="0"/>
              </a:rPr>
              <a:t> upgrade »             </a:t>
            </a:r>
            <a:r>
              <a:rPr lang="fr-CH" sz="2000" dirty="0" err="1" smtClean="0">
                <a:latin typeface="Arial" pitchFamily="34" charset="0"/>
                <a:cs typeface="Arial" pitchFamily="34" charset="0"/>
              </a:rPr>
              <a:t>preliminary</a:t>
            </a:r>
            <a:r>
              <a:rPr lang="fr-CH" sz="2000" dirty="0" smtClean="0">
                <a:latin typeface="Arial" pitchFamily="34" charset="0"/>
                <a:cs typeface="Arial" pitchFamily="34" charset="0"/>
              </a:rPr>
              <a:t> solutions </a:t>
            </a:r>
            <a:r>
              <a:rPr lang="fr-CH" sz="2000" dirty="0" err="1" smtClean="0">
                <a:latin typeface="Arial" pitchFamily="34" charset="0"/>
                <a:cs typeface="Arial" pitchFamily="34" charset="0"/>
              </a:rPr>
              <a:t>found</a:t>
            </a:r>
            <a:endParaRPr lang="fr-CH" sz="2000" dirty="0" smtClean="0">
              <a:latin typeface="Arial" pitchFamily="34" charset="0"/>
              <a:cs typeface="Arial" pitchFamily="34" charset="0"/>
            </a:endParaRPr>
          </a:p>
          <a:p>
            <a:r>
              <a:rPr lang="fr-CH" sz="2000" dirty="0" smtClean="0">
                <a:latin typeface="Arial" pitchFamily="34" charset="0"/>
                <a:cs typeface="Arial" pitchFamily="34" charset="0"/>
              </a:rPr>
              <a:t>Blow-up and </a:t>
            </a:r>
            <a:r>
              <a:rPr lang="fr-CH" sz="2000" dirty="0" err="1" smtClean="0">
                <a:latin typeface="Arial" pitchFamily="34" charset="0"/>
                <a:cs typeface="Arial" pitchFamily="34" charset="0"/>
              </a:rPr>
              <a:t>instabilities</a:t>
            </a:r>
            <a:r>
              <a:rPr lang="fr-CH" sz="2000" dirty="0" smtClean="0">
                <a:latin typeface="Arial" pitchFamily="34" charset="0"/>
                <a:cs typeface="Arial" pitchFamily="34" charset="0"/>
              </a:rPr>
              <a:t> in the transverse phase planes:</a:t>
            </a:r>
          </a:p>
          <a:p>
            <a:pPr lvl="1"/>
            <a:r>
              <a:rPr lang="en-US" sz="1600" dirty="0" smtClean="0">
                <a:latin typeface="Arial" pitchFamily="34" charset="0"/>
                <a:cs typeface="Arial" pitchFamily="34" charset="0"/>
              </a:rPr>
              <a:t>Dilution after injection oscillations due to </a:t>
            </a:r>
            <a:r>
              <a:rPr lang="en-US" sz="1600" dirty="0" err="1" smtClean="0">
                <a:latin typeface="Arial" pitchFamily="34" charset="0"/>
                <a:cs typeface="Arial" pitchFamily="34" charset="0"/>
              </a:rPr>
              <a:t>mis</a:t>
            </a:r>
            <a:r>
              <a:rPr lang="en-US" sz="1600" dirty="0" smtClean="0">
                <a:latin typeface="Arial" pitchFamily="34" charset="0"/>
                <a:cs typeface="Arial" pitchFamily="34" charset="0"/>
              </a:rPr>
              <a:t>-steering</a:t>
            </a:r>
          </a:p>
          <a:p>
            <a:pPr lvl="1"/>
            <a:r>
              <a:rPr lang="en-US" sz="1600" dirty="0" err="1" smtClean="0">
                <a:latin typeface="Arial" pitchFamily="34" charset="0"/>
                <a:cs typeface="Arial" pitchFamily="34" charset="0"/>
              </a:rPr>
              <a:t>Laslett</a:t>
            </a:r>
            <a:r>
              <a:rPr lang="en-US" sz="1600" dirty="0" smtClean="0">
                <a:latin typeface="Arial" pitchFamily="34" charset="0"/>
                <a:cs typeface="Arial" pitchFamily="34" charset="0"/>
              </a:rPr>
              <a:t> tune shift due to space charge (even if &lt; |0.3|)</a:t>
            </a:r>
          </a:p>
          <a:p>
            <a:pPr lvl="1">
              <a:buNone/>
            </a:pPr>
            <a:r>
              <a:rPr lang="en-US" sz="1600" dirty="0" smtClean="0">
                <a:latin typeface="Arial" pitchFamily="34" charset="0"/>
                <a:cs typeface="Arial" pitchFamily="34" charset="0"/>
              </a:rPr>
              <a:t>	→ Blow-up of first batch waiting for the second batch injection</a:t>
            </a:r>
          </a:p>
          <a:p>
            <a:pPr lvl="1"/>
            <a:r>
              <a:rPr lang="en-US" sz="1600" dirty="0" smtClean="0">
                <a:latin typeface="Arial" pitchFamily="34" charset="0"/>
                <a:cs typeface="Arial" pitchFamily="34" charset="0"/>
              </a:rPr>
              <a:t>Head-tail instability at low energy</a:t>
            </a:r>
          </a:p>
          <a:p>
            <a:pPr lvl="1"/>
            <a:r>
              <a:rPr lang="en-US" sz="1600" dirty="0" smtClean="0">
                <a:latin typeface="Arial" pitchFamily="34" charset="0"/>
                <a:cs typeface="Arial" pitchFamily="34" charset="0"/>
              </a:rPr>
              <a:t>TMCI close to transition</a:t>
            </a:r>
          </a:p>
          <a:p>
            <a:pPr lvl="1"/>
            <a:r>
              <a:rPr lang="fr-CH" sz="1600" dirty="0" smtClean="0">
                <a:latin typeface="Arial" pitchFamily="34" charset="0"/>
                <a:cs typeface="Arial" pitchFamily="34" charset="0"/>
              </a:rPr>
              <a:t>e-</a:t>
            </a:r>
            <a:r>
              <a:rPr lang="fr-CH" sz="1600" dirty="0" err="1" smtClean="0">
                <a:latin typeface="Arial" pitchFamily="34" charset="0"/>
                <a:cs typeface="Arial" pitchFamily="34" charset="0"/>
              </a:rPr>
              <a:t>clouds</a:t>
            </a:r>
            <a:r>
              <a:rPr lang="fr-CH" sz="1600" dirty="0" smtClean="0">
                <a:latin typeface="Arial" pitchFamily="34" charset="0"/>
                <a:cs typeface="Arial" pitchFamily="34" charset="0"/>
              </a:rPr>
              <a:t> </a:t>
            </a:r>
            <a:r>
              <a:rPr lang="fr-CH" sz="1600" dirty="0" err="1" smtClean="0">
                <a:latin typeface="Arial" pitchFamily="34" charset="0"/>
                <a:cs typeface="Arial" pitchFamily="34" charset="0"/>
              </a:rPr>
              <a:t>effects</a:t>
            </a:r>
            <a:r>
              <a:rPr lang="fr-CH" sz="1600" dirty="0" smtClean="0">
                <a:latin typeface="Arial" pitchFamily="34" charset="0"/>
                <a:cs typeface="Arial" pitchFamily="34" charset="0"/>
              </a:rPr>
              <a:t> on </a:t>
            </a:r>
            <a:r>
              <a:rPr lang="fr-CH" sz="1600" dirty="0" err="1" smtClean="0">
                <a:latin typeface="Arial" pitchFamily="34" charset="0"/>
                <a:cs typeface="Arial" pitchFamily="34" charset="0"/>
              </a:rPr>
              <a:t>high</a:t>
            </a:r>
            <a:r>
              <a:rPr lang="fr-CH" sz="1600" dirty="0" smtClean="0">
                <a:latin typeface="Arial" pitchFamily="34" charset="0"/>
                <a:cs typeface="Arial" pitchFamily="34" charset="0"/>
              </a:rPr>
              <a:t> </a:t>
            </a:r>
            <a:r>
              <a:rPr lang="fr-CH" sz="1600" dirty="0" err="1" smtClean="0">
                <a:latin typeface="Arial" pitchFamily="34" charset="0"/>
                <a:cs typeface="Arial" pitchFamily="34" charset="0"/>
              </a:rPr>
              <a:t>energy</a:t>
            </a:r>
            <a:r>
              <a:rPr lang="fr-CH" sz="1600" dirty="0" smtClean="0">
                <a:latin typeface="Arial" pitchFamily="34" charset="0"/>
                <a:cs typeface="Arial" pitchFamily="34" charset="0"/>
              </a:rPr>
              <a:t> flat-top</a:t>
            </a:r>
            <a:endParaRPr lang="en-US" sz="1600" dirty="0" smtClean="0">
              <a:latin typeface="Arial" pitchFamily="34" charset="0"/>
              <a:cs typeface="Arial" pitchFamily="34" charset="0"/>
            </a:endParaRPr>
          </a:p>
          <a:p>
            <a:r>
              <a:rPr lang="fr-CH" sz="2000" dirty="0" smtClean="0">
                <a:latin typeface="Arial" pitchFamily="34" charset="0"/>
                <a:cs typeface="Arial" pitchFamily="34" charset="0"/>
              </a:rPr>
              <a:t>Blow-up and </a:t>
            </a:r>
            <a:r>
              <a:rPr lang="fr-CH" sz="2000" dirty="0" err="1" smtClean="0">
                <a:latin typeface="Arial" pitchFamily="34" charset="0"/>
                <a:cs typeface="Arial" pitchFamily="34" charset="0"/>
              </a:rPr>
              <a:t>instabilities</a:t>
            </a:r>
            <a:r>
              <a:rPr lang="fr-CH" sz="2000" dirty="0" smtClean="0">
                <a:latin typeface="Arial" pitchFamily="34" charset="0"/>
                <a:cs typeface="Arial" pitchFamily="34" charset="0"/>
              </a:rPr>
              <a:t> in the longitudinal phase plane:</a:t>
            </a:r>
          </a:p>
          <a:p>
            <a:pPr lvl="1"/>
            <a:r>
              <a:rPr lang="fr-CH" sz="1600" dirty="0" err="1" smtClean="0">
                <a:latin typeface="Arial" pitchFamily="34" charset="0"/>
                <a:cs typeface="Arial" pitchFamily="34" charset="0"/>
              </a:rPr>
              <a:t>Transient</a:t>
            </a:r>
            <a:r>
              <a:rPr lang="fr-CH" sz="1600" dirty="0" smtClean="0">
                <a:latin typeface="Arial" pitchFamily="34" charset="0"/>
                <a:cs typeface="Arial" pitchFamily="34" charset="0"/>
              </a:rPr>
              <a:t> </a:t>
            </a:r>
            <a:r>
              <a:rPr lang="fr-CH" sz="1600" dirty="0" err="1" smtClean="0">
                <a:latin typeface="Arial" pitchFamily="34" charset="0"/>
                <a:cs typeface="Arial" pitchFamily="34" charset="0"/>
              </a:rPr>
              <a:t>beam</a:t>
            </a:r>
            <a:r>
              <a:rPr lang="fr-CH" sz="1600" dirty="0" smtClean="0">
                <a:latin typeface="Arial" pitchFamily="34" charset="0"/>
                <a:cs typeface="Arial" pitchFamily="34" charset="0"/>
              </a:rPr>
              <a:t> </a:t>
            </a:r>
            <a:r>
              <a:rPr lang="fr-CH" sz="1600" dirty="0" err="1" smtClean="0">
                <a:latin typeface="Arial" pitchFamily="34" charset="0"/>
                <a:cs typeface="Arial" pitchFamily="34" charset="0"/>
              </a:rPr>
              <a:t>loading</a:t>
            </a:r>
            <a:r>
              <a:rPr lang="fr-CH" sz="1600" dirty="0" smtClean="0">
                <a:latin typeface="Arial" pitchFamily="34" charset="0"/>
                <a:cs typeface="Arial" pitchFamily="34" charset="0"/>
              </a:rPr>
              <a:t> </a:t>
            </a:r>
            <a:r>
              <a:rPr lang="fr-CH" sz="1600" dirty="0" err="1" smtClean="0">
                <a:latin typeface="Arial" pitchFamily="34" charset="0"/>
                <a:cs typeface="Arial" pitchFamily="34" charset="0"/>
              </a:rPr>
              <a:t>effects</a:t>
            </a:r>
            <a:r>
              <a:rPr lang="fr-CH" sz="1600" dirty="0" smtClean="0">
                <a:latin typeface="Arial" pitchFamily="34" charset="0"/>
                <a:cs typeface="Arial" pitchFamily="34" charset="0"/>
              </a:rPr>
              <a:t> </a:t>
            </a:r>
            <a:r>
              <a:rPr lang="fr-CH" sz="1600" dirty="0" err="1" smtClean="0">
                <a:latin typeface="Arial" pitchFamily="34" charset="0"/>
                <a:cs typeface="Arial" pitchFamily="34" charset="0"/>
              </a:rPr>
              <a:t>especially</a:t>
            </a:r>
            <a:r>
              <a:rPr lang="fr-CH" sz="1600" dirty="0" smtClean="0">
                <a:latin typeface="Arial" pitchFamily="34" charset="0"/>
                <a:cs typeface="Arial" pitchFamily="34" charset="0"/>
              </a:rPr>
              <a:t> </a:t>
            </a:r>
            <a:r>
              <a:rPr lang="fr-CH" sz="1600" dirty="0" err="1" smtClean="0">
                <a:latin typeface="Arial" pitchFamily="34" charset="0"/>
                <a:cs typeface="Arial" pitchFamily="34" charset="0"/>
              </a:rPr>
              <a:t>at</a:t>
            </a:r>
            <a:r>
              <a:rPr lang="fr-CH" sz="1600" dirty="0" smtClean="0">
                <a:latin typeface="Arial" pitchFamily="34" charset="0"/>
                <a:cs typeface="Arial" pitchFamily="34" charset="0"/>
              </a:rPr>
              <a:t> </a:t>
            </a:r>
            <a:r>
              <a:rPr lang="fr-CH" sz="1600" dirty="0" err="1" smtClean="0">
                <a:latin typeface="Arial" pitchFamily="34" charset="0"/>
                <a:cs typeface="Arial" pitchFamily="34" charset="0"/>
              </a:rPr>
              <a:t>low</a:t>
            </a:r>
            <a:r>
              <a:rPr lang="fr-CH" sz="1600" dirty="0" smtClean="0">
                <a:latin typeface="Arial" pitchFamily="34" charset="0"/>
                <a:cs typeface="Arial" pitchFamily="34" charset="0"/>
              </a:rPr>
              <a:t> voltage </a:t>
            </a:r>
            <a:r>
              <a:rPr lang="fr-CH" sz="1600" dirty="0" err="1" smtClean="0">
                <a:latin typeface="Arial" pitchFamily="34" charset="0"/>
                <a:cs typeface="Arial" pitchFamily="34" charset="0"/>
              </a:rPr>
              <a:t>during</a:t>
            </a:r>
            <a:r>
              <a:rPr lang="fr-CH" sz="1600" dirty="0" smtClean="0">
                <a:latin typeface="Arial" pitchFamily="34" charset="0"/>
                <a:cs typeface="Arial" pitchFamily="34" charset="0"/>
              </a:rPr>
              <a:t> </a:t>
            </a:r>
            <a:r>
              <a:rPr lang="fr-CH" sz="1600" dirty="0" err="1" smtClean="0">
                <a:latin typeface="Arial" pitchFamily="34" charset="0"/>
                <a:cs typeface="Arial" pitchFamily="34" charset="0"/>
              </a:rPr>
              <a:t>gymnastics</a:t>
            </a:r>
            <a:endParaRPr lang="fr-CH" sz="1600" dirty="0" smtClean="0">
              <a:latin typeface="Arial" pitchFamily="34" charset="0"/>
              <a:cs typeface="Arial" pitchFamily="34" charset="0"/>
            </a:endParaRPr>
          </a:p>
          <a:p>
            <a:pPr lvl="1"/>
            <a:r>
              <a:rPr lang="fr-CH" sz="1600" dirty="0" err="1" smtClean="0">
                <a:latin typeface="Arial" pitchFamily="34" charset="0"/>
                <a:cs typeface="Arial" pitchFamily="34" charset="0"/>
              </a:rPr>
              <a:t>Coupled</a:t>
            </a:r>
            <a:r>
              <a:rPr lang="fr-CH" sz="1600" dirty="0" smtClean="0">
                <a:latin typeface="Arial" pitchFamily="34" charset="0"/>
                <a:cs typeface="Arial" pitchFamily="34" charset="0"/>
              </a:rPr>
              <a:t> </a:t>
            </a:r>
            <a:r>
              <a:rPr lang="fr-CH" sz="1600" dirty="0" err="1" smtClean="0">
                <a:latin typeface="Arial" pitchFamily="34" charset="0"/>
                <a:cs typeface="Arial" pitchFamily="34" charset="0"/>
              </a:rPr>
              <a:t>bunch</a:t>
            </a:r>
            <a:r>
              <a:rPr lang="fr-CH" sz="1600" dirty="0" smtClean="0">
                <a:latin typeface="Arial" pitchFamily="34" charset="0"/>
                <a:cs typeface="Arial" pitchFamily="34" charset="0"/>
              </a:rPr>
              <a:t> </a:t>
            </a:r>
            <a:r>
              <a:rPr lang="fr-CH" sz="1600" dirty="0" err="1" smtClean="0">
                <a:latin typeface="Arial" pitchFamily="34" charset="0"/>
                <a:cs typeface="Arial" pitchFamily="34" charset="0"/>
              </a:rPr>
              <a:t>instabilities</a:t>
            </a:r>
            <a:r>
              <a:rPr lang="fr-CH" sz="1600" dirty="0" smtClean="0">
                <a:latin typeface="Arial" pitchFamily="34" charset="0"/>
                <a:cs typeface="Arial" pitchFamily="34" charset="0"/>
              </a:rPr>
              <a:t> due to </a:t>
            </a:r>
            <a:r>
              <a:rPr lang="fr-CH" sz="1600" dirty="0" err="1" smtClean="0">
                <a:latin typeface="Arial" pitchFamily="34" charset="0"/>
                <a:cs typeface="Arial" pitchFamily="34" charset="0"/>
              </a:rPr>
              <a:t>cavities</a:t>
            </a:r>
            <a:r>
              <a:rPr lang="fr-CH" sz="1600" dirty="0" smtClean="0">
                <a:latin typeface="Arial" pitchFamily="34" charset="0"/>
                <a:cs typeface="Arial" pitchFamily="34" charset="0"/>
              </a:rPr>
              <a:t> </a:t>
            </a:r>
            <a:r>
              <a:rPr lang="fr-CH" sz="1600" dirty="0" err="1" smtClean="0">
                <a:latin typeface="Arial" pitchFamily="34" charset="0"/>
                <a:cs typeface="Arial" pitchFamily="34" charset="0"/>
              </a:rPr>
              <a:t>impedances</a:t>
            </a:r>
            <a:r>
              <a:rPr lang="fr-CH" sz="1600" dirty="0" smtClean="0">
                <a:latin typeface="Arial" pitchFamily="34" charset="0"/>
                <a:cs typeface="Arial" pitchFamily="34" charset="0"/>
              </a:rPr>
              <a:t> (</a:t>
            </a:r>
            <a:r>
              <a:rPr lang="fr-CH" sz="1600" dirty="0" err="1" smtClean="0">
                <a:latin typeface="Arial" pitchFamily="34" charset="0"/>
                <a:cs typeface="Arial" pitchFamily="34" charset="0"/>
              </a:rPr>
              <a:t>reminder</a:t>
            </a:r>
            <a:r>
              <a:rPr lang="fr-CH" sz="1600" dirty="0" smtClean="0">
                <a:latin typeface="Arial" pitchFamily="34" charset="0"/>
                <a:cs typeface="Arial" pitchFamily="34" charset="0"/>
              </a:rPr>
              <a:t>: 5 </a:t>
            </a:r>
            <a:r>
              <a:rPr lang="fr-CH" sz="1600" dirty="0" err="1" smtClean="0">
                <a:latin typeface="Arial" pitchFamily="34" charset="0"/>
                <a:cs typeface="Arial" pitchFamily="34" charset="0"/>
              </a:rPr>
              <a:t>different</a:t>
            </a:r>
            <a:r>
              <a:rPr lang="fr-CH" sz="1600" dirty="0" smtClean="0">
                <a:latin typeface="Arial" pitchFamily="34" charset="0"/>
                <a:cs typeface="Arial" pitchFamily="34" charset="0"/>
              </a:rPr>
              <a:t> RF </a:t>
            </a:r>
            <a:r>
              <a:rPr lang="fr-CH" sz="1600" dirty="0" err="1" smtClean="0">
                <a:latin typeface="Arial" pitchFamily="34" charset="0"/>
                <a:cs typeface="Arial" pitchFamily="34" charset="0"/>
              </a:rPr>
              <a:t>systems</a:t>
            </a:r>
            <a:r>
              <a:rPr lang="fr-CH" sz="1600" dirty="0" smtClean="0">
                <a:latin typeface="Arial" pitchFamily="34" charset="0"/>
                <a:cs typeface="Arial" pitchFamily="34" charset="0"/>
              </a:rPr>
              <a:t> in the PS for a total of 22 </a:t>
            </a:r>
            <a:r>
              <a:rPr lang="fr-CH" sz="1600" dirty="0" err="1" smtClean="0">
                <a:latin typeface="Arial" pitchFamily="34" charset="0"/>
                <a:cs typeface="Arial" pitchFamily="34" charset="0"/>
              </a:rPr>
              <a:t>cavities</a:t>
            </a:r>
            <a:r>
              <a:rPr lang="fr-CH" sz="1600" dirty="0" smtClean="0">
                <a:latin typeface="Arial" pitchFamily="34" charset="0"/>
                <a:cs typeface="Arial" pitchFamily="34" charset="0"/>
              </a:rPr>
              <a:t>)</a:t>
            </a:r>
          </a:p>
        </p:txBody>
      </p:sp>
      <p:sp>
        <p:nvSpPr>
          <p:cNvPr id="4" name="TextBox 3"/>
          <p:cNvSpPr txBox="1"/>
          <p:nvPr/>
        </p:nvSpPr>
        <p:spPr>
          <a:xfrm>
            <a:off x="0" y="0"/>
            <a:ext cx="1636987" cy="338554"/>
          </a:xfrm>
          <a:prstGeom prst="rect">
            <a:avLst/>
          </a:prstGeom>
          <a:solidFill>
            <a:srgbClr val="FFFF8B"/>
          </a:solidFill>
        </p:spPr>
        <p:txBody>
          <a:bodyPr wrap="none" rtlCol="0">
            <a:spAutoFit/>
          </a:bodyPr>
          <a:lstStyle/>
          <a:p>
            <a:r>
              <a:rPr lang="fr-CH" sz="1600" b="1" dirty="0" smtClean="0">
                <a:solidFill>
                  <a:srgbClr val="0000FF"/>
                </a:solidFill>
              </a:rPr>
              <a:t>3). S. Gilardoni</a:t>
            </a:r>
            <a:endParaRPr lang="en-US" sz="1600" b="1" dirty="0">
              <a:solidFill>
                <a:srgbClr val="0000FF"/>
              </a:solidFill>
            </a:endParaRPr>
          </a:p>
        </p:txBody>
      </p:sp>
      <p:sp>
        <p:nvSpPr>
          <p:cNvPr id="6" name="Right Arrow 5"/>
          <p:cNvSpPr/>
          <p:nvPr/>
        </p:nvSpPr>
        <p:spPr>
          <a:xfrm>
            <a:off x="2987824" y="2060848"/>
            <a:ext cx="648072"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0" y="0"/>
            <a:ext cx="1636987" cy="338554"/>
          </a:xfrm>
          <a:prstGeom prst="rect">
            <a:avLst/>
          </a:prstGeom>
          <a:solidFill>
            <a:srgbClr val="FFFF8B"/>
          </a:solidFill>
        </p:spPr>
        <p:txBody>
          <a:bodyPr wrap="none" rtlCol="0">
            <a:spAutoFit/>
          </a:bodyPr>
          <a:lstStyle/>
          <a:p>
            <a:r>
              <a:rPr lang="fr-CH" sz="1600" b="1" dirty="0" smtClean="0">
                <a:solidFill>
                  <a:srgbClr val="0000FF"/>
                </a:solidFill>
              </a:rPr>
              <a:t>3). S. Gilardoni</a:t>
            </a:r>
            <a:endParaRPr lang="en-US" sz="1600" b="1" dirty="0">
              <a:solidFill>
                <a:srgbClr val="0000FF"/>
              </a:solidFill>
            </a:endParaRPr>
          </a:p>
        </p:txBody>
      </p:sp>
      <p:pic>
        <p:nvPicPr>
          <p:cNvPr id="5" name="Picture 4" descr="LIU_PS_Gilardoni_p4.jpg"/>
          <p:cNvPicPr>
            <a:picLocks noChangeAspect="1"/>
          </p:cNvPicPr>
          <p:nvPr/>
        </p:nvPicPr>
        <p:blipFill>
          <a:blip r:embed="rId2" cstate="print"/>
          <a:srcRect l="923" t="15008" r="1256" b="19219"/>
          <a:stretch>
            <a:fillRect/>
          </a:stretch>
        </p:blipFill>
        <p:spPr>
          <a:xfrm>
            <a:off x="395537" y="1412776"/>
            <a:ext cx="6996784" cy="3528392"/>
          </a:xfrm>
          <a:prstGeom prst="rect">
            <a:avLst/>
          </a:prstGeom>
        </p:spPr>
      </p:pic>
      <p:sp>
        <p:nvSpPr>
          <p:cNvPr id="7" name="Title 1"/>
          <p:cNvSpPr>
            <a:spLocks noGrp="1"/>
          </p:cNvSpPr>
          <p:nvPr>
            <p:ph type="title"/>
          </p:nvPr>
        </p:nvSpPr>
        <p:spPr>
          <a:xfrm>
            <a:off x="251520" y="332656"/>
            <a:ext cx="8892480" cy="720080"/>
          </a:xfrm>
        </p:spPr>
        <p:txBody>
          <a:bodyPr/>
          <a:lstStyle/>
          <a:p>
            <a:r>
              <a:rPr lang="en-GB" sz="3200" dirty="0" smtClean="0">
                <a:effectLst>
                  <a:outerShdw blurRad="38100" dist="38100" dir="2700000" algn="tl">
                    <a:srgbClr val="000000">
                      <a:alpha val="43137"/>
                    </a:srgbClr>
                  </a:outerShdw>
                </a:effectLst>
              </a:rPr>
              <a:t>PS performance potential with 2 </a:t>
            </a:r>
            <a:r>
              <a:rPr lang="en-GB" sz="3200" dirty="0" err="1" smtClean="0">
                <a:effectLst>
                  <a:outerShdw blurRad="38100" dist="38100" dir="2700000" algn="tl">
                    <a:srgbClr val="000000">
                      <a:alpha val="43137"/>
                    </a:srgbClr>
                  </a:outerShdw>
                </a:effectLst>
              </a:rPr>
              <a:t>GeV</a:t>
            </a:r>
            <a:r>
              <a:rPr lang="en-GB" sz="3200" dirty="0" smtClean="0">
                <a:effectLst>
                  <a:outerShdw blurRad="38100" dist="38100" dir="2700000" algn="tl">
                    <a:srgbClr val="000000">
                      <a:alpha val="43137"/>
                    </a:srgbClr>
                  </a:outerShdw>
                </a:effectLst>
              </a:rPr>
              <a:t> injection (2/2)</a:t>
            </a:r>
            <a:endParaRPr lang="en-GB" sz="3200" dirty="0">
              <a:effectLst>
                <a:outerShdw blurRad="38100" dist="38100" dir="2700000" algn="tl">
                  <a:srgbClr val="000000">
                    <a:alpha val="43137"/>
                  </a:srgbClr>
                </a:outerShdw>
              </a:effectLst>
            </a:endParaRPr>
          </a:p>
        </p:txBody>
      </p:sp>
      <p:sp>
        <p:nvSpPr>
          <p:cNvPr id="12" name="Rounded Rectangular Callout 11"/>
          <p:cNvSpPr/>
          <p:nvPr/>
        </p:nvSpPr>
        <p:spPr>
          <a:xfrm>
            <a:off x="7740352" y="3194959"/>
            <a:ext cx="1080120" cy="324616"/>
          </a:xfrm>
          <a:prstGeom prst="wedgeRoundRectCallout">
            <a:avLst>
              <a:gd name="adj1" fmla="val -90214"/>
              <a:gd name="adj2" fmla="val 15223"/>
              <a:gd name="adj3" fmla="val 1666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600" dirty="0" err="1" smtClean="0">
                <a:solidFill>
                  <a:schemeClr val="bg1"/>
                </a:solidFill>
              </a:rPr>
              <a:t>Stretched</a:t>
            </a:r>
            <a:endParaRPr lang="en-US" sz="1600" dirty="0">
              <a:solidFill>
                <a:schemeClr val="bg1"/>
              </a:solidFill>
            </a:endParaRPr>
          </a:p>
        </p:txBody>
      </p:sp>
      <p:sp>
        <p:nvSpPr>
          <p:cNvPr id="13" name="Rounded Rectangular Callout 12"/>
          <p:cNvSpPr/>
          <p:nvPr/>
        </p:nvSpPr>
        <p:spPr>
          <a:xfrm>
            <a:off x="7740352" y="1826807"/>
            <a:ext cx="1080120" cy="324616"/>
          </a:xfrm>
          <a:prstGeom prst="wedgeRoundRectCallout">
            <a:avLst>
              <a:gd name="adj1" fmla="val -90850"/>
              <a:gd name="adj2" fmla="val 61003"/>
              <a:gd name="adj3" fmla="val 1666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600" dirty="0" err="1" smtClean="0">
                <a:solidFill>
                  <a:schemeClr val="bg1"/>
                </a:solidFill>
              </a:rPr>
              <a:t>Stretched</a:t>
            </a:r>
            <a:endParaRPr lang="en-US" sz="1600" dirty="0">
              <a:solidFill>
                <a:schemeClr val="bg1"/>
              </a:solidFill>
            </a:endParaRPr>
          </a:p>
        </p:txBody>
      </p:sp>
      <p:sp>
        <p:nvSpPr>
          <p:cNvPr id="14" name="Rounded Rectangular Callout 13"/>
          <p:cNvSpPr/>
          <p:nvPr/>
        </p:nvSpPr>
        <p:spPr>
          <a:xfrm>
            <a:off x="7740352" y="2618895"/>
            <a:ext cx="1080120" cy="324616"/>
          </a:xfrm>
          <a:prstGeom prst="wedgeRoundRectCallout">
            <a:avLst>
              <a:gd name="adj1" fmla="val -90850"/>
              <a:gd name="adj2" fmla="val 61003"/>
              <a:gd name="adj3" fmla="val 16667"/>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600" dirty="0" err="1" smtClean="0">
                <a:solidFill>
                  <a:schemeClr val="bg1"/>
                </a:solidFill>
              </a:rPr>
              <a:t>Realistic</a:t>
            </a:r>
            <a:endParaRPr lang="en-US" sz="1600" dirty="0">
              <a:solidFill>
                <a:schemeClr val="bg1"/>
              </a:solidFill>
            </a:endParaRPr>
          </a:p>
        </p:txBody>
      </p:sp>
      <p:sp>
        <p:nvSpPr>
          <p:cNvPr id="15" name="Rounded Rectangular Callout 14"/>
          <p:cNvSpPr/>
          <p:nvPr/>
        </p:nvSpPr>
        <p:spPr>
          <a:xfrm>
            <a:off x="7740352" y="3627007"/>
            <a:ext cx="1080120" cy="324616"/>
          </a:xfrm>
          <a:prstGeom prst="wedgeRoundRectCallout">
            <a:avLst>
              <a:gd name="adj1" fmla="val -95942"/>
              <a:gd name="adj2" fmla="val -6600"/>
              <a:gd name="adj3" fmla="val 16667"/>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600" dirty="0" err="1" smtClean="0">
                <a:solidFill>
                  <a:schemeClr val="bg1"/>
                </a:solidFill>
              </a:rPr>
              <a:t>Realistic</a:t>
            </a:r>
            <a:endParaRPr lang="en-US" sz="1600" dirty="0">
              <a:solidFill>
                <a:schemeClr val="bg1"/>
              </a:solidFill>
            </a:endParaRPr>
          </a:p>
        </p:txBody>
      </p:sp>
      <p:sp>
        <p:nvSpPr>
          <p:cNvPr id="16" name="Rounded Rectangular Callout 15"/>
          <p:cNvSpPr/>
          <p:nvPr/>
        </p:nvSpPr>
        <p:spPr>
          <a:xfrm>
            <a:off x="7740352" y="4563111"/>
            <a:ext cx="1080120" cy="324616"/>
          </a:xfrm>
          <a:prstGeom prst="wedgeRoundRectCallout">
            <a:avLst>
              <a:gd name="adj1" fmla="val -90214"/>
              <a:gd name="adj2" fmla="val 15223"/>
              <a:gd name="adj3" fmla="val 1666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600" dirty="0" err="1" smtClean="0">
                <a:solidFill>
                  <a:schemeClr val="bg1"/>
                </a:solidFill>
              </a:rPr>
              <a:t>Stretched</a:t>
            </a:r>
            <a:endParaRPr lang="en-US" sz="1600" dirty="0">
              <a:solidFill>
                <a:schemeClr val="bg1"/>
              </a:solidFill>
            </a:endParaRPr>
          </a:p>
        </p:txBody>
      </p:sp>
      <p:sp>
        <p:nvSpPr>
          <p:cNvPr id="17" name="Content Placeholder 2"/>
          <p:cNvSpPr>
            <a:spLocks noGrp="1"/>
          </p:cNvSpPr>
          <p:nvPr>
            <p:ph idx="4294967295"/>
          </p:nvPr>
        </p:nvSpPr>
        <p:spPr>
          <a:xfrm>
            <a:off x="395536" y="1052736"/>
            <a:ext cx="8229600" cy="432048"/>
          </a:xfrm>
        </p:spPr>
        <p:txBody>
          <a:bodyPr/>
          <a:lstStyle/>
          <a:p>
            <a:r>
              <a:rPr lang="fr-CH" sz="1600" dirty="0" err="1" smtClean="0">
                <a:latin typeface="Arial" pitchFamily="34" charset="0"/>
                <a:cs typeface="Arial" pitchFamily="34" charset="0"/>
              </a:rPr>
              <a:t>Preliminary</a:t>
            </a:r>
            <a:r>
              <a:rPr lang="fr-CH" sz="1600" dirty="0" smtClean="0">
                <a:latin typeface="Arial" pitchFamily="34" charset="0"/>
                <a:cs typeface="Arial" pitchFamily="34" charset="0"/>
              </a:rPr>
              <a:t> extrapolations </a:t>
            </a:r>
            <a:r>
              <a:rPr lang="fr-CH" sz="1600" dirty="0" err="1" smtClean="0">
                <a:latin typeface="Arial" pitchFamily="34" charset="0"/>
                <a:cs typeface="Arial" pitchFamily="34" charset="0"/>
              </a:rPr>
              <a:t>with</a:t>
            </a:r>
            <a:r>
              <a:rPr lang="fr-CH" sz="1600" dirty="0" smtClean="0">
                <a:latin typeface="Arial" pitchFamily="34" charset="0"/>
                <a:cs typeface="Arial" pitchFamily="34" charset="0"/>
              </a:rPr>
              <a:t> Linac4</a:t>
            </a:r>
          </a:p>
        </p:txBody>
      </p:sp>
      <p:sp>
        <p:nvSpPr>
          <p:cNvPr id="18" name="Content Placeholder 2"/>
          <p:cNvSpPr>
            <a:spLocks noGrp="1"/>
          </p:cNvSpPr>
          <p:nvPr>
            <p:ph idx="4294967295"/>
          </p:nvPr>
        </p:nvSpPr>
        <p:spPr>
          <a:xfrm>
            <a:off x="395536" y="5013176"/>
            <a:ext cx="8229600" cy="1224136"/>
          </a:xfrm>
        </p:spPr>
        <p:txBody>
          <a:bodyPr/>
          <a:lstStyle/>
          <a:p>
            <a:pPr>
              <a:spcBef>
                <a:spcPts val="0"/>
              </a:spcBef>
            </a:pPr>
            <a:r>
              <a:rPr lang="fr-CH" sz="1600" dirty="0" err="1" smtClean="0">
                <a:latin typeface="Arial" pitchFamily="34" charset="0"/>
                <a:cs typeface="Arial" pitchFamily="34" charset="0"/>
              </a:rPr>
              <a:t>Need</a:t>
            </a:r>
            <a:r>
              <a:rPr lang="fr-CH" sz="1600" dirty="0" smtClean="0">
                <a:latin typeface="Arial" pitchFamily="34" charset="0"/>
                <a:cs typeface="Arial" pitchFamily="34" charset="0"/>
              </a:rPr>
              <a:t> </a:t>
            </a:r>
            <a:r>
              <a:rPr lang="fr-CH" sz="1600" dirty="0" err="1" smtClean="0">
                <a:latin typeface="Arial" pitchFamily="34" charset="0"/>
                <a:cs typeface="Arial" pitchFamily="34" charset="0"/>
              </a:rPr>
              <a:t>further</a:t>
            </a:r>
            <a:r>
              <a:rPr lang="fr-CH" sz="1600" dirty="0" smtClean="0">
                <a:latin typeface="Arial" pitchFamily="34" charset="0"/>
                <a:cs typeface="Arial" pitchFamily="34" charset="0"/>
              </a:rPr>
              <a:t> </a:t>
            </a:r>
            <a:r>
              <a:rPr lang="fr-CH" sz="1600" dirty="0" err="1" smtClean="0">
                <a:latin typeface="Arial" pitchFamily="34" charset="0"/>
                <a:cs typeface="Arial" pitchFamily="34" charset="0"/>
              </a:rPr>
              <a:t>studies</a:t>
            </a:r>
            <a:r>
              <a:rPr lang="fr-CH" sz="1600" dirty="0" smtClean="0">
                <a:latin typeface="Arial" pitchFamily="34" charset="0"/>
                <a:cs typeface="Arial" pitchFamily="34" charset="0"/>
              </a:rPr>
              <a:t> and </a:t>
            </a:r>
            <a:r>
              <a:rPr lang="fr-CH" sz="1600" dirty="0" err="1" smtClean="0">
                <a:latin typeface="Arial" pitchFamily="34" charset="0"/>
                <a:cs typeface="Arial" pitchFamily="34" charset="0"/>
              </a:rPr>
              <a:t>MDs</a:t>
            </a:r>
            <a:r>
              <a:rPr lang="fr-CH" sz="1600" dirty="0" smtClean="0">
                <a:latin typeface="Arial" pitchFamily="34" charset="0"/>
                <a:cs typeface="Arial" pitchFamily="34" charset="0"/>
              </a:rPr>
              <a:t> to </a:t>
            </a:r>
            <a:r>
              <a:rPr lang="fr-CH" sz="1600" dirty="0" err="1" smtClean="0">
                <a:latin typeface="Arial" pitchFamily="34" charset="0"/>
                <a:cs typeface="Arial" pitchFamily="34" charset="0"/>
              </a:rPr>
              <a:t>improve</a:t>
            </a:r>
            <a:r>
              <a:rPr lang="fr-CH" sz="1600" dirty="0" smtClean="0">
                <a:latin typeface="Arial" pitchFamily="34" charset="0"/>
                <a:cs typeface="Arial" pitchFamily="34" charset="0"/>
              </a:rPr>
              <a:t> </a:t>
            </a:r>
            <a:r>
              <a:rPr lang="fr-CH" sz="1600" dirty="0" err="1" smtClean="0">
                <a:latin typeface="Arial" pitchFamily="34" charset="0"/>
                <a:cs typeface="Arial" pitchFamily="34" charset="0"/>
              </a:rPr>
              <a:t>these</a:t>
            </a:r>
            <a:r>
              <a:rPr lang="fr-CH" sz="1600" dirty="0" smtClean="0">
                <a:latin typeface="Arial" pitchFamily="34" charset="0"/>
                <a:cs typeface="Arial" pitchFamily="34" charset="0"/>
              </a:rPr>
              <a:t> </a:t>
            </a:r>
            <a:r>
              <a:rPr lang="fr-CH" sz="1600" dirty="0" err="1" smtClean="0">
                <a:latin typeface="Arial" pitchFamily="34" charset="0"/>
                <a:cs typeface="Arial" pitchFamily="34" charset="0"/>
              </a:rPr>
              <a:t>estimates</a:t>
            </a:r>
            <a:r>
              <a:rPr lang="fr-CH" sz="1600" dirty="0" smtClean="0">
                <a:latin typeface="Arial" pitchFamily="34" charset="0"/>
                <a:cs typeface="Arial" pitchFamily="34" charset="0"/>
              </a:rPr>
              <a:t>:</a:t>
            </a:r>
            <a:endParaRPr lang="fr-CH" sz="1400" dirty="0" smtClean="0">
              <a:latin typeface="Arial" pitchFamily="34" charset="0"/>
              <a:cs typeface="Arial" pitchFamily="34" charset="0"/>
            </a:endParaRPr>
          </a:p>
          <a:p>
            <a:pPr lvl="1">
              <a:spcBef>
                <a:spcPts val="0"/>
              </a:spcBef>
            </a:pPr>
            <a:r>
              <a:rPr lang="fr-CH" sz="1400" dirty="0" smtClean="0">
                <a:latin typeface="Arial" pitchFamily="34" charset="0"/>
                <a:cs typeface="Arial" pitchFamily="34" charset="0"/>
              </a:rPr>
              <a:t>Longitudinal phase plane: impact of </a:t>
            </a:r>
            <a:r>
              <a:rPr lang="fr-CH" sz="1400" dirty="0" err="1" smtClean="0">
                <a:latin typeface="Arial" pitchFamily="34" charset="0"/>
                <a:cs typeface="Arial" pitchFamily="34" charset="0"/>
              </a:rPr>
              <a:t>beam</a:t>
            </a:r>
            <a:r>
              <a:rPr lang="fr-CH" sz="1400" dirty="0" smtClean="0">
                <a:latin typeface="Arial" pitchFamily="34" charset="0"/>
                <a:cs typeface="Arial" pitchFamily="34" charset="0"/>
              </a:rPr>
              <a:t> </a:t>
            </a:r>
            <a:r>
              <a:rPr lang="fr-CH" sz="1400" dirty="0" err="1" smtClean="0">
                <a:latin typeface="Arial" pitchFamily="34" charset="0"/>
                <a:cs typeface="Arial" pitchFamily="34" charset="0"/>
              </a:rPr>
              <a:t>loading</a:t>
            </a:r>
            <a:r>
              <a:rPr lang="fr-CH" sz="1400" dirty="0" smtClean="0">
                <a:latin typeface="Arial" pitchFamily="34" charset="0"/>
                <a:cs typeface="Arial" pitchFamily="34" charset="0"/>
              </a:rPr>
              <a:t> and possible cures,</a:t>
            </a:r>
          </a:p>
          <a:p>
            <a:pPr lvl="1">
              <a:spcBef>
                <a:spcPts val="0"/>
              </a:spcBef>
            </a:pPr>
            <a:r>
              <a:rPr lang="fr-CH" sz="1400" dirty="0" smtClean="0">
                <a:latin typeface="Arial" pitchFamily="34" charset="0"/>
                <a:cs typeface="Arial" pitchFamily="34" charset="0"/>
              </a:rPr>
              <a:t>Transverse phase planes: </a:t>
            </a:r>
            <a:r>
              <a:rPr lang="fr-CH" sz="1400" dirty="0" err="1" smtClean="0">
                <a:latin typeface="Arial" pitchFamily="34" charset="0"/>
                <a:cs typeface="Arial" pitchFamily="34" charset="0"/>
              </a:rPr>
              <a:t>blow</a:t>
            </a:r>
            <a:r>
              <a:rPr lang="fr-CH" sz="1400" dirty="0" smtClean="0">
                <a:latin typeface="Arial" pitchFamily="34" charset="0"/>
                <a:cs typeface="Arial" pitchFamily="34" charset="0"/>
              </a:rPr>
              <a:t>-up rate </a:t>
            </a:r>
            <a:r>
              <a:rPr lang="fr-CH" sz="1400" dirty="0" err="1" smtClean="0">
                <a:latin typeface="Arial" pitchFamily="34" charset="0"/>
                <a:cs typeface="Arial" pitchFamily="34" charset="0"/>
              </a:rPr>
              <a:t>with</a:t>
            </a:r>
            <a:r>
              <a:rPr lang="fr-CH" sz="1400" dirty="0" smtClean="0">
                <a:latin typeface="Arial" pitchFamily="34" charset="0"/>
                <a:cs typeface="Arial" pitchFamily="34" charset="0"/>
              </a:rPr>
              <a:t> </a:t>
            </a:r>
            <a:r>
              <a:rPr lang="fr-CH" sz="1400" dirty="0" err="1" smtClean="0">
                <a:latin typeface="Arial" pitchFamily="34" charset="0"/>
                <a:cs typeface="Arial" pitchFamily="34" charset="0"/>
              </a:rPr>
              <a:t>high</a:t>
            </a:r>
            <a:r>
              <a:rPr lang="fr-CH" sz="1400" dirty="0" smtClean="0">
                <a:latin typeface="Arial" pitchFamily="34" charset="0"/>
                <a:cs typeface="Arial" pitchFamily="34" charset="0"/>
              </a:rPr>
              <a:t> </a:t>
            </a:r>
            <a:r>
              <a:rPr lang="fr-CH" sz="1400" dirty="0" err="1" smtClean="0">
                <a:latin typeface="Arial" pitchFamily="34" charset="0"/>
                <a:cs typeface="Arial" pitchFamily="34" charset="0"/>
              </a:rPr>
              <a:t>space</a:t>
            </a:r>
            <a:r>
              <a:rPr lang="fr-CH" sz="1400" dirty="0" smtClean="0">
                <a:latin typeface="Arial" pitchFamily="34" charset="0"/>
                <a:cs typeface="Arial" pitchFamily="34" charset="0"/>
              </a:rPr>
              <a:t> charge, e-</a:t>
            </a:r>
            <a:r>
              <a:rPr lang="fr-CH" sz="1400" dirty="0" err="1" smtClean="0">
                <a:latin typeface="Arial" pitchFamily="34" charset="0"/>
                <a:cs typeface="Arial" pitchFamily="34" charset="0"/>
              </a:rPr>
              <a:t>clouds</a:t>
            </a:r>
            <a:r>
              <a:rPr lang="fr-CH" sz="1400" dirty="0" smtClean="0">
                <a:latin typeface="Arial" pitchFamily="34" charset="0"/>
                <a:cs typeface="Arial" pitchFamily="34" charset="0"/>
              </a:rPr>
              <a:t> </a:t>
            </a:r>
            <a:r>
              <a:rPr lang="fr-CH" sz="1400" dirty="0" err="1" smtClean="0">
                <a:latin typeface="Arial" pitchFamily="34" charset="0"/>
                <a:cs typeface="Arial" pitchFamily="34" charset="0"/>
              </a:rPr>
              <a:t>effects</a:t>
            </a:r>
            <a:endParaRPr lang="fr-CH" sz="1400" dirty="0" smtClean="0">
              <a:latin typeface="Arial" pitchFamily="34" charset="0"/>
              <a:cs typeface="Arial" pitchFamily="34" charset="0"/>
            </a:endParaRPr>
          </a:p>
          <a:p>
            <a:pPr lvl="1">
              <a:spcBef>
                <a:spcPts val="0"/>
              </a:spcBef>
            </a:pPr>
            <a:r>
              <a:rPr lang="fr-CH" sz="1400" dirty="0" smtClean="0">
                <a:latin typeface="Arial" pitchFamily="34" charset="0"/>
                <a:cs typeface="Arial" pitchFamily="34" charset="0"/>
              </a:rPr>
              <a:t>Radio protection (</a:t>
            </a:r>
            <a:r>
              <a:rPr lang="fr-CH" sz="1400" dirty="0" err="1" smtClean="0">
                <a:latin typeface="Arial" pitchFamily="34" charset="0"/>
                <a:cs typeface="Arial" pitchFamily="34" charset="0"/>
              </a:rPr>
              <a:t>especially</a:t>
            </a:r>
            <a:r>
              <a:rPr lang="fr-CH" sz="1400" dirty="0" smtClean="0">
                <a:latin typeface="Arial" pitchFamily="34" charset="0"/>
                <a:cs typeface="Arial" pitchFamily="34" charset="0"/>
              </a:rPr>
              <a:t> if </a:t>
            </a:r>
            <a:r>
              <a:rPr lang="fr-CH" sz="1400" dirty="0" err="1" smtClean="0">
                <a:latin typeface="Arial" pitchFamily="34" charset="0"/>
                <a:cs typeface="Arial" pitchFamily="34" charset="0"/>
              </a:rPr>
              <a:t>other</a:t>
            </a:r>
            <a:r>
              <a:rPr lang="fr-CH" sz="1400" dirty="0" smtClean="0">
                <a:latin typeface="Arial" pitchFamily="34" charset="0"/>
                <a:cs typeface="Arial" pitchFamily="34" charset="0"/>
              </a:rPr>
              <a:t> </a:t>
            </a:r>
            <a:r>
              <a:rPr lang="fr-CH" sz="1400" dirty="0" err="1" smtClean="0">
                <a:latin typeface="Arial" pitchFamily="34" charset="0"/>
                <a:cs typeface="Arial" pitchFamily="34" charset="0"/>
              </a:rPr>
              <a:t>users</a:t>
            </a:r>
            <a:r>
              <a:rPr lang="fr-CH" sz="1400" dirty="0" smtClean="0">
                <a:latin typeface="Arial" pitchFamily="34" charset="0"/>
                <a:cs typeface="Arial" pitchFamily="34" charset="0"/>
              </a:rPr>
              <a:t> </a:t>
            </a:r>
            <a:r>
              <a:rPr lang="fr-CH" sz="1400" dirty="0" err="1" smtClean="0">
                <a:latin typeface="Arial" pitchFamily="34" charset="0"/>
                <a:cs typeface="Arial" pitchFamily="34" charset="0"/>
              </a:rPr>
              <a:t>attempt</a:t>
            </a:r>
            <a:r>
              <a:rPr lang="fr-CH" sz="1400" dirty="0" smtClean="0">
                <a:latin typeface="Arial" pitchFamily="34" charset="0"/>
                <a:cs typeface="Arial" pitchFamily="34" charset="0"/>
              </a:rPr>
              <a:t> to profit </a:t>
            </a:r>
            <a:r>
              <a:rPr lang="fr-CH" sz="1400" dirty="0" err="1" smtClean="0">
                <a:latin typeface="Arial" pitchFamily="34" charset="0"/>
                <a:cs typeface="Arial" pitchFamily="34" charset="0"/>
              </a:rPr>
              <a:t>from</a:t>
            </a:r>
            <a:r>
              <a:rPr lang="fr-CH" sz="1400" dirty="0" smtClean="0">
                <a:latin typeface="Arial" pitchFamily="34" charset="0"/>
                <a:cs typeface="Arial" pitchFamily="34" charset="0"/>
              </a:rPr>
              <a:t> a </a:t>
            </a:r>
            <a:r>
              <a:rPr lang="fr-CH" sz="1400" dirty="0" err="1" smtClean="0">
                <a:latin typeface="Arial" pitchFamily="34" charset="0"/>
                <a:cs typeface="Arial" pitchFamily="34" charset="0"/>
              </a:rPr>
              <a:t>higher</a:t>
            </a:r>
            <a:r>
              <a:rPr lang="fr-CH" sz="1400" dirty="0" smtClean="0">
                <a:latin typeface="Arial" pitchFamily="34" charset="0"/>
                <a:cs typeface="Arial" pitchFamily="34" charset="0"/>
              </a:rPr>
              <a:t> PS </a:t>
            </a:r>
            <a:r>
              <a:rPr lang="fr-CH" sz="1400" dirty="0" err="1" smtClean="0">
                <a:latin typeface="Arial" pitchFamily="34" charset="0"/>
                <a:cs typeface="Arial" pitchFamily="34" charset="0"/>
              </a:rPr>
              <a:t>intensity</a:t>
            </a:r>
            <a:r>
              <a:rPr lang="fr-CH" sz="1400" dirty="0" smtClean="0">
                <a:latin typeface="Arial" pitchFamily="34" charset="0"/>
                <a:cs typeface="Arial" pitchFamily="34" charset="0"/>
              </a:rPr>
              <a:t>)</a:t>
            </a:r>
          </a:p>
          <a:p>
            <a:pPr lvl="1">
              <a:spcBef>
                <a:spcPts val="0"/>
              </a:spcBef>
            </a:pPr>
            <a:r>
              <a:rPr lang="fr-CH" sz="1400" dirty="0" err="1" smtClean="0">
                <a:latin typeface="Arial" pitchFamily="34" charset="0"/>
                <a:cs typeface="Arial" pitchFamily="34" charset="0"/>
              </a:rPr>
              <a:t>Specifications</a:t>
            </a:r>
            <a:r>
              <a:rPr lang="fr-CH" sz="1400" dirty="0" smtClean="0">
                <a:latin typeface="Arial" pitchFamily="34" charset="0"/>
                <a:cs typeface="Arial" pitchFamily="34" charset="0"/>
              </a:rPr>
              <a:t> of feedbacks and </a:t>
            </a:r>
            <a:r>
              <a:rPr lang="fr-CH" sz="1400" dirty="0" err="1" smtClean="0">
                <a:latin typeface="Arial" pitchFamily="34" charset="0"/>
                <a:cs typeface="Arial" pitchFamily="34" charset="0"/>
              </a:rPr>
              <a:t>analysis</a:t>
            </a:r>
            <a:r>
              <a:rPr lang="fr-CH" sz="1400" dirty="0" smtClean="0">
                <a:latin typeface="Arial" pitchFamily="34" charset="0"/>
                <a:cs typeface="Arial" pitchFamily="34" charset="0"/>
              </a:rPr>
              <a:t> of </a:t>
            </a:r>
            <a:r>
              <a:rPr lang="fr-CH" sz="1400" dirty="0" err="1" smtClean="0">
                <a:latin typeface="Arial" pitchFamily="34" charset="0"/>
                <a:cs typeface="Arial" pitchFamily="34" charset="0"/>
              </a:rPr>
              <a:t>feasibility</a:t>
            </a:r>
            <a:endParaRPr lang="fr-CH" sz="1400" dirty="0" smtClean="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251520" y="188640"/>
            <a:ext cx="8892480" cy="720080"/>
          </a:xfrm>
        </p:spPr>
        <p:txBody>
          <a:bodyPr/>
          <a:lstStyle/>
          <a:p>
            <a:r>
              <a:rPr lang="en-GB" dirty="0" smtClean="0">
                <a:effectLst>
                  <a:outerShdw blurRad="38100" dist="38100" dir="2700000" algn="tl">
                    <a:srgbClr val="000000">
                      <a:alpha val="43137"/>
                    </a:srgbClr>
                  </a:outerShdw>
                </a:effectLst>
              </a:rPr>
              <a:t>SPS performance potential </a:t>
            </a:r>
            <a:r>
              <a:rPr lang="en-GB" dirty="0" smtClean="0">
                <a:effectLst>
                  <a:outerShdw blurRad="38100" dist="38100" dir="2700000" algn="tl">
                    <a:srgbClr val="000000">
                      <a:alpha val="43137"/>
                    </a:srgbClr>
                  </a:outerShdw>
                </a:effectLst>
              </a:rPr>
              <a:t>(1/2)</a:t>
            </a:r>
            <a:endParaRPr lang="en-GB" dirty="0">
              <a:effectLst>
                <a:outerShdw blurRad="38100" dist="38100" dir="2700000" algn="tl">
                  <a:srgbClr val="000000">
                    <a:alpha val="43137"/>
                  </a:srgbClr>
                </a:outerShdw>
              </a:effectLst>
            </a:endParaRPr>
          </a:p>
        </p:txBody>
      </p:sp>
      <p:sp>
        <p:nvSpPr>
          <p:cNvPr id="11" name="TextBox 10"/>
          <p:cNvSpPr txBox="1"/>
          <p:nvPr/>
        </p:nvSpPr>
        <p:spPr>
          <a:xfrm>
            <a:off x="0" y="0"/>
            <a:ext cx="2247731" cy="338554"/>
          </a:xfrm>
          <a:prstGeom prst="rect">
            <a:avLst/>
          </a:prstGeom>
          <a:solidFill>
            <a:srgbClr val="FFFF8B"/>
          </a:solidFill>
        </p:spPr>
        <p:txBody>
          <a:bodyPr wrap="none" rtlCol="0">
            <a:spAutoFit/>
          </a:bodyPr>
          <a:lstStyle/>
          <a:p>
            <a:r>
              <a:rPr lang="fr-CH" sz="1600" b="1" dirty="0" smtClean="0">
                <a:solidFill>
                  <a:srgbClr val="0000FF"/>
                </a:solidFill>
              </a:rPr>
              <a:t>4). E. </a:t>
            </a:r>
            <a:r>
              <a:rPr lang="fr-CH" sz="1600" b="1" dirty="0" err="1" smtClean="0">
                <a:solidFill>
                  <a:srgbClr val="0000FF"/>
                </a:solidFill>
              </a:rPr>
              <a:t>Shaposhnikova</a:t>
            </a:r>
            <a:endParaRPr lang="en-US" sz="1600" b="1" dirty="0">
              <a:solidFill>
                <a:srgbClr val="0000FF"/>
              </a:solidFill>
            </a:endParaRPr>
          </a:p>
        </p:txBody>
      </p:sp>
      <p:sp>
        <p:nvSpPr>
          <p:cNvPr id="6" name="Title 1"/>
          <p:cNvSpPr txBox="1">
            <a:spLocks/>
          </p:cNvSpPr>
          <p:nvPr/>
        </p:nvSpPr>
        <p:spPr bwMode="auto">
          <a:xfrm>
            <a:off x="1259632" y="1124744"/>
            <a:ext cx="6629400" cy="550171"/>
          </a:xfrm>
          <a:prstGeom prst="rect">
            <a:avLst/>
          </a:prstGeom>
          <a:noFill/>
          <a:ln w="9525">
            <a:noFill/>
            <a:miter lim="800000"/>
            <a:headEnd/>
            <a:tailEnd/>
          </a:ln>
        </p:spPr>
        <p:txBody>
          <a:bodyPr vert="horz" wrap="square" lIns="91440" tIns="45720" rIns="91440" bIns="45720" numCol="1"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Arial" pitchFamily="34" charset="0"/>
                <a:cs typeface="Arial" pitchFamily="34" charset="0"/>
              </a:rPr>
              <a:t>Main lessons/results from 2010</a:t>
            </a:r>
            <a:endParaRPr kumimoji="0" lang="en-US" sz="2800" b="0" i="0" u="none" strike="noStrike" kern="1200" cap="none" spc="0" normalizeH="0" baseline="0" noProof="0" dirty="0">
              <a:ln>
                <a:noFill/>
              </a:ln>
              <a:solidFill>
                <a:schemeClr val="tx1"/>
              </a:solidFill>
              <a:effectLst/>
              <a:uLnTx/>
              <a:uFillTx/>
              <a:latin typeface="Arial" pitchFamily="34" charset="0"/>
              <a:cs typeface="Arial" pitchFamily="34" charset="0"/>
            </a:endParaRPr>
          </a:p>
        </p:txBody>
      </p:sp>
      <p:sp>
        <p:nvSpPr>
          <p:cNvPr id="7" name="Content Placeholder 2"/>
          <p:cNvSpPr>
            <a:spLocks noGrp="1"/>
          </p:cNvSpPr>
          <p:nvPr>
            <p:ph idx="4294967295"/>
          </p:nvPr>
        </p:nvSpPr>
        <p:spPr>
          <a:xfrm>
            <a:off x="457200" y="1927373"/>
            <a:ext cx="8382000" cy="4525963"/>
          </a:xfrm>
          <a:prstGeom prst="rect">
            <a:avLst/>
          </a:prstGeom>
        </p:spPr>
        <p:txBody>
          <a:bodyPr/>
          <a:lstStyle/>
          <a:p>
            <a:r>
              <a:rPr lang="en-US" sz="1800" dirty="0" smtClean="0">
                <a:solidFill>
                  <a:srgbClr val="CC0099"/>
                </a:solidFill>
              </a:rPr>
              <a:t>Nominal 25 ns </a:t>
            </a:r>
            <a:r>
              <a:rPr lang="en-US" sz="1800" dirty="0" smtClean="0"/>
              <a:t>beam in good shape: low beam losses (5%) even with low </a:t>
            </a:r>
            <a:r>
              <a:rPr lang="el-GR" sz="1800" dirty="0" smtClean="0">
                <a:latin typeface="Times New Roman"/>
                <a:cs typeface="Times New Roman"/>
              </a:rPr>
              <a:t>ξ</a:t>
            </a:r>
            <a:r>
              <a:rPr lang="en-US" sz="1800" baseline="-25000" dirty="0" smtClean="0"/>
              <a:t>v</a:t>
            </a:r>
            <a:r>
              <a:rPr lang="en-US" sz="1800" dirty="0" smtClean="0"/>
              <a:t> = 0.1</a:t>
            </a:r>
          </a:p>
          <a:p>
            <a:r>
              <a:rPr lang="en-US" sz="1800" dirty="0" smtClean="0">
                <a:solidFill>
                  <a:srgbClr val="CC0099"/>
                </a:solidFill>
              </a:rPr>
              <a:t>Ultimate</a:t>
            </a:r>
            <a:r>
              <a:rPr lang="en-US" sz="1800" dirty="0" smtClean="0"/>
              <a:t> (injected) beam - needs studies</a:t>
            </a:r>
          </a:p>
          <a:p>
            <a:pPr lvl="1"/>
            <a:r>
              <a:rPr lang="en-US" sz="1800" dirty="0" smtClean="0"/>
              <a:t>25 ns: large losses and emittances, instabilities </a:t>
            </a:r>
          </a:p>
          <a:p>
            <a:pPr lvl="1"/>
            <a:r>
              <a:rPr lang="en-US" sz="1800" dirty="0" smtClean="0"/>
              <a:t>50 ns: 15% losses, 1.5x10</a:t>
            </a:r>
            <a:r>
              <a:rPr lang="en-US" sz="1800" baseline="30000" dirty="0" smtClean="0"/>
              <a:t>11</a:t>
            </a:r>
            <a:r>
              <a:rPr lang="en-US" sz="1800" dirty="0" smtClean="0"/>
              <a:t>/bunch at 450 </a:t>
            </a:r>
            <a:r>
              <a:rPr lang="en-US" sz="1800" dirty="0" err="1" smtClean="0"/>
              <a:t>GeV</a:t>
            </a:r>
            <a:r>
              <a:rPr lang="en-US" sz="1800" dirty="0" smtClean="0"/>
              <a:t>/c in 4 batches</a:t>
            </a:r>
          </a:p>
          <a:p>
            <a:r>
              <a:rPr lang="en-US" sz="1800" dirty="0" smtClean="0">
                <a:solidFill>
                  <a:srgbClr val="CC0099"/>
                </a:solidFill>
              </a:rPr>
              <a:t>TMCI threshold </a:t>
            </a:r>
            <a:r>
              <a:rPr lang="en-US" sz="1800" dirty="0" smtClean="0"/>
              <a:t>is at ultimate intensity (low </a:t>
            </a:r>
            <a:r>
              <a:rPr lang="el-GR" sz="1800" dirty="0" smtClean="0">
                <a:latin typeface="Times New Roman"/>
                <a:cs typeface="Times New Roman"/>
              </a:rPr>
              <a:t>ξ</a:t>
            </a:r>
            <a:r>
              <a:rPr lang="en-US" sz="1800" dirty="0" smtClean="0">
                <a:latin typeface="Times New Roman"/>
                <a:cs typeface="Times New Roman"/>
              </a:rPr>
              <a:t>)</a:t>
            </a:r>
            <a:r>
              <a:rPr lang="en-US" sz="1800" dirty="0" smtClean="0"/>
              <a:t>. Ultimate single bunch accelerated to 450 </a:t>
            </a:r>
            <a:r>
              <a:rPr lang="en-US" sz="1800" dirty="0" err="1" smtClean="0"/>
              <a:t>GeV</a:t>
            </a:r>
            <a:r>
              <a:rPr lang="en-US" sz="1800" dirty="0" smtClean="0"/>
              <a:t>/c with low loss and </a:t>
            </a:r>
            <a:r>
              <a:rPr lang="el-GR" sz="1800" dirty="0" smtClean="0">
                <a:latin typeface="Times New Roman"/>
                <a:cs typeface="Times New Roman"/>
              </a:rPr>
              <a:t>ξ</a:t>
            </a:r>
            <a:r>
              <a:rPr lang="en-US" sz="1800" baseline="-25000" dirty="0" smtClean="0"/>
              <a:t>v</a:t>
            </a:r>
            <a:r>
              <a:rPr lang="en-US" sz="1800" dirty="0" smtClean="0"/>
              <a:t>, but with some  </a:t>
            </a:r>
            <a:r>
              <a:rPr lang="en-US" sz="1800" dirty="0" err="1" smtClean="0"/>
              <a:t>emittance</a:t>
            </a:r>
            <a:r>
              <a:rPr lang="en-US" sz="1800" dirty="0" smtClean="0"/>
              <a:t> blow-up. More problems for small injected </a:t>
            </a:r>
            <a:r>
              <a:rPr lang="en-US" sz="1800" dirty="0" err="1" smtClean="0"/>
              <a:t>emittances</a:t>
            </a:r>
            <a:r>
              <a:rPr lang="en-US" sz="1800" dirty="0" smtClean="0"/>
              <a:t>. </a:t>
            </a:r>
          </a:p>
          <a:p>
            <a:r>
              <a:rPr lang="en-US" sz="1800" dirty="0" smtClean="0">
                <a:solidFill>
                  <a:srgbClr val="CC0099"/>
                </a:solidFill>
              </a:rPr>
              <a:t>New low </a:t>
            </a:r>
            <a:r>
              <a:rPr lang="el-GR" sz="1800" dirty="0" smtClean="0">
                <a:solidFill>
                  <a:srgbClr val="CC0099"/>
                </a:solidFill>
                <a:latin typeface="Times New Roman"/>
                <a:cs typeface="Times New Roman"/>
              </a:rPr>
              <a:t>γ</a:t>
            </a:r>
            <a:r>
              <a:rPr lang="en-US" sz="1800" baseline="-25000" dirty="0" smtClean="0">
                <a:solidFill>
                  <a:srgbClr val="CC0099"/>
                </a:solidFill>
                <a:latin typeface="Tahoma" pitchFamily="34" charset="0"/>
                <a:cs typeface="Tahoma" pitchFamily="34" charset="0"/>
              </a:rPr>
              <a:t>t </a:t>
            </a:r>
            <a:r>
              <a:rPr lang="en-US" sz="1800" dirty="0" smtClean="0">
                <a:solidFill>
                  <a:srgbClr val="CC0099"/>
                </a:solidFill>
              </a:rPr>
              <a:t>optics</a:t>
            </a:r>
            <a:r>
              <a:rPr lang="en-US" sz="1800" dirty="0" smtClean="0"/>
              <a:t>: promising results for beam stability and brightness</a:t>
            </a:r>
          </a:p>
          <a:p>
            <a:r>
              <a:rPr lang="en-US" sz="1800" dirty="0" smtClean="0">
                <a:solidFill>
                  <a:srgbClr val="CC0099"/>
                </a:solidFill>
              </a:rPr>
              <a:t>Limitations for dedicated LHC filling/MD:</a:t>
            </a:r>
            <a:r>
              <a:rPr lang="en-US" sz="1800" dirty="0" smtClean="0"/>
              <a:t> MKE, MKP, MKDH3 heating/</a:t>
            </a:r>
            <a:r>
              <a:rPr lang="en-US" sz="1800" dirty="0" err="1" smtClean="0"/>
              <a:t>outgassing</a:t>
            </a:r>
            <a:r>
              <a:rPr lang="en-US" sz="1800" dirty="0" smtClean="0"/>
              <a:t>  </a:t>
            </a:r>
          </a:p>
          <a:p>
            <a:r>
              <a:rPr lang="en-US" sz="1800" dirty="0" smtClean="0">
                <a:solidFill>
                  <a:srgbClr val="CC0099"/>
                </a:solidFill>
              </a:rPr>
              <a:t>MDs issues</a:t>
            </a:r>
            <a:r>
              <a:rPr lang="en-US" sz="1800" dirty="0" smtClean="0"/>
              <a:t>: transverse emittance measurements, time allocation, data analysis </a:t>
            </a:r>
            <a:endParaRPr lang="en-US" sz="2000" dirty="0" smtClean="0"/>
          </a:p>
          <a:p>
            <a:pPr lvl="1">
              <a:buNone/>
            </a:pPr>
            <a:endParaRPr lang="en-US" sz="2000" dirty="0" smtClean="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251520" y="188640"/>
            <a:ext cx="8892480" cy="720080"/>
          </a:xfrm>
        </p:spPr>
        <p:txBody>
          <a:bodyPr/>
          <a:lstStyle/>
          <a:p>
            <a:r>
              <a:rPr lang="en-GB" dirty="0" smtClean="0">
                <a:effectLst>
                  <a:outerShdw blurRad="38100" dist="38100" dir="2700000" algn="tl">
                    <a:srgbClr val="000000">
                      <a:alpha val="43137"/>
                    </a:srgbClr>
                  </a:outerShdw>
                </a:effectLst>
              </a:rPr>
              <a:t>SPS performance potential </a:t>
            </a:r>
            <a:r>
              <a:rPr lang="en-GB" dirty="0" smtClean="0">
                <a:effectLst>
                  <a:outerShdw blurRad="38100" dist="38100" dir="2700000" algn="tl">
                    <a:srgbClr val="000000">
                      <a:alpha val="43137"/>
                    </a:srgbClr>
                  </a:outerShdw>
                </a:effectLst>
              </a:rPr>
              <a:t>(2/2)</a:t>
            </a:r>
            <a:endParaRPr lang="en-GB" dirty="0">
              <a:effectLst>
                <a:outerShdw blurRad="38100" dist="38100" dir="2700000" algn="tl">
                  <a:srgbClr val="000000">
                    <a:alpha val="43137"/>
                  </a:srgbClr>
                </a:outerShdw>
              </a:effectLst>
            </a:endParaRPr>
          </a:p>
        </p:txBody>
      </p:sp>
      <p:sp>
        <p:nvSpPr>
          <p:cNvPr id="11" name="TextBox 10"/>
          <p:cNvSpPr txBox="1"/>
          <p:nvPr/>
        </p:nvSpPr>
        <p:spPr>
          <a:xfrm>
            <a:off x="0" y="0"/>
            <a:ext cx="2247731" cy="338554"/>
          </a:xfrm>
          <a:prstGeom prst="rect">
            <a:avLst/>
          </a:prstGeom>
          <a:solidFill>
            <a:srgbClr val="FFFF8B"/>
          </a:solidFill>
        </p:spPr>
        <p:txBody>
          <a:bodyPr wrap="none" rtlCol="0">
            <a:spAutoFit/>
          </a:bodyPr>
          <a:lstStyle/>
          <a:p>
            <a:r>
              <a:rPr lang="fr-CH" sz="1600" b="1" dirty="0" smtClean="0">
                <a:solidFill>
                  <a:srgbClr val="0000FF"/>
                </a:solidFill>
              </a:rPr>
              <a:t>4). E. </a:t>
            </a:r>
            <a:r>
              <a:rPr lang="fr-CH" sz="1600" b="1" dirty="0" err="1" smtClean="0">
                <a:solidFill>
                  <a:srgbClr val="0000FF"/>
                </a:solidFill>
              </a:rPr>
              <a:t>Shaposhnikova</a:t>
            </a:r>
            <a:endParaRPr lang="en-US" sz="1600" b="1" dirty="0">
              <a:solidFill>
                <a:srgbClr val="0000FF"/>
              </a:solidFill>
            </a:endParaRPr>
          </a:p>
        </p:txBody>
      </p:sp>
      <p:sp>
        <p:nvSpPr>
          <p:cNvPr id="6" name="Title 1"/>
          <p:cNvSpPr txBox="1">
            <a:spLocks/>
          </p:cNvSpPr>
          <p:nvPr/>
        </p:nvSpPr>
        <p:spPr bwMode="auto">
          <a:xfrm>
            <a:off x="1115616" y="1163885"/>
            <a:ext cx="6629400" cy="577555"/>
          </a:xfrm>
          <a:prstGeom prst="rect">
            <a:avLst/>
          </a:prstGeom>
          <a:noFill/>
          <a:ln w="9525">
            <a:noFill/>
            <a:miter lim="800000"/>
            <a:headEnd/>
            <a:tailEnd/>
          </a:ln>
        </p:spPr>
        <p:txBody>
          <a:bodyPr vert="horz" wrap="square" lIns="91440" tIns="45720" rIns="91440" bIns="45720" numCol="1"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Arial" pitchFamily="34" charset="0"/>
                <a:cs typeface="Arial" pitchFamily="34" charset="0"/>
              </a:rPr>
              <a:t>Conclusions - Q&amp;A  </a:t>
            </a:r>
            <a:endParaRPr kumimoji="0" lang="en-US" sz="2800" b="0" i="0" u="none" strike="noStrike" kern="1200" cap="none" spc="0" normalizeH="0" baseline="0" noProof="0" dirty="0">
              <a:ln>
                <a:noFill/>
              </a:ln>
              <a:solidFill>
                <a:schemeClr val="tx1"/>
              </a:solidFill>
              <a:effectLst/>
              <a:uLnTx/>
              <a:uFillTx/>
              <a:latin typeface="Arial" pitchFamily="34" charset="0"/>
              <a:cs typeface="Arial" pitchFamily="34" charset="0"/>
            </a:endParaRPr>
          </a:p>
        </p:txBody>
      </p:sp>
      <p:sp>
        <p:nvSpPr>
          <p:cNvPr id="7" name="Content Placeholder 2"/>
          <p:cNvSpPr>
            <a:spLocks noGrp="1"/>
          </p:cNvSpPr>
          <p:nvPr>
            <p:ph idx="4294967295"/>
          </p:nvPr>
        </p:nvSpPr>
        <p:spPr>
          <a:xfrm>
            <a:off x="457200" y="1855365"/>
            <a:ext cx="8507288" cy="4525963"/>
          </a:xfrm>
          <a:prstGeom prst="rect">
            <a:avLst/>
          </a:prstGeom>
        </p:spPr>
        <p:txBody>
          <a:bodyPr/>
          <a:lstStyle/>
          <a:p>
            <a:r>
              <a:rPr lang="en-US" sz="1800" b="1" dirty="0" smtClean="0">
                <a:solidFill>
                  <a:srgbClr val="FF0000"/>
                </a:solidFill>
              </a:rPr>
              <a:t>Intensity per bunch and emittance as a function of the distance between bunches today and after upgrade?</a:t>
            </a:r>
          </a:p>
          <a:p>
            <a:pPr>
              <a:buNone/>
            </a:pPr>
            <a:r>
              <a:rPr lang="en-US" sz="1800" dirty="0" smtClean="0"/>
              <a:t>      - </a:t>
            </a:r>
            <a:r>
              <a:rPr lang="en-US" sz="1800" u="sng" dirty="0" smtClean="0">
                <a:solidFill>
                  <a:srgbClr val="CC0099"/>
                </a:solidFill>
              </a:rPr>
              <a:t>now</a:t>
            </a:r>
            <a:r>
              <a:rPr lang="en-US" sz="1800" dirty="0" smtClean="0">
                <a:solidFill>
                  <a:srgbClr val="CC0099"/>
                </a:solidFill>
              </a:rPr>
              <a:t> </a:t>
            </a:r>
            <a:r>
              <a:rPr lang="en-US" sz="1800" dirty="0" smtClean="0"/>
              <a:t>one can hope to reach single-bunch performance with</a:t>
            </a:r>
            <a:r>
              <a:rPr lang="en-US" sz="1800" dirty="0" smtClean="0">
                <a:solidFill>
                  <a:srgbClr val="CC0099"/>
                </a:solidFill>
              </a:rPr>
              <a:t> 50&amp;75 ns beams (~3 </a:t>
            </a:r>
            <a:r>
              <a:rPr lang="en-US" sz="1800" dirty="0" smtClean="0">
                <a:solidFill>
                  <a:srgbClr val="CC0099"/>
                </a:solidFill>
                <a:latin typeface="Symbol" pitchFamily="18" charset="2"/>
              </a:rPr>
              <a:t>m</a:t>
            </a:r>
            <a:r>
              <a:rPr lang="en-US" sz="1800" dirty="0" smtClean="0">
                <a:solidFill>
                  <a:srgbClr val="CC0099"/>
                </a:solidFill>
              </a:rPr>
              <a:t>m emittances at ultimate intensity)</a:t>
            </a:r>
            <a:r>
              <a:rPr lang="en-US" sz="1800" dirty="0" smtClean="0">
                <a:latin typeface="Tahoma" pitchFamily="34" charset="0"/>
                <a:cs typeface="Tahoma" pitchFamily="34" charset="0"/>
              </a:rPr>
              <a:t>; </a:t>
            </a:r>
            <a:r>
              <a:rPr lang="en-US" sz="1800" dirty="0" smtClean="0">
                <a:latin typeface="+mn-lt"/>
                <a:cs typeface="Tahoma" pitchFamily="34" charset="0"/>
              </a:rPr>
              <a:t>probably less </a:t>
            </a:r>
            <a:r>
              <a:rPr lang="en-US" sz="1800" dirty="0" smtClean="0">
                <a:solidFill>
                  <a:srgbClr val="CC0099"/>
                </a:solidFill>
              </a:rPr>
              <a:t>(2.5</a:t>
            </a:r>
            <a:r>
              <a:rPr lang="el-GR" sz="1800" dirty="0" smtClean="0">
                <a:solidFill>
                  <a:srgbClr val="CC0099"/>
                </a:solidFill>
              </a:rPr>
              <a:t> </a:t>
            </a:r>
            <a:r>
              <a:rPr lang="en-US" sz="1800" dirty="0" smtClean="0">
                <a:solidFill>
                  <a:srgbClr val="CC0099"/>
                </a:solidFill>
                <a:latin typeface="Symbol" pitchFamily="18" charset="2"/>
              </a:rPr>
              <a:t>m</a:t>
            </a:r>
            <a:r>
              <a:rPr lang="en-US" sz="1800" dirty="0" smtClean="0">
                <a:solidFill>
                  <a:srgbClr val="CC0099"/>
                </a:solidFill>
              </a:rPr>
              <a:t>m ?) with low </a:t>
            </a:r>
            <a:r>
              <a:rPr lang="el-GR" sz="1800" dirty="0" smtClean="0">
                <a:solidFill>
                  <a:srgbClr val="CC0099"/>
                </a:solidFill>
              </a:rPr>
              <a:t>γ</a:t>
            </a:r>
            <a:r>
              <a:rPr lang="en-US" sz="1800" baseline="-25000" dirty="0" smtClean="0">
                <a:solidFill>
                  <a:srgbClr val="CC0099"/>
                </a:solidFill>
              </a:rPr>
              <a:t>t</a:t>
            </a:r>
            <a:r>
              <a:rPr lang="en-US" sz="1800" dirty="0" smtClean="0">
                <a:solidFill>
                  <a:srgbClr val="CC0099"/>
                </a:solidFill>
              </a:rPr>
              <a:t>  </a:t>
            </a:r>
            <a:r>
              <a:rPr lang="en-US" sz="1800" dirty="0" smtClean="0">
                <a:latin typeface="+mn-lt"/>
                <a:cs typeface="Tahoma" pitchFamily="34" charset="0"/>
              </a:rPr>
              <a:t>(RF voltage </a:t>
            </a:r>
            <a:r>
              <a:rPr lang="en-US" sz="1800" dirty="0" smtClean="0">
                <a:solidFill>
                  <a:schemeClr val="tx1"/>
                </a:solidFill>
                <a:latin typeface="+mn-lt"/>
                <a:cs typeface="Tahoma" pitchFamily="34" charset="0"/>
              </a:rPr>
              <a:t>limit</a:t>
            </a:r>
            <a:r>
              <a:rPr lang="en-US" sz="1800" dirty="0" smtClean="0">
                <a:solidFill>
                  <a:srgbClr val="CC0099"/>
                </a:solidFill>
                <a:latin typeface="+mn-lt"/>
                <a:cs typeface="Tahoma" pitchFamily="34" charset="0"/>
              </a:rPr>
              <a:t> </a:t>
            </a:r>
            <a:r>
              <a:rPr lang="en-US" sz="1800" dirty="0" smtClean="0">
                <a:latin typeface="+mn-lt"/>
                <a:cs typeface="Tahoma" pitchFamily="34" charset="0"/>
              </a:rPr>
              <a:t>to be seen); </a:t>
            </a:r>
            <a:r>
              <a:rPr lang="en-US" sz="1800" dirty="0" smtClean="0">
                <a:solidFill>
                  <a:srgbClr val="CC0099"/>
                </a:solidFill>
                <a:latin typeface="+mn-lt"/>
                <a:cs typeface="Tahoma" pitchFamily="34" charset="0"/>
              </a:rPr>
              <a:t>&gt; 4 </a:t>
            </a:r>
            <a:r>
              <a:rPr lang="el-GR" sz="1800" dirty="0" smtClean="0">
                <a:solidFill>
                  <a:srgbClr val="CC0099"/>
                </a:solidFill>
                <a:latin typeface="+mn-lt"/>
                <a:cs typeface="Tahoma" pitchFamily="34" charset="0"/>
              </a:rPr>
              <a:t>μ</a:t>
            </a:r>
            <a:r>
              <a:rPr lang="en-US" sz="1800" dirty="0" smtClean="0">
                <a:solidFill>
                  <a:srgbClr val="CC0099"/>
                </a:solidFill>
                <a:latin typeface="+mn-lt"/>
                <a:cs typeface="Tahoma" pitchFamily="34" charset="0"/>
              </a:rPr>
              <a:t>m for 25 ns (</a:t>
            </a:r>
            <a:r>
              <a:rPr lang="en-US" sz="1800" dirty="0" smtClean="0">
                <a:latin typeface="+mn-lt"/>
                <a:cs typeface="Tahoma" pitchFamily="34" charset="0"/>
              </a:rPr>
              <a:t>ultimate beam)</a:t>
            </a:r>
          </a:p>
          <a:p>
            <a:pPr>
              <a:buNone/>
            </a:pPr>
            <a:r>
              <a:rPr lang="en-US" sz="1800" dirty="0" smtClean="0">
                <a:latin typeface="+mn-lt"/>
                <a:cs typeface="Times New Roman"/>
              </a:rPr>
              <a:t>      - </a:t>
            </a:r>
            <a:r>
              <a:rPr lang="en-US" sz="1800" u="sng" dirty="0" smtClean="0">
                <a:solidFill>
                  <a:srgbClr val="CC0099"/>
                </a:solidFill>
                <a:latin typeface="+mn-lt"/>
                <a:cs typeface="Tahoma" pitchFamily="34" charset="0"/>
              </a:rPr>
              <a:t>after upgrades </a:t>
            </a:r>
            <a:r>
              <a:rPr lang="en-US" sz="1800" dirty="0" smtClean="0">
                <a:latin typeface="+mn-lt"/>
                <a:cs typeface="Tahoma" pitchFamily="34" charset="0"/>
              </a:rPr>
              <a:t>(</a:t>
            </a:r>
            <a:r>
              <a:rPr lang="en-US" sz="1800" dirty="0" smtClean="0"/>
              <a:t>200 MHz RF upgrade, e-cloud mitigation/cure, transverse impedance reduction, upgraded transverse feedback, etc.)</a:t>
            </a:r>
            <a:r>
              <a:rPr lang="en-US" sz="1800" dirty="0" smtClean="0">
                <a:latin typeface="+mn-lt"/>
                <a:cs typeface="Tahoma" pitchFamily="34" charset="0"/>
              </a:rPr>
              <a:t> one can hope to be at the space charge limit </a:t>
            </a:r>
            <a:r>
              <a:rPr lang="en-US" sz="1800" dirty="0" smtClean="0">
                <a:solidFill>
                  <a:srgbClr val="CC0099"/>
                </a:solidFill>
              </a:rPr>
              <a:t>(~2.5</a:t>
            </a:r>
            <a:r>
              <a:rPr lang="el-GR" sz="1800" dirty="0" smtClean="0">
                <a:solidFill>
                  <a:srgbClr val="CC0099"/>
                </a:solidFill>
              </a:rPr>
              <a:t> μ</a:t>
            </a:r>
            <a:r>
              <a:rPr lang="en-US" sz="1800" dirty="0" smtClean="0">
                <a:solidFill>
                  <a:srgbClr val="CC0099"/>
                </a:solidFill>
              </a:rPr>
              <a:t>m with ultimate intensity for 50&amp;25 ns beams)</a:t>
            </a:r>
          </a:p>
          <a:p>
            <a:r>
              <a:rPr lang="en-US" sz="1800" b="1" dirty="0" smtClean="0">
                <a:solidFill>
                  <a:srgbClr val="FF0000"/>
                </a:solidFill>
              </a:rPr>
              <a:t>What should be done for delivering smaller transverse emittances at ultimate current?</a:t>
            </a:r>
          </a:p>
          <a:p>
            <a:pPr>
              <a:buNone/>
            </a:pPr>
            <a:r>
              <a:rPr lang="en-US" sz="1800" dirty="0" smtClean="0">
                <a:solidFill>
                  <a:schemeClr val="accent2"/>
                </a:solidFill>
              </a:rPr>
              <a:t>      - </a:t>
            </a:r>
            <a:r>
              <a:rPr lang="en-US" sz="1800" u="sng" dirty="0" smtClean="0">
                <a:solidFill>
                  <a:srgbClr val="CC0099"/>
                </a:solidFill>
              </a:rPr>
              <a:t>more MDs </a:t>
            </a:r>
            <a:r>
              <a:rPr lang="en-US" sz="1800" dirty="0" smtClean="0">
                <a:solidFill>
                  <a:schemeClr val="accent2"/>
                </a:solidFill>
              </a:rPr>
              <a:t>with </a:t>
            </a:r>
            <a:r>
              <a:rPr lang="en-US" sz="1800" u="sng" dirty="0" smtClean="0">
                <a:solidFill>
                  <a:srgbClr val="CC0099"/>
                </a:solidFill>
              </a:rPr>
              <a:t>PS beams of very small transverse emittances</a:t>
            </a:r>
          </a:p>
          <a:p>
            <a:pPr>
              <a:buNone/>
            </a:pPr>
            <a:r>
              <a:rPr lang="en-US" sz="1800" dirty="0" smtClean="0">
                <a:solidFill>
                  <a:schemeClr val="accent2"/>
                </a:solidFill>
              </a:rPr>
              <a:t>	-</a:t>
            </a:r>
            <a:r>
              <a:rPr lang="en-US" sz="1800" dirty="0" smtClean="0"/>
              <a:t> need for </a:t>
            </a:r>
            <a:r>
              <a:rPr lang="en-US" sz="1800" u="sng" dirty="0" smtClean="0">
                <a:solidFill>
                  <a:srgbClr val="CC0099"/>
                </a:solidFill>
              </a:rPr>
              <a:t>improved beam instrumentation </a:t>
            </a:r>
            <a:r>
              <a:rPr lang="en-US" sz="1800" dirty="0" smtClean="0"/>
              <a:t>(trans. emittance measurement</a:t>
            </a:r>
            <a:r>
              <a:rPr lang="en-US" sz="1400" dirty="0" smtClean="0"/>
              <a:t>)      </a:t>
            </a:r>
          </a:p>
          <a:p>
            <a:pPr>
              <a:buNone/>
            </a:pPr>
            <a:r>
              <a:rPr lang="en-US" sz="1800" dirty="0" smtClean="0">
                <a:latin typeface="Tahoma" pitchFamily="34" charset="0"/>
                <a:cs typeface="Tahoma" pitchFamily="34" charset="0"/>
              </a:rPr>
              <a:t>	</a:t>
            </a:r>
            <a:r>
              <a:rPr lang="en-US" sz="1800" dirty="0" smtClean="0"/>
              <a:t>- </a:t>
            </a:r>
            <a:r>
              <a:rPr lang="en-US" sz="1800" u="sng" dirty="0" smtClean="0">
                <a:solidFill>
                  <a:srgbClr val="CC0099"/>
                </a:solidFill>
              </a:rPr>
              <a:t>low </a:t>
            </a:r>
            <a:r>
              <a:rPr lang="el-GR" sz="1800" u="sng" dirty="0" smtClean="0">
                <a:solidFill>
                  <a:srgbClr val="CC0099"/>
                </a:solidFill>
              </a:rPr>
              <a:t>γ</a:t>
            </a:r>
            <a:r>
              <a:rPr lang="en-US" sz="1800" u="sng" baseline="-25000" dirty="0" smtClean="0">
                <a:solidFill>
                  <a:srgbClr val="CC0099"/>
                </a:solidFill>
              </a:rPr>
              <a:t>t</a:t>
            </a:r>
            <a:r>
              <a:rPr lang="en-US" sz="1800" u="sng" dirty="0" smtClean="0">
                <a:solidFill>
                  <a:srgbClr val="CC0099"/>
                </a:solidFill>
              </a:rPr>
              <a:t> optics ?</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251520" y="-27384"/>
            <a:ext cx="8892480" cy="720080"/>
          </a:xfrm>
        </p:spPr>
        <p:txBody>
          <a:bodyPr/>
          <a:lstStyle/>
          <a:p>
            <a:r>
              <a:rPr lang="en-GB" dirty="0" smtClean="0">
                <a:effectLst>
                  <a:outerShdw blurRad="38100" dist="38100" dir="2700000" algn="tl">
                    <a:srgbClr val="000000">
                      <a:alpha val="43137"/>
                    </a:srgbClr>
                  </a:outerShdw>
                </a:effectLst>
              </a:rPr>
              <a:t>e-clouds in the SPS (1/2)</a:t>
            </a:r>
            <a:endParaRPr lang="en-GB" dirty="0">
              <a:effectLst>
                <a:outerShdw blurRad="38100" dist="38100" dir="2700000" algn="tl">
                  <a:srgbClr val="000000">
                    <a:alpha val="43137"/>
                  </a:srgbClr>
                </a:outerShdw>
              </a:effectLst>
            </a:endParaRPr>
          </a:p>
        </p:txBody>
      </p:sp>
      <p:sp>
        <p:nvSpPr>
          <p:cNvPr id="11" name="TextBox 10"/>
          <p:cNvSpPr txBox="1"/>
          <p:nvPr/>
        </p:nvSpPr>
        <p:spPr>
          <a:xfrm>
            <a:off x="0" y="0"/>
            <a:ext cx="1750800" cy="338554"/>
          </a:xfrm>
          <a:prstGeom prst="rect">
            <a:avLst/>
          </a:prstGeom>
          <a:solidFill>
            <a:srgbClr val="FFFF8B"/>
          </a:solidFill>
        </p:spPr>
        <p:txBody>
          <a:bodyPr wrap="none" rtlCol="0">
            <a:spAutoFit/>
          </a:bodyPr>
          <a:lstStyle/>
          <a:p>
            <a:r>
              <a:rPr lang="fr-CH" sz="1600" b="1" dirty="0" smtClean="0">
                <a:solidFill>
                  <a:srgbClr val="0000FF"/>
                </a:solidFill>
              </a:rPr>
              <a:t>5). J.M. Jimenez</a:t>
            </a:r>
            <a:endParaRPr lang="en-US" sz="1600" b="1" dirty="0">
              <a:solidFill>
                <a:srgbClr val="0000FF"/>
              </a:solidFill>
            </a:endParaRPr>
          </a:p>
        </p:txBody>
      </p:sp>
      <p:sp>
        <p:nvSpPr>
          <p:cNvPr id="12" name="TextBox 11"/>
          <p:cNvSpPr txBox="1"/>
          <p:nvPr/>
        </p:nvSpPr>
        <p:spPr>
          <a:xfrm>
            <a:off x="1979712" y="4696361"/>
            <a:ext cx="1045844" cy="523220"/>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path path="circle">
              <a:fillToRect l="50000" t="50000" r="50000" b="50000"/>
            </a:path>
            <a:tileRect/>
          </a:gradFill>
        </p:spPr>
        <p:txBody>
          <a:bodyPr wrap="square" rtlCol="0">
            <a:spAutoFit/>
          </a:bodyPr>
          <a:lstStyle/>
          <a:p>
            <a:pPr algn="ctr">
              <a:buNone/>
            </a:pPr>
            <a:r>
              <a:rPr lang="en-GB" sz="1400" dirty="0" smtClean="0"/>
              <a:t>Clearing</a:t>
            </a:r>
            <a:br>
              <a:rPr lang="en-GB" sz="1400" dirty="0" smtClean="0"/>
            </a:br>
            <a:r>
              <a:rPr lang="en-GB" sz="1400" dirty="0" smtClean="0"/>
              <a:t>electrodes</a:t>
            </a:r>
            <a:endParaRPr lang="en-GB" sz="1400" dirty="0"/>
          </a:p>
        </p:txBody>
      </p:sp>
      <p:grpSp>
        <p:nvGrpSpPr>
          <p:cNvPr id="13" name="Group 15"/>
          <p:cNvGrpSpPr/>
          <p:nvPr/>
        </p:nvGrpSpPr>
        <p:grpSpPr>
          <a:xfrm>
            <a:off x="1878132" y="4005065"/>
            <a:ext cx="1242052" cy="507724"/>
            <a:chOff x="6632028" y="1912883"/>
            <a:chExt cx="1073379" cy="1179528"/>
          </a:xfrm>
        </p:grpSpPr>
        <p:sp>
          <p:nvSpPr>
            <p:cNvPr id="14" name="Diamond 13"/>
            <p:cNvSpPr/>
            <p:nvPr/>
          </p:nvSpPr>
          <p:spPr bwMode="auto">
            <a:xfrm>
              <a:off x="6632028" y="1912883"/>
              <a:ext cx="1041268" cy="1179528"/>
            </a:xfrm>
            <a:prstGeom prst="diamond">
              <a:avLst/>
            </a:prstGeom>
            <a:solidFill>
              <a:schemeClr val="accent1"/>
            </a:solidFill>
            <a:ln w="9525" cap="flat" cmpd="sng" algn="ctr">
              <a:solidFill>
                <a:schemeClr val="accent1"/>
              </a:solidFill>
              <a:prstDash val="solid"/>
              <a:round/>
              <a:headEnd type="none" w="med" len="med"/>
              <a:tailEnd type="none" w="med" len="med"/>
            </a:ln>
            <a:effectLst/>
          </p:spPr>
          <p:txBody>
            <a:bodyPr vert="horz" wrap="none" lIns="0" tIns="0" rIns="0" bIns="0" numCol="1" rtlCol="0" anchor="t" anchorCtr="0" compatLnSpc="1">
              <a:prstTxWarp prst="textNoShape">
                <a:avLst/>
              </a:prstTxWarp>
              <a:spAutoFit/>
            </a:bodyPr>
            <a:lstStyle/>
            <a:p>
              <a:pPr marL="457200" marR="0" indent="0" algn="l" defTabSz="914400" rtl="0" eaLnBrk="1" fontAlgn="base" latinLnBrk="0" hangingPunct="1">
                <a:lnSpc>
                  <a:spcPct val="100000"/>
                </a:lnSpc>
                <a:spcBef>
                  <a:spcPct val="50000"/>
                </a:spcBef>
                <a:spcAft>
                  <a:spcPct val="0"/>
                </a:spcAft>
                <a:buClrTx/>
                <a:buSzTx/>
                <a:buFontTx/>
                <a:buChar char="•"/>
                <a:tabLst/>
              </a:pPr>
              <a:endParaRPr kumimoji="0" lang="en-GB" sz="1400" b="0" i="0" u="none" strike="noStrike" cap="none" normalizeH="0" baseline="0" smtClean="0">
                <a:ln>
                  <a:noFill/>
                </a:ln>
                <a:solidFill>
                  <a:schemeClr val="tx1"/>
                </a:solidFill>
                <a:effectLst/>
                <a:latin typeface="Times New Roman" pitchFamily="18" charset="0"/>
              </a:endParaRPr>
            </a:p>
          </p:txBody>
        </p:sp>
        <p:sp>
          <p:nvSpPr>
            <p:cNvPr id="15" name="TextBox 14"/>
            <p:cNvSpPr txBox="1"/>
            <p:nvPr/>
          </p:nvSpPr>
          <p:spPr>
            <a:xfrm>
              <a:off x="6642294" y="2080167"/>
              <a:ext cx="1063113" cy="715018"/>
            </a:xfrm>
            <a:prstGeom prst="rect">
              <a:avLst/>
            </a:prstGeom>
            <a:noFill/>
          </p:spPr>
          <p:txBody>
            <a:bodyPr wrap="square" rtlCol="0">
              <a:spAutoFit/>
            </a:bodyPr>
            <a:lstStyle/>
            <a:p>
              <a:pPr>
                <a:buNone/>
              </a:pPr>
              <a:r>
                <a:rPr lang="en-GB" sz="1400" dirty="0" smtClean="0"/>
                <a:t>Suppression</a:t>
              </a:r>
              <a:endParaRPr lang="en-GB" sz="1400" dirty="0"/>
            </a:p>
          </p:txBody>
        </p:sp>
      </p:grpSp>
      <p:grpSp>
        <p:nvGrpSpPr>
          <p:cNvPr id="16" name="Group 18"/>
          <p:cNvGrpSpPr/>
          <p:nvPr/>
        </p:nvGrpSpPr>
        <p:grpSpPr>
          <a:xfrm>
            <a:off x="4083578" y="4005064"/>
            <a:ext cx="1313537" cy="502932"/>
            <a:chOff x="6632028" y="1912883"/>
            <a:chExt cx="1282262" cy="1187669"/>
          </a:xfrm>
        </p:grpSpPr>
        <p:sp>
          <p:nvSpPr>
            <p:cNvPr id="17" name="Diamond 16"/>
            <p:cNvSpPr/>
            <p:nvPr/>
          </p:nvSpPr>
          <p:spPr bwMode="auto">
            <a:xfrm>
              <a:off x="6632028" y="1912883"/>
              <a:ext cx="1282262" cy="1187669"/>
            </a:xfrm>
            <a:prstGeom prst="diamond">
              <a:avLst/>
            </a:prstGeom>
            <a:solidFill>
              <a:schemeClr val="accent1"/>
            </a:solidFill>
            <a:ln w="9525" cap="flat" cmpd="sng" algn="ctr">
              <a:solidFill>
                <a:schemeClr val="accent1"/>
              </a:solidFill>
              <a:prstDash val="solid"/>
              <a:round/>
              <a:headEnd type="none" w="med" len="med"/>
              <a:tailEnd type="none" w="med" len="med"/>
            </a:ln>
            <a:effectLst/>
          </p:spPr>
          <p:txBody>
            <a:bodyPr vert="horz" wrap="none" lIns="0" tIns="0" rIns="0" bIns="0" numCol="1" rtlCol="0" anchor="t" anchorCtr="0" compatLnSpc="1">
              <a:prstTxWarp prst="textNoShape">
                <a:avLst/>
              </a:prstTxWarp>
              <a:spAutoFit/>
            </a:bodyPr>
            <a:lstStyle/>
            <a:p>
              <a:pPr marL="457200" marR="0" indent="0" algn="l" defTabSz="914400" rtl="0" eaLnBrk="1" fontAlgn="base" latinLnBrk="0" hangingPunct="1">
                <a:lnSpc>
                  <a:spcPct val="100000"/>
                </a:lnSpc>
                <a:spcBef>
                  <a:spcPct val="50000"/>
                </a:spcBef>
                <a:spcAft>
                  <a:spcPct val="0"/>
                </a:spcAft>
                <a:buClrTx/>
                <a:buSzTx/>
                <a:buFontTx/>
                <a:buChar char="•"/>
                <a:tabLst/>
              </a:pPr>
              <a:endParaRPr kumimoji="0" lang="en-GB" sz="1800" b="0" i="0" u="none" strike="noStrike" cap="none" normalizeH="0" baseline="0" smtClean="0">
                <a:ln>
                  <a:noFill/>
                </a:ln>
                <a:solidFill>
                  <a:schemeClr val="tx1"/>
                </a:solidFill>
                <a:effectLst/>
                <a:latin typeface="Times New Roman" pitchFamily="18" charset="0"/>
              </a:endParaRPr>
            </a:p>
          </p:txBody>
        </p:sp>
        <p:sp>
          <p:nvSpPr>
            <p:cNvPr id="18" name="TextBox 17"/>
            <p:cNvSpPr txBox="1"/>
            <p:nvPr/>
          </p:nvSpPr>
          <p:spPr>
            <a:xfrm>
              <a:off x="6789680" y="2093620"/>
              <a:ext cx="1063112" cy="848264"/>
            </a:xfrm>
            <a:prstGeom prst="rect">
              <a:avLst/>
            </a:prstGeom>
            <a:noFill/>
          </p:spPr>
          <p:txBody>
            <a:bodyPr wrap="square" rtlCol="0">
              <a:spAutoFit/>
            </a:bodyPr>
            <a:lstStyle/>
            <a:p>
              <a:pPr>
                <a:buNone/>
              </a:pPr>
              <a:r>
                <a:rPr lang="en-GB" sz="1400" dirty="0" smtClean="0"/>
                <a:t>Mitigation</a:t>
              </a:r>
              <a:endParaRPr lang="en-GB" sz="1400" dirty="0"/>
            </a:p>
          </p:txBody>
        </p:sp>
      </p:grpSp>
      <p:grpSp>
        <p:nvGrpSpPr>
          <p:cNvPr id="19" name="Group 21"/>
          <p:cNvGrpSpPr/>
          <p:nvPr/>
        </p:nvGrpSpPr>
        <p:grpSpPr>
          <a:xfrm>
            <a:off x="6409563" y="4005064"/>
            <a:ext cx="1455099" cy="565173"/>
            <a:chOff x="6632028" y="1912883"/>
            <a:chExt cx="1420454" cy="1187669"/>
          </a:xfrm>
        </p:grpSpPr>
        <p:sp>
          <p:nvSpPr>
            <p:cNvPr id="20" name="Diamond 19"/>
            <p:cNvSpPr/>
            <p:nvPr/>
          </p:nvSpPr>
          <p:spPr bwMode="auto">
            <a:xfrm>
              <a:off x="6632028" y="1912883"/>
              <a:ext cx="1282262" cy="1187669"/>
            </a:xfrm>
            <a:prstGeom prst="diamond">
              <a:avLst/>
            </a:prstGeom>
            <a:solidFill>
              <a:schemeClr val="accent1"/>
            </a:solidFill>
            <a:ln w="9525" cap="flat" cmpd="sng" algn="ctr">
              <a:solidFill>
                <a:schemeClr val="accent1"/>
              </a:solidFill>
              <a:prstDash val="solid"/>
              <a:round/>
              <a:headEnd type="none" w="med" len="med"/>
              <a:tailEnd type="none" w="med" len="med"/>
            </a:ln>
            <a:effectLst/>
          </p:spPr>
          <p:txBody>
            <a:bodyPr vert="horz" wrap="none" lIns="0" tIns="0" rIns="0" bIns="0" numCol="1" rtlCol="0" anchor="t" anchorCtr="0" compatLnSpc="1">
              <a:prstTxWarp prst="textNoShape">
                <a:avLst/>
              </a:prstTxWarp>
              <a:spAutoFit/>
            </a:bodyPr>
            <a:lstStyle/>
            <a:p>
              <a:pPr marL="457200" marR="0" indent="0" algn="l" defTabSz="914400" rtl="0" eaLnBrk="1" fontAlgn="base" latinLnBrk="0" hangingPunct="1">
                <a:lnSpc>
                  <a:spcPct val="100000"/>
                </a:lnSpc>
                <a:spcBef>
                  <a:spcPct val="50000"/>
                </a:spcBef>
                <a:spcAft>
                  <a:spcPct val="0"/>
                </a:spcAft>
                <a:buClrTx/>
                <a:buSzTx/>
                <a:buFontTx/>
                <a:buChar char="•"/>
                <a:tabLst/>
              </a:pPr>
              <a:endParaRPr kumimoji="0" lang="en-GB" sz="1800" b="0" i="0" u="none" strike="noStrike" cap="none" normalizeH="0" baseline="0" smtClean="0">
                <a:ln>
                  <a:noFill/>
                </a:ln>
                <a:solidFill>
                  <a:schemeClr val="tx1"/>
                </a:solidFill>
                <a:effectLst/>
                <a:latin typeface="Times New Roman" pitchFamily="18" charset="0"/>
              </a:endParaRPr>
            </a:p>
          </p:txBody>
        </p:sp>
        <p:sp>
          <p:nvSpPr>
            <p:cNvPr id="21" name="TextBox 20"/>
            <p:cNvSpPr txBox="1"/>
            <p:nvPr/>
          </p:nvSpPr>
          <p:spPr>
            <a:xfrm>
              <a:off x="6989370" y="2093620"/>
              <a:ext cx="1063112" cy="848264"/>
            </a:xfrm>
            <a:prstGeom prst="rect">
              <a:avLst/>
            </a:prstGeom>
            <a:noFill/>
          </p:spPr>
          <p:txBody>
            <a:bodyPr wrap="square" rtlCol="0">
              <a:spAutoFit/>
            </a:bodyPr>
            <a:lstStyle/>
            <a:p>
              <a:pPr>
                <a:buNone/>
              </a:pPr>
              <a:r>
                <a:rPr lang="en-GB" sz="1400" dirty="0" smtClean="0"/>
                <a:t>Cures</a:t>
              </a:r>
              <a:endParaRPr lang="en-GB" sz="1400" dirty="0"/>
            </a:p>
          </p:txBody>
        </p:sp>
      </p:grpSp>
      <p:sp>
        <p:nvSpPr>
          <p:cNvPr id="22" name="TextBox 21"/>
          <p:cNvSpPr txBox="1"/>
          <p:nvPr/>
        </p:nvSpPr>
        <p:spPr>
          <a:xfrm>
            <a:off x="3618261" y="4696362"/>
            <a:ext cx="953739" cy="523220"/>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path path="circle">
              <a:fillToRect l="50000" t="50000" r="50000" b="50000"/>
            </a:path>
            <a:tileRect/>
          </a:gradFill>
        </p:spPr>
        <p:txBody>
          <a:bodyPr wrap="square" rtlCol="0">
            <a:spAutoFit/>
          </a:bodyPr>
          <a:lstStyle/>
          <a:p>
            <a:pPr algn="ctr">
              <a:buNone/>
            </a:pPr>
            <a:r>
              <a:rPr lang="en-GB" sz="1400" dirty="0" smtClean="0"/>
              <a:t>Coatings</a:t>
            </a:r>
            <a:br>
              <a:rPr lang="en-GB" sz="1400" dirty="0" smtClean="0"/>
            </a:br>
            <a:r>
              <a:rPr lang="en-GB" sz="1400" dirty="0" smtClean="0"/>
              <a:t>a-C</a:t>
            </a:r>
          </a:p>
        </p:txBody>
      </p:sp>
      <p:sp>
        <p:nvSpPr>
          <p:cNvPr id="23" name="TextBox 22"/>
          <p:cNvSpPr txBox="1"/>
          <p:nvPr/>
        </p:nvSpPr>
        <p:spPr>
          <a:xfrm>
            <a:off x="4932040" y="4706872"/>
            <a:ext cx="1092971" cy="523220"/>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path path="circle">
              <a:fillToRect l="50000" t="50000" r="50000" b="50000"/>
            </a:path>
            <a:tileRect/>
          </a:gradFill>
        </p:spPr>
        <p:txBody>
          <a:bodyPr wrap="square" rtlCol="0">
            <a:spAutoFit/>
          </a:bodyPr>
          <a:lstStyle/>
          <a:p>
            <a:pPr algn="ctr">
              <a:buNone/>
            </a:pPr>
            <a:r>
              <a:rPr lang="en-GB" sz="1400" dirty="0" smtClean="0"/>
              <a:t>Scrubbing</a:t>
            </a:r>
            <a:br>
              <a:rPr lang="en-GB" sz="1400" dirty="0" smtClean="0"/>
            </a:br>
            <a:r>
              <a:rPr lang="en-GB" sz="1400" dirty="0" smtClean="0"/>
              <a:t>Run</a:t>
            </a:r>
          </a:p>
        </p:txBody>
      </p:sp>
      <p:sp>
        <p:nvSpPr>
          <p:cNvPr id="24" name="TextBox 23"/>
          <p:cNvSpPr txBox="1"/>
          <p:nvPr/>
        </p:nvSpPr>
        <p:spPr>
          <a:xfrm>
            <a:off x="6588225" y="4706872"/>
            <a:ext cx="985352" cy="523220"/>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path path="circle">
              <a:fillToRect l="50000" t="50000" r="50000" b="50000"/>
            </a:path>
            <a:tileRect/>
          </a:gradFill>
        </p:spPr>
        <p:txBody>
          <a:bodyPr wrap="square" rtlCol="0">
            <a:spAutoFit/>
          </a:bodyPr>
          <a:lstStyle/>
          <a:p>
            <a:pPr algn="ctr">
              <a:buNone/>
            </a:pPr>
            <a:r>
              <a:rPr lang="en-GB" sz="1400" dirty="0" smtClean="0"/>
              <a:t>Feedback</a:t>
            </a:r>
            <a:br>
              <a:rPr lang="en-GB" sz="1400" dirty="0" smtClean="0"/>
            </a:br>
            <a:r>
              <a:rPr lang="en-GB" sz="1400" dirty="0" smtClean="0"/>
              <a:t>systems ?</a:t>
            </a:r>
          </a:p>
        </p:txBody>
      </p:sp>
      <p:sp>
        <p:nvSpPr>
          <p:cNvPr id="35" name="Rectangle 34"/>
          <p:cNvSpPr/>
          <p:nvPr/>
        </p:nvSpPr>
        <p:spPr>
          <a:xfrm>
            <a:off x="467544" y="836712"/>
            <a:ext cx="8568952" cy="2308324"/>
          </a:xfrm>
          <a:prstGeom prst="rect">
            <a:avLst/>
          </a:prstGeom>
        </p:spPr>
        <p:txBody>
          <a:bodyPr wrap="square">
            <a:spAutoFit/>
          </a:bodyPr>
          <a:lstStyle/>
          <a:p>
            <a:r>
              <a:rPr lang="en-GB" dirty="0" smtClean="0"/>
              <a:t>Operating the SPS with:</a:t>
            </a:r>
          </a:p>
          <a:p>
            <a:pPr lvl="1" algn="ctr"/>
            <a:r>
              <a:rPr lang="en-GB" dirty="0" smtClean="0">
                <a:solidFill>
                  <a:srgbClr val="0000FF"/>
                </a:solidFill>
              </a:rPr>
              <a:t>High bunch intensity</a:t>
            </a:r>
            <a:r>
              <a:rPr lang="en-GB" dirty="0" smtClean="0"/>
              <a:t>, up to 2.5 10</a:t>
            </a:r>
            <a:r>
              <a:rPr lang="en-GB" baseline="30000" dirty="0" smtClean="0"/>
              <a:t>11</a:t>
            </a:r>
            <a:r>
              <a:rPr lang="en-GB" dirty="0" smtClean="0"/>
              <a:t> p/bunch</a:t>
            </a:r>
          </a:p>
          <a:p>
            <a:pPr lvl="1" algn="ctr">
              <a:buNone/>
            </a:pPr>
            <a:r>
              <a:rPr lang="en-GB" dirty="0" smtClean="0"/>
              <a:t>and/or</a:t>
            </a:r>
          </a:p>
          <a:p>
            <a:pPr lvl="1" algn="ctr"/>
            <a:r>
              <a:rPr lang="en-GB" dirty="0" smtClean="0">
                <a:solidFill>
                  <a:srgbClr val="0000FF"/>
                </a:solidFill>
              </a:rPr>
              <a:t>Small emittances </a:t>
            </a:r>
            <a:r>
              <a:rPr lang="en-GB" dirty="0" smtClean="0"/>
              <a:t>(LHC requirements) </a:t>
            </a:r>
            <a:endParaRPr lang="en-GB" sz="800" dirty="0" smtClean="0"/>
          </a:p>
          <a:p>
            <a:pPr lvl="1">
              <a:buNone/>
            </a:pPr>
            <a:r>
              <a:rPr lang="en-GB" dirty="0" smtClean="0"/>
              <a:t>is impossible at </a:t>
            </a:r>
            <a:r>
              <a:rPr lang="en-GB" b="1" u="sng" dirty="0" smtClean="0"/>
              <a:t>short bunch spacing </a:t>
            </a:r>
            <a:r>
              <a:rPr lang="en-GB" dirty="0" smtClean="0"/>
              <a:t>because of </a:t>
            </a:r>
            <a:r>
              <a:rPr lang="en-GB" dirty="0" smtClean="0">
                <a:solidFill>
                  <a:srgbClr val="0000FF"/>
                </a:solidFill>
              </a:rPr>
              <a:t>electron clouds </a:t>
            </a:r>
            <a:r>
              <a:rPr lang="en-GB" dirty="0" smtClean="0"/>
              <a:t>generating:</a:t>
            </a:r>
          </a:p>
          <a:p>
            <a:pPr lvl="1">
              <a:buFont typeface="Arial" pitchFamily="34" charset="0"/>
              <a:buChar char="•"/>
            </a:pPr>
            <a:r>
              <a:rPr lang="en-GB" dirty="0" smtClean="0"/>
              <a:t> </a:t>
            </a:r>
            <a:r>
              <a:rPr lang="en-GB" i="1" u="sng" dirty="0" smtClean="0"/>
              <a:t>pressure rise</a:t>
            </a:r>
            <a:r>
              <a:rPr lang="en-GB" dirty="0" smtClean="0"/>
              <a:t>: beam gas scattering, dose rates to tunnel and components</a:t>
            </a:r>
          </a:p>
          <a:p>
            <a:pPr lvl="1">
              <a:buFont typeface="Arial" pitchFamily="34" charset="0"/>
              <a:buChar char="•"/>
            </a:pPr>
            <a:r>
              <a:rPr lang="en-GB" dirty="0" smtClean="0"/>
              <a:t> </a:t>
            </a:r>
            <a:r>
              <a:rPr lang="en-GB" i="1" u="sng" dirty="0" smtClean="0"/>
              <a:t>beam instabilities</a:t>
            </a:r>
            <a:r>
              <a:rPr lang="en-GB" dirty="0" smtClean="0"/>
              <a:t>: transverse emittance blow-up and single bunch vertical instability</a:t>
            </a:r>
          </a:p>
        </p:txBody>
      </p:sp>
      <p:sp>
        <p:nvSpPr>
          <p:cNvPr id="36" name="Down Arrow 35"/>
          <p:cNvSpPr/>
          <p:nvPr/>
        </p:nvSpPr>
        <p:spPr>
          <a:xfrm>
            <a:off x="4644008" y="3068960"/>
            <a:ext cx="360040"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Left Brace 36"/>
          <p:cNvSpPr/>
          <p:nvPr/>
        </p:nvSpPr>
        <p:spPr>
          <a:xfrm rot="5400000">
            <a:off x="4608004" y="872716"/>
            <a:ext cx="432048" cy="5976664"/>
          </a:xfrm>
          <a:prstGeom prst="leftBrace">
            <a:avLst>
              <a:gd name="adj1" fmla="val 8333"/>
              <a:gd name="adj2" fmla="val 5011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Rectangle 24"/>
          <p:cNvSpPr/>
          <p:nvPr/>
        </p:nvSpPr>
        <p:spPr>
          <a:xfrm>
            <a:off x="611560" y="5373216"/>
            <a:ext cx="8424936" cy="923330"/>
          </a:xfrm>
          <a:prstGeom prst="rect">
            <a:avLst/>
          </a:prstGeom>
        </p:spPr>
        <p:txBody>
          <a:bodyPr wrap="square">
            <a:spAutoFit/>
          </a:bodyPr>
          <a:lstStyle/>
          <a:p>
            <a:r>
              <a:rPr lang="en-GB" dirty="0" smtClean="0"/>
              <a:t>Milestones for decision process and implementation are proposed:</a:t>
            </a:r>
          </a:p>
          <a:p>
            <a:pPr lvl="1">
              <a:buFont typeface="Arial" pitchFamily="34" charset="0"/>
              <a:buChar char="•"/>
            </a:pPr>
            <a:r>
              <a:rPr lang="en-GB" dirty="0" smtClean="0"/>
              <a:t> Strategy : October 2012 ( for installation of pilot sector during LSD1)</a:t>
            </a:r>
          </a:p>
          <a:p>
            <a:pPr lvl="1">
              <a:buFont typeface="Arial" pitchFamily="34" charset="0"/>
              <a:buChar char="•"/>
            </a:pPr>
            <a:r>
              <a:rPr lang="en-GB" dirty="0" smtClean="0"/>
              <a:t> Full installation: LSD2</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New_Injectors_June2009_Garob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6422</TotalTime>
  <Words>1779</Words>
  <Application>Microsoft Office PowerPoint</Application>
  <PresentationFormat>On-screen Show (4:3)</PresentationFormat>
  <Paragraphs>415</Paragraphs>
  <Slides>13</Slides>
  <Notes>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New_Injectors_June2009_Garoby</vt:lpstr>
      <vt:lpstr>Slide 1</vt:lpstr>
      <vt:lpstr>Beam characteristics</vt:lpstr>
      <vt:lpstr>Increased PSB to PS transfer energy (1/2)</vt:lpstr>
      <vt:lpstr>Increased PSB to PS transfer energy (2/2)</vt:lpstr>
      <vt:lpstr>PS performance potential with 2 GeV injection (1/2)</vt:lpstr>
      <vt:lpstr>PS performance potential with 2 GeV injection (2/2)</vt:lpstr>
      <vt:lpstr>SPS performance potential (1/2)</vt:lpstr>
      <vt:lpstr>SPS performance potential (2/2)</vt:lpstr>
      <vt:lpstr>e-clouds in the SPS (1/2)</vt:lpstr>
      <vt:lpstr>e-clouds in the SPS (2/2)</vt:lpstr>
      <vt:lpstr>Alternative scenarios (1/2)</vt:lpstr>
      <vt:lpstr>Alternative scenarios (2/2)</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Roland Garoby</dc:creator>
  <cp:lastModifiedBy>Garoby</cp:lastModifiedBy>
  <cp:revision>282</cp:revision>
  <dcterms:created xsi:type="dcterms:W3CDTF">2008-11-04T17:31:34Z</dcterms:created>
  <dcterms:modified xsi:type="dcterms:W3CDTF">2011-02-09T07:48:49Z</dcterms:modified>
</cp:coreProperties>
</file>