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sldIdLst>
    <p:sldId id="281" r:id="rId2"/>
    <p:sldId id="256" r:id="rId3"/>
    <p:sldId id="257" r:id="rId4"/>
    <p:sldId id="258" r:id="rId5"/>
    <p:sldId id="273" r:id="rId6"/>
    <p:sldId id="274" r:id="rId7"/>
    <p:sldId id="275" r:id="rId8"/>
    <p:sldId id="284" r:id="rId9"/>
    <p:sldId id="261" r:id="rId10"/>
    <p:sldId id="267" r:id="rId11"/>
    <p:sldId id="262" r:id="rId12"/>
    <p:sldId id="268" r:id="rId13"/>
    <p:sldId id="260" r:id="rId14"/>
    <p:sldId id="259" r:id="rId15"/>
    <p:sldId id="263" r:id="rId16"/>
    <p:sldId id="269" r:id="rId17"/>
    <p:sldId id="282" r:id="rId18"/>
    <p:sldId id="283" r:id="rId19"/>
    <p:sldId id="285" r:id="rId20"/>
    <p:sldId id="266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D6335077-61AE-0C43-B912-D978DBBF9DD9}">
          <p14:sldIdLst>
            <p14:sldId id="281"/>
            <p14:sldId id="256"/>
            <p14:sldId id="257"/>
            <p14:sldId id="258"/>
            <p14:sldId id="273"/>
            <p14:sldId id="274"/>
            <p14:sldId id="275"/>
            <p14:sldId id="284"/>
            <p14:sldId id="261"/>
            <p14:sldId id="267"/>
            <p14:sldId id="262"/>
            <p14:sldId id="268"/>
            <p14:sldId id="260"/>
            <p14:sldId id="259"/>
            <p14:sldId id="263"/>
            <p14:sldId id="269"/>
            <p14:sldId id="282"/>
            <p14:sldId id="283"/>
            <p14:sldId id="285"/>
            <p14:sldId id="266"/>
            <p14:sldId id="264"/>
          </p14:sldIdLst>
        </p14:section>
        <p14:section name="Section sans titre" id="{E3308F3E-7A59-EF4F-A77F-08ADC0380DE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400080"/>
    <a:srgbClr val="8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308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Faire glisser l'image vers l'espace réservé ou cliquer sur l'icône pour l'ajouter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Cliquez et modifiez le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0BA1CFD-BFF0-48BC-9BA5-4974D7A6AB15}" type="datetimeFigureOut">
              <a:rPr lang="en-US" smtClean="0"/>
              <a:t>3/21/2023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Cliquez pour modifier les styles du texte du masque</a:t>
            </a:r>
          </a:p>
          <a:p>
            <a:pPr lvl="1"/>
            <a:r>
              <a:rPr lang="it-IT"/>
              <a:t>Deuxième niveau</a:t>
            </a:r>
          </a:p>
          <a:p>
            <a:pPr lvl="2"/>
            <a:r>
              <a:rPr lang="it-IT"/>
              <a:t>Troisième niveau</a:t>
            </a:r>
          </a:p>
          <a:p>
            <a:pPr lvl="3"/>
            <a:r>
              <a:rPr lang="it-IT"/>
              <a:t>Quatrième niveau</a:t>
            </a:r>
          </a:p>
          <a:p>
            <a:pPr lvl="4"/>
            <a:r>
              <a:rPr lang="it-IT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jdp@cern.ch" TargetMode="External"/><Relationship Id="rId2" Type="http://schemas.openxmlformats.org/officeDocument/2006/relationships/hyperlink" Target="https://nurseryschool.web.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hyperlink" Target="mailto:roberta.cavigliasso@cern.ch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61127" y="1228716"/>
            <a:ext cx="8613579" cy="5313811"/>
          </a:xfrm>
        </p:spPr>
        <p:txBody>
          <a:bodyPr/>
          <a:lstStyle/>
          <a:p>
            <a:pPr algn="ctr"/>
            <a:endParaRPr lang="fr-FR" b="1" dirty="0">
              <a:solidFill>
                <a:srgbClr val="8000FF"/>
              </a:solidFill>
            </a:endParaRPr>
          </a:p>
          <a:p>
            <a:pPr marL="0" indent="0" algn="ctr">
              <a:buNone/>
            </a:pPr>
            <a:r>
              <a:rPr lang="fr-FR" b="1" dirty="0">
                <a:solidFill>
                  <a:srgbClr val="8000FF"/>
                </a:solidFill>
              </a:rPr>
              <a:t>  Crèche et école de l’Association du personnel du CERN</a:t>
            </a:r>
            <a:br>
              <a:rPr lang="fr-FR" b="1" dirty="0">
                <a:solidFill>
                  <a:srgbClr val="8000FF"/>
                </a:solidFill>
              </a:rPr>
            </a:br>
            <a:r>
              <a:rPr lang="fr-FR" sz="3200" b="1" dirty="0">
                <a:solidFill>
                  <a:srgbClr val="8000FF"/>
                </a:solidFill>
              </a:rPr>
              <a:t> </a:t>
            </a:r>
            <a:r>
              <a:rPr lang="en-US" b="1" dirty="0">
                <a:solidFill>
                  <a:srgbClr val="8000FF"/>
                </a:solidFill>
              </a:rPr>
              <a:t>CERN Staff Association's nursery and school</a:t>
            </a:r>
            <a:br>
              <a:rPr lang="fr-FR" b="1" dirty="0">
                <a:solidFill>
                  <a:schemeClr val="accent5"/>
                </a:solidFill>
              </a:rPr>
            </a:b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96389" y="225803"/>
            <a:ext cx="8229600" cy="1252728"/>
          </a:xfrm>
        </p:spPr>
        <p:txBody>
          <a:bodyPr>
            <a:normAutofit fontScale="90000"/>
          </a:bodyPr>
          <a:lstStyle/>
          <a:p>
            <a:br>
              <a:rPr lang="fr-FR" b="1" dirty="0">
                <a:solidFill>
                  <a:srgbClr val="073E87"/>
                </a:solidFill>
              </a:rPr>
            </a:br>
            <a:br>
              <a:rPr lang="fr-FR" b="1" dirty="0">
                <a:solidFill>
                  <a:srgbClr val="073E87"/>
                </a:solidFill>
              </a:rPr>
            </a:br>
            <a:r>
              <a:rPr lang="fr-FR" b="1" dirty="0">
                <a:solidFill>
                  <a:srgbClr val="073E87"/>
                </a:solidFill>
              </a:rPr>
              <a:t>LE JARDIN DES PARTICULES</a:t>
            </a:r>
            <a:br>
              <a:rPr lang="fr-FR" b="1" dirty="0">
                <a:solidFill>
                  <a:srgbClr val="073E87"/>
                </a:solidFill>
              </a:rPr>
            </a:br>
            <a:r>
              <a:rPr lang="fr-FR" b="1" dirty="0">
                <a:solidFill>
                  <a:srgbClr val="073E87"/>
                </a:solidFill>
              </a:rPr>
              <a:t>Bienvenue-</a:t>
            </a:r>
            <a:r>
              <a:rPr lang="fr-FR" b="1" dirty="0" err="1">
                <a:solidFill>
                  <a:srgbClr val="073E87"/>
                </a:solidFill>
              </a:rPr>
              <a:t>Welcome</a:t>
            </a:r>
            <a:br>
              <a:rPr lang="fr-FR" b="1" dirty="0">
                <a:solidFill>
                  <a:srgbClr val="073E87"/>
                </a:solidFill>
              </a:rPr>
            </a:br>
            <a:br>
              <a:rPr lang="fr-FR" b="1" dirty="0">
                <a:solidFill>
                  <a:srgbClr val="073E87"/>
                </a:solidFill>
              </a:rPr>
            </a:br>
            <a:endParaRPr lang="fr-FR" dirty="0"/>
          </a:p>
        </p:txBody>
      </p:sp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2"/>
          <a:srcRect t="18945" b="18945"/>
          <a:stretch>
            <a:fillRect/>
          </a:stretch>
        </p:blipFill>
        <p:spPr>
          <a:xfrm>
            <a:off x="3412292" y="2778669"/>
            <a:ext cx="5462414" cy="2976183"/>
          </a:xfrm>
          <a:prstGeom prst="rect">
            <a:avLst/>
          </a:prstGeom>
          <a:solidFill>
            <a:srgbClr val="CCFFCC"/>
          </a:solidFill>
        </p:spPr>
      </p:pic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9333064"/>
              </p:ext>
            </p:extLst>
          </p:nvPr>
        </p:nvGraphicFramePr>
        <p:xfrm>
          <a:off x="4559300" y="3416300"/>
          <a:ext cx="25400" cy="2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5400" imgH="25400" progId="">
                  <p:embed/>
                </p:oleObj>
              </mc:Choice>
              <mc:Fallback>
                <p:oleObj r:id="rId3" imgW="25400" imgH="25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59300" y="3416300"/>
                        <a:ext cx="25400" cy="2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389" y="3841927"/>
            <a:ext cx="2267656" cy="232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01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591056"/>
            <a:ext cx="7408333" cy="3450696"/>
          </a:xfrm>
        </p:spPr>
        <p:txBody>
          <a:bodyPr/>
          <a:lstStyle/>
          <a:p>
            <a:r>
              <a:rPr lang="en-US" b="1" dirty="0"/>
              <a:t>Temporary presence on the CERN site</a:t>
            </a:r>
            <a:r>
              <a:rPr lang="en-US" dirty="0"/>
              <a:t>, User Community, experiment weeks etc...</a:t>
            </a:r>
          </a:p>
          <a:p>
            <a:r>
              <a:rPr lang="en-US" b="1" dirty="0"/>
              <a:t>Day care</a:t>
            </a:r>
            <a:r>
              <a:rPr lang="en-US" dirty="0"/>
              <a:t>: for children from 2 years old</a:t>
            </a:r>
          </a:p>
          <a:p>
            <a:r>
              <a:rPr lang="en-US" b="1" dirty="0"/>
              <a:t>Possibility of a minimum one-week stay</a:t>
            </a:r>
            <a:r>
              <a:rPr lang="en-US" dirty="0"/>
              <a:t>: for children between 1 and 2 years old. </a:t>
            </a: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73E87"/>
                </a:solidFill>
              </a:rPr>
              <a:t>OCCASIONAL CARE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738" y="3954452"/>
            <a:ext cx="3657062" cy="274279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16" y="4083052"/>
            <a:ext cx="3335562" cy="250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860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3802" y="3082660"/>
            <a:ext cx="7408333" cy="3450696"/>
          </a:xfrm>
          <a:solidFill>
            <a:srgbClr val="CCFFCC"/>
          </a:solidFill>
        </p:spPr>
        <p:txBody>
          <a:bodyPr>
            <a:normAutofit/>
          </a:bodyPr>
          <a:lstStyle/>
          <a:p>
            <a:endParaRPr lang="fr-F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fr-FR" b="1" dirty="0">
                <a:solidFill>
                  <a:srgbClr val="8000FF"/>
                </a:solidFill>
              </a:rPr>
              <a:t>Les APPRENTISSAGES AUTREMENT!</a:t>
            </a:r>
          </a:p>
          <a:p>
            <a:r>
              <a:rPr lang="fr-FR" sz="2600" dirty="0"/>
              <a:t>Pour les enfants-kids entre </a:t>
            </a:r>
            <a:r>
              <a:rPr lang="fr-FR" sz="2600" b="1" dirty="0"/>
              <a:t>3 et 8 ans</a:t>
            </a:r>
          </a:p>
          <a:p>
            <a:r>
              <a:rPr lang="fr-FR" sz="2600" b="1" dirty="0"/>
              <a:t>Accueil à la journée de 8h à 18h</a:t>
            </a:r>
          </a:p>
          <a:p>
            <a:r>
              <a:rPr lang="fr-FR" sz="2600" u="sng" dirty="0"/>
              <a:t>Journée multidisciplinaire</a:t>
            </a:r>
            <a:r>
              <a:rPr lang="fr-FR" sz="2600" dirty="0"/>
              <a:t>: </a:t>
            </a:r>
            <a:r>
              <a:rPr lang="fr-FR" sz="2600" b="1" dirty="0">
                <a:solidFill>
                  <a:schemeClr val="accent3"/>
                </a:solidFill>
              </a:rPr>
              <a:t>Anglais, Sciences, Nature, Éveil artistique, musical et sport</a:t>
            </a:r>
          </a:p>
          <a:p>
            <a:r>
              <a:rPr lang="fr-FR" sz="2600" dirty="0"/>
              <a:t>Collaboration avec les différents </a:t>
            </a:r>
            <a:r>
              <a:rPr lang="fr-FR" sz="2600" u="sng" dirty="0"/>
              <a:t>Clubs du CERN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800" y="230629"/>
            <a:ext cx="8229600" cy="1252728"/>
          </a:xfrm>
        </p:spPr>
        <p:txBody>
          <a:bodyPr/>
          <a:lstStyle/>
          <a:p>
            <a:r>
              <a:rPr lang="fr-FR" b="1" dirty="0">
                <a:solidFill>
                  <a:srgbClr val="073E87"/>
                </a:solidFill>
              </a:rPr>
              <a:t>     LES ATELIERS DU MERCREDI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4917" y="1168158"/>
            <a:ext cx="2788962" cy="209172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55" y="1366376"/>
            <a:ext cx="2524146" cy="189310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0839" y="1365981"/>
            <a:ext cx="2542046" cy="189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4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2283" y="3076744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en-US" dirty="0"/>
              <a:t>For children between 3 and 8 years old</a:t>
            </a:r>
          </a:p>
          <a:p>
            <a:r>
              <a:rPr lang="en-US" dirty="0"/>
              <a:t>Reception for the day: 8am and 6pm </a:t>
            </a:r>
          </a:p>
          <a:p>
            <a:r>
              <a:rPr lang="en-US" b="1" dirty="0">
                <a:solidFill>
                  <a:schemeClr val="accent3"/>
                </a:solidFill>
              </a:rPr>
              <a:t>Multidisciplinary day: English, Science,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3"/>
                </a:solidFill>
              </a:rPr>
              <a:t>Nature, Art , Music and Sport</a:t>
            </a:r>
          </a:p>
          <a:p>
            <a:r>
              <a:rPr lang="en-US" dirty="0"/>
              <a:t>Collaboration with CERN Clubs.</a:t>
            </a: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06920" y="338328"/>
            <a:ext cx="8229600" cy="1252728"/>
          </a:xfrm>
        </p:spPr>
        <p:txBody>
          <a:bodyPr/>
          <a:lstStyle/>
          <a:p>
            <a:r>
              <a:rPr lang="fr-FR" b="1" dirty="0">
                <a:solidFill>
                  <a:srgbClr val="073E87"/>
                </a:solidFill>
              </a:rPr>
              <a:t>THE WEDNESDAY WORKSHOPS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536" y="2137975"/>
            <a:ext cx="1894071" cy="41091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43" y="1639280"/>
            <a:ext cx="2693123" cy="1608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9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67833" y="1338272"/>
            <a:ext cx="7408333" cy="3844205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fr-FR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Du lundi (</a:t>
            </a:r>
            <a:r>
              <a:rPr lang="fr-FR" sz="2800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from</a:t>
            </a:r>
            <a:r>
              <a:rPr lang="fr-FR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Monday ) au vendredi (to Friday): 8h - 18h</a:t>
            </a:r>
          </a:p>
          <a:p>
            <a:r>
              <a:rPr lang="fr-FR" sz="2800" u="sng" dirty="0"/>
              <a:t>Calendrier scolaire/ </a:t>
            </a:r>
            <a:r>
              <a:rPr lang="fr-FR" sz="2800" u="sng" dirty="0" err="1"/>
              <a:t>School</a:t>
            </a:r>
            <a:r>
              <a:rPr lang="fr-FR" sz="2800" u="sng" dirty="0"/>
              <a:t> </a:t>
            </a:r>
            <a:r>
              <a:rPr lang="fr-FR" sz="2800" u="sng" dirty="0" err="1"/>
              <a:t>calendar</a:t>
            </a:r>
            <a:r>
              <a:rPr lang="fr-FR" sz="2800" u="sng" dirty="0"/>
              <a:t> of-</a:t>
            </a:r>
            <a:r>
              <a:rPr lang="fr-FR" sz="2800" dirty="0"/>
              <a:t>du Canton de Genève</a:t>
            </a:r>
          </a:p>
          <a:p>
            <a:r>
              <a:rPr lang="fr-FR" sz="2800" dirty="0"/>
              <a:t>Jours fériés officiels/ </a:t>
            </a:r>
            <a:r>
              <a:rPr lang="en-US" sz="2800" dirty="0"/>
              <a:t>Official public holidays</a:t>
            </a:r>
            <a:endParaRPr lang="fr-FR" sz="2800" dirty="0"/>
          </a:p>
          <a:p>
            <a:r>
              <a:rPr lang="fr-FR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Camp d’accueil estival</a:t>
            </a:r>
            <a:r>
              <a:rPr lang="fr-FR" sz="2800" b="1" u="sng" dirty="0"/>
              <a:t> / SUMMER CAMP : Juillet-July: 3 semaines/</a:t>
            </a:r>
            <a:r>
              <a:rPr lang="fr-FR" sz="2800" b="1" u="sng" dirty="0" err="1"/>
              <a:t>weeks</a:t>
            </a:r>
            <a:endParaRPr lang="fr-FR" sz="2800" b="1" u="sng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73E87"/>
                </a:solidFill>
              </a:rPr>
              <a:t>HORAIRES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52" y="4750628"/>
            <a:ext cx="7150751" cy="173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20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2670" y="1831806"/>
            <a:ext cx="7408333" cy="4839322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fr-FR" b="1" u="sng" dirty="0">
                <a:solidFill>
                  <a:srgbClr val="8000FF"/>
                </a:solidFill>
              </a:rPr>
              <a:t>Equipe stable, qualifiée et pluridisciplinaire</a:t>
            </a:r>
            <a:r>
              <a:rPr lang="fr-FR" u="sng" dirty="0">
                <a:solidFill>
                  <a:srgbClr val="8000FF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fr-FR" b="1" dirty="0"/>
              <a:t>Éducatrices </a:t>
            </a:r>
            <a:r>
              <a:rPr lang="fr-FR" dirty="0"/>
              <a:t>de la petite enfance</a:t>
            </a:r>
          </a:p>
          <a:p>
            <a:pPr>
              <a:buFontTx/>
              <a:buChar char="-"/>
            </a:pPr>
            <a:r>
              <a:rPr lang="fr-FR" b="1" dirty="0"/>
              <a:t>Enseignantes francophones et anglophones</a:t>
            </a:r>
          </a:p>
          <a:p>
            <a:pPr>
              <a:buFontTx/>
              <a:buChar char="-"/>
            </a:pPr>
            <a:r>
              <a:rPr lang="fr-FR" b="1" dirty="0"/>
              <a:t>Assistantes socio-éducatives (ASE)</a:t>
            </a:r>
          </a:p>
          <a:p>
            <a:pPr>
              <a:buFontTx/>
              <a:buChar char="-"/>
            </a:pPr>
            <a:r>
              <a:rPr lang="fr-FR" b="1" dirty="0"/>
              <a:t>Intervenants artistiques</a:t>
            </a:r>
          </a:p>
          <a:p>
            <a:pPr>
              <a:buFontTx/>
              <a:buChar char="-"/>
            </a:pPr>
            <a:r>
              <a:rPr lang="fr-FR" b="1" dirty="0"/>
              <a:t>Aides, auxiliaires, stagiaires </a:t>
            </a:r>
            <a:endParaRPr lang="fr-FR" sz="2000" b="1" dirty="0"/>
          </a:p>
          <a:p>
            <a:pPr marL="0" indent="0" algn="r">
              <a:buNone/>
            </a:pPr>
            <a:r>
              <a:rPr lang="en-US" b="1" u="sng" dirty="0">
                <a:solidFill>
                  <a:srgbClr val="8000FF"/>
                </a:solidFill>
              </a:rPr>
              <a:t>Stable, qualified and multidisciplinary team:</a:t>
            </a:r>
          </a:p>
          <a:p>
            <a:pPr algn="r">
              <a:buFontTx/>
              <a:buChar char="-"/>
            </a:pPr>
            <a:r>
              <a:rPr lang="en-US" b="1" dirty="0"/>
              <a:t>Early childhood educators</a:t>
            </a:r>
          </a:p>
          <a:p>
            <a:pPr algn="r">
              <a:buFontTx/>
              <a:buChar char="-"/>
            </a:pPr>
            <a:r>
              <a:rPr lang="en-US" b="1" dirty="0"/>
              <a:t>French Teachers and English teacher</a:t>
            </a:r>
          </a:p>
          <a:p>
            <a:pPr algn="r">
              <a:buFontTx/>
              <a:buChar char="-"/>
            </a:pPr>
            <a:r>
              <a:rPr lang="en-US" b="1" dirty="0"/>
              <a:t>Socio-educational assistants (ASE)</a:t>
            </a:r>
          </a:p>
          <a:p>
            <a:pPr algn="r">
              <a:buFontTx/>
              <a:buChar char="-"/>
            </a:pPr>
            <a:r>
              <a:rPr lang="en-US" b="1" dirty="0"/>
              <a:t>Assistants, auxiliaries, trainees </a:t>
            </a:r>
          </a:p>
          <a:p>
            <a:pPr>
              <a:buFontTx/>
              <a:buChar char="-"/>
            </a:pPr>
            <a:endParaRPr lang="fr-FR" b="1" dirty="0"/>
          </a:p>
          <a:p>
            <a:pPr algn="r">
              <a:buFontTx/>
              <a:buChar char="-"/>
            </a:pPr>
            <a:endParaRPr lang="fr-FR" sz="2000" b="1" dirty="0"/>
          </a:p>
          <a:p>
            <a:pPr marL="0" indent="0">
              <a:buNone/>
            </a:pPr>
            <a:endParaRPr lang="fr-FR" sz="2800" b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04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073E87"/>
                </a:solidFill>
              </a:rPr>
              <a:t>EQUIPE EDUCATIVE</a:t>
            </a:r>
            <a:br>
              <a:rPr lang="fr-FR" b="1" dirty="0">
                <a:solidFill>
                  <a:srgbClr val="073E87"/>
                </a:solidFill>
              </a:rPr>
            </a:br>
            <a:r>
              <a:rPr lang="fr-FR" b="1" dirty="0">
                <a:solidFill>
                  <a:srgbClr val="073E87"/>
                </a:solidFill>
              </a:rPr>
              <a:t>PEDAGOGICAL TEAM</a:t>
            </a:r>
          </a:p>
        </p:txBody>
      </p:sp>
    </p:spTree>
    <p:extLst>
      <p:ext uri="{BB962C8B-B14F-4D97-AF65-F5344CB8AC3E}">
        <p14:creationId xmlns:p14="http://schemas.microsoft.com/office/powerpoint/2010/main" val="2864813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3834" y="2356836"/>
            <a:ext cx="7408333" cy="3450696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8000FF"/>
                </a:solidFill>
              </a:rPr>
              <a:t>Les Pédagogies actives</a:t>
            </a:r>
          </a:p>
          <a:p>
            <a:r>
              <a:rPr lang="fr-FR" b="1" dirty="0">
                <a:solidFill>
                  <a:srgbClr val="8000FF"/>
                </a:solidFill>
              </a:rPr>
              <a:t>Enfant maitre ACTIF </a:t>
            </a:r>
            <a:r>
              <a:rPr lang="fr-FR" dirty="0"/>
              <a:t>de ses apprentissages</a:t>
            </a:r>
          </a:p>
          <a:p>
            <a:r>
              <a:rPr lang="fr-FR" b="1" dirty="0">
                <a:solidFill>
                  <a:srgbClr val="8000FF"/>
                </a:solidFill>
              </a:rPr>
              <a:t>Enfant</a:t>
            </a:r>
            <a:r>
              <a:rPr lang="fr-FR" dirty="0"/>
              <a:t> </a:t>
            </a:r>
            <a:r>
              <a:rPr lang="fr-FR" b="1" dirty="0">
                <a:solidFill>
                  <a:srgbClr val="8000FF"/>
                </a:solidFill>
              </a:rPr>
              <a:t>chercheur</a:t>
            </a:r>
          </a:p>
          <a:p>
            <a:r>
              <a:rPr lang="fr-FR" b="1" dirty="0">
                <a:solidFill>
                  <a:srgbClr val="8000FF"/>
                </a:solidFill>
              </a:rPr>
              <a:t>Vision systémique </a:t>
            </a:r>
            <a:r>
              <a:rPr lang="fr-FR" dirty="0"/>
              <a:t>(enfants, familles et professionnels: modèle de la coéducation)</a:t>
            </a:r>
          </a:p>
          <a:p>
            <a:r>
              <a:rPr lang="fr-FR" b="1" dirty="0">
                <a:solidFill>
                  <a:srgbClr val="8000FF"/>
                </a:solidFill>
              </a:rPr>
              <a:t>Formation continue, analyse de la pratique professionnelle,  colloque à thème et journées pédagogiques</a:t>
            </a:r>
          </a:p>
          <a:p>
            <a:endParaRPr lang="fr-FR" dirty="0">
              <a:solidFill>
                <a:srgbClr val="8000FF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073E87"/>
                </a:solidFill>
              </a:rPr>
              <a:t>APPROCHE PEDAGOGIQUE et POSTURE PROFESSIONNELLE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8365" y="1591056"/>
            <a:ext cx="2593075" cy="194480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364" y="3907368"/>
            <a:ext cx="1634076" cy="217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10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solidFill>
            <a:srgbClr val="CCFFCC"/>
          </a:solidFill>
        </p:spPr>
        <p:txBody>
          <a:bodyPr/>
          <a:lstStyle/>
          <a:p>
            <a:r>
              <a:rPr lang="en-US" b="1" dirty="0">
                <a:solidFill>
                  <a:srgbClr val="8000FF"/>
                </a:solidFill>
              </a:rPr>
              <a:t>Children as ACTIVE masters</a:t>
            </a:r>
            <a:r>
              <a:rPr lang="en-US" b="1" dirty="0">
                <a:solidFill>
                  <a:srgbClr val="5BD078"/>
                </a:solidFill>
              </a:rPr>
              <a:t> </a:t>
            </a:r>
            <a:r>
              <a:rPr lang="en-US" dirty="0"/>
              <a:t>of their learning</a:t>
            </a:r>
          </a:p>
          <a:p>
            <a:r>
              <a:rPr lang="en-US" b="1" dirty="0">
                <a:solidFill>
                  <a:srgbClr val="8000FF"/>
                </a:solidFill>
              </a:rPr>
              <a:t>Children as a “researcher ”</a:t>
            </a:r>
          </a:p>
          <a:p>
            <a:r>
              <a:rPr lang="en-US" b="1" dirty="0">
                <a:solidFill>
                  <a:srgbClr val="8000FF"/>
                </a:solidFill>
              </a:rPr>
              <a:t>Systemic vision </a:t>
            </a:r>
            <a:r>
              <a:rPr lang="en-US" dirty="0"/>
              <a:t>(children, families and professionals, co-educational model)</a:t>
            </a:r>
          </a:p>
          <a:p>
            <a:r>
              <a:rPr lang="en-US" dirty="0"/>
              <a:t>Resources and theoretical contributions </a:t>
            </a:r>
          </a:p>
          <a:p>
            <a:r>
              <a:rPr lang="en-US" b="1" dirty="0">
                <a:solidFill>
                  <a:srgbClr val="8000FF"/>
                </a:solidFill>
              </a:rPr>
              <a:t>Continuous training, meeting and  pedagogical days</a:t>
            </a:r>
          </a:p>
          <a:p>
            <a:r>
              <a:rPr lang="en-US" b="1" dirty="0">
                <a:solidFill>
                  <a:srgbClr val="8000FF"/>
                </a:solidFill>
              </a:rPr>
              <a:t>Analysis, reflection and continuous improvement of professional practices</a:t>
            </a:r>
          </a:p>
          <a:p>
            <a:endParaRPr lang="en-US" b="1" dirty="0">
              <a:solidFill>
                <a:srgbClr val="5BD078"/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073E87"/>
                </a:solidFill>
              </a:rPr>
              <a:t>PEDAGOGICAL APROACH AND EDUCATIONAL VISION</a:t>
            </a:r>
          </a:p>
        </p:txBody>
      </p:sp>
    </p:spTree>
    <p:extLst>
      <p:ext uri="{BB962C8B-B14F-4D97-AF65-F5344CB8AC3E}">
        <p14:creationId xmlns:p14="http://schemas.microsoft.com/office/powerpoint/2010/main" val="281637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72067" y="2016392"/>
            <a:ext cx="7408333" cy="4140336"/>
          </a:xfrm>
          <a:solidFill>
            <a:srgbClr val="CCFFCC"/>
          </a:solidFill>
        </p:spPr>
        <p:txBody>
          <a:bodyPr>
            <a:normAutofit fontScale="92500" lnSpcReduction="10000"/>
          </a:bodyPr>
          <a:lstStyle/>
          <a:p>
            <a:r>
              <a:rPr lang="fr-FR" b="1" dirty="0" err="1">
                <a:solidFill>
                  <a:srgbClr val="000090"/>
                </a:solidFill>
              </a:rPr>
              <a:t>Reggio</a:t>
            </a:r>
            <a:r>
              <a:rPr lang="fr-FR" b="1" dirty="0">
                <a:solidFill>
                  <a:srgbClr val="000090"/>
                </a:solidFill>
              </a:rPr>
              <a:t> Emilia </a:t>
            </a:r>
            <a:r>
              <a:rPr lang="fr-FR" b="1" dirty="0" err="1">
                <a:solidFill>
                  <a:srgbClr val="000090"/>
                </a:solidFill>
              </a:rPr>
              <a:t>Approch</a:t>
            </a:r>
            <a:r>
              <a:rPr lang="fr-FR" dirty="0"/>
              <a:t>,</a:t>
            </a:r>
          </a:p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Méthode Montessori</a:t>
            </a:r>
            <a:r>
              <a:rPr lang="fr-FR" dirty="0"/>
              <a:t>, </a:t>
            </a:r>
          </a:p>
          <a:p>
            <a:r>
              <a:rPr lang="fr-FR" b="1" dirty="0">
                <a:solidFill>
                  <a:srgbClr val="000090"/>
                </a:solidFill>
              </a:rPr>
              <a:t>Pédagogie différenciée</a:t>
            </a:r>
            <a:r>
              <a:rPr lang="fr-FR" dirty="0"/>
              <a:t>, </a:t>
            </a:r>
          </a:p>
          <a:p>
            <a:r>
              <a:rPr lang="fr-FR" dirty="0"/>
              <a:t>Aménagement-</a:t>
            </a:r>
            <a:r>
              <a:rPr lang="fr-FR" b="1" dirty="0">
                <a:solidFill>
                  <a:srgbClr val="04A8A4"/>
                </a:solidFill>
              </a:rPr>
              <a:t>classe flexible</a:t>
            </a:r>
          </a:p>
          <a:p>
            <a:r>
              <a:rPr lang="fr-FR" dirty="0"/>
              <a:t>Éducation émotionnelle: </a:t>
            </a:r>
          </a:p>
          <a:p>
            <a:pPr marL="0" indent="0">
              <a:buNone/>
            </a:pPr>
            <a:r>
              <a:rPr lang="fr-FR" dirty="0"/>
              <a:t>    la </a:t>
            </a:r>
            <a:r>
              <a:rPr lang="fr-FR" b="1">
                <a:solidFill>
                  <a:srgbClr val="000090"/>
                </a:solidFill>
              </a:rPr>
              <a:t>classe d’empathie </a:t>
            </a:r>
            <a:endParaRPr lang="fr-FR" b="1" dirty="0">
              <a:solidFill>
                <a:srgbClr val="000090"/>
              </a:solidFill>
            </a:endParaRPr>
          </a:p>
          <a:p>
            <a:r>
              <a:rPr lang="fr-FR" b="1" dirty="0">
                <a:solidFill>
                  <a:srgbClr val="04A8A4"/>
                </a:solidFill>
              </a:rPr>
              <a:t>Familiarisation</a:t>
            </a:r>
          </a:p>
          <a:p>
            <a:r>
              <a:rPr lang="fr-FR" b="1" dirty="0">
                <a:solidFill>
                  <a:srgbClr val="000090"/>
                </a:solidFill>
              </a:rPr>
              <a:t>Signons ensemble</a:t>
            </a:r>
          </a:p>
          <a:p>
            <a:r>
              <a:rPr lang="fr-FR" dirty="0"/>
              <a:t>Pratiques de </a:t>
            </a:r>
            <a:r>
              <a:rPr lang="fr-FR" b="1" dirty="0">
                <a:solidFill>
                  <a:srgbClr val="04A8A4"/>
                </a:solidFill>
              </a:rPr>
              <a:t>coéducation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     l’accueil des familles: Cafés parents, Ateliers, journée à   thème </a:t>
            </a:r>
            <a:r>
              <a:rPr lang="fr-FR" dirty="0" err="1"/>
              <a:t>etc</a:t>
            </a:r>
            <a:r>
              <a:rPr lang="mr-IN" dirty="0"/>
              <a:t>…</a:t>
            </a:r>
            <a:endParaRPr lang="it-IT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0090"/>
                </a:solidFill>
              </a:rPr>
              <a:t>               PARTICULARITES DU JDP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221" y="1388501"/>
            <a:ext cx="3606800" cy="2209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92" y="338328"/>
            <a:ext cx="1930400" cy="1511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218" y="1363875"/>
            <a:ext cx="1965169" cy="147387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2218" y="3598301"/>
            <a:ext cx="931528" cy="163017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0717" y="3598301"/>
            <a:ext cx="1062709" cy="163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68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72067" y="1800401"/>
            <a:ext cx="7408333" cy="4461378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fr-FR" dirty="0"/>
              <a:t>Pour un </a:t>
            </a:r>
            <a:r>
              <a:rPr lang="fr-FR" b="1" dirty="0">
                <a:solidFill>
                  <a:srgbClr val="8000FF"/>
                </a:solidFill>
              </a:rPr>
              <a:t>accueil inclusif de qualité</a:t>
            </a:r>
            <a:r>
              <a:rPr lang="fr-FR" dirty="0"/>
              <a:t>: partenariat avec le Service Social du CERN</a:t>
            </a:r>
          </a:p>
          <a:p>
            <a:r>
              <a:rPr lang="fr-FR" b="1" dirty="0">
                <a:solidFill>
                  <a:srgbClr val="8000FF"/>
                </a:solidFill>
              </a:rPr>
              <a:t>Projet intergénérationnel</a:t>
            </a:r>
            <a:r>
              <a:rPr lang="fr-FR" dirty="0"/>
              <a:t>: partenariat Association genevoise Lire et Faire lire</a:t>
            </a:r>
          </a:p>
          <a:p>
            <a:r>
              <a:rPr lang="fr-FR" b="1" dirty="0">
                <a:solidFill>
                  <a:srgbClr val="8000FF"/>
                </a:solidFill>
              </a:rPr>
              <a:t>Projet Yoga 0-7 ans</a:t>
            </a:r>
          </a:p>
          <a:p>
            <a:r>
              <a:rPr lang="fr-FR" dirty="0"/>
              <a:t>Projet </a:t>
            </a:r>
            <a:r>
              <a:rPr lang="fr-FR" b="1" dirty="0">
                <a:solidFill>
                  <a:srgbClr val="8000FF"/>
                </a:solidFill>
              </a:rPr>
              <a:t>Eveil créatif et éducation artistique</a:t>
            </a:r>
          </a:p>
          <a:p>
            <a:r>
              <a:rPr lang="fr-FR" b="1" dirty="0">
                <a:solidFill>
                  <a:srgbClr val="000090"/>
                </a:solidFill>
              </a:rPr>
              <a:t>Espace </a:t>
            </a:r>
            <a:r>
              <a:rPr lang="fr-FR" b="1" dirty="0" err="1">
                <a:solidFill>
                  <a:srgbClr val="000090"/>
                </a:solidFill>
              </a:rPr>
              <a:t>Snoezelen</a:t>
            </a:r>
            <a:r>
              <a:rPr lang="fr-FR" dirty="0"/>
              <a:t>: salle multi sensorielle 0-7 ans</a:t>
            </a:r>
          </a:p>
          <a:p>
            <a:r>
              <a:rPr lang="fr-FR" dirty="0"/>
              <a:t>Collaboration avec les </a:t>
            </a:r>
            <a:r>
              <a:rPr lang="fr-FR" b="1" dirty="0">
                <a:solidFill>
                  <a:srgbClr val="000090"/>
                </a:solidFill>
              </a:rPr>
              <a:t>Clubs du </a:t>
            </a:r>
            <a:r>
              <a:rPr lang="fr-FR" b="1" dirty="0" err="1">
                <a:solidFill>
                  <a:srgbClr val="000090"/>
                </a:solidFill>
              </a:rPr>
              <a:t>Cern</a:t>
            </a:r>
            <a:endParaRPr lang="fr-FR" b="1" dirty="0">
              <a:solidFill>
                <a:srgbClr val="000090"/>
              </a:solidFill>
            </a:endParaRPr>
          </a:p>
          <a:p>
            <a:r>
              <a:rPr lang="fr-FR" b="1" dirty="0">
                <a:solidFill>
                  <a:srgbClr val="000090"/>
                </a:solidFill>
              </a:rPr>
              <a:t>Projet Cinéma </a:t>
            </a:r>
            <a:r>
              <a:rPr lang="fr-FR" dirty="0"/>
              <a:t>et Black </a:t>
            </a:r>
            <a:r>
              <a:rPr lang="fr-FR" dirty="0" err="1"/>
              <a:t>Movie</a:t>
            </a:r>
            <a:r>
              <a:rPr lang="fr-FR" dirty="0"/>
              <a:t> Festival</a:t>
            </a:r>
          </a:p>
          <a:p>
            <a:r>
              <a:rPr lang="fr-FR" dirty="0"/>
              <a:t>Partenariat avec la </a:t>
            </a:r>
            <a:r>
              <a:rPr lang="fr-FR" b="1" dirty="0">
                <a:solidFill>
                  <a:srgbClr val="000090"/>
                </a:solidFill>
              </a:rPr>
              <a:t>Bibliothèque de Meyrin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0090"/>
                </a:solidFill>
              </a:rPr>
              <a:t>PROJETS en cours et à venir</a:t>
            </a:r>
            <a:r>
              <a:rPr lang="mr-IN" b="1" dirty="0">
                <a:solidFill>
                  <a:srgbClr val="000090"/>
                </a:solidFill>
              </a:rPr>
              <a:t>…</a:t>
            </a:r>
            <a:endParaRPr lang="fr-FR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66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72067" y="2025451"/>
            <a:ext cx="7408333" cy="410071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Le </a:t>
            </a:r>
            <a:r>
              <a:rPr lang="fr-FR" b="1" dirty="0">
                <a:solidFill>
                  <a:srgbClr val="8000FF"/>
                </a:solidFill>
              </a:rPr>
              <a:t>SASAJ</a:t>
            </a:r>
            <a:r>
              <a:rPr lang="fr-FR" dirty="0"/>
              <a:t>: service de surveillance de l’accueil du jour (crèche)</a:t>
            </a:r>
          </a:p>
          <a:p>
            <a:r>
              <a:rPr lang="fr-FR" dirty="0"/>
              <a:t>Le </a:t>
            </a:r>
            <a:r>
              <a:rPr lang="fr-FR" b="1" dirty="0">
                <a:solidFill>
                  <a:srgbClr val="8000FF"/>
                </a:solidFill>
              </a:rPr>
              <a:t>SEP-DIP</a:t>
            </a:r>
            <a:r>
              <a:rPr lang="fr-FR" dirty="0"/>
              <a:t>: Service de l’enseignement privé</a:t>
            </a:r>
          </a:p>
          <a:p>
            <a:r>
              <a:rPr lang="fr-FR" dirty="0"/>
              <a:t>Le </a:t>
            </a:r>
            <a:r>
              <a:rPr lang="fr-FR" b="1" dirty="0">
                <a:solidFill>
                  <a:srgbClr val="8000FF"/>
                </a:solidFill>
              </a:rPr>
              <a:t>SSEJ</a:t>
            </a:r>
            <a:r>
              <a:rPr lang="fr-FR" dirty="0"/>
              <a:t>: Service santé et jeunesse</a:t>
            </a:r>
          </a:p>
          <a:p>
            <a:r>
              <a:rPr lang="fr-FR" dirty="0"/>
              <a:t>Le </a:t>
            </a:r>
            <a:r>
              <a:rPr lang="fr-FR" b="1" dirty="0">
                <a:solidFill>
                  <a:srgbClr val="8000FF"/>
                </a:solidFill>
              </a:rPr>
              <a:t>SEI</a:t>
            </a:r>
            <a:r>
              <a:rPr lang="fr-FR" dirty="0"/>
              <a:t>: Service éducatif itinérant</a:t>
            </a:r>
          </a:p>
          <a:p>
            <a:r>
              <a:rPr lang="fr-FR" dirty="0"/>
              <a:t>La </a:t>
            </a:r>
            <a:r>
              <a:rPr lang="fr-FR" b="1" dirty="0">
                <a:solidFill>
                  <a:srgbClr val="8000FF"/>
                </a:solidFill>
              </a:rPr>
              <a:t>Guidance </a:t>
            </a:r>
            <a:r>
              <a:rPr lang="fr-FR" b="1" dirty="0" err="1">
                <a:solidFill>
                  <a:srgbClr val="8000FF"/>
                </a:solidFill>
              </a:rPr>
              <a:t>infantine</a:t>
            </a:r>
            <a:endParaRPr lang="fr-FR" b="1" dirty="0">
              <a:solidFill>
                <a:srgbClr val="8000FF"/>
              </a:solidFill>
            </a:endParaRPr>
          </a:p>
          <a:p>
            <a:r>
              <a:rPr lang="fr-FR" b="1" dirty="0">
                <a:solidFill>
                  <a:srgbClr val="8000FF"/>
                </a:solidFill>
              </a:rPr>
              <a:t>L’institution de médiation éducative </a:t>
            </a:r>
            <a:r>
              <a:rPr lang="fr-FR" dirty="0"/>
              <a:t>à Genève-Bellevue</a:t>
            </a:r>
          </a:p>
          <a:p>
            <a:r>
              <a:rPr lang="fr-FR" b="1" dirty="0">
                <a:solidFill>
                  <a:srgbClr val="8000FF"/>
                </a:solidFill>
              </a:rPr>
              <a:t>Fondation Pole Autisme de Genève</a:t>
            </a:r>
          </a:p>
          <a:p>
            <a:r>
              <a:rPr lang="fr-FR" b="1" dirty="0" err="1">
                <a:solidFill>
                  <a:srgbClr val="8000FF"/>
                </a:solidFill>
              </a:rPr>
              <a:t>Teddy’school</a:t>
            </a:r>
            <a:r>
              <a:rPr lang="fr-FR" b="1" dirty="0">
                <a:solidFill>
                  <a:srgbClr val="8000FF"/>
                </a:solidFill>
              </a:rPr>
              <a:t>: formation et supervision éducative</a:t>
            </a:r>
          </a:p>
          <a:p>
            <a:r>
              <a:rPr lang="fr-FR" dirty="0"/>
              <a:t>Organisme de formation </a:t>
            </a:r>
            <a:r>
              <a:rPr lang="fr-FR" b="1" dirty="0">
                <a:solidFill>
                  <a:srgbClr val="8000FF"/>
                </a:solidFill>
              </a:rPr>
              <a:t>Premiers secours</a:t>
            </a:r>
            <a:r>
              <a:rPr lang="fr-FR" dirty="0"/>
              <a:t>: </a:t>
            </a:r>
            <a:r>
              <a:rPr lang="fr-FR" b="1" dirty="0" err="1">
                <a:solidFill>
                  <a:srgbClr val="8000FF"/>
                </a:solidFill>
              </a:rPr>
              <a:t>Firstmade</a:t>
            </a:r>
            <a:r>
              <a:rPr lang="fr-FR" dirty="0"/>
              <a:t>, Lausanne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0090"/>
                </a:solidFill>
              </a:rPr>
              <a:t>Services et autorités de référence</a:t>
            </a:r>
          </a:p>
        </p:txBody>
      </p:sp>
    </p:spTree>
    <p:extLst>
      <p:ext uri="{BB962C8B-B14F-4D97-AF65-F5344CB8AC3E}">
        <p14:creationId xmlns:p14="http://schemas.microsoft.com/office/powerpoint/2010/main" val="29601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2202599" y="2893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-2684920" y="14146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89376" y="448033"/>
            <a:ext cx="8190543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2000" i="1" dirty="0">
              <a:solidFill>
                <a:srgbClr val="8000FF"/>
              </a:solidFill>
            </a:endParaRPr>
          </a:p>
          <a:p>
            <a:endParaRPr lang="fr-FR" sz="2000" i="1" dirty="0">
              <a:solidFill>
                <a:srgbClr val="8000FF"/>
              </a:solidFill>
            </a:endParaRPr>
          </a:p>
          <a:p>
            <a:r>
              <a:rPr lang="fr-FR" sz="2000" i="1" dirty="0">
                <a:solidFill>
                  <a:srgbClr val="FFFF00"/>
                </a:solidFill>
              </a:rPr>
              <a:t>En inscrivant votre enfant au Jardin des Particules, vous lui donnez la </a:t>
            </a:r>
            <a:r>
              <a:rPr lang="fr-FR" sz="2000" i="1" dirty="0" err="1">
                <a:solidFill>
                  <a:srgbClr val="FFFF00"/>
                </a:solidFill>
              </a:rPr>
              <a:t>possibilite</a:t>
            </a:r>
            <a:r>
              <a:rPr lang="fr-FR" sz="2000" i="1" dirty="0">
                <a:solidFill>
                  <a:srgbClr val="FFFF00"/>
                </a:solidFill>
              </a:rPr>
              <a:t>́ de se </a:t>
            </a:r>
            <a:r>
              <a:rPr lang="fr-FR" sz="2000" i="1" dirty="0" err="1">
                <a:solidFill>
                  <a:srgbClr val="FFFF00"/>
                </a:solidFill>
              </a:rPr>
              <a:t>développer</a:t>
            </a:r>
            <a:r>
              <a:rPr lang="fr-FR" sz="2000" i="1" dirty="0">
                <a:solidFill>
                  <a:srgbClr val="FFFF00"/>
                </a:solidFill>
              </a:rPr>
              <a:t> dans un </a:t>
            </a:r>
            <a:r>
              <a:rPr lang="fr-FR" sz="2000" b="1" i="1" dirty="0">
                <a:solidFill>
                  <a:srgbClr val="FFFF00"/>
                </a:solidFill>
              </a:rPr>
              <a:t>lieu de vie </a:t>
            </a:r>
            <a:r>
              <a:rPr lang="fr-FR" sz="2000" b="1" i="1" dirty="0" err="1">
                <a:solidFill>
                  <a:srgbClr val="FFFF00"/>
                </a:solidFill>
              </a:rPr>
              <a:t>privilégie</a:t>
            </a:r>
            <a:r>
              <a:rPr lang="fr-FR" sz="2000" b="1" i="1" dirty="0">
                <a:solidFill>
                  <a:srgbClr val="FFFF00"/>
                </a:solidFill>
              </a:rPr>
              <a:t>́, riche de </a:t>
            </a:r>
            <a:r>
              <a:rPr lang="fr-FR" sz="2000" b="1" i="1" dirty="0" err="1">
                <a:solidFill>
                  <a:srgbClr val="FFFF00"/>
                </a:solidFill>
              </a:rPr>
              <a:t>différentes</a:t>
            </a:r>
            <a:r>
              <a:rPr lang="fr-FR" sz="2000" b="1" i="1" dirty="0">
                <a:solidFill>
                  <a:srgbClr val="FFFF00"/>
                </a:solidFill>
              </a:rPr>
              <a:t> cultures et </a:t>
            </a:r>
            <a:r>
              <a:rPr lang="fr-FR" sz="2000" b="1" i="1" dirty="0" err="1">
                <a:solidFill>
                  <a:srgbClr val="FFFF00"/>
                </a:solidFill>
              </a:rPr>
              <a:t>nationalités</a:t>
            </a:r>
            <a:endParaRPr lang="fr-FR" sz="2000" i="1" dirty="0">
              <a:solidFill>
                <a:srgbClr val="FFFF00"/>
              </a:solidFill>
            </a:endParaRPr>
          </a:p>
          <a:p>
            <a:pPr algn="dist"/>
            <a:endParaRPr lang="en-US" b="1" i="1" dirty="0">
              <a:solidFill>
                <a:srgbClr val="8000FF"/>
              </a:solidFill>
            </a:endParaRPr>
          </a:p>
          <a:p>
            <a:pPr algn="r"/>
            <a:r>
              <a:rPr lang="en-US" sz="2000" b="1" i="1" dirty="0">
                <a:solidFill>
                  <a:srgbClr val="073E87"/>
                </a:solidFill>
              </a:rPr>
              <a:t>By enrolling your child at </a:t>
            </a:r>
            <a:r>
              <a:rPr lang="en-US" sz="2000" b="1" i="1" dirty="0" err="1">
                <a:solidFill>
                  <a:srgbClr val="073E87"/>
                </a:solidFill>
              </a:rPr>
              <a:t>Jardin</a:t>
            </a:r>
            <a:r>
              <a:rPr lang="en-US" sz="2000" b="1" i="1" dirty="0">
                <a:solidFill>
                  <a:srgbClr val="073E87"/>
                </a:solidFill>
              </a:rPr>
              <a:t> des </a:t>
            </a:r>
            <a:r>
              <a:rPr lang="en-US" sz="2000" b="1" i="1" dirty="0" err="1">
                <a:solidFill>
                  <a:srgbClr val="073E87"/>
                </a:solidFill>
              </a:rPr>
              <a:t>Particules</a:t>
            </a:r>
            <a:r>
              <a:rPr lang="en-US" sz="2000" b="1" i="1" dirty="0">
                <a:solidFill>
                  <a:srgbClr val="073E87"/>
                </a:solidFill>
              </a:rPr>
              <a:t>, you are giving him or her the opportunity to develop in a privileged environment, rich in different cultures and nationalities</a:t>
            </a:r>
            <a:endParaRPr lang="fr-FR" sz="2400" b="1" i="1" dirty="0">
              <a:solidFill>
                <a:srgbClr val="8000FF"/>
              </a:solidFill>
            </a:endParaRPr>
          </a:p>
          <a:p>
            <a:endParaRPr lang="fr-FR" sz="2400" b="1" i="1" dirty="0">
              <a:solidFill>
                <a:srgbClr val="8000FF"/>
              </a:solidFill>
            </a:endParaRPr>
          </a:p>
          <a:p>
            <a:r>
              <a:rPr lang="fr-FR" sz="2400" b="1" i="1" dirty="0">
                <a:solidFill>
                  <a:srgbClr val="8000FF"/>
                </a:solidFill>
              </a:rPr>
              <a:t>UNE AMBIANCE CHALEUREUSE</a:t>
            </a:r>
          </a:p>
          <a:p>
            <a:pPr lvl="1" algn="just"/>
            <a:r>
              <a:rPr lang="fr-FR" sz="2400" b="1" i="1" dirty="0">
                <a:solidFill>
                  <a:srgbClr val="8000FF"/>
                </a:solidFill>
              </a:rPr>
              <a:t>                           UN  ENVIRONNEMENT ADAPTE </a:t>
            </a:r>
          </a:p>
          <a:p>
            <a:pPr lvl="1" algn="just"/>
            <a:endParaRPr lang="fr-FR" sz="2400" b="1" i="1" dirty="0">
              <a:solidFill>
                <a:srgbClr val="3366FF"/>
              </a:solidFill>
            </a:endParaRPr>
          </a:p>
          <a:p>
            <a:pPr lvl="1" algn="r"/>
            <a:r>
              <a:rPr lang="mr-IN" sz="2000" b="1" i="1" dirty="0">
                <a:solidFill>
                  <a:srgbClr val="FFFF00"/>
                </a:solidFill>
                <a:latin typeface="+mj-lt"/>
              </a:rPr>
              <a:t>A WARM ATMOSPHERE</a:t>
            </a:r>
          </a:p>
          <a:p>
            <a:pPr lvl="1" algn="r"/>
            <a:r>
              <a:rPr lang="mr-IN" sz="2000" b="1" i="1" dirty="0">
                <a:solidFill>
                  <a:srgbClr val="FFFF00"/>
                </a:solidFill>
                <a:latin typeface="+mj-lt"/>
              </a:rPr>
              <a:t>                           A SUITABLE ENVIRONMENT </a:t>
            </a:r>
            <a:endParaRPr lang="fr-FR" sz="2000" b="1" i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4886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BD5BD9-0ADA-D7FC-8431-BD0E85B75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1537818"/>
            <a:ext cx="7408333" cy="5197610"/>
          </a:xfrm>
          <a:solidFill>
            <a:srgbClr val="CCFFCC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N’hésitez pas à demander un </a:t>
            </a:r>
            <a:r>
              <a:rPr lang="fr-FR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rdv individuel </a:t>
            </a:r>
            <a:r>
              <a:rPr lang="fr-F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pour visiter la structure et faire connaissance.</a:t>
            </a:r>
          </a:p>
          <a:p>
            <a:endParaRPr lang="fr-FR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GB" sz="2800" b="1" dirty="0">
                <a:solidFill>
                  <a:srgbClr val="8000FF"/>
                </a:solidFill>
              </a:rPr>
              <a:t>Do not hesitate to ask for an </a:t>
            </a:r>
            <a:r>
              <a:rPr lang="en-GB" sz="2800" b="1" u="sng" dirty="0">
                <a:solidFill>
                  <a:srgbClr val="8000FF"/>
                </a:solidFill>
              </a:rPr>
              <a:t>individual appointment </a:t>
            </a:r>
            <a:r>
              <a:rPr lang="en-GB" sz="2800" b="1" dirty="0">
                <a:solidFill>
                  <a:srgbClr val="8000FF"/>
                </a:solidFill>
              </a:rPr>
              <a:t>to visit the structure and get to know it.</a:t>
            </a:r>
          </a:p>
          <a:p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841446-54A0-D5AA-9267-F946FAE1B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54664"/>
            <a:ext cx="8229600" cy="1252728"/>
          </a:xfrm>
        </p:spPr>
        <p:txBody>
          <a:bodyPr/>
          <a:lstStyle/>
          <a:p>
            <a:r>
              <a:rPr lang="fr-CH" b="1" dirty="0">
                <a:solidFill>
                  <a:srgbClr val="073E87"/>
                </a:solidFill>
              </a:rPr>
              <a:t>RENTREE 2023-2024</a:t>
            </a:r>
            <a:endParaRPr lang="en-US" b="1" dirty="0">
              <a:solidFill>
                <a:srgbClr val="073E87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2BD2B17-11A0-4318-4FE3-EFEB230E8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DFAB2B6-8E1B-0268-F1A0-74B12C1E2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3A4B12A-6370-264E-DCD6-D7284B1AA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72067" y="1537818"/>
            <a:ext cx="7408333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QUELQUE PLACES ENCORE DISPONIBLES à l’ECOLE</a:t>
            </a:r>
          </a:p>
          <a:p>
            <a:pPr algn="ctr"/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STILL FEW PLACES AVAILABLE </a:t>
            </a:r>
            <a:r>
              <a:rPr lang="fr-FR" sz="28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at</a:t>
            </a:r>
            <a:r>
              <a:rPr lang="fr-FR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 SCHOOL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005" y="4346228"/>
            <a:ext cx="40640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181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685576"/>
          </a:xfrm>
          <a:solidFill>
            <a:srgbClr val="CCFFCC"/>
          </a:solidFill>
        </p:spPr>
        <p:txBody>
          <a:bodyPr>
            <a:normAutofit fontScale="47500" lnSpcReduction="20000"/>
          </a:bodyPr>
          <a:lstStyle/>
          <a:p>
            <a:r>
              <a:rPr lang="fr-FR" sz="5100" b="1" dirty="0"/>
              <a:t>Site internet</a:t>
            </a:r>
            <a:r>
              <a:rPr lang="fr-FR" sz="5100" dirty="0"/>
              <a:t>:    </a:t>
            </a:r>
            <a:r>
              <a:rPr lang="en-US" sz="5100" b="1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2"/>
              </a:rPr>
              <a:t>https://</a:t>
            </a:r>
            <a:r>
              <a:rPr lang="en-US" sz="5100" b="1" dirty="0" err="1">
                <a:solidFill>
                  <a:schemeClr val="accent5">
                    <a:lumMod val="60000"/>
                    <a:lumOff val="40000"/>
                  </a:schemeClr>
                </a:solidFill>
                <a:hlinkClick r:id="rId2"/>
              </a:rPr>
              <a:t>nurseryschool.web.cern.ch</a:t>
            </a:r>
            <a:endParaRPr lang="fr-FR" sz="51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fr-FR" sz="5100" dirty="0"/>
          </a:p>
          <a:p>
            <a:r>
              <a:rPr lang="fr-FR" sz="5100" b="1" dirty="0"/>
              <a:t>Secrétariat</a:t>
            </a:r>
            <a:r>
              <a:rPr lang="fr-FR" sz="5100" dirty="0"/>
              <a:t>: </a:t>
            </a:r>
            <a:r>
              <a:rPr lang="fr-FR" sz="5100" b="1" dirty="0">
                <a:solidFill>
                  <a:schemeClr val="accent3"/>
                </a:solidFill>
              </a:rPr>
              <a:t>0041 22 767 36 04     </a:t>
            </a:r>
            <a:r>
              <a:rPr lang="fr-FR" sz="5100" b="1" dirty="0">
                <a:hlinkClick r:id="rId3"/>
              </a:rPr>
              <a:t>info.jdp@cern.ch</a:t>
            </a:r>
            <a:endParaRPr lang="fr-FR" sz="5100" b="1" dirty="0"/>
          </a:p>
          <a:p>
            <a:endParaRPr lang="fr-FR" sz="5100" b="1" dirty="0"/>
          </a:p>
          <a:p>
            <a:r>
              <a:rPr lang="fr-FR" sz="5100" b="1" dirty="0"/>
              <a:t>Direction pédagogique</a:t>
            </a:r>
            <a:r>
              <a:rPr lang="fr-FR" sz="5100" dirty="0"/>
              <a:t>: </a:t>
            </a:r>
          </a:p>
          <a:p>
            <a:pPr marL="0" indent="0">
              <a:buNone/>
            </a:pPr>
            <a:r>
              <a:rPr lang="fr-FR" sz="5100" dirty="0"/>
              <a:t>    Madame Roberta Cavigliasso   </a:t>
            </a:r>
          </a:p>
          <a:p>
            <a:pPr marL="0" indent="0">
              <a:buNone/>
            </a:pPr>
            <a:r>
              <a:rPr lang="fr-FR" sz="5100" dirty="0">
                <a:solidFill>
                  <a:schemeClr val="accent3"/>
                </a:solidFill>
              </a:rPr>
              <a:t>   </a:t>
            </a:r>
            <a:r>
              <a:rPr lang="fr-FR" sz="5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5100" b="1" dirty="0">
                <a:solidFill>
                  <a:schemeClr val="tx2">
                    <a:lumMod val="60000"/>
                    <a:lumOff val="40000"/>
                  </a:schemeClr>
                </a:solidFill>
                <a:hlinkClick r:id="rId4"/>
              </a:rPr>
              <a:t>roberta.cavigliasso@cern.ch</a:t>
            </a:r>
            <a:endParaRPr lang="fr-FR" sz="5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fr-FR" sz="5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                                                  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73E87"/>
                </a:solidFill>
              </a:rPr>
              <a:t>LE JARDIN DES PARTICULES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2355" y="3994059"/>
            <a:ext cx="3444445" cy="254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413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fr-FR" dirty="0"/>
              <a:t>Une </a:t>
            </a: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crèche- </a:t>
            </a:r>
            <a:r>
              <a:rPr lang="fr-FR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childcare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fr-FR" dirty="0"/>
              <a:t>pour les enfants-kids </a:t>
            </a:r>
          </a:p>
          <a:p>
            <a:pPr marL="0" indent="0">
              <a:buNone/>
            </a:pPr>
            <a:r>
              <a:rPr lang="fr-FR" dirty="0"/>
              <a:t>                              entre </a:t>
            </a: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 et 3 ans</a:t>
            </a:r>
          </a:p>
          <a:p>
            <a:pPr marL="0" indent="0">
              <a:buNone/>
            </a:pPr>
            <a:endParaRPr lang="fr-F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fr-FR" u="sng" dirty="0"/>
              <a:t>3 groupes d’accueil:</a:t>
            </a:r>
          </a:p>
          <a:p>
            <a:pPr>
              <a:buFontTx/>
              <a:buChar char="-"/>
            </a:pPr>
            <a:r>
              <a:rPr lang="fr-FR" sz="2000" dirty="0"/>
              <a:t>Les </a:t>
            </a:r>
            <a:r>
              <a:rPr lang="fr-FR" sz="2000" b="1" dirty="0"/>
              <a:t>Bébés</a:t>
            </a:r>
            <a:r>
              <a:rPr lang="fr-FR" sz="2000" dirty="0"/>
              <a:t>: 8 places</a:t>
            </a:r>
          </a:p>
          <a:p>
            <a:pPr>
              <a:buFontTx/>
              <a:buChar char="-"/>
            </a:pPr>
            <a:r>
              <a:rPr lang="fr-FR" sz="2000" dirty="0"/>
              <a:t>Les </a:t>
            </a:r>
            <a:r>
              <a:rPr lang="fr-FR" sz="2000" b="1" dirty="0"/>
              <a:t>Moyens</a:t>
            </a:r>
            <a:r>
              <a:rPr lang="fr-FR" sz="2000" dirty="0"/>
              <a:t> 9 places</a:t>
            </a:r>
          </a:p>
          <a:p>
            <a:pPr>
              <a:buFontTx/>
              <a:buChar char="-"/>
            </a:pPr>
            <a:r>
              <a:rPr lang="fr-FR" sz="2000" dirty="0"/>
              <a:t>Les </a:t>
            </a:r>
            <a:r>
              <a:rPr lang="fr-FR" sz="2000" b="1" dirty="0"/>
              <a:t>Grands</a:t>
            </a:r>
            <a:r>
              <a:rPr lang="fr-FR" sz="2000" dirty="0"/>
              <a:t>: 16 places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11603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073E87"/>
                </a:solidFill>
              </a:rPr>
              <a:t>PRESENTATION DE LA STRUCTURE</a:t>
            </a:r>
            <a:br>
              <a:rPr lang="fr-FR" b="1" dirty="0">
                <a:solidFill>
                  <a:srgbClr val="073E87"/>
                </a:solidFill>
              </a:rPr>
            </a:br>
            <a:r>
              <a:rPr lang="fr-FR" b="1" dirty="0">
                <a:solidFill>
                  <a:srgbClr val="073E87"/>
                </a:solidFill>
              </a:rPr>
              <a:t>SERVICE INTRODUCTION</a:t>
            </a:r>
            <a:br>
              <a:rPr lang="fr-FR" dirty="0"/>
            </a:b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532" y="1735731"/>
            <a:ext cx="3126843" cy="417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9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2067" y="376741"/>
            <a:ext cx="7408333" cy="3450696"/>
          </a:xfrm>
          <a:solidFill>
            <a:srgbClr val="CCFFCC"/>
          </a:solidFill>
        </p:spPr>
        <p:txBody>
          <a:bodyPr>
            <a:normAutofit fontScale="77500" lnSpcReduction="20000"/>
          </a:bodyPr>
          <a:lstStyle/>
          <a:p>
            <a:r>
              <a:rPr lang="fr-FR" dirty="0"/>
              <a:t>Une 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école- </a:t>
            </a:r>
            <a:r>
              <a:rPr lang="fr-FR" sz="2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school</a:t>
            </a:r>
            <a:r>
              <a:rPr lang="fr-FR" sz="2600" dirty="0">
                <a:solidFill>
                  <a:srgbClr val="FF0000"/>
                </a:solidFill>
              </a:rPr>
              <a:t> </a:t>
            </a:r>
            <a:r>
              <a:rPr lang="fr-FR" dirty="0"/>
              <a:t>pour les enfants </a:t>
            </a:r>
            <a:r>
              <a:rPr lang="fr-FR" sz="2600" dirty="0"/>
              <a:t>entre 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 et 7 </a:t>
            </a:r>
            <a:r>
              <a:rPr lang="fr-FR" sz="2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anS</a:t>
            </a:r>
            <a:endParaRPr lang="fr-FR" sz="2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fr-FR" sz="2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Certifiée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fr-FR" sz="2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Swiss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fr-FR" sz="26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school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impulse </a:t>
            </a:r>
            <a:r>
              <a:rPr lang="fr-FR" sz="26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(label de qualité) depuis </a:t>
            </a:r>
            <a:r>
              <a:rPr lang="fr-FR" sz="2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2019</a:t>
            </a:r>
          </a:p>
          <a:p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Niveaux</a:t>
            </a:r>
            <a:r>
              <a:rPr lang="fr-FR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fr-FR" b="1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prescolaire</a:t>
            </a: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/ 1p / 2p / 3p</a:t>
            </a:r>
          </a:p>
          <a:p>
            <a:r>
              <a:rPr lang="fr-FR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Ouverture niveau </a:t>
            </a: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4p: aout 2024</a:t>
            </a:r>
          </a:p>
          <a:p>
            <a:pPr marL="0" indent="0">
              <a:buNone/>
            </a:pPr>
            <a:r>
              <a:rPr lang="fr-F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fr-FR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fr-FR" b="1" dirty="0"/>
          </a:p>
          <a:p>
            <a:r>
              <a:rPr lang="fr-FR" b="1" dirty="0"/>
              <a:t>3 classes avec une préférence pédagogique pour le multi-degrés</a:t>
            </a:r>
          </a:p>
          <a:p>
            <a:r>
              <a:rPr lang="fr-FR" dirty="0"/>
              <a:t>Planification des apprentissages selon le </a:t>
            </a:r>
            <a:r>
              <a:rPr lang="fr-FR" b="1" dirty="0"/>
              <a:t>PER</a:t>
            </a:r>
            <a:r>
              <a:rPr lang="fr-FR" dirty="0"/>
              <a:t> (plan d’études romand) et </a:t>
            </a:r>
            <a:r>
              <a:rPr lang="fr-FR" b="1" dirty="0"/>
              <a:t>adaptation aux programmes français de l’Education Nationale</a:t>
            </a:r>
            <a:endParaRPr lang="fr-FR" dirty="0"/>
          </a:p>
          <a:p>
            <a:r>
              <a:rPr lang="en-US" dirty="0"/>
              <a:t>Planning of learning according </a:t>
            </a:r>
          </a:p>
          <a:p>
            <a:pPr marL="0" indent="0">
              <a:buNone/>
            </a:pPr>
            <a:r>
              <a:rPr lang="en-US" dirty="0"/>
              <a:t>to the PER and adaptation </a:t>
            </a:r>
          </a:p>
          <a:p>
            <a:pPr marL="0" indent="0">
              <a:buNone/>
            </a:pPr>
            <a:r>
              <a:rPr lang="en-US" dirty="0"/>
              <a:t>to French programs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338" y="2775717"/>
            <a:ext cx="3672113" cy="275408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995" y="3827437"/>
            <a:ext cx="3764229" cy="28231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663" y="5691051"/>
            <a:ext cx="20828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13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96" y="1152969"/>
            <a:ext cx="7452214" cy="558916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420265" y="534769"/>
            <a:ext cx="64309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73E87"/>
                </a:solidFill>
              </a:rPr>
              <a:t>PLUS DE  DETAILS</a:t>
            </a:r>
            <a:r>
              <a:rPr lang="mr-IN" sz="3200" b="1" dirty="0">
                <a:solidFill>
                  <a:srgbClr val="073E87"/>
                </a:solidFill>
              </a:rPr>
              <a:t>…</a:t>
            </a:r>
            <a:r>
              <a:rPr lang="it-IT" sz="3200" b="1" dirty="0">
                <a:solidFill>
                  <a:srgbClr val="073E87"/>
                </a:solidFill>
              </a:rPr>
              <a:t>MORE DETAILS</a:t>
            </a:r>
            <a:endParaRPr lang="fr-FR" sz="3200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41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085" y="1243737"/>
            <a:ext cx="7151452" cy="536358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491919" y="526479"/>
            <a:ext cx="61534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73E87"/>
                </a:solidFill>
              </a:rPr>
              <a:t>LE PER: PLAN D’ETUDES ROMAND</a:t>
            </a:r>
          </a:p>
        </p:txBody>
      </p:sp>
    </p:spTree>
    <p:extLst>
      <p:ext uri="{BB962C8B-B14F-4D97-AF65-F5344CB8AC3E}">
        <p14:creationId xmlns:p14="http://schemas.microsoft.com/office/powerpoint/2010/main" val="1225531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23" y="593287"/>
            <a:ext cx="7652722" cy="573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9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00613" y="1791341"/>
            <a:ext cx="7814733" cy="4413611"/>
          </a:xfrm>
          <a:solidFill>
            <a:srgbClr val="CCFFCC"/>
          </a:solidFill>
        </p:spPr>
        <p:txBody>
          <a:bodyPr>
            <a:normAutofit fontScale="92500"/>
          </a:bodyPr>
          <a:lstStyle/>
          <a:p>
            <a:r>
              <a:rPr lang="fr-FR" dirty="0"/>
              <a:t>Tous les jours</a:t>
            </a:r>
          </a:p>
          <a:p>
            <a:r>
              <a:rPr lang="fr-FR" b="1" dirty="0">
                <a:solidFill>
                  <a:srgbClr val="000090"/>
                </a:solidFill>
              </a:rPr>
              <a:t>Personnels de cantine soutenus par du personnel de l’école</a:t>
            </a:r>
          </a:p>
          <a:p>
            <a:r>
              <a:rPr lang="fr-FR" b="1" dirty="0">
                <a:solidFill>
                  <a:srgbClr val="8000FF"/>
                </a:solidFill>
              </a:rPr>
              <a:t>Deux services/ plusieurs espaces</a:t>
            </a:r>
          </a:p>
          <a:p>
            <a:r>
              <a:rPr lang="fr-FR" dirty="0"/>
              <a:t>11h30-12h15. pour la </a:t>
            </a:r>
            <a:r>
              <a:rPr lang="fr-FR" u="sng" dirty="0"/>
              <a:t>crèche</a:t>
            </a:r>
          </a:p>
          <a:p>
            <a:r>
              <a:rPr lang="fr-FR" dirty="0"/>
              <a:t>12h15-13h30: pour </a:t>
            </a:r>
            <a:r>
              <a:rPr lang="fr-FR" u="sng" dirty="0"/>
              <a:t>l’école </a:t>
            </a:r>
          </a:p>
          <a:p>
            <a:endParaRPr lang="fr-FR" dirty="0"/>
          </a:p>
          <a:p>
            <a:r>
              <a:rPr lang="fr-FR" b="1" dirty="0">
                <a:solidFill>
                  <a:srgbClr val="8000FF"/>
                </a:solidFill>
              </a:rPr>
              <a:t>Partenariat avec </a:t>
            </a:r>
            <a:r>
              <a:rPr lang="fr-FR" b="1" dirty="0" err="1">
                <a:solidFill>
                  <a:srgbClr val="8000FF"/>
                </a:solidFill>
              </a:rPr>
              <a:t>Novae</a:t>
            </a:r>
            <a:r>
              <a:rPr lang="fr-FR" b="1" dirty="0">
                <a:solidFill>
                  <a:srgbClr val="8000FF"/>
                </a:solidFill>
              </a:rPr>
              <a:t> </a:t>
            </a:r>
            <a:r>
              <a:rPr lang="mr-IN" dirty="0"/>
              <a:t>–</a:t>
            </a:r>
            <a:r>
              <a:rPr lang="fr-FR" dirty="0"/>
              <a:t> restauration sur le site du CERN</a:t>
            </a:r>
          </a:p>
          <a:p>
            <a:r>
              <a:rPr lang="fr-FR" b="1" dirty="0">
                <a:solidFill>
                  <a:srgbClr val="000090"/>
                </a:solidFill>
              </a:rPr>
              <a:t>Certifications: </a:t>
            </a:r>
            <a:r>
              <a:rPr lang="fr-FR" dirty="0">
                <a:solidFill>
                  <a:srgbClr val="000090"/>
                </a:solidFill>
              </a:rPr>
              <a:t>Gold </a:t>
            </a:r>
            <a:r>
              <a:rPr lang="fr-FR" dirty="0" err="1">
                <a:solidFill>
                  <a:srgbClr val="000090"/>
                </a:solidFill>
              </a:rPr>
              <a:t>Ecovadis</a:t>
            </a:r>
            <a:r>
              <a:rPr lang="fr-FR" dirty="0">
                <a:solidFill>
                  <a:srgbClr val="000090"/>
                </a:solidFill>
              </a:rPr>
              <a:t> 2022, Management de qualité ISO 9001, Santé et </a:t>
            </a:r>
            <a:r>
              <a:rPr lang="fr-FR" dirty="0" err="1">
                <a:solidFill>
                  <a:srgbClr val="000090"/>
                </a:solidFill>
              </a:rPr>
              <a:t>Securité</a:t>
            </a:r>
            <a:r>
              <a:rPr lang="fr-FR" dirty="0">
                <a:solidFill>
                  <a:srgbClr val="000090"/>
                </a:solidFill>
              </a:rPr>
              <a:t> au travail ISO </a:t>
            </a:r>
            <a:r>
              <a:rPr lang="fr-FR" dirty="0"/>
              <a:t> 45001</a:t>
            </a:r>
          </a:p>
          <a:p>
            <a:r>
              <a:rPr lang="fr-FR" dirty="0"/>
              <a:t>Collaboration avec une </a:t>
            </a:r>
            <a:r>
              <a:rPr lang="fr-FR" u="sng" dirty="0"/>
              <a:t>diététicienne</a:t>
            </a:r>
          </a:p>
          <a:p>
            <a:r>
              <a:rPr lang="fr-FR" dirty="0"/>
              <a:t>Médecin référent: Madame </a:t>
            </a:r>
            <a:r>
              <a:rPr lang="fr-FR" dirty="0" err="1"/>
              <a:t>Meyers</a:t>
            </a:r>
            <a:r>
              <a:rPr lang="fr-FR" u="sng" dirty="0"/>
              <a:t>, Pédiatre </a:t>
            </a:r>
          </a:p>
          <a:p>
            <a:endParaRPr lang="fr-FR" u="sng" dirty="0"/>
          </a:p>
          <a:p>
            <a:pPr marL="0" indent="0">
              <a:buNone/>
            </a:pPr>
            <a:endParaRPr lang="fr-FR" u="sng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0090"/>
                </a:solidFill>
              </a:rPr>
              <a:t>SERVICE CANTINE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980" y="3022599"/>
            <a:ext cx="4231444" cy="9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1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58230"/>
            <a:ext cx="7408333" cy="3450696"/>
          </a:xfrm>
          <a:solidFill>
            <a:srgbClr val="CCFFCC"/>
          </a:solidFill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b="1" dirty="0"/>
              <a:t>Proposé à la communauté de USERS</a:t>
            </a:r>
            <a:r>
              <a:rPr lang="fr-FR" dirty="0"/>
              <a:t>, pour les semaines des expériences, pour des missions ponctuelles de courtes ou moyennes durées sur site, </a:t>
            </a:r>
            <a:r>
              <a:rPr lang="fr-FR" dirty="0" err="1"/>
              <a:t>etc</a:t>
            </a:r>
            <a:endParaRPr lang="fr-FR" dirty="0"/>
          </a:p>
          <a:p>
            <a:r>
              <a:rPr lang="fr-FR" b="1" dirty="0"/>
              <a:t> Possibilité d’accueil à la journée</a:t>
            </a:r>
            <a:r>
              <a:rPr lang="fr-FR" dirty="0"/>
              <a:t> pour les enfants à partir de 2 ans </a:t>
            </a:r>
          </a:p>
          <a:p>
            <a:r>
              <a:rPr lang="fr-FR" b="1" dirty="0"/>
              <a:t>Possibilité d’accueil pour minimum une semaine</a:t>
            </a:r>
            <a:r>
              <a:rPr lang="fr-FR" dirty="0"/>
              <a:t> pour les enfants entre 1 et 2 ans. 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443" y="377404"/>
            <a:ext cx="8229600" cy="1250552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r>
              <a:rPr lang="fr-FR" b="1" dirty="0">
                <a:solidFill>
                  <a:srgbClr val="000090"/>
                </a:solidFill>
              </a:rPr>
              <a:t>SERVICE D’ACCUEIL OCCASSIONNEL</a:t>
            </a: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712" y="4427643"/>
            <a:ext cx="2928331" cy="219624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5958" y="4631343"/>
            <a:ext cx="2656731" cy="199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54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scilloscope">
  <a:themeElements>
    <a:clrScheme name="Oscilloscop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scilloscop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scilloscop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Oscilloscope.thmx</Template>
  <TotalTime>4482</TotalTime>
  <Words>956</Words>
  <Application>Microsoft Office PowerPoint</Application>
  <PresentationFormat>On-screen Show (4:3)</PresentationFormat>
  <Paragraphs>157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Candara</vt:lpstr>
      <vt:lpstr>Symbol</vt:lpstr>
      <vt:lpstr>Oscilloscope</vt:lpstr>
      <vt:lpstr>  LE JARDIN DES PARTICULES Bienvenue-Welcome  </vt:lpstr>
      <vt:lpstr>PowerPoint Presentation</vt:lpstr>
      <vt:lpstr>PRESENTATION DE LA STRUCTURE SERVICE INTRODUCTION </vt:lpstr>
      <vt:lpstr>PowerPoint Presentation</vt:lpstr>
      <vt:lpstr>PowerPoint Presentation</vt:lpstr>
      <vt:lpstr>PowerPoint Presentation</vt:lpstr>
      <vt:lpstr>PowerPoint Presentation</vt:lpstr>
      <vt:lpstr>SERVICE CANTINE</vt:lpstr>
      <vt:lpstr> SERVICE D’ACCUEIL OCCASSIONNEL  </vt:lpstr>
      <vt:lpstr>OCCASIONAL CARE</vt:lpstr>
      <vt:lpstr>     LES ATELIERS DU MERCREDI</vt:lpstr>
      <vt:lpstr>THE WEDNESDAY WORKSHOPS</vt:lpstr>
      <vt:lpstr>HORAIRES</vt:lpstr>
      <vt:lpstr>EQUIPE EDUCATIVE PEDAGOGICAL TEAM</vt:lpstr>
      <vt:lpstr>APPROCHE PEDAGOGIQUE et POSTURE PROFESSIONNELLE</vt:lpstr>
      <vt:lpstr>PEDAGOGICAL APROACH AND EDUCATIONAL VISION</vt:lpstr>
      <vt:lpstr>               PARTICULARITES DU JDP</vt:lpstr>
      <vt:lpstr>PROJETS en cours et à venir…</vt:lpstr>
      <vt:lpstr>Services et autorités de référence</vt:lpstr>
      <vt:lpstr>RENTREE 2023-2024</vt:lpstr>
      <vt:lpstr>LE JARDIN DES PARTICULES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JARDIN DES PARTICULES</dc:title>
  <dc:creator>roberta cavigliasso</dc:creator>
  <cp:lastModifiedBy>Stephanie Palluel</cp:lastModifiedBy>
  <cp:revision>113</cp:revision>
  <dcterms:created xsi:type="dcterms:W3CDTF">2022-06-22T10:24:19Z</dcterms:created>
  <dcterms:modified xsi:type="dcterms:W3CDTF">2023-03-21T09:18:22Z</dcterms:modified>
</cp:coreProperties>
</file>