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  <p:sldMasterId id="2147483656" r:id="rId2"/>
  </p:sldMasterIdLst>
  <p:notesMasterIdLst>
    <p:notesMasterId r:id="rId16"/>
  </p:notesMasterIdLst>
  <p:sldIdLst>
    <p:sldId id="256" r:id="rId3"/>
    <p:sldId id="274" r:id="rId4"/>
    <p:sldId id="290" r:id="rId5"/>
    <p:sldId id="291" r:id="rId6"/>
    <p:sldId id="292" r:id="rId7"/>
    <p:sldId id="484" r:id="rId8"/>
    <p:sldId id="293" r:id="rId9"/>
    <p:sldId id="485" r:id="rId10"/>
    <p:sldId id="483" r:id="rId11"/>
    <p:sldId id="302" r:id="rId12"/>
    <p:sldId id="323" r:id="rId13"/>
    <p:sldId id="324" r:id="rId14"/>
    <p:sldId id="270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C1EF"/>
    <a:srgbClr val="C06286"/>
    <a:srgbClr val="BCCED2"/>
    <a:srgbClr val="A2B969"/>
    <a:srgbClr val="595959"/>
    <a:srgbClr val="7030A0"/>
    <a:srgbClr val="252525"/>
    <a:srgbClr val="063951"/>
    <a:srgbClr val="F79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H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-CH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62683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 descr="A close up of a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66675" y="-11248"/>
            <a:ext cx="12258675" cy="688116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>
            <a:spLocks noGrp="1"/>
          </p:cNvSpPr>
          <p:nvPr>
            <p:ph type="title"/>
          </p:nvPr>
        </p:nvSpPr>
        <p:spPr>
          <a:xfrm>
            <a:off x="399718" y="1230949"/>
            <a:ext cx="7533103" cy="1826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4800"/>
              <a:buFont typeface="Arial"/>
              <a:buNone/>
              <a:defRPr sz="4800" b="1" i="0" u="none" strike="noStrike" cap="none">
                <a:solidFill>
                  <a:srgbClr val="5AA3D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body" idx="1"/>
          </p:nvPr>
        </p:nvSpPr>
        <p:spPr>
          <a:xfrm>
            <a:off x="431799" y="3372530"/>
            <a:ext cx="7501021" cy="1066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BFBFB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BFBFBF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9" name="Google Shape;19;p2" descr="2015-01-13_CERN_ENdept 36% h32mm 300dpi.png"/>
          <p:cNvPicPr preferRelativeResize="0"/>
          <p:nvPr/>
        </p:nvPicPr>
        <p:blipFill rotWithShape="1">
          <a:blip r:embed="rId3">
            <a:alphaModFix/>
          </a:blip>
          <a:srcRect r="55177"/>
          <a:stretch/>
        </p:blipFill>
        <p:spPr>
          <a:xfrm>
            <a:off x="268393" y="5362278"/>
            <a:ext cx="1378538" cy="11521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3BC4E2F9-81F0-E54F-B4B7-9B0A1894A97E}" type="datetime1">
              <a:rPr lang="de-CH" noProof="0" smtClean="0"/>
              <a:t>30.03.23</a:t>
            </a:fld>
            <a:endParaRPr lang="en-GB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S.Danzeca - CEM-ERP Presentation NTNU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203045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-27384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B4EA26-0879-4386-A15F-27692A3EFC4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4367808" y="4509120"/>
            <a:ext cx="1267142" cy="1246704"/>
          </a:xfrm>
          <a:prstGeom prst="rect">
            <a:avLst/>
          </a:prstGeom>
        </p:spPr>
      </p:pic>
      <p:pic>
        <p:nvPicPr>
          <p:cNvPr id="9" name="Picture 1">
            <a:extLst>
              <a:ext uri="{FF2B5EF4-FFF2-40B4-BE49-F238E27FC236}">
                <a16:creationId xmlns:a16="http://schemas.microsoft.com/office/drawing/2014/main" id="{13668FF8-8BEB-4B6E-BFE6-153AFD7B8AA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98"/>
          <a:stretch/>
        </p:blipFill>
        <p:spPr bwMode="auto">
          <a:xfrm>
            <a:off x="7824192" y="4487653"/>
            <a:ext cx="3270544" cy="1268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ome">
            <a:extLst>
              <a:ext uri="{FF2B5EF4-FFF2-40B4-BE49-F238E27FC236}">
                <a16:creationId xmlns:a16="http://schemas.microsoft.com/office/drawing/2014/main" id="{6501A4CA-018B-4A82-9841-727DF4A3603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498486"/>
            <a:ext cx="1231039" cy="123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7142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bg>
      <p:bgPr>
        <a:solidFill>
          <a:schemeClr val="lt1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5AA3D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2673684" y="6356350"/>
            <a:ext cx="110155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C76BF794-4E3C-2440-A82D-31FE22525E46}" type="datetime1">
              <a:rPr lang="de-CH" smtClean="0"/>
              <a:t>30.03.23</a:t>
            </a:fld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645828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S.Danzeca - CEM-ERP Presentation NTNU</a:t>
            </a:r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10758904" y="6356350"/>
            <a:ext cx="66975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838200" y="1358241"/>
            <a:ext cx="10515600" cy="4705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000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BFBFB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BFBFB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BFBFB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BFBFBF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cxnSp>
        <p:nvCxnSpPr>
          <p:cNvPr id="26" name="Google Shape;26;p3"/>
          <p:cNvCxnSpPr/>
          <p:nvPr/>
        </p:nvCxnSpPr>
        <p:spPr>
          <a:xfrm>
            <a:off x="838200" y="1227962"/>
            <a:ext cx="10515600" cy="0"/>
          </a:xfrm>
          <a:prstGeom prst="straightConnector1">
            <a:avLst/>
          </a:prstGeom>
          <a:noFill/>
          <a:ln w="9525" cap="flat" cmpd="sng">
            <a:solidFill>
              <a:srgbClr val="0C377B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mparison">
  <p:cSld name="1_Comparison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2673684" y="6356350"/>
            <a:ext cx="110155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C9A17B62-4D56-0F4B-B536-629D06D2E315}" type="datetime1">
              <a:rPr lang="de-CH" smtClean="0"/>
              <a:t>30.03.23</a:t>
            </a:fld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645828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S.Danzeca - CEM-ERP Presentation NTNU</a:t>
            </a:r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10758904" y="6356350"/>
            <a:ext cx="66975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7" name="Google Shape;37;p5"/>
          <p:cNvPicPr preferRelativeResize="0"/>
          <p:nvPr/>
        </p:nvPicPr>
        <p:blipFill rotWithShape="1">
          <a:blip r:embed="rId2">
            <a:alphaModFix/>
          </a:blip>
          <a:srcRect r="59"/>
          <a:stretch/>
        </p:blipFill>
        <p:spPr>
          <a:xfrm>
            <a:off x="0" y="0"/>
            <a:ext cx="12197348" cy="6850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38;p5" descr="2015-01-13_CERN_ENdept 36% h32mm 300dpi.png"/>
          <p:cNvPicPr preferRelativeResize="0"/>
          <p:nvPr/>
        </p:nvPicPr>
        <p:blipFill rotWithShape="1">
          <a:blip r:embed="rId3">
            <a:alphaModFix/>
          </a:blip>
          <a:srcRect r="55192"/>
          <a:stretch/>
        </p:blipFill>
        <p:spPr>
          <a:xfrm>
            <a:off x="7932374" y="4831585"/>
            <a:ext cx="1595573" cy="13340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dt" idx="10"/>
          </p:nvPr>
        </p:nvSpPr>
        <p:spPr>
          <a:xfrm>
            <a:off x="2673684" y="6356350"/>
            <a:ext cx="110155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11067CC5-1F22-E748-B2E1-AEB5A26689F4}" type="datetime1">
              <a:rPr lang="de-CH" smtClean="0"/>
              <a:t>30.03.23</a:t>
            </a:fld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645828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S.Danzeca - CEM-ERP Presentation NTNU</a:t>
            </a:r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sldNum" idx="12"/>
          </p:nvPr>
        </p:nvSpPr>
        <p:spPr>
          <a:xfrm>
            <a:off x="10758904" y="6356350"/>
            <a:ext cx="66975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title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5AA3D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1"/>
          </p:nvPr>
        </p:nvSpPr>
        <p:spPr>
          <a:xfrm>
            <a:off x="838200" y="1356363"/>
            <a:ext cx="5097380" cy="4705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000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BFBFB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BFBFB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BFBFB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BFBFBF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2"/>
          </p:nvPr>
        </p:nvSpPr>
        <p:spPr>
          <a:xfrm>
            <a:off x="6256420" y="1356363"/>
            <a:ext cx="5097380" cy="4705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000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BFBFB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BFBFB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BFBFB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BFBFBF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46" name="Google Shape;46;p6"/>
          <p:cNvCxnSpPr/>
          <p:nvPr/>
        </p:nvCxnSpPr>
        <p:spPr>
          <a:xfrm>
            <a:off x="838200" y="1227962"/>
            <a:ext cx="10515600" cy="0"/>
          </a:xfrm>
          <a:prstGeom prst="straightConnector1">
            <a:avLst/>
          </a:prstGeom>
          <a:noFill/>
          <a:ln w="9525" cap="flat" cmpd="sng">
            <a:solidFill>
              <a:srgbClr val="0C377B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mparison">
  <p:cSld name="2_Comparison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>
            <a:spLocks noGrp="1"/>
          </p:cNvSpPr>
          <p:nvPr>
            <p:ph type="dt" idx="10"/>
          </p:nvPr>
        </p:nvSpPr>
        <p:spPr>
          <a:xfrm>
            <a:off x="2673684" y="6356350"/>
            <a:ext cx="110155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4B234051-971D-A446-B73A-8B6D4F2E9DD8}" type="datetime1">
              <a:rPr lang="de-CH" smtClean="0"/>
              <a:t>30.03.23</a:t>
            </a:fld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645828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S.Danzeca - CEM-ERP Presentation NTNU</a:t>
            </a:r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sldNum" idx="12"/>
          </p:nvPr>
        </p:nvSpPr>
        <p:spPr>
          <a:xfrm>
            <a:off x="10758904" y="6356350"/>
            <a:ext cx="66975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3E26B-EB92-1443-97FC-402CFEBED7DE}" type="datetime1">
              <a:rPr lang="de-CH" smtClean="0"/>
              <a:t>30.03.23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S.Danzeca - CEM-ERP Presentation NTNU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42571EC-9B1F-4FEB-98C4-305A72F8CB96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Google Shape;25;p3"/>
          <p:cNvSpPr txBox="1">
            <a:spLocks noGrp="1"/>
          </p:cNvSpPr>
          <p:nvPr>
            <p:ph type="body" idx="1"/>
          </p:nvPr>
        </p:nvSpPr>
        <p:spPr>
          <a:xfrm>
            <a:off x="838200" y="1358241"/>
            <a:ext cx="10515600" cy="4705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000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BFBFB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BFBFB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BFBFB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BFBFBF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59837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74B3277-A085-4981-B15C-6B07F584C5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56398" y="5475777"/>
            <a:ext cx="856258" cy="842447"/>
          </a:xfrm>
          <a:prstGeom prst="rect">
            <a:avLst/>
          </a:prstGeom>
        </p:spPr>
      </p:pic>
      <p:pic>
        <p:nvPicPr>
          <p:cNvPr id="12" name="Picture 1">
            <a:extLst>
              <a:ext uri="{FF2B5EF4-FFF2-40B4-BE49-F238E27FC236}">
                <a16:creationId xmlns:a16="http://schemas.microsoft.com/office/drawing/2014/main" id="{0F4FB4E1-D1E5-4494-A3A2-32713F5370E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98"/>
          <a:stretch/>
        </p:blipFill>
        <p:spPr bwMode="auto">
          <a:xfrm>
            <a:off x="3143672" y="5431745"/>
            <a:ext cx="2431831" cy="94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home">
            <a:extLst>
              <a:ext uri="{FF2B5EF4-FFF2-40B4-BE49-F238E27FC236}">
                <a16:creationId xmlns:a16="http://schemas.microsoft.com/office/drawing/2014/main" id="{B6BD1DC3-0680-4D03-B27E-C4197678C56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633" y="5467934"/>
            <a:ext cx="877901" cy="87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725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F9342BB8-088C-0341-A3F2-BFE6F949F8F5}" type="datetime1">
              <a:rPr lang="de-CH" smtClean="0"/>
              <a:t>30.03.23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S.Danzeca - CEM-ERP Presentation NTNU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782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32B78CE-9E3E-FE49-BF58-72D4B2C20499}" type="datetime1">
              <a:rPr lang="de-CH" smtClean="0"/>
              <a:t>30.03.23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S.Danzeca - CEM-ERP Presentation NTNU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rPr dirty="0"/>
              <a:t>Slide text first level</a:t>
            </a:r>
          </a:p>
          <a:p>
            <a:pPr lvl="1">
              <a:defRPr/>
            </a:pPr>
            <a:r>
              <a:rPr dirty="0"/>
              <a:t>Slide text second level</a:t>
            </a:r>
          </a:p>
          <a:p>
            <a:pPr lvl="2">
              <a:defRPr/>
            </a:pPr>
            <a:r>
              <a:rPr dirty="0"/>
              <a:t>Slide text third level</a:t>
            </a:r>
          </a:p>
          <a:p>
            <a:pPr lvl="3">
              <a:defRPr/>
            </a:pPr>
            <a:r>
              <a:rPr dirty="0"/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481557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dt" idx="10"/>
          </p:nvPr>
        </p:nvSpPr>
        <p:spPr>
          <a:xfrm>
            <a:off x="2673684" y="6356350"/>
            <a:ext cx="110155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C0B3214-77C4-B242-959E-613BA2FAFE0F}" type="datetime1">
              <a:rPr lang="de-CH" smtClean="0"/>
              <a:t>30.03.23</a:t>
            </a:fld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645828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S.Danzeca - CEM-ERP Presentation NTNU</a:t>
            </a:r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10758904" y="6356350"/>
            <a:ext cx="66975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AA3D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AA3D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AA3D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AA3D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AA3D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AA3D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AA3D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AA3D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AA3D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" name="Google Shape;13;p1" descr="2015-01-13_CERN_ENdept 13% h12mm 300dpi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43578" y="6249290"/>
            <a:ext cx="1390022" cy="52217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" name="Google Shape;14;p1"/>
          <p:cNvCxnSpPr/>
          <p:nvPr/>
        </p:nvCxnSpPr>
        <p:spPr>
          <a:xfrm>
            <a:off x="838200" y="6176963"/>
            <a:ext cx="10515600" cy="0"/>
          </a:xfrm>
          <a:prstGeom prst="straightConnector1">
            <a:avLst/>
          </a:prstGeom>
          <a:noFill/>
          <a:ln w="9525" cap="flat" cmpd="sng">
            <a:solidFill>
              <a:srgbClr val="0C377B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5" r:id="rId6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357646D5-FB68-8043-B5CF-A57479071F9B}" type="datetime1">
              <a:rPr lang="de-CH" noProof="0" smtClean="0"/>
              <a:t>30.03.23</a:t>
            </a:fld>
            <a:endParaRPr lang="en-GB" noProof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4888579" y="6356351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 noProof="0"/>
              <a:t>S.Danzeca - CEM-ERP Presentation NTNU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260001"/>
            <a:ext cx="10969139" cy="4864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 dirty="0"/>
              <a:t>Slide text first level</a:t>
            </a:r>
          </a:p>
          <a:p>
            <a:pPr lvl="1">
              <a:defRPr/>
            </a:pPr>
            <a:r>
              <a:rPr lang="en-GB" noProof="0" dirty="0"/>
              <a:t>Slide text second level</a:t>
            </a:r>
          </a:p>
          <a:p>
            <a:pPr lvl="2">
              <a:defRPr/>
            </a:pPr>
            <a:r>
              <a:rPr lang="en-GB" noProof="0" dirty="0"/>
              <a:t>Slide text third level</a:t>
            </a:r>
          </a:p>
          <a:p>
            <a:pPr lvl="3">
              <a:defRPr/>
            </a:pPr>
            <a:r>
              <a:rPr lang="en-GB" noProof="0" dirty="0"/>
              <a:t>Slide text fourth level</a:t>
            </a:r>
          </a:p>
          <a:p>
            <a:pPr lvl="4">
              <a:defRPr/>
            </a:pPr>
            <a:r>
              <a:rPr lang="en-GB" noProof="0" dirty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en-GB" noProof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613261" y="1056538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1304033" y="6371419"/>
            <a:ext cx="914400" cy="475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noProof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52387B8-74DD-43B1-9D40-64EE2D7248D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auto">
          <a:xfrm>
            <a:off x="623392" y="6381328"/>
            <a:ext cx="423482" cy="41665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BEF350D-4C95-41DD-93BC-742A42A85A2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 bwMode="auto">
          <a:xfrm>
            <a:off x="1113521" y="6341143"/>
            <a:ext cx="381021" cy="473631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C93CAF8B-1391-4D8B-AB8D-7BAD6CD787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189" y="6352531"/>
            <a:ext cx="1067682" cy="44023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56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hf hdr="0"/>
  <p:txStyles>
    <p:titleStyle>
      <a:lvl1pPr algn="l">
        <a:spcBef>
          <a:spcPts val="0"/>
        </a:spcBef>
        <a:buNone/>
        <a:defRPr sz="36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225425" indent="-225425" algn="l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png"/><Relationship Id="rId7" Type="http://schemas.openxmlformats.org/officeDocument/2006/relationships/image" Target="../media/image17.jpg"/><Relationship Id="rId2" Type="http://schemas.openxmlformats.org/officeDocument/2006/relationships/hyperlink" Target="https://cms-daq-dth-p2.web.cern.ch/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title"/>
          </p:nvPr>
        </p:nvSpPr>
        <p:spPr>
          <a:xfrm>
            <a:off x="296627" y="1254803"/>
            <a:ext cx="8481613" cy="1826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4320"/>
              <a:buFont typeface="Arial"/>
              <a:buNone/>
            </a:pPr>
            <a:r>
              <a:rPr lang="en-US" sz="4320" b="0" dirty="0"/>
              <a:t>BE-CEM-EPR</a:t>
            </a:r>
            <a:br>
              <a:rPr lang="en-US" sz="4320" b="0" dirty="0"/>
            </a:br>
            <a:r>
              <a:rPr lang="en-US" sz="2800" b="0" dirty="0"/>
              <a:t>ERP: Electronics Production and Radiation Tolerance</a:t>
            </a:r>
            <a:endParaRPr sz="4320" b="0" dirty="0"/>
          </a:p>
        </p:txBody>
      </p:sp>
      <p:sp>
        <p:nvSpPr>
          <p:cNvPr id="56" name="Google Shape;56;p8"/>
          <p:cNvSpPr txBox="1">
            <a:spLocks noGrp="1"/>
          </p:cNvSpPr>
          <p:nvPr>
            <p:ph type="body" idx="1"/>
          </p:nvPr>
        </p:nvSpPr>
        <p:spPr>
          <a:xfrm>
            <a:off x="296627" y="3356626"/>
            <a:ext cx="7766979" cy="16618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dirty="0"/>
              <a:t>S. </a:t>
            </a:r>
            <a:r>
              <a:rPr lang="en-US" dirty="0" err="1"/>
              <a:t>Danzeca</a:t>
            </a:r>
            <a:r>
              <a:rPr lang="en-US" dirty="0"/>
              <a:t> </a:t>
            </a:r>
            <a:r>
              <a:rPr lang="en-US" dirty="0" err="1"/>
              <a:t>s.danzeca@cern.ch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6953578" y="2710014"/>
            <a:ext cx="3479917" cy="2402413"/>
          </a:xfrm>
          <a:prstGeom prst="ellipse">
            <a:avLst/>
          </a:prstGeom>
          <a:solidFill>
            <a:srgbClr val="06395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hangingPunct="0">
              <a:buClrTx/>
              <a:defRPr>
                <a:solidFill>
                  <a:srgbClr val="FFFFFF"/>
                </a:solidFill>
              </a:defRPr>
            </a:pPr>
            <a:r>
              <a:rPr lang="en-US" sz="1800" b="1" dirty="0">
                <a:solidFill>
                  <a:srgbClr val="FFFFFF"/>
                </a:solidFill>
              </a:rPr>
              <a:t>Radiation Monitoring</a:t>
            </a:r>
          </a:p>
          <a:p>
            <a:pPr lvl="0" algn="ctr" hangingPunct="0">
              <a:buClrTx/>
              <a:defRPr>
                <a:solidFill>
                  <a:srgbClr val="FFFFFF"/>
                </a:solidFill>
              </a:defRPr>
            </a:pPr>
            <a:r>
              <a:rPr lang="en-US" sz="1800" b="1" dirty="0">
                <a:solidFill>
                  <a:srgbClr val="FFFFFF"/>
                </a:solidFill>
              </a:rPr>
              <a:t>and Wireless </a:t>
            </a:r>
            <a:r>
              <a:rPr lang="en-US" sz="1800" b="1" dirty="0" err="1">
                <a:solidFill>
                  <a:srgbClr val="FFFFFF"/>
                </a:solidFill>
              </a:rPr>
              <a:t>IoT</a:t>
            </a:r>
            <a:endParaRPr lang="en-US" sz="1800" b="1" dirty="0">
              <a:solidFill>
                <a:srgbClr val="FFFFFF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7090022" y="850998"/>
            <a:ext cx="3551949" cy="2360258"/>
          </a:xfrm>
          <a:prstGeom prst="ellipse">
            <a:avLst/>
          </a:prstGeom>
          <a:solidFill>
            <a:srgbClr val="4CC1E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hangingPunct="0">
              <a:buClrTx/>
              <a:defRPr>
                <a:solidFill>
                  <a:srgbClr val="FFFFFF"/>
                </a:solidFill>
              </a:defRPr>
            </a:pPr>
            <a:r>
              <a:rPr lang="en-US" sz="1800" b="1" dirty="0">
                <a:solidFill>
                  <a:srgbClr val="FFFFFF"/>
                </a:solidFill>
                <a:latin typeface="Calibri"/>
                <a:cs typeface="Calibri"/>
                <a:sym typeface="Calibri"/>
              </a:rPr>
              <a:t>Radiation Facilities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08" y="262364"/>
            <a:ext cx="10515600" cy="741780"/>
          </a:xfrm>
        </p:spPr>
        <p:txBody>
          <a:bodyPr/>
          <a:lstStyle/>
          <a:p>
            <a:r>
              <a:rPr lang="en-GB" dirty="0"/>
              <a:t>Integration and Organization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C4396E7-9F8F-A54A-863A-30B143631C3E}" type="datetime1">
              <a:rPr lang="de-CH" smtClean="0"/>
              <a:t>30.03.23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S.Danzeca - CEM-ERP Presentation NTNU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H" smtClean="0"/>
              <a:t>10</a:t>
            </a:fld>
            <a:endParaRPr lang="en-CH"/>
          </a:p>
        </p:txBody>
      </p:sp>
      <p:sp>
        <p:nvSpPr>
          <p:cNvPr id="9" name="Oval 8"/>
          <p:cNvSpPr/>
          <p:nvPr/>
        </p:nvSpPr>
        <p:spPr>
          <a:xfrm>
            <a:off x="4038600" y="927576"/>
            <a:ext cx="3783341" cy="2501424"/>
          </a:xfrm>
          <a:prstGeom prst="ellipse">
            <a:avLst/>
          </a:prstGeom>
          <a:solidFill>
            <a:srgbClr val="A2B969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hangingPunct="0">
              <a:buClrTx/>
              <a:defRPr>
                <a:solidFill>
                  <a:srgbClr val="FFFFFF"/>
                </a:solidFill>
              </a:defRPr>
            </a:pPr>
            <a:r>
              <a:rPr lang="en-US" sz="1800" b="1" dirty="0">
                <a:solidFill>
                  <a:srgbClr val="FFFFFF"/>
                </a:solidFill>
              </a:rPr>
              <a:t>Radiation Testing</a:t>
            </a:r>
            <a:endParaRPr lang="en-US" sz="1800" b="1" dirty="0">
              <a:solidFill>
                <a:srgbClr val="FFFFFF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0" name="Oval 9"/>
          <p:cNvSpPr/>
          <p:nvPr/>
        </p:nvSpPr>
        <p:spPr>
          <a:xfrm>
            <a:off x="1417321" y="2450518"/>
            <a:ext cx="3554318" cy="2405300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hangingPunct="0">
              <a:buClrTx/>
              <a:defRPr>
                <a:solidFill>
                  <a:srgbClr val="FFFFFF"/>
                </a:solidFill>
              </a:defRPr>
            </a:pPr>
            <a:r>
              <a:rPr lang="en-US" sz="1800" b="1" dirty="0">
                <a:solidFill>
                  <a:srgbClr val="FFFFFF"/>
                </a:solidFill>
                <a:latin typeface="Calibri"/>
                <a:cs typeface="Calibri"/>
                <a:sym typeface="Calibri"/>
              </a:rPr>
              <a:t>Design Office</a:t>
            </a:r>
          </a:p>
          <a:p>
            <a:pPr lvl="0" algn="ctr" hangingPunct="0">
              <a:buClrTx/>
              <a:defRPr>
                <a:solidFill>
                  <a:srgbClr val="FFFFFF"/>
                </a:solidFill>
              </a:defRPr>
            </a:pPr>
            <a:r>
              <a:rPr lang="en-US" sz="1800" b="1" dirty="0">
                <a:solidFill>
                  <a:srgbClr val="FFFFFF"/>
                </a:solidFill>
              </a:rPr>
              <a:t>PCB and CAD </a:t>
            </a:r>
          </a:p>
          <a:p>
            <a:pPr lvl="0" algn="ctr" hangingPunct="0">
              <a:buClrTx/>
              <a:defRPr>
                <a:solidFill>
                  <a:srgbClr val="FFFFFF"/>
                </a:solidFill>
              </a:defRPr>
            </a:pPr>
            <a:r>
              <a:rPr lang="en-US" sz="1800" b="1" dirty="0">
                <a:solidFill>
                  <a:srgbClr val="FFFFFF"/>
                </a:solidFill>
                <a:latin typeface="Calibri"/>
                <a:cs typeface="Calibri"/>
                <a:sym typeface="Calibri"/>
              </a:rPr>
              <a:t>Layout</a:t>
            </a:r>
          </a:p>
        </p:txBody>
      </p:sp>
      <p:sp>
        <p:nvSpPr>
          <p:cNvPr id="13" name="Oval 12"/>
          <p:cNvSpPr/>
          <p:nvPr/>
        </p:nvSpPr>
        <p:spPr>
          <a:xfrm>
            <a:off x="4254528" y="3939320"/>
            <a:ext cx="3449949" cy="2268484"/>
          </a:xfrm>
          <a:prstGeom prst="ellipse">
            <a:avLst/>
          </a:prstGeom>
          <a:solidFill>
            <a:srgbClr val="A2B969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hangingPunct="0">
              <a:buClrTx/>
              <a:defRPr>
                <a:solidFill>
                  <a:srgbClr val="FFFFFF"/>
                </a:solidFill>
              </a:defRPr>
            </a:pPr>
            <a:r>
              <a:rPr lang="en-US" sz="1800" b="1" dirty="0">
                <a:solidFill>
                  <a:srgbClr val="FFFFFF"/>
                </a:solidFill>
              </a:rPr>
              <a:t>Reliability</a:t>
            </a:r>
          </a:p>
        </p:txBody>
      </p:sp>
      <p:sp>
        <p:nvSpPr>
          <p:cNvPr id="8" name="Oval 7"/>
          <p:cNvSpPr/>
          <p:nvPr/>
        </p:nvSpPr>
        <p:spPr>
          <a:xfrm>
            <a:off x="4348590" y="2476154"/>
            <a:ext cx="3364482" cy="2200785"/>
          </a:xfrm>
          <a:prstGeom prst="ellipse">
            <a:avLst/>
          </a:prstGeom>
          <a:solidFill>
            <a:srgbClr val="F7931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hangingPunct="0">
              <a:buClrTx/>
              <a:defRPr>
                <a:solidFill>
                  <a:srgbClr val="FFFFFF"/>
                </a:solidFill>
              </a:defRPr>
            </a:pPr>
            <a:r>
              <a:rPr lang="en-US" sz="1800" b="1" dirty="0">
                <a:solidFill>
                  <a:srgbClr val="FFFFFF"/>
                </a:solidFill>
                <a:latin typeface="Calibri"/>
                <a:cs typeface="Calibri"/>
                <a:sym typeface="Calibri"/>
              </a:rPr>
              <a:t>Production and Assembly</a:t>
            </a:r>
          </a:p>
          <a:p>
            <a:pPr lvl="0" algn="ctr" hangingPunct="0">
              <a:buClrTx/>
              <a:defRPr>
                <a:solidFill>
                  <a:srgbClr val="FFFFFF"/>
                </a:solidFill>
              </a:defRPr>
            </a:pPr>
            <a:endParaRPr lang="en-US" sz="1800" b="1" dirty="0">
              <a:solidFill>
                <a:srgbClr val="FFFFFF"/>
              </a:solidFill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0057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586">
            <a:extLst>
              <a:ext uri="{FF2B5EF4-FFF2-40B4-BE49-F238E27FC236}">
                <a16:creationId xmlns:a16="http://schemas.microsoft.com/office/drawing/2014/main" id="{3D1CF17F-667A-46F9-A0F5-1D147A42418F}"/>
              </a:ext>
            </a:extLst>
          </p:cNvPr>
          <p:cNvSpPr/>
          <p:nvPr/>
        </p:nvSpPr>
        <p:spPr>
          <a:xfrm>
            <a:off x="46968" y="1286490"/>
            <a:ext cx="12109597" cy="4164676"/>
          </a:xfrm>
          <a:prstGeom prst="roundRect">
            <a:avLst>
              <a:gd name="adj" fmla="val 3918"/>
            </a:avLst>
          </a:prstGeom>
          <a:solidFill>
            <a:srgbClr val="FFFFFF"/>
          </a:solidFill>
          <a:ln w="3175" cap="flat">
            <a:solidFill>
              <a:srgbClr val="D9D9D9"/>
            </a:solidFill>
            <a:prstDash val="solid"/>
            <a:miter lim="400000"/>
          </a:ln>
          <a:effectLst>
            <a:outerShdw blurRad="76200" dir="18900000" rotWithShape="0">
              <a:srgbClr val="000000">
                <a:alpha val="20000"/>
              </a:srgbClr>
            </a:outerShdw>
          </a:effectLst>
        </p:spPr>
        <p:txBody>
          <a:bodyPr wrap="square" lIns="34289" tIns="34289" rIns="34289" bIns="34289" numCol="1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endParaRPr kumimoji="0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Services and Team organization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1C2540B-C17E-CE4C-BA91-EFD46AFC2304}" type="datetime1">
              <a:rPr lang="de-CH" smtClean="0"/>
              <a:t>30.03.23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S.Danzeca - CEM-ERP Presentation NTNU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H" smtClean="0"/>
              <a:t>11</a:t>
            </a:fld>
            <a:endParaRPr lang="en-CH"/>
          </a:p>
        </p:txBody>
      </p:sp>
      <p:sp>
        <p:nvSpPr>
          <p:cNvPr id="7" name="Shape 586">
            <a:extLst>
              <a:ext uri="{FF2B5EF4-FFF2-40B4-BE49-F238E27FC236}">
                <a16:creationId xmlns:a16="http://schemas.microsoft.com/office/drawing/2014/main" id="{3D1CF17F-667A-46F9-A0F5-1D147A42418F}"/>
              </a:ext>
            </a:extLst>
          </p:cNvPr>
          <p:cNvSpPr/>
          <p:nvPr/>
        </p:nvSpPr>
        <p:spPr>
          <a:xfrm>
            <a:off x="46968" y="1941931"/>
            <a:ext cx="1661007" cy="4164676"/>
          </a:xfrm>
          <a:prstGeom prst="roundRect">
            <a:avLst>
              <a:gd name="adj" fmla="val 3918"/>
            </a:avLst>
          </a:prstGeom>
          <a:solidFill>
            <a:srgbClr val="FFFFFF"/>
          </a:solidFill>
          <a:ln w="3175" cap="flat">
            <a:solidFill>
              <a:srgbClr val="D9D9D9"/>
            </a:solidFill>
            <a:prstDash val="solid"/>
            <a:miter lim="400000"/>
          </a:ln>
          <a:effectLst>
            <a:outerShdw blurRad="76200" dir="18900000" rotWithShape="0">
              <a:srgbClr val="000000">
                <a:alpha val="20000"/>
              </a:srgbClr>
            </a:outerShdw>
          </a:effectLst>
        </p:spPr>
        <p:txBody>
          <a:bodyPr wrap="square" lIns="34289" tIns="34289" rIns="34289" bIns="34289" numCol="1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endParaRPr kumimoji="0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8" name="Shape 587">
            <a:extLst>
              <a:ext uri="{FF2B5EF4-FFF2-40B4-BE49-F238E27FC236}">
                <a16:creationId xmlns:a16="http://schemas.microsoft.com/office/drawing/2014/main" id="{D72F5DE7-4D51-4FEA-9C57-3F3D9D6DA00F}"/>
              </a:ext>
            </a:extLst>
          </p:cNvPr>
          <p:cNvSpPr/>
          <p:nvPr/>
        </p:nvSpPr>
        <p:spPr>
          <a:xfrm>
            <a:off x="48056" y="4711185"/>
            <a:ext cx="1659942" cy="1079160"/>
          </a:xfrm>
          <a:prstGeom prst="rect">
            <a:avLst/>
          </a:prstGeom>
          <a:solidFill>
            <a:srgbClr val="F7931F"/>
          </a:solidFill>
          <a:ln w="12700" cap="flat">
            <a:noFill/>
            <a:miter lim="400000"/>
          </a:ln>
          <a:effectLst/>
        </p:spPr>
        <p:txBody>
          <a:bodyPr wrap="square" lIns="34289" tIns="34289" rIns="34289" bIns="34289" numCol="1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Production and Assembly</a:t>
            </a: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r>
              <a:rPr lang="en-US" b="1" noProof="0" dirty="0">
                <a:solidFill>
                  <a:srgbClr val="FFFFFF"/>
                </a:solidFill>
              </a:rPr>
              <a:t>Internal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9" name="Shape 589">
            <a:extLst>
              <a:ext uri="{FF2B5EF4-FFF2-40B4-BE49-F238E27FC236}">
                <a16:creationId xmlns:a16="http://schemas.microsoft.com/office/drawing/2014/main" id="{A1053EA4-220C-46E1-9A0E-88B6C20E5248}"/>
              </a:ext>
            </a:extLst>
          </p:cNvPr>
          <p:cNvSpPr/>
          <p:nvPr/>
        </p:nvSpPr>
        <p:spPr>
          <a:xfrm>
            <a:off x="41201" y="2886138"/>
            <a:ext cx="1661007" cy="18466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137160" tIns="34289" rIns="137160" bIns="34289" numCol="1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Raphaël Berberat</a:t>
            </a:r>
          </a:p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Manuel Sanchez Suarez</a:t>
            </a:r>
          </a:p>
          <a:p>
            <a:pPr lvl="0"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Sylvain Kaufmann</a:t>
            </a:r>
          </a:p>
          <a:p>
            <a:pPr lvl="0"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Stéphane Excoffier</a:t>
            </a:r>
          </a:p>
          <a:p>
            <a:pPr lvl="0"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Lucas </a:t>
            </a:r>
            <a:r>
              <a:rPr lang="en-US" sz="105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Thiebaux</a:t>
            </a:r>
            <a:endParaRPr lang="en-US" sz="105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lvl="0"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Megan Kitchen (TTE)</a:t>
            </a:r>
          </a:p>
          <a:p>
            <a:pPr lvl="0"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Sebastien Demal (TTE)</a:t>
            </a:r>
          </a:p>
          <a:p>
            <a:pPr lvl="0"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Vladyslav Baklan (FSU)</a:t>
            </a:r>
          </a:p>
          <a:p>
            <a:pPr lvl="0"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Zoubir EL MARRAHI (FSU)</a:t>
            </a: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0" marR="0" lvl="0" indent="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11" name="Shape 586">
            <a:extLst>
              <a:ext uri="{FF2B5EF4-FFF2-40B4-BE49-F238E27FC236}">
                <a16:creationId xmlns:a16="http://schemas.microsoft.com/office/drawing/2014/main" id="{3D1CF17F-667A-46F9-A0F5-1D147A42418F}"/>
              </a:ext>
            </a:extLst>
          </p:cNvPr>
          <p:cNvSpPr/>
          <p:nvPr/>
        </p:nvSpPr>
        <p:spPr>
          <a:xfrm>
            <a:off x="3497263" y="1941931"/>
            <a:ext cx="1744473" cy="4164676"/>
          </a:xfrm>
          <a:prstGeom prst="roundRect">
            <a:avLst>
              <a:gd name="adj" fmla="val 3918"/>
            </a:avLst>
          </a:prstGeom>
          <a:solidFill>
            <a:srgbClr val="FFFFFF"/>
          </a:solidFill>
          <a:ln w="3175" cap="flat">
            <a:solidFill>
              <a:srgbClr val="D9D9D9"/>
            </a:solidFill>
            <a:prstDash val="solid"/>
            <a:miter lim="400000"/>
          </a:ln>
          <a:effectLst>
            <a:outerShdw blurRad="76200" dir="18900000" rotWithShape="0">
              <a:srgbClr val="000000">
                <a:alpha val="20000"/>
              </a:srgbClr>
            </a:outerShdw>
          </a:effectLst>
        </p:spPr>
        <p:txBody>
          <a:bodyPr wrap="square" lIns="34289" tIns="34289" rIns="34289" bIns="34289" numCol="1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endParaRPr kumimoji="0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12" name="Shape 587">
            <a:extLst>
              <a:ext uri="{FF2B5EF4-FFF2-40B4-BE49-F238E27FC236}">
                <a16:creationId xmlns:a16="http://schemas.microsoft.com/office/drawing/2014/main" id="{D72F5DE7-4D51-4FEA-9C57-3F3D9D6DA00F}"/>
              </a:ext>
            </a:extLst>
          </p:cNvPr>
          <p:cNvSpPr/>
          <p:nvPr/>
        </p:nvSpPr>
        <p:spPr>
          <a:xfrm>
            <a:off x="3498350" y="4705075"/>
            <a:ext cx="1729351" cy="1085270"/>
          </a:xfrm>
          <a:prstGeom prst="rect">
            <a:avLst/>
          </a:prstGeom>
          <a:solidFill>
            <a:srgbClr val="7030A0"/>
          </a:solidFill>
          <a:ln w="12700" cap="flat">
            <a:noFill/>
            <a:miter lim="400000"/>
          </a:ln>
          <a:effectLst/>
        </p:spPr>
        <p:txBody>
          <a:bodyPr wrap="square" lIns="34289" tIns="34289" rIns="34289" bIns="34289" numCol="1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Design Office</a:t>
            </a: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r>
              <a:rPr lang="en-US" b="1" dirty="0">
                <a:solidFill>
                  <a:srgbClr val="FFFFFF"/>
                </a:solidFill>
              </a:rPr>
              <a:t>PCB and CAD </a:t>
            </a: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Layout</a:t>
            </a:r>
          </a:p>
        </p:txBody>
      </p:sp>
      <p:sp>
        <p:nvSpPr>
          <p:cNvPr id="13" name="Shape 589">
            <a:extLst>
              <a:ext uri="{FF2B5EF4-FFF2-40B4-BE49-F238E27FC236}">
                <a16:creationId xmlns:a16="http://schemas.microsoft.com/office/drawing/2014/main" id="{A1053EA4-220C-46E1-9A0E-88B6C20E5248}"/>
              </a:ext>
            </a:extLst>
          </p:cNvPr>
          <p:cNvSpPr/>
          <p:nvPr/>
        </p:nvSpPr>
        <p:spPr>
          <a:xfrm>
            <a:off x="3500822" y="2854980"/>
            <a:ext cx="1661007" cy="21698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137160" tIns="34289" rIns="137160" bIns="34289" numCol="1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Raphaël Berberat</a:t>
            </a:r>
          </a:p>
          <a:p>
            <a:pPr lvl="0"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Peter Bell</a:t>
            </a:r>
          </a:p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William </a:t>
            </a:r>
            <a:r>
              <a:rPr lang="en-US" sz="105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Billereau</a:t>
            </a: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 (FSU)</a:t>
            </a:r>
          </a:p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Pascal </a:t>
            </a:r>
            <a:r>
              <a:rPr lang="en-US" sz="105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Vulliez</a:t>
            </a: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(FSU)</a:t>
            </a:r>
          </a:p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Jeremy Kuhn (FSU)</a:t>
            </a:r>
          </a:p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Jean-Marc Wickham(FSU)</a:t>
            </a:r>
          </a:p>
          <a:p>
            <a:pPr algn="ctr">
              <a:defRPr/>
            </a:pPr>
            <a:r>
              <a:rPr lang="en-US" sz="105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Jean_louis</a:t>
            </a: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 Chouvet (FSU)</a:t>
            </a:r>
          </a:p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Benoit Civel (FSU)</a:t>
            </a:r>
          </a:p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Jean-Marc </a:t>
            </a:r>
            <a:r>
              <a:rPr lang="en-US" sz="105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Combe</a:t>
            </a: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(FSU)</a:t>
            </a:r>
          </a:p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Bruno </a:t>
            </a:r>
            <a:r>
              <a:rPr lang="en-US" sz="105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Recordon</a:t>
            </a: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(FSU)</a:t>
            </a: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0" marR="0" lvl="0" indent="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pic>
        <p:nvPicPr>
          <p:cNvPr id="14" name="Picture 2" descr="device, hardware, pcb, technology, tool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147" y="2005997"/>
            <a:ext cx="746560" cy="746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hape 586">
            <a:extLst>
              <a:ext uri="{FF2B5EF4-FFF2-40B4-BE49-F238E27FC236}">
                <a16:creationId xmlns:a16="http://schemas.microsoft.com/office/drawing/2014/main" id="{4728D8DD-9759-4BBF-BA53-8272F0B1EC55}"/>
              </a:ext>
            </a:extLst>
          </p:cNvPr>
          <p:cNvSpPr/>
          <p:nvPr/>
        </p:nvSpPr>
        <p:spPr>
          <a:xfrm>
            <a:off x="5302176" y="1922992"/>
            <a:ext cx="1661007" cy="4183615"/>
          </a:xfrm>
          <a:prstGeom prst="roundRect">
            <a:avLst>
              <a:gd name="adj" fmla="val 3918"/>
            </a:avLst>
          </a:prstGeom>
          <a:solidFill>
            <a:srgbClr val="FFFFFF"/>
          </a:solidFill>
          <a:ln w="3175" cap="flat">
            <a:solidFill>
              <a:srgbClr val="D9D9D9"/>
            </a:solidFill>
            <a:prstDash val="solid"/>
            <a:miter lim="400000"/>
          </a:ln>
          <a:effectLst>
            <a:outerShdw blurRad="76200" dir="18900000" rotWithShape="0">
              <a:srgbClr val="000000">
                <a:alpha val="20000"/>
              </a:srgbClr>
            </a:outerShdw>
          </a:effectLst>
        </p:spPr>
        <p:txBody>
          <a:bodyPr wrap="square" lIns="34289" tIns="34289" rIns="34289" bIns="34289" numCol="1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endParaRPr kumimoji="0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16" name="Shape 587">
            <a:extLst>
              <a:ext uri="{FF2B5EF4-FFF2-40B4-BE49-F238E27FC236}">
                <a16:creationId xmlns:a16="http://schemas.microsoft.com/office/drawing/2014/main" id="{D1339281-574C-4121-B71F-35F144E4E4B0}"/>
              </a:ext>
            </a:extLst>
          </p:cNvPr>
          <p:cNvSpPr/>
          <p:nvPr/>
        </p:nvSpPr>
        <p:spPr>
          <a:xfrm>
            <a:off x="5302176" y="4694188"/>
            <a:ext cx="1653798" cy="1077218"/>
          </a:xfrm>
          <a:prstGeom prst="rect">
            <a:avLst/>
          </a:prstGeom>
          <a:solidFill>
            <a:srgbClr val="A2B969"/>
          </a:solidFill>
          <a:ln w="12700" cap="flat">
            <a:noFill/>
            <a:miter lim="400000"/>
          </a:ln>
          <a:effectLst/>
        </p:spPr>
        <p:txBody>
          <a:bodyPr wrap="square" lIns="34289" tIns="34289" rIns="34289" bIns="34289" numCol="1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r>
              <a:rPr lang="en-US" b="1">
                <a:solidFill>
                  <a:srgbClr val="FFFFFF"/>
                </a:solidFill>
              </a:rPr>
              <a:t>Radiation Testing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17" name="Shape 589">
            <a:extLst>
              <a:ext uri="{FF2B5EF4-FFF2-40B4-BE49-F238E27FC236}">
                <a16:creationId xmlns:a16="http://schemas.microsoft.com/office/drawing/2014/main" id="{8FE2BA8F-1F86-4D35-B2A3-01A79338DF20}"/>
              </a:ext>
            </a:extLst>
          </p:cNvPr>
          <p:cNvSpPr/>
          <p:nvPr/>
        </p:nvSpPr>
        <p:spPr>
          <a:xfrm>
            <a:off x="5149690" y="2599438"/>
            <a:ext cx="1966928" cy="23314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137160" tIns="34289" rIns="137160" bIns="34289" numCol="1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 algn="ctr">
              <a:defRPr/>
            </a:pPr>
            <a:endParaRPr lang="en-US" sz="105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Manuel Sanchez Suarez</a:t>
            </a:r>
          </a:p>
          <a:p>
            <a:pPr lvl="0"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Raphaël Berberat</a:t>
            </a:r>
          </a:p>
          <a:p>
            <a:pPr lvl="0"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Peter Bell</a:t>
            </a:r>
          </a:p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Sylvain Kaufmann</a:t>
            </a:r>
          </a:p>
          <a:p>
            <a:pPr lvl="0"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Gilles Foucard (FSU)</a:t>
            </a:r>
          </a:p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Panagiotis Gkountoumis (FELL) </a:t>
            </a:r>
          </a:p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Rudy Ferraro (FELL) </a:t>
            </a:r>
          </a:p>
          <a:p>
            <a:pPr lvl="0"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Alessandro Zimmaro(PJAS)</a:t>
            </a:r>
          </a:p>
          <a:p>
            <a:pPr lvl="0"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Marco Giordano (TS)</a:t>
            </a:r>
          </a:p>
          <a:p>
            <a:pPr lvl="0"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Antonio Scialdone (TS)</a:t>
            </a:r>
          </a:p>
          <a:p>
            <a:pPr lvl="0"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Zoubir EL MARRAHI (FSU)</a:t>
            </a:r>
          </a:p>
          <a:p>
            <a:pPr lvl="0" algn="ctr">
              <a:defRPr/>
            </a:pPr>
            <a:endParaRPr lang="en-US" sz="105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lvl="0" algn="just">
              <a:defRPr/>
            </a:pPr>
            <a:endParaRPr lang="en-US" sz="105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9" name="Shape 586">
            <a:extLst>
              <a:ext uri="{FF2B5EF4-FFF2-40B4-BE49-F238E27FC236}">
                <a16:creationId xmlns:a16="http://schemas.microsoft.com/office/drawing/2014/main" id="{9ADE3005-3184-4127-B0A0-9FF2D2B70067}"/>
              </a:ext>
            </a:extLst>
          </p:cNvPr>
          <p:cNvSpPr/>
          <p:nvPr/>
        </p:nvSpPr>
        <p:spPr>
          <a:xfrm>
            <a:off x="7036317" y="1922993"/>
            <a:ext cx="1661007" cy="4164675"/>
          </a:xfrm>
          <a:prstGeom prst="roundRect">
            <a:avLst>
              <a:gd name="adj" fmla="val 3918"/>
            </a:avLst>
          </a:prstGeom>
          <a:solidFill>
            <a:srgbClr val="FFFFFF"/>
          </a:solidFill>
          <a:ln w="3175" cap="flat">
            <a:solidFill>
              <a:srgbClr val="D9D9D9"/>
            </a:solidFill>
            <a:prstDash val="solid"/>
            <a:miter lim="400000"/>
          </a:ln>
          <a:effectLst>
            <a:outerShdw blurRad="76200" dir="18900000" rotWithShape="0">
              <a:srgbClr val="000000">
                <a:alpha val="20000"/>
              </a:srgbClr>
            </a:outerShdw>
          </a:effectLst>
        </p:spPr>
        <p:txBody>
          <a:bodyPr wrap="square" lIns="34289" tIns="34289" rIns="34289" bIns="34289" numCol="1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endParaRPr kumimoji="0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20" name="Shape 587">
            <a:extLst>
              <a:ext uri="{FF2B5EF4-FFF2-40B4-BE49-F238E27FC236}">
                <a16:creationId xmlns:a16="http://schemas.microsoft.com/office/drawing/2014/main" id="{E10E9F15-B51E-4FF5-8B94-CC7E4982B769}"/>
              </a:ext>
            </a:extLst>
          </p:cNvPr>
          <p:cNvSpPr/>
          <p:nvPr/>
        </p:nvSpPr>
        <p:spPr>
          <a:xfrm>
            <a:off x="7036858" y="4657018"/>
            <a:ext cx="1659942" cy="1066331"/>
          </a:xfrm>
          <a:prstGeom prst="rect">
            <a:avLst/>
          </a:prstGeom>
          <a:solidFill>
            <a:srgbClr val="4CC1EF"/>
          </a:solidFill>
          <a:ln w="12700" cap="flat">
            <a:noFill/>
            <a:miter lim="400000"/>
          </a:ln>
          <a:effectLst/>
        </p:spPr>
        <p:txBody>
          <a:bodyPr wrap="square" lIns="34289" tIns="34289" rIns="34289" bIns="34289" numCol="1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Radiation Facilities</a:t>
            </a:r>
          </a:p>
        </p:txBody>
      </p:sp>
      <p:sp>
        <p:nvSpPr>
          <p:cNvPr id="21" name="Shape 589">
            <a:extLst>
              <a:ext uri="{FF2B5EF4-FFF2-40B4-BE49-F238E27FC236}">
                <a16:creationId xmlns:a16="http://schemas.microsoft.com/office/drawing/2014/main" id="{C149B537-5E09-48FB-AF77-EC50E849C8CF}"/>
              </a:ext>
            </a:extLst>
          </p:cNvPr>
          <p:cNvSpPr/>
          <p:nvPr/>
        </p:nvSpPr>
        <p:spPr>
          <a:xfrm>
            <a:off x="6962099" y="2804913"/>
            <a:ext cx="1798339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137160" tIns="34289" rIns="137160" bIns="34289" numCol="1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Serge Chalaye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lvl="0"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Salvatore Fiore(FELL) 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Gilles Foucard (FSU)</a:t>
            </a:r>
          </a:p>
          <a:p>
            <a:pPr lvl="0" algn="ctr"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Rudy Ferraro </a:t>
            </a: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(FELL) 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Timothee Machlanski (FSU)</a:t>
            </a:r>
          </a:p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Marta Rizzo (TS)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0" marR="0" lvl="0" indent="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pic>
        <p:nvPicPr>
          <p:cNvPr id="22" name="Picture 4" descr="analytics, oscilloscope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007" y="1904185"/>
            <a:ext cx="607345" cy="835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Shape 586">
            <a:extLst>
              <a:ext uri="{FF2B5EF4-FFF2-40B4-BE49-F238E27FC236}">
                <a16:creationId xmlns:a16="http://schemas.microsoft.com/office/drawing/2014/main" id="{21D0DBAF-3B55-4579-9A8E-91D4EC6A326C}"/>
              </a:ext>
            </a:extLst>
          </p:cNvPr>
          <p:cNvSpPr/>
          <p:nvPr/>
        </p:nvSpPr>
        <p:spPr>
          <a:xfrm>
            <a:off x="8756753" y="1922992"/>
            <a:ext cx="1661007" cy="4164676"/>
          </a:xfrm>
          <a:prstGeom prst="roundRect">
            <a:avLst>
              <a:gd name="adj" fmla="val 3918"/>
            </a:avLst>
          </a:prstGeom>
          <a:solidFill>
            <a:srgbClr val="FFFFFF"/>
          </a:solidFill>
          <a:ln w="3175" cap="flat">
            <a:solidFill>
              <a:srgbClr val="D9D9D9"/>
            </a:solidFill>
            <a:prstDash val="solid"/>
            <a:miter lim="400000"/>
          </a:ln>
          <a:effectLst>
            <a:outerShdw blurRad="76200" dir="18900000" rotWithShape="0">
              <a:srgbClr val="000000">
                <a:alpha val="20000"/>
              </a:srgbClr>
            </a:outerShdw>
          </a:effectLst>
        </p:spPr>
        <p:txBody>
          <a:bodyPr wrap="square" lIns="34289" tIns="34289" rIns="34289" bIns="34289" numCol="1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endParaRPr kumimoji="0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24" name="Shape 587">
            <a:extLst>
              <a:ext uri="{FF2B5EF4-FFF2-40B4-BE49-F238E27FC236}">
                <a16:creationId xmlns:a16="http://schemas.microsoft.com/office/drawing/2014/main" id="{D9796950-E400-4EA3-A5F0-BBCD90BCD33A}"/>
              </a:ext>
            </a:extLst>
          </p:cNvPr>
          <p:cNvSpPr/>
          <p:nvPr/>
        </p:nvSpPr>
        <p:spPr>
          <a:xfrm>
            <a:off x="8769746" y="4663128"/>
            <a:ext cx="1635019" cy="1060221"/>
          </a:xfrm>
          <a:prstGeom prst="rect">
            <a:avLst/>
          </a:prstGeom>
          <a:solidFill>
            <a:srgbClr val="063951"/>
          </a:solidFill>
          <a:ln w="12700" cap="flat">
            <a:noFill/>
            <a:miter lim="400000"/>
          </a:ln>
          <a:effectLst/>
        </p:spPr>
        <p:txBody>
          <a:bodyPr wrap="square" lIns="34289" tIns="34289" rIns="34289" bIns="34289" numCol="1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r>
              <a:rPr lang="en-US" sz="1400" b="1" dirty="0">
                <a:solidFill>
                  <a:srgbClr val="FFFFFF"/>
                </a:solidFill>
              </a:rPr>
              <a:t>Radiation Monitoring</a:t>
            </a: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r>
              <a:rPr lang="en-US" sz="1400" b="1" dirty="0">
                <a:solidFill>
                  <a:srgbClr val="FFFFFF"/>
                </a:solidFill>
              </a:rPr>
              <a:t>and Wireless </a:t>
            </a:r>
            <a:r>
              <a:rPr lang="en-US" sz="1400" b="1" dirty="0" err="1">
                <a:solidFill>
                  <a:srgbClr val="FFFFFF"/>
                </a:solidFill>
              </a:rPr>
              <a:t>IoT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25" name="Shape 589">
            <a:extLst>
              <a:ext uri="{FF2B5EF4-FFF2-40B4-BE49-F238E27FC236}">
                <a16:creationId xmlns:a16="http://schemas.microsoft.com/office/drawing/2014/main" id="{9E5B4E16-6F26-4B4D-AC64-0D57CCFF51CD}"/>
              </a:ext>
            </a:extLst>
          </p:cNvPr>
          <p:cNvSpPr/>
          <p:nvPr/>
        </p:nvSpPr>
        <p:spPr>
          <a:xfrm>
            <a:off x="8685139" y="2786205"/>
            <a:ext cx="1807708" cy="16850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137160" tIns="34289" rIns="137160" bIns="34289" numCol="1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Serge Chalaye</a:t>
            </a:r>
          </a:p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Manuel Sanchez Suarez</a:t>
            </a:r>
          </a:p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Raphaël </a:t>
            </a:r>
            <a:r>
              <a:rPr lang="en-US" sz="105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Berberat</a:t>
            </a:r>
            <a:endParaRPr lang="en-US" sz="105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Matteo Brucoli (FELL) </a:t>
            </a:r>
          </a:p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Rudy Ferraro (FELL) </a:t>
            </a:r>
          </a:p>
          <a:p>
            <a:pPr lvl="0"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Marta Rizzo (TS)</a:t>
            </a:r>
          </a:p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Marco Giordano (TS)</a:t>
            </a:r>
          </a:p>
          <a:p>
            <a:pPr lvl="0"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Alessandro Zimmaro (PJAS)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Timothee Machlanski (FSU)</a:t>
            </a: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Vladyslav Baklan (FSU)</a:t>
            </a:r>
          </a:p>
        </p:txBody>
      </p:sp>
      <p:pic>
        <p:nvPicPr>
          <p:cNvPr id="26" name="Picture 2" descr="download, install, installation, save ic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586" y="1989139"/>
            <a:ext cx="747684" cy="747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Shape 586">
            <a:extLst>
              <a:ext uri="{FF2B5EF4-FFF2-40B4-BE49-F238E27FC236}">
                <a16:creationId xmlns:a16="http://schemas.microsoft.com/office/drawing/2014/main" id="{3D1CF17F-667A-46F9-A0F5-1D147A42418F}"/>
              </a:ext>
            </a:extLst>
          </p:cNvPr>
          <p:cNvSpPr/>
          <p:nvPr/>
        </p:nvSpPr>
        <p:spPr>
          <a:xfrm>
            <a:off x="1773125" y="1941931"/>
            <a:ext cx="1661007" cy="4164676"/>
          </a:xfrm>
          <a:prstGeom prst="roundRect">
            <a:avLst>
              <a:gd name="adj" fmla="val 3918"/>
            </a:avLst>
          </a:prstGeom>
          <a:solidFill>
            <a:srgbClr val="FFFFFF"/>
          </a:solidFill>
          <a:ln w="3175" cap="flat">
            <a:solidFill>
              <a:srgbClr val="D9D9D9"/>
            </a:solidFill>
            <a:prstDash val="solid"/>
            <a:miter lim="400000"/>
          </a:ln>
          <a:effectLst>
            <a:outerShdw blurRad="76200" dir="18900000" rotWithShape="0">
              <a:srgbClr val="000000">
                <a:alpha val="20000"/>
              </a:srgbClr>
            </a:outerShdw>
          </a:effectLst>
        </p:spPr>
        <p:txBody>
          <a:bodyPr wrap="square" lIns="34289" tIns="34289" rIns="34289" bIns="34289" numCol="1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ctr">
              <a:defRPr>
                <a:solidFill>
                  <a:srgbClr val="FFFFFF"/>
                </a:solidFill>
              </a:defRPr>
            </a:pPr>
            <a:endParaRPr lang="en-US" sz="1400" b="1" dirty="0">
              <a:solidFill>
                <a:srgbClr val="FFFFFF"/>
              </a:solidFill>
            </a:endParaRP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endParaRPr kumimoji="0" sz="13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31" name="Shape 587">
            <a:extLst>
              <a:ext uri="{FF2B5EF4-FFF2-40B4-BE49-F238E27FC236}">
                <a16:creationId xmlns:a16="http://schemas.microsoft.com/office/drawing/2014/main" id="{D72F5DE7-4D51-4FEA-9C57-3F3D9D6DA00F}"/>
              </a:ext>
            </a:extLst>
          </p:cNvPr>
          <p:cNvSpPr/>
          <p:nvPr/>
        </p:nvSpPr>
        <p:spPr>
          <a:xfrm>
            <a:off x="1774213" y="4705075"/>
            <a:ext cx="1659942" cy="1085270"/>
          </a:xfrm>
          <a:prstGeom prst="rect">
            <a:avLst/>
          </a:prstGeom>
          <a:solidFill>
            <a:srgbClr val="F7931F"/>
          </a:solidFill>
          <a:ln w="12700" cap="flat">
            <a:noFill/>
            <a:miter lim="400000"/>
          </a:ln>
          <a:effectLst/>
        </p:spPr>
        <p:txBody>
          <a:bodyPr wrap="square" lIns="34289" tIns="34289" rIns="34289" bIns="34289" numCol="1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Production and Assembly</a:t>
            </a: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r>
              <a:rPr lang="en-US" b="1" noProof="0" dirty="0">
                <a:solidFill>
                  <a:srgbClr val="FFFFFF"/>
                </a:solidFill>
              </a:rPr>
              <a:t>Outsourcing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32" name="Shape 589">
            <a:extLst>
              <a:ext uri="{FF2B5EF4-FFF2-40B4-BE49-F238E27FC236}">
                <a16:creationId xmlns:a16="http://schemas.microsoft.com/office/drawing/2014/main" id="{A1053EA4-220C-46E1-9A0E-88B6C20E5248}"/>
              </a:ext>
            </a:extLst>
          </p:cNvPr>
          <p:cNvSpPr/>
          <p:nvPr/>
        </p:nvSpPr>
        <p:spPr>
          <a:xfrm>
            <a:off x="1767335" y="2886087"/>
            <a:ext cx="1661007" cy="16850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137160" tIns="34289" rIns="137160" bIns="34289" numCol="1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Raphaël Berberat</a:t>
            </a:r>
          </a:p>
          <a:p>
            <a:pPr lvl="0"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Peter Bell</a:t>
            </a:r>
          </a:p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Manuel Sanchez Suarez</a:t>
            </a:r>
          </a:p>
          <a:p>
            <a:pPr lvl="0"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Luca </a:t>
            </a:r>
            <a:r>
              <a:rPr lang="en-US" sz="105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Filippini</a:t>
            </a: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 (TTE)</a:t>
            </a:r>
          </a:p>
          <a:p>
            <a:pPr lvl="0" algn="ctr">
              <a:defRPr/>
            </a:pPr>
            <a:r>
              <a:rPr lang="pt-BR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Joana Sofia Repolho Correia (ADMIN)</a:t>
            </a:r>
          </a:p>
          <a:p>
            <a:pPr lvl="0" algn="ctr">
              <a:defRPr/>
            </a:pPr>
            <a:r>
              <a:rPr lang="pt-BR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Alexandre Canel (FSU)</a:t>
            </a:r>
          </a:p>
          <a:p>
            <a:pPr lvl="0" algn="ctr">
              <a:defRPr/>
            </a:pPr>
            <a:r>
              <a:rPr lang="pt-BR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Sébastien Ciutad (FSU) </a:t>
            </a:r>
          </a:p>
          <a:p>
            <a:pPr lvl="0" algn="ctr">
              <a:defRPr/>
            </a:pPr>
            <a:endParaRPr lang="en-US" sz="105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lvl="0" algn="ctr">
              <a:defRPr/>
            </a:pPr>
            <a:endParaRPr lang="en-US" sz="105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8" name="Graphic 3" descr="Rocket">
            <a:extLst>
              <a:ext uri="{FF2B5EF4-FFF2-40B4-BE49-F238E27FC236}">
                <a16:creationId xmlns:a16="http://schemas.microsoft.com/office/drawing/2014/main" id="{65140D26-F759-4331-9846-0B6978516E4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533583" y="2044611"/>
            <a:ext cx="669332" cy="669332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66" y="2072762"/>
            <a:ext cx="694343" cy="69434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175" y="2072762"/>
            <a:ext cx="719214" cy="719214"/>
          </a:xfrm>
          <a:prstGeom prst="rect">
            <a:avLst/>
          </a:prstGeom>
        </p:spPr>
      </p:pic>
      <p:sp>
        <p:nvSpPr>
          <p:cNvPr id="33" name="Shape 586">
            <a:extLst>
              <a:ext uri="{FF2B5EF4-FFF2-40B4-BE49-F238E27FC236}">
                <a16:creationId xmlns:a16="http://schemas.microsoft.com/office/drawing/2014/main" id="{21D0DBAF-3B55-4579-9A8E-91D4EC6A326C}"/>
              </a:ext>
            </a:extLst>
          </p:cNvPr>
          <p:cNvSpPr/>
          <p:nvPr/>
        </p:nvSpPr>
        <p:spPr>
          <a:xfrm>
            <a:off x="10467391" y="1904185"/>
            <a:ext cx="1661007" cy="4164676"/>
          </a:xfrm>
          <a:prstGeom prst="roundRect">
            <a:avLst>
              <a:gd name="adj" fmla="val 3918"/>
            </a:avLst>
          </a:prstGeom>
          <a:solidFill>
            <a:srgbClr val="FFFFFF"/>
          </a:solidFill>
          <a:ln w="3175" cap="flat">
            <a:solidFill>
              <a:srgbClr val="D9D9D9"/>
            </a:solidFill>
            <a:prstDash val="solid"/>
            <a:miter lim="400000"/>
          </a:ln>
          <a:effectLst>
            <a:outerShdw blurRad="76200" dir="18900000" rotWithShape="0">
              <a:srgbClr val="000000">
                <a:alpha val="20000"/>
              </a:srgbClr>
            </a:outerShdw>
          </a:effectLst>
        </p:spPr>
        <p:txBody>
          <a:bodyPr wrap="square" lIns="34289" tIns="34289" rIns="34289" bIns="34289" numCol="1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endParaRPr kumimoji="0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34" name="Shape 587">
            <a:extLst>
              <a:ext uri="{FF2B5EF4-FFF2-40B4-BE49-F238E27FC236}">
                <a16:creationId xmlns:a16="http://schemas.microsoft.com/office/drawing/2014/main" id="{D9796950-E400-4EA3-A5F0-BBCD90BCD33A}"/>
              </a:ext>
            </a:extLst>
          </p:cNvPr>
          <p:cNvSpPr/>
          <p:nvPr/>
        </p:nvSpPr>
        <p:spPr>
          <a:xfrm>
            <a:off x="10480384" y="4644321"/>
            <a:ext cx="1635019" cy="1060221"/>
          </a:xfrm>
          <a:prstGeom prst="rect">
            <a:avLst/>
          </a:prstGeom>
          <a:solidFill>
            <a:srgbClr val="C06286"/>
          </a:solidFill>
          <a:ln w="12700" cap="flat">
            <a:noFill/>
            <a:miter lim="400000"/>
          </a:ln>
          <a:effectLst/>
        </p:spPr>
        <p:txBody>
          <a:bodyPr wrap="square" lIns="34289" tIns="34289" rIns="34289" bIns="34289" numCol="1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r>
              <a:rPr lang="en-US" sz="1400" b="1" dirty="0">
                <a:solidFill>
                  <a:srgbClr val="FFFFFF"/>
                </a:solidFill>
              </a:rPr>
              <a:t>Reliability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35" name="Shape 589">
            <a:extLst>
              <a:ext uri="{FF2B5EF4-FFF2-40B4-BE49-F238E27FC236}">
                <a16:creationId xmlns:a16="http://schemas.microsoft.com/office/drawing/2014/main" id="{9E5B4E16-6F26-4B4D-AC64-0D57CCFF51CD}"/>
              </a:ext>
            </a:extLst>
          </p:cNvPr>
          <p:cNvSpPr/>
          <p:nvPr/>
        </p:nvSpPr>
        <p:spPr>
          <a:xfrm>
            <a:off x="10515247" y="2806965"/>
            <a:ext cx="1661008" cy="71557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137160" tIns="34289" rIns="137160" bIns="34289" numCol="1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Rudy Ferraro (FELL) </a:t>
            </a:r>
          </a:p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Michele di </a:t>
            </a:r>
            <a:r>
              <a:rPr lang="en-US" sz="105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Mita</a:t>
            </a: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 (FELL) </a:t>
            </a:r>
          </a:p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Raphaël Berberat</a:t>
            </a:r>
          </a:p>
          <a:p>
            <a:pPr algn="ctr">
              <a:defRPr/>
            </a:pPr>
            <a:r>
              <a:rPr lang="en-US" sz="1050" dirty="0">
                <a:solidFill>
                  <a:prstClr val="black">
                    <a:lumMod val="65000"/>
                    <a:lumOff val="35000"/>
                  </a:prstClr>
                </a:solidFill>
              </a:rPr>
              <a:t>Sylvain Kaufmann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0719" y="1917628"/>
            <a:ext cx="875894" cy="875894"/>
          </a:xfrm>
          <a:prstGeom prst="rect">
            <a:avLst/>
          </a:prstGeom>
        </p:spPr>
      </p:pic>
      <p:sp>
        <p:nvSpPr>
          <p:cNvPr id="39" name="Shape 587">
            <a:extLst>
              <a:ext uri="{FF2B5EF4-FFF2-40B4-BE49-F238E27FC236}">
                <a16:creationId xmlns:a16="http://schemas.microsoft.com/office/drawing/2014/main" id="{D1339281-574C-4121-B71F-35F144E4E4B0}"/>
              </a:ext>
            </a:extLst>
          </p:cNvPr>
          <p:cNvSpPr/>
          <p:nvPr/>
        </p:nvSpPr>
        <p:spPr>
          <a:xfrm>
            <a:off x="54022" y="1471801"/>
            <a:ext cx="12108155" cy="33214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</p:spPr>
        <p:txBody>
          <a:bodyPr wrap="square" lIns="34289" tIns="34289" rIns="34289" bIns="34289" numCol="1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r>
              <a:rPr lang="en-US" sz="1200" b="1" dirty="0">
                <a:solidFill>
                  <a:schemeClr val="tx1"/>
                </a:solidFill>
              </a:rPr>
              <a:t>CEM-ERP </a:t>
            </a:r>
          </a:p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Section Leader: Salvatore Danzeca</a:t>
            </a:r>
          </a:p>
        </p:txBody>
      </p:sp>
    </p:spTree>
    <p:extLst>
      <p:ext uri="{BB962C8B-B14F-4D97-AF65-F5344CB8AC3E}">
        <p14:creationId xmlns:p14="http://schemas.microsoft.com/office/powerpoint/2010/main" val="28962536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E4CB1-47F9-7197-A15A-7D45B56A3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Collaborations and points of discussion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328FE9-9A3A-4C08-AEA5-AAA400DA6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A613D-BBC3-9541-8E3F-42419C551927}" type="datetime1">
              <a:rPr lang="de-CH" smtClean="0"/>
              <a:t>30.03.23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DB81EA-2644-4FD5-F295-6A0BC0CCC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S.Danzeca - CEM-ERP Presentation NTNU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F15FFF-FA16-C4E1-86B0-F6AA37BEA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A7DBEFD-B8A6-6AC9-F7DE-32CA36DB93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 b="0" i="0" dirty="0">
                <a:solidFill>
                  <a:srgbClr val="374151"/>
                </a:solidFill>
                <a:effectLst/>
                <a:latin typeface="Söhne"/>
              </a:rPr>
              <a:t>Reliability assessment of electronic assemblies subjected to radiation</a:t>
            </a:r>
          </a:p>
          <a:p>
            <a:r>
              <a:rPr lang="en-GB" sz="2400" b="0" i="0" dirty="0">
                <a:solidFill>
                  <a:srgbClr val="374151"/>
                </a:solidFill>
                <a:effectLst/>
                <a:latin typeface="Söhne"/>
              </a:rPr>
              <a:t>Failure mechanisms and root cause analysis of electronic assemblies</a:t>
            </a:r>
          </a:p>
          <a:p>
            <a:r>
              <a:rPr lang="en-GB" sz="2400" b="0" i="0" dirty="0">
                <a:solidFill>
                  <a:srgbClr val="374151"/>
                </a:solidFill>
                <a:effectLst/>
                <a:latin typeface="Söhne"/>
              </a:rPr>
              <a:t>The use of </a:t>
            </a:r>
            <a:r>
              <a:rPr lang="en-GB" sz="2400" b="0" i="0" dirty="0" err="1">
                <a:solidFill>
                  <a:srgbClr val="374151"/>
                </a:solidFill>
                <a:effectLst/>
                <a:latin typeface="Söhne"/>
              </a:rPr>
              <a:t>modeling</a:t>
            </a:r>
            <a:r>
              <a:rPr lang="en-GB" sz="2400" b="0" i="0" dirty="0">
                <a:solidFill>
                  <a:srgbClr val="374151"/>
                </a:solidFill>
                <a:effectLst/>
                <a:latin typeface="Söhne"/>
              </a:rPr>
              <a:t> and simulation to predict standard reliability (+ considering the effects of radiation)</a:t>
            </a:r>
          </a:p>
          <a:p>
            <a:r>
              <a:rPr lang="en-GB" sz="2400" b="0" i="0" dirty="0">
                <a:solidFill>
                  <a:srgbClr val="374151"/>
                </a:solidFill>
                <a:effectLst/>
                <a:latin typeface="Söhne"/>
              </a:rPr>
              <a:t>Radiation-induced single-event effects in electronic system and their impact on reliability</a:t>
            </a:r>
          </a:p>
          <a:p>
            <a:r>
              <a:rPr lang="en-GB" sz="2400" b="0" i="0" dirty="0">
                <a:solidFill>
                  <a:srgbClr val="374151"/>
                </a:solidFill>
                <a:effectLst/>
                <a:latin typeface="Söhne"/>
              </a:rPr>
              <a:t>The use of machine learning and artificial intelligence for predicting the reliability of electronic assemblies under radiation exposure</a:t>
            </a:r>
          </a:p>
          <a:p>
            <a:r>
              <a:rPr lang="en-GB" sz="2400" dirty="0">
                <a:solidFill>
                  <a:srgbClr val="374151"/>
                </a:solidFill>
                <a:latin typeface="Söhne"/>
              </a:rPr>
              <a:t>Others:</a:t>
            </a:r>
          </a:p>
          <a:p>
            <a:pPr lvl="1"/>
            <a:r>
              <a:rPr lang="en-GB" sz="2000" dirty="0">
                <a:solidFill>
                  <a:srgbClr val="374151"/>
                </a:solidFill>
                <a:latin typeface="Söhne"/>
              </a:rPr>
              <a:t>Training at CERN on reliability</a:t>
            </a:r>
          </a:p>
          <a:p>
            <a:pPr marL="533400" lvl="1" indent="0">
              <a:buNone/>
            </a:pP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258942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2"/>
          <p:cNvSpPr txBox="1"/>
          <p:nvPr/>
        </p:nvSpPr>
        <p:spPr>
          <a:xfrm>
            <a:off x="4834021" y="2553779"/>
            <a:ext cx="6474074" cy="2952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4400"/>
              <a:buFont typeface="Arial"/>
              <a:buNone/>
            </a:pPr>
            <a:r>
              <a:rPr lang="en-US" sz="4400" b="0" i="0">
                <a:solidFill>
                  <a:srgbClr val="5AA3D9"/>
                </a:solidFill>
                <a:latin typeface="Arial"/>
                <a:ea typeface="Arial"/>
                <a:cs typeface="Arial"/>
                <a:sym typeface="Arial"/>
              </a:rPr>
              <a:t>Thank you for your attention!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FBFDAF8-3530-704B-98D4-B63CF914CB38}" type="datetime1">
              <a:rPr lang="de-CH" smtClean="0"/>
              <a:t>30.03.23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S.Danzeca - CEM-ERP Presentation NTNU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H" smtClean="0"/>
              <a:t>13</a:t>
            </a:fld>
            <a:endParaRPr lang="en-CH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51FEB-F908-4E92-84C5-5C0B89211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Section mandate</a:t>
            </a:r>
            <a:br>
              <a:rPr lang="fr-CH" dirty="0"/>
            </a:br>
            <a:endParaRPr lang="fr-F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14E147-C842-4483-A318-94C50EFDEE5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BE1E07-F6BB-4B05-891D-6A8771589F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en-GB" dirty="0"/>
              <a:t>Provide CERN-wide support in the domain of Printed Circuits Boards (PCB), electronic systems assembly, radiation testing, radiation monitoring for the electronics and radiation test facilities for radiation tolerance assessment.</a:t>
            </a:r>
          </a:p>
          <a:p>
            <a:pPr marL="36576" indent="0">
              <a:buNone/>
            </a:pPr>
            <a:r>
              <a:rPr lang="en-GB" dirty="0"/>
              <a:t>The ERP section provides:</a:t>
            </a:r>
          </a:p>
          <a:p>
            <a:pPr>
              <a:buClr>
                <a:schemeClr val="tx1"/>
              </a:buClr>
            </a:pPr>
            <a:r>
              <a:rPr lang="en-GB" dirty="0"/>
              <a:t>Service of PCB Layout design for electronic boards and crates</a:t>
            </a:r>
          </a:p>
          <a:p>
            <a:pPr>
              <a:buClr>
                <a:schemeClr val="tx1"/>
              </a:buClr>
            </a:pPr>
            <a:r>
              <a:rPr lang="en-GB" dirty="0"/>
              <a:t>Service for electronic cards assembly and cabling, internally or by subcontracting including components procurement.</a:t>
            </a:r>
          </a:p>
          <a:p>
            <a:pPr>
              <a:buClr>
                <a:schemeClr val="tx1"/>
              </a:buClr>
            </a:pPr>
            <a:r>
              <a:rPr lang="en-GB" dirty="0"/>
              <a:t>Procurement of bare PCB, manufactured internally at CERN or by subcontracting</a:t>
            </a:r>
          </a:p>
          <a:p>
            <a:pPr>
              <a:buClr>
                <a:schemeClr val="tx1"/>
              </a:buClr>
            </a:pPr>
            <a:r>
              <a:rPr lang="en-GB" dirty="0"/>
              <a:t>Manufacture and Assembly for prototypes in fast track production lines</a:t>
            </a:r>
          </a:p>
          <a:p>
            <a:pPr>
              <a:buClr>
                <a:schemeClr val="tx1"/>
              </a:buClr>
            </a:pPr>
            <a:r>
              <a:rPr lang="en-GB" dirty="0"/>
              <a:t>Repair and modification of electronic systems</a:t>
            </a:r>
          </a:p>
          <a:p>
            <a:pPr>
              <a:buClr>
                <a:schemeClr val="tx1"/>
              </a:buClr>
            </a:pPr>
            <a:r>
              <a:rPr lang="en-GB" dirty="0"/>
              <a:t>Service of radiation testing on electronic components and systems  </a:t>
            </a:r>
          </a:p>
          <a:p>
            <a:pPr>
              <a:buClr>
                <a:schemeClr val="tx1"/>
              </a:buClr>
            </a:pPr>
            <a:r>
              <a:rPr lang="en-GB" dirty="0"/>
              <a:t>Coordination and the operation of the CC60 gamma and CHARM radiation test facilities at CERN.</a:t>
            </a:r>
          </a:p>
          <a:p>
            <a:pPr>
              <a:buClr>
                <a:schemeClr val="tx1"/>
              </a:buClr>
            </a:pPr>
            <a:r>
              <a:rPr lang="en-GB" dirty="0"/>
              <a:t>Reliability in electronic systems</a:t>
            </a:r>
          </a:p>
          <a:p>
            <a:pPr>
              <a:buClr>
                <a:schemeClr val="tx1"/>
              </a:buClr>
            </a:pPr>
            <a:r>
              <a:rPr lang="en-GB" dirty="0"/>
              <a:t>Design, installation, operation and maintenance of the </a:t>
            </a:r>
            <a:r>
              <a:rPr lang="en-GB" dirty="0" err="1"/>
              <a:t>IoT</a:t>
            </a:r>
            <a:r>
              <a:rPr lang="en-GB" dirty="0"/>
              <a:t> Wireless Radiation monitoring </a:t>
            </a:r>
          </a:p>
          <a:p>
            <a:pPr marL="50800" indent="0" algn="ctr">
              <a:spcBef>
                <a:spcPts val="600"/>
              </a:spcBef>
              <a:buNone/>
            </a:pPr>
            <a:endParaRPr lang="en-US" sz="2000" dirty="0"/>
          </a:p>
        </p:txBody>
      </p:sp>
      <p:sp>
        <p:nvSpPr>
          <p:cNvPr id="5" name="Google Shape;81;p10">
            <a:extLst>
              <a:ext uri="{FF2B5EF4-FFF2-40B4-BE49-F238E27FC236}">
                <a16:creationId xmlns:a16="http://schemas.microsoft.com/office/drawing/2014/main" id="{ABAA8862-BDF8-4BBE-90D7-85F857D8F377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2673684" y="6356350"/>
            <a:ext cx="110155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445342C1-1B41-AD4C-858A-B318740CEFC6}" type="datetime1">
              <a:rPr lang="de-CH" smtClean="0"/>
              <a:t>30.03.23</a:t>
            </a:fld>
            <a:endParaRPr dirty="0"/>
          </a:p>
        </p:txBody>
      </p:sp>
      <p:sp>
        <p:nvSpPr>
          <p:cNvPr id="6" name="Google Shape;82;p10">
            <a:extLst>
              <a:ext uri="{FF2B5EF4-FFF2-40B4-BE49-F238E27FC236}">
                <a16:creationId xmlns:a16="http://schemas.microsoft.com/office/drawing/2014/main" id="{DC5FD80C-38F5-49AA-B906-9479C5C496A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645828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S.Danzeca - CEM-ERP Presentation NTNU</a:t>
            </a:r>
            <a:endParaRPr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657A0C-F872-56BC-CB16-10A53DEE0DFB}"/>
              </a:ext>
            </a:extLst>
          </p:cNvPr>
          <p:cNvSpPr/>
          <p:nvPr/>
        </p:nvSpPr>
        <p:spPr>
          <a:xfrm>
            <a:off x="991518" y="2544896"/>
            <a:ext cx="9882130" cy="189490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E703F4-9A20-191C-521E-EE4224AA8D02}"/>
              </a:ext>
            </a:extLst>
          </p:cNvPr>
          <p:cNvSpPr/>
          <p:nvPr/>
        </p:nvSpPr>
        <p:spPr>
          <a:xfrm>
            <a:off x="991518" y="4439798"/>
            <a:ext cx="9882130" cy="37457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F1A3F5B-4654-EECB-4EA1-B73ADB31AD72}"/>
              </a:ext>
            </a:extLst>
          </p:cNvPr>
          <p:cNvSpPr/>
          <p:nvPr/>
        </p:nvSpPr>
        <p:spPr>
          <a:xfrm>
            <a:off x="991518" y="5267804"/>
            <a:ext cx="9882130" cy="374573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60107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066" y="0"/>
            <a:ext cx="10515600" cy="741780"/>
          </a:xfrm>
        </p:spPr>
        <p:txBody>
          <a:bodyPr/>
          <a:lstStyle/>
          <a:p>
            <a:r>
              <a:rPr lang="fr-CH" dirty="0"/>
              <a:t>Service of PCB </a:t>
            </a:r>
            <a:r>
              <a:rPr lang="fr-CH" dirty="0" err="1"/>
              <a:t>Layout</a:t>
            </a:r>
            <a:r>
              <a:rPr lang="fr-CH" dirty="0"/>
              <a:t> design for </a:t>
            </a:r>
            <a:r>
              <a:rPr lang="en-GB" dirty="0"/>
              <a:t>electronic</a:t>
            </a:r>
            <a:r>
              <a:rPr lang="fr-CH" dirty="0"/>
              <a:t> </a:t>
            </a:r>
            <a:r>
              <a:rPr lang="en-GB" dirty="0"/>
              <a:t>boards</a:t>
            </a:r>
            <a:r>
              <a:rPr lang="fr-CH" dirty="0"/>
              <a:t> and </a:t>
            </a:r>
            <a:r>
              <a:rPr lang="fr-CH" dirty="0" err="1"/>
              <a:t>crates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C99A-DC91-7B46-8B9F-DAF74A395D62}" type="datetime1">
              <a:rPr lang="de-CH" smtClean="0"/>
              <a:t>30.03.23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S.Danzeca - CEM-ERP Presentation NTNU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838200" y="1358241"/>
            <a:ext cx="7905883" cy="470567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schemeClr val="dk1"/>
                </a:solidFill>
              </a:rPr>
              <a:t>The Design Office provides an on-demand design </a:t>
            </a:r>
            <a:r>
              <a:rPr lang="en-GB" sz="2400" dirty="0">
                <a:solidFill>
                  <a:srgbClr val="595959"/>
                </a:solidFill>
              </a:rPr>
              <a:t>service</a:t>
            </a:r>
            <a:r>
              <a:rPr lang="en-GB" sz="2400" dirty="0">
                <a:solidFill>
                  <a:schemeClr val="dk1"/>
                </a:solidFill>
              </a:rPr>
              <a:t> by a team of specialised engineers, including: </a:t>
            </a:r>
          </a:p>
          <a:p>
            <a:pPr marL="0" indent="0">
              <a:buNone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595959"/>
                </a:solidFill>
              </a:rPr>
              <a:t>Complete PCB layout and mechanical design.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595959"/>
                </a:solidFill>
              </a:rPr>
              <a:t>Management of the CERN </a:t>
            </a:r>
            <a:r>
              <a:rPr lang="en-GB" sz="2000" dirty="0" err="1">
                <a:solidFill>
                  <a:srgbClr val="595959"/>
                </a:solidFill>
              </a:rPr>
              <a:t>Altium</a:t>
            </a:r>
            <a:r>
              <a:rPr lang="en-GB" sz="2000" dirty="0">
                <a:solidFill>
                  <a:srgbClr val="595959"/>
                </a:solidFill>
              </a:rPr>
              <a:t> and Cadence component libraries and library search tools.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595959"/>
                </a:solidFill>
              </a:rPr>
              <a:t>Preparing a project for production by finalising designs already created or partially created by the client.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595959"/>
                </a:solidFill>
              </a:rPr>
              <a:t>Projects/designs organization with EDA number and complete set of documentation stored on EDMS (including all production files, 3D renders, </a:t>
            </a:r>
            <a:r>
              <a:rPr lang="en-GB" sz="2000" dirty="0" err="1">
                <a:solidFill>
                  <a:srgbClr val="595959"/>
                </a:solidFill>
              </a:rPr>
              <a:t>etc</a:t>
            </a:r>
            <a:r>
              <a:rPr lang="en-GB" sz="2000" dirty="0">
                <a:solidFill>
                  <a:srgbClr val="595959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595959"/>
                </a:solidFill>
              </a:rPr>
              <a:t>CAD Designs for create assembly (</a:t>
            </a:r>
            <a:r>
              <a:rPr lang="en-GB" sz="2000" dirty="0" err="1">
                <a:solidFill>
                  <a:srgbClr val="595959"/>
                </a:solidFill>
              </a:rPr>
              <a:t>Autocad</a:t>
            </a:r>
            <a:r>
              <a:rPr lang="en-GB" sz="2000" dirty="0">
                <a:solidFill>
                  <a:srgbClr val="595959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595959"/>
                </a:solidFill>
              </a:rPr>
              <a:t>Procurement of bare PCB internally at CERN or by subcontracting</a:t>
            </a:r>
          </a:p>
          <a:p>
            <a:r>
              <a:rPr lang="en-GB" sz="2800" b="0" i="0" u="sng" dirty="0">
                <a:solidFill>
                  <a:srgbClr val="386FE5"/>
                </a:solidFill>
                <a:effectLst/>
                <a:latin typeface="Open Sans" panose="020B0606030504020204" pitchFamily="34" charset="0"/>
                <a:hlinkClick r:id="rId2"/>
              </a:rPr>
              <a:t>Example: https://cms-daq-dth-p2.web.cern.ch/</a:t>
            </a:r>
            <a:endParaRPr lang="en-GB" sz="2000" dirty="0">
              <a:solidFill>
                <a:srgbClr val="595959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3282" y="1436249"/>
            <a:ext cx="1085589" cy="569298"/>
          </a:xfrm>
          <a:prstGeom prst="rect">
            <a:avLst/>
          </a:prstGeom>
        </p:spPr>
      </p:pic>
      <p:pic>
        <p:nvPicPr>
          <p:cNvPr id="9" name="Picture 4" descr="File:Cadence Logo.sv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0326" y="1457625"/>
            <a:ext cx="1369884" cy="280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File:KiCad-Logo.sv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666" y="1434386"/>
            <a:ext cx="865296" cy="353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115" y="1986351"/>
            <a:ext cx="1399264" cy="156338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1534" y="2005547"/>
            <a:ext cx="1286130" cy="14931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7440" y="3747833"/>
            <a:ext cx="3435655" cy="2287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569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420" y="238523"/>
            <a:ext cx="10515600" cy="741780"/>
          </a:xfrm>
        </p:spPr>
        <p:txBody>
          <a:bodyPr/>
          <a:lstStyle/>
          <a:p>
            <a:r>
              <a:rPr lang="fr-CH" dirty="0"/>
              <a:t>Service for </a:t>
            </a:r>
            <a:r>
              <a:rPr lang="fr-CH" dirty="0" err="1"/>
              <a:t>electronic</a:t>
            </a:r>
            <a:r>
              <a:rPr lang="fr-CH" dirty="0"/>
              <a:t> </a:t>
            </a:r>
            <a:r>
              <a:rPr lang="fr-CH" dirty="0" err="1"/>
              <a:t>cards</a:t>
            </a:r>
            <a:r>
              <a:rPr lang="fr-CH" dirty="0"/>
              <a:t> </a:t>
            </a:r>
            <a:r>
              <a:rPr lang="fr-CH" dirty="0" err="1"/>
              <a:t>assembly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1837D-87B1-F442-98A7-64AA77C894AE}" type="datetime1">
              <a:rPr lang="de-CH" smtClean="0"/>
              <a:t>30.03.23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S.Danzeca - CEM-ERP Presentation NTNU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814448" y="1381991"/>
            <a:ext cx="6954748" cy="4705675"/>
          </a:xfrm>
          <a:prstGeom prst="rect">
            <a:avLst/>
          </a:prstGeo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595959"/>
                </a:solidFill>
              </a:rPr>
              <a:t>Realisation of prototypes and production runs, which includes PCB production subcontracting, electronics assembly and mechanical assembly, aided by strong ongoing relationships with a variety of subcontractors.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595959"/>
                </a:solidFill>
              </a:rPr>
              <a:t>Passive components and connectors storage in case missing in production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595959"/>
                </a:solidFill>
              </a:rPr>
              <a:t>Expertise available includes managing production, procurement and component packaging, subcontracting PCB manufacturing and subcontracting assembly.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200" dirty="0" err="1">
                <a:solidFill>
                  <a:srgbClr val="595959"/>
                </a:solidFill>
              </a:rPr>
              <a:t>Manufacturing</a:t>
            </a:r>
            <a:r>
              <a:rPr lang="fr-CH" sz="2200" dirty="0">
                <a:solidFill>
                  <a:srgbClr val="595959"/>
                </a:solidFill>
              </a:rPr>
              <a:t> and </a:t>
            </a:r>
            <a:r>
              <a:rPr lang="fr-CH" sz="2200" dirty="0" err="1">
                <a:solidFill>
                  <a:srgbClr val="595959"/>
                </a:solidFill>
              </a:rPr>
              <a:t>Assembly</a:t>
            </a:r>
            <a:r>
              <a:rPr lang="fr-CH" sz="2200" dirty="0">
                <a:solidFill>
                  <a:srgbClr val="595959"/>
                </a:solidFill>
              </a:rPr>
              <a:t> for prototypes in </a:t>
            </a:r>
            <a:r>
              <a:rPr lang="fr-CH" sz="2200" dirty="0" err="1">
                <a:solidFill>
                  <a:srgbClr val="595959"/>
                </a:solidFill>
              </a:rPr>
              <a:t>fast</a:t>
            </a:r>
            <a:r>
              <a:rPr lang="fr-CH" sz="2200" dirty="0">
                <a:solidFill>
                  <a:srgbClr val="595959"/>
                </a:solidFill>
              </a:rPr>
              <a:t> </a:t>
            </a:r>
            <a:r>
              <a:rPr lang="fr-CH" sz="2200" dirty="0" err="1">
                <a:solidFill>
                  <a:srgbClr val="595959"/>
                </a:solidFill>
              </a:rPr>
              <a:t>track</a:t>
            </a:r>
            <a:r>
              <a:rPr lang="fr-CH" sz="2200" dirty="0">
                <a:solidFill>
                  <a:srgbClr val="595959"/>
                </a:solidFill>
              </a:rPr>
              <a:t> production </a:t>
            </a:r>
            <a:r>
              <a:rPr lang="fr-CH" sz="2200" dirty="0" err="1">
                <a:solidFill>
                  <a:srgbClr val="595959"/>
                </a:solidFill>
              </a:rPr>
              <a:t>lines</a:t>
            </a:r>
            <a:endParaRPr lang="en-GB" sz="2200" dirty="0">
              <a:solidFill>
                <a:srgbClr val="595959"/>
              </a:solidFill>
            </a:endParaRPr>
          </a:p>
          <a:p>
            <a:endParaRPr lang="en-GB" sz="2200" dirty="0">
              <a:solidFill>
                <a:srgbClr val="595959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5010" y="1222058"/>
            <a:ext cx="2237977" cy="125886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934215" y="2461373"/>
            <a:ext cx="2159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LHCb_VELO_VFEGBTX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9247" y="2730238"/>
            <a:ext cx="2581773" cy="14522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2400" y="4431803"/>
            <a:ext cx="3182587" cy="179020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290150" y="6231135"/>
            <a:ext cx="17972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Picoseconsds</a:t>
            </a:r>
            <a:r>
              <a:rPr lang="en-GB" dirty="0"/>
              <a:t> board</a:t>
            </a:r>
          </a:p>
        </p:txBody>
      </p:sp>
    </p:spTree>
    <p:extLst>
      <p:ext uri="{BB962C8B-B14F-4D97-AF65-F5344CB8AC3E}">
        <p14:creationId xmlns:p14="http://schemas.microsoft.com/office/powerpoint/2010/main" val="3463487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Repair</a:t>
            </a:r>
            <a:r>
              <a:rPr lang="fr-CH" dirty="0"/>
              <a:t> and modification of </a:t>
            </a:r>
            <a:r>
              <a:rPr lang="fr-CH" dirty="0" err="1"/>
              <a:t>electronic</a:t>
            </a:r>
            <a:r>
              <a:rPr lang="fr-CH" dirty="0"/>
              <a:t> </a:t>
            </a:r>
            <a:r>
              <a:rPr lang="fr-CH" dirty="0" err="1"/>
              <a:t>systems</a:t>
            </a:r>
            <a:br>
              <a:rPr lang="fr-CH" dirty="0"/>
            </a:b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CBC4C-4329-B043-8CBF-B799990BAE0C}" type="datetime1">
              <a:rPr lang="de-CH" smtClean="0"/>
              <a:t>30.03.23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S.Danzeca - CEM-ERP Presentation NTNU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838200" y="1358242"/>
            <a:ext cx="6458284" cy="1932686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595959"/>
                </a:solidFill>
              </a:rPr>
              <a:t>Assembly workshop maintains a range of available processes, capabilities and expertise on-site, offering a highly flexible service for production of prototypes, failure analysis and rework.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595959"/>
                </a:solidFill>
              </a:rPr>
              <a:t>Repair and rework of almost any type of component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595959"/>
                </a:solidFill>
              </a:rPr>
              <a:t>On-demand PCBA cleaning</a:t>
            </a:r>
            <a:endParaRPr lang="en-US" sz="2200" dirty="0">
              <a:solidFill>
                <a:srgbClr val="595959"/>
              </a:solidFill>
            </a:endParaRPr>
          </a:p>
          <a:p>
            <a:endParaRPr lang="en-US" dirty="0">
              <a:solidFill>
                <a:srgbClr val="595959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67" y="3187119"/>
            <a:ext cx="3962400" cy="2971800"/>
          </a:xfrm>
          <a:prstGeom prst="rect">
            <a:avLst/>
          </a:prstGeom>
        </p:spPr>
      </p:pic>
      <p:pic>
        <p:nvPicPr>
          <p:cNvPr id="1026" name="Picture 2" descr="https://www.seamarkzm.com/wp-content/uploads/2017/12/pcb-6-1-1067x6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2666" y="1352461"/>
            <a:ext cx="2801381" cy="1575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A2DFFAF-93EE-AC48-CA9C-9129B5D7B3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559" y="3389643"/>
            <a:ext cx="6378565" cy="286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582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51FEB-F908-4E92-84C5-5C0B89211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Section mandate</a:t>
            </a:r>
            <a:br>
              <a:rPr lang="fr-CH" dirty="0"/>
            </a:br>
            <a:endParaRPr lang="fr-F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14E147-C842-4483-A318-94C50EFDEE5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BE1E07-F6BB-4B05-891D-6A8771589F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en-GB" dirty="0"/>
              <a:t>Provide CERN-wide support in the domain of Printed Circuits Boards (PCB), electronic systems assembly, radiation testing, radiation monitoring for the electronics and radiation test facilities for radiation tolerance assessment.</a:t>
            </a:r>
          </a:p>
          <a:p>
            <a:pPr marL="36576" indent="0">
              <a:buNone/>
            </a:pPr>
            <a:r>
              <a:rPr lang="en-GB" dirty="0"/>
              <a:t>The ERP section provides:</a:t>
            </a:r>
          </a:p>
          <a:p>
            <a:pPr>
              <a:buClr>
                <a:schemeClr val="tx1"/>
              </a:buClr>
            </a:pPr>
            <a:r>
              <a:rPr lang="en-GB" dirty="0"/>
              <a:t>Service of PCB Layout design for electronic boards and crates</a:t>
            </a:r>
          </a:p>
          <a:p>
            <a:pPr>
              <a:buClr>
                <a:schemeClr val="tx1"/>
              </a:buClr>
            </a:pPr>
            <a:r>
              <a:rPr lang="en-GB" dirty="0"/>
              <a:t>Service for electronic cards assembly and cabling, internally or by subcontracting including components procurement.</a:t>
            </a:r>
          </a:p>
          <a:p>
            <a:pPr>
              <a:buClr>
                <a:schemeClr val="tx1"/>
              </a:buClr>
            </a:pPr>
            <a:r>
              <a:rPr lang="en-GB" dirty="0"/>
              <a:t>Procurement of bare PCB, manufactured internally at CERN or by subcontracting</a:t>
            </a:r>
          </a:p>
          <a:p>
            <a:pPr>
              <a:buClr>
                <a:schemeClr val="tx1"/>
              </a:buClr>
            </a:pPr>
            <a:r>
              <a:rPr lang="en-GB" dirty="0"/>
              <a:t>Manufacture and Assembly for prototypes in fast track production lines</a:t>
            </a:r>
          </a:p>
          <a:p>
            <a:pPr>
              <a:buClr>
                <a:schemeClr val="tx1"/>
              </a:buClr>
            </a:pPr>
            <a:r>
              <a:rPr lang="en-GB" dirty="0"/>
              <a:t>Repair and modification of electronic systems</a:t>
            </a:r>
          </a:p>
          <a:p>
            <a:pPr>
              <a:buClr>
                <a:schemeClr val="tx1"/>
              </a:buClr>
            </a:pPr>
            <a:r>
              <a:rPr lang="en-GB" dirty="0"/>
              <a:t>Service of radiation testing on electronic components and systems  </a:t>
            </a:r>
          </a:p>
          <a:p>
            <a:pPr>
              <a:buClr>
                <a:schemeClr val="tx1"/>
              </a:buClr>
            </a:pPr>
            <a:r>
              <a:rPr lang="en-GB" dirty="0"/>
              <a:t>Coordination and the operation of the CC60 gamma and CHARM radiation test facilities at CERN.</a:t>
            </a:r>
          </a:p>
          <a:p>
            <a:pPr>
              <a:buClr>
                <a:schemeClr val="tx1"/>
              </a:buClr>
            </a:pPr>
            <a:r>
              <a:rPr lang="en-GB" dirty="0"/>
              <a:t>Reliability in electronic systems</a:t>
            </a:r>
          </a:p>
          <a:p>
            <a:pPr>
              <a:buClr>
                <a:schemeClr val="tx1"/>
              </a:buClr>
            </a:pPr>
            <a:r>
              <a:rPr lang="en-GB" dirty="0"/>
              <a:t>Design, installation, operation and maintenance of the </a:t>
            </a:r>
            <a:r>
              <a:rPr lang="en-GB" dirty="0" err="1"/>
              <a:t>IoT</a:t>
            </a:r>
            <a:r>
              <a:rPr lang="en-GB" dirty="0"/>
              <a:t> Wireless Radiation monitoring </a:t>
            </a:r>
          </a:p>
          <a:p>
            <a:pPr marL="50800" indent="0" algn="ctr">
              <a:spcBef>
                <a:spcPts val="600"/>
              </a:spcBef>
              <a:buNone/>
            </a:pPr>
            <a:endParaRPr lang="en-US" sz="2000" dirty="0"/>
          </a:p>
        </p:txBody>
      </p:sp>
      <p:sp>
        <p:nvSpPr>
          <p:cNvPr id="5" name="Google Shape;81;p10">
            <a:extLst>
              <a:ext uri="{FF2B5EF4-FFF2-40B4-BE49-F238E27FC236}">
                <a16:creationId xmlns:a16="http://schemas.microsoft.com/office/drawing/2014/main" id="{ABAA8862-BDF8-4BBE-90D7-85F857D8F377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2673684" y="6356350"/>
            <a:ext cx="110155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3741D550-6BDD-4841-B7E6-E421A6E61C2D}" type="datetime1">
              <a:rPr lang="de-CH" smtClean="0"/>
              <a:t>30.03.23</a:t>
            </a:fld>
            <a:endParaRPr dirty="0"/>
          </a:p>
        </p:txBody>
      </p:sp>
      <p:sp>
        <p:nvSpPr>
          <p:cNvPr id="6" name="Google Shape;82;p10">
            <a:extLst>
              <a:ext uri="{FF2B5EF4-FFF2-40B4-BE49-F238E27FC236}">
                <a16:creationId xmlns:a16="http://schemas.microsoft.com/office/drawing/2014/main" id="{DC5FD80C-38F5-49AA-B906-9479C5C496A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645828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S.Danzeca - CEM-ERP Presentation NTNU</a:t>
            </a:r>
            <a:endParaRPr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657A0C-F872-56BC-CB16-10A53DEE0DFB}"/>
              </a:ext>
            </a:extLst>
          </p:cNvPr>
          <p:cNvSpPr/>
          <p:nvPr/>
        </p:nvSpPr>
        <p:spPr>
          <a:xfrm>
            <a:off x="991518" y="2544896"/>
            <a:ext cx="9882130" cy="1894902"/>
          </a:xfrm>
          <a:prstGeom prst="rect">
            <a:avLst/>
          </a:prstGeom>
          <a:solidFill>
            <a:schemeClr val="tx2">
              <a:alpha val="83598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E703F4-9A20-191C-521E-EE4224AA8D02}"/>
              </a:ext>
            </a:extLst>
          </p:cNvPr>
          <p:cNvSpPr/>
          <p:nvPr/>
        </p:nvSpPr>
        <p:spPr>
          <a:xfrm>
            <a:off x="991518" y="4439798"/>
            <a:ext cx="9882130" cy="37457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F1A3F5B-4654-EECB-4EA1-B73ADB31AD72}"/>
              </a:ext>
            </a:extLst>
          </p:cNvPr>
          <p:cNvSpPr/>
          <p:nvPr/>
        </p:nvSpPr>
        <p:spPr>
          <a:xfrm>
            <a:off x="991518" y="5267804"/>
            <a:ext cx="9882130" cy="374573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37962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testing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952D1-3F19-014B-BEF5-5626DBD6634D}" type="datetime1">
              <a:rPr lang="de-CH" smtClean="0"/>
              <a:t>30.03.23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S.Danzeca - CEM-ERP Presentation NTNU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7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DFBFF4B-91AD-47E5-BD41-DD295DB7C37C}"/>
              </a:ext>
            </a:extLst>
          </p:cNvPr>
          <p:cNvGrpSpPr/>
          <p:nvPr/>
        </p:nvGrpSpPr>
        <p:grpSpPr>
          <a:xfrm>
            <a:off x="4188502" y="1732150"/>
            <a:ext cx="3825955" cy="4011638"/>
            <a:chOff x="2865527" y="1757796"/>
            <a:chExt cx="3412947" cy="3578586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4B9572BD-2ADB-47B7-8E0A-E92216675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965" y="1757796"/>
              <a:ext cx="1202813" cy="1039100"/>
            </a:xfrm>
            <a:custGeom>
              <a:avLst/>
              <a:gdLst>
                <a:gd name="T0" fmla="*/ 0 w 1249"/>
                <a:gd name="T1" fmla="*/ 540 h 1079"/>
                <a:gd name="T2" fmla="*/ 309 w 1249"/>
                <a:gd name="T3" fmla="*/ 0 h 1079"/>
                <a:gd name="T4" fmla="*/ 941 w 1249"/>
                <a:gd name="T5" fmla="*/ 0 h 1079"/>
                <a:gd name="T6" fmla="*/ 1249 w 1249"/>
                <a:gd name="T7" fmla="*/ 540 h 1079"/>
                <a:gd name="T8" fmla="*/ 941 w 1249"/>
                <a:gd name="T9" fmla="*/ 1079 h 1079"/>
                <a:gd name="T10" fmla="*/ 309 w 1249"/>
                <a:gd name="T11" fmla="*/ 1079 h 1079"/>
                <a:gd name="T12" fmla="*/ 0 w 1249"/>
                <a:gd name="T13" fmla="*/ 540 h 1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9" h="1079">
                  <a:moveTo>
                    <a:pt x="0" y="540"/>
                  </a:moveTo>
                  <a:lnTo>
                    <a:pt x="309" y="0"/>
                  </a:lnTo>
                  <a:lnTo>
                    <a:pt x="941" y="0"/>
                  </a:lnTo>
                  <a:lnTo>
                    <a:pt x="1249" y="540"/>
                  </a:lnTo>
                  <a:lnTo>
                    <a:pt x="941" y="1079"/>
                  </a:lnTo>
                  <a:lnTo>
                    <a:pt x="309" y="1079"/>
                  </a:lnTo>
                  <a:lnTo>
                    <a:pt x="0" y="540"/>
                  </a:lnTo>
                  <a:close/>
                </a:path>
              </a:pathLst>
            </a:custGeom>
            <a:solidFill>
              <a:srgbClr val="3A5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3600" b="1" kern="0" dirty="0">
                  <a:solidFill>
                    <a:prstClr val="black"/>
                  </a:solidFill>
                  <a:latin typeface="Calibri" panose="020F0502020204030204"/>
                </a:rPr>
                <a:t>01</a:t>
              </a:r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A72776A0-6D1E-498F-A0BD-93220B2D1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661" y="2394352"/>
              <a:ext cx="1202813" cy="1045841"/>
            </a:xfrm>
            <a:custGeom>
              <a:avLst/>
              <a:gdLst>
                <a:gd name="T0" fmla="*/ 0 w 1249"/>
                <a:gd name="T1" fmla="*/ 543 h 1086"/>
                <a:gd name="T2" fmla="*/ 311 w 1249"/>
                <a:gd name="T3" fmla="*/ 0 h 1086"/>
                <a:gd name="T4" fmla="*/ 940 w 1249"/>
                <a:gd name="T5" fmla="*/ 0 h 1086"/>
                <a:gd name="T6" fmla="*/ 1249 w 1249"/>
                <a:gd name="T7" fmla="*/ 543 h 1086"/>
                <a:gd name="T8" fmla="*/ 940 w 1249"/>
                <a:gd name="T9" fmla="*/ 1086 h 1086"/>
                <a:gd name="T10" fmla="*/ 311 w 1249"/>
                <a:gd name="T11" fmla="*/ 1086 h 1086"/>
                <a:gd name="T12" fmla="*/ 0 w 1249"/>
                <a:gd name="T13" fmla="*/ 543 h 1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9" h="1086">
                  <a:moveTo>
                    <a:pt x="0" y="543"/>
                  </a:moveTo>
                  <a:lnTo>
                    <a:pt x="311" y="0"/>
                  </a:lnTo>
                  <a:lnTo>
                    <a:pt x="940" y="0"/>
                  </a:lnTo>
                  <a:lnTo>
                    <a:pt x="1249" y="543"/>
                  </a:lnTo>
                  <a:lnTo>
                    <a:pt x="940" y="1086"/>
                  </a:lnTo>
                  <a:lnTo>
                    <a:pt x="311" y="1086"/>
                  </a:lnTo>
                  <a:lnTo>
                    <a:pt x="0" y="543"/>
                  </a:lnTo>
                  <a:close/>
                </a:path>
              </a:pathLst>
            </a:custGeom>
            <a:solidFill>
              <a:srgbClr val="F793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274320" bIns="34290" numCol="1" anchor="t" anchorCtr="0" compatLnSpc="1">
              <a:prstTxWarp prst="textNoShape">
                <a:avLst/>
              </a:prstTxWarp>
            </a:bodyPr>
            <a:lstStyle/>
            <a:p>
              <a:pPr algn="r">
                <a:defRPr/>
              </a:pPr>
              <a:r>
                <a:rPr lang="en-US" sz="3600" b="1" kern="0">
                  <a:solidFill>
                    <a:prstClr val="black"/>
                  </a:solidFill>
                  <a:latin typeface="Calibri" panose="020F0502020204030204"/>
                </a:rPr>
                <a:t>02</a:t>
              </a:r>
            </a:p>
          </p:txBody>
        </p:sp>
        <p:sp>
          <p:nvSpPr>
            <p:cNvPr id="10" name="Freeform 14">
              <a:extLst>
                <a:ext uri="{FF2B5EF4-FFF2-40B4-BE49-F238E27FC236}">
                  <a16:creationId xmlns:a16="http://schemas.microsoft.com/office/drawing/2014/main" id="{4F17F387-D48E-4F28-A23E-973069B24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661" y="3653984"/>
              <a:ext cx="1202813" cy="1045841"/>
            </a:xfrm>
            <a:custGeom>
              <a:avLst/>
              <a:gdLst>
                <a:gd name="T0" fmla="*/ 0 w 1249"/>
                <a:gd name="T1" fmla="*/ 543 h 1086"/>
                <a:gd name="T2" fmla="*/ 311 w 1249"/>
                <a:gd name="T3" fmla="*/ 0 h 1086"/>
                <a:gd name="T4" fmla="*/ 940 w 1249"/>
                <a:gd name="T5" fmla="*/ 0 h 1086"/>
                <a:gd name="T6" fmla="*/ 1249 w 1249"/>
                <a:gd name="T7" fmla="*/ 543 h 1086"/>
                <a:gd name="T8" fmla="*/ 940 w 1249"/>
                <a:gd name="T9" fmla="*/ 1086 h 1086"/>
                <a:gd name="T10" fmla="*/ 311 w 1249"/>
                <a:gd name="T11" fmla="*/ 1086 h 1086"/>
                <a:gd name="T12" fmla="*/ 0 w 1249"/>
                <a:gd name="T13" fmla="*/ 543 h 1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9" h="1086">
                  <a:moveTo>
                    <a:pt x="0" y="543"/>
                  </a:moveTo>
                  <a:lnTo>
                    <a:pt x="311" y="0"/>
                  </a:lnTo>
                  <a:lnTo>
                    <a:pt x="940" y="0"/>
                  </a:lnTo>
                  <a:lnTo>
                    <a:pt x="1249" y="543"/>
                  </a:lnTo>
                  <a:lnTo>
                    <a:pt x="940" y="1086"/>
                  </a:lnTo>
                  <a:lnTo>
                    <a:pt x="311" y="1086"/>
                  </a:lnTo>
                  <a:lnTo>
                    <a:pt x="0" y="543"/>
                  </a:lnTo>
                  <a:close/>
                </a:path>
              </a:pathLst>
            </a:custGeom>
            <a:solidFill>
              <a:srgbClr val="4CC1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274320" bIns="34290" numCol="1" anchor="b" anchorCtr="0" compatLnSpc="1">
              <a:prstTxWarp prst="textNoShape">
                <a:avLst/>
              </a:prstTxWarp>
            </a:bodyPr>
            <a:lstStyle/>
            <a:p>
              <a:pPr algn="r">
                <a:defRPr/>
              </a:pPr>
              <a:r>
                <a:rPr lang="en-US" sz="3600" b="1" kern="0">
                  <a:solidFill>
                    <a:prstClr val="black"/>
                  </a:solidFill>
                  <a:latin typeface="Calibri" panose="020F0502020204030204"/>
                </a:rPr>
                <a:t>03</a:t>
              </a:r>
            </a:p>
          </p:txBody>
        </p:sp>
        <p:sp>
          <p:nvSpPr>
            <p:cNvPr id="11" name="Freeform 17">
              <a:extLst>
                <a:ext uri="{FF2B5EF4-FFF2-40B4-BE49-F238E27FC236}">
                  <a16:creationId xmlns:a16="http://schemas.microsoft.com/office/drawing/2014/main" id="{C00B04E6-ADA3-4949-BB10-84D9CF94B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965" y="4297282"/>
              <a:ext cx="1202813" cy="1039100"/>
            </a:xfrm>
            <a:custGeom>
              <a:avLst/>
              <a:gdLst>
                <a:gd name="T0" fmla="*/ 0 w 1249"/>
                <a:gd name="T1" fmla="*/ 539 h 1079"/>
                <a:gd name="T2" fmla="*/ 309 w 1249"/>
                <a:gd name="T3" fmla="*/ 0 h 1079"/>
                <a:gd name="T4" fmla="*/ 941 w 1249"/>
                <a:gd name="T5" fmla="*/ 0 h 1079"/>
                <a:gd name="T6" fmla="*/ 1249 w 1249"/>
                <a:gd name="T7" fmla="*/ 539 h 1079"/>
                <a:gd name="T8" fmla="*/ 941 w 1249"/>
                <a:gd name="T9" fmla="*/ 1079 h 1079"/>
                <a:gd name="T10" fmla="*/ 309 w 1249"/>
                <a:gd name="T11" fmla="*/ 1079 h 1079"/>
                <a:gd name="T12" fmla="*/ 0 w 1249"/>
                <a:gd name="T13" fmla="*/ 539 h 1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9" h="1079">
                  <a:moveTo>
                    <a:pt x="0" y="539"/>
                  </a:moveTo>
                  <a:lnTo>
                    <a:pt x="309" y="0"/>
                  </a:lnTo>
                  <a:lnTo>
                    <a:pt x="941" y="0"/>
                  </a:lnTo>
                  <a:lnTo>
                    <a:pt x="1249" y="539"/>
                  </a:lnTo>
                  <a:lnTo>
                    <a:pt x="941" y="1079"/>
                  </a:lnTo>
                  <a:lnTo>
                    <a:pt x="309" y="1079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FFCC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b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3600" b="1" kern="0">
                  <a:solidFill>
                    <a:prstClr val="black"/>
                  </a:solidFill>
                  <a:latin typeface="Calibri" panose="020F0502020204030204"/>
                </a:rPr>
                <a:t>04</a:t>
              </a:r>
            </a:p>
          </p:txBody>
        </p:sp>
        <p:sp>
          <p:nvSpPr>
            <p:cNvPr id="12" name="Freeform 20">
              <a:extLst>
                <a:ext uri="{FF2B5EF4-FFF2-40B4-BE49-F238E27FC236}">
                  <a16:creationId xmlns:a16="http://schemas.microsoft.com/office/drawing/2014/main" id="{E0A3619A-E995-4C74-B168-F477F57DD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527" y="3653984"/>
              <a:ext cx="1202813" cy="1045841"/>
            </a:xfrm>
            <a:custGeom>
              <a:avLst/>
              <a:gdLst>
                <a:gd name="T0" fmla="*/ 0 w 1249"/>
                <a:gd name="T1" fmla="*/ 543 h 1086"/>
                <a:gd name="T2" fmla="*/ 310 w 1249"/>
                <a:gd name="T3" fmla="*/ 0 h 1086"/>
                <a:gd name="T4" fmla="*/ 939 w 1249"/>
                <a:gd name="T5" fmla="*/ 0 h 1086"/>
                <a:gd name="T6" fmla="*/ 1249 w 1249"/>
                <a:gd name="T7" fmla="*/ 543 h 1086"/>
                <a:gd name="T8" fmla="*/ 939 w 1249"/>
                <a:gd name="T9" fmla="*/ 1086 h 1086"/>
                <a:gd name="T10" fmla="*/ 310 w 1249"/>
                <a:gd name="T11" fmla="*/ 1086 h 1086"/>
                <a:gd name="T12" fmla="*/ 0 w 1249"/>
                <a:gd name="T13" fmla="*/ 543 h 1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9" h="1086">
                  <a:moveTo>
                    <a:pt x="0" y="543"/>
                  </a:moveTo>
                  <a:lnTo>
                    <a:pt x="310" y="0"/>
                  </a:lnTo>
                  <a:lnTo>
                    <a:pt x="939" y="0"/>
                  </a:lnTo>
                  <a:lnTo>
                    <a:pt x="1249" y="543"/>
                  </a:lnTo>
                  <a:lnTo>
                    <a:pt x="939" y="1086"/>
                  </a:lnTo>
                  <a:lnTo>
                    <a:pt x="310" y="1086"/>
                  </a:lnTo>
                  <a:lnTo>
                    <a:pt x="0" y="543"/>
                  </a:lnTo>
                  <a:close/>
                </a:path>
              </a:pathLst>
            </a:custGeom>
            <a:solidFill>
              <a:srgbClr val="C130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274320" tIns="34290" rIns="68580" bIns="34290" numCol="1" anchor="b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3600" b="1" kern="0">
                  <a:solidFill>
                    <a:prstClr val="black"/>
                  </a:solidFill>
                  <a:latin typeface="Calibri" panose="020F0502020204030204"/>
                </a:rPr>
                <a:t>05</a:t>
              </a:r>
            </a:p>
          </p:txBody>
        </p:sp>
        <p:sp>
          <p:nvSpPr>
            <p:cNvPr id="13" name="Freeform 22">
              <a:extLst>
                <a:ext uri="{FF2B5EF4-FFF2-40B4-BE49-F238E27FC236}">
                  <a16:creationId xmlns:a16="http://schemas.microsoft.com/office/drawing/2014/main" id="{F140E3CF-4031-4F64-AB00-108FB2A8B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527" y="2394353"/>
              <a:ext cx="1202813" cy="1039100"/>
            </a:xfrm>
            <a:custGeom>
              <a:avLst/>
              <a:gdLst>
                <a:gd name="T0" fmla="*/ 0 w 1249"/>
                <a:gd name="T1" fmla="*/ 540 h 1079"/>
                <a:gd name="T2" fmla="*/ 309 w 1249"/>
                <a:gd name="T3" fmla="*/ 0 h 1079"/>
                <a:gd name="T4" fmla="*/ 941 w 1249"/>
                <a:gd name="T5" fmla="*/ 0 h 1079"/>
                <a:gd name="T6" fmla="*/ 1249 w 1249"/>
                <a:gd name="T7" fmla="*/ 540 h 1079"/>
                <a:gd name="T8" fmla="*/ 941 w 1249"/>
                <a:gd name="T9" fmla="*/ 1079 h 1079"/>
                <a:gd name="T10" fmla="*/ 309 w 1249"/>
                <a:gd name="T11" fmla="*/ 1079 h 1079"/>
                <a:gd name="T12" fmla="*/ 0 w 1249"/>
                <a:gd name="T13" fmla="*/ 540 h 1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9" h="1079">
                  <a:moveTo>
                    <a:pt x="0" y="540"/>
                  </a:moveTo>
                  <a:lnTo>
                    <a:pt x="309" y="0"/>
                  </a:lnTo>
                  <a:lnTo>
                    <a:pt x="941" y="0"/>
                  </a:lnTo>
                  <a:lnTo>
                    <a:pt x="1249" y="540"/>
                  </a:lnTo>
                  <a:lnTo>
                    <a:pt x="941" y="1079"/>
                  </a:lnTo>
                  <a:lnTo>
                    <a:pt x="309" y="1079"/>
                  </a:lnTo>
                  <a:lnTo>
                    <a:pt x="0" y="540"/>
                  </a:lnTo>
                  <a:close/>
                </a:path>
              </a:pathLst>
            </a:custGeom>
            <a:solidFill>
              <a:srgbClr val="A2B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27432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3600" b="1" kern="0">
                  <a:solidFill>
                    <a:prstClr val="black"/>
                  </a:solidFill>
                  <a:latin typeface="Calibri" panose="020F0502020204030204"/>
                </a:rPr>
                <a:t>06</a:t>
              </a:r>
            </a:p>
          </p:txBody>
        </p:sp>
        <p:sp>
          <p:nvSpPr>
            <p:cNvPr id="14" name="Freeform: Shape 48">
              <a:extLst>
                <a:ext uri="{FF2B5EF4-FFF2-40B4-BE49-F238E27FC236}">
                  <a16:creationId xmlns:a16="http://schemas.microsoft.com/office/drawing/2014/main" id="{04F715C9-BE7A-4B27-AA02-524BB7958DEC}"/>
                </a:ext>
              </a:extLst>
            </p:cNvPr>
            <p:cNvSpPr/>
            <p:nvPr/>
          </p:nvSpPr>
          <p:spPr>
            <a:xfrm>
              <a:off x="4085582" y="2368025"/>
              <a:ext cx="977161" cy="428872"/>
            </a:xfrm>
            <a:custGeom>
              <a:avLst/>
              <a:gdLst>
                <a:gd name="connsiteX0" fmla="*/ 797078 w 1610809"/>
                <a:gd name="connsiteY0" fmla="*/ 0 h 706977"/>
                <a:gd name="connsiteX1" fmla="*/ 1553630 w 1610809"/>
                <a:gd name="connsiteY1" fmla="*/ 152741 h 706977"/>
                <a:gd name="connsiteX2" fmla="*/ 1610809 w 1610809"/>
                <a:gd name="connsiteY2" fmla="*/ 180285 h 706977"/>
                <a:gd name="connsiteX3" fmla="*/ 1309842 w 1610809"/>
                <a:gd name="connsiteY3" fmla="*/ 706977 h 706977"/>
                <a:gd name="connsiteX4" fmla="*/ 306542 w 1610809"/>
                <a:gd name="connsiteY4" fmla="*/ 706977 h 706977"/>
                <a:gd name="connsiteX5" fmla="*/ 0 w 1610809"/>
                <a:gd name="connsiteY5" fmla="*/ 172264 h 706977"/>
                <a:gd name="connsiteX6" fmla="*/ 40526 w 1610809"/>
                <a:gd name="connsiteY6" fmla="*/ 152741 h 706977"/>
                <a:gd name="connsiteX7" fmla="*/ 797078 w 1610809"/>
                <a:gd name="connsiteY7" fmla="*/ 0 h 70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0809" h="706977">
                  <a:moveTo>
                    <a:pt x="797078" y="0"/>
                  </a:moveTo>
                  <a:cubicBezTo>
                    <a:pt x="1065439" y="0"/>
                    <a:pt x="1321096" y="54387"/>
                    <a:pt x="1553630" y="152741"/>
                  </a:cubicBezTo>
                  <a:lnTo>
                    <a:pt x="1610809" y="180285"/>
                  </a:lnTo>
                  <a:lnTo>
                    <a:pt x="1309842" y="706977"/>
                  </a:lnTo>
                  <a:lnTo>
                    <a:pt x="306542" y="706977"/>
                  </a:lnTo>
                  <a:lnTo>
                    <a:pt x="0" y="172264"/>
                  </a:lnTo>
                  <a:lnTo>
                    <a:pt x="40526" y="152741"/>
                  </a:lnTo>
                  <a:cubicBezTo>
                    <a:pt x="273060" y="54387"/>
                    <a:pt x="528718" y="0"/>
                    <a:pt x="797078" y="0"/>
                  </a:cubicBezTo>
                  <a:close/>
                </a:path>
              </a:pathLst>
            </a:custGeom>
            <a:solidFill>
              <a:sysClr val="windowText" lastClr="000000">
                <a:alpha val="3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5" name="Freeform: Shape 49">
              <a:extLst>
                <a:ext uri="{FF2B5EF4-FFF2-40B4-BE49-F238E27FC236}">
                  <a16:creationId xmlns:a16="http://schemas.microsoft.com/office/drawing/2014/main" id="{158994FA-2C10-4283-98E9-3690D3F7D1C4}"/>
                </a:ext>
              </a:extLst>
            </p:cNvPr>
            <p:cNvSpPr/>
            <p:nvPr/>
          </p:nvSpPr>
          <p:spPr>
            <a:xfrm>
              <a:off x="3395784" y="2589476"/>
              <a:ext cx="672557" cy="843977"/>
            </a:xfrm>
            <a:custGeom>
              <a:avLst/>
              <a:gdLst>
                <a:gd name="connsiteX0" fmla="*/ 803193 w 1108681"/>
                <a:gd name="connsiteY0" fmla="*/ 0 h 1391260"/>
                <a:gd name="connsiteX1" fmla="*/ 1108681 w 1108681"/>
                <a:gd name="connsiteY1" fmla="*/ 535597 h 1391260"/>
                <a:gd name="connsiteX2" fmla="*/ 619731 w 1108681"/>
                <a:gd name="connsiteY2" fmla="*/ 1391260 h 1391260"/>
                <a:gd name="connsiteX3" fmla="*/ 0 w 1108681"/>
                <a:gd name="connsiteY3" fmla="*/ 1391260 h 1391260"/>
                <a:gd name="connsiteX4" fmla="*/ 576 w 1108681"/>
                <a:gd name="connsiteY4" fmla="*/ 1379858 h 1391260"/>
                <a:gd name="connsiteX5" fmla="*/ 697845 w 1108681"/>
                <a:gd name="connsiteY5" fmla="*/ 78778 h 1391260"/>
                <a:gd name="connsiteX6" fmla="*/ 803193 w 1108681"/>
                <a:gd name="connsiteY6" fmla="*/ 0 h 139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8681" h="1391260">
                  <a:moveTo>
                    <a:pt x="803193" y="0"/>
                  </a:moveTo>
                  <a:lnTo>
                    <a:pt x="1108681" y="535597"/>
                  </a:lnTo>
                  <a:lnTo>
                    <a:pt x="619731" y="1391260"/>
                  </a:lnTo>
                  <a:lnTo>
                    <a:pt x="0" y="1391260"/>
                  </a:lnTo>
                  <a:lnTo>
                    <a:pt x="576" y="1379858"/>
                  </a:lnTo>
                  <a:cubicBezTo>
                    <a:pt x="53661" y="857143"/>
                    <a:pt x="313874" y="395660"/>
                    <a:pt x="697845" y="78778"/>
                  </a:cubicBezTo>
                  <a:lnTo>
                    <a:pt x="803193" y="0"/>
                  </a:lnTo>
                  <a:close/>
                </a:path>
              </a:pathLst>
            </a:custGeom>
            <a:solidFill>
              <a:sysClr val="windowText" lastClr="000000">
                <a:alpha val="3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6" name="Freeform: Shape 50">
              <a:extLst>
                <a:ext uri="{FF2B5EF4-FFF2-40B4-BE49-F238E27FC236}">
                  <a16:creationId xmlns:a16="http://schemas.microsoft.com/office/drawing/2014/main" id="{7B3C6A06-034F-45B5-9A8F-B99C5955845E}"/>
                </a:ext>
              </a:extLst>
            </p:cNvPr>
            <p:cNvSpPr/>
            <p:nvPr/>
          </p:nvSpPr>
          <p:spPr>
            <a:xfrm>
              <a:off x="5075660" y="2593772"/>
              <a:ext cx="667118" cy="846422"/>
            </a:xfrm>
            <a:custGeom>
              <a:avLst/>
              <a:gdLst>
                <a:gd name="connsiteX0" fmla="*/ 305432 w 1099715"/>
                <a:gd name="connsiteY0" fmla="*/ 0 h 1395290"/>
                <a:gd name="connsiteX1" fmla="*/ 401309 w 1099715"/>
                <a:gd name="connsiteY1" fmla="*/ 71696 h 1395290"/>
                <a:gd name="connsiteX2" fmla="*/ 1098578 w 1099715"/>
                <a:gd name="connsiteY2" fmla="*/ 1372776 h 1395290"/>
                <a:gd name="connsiteX3" fmla="*/ 1099715 w 1099715"/>
                <a:gd name="connsiteY3" fmla="*/ 1395290 h 1395290"/>
                <a:gd name="connsiteX4" fmla="*/ 493713 w 1099715"/>
                <a:gd name="connsiteY4" fmla="*/ 1395290 h 1395290"/>
                <a:gd name="connsiteX5" fmla="*/ 0 w 1099715"/>
                <a:gd name="connsiteY5" fmla="*/ 533278 h 1395290"/>
                <a:gd name="connsiteX6" fmla="*/ 305432 w 1099715"/>
                <a:gd name="connsiteY6" fmla="*/ 0 h 1395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9715" h="1395290">
                  <a:moveTo>
                    <a:pt x="305432" y="0"/>
                  </a:moveTo>
                  <a:lnTo>
                    <a:pt x="401309" y="71696"/>
                  </a:lnTo>
                  <a:cubicBezTo>
                    <a:pt x="785281" y="388578"/>
                    <a:pt x="1045494" y="850061"/>
                    <a:pt x="1098578" y="1372776"/>
                  </a:cubicBezTo>
                  <a:lnTo>
                    <a:pt x="1099715" y="1395290"/>
                  </a:lnTo>
                  <a:lnTo>
                    <a:pt x="493713" y="1395290"/>
                  </a:lnTo>
                  <a:lnTo>
                    <a:pt x="0" y="533278"/>
                  </a:lnTo>
                  <a:lnTo>
                    <a:pt x="305432" y="0"/>
                  </a:lnTo>
                  <a:close/>
                </a:path>
              </a:pathLst>
            </a:custGeom>
            <a:solidFill>
              <a:sysClr val="windowText" lastClr="000000">
                <a:alpha val="3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7" name="Freeform: Shape 51">
              <a:extLst>
                <a:ext uri="{FF2B5EF4-FFF2-40B4-BE49-F238E27FC236}">
                  <a16:creationId xmlns:a16="http://schemas.microsoft.com/office/drawing/2014/main" id="{8A81A48E-C655-4641-AAF7-149785842775}"/>
                </a:ext>
              </a:extLst>
            </p:cNvPr>
            <p:cNvSpPr/>
            <p:nvPr/>
          </p:nvSpPr>
          <p:spPr>
            <a:xfrm>
              <a:off x="3395444" y="3653984"/>
              <a:ext cx="672896" cy="849762"/>
            </a:xfrm>
            <a:custGeom>
              <a:avLst/>
              <a:gdLst>
                <a:gd name="connsiteX0" fmla="*/ 0 w 1109242"/>
                <a:gd name="connsiteY0" fmla="*/ 0 h 1400797"/>
                <a:gd name="connsiteX1" fmla="*/ 617117 w 1109242"/>
                <a:gd name="connsiteY1" fmla="*/ 0 h 1400797"/>
                <a:gd name="connsiteX2" fmla="*/ 1109242 w 1109242"/>
                <a:gd name="connsiteY2" fmla="*/ 862013 h 1400797"/>
                <a:gd name="connsiteX3" fmla="*/ 801649 w 1109242"/>
                <a:gd name="connsiteY3" fmla="*/ 1400797 h 1400797"/>
                <a:gd name="connsiteX4" fmla="*/ 698406 w 1109242"/>
                <a:gd name="connsiteY4" fmla="*/ 1323593 h 1400797"/>
                <a:gd name="connsiteX5" fmla="*/ 1137 w 1109242"/>
                <a:gd name="connsiteY5" fmla="*/ 22513 h 1400797"/>
                <a:gd name="connsiteX6" fmla="*/ 0 w 1109242"/>
                <a:gd name="connsiteY6" fmla="*/ 0 h 140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9242" h="1400797">
                  <a:moveTo>
                    <a:pt x="0" y="0"/>
                  </a:moveTo>
                  <a:lnTo>
                    <a:pt x="617117" y="0"/>
                  </a:lnTo>
                  <a:lnTo>
                    <a:pt x="1109242" y="862013"/>
                  </a:lnTo>
                  <a:lnTo>
                    <a:pt x="801649" y="1400797"/>
                  </a:lnTo>
                  <a:lnTo>
                    <a:pt x="698406" y="1323593"/>
                  </a:lnTo>
                  <a:cubicBezTo>
                    <a:pt x="314435" y="1006712"/>
                    <a:pt x="54222" y="545228"/>
                    <a:pt x="1137" y="225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>
                <a:alpha val="3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8" name="Freeform: Shape 52">
              <a:extLst>
                <a:ext uri="{FF2B5EF4-FFF2-40B4-BE49-F238E27FC236}">
                  <a16:creationId xmlns:a16="http://schemas.microsoft.com/office/drawing/2014/main" id="{EABE6F34-1689-4EEC-957C-A68B52F12731}"/>
                </a:ext>
              </a:extLst>
            </p:cNvPr>
            <p:cNvSpPr/>
            <p:nvPr/>
          </p:nvSpPr>
          <p:spPr>
            <a:xfrm>
              <a:off x="5075660" y="3653985"/>
              <a:ext cx="667118" cy="846421"/>
            </a:xfrm>
            <a:custGeom>
              <a:avLst/>
              <a:gdLst>
                <a:gd name="connsiteX0" fmla="*/ 493713 w 1099715"/>
                <a:gd name="connsiteY0" fmla="*/ 0 h 1395289"/>
                <a:gd name="connsiteX1" fmla="*/ 1099715 w 1099715"/>
                <a:gd name="connsiteY1" fmla="*/ 0 h 1395289"/>
                <a:gd name="connsiteX2" fmla="*/ 1098578 w 1099715"/>
                <a:gd name="connsiteY2" fmla="*/ 22513 h 1395289"/>
                <a:gd name="connsiteX3" fmla="*/ 401309 w 1099715"/>
                <a:gd name="connsiteY3" fmla="*/ 1323593 h 1395289"/>
                <a:gd name="connsiteX4" fmla="*/ 305431 w 1099715"/>
                <a:gd name="connsiteY4" fmla="*/ 1395289 h 1395289"/>
                <a:gd name="connsiteX5" fmla="*/ 0 w 1099715"/>
                <a:gd name="connsiteY5" fmla="*/ 862013 h 1395289"/>
                <a:gd name="connsiteX6" fmla="*/ 493713 w 1099715"/>
                <a:gd name="connsiteY6" fmla="*/ 0 h 1395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9715" h="1395289">
                  <a:moveTo>
                    <a:pt x="493713" y="0"/>
                  </a:moveTo>
                  <a:lnTo>
                    <a:pt x="1099715" y="0"/>
                  </a:lnTo>
                  <a:lnTo>
                    <a:pt x="1098578" y="22513"/>
                  </a:lnTo>
                  <a:cubicBezTo>
                    <a:pt x="1045494" y="545228"/>
                    <a:pt x="785281" y="1006712"/>
                    <a:pt x="401309" y="1323593"/>
                  </a:cubicBezTo>
                  <a:lnTo>
                    <a:pt x="305431" y="1395289"/>
                  </a:lnTo>
                  <a:lnTo>
                    <a:pt x="0" y="862013"/>
                  </a:lnTo>
                  <a:lnTo>
                    <a:pt x="493713" y="0"/>
                  </a:lnTo>
                  <a:close/>
                </a:path>
              </a:pathLst>
            </a:custGeom>
            <a:solidFill>
              <a:sysClr val="windowText" lastClr="000000">
                <a:alpha val="3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9" name="Freeform: Shape 53">
              <a:extLst>
                <a:ext uri="{FF2B5EF4-FFF2-40B4-BE49-F238E27FC236}">
                  <a16:creationId xmlns:a16="http://schemas.microsoft.com/office/drawing/2014/main" id="{9279EFF5-6EDD-410D-AC93-57392A0ECBA0}"/>
                </a:ext>
              </a:extLst>
            </p:cNvPr>
            <p:cNvSpPr/>
            <p:nvPr/>
          </p:nvSpPr>
          <p:spPr>
            <a:xfrm>
              <a:off x="4085581" y="4297282"/>
              <a:ext cx="977160" cy="428871"/>
            </a:xfrm>
            <a:custGeom>
              <a:avLst/>
              <a:gdLst>
                <a:gd name="connsiteX0" fmla="*/ 306542 w 1610808"/>
                <a:gd name="connsiteY0" fmla="*/ 0 h 706976"/>
                <a:gd name="connsiteX1" fmla="*/ 1309842 w 1610808"/>
                <a:gd name="connsiteY1" fmla="*/ 0 h 706976"/>
                <a:gd name="connsiteX2" fmla="*/ 1610808 w 1610808"/>
                <a:gd name="connsiteY2" fmla="*/ 526691 h 706976"/>
                <a:gd name="connsiteX3" fmla="*/ 1553630 w 1610808"/>
                <a:gd name="connsiteY3" fmla="*/ 554235 h 706976"/>
                <a:gd name="connsiteX4" fmla="*/ 797078 w 1610808"/>
                <a:gd name="connsiteY4" fmla="*/ 706976 h 706976"/>
                <a:gd name="connsiteX5" fmla="*/ 40526 w 1610808"/>
                <a:gd name="connsiteY5" fmla="*/ 554235 h 706976"/>
                <a:gd name="connsiteX6" fmla="*/ 0 w 1610808"/>
                <a:gd name="connsiteY6" fmla="*/ 534713 h 706976"/>
                <a:gd name="connsiteX7" fmla="*/ 306542 w 1610808"/>
                <a:gd name="connsiteY7" fmla="*/ 0 h 70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0808" h="706976">
                  <a:moveTo>
                    <a:pt x="306542" y="0"/>
                  </a:moveTo>
                  <a:lnTo>
                    <a:pt x="1309842" y="0"/>
                  </a:lnTo>
                  <a:lnTo>
                    <a:pt x="1610808" y="526691"/>
                  </a:lnTo>
                  <a:lnTo>
                    <a:pt x="1553630" y="554235"/>
                  </a:lnTo>
                  <a:cubicBezTo>
                    <a:pt x="1321096" y="652589"/>
                    <a:pt x="1065439" y="706976"/>
                    <a:pt x="797078" y="706976"/>
                  </a:cubicBezTo>
                  <a:cubicBezTo>
                    <a:pt x="528718" y="706976"/>
                    <a:pt x="273060" y="652589"/>
                    <a:pt x="40526" y="554235"/>
                  </a:cubicBezTo>
                  <a:lnTo>
                    <a:pt x="0" y="534713"/>
                  </a:lnTo>
                  <a:lnTo>
                    <a:pt x="306542" y="0"/>
                  </a:lnTo>
                  <a:close/>
                </a:path>
              </a:pathLst>
            </a:custGeom>
            <a:solidFill>
              <a:sysClr val="windowText" lastClr="000000">
                <a:alpha val="3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FB5C833-C967-4EF1-ACB7-DED10BF01578}"/>
              </a:ext>
            </a:extLst>
          </p:cNvPr>
          <p:cNvGrpSpPr/>
          <p:nvPr/>
        </p:nvGrpSpPr>
        <p:grpSpPr>
          <a:xfrm>
            <a:off x="8190277" y="2045539"/>
            <a:ext cx="2434121" cy="1237868"/>
            <a:chOff x="6974393" y="2717586"/>
            <a:chExt cx="1925752" cy="123786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C1AF7A0-979C-47AD-B9D2-28BA63518813}"/>
                </a:ext>
              </a:extLst>
            </p:cNvPr>
            <p:cNvSpPr txBox="1"/>
            <p:nvPr/>
          </p:nvSpPr>
          <p:spPr>
            <a:xfrm>
              <a:off x="6974393" y="2717586"/>
              <a:ext cx="1925752" cy="707886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dirty="0">
                  <a:solidFill>
                    <a:prstClr val="black"/>
                  </a:solidFill>
                  <a:latin typeface="Calibri" panose="020F0502020204030204"/>
                </a:rPr>
                <a:t>Test planning and  structure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F5242EF-8C58-44E1-A330-8DC4D3F273F9}"/>
                </a:ext>
              </a:extLst>
            </p:cNvPr>
            <p:cNvSpPr txBox="1"/>
            <p:nvPr/>
          </p:nvSpPr>
          <p:spPr>
            <a:xfrm>
              <a:off x="6979504" y="3401456"/>
              <a:ext cx="1920641" cy="55399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just"/>
              <a:r>
                <a:rPr lang="en-US" sz="1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/>
                </a:rPr>
                <a:t>Each component/system is analyzed and all the possible radiation effects are taken into account for planning the test and structure it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9D708AA-9F0F-410D-8AAC-EEC64DE7FE1F}"/>
              </a:ext>
            </a:extLst>
          </p:cNvPr>
          <p:cNvGrpSpPr/>
          <p:nvPr/>
        </p:nvGrpSpPr>
        <p:grpSpPr>
          <a:xfrm>
            <a:off x="8028940" y="3594746"/>
            <a:ext cx="2639060" cy="1114755"/>
            <a:chOff x="6691483" y="4572713"/>
            <a:chExt cx="2202817" cy="111475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2A199E4-64E2-4C9B-BB45-3626505D44F5}"/>
                </a:ext>
              </a:extLst>
            </p:cNvPr>
            <p:cNvSpPr txBox="1"/>
            <p:nvPr/>
          </p:nvSpPr>
          <p:spPr>
            <a:xfrm>
              <a:off x="6691483" y="4572713"/>
              <a:ext cx="2202816" cy="584775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  <a:latin typeface="Calibri" panose="020F0502020204030204"/>
                </a:rPr>
                <a:t>Board and instrumentation preparation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1FBC0DA-1FEC-40FE-9EDA-D480D422BC0E}"/>
                </a:ext>
              </a:extLst>
            </p:cNvPr>
            <p:cNvSpPr txBox="1"/>
            <p:nvPr/>
          </p:nvSpPr>
          <p:spPr>
            <a:xfrm>
              <a:off x="6697330" y="5133470"/>
              <a:ext cx="2196970" cy="55399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just"/>
              <a:r>
                <a:rPr lang="en-US" sz="1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/>
                </a:rPr>
                <a:t>For each component a dedicated set of test board is prepared and the associated instrumentation is chosen to face the complexity of the radiation test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0486B7F-6360-48DE-9990-8E4463ABE9C3}"/>
              </a:ext>
            </a:extLst>
          </p:cNvPr>
          <p:cNvGrpSpPr/>
          <p:nvPr/>
        </p:nvGrpSpPr>
        <p:grpSpPr>
          <a:xfrm>
            <a:off x="2096406" y="3171288"/>
            <a:ext cx="1925752" cy="1083981"/>
            <a:chOff x="249702" y="3025361"/>
            <a:chExt cx="1925752" cy="108398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20820EC-236A-4CD6-8C24-01804F726D77}"/>
                </a:ext>
              </a:extLst>
            </p:cNvPr>
            <p:cNvSpPr txBox="1"/>
            <p:nvPr/>
          </p:nvSpPr>
          <p:spPr>
            <a:xfrm>
              <a:off x="249702" y="3025361"/>
              <a:ext cx="1925752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000" b="1" dirty="0">
                  <a:solidFill>
                    <a:prstClr val="black"/>
                  </a:solidFill>
                  <a:latin typeface="Calibri" panose="020F0502020204030204"/>
                </a:rPr>
                <a:t>Result analysis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D6F773E-C30B-4BB8-B0A5-E48C06344679}"/>
                </a:ext>
              </a:extLst>
            </p:cNvPr>
            <p:cNvSpPr txBox="1"/>
            <p:nvPr/>
          </p:nvSpPr>
          <p:spPr>
            <a:xfrm>
              <a:off x="254813" y="3401456"/>
              <a:ext cx="1920641" cy="707886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just"/>
              <a:r>
                <a:rPr lang="en-US" sz="1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/>
                </a:rPr>
                <a:t>The results are analyzed during and after the tests for each components considering the end application and the possible operational issues 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3A0FDEC-7C87-4C81-AC56-2E5F932BC3B6}"/>
              </a:ext>
            </a:extLst>
          </p:cNvPr>
          <p:cNvGrpSpPr/>
          <p:nvPr/>
        </p:nvGrpSpPr>
        <p:grpSpPr>
          <a:xfrm>
            <a:off x="6770330" y="1173710"/>
            <a:ext cx="2202817" cy="930092"/>
            <a:chOff x="6697329" y="1266169"/>
            <a:chExt cx="2202817" cy="930092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C27BD0A-9566-4AD3-A507-FB0A4E0C2C97}"/>
                </a:ext>
              </a:extLst>
            </p:cNvPr>
            <p:cNvSpPr txBox="1"/>
            <p:nvPr/>
          </p:nvSpPr>
          <p:spPr>
            <a:xfrm>
              <a:off x="6697329" y="1266169"/>
              <a:ext cx="2202816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dirty="0">
                  <a:solidFill>
                    <a:prstClr val="black"/>
                  </a:solidFill>
                  <a:latin typeface="Calibri" panose="020F0502020204030204"/>
                </a:rPr>
                <a:t>Request collection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7696C26-7714-4C55-81EC-61F9260B4A94}"/>
                </a:ext>
              </a:extLst>
            </p:cNvPr>
            <p:cNvSpPr txBox="1"/>
            <p:nvPr/>
          </p:nvSpPr>
          <p:spPr>
            <a:xfrm>
              <a:off x="6703176" y="1642263"/>
              <a:ext cx="2196970" cy="55399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just"/>
              <a:r>
                <a:rPr lang="en-US" sz="1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/>
                </a:rPr>
                <a:t>The request for radiation testing are collected and processed selecting the most suitable methodology and facilities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21A4E52-E423-47C5-9283-6C540F2AE591}"/>
              </a:ext>
            </a:extLst>
          </p:cNvPr>
          <p:cNvGrpSpPr/>
          <p:nvPr/>
        </p:nvGrpSpPr>
        <p:grpSpPr>
          <a:xfrm>
            <a:off x="1569830" y="1886549"/>
            <a:ext cx="2716233" cy="1083979"/>
            <a:chOff x="255548" y="1266168"/>
            <a:chExt cx="2202816" cy="1083979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5C38305-54C6-4859-9A9A-B95FB735A217}"/>
                </a:ext>
              </a:extLst>
            </p:cNvPr>
            <p:cNvSpPr txBox="1"/>
            <p:nvPr/>
          </p:nvSpPr>
          <p:spPr>
            <a:xfrm>
              <a:off x="255548" y="1266168"/>
              <a:ext cx="2202816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000" b="1" dirty="0">
                  <a:solidFill>
                    <a:prstClr val="black"/>
                  </a:solidFill>
                  <a:latin typeface="Calibri" panose="020F0502020204030204"/>
                </a:rPr>
                <a:t>Database and Publication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7DD7D97-0AFD-43D3-88D3-10E34301D753}"/>
                </a:ext>
              </a:extLst>
            </p:cNvPr>
            <p:cNvSpPr txBox="1"/>
            <p:nvPr/>
          </p:nvSpPr>
          <p:spPr>
            <a:xfrm>
              <a:off x="261394" y="1642261"/>
              <a:ext cx="2196970" cy="707886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just"/>
              <a:r>
                <a:rPr lang="en-US" sz="1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/>
                </a:rPr>
                <a:t>The results are collected, stored and in EDMS and published in the RADWG database to allow an easy research of the best candidates for the new radiation tolerant designs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9D708AA-9F0F-410D-8AAC-EEC64DE7FE1F}"/>
              </a:ext>
            </a:extLst>
          </p:cNvPr>
          <p:cNvGrpSpPr/>
          <p:nvPr/>
        </p:nvGrpSpPr>
        <p:grpSpPr>
          <a:xfrm>
            <a:off x="2559575" y="5037866"/>
            <a:ext cx="2867994" cy="1137121"/>
            <a:chOff x="6500392" y="4858123"/>
            <a:chExt cx="2393908" cy="1137121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2A199E4-64E2-4C9B-BB45-3626505D44F5}"/>
                </a:ext>
              </a:extLst>
            </p:cNvPr>
            <p:cNvSpPr txBox="1"/>
            <p:nvPr/>
          </p:nvSpPr>
          <p:spPr>
            <a:xfrm>
              <a:off x="6500392" y="4858123"/>
              <a:ext cx="2202816" cy="369332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b="1" dirty="0">
                  <a:solidFill>
                    <a:prstClr val="black"/>
                  </a:solidFill>
                  <a:latin typeface="Calibri" panose="020F0502020204030204"/>
                </a:rPr>
                <a:t>Testing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1FBC0DA-1FEC-40FE-9EDA-D480D422BC0E}"/>
                </a:ext>
              </a:extLst>
            </p:cNvPr>
            <p:cNvSpPr txBox="1"/>
            <p:nvPr/>
          </p:nvSpPr>
          <p:spPr>
            <a:xfrm>
              <a:off x="6691483" y="5133470"/>
              <a:ext cx="2202817" cy="861774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just"/>
              <a:r>
                <a:rPr lang="en-US" sz="1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/>
                </a:rPr>
                <a:t>The test are carried out at CERN facilities such as CHARM or Co60 and in external facilities. The transport, personnel and instrumentation are selected considering the peculiar aspect of each </a:t>
              </a:r>
              <a:r>
                <a:rPr lang="en-US" sz="10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/>
                </a:rPr>
                <a:t>faiclity</a:t>
              </a:r>
              <a:endPara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endParaRPr>
            </a:p>
          </p:txBody>
        </p:sp>
      </p:grp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46" b="23045"/>
          <a:stretch/>
        </p:blipFill>
        <p:spPr>
          <a:xfrm>
            <a:off x="1569830" y="1302156"/>
            <a:ext cx="1613735" cy="637309"/>
          </a:xfrm>
          <a:prstGeom prst="rect">
            <a:avLst/>
          </a:prstGeom>
        </p:spPr>
      </p:pic>
      <p:pic>
        <p:nvPicPr>
          <p:cNvPr id="39" name="Picture 4" descr="Risultati immagini per edms ce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002" y="1370537"/>
            <a:ext cx="473075" cy="47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5"/>
          <a:stretch/>
        </p:blipFill>
        <p:spPr>
          <a:xfrm>
            <a:off x="783066" y="4842365"/>
            <a:ext cx="1651387" cy="1239982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5217" y="4738956"/>
            <a:ext cx="2170200" cy="1446800"/>
          </a:xfrm>
          <a:prstGeom prst="rect">
            <a:avLst/>
          </a:prstGeom>
        </p:spPr>
      </p:pic>
      <p:sp>
        <p:nvSpPr>
          <p:cNvPr id="42" name="Curved Down Arrow 41"/>
          <p:cNvSpPr/>
          <p:nvPr/>
        </p:nvSpPr>
        <p:spPr>
          <a:xfrm rot="6491415">
            <a:off x="10455466" y="3285534"/>
            <a:ext cx="941698" cy="420755"/>
          </a:xfrm>
          <a:prstGeom prst="curvedDownArrow">
            <a:avLst/>
          </a:prstGeom>
          <a:solidFill>
            <a:srgbClr val="3A5C8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Curved Down Arrow 42"/>
          <p:cNvSpPr/>
          <p:nvPr/>
        </p:nvSpPr>
        <p:spPr>
          <a:xfrm rot="9588639">
            <a:off x="5979631" y="5584591"/>
            <a:ext cx="1853151" cy="420755"/>
          </a:xfrm>
          <a:prstGeom prst="curvedDownArrow">
            <a:avLst>
              <a:gd name="adj1" fmla="val 25000"/>
              <a:gd name="adj2" fmla="val 81592"/>
              <a:gd name="adj3" fmla="val 41663"/>
            </a:avLst>
          </a:prstGeom>
          <a:solidFill>
            <a:srgbClr val="3A5C8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Curved Down Arrow 43"/>
          <p:cNvSpPr/>
          <p:nvPr/>
        </p:nvSpPr>
        <p:spPr>
          <a:xfrm rot="12607606">
            <a:off x="2996238" y="4528579"/>
            <a:ext cx="1327216" cy="420755"/>
          </a:xfrm>
          <a:prstGeom prst="curvedDownArrow">
            <a:avLst>
              <a:gd name="adj1" fmla="val 25000"/>
              <a:gd name="adj2" fmla="val 81592"/>
              <a:gd name="adj3" fmla="val 41663"/>
            </a:avLst>
          </a:prstGeom>
          <a:solidFill>
            <a:srgbClr val="3A5C8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Curved Down Arrow 44"/>
          <p:cNvSpPr/>
          <p:nvPr/>
        </p:nvSpPr>
        <p:spPr>
          <a:xfrm rot="19192860">
            <a:off x="3358482" y="2739942"/>
            <a:ext cx="779253" cy="376046"/>
          </a:xfrm>
          <a:prstGeom prst="curvedDownArrow">
            <a:avLst>
              <a:gd name="adj1" fmla="val 25000"/>
              <a:gd name="adj2" fmla="val 81592"/>
              <a:gd name="adj3" fmla="val 41663"/>
            </a:avLst>
          </a:prstGeom>
          <a:solidFill>
            <a:srgbClr val="3A5C8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458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51FEB-F908-4E92-84C5-5C0B89211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Section mandate</a:t>
            </a:r>
            <a:br>
              <a:rPr lang="fr-CH" dirty="0"/>
            </a:br>
            <a:endParaRPr lang="fr-F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14E147-C842-4483-A318-94C50EFDEE5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BE1E07-F6BB-4B05-891D-6A8771589F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en-GB" dirty="0"/>
              <a:t>Provide CERN-wide support in the domain of Printed Circuits Boards (PCB), electronic systems assembly, radiation testing, radiation monitoring for the electronics and radiation test facilities for radiation tolerance assessment.</a:t>
            </a:r>
          </a:p>
          <a:p>
            <a:pPr marL="36576" indent="0">
              <a:buNone/>
            </a:pPr>
            <a:r>
              <a:rPr lang="en-GB" dirty="0"/>
              <a:t>The ERP section provides:</a:t>
            </a:r>
          </a:p>
          <a:p>
            <a:pPr>
              <a:buClr>
                <a:schemeClr val="tx1"/>
              </a:buClr>
            </a:pPr>
            <a:r>
              <a:rPr lang="en-GB" dirty="0"/>
              <a:t>Service of PCB Layout design for electronic boards and crates</a:t>
            </a:r>
          </a:p>
          <a:p>
            <a:pPr>
              <a:buClr>
                <a:schemeClr val="tx1"/>
              </a:buClr>
            </a:pPr>
            <a:r>
              <a:rPr lang="en-GB" dirty="0"/>
              <a:t>Service for electronic cards assembly and cabling, internally or by subcontracting including components procurement.</a:t>
            </a:r>
          </a:p>
          <a:p>
            <a:pPr>
              <a:buClr>
                <a:schemeClr val="tx1"/>
              </a:buClr>
            </a:pPr>
            <a:r>
              <a:rPr lang="en-GB" dirty="0"/>
              <a:t>Procurement of bare PCB, manufactured internally at CERN or by subcontracting</a:t>
            </a:r>
          </a:p>
          <a:p>
            <a:pPr>
              <a:buClr>
                <a:schemeClr val="tx1"/>
              </a:buClr>
            </a:pPr>
            <a:r>
              <a:rPr lang="en-GB" dirty="0"/>
              <a:t>Manufacture and Assembly for prototypes in fast track production lines</a:t>
            </a:r>
          </a:p>
          <a:p>
            <a:pPr>
              <a:buClr>
                <a:schemeClr val="tx1"/>
              </a:buClr>
            </a:pPr>
            <a:r>
              <a:rPr lang="en-GB" dirty="0"/>
              <a:t>Repair and modification of electronic systems</a:t>
            </a:r>
          </a:p>
          <a:p>
            <a:pPr>
              <a:buClr>
                <a:schemeClr val="tx1"/>
              </a:buClr>
            </a:pPr>
            <a:r>
              <a:rPr lang="en-GB" dirty="0"/>
              <a:t>Service of radiation testing on electronic components and systems  </a:t>
            </a:r>
          </a:p>
          <a:p>
            <a:pPr>
              <a:buClr>
                <a:schemeClr val="tx1"/>
              </a:buClr>
            </a:pPr>
            <a:r>
              <a:rPr lang="en-GB" dirty="0"/>
              <a:t>Coordination and the operation of the CC60 gamma and CHARM radiation test facilities at CERN.</a:t>
            </a:r>
          </a:p>
          <a:p>
            <a:pPr>
              <a:buClr>
                <a:schemeClr val="tx1"/>
              </a:buClr>
            </a:pPr>
            <a:r>
              <a:rPr lang="en-GB" dirty="0"/>
              <a:t>Reliability in electronic systems</a:t>
            </a:r>
          </a:p>
          <a:p>
            <a:pPr>
              <a:buClr>
                <a:schemeClr val="tx1"/>
              </a:buClr>
            </a:pPr>
            <a:r>
              <a:rPr lang="en-GB" dirty="0"/>
              <a:t>Design, installation, operation and maintenance of the </a:t>
            </a:r>
            <a:r>
              <a:rPr lang="en-GB" dirty="0" err="1"/>
              <a:t>IoT</a:t>
            </a:r>
            <a:r>
              <a:rPr lang="en-GB" dirty="0"/>
              <a:t> Wireless Radiation monitoring </a:t>
            </a:r>
          </a:p>
          <a:p>
            <a:pPr marL="50800" indent="0" algn="ctr">
              <a:spcBef>
                <a:spcPts val="600"/>
              </a:spcBef>
              <a:buNone/>
            </a:pPr>
            <a:endParaRPr lang="en-US" sz="2000" dirty="0"/>
          </a:p>
        </p:txBody>
      </p:sp>
      <p:sp>
        <p:nvSpPr>
          <p:cNvPr id="5" name="Google Shape;81;p10">
            <a:extLst>
              <a:ext uri="{FF2B5EF4-FFF2-40B4-BE49-F238E27FC236}">
                <a16:creationId xmlns:a16="http://schemas.microsoft.com/office/drawing/2014/main" id="{ABAA8862-BDF8-4BBE-90D7-85F857D8F377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2673684" y="6356350"/>
            <a:ext cx="110155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C92AA4F-917D-7C4A-ADDA-C8C742923789}" type="datetime1">
              <a:rPr lang="de-CH" smtClean="0"/>
              <a:t>30.03.23</a:t>
            </a:fld>
            <a:endParaRPr dirty="0"/>
          </a:p>
        </p:txBody>
      </p:sp>
      <p:sp>
        <p:nvSpPr>
          <p:cNvPr id="6" name="Google Shape;82;p10">
            <a:extLst>
              <a:ext uri="{FF2B5EF4-FFF2-40B4-BE49-F238E27FC236}">
                <a16:creationId xmlns:a16="http://schemas.microsoft.com/office/drawing/2014/main" id="{DC5FD80C-38F5-49AA-B906-9479C5C496A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645828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S.Danzeca - CEM-ERP Presentation NTNU</a:t>
            </a:r>
            <a:endParaRPr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657A0C-F872-56BC-CB16-10A53DEE0DFB}"/>
              </a:ext>
            </a:extLst>
          </p:cNvPr>
          <p:cNvSpPr/>
          <p:nvPr/>
        </p:nvSpPr>
        <p:spPr>
          <a:xfrm>
            <a:off x="991518" y="2544896"/>
            <a:ext cx="9882130" cy="1894902"/>
          </a:xfrm>
          <a:prstGeom prst="rect">
            <a:avLst/>
          </a:prstGeom>
          <a:solidFill>
            <a:schemeClr val="tx2">
              <a:alpha val="83598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E703F4-9A20-191C-521E-EE4224AA8D02}"/>
              </a:ext>
            </a:extLst>
          </p:cNvPr>
          <p:cNvSpPr/>
          <p:nvPr/>
        </p:nvSpPr>
        <p:spPr>
          <a:xfrm>
            <a:off x="991518" y="4439798"/>
            <a:ext cx="9882130" cy="374573"/>
          </a:xfrm>
          <a:prstGeom prst="rect">
            <a:avLst/>
          </a:prstGeom>
          <a:solidFill>
            <a:schemeClr val="tx2">
              <a:alpha val="79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dk1">
                  <a:alpha val="93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F1A3F5B-4654-EECB-4EA1-B73ADB31AD72}"/>
              </a:ext>
            </a:extLst>
          </p:cNvPr>
          <p:cNvSpPr/>
          <p:nvPr/>
        </p:nvSpPr>
        <p:spPr>
          <a:xfrm>
            <a:off x="991518" y="5267804"/>
            <a:ext cx="9882130" cy="374573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05109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54028BB-6F10-E11C-B26C-C9D3EC12D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qualification procedure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9F60DA7-27F9-62B0-B54F-3CF6271FE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CC5CD5-0602-1249-AF3D-9704748027B9}" type="datetime1">
              <a:rPr kumimoji="0" lang="de-CH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Arial"/>
              </a:rPr>
              <a:t>30.03.23</a:t>
            </a:fld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9724560-9EE3-8841-9863-EE36707B1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6C380F-326D-3C40-9EE7-7FBAB0953422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7FFE3E8-E957-6949-1C24-FBF22B0106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516" y="1304764"/>
            <a:ext cx="8468630" cy="489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AF52700D-B6C0-E00A-9F68-08C8B74845F9}"/>
              </a:ext>
            </a:extLst>
          </p:cNvPr>
          <p:cNvSpPr txBox="1">
            <a:spLocks/>
          </p:cNvSpPr>
          <p:nvPr/>
        </p:nvSpPr>
        <p:spPr bwMode="auto">
          <a:xfrm>
            <a:off x="4744661" y="6356351"/>
            <a:ext cx="58645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Arial"/>
              </a:rPr>
              <a:t>EPR reliability qualification process – 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Arial"/>
              </a:rPr>
              <a:t>M. Di Mita (BE-CEM-EPR)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EFCFA20-3039-C0AD-8958-E08937EE3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S.Danzeca - CEM-ERP Presentation NTNU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387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595959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24512</TotalTime>
  <Words>1351</Words>
  <Application>Microsoft Macintosh PowerPoint</Application>
  <PresentationFormat>Widescreen</PresentationFormat>
  <Paragraphs>209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Open Sans</vt:lpstr>
      <vt:lpstr>Söhne</vt:lpstr>
      <vt:lpstr>Wingdings</vt:lpstr>
      <vt:lpstr>Office Theme</vt:lpstr>
      <vt:lpstr>CERN_ENdept_Presentation_ArialFont copy</vt:lpstr>
      <vt:lpstr>BE-CEM-EPR ERP: Electronics Production and Radiation Tolerance</vt:lpstr>
      <vt:lpstr>Section mandate </vt:lpstr>
      <vt:lpstr>Service of PCB Layout design for electronic boards and crates</vt:lpstr>
      <vt:lpstr>Service for electronic cards assembly</vt:lpstr>
      <vt:lpstr>Repair and modification of electronic systems </vt:lpstr>
      <vt:lpstr>Section mandate </vt:lpstr>
      <vt:lpstr>Radiation testing </vt:lpstr>
      <vt:lpstr>Section mandate </vt:lpstr>
      <vt:lpstr>Global qualification procedure</vt:lpstr>
      <vt:lpstr>Integration and Organization</vt:lpstr>
      <vt:lpstr>Services and Team organization</vt:lpstr>
      <vt:lpstr>Collaborations and points of discussion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COVID 19: People tracing device - A CERN-Terabee collaboration</dc:title>
  <dc:creator>Alessandro Masi</dc:creator>
  <cp:lastModifiedBy>Salvatore Danzeca</cp:lastModifiedBy>
  <cp:revision>404</cp:revision>
  <dcterms:modified xsi:type="dcterms:W3CDTF">2023-03-30T09:49:12Z</dcterms:modified>
</cp:coreProperties>
</file>