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5"/>
  </p:notesMasterIdLst>
  <p:handoutMasterIdLst>
    <p:handoutMasterId r:id="rId36"/>
  </p:handoutMasterIdLst>
  <p:sldIdLst>
    <p:sldId id="325" r:id="rId2"/>
    <p:sldId id="327" r:id="rId3"/>
    <p:sldId id="276" r:id="rId4"/>
    <p:sldId id="367" r:id="rId5"/>
    <p:sldId id="274" r:id="rId6"/>
    <p:sldId id="619" r:id="rId7"/>
    <p:sldId id="369" r:id="rId8"/>
    <p:sldId id="370" r:id="rId9"/>
    <p:sldId id="371" r:id="rId10"/>
    <p:sldId id="375" r:id="rId11"/>
    <p:sldId id="363" r:id="rId12"/>
    <p:sldId id="364" r:id="rId13"/>
    <p:sldId id="357" r:id="rId14"/>
    <p:sldId id="360" r:id="rId15"/>
    <p:sldId id="1929" r:id="rId16"/>
    <p:sldId id="379" r:id="rId17"/>
    <p:sldId id="358" r:id="rId18"/>
    <p:sldId id="356" r:id="rId19"/>
    <p:sldId id="362" r:id="rId20"/>
    <p:sldId id="278" r:id="rId21"/>
    <p:sldId id="295" r:id="rId22"/>
    <p:sldId id="307" r:id="rId23"/>
    <p:sldId id="382" r:id="rId24"/>
    <p:sldId id="620" r:id="rId25"/>
    <p:sldId id="1932" r:id="rId26"/>
    <p:sldId id="621" r:id="rId27"/>
    <p:sldId id="384" r:id="rId28"/>
    <p:sldId id="568" r:id="rId29"/>
    <p:sldId id="338" r:id="rId30"/>
    <p:sldId id="346" r:id="rId31"/>
    <p:sldId id="617" r:id="rId32"/>
    <p:sldId id="411" r:id="rId33"/>
    <p:sldId id="296" r:id="rId3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20F7"/>
    <a:srgbClr val="0055A0"/>
    <a:srgbClr val="000000"/>
    <a:srgbClr val="104282"/>
    <a:srgbClr val="0B387C"/>
    <a:srgbClr val="FFFFFF"/>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29" autoAdjust="0"/>
    <p:restoredTop sz="88576" autoAdjust="0"/>
  </p:normalViewPr>
  <p:slideViewPr>
    <p:cSldViewPr snapToGrid="0" snapToObjects="1">
      <p:cViewPr varScale="1">
        <p:scale>
          <a:sx n="129" d="100"/>
          <a:sy n="129" d="100"/>
        </p:scale>
        <p:origin x="1552" y="192"/>
      </p:cViewPr>
      <p:guideLst>
        <p:guide orient="horz" pos="1620"/>
        <p:guide pos="2896"/>
      </p:guideLst>
    </p:cSldViewPr>
  </p:slideViewPr>
  <p:outlineViewPr>
    <p:cViewPr>
      <p:scale>
        <a:sx n="33" d="100"/>
        <a:sy n="33" d="100"/>
      </p:scale>
      <p:origin x="0" y="-3656"/>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EEBF73-850C-E84F-82DF-9CF344CF30C2}" type="doc">
      <dgm:prSet loTypeId="urn:microsoft.com/office/officeart/2005/8/layout/hChevron3" loCatId="" qsTypeId="urn:microsoft.com/office/officeart/2005/8/quickstyle/simple4" qsCatId="simple" csTypeId="urn:microsoft.com/office/officeart/2005/8/colors/accent0_3" csCatId="mainScheme" phldr="1"/>
      <dgm:spPr/>
    </dgm:pt>
    <dgm:pt modelId="{0BC0C298-E305-5D49-9714-E7B16363D32E}" type="pres">
      <dgm:prSet presAssocID="{8DEEBF73-850C-E84F-82DF-9CF344CF30C2}" presName="Name0" presStyleCnt="0">
        <dgm:presLayoutVars>
          <dgm:dir/>
          <dgm:resizeHandles val="exact"/>
        </dgm:presLayoutVars>
      </dgm:prSet>
      <dgm:spPr/>
    </dgm:pt>
  </dgm:ptLst>
  <dgm:cxnLst>
    <dgm:cxn modelId="{CB38034A-DDB2-724B-9D34-7FB5A0EF90DC}" type="presOf" srcId="{8DEEBF73-850C-E84F-82DF-9CF344CF30C2}" destId="{0BC0C298-E305-5D49-9714-E7B16363D32E}" srcOrd="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19F995D-23E3-9742-9312-9E92B29A3F8D}" type="datetimeFigureOut">
              <a:rPr lang="en-US" smtClean="0"/>
              <a:t>3/29/23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FD9F0AD-8E21-AA48-A47B-21117CC84ECE}" type="slidenum">
              <a:rPr lang="en-US" smtClean="0"/>
              <a:t>‹#›</a:t>
            </a:fld>
            <a:endParaRPr lang="en-US"/>
          </a:p>
        </p:txBody>
      </p:sp>
    </p:spTree>
    <p:extLst>
      <p:ext uri="{BB962C8B-B14F-4D97-AF65-F5344CB8AC3E}">
        <p14:creationId xmlns:p14="http://schemas.microsoft.com/office/powerpoint/2010/main" val="9946604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F40D77-1FEF-45F2-9C5D-3DE586A1B4EA}" type="datetimeFigureOut">
              <a:rPr lang="en-GB" smtClean="0"/>
              <a:t>29/03/2023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D80A18-7604-473E-B93A-6C5A236BF446}" type="slidenum">
              <a:rPr lang="en-GB" smtClean="0"/>
              <a:t>‹#›</a:t>
            </a:fld>
            <a:endParaRPr lang="en-GB"/>
          </a:p>
        </p:txBody>
      </p:sp>
    </p:spTree>
    <p:extLst>
      <p:ext uri="{BB962C8B-B14F-4D97-AF65-F5344CB8AC3E}">
        <p14:creationId xmlns:p14="http://schemas.microsoft.com/office/powerpoint/2010/main" val="118862765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s://en.wikipedia.org/wiki/Christianity" TargetMode="External"/><Relationship Id="rId3" Type="http://schemas.openxmlformats.org/officeDocument/2006/relationships/hyperlink" Target="https://en.wikipedia.org/wiki/Help:IPA/French" TargetMode="External"/><Relationship Id="rId7" Type="http://schemas.openxmlformats.org/officeDocument/2006/relationships/hyperlink" Target="https://en.wikipedia.org/wiki/Age_of_Enlightenment" TargetMode="External"/><Relationship Id="rId2" Type="http://schemas.openxmlformats.org/officeDocument/2006/relationships/slide" Target="../slides/slide20.xml"/><Relationship Id="rId1" Type="http://schemas.openxmlformats.org/officeDocument/2006/relationships/notesMaster" Target="../notesMasters/notesMaster1.xml"/><Relationship Id="rId6" Type="http://schemas.openxmlformats.org/officeDocument/2006/relationships/hyperlink" Target="https://en.wikipedia.org/wiki/Voltaire%23cite_note-2" TargetMode="External"/><Relationship Id="rId5" Type="http://schemas.openxmlformats.org/officeDocument/2006/relationships/hyperlink" Target="https://en.wikipedia.org/wiki/Help:IPA/English" TargetMode="External"/><Relationship Id="rId4" Type="http://schemas.openxmlformats.org/officeDocument/2006/relationships/hyperlink" Target="https://en.wikipedia.org/wiki/Pen_name"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D80A18-7604-473E-B93A-6C5A236BF446}" type="slidenum">
              <a:rPr lang="en-GB" smtClean="0"/>
              <a:t>1</a:t>
            </a:fld>
            <a:endParaRPr lang="en-GB"/>
          </a:p>
        </p:txBody>
      </p:sp>
    </p:spTree>
    <p:extLst>
      <p:ext uri="{BB962C8B-B14F-4D97-AF65-F5344CB8AC3E}">
        <p14:creationId xmlns:p14="http://schemas.microsoft.com/office/powerpoint/2010/main" val="15937335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D80A18-7604-473E-B93A-6C5A236BF446}" type="slidenum">
              <a:rPr lang="en-GB" smtClean="0"/>
              <a:t>19</a:t>
            </a:fld>
            <a:endParaRPr lang="en-GB"/>
          </a:p>
        </p:txBody>
      </p:sp>
    </p:spTree>
    <p:extLst>
      <p:ext uri="{BB962C8B-B14F-4D97-AF65-F5344CB8AC3E}">
        <p14:creationId xmlns:p14="http://schemas.microsoft.com/office/powerpoint/2010/main" val="18513260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Geothermal energy heat pump stations allow use of such low temperature waste heat</a:t>
            </a:r>
          </a:p>
          <a:p>
            <a:r>
              <a:rPr lang="en-GB" baseline="0" dirty="0"/>
              <a:t>Significant cost saving in the amount of geothermal wells needed</a:t>
            </a:r>
          </a:p>
          <a:p>
            <a:endParaRPr lang="en-GB" sz="1200" b="0" i="0" u="none" strike="noStrike" kern="1200" baseline="0" dirty="0">
              <a:solidFill>
                <a:schemeClr val="tx1"/>
              </a:solidFill>
              <a:effectLst/>
              <a:latin typeface="+mn-lt"/>
              <a:ea typeface="+mn-ea"/>
              <a:cs typeface="+mn-cs"/>
            </a:endParaRPr>
          </a:p>
          <a:p>
            <a:r>
              <a:rPr lang="en-GB" sz="1200" b="0" i="0" u="none" strike="noStrike" kern="1200" baseline="0" dirty="0">
                <a:solidFill>
                  <a:schemeClr val="tx1"/>
                </a:solidFill>
                <a:effectLst/>
                <a:latin typeface="+mn-lt"/>
                <a:ea typeface="+mn-ea"/>
                <a:cs typeface="+mn-cs"/>
              </a:rPr>
              <a:t>Stability must be guaranteed as the LHC cryogenics has a critical operation </a:t>
            </a:r>
          </a:p>
          <a:p>
            <a:endParaRPr lang="en-GB" sz="1200" b="0" i="0" u="none" strike="noStrike" kern="1200" baseline="0" dirty="0">
              <a:solidFill>
                <a:schemeClr val="tx1"/>
              </a:solidFill>
              <a:effectLst/>
              <a:latin typeface="+mn-lt"/>
              <a:ea typeface="+mn-ea"/>
              <a:cs typeface="+mn-cs"/>
            </a:endParaRPr>
          </a:p>
          <a:p>
            <a:r>
              <a:rPr lang="en-US" sz="1200" b="1" i="0" u="none" strike="noStrike" kern="1200" dirty="0">
                <a:solidFill>
                  <a:schemeClr val="tx1"/>
                </a:solidFill>
                <a:effectLst/>
                <a:latin typeface="+mn-lt"/>
                <a:ea typeface="+mn-ea"/>
                <a:cs typeface="+mn-cs"/>
              </a:rPr>
              <a:t>François-Marie </a:t>
            </a:r>
            <a:r>
              <a:rPr lang="en-US" sz="1200" b="1" i="0" u="none" strike="noStrike" kern="1200" dirty="0" err="1">
                <a:solidFill>
                  <a:schemeClr val="tx1"/>
                </a:solidFill>
                <a:effectLst/>
                <a:latin typeface="+mn-lt"/>
                <a:ea typeface="+mn-ea"/>
                <a:cs typeface="+mn-cs"/>
              </a:rPr>
              <a:t>Arouet</a:t>
            </a:r>
            <a:r>
              <a:rPr lang="en-US" sz="1200" b="0" i="0" u="none" strike="noStrike" kern="1200" dirty="0">
                <a:solidFill>
                  <a:schemeClr val="tx1"/>
                </a:solidFill>
                <a:effectLst/>
                <a:latin typeface="+mn-lt"/>
                <a:ea typeface="+mn-ea"/>
                <a:cs typeface="+mn-cs"/>
              </a:rPr>
              <a:t> (French: </a:t>
            </a:r>
            <a:r>
              <a:rPr lang="en-US" sz="1200" b="0" i="0" u="none" strike="noStrike" kern="1200" dirty="0">
                <a:solidFill>
                  <a:schemeClr val="tx1"/>
                </a:solidFill>
                <a:effectLst/>
                <a:latin typeface="+mn-lt"/>
                <a:ea typeface="+mn-ea"/>
                <a:cs typeface="+mn-cs"/>
                <a:hlinkClick r:id="rId3" tooltip="Help:IPA/French"/>
              </a:rPr>
              <a:t>[fʁɑ̃swa maʁi aʁwɛ]</a:t>
            </a:r>
            <a:r>
              <a:rPr lang="en-US" sz="1200" b="0" i="0" u="none" strike="noStrike" kern="1200" dirty="0">
                <a:solidFill>
                  <a:schemeClr val="tx1"/>
                </a:solidFill>
                <a:effectLst/>
                <a:latin typeface="+mn-lt"/>
                <a:ea typeface="+mn-ea"/>
                <a:cs typeface="+mn-cs"/>
              </a:rPr>
              <a:t>; 21 November 1694 – 30 May 1778), known by his </a:t>
            </a:r>
            <a:r>
              <a:rPr lang="en-US" sz="1200" b="0" i="1" u="none" strike="noStrike" kern="1200" dirty="0">
                <a:solidFill>
                  <a:schemeClr val="tx1"/>
                </a:solidFill>
                <a:effectLst/>
                <a:latin typeface="+mn-lt"/>
                <a:ea typeface="+mn-ea"/>
                <a:cs typeface="+mn-cs"/>
                <a:hlinkClick r:id="rId4" tooltip="Pen name"/>
              </a:rPr>
              <a:t>nom de </a:t>
            </a:r>
            <a:r>
              <a:rPr lang="en-US" sz="1200" b="0" i="1" u="none" strike="noStrike" kern="1200" dirty="0" err="1">
                <a:solidFill>
                  <a:schemeClr val="tx1"/>
                </a:solidFill>
                <a:effectLst/>
                <a:latin typeface="+mn-lt"/>
                <a:ea typeface="+mn-ea"/>
                <a:cs typeface="+mn-cs"/>
                <a:hlinkClick r:id="rId4" tooltip="Pen name"/>
              </a:rPr>
              <a:t>plume</a:t>
            </a:r>
            <a:r>
              <a:rPr lang="en-US" sz="1200" b="1" i="0" u="none" strike="noStrike" kern="1200" dirty="0" err="1">
                <a:solidFill>
                  <a:schemeClr val="tx1"/>
                </a:solidFill>
                <a:effectLst/>
                <a:latin typeface="+mn-lt"/>
                <a:ea typeface="+mn-ea"/>
                <a:cs typeface="+mn-cs"/>
              </a:rPr>
              <a:t>Voltaire</a:t>
            </a:r>
            <a:r>
              <a:rPr lang="en-US" sz="1200" b="0" i="0" u="none" strike="noStrike"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hlinkClick r:id="rId5" tooltip="Help:IPA/English"/>
              </a:rPr>
              <a:t>/vɒlˈtɛər/</a:t>
            </a:r>
            <a:r>
              <a:rPr lang="en-US" sz="1200" b="0" i="0" u="none" strike="noStrike" kern="1200" dirty="0">
                <a:solidFill>
                  <a:schemeClr val="tx1"/>
                </a:solidFill>
                <a:effectLst/>
                <a:latin typeface="+mn-lt"/>
                <a:ea typeface="+mn-ea"/>
                <a:cs typeface="+mn-cs"/>
              </a:rPr>
              <a:t>;</a:t>
            </a:r>
            <a:r>
              <a:rPr lang="en-US" sz="1200" b="0" i="0" u="none" strike="noStrike" kern="1200" baseline="30000" dirty="0">
                <a:solidFill>
                  <a:schemeClr val="tx1"/>
                </a:solidFill>
                <a:effectLst/>
                <a:latin typeface="+mn-lt"/>
                <a:ea typeface="+mn-ea"/>
                <a:cs typeface="+mn-cs"/>
                <a:hlinkClick r:id="rId6"/>
              </a:rPr>
              <a:t>[2]</a:t>
            </a:r>
            <a:r>
              <a:rPr lang="en-US" sz="1200" b="0" i="0" u="none" strike="noStrike" kern="1200" dirty="0">
                <a:solidFill>
                  <a:schemeClr val="tx1"/>
                </a:solidFill>
                <a:effectLst/>
                <a:latin typeface="+mn-lt"/>
                <a:ea typeface="+mn-ea"/>
                <a:cs typeface="+mn-cs"/>
              </a:rPr>
              <a:t> French: </a:t>
            </a:r>
            <a:r>
              <a:rPr lang="en-US" sz="1200" b="0" i="0" u="none" strike="noStrike" kern="1200" dirty="0">
                <a:solidFill>
                  <a:schemeClr val="tx1"/>
                </a:solidFill>
                <a:effectLst/>
                <a:latin typeface="+mn-lt"/>
                <a:ea typeface="+mn-ea"/>
                <a:cs typeface="+mn-cs"/>
                <a:hlinkClick r:id="rId3" tooltip="Help:IPA/French"/>
              </a:rPr>
              <a:t>[vɔltɛːʁ]</a:t>
            </a:r>
            <a:r>
              <a:rPr lang="en-US" sz="1200" b="0" i="0" u="none" strike="noStrike" kern="1200" dirty="0">
                <a:solidFill>
                  <a:schemeClr val="tx1"/>
                </a:solidFill>
                <a:effectLst/>
                <a:latin typeface="+mn-lt"/>
                <a:ea typeface="+mn-ea"/>
                <a:cs typeface="+mn-cs"/>
              </a:rPr>
              <a:t>), was a French </a:t>
            </a:r>
            <a:r>
              <a:rPr lang="en-US" sz="1200" b="0" i="0" u="none" strike="noStrike" kern="1200" dirty="0">
                <a:solidFill>
                  <a:schemeClr val="tx1"/>
                </a:solidFill>
                <a:effectLst/>
                <a:latin typeface="+mn-lt"/>
                <a:ea typeface="+mn-ea"/>
                <a:cs typeface="+mn-cs"/>
                <a:hlinkClick r:id="rId7" tooltip="Age of Enlightenment"/>
              </a:rPr>
              <a:t>Enlightenment</a:t>
            </a:r>
            <a:r>
              <a:rPr lang="en-US" sz="1200" b="0" i="0" u="none" strike="noStrike" kern="1200" dirty="0">
                <a:solidFill>
                  <a:schemeClr val="tx1"/>
                </a:solidFill>
                <a:effectLst/>
                <a:latin typeface="+mn-lt"/>
                <a:ea typeface="+mn-ea"/>
                <a:cs typeface="+mn-cs"/>
              </a:rPr>
              <a:t> writer, historian and philosopher famous for his wit, his criticism of </a:t>
            </a:r>
            <a:r>
              <a:rPr lang="en-US" sz="1200" b="0" i="0" u="none" strike="noStrike" kern="1200" dirty="0">
                <a:solidFill>
                  <a:schemeClr val="tx1"/>
                </a:solidFill>
                <a:effectLst/>
                <a:latin typeface="+mn-lt"/>
                <a:ea typeface="+mn-ea"/>
                <a:cs typeface="+mn-cs"/>
                <a:hlinkClick r:id="rId8" tooltip="Christianity"/>
              </a:rPr>
              <a:t>Christianity</a:t>
            </a:r>
            <a:endParaRPr lang="en-US"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7425CD1-A68C-45EF-9EF4-988F01308F1C}" type="slidenum">
              <a:rPr lang="en-GB" smtClean="0"/>
              <a:t>20</a:t>
            </a:fld>
            <a:endParaRPr lang="en-GB"/>
          </a:p>
        </p:txBody>
      </p:sp>
    </p:spTree>
    <p:extLst>
      <p:ext uri="{BB962C8B-B14F-4D97-AF65-F5344CB8AC3E}">
        <p14:creationId xmlns:p14="http://schemas.microsoft.com/office/powerpoint/2010/main" val="1873862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Model can be used within in the validation data set range and expected to have</a:t>
            </a:r>
            <a:r>
              <a:rPr lang="en-GB" sz="1200" baseline="0" dirty="0"/>
              <a:t> errors between +-1 – 2 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a:t>Residual = T2 - $T2e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a:t>=&gt; Negative mean error means model is under performing, under estimating the cooling performance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a:t>1 MIN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a:t>15 MIN</a:t>
            </a:r>
            <a:endParaRPr lang="en-GB" dirty="0"/>
          </a:p>
        </p:txBody>
      </p:sp>
      <p:sp>
        <p:nvSpPr>
          <p:cNvPr id="4" name="Slide Number Placeholder 3"/>
          <p:cNvSpPr>
            <a:spLocks noGrp="1"/>
          </p:cNvSpPr>
          <p:nvPr>
            <p:ph type="sldNum" sz="quarter" idx="10"/>
          </p:nvPr>
        </p:nvSpPr>
        <p:spPr/>
        <p:txBody>
          <a:bodyPr/>
          <a:lstStyle/>
          <a:p>
            <a:fld id="{77425CD1-A68C-45EF-9EF4-988F01308F1C}" type="slidenum">
              <a:rPr lang="en-GB" smtClean="0"/>
              <a:t>21</a:t>
            </a:fld>
            <a:endParaRPr lang="en-GB"/>
          </a:p>
        </p:txBody>
      </p:sp>
    </p:spTree>
    <p:extLst>
      <p:ext uri="{BB962C8B-B14F-4D97-AF65-F5344CB8AC3E}">
        <p14:creationId xmlns:p14="http://schemas.microsoft.com/office/powerpoint/2010/main" val="2840739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0C07A4-DF7A-6B43-9901-FBDCAEB415C3}" type="slidenum">
              <a:rPr lang="en-US" smtClean="0"/>
              <a:t>23</a:t>
            </a:fld>
            <a:endParaRPr lang="en-US"/>
          </a:p>
        </p:txBody>
      </p:sp>
    </p:spTree>
    <p:extLst>
      <p:ext uri="{BB962C8B-B14F-4D97-AF65-F5344CB8AC3E}">
        <p14:creationId xmlns:p14="http://schemas.microsoft.com/office/powerpoint/2010/main" val="2009934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MESSAGES:</a:t>
            </a:r>
          </a:p>
          <a:p>
            <a:r>
              <a:rPr lang="en-US" dirty="0"/>
              <a:t> </a:t>
            </a:r>
          </a:p>
          <a:p>
            <a:pPr marL="0" indent="0">
              <a:buFontTx/>
              <a:buNone/>
            </a:pPr>
            <a:r>
              <a:rPr lang="en-US" baseline="0" dirty="0">
                <a:sym typeface="Wingdings"/>
              </a:rPr>
              <a:t>We are the biggest PLC based control project at CERN, by I</a:t>
            </a:r>
          </a:p>
          <a:p>
            <a:pPr marL="171450" indent="-171450">
              <a:buFontTx/>
              <a:buChar char="-"/>
            </a:pPr>
            <a:r>
              <a:rPr lang="en-US" baseline="0" dirty="0">
                <a:sym typeface="Wingdings"/>
              </a:rPr>
              <a:t>*Data gathered from UNICOS CV PROJECT LIST @ CV SVN REPOSITORY. </a:t>
            </a:r>
          </a:p>
        </p:txBody>
      </p:sp>
      <p:sp>
        <p:nvSpPr>
          <p:cNvPr id="4" name="Slide Number Placeholder 3"/>
          <p:cNvSpPr>
            <a:spLocks noGrp="1"/>
          </p:cNvSpPr>
          <p:nvPr>
            <p:ph type="sldNum" sz="quarter" idx="10"/>
          </p:nvPr>
        </p:nvSpPr>
        <p:spPr/>
        <p:txBody>
          <a:bodyPr/>
          <a:lstStyle/>
          <a:p>
            <a:fld id="{F80C8F1E-CCFB-3247-BE8B-C91794465F1F}" type="slidenum">
              <a:rPr lang="en-US" smtClean="0"/>
              <a:t>25</a:t>
            </a:fld>
            <a:endParaRPr lang="en-US"/>
          </a:p>
        </p:txBody>
      </p:sp>
    </p:spTree>
    <p:extLst>
      <p:ext uri="{BB962C8B-B14F-4D97-AF65-F5344CB8AC3E}">
        <p14:creationId xmlns:p14="http://schemas.microsoft.com/office/powerpoint/2010/main" val="22360828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FD80A18-7604-473E-B93A-6C5A236BF446}" type="slidenum">
              <a:rPr lang="en-GB" smtClean="0"/>
              <a:t>27</a:t>
            </a:fld>
            <a:endParaRPr lang="en-GB"/>
          </a:p>
        </p:txBody>
      </p:sp>
    </p:spTree>
    <p:extLst>
      <p:ext uri="{BB962C8B-B14F-4D97-AF65-F5344CB8AC3E}">
        <p14:creationId xmlns:p14="http://schemas.microsoft.com/office/powerpoint/2010/main" val="24916224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A91741-8845-4397-B173-068DF2561A67}" type="slidenum">
              <a:rPr lang="en-GB" smtClean="0"/>
              <a:t>32</a:t>
            </a:fld>
            <a:endParaRPr lang="en-GB"/>
          </a:p>
        </p:txBody>
      </p:sp>
    </p:spTree>
    <p:extLst>
      <p:ext uri="{BB962C8B-B14F-4D97-AF65-F5344CB8AC3E}">
        <p14:creationId xmlns:p14="http://schemas.microsoft.com/office/powerpoint/2010/main" val="2561390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0.5 MIN</a:t>
            </a:r>
          </a:p>
        </p:txBody>
      </p:sp>
      <p:sp>
        <p:nvSpPr>
          <p:cNvPr id="4" name="Slide Number Placeholder 3"/>
          <p:cNvSpPr>
            <a:spLocks noGrp="1"/>
          </p:cNvSpPr>
          <p:nvPr>
            <p:ph type="sldNum" sz="quarter" idx="10"/>
          </p:nvPr>
        </p:nvSpPr>
        <p:spPr/>
        <p:txBody>
          <a:bodyPr/>
          <a:lstStyle/>
          <a:p>
            <a:fld id="{77425CD1-A68C-45EF-9EF4-988F01308F1C}" type="slidenum">
              <a:rPr lang="en-GB" smtClean="0"/>
              <a:t>33</a:t>
            </a:fld>
            <a:endParaRPr lang="en-GB"/>
          </a:p>
        </p:txBody>
      </p:sp>
    </p:spTree>
    <p:extLst>
      <p:ext uri="{BB962C8B-B14F-4D97-AF65-F5344CB8AC3E}">
        <p14:creationId xmlns:p14="http://schemas.microsoft.com/office/powerpoint/2010/main" val="664629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latin typeface="Geneva"/>
              <a:cs typeface="Geneva"/>
            </a:endParaRPr>
          </a:p>
          <a:p>
            <a:endParaRPr lang="en-US" dirty="0"/>
          </a:p>
        </p:txBody>
      </p:sp>
      <p:sp>
        <p:nvSpPr>
          <p:cNvPr id="4" name="Slide Number Placeholder 3"/>
          <p:cNvSpPr>
            <a:spLocks noGrp="1"/>
          </p:cNvSpPr>
          <p:nvPr>
            <p:ph type="sldNum" sz="quarter" idx="10"/>
          </p:nvPr>
        </p:nvSpPr>
        <p:spPr/>
        <p:txBody>
          <a:bodyPr/>
          <a:lstStyle/>
          <a:p>
            <a:fld id="{8FD80A18-7604-473E-B93A-6C5A236BF446}" type="slidenum">
              <a:rPr lang="en-GB" smtClean="0"/>
              <a:t>2</a:t>
            </a:fld>
            <a:endParaRPr lang="en-GB"/>
          </a:p>
        </p:txBody>
      </p:sp>
    </p:spTree>
    <p:extLst>
      <p:ext uri="{BB962C8B-B14F-4D97-AF65-F5344CB8AC3E}">
        <p14:creationId xmlns:p14="http://schemas.microsoft.com/office/powerpoint/2010/main" val="3629139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H" baseline="0" noProof="0" dirty="0"/>
              <a:t>Pour faire fonctionner le LHC, nous devons réfrigérer 24 km d’installations à une température de -271°C. Notre fluide réfrigérant est l’hélium qui est refroidi par huit grands réfrigérateurs. </a:t>
            </a:r>
            <a:endParaRPr lang="fr-CH" dirty="0"/>
          </a:p>
          <a:p>
            <a:endParaRPr lang="fr-CH" dirty="0"/>
          </a:p>
          <a:p>
            <a:r>
              <a:rPr lang="fr-CH" dirty="0"/>
              <a:t>Ces huit grand réfrigérateurs sont indiquées par des points rouges sur cette carte. A part ces installations nous avons encore une douzaine d’autres installations plus petites</a:t>
            </a:r>
            <a:r>
              <a:rPr lang="fr-CH" baseline="0" dirty="0"/>
              <a:t> – représentés par les autres points colorés sur la carte. Les moyennes et petites installations alimentent plusieurs  détecteurs et des stations de test.</a:t>
            </a:r>
            <a:endParaRPr lang="fr-CH" dirty="0"/>
          </a:p>
          <a:p>
            <a:endParaRPr lang="fr-CH" baseline="0" dirty="0"/>
          </a:p>
          <a:p>
            <a:r>
              <a:rPr lang="fr-CH" baseline="0" dirty="0"/>
              <a:t>Les tailles des systèmes sont très différentes, mais les principes de fonctionnement se ressemblent. Thermodynamiquement c’est toujours le même procès. Voici le schéma d’une des installations qui alimentent le tunnel avec du hélium refroidi.</a:t>
            </a:r>
          </a:p>
          <a:p>
            <a:r>
              <a:rPr lang="fr-CH" dirty="0"/>
              <a:t>Ces</a:t>
            </a:r>
            <a:r>
              <a:rPr lang="fr-CH" baseline="0" dirty="0"/>
              <a:t> installations</a:t>
            </a:r>
            <a:r>
              <a:rPr lang="fr-CH" dirty="0"/>
              <a:t> consistent</a:t>
            </a:r>
            <a:r>
              <a:rPr lang="fr-CH" baseline="0" dirty="0"/>
              <a:t> en stockages d’hélium, en stations de compression, en réservoirs de stockages pour l’hélium et l’azote sous forme liquide, en boîtes froides qui contiennent tous les composants pour le procès cryogénique et la ligne de transfert isolée dans le tunnel qui alimente les aimants avec de l’hélium à -271 °C.</a:t>
            </a:r>
          </a:p>
          <a:p>
            <a:r>
              <a:rPr lang="fr-CH" baseline="0" dirty="0"/>
              <a:t>Ce sont donc les installations que nous devons maintenir.</a:t>
            </a:r>
          </a:p>
          <a:p>
            <a:endParaRPr lang="fr-CH" baseline="0" dirty="0"/>
          </a:p>
        </p:txBody>
      </p:sp>
      <p:sp>
        <p:nvSpPr>
          <p:cNvPr id="5" name="Date Placeholder 4"/>
          <p:cNvSpPr>
            <a:spLocks noGrp="1"/>
          </p:cNvSpPr>
          <p:nvPr>
            <p:ph type="dt" idx="11"/>
          </p:nvPr>
        </p:nvSpPr>
        <p:spPr/>
        <p:txBody>
          <a:bodyPr/>
          <a:lstStyle/>
          <a:p>
            <a:r>
              <a:rPr lang="en-US"/>
              <a:t>19 Octobre 2012</a:t>
            </a:r>
          </a:p>
        </p:txBody>
      </p:sp>
    </p:spTree>
    <p:extLst>
      <p:ext uri="{BB962C8B-B14F-4D97-AF65-F5344CB8AC3E}">
        <p14:creationId xmlns:p14="http://schemas.microsoft.com/office/powerpoint/2010/main" val="9062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D80A18-7604-473E-B93A-6C5A236BF446}" type="slidenum">
              <a:rPr lang="en-GB" smtClean="0"/>
              <a:t>9</a:t>
            </a:fld>
            <a:endParaRPr lang="en-GB"/>
          </a:p>
        </p:txBody>
      </p:sp>
    </p:spTree>
    <p:extLst>
      <p:ext uri="{BB962C8B-B14F-4D97-AF65-F5344CB8AC3E}">
        <p14:creationId xmlns:p14="http://schemas.microsoft.com/office/powerpoint/2010/main" val="2125655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700" dirty="0"/>
              <a:t>- Industry 4.0 is mostly relevant to discrete products and their manufacturing – assembly lines, machines, and robots. In a process plant, the Industry 4.0 concept applies mostly to the </a:t>
            </a:r>
            <a:r>
              <a:rPr lang="en-US" sz="700" b="1" dirty="0"/>
              <a:t>processing equipment </a:t>
            </a:r>
            <a:endParaRPr lang="en-US" sz="700" dirty="0"/>
          </a:p>
          <a:p>
            <a:r>
              <a:rPr lang="en-US" sz="700" dirty="0"/>
              <a:t>- Plants are now deploying </a:t>
            </a:r>
            <a:r>
              <a:rPr lang="en-US" sz="700" b="1" dirty="0"/>
              <a:t>additional sensors </a:t>
            </a:r>
            <a:r>
              <a:rPr lang="en-US" sz="700" dirty="0"/>
              <a:t>to enable the condition and performance of a broader scope of </a:t>
            </a:r>
            <a:r>
              <a:rPr lang="en-US" sz="700" b="1" dirty="0"/>
              <a:t>equipment</a:t>
            </a:r>
            <a:r>
              <a:rPr lang="en-US" sz="700" dirty="0"/>
              <a:t> (‘things’) such as pumps, cooling towers, blowers, and valves around the site to be </a:t>
            </a:r>
            <a:r>
              <a:rPr lang="en-US" sz="700" b="1" dirty="0"/>
              <a:t>monitored online </a:t>
            </a:r>
          </a:p>
          <a:p>
            <a:r>
              <a:rPr lang="en-US" sz="700" dirty="0"/>
              <a:t>- The Industrial Internet of Things (</a:t>
            </a:r>
            <a:r>
              <a:rPr lang="en-US" sz="700" b="1" dirty="0" err="1"/>
              <a:t>IIoT</a:t>
            </a:r>
            <a:r>
              <a:rPr lang="en-US" sz="700" dirty="0"/>
              <a:t>) requiring enhancements in industrial-strength networks and cyber-physical security.</a:t>
            </a:r>
          </a:p>
          <a:p>
            <a:r>
              <a:rPr lang="en-US" sz="1000" dirty="0"/>
              <a:t>In the cloud, software ‘apps’ are running to </a:t>
            </a:r>
            <a:r>
              <a:rPr lang="en-US" sz="1000" b="1" dirty="0"/>
              <a:t>analyze the raw data </a:t>
            </a:r>
            <a:r>
              <a:rPr lang="en-US" sz="1000" dirty="0"/>
              <a:t>from the sensors in the plant allowing process monitoring or </a:t>
            </a:r>
            <a:r>
              <a:rPr lang="en-US" sz="1000" b="1" dirty="0"/>
              <a:t>anomaly</a:t>
            </a:r>
            <a:r>
              <a:rPr lang="en-US" sz="1000" dirty="0"/>
              <a:t> detection: </a:t>
            </a:r>
            <a:r>
              <a:rPr lang="en-US" sz="1000" b="1" dirty="0"/>
              <a:t>Big data</a:t>
            </a:r>
            <a:r>
              <a:rPr lang="en-US" sz="1000" dirty="0"/>
              <a:t>.</a:t>
            </a:r>
          </a:p>
          <a:p>
            <a:r>
              <a:rPr lang="en-US" sz="1000" dirty="0"/>
              <a:t>- Central to Industry 4.0 is </a:t>
            </a:r>
            <a:r>
              <a:rPr lang="en-US" sz="1000" b="1" dirty="0"/>
              <a:t>information exchange </a:t>
            </a:r>
            <a:r>
              <a:rPr lang="en-US" sz="1000" dirty="0"/>
              <a:t>over the entire lifecycle of a product</a:t>
            </a:r>
          </a:p>
          <a:p>
            <a:r>
              <a:rPr lang="en-US" sz="1000" dirty="0"/>
              <a:t>- Fabrication is improved by having </a:t>
            </a:r>
            <a:r>
              <a:rPr lang="en-US" sz="1000" b="1" dirty="0"/>
              <a:t>digital twins </a:t>
            </a:r>
            <a:r>
              <a:rPr lang="en-US" sz="1000" dirty="0"/>
              <a:t>enabling virtual design and commissioning</a:t>
            </a:r>
          </a:p>
          <a:p>
            <a:r>
              <a:rPr lang="en-US" sz="1000" dirty="0"/>
              <a:t>- Industrial controls and drives: The future will bring more effective industrial controls and drive technologies that will </a:t>
            </a:r>
            <a:r>
              <a:rPr lang="en-US" sz="1000" b="1" dirty="0"/>
              <a:t>reduce process variability </a:t>
            </a:r>
            <a:r>
              <a:rPr lang="en-US" sz="1000" dirty="0"/>
              <a:t>while ensuring </a:t>
            </a:r>
            <a:r>
              <a:rPr lang="en-US" sz="1000" b="1" dirty="0"/>
              <a:t>safety </a:t>
            </a:r>
            <a:r>
              <a:rPr lang="en-US" sz="1000" dirty="0"/>
              <a:t>and</a:t>
            </a:r>
            <a:r>
              <a:rPr lang="en-US" sz="1000" b="1" dirty="0"/>
              <a:t> security</a:t>
            </a:r>
            <a:endParaRPr lang="en-US" sz="1000" dirty="0"/>
          </a:p>
          <a:p>
            <a:endParaRPr lang="en-US" dirty="0"/>
          </a:p>
        </p:txBody>
      </p:sp>
      <p:sp>
        <p:nvSpPr>
          <p:cNvPr id="4" name="Slide Number Placeholder 3"/>
          <p:cNvSpPr>
            <a:spLocks noGrp="1"/>
          </p:cNvSpPr>
          <p:nvPr>
            <p:ph type="sldNum" sz="quarter" idx="10"/>
          </p:nvPr>
        </p:nvSpPr>
        <p:spPr/>
        <p:txBody>
          <a:bodyPr/>
          <a:lstStyle/>
          <a:p>
            <a:fld id="{8FD80A18-7604-473E-B93A-6C5A236BF446}" type="slidenum">
              <a:rPr lang="en-GB" smtClean="0"/>
              <a:t>12</a:t>
            </a:fld>
            <a:endParaRPr lang="en-GB"/>
          </a:p>
        </p:txBody>
      </p:sp>
    </p:spTree>
    <p:extLst>
      <p:ext uri="{BB962C8B-B14F-4D97-AF65-F5344CB8AC3E}">
        <p14:creationId xmlns:p14="http://schemas.microsoft.com/office/powerpoint/2010/main" val="1844890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Life cycle</a:t>
            </a:r>
            <a:r>
              <a:rPr lang="en-US" baseline="0" dirty="0"/>
              <a:t> of an industrial control project: towards IT methodologies</a:t>
            </a:r>
          </a:p>
          <a:p>
            <a:r>
              <a:rPr lang="en-US" dirty="0"/>
              <a:t>- High</a:t>
            </a:r>
            <a:r>
              <a:rPr lang="en-US" baseline="0" dirty="0"/>
              <a:t> level programming: efficiency on engineering with still reliability of the solution</a:t>
            </a:r>
          </a:p>
          <a:p>
            <a:r>
              <a:rPr lang="en-US" baseline="0" dirty="0"/>
              <a:t>- More complexity requires better Q&amp;A: Formal methods</a:t>
            </a:r>
            <a:endParaRPr lang="en-US" dirty="0"/>
          </a:p>
        </p:txBody>
      </p:sp>
      <p:sp>
        <p:nvSpPr>
          <p:cNvPr id="4" name="Slide Number Placeholder 3"/>
          <p:cNvSpPr>
            <a:spLocks noGrp="1"/>
          </p:cNvSpPr>
          <p:nvPr>
            <p:ph type="sldNum" sz="quarter" idx="10"/>
          </p:nvPr>
        </p:nvSpPr>
        <p:spPr/>
        <p:txBody>
          <a:bodyPr/>
          <a:lstStyle/>
          <a:p>
            <a:fld id="{8FD80A18-7604-473E-B93A-6C5A236BF446}" type="slidenum">
              <a:rPr lang="en-GB" smtClean="0"/>
              <a:t>13</a:t>
            </a:fld>
            <a:endParaRPr lang="en-GB"/>
          </a:p>
        </p:txBody>
      </p:sp>
    </p:spTree>
    <p:extLst>
      <p:ext uri="{BB962C8B-B14F-4D97-AF65-F5344CB8AC3E}">
        <p14:creationId xmlns:p14="http://schemas.microsoft.com/office/powerpoint/2010/main" val="2079222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MESSAGES:</a:t>
            </a:r>
          </a:p>
          <a:p>
            <a:r>
              <a:rPr lang="en-US" dirty="0"/>
              <a:t> </a:t>
            </a:r>
          </a:p>
          <a:p>
            <a:pPr marL="0" indent="0">
              <a:buFontTx/>
              <a:buNone/>
            </a:pPr>
            <a:r>
              <a:rPr lang="en-US" baseline="0" dirty="0">
                <a:sym typeface="Wingdings"/>
              </a:rPr>
              <a:t>We are the biggest PLC based control project at CERN, by I</a:t>
            </a:r>
          </a:p>
          <a:p>
            <a:pPr marL="171450" indent="-171450">
              <a:buFontTx/>
              <a:buChar char="-"/>
            </a:pPr>
            <a:r>
              <a:rPr lang="en-US" baseline="0" dirty="0">
                <a:sym typeface="Wingdings"/>
              </a:rPr>
              <a:t>*Data gathered from UNICOS CV PROJECT LIST @ CV SVN REPOSITORY. </a:t>
            </a:r>
          </a:p>
        </p:txBody>
      </p:sp>
      <p:sp>
        <p:nvSpPr>
          <p:cNvPr id="4" name="Slide Number Placeholder 3"/>
          <p:cNvSpPr>
            <a:spLocks noGrp="1"/>
          </p:cNvSpPr>
          <p:nvPr>
            <p:ph type="sldNum" sz="quarter" idx="10"/>
          </p:nvPr>
        </p:nvSpPr>
        <p:spPr/>
        <p:txBody>
          <a:bodyPr/>
          <a:lstStyle/>
          <a:p>
            <a:fld id="{F80C8F1E-CCFB-3247-BE8B-C91794465F1F}" type="slidenum">
              <a:rPr lang="en-US" smtClean="0"/>
              <a:t>15</a:t>
            </a:fld>
            <a:endParaRPr lang="en-US"/>
          </a:p>
        </p:txBody>
      </p:sp>
    </p:spTree>
    <p:extLst>
      <p:ext uri="{BB962C8B-B14F-4D97-AF65-F5344CB8AC3E}">
        <p14:creationId xmlns:p14="http://schemas.microsoft.com/office/powerpoint/2010/main" val="36958416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Evaluation of the controller by analyzing the time series of its error and to very the existence predictable patterns in the control horizon. </a:t>
            </a:r>
          </a:p>
          <a:p>
            <a:r>
              <a:rPr lang="en-US" sz="1200" b="0" i="0" kern="1200" dirty="0">
                <a:solidFill>
                  <a:schemeClr val="tx1"/>
                </a:solidFill>
                <a:effectLst/>
                <a:latin typeface="+mn-lt"/>
                <a:ea typeface="+mn-ea"/>
                <a:cs typeface="+mn-cs"/>
              </a:rPr>
              <a:t>Comparison of the actual controller variance to ideal of a minimum variance controller (Harris, predictability index)</a:t>
            </a:r>
          </a:p>
          <a:p>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 Yes, we have been using machine learning techniques in all of the use-cases except for condition monitoring. Specifically we use the historical control  data to extract or create a model that it can be used for anomaly detection; in the following use-cases:</a:t>
            </a:r>
            <a:br>
              <a:rPr lang="en-US" dirty="0"/>
            </a:br>
            <a:r>
              <a:rPr lang="en-US" sz="1200" b="0" i="0" kern="1200" dirty="0">
                <a:solidFill>
                  <a:schemeClr val="tx1"/>
                </a:solidFill>
                <a:effectLst/>
                <a:latin typeface="+mn-lt"/>
                <a:ea typeface="+mn-ea"/>
                <a:cs typeface="+mn-cs"/>
              </a:rPr>
              <a:t>- Oscillation detection (slide 10): we use the expert knowledge to create a model of the threshold, which is specifically achieved through an exponential regression)</a:t>
            </a:r>
            <a:br>
              <a:rPr lang="en-US" dirty="0"/>
            </a:br>
            <a:r>
              <a:rPr lang="en-US" sz="1200" b="0" i="0" kern="1200" dirty="0">
                <a:solidFill>
                  <a:schemeClr val="tx1"/>
                </a:solidFill>
                <a:effectLst/>
                <a:latin typeface="+mn-lt"/>
                <a:ea typeface="+mn-ea"/>
                <a:cs typeface="+mn-cs"/>
              </a:rPr>
              <a:t>- Root-cause analysis (slide 11): in this case we use pattern mining technique (the algorithm is known as </a:t>
            </a:r>
            <a:r>
              <a:rPr lang="en-US" sz="1200" b="0" i="0" kern="1200" dirty="0" err="1">
                <a:solidFill>
                  <a:schemeClr val="tx1"/>
                </a:solidFill>
                <a:effectLst/>
                <a:latin typeface="+mn-lt"/>
                <a:ea typeface="+mn-ea"/>
                <a:cs typeface="+mn-cs"/>
              </a:rPr>
              <a:t>CSpade</a:t>
            </a:r>
            <a:r>
              <a:rPr lang="en-US" sz="1200" b="0" i="0" kern="1200" dirty="0">
                <a:solidFill>
                  <a:schemeClr val="tx1"/>
                </a:solidFill>
                <a:effectLst/>
                <a:latin typeface="+mn-lt"/>
                <a:ea typeface="+mn-ea"/>
                <a:cs typeface="+mn-cs"/>
              </a:rPr>
              <a:t>) to detect the most relevant event for the specific fault and store this sequence</a:t>
            </a:r>
            <a:br>
              <a:rPr lang="en-US" dirty="0"/>
            </a:br>
            <a:r>
              <a:rPr lang="en-US" sz="1200" b="0" i="0" kern="1200" dirty="0">
                <a:solidFill>
                  <a:schemeClr val="tx1"/>
                </a:solidFill>
                <a:effectLst/>
                <a:latin typeface="+mn-lt"/>
                <a:ea typeface="+mn-ea"/>
                <a:cs typeface="+mn-cs"/>
              </a:rPr>
              <a:t>- Anomaly detection for sensors/actuators (slide13): in this case we developed 2 machine learning algorithms (to model the nominal </a:t>
            </a:r>
            <a:r>
              <a:rPr lang="en-US" sz="1200" b="0" i="0" kern="1200" dirty="0" err="1">
                <a:solidFill>
                  <a:schemeClr val="tx1"/>
                </a:solidFill>
                <a:effectLst/>
                <a:latin typeface="+mn-lt"/>
                <a:ea typeface="+mn-ea"/>
                <a:cs typeface="+mn-cs"/>
              </a:rPr>
              <a:t>behaviour</a:t>
            </a:r>
            <a:r>
              <a:rPr lang="en-US" sz="1200" b="0" i="0" kern="1200" dirty="0">
                <a:solidFill>
                  <a:schemeClr val="tx1"/>
                </a:solidFill>
                <a:effectLst/>
                <a:latin typeface="+mn-lt"/>
                <a:ea typeface="+mn-ea"/>
                <a:cs typeface="+mn-cs"/>
              </a:rPr>
              <a:t> of the sensors) and one which is only based on expert knowledge.</a:t>
            </a:r>
            <a:br>
              <a:rPr lang="en-US" dirty="0"/>
            </a:br>
            <a:r>
              <a:rPr lang="en-US" sz="1200" b="0" i="0" kern="1200" dirty="0">
                <a:solidFill>
                  <a:schemeClr val="tx1"/>
                </a:solidFill>
                <a:effectLst/>
                <a:latin typeface="+mn-lt"/>
                <a:ea typeface="+mn-ea"/>
                <a:cs typeface="+mn-cs"/>
              </a:rPr>
              <a:t>- Recommendation system for </a:t>
            </a:r>
            <a:r>
              <a:rPr lang="en-US" sz="1200" b="0" i="0" kern="1200" dirty="0" err="1">
                <a:solidFill>
                  <a:schemeClr val="tx1"/>
                </a:solidFill>
                <a:effectLst/>
                <a:latin typeface="+mn-lt"/>
                <a:ea typeface="+mn-ea"/>
                <a:cs typeface="+mn-cs"/>
              </a:rPr>
              <a:t>WinCC</a:t>
            </a:r>
            <a:r>
              <a:rPr lang="en-US" sz="1200" b="0" i="0" kern="1200" dirty="0">
                <a:solidFill>
                  <a:schemeClr val="tx1"/>
                </a:solidFill>
                <a:effectLst/>
                <a:latin typeface="+mn-lt"/>
                <a:ea typeface="+mn-ea"/>
                <a:cs typeface="+mn-cs"/>
              </a:rPr>
              <a:t> OA (slide 15): also in this case we use machine learning technique to profile each user (through another type of patter mining of the taken action)</a:t>
            </a:r>
            <a:br>
              <a:rPr lang="en-US" dirty="0"/>
            </a:br>
            <a:r>
              <a:rPr lang="en-US" sz="1200" b="0" i="0" kern="1200" dirty="0">
                <a:solidFill>
                  <a:schemeClr val="tx1"/>
                </a:solidFill>
                <a:effectLst/>
                <a:latin typeface="+mn-lt"/>
                <a:ea typeface="+mn-ea"/>
                <a:cs typeface="+mn-cs"/>
              </a:rPr>
              <a:t>- PID (slide 16): in this case the performance index is defined on the forecast residual error which is based on the past historical data and the future measurements of the system (so we use historical data to model the error distance). Specifically in the analysis we have a parameter 'm' which represents the order of the regression model, that is how much  historical data we need to capture the characteristics of the time series of the error to reflect the predictable components in the model. We normally set this parameter to a value slightly bigger than the control loop settling time and in any case bigger than the control horizon 'b' (use for forecasting).</a:t>
            </a:r>
            <a:endParaRPr lang="en-US" dirty="0"/>
          </a:p>
        </p:txBody>
      </p:sp>
      <p:sp>
        <p:nvSpPr>
          <p:cNvPr id="4" name="Slide Number Placeholder 3"/>
          <p:cNvSpPr>
            <a:spLocks noGrp="1"/>
          </p:cNvSpPr>
          <p:nvPr>
            <p:ph type="sldNum" sz="quarter" idx="10"/>
          </p:nvPr>
        </p:nvSpPr>
        <p:spPr/>
        <p:txBody>
          <a:bodyPr/>
          <a:lstStyle/>
          <a:p>
            <a:fld id="{8FD80A18-7604-473E-B93A-6C5A236BF446}" type="slidenum">
              <a:rPr lang="en-GB" smtClean="0"/>
              <a:t>16</a:t>
            </a:fld>
            <a:endParaRPr lang="en-GB"/>
          </a:p>
        </p:txBody>
      </p:sp>
    </p:spTree>
    <p:extLst>
      <p:ext uri="{BB962C8B-B14F-4D97-AF65-F5344CB8AC3E}">
        <p14:creationId xmlns:p14="http://schemas.microsoft.com/office/powerpoint/2010/main" val="178153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a:solidFill>
                  <a:schemeClr val="tx1"/>
                </a:solidFill>
                <a:effectLst/>
                <a:latin typeface="+mn-lt"/>
                <a:ea typeface="+mn-ea"/>
                <a:cs typeface="+mn-cs"/>
              </a:rPr>
              <a:t>The IT department should keep a current </a:t>
            </a:r>
            <a:r>
              <a:rPr lang="en-US" sz="1200" b="1" kern="1200" dirty="0">
                <a:solidFill>
                  <a:schemeClr val="tx1"/>
                </a:solidFill>
                <a:effectLst/>
                <a:latin typeface="+mn-lt"/>
                <a:ea typeface="+mn-ea"/>
                <a:cs typeface="+mn-cs"/>
              </a:rPr>
              <a:t>inventory</a:t>
            </a:r>
            <a:r>
              <a:rPr lang="en-US" sz="1200" kern="1200" dirty="0">
                <a:solidFill>
                  <a:schemeClr val="tx1"/>
                </a:solidFill>
                <a:effectLst/>
                <a:latin typeface="+mn-lt"/>
                <a:ea typeface="+mn-ea"/>
                <a:cs typeface="+mn-cs"/>
              </a:rPr>
              <a:t> of all information assets and prioritize those that are most essential to advancing the organization’s objectives and sustaining operations. </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sz="1200"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a:solidFill>
                  <a:schemeClr val="tx1"/>
                </a:solidFill>
                <a:effectLst/>
                <a:latin typeface="+mn-lt"/>
                <a:ea typeface="+mn-ea"/>
                <a:cs typeface="+mn-cs"/>
              </a:rPr>
              <a:t>Access-level evaluation and scanning that involves monitoring people with access to sensitive information to measure related cybersecurity risk </a:t>
            </a:r>
            <a:endParaRPr lang="en-US" dirty="0">
              <a:effectLst/>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a:solidFill>
                  <a:schemeClr val="tx1"/>
                </a:solidFill>
                <a:effectLst/>
                <a:latin typeface="+mn-lt"/>
                <a:ea typeface="+mn-ea"/>
                <a:cs typeface="+mn-cs"/>
              </a:rPr>
              <a:t>Vulnerability assessment: Regularly scanning systems is critical to identify vulnerabilities within the environment.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a:solidFill>
                  <a:schemeClr val="tx1"/>
                </a:solidFill>
                <a:effectLst/>
                <a:latin typeface="+mn-lt"/>
                <a:ea typeface="+mn-ea"/>
                <a:cs typeface="+mn-cs"/>
              </a:rPr>
              <a:t>Ref: https://</a:t>
            </a:r>
            <a:r>
              <a:rPr lang="en-US" sz="1200" kern="1200" dirty="0" err="1">
                <a:solidFill>
                  <a:schemeClr val="tx1"/>
                </a:solidFill>
                <a:effectLst/>
                <a:latin typeface="+mn-lt"/>
                <a:ea typeface="+mn-ea"/>
                <a:cs typeface="+mn-cs"/>
              </a:rPr>
              <a:t>www.iia.nl</a:t>
            </a: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SiteFiles</a:t>
            </a: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vakpub</a:t>
            </a:r>
            <a:r>
              <a:rPr lang="en-US" sz="1200" kern="1200" dirty="0">
                <a:solidFill>
                  <a:schemeClr val="tx1"/>
                </a:solidFill>
                <a:effectLst/>
                <a:latin typeface="+mn-lt"/>
                <a:ea typeface="+mn-ea"/>
                <a:cs typeface="+mn-cs"/>
              </a:rPr>
              <a:t>/GTAG%20Assessing%20Cybersecurity%20Risk.pdf</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dirty="0">
              <a:effectLst/>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dirty="0">
              <a:effectLst/>
            </a:endParaRPr>
          </a:p>
        </p:txBody>
      </p:sp>
      <p:sp>
        <p:nvSpPr>
          <p:cNvPr id="4" name="Slide Number Placeholder 3"/>
          <p:cNvSpPr>
            <a:spLocks noGrp="1"/>
          </p:cNvSpPr>
          <p:nvPr>
            <p:ph type="sldNum" sz="quarter" idx="10"/>
          </p:nvPr>
        </p:nvSpPr>
        <p:spPr/>
        <p:txBody>
          <a:bodyPr/>
          <a:lstStyle/>
          <a:p>
            <a:fld id="{8FD80A18-7604-473E-B93A-6C5A236BF446}" type="slidenum">
              <a:rPr lang="en-GB" smtClean="0"/>
              <a:t>17</a:t>
            </a:fld>
            <a:endParaRPr lang="en-GB"/>
          </a:p>
        </p:txBody>
      </p:sp>
    </p:spTree>
    <p:extLst>
      <p:ext uri="{BB962C8B-B14F-4D97-AF65-F5344CB8AC3E}">
        <p14:creationId xmlns:p14="http://schemas.microsoft.com/office/powerpoint/2010/main" val="19519183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975361" y="4771783"/>
            <a:ext cx="3259756" cy="273844"/>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de-CH"/>
              <a:t>© 2023 CERN. All rights reserved.  Limited circulation, not intended for public release.</a:t>
            </a:r>
            <a:endParaRPr lang="en-US" dirty="0"/>
          </a:p>
        </p:txBody>
      </p:sp>
      <p:sp>
        <p:nvSpPr>
          <p:cNvPr id="6" name="Footer Placeholder 2"/>
          <p:cNvSpPr>
            <a:spLocks noGrp="1"/>
          </p:cNvSpPr>
          <p:nvPr>
            <p:ph type="ftr" sz="quarter" idx="3"/>
          </p:nvPr>
        </p:nvSpPr>
        <p:spPr>
          <a:xfrm>
            <a:off x="4572000" y="4767263"/>
            <a:ext cx="3506356" cy="273844"/>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a:t>March, 30         Enrique Blanco - CERN</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 2023 CERN. All rights reserved.  Limited circulation, not intended for public release.</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March, 30         Enrique Blanco - CERN</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 2023 CERN. All rights reserved.  Limited circulation, not intended for public release.</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March, 30         Enrique Blanco - CERN</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887468"/>
            <a:ext cx="7315200" cy="1946269"/>
          </a:xfrm>
        </p:spPr>
        <p:txBody>
          <a:bodyPr>
            <a:normAutofit/>
          </a:bodyPr>
          <a:lstStyle>
            <a:lvl1pPr>
              <a:defRPr sz="4800"/>
            </a:lvl1pPr>
          </a:lstStyle>
          <a:p>
            <a:r>
              <a:rPr lang="en-US"/>
              <a:t>Click to edit Master title style</a:t>
            </a:r>
          </a:p>
        </p:txBody>
      </p:sp>
      <p:sp>
        <p:nvSpPr>
          <p:cNvPr id="3" name="Subtitle 2"/>
          <p:cNvSpPr>
            <a:spLocks noGrp="1"/>
          </p:cNvSpPr>
          <p:nvPr>
            <p:ph type="subTitle" idx="1"/>
          </p:nvPr>
        </p:nvSpPr>
        <p:spPr>
          <a:xfrm>
            <a:off x="914400" y="3874898"/>
            <a:ext cx="7315200" cy="858474"/>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914400" y="4767263"/>
            <a:ext cx="3657600" cy="273844"/>
          </a:xfrm>
        </p:spPr>
        <p:txBody>
          <a:bodyPr/>
          <a:lstStyle>
            <a:lvl1pPr>
              <a:defRPr/>
            </a:lvl1pPr>
          </a:lstStyle>
          <a:p>
            <a:r>
              <a:rPr lang="de-CH"/>
              <a:t>© 2023 CERN. All rights reserved.  Limited circulation, not intended for public release.</a:t>
            </a:r>
            <a:endParaRPr lang="en-US" dirty="0"/>
          </a:p>
        </p:txBody>
      </p:sp>
      <p:sp>
        <p:nvSpPr>
          <p:cNvPr id="5" name="Slide Number Placeholder 5"/>
          <p:cNvSpPr>
            <a:spLocks noGrp="1"/>
          </p:cNvSpPr>
          <p:nvPr>
            <p:ph type="sldNum" sz="quarter" idx="11"/>
          </p:nvPr>
        </p:nvSpPr>
        <p:spPr/>
        <p:txBody>
          <a:bodyPr/>
          <a:lstStyle>
            <a:lvl1pPr>
              <a:defRPr/>
            </a:lvl1pPr>
          </a:lstStyle>
          <a:p>
            <a:pPr>
              <a:defRPr/>
            </a:pPr>
            <a:fld id="{850B9D9D-8AB5-7242-AB25-4813461347AB}" type="slidenum">
              <a:rPr lang="en-US"/>
              <a:pPr>
                <a:defRPr/>
              </a:pPr>
              <a:t>‹#›</a:t>
            </a:fld>
            <a:endParaRPr lang="en-US"/>
          </a:p>
        </p:txBody>
      </p:sp>
      <p:sp>
        <p:nvSpPr>
          <p:cNvPr id="6" name="Footer Placeholder 4"/>
          <p:cNvSpPr>
            <a:spLocks noGrp="1"/>
          </p:cNvSpPr>
          <p:nvPr>
            <p:ph type="ftr" sz="quarter" idx="12"/>
          </p:nvPr>
        </p:nvSpPr>
        <p:spPr/>
        <p:txBody>
          <a:bodyPr/>
          <a:lstStyle>
            <a:lvl1pPr>
              <a:defRPr/>
            </a:lvl1pPr>
          </a:lstStyle>
          <a:p>
            <a:pPr>
              <a:defRPr/>
            </a:pPr>
            <a:r>
              <a:rPr lang="en-US"/>
              <a:t>March, 30         Enrique Blanco - CERN</a:t>
            </a:r>
            <a:endParaRPr lang="en-US" dirty="0"/>
          </a:p>
        </p:txBody>
      </p:sp>
    </p:spTree>
    <p:extLst>
      <p:ext uri="{BB962C8B-B14F-4D97-AF65-F5344CB8AC3E}">
        <p14:creationId xmlns:p14="http://schemas.microsoft.com/office/powerpoint/2010/main" val="20608879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de-CH"/>
              <a:t>© 2023 CERN. All rights reserved.  Limited circulation, not intended for public release.</a:t>
            </a:r>
            <a:endParaRPr lang="en-US" dirty="0"/>
          </a:p>
        </p:txBody>
      </p:sp>
      <p:sp>
        <p:nvSpPr>
          <p:cNvPr id="4" name="Footer Placeholder 3"/>
          <p:cNvSpPr>
            <a:spLocks noGrp="1"/>
          </p:cNvSpPr>
          <p:nvPr>
            <p:ph type="ftr" sz="quarter" idx="11"/>
          </p:nvPr>
        </p:nvSpPr>
        <p:spPr/>
        <p:txBody>
          <a:bodyPr/>
          <a:lstStyle/>
          <a:p>
            <a:r>
              <a:rPr lang="en-US"/>
              <a:t>March, 30         Enrique Blanco - CERN</a:t>
            </a:r>
            <a:endParaRPr lang="en-GB" dirty="0"/>
          </a:p>
        </p:txBody>
      </p:sp>
      <p:sp>
        <p:nvSpPr>
          <p:cNvPr id="5" name="Slide Number Placeholder 4"/>
          <p:cNvSpPr>
            <a:spLocks noGrp="1"/>
          </p:cNvSpPr>
          <p:nvPr>
            <p:ph type="sldNum" sz="quarter" idx="12"/>
          </p:nvPr>
        </p:nvSpPr>
        <p:spPr/>
        <p:txBody>
          <a:bodyPr/>
          <a:lstStyle/>
          <a:p>
            <a:fld id="{34EF71B4-8382-4805-A99B-66824B3C8ABA}" type="slidenum">
              <a:rPr lang="en-US" smtClean="0"/>
              <a:pPr/>
              <a:t>‹#›</a:t>
            </a:fld>
            <a:endParaRPr lang="en-US"/>
          </a:p>
        </p:txBody>
      </p:sp>
      <p:sp>
        <p:nvSpPr>
          <p:cNvPr id="6" name="Title 1"/>
          <p:cNvSpPr>
            <a:spLocks noGrp="1"/>
          </p:cNvSpPr>
          <p:nvPr>
            <p:ph type="title"/>
          </p:nvPr>
        </p:nvSpPr>
        <p:spPr>
          <a:xfrm>
            <a:off x="2411760" y="64294"/>
            <a:ext cx="6264696" cy="514350"/>
          </a:xfrm>
          <a:prstGeom prst="rect">
            <a:avLst/>
          </a:prstGeom>
          <a:gradFill flip="none" rotWithShape="1">
            <a:gsLst>
              <a:gs pos="50000">
                <a:srgbClr val="99CCFF">
                  <a:alpha val="31000"/>
                </a:srgbClr>
              </a:gs>
              <a:gs pos="38000">
                <a:schemeClr val="accent1">
                  <a:shade val="100000"/>
                  <a:satMod val="115000"/>
                </a:schemeClr>
              </a:gs>
            </a:gsLst>
            <a:lin ang="10800000" scaled="1"/>
            <a:tileRect/>
          </a:gradFill>
        </p:spPr>
        <p:txBody>
          <a:bodyPr/>
          <a:lstStyle/>
          <a:p>
            <a:r>
              <a:rPr lang="en-US" dirty="0"/>
              <a:t>Click to edit Master title style</a:t>
            </a:r>
          </a:p>
        </p:txBody>
      </p:sp>
    </p:spTree>
    <p:extLst>
      <p:ext uri="{BB962C8B-B14F-4D97-AF65-F5344CB8AC3E}">
        <p14:creationId xmlns:p14="http://schemas.microsoft.com/office/powerpoint/2010/main" val="883003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Full-slide image">
    <p:spTree>
      <p:nvGrpSpPr>
        <p:cNvPr id="1" name=""/>
        <p:cNvGrpSpPr/>
        <p:nvPr/>
      </p:nvGrpSpPr>
      <p:grpSpPr>
        <a:xfrm>
          <a:off x="0" y="0"/>
          <a:ext cx="0" cy="0"/>
          <a:chOff x="0" y="0"/>
          <a:chExt cx="0" cy="0"/>
        </a:xfrm>
      </p:grpSpPr>
      <p:pic>
        <p:nvPicPr>
          <p:cNvPr id="27"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5196"/>
            <a:ext cx="9144000" cy="5140990"/>
          </a:xfrm>
          <a:prstGeom prst="rect">
            <a:avLst/>
          </a:prstGeom>
        </p:spPr>
      </p:pic>
      <p:sp>
        <p:nvSpPr>
          <p:cNvPr id="11" name="Espace réservé du texte 10"/>
          <p:cNvSpPr>
            <a:spLocks noGrp="1"/>
          </p:cNvSpPr>
          <p:nvPr>
            <p:ph type="body" sz="quarter" idx="13" hasCustomPrompt="1"/>
          </p:nvPr>
        </p:nvSpPr>
        <p:spPr>
          <a:xfrm>
            <a:off x="628650" y="772156"/>
            <a:ext cx="7886700" cy="386852"/>
          </a:xfrm>
        </p:spPr>
        <p:txBody>
          <a:bodyPr>
            <a:normAutofit/>
          </a:bodyPr>
          <a:lstStyle>
            <a:lvl1pPr marL="0" indent="0">
              <a:buFontTx/>
              <a:buNone/>
              <a:defRPr sz="1800" i="1">
                <a:solidFill>
                  <a:srgbClr val="2A7DBF"/>
                </a:solidFill>
                <a:latin typeface="Arial" charset="0"/>
                <a:ea typeface="Arial" charset="0"/>
                <a:cs typeface="Arial" charset="0"/>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fr-FR" dirty="0" err="1"/>
              <a:t>Subtitle</a:t>
            </a:r>
            <a:endParaRPr lang="fr-FR" dirty="0"/>
          </a:p>
        </p:txBody>
      </p:sp>
      <p:sp>
        <p:nvSpPr>
          <p:cNvPr id="13" name="Espace réservé pour une image  12"/>
          <p:cNvSpPr>
            <a:spLocks noGrp="1"/>
          </p:cNvSpPr>
          <p:nvPr>
            <p:ph type="pic" sz="quarter" idx="14"/>
          </p:nvPr>
        </p:nvSpPr>
        <p:spPr>
          <a:xfrm>
            <a:off x="628650" y="1280160"/>
            <a:ext cx="7886700" cy="3487103"/>
          </a:xfrm>
        </p:spPr>
        <p:txBody>
          <a:bodyPr>
            <a:normAutofit/>
          </a:bodyPr>
          <a:lstStyle>
            <a:lvl1pPr marL="0" indent="0">
              <a:buFontTx/>
              <a:buNone/>
              <a:defRPr sz="1800">
                <a:solidFill>
                  <a:srgbClr val="393E91"/>
                </a:solidFill>
                <a:latin typeface="Arial" charset="0"/>
                <a:ea typeface="Arial" charset="0"/>
                <a:cs typeface="Arial" charset="0"/>
              </a:defRPr>
            </a:lvl1pPr>
          </a:lstStyle>
          <a:p>
            <a:endParaRPr lang="fr-FR"/>
          </a:p>
        </p:txBody>
      </p:sp>
      <p:sp>
        <p:nvSpPr>
          <p:cNvPr id="17" name="Slide Number Placeholder 22"/>
          <p:cNvSpPr>
            <a:spLocks noGrp="1"/>
          </p:cNvSpPr>
          <p:nvPr>
            <p:ph type="sldNum" sz="quarter" idx="16"/>
          </p:nvPr>
        </p:nvSpPr>
        <p:spPr>
          <a:xfrm>
            <a:off x="8356889" y="4751190"/>
            <a:ext cx="316923" cy="273844"/>
          </a:xfrm>
          <a:prstGeom prst="rect">
            <a:avLst/>
          </a:prstGeom>
        </p:spPr>
        <p:txBody>
          <a:bodyPr/>
          <a:lstStyle>
            <a:lvl1pPr>
              <a:defRPr sz="825">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19"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332314" y="4751190"/>
            <a:ext cx="592673" cy="186583"/>
          </a:xfrm>
          <a:prstGeom prst="rect">
            <a:avLst/>
          </a:prstGeom>
        </p:spPr>
      </p:pic>
      <p:sp>
        <p:nvSpPr>
          <p:cNvPr id="26" name="Footer Placeholder 25"/>
          <p:cNvSpPr>
            <a:spLocks noGrp="1"/>
          </p:cNvSpPr>
          <p:nvPr>
            <p:ph type="ftr" sz="quarter" idx="17"/>
          </p:nvPr>
        </p:nvSpPr>
        <p:spPr/>
        <p:txBody>
          <a:bodyPr/>
          <a:lstStyle/>
          <a:p>
            <a:r>
              <a:rPr lang="en-GB"/>
              <a:t>March, 30         Enrique Blanco - CERN</a:t>
            </a:r>
            <a:endParaRPr lang="en-GB" dirty="0"/>
          </a:p>
        </p:txBody>
      </p:sp>
      <p:sp>
        <p:nvSpPr>
          <p:cNvPr id="12" name="Titre 1"/>
          <p:cNvSpPr>
            <a:spLocks noGrp="1"/>
          </p:cNvSpPr>
          <p:nvPr>
            <p:ph type="title" hasCustomPrompt="1"/>
          </p:nvPr>
        </p:nvSpPr>
        <p:spPr>
          <a:xfrm>
            <a:off x="628650" y="273844"/>
            <a:ext cx="7886700" cy="497681"/>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42515253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r>
              <a:rPr lang="de-CH"/>
              <a:t>© 2023 CERN. All rights reserved.  Limited circulation, not intended for public release.</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March, 30         Enrique Blanco - CERN</a:t>
            </a:r>
          </a:p>
        </p:txBody>
      </p:sp>
      <p:sp>
        <p:nvSpPr>
          <p:cNvPr id="6" name="Slide Number Placeholder 5"/>
          <p:cNvSpPr>
            <a:spLocks noGrp="1"/>
          </p:cNvSpPr>
          <p:nvPr>
            <p:ph type="sldNum" sz="quarter" idx="12"/>
          </p:nvPr>
        </p:nvSpPr>
        <p:spPr/>
        <p:txBody>
          <a:bodyPr/>
          <a:lstStyle>
            <a:lvl1pPr>
              <a:defRPr/>
            </a:lvl1pPr>
          </a:lstStyle>
          <a:p>
            <a:pPr>
              <a:defRPr/>
            </a:pPr>
            <a:fld id="{CFE2C1AA-CA3F-45C0-BC2E-A943C6BA1D7C}" type="slidenum">
              <a:rPr lang="en-US"/>
              <a:pPr>
                <a:defRPr/>
              </a:pPr>
              <a:t>‹#›</a:t>
            </a:fld>
            <a:endParaRPr lang="en-US"/>
          </a:p>
        </p:txBody>
      </p:sp>
      <p:sp>
        <p:nvSpPr>
          <p:cNvPr id="7" name="Title 1"/>
          <p:cNvSpPr>
            <a:spLocks noGrp="1"/>
          </p:cNvSpPr>
          <p:nvPr>
            <p:ph type="title"/>
          </p:nvPr>
        </p:nvSpPr>
        <p:spPr>
          <a:xfrm>
            <a:off x="685800" y="-171450"/>
            <a:ext cx="8229600" cy="857250"/>
          </a:xfrm>
        </p:spPr>
        <p:txBody>
          <a:bodyPr/>
          <a:lstStyle/>
          <a:p>
            <a:r>
              <a:rPr lang="en-US"/>
              <a:t>Click to edit Master title style</a:t>
            </a:r>
          </a:p>
        </p:txBody>
      </p:sp>
    </p:spTree>
    <p:extLst>
      <p:ext uri="{BB962C8B-B14F-4D97-AF65-F5344CB8AC3E}">
        <p14:creationId xmlns:p14="http://schemas.microsoft.com/office/powerpoint/2010/main" val="3273479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de-CH"/>
              <a:t>© 2023 CERN. All rights reserved.  Limited circulation, not intended for public release.</a:t>
            </a:r>
            <a:endParaRPr lang="en-US" dirty="0"/>
          </a:p>
        </p:txBody>
      </p:sp>
      <p:sp>
        <p:nvSpPr>
          <p:cNvPr id="4" name="Footer Placeholder 3"/>
          <p:cNvSpPr>
            <a:spLocks noGrp="1"/>
          </p:cNvSpPr>
          <p:nvPr>
            <p:ph type="ftr" sz="quarter" idx="11"/>
          </p:nvPr>
        </p:nvSpPr>
        <p:spPr/>
        <p:txBody>
          <a:bodyPr/>
          <a:lstStyle/>
          <a:p>
            <a:r>
              <a:rPr lang="en-US"/>
              <a:t>March, 30         Enrique Blanco - CERN</a:t>
            </a:r>
            <a:endParaRPr lang="en-GB" dirty="0"/>
          </a:p>
        </p:txBody>
      </p:sp>
      <p:sp>
        <p:nvSpPr>
          <p:cNvPr id="5" name="Slide Number Placeholder 4"/>
          <p:cNvSpPr>
            <a:spLocks noGrp="1"/>
          </p:cNvSpPr>
          <p:nvPr>
            <p:ph type="sldNum" sz="quarter" idx="12"/>
          </p:nvPr>
        </p:nvSpPr>
        <p:spPr/>
        <p:txBody>
          <a:bodyPr/>
          <a:lstStyle/>
          <a:p>
            <a:fld id="{34EF71B4-8382-4805-A99B-66824B3C8ABA}" type="slidenum">
              <a:rPr lang="en-US" smtClean="0"/>
              <a:pPr/>
              <a:t>‹#›</a:t>
            </a:fld>
            <a:endParaRPr lang="en-US"/>
          </a:p>
        </p:txBody>
      </p:sp>
      <p:sp>
        <p:nvSpPr>
          <p:cNvPr id="6" name="Content Placeholder 2"/>
          <p:cNvSpPr>
            <a:spLocks noGrp="1"/>
          </p:cNvSpPr>
          <p:nvPr>
            <p:ph idx="1"/>
          </p:nvPr>
        </p:nvSpPr>
        <p:spPr>
          <a:xfrm>
            <a:off x="457200" y="742951"/>
            <a:ext cx="8229600" cy="38516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37630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257175" indent="-257175">
              <a:buFont typeface="Arial" panose="020B0604020202020204" pitchFamily="34" charset="0"/>
              <a:buChar char="•"/>
              <a:defRPr>
                <a:solidFill>
                  <a:schemeClr val="tx2">
                    <a:lumMod val="50000"/>
                  </a:schemeClr>
                </a:solidFill>
              </a:defRPr>
            </a:lvl1pPr>
            <a:lvl2pPr marL="471488" indent="-196454">
              <a:buFont typeface="Arial" panose="020B0604020202020204" pitchFamily="34" charset="0"/>
              <a:buChar char="•"/>
              <a:tabLst/>
              <a:defRPr sz="1350">
                <a:solidFill>
                  <a:schemeClr val="tx2">
                    <a:lumMod val="50000"/>
                  </a:schemeClr>
                </a:solidFill>
              </a:defRPr>
            </a:lvl2pPr>
            <a:lvl3pPr marL="666750" indent="-195263">
              <a:buSzPct val="100000"/>
              <a:buFont typeface="Arial" panose="020B0604020202020204" pitchFamily="34" charset="0"/>
              <a:buChar char="•"/>
              <a:tabLst/>
              <a:defRPr sz="1350">
                <a:solidFill>
                  <a:schemeClr val="tx2">
                    <a:lumMod val="50000"/>
                  </a:schemeClr>
                </a:solidFill>
              </a:defRPr>
            </a:lvl3pPr>
            <a:lvl4pPr marL="907256" indent="-202406">
              <a:buSzPct val="100000"/>
              <a:buFont typeface="Arial" panose="020B0604020202020204" pitchFamily="34" charset="0"/>
              <a:buChar char="•"/>
              <a:tabLst/>
              <a:defRPr sz="1200">
                <a:solidFill>
                  <a:schemeClr val="tx2">
                    <a:lumMod val="50000"/>
                  </a:schemeClr>
                </a:solidFill>
              </a:defRPr>
            </a:lvl4pPr>
            <a:lvl5pPr marL="1543050" indent="-17145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 2023 CERN. All rights reserved.  Limited circulation, not intended for public release.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March, 30         Enrique Blanco -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450988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1247218"/>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2562399" y="4783762"/>
            <a:ext cx="524893" cy="273844"/>
          </a:xfrm>
        </p:spPr>
        <p:txBody>
          <a:bodyPr/>
          <a:lstStyle/>
          <a:p>
            <a:r>
              <a:rPr lang="de-CH"/>
              <a:t>© 2023 CERN. All rights reserved.  Limited circulation, not intended for public release.</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March, 30         Enrique Blanco -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83143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811237" y="4771783"/>
            <a:ext cx="3527267" cy="273844"/>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de-CH"/>
              <a:t>© 2023 CERN. All rights reserved.  Limited circulation, not intended for public release.</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a:t>March, 30         Enrique Blanco - CERN</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0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829994" y="4771783"/>
            <a:ext cx="3431171" cy="269324"/>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de-CH"/>
              <a:t>© 2023 CERN. All rights reserved.  Limited circulation, not intended for public release.</a:t>
            </a:r>
            <a:endParaRPr lang="en-US" dirty="0"/>
          </a:p>
        </p:txBody>
      </p:sp>
      <p:sp>
        <p:nvSpPr>
          <p:cNvPr id="8" name="Footer Placeholder 2"/>
          <p:cNvSpPr>
            <a:spLocks noGrp="1"/>
          </p:cNvSpPr>
          <p:nvPr>
            <p:ph type="ftr" sz="quarter" idx="3"/>
          </p:nvPr>
        </p:nvSpPr>
        <p:spPr>
          <a:xfrm>
            <a:off x="4709505" y="4767263"/>
            <a:ext cx="3368851" cy="273844"/>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a:t>March, 30         Enrique Blanco - CERN</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873292" y="4767263"/>
            <a:ext cx="3241507"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 2023 CERN. All rights reserved.  Limited circulation, not intended for public release.</a:t>
            </a:r>
            <a:endParaRPr lang="en-US" dirty="0"/>
          </a:p>
        </p:txBody>
      </p:sp>
      <p:sp>
        <p:nvSpPr>
          <p:cNvPr id="9" name="Footer Placeholder 2"/>
          <p:cNvSpPr>
            <a:spLocks noGrp="1"/>
          </p:cNvSpPr>
          <p:nvPr>
            <p:ph type="ftr" sz="quarter" idx="3"/>
          </p:nvPr>
        </p:nvSpPr>
        <p:spPr>
          <a:xfrm>
            <a:off x="4439209" y="4767263"/>
            <a:ext cx="363914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March, 30         Enrique Blanco - CERN</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818999" y="4771782"/>
            <a:ext cx="3335341" cy="2693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 2023 CERN. All rights reserved.  Limited circulation, not intended for public release.</a:t>
            </a:r>
            <a:endParaRPr lang="en-US" dirty="0"/>
          </a:p>
        </p:txBody>
      </p:sp>
      <p:sp>
        <p:nvSpPr>
          <p:cNvPr id="11" name="Footer Placeholder 2"/>
          <p:cNvSpPr>
            <a:spLocks noGrp="1"/>
          </p:cNvSpPr>
          <p:nvPr>
            <p:ph type="ftr" sz="quarter" idx="11"/>
          </p:nvPr>
        </p:nvSpPr>
        <p:spPr>
          <a:xfrm>
            <a:off x="4379862" y="4767263"/>
            <a:ext cx="3698494"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March, 30         Enrique Blanco - CERN</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0" y="4453987"/>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792481" y="4771783"/>
            <a:ext cx="3338120" cy="269324"/>
          </a:xfrm>
          <a:prstGeom prst="rect">
            <a:avLst/>
          </a:prstGeom>
        </p:spPr>
        <p:txBody>
          <a:bodyPr vert="horz" lIns="91440" tIns="45720" rIns="91440" bIns="45720" rtlCol="0" anchor="ctr"/>
          <a:lstStyle>
            <a:lvl1pPr algn="l">
              <a:defRPr sz="1000">
                <a:solidFill>
                  <a:schemeClr val="tx1">
                    <a:tint val="75000"/>
                  </a:schemeClr>
                </a:solidFill>
                <a:latin typeface="Geneva"/>
                <a:cs typeface="Geneva"/>
              </a:defRPr>
            </a:lvl1pPr>
          </a:lstStyle>
          <a:p>
            <a:r>
              <a:rPr lang="de-CH"/>
              <a:t>© 2023 CERN. All rights reserved.  Limited circulation, not intended for public release.</a:t>
            </a:r>
            <a:endParaRPr lang="en-US" dirty="0"/>
          </a:p>
        </p:txBody>
      </p:sp>
      <p:sp>
        <p:nvSpPr>
          <p:cNvPr id="3" name="Footer Placeholder 2"/>
          <p:cNvSpPr>
            <a:spLocks noGrp="1"/>
          </p:cNvSpPr>
          <p:nvPr>
            <p:ph type="ftr" sz="quarter" idx="3"/>
          </p:nvPr>
        </p:nvSpPr>
        <p:spPr>
          <a:xfrm>
            <a:off x="4683847" y="4767263"/>
            <a:ext cx="3394509" cy="273844"/>
          </a:xfrm>
          <a:prstGeom prst="rect">
            <a:avLst/>
          </a:prstGeom>
        </p:spPr>
        <p:txBody>
          <a:bodyPr vert="horz" lIns="91440" tIns="45720" rIns="91440" bIns="45720" rtlCol="0" anchor="ctr"/>
          <a:lstStyle>
            <a:lvl1pPr algn="ctr">
              <a:defRPr sz="1000">
                <a:solidFill>
                  <a:schemeClr val="tx1">
                    <a:tint val="75000"/>
                  </a:schemeClr>
                </a:solidFill>
                <a:latin typeface="Geneva"/>
                <a:cs typeface="Geneva"/>
              </a:defRPr>
            </a:lvl1pPr>
          </a:lstStyle>
          <a:p>
            <a:r>
              <a:rPr lang="en-US"/>
              <a:t>March, 30         Enrique Blanco - CERN</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latin typeface="Geneva"/>
                <a:cs typeface="Geneva"/>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22"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6" r:id="rId15"/>
    <p:sldLayoutId id="2147483688" r:id="rId16"/>
    <p:sldLayoutId id="2147483690" r:id="rId17"/>
    <p:sldLayoutId id="2147483691" r:id="rId18"/>
    <p:sldLayoutId id="2147483692" r:id="rId19"/>
    <p:sldLayoutId id="2147483693" r:id="rId20"/>
  </p:sldLayoutIdLst>
  <p:hf hdr="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png"/></Relationships>
</file>

<file path=ppt/slides/_rels/slide1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5.png"/><Relationship Id="rId18" Type="http://schemas.openxmlformats.org/officeDocument/2006/relationships/image" Target="../media/image68.png"/><Relationship Id="rId26" Type="http://schemas.openxmlformats.org/officeDocument/2006/relationships/image" Target="../media/image75.png"/><Relationship Id="rId3" Type="http://schemas.openxmlformats.org/officeDocument/2006/relationships/image" Target="../media/image57.png"/><Relationship Id="rId21" Type="http://schemas.openxmlformats.org/officeDocument/2006/relationships/image" Target="../media/image70.jpg"/><Relationship Id="rId7" Type="http://schemas.openxmlformats.org/officeDocument/2006/relationships/image" Target="../media/image60.png"/><Relationship Id="rId12" Type="http://schemas.openxmlformats.org/officeDocument/2006/relationships/image" Target="../media/image64.png"/><Relationship Id="rId17" Type="http://schemas.microsoft.com/office/2007/relationships/hdphoto" Target="../media/hdphoto4.wdp"/><Relationship Id="rId25" Type="http://schemas.openxmlformats.org/officeDocument/2006/relationships/image" Target="../media/image74.png"/><Relationship Id="rId2" Type="http://schemas.openxmlformats.org/officeDocument/2006/relationships/notesSlide" Target="../notesSlides/notesSlide6.xml"/><Relationship Id="rId16" Type="http://schemas.openxmlformats.org/officeDocument/2006/relationships/image" Target="../media/image67.png"/><Relationship Id="rId20" Type="http://schemas.openxmlformats.org/officeDocument/2006/relationships/image" Target="../media/image69.jpg"/><Relationship Id="rId29" Type="http://schemas.openxmlformats.org/officeDocument/2006/relationships/image" Target="../media/image78.png"/><Relationship Id="rId1" Type="http://schemas.openxmlformats.org/officeDocument/2006/relationships/slideLayout" Target="../slideLayouts/slideLayout7.xml"/><Relationship Id="rId6" Type="http://schemas.openxmlformats.org/officeDocument/2006/relationships/image" Target="../media/image59.png"/><Relationship Id="rId11" Type="http://schemas.openxmlformats.org/officeDocument/2006/relationships/image" Target="../media/image63.png"/><Relationship Id="rId24" Type="http://schemas.openxmlformats.org/officeDocument/2006/relationships/image" Target="../media/image73.png"/><Relationship Id="rId5" Type="http://schemas.openxmlformats.org/officeDocument/2006/relationships/image" Target="../media/image58.png"/><Relationship Id="rId15" Type="http://schemas.microsoft.com/office/2007/relationships/hdphoto" Target="../media/hdphoto3.wdp"/><Relationship Id="rId23" Type="http://schemas.openxmlformats.org/officeDocument/2006/relationships/image" Target="../media/image72.png"/><Relationship Id="rId28" Type="http://schemas.openxmlformats.org/officeDocument/2006/relationships/image" Target="../media/image77.png"/><Relationship Id="rId10" Type="http://schemas.microsoft.com/office/2007/relationships/hdphoto" Target="../media/hdphoto2.wdp"/><Relationship Id="rId19" Type="http://schemas.microsoft.com/office/2007/relationships/hdphoto" Target="../media/hdphoto5.wdp"/><Relationship Id="rId31" Type="http://schemas.openxmlformats.org/officeDocument/2006/relationships/image" Target="../media/image80.png"/><Relationship Id="rId4" Type="http://schemas.microsoft.com/office/2007/relationships/hdphoto" Target="../media/hdphoto1.wdp"/><Relationship Id="rId9" Type="http://schemas.openxmlformats.org/officeDocument/2006/relationships/image" Target="../media/image62.png"/><Relationship Id="rId14" Type="http://schemas.openxmlformats.org/officeDocument/2006/relationships/image" Target="../media/image66.png"/><Relationship Id="rId22" Type="http://schemas.openxmlformats.org/officeDocument/2006/relationships/image" Target="../media/image71.png"/><Relationship Id="rId27" Type="http://schemas.openxmlformats.org/officeDocument/2006/relationships/image" Target="../media/image76.png"/><Relationship Id="rId30" Type="http://schemas.openxmlformats.org/officeDocument/2006/relationships/image" Target="../media/image79.png"/></Relationships>
</file>

<file path=ppt/slides/_rels/slide1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 Id="rId5" Type="http://schemas.openxmlformats.org/officeDocument/2006/relationships/image" Target="../media/image83.png"/><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7.xml"/><Relationship Id="rId1" Type="http://schemas.openxmlformats.org/officeDocument/2006/relationships/slideLayout" Target="../slideLayouts/slideLayout20.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jpeg"/></Relationships>
</file>

<file path=ppt/slides/_rels/slide16.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17.xml.rels><?xml version="1.0" encoding="UTF-8" standalone="yes"?>
<Relationships xmlns="http://schemas.openxmlformats.org/package/2006/relationships"><Relationship Id="rId8" Type="http://schemas.openxmlformats.org/officeDocument/2006/relationships/image" Target="../media/image95.tiff"/><Relationship Id="rId3" Type="http://schemas.openxmlformats.org/officeDocument/2006/relationships/hyperlink" Target="https://www.amossys.fr/" TargetMode="External"/><Relationship Id="rId7" Type="http://schemas.openxmlformats.org/officeDocument/2006/relationships/image" Target="../media/image94.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93.png"/><Relationship Id="rId5" Type="http://schemas.openxmlformats.org/officeDocument/2006/relationships/hyperlink" Target="https://www.bsi.bund.de/EN/Home/home_node.html" TargetMode="External"/><Relationship Id="rId4" Type="http://schemas.openxmlformats.org/officeDocument/2006/relationships/hyperlink" Target="http://www.ssi.gouv.fr/en/"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97.jpg"/><Relationship Id="rId3" Type="http://schemas.openxmlformats.org/officeDocument/2006/relationships/diagramLayout" Target="../diagrams/layout1.xml"/><Relationship Id="rId7" Type="http://schemas.openxmlformats.org/officeDocument/2006/relationships/image" Target="../media/image96.png"/><Relationship Id="rId12" Type="http://schemas.openxmlformats.org/officeDocument/2006/relationships/image" Target="../media/image101.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11" Type="http://schemas.openxmlformats.org/officeDocument/2006/relationships/image" Target="../media/image100.png"/><Relationship Id="rId5" Type="http://schemas.openxmlformats.org/officeDocument/2006/relationships/diagramColors" Target="../diagrams/colors1.xml"/><Relationship Id="rId10" Type="http://schemas.openxmlformats.org/officeDocument/2006/relationships/image" Target="../media/image99.png"/><Relationship Id="rId4" Type="http://schemas.openxmlformats.org/officeDocument/2006/relationships/diagramQuickStyle" Target="../diagrams/quickStyle1.xml"/><Relationship Id="rId9" Type="http://schemas.openxmlformats.org/officeDocument/2006/relationships/image" Target="../media/image98.jpg"/></Relationships>
</file>

<file path=ppt/slides/_rels/slide19.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05.png"/><Relationship Id="rId5" Type="http://schemas.openxmlformats.org/officeDocument/2006/relationships/image" Target="../media/image104.jpeg"/><Relationship Id="rId10" Type="http://schemas.openxmlformats.org/officeDocument/2006/relationships/image" Target="../media/image109.png"/><Relationship Id="rId4" Type="http://schemas.openxmlformats.org/officeDocument/2006/relationships/image" Target="../media/image103.png"/><Relationship Id="rId9" Type="http://schemas.openxmlformats.org/officeDocument/2006/relationships/image" Target="../media/image10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12.png"/><Relationship Id="rId4" Type="http://schemas.openxmlformats.org/officeDocument/2006/relationships/image" Target="../media/image111.tiff"/></Relationships>
</file>

<file path=ppt/slides/_rels/slide21.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4.png"/></Relationships>
</file>

<file path=ppt/slides/_rels/slide22.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7.png"/><Relationship Id="rId7" Type="http://schemas.openxmlformats.org/officeDocument/2006/relationships/image" Target="../media/image121.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s>
</file>

<file path=ppt/slides/_rels/slide2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7.xml"/><Relationship Id="rId5" Type="http://schemas.openxmlformats.org/officeDocument/2006/relationships/image" Target="../media/image125.gif"/><Relationship Id="rId4" Type="http://schemas.openxmlformats.org/officeDocument/2006/relationships/image" Target="../media/image124.jpeg"/></Relationships>
</file>

<file path=ppt/slides/_rels/slide25.xml.rels><?xml version="1.0" encoding="UTF-8" standalone="yes"?>
<Relationships xmlns="http://schemas.openxmlformats.org/package/2006/relationships"><Relationship Id="rId3" Type="http://schemas.openxmlformats.org/officeDocument/2006/relationships/image" Target="../media/image126.png"/><Relationship Id="rId7" Type="http://schemas.openxmlformats.org/officeDocument/2006/relationships/image" Target="../media/image130.png"/><Relationship Id="rId2" Type="http://schemas.openxmlformats.org/officeDocument/2006/relationships/notesSlide" Target="../notesSlides/notesSlide14.xml"/><Relationship Id="rId1" Type="http://schemas.openxmlformats.org/officeDocument/2006/relationships/slideLayout" Target="../slideLayouts/slideLayout20.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27.png"/></Relationships>
</file>

<file path=ppt/slides/_rels/slide26.xml.rels><?xml version="1.0" encoding="UTF-8" standalone="yes"?>
<Relationships xmlns="http://schemas.openxmlformats.org/package/2006/relationships"><Relationship Id="rId3" Type="http://schemas.openxmlformats.org/officeDocument/2006/relationships/image" Target="../media/image131.emf"/><Relationship Id="rId7" Type="http://schemas.openxmlformats.org/officeDocument/2006/relationships/image" Target="../media/image135.png"/><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image" Target="../media/image134.emf"/><Relationship Id="rId5" Type="http://schemas.openxmlformats.org/officeDocument/2006/relationships/image" Target="../media/image133.emf"/><Relationship Id="rId4" Type="http://schemas.openxmlformats.org/officeDocument/2006/relationships/image" Target="../media/image132.e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image" Target="../media/image136.jpg"/><Relationship Id="rId1" Type="http://schemas.openxmlformats.org/officeDocument/2006/relationships/slideLayout" Target="../slideLayouts/slideLayout2.xml"/><Relationship Id="rId5" Type="http://schemas.openxmlformats.org/officeDocument/2006/relationships/image" Target="../media/image138.png"/><Relationship Id="rId4" Type="http://schemas.microsoft.com/office/2007/relationships/hdphoto" Target="../media/hdphoto6.wdp"/></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40.PNG"/></Relationships>
</file>

<file path=ppt/slides/_rels/slide4.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jpe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3.jpe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image" Target="../media/image16.png"/><Relationship Id="rId9" Type="http://schemas.openxmlformats.org/officeDocument/2006/relationships/image" Target="../media/image21.jpeg"/></Relationships>
</file>

<file path=ppt/slides/_rels/slide8.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18" Type="http://schemas.openxmlformats.org/officeDocument/2006/relationships/image" Target="../media/image48.png"/><Relationship Id="rId3" Type="http://schemas.openxmlformats.org/officeDocument/2006/relationships/image" Target="../media/image33.png"/><Relationship Id="rId21" Type="http://schemas.openxmlformats.org/officeDocument/2006/relationships/image" Target="../media/image51.png"/><Relationship Id="rId7" Type="http://schemas.openxmlformats.org/officeDocument/2006/relationships/image" Target="../media/image37.wmf"/><Relationship Id="rId12" Type="http://schemas.openxmlformats.org/officeDocument/2006/relationships/image" Target="../media/image42.jpg"/><Relationship Id="rId17" Type="http://schemas.openxmlformats.org/officeDocument/2006/relationships/image" Target="../media/image47.png"/><Relationship Id="rId2" Type="http://schemas.openxmlformats.org/officeDocument/2006/relationships/notesSlide" Target="../notesSlides/notesSlide4.xml"/><Relationship Id="rId16" Type="http://schemas.openxmlformats.org/officeDocument/2006/relationships/image" Target="../media/image46.png"/><Relationship Id="rId20" Type="http://schemas.openxmlformats.org/officeDocument/2006/relationships/image" Target="../media/image50.png"/><Relationship Id="rId1" Type="http://schemas.openxmlformats.org/officeDocument/2006/relationships/slideLayout" Target="../slideLayouts/slideLayout7.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jpeg"/><Relationship Id="rId15" Type="http://schemas.openxmlformats.org/officeDocument/2006/relationships/image" Target="../media/image45.jpeg"/><Relationship Id="rId10" Type="http://schemas.openxmlformats.org/officeDocument/2006/relationships/image" Target="../media/image40.png"/><Relationship Id="rId19" Type="http://schemas.openxmlformats.org/officeDocument/2006/relationships/image" Target="../media/image49.jpe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5121" name="Title 1"/>
          <p:cNvSpPr>
            <a:spLocks noGrp="1"/>
          </p:cNvSpPr>
          <p:nvPr>
            <p:ph type="ctrTitle"/>
          </p:nvPr>
        </p:nvSpPr>
        <p:spPr>
          <a:xfrm>
            <a:off x="192466" y="1283493"/>
            <a:ext cx="6334212" cy="1946672"/>
          </a:xfrm>
        </p:spPr>
        <p:txBody>
          <a:bodyPr>
            <a:noAutofit/>
          </a:bodyPr>
          <a:lstStyle/>
          <a:p>
            <a:r>
              <a:rPr lang="en-US" sz="3200" b="1" dirty="0">
                <a:solidFill>
                  <a:srgbClr val="FF6600"/>
                </a:solidFill>
                <a:latin typeface="Geneva"/>
                <a:cs typeface="Geneva"/>
              </a:rPr>
              <a:t>Industrial Control at CERN</a:t>
            </a:r>
            <a:br>
              <a:rPr lang="en-US" sz="2800" dirty="0">
                <a:latin typeface="Geneva"/>
                <a:cs typeface="Geneva"/>
              </a:rPr>
            </a:br>
            <a:br>
              <a:rPr lang="en-US" sz="2400" dirty="0">
                <a:latin typeface="Geneva"/>
                <a:cs typeface="Geneva"/>
              </a:rPr>
            </a:br>
            <a:r>
              <a:rPr lang="en-US" sz="1800" dirty="0">
                <a:solidFill>
                  <a:schemeClr val="accent6">
                    <a:lumMod val="40000"/>
                    <a:lumOff val="60000"/>
                  </a:schemeClr>
                </a:solidFill>
              </a:rPr>
              <a:t>A glimpse of activities…</a:t>
            </a:r>
            <a:br>
              <a:rPr lang="en-US" sz="1800" dirty="0">
                <a:solidFill>
                  <a:schemeClr val="accent6">
                    <a:lumMod val="40000"/>
                    <a:lumOff val="60000"/>
                  </a:schemeClr>
                </a:solidFill>
              </a:rPr>
            </a:br>
            <a:r>
              <a:rPr lang="en-US" sz="1800" dirty="0">
                <a:solidFill>
                  <a:schemeClr val="accent6">
                    <a:lumMod val="40000"/>
                    <a:lumOff val="60000"/>
                  </a:schemeClr>
                </a:solidFill>
              </a:rPr>
              <a:t>https://</a:t>
            </a:r>
            <a:r>
              <a:rPr lang="en-US" sz="1800" dirty="0" err="1">
                <a:solidFill>
                  <a:schemeClr val="accent6">
                    <a:lumMod val="40000"/>
                    <a:lumOff val="60000"/>
                  </a:schemeClr>
                </a:solidFill>
              </a:rPr>
              <a:t>indico.cern.ch</a:t>
            </a:r>
            <a:r>
              <a:rPr lang="en-US" sz="1800" dirty="0">
                <a:solidFill>
                  <a:schemeClr val="accent6">
                    <a:lumMod val="40000"/>
                    <a:lumOff val="60000"/>
                  </a:schemeClr>
                </a:solidFill>
              </a:rPr>
              <a:t>/event/1262370/</a:t>
            </a:r>
            <a:br>
              <a:rPr lang="en-US" sz="1800" dirty="0"/>
            </a:br>
            <a:endParaRPr lang="en-US" sz="2400" dirty="0">
              <a:solidFill>
                <a:schemeClr val="bg1">
                  <a:lumMod val="65000"/>
                </a:schemeClr>
              </a:solidFill>
              <a:latin typeface="Geneva"/>
              <a:cs typeface="Geneva"/>
            </a:endParaRPr>
          </a:p>
        </p:txBody>
      </p:sp>
      <p:sp>
        <p:nvSpPr>
          <p:cNvPr id="3" name="Subtitle 2"/>
          <p:cNvSpPr>
            <a:spLocks noGrp="1"/>
          </p:cNvSpPr>
          <p:nvPr>
            <p:ph type="subTitle" idx="1"/>
          </p:nvPr>
        </p:nvSpPr>
        <p:spPr>
          <a:xfrm>
            <a:off x="192466" y="3126966"/>
            <a:ext cx="7315200" cy="573541"/>
          </a:xfrm>
        </p:spPr>
        <p:txBody>
          <a:bodyPr rtlCol="0">
            <a:noAutofit/>
          </a:bodyPr>
          <a:lstStyle/>
          <a:p>
            <a:pPr fontAlgn="auto">
              <a:spcAft>
                <a:spcPts val="0"/>
              </a:spcAft>
              <a:buFont typeface="Wingdings" charset="2"/>
              <a:buNone/>
              <a:defRPr/>
            </a:pPr>
            <a:endParaRPr lang="en-US" sz="900" i="1" dirty="0">
              <a:solidFill>
                <a:schemeClr val="bg1"/>
              </a:solidFill>
              <a:latin typeface="Geneva"/>
              <a:ea typeface="+mn-ea"/>
              <a:cs typeface="Geneva"/>
            </a:endParaRPr>
          </a:p>
          <a:p>
            <a:pPr fontAlgn="auto">
              <a:spcAft>
                <a:spcPts val="0"/>
              </a:spcAft>
              <a:buFont typeface="Wingdings" charset="2"/>
              <a:buNone/>
              <a:defRPr/>
            </a:pPr>
            <a:r>
              <a:rPr lang="en-US" sz="1600" b="1" i="1" dirty="0">
                <a:solidFill>
                  <a:schemeClr val="bg1"/>
                </a:solidFill>
                <a:latin typeface="Geneva"/>
                <a:ea typeface="+mn-ea"/>
                <a:cs typeface="Geneva"/>
              </a:rPr>
              <a:t>Enrique Blanco</a:t>
            </a:r>
          </a:p>
          <a:p>
            <a:pPr fontAlgn="auto">
              <a:spcAft>
                <a:spcPts val="0"/>
              </a:spcAft>
              <a:buFont typeface="Wingdings" charset="2"/>
              <a:buNone/>
              <a:defRPr/>
            </a:pPr>
            <a:r>
              <a:rPr lang="en-US" sz="1600" b="1" i="1" dirty="0">
                <a:solidFill>
                  <a:schemeClr val="bg1"/>
                </a:solidFill>
                <a:latin typeface="Geneva"/>
                <a:cs typeface="Geneva"/>
              </a:rPr>
              <a:t>Industrial Controls Systems Group</a:t>
            </a:r>
          </a:p>
          <a:p>
            <a:pPr fontAlgn="auto">
              <a:spcAft>
                <a:spcPts val="0"/>
              </a:spcAft>
              <a:buFont typeface="Wingdings" charset="2"/>
              <a:buNone/>
              <a:defRPr/>
            </a:pPr>
            <a:r>
              <a:rPr lang="en-US" sz="1600" b="1" i="1" dirty="0">
                <a:solidFill>
                  <a:schemeClr val="bg1"/>
                </a:solidFill>
                <a:latin typeface="Geneva"/>
                <a:ea typeface="+mn-ea"/>
                <a:cs typeface="Geneva"/>
              </a:rPr>
              <a:t>Beams Department, CERN</a:t>
            </a:r>
          </a:p>
        </p:txBody>
      </p:sp>
      <p:sp>
        <p:nvSpPr>
          <p:cNvPr id="2" name="Date Placeholder 1"/>
          <p:cNvSpPr>
            <a:spLocks noGrp="1"/>
          </p:cNvSpPr>
          <p:nvPr>
            <p:ph type="dt" sz="half" idx="10"/>
          </p:nvPr>
        </p:nvSpPr>
        <p:spPr/>
        <p:txBody>
          <a:bodyPr/>
          <a:lstStyle/>
          <a:p>
            <a:r>
              <a:rPr lang="de-CH"/>
              <a:t>© 2023 CERN. All rights reserved.  Limited circulation, not intended for public release.</a:t>
            </a:r>
            <a:endParaRPr lang="en-US" dirty="0"/>
          </a:p>
        </p:txBody>
      </p:sp>
      <p:sp>
        <p:nvSpPr>
          <p:cNvPr id="4" name="Footer Placeholder 3"/>
          <p:cNvSpPr>
            <a:spLocks noGrp="1"/>
          </p:cNvSpPr>
          <p:nvPr>
            <p:ph type="ftr" sz="quarter" idx="12"/>
          </p:nvPr>
        </p:nvSpPr>
        <p:spPr/>
        <p:txBody>
          <a:bodyPr/>
          <a:lstStyle/>
          <a:p>
            <a:pPr>
              <a:defRPr/>
            </a:pPr>
            <a:r>
              <a:rPr lang="en-US"/>
              <a:t>March, 30         Enrique Blanco - CERN</a:t>
            </a:r>
            <a:endParaRPr lang="en-US" dirty="0"/>
          </a:p>
        </p:txBody>
      </p:sp>
      <p:pic>
        <p:nvPicPr>
          <p:cNvPr id="7" name="Picture 6" descr="awake_tunnel.png"/>
          <p:cNvPicPr>
            <a:picLocks noChangeAspect="1"/>
          </p:cNvPicPr>
          <p:nvPr/>
        </p:nvPicPr>
        <p:blipFill rotWithShape="1">
          <a:blip r:embed="rId3" cstate="screen">
            <a:extLst>
              <a:ext uri="{28A0092B-C50C-407E-A947-70E740481C1C}">
                <a14:useLocalDpi xmlns:a14="http://schemas.microsoft.com/office/drawing/2010/main"/>
              </a:ext>
            </a:extLst>
          </a:blip>
          <a:srcRect t="-561"/>
          <a:stretch/>
        </p:blipFill>
        <p:spPr>
          <a:xfrm>
            <a:off x="6824234" y="-24975"/>
            <a:ext cx="2319766" cy="4473068"/>
          </a:xfrm>
          <a:prstGeom prst="rect">
            <a:avLst/>
          </a:prstGeom>
        </p:spPr>
      </p:pic>
      <p:sp>
        <p:nvSpPr>
          <p:cNvPr id="8" name="Slide Number Placeholder 7"/>
          <p:cNvSpPr>
            <a:spLocks noGrp="1"/>
          </p:cNvSpPr>
          <p:nvPr>
            <p:ph type="sldNum" sz="quarter" idx="11"/>
          </p:nvPr>
        </p:nvSpPr>
        <p:spPr/>
        <p:txBody>
          <a:bodyPr/>
          <a:lstStyle/>
          <a:p>
            <a:pPr>
              <a:defRPr/>
            </a:pPr>
            <a:fld id="{850B9D9D-8AB5-7242-AB25-4813461347AB}" type="slidenum">
              <a:rPr lang="en-US" smtClean="0"/>
              <a:pPr>
                <a:defRPr/>
              </a:pPr>
              <a:t>1</a:t>
            </a:fld>
            <a:endParaRPr lang="en-US"/>
          </a:p>
        </p:txBody>
      </p:sp>
    </p:spTree>
    <p:extLst>
      <p:ext uri="{BB962C8B-B14F-4D97-AF65-F5344CB8AC3E}">
        <p14:creationId xmlns:p14="http://schemas.microsoft.com/office/powerpoint/2010/main" val="2475745695"/>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Industrial Controls: </a:t>
            </a:r>
            <a:r>
              <a:rPr lang="en-US" sz="2800" dirty="0"/>
              <a:t>Standards &amp; Frameworks</a:t>
            </a:r>
          </a:p>
        </p:txBody>
      </p:sp>
      <p:sp>
        <p:nvSpPr>
          <p:cNvPr id="3" name="Content Placeholder 2"/>
          <p:cNvSpPr>
            <a:spLocks noGrp="1"/>
          </p:cNvSpPr>
          <p:nvPr>
            <p:ph idx="1"/>
          </p:nvPr>
        </p:nvSpPr>
        <p:spPr/>
        <p:txBody>
          <a:bodyPr>
            <a:normAutofit/>
          </a:bodyPr>
          <a:lstStyle/>
          <a:p>
            <a:r>
              <a:rPr lang="en-US" sz="1800" dirty="0"/>
              <a:t>Off-the-shelf components (COTS) whenever possible</a:t>
            </a:r>
          </a:p>
          <a:p>
            <a:r>
              <a:rPr lang="en-US" sz="1800" dirty="0"/>
              <a:t>Standardization (ISA, IEC)</a:t>
            </a:r>
          </a:p>
          <a:p>
            <a:r>
              <a:rPr lang="en-US" sz="1800" dirty="0"/>
              <a:t>Frameworks </a:t>
            </a:r>
          </a:p>
          <a:p>
            <a:pPr lvl="1"/>
            <a:r>
              <a:rPr lang="en-US" sz="1800" b="1" dirty="0"/>
              <a:t>JCOP</a:t>
            </a:r>
            <a:r>
              <a:rPr lang="en-US" sz="1800" dirty="0"/>
              <a:t>: A homogeneous way to build </a:t>
            </a:r>
            <a:br>
              <a:rPr lang="en-US" sz="1800" dirty="0"/>
            </a:br>
            <a:r>
              <a:rPr lang="en-US" sz="1800" dirty="0"/>
              <a:t>the detector control systems</a:t>
            </a:r>
          </a:p>
          <a:p>
            <a:pPr lvl="1"/>
            <a:r>
              <a:rPr lang="en-US" sz="1800" b="1" dirty="0"/>
              <a:t>UNICOS</a:t>
            </a:r>
            <a:r>
              <a:rPr lang="en-US" sz="1800" dirty="0"/>
              <a:t>: A unified way to build </a:t>
            </a:r>
            <a:br>
              <a:rPr lang="en-US" sz="1800" dirty="0"/>
            </a:br>
            <a:r>
              <a:rPr lang="en-US" sz="1800" dirty="0"/>
              <a:t>process control systems</a:t>
            </a:r>
            <a:endParaRPr lang="en-US" sz="2400" dirty="0"/>
          </a:p>
          <a:p>
            <a:endParaRPr lang="en-US" sz="1800" dirty="0"/>
          </a:p>
          <a:p>
            <a:r>
              <a:rPr lang="en-US" sz="1800" b="1" dirty="0"/>
              <a:t>Homogenization</a:t>
            </a:r>
            <a:br>
              <a:rPr lang="en-US" sz="1800" b="1" dirty="0"/>
            </a:br>
            <a:r>
              <a:rPr lang="en-US" sz="1800" dirty="0"/>
              <a:t>Cryogenics, Vacuum, HVAC, Electricity</a:t>
            </a:r>
            <a:r>
              <a:rPr lang="mr-IN" sz="1800" dirty="0"/>
              <a:t>…</a:t>
            </a:r>
            <a:endParaRPr lang="en-US" sz="1800" dirty="0"/>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p:cNvSpPr>
            <a:spLocks noGrp="1"/>
          </p:cNvSpPr>
          <p:nvPr>
            <p:ph type="ftr" sz="quarter" idx="3"/>
          </p:nvPr>
        </p:nvSpPr>
        <p:spPr/>
        <p:txBody>
          <a:bodyPr/>
          <a:lstStyle/>
          <a:p>
            <a:r>
              <a:rPr lang="en-US"/>
              <a:t>March, 30         Enrique Blanco - CERN</a:t>
            </a:r>
            <a:endParaRPr lang="en-US" dirty="0"/>
          </a:p>
        </p:txBody>
      </p:sp>
      <p:pic>
        <p:nvPicPr>
          <p:cNvPr id="7" name="Picture 3" descr="E:\EiroForum\unicos\cry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0161" y="1077774"/>
            <a:ext cx="2268593" cy="2015285"/>
          </a:xfrm>
          <a:prstGeom prst="rect">
            <a:avLst/>
          </a:prstGeom>
          <a:noFill/>
          <a:scene3d>
            <a:camera prst="isometricOffAxis2Left"/>
            <a:lightRig rig="threePt" dir="t"/>
          </a:scene3d>
          <a:extLst>
            <a:ext uri="{909E8E84-426E-40dd-AFC4-6F175D3DCCD1}">
              <a14:hiddenFill xmlns:a14="http://schemas.microsoft.com/office/drawing/2010/main" xmlns="">
                <a:solidFill>
                  <a:srgbClr val="FFFFFF"/>
                </a:solidFill>
              </a14:hiddenFill>
            </a:ext>
          </a:extLst>
        </p:spPr>
      </p:pic>
      <p:pic>
        <p:nvPicPr>
          <p:cNvPr id="8" name="Picture 4" descr="E:\EiroForum\unicos\vac_isl.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5930" y="1475580"/>
            <a:ext cx="2268537" cy="2012150"/>
          </a:xfrm>
          <a:prstGeom prst="rect">
            <a:avLst/>
          </a:prstGeom>
          <a:noFill/>
          <a:scene3d>
            <a:camera prst="isometricOffAxis2Left"/>
            <a:lightRig rig="threePt" dir="t"/>
          </a:scene3d>
          <a:extLst>
            <a:ext uri="{909E8E84-426E-40dd-AFC4-6F175D3DCCD1}">
              <a14:hiddenFill xmlns:a14="http://schemas.microsoft.com/office/drawing/2010/main" xmlns="">
                <a:solidFill>
                  <a:srgbClr val="FFFFFF"/>
                </a:solidFill>
              </a14:hiddenFill>
            </a:ext>
          </a:extLst>
        </p:spPr>
      </p:pic>
      <p:pic>
        <p:nvPicPr>
          <p:cNvPr id="9" name="Picture 1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5861333" y="1826532"/>
            <a:ext cx="2269562" cy="2011309"/>
          </a:xfrm>
          <a:prstGeom prst="rect">
            <a:avLst/>
          </a:prstGeom>
          <a:noFill/>
          <a:scene3d>
            <a:camera prst="isometricOffAxis2Left"/>
            <a:lightRig rig="threePt" dir="t"/>
          </a:scene3d>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1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5377953" y="2220362"/>
            <a:ext cx="2259370" cy="2014261"/>
          </a:xfrm>
          <a:prstGeom prst="rect">
            <a:avLst/>
          </a:prstGeom>
          <a:noFill/>
          <a:scene3d>
            <a:camera prst="isometricOffAxis2Left"/>
            <a:lightRig rig="threePt" dir="t"/>
          </a:scene3d>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Slide Number Placeholder 10"/>
          <p:cNvSpPr>
            <a:spLocks noGrp="1"/>
          </p:cNvSpPr>
          <p:nvPr>
            <p:ph type="sldNum" sz="quarter" idx="4"/>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1407442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dissolve">
                                      <p:cBhvr>
                                        <p:cTn id="7" dur="500"/>
                                        <p:tgtEl>
                                          <p:spTgt spid="3">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Industrial Partners &amp; Collaborations</a:t>
            </a:r>
          </a:p>
        </p:txBody>
      </p:sp>
      <p:sp>
        <p:nvSpPr>
          <p:cNvPr id="3" name="Content Placeholder 2"/>
          <p:cNvSpPr>
            <a:spLocks noGrp="1"/>
          </p:cNvSpPr>
          <p:nvPr>
            <p:ph idx="1"/>
          </p:nvPr>
        </p:nvSpPr>
        <p:spPr/>
        <p:txBody>
          <a:bodyPr>
            <a:normAutofit fontScale="85000" lnSpcReduction="20000"/>
          </a:bodyPr>
          <a:lstStyle/>
          <a:p>
            <a:pPr marL="0" indent="0">
              <a:buNone/>
            </a:pPr>
            <a:endParaRPr lang="en-US" sz="1500" b="1" dirty="0"/>
          </a:p>
          <a:p>
            <a:pPr marL="0" indent="0">
              <a:buNone/>
            </a:pPr>
            <a:r>
              <a:rPr lang="en-US" sz="1500" b="1" dirty="0"/>
              <a:t>Integrators </a:t>
            </a:r>
          </a:p>
          <a:p>
            <a:pPr marL="285750" indent="-285750"/>
            <a:r>
              <a:rPr lang="en-US" sz="1500" b="1" dirty="0"/>
              <a:t>GTD Systems</a:t>
            </a:r>
            <a:r>
              <a:rPr lang="en-US" sz="1500" dirty="0"/>
              <a:t>: LHC cryogenics project (initial budget ~ 6 MCHF)</a:t>
            </a:r>
          </a:p>
          <a:p>
            <a:pPr marL="285750" indent="-285750"/>
            <a:r>
              <a:rPr lang="en-US" sz="1500" b="1" dirty="0" err="1"/>
              <a:t>Assystem</a:t>
            </a:r>
            <a:r>
              <a:rPr lang="en-US" sz="1500" dirty="0"/>
              <a:t>: Industrial controls support contract</a:t>
            </a:r>
          </a:p>
          <a:p>
            <a:pPr marL="0" indent="0">
              <a:buNone/>
            </a:pPr>
            <a:br>
              <a:rPr lang="en-US" sz="1500" b="1" dirty="0"/>
            </a:br>
            <a:r>
              <a:rPr lang="en-US" sz="1500" b="1" dirty="0"/>
              <a:t>Suppliers</a:t>
            </a:r>
          </a:p>
          <a:p>
            <a:pPr marL="285750" indent="-285750"/>
            <a:r>
              <a:rPr lang="en-US" sz="1500" dirty="0"/>
              <a:t>Siemens, Schneider,: PLCs; ARC </a:t>
            </a:r>
            <a:r>
              <a:rPr lang="en-US" sz="1500" i="1" dirty="0" err="1"/>
              <a:t>Informatique</a:t>
            </a:r>
            <a:r>
              <a:rPr lang="en-US" sz="1500" dirty="0"/>
              <a:t>, ETM (Siemens): SCADA; </a:t>
            </a:r>
            <a:r>
              <a:rPr lang="en-US" sz="1500" i="1" dirty="0" err="1"/>
              <a:t>Empresarios</a:t>
            </a:r>
            <a:r>
              <a:rPr lang="en-US" sz="1500" i="1" dirty="0"/>
              <a:t> </a:t>
            </a:r>
            <a:r>
              <a:rPr lang="en-US" sz="1500" i="1" dirty="0" err="1"/>
              <a:t>Agrupados</a:t>
            </a:r>
            <a:r>
              <a:rPr lang="en-US" sz="1500" i="1" dirty="0"/>
              <a:t>: </a:t>
            </a:r>
            <a:r>
              <a:rPr lang="en-US" sz="1500" dirty="0"/>
              <a:t>Industrial modeling and simulation.</a:t>
            </a:r>
          </a:p>
          <a:p>
            <a:pPr marL="36576" indent="0">
              <a:buNone/>
            </a:pPr>
            <a:endParaRPr lang="en-US" sz="1500" b="1" dirty="0"/>
          </a:p>
          <a:p>
            <a:pPr marL="36576" indent="0">
              <a:buNone/>
            </a:pPr>
            <a:r>
              <a:rPr lang="en-US" sz="1500" b="1" dirty="0"/>
              <a:t>Academia</a:t>
            </a:r>
          </a:p>
          <a:p>
            <a:r>
              <a:rPr lang="en-GB" sz="1500" b="1" dirty="0">
                <a:cs typeface="Tahoma"/>
              </a:rPr>
              <a:t>UVA</a:t>
            </a:r>
            <a:r>
              <a:rPr lang="en-GB" sz="1500" dirty="0">
                <a:cs typeface="Tahoma"/>
              </a:rPr>
              <a:t> (University of Valladolid, Spain): modelling &amp; simulation, PLC embedded controllers (MBPC)</a:t>
            </a:r>
          </a:p>
          <a:p>
            <a:r>
              <a:rPr lang="x-none" sz="1500" b="1" dirty="0">
                <a:cs typeface="Tahoma"/>
              </a:rPr>
              <a:t>BME </a:t>
            </a:r>
            <a:r>
              <a:rPr lang="x-none" sz="1500" dirty="0">
                <a:cs typeface="Tahoma"/>
              </a:rPr>
              <a:t>(Budapest University of Technology </a:t>
            </a:r>
            <a:r>
              <a:rPr lang="x-none" sz="1500">
                <a:cs typeface="Tahoma"/>
              </a:rPr>
              <a:t>and Economics</a:t>
            </a:r>
            <a:r>
              <a:rPr lang="en-US" sz="1500" dirty="0">
                <a:cs typeface="Tahoma"/>
              </a:rPr>
              <a:t>, Hungary), </a:t>
            </a:r>
            <a:r>
              <a:rPr lang="en-US" sz="1500" b="1" dirty="0">
                <a:cs typeface="Tahoma"/>
              </a:rPr>
              <a:t>EPFL</a:t>
            </a:r>
            <a:r>
              <a:rPr lang="en-US" sz="1500" dirty="0">
                <a:cs typeface="Tahoma"/>
              </a:rPr>
              <a:t> (Lausanne, Switzerland): </a:t>
            </a:r>
            <a:br>
              <a:rPr lang="en-US" sz="1500" dirty="0">
                <a:cs typeface="Tahoma"/>
              </a:rPr>
            </a:br>
            <a:r>
              <a:rPr lang="x-none" sz="1500" dirty="0">
                <a:cs typeface="Tahoma"/>
              </a:rPr>
              <a:t>Formal methods applied to PLC </a:t>
            </a:r>
            <a:r>
              <a:rPr lang="x-none" sz="1500">
                <a:cs typeface="Tahoma"/>
              </a:rPr>
              <a:t>code verification</a:t>
            </a:r>
            <a:r>
              <a:rPr lang="en-US" sz="1500" dirty="0">
                <a:cs typeface="Tahoma"/>
              </a:rPr>
              <a:t>, </a:t>
            </a:r>
            <a:r>
              <a:rPr lang="en-US" sz="1500" b="1" dirty="0">
                <a:cs typeface="Tahoma"/>
              </a:rPr>
              <a:t>NTNU</a:t>
            </a:r>
            <a:r>
              <a:rPr lang="en-US" sz="1500" dirty="0">
                <a:cs typeface="Tahoma"/>
              </a:rPr>
              <a:t> (Norway) Advanced Control.</a:t>
            </a:r>
            <a:br>
              <a:rPr lang="en-US" sz="1500" dirty="0">
                <a:cs typeface="Tahoma"/>
              </a:rPr>
            </a:br>
            <a:endParaRPr lang="x-none" sz="1500" dirty="0">
              <a:cs typeface="Tahoma"/>
            </a:endParaRPr>
          </a:p>
          <a:p>
            <a:pPr marL="36576" indent="0">
              <a:buNone/>
            </a:pPr>
            <a:r>
              <a:rPr lang="en-US" sz="1500" b="1" dirty="0"/>
              <a:t>HEP Institutes</a:t>
            </a:r>
          </a:p>
          <a:p>
            <a:r>
              <a:rPr lang="en-US" sz="1500" dirty="0"/>
              <a:t>GSI, ITER, ESO, SOLEIL, MPI</a:t>
            </a:r>
            <a:r>
              <a:rPr lang="mr-IN" sz="1500" dirty="0"/>
              <a:t>…</a:t>
            </a:r>
            <a:endParaRPr lang="en-US" sz="1400" dirty="0"/>
          </a:p>
          <a:p>
            <a:pPr marL="36576" indent="0">
              <a:buNone/>
            </a:pPr>
            <a:endParaRPr lang="en-US" sz="1400" dirty="0"/>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p:cNvSpPr>
            <a:spLocks noGrp="1"/>
          </p:cNvSpPr>
          <p:nvPr>
            <p:ph type="ftr" sz="quarter" idx="3"/>
          </p:nvPr>
        </p:nvSpPr>
        <p:spPr/>
        <p:txBody>
          <a:bodyPr/>
          <a:lstStyle/>
          <a:p>
            <a:r>
              <a:rPr lang="en-US"/>
              <a:t>March, 30         Enrique Blanco - CERN</a:t>
            </a:r>
            <a:endParaRPr lang="en-US" dirty="0"/>
          </a:p>
        </p:txBody>
      </p:sp>
      <p:pic>
        <p:nvPicPr>
          <p:cNvPr id="7" name="Picture 6"/>
          <p:cNvPicPr>
            <a:picLocks noChangeAspect="1"/>
          </p:cNvPicPr>
          <p:nvPr/>
        </p:nvPicPr>
        <p:blipFill rotWithShape="1">
          <a:blip r:embed="rId2"/>
          <a:srcRect l="9922" r="12145"/>
          <a:stretch/>
        </p:blipFill>
        <p:spPr>
          <a:xfrm>
            <a:off x="6939281" y="854126"/>
            <a:ext cx="2077156" cy="1144326"/>
          </a:xfrm>
          <a:prstGeom prst="rect">
            <a:avLst/>
          </a:prstGeom>
        </p:spPr>
      </p:pic>
      <p:sp>
        <p:nvSpPr>
          <p:cNvPr id="8" name="Slide Number Placeholder 7"/>
          <p:cNvSpPr>
            <a:spLocks noGrp="1"/>
          </p:cNvSpPr>
          <p:nvPr>
            <p:ph type="sldNum" sz="quarter" idx="4"/>
          </p:nvPr>
        </p:nvSpPr>
        <p:spPr/>
        <p:txBody>
          <a:bodyPr/>
          <a:lstStyle/>
          <a:p>
            <a:fld id="{17918391-D411-FE40-AAD7-861AE5233E0E}" type="slidenum">
              <a:rPr lang="en-US" smtClean="0"/>
              <a:pPr/>
              <a:t>11</a:t>
            </a:fld>
            <a:endParaRPr lang="en-US" dirty="0"/>
          </a:p>
        </p:txBody>
      </p:sp>
      <p:sp>
        <p:nvSpPr>
          <p:cNvPr id="9" name="Rectangle 8"/>
          <p:cNvSpPr/>
          <p:nvPr/>
        </p:nvSpPr>
        <p:spPr>
          <a:xfrm>
            <a:off x="420420" y="695786"/>
            <a:ext cx="2185214" cy="369332"/>
          </a:xfrm>
          <a:prstGeom prst="rect">
            <a:avLst/>
          </a:prstGeom>
        </p:spPr>
        <p:txBody>
          <a:bodyPr wrap="none">
            <a:spAutoFit/>
          </a:bodyPr>
          <a:lstStyle/>
          <a:p>
            <a:r>
              <a:rPr lang="en-US" i="1" dirty="0"/>
              <a:t>(some examples</a:t>
            </a:r>
            <a:r>
              <a:rPr lang="mr-IN" i="1" dirty="0"/>
              <a:t>…</a:t>
            </a:r>
            <a:r>
              <a:rPr lang="en-US" i="1" dirty="0"/>
              <a:t>)</a:t>
            </a:r>
          </a:p>
        </p:txBody>
      </p:sp>
    </p:spTree>
    <p:extLst>
      <p:ext uri="{BB962C8B-B14F-4D97-AF65-F5344CB8AC3E}">
        <p14:creationId xmlns:p14="http://schemas.microsoft.com/office/powerpoint/2010/main" val="1345955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Industrial controls &amp; Industry 4.0 </a:t>
            </a:r>
          </a:p>
        </p:txBody>
      </p:sp>
      <p:sp>
        <p:nvSpPr>
          <p:cNvPr id="3" name="Content Placeholder 2"/>
          <p:cNvSpPr>
            <a:spLocks noGrp="1"/>
          </p:cNvSpPr>
          <p:nvPr>
            <p:ph idx="1"/>
          </p:nvPr>
        </p:nvSpPr>
        <p:spPr/>
        <p:txBody>
          <a:bodyPr>
            <a:noAutofit/>
          </a:bodyPr>
          <a:lstStyle/>
          <a:p>
            <a:r>
              <a:rPr lang="en-US" sz="1500" dirty="0"/>
              <a:t>Mostly relevant to discrete products and their manufacturing – assembly lines, machines, and robots. In a process plant : </a:t>
            </a:r>
            <a:r>
              <a:rPr lang="en-US" sz="1500" b="1" dirty="0"/>
              <a:t>processing equipment </a:t>
            </a:r>
            <a:endParaRPr lang="en-US" sz="1500" dirty="0"/>
          </a:p>
          <a:p>
            <a:r>
              <a:rPr lang="en-US" sz="1500" dirty="0"/>
              <a:t>The Industrial Internet of Things (</a:t>
            </a:r>
            <a:r>
              <a:rPr lang="en-US" sz="1500" b="1" dirty="0" err="1">
                <a:highlight>
                  <a:srgbClr val="FFFF00"/>
                </a:highlight>
              </a:rPr>
              <a:t>IIoT</a:t>
            </a:r>
            <a:r>
              <a:rPr lang="en-US" sz="1500" dirty="0"/>
              <a:t>): industrial-strength networks and cyber-physical </a:t>
            </a:r>
            <a:r>
              <a:rPr lang="en-US" sz="1500" b="1" dirty="0">
                <a:highlight>
                  <a:srgbClr val="FFFF00"/>
                </a:highlight>
              </a:rPr>
              <a:t>security</a:t>
            </a:r>
            <a:r>
              <a:rPr lang="en-US" sz="1500" dirty="0"/>
              <a:t>.</a:t>
            </a:r>
            <a:endParaRPr lang="en-US" sz="1500" b="1" dirty="0">
              <a:highlight>
                <a:srgbClr val="FFFF00"/>
              </a:highlight>
            </a:endParaRPr>
          </a:p>
          <a:p>
            <a:r>
              <a:rPr lang="en-US" sz="1500" b="1" dirty="0">
                <a:highlight>
                  <a:srgbClr val="FFFF00"/>
                </a:highlight>
              </a:rPr>
              <a:t>Additional sensors </a:t>
            </a:r>
            <a:r>
              <a:rPr lang="en-US" sz="1500" dirty="0"/>
              <a:t>deployed</a:t>
            </a:r>
            <a:r>
              <a:rPr lang="en-US" sz="1500" b="1" dirty="0"/>
              <a:t> </a:t>
            </a:r>
            <a:r>
              <a:rPr lang="en-US" sz="1500" dirty="0"/>
              <a:t>to enable online </a:t>
            </a:r>
            <a:r>
              <a:rPr lang="en-US" sz="1500" b="1" dirty="0"/>
              <a:t>monitoring</a:t>
            </a:r>
            <a:r>
              <a:rPr lang="en-US" sz="1500" dirty="0"/>
              <a:t> of </a:t>
            </a:r>
            <a:r>
              <a:rPr lang="en-US" sz="1500" b="1" dirty="0"/>
              <a:t>equipment</a:t>
            </a:r>
            <a:r>
              <a:rPr lang="en-US" sz="1500" dirty="0"/>
              <a:t> (‘things’)</a:t>
            </a:r>
            <a:r>
              <a:rPr lang="en-US" sz="1500" b="1" dirty="0"/>
              <a:t> </a:t>
            </a:r>
          </a:p>
          <a:p>
            <a:r>
              <a:rPr lang="en-US" sz="1500" b="1" dirty="0">
                <a:highlight>
                  <a:srgbClr val="FFFF00"/>
                </a:highlight>
              </a:rPr>
              <a:t>Analyze the raw data</a:t>
            </a:r>
            <a:r>
              <a:rPr lang="en-US" sz="1500" b="1" dirty="0"/>
              <a:t>: </a:t>
            </a:r>
            <a:r>
              <a:rPr lang="en-US" sz="1500" dirty="0"/>
              <a:t>process monitoring or </a:t>
            </a:r>
            <a:r>
              <a:rPr lang="en-US" sz="1500" b="1" dirty="0"/>
              <a:t>anomaly</a:t>
            </a:r>
            <a:r>
              <a:rPr lang="en-US" sz="1500" dirty="0"/>
              <a:t> detection: </a:t>
            </a:r>
            <a:r>
              <a:rPr lang="en-US" sz="1500" b="1" dirty="0"/>
              <a:t>Big data</a:t>
            </a:r>
            <a:r>
              <a:rPr lang="en-US" sz="1500" dirty="0"/>
              <a:t>.</a:t>
            </a:r>
          </a:p>
          <a:p>
            <a:r>
              <a:rPr lang="en-US" sz="1500" b="1" dirty="0">
                <a:highlight>
                  <a:srgbClr val="FFFF00"/>
                </a:highlight>
              </a:rPr>
              <a:t>Information exchange </a:t>
            </a:r>
            <a:r>
              <a:rPr lang="en-US" sz="1500" dirty="0"/>
              <a:t>over the entire lifecycle of a product: </a:t>
            </a:r>
            <a:r>
              <a:rPr lang="en-US" sz="1500" b="1" dirty="0"/>
              <a:t>convergence of OT and IT</a:t>
            </a:r>
            <a:r>
              <a:rPr lang="en-US" sz="1500" dirty="0"/>
              <a:t>.</a:t>
            </a:r>
          </a:p>
          <a:p>
            <a:r>
              <a:rPr lang="en-US" sz="1500" b="1" dirty="0">
                <a:highlight>
                  <a:srgbClr val="FFFF00"/>
                </a:highlight>
              </a:rPr>
              <a:t>Digital twins </a:t>
            </a:r>
            <a:r>
              <a:rPr lang="en-US" sz="1500" dirty="0"/>
              <a:t>fostering fabrication and performance</a:t>
            </a:r>
          </a:p>
          <a:p>
            <a:endParaRPr lang="en-US" sz="1500" dirty="0"/>
          </a:p>
          <a:p>
            <a:r>
              <a:rPr lang="en-US" sz="1500" dirty="0"/>
              <a:t>Industrial controls and drives: The future will bring </a:t>
            </a:r>
            <a:r>
              <a:rPr lang="en-US" sz="1500" b="1" dirty="0"/>
              <a:t>more effective industrial controls </a:t>
            </a:r>
            <a:r>
              <a:rPr lang="en-US" sz="1500" dirty="0"/>
              <a:t>and drive technologies that will </a:t>
            </a:r>
            <a:r>
              <a:rPr lang="en-US" sz="1500" b="1" dirty="0"/>
              <a:t>reduce process variability </a:t>
            </a:r>
            <a:r>
              <a:rPr lang="en-US" sz="1500" dirty="0"/>
              <a:t>while ensuring </a:t>
            </a:r>
            <a:r>
              <a:rPr lang="en-US" sz="1500" b="1" dirty="0">
                <a:highlight>
                  <a:srgbClr val="FFFF00"/>
                </a:highlight>
              </a:rPr>
              <a:t>safety</a:t>
            </a:r>
            <a:r>
              <a:rPr lang="en-US" sz="1500" b="1" dirty="0"/>
              <a:t> </a:t>
            </a:r>
            <a:r>
              <a:rPr lang="en-US" sz="1500" dirty="0"/>
              <a:t>and</a:t>
            </a:r>
            <a:r>
              <a:rPr lang="en-US" sz="1500" b="1" dirty="0"/>
              <a:t> </a:t>
            </a:r>
            <a:r>
              <a:rPr lang="en-US" sz="1500" b="1" dirty="0">
                <a:highlight>
                  <a:srgbClr val="FFFF00"/>
                </a:highlight>
              </a:rPr>
              <a:t>security</a:t>
            </a:r>
            <a:endParaRPr lang="en-US" sz="1500" dirty="0">
              <a:highlight>
                <a:srgbClr val="FFFF00"/>
              </a:highlight>
            </a:endParaRPr>
          </a:p>
          <a:p>
            <a:endParaRPr lang="en-US" sz="1500" dirty="0"/>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p:cNvSpPr>
            <a:spLocks noGrp="1"/>
          </p:cNvSpPr>
          <p:nvPr>
            <p:ph type="ftr" sz="quarter" idx="3"/>
          </p:nvPr>
        </p:nvSpPr>
        <p:spPr/>
        <p:txBody>
          <a:bodyPr/>
          <a:lstStyle/>
          <a:p>
            <a:r>
              <a:rPr lang="en-US"/>
              <a:t>March, 30         Enrique Blanco - CERN</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41432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dissolv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 and IT convergence  </a:t>
            </a:r>
            <a:r>
              <a:rPr lang="en-US" sz="2000" dirty="0"/>
              <a:t>(Project Life cycle)</a:t>
            </a:r>
            <a:endParaRPr lang="en-US" sz="2400" dirty="0"/>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p:cNvSpPr>
            <a:spLocks noGrp="1"/>
          </p:cNvSpPr>
          <p:nvPr>
            <p:ph type="ftr" sz="quarter" idx="3"/>
          </p:nvPr>
        </p:nvSpPr>
        <p:spPr/>
        <p:txBody>
          <a:bodyPr/>
          <a:lstStyle/>
          <a:p>
            <a:r>
              <a:rPr lang="en-US"/>
              <a:t>March, 30         Enrique Blanco - CERN</a:t>
            </a:r>
            <a:endParaRPr lang="en-US" dirty="0"/>
          </a:p>
        </p:txBody>
      </p:sp>
      <p:sp>
        <p:nvSpPr>
          <p:cNvPr id="7" name="Right Arrow 6"/>
          <p:cNvSpPr/>
          <p:nvPr/>
        </p:nvSpPr>
        <p:spPr>
          <a:xfrm>
            <a:off x="152400" y="3004851"/>
            <a:ext cx="6440746" cy="882436"/>
          </a:xfrm>
          <a:prstGeom prst="rightArrow">
            <a:avLst>
              <a:gd name="adj1" fmla="val 50000"/>
              <a:gd name="adj2" fmla="val 71199"/>
            </a:avLst>
          </a:prstGeom>
          <a:solidFill>
            <a:schemeClr val="accent2">
              <a:lumMod val="75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grpSp>
        <p:nvGrpSpPr>
          <p:cNvPr id="8" name="Group 7"/>
          <p:cNvGrpSpPr/>
          <p:nvPr/>
        </p:nvGrpSpPr>
        <p:grpSpPr>
          <a:xfrm>
            <a:off x="2981977" y="2581751"/>
            <a:ext cx="987395" cy="1111074"/>
            <a:chOff x="3077634" y="2117341"/>
            <a:chExt cx="1510808" cy="1692659"/>
          </a:xfrm>
        </p:grpSpPr>
        <p:pic>
          <p:nvPicPr>
            <p:cNvPr id="9" name="Picture 8"/>
            <p:cNvPicPr>
              <a:picLocks noChangeAspect="1"/>
            </p:cNvPicPr>
            <p:nvPr/>
          </p:nvPicPr>
          <p:blipFill rotWithShape="1">
            <a:blip r:embed="rId3">
              <a:extLst>
                <a:ext uri="{BEBA8EAE-BF5A-486C-A8C5-ECC9F3942E4B}">
                  <a14:imgProps xmlns:a14="http://schemas.microsoft.com/office/drawing/2010/main">
                    <a14:imgLayer r:embed="rId4">
                      <a14:imgEffect>
                        <a14:backgroundRemoval t="3333" b="90000" l="9940" r="89759"/>
                      </a14:imgEffect>
                    </a14:imgLayer>
                  </a14:imgProps>
                </a:ext>
              </a:extLst>
            </a:blip>
            <a:srcRect l="7792" t="1" r="15789" b="33116"/>
            <a:stretch/>
          </p:blipFill>
          <p:spPr>
            <a:xfrm>
              <a:off x="3077634" y="3048000"/>
              <a:ext cx="1113366" cy="762000"/>
            </a:xfrm>
            <a:prstGeom prst="rect">
              <a:avLst/>
            </a:prstGeom>
          </p:spPr>
        </p:pic>
        <p:sp>
          <p:nvSpPr>
            <p:cNvPr id="10" name="TextBox 9"/>
            <p:cNvSpPr txBox="1"/>
            <p:nvPr/>
          </p:nvSpPr>
          <p:spPr>
            <a:xfrm>
              <a:off x="3077634" y="2117341"/>
              <a:ext cx="1510808" cy="984649"/>
            </a:xfrm>
            <a:prstGeom prst="rect">
              <a:avLst/>
            </a:prstGeom>
            <a:noFill/>
          </p:spPr>
          <p:txBody>
            <a:bodyPr wrap="none" rtlCol="0">
              <a:spAutoFit/>
            </a:bodyPr>
            <a:lstStyle/>
            <a:p>
              <a:r>
                <a:rPr lang="en-US" sz="1200" b="0" dirty="0">
                  <a:latin typeface="Geneva"/>
                  <a:cs typeface="Geneva"/>
                </a:rPr>
                <a:t>Automatic </a:t>
              </a:r>
            </a:p>
            <a:p>
              <a:r>
                <a:rPr lang="en-US" sz="1200" b="0" dirty="0">
                  <a:latin typeface="Geneva"/>
                  <a:cs typeface="Geneva"/>
                </a:rPr>
                <a:t>Code </a:t>
              </a:r>
              <a:br>
                <a:rPr lang="en-US" sz="1200" b="0" dirty="0">
                  <a:latin typeface="Geneva"/>
                  <a:cs typeface="Geneva"/>
                </a:rPr>
              </a:br>
              <a:r>
                <a:rPr lang="en-US" sz="1200" b="0" dirty="0">
                  <a:latin typeface="Geneva"/>
                  <a:cs typeface="Geneva"/>
                </a:rPr>
                <a:t>Generation</a:t>
              </a:r>
            </a:p>
          </p:txBody>
        </p:sp>
      </p:grpSp>
      <p:grpSp>
        <p:nvGrpSpPr>
          <p:cNvPr id="11" name="Group 10"/>
          <p:cNvGrpSpPr/>
          <p:nvPr/>
        </p:nvGrpSpPr>
        <p:grpSpPr>
          <a:xfrm>
            <a:off x="6403098" y="2578639"/>
            <a:ext cx="1371600" cy="1761107"/>
            <a:chOff x="6019800" y="2209800"/>
            <a:chExt cx="1371600" cy="2348142"/>
          </a:xfrm>
        </p:grpSpPr>
        <p:sp>
          <p:nvSpPr>
            <p:cNvPr id="12" name="TextBox 11"/>
            <p:cNvSpPr txBox="1"/>
            <p:nvPr/>
          </p:nvSpPr>
          <p:spPr>
            <a:xfrm>
              <a:off x="6163691" y="2209800"/>
              <a:ext cx="1075309" cy="369332"/>
            </a:xfrm>
            <a:prstGeom prst="rect">
              <a:avLst/>
            </a:prstGeom>
            <a:noFill/>
          </p:spPr>
          <p:txBody>
            <a:bodyPr wrap="none" rtlCol="0">
              <a:spAutoFit/>
            </a:bodyPr>
            <a:lstStyle/>
            <a:p>
              <a:r>
                <a:rPr lang="en-US" sz="1200" b="0" dirty="0">
                  <a:latin typeface="Geneva"/>
                  <a:cs typeface="Geneva"/>
                </a:rPr>
                <a:t>Deployment</a:t>
              </a:r>
            </a:p>
          </p:txBody>
        </p:sp>
        <p:pic>
          <p:nvPicPr>
            <p:cNvPr id="13" name="Picture 62" descr="TouchPanel.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5600" y="3733800"/>
              <a:ext cx="615950" cy="53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4" name="Group 13"/>
            <p:cNvGrpSpPr/>
            <p:nvPr/>
          </p:nvGrpSpPr>
          <p:grpSpPr>
            <a:xfrm>
              <a:off x="6488133" y="2819400"/>
              <a:ext cx="903267" cy="816491"/>
              <a:chOff x="5503863" y="5608638"/>
              <a:chExt cx="1055687" cy="884237"/>
            </a:xfrm>
          </p:grpSpPr>
          <p:pic>
            <p:nvPicPr>
              <p:cNvPr id="19" name="Picture 63" descr="PC.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822950" y="5608638"/>
                <a:ext cx="571500" cy="704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 name="Picture 67" descr="Screen Shot 2013-08-25 at 6.42.43 PM.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503863" y="6313488"/>
                <a:ext cx="1055687"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15" name="Group 14"/>
            <p:cNvGrpSpPr/>
            <p:nvPr/>
          </p:nvGrpSpPr>
          <p:grpSpPr>
            <a:xfrm>
              <a:off x="6019800" y="3733799"/>
              <a:ext cx="685800" cy="824143"/>
              <a:chOff x="7958137" y="4842007"/>
              <a:chExt cx="1134589" cy="915028"/>
            </a:xfrm>
          </p:grpSpPr>
          <p:pic>
            <p:nvPicPr>
              <p:cNvPr id="16" name="Picture 61" descr="PLC.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58137" y="4842007"/>
                <a:ext cx="1101725" cy="504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 name="51 CuadroTexto"/>
              <p:cNvSpPr txBox="1">
                <a:spLocks noChangeArrowheads="1"/>
              </p:cNvSpPr>
              <p:nvPr/>
            </p:nvSpPr>
            <p:spPr bwMode="auto">
              <a:xfrm>
                <a:off x="8231466" y="5301411"/>
                <a:ext cx="861260" cy="4556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lang="en-US" sz="1400" b="1" dirty="0">
                    <a:latin typeface="Geneva"/>
                    <a:cs typeface="Geneva"/>
                  </a:rPr>
                  <a:t>PLC</a:t>
                </a:r>
              </a:p>
            </p:txBody>
          </p:sp>
          <p:pic>
            <p:nvPicPr>
              <p:cNvPr id="18"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58137" y="5245002"/>
                <a:ext cx="314416" cy="3143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grpSp>
        <p:nvGrpSpPr>
          <p:cNvPr id="21" name="Group 20"/>
          <p:cNvGrpSpPr/>
          <p:nvPr/>
        </p:nvGrpSpPr>
        <p:grpSpPr>
          <a:xfrm>
            <a:off x="8037405" y="2593375"/>
            <a:ext cx="1039242" cy="1069570"/>
            <a:chOff x="8037405" y="2209800"/>
            <a:chExt cx="1039242" cy="1426096"/>
          </a:xfrm>
        </p:grpSpPr>
        <p:pic>
          <p:nvPicPr>
            <p:cNvPr id="22" name="Picture 21"/>
            <p:cNvPicPr>
              <a:picLocks noChangeAspect="1"/>
            </p:cNvPicPr>
            <p:nvPr/>
          </p:nvPicPr>
          <p:blipFill rotWithShape="1">
            <a:blip r:embed="rId3">
              <a:duotone>
                <a:prstClr val="black"/>
                <a:srgbClr val="000000">
                  <a:tint val="45000"/>
                  <a:satMod val="400000"/>
                </a:srgbClr>
              </a:duotone>
              <a:extLst>
                <a:ext uri="{BEBA8EAE-BF5A-486C-A8C5-ECC9F3942E4B}">
                  <a14:imgProps xmlns:a14="http://schemas.microsoft.com/office/drawing/2010/main">
                    <a14:imgLayer r:embed="rId10">
                      <a14:imgEffect>
                        <a14:backgroundRemoval t="3333" b="90000" l="9940" r="89759"/>
                      </a14:imgEffect>
                    </a14:imgLayer>
                  </a14:imgProps>
                </a:ext>
              </a:extLst>
            </a:blip>
            <a:srcRect l="7792" t="1" r="15789" b="33116"/>
            <a:stretch/>
          </p:blipFill>
          <p:spPr>
            <a:xfrm>
              <a:off x="8155202" y="2971802"/>
              <a:ext cx="822594" cy="664094"/>
            </a:xfrm>
            <a:prstGeom prst="rect">
              <a:avLst/>
            </a:prstGeom>
            <a:solidFill>
              <a:schemeClr val="accent2">
                <a:lumMod val="20000"/>
                <a:lumOff val="80000"/>
              </a:schemeClr>
            </a:solidFill>
          </p:spPr>
        </p:pic>
        <p:sp>
          <p:nvSpPr>
            <p:cNvPr id="23" name="TextBox 22"/>
            <p:cNvSpPr txBox="1"/>
            <p:nvPr/>
          </p:nvSpPr>
          <p:spPr>
            <a:xfrm>
              <a:off x="8037405" y="2209800"/>
              <a:ext cx="1039242" cy="615553"/>
            </a:xfrm>
            <a:prstGeom prst="rect">
              <a:avLst/>
            </a:prstGeom>
            <a:noFill/>
          </p:spPr>
          <p:txBody>
            <a:bodyPr wrap="none" rtlCol="0">
              <a:spAutoFit/>
            </a:bodyPr>
            <a:lstStyle/>
            <a:p>
              <a:r>
                <a:rPr lang="en-US" sz="1200" b="0" dirty="0">
                  <a:latin typeface="Geneva"/>
                  <a:cs typeface="Geneva"/>
                </a:rPr>
                <a:t>Reverse </a:t>
              </a:r>
            </a:p>
            <a:p>
              <a:r>
                <a:rPr lang="en-US" sz="1200" b="0" dirty="0">
                  <a:latin typeface="Geneva"/>
                  <a:cs typeface="Geneva"/>
                </a:rPr>
                <a:t>Engineering</a:t>
              </a:r>
            </a:p>
          </p:txBody>
        </p:sp>
      </p:grpSp>
      <p:grpSp>
        <p:nvGrpSpPr>
          <p:cNvPr id="25" name="Group 24"/>
          <p:cNvGrpSpPr/>
          <p:nvPr/>
        </p:nvGrpSpPr>
        <p:grpSpPr>
          <a:xfrm>
            <a:off x="1416140" y="2593379"/>
            <a:ext cx="1210588" cy="1247775"/>
            <a:chOff x="1600200" y="2209800"/>
            <a:chExt cx="1210588" cy="1663700"/>
          </a:xfrm>
        </p:grpSpPr>
        <p:sp>
          <p:nvSpPr>
            <p:cNvPr id="26" name="TextBox 25"/>
            <p:cNvSpPr txBox="1"/>
            <p:nvPr/>
          </p:nvSpPr>
          <p:spPr>
            <a:xfrm>
              <a:off x="1600200" y="2209800"/>
              <a:ext cx="1210588" cy="369332"/>
            </a:xfrm>
            <a:prstGeom prst="rect">
              <a:avLst/>
            </a:prstGeom>
            <a:noFill/>
          </p:spPr>
          <p:txBody>
            <a:bodyPr wrap="none" rtlCol="0">
              <a:spAutoFit/>
            </a:bodyPr>
            <a:lstStyle/>
            <a:p>
              <a:r>
                <a:rPr lang="en-US" sz="1200" b="0" dirty="0">
                  <a:latin typeface="Geneva"/>
                  <a:cs typeface="Geneva"/>
                </a:rPr>
                <a:t>Specifications</a:t>
              </a:r>
            </a:p>
          </p:txBody>
        </p:sp>
        <p:pic>
          <p:nvPicPr>
            <p:cNvPr id="27" name="Picture 26"/>
            <p:cNvPicPr>
              <a:picLocks noChangeAspect="1"/>
            </p:cNvPicPr>
            <p:nvPr/>
          </p:nvPicPr>
          <p:blipFill>
            <a:blip r:embed="rId11"/>
            <a:stretch>
              <a:fillRect/>
            </a:stretch>
          </p:blipFill>
          <p:spPr>
            <a:xfrm>
              <a:off x="1676400" y="2667000"/>
              <a:ext cx="1016000" cy="762000"/>
            </a:xfrm>
            <a:prstGeom prst="rect">
              <a:avLst/>
            </a:prstGeom>
          </p:spPr>
        </p:pic>
        <p:pic>
          <p:nvPicPr>
            <p:cNvPr id="28" name="Picture 27"/>
            <p:cNvPicPr>
              <a:picLocks noChangeAspect="1"/>
            </p:cNvPicPr>
            <p:nvPr/>
          </p:nvPicPr>
          <p:blipFill>
            <a:blip r:embed="rId12"/>
            <a:stretch>
              <a:fillRect/>
            </a:stretch>
          </p:blipFill>
          <p:spPr>
            <a:xfrm>
              <a:off x="1676400" y="3505200"/>
              <a:ext cx="990600" cy="368300"/>
            </a:xfrm>
            <a:prstGeom prst="rect">
              <a:avLst/>
            </a:prstGeom>
          </p:spPr>
        </p:pic>
      </p:grpSp>
      <p:grpSp>
        <p:nvGrpSpPr>
          <p:cNvPr id="29" name="Group 28"/>
          <p:cNvGrpSpPr/>
          <p:nvPr/>
        </p:nvGrpSpPr>
        <p:grpSpPr>
          <a:xfrm>
            <a:off x="143197" y="2375286"/>
            <a:ext cx="1178640" cy="1979201"/>
            <a:chOff x="143197" y="2755286"/>
            <a:chExt cx="1178640" cy="1979201"/>
          </a:xfrm>
        </p:grpSpPr>
        <p:grpSp>
          <p:nvGrpSpPr>
            <p:cNvPr id="30" name="Group 29"/>
            <p:cNvGrpSpPr/>
            <p:nvPr/>
          </p:nvGrpSpPr>
          <p:grpSpPr>
            <a:xfrm>
              <a:off x="143197" y="3977879"/>
              <a:ext cx="1178640" cy="756608"/>
              <a:chOff x="152400" y="2406133"/>
              <a:chExt cx="1371600" cy="1279628"/>
            </a:xfrm>
          </p:grpSpPr>
          <p:pic>
            <p:nvPicPr>
              <p:cNvPr id="39" name="Picture 38" descr="Screen Shot 2015-06-22 at 12.44.59.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52400" y="2895600"/>
                <a:ext cx="1371600" cy="790161"/>
              </a:xfrm>
              <a:prstGeom prst="rect">
                <a:avLst/>
              </a:prstGeom>
            </p:spPr>
          </p:pic>
          <p:sp>
            <p:nvSpPr>
              <p:cNvPr id="40" name="TextBox 39"/>
              <p:cNvSpPr txBox="1"/>
              <p:nvPr/>
            </p:nvSpPr>
            <p:spPr>
              <a:xfrm>
                <a:off x="152400" y="2406133"/>
                <a:ext cx="917585" cy="468480"/>
              </a:xfrm>
              <a:prstGeom prst="rect">
                <a:avLst/>
              </a:prstGeom>
              <a:noFill/>
            </p:spPr>
            <p:txBody>
              <a:bodyPr wrap="none" rtlCol="0">
                <a:spAutoFit/>
              </a:bodyPr>
              <a:lstStyle/>
              <a:p>
                <a:r>
                  <a:rPr lang="en-US" sz="1200" b="0" dirty="0">
                    <a:latin typeface="Geneva"/>
                    <a:cs typeface="Geneva"/>
                  </a:rPr>
                  <a:t>Analysis</a:t>
                </a:r>
              </a:p>
            </p:txBody>
          </p:sp>
        </p:grpSp>
        <p:grpSp>
          <p:nvGrpSpPr>
            <p:cNvPr id="31" name="Group 30"/>
            <p:cNvGrpSpPr/>
            <p:nvPr/>
          </p:nvGrpSpPr>
          <p:grpSpPr>
            <a:xfrm>
              <a:off x="152400" y="2755286"/>
              <a:ext cx="1103085" cy="990183"/>
              <a:chOff x="152400" y="2755286"/>
              <a:chExt cx="1103085" cy="990183"/>
            </a:xfrm>
          </p:grpSpPr>
          <p:grpSp>
            <p:nvGrpSpPr>
              <p:cNvPr id="32" name="Group 31"/>
              <p:cNvGrpSpPr/>
              <p:nvPr/>
            </p:nvGrpSpPr>
            <p:grpSpPr>
              <a:xfrm>
                <a:off x="194594" y="2755286"/>
                <a:ext cx="1060891" cy="990183"/>
                <a:chOff x="1600200" y="2369105"/>
                <a:chExt cx="1060891" cy="1320244"/>
              </a:xfrm>
            </p:grpSpPr>
            <p:sp>
              <p:nvSpPr>
                <p:cNvPr id="37" name="TextBox 36"/>
                <p:cNvSpPr txBox="1"/>
                <p:nvPr/>
              </p:nvSpPr>
              <p:spPr>
                <a:xfrm>
                  <a:off x="1600200" y="2369105"/>
                  <a:ext cx="688485" cy="369332"/>
                </a:xfrm>
                <a:prstGeom prst="rect">
                  <a:avLst/>
                </a:prstGeom>
                <a:noFill/>
              </p:spPr>
              <p:txBody>
                <a:bodyPr wrap="none" rtlCol="0">
                  <a:spAutoFit/>
                </a:bodyPr>
                <a:lstStyle/>
                <a:p>
                  <a:r>
                    <a:rPr lang="en-US" sz="1200" b="0" dirty="0">
                      <a:latin typeface="Geneva"/>
                      <a:cs typeface="Geneva"/>
                    </a:rPr>
                    <a:t>Assets</a:t>
                  </a:r>
                </a:p>
              </p:txBody>
            </p:sp>
            <p:pic>
              <p:nvPicPr>
                <p:cNvPr id="38" name="Picture 37"/>
                <p:cNvPicPr>
                  <a:picLocks noChangeAspect="1"/>
                </p:cNvPicPr>
                <p:nvPr/>
              </p:nvPicPr>
              <p:blipFill>
                <a:blip r:embed="rId12"/>
                <a:stretch>
                  <a:fillRect/>
                </a:stretch>
              </p:blipFill>
              <p:spPr>
                <a:xfrm>
                  <a:off x="1670491" y="3321049"/>
                  <a:ext cx="990600" cy="368300"/>
                </a:xfrm>
                <a:prstGeom prst="rect">
                  <a:avLst/>
                </a:prstGeom>
              </p:spPr>
            </p:pic>
          </p:grpSp>
          <p:grpSp>
            <p:nvGrpSpPr>
              <p:cNvPr id="33" name="Group 32"/>
              <p:cNvGrpSpPr/>
              <p:nvPr/>
            </p:nvGrpSpPr>
            <p:grpSpPr>
              <a:xfrm>
                <a:off x="152400" y="2973379"/>
                <a:ext cx="895634" cy="411472"/>
                <a:chOff x="2730557" y="1552844"/>
                <a:chExt cx="895634" cy="411472"/>
              </a:xfrm>
            </p:grpSpPr>
            <p:pic>
              <p:nvPicPr>
                <p:cNvPr id="34" name="Picture 33"/>
                <p:cNvPicPr>
                  <a:picLocks noChangeAspect="1"/>
                </p:cNvPicPr>
                <p:nvPr/>
              </p:nvPicPr>
              <p:blipFill>
                <a:blip r:embed="rId14" cstate="print">
                  <a:extLst>
                    <a:ext uri="{BEBA8EAE-BF5A-486C-A8C5-ECC9F3942E4B}">
                      <a14:imgProps xmlns:a14="http://schemas.microsoft.com/office/drawing/2010/main">
                        <a14:imgLayer r:embed="rId15">
                          <a14:imgEffect>
                            <a14:backgroundRemoval t="976" b="99024" l="6087" r="94783">
                              <a14:foregroundMark x1="32174" y1="5366" x2="32174" y2="5366"/>
                              <a14:foregroundMark x1="67826" y1="5854" x2="67826" y2="5854"/>
                              <a14:foregroundMark x1="72174" y1="5366" x2="72174" y2="5366"/>
                              <a14:foregroundMark x1="80000" y1="5366" x2="80000" y2="5366"/>
                              <a14:foregroundMark x1="14783" y1="80488" x2="14783" y2="80488"/>
                              <a14:foregroundMark x1="15652" y1="74634" x2="15652" y2="74634"/>
                              <a14:foregroundMark x1="13913" y1="89268" x2="13913" y2="89268"/>
                              <a14:foregroundMark x1="15652" y1="86341" x2="15652" y2="86341"/>
                              <a14:foregroundMark x1="15652" y1="94146" x2="15652" y2="94146"/>
                              <a14:foregroundMark x1="85217" y1="89268" x2="85217" y2="89268"/>
                            </a14:backgroundRemoval>
                          </a14:imgEffect>
                        </a14:imgLayer>
                      </a14:imgProps>
                    </a:ext>
                  </a:extLst>
                </a:blip>
                <a:stretch>
                  <a:fillRect/>
                </a:stretch>
              </p:blipFill>
              <p:spPr>
                <a:xfrm>
                  <a:off x="3077635" y="1552844"/>
                  <a:ext cx="230826" cy="411472"/>
                </a:xfrm>
                <a:prstGeom prst="rect">
                  <a:avLst/>
                </a:prstGeom>
              </p:spPr>
            </p:pic>
            <p:pic>
              <p:nvPicPr>
                <p:cNvPr id="35" name="Picture 57"/>
                <p:cNvPicPr>
                  <a:picLocks noChangeAspect="1" noChangeArrowheads="1"/>
                </p:cNvPicPr>
                <p:nvPr/>
              </p:nvPicPr>
              <p:blipFill>
                <a:blip r:embed="rId16" cstate="print">
                  <a:extLst>
                    <a:ext uri="{BEBA8EAE-BF5A-486C-A8C5-ECC9F3942E4B}">
                      <a14:imgProps xmlns:a14="http://schemas.microsoft.com/office/drawing/2010/main">
                        <a14:imgLayer r:embed="rId17">
                          <a14:imgEffect>
                            <a14:backgroundRemoval t="8696" b="100000" l="8696" r="100000"/>
                          </a14:imgEffect>
                        </a14:imgLayer>
                      </a14:imgProps>
                    </a:ext>
                  </a:extLst>
                </a:blip>
                <a:srcRect/>
                <a:stretch>
                  <a:fillRect/>
                </a:stretch>
              </p:blipFill>
              <p:spPr bwMode="auto">
                <a:xfrm>
                  <a:off x="2730557" y="1702611"/>
                  <a:ext cx="347077" cy="232867"/>
                </a:xfrm>
                <a:prstGeom prst="rect">
                  <a:avLst/>
                </a:prstGeom>
                <a:noFill/>
                <a:ln w="9525">
                  <a:noFill/>
                  <a:miter lim="800000"/>
                  <a:headEnd/>
                  <a:tailEnd/>
                </a:ln>
              </p:spPr>
            </p:pic>
            <p:pic>
              <p:nvPicPr>
                <p:cNvPr id="36" name="Picture 35"/>
                <p:cNvPicPr>
                  <a:picLocks noChangeAspect="1"/>
                </p:cNvPicPr>
                <p:nvPr/>
              </p:nvPicPr>
              <p:blipFill>
                <a:blip r:embed="rId18" cstate="print">
                  <a:extLst>
                    <a:ext uri="{BEBA8EAE-BF5A-486C-A8C5-ECC9F3942E4B}">
                      <a14:imgProps xmlns:a14="http://schemas.microsoft.com/office/drawing/2010/main">
                        <a14:imgLayer r:embed="rId19">
                          <a14:imgEffect>
                            <a14:backgroundRemoval t="0" b="98000" l="7000" r="90000"/>
                          </a14:imgEffect>
                        </a14:imgLayer>
                      </a14:imgProps>
                    </a:ext>
                  </a:extLst>
                </a:blip>
                <a:stretch>
                  <a:fillRect/>
                </a:stretch>
              </p:blipFill>
              <p:spPr>
                <a:xfrm>
                  <a:off x="3308461" y="1637383"/>
                  <a:ext cx="317730" cy="317730"/>
                </a:xfrm>
                <a:prstGeom prst="rect">
                  <a:avLst/>
                </a:prstGeom>
              </p:spPr>
            </p:pic>
          </p:grpSp>
        </p:grpSp>
      </p:grpSp>
      <p:grpSp>
        <p:nvGrpSpPr>
          <p:cNvPr id="41" name="Group 40"/>
          <p:cNvGrpSpPr/>
          <p:nvPr/>
        </p:nvGrpSpPr>
        <p:grpSpPr>
          <a:xfrm>
            <a:off x="4092453" y="2627225"/>
            <a:ext cx="1371600" cy="1761107"/>
            <a:chOff x="6019800" y="2209800"/>
            <a:chExt cx="1371600" cy="2348142"/>
          </a:xfrm>
        </p:grpSpPr>
        <p:sp>
          <p:nvSpPr>
            <p:cNvPr id="42" name="TextBox 41"/>
            <p:cNvSpPr txBox="1"/>
            <p:nvPr/>
          </p:nvSpPr>
          <p:spPr>
            <a:xfrm>
              <a:off x="6410630" y="2209800"/>
              <a:ext cx="595611" cy="861774"/>
            </a:xfrm>
            <a:prstGeom prst="rect">
              <a:avLst/>
            </a:prstGeom>
            <a:noFill/>
          </p:spPr>
          <p:txBody>
            <a:bodyPr wrap="none" rtlCol="0">
              <a:spAutoFit/>
            </a:bodyPr>
            <a:lstStyle/>
            <a:p>
              <a:r>
                <a:rPr lang="en-US" sz="1200" dirty="0">
                  <a:latin typeface="Geneva"/>
                  <a:cs typeface="Geneva"/>
                </a:rPr>
                <a:t>Test</a:t>
              </a:r>
              <a:br>
                <a:rPr lang="en-US" sz="1200" dirty="0">
                  <a:latin typeface="Geneva"/>
                  <a:cs typeface="Geneva"/>
                </a:rPr>
              </a:br>
              <a:r>
                <a:rPr lang="en-US" sz="1200" dirty="0">
                  <a:latin typeface="Geneva"/>
                  <a:cs typeface="Geneva"/>
                </a:rPr>
                <a:t>(FAT,</a:t>
              </a:r>
            </a:p>
            <a:p>
              <a:r>
                <a:rPr lang="en-US" sz="1200" dirty="0">
                  <a:latin typeface="Geneva"/>
                  <a:cs typeface="Geneva"/>
                </a:rPr>
                <a:t>SAT)</a:t>
              </a:r>
              <a:endParaRPr lang="en-US" sz="1200" b="0" dirty="0">
                <a:latin typeface="Geneva"/>
                <a:cs typeface="Geneva"/>
              </a:endParaRPr>
            </a:p>
          </p:txBody>
        </p:sp>
        <p:pic>
          <p:nvPicPr>
            <p:cNvPr id="43" name="Picture 62" descr="TouchPanel.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05600" y="3733800"/>
              <a:ext cx="615950" cy="53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4" name="Group 43"/>
            <p:cNvGrpSpPr/>
            <p:nvPr/>
          </p:nvGrpSpPr>
          <p:grpSpPr>
            <a:xfrm>
              <a:off x="6488133" y="2819400"/>
              <a:ext cx="903267" cy="816491"/>
              <a:chOff x="5503863" y="5608638"/>
              <a:chExt cx="1055687" cy="884237"/>
            </a:xfrm>
          </p:grpSpPr>
          <p:pic>
            <p:nvPicPr>
              <p:cNvPr id="49" name="Picture 63" descr="PC.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822950" y="5608638"/>
                <a:ext cx="571500" cy="704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0" name="Picture 67" descr="Screen Shot 2013-08-25 at 6.42.43 PM.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503863" y="6313488"/>
                <a:ext cx="1055687"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45" name="Group 44"/>
            <p:cNvGrpSpPr/>
            <p:nvPr/>
          </p:nvGrpSpPr>
          <p:grpSpPr>
            <a:xfrm>
              <a:off x="6019800" y="3733799"/>
              <a:ext cx="685800" cy="824143"/>
              <a:chOff x="7958137" y="4842007"/>
              <a:chExt cx="1134589" cy="915028"/>
            </a:xfrm>
          </p:grpSpPr>
          <p:pic>
            <p:nvPicPr>
              <p:cNvPr id="46" name="Picture 61" descr="PLC.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58137" y="4842007"/>
                <a:ext cx="1101725" cy="504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 name="51 CuadroTexto"/>
              <p:cNvSpPr txBox="1">
                <a:spLocks noChangeArrowheads="1"/>
              </p:cNvSpPr>
              <p:nvPr/>
            </p:nvSpPr>
            <p:spPr bwMode="auto">
              <a:xfrm>
                <a:off x="8231466" y="5301411"/>
                <a:ext cx="861260" cy="4556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r>
                  <a:rPr lang="en-US" sz="1400" b="1" dirty="0">
                    <a:latin typeface="Geneva"/>
                    <a:cs typeface="Geneva"/>
                  </a:rPr>
                  <a:t>PLC</a:t>
                </a:r>
              </a:p>
            </p:txBody>
          </p:sp>
          <p:pic>
            <p:nvPicPr>
              <p:cNvPr id="48"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58137" y="5245002"/>
                <a:ext cx="314416" cy="3143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grpSp>
        <p:nvGrpSpPr>
          <p:cNvPr id="51" name="Group 50"/>
          <p:cNvGrpSpPr/>
          <p:nvPr/>
        </p:nvGrpSpPr>
        <p:grpSpPr>
          <a:xfrm>
            <a:off x="2508340" y="846704"/>
            <a:ext cx="1944139" cy="2247711"/>
            <a:chOff x="2508340" y="1226704"/>
            <a:chExt cx="1944139" cy="2247711"/>
          </a:xfrm>
        </p:grpSpPr>
        <p:sp>
          <p:nvSpPr>
            <p:cNvPr id="52" name="TextBox 51"/>
            <p:cNvSpPr txBox="1"/>
            <p:nvPr/>
          </p:nvSpPr>
          <p:spPr>
            <a:xfrm>
              <a:off x="2508340" y="1226704"/>
              <a:ext cx="1802447" cy="276999"/>
            </a:xfrm>
            <a:prstGeom prst="rect">
              <a:avLst/>
            </a:prstGeom>
            <a:noFill/>
          </p:spPr>
          <p:txBody>
            <a:bodyPr wrap="none" rtlCol="0">
              <a:spAutoFit/>
            </a:bodyPr>
            <a:lstStyle/>
            <a:p>
              <a:r>
                <a:rPr lang="en-US" sz="1200" dirty="0">
                  <a:latin typeface="Geneva"/>
                  <a:cs typeface="Geneva"/>
                </a:rPr>
                <a:t>Versioning (SVN, GIT)</a:t>
              </a:r>
              <a:endParaRPr lang="en-US" sz="1200" b="0" dirty="0">
                <a:latin typeface="Geneva"/>
                <a:cs typeface="Geneva"/>
              </a:endParaRPr>
            </a:p>
          </p:txBody>
        </p:sp>
        <p:pic>
          <p:nvPicPr>
            <p:cNvPr id="53" name="Picture 52" descr="svn.jp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644754" y="1664252"/>
              <a:ext cx="588811" cy="504170"/>
            </a:xfrm>
            <a:prstGeom prst="rect">
              <a:avLst/>
            </a:prstGeom>
          </p:spPr>
        </p:pic>
        <p:pic>
          <p:nvPicPr>
            <p:cNvPr id="54" name="Picture 53" descr="git.jp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411898" y="1664252"/>
              <a:ext cx="504169" cy="504169"/>
            </a:xfrm>
            <a:prstGeom prst="rect">
              <a:avLst/>
            </a:prstGeom>
          </p:spPr>
        </p:pic>
        <p:cxnSp>
          <p:nvCxnSpPr>
            <p:cNvPr id="55" name="Straight Arrow Connector 54"/>
            <p:cNvCxnSpPr/>
            <p:nvPr/>
          </p:nvCxnSpPr>
          <p:spPr>
            <a:xfrm flipH="1" flipV="1">
              <a:off x="3139621" y="2383229"/>
              <a:ext cx="93944" cy="578522"/>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flipV="1">
              <a:off x="3365036" y="2373274"/>
              <a:ext cx="1087443" cy="1101141"/>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grpSp>
      <p:grpSp>
        <p:nvGrpSpPr>
          <p:cNvPr id="57" name="Group 56"/>
          <p:cNvGrpSpPr/>
          <p:nvPr/>
        </p:nvGrpSpPr>
        <p:grpSpPr>
          <a:xfrm>
            <a:off x="4364841" y="872028"/>
            <a:ext cx="2400016" cy="2103988"/>
            <a:chOff x="4364841" y="1252028"/>
            <a:chExt cx="2400016" cy="2103988"/>
          </a:xfrm>
        </p:grpSpPr>
        <p:grpSp>
          <p:nvGrpSpPr>
            <p:cNvPr id="58" name="Group 57"/>
            <p:cNvGrpSpPr/>
            <p:nvPr/>
          </p:nvGrpSpPr>
          <p:grpSpPr>
            <a:xfrm>
              <a:off x="4364841" y="1252028"/>
              <a:ext cx="2400016" cy="2103988"/>
              <a:chOff x="4364841" y="1252028"/>
              <a:chExt cx="2400016" cy="2103988"/>
            </a:xfrm>
          </p:grpSpPr>
          <p:sp>
            <p:nvSpPr>
              <p:cNvPr id="60" name="TextBox 59"/>
              <p:cNvSpPr txBox="1"/>
              <p:nvPr/>
            </p:nvSpPr>
            <p:spPr>
              <a:xfrm>
                <a:off x="4364841" y="1252028"/>
                <a:ext cx="2400016" cy="646331"/>
              </a:xfrm>
              <a:prstGeom prst="rect">
                <a:avLst/>
              </a:prstGeom>
              <a:noFill/>
            </p:spPr>
            <p:txBody>
              <a:bodyPr wrap="none" rtlCol="0">
                <a:spAutoFit/>
              </a:bodyPr>
              <a:lstStyle/>
              <a:p>
                <a:r>
                  <a:rPr lang="en-US" sz="1200" dirty="0">
                    <a:latin typeface="Geneva"/>
                    <a:cs typeface="Geneva"/>
                  </a:rPr>
                  <a:t>Verification, Simulation, </a:t>
                </a:r>
                <a:br>
                  <a:rPr lang="en-US" sz="1200" dirty="0">
                    <a:latin typeface="Geneva"/>
                    <a:cs typeface="Geneva"/>
                  </a:rPr>
                </a:br>
                <a:r>
                  <a:rPr lang="en-US" sz="1200" dirty="0">
                    <a:latin typeface="Geneva"/>
                    <a:cs typeface="Geneva"/>
                  </a:rPr>
                  <a:t>Test (Continuous Integration)</a:t>
                </a:r>
              </a:p>
              <a:p>
                <a:endParaRPr lang="en-US" sz="1200" b="0" dirty="0">
                  <a:latin typeface="Geneva"/>
                  <a:cs typeface="Geneva"/>
                </a:endParaRPr>
              </a:p>
            </p:txBody>
          </p:sp>
          <p:pic>
            <p:nvPicPr>
              <p:cNvPr id="61" name="Picture 60" descr="Security Approved.png"/>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758388" y="1711292"/>
                <a:ext cx="518126" cy="518126"/>
              </a:xfrm>
              <a:prstGeom prst="rect">
                <a:avLst/>
              </a:prstGeom>
            </p:spPr>
          </p:pic>
          <p:pic>
            <p:nvPicPr>
              <p:cNvPr id="62" name="Picture 61" descr="video_icon.png"/>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451151" y="1660564"/>
                <a:ext cx="627654" cy="627654"/>
              </a:xfrm>
              <a:prstGeom prst="rect">
                <a:avLst/>
              </a:prstGeom>
            </p:spPr>
          </p:pic>
          <p:cxnSp>
            <p:nvCxnSpPr>
              <p:cNvPr id="63" name="Straight Arrow Connector 62"/>
              <p:cNvCxnSpPr/>
              <p:nvPr/>
            </p:nvCxnSpPr>
            <p:spPr>
              <a:xfrm flipH="1" flipV="1">
                <a:off x="5001649" y="2669504"/>
                <a:ext cx="48274" cy="665599"/>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flipV="1">
                <a:off x="5049922" y="2669504"/>
                <a:ext cx="544245" cy="686512"/>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pic>
            <p:nvPicPr>
              <p:cNvPr id="65" name="Picture 64" descr="ecosimpro_product.png"/>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5389290" y="2277782"/>
                <a:ext cx="799665" cy="266555"/>
              </a:xfrm>
              <a:prstGeom prst="rect">
                <a:avLst/>
              </a:prstGeom>
            </p:spPr>
          </p:pic>
        </p:grpSp>
        <p:sp>
          <p:nvSpPr>
            <p:cNvPr id="59" name="TextBox 58"/>
            <p:cNvSpPr txBox="1"/>
            <p:nvPr/>
          </p:nvSpPr>
          <p:spPr>
            <a:xfrm>
              <a:off x="4523849" y="2299796"/>
              <a:ext cx="789183" cy="253916"/>
            </a:xfrm>
            <a:prstGeom prst="rect">
              <a:avLst/>
            </a:prstGeom>
            <a:noFill/>
          </p:spPr>
          <p:txBody>
            <a:bodyPr wrap="none" rtlCol="0">
              <a:spAutoFit/>
            </a:bodyPr>
            <a:lstStyle/>
            <a:p>
              <a:r>
                <a:rPr lang="en-US" sz="1050" b="0" i="1" dirty="0" err="1">
                  <a:latin typeface="Geneva"/>
                  <a:cs typeface="Geneva"/>
                </a:rPr>
                <a:t>PLCVerif</a:t>
              </a:r>
              <a:endParaRPr lang="en-US" sz="1050" b="0" i="1" dirty="0">
                <a:latin typeface="Geneva"/>
                <a:cs typeface="Geneva"/>
              </a:endParaRPr>
            </a:p>
          </p:txBody>
        </p:sp>
      </p:grpSp>
      <p:grpSp>
        <p:nvGrpSpPr>
          <p:cNvPr id="66" name="Group 65"/>
          <p:cNvGrpSpPr/>
          <p:nvPr/>
        </p:nvGrpSpPr>
        <p:grpSpPr>
          <a:xfrm>
            <a:off x="6254099" y="858917"/>
            <a:ext cx="1846828" cy="2077362"/>
            <a:chOff x="6254099" y="1238917"/>
            <a:chExt cx="1846828" cy="2077362"/>
          </a:xfrm>
        </p:grpSpPr>
        <p:sp>
          <p:nvSpPr>
            <p:cNvPr id="67" name="TextBox 66"/>
            <p:cNvSpPr txBox="1"/>
            <p:nvPr/>
          </p:nvSpPr>
          <p:spPr>
            <a:xfrm>
              <a:off x="6773426" y="1238917"/>
              <a:ext cx="1129035" cy="461665"/>
            </a:xfrm>
            <a:prstGeom prst="rect">
              <a:avLst/>
            </a:prstGeom>
            <a:noFill/>
          </p:spPr>
          <p:txBody>
            <a:bodyPr wrap="none" rtlCol="0">
              <a:spAutoFit/>
            </a:bodyPr>
            <a:lstStyle/>
            <a:p>
              <a:r>
                <a:rPr lang="en-US" sz="1200" dirty="0">
                  <a:latin typeface="Geneva"/>
                  <a:cs typeface="Geneva"/>
                </a:rPr>
                <a:t>Deployment</a:t>
              </a:r>
            </a:p>
            <a:p>
              <a:r>
                <a:rPr lang="en-US" sz="1200" b="0" dirty="0">
                  <a:latin typeface="Geneva"/>
                  <a:cs typeface="Geneva"/>
                </a:rPr>
                <a:t>&amp; Monitoring</a:t>
              </a:r>
            </a:p>
          </p:txBody>
        </p:sp>
        <p:pic>
          <p:nvPicPr>
            <p:cNvPr id="68" name="Picture 67" descr="support.png"/>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6761905" y="1665633"/>
              <a:ext cx="614255" cy="614255"/>
            </a:xfrm>
            <a:prstGeom prst="rect">
              <a:avLst/>
            </a:prstGeom>
          </p:spPr>
        </p:pic>
        <p:pic>
          <p:nvPicPr>
            <p:cNvPr id="69" name="Picture 68" descr="profit-512.png"/>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448468" y="1648448"/>
              <a:ext cx="652459" cy="652459"/>
            </a:xfrm>
            <a:prstGeom prst="rect">
              <a:avLst/>
            </a:prstGeom>
          </p:spPr>
        </p:pic>
        <p:cxnSp>
          <p:nvCxnSpPr>
            <p:cNvPr id="70" name="Straight Arrow Connector 69"/>
            <p:cNvCxnSpPr>
              <a:stCxn id="12" idx="0"/>
            </p:cNvCxnSpPr>
            <p:nvPr/>
          </p:nvCxnSpPr>
          <p:spPr>
            <a:xfrm flipV="1">
              <a:off x="7084644" y="2590027"/>
              <a:ext cx="4254" cy="368612"/>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pic>
          <p:nvPicPr>
            <p:cNvPr id="71" name="Picture 70" descr="versiondog.png"/>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6254099" y="2234040"/>
              <a:ext cx="1166608" cy="355987"/>
            </a:xfrm>
            <a:prstGeom prst="rect">
              <a:avLst/>
            </a:prstGeom>
          </p:spPr>
        </p:pic>
        <p:sp>
          <p:nvSpPr>
            <p:cNvPr id="72" name="TextBox 71"/>
            <p:cNvSpPr txBox="1"/>
            <p:nvPr/>
          </p:nvSpPr>
          <p:spPr>
            <a:xfrm>
              <a:off x="7449371" y="2275214"/>
              <a:ext cx="580630" cy="253916"/>
            </a:xfrm>
            <a:prstGeom prst="rect">
              <a:avLst/>
            </a:prstGeom>
            <a:noFill/>
          </p:spPr>
          <p:txBody>
            <a:bodyPr wrap="none" rtlCol="0">
              <a:spAutoFit/>
            </a:bodyPr>
            <a:lstStyle/>
            <a:p>
              <a:r>
                <a:rPr lang="en-US" sz="1050" b="0" i="1" dirty="0">
                  <a:latin typeface="Geneva"/>
                  <a:cs typeface="Geneva"/>
                </a:rPr>
                <a:t>Moon</a:t>
              </a:r>
            </a:p>
          </p:txBody>
        </p:sp>
        <p:cxnSp>
          <p:nvCxnSpPr>
            <p:cNvPr id="73" name="Straight Arrow Connector 72"/>
            <p:cNvCxnSpPr/>
            <p:nvPr/>
          </p:nvCxnSpPr>
          <p:spPr>
            <a:xfrm flipH="1">
              <a:off x="7622298" y="2594853"/>
              <a:ext cx="124702" cy="721426"/>
            </a:xfrm>
            <a:prstGeom prst="straightConnector1">
              <a:avLst/>
            </a:prstGeom>
            <a:ln>
              <a:solidFill>
                <a:srgbClr val="008000"/>
              </a:solidFill>
              <a:headEnd type="triangle"/>
              <a:tailEnd type="triangle"/>
            </a:ln>
          </p:spPr>
          <p:style>
            <a:lnRef idx="2">
              <a:schemeClr val="accent1"/>
            </a:lnRef>
            <a:fillRef idx="0">
              <a:schemeClr val="accent1"/>
            </a:fillRef>
            <a:effectRef idx="1">
              <a:schemeClr val="accent1"/>
            </a:effectRef>
            <a:fontRef idx="minor">
              <a:schemeClr val="tx1"/>
            </a:fontRef>
          </p:style>
        </p:cxnSp>
      </p:grpSp>
      <p:grpSp>
        <p:nvGrpSpPr>
          <p:cNvPr id="74" name="Group 73"/>
          <p:cNvGrpSpPr/>
          <p:nvPr/>
        </p:nvGrpSpPr>
        <p:grpSpPr>
          <a:xfrm>
            <a:off x="21980" y="868084"/>
            <a:ext cx="2220455" cy="1710555"/>
            <a:chOff x="21980" y="1248084"/>
            <a:chExt cx="2220455" cy="1710555"/>
          </a:xfrm>
        </p:grpSpPr>
        <p:grpSp>
          <p:nvGrpSpPr>
            <p:cNvPr id="75" name="Group 74"/>
            <p:cNvGrpSpPr/>
            <p:nvPr/>
          </p:nvGrpSpPr>
          <p:grpSpPr>
            <a:xfrm>
              <a:off x="21980" y="1248084"/>
              <a:ext cx="2220455" cy="1507202"/>
              <a:chOff x="21980" y="1248084"/>
              <a:chExt cx="2220455" cy="1507202"/>
            </a:xfrm>
          </p:grpSpPr>
          <p:grpSp>
            <p:nvGrpSpPr>
              <p:cNvPr id="78" name="Group 77"/>
              <p:cNvGrpSpPr/>
              <p:nvPr/>
            </p:nvGrpSpPr>
            <p:grpSpPr>
              <a:xfrm>
                <a:off x="251958" y="1439520"/>
                <a:ext cx="652090" cy="607438"/>
                <a:chOff x="21118" y="4618037"/>
                <a:chExt cx="1089024" cy="849312"/>
              </a:xfrm>
            </p:grpSpPr>
            <p:pic>
              <p:nvPicPr>
                <p:cNvPr id="86" name="Picture 85"/>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1118" y="4618037"/>
                  <a:ext cx="849312" cy="849312"/>
                </a:xfrm>
                <a:prstGeom prst="rect">
                  <a:avLst/>
                </a:prstGeom>
              </p:spPr>
            </p:pic>
            <p:pic>
              <p:nvPicPr>
                <p:cNvPr id="87" name="Picture 86"/>
                <p:cNvPicPr>
                  <a:picLocks noChangeAspect="1"/>
                </p:cNvPicPr>
                <p:nvPr/>
              </p:nvPicPr>
              <p:blipFill rotWithShape="1">
                <a:blip r:embed="rId29">
                  <a:extLst>
                    <a:ext uri="{28A0092B-C50C-407E-A947-70E740481C1C}">
                      <a14:useLocalDpi xmlns:a14="http://schemas.microsoft.com/office/drawing/2010/main" val="0"/>
                    </a:ext>
                  </a:extLst>
                </a:blip>
                <a:srcRect l="4033" t="41179" r="5299" b="40154"/>
                <a:stretch/>
              </p:blipFill>
              <p:spPr>
                <a:xfrm>
                  <a:off x="337030" y="5303837"/>
                  <a:ext cx="773112" cy="159170"/>
                </a:xfrm>
                <a:prstGeom prst="rect">
                  <a:avLst/>
                </a:prstGeom>
              </p:spPr>
            </p:pic>
          </p:grpSp>
          <p:sp>
            <p:nvSpPr>
              <p:cNvPr id="79" name="TextBox 78"/>
              <p:cNvSpPr txBox="1"/>
              <p:nvPr/>
            </p:nvSpPr>
            <p:spPr>
              <a:xfrm>
                <a:off x="21980" y="1248084"/>
                <a:ext cx="2220455" cy="461665"/>
              </a:xfrm>
              <a:prstGeom prst="rect">
                <a:avLst/>
              </a:prstGeom>
              <a:noFill/>
            </p:spPr>
            <p:txBody>
              <a:bodyPr wrap="none" rtlCol="0">
                <a:spAutoFit/>
              </a:bodyPr>
              <a:lstStyle/>
              <a:p>
                <a:r>
                  <a:rPr lang="en-US" sz="1200" dirty="0">
                    <a:latin typeface="Geneva"/>
                    <a:cs typeface="Geneva"/>
                  </a:rPr>
                  <a:t>Databases (Assets, Layout</a:t>
                </a:r>
                <a:br>
                  <a:rPr lang="en-US" sz="1200" dirty="0">
                    <a:latin typeface="Geneva"/>
                    <a:cs typeface="Geneva"/>
                  </a:rPr>
                </a:br>
                <a:r>
                  <a:rPr lang="en-US" sz="1200" dirty="0">
                    <a:latin typeface="Geneva"/>
                    <a:cs typeface="Geneva"/>
                  </a:rPr>
                  <a:t>	Controls conf.)</a:t>
                </a:r>
                <a:endParaRPr lang="en-US" sz="1200" b="0" dirty="0">
                  <a:latin typeface="Geneva"/>
                  <a:cs typeface="Geneva"/>
                </a:endParaRPr>
              </a:p>
            </p:txBody>
          </p:sp>
          <p:grpSp>
            <p:nvGrpSpPr>
              <p:cNvPr id="80" name="Group 79"/>
              <p:cNvGrpSpPr/>
              <p:nvPr/>
            </p:nvGrpSpPr>
            <p:grpSpPr>
              <a:xfrm>
                <a:off x="447747" y="1621981"/>
                <a:ext cx="652090" cy="607437"/>
                <a:chOff x="21118" y="4618037"/>
                <a:chExt cx="1089024" cy="849312"/>
              </a:xfrm>
            </p:grpSpPr>
            <p:pic>
              <p:nvPicPr>
                <p:cNvPr id="84" name="Picture 8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1118" y="4618037"/>
                  <a:ext cx="849312" cy="849312"/>
                </a:xfrm>
                <a:prstGeom prst="rect">
                  <a:avLst/>
                </a:prstGeom>
              </p:spPr>
            </p:pic>
            <p:pic>
              <p:nvPicPr>
                <p:cNvPr id="85" name="Picture 84"/>
                <p:cNvPicPr>
                  <a:picLocks noChangeAspect="1"/>
                </p:cNvPicPr>
                <p:nvPr/>
              </p:nvPicPr>
              <p:blipFill rotWithShape="1">
                <a:blip r:embed="rId29">
                  <a:extLst>
                    <a:ext uri="{28A0092B-C50C-407E-A947-70E740481C1C}">
                      <a14:useLocalDpi xmlns:a14="http://schemas.microsoft.com/office/drawing/2010/main" val="0"/>
                    </a:ext>
                  </a:extLst>
                </a:blip>
                <a:srcRect l="4033" t="41179" r="5299" b="40154"/>
                <a:stretch/>
              </p:blipFill>
              <p:spPr>
                <a:xfrm>
                  <a:off x="337030" y="5303837"/>
                  <a:ext cx="773112" cy="159170"/>
                </a:xfrm>
                <a:prstGeom prst="rect">
                  <a:avLst/>
                </a:prstGeom>
              </p:spPr>
            </p:pic>
          </p:grpSp>
          <p:pic>
            <p:nvPicPr>
              <p:cNvPr id="81" name="Picture 80"/>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812748" y="1775789"/>
                <a:ext cx="508555" cy="607438"/>
              </a:xfrm>
              <a:prstGeom prst="rect">
                <a:avLst/>
              </a:prstGeom>
            </p:spPr>
          </p:pic>
          <p:cxnSp>
            <p:nvCxnSpPr>
              <p:cNvPr id="82" name="Straight Arrow Connector 81"/>
              <p:cNvCxnSpPr/>
              <p:nvPr/>
            </p:nvCxnSpPr>
            <p:spPr>
              <a:xfrm>
                <a:off x="644668" y="2383227"/>
                <a:ext cx="1" cy="372059"/>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pic>
            <p:nvPicPr>
              <p:cNvPr id="83" name="Picture 82" descr="logo_1877_hd.png"/>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1099837" y="1845732"/>
                <a:ext cx="930864" cy="510474"/>
              </a:xfrm>
              <a:prstGeom prst="rect">
                <a:avLst/>
              </a:prstGeom>
            </p:spPr>
          </p:pic>
        </p:grpSp>
        <p:cxnSp>
          <p:nvCxnSpPr>
            <p:cNvPr id="76" name="Straight Arrow Connector 75"/>
            <p:cNvCxnSpPr/>
            <p:nvPr/>
          </p:nvCxnSpPr>
          <p:spPr>
            <a:xfrm>
              <a:off x="883078" y="2408823"/>
              <a:ext cx="609262" cy="549816"/>
            </a:xfrm>
            <a:prstGeom prst="straightConnector1">
              <a:avLst/>
            </a:prstGeom>
            <a:ln>
              <a:solidFill>
                <a:srgbClr val="FF00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a:endCxn id="77" idx="2"/>
            </p:cNvCxnSpPr>
            <p:nvPr/>
          </p:nvCxnSpPr>
          <p:spPr>
            <a:xfrm flipH="1" flipV="1">
              <a:off x="1067026" y="2383227"/>
              <a:ext cx="533929" cy="469677"/>
            </a:xfrm>
            <a:prstGeom prst="straightConnector1">
              <a:avLst/>
            </a:prstGeom>
            <a:ln>
              <a:solidFill>
                <a:srgbClr val="FF0000"/>
              </a:solidFill>
              <a:prstDash val="sysDash"/>
              <a:tailEnd type="arrow"/>
            </a:ln>
          </p:spPr>
          <p:style>
            <a:lnRef idx="2">
              <a:schemeClr val="accent1"/>
            </a:lnRef>
            <a:fillRef idx="0">
              <a:schemeClr val="accent1"/>
            </a:fillRef>
            <a:effectRef idx="1">
              <a:schemeClr val="accent1"/>
            </a:effectRef>
            <a:fontRef idx="minor">
              <a:schemeClr val="tx1"/>
            </a:fontRef>
          </p:style>
        </p:cxnSp>
      </p:grpSp>
      <p:grpSp>
        <p:nvGrpSpPr>
          <p:cNvPr id="88" name="Group 87"/>
          <p:cNvGrpSpPr/>
          <p:nvPr/>
        </p:nvGrpSpPr>
        <p:grpSpPr>
          <a:xfrm>
            <a:off x="7704848" y="882337"/>
            <a:ext cx="1443759" cy="2391219"/>
            <a:chOff x="7704848" y="1262337"/>
            <a:chExt cx="1443759" cy="2391219"/>
          </a:xfrm>
        </p:grpSpPr>
        <p:grpSp>
          <p:nvGrpSpPr>
            <p:cNvPr id="89" name="Group 88"/>
            <p:cNvGrpSpPr/>
            <p:nvPr/>
          </p:nvGrpSpPr>
          <p:grpSpPr>
            <a:xfrm>
              <a:off x="8037405" y="1262337"/>
              <a:ext cx="1111202" cy="1696302"/>
              <a:chOff x="8037405" y="1262337"/>
              <a:chExt cx="1111202" cy="1696302"/>
            </a:xfrm>
          </p:grpSpPr>
          <p:grpSp>
            <p:nvGrpSpPr>
              <p:cNvPr id="91" name="Group 90"/>
              <p:cNvGrpSpPr/>
              <p:nvPr/>
            </p:nvGrpSpPr>
            <p:grpSpPr>
              <a:xfrm>
                <a:off x="8037405" y="1262337"/>
                <a:ext cx="1111202" cy="955139"/>
                <a:chOff x="8037405" y="1262337"/>
                <a:chExt cx="1111202" cy="955139"/>
              </a:xfrm>
            </p:grpSpPr>
            <p:sp>
              <p:nvSpPr>
                <p:cNvPr id="93" name="TextBox 92"/>
                <p:cNvSpPr txBox="1"/>
                <p:nvPr/>
              </p:nvSpPr>
              <p:spPr>
                <a:xfrm>
                  <a:off x="8037405" y="1262337"/>
                  <a:ext cx="1111202" cy="461665"/>
                </a:xfrm>
                <a:prstGeom prst="rect">
                  <a:avLst/>
                </a:prstGeom>
                <a:noFill/>
              </p:spPr>
              <p:txBody>
                <a:bodyPr wrap="none" rtlCol="0">
                  <a:spAutoFit/>
                </a:bodyPr>
                <a:lstStyle/>
                <a:p>
                  <a:r>
                    <a:rPr lang="en-US" sz="1200" dirty="0">
                      <a:latin typeface="Geneva"/>
                      <a:cs typeface="Geneva"/>
                    </a:rPr>
                    <a:t>Maintenance</a:t>
                  </a:r>
                </a:p>
                <a:p>
                  <a:r>
                    <a:rPr lang="en-US" sz="1200" b="0" dirty="0">
                      <a:latin typeface="Geneva"/>
                      <a:cs typeface="Geneva"/>
                    </a:rPr>
                    <a:t>Analytics</a:t>
                  </a:r>
                </a:p>
              </p:txBody>
            </p:sp>
            <p:pic>
              <p:nvPicPr>
                <p:cNvPr id="94" name="Picture 93" descr="maintenance-icon.png"/>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flipH="1">
                  <a:off x="8461232" y="1700913"/>
                  <a:ext cx="516563" cy="516563"/>
                </a:xfrm>
                <a:prstGeom prst="rect">
                  <a:avLst/>
                </a:prstGeom>
              </p:spPr>
            </p:pic>
          </p:grpSp>
          <p:cxnSp>
            <p:nvCxnSpPr>
              <p:cNvPr id="92" name="Straight Arrow Connector 91"/>
              <p:cNvCxnSpPr/>
              <p:nvPr/>
            </p:nvCxnSpPr>
            <p:spPr>
              <a:xfrm>
                <a:off x="8666620" y="2408823"/>
                <a:ext cx="1" cy="549816"/>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grpSp>
        <p:cxnSp>
          <p:nvCxnSpPr>
            <p:cNvPr id="90" name="Straight Arrow Connector 89"/>
            <p:cNvCxnSpPr/>
            <p:nvPr/>
          </p:nvCxnSpPr>
          <p:spPr>
            <a:xfrm flipV="1">
              <a:off x="7704848" y="2300907"/>
              <a:ext cx="861652" cy="1352649"/>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grpSp>
      <p:cxnSp>
        <p:nvCxnSpPr>
          <p:cNvPr id="96" name="Elbow Connector 95"/>
          <p:cNvCxnSpPr/>
          <p:nvPr/>
        </p:nvCxnSpPr>
        <p:spPr>
          <a:xfrm rot="5400000">
            <a:off x="5187967" y="557620"/>
            <a:ext cx="178207" cy="6578859"/>
          </a:xfrm>
          <a:prstGeom prst="bentConnector3">
            <a:avLst>
              <a:gd name="adj1" fmla="val 349390"/>
            </a:avLst>
          </a:prstGeom>
          <a:ln>
            <a:solidFill>
              <a:schemeClr val="tx2"/>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128581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dissolv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ssolve">
                                      <p:cBhvr>
                                        <p:cTn id="12" dur="500"/>
                                        <p:tgtEl>
                                          <p:spTgt spid="25"/>
                                        </p:tgtEl>
                                      </p:cBhvr>
                                    </p:animEffect>
                                  </p:childTnLst>
                                </p:cTn>
                              </p:par>
                              <p:par>
                                <p:cTn id="13" presetID="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dissolv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dissolve">
                                      <p:cBhvr>
                                        <p:cTn id="26" dur="500"/>
                                        <p:tgtEl>
                                          <p:spTgt spid="41"/>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dissolve">
                                      <p:cBhvr>
                                        <p:cTn id="36" dur="500"/>
                                        <p:tgtEl>
                                          <p:spTgt spid="21"/>
                                        </p:tgtEl>
                                      </p:cBhvr>
                                    </p:animEffect>
                                  </p:childTnLst>
                                </p:cTn>
                              </p:par>
                              <p:par>
                                <p:cTn id="37" presetID="9" presetClass="entr" presetSubtype="0" fill="hold" nodeType="withEffect">
                                  <p:stCondLst>
                                    <p:cond delay="0"/>
                                  </p:stCondLst>
                                  <p:childTnLst>
                                    <p:set>
                                      <p:cBhvr>
                                        <p:cTn id="38" dur="1" fill="hold">
                                          <p:stCondLst>
                                            <p:cond delay="0"/>
                                          </p:stCondLst>
                                        </p:cTn>
                                        <p:tgtEl>
                                          <p:spTgt spid="96"/>
                                        </p:tgtEl>
                                        <p:attrNameLst>
                                          <p:attrName>style.visibility</p:attrName>
                                        </p:attrNameLst>
                                      </p:cBhvr>
                                      <p:to>
                                        <p:strVal val="visible"/>
                                      </p:to>
                                    </p:set>
                                    <p:animEffect transition="in" filter="dissolve">
                                      <p:cBhvr>
                                        <p:cTn id="39" dur="500"/>
                                        <p:tgtEl>
                                          <p:spTgt spid="96"/>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dissolve">
                                      <p:cBhvr>
                                        <p:cTn id="44" dur="500"/>
                                        <p:tgtEl>
                                          <p:spTgt spid="74"/>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dissolve">
                                      <p:cBhvr>
                                        <p:cTn id="49" dur="500"/>
                                        <p:tgtEl>
                                          <p:spTgt spid="51"/>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dissolve">
                                      <p:cBhvr>
                                        <p:cTn id="54" dur="500"/>
                                        <p:tgtEl>
                                          <p:spTgt spid="57"/>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nodeType="click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dissolve">
                                      <p:cBhvr>
                                        <p:cTn id="59" dur="500"/>
                                        <p:tgtEl>
                                          <p:spTgt spid="66"/>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nodeType="clickEffect">
                                  <p:stCondLst>
                                    <p:cond delay="0"/>
                                  </p:stCondLst>
                                  <p:childTnLst>
                                    <p:set>
                                      <p:cBhvr>
                                        <p:cTn id="63" dur="1" fill="hold">
                                          <p:stCondLst>
                                            <p:cond delay="0"/>
                                          </p:stCondLst>
                                        </p:cTn>
                                        <p:tgtEl>
                                          <p:spTgt spid="88"/>
                                        </p:tgtEl>
                                        <p:attrNameLst>
                                          <p:attrName>style.visibility</p:attrName>
                                        </p:attrNameLst>
                                      </p:cBhvr>
                                      <p:to>
                                        <p:strVal val="visible"/>
                                      </p:to>
                                    </p:set>
                                    <p:animEffect transition="in" filter="dissolve">
                                      <p:cBhvr>
                                        <p:cTn id="64"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IIoT</a:t>
            </a:r>
            <a:r>
              <a:rPr lang="en-US" dirty="0"/>
              <a:t> (Industrial </a:t>
            </a:r>
            <a:r>
              <a:rPr lang="en-US" dirty="0" err="1"/>
              <a:t>IoT</a:t>
            </a:r>
            <a:r>
              <a:rPr lang="en-US" dirty="0"/>
              <a:t>)</a:t>
            </a:r>
          </a:p>
        </p:txBody>
      </p:sp>
      <p:sp>
        <p:nvSpPr>
          <p:cNvPr id="3" name="Content Placeholder 2"/>
          <p:cNvSpPr>
            <a:spLocks noGrp="1"/>
          </p:cNvSpPr>
          <p:nvPr>
            <p:ph idx="1"/>
          </p:nvPr>
        </p:nvSpPr>
        <p:spPr/>
        <p:txBody>
          <a:bodyPr>
            <a:noAutofit/>
          </a:bodyPr>
          <a:lstStyle/>
          <a:p>
            <a:pPr marL="36576" indent="0">
              <a:buNone/>
            </a:pPr>
            <a:endParaRPr lang="en-US" sz="1400" b="1" dirty="0">
              <a:latin typeface="Tahoma"/>
              <a:cs typeface="Tahoma"/>
            </a:endParaRPr>
          </a:p>
          <a:p>
            <a:pPr marL="36576" indent="0">
              <a:buNone/>
            </a:pPr>
            <a:r>
              <a:rPr lang="en-US" sz="1400" b="1" dirty="0" err="1">
                <a:latin typeface="Tahoma"/>
                <a:cs typeface="Tahoma"/>
              </a:rPr>
              <a:t>IIoT</a:t>
            </a:r>
            <a:r>
              <a:rPr lang="en-US" sz="1400" b="1" dirty="0">
                <a:latin typeface="Tahoma"/>
                <a:cs typeface="Tahoma"/>
              </a:rPr>
              <a:t> equipped sensors</a:t>
            </a:r>
          </a:p>
          <a:p>
            <a:pPr marL="36576" indent="0">
              <a:buNone/>
            </a:pPr>
            <a:r>
              <a:rPr lang="en-US" sz="1400" dirty="0">
                <a:latin typeface="Tahoma"/>
                <a:cs typeface="Tahoma"/>
              </a:rPr>
              <a:t>Cryogenics instrumentation electronics cards design (high precision) </a:t>
            </a:r>
          </a:p>
          <a:p>
            <a:pPr marL="36576" indent="0">
              <a:buNone/>
            </a:pPr>
            <a:endParaRPr lang="en-US" sz="1400" b="1" dirty="0">
              <a:latin typeface="Tahoma"/>
              <a:cs typeface="Tahoma"/>
            </a:endParaRPr>
          </a:p>
          <a:p>
            <a:pPr marL="36576" indent="0">
              <a:buNone/>
            </a:pPr>
            <a:r>
              <a:rPr lang="en-US" sz="1400" b="1" dirty="0" err="1">
                <a:latin typeface="Tahoma"/>
                <a:cs typeface="Tahoma"/>
              </a:rPr>
              <a:t>IIoT</a:t>
            </a:r>
            <a:r>
              <a:rPr lang="en-US" sz="1400" b="1" dirty="0">
                <a:latin typeface="Tahoma"/>
                <a:cs typeface="Tahoma"/>
              </a:rPr>
              <a:t> architectures</a:t>
            </a:r>
          </a:p>
          <a:p>
            <a:pPr marL="36576" indent="0">
              <a:buNone/>
            </a:pPr>
            <a:r>
              <a:rPr lang="en-US" sz="1400" dirty="0">
                <a:latin typeface="Tahoma"/>
                <a:cs typeface="Tahoma"/>
              </a:rPr>
              <a:t>Fully integrated within industrial fieldbuses (e.g. </a:t>
            </a:r>
            <a:r>
              <a:rPr lang="en-US" sz="1400" dirty="0" err="1">
                <a:latin typeface="Tahoma"/>
                <a:cs typeface="Tahoma"/>
              </a:rPr>
              <a:t>Profinet</a:t>
            </a:r>
            <a:r>
              <a:rPr lang="en-US" sz="1400" dirty="0">
                <a:latin typeface="Tahoma"/>
                <a:cs typeface="Tahoma"/>
              </a:rPr>
              <a:t>)</a:t>
            </a:r>
          </a:p>
          <a:p>
            <a:pPr marL="36576" indent="0">
              <a:buNone/>
            </a:pPr>
            <a:r>
              <a:rPr lang="en-US" sz="1400" dirty="0">
                <a:latin typeface="Tahoma"/>
                <a:cs typeface="Tahoma"/>
              </a:rPr>
              <a:t>- </a:t>
            </a:r>
            <a:r>
              <a:rPr lang="en-US" sz="1400" dirty="0" err="1">
                <a:latin typeface="Tahoma"/>
                <a:cs typeface="Tahoma"/>
              </a:rPr>
              <a:t>Profinet</a:t>
            </a:r>
            <a:r>
              <a:rPr lang="en-US" sz="1400" dirty="0">
                <a:latin typeface="Tahoma"/>
                <a:cs typeface="Tahoma"/>
              </a:rPr>
              <a:t> RT for control purposes (engineering values)</a:t>
            </a:r>
          </a:p>
          <a:p>
            <a:pPr marL="36576" indent="0">
              <a:buNone/>
            </a:pPr>
            <a:r>
              <a:rPr lang="en-US" sz="1400" dirty="0">
                <a:latin typeface="Tahoma"/>
                <a:cs typeface="Tahoma"/>
              </a:rPr>
              <a:t>- OPC-UA for sensor diagnostics (data analytics)</a:t>
            </a:r>
          </a:p>
          <a:p>
            <a:endParaRPr lang="en-US" sz="1400" dirty="0"/>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p:cNvSpPr>
            <a:spLocks noGrp="1"/>
          </p:cNvSpPr>
          <p:nvPr>
            <p:ph type="ftr" sz="quarter" idx="3"/>
          </p:nvPr>
        </p:nvSpPr>
        <p:spPr/>
        <p:txBody>
          <a:bodyPr/>
          <a:lstStyle/>
          <a:p>
            <a:r>
              <a:rPr lang="en-US"/>
              <a:t>March, 30         Enrique Blanco - CERN</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8847" y="405090"/>
            <a:ext cx="1613058" cy="1462800"/>
          </a:xfrm>
          <a:prstGeom prst="rect">
            <a:avLst/>
          </a:prstGeom>
        </p:spPr>
      </p:pic>
      <p:pic>
        <p:nvPicPr>
          <p:cNvPr id="8" name="Picture 7"/>
          <p:cNvPicPr/>
          <p:nvPr/>
        </p:nvPicPr>
        <p:blipFill>
          <a:blip r:embed="rId3"/>
          <a:stretch>
            <a:fillRect/>
          </a:stretch>
        </p:blipFill>
        <p:spPr>
          <a:xfrm>
            <a:off x="6240147" y="1096022"/>
            <a:ext cx="1194871" cy="873927"/>
          </a:xfrm>
          <a:prstGeom prst="rect">
            <a:avLst/>
          </a:prstGeom>
          <a:solidFill>
            <a:schemeClr val="bg1">
              <a:alpha val="0"/>
            </a:schemeClr>
          </a:solidFill>
          <a:effectLst>
            <a:glow rad="127000">
              <a:schemeClr val="accent1">
                <a:alpha val="0"/>
              </a:schemeClr>
            </a:glow>
          </a:effectLst>
        </p:spPr>
      </p:pic>
      <p:pic>
        <p:nvPicPr>
          <p:cNvPr id="9" name="Picture 9" descr="LHC_LT_Explained"/>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05023">
            <a:off x="5149463" y="514526"/>
            <a:ext cx="2181369" cy="491930"/>
          </a:xfrm>
          <a:prstGeom prst="rect">
            <a:avLst/>
          </a:prstGeom>
          <a:noFill/>
          <a:ln w="9525">
            <a:noFill/>
            <a:miter lim="800000"/>
            <a:headEnd/>
            <a:tailEnd/>
          </a:ln>
        </p:spPr>
      </p:pic>
      <p:sp>
        <p:nvSpPr>
          <p:cNvPr id="10" name="Slide Number Placeholder 9"/>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340" name="Picture 339"/>
          <p:cNvPicPr>
            <a:picLocks noChangeAspect="1"/>
          </p:cNvPicPr>
          <p:nvPr/>
        </p:nvPicPr>
        <p:blipFill rotWithShape="1">
          <a:blip r:embed="rId5">
            <a:extLst>
              <a:ext uri="{28A0092B-C50C-407E-A947-70E740481C1C}">
                <a14:useLocalDpi xmlns:a14="http://schemas.microsoft.com/office/drawing/2010/main" val="0"/>
              </a:ext>
            </a:extLst>
          </a:blip>
          <a:srcRect b="3928"/>
          <a:stretch/>
        </p:blipFill>
        <p:spPr>
          <a:xfrm>
            <a:off x="5182756" y="2323150"/>
            <a:ext cx="3961244" cy="1976017"/>
          </a:xfrm>
          <a:prstGeom prst="rect">
            <a:avLst/>
          </a:prstGeom>
        </p:spPr>
      </p:pic>
    </p:spTree>
    <p:extLst>
      <p:ext uri="{BB962C8B-B14F-4D97-AF65-F5344CB8AC3E}">
        <p14:creationId xmlns:p14="http://schemas.microsoft.com/office/powerpoint/2010/main" val="12086193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ompany name&#10;&#10;Description automatically generated with medium confidence">
            <a:extLst>
              <a:ext uri="{FF2B5EF4-FFF2-40B4-BE49-F238E27FC236}">
                <a16:creationId xmlns:a16="http://schemas.microsoft.com/office/drawing/2014/main" id="{77CC2076-2F66-7864-4CBA-30275A0C8D13}"/>
              </a:ext>
            </a:extLst>
          </p:cNvPr>
          <p:cNvPicPr>
            <a:picLocks noChangeAspect="1"/>
          </p:cNvPicPr>
          <p:nvPr/>
        </p:nvPicPr>
        <p:blipFill>
          <a:blip r:embed="rId3"/>
          <a:stretch>
            <a:fillRect/>
          </a:stretch>
        </p:blipFill>
        <p:spPr>
          <a:xfrm>
            <a:off x="4021909" y="810515"/>
            <a:ext cx="4929166" cy="1843650"/>
          </a:xfrm>
          <a:prstGeom prst="rect">
            <a:avLst/>
          </a:prstGeom>
        </p:spPr>
      </p:pic>
      <p:sp>
        <p:nvSpPr>
          <p:cNvPr id="2" name="Title 1"/>
          <p:cNvSpPr>
            <a:spLocks noGrp="1"/>
          </p:cNvSpPr>
          <p:nvPr>
            <p:ph type="title"/>
          </p:nvPr>
        </p:nvSpPr>
        <p:spPr/>
        <p:txBody>
          <a:bodyPr/>
          <a:lstStyle/>
          <a:p>
            <a:r>
              <a:rPr lang="en-US" dirty="0" err="1"/>
              <a:t>IIoT</a:t>
            </a:r>
            <a:r>
              <a:rPr lang="en-US" dirty="0"/>
              <a:t> Condition monitoring</a:t>
            </a:r>
          </a:p>
        </p:txBody>
      </p:sp>
      <p:sp>
        <p:nvSpPr>
          <p:cNvPr id="23" name="Date Placeholder 22">
            <a:extLst>
              <a:ext uri="{FF2B5EF4-FFF2-40B4-BE49-F238E27FC236}">
                <a16:creationId xmlns:a16="http://schemas.microsoft.com/office/drawing/2014/main" id="{BB431837-A58D-3547-B5D0-85809EF92A9D}"/>
              </a:ext>
            </a:extLst>
          </p:cNvPr>
          <p:cNvSpPr>
            <a:spLocks noGrp="1"/>
          </p:cNvSpPr>
          <p:nvPr>
            <p:ph type="dt" sz="half" idx="10"/>
          </p:nvPr>
        </p:nvSpPr>
        <p:spPr>
          <a:xfrm>
            <a:off x="695739" y="4783762"/>
            <a:ext cx="2981739" cy="273844"/>
          </a:xfrm>
        </p:spPr>
        <p:txBody>
          <a:bodyPr/>
          <a:lstStyle/>
          <a:p>
            <a:r>
              <a:rPr lang="de-CH" dirty="0"/>
              <a:t>© 2023 CERN. All </a:t>
            </a:r>
            <a:r>
              <a:rPr lang="de-CH" dirty="0" err="1"/>
              <a:t>rights</a:t>
            </a:r>
            <a:r>
              <a:rPr lang="de-CH" dirty="0"/>
              <a:t> </a:t>
            </a:r>
            <a:r>
              <a:rPr lang="de-CH" dirty="0" err="1"/>
              <a:t>reserved</a:t>
            </a:r>
            <a:r>
              <a:rPr lang="de-CH" dirty="0"/>
              <a:t>.  Limited </a:t>
            </a:r>
            <a:r>
              <a:rPr lang="de-CH" dirty="0" err="1"/>
              <a:t>circulation</a:t>
            </a:r>
            <a:r>
              <a:rPr lang="de-CH" dirty="0"/>
              <a:t>, not </a:t>
            </a:r>
            <a:r>
              <a:rPr lang="de-CH" dirty="0" err="1"/>
              <a:t>intended</a:t>
            </a:r>
            <a:r>
              <a:rPr lang="de-CH" dirty="0"/>
              <a:t> </a:t>
            </a:r>
            <a:r>
              <a:rPr lang="de-CH" dirty="0" err="1"/>
              <a:t>for</a:t>
            </a:r>
            <a:r>
              <a:rPr lang="de-CH" dirty="0"/>
              <a:t> </a:t>
            </a:r>
            <a:r>
              <a:rPr lang="de-CH" dirty="0" err="1"/>
              <a:t>public</a:t>
            </a:r>
            <a:r>
              <a:rPr lang="de-CH" dirty="0"/>
              <a:t> release.</a:t>
            </a:r>
            <a:endParaRPr lang="en-US" dirty="0"/>
          </a:p>
        </p:txBody>
      </p:sp>
      <p:sp>
        <p:nvSpPr>
          <p:cNvPr id="24" name="Footer Placeholder 23">
            <a:extLst>
              <a:ext uri="{FF2B5EF4-FFF2-40B4-BE49-F238E27FC236}">
                <a16:creationId xmlns:a16="http://schemas.microsoft.com/office/drawing/2014/main" id="{387EB5A0-59DA-4644-8334-1DA232BEB17D}"/>
              </a:ext>
            </a:extLst>
          </p:cNvPr>
          <p:cNvSpPr>
            <a:spLocks noGrp="1"/>
          </p:cNvSpPr>
          <p:nvPr>
            <p:ph type="ftr" sz="quarter" idx="11"/>
          </p:nvPr>
        </p:nvSpPr>
        <p:spPr/>
        <p:txBody>
          <a:bodyPr/>
          <a:lstStyle/>
          <a:p>
            <a:r>
              <a:rPr lang="en-US"/>
              <a:t>March, 30         Enrique Blanco - CERN</a:t>
            </a:r>
            <a:endParaRPr lang="en-US" dirty="0"/>
          </a:p>
        </p:txBody>
      </p:sp>
      <p:sp>
        <p:nvSpPr>
          <p:cNvPr id="8" name="Slide Number Placeholder 7">
            <a:extLst>
              <a:ext uri="{FF2B5EF4-FFF2-40B4-BE49-F238E27FC236}">
                <a16:creationId xmlns:a16="http://schemas.microsoft.com/office/drawing/2014/main" id="{13A40AB0-6CCD-1641-8BFD-F9F1E6D03936}"/>
              </a:ext>
            </a:extLst>
          </p:cNvPr>
          <p:cNvSpPr>
            <a:spLocks noGrp="1"/>
          </p:cNvSpPr>
          <p:nvPr>
            <p:ph type="sldNum" sz="quarter" idx="12"/>
          </p:nvPr>
        </p:nvSpPr>
        <p:spPr/>
        <p:txBody>
          <a:bodyPr/>
          <a:lstStyle/>
          <a:p>
            <a:fld id="{089A5167-D16B-47A9-BD67-5EBE7B29DE22}" type="slidenum">
              <a:rPr lang="en-GB" smtClean="0"/>
              <a:t>15</a:t>
            </a:fld>
            <a:endParaRPr lang="en-GB"/>
          </a:p>
        </p:txBody>
      </p:sp>
      <p:sp>
        <p:nvSpPr>
          <p:cNvPr id="9" name="Content Placeholder 1">
            <a:extLst>
              <a:ext uri="{FF2B5EF4-FFF2-40B4-BE49-F238E27FC236}">
                <a16:creationId xmlns:a16="http://schemas.microsoft.com/office/drawing/2014/main" id="{D9946466-7666-29C7-6E1C-ACEDD0FFD7D5}"/>
              </a:ext>
            </a:extLst>
          </p:cNvPr>
          <p:cNvSpPr txBox="1">
            <a:spLocks/>
          </p:cNvSpPr>
          <p:nvPr/>
        </p:nvSpPr>
        <p:spPr>
          <a:xfrm>
            <a:off x="396361" y="955839"/>
            <a:ext cx="5822334" cy="1450660"/>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350" dirty="0"/>
              <a:t>CRANES (EN-HE)</a:t>
            </a:r>
            <a:endParaRPr lang="en-GB" sz="1350" dirty="0">
              <a:cs typeface="Arial"/>
            </a:endParaRPr>
          </a:p>
          <a:p>
            <a:pPr lvl="1" indent="-196215"/>
            <a:r>
              <a:rPr lang="en-GB" sz="1350" dirty="0"/>
              <a:t>Cost reduction by optimizing maintenance  while maximizing availability</a:t>
            </a:r>
            <a:endParaRPr lang="en-GB" sz="1350" dirty="0">
              <a:cs typeface="Arial"/>
            </a:endParaRPr>
          </a:p>
          <a:p>
            <a:pPr lvl="1" indent="-196215"/>
            <a:r>
              <a:rPr lang="en-GB" sz="1350" dirty="0">
                <a:cs typeface="Arial"/>
              </a:rPr>
              <a:t>Based on the IoT service by IT  (LORAWAN)</a:t>
            </a:r>
          </a:p>
          <a:p>
            <a:pPr lvl="1" indent="-196215"/>
            <a:r>
              <a:rPr lang="en-GB" sz="1350" dirty="0">
                <a:cs typeface="Arial"/>
              </a:rPr>
              <a:t>WinCC OA  + CMMS  </a:t>
            </a:r>
          </a:p>
          <a:p>
            <a:pPr lvl="1" indent="-196215"/>
            <a:r>
              <a:rPr lang="en-GB" sz="1350" dirty="0">
                <a:cs typeface="Arial"/>
              </a:rPr>
              <a:t>Extended to the LIFTS maintenance</a:t>
            </a:r>
          </a:p>
          <a:p>
            <a:pPr lvl="1" indent="-196215"/>
            <a:endParaRPr lang="en-GB" sz="1050" dirty="0">
              <a:cs typeface="Arial"/>
            </a:endParaRPr>
          </a:p>
          <a:p>
            <a:pPr lvl="1" indent="-196215"/>
            <a:endParaRPr lang="en-GB" sz="1050" dirty="0">
              <a:cs typeface="Arial"/>
            </a:endParaRPr>
          </a:p>
          <a:p>
            <a:pPr lvl="1" indent="-196215"/>
            <a:endParaRPr lang="en-GB" sz="1050" dirty="0">
              <a:cs typeface="Arial"/>
            </a:endParaRPr>
          </a:p>
          <a:p>
            <a:pPr lvl="1" indent="-196215"/>
            <a:endParaRPr lang="en-GB" sz="1350" dirty="0">
              <a:cs typeface="Arial"/>
            </a:endParaRPr>
          </a:p>
          <a:p>
            <a:pPr marL="46785" lvl="1" indent="0">
              <a:buNone/>
            </a:pPr>
            <a:endParaRPr lang="en-GB" sz="1350" dirty="0">
              <a:cs typeface="Arial"/>
            </a:endParaRPr>
          </a:p>
          <a:p>
            <a:pPr marL="46785" lvl="1" indent="0">
              <a:buNone/>
            </a:pPr>
            <a:endParaRPr lang="en-GB" sz="1350" dirty="0">
              <a:cs typeface="Arial"/>
            </a:endParaRPr>
          </a:p>
          <a:p>
            <a:pPr marL="46785" lvl="1" indent="0">
              <a:buNone/>
            </a:pPr>
            <a:endParaRPr lang="en-GB" sz="1050" dirty="0">
              <a:cs typeface="Arial"/>
            </a:endParaRPr>
          </a:p>
        </p:txBody>
      </p:sp>
      <p:sp>
        <p:nvSpPr>
          <p:cNvPr id="3" name="Content Placeholder 1">
            <a:extLst>
              <a:ext uri="{FF2B5EF4-FFF2-40B4-BE49-F238E27FC236}">
                <a16:creationId xmlns:a16="http://schemas.microsoft.com/office/drawing/2014/main" id="{25629205-B0DF-80A4-4D90-C9A5FC6A0C08}"/>
              </a:ext>
            </a:extLst>
          </p:cNvPr>
          <p:cNvSpPr txBox="1">
            <a:spLocks/>
          </p:cNvSpPr>
          <p:nvPr/>
        </p:nvSpPr>
        <p:spPr>
          <a:xfrm>
            <a:off x="394413" y="3114145"/>
            <a:ext cx="5906945" cy="1648060"/>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350" dirty="0" err="1">
                <a:cs typeface="Arial"/>
              </a:rPr>
              <a:t>Forklifs</a:t>
            </a:r>
            <a:r>
              <a:rPr lang="en-US" sz="1350" dirty="0">
                <a:cs typeface="Arial"/>
              </a:rPr>
              <a:t> (EN-HE)</a:t>
            </a:r>
            <a:endParaRPr lang="en-US" sz="1350" b="0" dirty="0">
              <a:cs typeface="Arial"/>
            </a:endParaRPr>
          </a:p>
          <a:p>
            <a:pPr marL="242775" lvl="1" indent="-242888"/>
            <a:r>
              <a:rPr lang="en-GB" sz="1350" dirty="0"/>
              <a:t>Efficient equipment geo-localisation.</a:t>
            </a:r>
          </a:p>
          <a:p>
            <a:pPr marL="242775" lvl="1" indent="-242888"/>
            <a:r>
              <a:rPr lang="en-GB" sz="1350" dirty="0">
                <a:cs typeface="Arial"/>
              </a:rPr>
              <a:t>Optimize use and maintenance</a:t>
            </a:r>
          </a:p>
          <a:p>
            <a:pPr marL="242775" lvl="1" indent="-242888"/>
            <a:r>
              <a:rPr lang="en-GB" sz="1350" dirty="0">
                <a:cs typeface="Arial"/>
              </a:rPr>
              <a:t>Detecting and a</a:t>
            </a:r>
            <a:r>
              <a:rPr lang="en-GB" sz="1350" dirty="0"/>
              <a:t>ble to see the trajectory an asset has made.</a:t>
            </a:r>
          </a:p>
          <a:p>
            <a:pPr marL="242775" lvl="1" indent="-242888"/>
            <a:endParaRPr lang="en-GB" sz="1350" dirty="0">
              <a:cs typeface="Arial"/>
            </a:endParaRPr>
          </a:p>
          <a:p>
            <a:pPr lvl="1" indent="-196215"/>
            <a:endParaRPr lang="en-GB" sz="1350" dirty="0">
              <a:cs typeface="Arial"/>
            </a:endParaRPr>
          </a:p>
        </p:txBody>
      </p:sp>
      <p:sp>
        <p:nvSpPr>
          <p:cNvPr id="10" name="TextBox 9">
            <a:extLst>
              <a:ext uri="{FF2B5EF4-FFF2-40B4-BE49-F238E27FC236}">
                <a16:creationId xmlns:a16="http://schemas.microsoft.com/office/drawing/2014/main" id="{64B0778A-CAB5-B12E-C351-AB1532F2E163}"/>
              </a:ext>
            </a:extLst>
          </p:cNvPr>
          <p:cNvSpPr txBox="1"/>
          <p:nvPr/>
        </p:nvSpPr>
        <p:spPr>
          <a:xfrm>
            <a:off x="6859506" y="2490959"/>
            <a:ext cx="1978504" cy="161583"/>
          </a:xfrm>
          <a:prstGeom prst="rect">
            <a:avLst/>
          </a:prstGeom>
          <a:noFill/>
        </p:spPr>
        <p:txBody>
          <a:bodyPr wrap="square" lIns="0" tIns="0" rIns="0" bIns="0" rtlCol="0">
            <a:spAutoFit/>
          </a:bodyPr>
          <a:lstStyle/>
          <a:p>
            <a:pPr algn="r"/>
            <a:r>
              <a:rPr lang="en-US" sz="1050" b="1" dirty="0" err="1">
                <a:solidFill>
                  <a:schemeClr val="bg1">
                    <a:lumMod val="65000"/>
                  </a:schemeClr>
                </a:solidFill>
              </a:rPr>
              <a:t>DataWorkflow</a:t>
            </a:r>
            <a:endParaRPr lang="en-GB" sz="1050" b="1" dirty="0">
              <a:solidFill>
                <a:schemeClr val="bg1">
                  <a:lumMod val="65000"/>
                </a:schemeClr>
              </a:solidFill>
            </a:endParaRPr>
          </a:p>
        </p:txBody>
      </p:sp>
      <p:sp>
        <p:nvSpPr>
          <p:cNvPr id="12" name="TextBox 11">
            <a:extLst>
              <a:ext uri="{FF2B5EF4-FFF2-40B4-BE49-F238E27FC236}">
                <a16:creationId xmlns:a16="http://schemas.microsoft.com/office/drawing/2014/main" id="{5500C53A-4F37-9645-9B5C-1FDAC1E61C3F}"/>
              </a:ext>
            </a:extLst>
          </p:cNvPr>
          <p:cNvSpPr txBox="1"/>
          <p:nvPr/>
        </p:nvSpPr>
        <p:spPr>
          <a:xfrm>
            <a:off x="7848757" y="4540140"/>
            <a:ext cx="1708001" cy="323165"/>
          </a:xfrm>
          <a:prstGeom prst="rect">
            <a:avLst/>
          </a:prstGeom>
          <a:noFill/>
        </p:spPr>
        <p:txBody>
          <a:bodyPr wrap="square" lIns="0" tIns="0" rIns="0" bIns="0" rtlCol="0">
            <a:spAutoFit/>
          </a:bodyPr>
          <a:lstStyle/>
          <a:p>
            <a:r>
              <a:rPr lang="en-US" sz="1050" b="1" dirty="0">
                <a:solidFill>
                  <a:schemeClr val="bg1">
                    <a:lumMod val="65000"/>
                  </a:schemeClr>
                </a:solidFill>
              </a:rPr>
              <a:t>Geo- tracking</a:t>
            </a:r>
          </a:p>
          <a:p>
            <a:r>
              <a:rPr lang="en-US" sz="1050" b="1" dirty="0">
                <a:solidFill>
                  <a:schemeClr val="bg1">
                    <a:lumMod val="65000"/>
                  </a:schemeClr>
                </a:solidFill>
              </a:rPr>
              <a:t>                                         </a:t>
            </a:r>
            <a:endParaRPr lang="en-GB" sz="1050" b="1" dirty="0">
              <a:solidFill>
                <a:schemeClr val="bg1">
                  <a:lumMod val="65000"/>
                </a:schemeClr>
              </a:solidFill>
            </a:endParaRPr>
          </a:p>
        </p:txBody>
      </p:sp>
      <p:pic>
        <p:nvPicPr>
          <p:cNvPr id="11" name="Picture 10" descr="A picture containing yellow, indoor, transport, subway&#10;&#10;Description automatically generated">
            <a:extLst>
              <a:ext uri="{FF2B5EF4-FFF2-40B4-BE49-F238E27FC236}">
                <a16:creationId xmlns:a16="http://schemas.microsoft.com/office/drawing/2014/main" id="{6ACF5C35-4FA1-904B-FAC2-0A228E212ECA}"/>
              </a:ext>
            </a:extLst>
          </p:cNvPr>
          <p:cNvPicPr>
            <a:picLocks noChangeAspect="1"/>
          </p:cNvPicPr>
          <p:nvPr/>
        </p:nvPicPr>
        <p:blipFill>
          <a:blip r:embed="rId4"/>
          <a:stretch>
            <a:fillRect/>
          </a:stretch>
        </p:blipFill>
        <p:spPr>
          <a:xfrm flipH="1">
            <a:off x="7062391" y="382365"/>
            <a:ext cx="850112" cy="1133482"/>
          </a:xfrm>
          <a:prstGeom prst="rect">
            <a:avLst/>
          </a:prstGeom>
        </p:spPr>
      </p:pic>
      <p:pic>
        <p:nvPicPr>
          <p:cNvPr id="13" name="Picture 12">
            <a:extLst>
              <a:ext uri="{FF2B5EF4-FFF2-40B4-BE49-F238E27FC236}">
                <a16:creationId xmlns:a16="http://schemas.microsoft.com/office/drawing/2014/main" id="{2AE8A83D-76AD-AB09-1E19-7C94449F3CDA}"/>
              </a:ext>
            </a:extLst>
          </p:cNvPr>
          <p:cNvPicPr>
            <a:picLocks noChangeAspect="1"/>
          </p:cNvPicPr>
          <p:nvPr/>
        </p:nvPicPr>
        <p:blipFill rotWithShape="1">
          <a:blip r:embed="rId5"/>
          <a:srcRect t="24157"/>
          <a:stretch/>
        </p:blipFill>
        <p:spPr>
          <a:xfrm>
            <a:off x="6114081" y="2820050"/>
            <a:ext cx="2746733" cy="1724664"/>
          </a:xfrm>
          <a:prstGeom prst="rect">
            <a:avLst/>
          </a:prstGeom>
        </p:spPr>
      </p:pic>
      <p:pic>
        <p:nvPicPr>
          <p:cNvPr id="14" name="Picture 13">
            <a:extLst>
              <a:ext uri="{FF2B5EF4-FFF2-40B4-BE49-F238E27FC236}">
                <a16:creationId xmlns:a16="http://schemas.microsoft.com/office/drawing/2014/main" id="{A1D21BF6-D3F0-CED2-40E5-B7FC83FAF064}"/>
              </a:ext>
            </a:extLst>
          </p:cNvPr>
          <p:cNvPicPr>
            <a:picLocks noChangeAspect="1"/>
          </p:cNvPicPr>
          <p:nvPr/>
        </p:nvPicPr>
        <p:blipFill>
          <a:blip r:embed="rId6"/>
          <a:stretch>
            <a:fillRect/>
          </a:stretch>
        </p:blipFill>
        <p:spPr>
          <a:xfrm>
            <a:off x="4833311" y="2871656"/>
            <a:ext cx="1169653" cy="871616"/>
          </a:xfrm>
          <a:prstGeom prst="rect">
            <a:avLst/>
          </a:prstGeom>
        </p:spPr>
      </p:pic>
    </p:spTree>
    <p:extLst>
      <p:ext uri="{BB962C8B-B14F-4D97-AF65-F5344CB8AC3E}">
        <p14:creationId xmlns:p14="http://schemas.microsoft.com/office/powerpoint/2010/main" val="1084873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a:t>Data analytics </a:t>
            </a:r>
            <a:br>
              <a:rPr lang="en-US" dirty="0"/>
            </a:br>
            <a:endParaRPr lang="en-US" sz="2025"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690096"/>
            <a:ext cx="1819696" cy="328668"/>
          </a:xfrm>
        </p:spPr>
      </p:pic>
      <p:sp>
        <p:nvSpPr>
          <p:cNvPr id="72" name="Date Placeholder 3"/>
          <p:cNvSpPr>
            <a:spLocks noGrp="1"/>
          </p:cNvSpPr>
          <p:nvPr>
            <p:ph type="dt" sz="half" idx="2"/>
          </p:nvPr>
        </p:nvSpPr>
        <p:spPr/>
        <p:txBody>
          <a:bodyPr/>
          <a:lstStyle/>
          <a:p>
            <a:r>
              <a:rPr lang="de-CH"/>
              <a:t>© 2023 CERN. All rights reserved.  Limited circulation, not intended for public release.</a:t>
            </a:r>
            <a:endParaRPr lang="en-GB" dirty="0"/>
          </a:p>
        </p:txBody>
      </p:sp>
      <p:sp>
        <p:nvSpPr>
          <p:cNvPr id="11" name="Footer Placeholder 10"/>
          <p:cNvSpPr>
            <a:spLocks noGrp="1"/>
          </p:cNvSpPr>
          <p:nvPr>
            <p:ph type="ftr" sz="quarter" idx="3"/>
          </p:nvPr>
        </p:nvSpPr>
        <p:spPr/>
        <p:txBody>
          <a:bodyPr/>
          <a:lstStyle/>
          <a:p>
            <a:pPr>
              <a:defRPr/>
            </a:pPr>
            <a:r>
              <a:rPr lang="en-US"/>
              <a:t>March, 30         Enrique Blanco - CERN</a:t>
            </a:r>
          </a:p>
        </p:txBody>
      </p:sp>
      <p:sp>
        <p:nvSpPr>
          <p:cNvPr id="37" name="Rechteck 14"/>
          <p:cNvSpPr/>
          <p:nvPr/>
        </p:nvSpPr>
        <p:spPr bwMode="auto">
          <a:xfrm>
            <a:off x="5752879" y="507596"/>
            <a:ext cx="37652" cy="325871"/>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81000" tIns="40500" rIns="81000" bIns="40500" numCol="1" spcCol="72000" rtlCol="0" anchor="ctr">
            <a:noAutofit/>
          </a:bodyPr>
          <a:lstStyle/>
          <a:p>
            <a:pPr algn="ctr">
              <a:lnSpc>
                <a:spcPct val="110000"/>
              </a:lnSpc>
              <a:spcBef>
                <a:spcPct val="0"/>
              </a:spcBef>
              <a:buFont typeface="Wingdings" charset="0"/>
              <a:buNone/>
            </a:pPr>
            <a:endParaRPr lang="en-US" sz="1350" b="1" dirty="0" err="1">
              <a:solidFill>
                <a:schemeClr val="accent6"/>
              </a:solidFill>
            </a:endParaRPr>
          </a:p>
        </p:txBody>
      </p:sp>
      <p:sp>
        <p:nvSpPr>
          <p:cNvPr id="10" name="TextBox 9"/>
          <p:cNvSpPr txBox="1"/>
          <p:nvPr/>
        </p:nvSpPr>
        <p:spPr>
          <a:xfrm>
            <a:off x="7210169" y="4105944"/>
            <a:ext cx="1774845" cy="230832"/>
          </a:xfrm>
          <a:prstGeom prst="rect">
            <a:avLst/>
          </a:prstGeom>
          <a:noFill/>
        </p:spPr>
        <p:txBody>
          <a:bodyPr wrap="none" rtlCol="0">
            <a:spAutoFit/>
          </a:bodyPr>
          <a:lstStyle/>
          <a:p>
            <a:r>
              <a:rPr lang="en-US" sz="900" i="1" dirty="0">
                <a:solidFill>
                  <a:schemeClr val="accent5"/>
                </a:solidFill>
              </a:rPr>
              <a:t>Courtesy of F. </a:t>
            </a:r>
            <a:r>
              <a:rPr lang="en-US" sz="900" i="1" dirty="0" err="1">
                <a:solidFill>
                  <a:schemeClr val="accent5"/>
                </a:solidFill>
              </a:rPr>
              <a:t>Tilaro</a:t>
            </a:r>
            <a:r>
              <a:rPr lang="en-US" sz="900" i="1" dirty="0">
                <a:solidFill>
                  <a:schemeClr val="accent5"/>
                </a:solidFill>
              </a:rPr>
              <a:t> (</a:t>
            </a:r>
            <a:r>
              <a:rPr lang="en-US" sz="900" i="1" dirty="0" err="1">
                <a:solidFill>
                  <a:schemeClr val="accent5"/>
                </a:solidFill>
              </a:rPr>
              <a:t>Openlab</a:t>
            </a:r>
            <a:r>
              <a:rPr lang="en-US" sz="900" i="1" dirty="0">
                <a:solidFill>
                  <a:schemeClr val="accent5"/>
                </a:solidFill>
              </a:rPr>
              <a:t>)</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168" y="1109598"/>
            <a:ext cx="6823407" cy="3052373"/>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66017" y="333752"/>
            <a:ext cx="5234476" cy="2628903"/>
          </a:xfrm>
          <a:prstGeom prst="rect">
            <a:avLst/>
          </a:prstGeom>
          <a:effectLst>
            <a:outerShdw blurRad="50800" dist="76200" dir="2700000" algn="tl" rotWithShape="0">
              <a:prstClr val="black">
                <a:alpha val="40000"/>
              </a:prstClr>
            </a:outerShdw>
            <a:reflection endPos="0" dir="5400000" sy="-100000" algn="bl" rotWithShape="0"/>
            <a:softEdge rad="12700"/>
          </a:effectLst>
          <a:scene3d>
            <a:camera prst="isometricLeftDown">
              <a:rot lat="600000" lon="0" rev="0"/>
            </a:camera>
            <a:lightRig rig="threePt" dir="t"/>
          </a:scene3d>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72936" y="658330"/>
            <a:ext cx="5253986" cy="2837802"/>
          </a:xfrm>
          <a:prstGeom prst="rect">
            <a:avLst/>
          </a:prstGeom>
          <a:effectLst>
            <a:outerShdw blurRad="50800" dist="76200" dir="2700000" algn="tl" rotWithShape="0">
              <a:prstClr val="black">
                <a:alpha val="40000"/>
              </a:prstClr>
            </a:outerShdw>
          </a:effectLst>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66464" y="1088817"/>
            <a:ext cx="5027864" cy="2800431"/>
          </a:xfrm>
          <a:prstGeom prst="rect">
            <a:avLst/>
          </a:prstGeom>
          <a:effectLst>
            <a:outerShdw blurRad="50800" dist="76200" dir="2700000" algn="tl" rotWithShape="0">
              <a:prstClr val="black">
                <a:alpha val="40000"/>
              </a:prstClr>
            </a:outerShdw>
          </a:effectLst>
        </p:spPr>
      </p:pic>
      <p:sp>
        <p:nvSpPr>
          <p:cNvPr id="2" name="Slide Number Placeholder 1"/>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1771128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4"/>
                                        </p:tgtEl>
                                        <p:attrNameLst>
                                          <p:attrName>style.opacity</p:attrName>
                                        </p:attrNameLst>
                                      </p:cBhvr>
                                      <p:to>
                                        <p:strVal val="0.1"/>
                                      </p:to>
                                    </p:set>
                                    <p:animEffect filter="image" prLst="opacity: 0.1">
                                      <p:cBhvr rctx="IE">
                                        <p:cTn id="7" dur="indefinite"/>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10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dissolv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Increase SECURITY</a:t>
            </a:r>
          </a:p>
        </p:txBody>
      </p:sp>
      <p:sp>
        <p:nvSpPr>
          <p:cNvPr id="3" name="Content Placeholder 2"/>
          <p:cNvSpPr>
            <a:spLocks noGrp="1"/>
          </p:cNvSpPr>
          <p:nvPr>
            <p:ph idx="1"/>
          </p:nvPr>
        </p:nvSpPr>
        <p:spPr/>
        <p:txBody>
          <a:bodyPr>
            <a:normAutofit/>
          </a:bodyPr>
          <a:lstStyle/>
          <a:p>
            <a:pPr marL="0" indent="0">
              <a:buNone/>
            </a:pPr>
            <a:r>
              <a:rPr lang="en-US" sz="1400" dirty="0"/>
              <a:t>Cybersecurity at CERN </a:t>
            </a:r>
            <a:r>
              <a:rPr lang="en-GB" sz="1400" dirty="0"/>
              <a:t>relies on three principles </a:t>
            </a:r>
          </a:p>
          <a:p>
            <a:r>
              <a:rPr lang="en-GB" sz="1400" dirty="0"/>
              <a:t>Device registration, inventory and traffic auditing.</a:t>
            </a:r>
          </a:p>
          <a:p>
            <a:r>
              <a:rPr lang="en-GB" sz="1400" dirty="0"/>
              <a:t>Network segregation : Separate networks for production, development and major experiments.</a:t>
            </a:r>
          </a:p>
          <a:p>
            <a:r>
              <a:rPr lang="en-GB" sz="1400" dirty="0"/>
              <a:t>Device isolation through control sets: PLC devices are only allowed to speak to trusted equipment (SCADA servers, monitoring equipment…)</a:t>
            </a:r>
          </a:p>
          <a:p>
            <a:endParaRPr lang="en-GB" sz="1400" dirty="0"/>
          </a:p>
          <a:p>
            <a:pPr marL="0" indent="0">
              <a:buNone/>
            </a:pPr>
            <a:r>
              <a:rPr lang="en-GB" sz="1400" dirty="0"/>
              <a:t>Robustness of PLCs, </a:t>
            </a:r>
            <a:r>
              <a:rPr lang="en-GB" sz="1400" dirty="0" err="1"/>
              <a:t>IoT</a:t>
            </a:r>
            <a:r>
              <a:rPr lang="en-GB" sz="1400" dirty="0"/>
              <a:t> devices and other equipment </a:t>
            </a:r>
          </a:p>
          <a:p>
            <a:pPr marL="285750" indent="-285750"/>
            <a:r>
              <a:rPr lang="en-GB" sz="1400" dirty="0"/>
              <a:t>CERN collaborated with </a:t>
            </a:r>
            <a:r>
              <a:rPr lang="en-GB" sz="1400" baseline="30000" dirty="0"/>
              <a:t>*</a:t>
            </a:r>
            <a:r>
              <a:rPr lang="en-GB" sz="1400" dirty="0"/>
              <a:t>ANSSI (FR) / </a:t>
            </a:r>
            <a:r>
              <a:rPr lang="en-GB" sz="1400" baseline="30000" dirty="0"/>
              <a:t>**</a:t>
            </a:r>
            <a:r>
              <a:rPr lang="en-GB" sz="1400" dirty="0"/>
              <a:t>BSI (DE) on an open-source initiative for an ISA-99 compliant robustness fuzzing platform (implemented by </a:t>
            </a:r>
            <a:r>
              <a:rPr lang="en-GB" sz="1400" dirty="0">
                <a:hlinkClick r:id="rId3"/>
              </a:rPr>
              <a:t>AMOSSYS</a:t>
            </a:r>
            <a:r>
              <a:rPr lang="en-GB" sz="1400" dirty="0"/>
              <a:t>). Released to the public domain early 2018 Q2.</a:t>
            </a:r>
          </a:p>
          <a:p>
            <a:endParaRPr lang="en-US" sz="1400" dirty="0"/>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p:cNvSpPr>
            <a:spLocks noGrp="1"/>
          </p:cNvSpPr>
          <p:nvPr>
            <p:ph type="ftr" sz="quarter" idx="3"/>
          </p:nvPr>
        </p:nvSpPr>
        <p:spPr/>
        <p:txBody>
          <a:bodyPr/>
          <a:lstStyle/>
          <a:p>
            <a:r>
              <a:rPr lang="en-US"/>
              <a:t>March, 30         Enrique Blanco - CERN</a:t>
            </a:r>
            <a:endParaRPr lang="en-US" dirty="0"/>
          </a:p>
        </p:txBody>
      </p:sp>
      <p:sp>
        <p:nvSpPr>
          <p:cNvPr id="7" name="Rectangle 6"/>
          <p:cNvSpPr/>
          <p:nvPr/>
        </p:nvSpPr>
        <p:spPr>
          <a:xfrm>
            <a:off x="221227" y="3958503"/>
            <a:ext cx="6799006" cy="400110"/>
          </a:xfrm>
          <a:prstGeom prst="rect">
            <a:avLst/>
          </a:prstGeom>
        </p:spPr>
        <p:txBody>
          <a:bodyPr wrap="square">
            <a:spAutoFit/>
          </a:bodyPr>
          <a:lstStyle/>
          <a:p>
            <a:r>
              <a:rPr lang="en-US" sz="1000" dirty="0">
                <a:solidFill>
                  <a:srgbClr val="000000"/>
                </a:solidFill>
                <a:latin typeface="arial" charset="0"/>
                <a:hlinkClick r:id="rId4"/>
              </a:rPr>
              <a:t>* Agence nationale de la sécurité des systèmes d'information</a:t>
            </a:r>
            <a:r>
              <a:rPr lang="en-US" sz="1000" dirty="0">
                <a:solidFill>
                  <a:srgbClr val="000000"/>
                </a:solidFill>
                <a:latin typeface="arial" charset="0"/>
              </a:rPr>
              <a:t> (France)</a:t>
            </a:r>
            <a:br>
              <a:rPr lang="en-US" sz="1000" dirty="0">
                <a:solidFill>
                  <a:srgbClr val="000000"/>
                </a:solidFill>
                <a:latin typeface="arial" charset="0"/>
              </a:rPr>
            </a:br>
            <a:r>
              <a:rPr lang="en-US" sz="1000" dirty="0">
                <a:solidFill>
                  <a:srgbClr val="000000"/>
                </a:solidFill>
                <a:latin typeface="arial" charset="0"/>
              </a:rPr>
              <a:t>**</a:t>
            </a:r>
            <a:r>
              <a:rPr lang="en-US" sz="1000" dirty="0">
                <a:solidFill>
                  <a:srgbClr val="000000"/>
                </a:solidFill>
                <a:latin typeface="arial" charset="0"/>
                <a:hlinkClick r:id="rId5"/>
              </a:rPr>
              <a:t> Bundesamt für Sicherheit in der Informationstechnik</a:t>
            </a:r>
            <a:r>
              <a:rPr lang="en-US" sz="1000" dirty="0">
                <a:solidFill>
                  <a:srgbClr val="000000"/>
                </a:solidFill>
                <a:latin typeface="arial" charset="0"/>
              </a:rPr>
              <a:t> (Germany)</a:t>
            </a:r>
            <a:endParaRPr lang="en-US" sz="1000" b="0" i="0" dirty="0">
              <a:solidFill>
                <a:srgbClr val="000000"/>
              </a:solidFill>
              <a:effectLst/>
              <a:latin typeface="arial" charset="0"/>
            </a:endParaRPr>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65737" y="3325605"/>
            <a:ext cx="1239277" cy="658444"/>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14566" y="3468986"/>
            <a:ext cx="2487561" cy="565864"/>
          </a:xfrm>
          <a:prstGeom prst="rect">
            <a:avLst/>
          </a:prstGeom>
        </p:spPr>
      </p:pic>
      <p:pic>
        <p:nvPicPr>
          <p:cNvPr id="10" name="Picture 9"/>
          <p:cNvPicPr>
            <a:picLocks noChangeAspect="1"/>
          </p:cNvPicPr>
          <p:nvPr/>
        </p:nvPicPr>
        <p:blipFill>
          <a:blip r:embed="rId8"/>
          <a:stretch>
            <a:fillRect/>
          </a:stretch>
        </p:blipFill>
        <p:spPr>
          <a:xfrm>
            <a:off x="7306406" y="369441"/>
            <a:ext cx="1362694" cy="1022021"/>
          </a:xfrm>
          <a:prstGeom prst="rect">
            <a:avLst/>
          </a:prstGeom>
        </p:spPr>
      </p:pic>
      <p:sp>
        <p:nvSpPr>
          <p:cNvPr id="11" name="TextBox 10"/>
          <p:cNvSpPr txBox="1"/>
          <p:nvPr/>
        </p:nvSpPr>
        <p:spPr>
          <a:xfrm>
            <a:off x="7210169" y="4105944"/>
            <a:ext cx="1217000" cy="230832"/>
          </a:xfrm>
          <a:prstGeom prst="rect">
            <a:avLst/>
          </a:prstGeom>
          <a:noFill/>
        </p:spPr>
        <p:txBody>
          <a:bodyPr wrap="none" rtlCol="0">
            <a:spAutoFit/>
          </a:bodyPr>
          <a:lstStyle/>
          <a:p>
            <a:r>
              <a:rPr lang="en-US" sz="900" i="1">
                <a:solidFill>
                  <a:schemeClr val="accent5"/>
                </a:solidFill>
              </a:rPr>
              <a:t>Courtesy of B. </a:t>
            </a:r>
            <a:r>
              <a:rPr lang="en-US" sz="900" i="1" dirty="0">
                <a:solidFill>
                  <a:schemeClr val="accent5"/>
                </a:solidFill>
              </a:rPr>
              <a:t>Copy</a:t>
            </a:r>
          </a:p>
        </p:txBody>
      </p:sp>
      <p:sp>
        <p:nvSpPr>
          <p:cNvPr id="12" name="Slide Number Placeholder 11"/>
          <p:cNvSpPr>
            <a:spLocks noGrp="1"/>
          </p:cNvSpPr>
          <p:nvPr>
            <p:ph type="sldNum" sz="quarter" idx="4"/>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1562250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a:t>Increase SAFETY</a:t>
            </a:r>
          </a:p>
        </p:txBody>
      </p:sp>
      <p:sp>
        <p:nvSpPr>
          <p:cNvPr id="13" name="Content Placeholder 12"/>
          <p:cNvSpPr>
            <a:spLocks noGrp="1"/>
          </p:cNvSpPr>
          <p:nvPr>
            <p:ph idx="1"/>
          </p:nvPr>
        </p:nvSpPr>
        <p:spPr/>
        <p:txBody>
          <a:bodyPr>
            <a:normAutofit/>
          </a:bodyPr>
          <a:lstStyle/>
          <a:p>
            <a:pPr marL="36576" indent="0">
              <a:buNone/>
            </a:pPr>
            <a:r>
              <a:rPr lang="en-US" sz="1600" dirty="0"/>
              <a:t>Safety Instrumented Systems engineering</a:t>
            </a:r>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p:cNvSpPr>
            <a:spLocks noGrp="1"/>
          </p:cNvSpPr>
          <p:nvPr>
            <p:ph type="ftr" sz="quarter" idx="3"/>
          </p:nvPr>
        </p:nvSpPr>
        <p:spPr/>
        <p:txBody>
          <a:bodyPr/>
          <a:lstStyle/>
          <a:p>
            <a:r>
              <a:rPr lang="en-US"/>
              <a:t>March, 30         Enrique Blanco - CERN</a:t>
            </a:r>
            <a:endParaRPr lang="en-US" dirty="0"/>
          </a:p>
        </p:txBody>
      </p:sp>
      <p:graphicFrame>
        <p:nvGraphicFramePr>
          <p:cNvPr id="8" name="Diagram 7"/>
          <p:cNvGraphicFramePr/>
          <p:nvPr>
            <p:extLst>
              <p:ext uri="{D42A27DB-BD31-4B8C-83A1-F6EECF244321}">
                <p14:modId xmlns:p14="http://schemas.microsoft.com/office/powerpoint/2010/main" val="188758932"/>
              </p:ext>
            </p:extLst>
          </p:nvPr>
        </p:nvGraphicFramePr>
        <p:xfrm>
          <a:off x="457200" y="3766238"/>
          <a:ext cx="8226854" cy="431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13064" y="2730883"/>
            <a:ext cx="3803065" cy="1554194"/>
          </a:xfrm>
          <a:prstGeom prst="rect">
            <a:avLst/>
          </a:prstGeom>
        </p:spPr>
      </p:pic>
      <p:pic>
        <p:nvPicPr>
          <p:cNvPr id="10" name="Picture 9" descr="pic_diagram_iec61508.jpg"/>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6456680" y="349558"/>
            <a:ext cx="2107072" cy="2107072"/>
          </a:xfrm>
          <a:prstGeom prst="rect">
            <a:avLst/>
          </a:prstGeom>
        </p:spPr>
      </p:pic>
      <p:sp>
        <p:nvSpPr>
          <p:cNvPr id="11" name="TextBox 10"/>
          <p:cNvSpPr txBox="1"/>
          <p:nvPr/>
        </p:nvSpPr>
        <p:spPr>
          <a:xfrm>
            <a:off x="7863159" y="2345445"/>
            <a:ext cx="827471" cy="261610"/>
          </a:xfrm>
          <a:prstGeom prst="rect">
            <a:avLst/>
          </a:prstGeom>
          <a:noFill/>
        </p:spPr>
        <p:txBody>
          <a:bodyPr wrap="none" rtlCol="0">
            <a:spAutoFit/>
          </a:bodyPr>
          <a:lstStyle/>
          <a:p>
            <a:r>
              <a:rPr lang="en-US" sz="1050"/>
              <a:t>Standards</a:t>
            </a:r>
          </a:p>
        </p:txBody>
      </p:sp>
      <p:pic>
        <p:nvPicPr>
          <p:cNvPr id="14" name="Picture 13" descr="viewports.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20931" y="1381633"/>
            <a:ext cx="2138113" cy="1225422"/>
          </a:xfrm>
          <a:prstGeom prst="rect">
            <a:avLst/>
          </a:prstGeom>
        </p:spPr>
      </p:pic>
      <p:sp>
        <p:nvSpPr>
          <p:cNvPr id="15" name="TextBox 14"/>
          <p:cNvSpPr txBox="1"/>
          <p:nvPr/>
        </p:nvSpPr>
        <p:spPr>
          <a:xfrm>
            <a:off x="2512230" y="2659047"/>
            <a:ext cx="2059713" cy="226643"/>
          </a:xfrm>
          <a:prstGeom prst="rect">
            <a:avLst/>
          </a:prstGeom>
        </p:spPr>
        <p:txBody>
          <a:bodyPr vert="horz">
            <a:normAutofit/>
          </a:bodyPr>
          <a:lstStyle>
            <a:lvl1pPr marL="493776" indent="-457200">
              <a:spcBef>
                <a:spcPct val="20000"/>
              </a:spcBef>
              <a:buClr>
                <a:schemeClr val="tx1"/>
              </a:buClr>
              <a:buSzPct val="80000"/>
              <a:buFont typeface="Arial"/>
              <a:buChar char="•"/>
              <a:defRPr kumimoji="0"/>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pPr marL="36576" indent="0">
              <a:buNone/>
            </a:pPr>
            <a:r>
              <a:rPr lang="en-US" sz="800" dirty="0"/>
              <a:t>AWAKE Plasma cell (viewports)</a:t>
            </a:r>
          </a:p>
        </p:txBody>
      </p:sp>
      <p:pic>
        <p:nvPicPr>
          <p:cNvPr id="16" name="Picture 15" descr="SIF_loop.pn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25125" y="2882325"/>
            <a:ext cx="2123093" cy="1258751"/>
          </a:xfrm>
          <a:prstGeom prst="rect">
            <a:avLst/>
          </a:prstGeom>
        </p:spPr>
      </p:pic>
      <p:sp>
        <p:nvSpPr>
          <p:cNvPr id="17" name="TextBox 16"/>
          <p:cNvSpPr txBox="1"/>
          <p:nvPr/>
        </p:nvSpPr>
        <p:spPr>
          <a:xfrm>
            <a:off x="223929" y="4161553"/>
            <a:ext cx="2038561" cy="187804"/>
          </a:xfrm>
          <a:prstGeom prst="rect">
            <a:avLst/>
          </a:prstGeom>
        </p:spPr>
        <p:txBody>
          <a:bodyPr vert="horz">
            <a:noAutofit/>
          </a:bodyPr>
          <a:lstStyle>
            <a:lvl1pPr marL="493776" indent="-457200">
              <a:spcBef>
                <a:spcPct val="20000"/>
              </a:spcBef>
              <a:buClr>
                <a:schemeClr val="tx1"/>
              </a:buClr>
              <a:buSzPct val="80000"/>
              <a:buFont typeface="Arial"/>
              <a:buChar char="•"/>
              <a:defRPr kumimoji="0"/>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pPr marL="36576" indent="0">
              <a:buNone/>
            </a:pPr>
            <a:r>
              <a:rPr lang="en-US" sz="800" dirty="0"/>
              <a:t>Safety Instrumented Function Loop</a:t>
            </a:r>
          </a:p>
        </p:txBody>
      </p:sp>
      <p:sp>
        <p:nvSpPr>
          <p:cNvPr id="18" name="TextBox 17"/>
          <p:cNvSpPr txBox="1"/>
          <p:nvPr/>
        </p:nvSpPr>
        <p:spPr>
          <a:xfrm>
            <a:off x="2495761" y="4154085"/>
            <a:ext cx="2346367" cy="227931"/>
          </a:xfrm>
          <a:prstGeom prst="rect">
            <a:avLst/>
          </a:prstGeom>
        </p:spPr>
        <p:txBody>
          <a:bodyPr vert="horz">
            <a:normAutofit/>
          </a:bodyPr>
          <a:lstStyle>
            <a:lvl1pPr marL="36576" indent="0">
              <a:spcBef>
                <a:spcPct val="20000"/>
              </a:spcBef>
              <a:buClr>
                <a:schemeClr val="tx1"/>
              </a:buClr>
              <a:buSzPct val="80000"/>
              <a:buFont typeface="Arial"/>
              <a:buNone/>
              <a:defRPr kumimoji="0" b="1"/>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sz="800" b="0" dirty="0"/>
              <a:t>Safety Instrumented Function architecture</a:t>
            </a:r>
          </a:p>
        </p:txBody>
      </p:sp>
      <p:pic>
        <p:nvPicPr>
          <p:cNvPr id="19" name="Picture 18" descr="SIF_arch.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597641" y="2874884"/>
            <a:ext cx="2050559" cy="1266192"/>
          </a:xfrm>
          <a:prstGeom prst="rect">
            <a:avLst/>
          </a:prstGeom>
        </p:spPr>
      </p:pic>
      <p:pic>
        <p:nvPicPr>
          <p:cNvPr id="20" name="Picture 19" descr="Screen Shot 2017-10-03 at 10.56.22.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63429" y="1381633"/>
            <a:ext cx="2107505" cy="1225422"/>
          </a:xfrm>
          <a:prstGeom prst="rect">
            <a:avLst/>
          </a:prstGeom>
        </p:spPr>
      </p:pic>
      <p:sp>
        <p:nvSpPr>
          <p:cNvPr id="24" name="TextBox 23"/>
          <p:cNvSpPr txBox="1"/>
          <p:nvPr/>
        </p:nvSpPr>
        <p:spPr>
          <a:xfrm>
            <a:off x="261113" y="2655682"/>
            <a:ext cx="2059713" cy="226643"/>
          </a:xfrm>
          <a:prstGeom prst="rect">
            <a:avLst/>
          </a:prstGeom>
        </p:spPr>
        <p:txBody>
          <a:bodyPr vert="horz">
            <a:normAutofit/>
          </a:bodyPr>
          <a:lstStyle>
            <a:lvl1pPr marL="493776" indent="-457200">
              <a:spcBef>
                <a:spcPct val="20000"/>
              </a:spcBef>
              <a:buClr>
                <a:schemeClr val="tx1"/>
              </a:buClr>
              <a:buSzPct val="80000"/>
              <a:buFont typeface="Arial"/>
              <a:buChar char="•"/>
              <a:defRPr kumimoji="0"/>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pPr marL="36576" indent="0">
              <a:buNone/>
            </a:pPr>
            <a:r>
              <a:rPr lang="en-US" sz="800" dirty="0"/>
              <a:t>AWAKE Plasma cell</a:t>
            </a:r>
          </a:p>
        </p:txBody>
      </p:sp>
      <p:sp>
        <p:nvSpPr>
          <p:cNvPr id="2" name="Slide Number Placeholder 1"/>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4036274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ahoma" charset="0"/>
                <a:ea typeface="Tahoma" charset="0"/>
                <a:cs typeface="Tahoma" charset="0"/>
              </a:rPr>
              <a:t>Modeling &amp; Simulation: Digital twin</a:t>
            </a:r>
          </a:p>
        </p:txBody>
      </p:sp>
      <p:sp>
        <p:nvSpPr>
          <p:cNvPr id="3" name="Content Placeholder 2"/>
          <p:cNvSpPr>
            <a:spLocks noGrp="1"/>
          </p:cNvSpPr>
          <p:nvPr>
            <p:ph idx="1"/>
          </p:nvPr>
        </p:nvSpPr>
        <p:spPr>
          <a:xfrm>
            <a:off x="211524" y="994205"/>
            <a:ext cx="2944632" cy="3203145"/>
          </a:xfrm>
        </p:spPr>
        <p:txBody>
          <a:bodyPr>
            <a:normAutofit/>
          </a:bodyPr>
          <a:lstStyle/>
          <a:p>
            <a:pPr marL="36576" indent="0">
              <a:lnSpc>
                <a:spcPct val="80000"/>
              </a:lnSpc>
              <a:buNone/>
            </a:pPr>
            <a:r>
              <a:rPr lang="en-GB" sz="1000" dirty="0">
                <a:latin typeface="Tahoma" charset="0"/>
                <a:ea typeface="Tahoma" charset="0"/>
                <a:cs typeface="Tahoma" charset="0"/>
              </a:rPr>
              <a:t>CERN developed a cryogenic library with the commercial simulation software </a:t>
            </a:r>
            <a:r>
              <a:rPr lang="en-GB" sz="1000" b="1" dirty="0" err="1">
                <a:latin typeface="Tahoma" charset="0"/>
                <a:ea typeface="Tahoma" charset="0"/>
                <a:cs typeface="Tahoma" charset="0"/>
              </a:rPr>
              <a:t>EcosimPro</a:t>
            </a:r>
            <a:r>
              <a:rPr lang="en-GB" sz="1000" dirty="0">
                <a:latin typeface="Tahoma" charset="0"/>
                <a:ea typeface="Tahoma" charset="0"/>
                <a:cs typeface="Tahoma" charset="0"/>
              </a:rPr>
              <a:t>  (</a:t>
            </a:r>
            <a:r>
              <a:rPr lang="en-GB" sz="1000" i="1" dirty="0">
                <a:latin typeface="Tahoma" charset="0"/>
                <a:ea typeface="Tahoma" charset="0"/>
                <a:cs typeface="Tahoma" charset="0"/>
              </a:rPr>
              <a:t>Empresarios Agrupados</a:t>
            </a:r>
            <a:r>
              <a:rPr lang="en-GB" sz="1000" dirty="0">
                <a:latin typeface="Tahoma" charset="0"/>
                <a:ea typeface="Tahoma" charset="0"/>
                <a:cs typeface="Tahoma" charset="0"/>
              </a:rPr>
              <a:t>)</a:t>
            </a:r>
            <a:r>
              <a:rPr lang="en-GB" sz="1000" dirty="0">
                <a:solidFill>
                  <a:srgbClr val="00B050"/>
                </a:solidFill>
                <a:latin typeface="Tahoma" charset="0"/>
                <a:ea typeface="Tahoma" charset="0"/>
                <a:cs typeface="Tahoma" charset="0"/>
              </a:rPr>
              <a:t>: </a:t>
            </a:r>
            <a:r>
              <a:rPr lang="en-GB" sz="1000" dirty="0">
                <a:latin typeface="Tahoma" charset="0"/>
                <a:ea typeface="Tahoma" charset="0"/>
                <a:cs typeface="Tahoma" charset="0"/>
              </a:rPr>
              <a:t>Cryogenic equipment modelled by DAEs. (Differential-Algebraic Equations)</a:t>
            </a:r>
          </a:p>
          <a:p>
            <a:pPr marL="36576" indent="0">
              <a:lnSpc>
                <a:spcPct val="80000"/>
              </a:lnSpc>
              <a:buNone/>
            </a:pPr>
            <a:br>
              <a:rPr lang="en-GB" sz="1000" dirty="0">
                <a:latin typeface="Tahoma" charset="0"/>
                <a:ea typeface="Tahoma" charset="0"/>
                <a:cs typeface="Tahoma" charset="0"/>
              </a:rPr>
            </a:br>
            <a:r>
              <a:rPr lang="en-GB" sz="1000" dirty="0">
                <a:latin typeface="Tahoma" charset="0"/>
                <a:ea typeface="Tahoma" charset="0"/>
                <a:cs typeface="Tahoma" charset="0"/>
              </a:rPr>
              <a:t>Under a special Spanish programme of industry support to Science the library was the object of a </a:t>
            </a:r>
            <a:r>
              <a:rPr lang="en-GB" sz="1000" b="1" dirty="0">
                <a:latin typeface="Tahoma" charset="0"/>
                <a:ea typeface="Tahoma" charset="0"/>
                <a:cs typeface="Tahoma" charset="0"/>
              </a:rPr>
              <a:t>technology transfer </a:t>
            </a:r>
            <a:r>
              <a:rPr lang="en-GB" sz="1000" dirty="0">
                <a:latin typeface="Tahoma" charset="0"/>
                <a:ea typeface="Tahoma" charset="0"/>
                <a:cs typeface="Tahoma" charset="0"/>
              </a:rPr>
              <a:t>to EA International (2011)</a:t>
            </a:r>
          </a:p>
          <a:p>
            <a:endParaRPr lang="en-US" sz="1000" dirty="0">
              <a:latin typeface="Tahoma" charset="0"/>
              <a:ea typeface="Tahoma" charset="0"/>
              <a:cs typeface="Tahoma" charset="0"/>
            </a:endParaRPr>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p:cNvSpPr>
            <a:spLocks noGrp="1"/>
          </p:cNvSpPr>
          <p:nvPr>
            <p:ph type="ftr" sz="quarter" idx="3"/>
          </p:nvPr>
        </p:nvSpPr>
        <p:spPr/>
        <p:txBody>
          <a:bodyPr/>
          <a:lstStyle/>
          <a:p>
            <a:r>
              <a:rPr lang="en-US"/>
              <a:t>March, 30         Enrique Blanco - CERN</a:t>
            </a:r>
            <a:endParaRPr lang="en-US" dirty="0"/>
          </a:p>
        </p:txBody>
      </p:sp>
      <p:pic>
        <p:nvPicPr>
          <p:cNvPr id="7" name="Picture 2"/>
          <p:cNvPicPr>
            <a:picLocks noChangeAspect="1" noChangeArrowheads="1"/>
          </p:cNvPicPr>
          <p:nvPr/>
        </p:nvPicPr>
        <p:blipFill>
          <a:blip r:embed="rId3" cstate="print"/>
          <a:srcRect l="1040"/>
          <a:stretch>
            <a:fillRect/>
          </a:stretch>
        </p:blipFill>
        <p:spPr bwMode="auto">
          <a:xfrm>
            <a:off x="348309" y="2333582"/>
            <a:ext cx="1290678" cy="1761992"/>
          </a:xfrm>
          <a:prstGeom prst="rect">
            <a:avLst/>
          </a:prstGeom>
          <a:noFill/>
          <a:ln w="9525">
            <a:noFill/>
            <a:miter lim="800000"/>
            <a:headEnd/>
            <a:tailEnd/>
          </a:ln>
          <a:effectLst>
            <a:outerShdw blurRad="50800" dist="50800" dir="5400000" algn="ctr" rotWithShape="0">
              <a:srgbClr val="000000">
                <a:alpha val="70000"/>
              </a:srgbClr>
            </a:outerShdw>
          </a:effectLst>
        </p:spPr>
      </p:pic>
      <p:grpSp>
        <p:nvGrpSpPr>
          <p:cNvPr id="30" name="Group 29"/>
          <p:cNvGrpSpPr/>
          <p:nvPr/>
        </p:nvGrpSpPr>
        <p:grpSpPr>
          <a:xfrm>
            <a:off x="1598043" y="2315735"/>
            <a:ext cx="1351080" cy="1913154"/>
            <a:chOff x="1598043" y="2315735"/>
            <a:chExt cx="1351080" cy="1913154"/>
          </a:xfrm>
        </p:grpSpPr>
        <p:sp>
          <p:nvSpPr>
            <p:cNvPr id="10" name="TextBox 9"/>
            <p:cNvSpPr txBox="1"/>
            <p:nvPr/>
          </p:nvSpPr>
          <p:spPr>
            <a:xfrm>
              <a:off x="1598349" y="3103214"/>
              <a:ext cx="1181734" cy="184666"/>
            </a:xfrm>
            <a:prstGeom prst="rect">
              <a:avLst/>
            </a:prstGeom>
            <a:noFill/>
          </p:spPr>
          <p:txBody>
            <a:bodyPr wrap="none" rtlCol="0">
              <a:spAutoFit/>
            </a:bodyPr>
            <a:lstStyle/>
            <a:p>
              <a:r>
                <a:rPr lang="en-US" sz="600" dirty="0">
                  <a:latin typeface="Geneva"/>
                </a:rPr>
                <a:t>18 kW @ 4.5 Refrigerators</a:t>
              </a:r>
            </a:p>
          </p:txBody>
        </p:sp>
        <p:pic>
          <p:nvPicPr>
            <p:cNvPr id="12" name="Picture 1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20031" y="2315735"/>
              <a:ext cx="1223150" cy="827258"/>
            </a:xfrm>
            <a:prstGeom prst="rect">
              <a:avLst/>
            </a:prstGeom>
            <a:noFill/>
            <a:ln w="9525">
              <a:noFill/>
              <a:miter lim="800000"/>
              <a:headEnd/>
              <a:tailEnd/>
            </a:ln>
          </p:spPr>
        </p:pic>
        <p:pic>
          <p:nvPicPr>
            <p:cNvPr id="15" name="Picture 3" descr="0401027_0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a:xfrm>
              <a:off x="1692787" y="3256745"/>
              <a:ext cx="1256336" cy="818613"/>
            </a:xfrm>
            <a:prstGeom prst="rect">
              <a:avLst/>
            </a:prstGeom>
            <a:noFill/>
            <a:ln/>
          </p:spPr>
        </p:pic>
        <p:sp>
          <p:nvSpPr>
            <p:cNvPr id="16" name="TextBox 15"/>
            <p:cNvSpPr txBox="1"/>
            <p:nvPr/>
          </p:nvSpPr>
          <p:spPr>
            <a:xfrm>
              <a:off x="1598043" y="4044223"/>
              <a:ext cx="909223" cy="184666"/>
            </a:xfrm>
            <a:prstGeom prst="rect">
              <a:avLst/>
            </a:prstGeom>
            <a:noFill/>
          </p:spPr>
          <p:txBody>
            <a:bodyPr wrap="none" rtlCol="0">
              <a:spAutoFit/>
            </a:bodyPr>
            <a:lstStyle/>
            <a:p>
              <a:pPr algn="r"/>
              <a:r>
                <a:rPr lang="en-GB" sz="600" dirty="0">
                  <a:latin typeface="Geneva"/>
                </a:rPr>
                <a:t>Compressor station</a:t>
              </a:r>
              <a:endParaRPr lang="en-US" sz="600" dirty="0">
                <a:latin typeface="Geneva"/>
              </a:endParaRPr>
            </a:p>
          </p:txBody>
        </p:sp>
      </p:grpSp>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47495" y="1664703"/>
            <a:ext cx="2517060" cy="1578210"/>
          </a:xfrm>
          <a:prstGeom prst="rect">
            <a:avLst/>
          </a:prstGeom>
        </p:spPr>
      </p:pic>
      <p:sp>
        <p:nvSpPr>
          <p:cNvPr id="18" name="Content Placeholder 2"/>
          <p:cNvSpPr txBox="1">
            <a:spLocks/>
          </p:cNvSpPr>
          <p:nvPr/>
        </p:nvSpPr>
        <p:spPr>
          <a:xfrm>
            <a:off x="5673342" y="994204"/>
            <a:ext cx="3010711" cy="3203145"/>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000" dirty="0">
                <a:latin typeface="Tahoma" charset="0"/>
                <a:ea typeface="Tahoma" charset="0"/>
                <a:cs typeface="Tahoma" charset="0"/>
              </a:rPr>
              <a:t>Adopting the </a:t>
            </a:r>
            <a:r>
              <a:rPr lang="en-US" sz="1000" b="1" dirty="0">
                <a:latin typeface="Tahoma" charset="0"/>
                <a:ea typeface="Tahoma" charset="0"/>
                <a:cs typeface="Tahoma" charset="0"/>
              </a:rPr>
              <a:t>Virtual Commissioning</a:t>
            </a:r>
            <a:r>
              <a:rPr lang="en-US" sz="1000" dirty="0">
                <a:latin typeface="Tahoma" charset="0"/>
                <a:ea typeface="Tahoma" charset="0"/>
                <a:cs typeface="Tahoma" charset="0"/>
              </a:rPr>
              <a:t> concept reduces installation launch time and increase the control system quality by testing, validating, and debugging the system before physical commissioning </a:t>
            </a:r>
          </a:p>
          <a:p>
            <a:pPr marL="36576" indent="0">
              <a:buNone/>
            </a:pPr>
            <a:r>
              <a:rPr lang="en-US" sz="1000" dirty="0">
                <a:latin typeface="Tahoma" charset="0"/>
                <a:ea typeface="Tahoma" charset="0"/>
                <a:cs typeface="Tahoma" charset="0"/>
              </a:rPr>
              <a:t>HIL: Hardware in the loop</a:t>
            </a:r>
          </a:p>
          <a:p>
            <a:endParaRPr lang="en-US" sz="1000" dirty="0">
              <a:latin typeface="Tahoma" charset="0"/>
              <a:ea typeface="Tahoma" charset="0"/>
              <a:cs typeface="Tahoma" charset="0"/>
            </a:endParaRPr>
          </a:p>
        </p:txBody>
      </p:sp>
      <p:pic>
        <p:nvPicPr>
          <p:cNvPr id="19" name="Picture 10"/>
          <p:cNvPicPr>
            <a:picLocks noChangeAspect="1" noChangeArrowheads="1"/>
          </p:cNvPicPr>
          <p:nvPr/>
        </p:nvPicPr>
        <p:blipFill>
          <a:blip r:embed="rId7" cstate="print"/>
          <a:srcRect/>
          <a:stretch>
            <a:fillRect/>
          </a:stretch>
        </p:blipFill>
        <p:spPr bwMode="auto">
          <a:xfrm>
            <a:off x="6137321" y="2315734"/>
            <a:ext cx="2514012" cy="1529825"/>
          </a:xfrm>
          <a:prstGeom prst="rect">
            <a:avLst/>
          </a:prstGeom>
          <a:noFill/>
          <a:ln w="9525">
            <a:noFill/>
            <a:miter lim="800000"/>
            <a:headEnd/>
            <a:tailEnd/>
          </a:ln>
        </p:spPr>
      </p:pic>
      <p:grpSp>
        <p:nvGrpSpPr>
          <p:cNvPr id="26" name="Group 25"/>
          <p:cNvGrpSpPr/>
          <p:nvPr/>
        </p:nvGrpSpPr>
        <p:grpSpPr>
          <a:xfrm>
            <a:off x="6126783" y="3554313"/>
            <a:ext cx="2430979" cy="630067"/>
            <a:chOff x="5608076" y="3699314"/>
            <a:chExt cx="2430979" cy="630067"/>
          </a:xfrm>
        </p:grpSpPr>
        <p:sp>
          <p:nvSpPr>
            <p:cNvPr id="20" name="Rectangle 19"/>
            <p:cNvSpPr/>
            <p:nvPr/>
          </p:nvSpPr>
          <p:spPr bwMode="auto">
            <a:xfrm>
              <a:off x="5618614" y="3699314"/>
              <a:ext cx="1634075" cy="403757"/>
            </a:xfrm>
            <a:prstGeom prst="rect">
              <a:avLst/>
            </a:prstGeom>
            <a:solidFill>
              <a:schemeClr val="bg2">
                <a:lumMod val="75000"/>
              </a:schemeClr>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r>
                <a:rPr lang="en-US" sz="600" dirty="0">
                  <a:solidFill>
                    <a:schemeClr val="bg1">
                      <a:lumMod val="95000"/>
                    </a:schemeClr>
                  </a:solidFill>
                  <a:latin typeface="Geneva"/>
                </a:rPr>
                <a:t>C++ application</a:t>
              </a:r>
            </a:p>
            <a:p>
              <a:pPr defTabSz="685800" eaLnBrk="0" fontAlgn="base" hangingPunct="0">
                <a:spcBef>
                  <a:spcPct val="0"/>
                </a:spcBef>
                <a:spcAft>
                  <a:spcPct val="0"/>
                </a:spcAft>
              </a:pPr>
              <a:r>
                <a:rPr lang="en-US" sz="600" dirty="0">
                  <a:solidFill>
                    <a:schemeClr val="bg1">
                      <a:lumMod val="95000"/>
                    </a:schemeClr>
                  </a:solidFill>
                  <a:latin typeface="Geneva"/>
                </a:rPr>
                <a:t> (OPC client)</a:t>
              </a:r>
            </a:p>
          </p:txBody>
        </p:sp>
        <p:pic>
          <p:nvPicPr>
            <p:cNvPr id="22" name="Picture 9"/>
            <p:cNvPicPr>
              <a:picLocks noChangeAspect="1" noChangeArrowheads="1"/>
            </p:cNvPicPr>
            <p:nvPr/>
          </p:nvPicPr>
          <p:blipFill>
            <a:blip r:embed="rId8" cstate="print"/>
            <a:srcRect/>
            <a:stretch>
              <a:fillRect/>
            </a:stretch>
          </p:blipFill>
          <p:spPr bwMode="auto">
            <a:xfrm>
              <a:off x="5608076" y="3972398"/>
              <a:ext cx="662585" cy="170452"/>
            </a:xfrm>
            <a:prstGeom prst="rect">
              <a:avLst/>
            </a:prstGeom>
            <a:noFill/>
            <a:ln w="9525">
              <a:noFill/>
              <a:miter lim="800000"/>
              <a:headEnd/>
              <a:tailEnd/>
            </a:ln>
          </p:spPr>
        </p:pic>
        <p:grpSp>
          <p:nvGrpSpPr>
            <p:cNvPr id="23" name="Group 22"/>
            <p:cNvGrpSpPr/>
            <p:nvPr/>
          </p:nvGrpSpPr>
          <p:grpSpPr>
            <a:xfrm>
              <a:off x="6396952" y="3734549"/>
              <a:ext cx="1642103" cy="594832"/>
              <a:chOff x="6190724" y="2964941"/>
              <a:chExt cx="1642103" cy="594832"/>
            </a:xfrm>
          </p:grpSpPr>
          <p:pic>
            <p:nvPicPr>
              <p:cNvPr id="24" name="Picture 13"/>
              <p:cNvPicPr>
                <a:picLocks noChangeAspect="1" noChangeArrowheads="1"/>
              </p:cNvPicPr>
              <p:nvPr/>
            </p:nvPicPr>
            <p:blipFill rotWithShape="1">
              <a:blip r:embed="rId9" cstate="print"/>
              <a:srcRect t="32318" r="36238" b="10227"/>
              <a:stretch/>
            </p:blipFill>
            <p:spPr bwMode="auto">
              <a:xfrm>
                <a:off x="6190724" y="2964941"/>
                <a:ext cx="1642103" cy="594832"/>
              </a:xfrm>
              <a:prstGeom prst="rect">
                <a:avLst/>
              </a:prstGeom>
              <a:noFill/>
              <a:ln w="9525">
                <a:noFill/>
                <a:miter lim="800000"/>
                <a:headEnd/>
                <a:tailEnd/>
              </a:ln>
            </p:spPr>
          </p:pic>
          <p:pic>
            <p:nvPicPr>
              <p:cNvPr id="25" name="Picture 6"/>
              <p:cNvPicPr>
                <a:picLocks noChangeAspect="1" noChangeArrowheads="1"/>
              </p:cNvPicPr>
              <p:nvPr/>
            </p:nvPicPr>
            <p:blipFill>
              <a:blip r:embed="rId10" cstate="print"/>
              <a:srcRect/>
              <a:stretch>
                <a:fillRect/>
              </a:stretch>
            </p:blipFill>
            <p:spPr bwMode="auto">
              <a:xfrm>
                <a:off x="6207985" y="2964941"/>
                <a:ext cx="1145436" cy="208178"/>
              </a:xfrm>
              <a:prstGeom prst="rect">
                <a:avLst/>
              </a:prstGeom>
              <a:noFill/>
              <a:ln w="9525">
                <a:noFill/>
                <a:miter lim="800000"/>
                <a:headEnd/>
                <a:tailEnd/>
              </a:ln>
            </p:spPr>
          </p:pic>
        </p:grpSp>
      </p:grpSp>
      <p:sp>
        <p:nvSpPr>
          <p:cNvPr id="8" name="Slide Number Placeholder 7"/>
          <p:cNvSpPr>
            <a:spLocks noGrp="1"/>
          </p:cNvSpPr>
          <p:nvPr>
            <p:ph type="sldNum" sz="quarter" idx="4"/>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190803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dissolve">
                                      <p:cBhvr>
                                        <p:cTn id="13" dur="500"/>
                                        <p:tgtEl>
                                          <p:spTgt spid="30"/>
                                        </p:tgtEl>
                                      </p:cBhvr>
                                    </p:animEffect>
                                  </p:childTnLst>
                                </p:cTn>
                              </p:par>
                              <p:par>
                                <p:cTn id="14" presetID="9"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dissolv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dissolve">
                                      <p:cBhvr>
                                        <p:cTn id="26" dur="500"/>
                                        <p:tgtEl>
                                          <p:spTgt spid="18"/>
                                        </p:tgtEl>
                                      </p:cBhvr>
                                    </p:animEffect>
                                  </p:childTnLst>
                                </p:cTn>
                              </p:par>
                              <p:par>
                                <p:cTn id="27" presetID="9"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dissolve">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dissolve">
                                      <p:cBhvr>
                                        <p:cTn id="3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45720" rIns="45720" anchor="ctr">
            <a:noAutofit/>
          </a:bodyPr>
          <a:lstStyle/>
          <a:p>
            <a:r>
              <a:rPr lang="en-US" dirty="0"/>
              <a:t>Outline</a:t>
            </a:r>
          </a:p>
        </p:txBody>
      </p:sp>
      <p:sp>
        <p:nvSpPr>
          <p:cNvPr id="3" name="Content Placeholder 2"/>
          <p:cNvSpPr>
            <a:spLocks noGrp="1"/>
          </p:cNvSpPr>
          <p:nvPr>
            <p:ph idx="1"/>
          </p:nvPr>
        </p:nvSpPr>
        <p:spPr>
          <a:xfrm>
            <a:off x="457200" y="880453"/>
            <a:ext cx="8229600" cy="3346092"/>
          </a:xfrm>
        </p:spPr>
        <p:txBody>
          <a:bodyPr>
            <a:noAutofit/>
          </a:bodyPr>
          <a:lstStyle/>
          <a:p>
            <a:pPr marL="36576" indent="0">
              <a:buNone/>
            </a:pPr>
            <a:endParaRPr lang="en-US" sz="1800" dirty="0"/>
          </a:p>
          <a:p>
            <a:endParaRPr lang="en-US" sz="1800" dirty="0"/>
          </a:p>
          <a:p>
            <a:r>
              <a:rPr lang="en-US" sz="1800" dirty="0"/>
              <a:t>Introduction to the </a:t>
            </a:r>
            <a:r>
              <a:rPr lang="en-US" sz="1800" b="1" dirty="0"/>
              <a:t>CERN organization</a:t>
            </a:r>
            <a:r>
              <a:rPr lang="en-US" sz="1800" dirty="0"/>
              <a:t> </a:t>
            </a:r>
          </a:p>
          <a:p>
            <a:r>
              <a:rPr lang="en-US" sz="1800" dirty="0"/>
              <a:t>Activities in Industrial controls</a:t>
            </a:r>
          </a:p>
          <a:p>
            <a:pPr lvl="1"/>
            <a:r>
              <a:rPr lang="en-US" sz="1800" dirty="0"/>
              <a:t>Give an overview </a:t>
            </a:r>
            <a:r>
              <a:rPr lang="en-US" sz="1800" b="1" dirty="0"/>
              <a:t>Industrial Controls technologies</a:t>
            </a:r>
            <a:r>
              <a:rPr lang="en-US" sz="1800" dirty="0"/>
              <a:t> and their applicability to some </a:t>
            </a:r>
            <a:r>
              <a:rPr lang="en-US" sz="1800" b="1" dirty="0"/>
              <a:t>industrial control systems</a:t>
            </a:r>
          </a:p>
          <a:p>
            <a:pPr lvl="1"/>
            <a:r>
              <a:rPr lang="en-US" sz="1800" b="1" dirty="0"/>
              <a:t>Advanced automation &amp; Industry 4.0</a:t>
            </a:r>
          </a:p>
          <a:p>
            <a:pPr lvl="1"/>
            <a:endParaRPr lang="en-US" sz="1800" b="1" dirty="0"/>
          </a:p>
          <a:p>
            <a:pPr marL="448056" lvl="1" indent="0">
              <a:buNone/>
            </a:pPr>
            <a:endParaRPr lang="en-US" sz="1800" b="1" dirty="0"/>
          </a:p>
          <a:p>
            <a:pPr marL="448056" lvl="1" indent="0">
              <a:buNone/>
            </a:pPr>
            <a:r>
              <a:rPr lang="en-US" sz="1200" i="1" dirty="0">
                <a:solidFill>
                  <a:schemeClr val="accent1">
                    <a:lumMod val="25000"/>
                  </a:schemeClr>
                </a:solidFill>
              </a:rPr>
              <a:t>Disclaimer: Many automation technologies are not described in this presentation (e.g. robotics…)</a:t>
            </a:r>
          </a:p>
        </p:txBody>
      </p:sp>
      <p:sp>
        <p:nvSpPr>
          <p:cNvPr id="4" name="Date Placeholder 3"/>
          <p:cNvSpPr>
            <a:spLocks noGrp="1"/>
          </p:cNvSpPr>
          <p:nvPr>
            <p:ph type="dt" sz="half" idx="2"/>
          </p:nvPr>
        </p:nvSpPr>
        <p:spPr>
          <a:xfrm>
            <a:off x="829994" y="4771783"/>
            <a:ext cx="3564206" cy="269324"/>
          </a:xfrm>
        </p:spPr>
        <p:txBody>
          <a:bodyPr/>
          <a:lstStyle/>
          <a:p>
            <a:r>
              <a:rPr lang="de-CH">
                <a:latin typeface="Geneva"/>
                <a:cs typeface="Geneva"/>
              </a:rPr>
              <a:t>© 2023 CERN. All rights reserved.  Limited circulation, not intended for public release.</a:t>
            </a:r>
            <a:endParaRPr lang="en-US" dirty="0">
              <a:latin typeface="Geneva"/>
              <a:cs typeface="Geneva"/>
            </a:endParaRPr>
          </a:p>
        </p:txBody>
      </p:sp>
      <p:sp>
        <p:nvSpPr>
          <p:cNvPr id="5" name="Footer Placeholder 4"/>
          <p:cNvSpPr>
            <a:spLocks noGrp="1"/>
          </p:cNvSpPr>
          <p:nvPr>
            <p:ph type="ftr" sz="quarter" idx="3"/>
          </p:nvPr>
        </p:nvSpPr>
        <p:spPr/>
        <p:txBody>
          <a:bodyPr/>
          <a:lstStyle/>
          <a:p>
            <a:r>
              <a:rPr lang="en-US">
                <a:latin typeface="Geneva"/>
                <a:cs typeface="Geneva"/>
              </a:rPr>
              <a:t>March, 30         Enrique Blanco - CERN</a:t>
            </a:r>
            <a:endParaRPr lang="en-US" dirty="0">
              <a:latin typeface="Geneva"/>
              <a:cs typeface="Geneva"/>
            </a:endParaRPr>
          </a:p>
        </p:txBody>
      </p:sp>
      <p:sp>
        <p:nvSpPr>
          <p:cNvPr id="7" name="Slide Number Placeholder 6"/>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18545915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a:spLocks noGrp="1"/>
          </p:cNvSpPr>
          <p:nvPr>
            <p:ph type="title"/>
          </p:nvPr>
        </p:nvSpPr>
        <p:spPr>
          <a:xfrm>
            <a:off x="274343" y="-66874"/>
            <a:ext cx="8226854" cy="705332"/>
          </a:xfrm>
        </p:spPr>
        <p:txBody>
          <a:bodyPr>
            <a:normAutofit/>
          </a:bodyPr>
          <a:lstStyle/>
          <a:p>
            <a:pPr algn="ctr"/>
            <a:r>
              <a:rPr lang="en-US" sz="2400" dirty="0"/>
              <a:t>Use case: Installation of waste heat recovery in LHC point 8</a:t>
            </a:r>
            <a:endParaRPr lang="en-GB" sz="2400" dirty="0"/>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81" name="Picture 8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701" y="887701"/>
            <a:ext cx="5780644" cy="1363276"/>
          </a:xfrm>
          <a:prstGeom prst="rect">
            <a:avLst/>
          </a:prstGeom>
        </p:spPr>
      </p:pic>
      <p:sp>
        <p:nvSpPr>
          <p:cNvPr id="83" name="TextBox 82"/>
          <p:cNvSpPr txBox="1"/>
          <p:nvPr/>
        </p:nvSpPr>
        <p:spPr>
          <a:xfrm>
            <a:off x="6084617" y="675004"/>
            <a:ext cx="1955985" cy="307777"/>
          </a:xfrm>
          <a:prstGeom prst="rect">
            <a:avLst/>
          </a:prstGeom>
          <a:noFill/>
        </p:spPr>
        <p:txBody>
          <a:bodyPr wrap="none" rtlCol="0">
            <a:spAutoFit/>
          </a:bodyPr>
          <a:lstStyle/>
          <a:p>
            <a:r>
              <a:rPr lang="en-US" sz="1400" dirty="0">
                <a:solidFill>
                  <a:srgbClr val="FF0000"/>
                </a:solidFill>
              </a:rPr>
              <a:t>Entering cooling water</a:t>
            </a:r>
            <a:endParaRPr lang="en-GB" sz="1400" dirty="0">
              <a:solidFill>
                <a:srgbClr val="FF0000"/>
              </a:solidFill>
            </a:endParaRPr>
          </a:p>
        </p:txBody>
      </p:sp>
      <p:sp>
        <p:nvSpPr>
          <p:cNvPr id="84" name="TextBox 83"/>
          <p:cNvSpPr txBox="1"/>
          <p:nvPr/>
        </p:nvSpPr>
        <p:spPr>
          <a:xfrm>
            <a:off x="956946" y="2127297"/>
            <a:ext cx="4070345" cy="369332"/>
          </a:xfrm>
          <a:prstGeom prst="rect">
            <a:avLst/>
          </a:prstGeom>
          <a:noFill/>
        </p:spPr>
        <p:txBody>
          <a:bodyPr wrap="none" rtlCol="0">
            <a:spAutoFit/>
          </a:bodyPr>
          <a:lstStyle/>
          <a:p>
            <a:r>
              <a:rPr lang="en-US" dirty="0">
                <a:solidFill>
                  <a:srgbClr val="0066FF"/>
                </a:solidFill>
              </a:rPr>
              <a:t>Cooling water from the common basin</a:t>
            </a:r>
            <a:endParaRPr lang="en-GB" dirty="0">
              <a:solidFill>
                <a:srgbClr val="0066FF"/>
              </a:solidFill>
            </a:endParaRPr>
          </a:p>
        </p:txBody>
      </p:sp>
      <p:sp>
        <p:nvSpPr>
          <p:cNvPr id="85" name="TextBox 84"/>
          <p:cNvSpPr txBox="1"/>
          <p:nvPr/>
        </p:nvSpPr>
        <p:spPr>
          <a:xfrm>
            <a:off x="2037971" y="3862528"/>
            <a:ext cx="184731" cy="369332"/>
          </a:xfrm>
          <a:prstGeom prst="rect">
            <a:avLst/>
          </a:prstGeom>
          <a:noFill/>
        </p:spPr>
        <p:txBody>
          <a:bodyPr wrap="none" rtlCol="0">
            <a:spAutoFit/>
          </a:bodyPr>
          <a:lstStyle/>
          <a:p>
            <a:endParaRPr lang="en-GB" dirty="0">
              <a:solidFill>
                <a:schemeClr val="accent6"/>
              </a:solidFill>
            </a:endParaRPr>
          </a:p>
        </p:txBody>
      </p:sp>
      <p:sp>
        <p:nvSpPr>
          <p:cNvPr id="86" name="TextBox 85"/>
          <p:cNvSpPr txBox="1"/>
          <p:nvPr/>
        </p:nvSpPr>
        <p:spPr>
          <a:xfrm>
            <a:off x="2177279" y="3259465"/>
            <a:ext cx="2150698" cy="738664"/>
          </a:xfrm>
          <a:prstGeom prst="rect">
            <a:avLst/>
          </a:prstGeom>
          <a:solidFill>
            <a:schemeClr val="bg1">
              <a:lumMod val="65000"/>
            </a:schemeClr>
          </a:solidFill>
        </p:spPr>
        <p:txBody>
          <a:bodyPr wrap="square" rtlCol="0">
            <a:spAutoFit/>
          </a:bodyPr>
          <a:lstStyle/>
          <a:p>
            <a:r>
              <a:rPr lang="en-US" sz="1400" dirty="0">
                <a:solidFill>
                  <a:schemeClr val="accent6">
                    <a:lumMod val="50000"/>
                  </a:schemeClr>
                </a:solidFill>
              </a:rPr>
              <a:t>Clients of cooling of LHC point 8</a:t>
            </a:r>
          </a:p>
          <a:p>
            <a:r>
              <a:rPr lang="en-US" sz="1400" dirty="0">
                <a:solidFill>
                  <a:schemeClr val="accent6">
                    <a:lumMod val="50000"/>
                  </a:schemeClr>
                </a:solidFill>
              </a:rPr>
              <a:t>(e.g. LHC Cryogenics)</a:t>
            </a:r>
            <a:endParaRPr lang="en-GB" sz="1400" dirty="0">
              <a:solidFill>
                <a:schemeClr val="accent6">
                  <a:lumMod val="50000"/>
                </a:schemeClr>
              </a:solidFill>
            </a:endParaRPr>
          </a:p>
        </p:txBody>
      </p:sp>
      <p:cxnSp>
        <p:nvCxnSpPr>
          <p:cNvPr id="87" name="Straight Arrow Connector 86"/>
          <p:cNvCxnSpPr/>
          <p:nvPr/>
        </p:nvCxnSpPr>
        <p:spPr>
          <a:xfrm flipH="1">
            <a:off x="6004345" y="1070022"/>
            <a:ext cx="2715656" cy="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8" name="Straight Connector 87"/>
          <p:cNvCxnSpPr/>
          <p:nvPr/>
        </p:nvCxnSpPr>
        <p:spPr>
          <a:xfrm flipH="1">
            <a:off x="8693025" y="1070022"/>
            <a:ext cx="4536" cy="2493514"/>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cxnSp>
        <p:nvCxnSpPr>
          <p:cNvPr id="98" name="Straight Arrow Connector 97"/>
          <p:cNvCxnSpPr>
            <a:cxnSpLocks/>
          </p:cNvCxnSpPr>
          <p:nvPr/>
        </p:nvCxnSpPr>
        <p:spPr>
          <a:xfrm>
            <a:off x="3576049" y="2520899"/>
            <a:ext cx="0" cy="671767"/>
          </a:xfrm>
          <a:prstGeom prst="straightConnector1">
            <a:avLst/>
          </a:prstGeom>
          <a:ln w="28575">
            <a:solidFill>
              <a:srgbClr val="0066FF"/>
            </a:solidFill>
            <a:tailEnd type="triangle"/>
          </a:ln>
        </p:spPr>
        <p:style>
          <a:lnRef idx="1">
            <a:schemeClr val="dk1"/>
          </a:lnRef>
          <a:fillRef idx="0">
            <a:schemeClr val="dk1"/>
          </a:fillRef>
          <a:effectRef idx="0">
            <a:schemeClr val="dk1"/>
          </a:effectRef>
          <a:fontRef idx="minor">
            <a:schemeClr val="tx1"/>
          </a:fontRef>
        </p:style>
      </p:cxnSp>
      <p:sp>
        <p:nvSpPr>
          <p:cNvPr id="100" name="TextBox 99"/>
          <p:cNvSpPr txBox="1"/>
          <p:nvPr/>
        </p:nvSpPr>
        <p:spPr>
          <a:xfrm>
            <a:off x="2719119" y="2754733"/>
            <a:ext cx="764953" cy="369332"/>
          </a:xfrm>
          <a:prstGeom prst="rect">
            <a:avLst/>
          </a:prstGeom>
          <a:noFill/>
        </p:spPr>
        <p:txBody>
          <a:bodyPr wrap="none" rtlCol="0">
            <a:spAutoFit/>
          </a:bodyPr>
          <a:lstStyle/>
          <a:p>
            <a:r>
              <a:rPr lang="en-US" dirty="0">
                <a:solidFill>
                  <a:srgbClr val="0066FF"/>
                </a:solidFill>
              </a:rPr>
              <a:t>22 </a:t>
            </a:r>
            <a:r>
              <a:rPr lang="en-GB" b="1" dirty="0">
                <a:solidFill>
                  <a:srgbClr val="0066FF"/>
                </a:solidFill>
              </a:rPr>
              <a:t>°</a:t>
            </a:r>
            <a:r>
              <a:rPr lang="en-US" dirty="0">
                <a:solidFill>
                  <a:srgbClr val="0066FF"/>
                </a:solidFill>
              </a:rPr>
              <a:t>C</a:t>
            </a:r>
            <a:endParaRPr lang="en-GB" dirty="0">
              <a:solidFill>
                <a:srgbClr val="0066FF"/>
              </a:solidFill>
            </a:endParaRPr>
          </a:p>
        </p:txBody>
      </p:sp>
      <p:sp>
        <p:nvSpPr>
          <p:cNvPr id="101" name="Rectangle 100"/>
          <p:cNvSpPr/>
          <p:nvPr/>
        </p:nvSpPr>
        <p:spPr>
          <a:xfrm>
            <a:off x="6089153" y="1097434"/>
            <a:ext cx="1313629" cy="276999"/>
          </a:xfrm>
          <a:prstGeom prst="rect">
            <a:avLst/>
          </a:prstGeom>
          <a:ln>
            <a:noFill/>
          </a:ln>
        </p:spPr>
        <p:txBody>
          <a:bodyPr wrap="none">
            <a:spAutoFit/>
          </a:bodyPr>
          <a:lstStyle/>
          <a:p>
            <a:r>
              <a:rPr lang="en-US" sz="1200" dirty="0">
                <a:solidFill>
                  <a:srgbClr val="FF0000"/>
                </a:solidFill>
              </a:rPr>
              <a:t>Average ~30 </a:t>
            </a:r>
            <a:r>
              <a:rPr lang="en-GB" sz="1200" b="1" dirty="0">
                <a:solidFill>
                  <a:srgbClr val="FF0000"/>
                </a:solidFill>
              </a:rPr>
              <a:t>°</a:t>
            </a:r>
            <a:r>
              <a:rPr lang="en-US" sz="1200" dirty="0">
                <a:solidFill>
                  <a:srgbClr val="FF0000"/>
                </a:solidFill>
              </a:rPr>
              <a:t>C</a:t>
            </a:r>
            <a:r>
              <a:rPr lang="en-GB" sz="1200" b="1" dirty="0">
                <a:solidFill>
                  <a:srgbClr val="FF0000"/>
                </a:solidFill>
              </a:rPr>
              <a:t> </a:t>
            </a:r>
          </a:p>
        </p:txBody>
      </p:sp>
      <p:sp>
        <p:nvSpPr>
          <p:cNvPr id="105" name="TextBox 104"/>
          <p:cNvSpPr txBox="1"/>
          <p:nvPr/>
        </p:nvSpPr>
        <p:spPr>
          <a:xfrm>
            <a:off x="847537" y="479579"/>
            <a:ext cx="3480440" cy="369332"/>
          </a:xfrm>
          <a:prstGeom prst="rect">
            <a:avLst/>
          </a:prstGeom>
          <a:noFill/>
        </p:spPr>
        <p:txBody>
          <a:bodyPr wrap="square" rtlCol="0">
            <a:spAutoFit/>
          </a:bodyPr>
          <a:lstStyle/>
          <a:p>
            <a:r>
              <a:rPr lang="en-US" dirty="0">
                <a:solidFill>
                  <a:schemeClr val="accent6">
                    <a:lumMod val="50000"/>
                  </a:schemeClr>
                </a:solidFill>
              </a:rPr>
              <a:t>Cooling towers of LHC point 8</a:t>
            </a:r>
            <a:endParaRPr lang="en-GB" dirty="0">
              <a:solidFill>
                <a:schemeClr val="accent6">
                  <a:lumMod val="50000"/>
                </a:schemeClr>
              </a:solidFill>
            </a:endParaRPr>
          </a:p>
        </p:txBody>
      </p:sp>
      <p:cxnSp>
        <p:nvCxnSpPr>
          <p:cNvPr id="106" name="Straight Arrow Connector 105"/>
          <p:cNvCxnSpPr>
            <a:cxnSpLocks/>
          </p:cNvCxnSpPr>
          <p:nvPr/>
        </p:nvCxnSpPr>
        <p:spPr>
          <a:xfrm>
            <a:off x="2535564" y="2548791"/>
            <a:ext cx="0" cy="661148"/>
          </a:xfrm>
          <a:prstGeom prst="straightConnector1">
            <a:avLst/>
          </a:prstGeom>
          <a:ln w="28575">
            <a:solidFill>
              <a:srgbClr val="0066FF"/>
            </a:solidFill>
            <a:tailEnd type="triangle"/>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B2E32275-DCF7-FD4A-95E5-7612E013092D}"/>
              </a:ext>
            </a:extLst>
          </p:cNvPr>
          <p:cNvCxnSpPr/>
          <p:nvPr/>
        </p:nvCxnSpPr>
        <p:spPr>
          <a:xfrm>
            <a:off x="4826000" y="3563536"/>
            <a:ext cx="3871561" cy="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11" name="Group 10">
            <a:extLst>
              <a:ext uri="{FF2B5EF4-FFF2-40B4-BE49-F238E27FC236}">
                <a16:creationId xmlns:a16="http://schemas.microsoft.com/office/drawing/2014/main" id="{ED2FAF68-594C-6A47-A4F0-E5225094D4EE}"/>
              </a:ext>
            </a:extLst>
          </p:cNvPr>
          <p:cNvGrpSpPr/>
          <p:nvPr/>
        </p:nvGrpSpPr>
        <p:grpSpPr>
          <a:xfrm>
            <a:off x="4327977" y="1308932"/>
            <a:ext cx="4387488" cy="3157946"/>
            <a:chOff x="4327977" y="1308932"/>
            <a:chExt cx="4387488" cy="3157946"/>
          </a:xfrm>
        </p:grpSpPr>
        <p:grpSp>
          <p:nvGrpSpPr>
            <p:cNvPr id="52" name="Group 51">
              <a:extLst>
                <a:ext uri="{FF2B5EF4-FFF2-40B4-BE49-F238E27FC236}">
                  <a16:creationId xmlns:a16="http://schemas.microsoft.com/office/drawing/2014/main" id="{B58F36D6-72BB-E447-B8B0-C97FF947CDEF}"/>
                </a:ext>
              </a:extLst>
            </p:cNvPr>
            <p:cNvGrpSpPr/>
            <p:nvPr/>
          </p:nvGrpSpPr>
          <p:grpSpPr>
            <a:xfrm>
              <a:off x="4327977" y="1997568"/>
              <a:ext cx="4365048" cy="2469310"/>
              <a:chOff x="4327977" y="1997568"/>
              <a:chExt cx="4365048" cy="2469310"/>
            </a:xfrm>
          </p:grpSpPr>
          <p:sp>
            <p:nvSpPr>
              <p:cNvPr id="53" name="Rectangle 52">
                <a:extLst>
                  <a:ext uri="{FF2B5EF4-FFF2-40B4-BE49-F238E27FC236}">
                    <a16:creationId xmlns:a16="http://schemas.microsoft.com/office/drawing/2014/main" id="{B8BF46E1-1058-0E40-BF8D-6C05966EEADC}"/>
                  </a:ext>
                </a:extLst>
              </p:cNvPr>
              <p:cNvSpPr/>
              <p:nvPr/>
            </p:nvSpPr>
            <p:spPr>
              <a:xfrm>
                <a:off x="5690406" y="2413101"/>
                <a:ext cx="2895600" cy="2053777"/>
              </a:xfrm>
              <a:prstGeom prst="rect">
                <a:avLst/>
              </a:prstGeom>
              <a:solidFill>
                <a:schemeClr val="bg2"/>
              </a:solidFill>
              <a:ln>
                <a:solidFill>
                  <a:schemeClr val="accent6">
                    <a:lumMod val="50000"/>
                  </a:schemeClr>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GB" sz="1400" dirty="0"/>
              </a:p>
            </p:txBody>
          </p:sp>
          <p:sp>
            <p:nvSpPr>
              <p:cNvPr id="54" name="Oval 53">
                <a:extLst>
                  <a:ext uri="{FF2B5EF4-FFF2-40B4-BE49-F238E27FC236}">
                    <a16:creationId xmlns:a16="http://schemas.microsoft.com/office/drawing/2014/main" id="{8D7196B0-BFF7-304B-AC7A-45CF4507B27D}"/>
                  </a:ext>
                </a:extLst>
              </p:cNvPr>
              <p:cNvSpPr/>
              <p:nvPr/>
            </p:nvSpPr>
            <p:spPr>
              <a:xfrm>
                <a:off x="6769497" y="3262909"/>
                <a:ext cx="600636" cy="582706"/>
              </a:xfrm>
              <a:prstGeom prst="ellipse">
                <a:avLst/>
              </a:prstGeom>
              <a:ln>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400"/>
              </a:p>
            </p:txBody>
          </p:sp>
          <p:cxnSp>
            <p:nvCxnSpPr>
              <p:cNvPr id="55" name="Straight Connector 54">
                <a:extLst>
                  <a:ext uri="{FF2B5EF4-FFF2-40B4-BE49-F238E27FC236}">
                    <a16:creationId xmlns:a16="http://schemas.microsoft.com/office/drawing/2014/main" id="{5B37A4FB-9496-AE49-8B61-18E82452A148}"/>
                  </a:ext>
                </a:extLst>
              </p:cNvPr>
              <p:cNvCxnSpPr>
                <a:stCxn id="54" idx="2"/>
              </p:cNvCxnSpPr>
              <p:nvPr/>
            </p:nvCxnSpPr>
            <p:spPr>
              <a:xfrm flipV="1">
                <a:off x="6769497" y="3397136"/>
                <a:ext cx="197224" cy="157126"/>
              </a:xfrm>
              <a:prstGeom prst="line">
                <a:avLst/>
              </a:prstGeom>
              <a:ln>
                <a:solidFill>
                  <a:schemeClr val="accent6"/>
                </a:solidFill>
              </a:ln>
            </p:spPr>
            <p:style>
              <a:lnRef idx="1">
                <a:schemeClr val="dk1"/>
              </a:lnRef>
              <a:fillRef idx="0">
                <a:schemeClr val="dk1"/>
              </a:fillRef>
              <a:effectRef idx="0">
                <a:schemeClr val="dk1"/>
              </a:effectRef>
              <a:fontRef idx="minor">
                <a:schemeClr val="tx1"/>
              </a:fontRef>
            </p:style>
          </p:cxnSp>
          <p:cxnSp>
            <p:nvCxnSpPr>
              <p:cNvPr id="56" name="Straight Connector 55">
                <a:extLst>
                  <a:ext uri="{FF2B5EF4-FFF2-40B4-BE49-F238E27FC236}">
                    <a16:creationId xmlns:a16="http://schemas.microsoft.com/office/drawing/2014/main" id="{8042B6FC-0A56-BE45-84F8-2E8C84992E69}"/>
                  </a:ext>
                </a:extLst>
              </p:cNvPr>
              <p:cNvCxnSpPr/>
              <p:nvPr/>
            </p:nvCxnSpPr>
            <p:spPr>
              <a:xfrm>
                <a:off x="6966721" y="3397136"/>
                <a:ext cx="215153" cy="302802"/>
              </a:xfrm>
              <a:prstGeom prst="line">
                <a:avLst/>
              </a:prstGeom>
              <a:ln>
                <a:solidFill>
                  <a:schemeClr val="accent6"/>
                </a:solidFill>
              </a:ln>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B77FDF72-0F31-6045-94C7-8C84B40F6A2E}"/>
                  </a:ext>
                </a:extLst>
              </p:cNvPr>
              <p:cNvCxnSpPr>
                <a:endCxn id="54" idx="6"/>
              </p:cNvCxnSpPr>
              <p:nvPr/>
            </p:nvCxnSpPr>
            <p:spPr>
              <a:xfrm flipV="1">
                <a:off x="7181874" y="3554262"/>
                <a:ext cx="188259" cy="145676"/>
              </a:xfrm>
              <a:prstGeom prst="line">
                <a:avLst/>
              </a:prstGeom>
              <a:ln>
                <a:solidFill>
                  <a:schemeClr val="accent6"/>
                </a:solidFill>
              </a:ln>
            </p:spPr>
            <p:style>
              <a:lnRef idx="1">
                <a:schemeClr val="dk1"/>
              </a:lnRef>
              <a:fillRef idx="0">
                <a:schemeClr val="dk1"/>
              </a:fillRef>
              <a:effectRef idx="0">
                <a:schemeClr val="dk1"/>
              </a:effectRef>
              <a:fontRef idx="minor">
                <a:schemeClr val="tx1"/>
              </a:fontRef>
            </p:style>
          </p:cxnSp>
          <p:cxnSp>
            <p:nvCxnSpPr>
              <p:cNvPr id="58" name="Straight Arrow Connector 57">
                <a:extLst>
                  <a:ext uri="{FF2B5EF4-FFF2-40B4-BE49-F238E27FC236}">
                    <a16:creationId xmlns:a16="http://schemas.microsoft.com/office/drawing/2014/main" id="{38DCA21D-4004-A348-961D-8B6CBF3DBC92}"/>
                  </a:ext>
                </a:extLst>
              </p:cNvPr>
              <p:cNvCxnSpPr>
                <a:endCxn id="54" idx="0"/>
              </p:cNvCxnSpPr>
              <p:nvPr/>
            </p:nvCxnSpPr>
            <p:spPr>
              <a:xfrm flipH="1">
                <a:off x="7069815" y="2936677"/>
                <a:ext cx="4482" cy="326232"/>
              </a:xfrm>
              <a:prstGeom prst="straightConnector1">
                <a:avLst/>
              </a:prstGeom>
              <a:ln w="28575">
                <a:solidFill>
                  <a:srgbClr val="0066FF"/>
                </a:solidFill>
                <a:tailEnd type="triangle"/>
              </a:ln>
            </p:spPr>
            <p:style>
              <a:lnRef idx="1">
                <a:schemeClr val="dk1"/>
              </a:lnRef>
              <a:fillRef idx="0">
                <a:schemeClr val="dk1"/>
              </a:fillRef>
              <a:effectRef idx="0">
                <a:schemeClr val="dk1"/>
              </a:effectRef>
              <a:fontRef idx="minor">
                <a:schemeClr val="tx1"/>
              </a:fontRef>
            </p:style>
          </p:cxnSp>
          <p:cxnSp>
            <p:nvCxnSpPr>
              <p:cNvPr id="59" name="Straight Arrow Connector 58">
                <a:extLst>
                  <a:ext uri="{FF2B5EF4-FFF2-40B4-BE49-F238E27FC236}">
                    <a16:creationId xmlns:a16="http://schemas.microsoft.com/office/drawing/2014/main" id="{09EC9DD7-15D7-FA4B-B1BD-3B2196D920D9}"/>
                  </a:ext>
                </a:extLst>
              </p:cNvPr>
              <p:cNvCxnSpPr>
                <a:cxnSpLocks/>
                <a:endCxn id="60" idx="0"/>
              </p:cNvCxnSpPr>
              <p:nvPr/>
            </p:nvCxnSpPr>
            <p:spPr>
              <a:xfrm flipH="1">
                <a:off x="7066201" y="3845615"/>
                <a:ext cx="3614" cy="201579"/>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474BA943-C8C8-FB4A-862F-55C57D23B2FC}"/>
                  </a:ext>
                </a:extLst>
              </p:cNvPr>
              <p:cNvSpPr txBox="1"/>
              <p:nvPr/>
            </p:nvSpPr>
            <p:spPr>
              <a:xfrm>
                <a:off x="6142711" y="4047194"/>
                <a:ext cx="1846980" cy="307777"/>
              </a:xfrm>
              <a:prstGeom prst="rect">
                <a:avLst/>
              </a:prstGeom>
              <a:ln>
                <a:noFill/>
              </a:ln>
            </p:spPr>
            <p:style>
              <a:lnRef idx="2">
                <a:schemeClr val="dk1"/>
              </a:lnRef>
              <a:fillRef idx="1">
                <a:schemeClr val="lt1"/>
              </a:fillRef>
              <a:effectRef idx="0">
                <a:schemeClr val="dk1"/>
              </a:effectRef>
              <a:fontRef idx="minor">
                <a:schemeClr val="dk1"/>
              </a:fontRef>
            </p:style>
            <p:txBody>
              <a:bodyPr wrap="none" rtlCol="0">
                <a:spAutoFit/>
              </a:bodyPr>
              <a:lstStyle/>
              <a:p>
                <a:r>
                  <a:rPr lang="en-US" sz="1400" dirty="0">
                    <a:solidFill>
                      <a:srgbClr val="FF0000"/>
                    </a:solidFill>
                  </a:rPr>
                  <a:t>Circulation to the city</a:t>
                </a:r>
                <a:endParaRPr lang="en-GB" sz="1400" dirty="0">
                  <a:solidFill>
                    <a:srgbClr val="FF0000"/>
                  </a:solidFill>
                </a:endParaRPr>
              </a:p>
            </p:txBody>
          </p:sp>
          <p:cxnSp>
            <p:nvCxnSpPr>
              <p:cNvPr id="61" name="Straight Arrow Connector 60">
                <a:extLst>
                  <a:ext uri="{FF2B5EF4-FFF2-40B4-BE49-F238E27FC236}">
                    <a16:creationId xmlns:a16="http://schemas.microsoft.com/office/drawing/2014/main" id="{76443D7D-1ED6-5545-85C3-D6165DC7EAB3}"/>
                  </a:ext>
                </a:extLst>
              </p:cNvPr>
              <p:cNvCxnSpPr>
                <a:endCxn id="54" idx="2"/>
              </p:cNvCxnSpPr>
              <p:nvPr/>
            </p:nvCxnSpPr>
            <p:spPr>
              <a:xfrm flipV="1">
                <a:off x="4327977" y="3554262"/>
                <a:ext cx="2441520" cy="28369"/>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2" name="Straight Connector 61">
                <a:extLst>
                  <a:ext uri="{FF2B5EF4-FFF2-40B4-BE49-F238E27FC236}">
                    <a16:creationId xmlns:a16="http://schemas.microsoft.com/office/drawing/2014/main" id="{E6C17206-2ACD-F04C-94BE-219B68EFEE09}"/>
                  </a:ext>
                </a:extLst>
              </p:cNvPr>
              <p:cNvCxnSpPr>
                <a:endCxn id="54" idx="6"/>
              </p:cNvCxnSpPr>
              <p:nvPr/>
            </p:nvCxnSpPr>
            <p:spPr>
              <a:xfrm flipH="1">
                <a:off x="7370133" y="3554262"/>
                <a:ext cx="1322892" cy="0"/>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sp>
            <p:nvSpPr>
              <p:cNvPr id="63" name="TextBox 62">
                <a:extLst>
                  <a:ext uri="{FF2B5EF4-FFF2-40B4-BE49-F238E27FC236}">
                    <a16:creationId xmlns:a16="http://schemas.microsoft.com/office/drawing/2014/main" id="{390E6A51-9E87-0142-9CF7-2B6629A9EA31}"/>
                  </a:ext>
                </a:extLst>
              </p:cNvPr>
              <p:cNvSpPr txBox="1"/>
              <p:nvPr/>
            </p:nvSpPr>
            <p:spPr>
              <a:xfrm>
                <a:off x="7264735" y="2959647"/>
                <a:ext cx="1284326" cy="461665"/>
              </a:xfrm>
              <a:prstGeom prst="rect">
                <a:avLst/>
              </a:prstGeom>
              <a:noFill/>
              <a:ln>
                <a:noFill/>
              </a:ln>
            </p:spPr>
            <p:txBody>
              <a:bodyPr wrap="none" rtlCol="0">
                <a:spAutoFit/>
              </a:bodyPr>
              <a:lstStyle/>
              <a:p>
                <a:r>
                  <a:rPr lang="en-US" sz="1200" dirty="0">
                    <a:solidFill>
                      <a:schemeClr val="accent6">
                        <a:lumMod val="50000"/>
                      </a:schemeClr>
                    </a:solidFill>
                  </a:rPr>
                  <a:t>Heat Recovery</a:t>
                </a:r>
              </a:p>
              <a:p>
                <a:r>
                  <a:rPr lang="en-US" sz="1200" dirty="0">
                    <a:solidFill>
                      <a:schemeClr val="accent6">
                        <a:lumMod val="50000"/>
                      </a:schemeClr>
                    </a:solidFill>
                  </a:rPr>
                  <a:t>Heat Exchanger</a:t>
                </a:r>
                <a:endParaRPr lang="en-GB" sz="1200" dirty="0">
                  <a:solidFill>
                    <a:schemeClr val="accent6">
                      <a:lumMod val="50000"/>
                    </a:schemeClr>
                  </a:solidFill>
                </a:endParaRPr>
              </a:p>
            </p:txBody>
          </p:sp>
          <p:sp>
            <p:nvSpPr>
              <p:cNvPr id="64" name="TextBox 63">
                <a:extLst>
                  <a:ext uri="{FF2B5EF4-FFF2-40B4-BE49-F238E27FC236}">
                    <a16:creationId xmlns:a16="http://schemas.microsoft.com/office/drawing/2014/main" id="{51903A44-8676-EC46-BA5B-2409FA9D711B}"/>
                  </a:ext>
                </a:extLst>
              </p:cNvPr>
              <p:cNvSpPr txBox="1"/>
              <p:nvPr/>
            </p:nvSpPr>
            <p:spPr>
              <a:xfrm>
                <a:off x="4355653" y="3289645"/>
                <a:ext cx="1270348" cy="276999"/>
              </a:xfrm>
              <a:prstGeom prst="rect">
                <a:avLst/>
              </a:prstGeom>
              <a:noFill/>
            </p:spPr>
            <p:txBody>
              <a:bodyPr wrap="none" rtlCol="0">
                <a:spAutoFit/>
              </a:bodyPr>
              <a:lstStyle/>
              <a:p>
                <a:r>
                  <a:rPr lang="en-US" sz="1200" dirty="0">
                    <a:solidFill>
                      <a:srgbClr val="FF0000"/>
                    </a:solidFill>
                  </a:rPr>
                  <a:t>Average ~30 C</a:t>
                </a:r>
                <a:r>
                  <a:rPr lang="en-GB" sz="1200" b="1" dirty="0">
                    <a:solidFill>
                      <a:srgbClr val="FF0000"/>
                    </a:solidFill>
                  </a:rPr>
                  <a:t>°</a:t>
                </a:r>
                <a:endParaRPr lang="en-GB" sz="1200" dirty="0"/>
              </a:p>
            </p:txBody>
          </p:sp>
          <p:sp>
            <p:nvSpPr>
              <p:cNvPr id="65" name="TextBox 64">
                <a:extLst>
                  <a:ext uri="{FF2B5EF4-FFF2-40B4-BE49-F238E27FC236}">
                    <a16:creationId xmlns:a16="http://schemas.microsoft.com/office/drawing/2014/main" id="{A594DF3D-F7F3-744D-BBE0-9639685E616F}"/>
                  </a:ext>
                </a:extLst>
              </p:cNvPr>
              <p:cNvSpPr txBox="1"/>
              <p:nvPr/>
            </p:nvSpPr>
            <p:spPr>
              <a:xfrm>
                <a:off x="5796586" y="2694249"/>
                <a:ext cx="2055371" cy="307777"/>
              </a:xfrm>
              <a:prstGeom prst="rect">
                <a:avLst/>
              </a:prstGeom>
              <a:ln>
                <a:noFill/>
              </a:ln>
            </p:spPr>
            <p:style>
              <a:lnRef idx="2">
                <a:schemeClr val="dk1"/>
              </a:lnRef>
              <a:fillRef idx="1">
                <a:schemeClr val="lt1"/>
              </a:fillRef>
              <a:effectRef idx="0">
                <a:schemeClr val="dk1"/>
              </a:effectRef>
              <a:fontRef idx="minor">
                <a:schemeClr val="dk1"/>
              </a:fontRef>
            </p:style>
            <p:txBody>
              <a:bodyPr wrap="none" rtlCol="0">
                <a:spAutoFit/>
              </a:bodyPr>
              <a:lstStyle/>
              <a:p>
                <a:r>
                  <a:rPr lang="en-US" sz="1400" dirty="0">
                    <a:solidFill>
                      <a:srgbClr val="0066FF"/>
                    </a:solidFill>
                  </a:rPr>
                  <a:t>Circulation from the city</a:t>
                </a:r>
                <a:endParaRPr lang="en-GB" sz="1400" dirty="0">
                  <a:solidFill>
                    <a:srgbClr val="0066FF"/>
                  </a:solidFill>
                </a:endParaRPr>
              </a:p>
            </p:txBody>
          </p:sp>
          <p:sp>
            <p:nvSpPr>
              <p:cNvPr id="66" name="TextBox 65">
                <a:extLst>
                  <a:ext uri="{FF2B5EF4-FFF2-40B4-BE49-F238E27FC236}">
                    <a16:creationId xmlns:a16="http://schemas.microsoft.com/office/drawing/2014/main" id="{6318154B-71F9-0840-BA44-2CB3810B24A5}"/>
                  </a:ext>
                </a:extLst>
              </p:cNvPr>
              <p:cNvSpPr txBox="1"/>
              <p:nvPr/>
            </p:nvSpPr>
            <p:spPr>
              <a:xfrm>
                <a:off x="6281627" y="1997568"/>
                <a:ext cx="1449436" cy="307777"/>
              </a:xfrm>
              <a:prstGeom prst="rect">
                <a:avLst/>
              </a:prstGeom>
              <a:noFill/>
            </p:spPr>
            <p:txBody>
              <a:bodyPr wrap="none" rtlCol="0">
                <a:spAutoFit/>
              </a:bodyPr>
              <a:lstStyle/>
              <a:p>
                <a:r>
                  <a:rPr lang="en-US" sz="1400" dirty="0">
                    <a:solidFill>
                      <a:schemeClr val="accent6">
                        <a:lumMod val="50000"/>
                      </a:schemeClr>
                    </a:solidFill>
                  </a:rPr>
                  <a:t>New Installation</a:t>
                </a:r>
                <a:endParaRPr lang="en-GB" sz="1400" dirty="0">
                  <a:solidFill>
                    <a:schemeClr val="accent6">
                      <a:lumMod val="50000"/>
                    </a:schemeClr>
                  </a:solidFill>
                </a:endParaRPr>
              </a:p>
            </p:txBody>
          </p:sp>
        </p:grpSp>
        <p:sp>
          <p:nvSpPr>
            <p:cNvPr id="10" name="Rectangle 9">
              <a:extLst>
                <a:ext uri="{FF2B5EF4-FFF2-40B4-BE49-F238E27FC236}">
                  <a16:creationId xmlns:a16="http://schemas.microsoft.com/office/drawing/2014/main" id="{CA9C9611-D514-0D49-ACAC-B8712446F203}"/>
                </a:ext>
              </a:extLst>
            </p:cNvPr>
            <p:cNvSpPr/>
            <p:nvPr/>
          </p:nvSpPr>
          <p:spPr>
            <a:xfrm>
              <a:off x="6084617" y="1308932"/>
              <a:ext cx="2630848" cy="276999"/>
            </a:xfrm>
            <a:prstGeom prst="rect">
              <a:avLst/>
            </a:prstGeom>
          </p:spPr>
          <p:txBody>
            <a:bodyPr wrap="none">
              <a:spAutoFit/>
            </a:bodyPr>
            <a:lstStyle/>
            <a:p>
              <a:r>
                <a:rPr lang="en-US" sz="1200" dirty="0">
                  <a:solidFill>
                    <a:srgbClr val="0066FF"/>
                  </a:solidFill>
                </a:rPr>
                <a:t>With the heat exchanger: ~25-28 </a:t>
              </a:r>
              <a:r>
                <a:rPr lang="en-GB" sz="1200" b="1" dirty="0">
                  <a:solidFill>
                    <a:srgbClr val="0066FF"/>
                  </a:solidFill>
                </a:rPr>
                <a:t>°</a:t>
              </a:r>
              <a:r>
                <a:rPr lang="en-US" sz="1200" dirty="0">
                  <a:solidFill>
                    <a:srgbClr val="0066FF"/>
                  </a:solidFill>
                </a:rPr>
                <a:t>C</a:t>
              </a:r>
              <a:endParaRPr lang="en-GB" sz="1200" dirty="0">
                <a:solidFill>
                  <a:srgbClr val="0066FF"/>
                </a:solidFill>
              </a:endParaRPr>
            </a:p>
          </p:txBody>
        </p:sp>
      </p:grpSp>
      <p:sp>
        <p:nvSpPr>
          <p:cNvPr id="12" name="Footer Placeholder 11">
            <a:extLst>
              <a:ext uri="{FF2B5EF4-FFF2-40B4-BE49-F238E27FC236}">
                <a16:creationId xmlns:a16="http://schemas.microsoft.com/office/drawing/2014/main" id="{54D3A867-1461-E54A-AFB9-227FA8F4A552}"/>
              </a:ext>
            </a:extLst>
          </p:cNvPr>
          <p:cNvSpPr>
            <a:spLocks noGrp="1"/>
          </p:cNvSpPr>
          <p:nvPr>
            <p:ph type="ftr" sz="quarter" idx="3"/>
          </p:nvPr>
        </p:nvSpPr>
        <p:spPr/>
        <p:txBody>
          <a:bodyPr/>
          <a:lstStyle/>
          <a:p>
            <a:r>
              <a:rPr lang="en-US"/>
              <a:t>March, 30         Enrique Blanco - CERN</a:t>
            </a:r>
            <a:endParaRPr lang="en-US" dirty="0"/>
          </a:p>
        </p:txBody>
      </p:sp>
      <p:pic>
        <p:nvPicPr>
          <p:cNvPr id="13" name="Picture 12">
            <a:extLst>
              <a:ext uri="{FF2B5EF4-FFF2-40B4-BE49-F238E27FC236}">
                <a16:creationId xmlns:a16="http://schemas.microsoft.com/office/drawing/2014/main" id="{B3563DDC-524D-374E-B90D-1EF2D540BDAA}"/>
              </a:ext>
            </a:extLst>
          </p:cNvPr>
          <p:cNvPicPr>
            <a:picLocks noChangeAspect="1"/>
          </p:cNvPicPr>
          <p:nvPr/>
        </p:nvPicPr>
        <p:blipFill>
          <a:blip r:embed="rId4"/>
          <a:stretch>
            <a:fillRect/>
          </a:stretch>
        </p:blipFill>
        <p:spPr>
          <a:xfrm>
            <a:off x="6090462" y="1566845"/>
            <a:ext cx="1726000" cy="1150666"/>
          </a:xfrm>
          <a:prstGeom prst="rect">
            <a:avLst/>
          </a:prstGeom>
        </p:spPr>
      </p:pic>
      <p:sp>
        <p:nvSpPr>
          <p:cNvPr id="72" name="Rectangle 71">
            <a:extLst>
              <a:ext uri="{FF2B5EF4-FFF2-40B4-BE49-F238E27FC236}">
                <a16:creationId xmlns:a16="http://schemas.microsoft.com/office/drawing/2014/main" id="{B0B135BE-ABBC-EC41-90DF-57DA8E3C57A0}"/>
              </a:ext>
            </a:extLst>
          </p:cNvPr>
          <p:cNvSpPr/>
          <p:nvPr/>
        </p:nvSpPr>
        <p:spPr>
          <a:xfrm>
            <a:off x="0" y="4212964"/>
            <a:ext cx="1646605" cy="253916"/>
          </a:xfrm>
          <a:prstGeom prst="rect">
            <a:avLst/>
          </a:prstGeom>
        </p:spPr>
        <p:txBody>
          <a:bodyPr wrap="none">
            <a:spAutoFit/>
          </a:bodyPr>
          <a:lstStyle/>
          <a:p>
            <a:r>
              <a:rPr lang="en-US" sz="1050" dirty="0">
                <a:solidFill>
                  <a:schemeClr val="bg1">
                    <a:lumMod val="50000"/>
                  </a:schemeClr>
                </a:solidFill>
              </a:rPr>
              <a:t>Courtesy of Matias </a:t>
            </a:r>
            <a:r>
              <a:rPr lang="en-US" sz="1050" dirty="0" err="1">
                <a:solidFill>
                  <a:schemeClr val="bg1">
                    <a:lumMod val="50000"/>
                  </a:schemeClr>
                </a:solidFill>
              </a:rPr>
              <a:t>Peljo</a:t>
            </a:r>
            <a:endParaRPr lang="en-US" sz="1050" dirty="0">
              <a:solidFill>
                <a:schemeClr val="bg1">
                  <a:lumMod val="50000"/>
                </a:schemeClr>
              </a:solidFill>
            </a:endParaRPr>
          </a:p>
        </p:txBody>
      </p:sp>
      <p:pic>
        <p:nvPicPr>
          <p:cNvPr id="38" name="Picture 3">
            <a:extLst>
              <a:ext uri="{FF2B5EF4-FFF2-40B4-BE49-F238E27FC236}">
                <a16:creationId xmlns:a16="http://schemas.microsoft.com/office/drawing/2014/main" id="{4A4D467B-7A72-CC4F-A19E-B47915D2895B}"/>
              </a:ext>
            </a:extLst>
          </p:cNvPr>
          <p:cNvPicPr>
            <a:picLocks noChangeAspect="1" noChangeArrowheads="1"/>
          </p:cNvPicPr>
          <p:nvPr/>
        </p:nvPicPr>
        <p:blipFill rotWithShape="1">
          <a:blip r:embed="rId5" cstate="print"/>
          <a:srcRect l="3448" t="29343" b="26132"/>
          <a:stretch/>
        </p:blipFill>
        <p:spPr bwMode="auto">
          <a:xfrm>
            <a:off x="46935" y="2744341"/>
            <a:ext cx="2080315" cy="1362832"/>
          </a:xfrm>
          <a:prstGeom prst="rect">
            <a:avLst/>
          </a:prstGeom>
          <a:noFill/>
          <a:ln w="9525">
            <a:noFill/>
            <a:miter lim="800000"/>
            <a:headEnd/>
            <a:tailEnd/>
          </a:ln>
        </p:spPr>
      </p:pic>
      <p:grpSp>
        <p:nvGrpSpPr>
          <p:cNvPr id="3" name="Group 2">
            <a:extLst>
              <a:ext uri="{FF2B5EF4-FFF2-40B4-BE49-F238E27FC236}">
                <a16:creationId xmlns:a16="http://schemas.microsoft.com/office/drawing/2014/main" id="{16E8E2D2-2CC4-C44D-A9C9-3052F83F4438}"/>
              </a:ext>
            </a:extLst>
          </p:cNvPr>
          <p:cNvGrpSpPr/>
          <p:nvPr/>
        </p:nvGrpSpPr>
        <p:grpSpPr>
          <a:xfrm>
            <a:off x="6011782" y="1066308"/>
            <a:ext cx="2715656" cy="2515816"/>
            <a:chOff x="6011782" y="1066308"/>
            <a:chExt cx="2715656" cy="2515816"/>
          </a:xfrm>
        </p:grpSpPr>
        <p:cxnSp>
          <p:nvCxnSpPr>
            <p:cNvPr id="41" name="Straight Arrow Connector 40">
              <a:extLst>
                <a:ext uri="{FF2B5EF4-FFF2-40B4-BE49-F238E27FC236}">
                  <a16:creationId xmlns:a16="http://schemas.microsoft.com/office/drawing/2014/main" id="{A9AB62FB-2B86-694C-BE30-3344379E6ED0}"/>
                </a:ext>
              </a:extLst>
            </p:cNvPr>
            <p:cNvCxnSpPr/>
            <p:nvPr/>
          </p:nvCxnSpPr>
          <p:spPr>
            <a:xfrm flipH="1">
              <a:off x="6011782" y="1066308"/>
              <a:ext cx="2715656" cy="0"/>
            </a:xfrm>
            <a:prstGeom prst="straightConnector1">
              <a:avLst/>
            </a:prstGeom>
            <a:ln w="28575">
              <a:solidFill>
                <a:srgbClr val="1320F7"/>
              </a:solidFill>
              <a:tailEnd type="triangle"/>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8ECCD572-B6A6-C145-BF34-B71D1A175728}"/>
                </a:ext>
              </a:extLst>
            </p:cNvPr>
            <p:cNvCxnSpPr/>
            <p:nvPr/>
          </p:nvCxnSpPr>
          <p:spPr>
            <a:xfrm flipH="1">
              <a:off x="8700462" y="1088610"/>
              <a:ext cx="4536" cy="2493514"/>
            </a:xfrm>
            <a:prstGeom prst="line">
              <a:avLst/>
            </a:prstGeom>
            <a:ln w="28575">
              <a:solidFill>
                <a:srgbClr val="1320F7"/>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7711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par>
                                <p:cTn id="13" presetID="9"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0995E37-8E12-2542-8362-338F56870BC5}"/>
              </a:ext>
            </a:extLst>
          </p:cNvPr>
          <p:cNvSpPr>
            <a:spLocks noGrp="1"/>
          </p:cNvSpPr>
          <p:nvPr>
            <p:ph type="title"/>
          </p:nvPr>
        </p:nvSpPr>
        <p:spPr/>
        <p:txBody>
          <a:bodyPr/>
          <a:lstStyle/>
          <a:p>
            <a:r>
              <a:rPr lang="en-US" dirty="0"/>
              <a:t>Model validation</a:t>
            </a: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00659" y="1543800"/>
            <a:ext cx="2916115" cy="2718670"/>
          </a:xfrm>
        </p:spPr>
      </p:pic>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sp>
        <p:nvSpPr>
          <p:cNvPr id="14" name="TextBox 13"/>
          <p:cNvSpPr txBox="1"/>
          <p:nvPr/>
        </p:nvSpPr>
        <p:spPr>
          <a:xfrm>
            <a:off x="700659" y="767348"/>
            <a:ext cx="1253869" cy="400110"/>
          </a:xfrm>
          <a:prstGeom prst="rect">
            <a:avLst/>
          </a:prstGeom>
          <a:noFill/>
        </p:spPr>
        <p:txBody>
          <a:bodyPr wrap="none" rtlCol="0">
            <a:spAutoFit/>
          </a:bodyPr>
          <a:lstStyle/>
          <a:p>
            <a:r>
              <a:rPr lang="en-GB" sz="2000" b="1" dirty="0"/>
              <a:t>Dynamic</a:t>
            </a:r>
          </a:p>
        </p:txBody>
      </p:sp>
      <p:sp>
        <p:nvSpPr>
          <p:cNvPr id="15" name="TextBox 14"/>
          <p:cNvSpPr txBox="1"/>
          <p:nvPr/>
        </p:nvSpPr>
        <p:spPr>
          <a:xfrm>
            <a:off x="4751275" y="724459"/>
            <a:ext cx="1694695" cy="400110"/>
          </a:xfrm>
          <a:prstGeom prst="rect">
            <a:avLst/>
          </a:prstGeom>
          <a:noFill/>
        </p:spPr>
        <p:txBody>
          <a:bodyPr wrap="none" rtlCol="0">
            <a:spAutoFit/>
          </a:bodyPr>
          <a:lstStyle/>
          <a:p>
            <a:r>
              <a:rPr lang="en-GB" sz="2000" b="1" dirty="0"/>
              <a:t>Steady state</a:t>
            </a:r>
          </a:p>
        </p:txBody>
      </p:sp>
      <p:sp>
        <p:nvSpPr>
          <p:cNvPr id="18" name="TextBox 17"/>
          <p:cNvSpPr txBox="1"/>
          <p:nvPr/>
        </p:nvSpPr>
        <p:spPr>
          <a:xfrm>
            <a:off x="4751275" y="1140169"/>
            <a:ext cx="4410182" cy="276999"/>
          </a:xfrm>
          <a:prstGeom prst="rect">
            <a:avLst/>
          </a:prstGeom>
          <a:noFill/>
        </p:spPr>
        <p:txBody>
          <a:bodyPr wrap="none" rtlCol="0">
            <a:spAutoFit/>
          </a:bodyPr>
          <a:lstStyle/>
          <a:p>
            <a:r>
              <a:rPr lang="en-GB" sz="1200" dirty="0"/>
              <a:t>Residual densities for set of steady states from LHC run 2016 </a:t>
            </a:r>
          </a:p>
        </p:txBody>
      </p:sp>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5596" y="2141860"/>
            <a:ext cx="3815603" cy="1933291"/>
          </a:xfrm>
          <a:prstGeom prst="rect">
            <a:avLst/>
          </a:prstGeom>
        </p:spPr>
      </p:pic>
      <p:sp>
        <p:nvSpPr>
          <p:cNvPr id="23" name="TextBox 22"/>
          <p:cNvSpPr txBox="1"/>
          <p:nvPr/>
        </p:nvSpPr>
        <p:spPr>
          <a:xfrm>
            <a:off x="700659" y="1156402"/>
            <a:ext cx="3211135" cy="461665"/>
          </a:xfrm>
          <a:prstGeom prst="rect">
            <a:avLst/>
          </a:prstGeom>
          <a:noFill/>
        </p:spPr>
        <p:txBody>
          <a:bodyPr wrap="none" rtlCol="0">
            <a:spAutoFit/>
          </a:bodyPr>
          <a:lstStyle/>
          <a:p>
            <a:r>
              <a:rPr lang="en-GB" sz="1200" dirty="0"/>
              <a:t>Comparison against real data on 15.8.2014, </a:t>
            </a:r>
            <a:br>
              <a:rPr lang="en-GB" sz="1200" dirty="0"/>
            </a:br>
            <a:r>
              <a:rPr lang="en-GB" sz="1200" dirty="0"/>
              <a:t>RMSE = 0.49 C</a:t>
            </a:r>
          </a:p>
        </p:txBody>
      </p:sp>
      <p:sp>
        <p:nvSpPr>
          <p:cNvPr id="2" name="TextBox 1">
            <a:extLst>
              <a:ext uri="{FF2B5EF4-FFF2-40B4-BE49-F238E27FC236}">
                <a16:creationId xmlns:a16="http://schemas.microsoft.com/office/drawing/2014/main" id="{8EF55D3A-2B91-B54B-ADEA-B56458743DA3}"/>
              </a:ext>
            </a:extLst>
          </p:cNvPr>
          <p:cNvSpPr txBox="1"/>
          <p:nvPr/>
        </p:nvSpPr>
        <p:spPr>
          <a:xfrm>
            <a:off x="5106692" y="5734373"/>
            <a:ext cx="184731" cy="369332"/>
          </a:xfrm>
          <a:prstGeom prst="rect">
            <a:avLst/>
          </a:prstGeom>
          <a:noFill/>
        </p:spPr>
        <p:txBody>
          <a:bodyPr wrap="none" rtlCol="0">
            <a:spAutoFit/>
          </a:bodyPr>
          <a:lstStyle/>
          <a:p>
            <a:endParaRPr lang="en-US" dirty="0"/>
          </a:p>
        </p:txBody>
      </p:sp>
      <p:sp>
        <p:nvSpPr>
          <p:cNvPr id="5" name="Date Placeholder 4">
            <a:extLst>
              <a:ext uri="{FF2B5EF4-FFF2-40B4-BE49-F238E27FC236}">
                <a16:creationId xmlns:a16="http://schemas.microsoft.com/office/drawing/2014/main" id="{A6688FF1-511D-844E-A5F4-AAA00F77AF96}"/>
              </a:ext>
            </a:extLst>
          </p:cNvPr>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8" name="Footer Placeholder 7">
            <a:extLst>
              <a:ext uri="{FF2B5EF4-FFF2-40B4-BE49-F238E27FC236}">
                <a16:creationId xmlns:a16="http://schemas.microsoft.com/office/drawing/2014/main" id="{695F8BDB-3B61-2B40-9323-944C3D66750C}"/>
              </a:ext>
            </a:extLst>
          </p:cNvPr>
          <p:cNvSpPr>
            <a:spLocks noGrp="1"/>
          </p:cNvSpPr>
          <p:nvPr>
            <p:ph type="ftr" sz="quarter" idx="3"/>
          </p:nvPr>
        </p:nvSpPr>
        <p:spPr/>
        <p:txBody>
          <a:bodyPr/>
          <a:lstStyle/>
          <a:p>
            <a:r>
              <a:rPr lang="en-US"/>
              <a:t>March, 30         Enrique Blanco - CERN</a:t>
            </a:r>
            <a:endParaRPr lang="en-US" dirty="0"/>
          </a:p>
        </p:txBody>
      </p:sp>
      <p:sp>
        <p:nvSpPr>
          <p:cNvPr id="16" name="Rectangle 15">
            <a:extLst>
              <a:ext uri="{FF2B5EF4-FFF2-40B4-BE49-F238E27FC236}">
                <a16:creationId xmlns:a16="http://schemas.microsoft.com/office/drawing/2014/main" id="{D5BD4770-0533-F44D-8F87-45DB4867C5A5}"/>
              </a:ext>
            </a:extLst>
          </p:cNvPr>
          <p:cNvSpPr/>
          <p:nvPr/>
        </p:nvSpPr>
        <p:spPr>
          <a:xfrm>
            <a:off x="7168291" y="4204538"/>
            <a:ext cx="1646605" cy="253916"/>
          </a:xfrm>
          <a:prstGeom prst="rect">
            <a:avLst/>
          </a:prstGeom>
        </p:spPr>
        <p:txBody>
          <a:bodyPr wrap="none">
            <a:spAutoFit/>
          </a:bodyPr>
          <a:lstStyle/>
          <a:p>
            <a:r>
              <a:rPr lang="en-US" sz="1050" dirty="0">
                <a:solidFill>
                  <a:schemeClr val="bg1">
                    <a:lumMod val="50000"/>
                  </a:schemeClr>
                </a:solidFill>
              </a:rPr>
              <a:t>Courtesy of Matias </a:t>
            </a:r>
            <a:r>
              <a:rPr lang="en-US" sz="1050" dirty="0" err="1">
                <a:solidFill>
                  <a:schemeClr val="bg1">
                    <a:lumMod val="50000"/>
                  </a:schemeClr>
                </a:solidFill>
              </a:rPr>
              <a:t>Peljo</a:t>
            </a:r>
            <a:endParaRPr lang="en-US" sz="1050" dirty="0">
              <a:solidFill>
                <a:schemeClr val="bg1">
                  <a:lumMod val="50000"/>
                </a:schemeClr>
              </a:solidFill>
            </a:endParaRPr>
          </a:p>
        </p:txBody>
      </p:sp>
    </p:spTree>
    <p:extLst>
      <p:ext uri="{BB962C8B-B14F-4D97-AF65-F5344CB8AC3E}">
        <p14:creationId xmlns:p14="http://schemas.microsoft.com/office/powerpoint/2010/main" val="11318480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Virtual commissioning</a:t>
            </a:r>
            <a:endParaRPr lang="en-GB" dirty="0"/>
          </a:p>
        </p:txBody>
      </p:sp>
      <p:sp>
        <p:nvSpPr>
          <p:cNvPr id="12" name="Content Placeholder 11">
            <a:extLst>
              <a:ext uri="{FF2B5EF4-FFF2-40B4-BE49-F238E27FC236}">
                <a16:creationId xmlns:a16="http://schemas.microsoft.com/office/drawing/2014/main" id="{1D708564-561E-2648-BD0D-B60251B1C428}"/>
              </a:ext>
            </a:extLst>
          </p:cNvPr>
          <p:cNvSpPr>
            <a:spLocks noGrp="1"/>
          </p:cNvSpPr>
          <p:nvPr>
            <p:ph idx="1"/>
          </p:nvPr>
        </p:nvSpPr>
        <p:spPr>
          <a:xfrm>
            <a:off x="457199" y="994205"/>
            <a:ext cx="4441087" cy="3203145"/>
          </a:xfrm>
        </p:spPr>
        <p:txBody>
          <a:bodyPr>
            <a:normAutofit/>
          </a:bodyPr>
          <a:lstStyle/>
          <a:p>
            <a:pPr marL="36576" indent="0">
              <a:buNone/>
            </a:pPr>
            <a:r>
              <a:rPr lang="en-US" sz="1600" dirty="0"/>
              <a:t>- Does my control system behaves as expected?</a:t>
            </a:r>
          </a:p>
          <a:p>
            <a:pPr marL="36576" indent="0">
              <a:buNone/>
            </a:pPr>
            <a:r>
              <a:rPr lang="en-US" sz="1600" dirty="0"/>
              <a:t>- Could it cope with unexpected scenarios? </a:t>
            </a:r>
          </a:p>
        </p:txBody>
      </p:sp>
      <p:pic>
        <p:nvPicPr>
          <p:cNvPr id="5" name="Content Placeholder 6">
            <a:extLst>
              <a:ext uri="{FF2B5EF4-FFF2-40B4-BE49-F238E27FC236}">
                <a16:creationId xmlns:a16="http://schemas.microsoft.com/office/drawing/2014/main" id="{35773E57-773B-FD47-8AD1-0F2BBDC59610}"/>
              </a:ext>
            </a:extLst>
          </p:cNvPr>
          <p:cNvPicPr>
            <a:picLocks noChangeAspect="1"/>
          </p:cNvPicPr>
          <p:nvPr/>
        </p:nvPicPr>
        <p:blipFill>
          <a:blip r:embed="rId2"/>
          <a:stretch>
            <a:fillRect/>
          </a:stretch>
        </p:blipFill>
        <p:spPr>
          <a:xfrm>
            <a:off x="4898287" y="239068"/>
            <a:ext cx="4178086" cy="3764461"/>
          </a:xfrm>
          <a:prstGeom prst="rect">
            <a:avLst/>
          </a:prstGeom>
        </p:spPr>
      </p:pic>
      <p:sp>
        <p:nvSpPr>
          <p:cNvPr id="6" name="TextBox 5">
            <a:extLst>
              <a:ext uri="{FF2B5EF4-FFF2-40B4-BE49-F238E27FC236}">
                <a16:creationId xmlns:a16="http://schemas.microsoft.com/office/drawing/2014/main" id="{0411CEA5-7B99-354A-8309-E4DC640B3757}"/>
              </a:ext>
            </a:extLst>
          </p:cNvPr>
          <p:cNvSpPr txBox="1"/>
          <p:nvPr/>
        </p:nvSpPr>
        <p:spPr>
          <a:xfrm>
            <a:off x="5040056" y="4067477"/>
            <a:ext cx="1590500" cy="276999"/>
          </a:xfrm>
          <a:prstGeom prst="rect">
            <a:avLst/>
          </a:prstGeom>
          <a:noFill/>
        </p:spPr>
        <p:txBody>
          <a:bodyPr wrap="none" rtlCol="0">
            <a:spAutoFit/>
          </a:bodyPr>
          <a:lstStyle/>
          <a:p>
            <a:pPr algn="r"/>
            <a:r>
              <a:rPr lang="en-US" sz="1200" dirty="0"/>
              <a:t>Mid season scenario</a:t>
            </a:r>
          </a:p>
        </p:txBody>
      </p:sp>
      <p:pic>
        <p:nvPicPr>
          <p:cNvPr id="8" name="Picture 7">
            <a:extLst>
              <a:ext uri="{FF2B5EF4-FFF2-40B4-BE49-F238E27FC236}">
                <a16:creationId xmlns:a16="http://schemas.microsoft.com/office/drawing/2014/main" id="{43BE3BF3-D54B-FB4F-8CAC-C807702EF034}"/>
              </a:ext>
            </a:extLst>
          </p:cNvPr>
          <p:cNvPicPr>
            <a:picLocks noChangeAspect="1"/>
          </p:cNvPicPr>
          <p:nvPr/>
        </p:nvPicPr>
        <p:blipFill>
          <a:blip r:embed="rId3"/>
          <a:stretch>
            <a:fillRect/>
          </a:stretch>
        </p:blipFill>
        <p:spPr>
          <a:xfrm>
            <a:off x="130810" y="2087880"/>
            <a:ext cx="4505722" cy="1775460"/>
          </a:xfrm>
          <a:prstGeom prst="rect">
            <a:avLst/>
          </a:prstGeom>
        </p:spPr>
      </p:pic>
      <p:sp>
        <p:nvSpPr>
          <p:cNvPr id="11" name="TextBox 10">
            <a:extLst>
              <a:ext uri="{FF2B5EF4-FFF2-40B4-BE49-F238E27FC236}">
                <a16:creationId xmlns:a16="http://schemas.microsoft.com/office/drawing/2014/main" id="{F0D01973-1BF5-1F45-A87B-86A3A438286D}"/>
              </a:ext>
            </a:extLst>
          </p:cNvPr>
          <p:cNvSpPr txBox="1"/>
          <p:nvPr/>
        </p:nvSpPr>
        <p:spPr>
          <a:xfrm>
            <a:off x="130810" y="4067477"/>
            <a:ext cx="2517485" cy="276999"/>
          </a:xfrm>
          <a:prstGeom prst="rect">
            <a:avLst/>
          </a:prstGeom>
          <a:noFill/>
        </p:spPr>
        <p:txBody>
          <a:bodyPr wrap="none" rtlCol="0">
            <a:spAutoFit/>
          </a:bodyPr>
          <a:lstStyle/>
          <a:p>
            <a:pPr algn="r"/>
            <a:r>
              <a:rPr lang="en-US" sz="1200" dirty="0"/>
              <a:t>Virtual commissioning architecture</a:t>
            </a:r>
          </a:p>
        </p:txBody>
      </p:sp>
      <p:sp>
        <p:nvSpPr>
          <p:cNvPr id="13" name="Date Placeholder 12">
            <a:extLst>
              <a:ext uri="{FF2B5EF4-FFF2-40B4-BE49-F238E27FC236}">
                <a16:creationId xmlns:a16="http://schemas.microsoft.com/office/drawing/2014/main" id="{10998F26-B65D-724E-9A3D-CF9525D201D5}"/>
              </a:ext>
            </a:extLst>
          </p:cNvPr>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14" name="Footer Placeholder 13">
            <a:extLst>
              <a:ext uri="{FF2B5EF4-FFF2-40B4-BE49-F238E27FC236}">
                <a16:creationId xmlns:a16="http://schemas.microsoft.com/office/drawing/2014/main" id="{82583862-4E1F-E742-902F-A20C4C2299E5}"/>
              </a:ext>
            </a:extLst>
          </p:cNvPr>
          <p:cNvSpPr>
            <a:spLocks noGrp="1"/>
          </p:cNvSpPr>
          <p:nvPr>
            <p:ph type="ftr" sz="quarter" idx="3"/>
          </p:nvPr>
        </p:nvSpPr>
        <p:spPr/>
        <p:txBody>
          <a:bodyPr/>
          <a:lstStyle/>
          <a:p>
            <a:r>
              <a:rPr lang="en-US"/>
              <a:t>March, 30         Enrique Blanco - CERN</a:t>
            </a:r>
            <a:endParaRPr lang="en-US" dirty="0"/>
          </a:p>
        </p:txBody>
      </p:sp>
      <p:sp>
        <p:nvSpPr>
          <p:cNvPr id="15" name="Slide Number Placeholder 14">
            <a:extLst>
              <a:ext uri="{FF2B5EF4-FFF2-40B4-BE49-F238E27FC236}">
                <a16:creationId xmlns:a16="http://schemas.microsoft.com/office/drawing/2014/main" id="{4337AA2C-B1AE-AE44-885F-58FE29E0658B}"/>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
        <p:nvSpPr>
          <p:cNvPr id="16" name="Rectangle 15">
            <a:extLst>
              <a:ext uri="{FF2B5EF4-FFF2-40B4-BE49-F238E27FC236}">
                <a16:creationId xmlns:a16="http://schemas.microsoft.com/office/drawing/2014/main" id="{C4E4ADE4-175C-C144-BF17-3EAF48008B95}"/>
              </a:ext>
            </a:extLst>
          </p:cNvPr>
          <p:cNvSpPr/>
          <p:nvPr/>
        </p:nvSpPr>
        <p:spPr>
          <a:xfrm>
            <a:off x="7356761" y="4220704"/>
            <a:ext cx="1701107" cy="246221"/>
          </a:xfrm>
          <a:prstGeom prst="rect">
            <a:avLst/>
          </a:prstGeom>
        </p:spPr>
        <p:txBody>
          <a:bodyPr wrap="none">
            <a:spAutoFit/>
          </a:bodyPr>
          <a:lstStyle/>
          <a:p>
            <a:r>
              <a:rPr lang="en-US" sz="1000" i="1" dirty="0">
                <a:solidFill>
                  <a:schemeClr val="bg1">
                    <a:lumMod val="50000"/>
                  </a:schemeClr>
                </a:solidFill>
              </a:rPr>
              <a:t>Courtesy of Brad Schofield</a:t>
            </a:r>
          </a:p>
        </p:txBody>
      </p:sp>
    </p:spTree>
    <p:extLst>
      <p:ext uri="{BB962C8B-B14F-4D97-AF65-F5344CB8AC3E}">
        <p14:creationId xmlns:p14="http://schemas.microsoft.com/office/powerpoint/2010/main" val="2861250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Applied formal methods </a:t>
            </a:r>
            <a:endParaRPr lang="en-GB" sz="4000" dirty="0">
              <a:latin typeface="Tahoma"/>
              <a:cs typeface="Tahoma"/>
            </a:endParaRPr>
          </a:p>
        </p:txBody>
      </p:sp>
      <p:sp>
        <p:nvSpPr>
          <p:cNvPr id="3" name="Content Placeholder 2"/>
          <p:cNvSpPr>
            <a:spLocks noGrp="1"/>
          </p:cNvSpPr>
          <p:nvPr>
            <p:ph idx="1"/>
          </p:nvPr>
        </p:nvSpPr>
        <p:spPr>
          <a:xfrm>
            <a:off x="457200" y="903826"/>
            <a:ext cx="8226854" cy="3590945"/>
          </a:xfrm>
        </p:spPr>
        <p:txBody>
          <a:bodyPr>
            <a:normAutofit/>
          </a:bodyPr>
          <a:lstStyle/>
          <a:p>
            <a:r>
              <a:rPr lang="en-GB" sz="1600" b="1" dirty="0">
                <a:latin typeface="Tahoma"/>
                <a:cs typeface="Tahoma"/>
              </a:rPr>
              <a:t>Formal verification </a:t>
            </a:r>
            <a:r>
              <a:rPr lang="en-GB" sz="1600" dirty="0">
                <a:latin typeface="Tahoma"/>
                <a:cs typeface="Tahoma"/>
              </a:rPr>
              <a:t>of PLC code: </a:t>
            </a:r>
            <a:r>
              <a:rPr lang="en-GB" sz="1600" b="1" dirty="0" err="1">
                <a:latin typeface="Tahoma"/>
                <a:cs typeface="Tahoma"/>
              </a:rPr>
              <a:t>PLCVerif</a:t>
            </a:r>
            <a:endParaRPr lang="en-GB" sz="1600" b="1" dirty="0">
              <a:latin typeface="Tahoma"/>
              <a:cs typeface="Tahoma"/>
            </a:endParaRPr>
          </a:p>
          <a:p>
            <a:pPr lvl="1"/>
            <a:r>
              <a:rPr lang="en-GB" sz="1600" dirty="0"/>
              <a:t>Mathematically sound methods to check the correctness </a:t>
            </a:r>
            <a:br>
              <a:rPr lang="en-GB" sz="1600" dirty="0"/>
            </a:br>
            <a:r>
              <a:rPr lang="en-GB" sz="1600" dirty="0"/>
              <a:t>of plans / implementations. e.g. Model checking</a:t>
            </a:r>
            <a:endParaRPr lang="en-GB" sz="1600" dirty="0">
              <a:latin typeface="Tahoma"/>
              <a:cs typeface="Tahoma"/>
            </a:endParaRPr>
          </a:p>
          <a:p>
            <a:pPr lvl="1"/>
            <a:r>
              <a:rPr lang="en-GB" sz="1600" dirty="0">
                <a:latin typeface="Tahoma"/>
                <a:cs typeface="Tahoma"/>
              </a:rPr>
              <a:t>Tool reengineering project funded by CERN </a:t>
            </a:r>
            <a:r>
              <a:rPr lang="en-GB" sz="1600" dirty="0">
                <a:solidFill>
                  <a:schemeClr val="tx1">
                    <a:lumMod val="60000"/>
                    <a:lumOff val="40000"/>
                  </a:schemeClr>
                </a:solidFill>
                <a:latin typeface="Tahoma"/>
                <a:cs typeface="Tahoma"/>
              </a:rPr>
              <a:t>KT</a:t>
            </a:r>
            <a:endParaRPr lang="en-GB" sz="1600" dirty="0">
              <a:latin typeface="Tahoma"/>
              <a:cs typeface="Tahoma"/>
            </a:endParaRPr>
          </a:p>
          <a:p>
            <a:pPr>
              <a:spcBef>
                <a:spcPts val="1200"/>
              </a:spcBef>
            </a:pPr>
            <a:r>
              <a:rPr lang="en-GB" sz="1600" b="1" dirty="0">
                <a:latin typeface="Tahoma"/>
                <a:cs typeface="Tahoma"/>
              </a:rPr>
              <a:t>Used in real-life projects </a:t>
            </a:r>
            <a:r>
              <a:rPr lang="en-GB" sz="1600" dirty="0">
                <a:latin typeface="Tahoma"/>
                <a:cs typeface="Tahoma"/>
              </a:rPr>
              <a:t>(to complement testing)</a:t>
            </a:r>
          </a:p>
          <a:p>
            <a:pPr lvl="1"/>
            <a:r>
              <a:rPr lang="en-GB" sz="1600" dirty="0">
                <a:latin typeface="Tahoma"/>
                <a:cs typeface="Tahoma"/>
              </a:rPr>
              <a:t>At CERN: </a:t>
            </a:r>
            <a:r>
              <a:rPr lang="en-GB" sz="1600" dirty="0">
                <a:solidFill>
                  <a:schemeClr val="tx1">
                    <a:lumMod val="60000"/>
                    <a:lumOff val="40000"/>
                  </a:schemeClr>
                </a:solidFill>
                <a:latin typeface="Tahoma"/>
                <a:cs typeface="Tahoma"/>
              </a:rPr>
              <a:t>SM18</a:t>
            </a:r>
            <a:r>
              <a:rPr lang="en-GB" sz="1600" dirty="0">
                <a:latin typeface="Tahoma"/>
                <a:cs typeface="Tahoma"/>
              </a:rPr>
              <a:t> projects, B311 </a:t>
            </a:r>
            <a:r>
              <a:rPr lang="en-GB" sz="1600" dirty="0">
                <a:solidFill>
                  <a:schemeClr val="tx1">
                    <a:lumMod val="60000"/>
                    <a:lumOff val="40000"/>
                  </a:schemeClr>
                </a:solidFill>
                <a:latin typeface="Tahoma"/>
                <a:cs typeface="Tahoma"/>
              </a:rPr>
              <a:t>Switchboard</a:t>
            </a:r>
            <a:r>
              <a:rPr lang="en-GB" sz="1600" dirty="0">
                <a:latin typeface="Tahoma"/>
                <a:cs typeface="Tahoma"/>
              </a:rPr>
              <a:t>, </a:t>
            </a:r>
            <a:r>
              <a:rPr lang="en-GB" sz="1600" dirty="0">
                <a:solidFill>
                  <a:schemeClr val="tx1">
                    <a:lumMod val="60000"/>
                    <a:lumOff val="40000"/>
                  </a:schemeClr>
                </a:solidFill>
                <a:latin typeface="Tahoma"/>
                <a:cs typeface="Tahoma"/>
              </a:rPr>
              <a:t>AWAKE</a:t>
            </a:r>
          </a:p>
          <a:p>
            <a:pPr lvl="1"/>
            <a:r>
              <a:rPr lang="en-GB" sz="1600" dirty="0">
                <a:latin typeface="Tahoma"/>
                <a:cs typeface="Tahoma"/>
              </a:rPr>
              <a:t>Outside of CERN: </a:t>
            </a:r>
            <a:r>
              <a:rPr lang="en-GB" sz="1600" dirty="0">
                <a:solidFill>
                  <a:schemeClr val="tx1">
                    <a:lumMod val="60000"/>
                    <a:lumOff val="40000"/>
                  </a:schemeClr>
                </a:solidFill>
                <a:latin typeface="Tahoma"/>
                <a:cs typeface="Tahoma"/>
              </a:rPr>
              <a:t>ITER</a:t>
            </a:r>
            <a:r>
              <a:rPr lang="en-GB" sz="1600" dirty="0">
                <a:latin typeface="Tahoma"/>
                <a:cs typeface="Tahoma"/>
              </a:rPr>
              <a:t> interlock masking (HIOC)</a:t>
            </a:r>
          </a:p>
          <a:p>
            <a:pPr>
              <a:spcBef>
                <a:spcPts val="1200"/>
              </a:spcBef>
            </a:pPr>
            <a:r>
              <a:rPr lang="en-GB" sz="1600" b="1" dirty="0">
                <a:latin typeface="Tahoma"/>
                <a:cs typeface="Tahoma"/>
              </a:rPr>
              <a:t>Collaborations</a:t>
            </a:r>
            <a:endParaRPr lang="en-GB" sz="1600" dirty="0">
              <a:latin typeface="Tahoma"/>
              <a:cs typeface="Tahoma"/>
            </a:endParaRPr>
          </a:p>
          <a:p>
            <a:pPr lvl="1"/>
            <a:r>
              <a:rPr lang="x-none" sz="1600" dirty="0">
                <a:cs typeface="Tahoma"/>
              </a:rPr>
              <a:t>BME</a:t>
            </a:r>
            <a:r>
              <a:rPr lang="en-GB" sz="1600" dirty="0">
                <a:latin typeface="Tahoma"/>
                <a:cs typeface="Tahoma"/>
              </a:rPr>
              <a:t> (Budapest)</a:t>
            </a:r>
          </a:p>
          <a:p>
            <a:pPr lvl="1"/>
            <a:r>
              <a:rPr lang="en-GB" sz="1600" dirty="0">
                <a:latin typeface="Tahoma"/>
                <a:cs typeface="Tahoma"/>
              </a:rPr>
              <a:t>EPFL (Lausanne)</a:t>
            </a:r>
          </a:p>
          <a:p>
            <a:pPr lvl="1"/>
            <a:r>
              <a:rPr lang="en-GB" sz="1600" dirty="0">
                <a:latin typeface="Tahoma"/>
                <a:cs typeface="Tahoma"/>
              </a:rPr>
              <a:t>NASA (US)</a:t>
            </a:r>
          </a:p>
        </p:txBody>
      </p:sp>
      <p:pic>
        <p:nvPicPr>
          <p:cNvPr id="10" name="Picture 9"/>
          <p:cNvPicPr>
            <a:picLocks noChangeAspect="1"/>
          </p:cNvPicPr>
          <p:nvPr/>
        </p:nvPicPr>
        <p:blipFill>
          <a:blip r:embed="rId3"/>
          <a:stretch>
            <a:fillRect/>
          </a:stretch>
        </p:blipFill>
        <p:spPr>
          <a:xfrm>
            <a:off x="7850459" y="175120"/>
            <a:ext cx="933647" cy="700235"/>
          </a:xfrm>
          <a:prstGeom prst="rect">
            <a:avLst/>
          </a:prstGeom>
        </p:spPr>
      </p:pic>
      <p:pic>
        <p:nvPicPr>
          <p:cNvPr id="14" name="Picture 13"/>
          <p:cNvPicPr>
            <a:picLocks noChangeAspect="1"/>
          </p:cNvPicPr>
          <p:nvPr/>
        </p:nvPicPr>
        <p:blipFill>
          <a:blip r:embed="rId4"/>
          <a:stretch>
            <a:fillRect/>
          </a:stretch>
        </p:blipFill>
        <p:spPr>
          <a:xfrm>
            <a:off x="6142703" y="2727131"/>
            <a:ext cx="2841117" cy="1809078"/>
          </a:xfrm>
          <a:prstGeom prst="rect">
            <a:avLst/>
          </a:prstGeom>
          <a:ln>
            <a:noFill/>
          </a:ln>
          <a:effectLst>
            <a:outerShdw blurRad="292100" dist="139700" dir="2700000" algn="tl" rotWithShape="0">
              <a:srgbClr val="333333">
                <a:alpha val="65000"/>
              </a:srgbClr>
            </a:outerShdw>
          </a:effectLst>
        </p:spPr>
      </p:pic>
      <p:pic>
        <p:nvPicPr>
          <p:cNvPr id="17" name="Picture 2"/>
          <p:cNvPicPr>
            <a:picLocks noChangeAspect="1" noChangeArrowheads="1"/>
          </p:cNvPicPr>
          <p:nvPr/>
        </p:nvPicPr>
        <p:blipFill>
          <a:blip r:embed="rId5" cstate="email">
            <a:extLst>
              <a:ext uri="{28A0092B-C50C-407E-A947-70E740481C1C}">
                <a14:useLocalDpi xmlns:a14="http://schemas.microsoft.com/office/drawing/2010/main" val="0"/>
              </a:ext>
            </a:extLst>
          </a:blip>
          <a:stretch>
            <a:fillRect/>
          </a:stretch>
        </p:blipFill>
        <p:spPr bwMode="auto">
          <a:xfrm>
            <a:off x="4030029" y="3258336"/>
            <a:ext cx="2783727" cy="13519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5" name="Footer Placeholder 4"/>
          <p:cNvSpPr>
            <a:spLocks noGrp="1"/>
          </p:cNvSpPr>
          <p:nvPr>
            <p:ph type="ftr" sz="quarter" idx="3"/>
          </p:nvPr>
        </p:nvSpPr>
        <p:spPr/>
        <p:txBody>
          <a:bodyPr/>
          <a:lstStyle/>
          <a:p>
            <a:r>
              <a:rPr lang="en-US"/>
              <a:t>March, 30         Enrique Blanco - CERN</a:t>
            </a:r>
            <a:endParaRPr lang="en-US" dirty="0"/>
          </a:p>
        </p:txBody>
      </p:sp>
      <p:grpSp>
        <p:nvGrpSpPr>
          <p:cNvPr id="15" name="Group 14"/>
          <p:cNvGrpSpPr/>
          <p:nvPr/>
        </p:nvGrpSpPr>
        <p:grpSpPr>
          <a:xfrm>
            <a:off x="6813756" y="980768"/>
            <a:ext cx="2081980" cy="1314975"/>
            <a:chOff x="1858479" y="1017639"/>
            <a:chExt cx="1926939" cy="1237463"/>
          </a:xfrm>
        </p:grpSpPr>
        <p:pic>
          <p:nvPicPr>
            <p:cNvPr id="16" name="Pictur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99800" y="1283606"/>
              <a:ext cx="685670" cy="510327"/>
            </a:xfrm>
            <a:prstGeom prst="rect">
              <a:avLst/>
            </a:prstGeom>
          </p:spPr>
        </p:pic>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04635" y="1017639"/>
              <a:ext cx="980783" cy="761050"/>
            </a:xfrm>
            <a:prstGeom prst="rect">
              <a:avLst/>
            </a:prstGeom>
          </p:spPr>
        </p:pic>
        <p:sp>
          <p:nvSpPr>
            <p:cNvPr id="19" name="Rectangle 18"/>
            <p:cNvSpPr/>
            <p:nvPr/>
          </p:nvSpPr>
          <p:spPr>
            <a:xfrm>
              <a:off x="1858479" y="1793437"/>
              <a:ext cx="806314" cy="461665"/>
            </a:xfrm>
            <a:prstGeom prst="rect">
              <a:avLst/>
            </a:prstGeom>
          </p:spPr>
          <p:txBody>
            <a:bodyPr wrap="square">
              <a:spAutoFit/>
            </a:bodyPr>
            <a:lstStyle/>
            <a:p>
              <a:pPr algn="ctr">
                <a:tabLst>
                  <a:tab pos="7620000" algn="r"/>
                </a:tabLst>
              </a:pPr>
              <a:r>
                <a:rPr lang="en-GB" sz="800" dirty="0"/>
                <a:t>Sophisticated</a:t>
              </a:r>
              <a:br>
                <a:rPr lang="en-GB" sz="800" dirty="0"/>
              </a:br>
              <a:r>
                <a:rPr lang="en-GB" sz="800" b="1" dirty="0">
                  <a:solidFill>
                    <a:schemeClr val="accent3"/>
                  </a:solidFill>
                </a:rPr>
                <a:t>theoretical</a:t>
              </a:r>
              <a:br>
                <a:rPr lang="en-GB" sz="800" dirty="0"/>
              </a:br>
              <a:r>
                <a:rPr lang="en-GB" sz="800" dirty="0"/>
                <a:t>algorithms</a:t>
              </a:r>
            </a:p>
          </p:txBody>
        </p:sp>
        <p:sp>
          <p:nvSpPr>
            <p:cNvPr id="20" name="Rectangle 19"/>
            <p:cNvSpPr/>
            <p:nvPr/>
          </p:nvSpPr>
          <p:spPr>
            <a:xfrm>
              <a:off x="2632301" y="1793437"/>
              <a:ext cx="958936" cy="461665"/>
            </a:xfrm>
            <a:prstGeom prst="rect">
              <a:avLst/>
            </a:prstGeom>
          </p:spPr>
          <p:txBody>
            <a:bodyPr wrap="square">
              <a:spAutoFit/>
            </a:bodyPr>
            <a:lstStyle/>
            <a:p>
              <a:pPr algn="ctr">
                <a:tabLst>
                  <a:tab pos="7620000" algn="r"/>
                </a:tabLst>
              </a:pPr>
              <a:r>
                <a:rPr lang="en-GB" sz="800" b="1" dirty="0">
                  <a:solidFill>
                    <a:schemeClr val="accent3"/>
                  </a:solidFill>
                </a:rPr>
                <a:t>Missing tools</a:t>
              </a:r>
              <a:r>
                <a:rPr lang="en-GB" sz="800" b="1" dirty="0"/>
                <a:t> </a:t>
              </a:r>
              <a:r>
                <a:rPr lang="en-GB" sz="800" dirty="0"/>
                <a:t>for PLC verification</a:t>
              </a:r>
            </a:p>
          </p:txBody>
        </p:sp>
        <p:sp>
          <p:nvSpPr>
            <p:cNvPr id="21" name="Rectangle 20"/>
            <p:cNvSpPr/>
            <p:nvPr/>
          </p:nvSpPr>
          <p:spPr>
            <a:xfrm>
              <a:off x="2772673" y="1103924"/>
              <a:ext cx="590225" cy="215444"/>
            </a:xfrm>
            <a:prstGeom prst="rect">
              <a:avLst/>
            </a:prstGeom>
          </p:spPr>
          <p:txBody>
            <a:bodyPr wrap="none">
              <a:spAutoFit/>
            </a:bodyPr>
            <a:lstStyle/>
            <a:p>
              <a:pPr algn="ctr">
                <a:spcAft>
                  <a:spcPts val="1200"/>
                </a:spcAft>
                <a:tabLst>
                  <a:tab pos="7620000" algn="r"/>
                </a:tabLst>
              </a:pPr>
              <a:r>
                <a:rPr lang="en-GB" sz="800" b="1" u="sng"/>
                <a:t>Industry</a:t>
              </a:r>
              <a:endParaRPr lang="en-GB" sz="800" b="1" u="sng" dirty="0"/>
            </a:p>
          </p:txBody>
        </p:sp>
        <p:sp>
          <p:nvSpPr>
            <p:cNvPr id="22" name="Rectangle 21"/>
            <p:cNvSpPr/>
            <p:nvPr/>
          </p:nvSpPr>
          <p:spPr>
            <a:xfrm>
              <a:off x="1931030" y="1103924"/>
              <a:ext cx="671979" cy="215444"/>
            </a:xfrm>
            <a:prstGeom prst="rect">
              <a:avLst/>
            </a:prstGeom>
          </p:spPr>
          <p:txBody>
            <a:bodyPr wrap="none">
              <a:spAutoFit/>
            </a:bodyPr>
            <a:lstStyle/>
            <a:p>
              <a:pPr algn="ctr">
                <a:spcAft>
                  <a:spcPts val="1200"/>
                </a:spcAft>
                <a:tabLst>
                  <a:tab pos="7620000" algn="r"/>
                </a:tabLst>
              </a:pPr>
              <a:r>
                <a:rPr lang="en-GB" sz="800" b="1" u="sng"/>
                <a:t>Academia</a:t>
              </a:r>
              <a:endParaRPr lang="en-GB" sz="800" b="1" u="sng" dirty="0"/>
            </a:p>
          </p:txBody>
        </p:sp>
      </p:grpSp>
      <p:sp>
        <p:nvSpPr>
          <p:cNvPr id="6" name="Date Placeholder 5"/>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23" name="TextBox 22"/>
          <p:cNvSpPr txBox="1"/>
          <p:nvPr/>
        </p:nvSpPr>
        <p:spPr>
          <a:xfrm>
            <a:off x="0" y="4206287"/>
            <a:ext cx="1319592" cy="230832"/>
          </a:xfrm>
          <a:prstGeom prst="rect">
            <a:avLst/>
          </a:prstGeom>
          <a:noFill/>
        </p:spPr>
        <p:txBody>
          <a:bodyPr wrap="none" rtlCol="0">
            <a:spAutoFit/>
          </a:bodyPr>
          <a:lstStyle/>
          <a:p>
            <a:r>
              <a:rPr lang="en-US" sz="900" i="1" dirty="0">
                <a:solidFill>
                  <a:schemeClr val="accent5"/>
                </a:solidFill>
              </a:rPr>
              <a:t>Courtesy of D. </a:t>
            </a:r>
            <a:r>
              <a:rPr lang="en-US" sz="900" i="1" dirty="0" err="1">
                <a:solidFill>
                  <a:schemeClr val="accent5"/>
                </a:solidFill>
              </a:rPr>
              <a:t>Darvas</a:t>
            </a:r>
            <a:endParaRPr lang="en-US" sz="900" i="1" dirty="0">
              <a:solidFill>
                <a:schemeClr val="accent5"/>
              </a:solidFill>
            </a:endParaRPr>
          </a:p>
        </p:txBody>
      </p:sp>
      <p:sp>
        <p:nvSpPr>
          <p:cNvPr id="7" name="Slide Number Placeholder 6"/>
          <p:cNvSpPr>
            <a:spLocks noGrp="1"/>
          </p:cNvSpPr>
          <p:nvPr>
            <p:ph type="sldNum" sz="quarter" idx="4"/>
          </p:nvPr>
        </p:nvSpPr>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16167057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Control Engineering: Advanced Control </a:t>
            </a:r>
            <a:br>
              <a:rPr lang="en-US" sz="3200" dirty="0"/>
            </a:br>
            <a:endParaRPr lang="en-US" sz="1800" dirty="0"/>
          </a:p>
        </p:txBody>
      </p:sp>
      <p:sp>
        <p:nvSpPr>
          <p:cNvPr id="4" name="Content Placeholder 3"/>
          <p:cNvSpPr>
            <a:spLocks noGrp="1"/>
          </p:cNvSpPr>
          <p:nvPr>
            <p:ph idx="1"/>
          </p:nvPr>
        </p:nvSpPr>
        <p:spPr/>
        <p:txBody>
          <a:bodyPr/>
          <a:lstStyle/>
          <a:p>
            <a:endParaRPr lang="en-US" dirty="0"/>
          </a:p>
        </p:txBody>
      </p:sp>
      <p:sp>
        <p:nvSpPr>
          <p:cNvPr id="14" name="Date Placeholder 13"/>
          <p:cNvSpPr>
            <a:spLocks noGrp="1"/>
          </p:cNvSpPr>
          <p:nvPr>
            <p:ph type="dt" sz="half" idx="2"/>
          </p:nvPr>
        </p:nvSpPr>
        <p:spPr/>
        <p:txBody>
          <a:bodyPr/>
          <a:lstStyle/>
          <a:p>
            <a:r>
              <a:rPr lang="de-CH"/>
              <a:t>© 2023 CERN. All rights reserved.  Limited circulation, not intended for public release.</a:t>
            </a:r>
            <a:endParaRPr lang="en-US"/>
          </a:p>
        </p:txBody>
      </p:sp>
      <p:sp>
        <p:nvSpPr>
          <p:cNvPr id="6" name="Footer Placeholder 5"/>
          <p:cNvSpPr>
            <a:spLocks noGrp="1"/>
          </p:cNvSpPr>
          <p:nvPr>
            <p:ph type="ftr" sz="quarter" idx="3"/>
          </p:nvPr>
        </p:nvSpPr>
        <p:spPr/>
        <p:txBody>
          <a:bodyPr/>
          <a:lstStyle/>
          <a:p>
            <a:r>
              <a:rPr lang="en-US"/>
              <a:t>March, 30         Enrique Blanco - CERN</a:t>
            </a:r>
            <a:endParaRPr lang="en-US" dirty="0"/>
          </a:p>
        </p:txBody>
      </p:sp>
      <p:sp>
        <p:nvSpPr>
          <p:cNvPr id="5" name="Slide Number Placeholder 4"/>
          <p:cNvSpPr>
            <a:spLocks noGrp="1"/>
          </p:cNvSpPr>
          <p:nvPr>
            <p:ph type="sldNum" sz="quarter" idx="4"/>
          </p:nvPr>
        </p:nvSpPr>
        <p:spPr/>
        <p:txBody>
          <a:bodyPr/>
          <a:lstStyle/>
          <a:p>
            <a:fld id="{41C6A499-26DF-462B-B1B6-F2C4EFDD55D5}" type="slidenum">
              <a:rPr lang="es-ES" smtClean="0"/>
              <a:pPr/>
              <a:t>24</a:t>
            </a:fld>
            <a:endParaRPr lang="es-ES"/>
          </a:p>
        </p:txBody>
      </p:sp>
      <p:grpSp>
        <p:nvGrpSpPr>
          <p:cNvPr id="3" name="Group 34"/>
          <p:cNvGrpSpPr>
            <a:grpSpLocks/>
          </p:cNvGrpSpPr>
          <p:nvPr/>
        </p:nvGrpSpPr>
        <p:grpSpPr bwMode="auto">
          <a:xfrm>
            <a:off x="467544" y="735547"/>
            <a:ext cx="3722635" cy="2063889"/>
            <a:chOff x="4500593" y="1142984"/>
            <a:chExt cx="4429125" cy="3044039"/>
          </a:xfrm>
        </p:grpSpPr>
        <p:pic>
          <p:nvPicPr>
            <p:cNvPr id="8"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l="-877" t="5316"/>
            <a:stretch>
              <a:fillRect/>
            </a:stretch>
          </p:blipFill>
          <p:spPr bwMode="auto">
            <a:xfrm>
              <a:off x="4500593" y="1142984"/>
              <a:ext cx="4429125" cy="2744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p:cNvSpPr txBox="1"/>
            <p:nvPr/>
          </p:nvSpPr>
          <p:spPr bwMode="auto">
            <a:xfrm>
              <a:off x="4500593" y="3991074"/>
              <a:ext cx="4288977" cy="195949"/>
            </a:xfrm>
            <a:prstGeom prst="rect">
              <a:avLst/>
            </a:prstGeom>
            <a:solidFill>
              <a:schemeClr val="bg1"/>
            </a:solidFill>
          </p:spPr>
          <p:txBody>
            <a:bodyPr wrap="square" lIns="0" tIns="0" rIns="0" bIns="0">
              <a:spAutoFit/>
            </a:bodyPr>
            <a:lstStyle/>
            <a:p>
              <a:pPr>
                <a:defRPr/>
              </a:pPr>
              <a:r>
                <a:rPr lang="en-US" sz="800" dirty="0">
                  <a:ea typeface="+mn-ea"/>
                  <a:cs typeface="+mn-cs"/>
                </a:rPr>
                <a:t>LHC cryogenics standard cell  PI&amp;D (~100 meters)</a:t>
              </a:r>
            </a:p>
          </p:txBody>
        </p:sp>
      </p:grpSp>
      <p:pic>
        <p:nvPicPr>
          <p:cNvPr id="10" name="Picture 8"/>
          <p:cNvPicPr>
            <a:picLocks noChangeAspect="1" noChangeArrowheads="1"/>
          </p:cNvPicPr>
          <p:nvPr/>
        </p:nvPicPr>
        <p:blipFill>
          <a:blip r:embed="rId3" cstate="print"/>
          <a:srcRect/>
          <a:stretch>
            <a:fillRect/>
          </a:stretch>
        </p:blipFill>
        <p:spPr bwMode="auto">
          <a:xfrm>
            <a:off x="84541" y="3151326"/>
            <a:ext cx="5708353" cy="1121554"/>
          </a:xfrm>
          <a:prstGeom prst="rect">
            <a:avLst/>
          </a:prstGeom>
          <a:noFill/>
          <a:ln w="9525">
            <a:noFill/>
            <a:miter lim="800000"/>
            <a:headEnd/>
            <a:tailEnd/>
          </a:ln>
          <a:effectLst/>
        </p:spPr>
      </p:pic>
      <p:sp>
        <p:nvSpPr>
          <p:cNvPr id="7" name="Rectangle 6"/>
          <p:cNvSpPr/>
          <p:nvPr/>
        </p:nvSpPr>
        <p:spPr>
          <a:xfrm>
            <a:off x="2586441" y="3151326"/>
            <a:ext cx="3206453" cy="112155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F:\ACR-IN\users\EBLANCO\projLHC\Documents\graphics\string\stringfromsr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2863" y="2695875"/>
            <a:ext cx="2328741" cy="15770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16" descr="NLPCvsPI_24W.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1886" y="597956"/>
            <a:ext cx="3460499" cy="2097919"/>
          </a:xfrm>
          <a:prstGeom prst="rect">
            <a:avLst/>
          </a:prstGeom>
        </p:spPr>
      </p:pic>
    </p:spTree>
    <p:extLst>
      <p:ext uri="{BB962C8B-B14F-4D97-AF65-F5344CB8AC3E}">
        <p14:creationId xmlns:p14="http://schemas.microsoft.com/office/powerpoint/2010/main" val="2315722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1" nodeType="clickEffect">
                                  <p:stCondLst>
                                    <p:cond delay="0"/>
                                  </p:stCondLst>
                                  <p:childTnLst>
                                    <p:animEffect transition="out" filter="dissolv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dissolv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dissolv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Advanced control &amp; energy savings</a:t>
            </a:r>
          </a:p>
        </p:txBody>
      </p:sp>
      <p:sp>
        <p:nvSpPr>
          <p:cNvPr id="23" name="Date Placeholder 22">
            <a:extLst>
              <a:ext uri="{FF2B5EF4-FFF2-40B4-BE49-F238E27FC236}">
                <a16:creationId xmlns:a16="http://schemas.microsoft.com/office/drawing/2014/main" id="{BB431837-A58D-3547-B5D0-85809EF92A9D}"/>
              </a:ext>
            </a:extLst>
          </p:cNvPr>
          <p:cNvSpPr>
            <a:spLocks noGrp="1"/>
          </p:cNvSpPr>
          <p:nvPr>
            <p:ph type="dt" sz="half" idx="10"/>
          </p:nvPr>
        </p:nvSpPr>
        <p:spPr>
          <a:xfrm>
            <a:off x="848139" y="4783762"/>
            <a:ext cx="3077818" cy="273844"/>
          </a:xfrm>
        </p:spPr>
        <p:txBody>
          <a:bodyPr/>
          <a:lstStyle/>
          <a:p>
            <a:r>
              <a:rPr lang="de-CH" dirty="0"/>
              <a:t>© 2023 CERN. All </a:t>
            </a:r>
            <a:r>
              <a:rPr lang="de-CH" dirty="0" err="1"/>
              <a:t>rights</a:t>
            </a:r>
            <a:r>
              <a:rPr lang="de-CH" dirty="0"/>
              <a:t> </a:t>
            </a:r>
            <a:r>
              <a:rPr lang="de-CH" dirty="0" err="1"/>
              <a:t>reserved</a:t>
            </a:r>
            <a:r>
              <a:rPr lang="de-CH" dirty="0"/>
              <a:t>.  Limited </a:t>
            </a:r>
            <a:r>
              <a:rPr lang="de-CH" dirty="0" err="1"/>
              <a:t>circulation</a:t>
            </a:r>
            <a:r>
              <a:rPr lang="de-CH" dirty="0"/>
              <a:t>, not </a:t>
            </a:r>
            <a:r>
              <a:rPr lang="de-CH" dirty="0" err="1"/>
              <a:t>intended</a:t>
            </a:r>
            <a:r>
              <a:rPr lang="de-CH" dirty="0"/>
              <a:t> </a:t>
            </a:r>
            <a:r>
              <a:rPr lang="de-CH" dirty="0" err="1"/>
              <a:t>for</a:t>
            </a:r>
            <a:r>
              <a:rPr lang="de-CH" dirty="0"/>
              <a:t> </a:t>
            </a:r>
            <a:r>
              <a:rPr lang="de-CH" dirty="0" err="1"/>
              <a:t>public</a:t>
            </a:r>
            <a:r>
              <a:rPr lang="de-CH" dirty="0"/>
              <a:t> release.</a:t>
            </a:r>
            <a:endParaRPr lang="en-US" dirty="0"/>
          </a:p>
        </p:txBody>
      </p:sp>
      <p:sp>
        <p:nvSpPr>
          <p:cNvPr id="24" name="Footer Placeholder 23">
            <a:extLst>
              <a:ext uri="{FF2B5EF4-FFF2-40B4-BE49-F238E27FC236}">
                <a16:creationId xmlns:a16="http://schemas.microsoft.com/office/drawing/2014/main" id="{387EB5A0-59DA-4644-8334-1DA232BEB17D}"/>
              </a:ext>
            </a:extLst>
          </p:cNvPr>
          <p:cNvSpPr>
            <a:spLocks noGrp="1"/>
          </p:cNvSpPr>
          <p:nvPr>
            <p:ph type="ftr" sz="quarter" idx="11"/>
          </p:nvPr>
        </p:nvSpPr>
        <p:spPr/>
        <p:txBody>
          <a:bodyPr/>
          <a:lstStyle/>
          <a:p>
            <a:r>
              <a:rPr lang="en-US"/>
              <a:t>March, 30         Enrique Blanco - CERN</a:t>
            </a:r>
            <a:endParaRPr lang="en-US" dirty="0"/>
          </a:p>
        </p:txBody>
      </p:sp>
      <p:sp>
        <p:nvSpPr>
          <p:cNvPr id="8" name="Slide Number Placeholder 7">
            <a:extLst>
              <a:ext uri="{FF2B5EF4-FFF2-40B4-BE49-F238E27FC236}">
                <a16:creationId xmlns:a16="http://schemas.microsoft.com/office/drawing/2014/main" id="{13A40AB0-6CCD-1641-8BFD-F9F1E6D03936}"/>
              </a:ext>
            </a:extLst>
          </p:cNvPr>
          <p:cNvSpPr>
            <a:spLocks noGrp="1"/>
          </p:cNvSpPr>
          <p:nvPr>
            <p:ph type="sldNum" sz="quarter" idx="12"/>
          </p:nvPr>
        </p:nvSpPr>
        <p:spPr/>
        <p:txBody>
          <a:bodyPr/>
          <a:lstStyle/>
          <a:p>
            <a:fld id="{089A5167-D16B-47A9-BD67-5EBE7B29DE22}" type="slidenum">
              <a:rPr lang="en-GB" smtClean="0"/>
              <a:t>25</a:t>
            </a:fld>
            <a:endParaRPr lang="en-GB"/>
          </a:p>
        </p:txBody>
      </p:sp>
      <p:sp>
        <p:nvSpPr>
          <p:cNvPr id="21" name="TextBox 20">
            <a:extLst>
              <a:ext uri="{FF2B5EF4-FFF2-40B4-BE49-F238E27FC236}">
                <a16:creationId xmlns:a16="http://schemas.microsoft.com/office/drawing/2014/main" id="{3193F77B-B7C4-4745-A51B-7BC53B788A88}"/>
              </a:ext>
            </a:extLst>
          </p:cNvPr>
          <p:cNvSpPr txBox="1"/>
          <p:nvPr/>
        </p:nvSpPr>
        <p:spPr>
          <a:xfrm rot="16200000">
            <a:off x="-1725125" y="2618041"/>
            <a:ext cx="3739841" cy="300082"/>
          </a:xfrm>
          <a:prstGeom prst="rect">
            <a:avLst/>
          </a:prstGeom>
          <a:solidFill>
            <a:srgbClr val="7030A0"/>
          </a:solidFill>
          <a:ln>
            <a:solidFill>
              <a:srgbClr val="FFC000"/>
            </a:solidFill>
          </a:ln>
        </p:spPr>
        <p:txBody>
          <a:bodyPr wrap="square" rtlCol="0">
            <a:spAutoFit/>
          </a:bodyPr>
          <a:lstStyle/>
          <a:p>
            <a:pPr algn="ctr"/>
            <a:r>
              <a:rPr lang="en-GB" sz="1350" b="1" dirty="0">
                <a:solidFill>
                  <a:schemeClr val="bg1"/>
                </a:solidFill>
              </a:rPr>
              <a:t>R&amp;D</a:t>
            </a:r>
          </a:p>
        </p:txBody>
      </p:sp>
      <p:sp>
        <p:nvSpPr>
          <p:cNvPr id="9" name="Content Placeholder 1">
            <a:extLst>
              <a:ext uri="{FF2B5EF4-FFF2-40B4-BE49-F238E27FC236}">
                <a16:creationId xmlns:a16="http://schemas.microsoft.com/office/drawing/2014/main" id="{D9946466-7666-29C7-6E1C-ACEDD0FFD7D5}"/>
              </a:ext>
            </a:extLst>
          </p:cNvPr>
          <p:cNvSpPr txBox="1">
            <a:spLocks/>
          </p:cNvSpPr>
          <p:nvPr/>
        </p:nvSpPr>
        <p:spPr>
          <a:xfrm>
            <a:off x="383066" y="909840"/>
            <a:ext cx="4404576" cy="2292323"/>
          </a:xfrm>
          <a:prstGeom prst="rect">
            <a:avLst/>
          </a:prstGeom>
        </p:spPr>
        <p:txBody>
          <a:bodyPr vert="horz" lIns="0" tIns="0" rIns="0" bIns="0" rtlCol="0" anchor="t">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350" dirty="0"/>
              <a:t>Model based predictive control</a:t>
            </a:r>
            <a:endParaRPr lang="en-GB" sz="1575" dirty="0">
              <a:cs typeface="Arial"/>
            </a:endParaRPr>
          </a:p>
          <a:p>
            <a:pPr marL="46785" lvl="1" indent="0">
              <a:buNone/>
            </a:pPr>
            <a:endParaRPr lang="en-GB" sz="1350" dirty="0">
              <a:cs typeface="Arial"/>
            </a:endParaRPr>
          </a:p>
          <a:p>
            <a:pPr marL="46785" lvl="1" indent="0">
              <a:buNone/>
            </a:pPr>
            <a:endParaRPr lang="en-GB" sz="1350" dirty="0">
              <a:cs typeface="Arial"/>
            </a:endParaRPr>
          </a:p>
          <a:p>
            <a:pPr marL="46785" lvl="1" indent="0">
              <a:buNone/>
            </a:pPr>
            <a:endParaRPr lang="en-GB" sz="1350" dirty="0">
              <a:cs typeface="Arial"/>
            </a:endParaRPr>
          </a:p>
          <a:p>
            <a:pPr marL="46785" lvl="1" indent="0">
              <a:buNone/>
            </a:pPr>
            <a:endParaRPr lang="en-GB" sz="1350" dirty="0">
              <a:cs typeface="Arial"/>
            </a:endParaRPr>
          </a:p>
          <a:p>
            <a:pPr marL="46785" lvl="1" indent="0">
              <a:buNone/>
            </a:pPr>
            <a:endParaRPr lang="en-GB" sz="1350" dirty="0">
              <a:cs typeface="Arial"/>
            </a:endParaRPr>
          </a:p>
          <a:p>
            <a:pPr marL="46785" lvl="1" indent="0">
              <a:buNone/>
            </a:pPr>
            <a:endParaRPr lang="en-GB" sz="1350" dirty="0">
              <a:cs typeface="Arial"/>
            </a:endParaRPr>
          </a:p>
        </p:txBody>
      </p:sp>
      <p:pic>
        <p:nvPicPr>
          <p:cNvPr id="3" name="Picture 2" descr="Diagram&#10;&#10;Description automatically generated">
            <a:extLst>
              <a:ext uri="{FF2B5EF4-FFF2-40B4-BE49-F238E27FC236}">
                <a16:creationId xmlns:a16="http://schemas.microsoft.com/office/drawing/2014/main" id="{49814F9A-9231-2F67-010E-DAFA2CC1B2E3}"/>
              </a:ext>
            </a:extLst>
          </p:cNvPr>
          <p:cNvPicPr>
            <a:picLocks noChangeAspect="1"/>
          </p:cNvPicPr>
          <p:nvPr/>
        </p:nvPicPr>
        <p:blipFill>
          <a:blip r:embed="rId3"/>
          <a:stretch>
            <a:fillRect/>
          </a:stretch>
        </p:blipFill>
        <p:spPr>
          <a:xfrm>
            <a:off x="4401382" y="2001783"/>
            <a:ext cx="4551902" cy="2376950"/>
          </a:xfrm>
          <a:prstGeom prst="rect">
            <a:avLst/>
          </a:prstGeom>
        </p:spPr>
      </p:pic>
      <p:grpSp>
        <p:nvGrpSpPr>
          <p:cNvPr id="15" name="Group 14">
            <a:extLst>
              <a:ext uri="{FF2B5EF4-FFF2-40B4-BE49-F238E27FC236}">
                <a16:creationId xmlns:a16="http://schemas.microsoft.com/office/drawing/2014/main" id="{A021A008-A7E8-AD37-DD29-B73399A15894}"/>
              </a:ext>
            </a:extLst>
          </p:cNvPr>
          <p:cNvGrpSpPr/>
          <p:nvPr/>
        </p:nvGrpSpPr>
        <p:grpSpPr>
          <a:xfrm>
            <a:off x="-1161483" y="3732967"/>
            <a:ext cx="7208075" cy="754729"/>
            <a:chOff x="-1747726" y="4514555"/>
            <a:chExt cx="9610767" cy="1006305"/>
          </a:xfrm>
        </p:grpSpPr>
        <p:sp>
          <p:nvSpPr>
            <p:cNvPr id="4" name="TextBox 3">
              <a:extLst>
                <a:ext uri="{FF2B5EF4-FFF2-40B4-BE49-F238E27FC236}">
                  <a16:creationId xmlns:a16="http://schemas.microsoft.com/office/drawing/2014/main" id="{76D784D5-AF6F-6F8F-C575-5452BF7E27B9}"/>
                </a:ext>
              </a:extLst>
            </p:cNvPr>
            <p:cNvSpPr txBox="1"/>
            <p:nvPr/>
          </p:nvSpPr>
          <p:spPr>
            <a:xfrm>
              <a:off x="-1747726" y="4514555"/>
              <a:ext cx="6511924" cy="400109"/>
            </a:xfrm>
            <a:prstGeom prst="rect">
              <a:avLst/>
            </a:prstGeom>
            <a:noFill/>
          </p:spPr>
          <p:txBody>
            <a:bodyPr wrap="square">
              <a:spAutoFit/>
            </a:bodyPr>
            <a:lstStyle/>
            <a:p>
              <a:pPr algn="ctr"/>
              <a:r>
                <a:rPr lang="en-US" sz="1350" b="1" dirty="0">
                  <a:solidFill>
                    <a:srgbClr val="2F2F2F"/>
                  </a:solidFill>
                  <a:latin typeface="Garamond" panose="02020404030301010803" pitchFamily="18" charset="0"/>
                </a:rPr>
                <a:t>Air Handling Units</a:t>
              </a:r>
              <a:endParaRPr lang="en-GB" sz="1350" b="1" dirty="0">
                <a:solidFill>
                  <a:srgbClr val="2F2F2F"/>
                </a:solidFill>
              </a:endParaRP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1454E388-E88C-3665-5196-CC43E1BA79E2}"/>
                    </a:ext>
                  </a:extLst>
                </p:cNvPr>
                <p:cNvSpPr txBox="1"/>
                <p:nvPr/>
              </p:nvSpPr>
              <p:spPr>
                <a:xfrm>
                  <a:off x="620867" y="4843752"/>
                  <a:ext cx="7242174" cy="677108"/>
                </a:xfrm>
                <a:prstGeom prst="rect">
                  <a:avLst/>
                </a:prstGeom>
                <a:noFill/>
              </p:spPr>
              <p:txBody>
                <a:bodyPr wrap="square">
                  <a:spAutoFit/>
                </a:bodyPr>
                <a:lstStyle/>
                <a:p>
                  <a:pPr marL="162000" indent="-214313">
                    <a:buFont typeface="Wingdings" panose="05000000000000000000" pitchFamily="2" charset="2"/>
                    <a:buChar char="§"/>
                  </a:pPr>
                  <a:r>
                    <a:rPr lang="en-US" sz="1350" b="1" dirty="0">
                      <a:solidFill>
                        <a:srgbClr val="FF0000"/>
                      </a:solidFill>
                      <a:latin typeface="Garamond" panose="02020404030301010803" pitchFamily="18" charset="0"/>
                    </a:rPr>
                    <a:t>Energy Saving </a:t>
                  </a:r>
                  <a14:m>
                    <m:oMath xmlns:m="http://schemas.openxmlformats.org/officeDocument/2006/math">
                      <m:r>
                        <a:rPr lang="en-US" sz="1350" i="1">
                          <a:solidFill>
                            <a:schemeClr val="accent3">
                              <a:lumMod val="50000"/>
                            </a:schemeClr>
                          </a:solidFill>
                          <a:latin typeface="Cambria Math" panose="02040503050406030204" pitchFamily="18" charset="0"/>
                        </a:rPr>
                        <m:t>≈</m:t>
                      </m:r>
                    </m:oMath>
                  </a14:m>
                  <a:r>
                    <a:rPr lang="en-US" sz="1350" dirty="0">
                      <a:solidFill>
                        <a:schemeClr val="accent3">
                          <a:lumMod val="50000"/>
                        </a:schemeClr>
                      </a:solidFill>
                      <a:latin typeface="Garamond" panose="02020404030301010803" pitchFamily="18" charset="0"/>
                    </a:rPr>
                    <a:t> </a:t>
                  </a:r>
                  <a:r>
                    <a:rPr lang="en-US" sz="1350" dirty="0">
                      <a:solidFill>
                        <a:schemeClr val="accent2"/>
                      </a:solidFill>
                      <a:latin typeface="Garamond" panose="02020404030301010803" pitchFamily="18" charset="0"/>
                    </a:rPr>
                    <a:t>15-20 %</a:t>
                  </a:r>
                </a:p>
                <a:p>
                  <a:pPr marL="162000" indent="-214313">
                    <a:buFont typeface="Wingdings" panose="05000000000000000000" pitchFamily="2" charset="2"/>
                    <a:buChar char="§"/>
                  </a:pPr>
                  <a:r>
                    <a:rPr lang="en-US" sz="1350" dirty="0">
                      <a:solidFill>
                        <a:schemeClr val="accent3">
                          <a:lumMod val="50000"/>
                        </a:schemeClr>
                      </a:solidFill>
                      <a:latin typeface="Garamond" panose="02020404030301010803" pitchFamily="18" charset="0"/>
                    </a:rPr>
                    <a:t>Work Scope </a:t>
                  </a:r>
                  <a14:m>
                    <m:oMath xmlns:m="http://schemas.openxmlformats.org/officeDocument/2006/math">
                      <m:r>
                        <a:rPr lang="en-US" sz="1350" i="1">
                          <a:solidFill>
                            <a:schemeClr val="accent3">
                              <a:lumMod val="50000"/>
                            </a:schemeClr>
                          </a:solidFill>
                          <a:latin typeface="Cambria Math" panose="02040503050406030204" pitchFamily="18" charset="0"/>
                        </a:rPr>
                        <m:t>≈</m:t>
                      </m:r>
                    </m:oMath>
                  </a14:m>
                  <a:r>
                    <a:rPr lang="en-US" sz="1350" dirty="0">
                      <a:solidFill>
                        <a:schemeClr val="accent3">
                          <a:lumMod val="50000"/>
                        </a:schemeClr>
                      </a:solidFill>
                      <a:latin typeface="Garamond" panose="02020404030301010803" pitchFamily="18" charset="0"/>
                    </a:rPr>
                    <a:t> </a:t>
                  </a:r>
                  <a:r>
                    <a:rPr lang="en-US" sz="1350" dirty="0">
                      <a:solidFill>
                        <a:schemeClr val="accent2"/>
                      </a:solidFill>
                      <a:latin typeface="Garamond" panose="02020404030301010803" pitchFamily="18" charset="0"/>
                    </a:rPr>
                    <a:t>200 AHUs installations</a:t>
                  </a:r>
                </a:p>
              </p:txBody>
            </p:sp>
          </mc:Choice>
          <mc:Fallback>
            <p:sp>
              <p:nvSpPr>
                <p:cNvPr id="5" name="TextBox 4">
                  <a:extLst>
                    <a:ext uri="{FF2B5EF4-FFF2-40B4-BE49-F238E27FC236}">
                      <a16:creationId xmlns:a16="http://schemas.microsoft.com/office/drawing/2014/main" id="{1454E388-E88C-3665-5196-CC43E1BA79E2}"/>
                    </a:ext>
                  </a:extLst>
                </p:cNvPr>
                <p:cNvSpPr txBox="1">
                  <a:spLocks noRot="1" noChangeAspect="1" noMove="1" noResize="1" noEditPoints="1" noAdjustHandles="1" noChangeArrowheads="1" noChangeShapeType="1" noTextEdit="1"/>
                </p:cNvSpPr>
                <p:nvPr/>
              </p:nvSpPr>
              <p:spPr>
                <a:xfrm>
                  <a:off x="620867" y="4843752"/>
                  <a:ext cx="7242174" cy="677108"/>
                </a:xfrm>
                <a:prstGeom prst="rect">
                  <a:avLst/>
                </a:prstGeom>
                <a:blipFill>
                  <a:blip r:embed="rId4"/>
                  <a:stretch>
                    <a:fillRect b="-12195"/>
                  </a:stretch>
                </a:blipFill>
              </p:spPr>
              <p:txBody>
                <a:bodyPr/>
                <a:lstStyle/>
                <a:p>
                  <a:r>
                    <a:rPr lang="en-GB">
                      <a:noFill/>
                    </a:rPr>
                    <a:t> </a:t>
                  </a:r>
                </a:p>
              </p:txBody>
            </p:sp>
          </mc:Fallback>
        </mc:AlternateContent>
      </p:grpSp>
      <p:grpSp>
        <p:nvGrpSpPr>
          <p:cNvPr id="16" name="Group 15">
            <a:extLst>
              <a:ext uri="{FF2B5EF4-FFF2-40B4-BE49-F238E27FC236}">
                <a16:creationId xmlns:a16="http://schemas.microsoft.com/office/drawing/2014/main" id="{4F23A6C1-48E8-AD89-2BB3-6A605333E311}"/>
              </a:ext>
            </a:extLst>
          </p:cNvPr>
          <p:cNvGrpSpPr/>
          <p:nvPr/>
        </p:nvGrpSpPr>
        <p:grpSpPr>
          <a:xfrm>
            <a:off x="-1309518" y="2990489"/>
            <a:ext cx="7339454" cy="761901"/>
            <a:chOff x="6641792" y="4471292"/>
            <a:chExt cx="9785938" cy="1015867"/>
          </a:xfrm>
        </p:grpSpPr>
        <p:sp>
          <p:nvSpPr>
            <p:cNvPr id="6" name="TextBox 5">
              <a:extLst>
                <a:ext uri="{FF2B5EF4-FFF2-40B4-BE49-F238E27FC236}">
                  <a16:creationId xmlns:a16="http://schemas.microsoft.com/office/drawing/2014/main" id="{BE6CF967-5A0E-21E5-84EC-215CC76AB9E5}"/>
                </a:ext>
              </a:extLst>
            </p:cNvPr>
            <p:cNvSpPr txBox="1"/>
            <p:nvPr/>
          </p:nvSpPr>
          <p:spPr>
            <a:xfrm>
              <a:off x="6641792" y="4471292"/>
              <a:ext cx="6511924" cy="400109"/>
            </a:xfrm>
            <a:prstGeom prst="rect">
              <a:avLst/>
            </a:prstGeom>
            <a:noFill/>
          </p:spPr>
          <p:txBody>
            <a:bodyPr wrap="square">
              <a:spAutoFit/>
            </a:bodyPr>
            <a:lstStyle/>
            <a:p>
              <a:pPr algn="ctr"/>
              <a:r>
                <a:rPr lang="en-US" sz="1350" b="1" dirty="0">
                  <a:solidFill>
                    <a:srgbClr val="2F2F2F"/>
                  </a:solidFill>
                  <a:latin typeface="Garamond" panose="02020404030301010803" pitchFamily="18" charset="0"/>
                </a:rPr>
                <a:t>Cooling Towers</a:t>
              </a:r>
              <a:endParaRPr lang="en-GB" sz="1350" b="1" dirty="0">
                <a:solidFill>
                  <a:srgbClr val="2F2F2F"/>
                </a:solidFill>
              </a:endParaRP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6BED4648-351D-B175-D4DE-8821AC54BC5B}"/>
                    </a:ext>
                  </a:extLst>
                </p:cNvPr>
                <p:cNvSpPr txBox="1"/>
                <p:nvPr/>
              </p:nvSpPr>
              <p:spPr>
                <a:xfrm>
                  <a:off x="9185555" y="4810051"/>
                  <a:ext cx="7242175" cy="677108"/>
                </a:xfrm>
                <a:prstGeom prst="rect">
                  <a:avLst/>
                </a:prstGeom>
                <a:noFill/>
              </p:spPr>
              <p:txBody>
                <a:bodyPr wrap="square">
                  <a:spAutoFit/>
                </a:bodyPr>
                <a:lstStyle/>
                <a:p>
                  <a:pPr marL="162000" indent="-214313">
                    <a:buFont typeface="Wingdings" panose="05000000000000000000" pitchFamily="2" charset="2"/>
                    <a:buChar char="§"/>
                  </a:pPr>
                  <a:r>
                    <a:rPr lang="en-US" sz="1350" b="1" dirty="0">
                      <a:solidFill>
                        <a:srgbClr val="FF0000"/>
                      </a:solidFill>
                      <a:latin typeface="Garamond" panose="02020404030301010803" pitchFamily="18" charset="0"/>
                    </a:rPr>
                    <a:t>Energy Saving </a:t>
                  </a:r>
                  <a14:m>
                    <m:oMath xmlns:m="http://schemas.openxmlformats.org/officeDocument/2006/math">
                      <m:r>
                        <a:rPr lang="en-US" sz="1350" i="1">
                          <a:solidFill>
                            <a:schemeClr val="accent3">
                              <a:lumMod val="50000"/>
                            </a:schemeClr>
                          </a:solidFill>
                          <a:latin typeface="Cambria Math" panose="02040503050406030204" pitchFamily="18" charset="0"/>
                        </a:rPr>
                        <m:t>≈</m:t>
                      </m:r>
                    </m:oMath>
                  </a14:m>
                  <a:r>
                    <a:rPr lang="en-US" sz="1350" dirty="0">
                      <a:solidFill>
                        <a:schemeClr val="accent3">
                          <a:lumMod val="50000"/>
                        </a:schemeClr>
                      </a:solidFill>
                      <a:latin typeface="Garamond" panose="02020404030301010803" pitchFamily="18" charset="0"/>
                    </a:rPr>
                    <a:t> </a:t>
                  </a:r>
                  <a:r>
                    <a:rPr lang="en-US" sz="1350" dirty="0">
                      <a:solidFill>
                        <a:schemeClr val="accent2"/>
                      </a:solidFill>
                      <a:latin typeface="Garamond" panose="02020404030301010803" pitchFamily="18" charset="0"/>
                    </a:rPr>
                    <a:t>12-14%</a:t>
                  </a:r>
                </a:p>
                <a:p>
                  <a:pPr marL="162000" indent="-214313">
                    <a:buFont typeface="Wingdings" panose="05000000000000000000" pitchFamily="2" charset="2"/>
                    <a:buChar char="§"/>
                  </a:pPr>
                  <a:r>
                    <a:rPr lang="en-US" sz="1350" dirty="0">
                      <a:solidFill>
                        <a:schemeClr val="accent3">
                          <a:lumMod val="50000"/>
                        </a:schemeClr>
                      </a:solidFill>
                      <a:latin typeface="Garamond" panose="02020404030301010803" pitchFamily="18" charset="0"/>
                    </a:rPr>
                    <a:t>Work Scope </a:t>
                  </a:r>
                  <a14:m>
                    <m:oMath xmlns:m="http://schemas.openxmlformats.org/officeDocument/2006/math">
                      <m:r>
                        <a:rPr lang="en-US" sz="1350" i="1">
                          <a:solidFill>
                            <a:schemeClr val="accent3">
                              <a:lumMod val="50000"/>
                            </a:schemeClr>
                          </a:solidFill>
                          <a:latin typeface="Cambria Math" panose="02040503050406030204" pitchFamily="18" charset="0"/>
                        </a:rPr>
                        <m:t>≈</m:t>
                      </m:r>
                    </m:oMath>
                  </a14:m>
                  <a:r>
                    <a:rPr lang="en-US" sz="1350" dirty="0">
                      <a:solidFill>
                        <a:schemeClr val="accent3">
                          <a:lumMod val="50000"/>
                        </a:schemeClr>
                      </a:solidFill>
                      <a:latin typeface="Garamond" panose="02020404030301010803" pitchFamily="18" charset="0"/>
                    </a:rPr>
                    <a:t> </a:t>
                  </a:r>
                  <a:r>
                    <a:rPr lang="en-US" sz="1350" dirty="0">
                      <a:solidFill>
                        <a:schemeClr val="accent2"/>
                      </a:solidFill>
                      <a:latin typeface="Garamond" panose="02020404030301010803" pitchFamily="18" charset="0"/>
                    </a:rPr>
                    <a:t> 10 CTs installations</a:t>
                  </a:r>
                </a:p>
              </p:txBody>
            </p:sp>
          </mc:Choice>
          <mc:Fallback>
            <p:sp>
              <p:nvSpPr>
                <p:cNvPr id="7" name="TextBox 6">
                  <a:extLst>
                    <a:ext uri="{FF2B5EF4-FFF2-40B4-BE49-F238E27FC236}">
                      <a16:creationId xmlns:a16="http://schemas.microsoft.com/office/drawing/2014/main" id="{6BED4648-351D-B175-D4DE-8821AC54BC5B}"/>
                    </a:ext>
                  </a:extLst>
                </p:cNvPr>
                <p:cNvSpPr txBox="1">
                  <a:spLocks noRot="1" noChangeAspect="1" noMove="1" noResize="1" noEditPoints="1" noAdjustHandles="1" noChangeArrowheads="1" noChangeShapeType="1" noTextEdit="1"/>
                </p:cNvSpPr>
                <p:nvPr/>
              </p:nvSpPr>
              <p:spPr>
                <a:xfrm>
                  <a:off x="9185555" y="4810051"/>
                  <a:ext cx="7242175" cy="677108"/>
                </a:xfrm>
                <a:prstGeom prst="rect">
                  <a:avLst/>
                </a:prstGeom>
                <a:blipFill>
                  <a:blip r:embed="rId5"/>
                  <a:stretch>
                    <a:fillRect l="-234" b="-12195"/>
                  </a:stretch>
                </a:blipFill>
              </p:spPr>
              <p:txBody>
                <a:bodyPr/>
                <a:lstStyle/>
                <a:p>
                  <a:r>
                    <a:rPr lang="en-GB">
                      <a:noFill/>
                    </a:rPr>
                    <a:t> </a:t>
                  </a:r>
                </a:p>
              </p:txBody>
            </p:sp>
          </mc:Fallback>
        </mc:AlternateContent>
      </p:grpSp>
      <p:sp>
        <p:nvSpPr>
          <p:cNvPr id="10" name="TextBox 9">
            <a:extLst>
              <a:ext uri="{FF2B5EF4-FFF2-40B4-BE49-F238E27FC236}">
                <a16:creationId xmlns:a16="http://schemas.microsoft.com/office/drawing/2014/main" id="{1AB0C5FF-4FF2-606B-3BD2-69AFB49ECC8F}"/>
              </a:ext>
            </a:extLst>
          </p:cNvPr>
          <p:cNvSpPr txBox="1"/>
          <p:nvPr/>
        </p:nvSpPr>
        <p:spPr>
          <a:xfrm>
            <a:off x="360370" y="1170786"/>
            <a:ext cx="4064690" cy="830997"/>
          </a:xfrm>
          <a:prstGeom prst="rect">
            <a:avLst/>
          </a:prstGeom>
          <a:noFill/>
        </p:spPr>
        <p:txBody>
          <a:bodyPr wrap="square" lIns="0" tIns="0" rIns="0" bIns="0" rtlCol="0">
            <a:spAutoFit/>
          </a:bodyPr>
          <a:lstStyle/>
          <a:p>
            <a:pPr algn="l"/>
            <a:r>
              <a:rPr lang="en-CH" sz="1350" dirty="0"/>
              <a:t>Ongoing Ph.D. project with NTNU (Norway) to apply to Air Handling Units and Cooling Towers. </a:t>
            </a:r>
          </a:p>
          <a:p>
            <a:pPr algn="l"/>
            <a:r>
              <a:rPr lang="en-CH" sz="1350" dirty="0"/>
              <a:t>Very promising results in simulation; preparing for pilot deployment in SR1 </a:t>
            </a:r>
          </a:p>
        </p:txBody>
      </p:sp>
      <p:pic>
        <p:nvPicPr>
          <p:cNvPr id="11" name="Picture 10">
            <a:extLst>
              <a:ext uri="{FF2B5EF4-FFF2-40B4-BE49-F238E27FC236}">
                <a16:creationId xmlns:a16="http://schemas.microsoft.com/office/drawing/2014/main" id="{7F7D37FF-A04D-9138-B5D8-167F51216909}"/>
              </a:ext>
            </a:extLst>
          </p:cNvPr>
          <p:cNvPicPr>
            <a:picLocks noChangeAspect="1"/>
          </p:cNvPicPr>
          <p:nvPr/>
        </p:nvPicPr>
        <p:blipFill>
          <a:blip r:embed="rId6"/>
          <a:stretch>
            <a:fillRect/>
          </a:stretch>
        </p:blipFill>
        <p:spPr>
          <a:xfrm>
            <a:off x="4975309" y="869949"/>
            <a:ext cx="3858482" cy="965898"/>
          </a:xfrm>
          <a:prstGeom prst="rect">
            <a:avLst/>
          </a:prstGeom>
        </p:spPr>
      </p:pic>
      <p:sp>
        <p:nvSpPr>
          <p:cNvPr id="13" name="TextBox 12">
            <a:extLst>
              <a:ext uri="{FF2B5EF4-FFF2-40B4-BE49-F238E27FC236}">
                <a16:creationId xmlns:a16="http://schemas.microsoft.com/office/drawing/2014/main" id="{7AA18DD6-4364-EDA2-AE4D-83B6432C9C77}"/>
              </a:ext>
            </a:extLst>
          </p:cNvPr>
          <p:cNvSpPr txBox="1"/>
          <p:nvPr/>
        </p:nvSpPr>
        <p:spPr>
          <a:xfrm>
            <a:off x="4995240" y="1769199"/>
            <a:ext cx="1708001" cy="323165"/>
          </a:xfrm>
          <a:prstGeom prst="rect">
            <a:avLst/>
          </a:prstGeom>
          <a:noFill/>
        </p:spPr>
        <p:txBody>
          <a:bodyPr wrap="square" lIns="0" tIns="0" rIns="0" bIns="0" rtlCol="0">
            <a:spAutoFit/>
          </a:bodyPr>
          <a:lstStyle/>
          <a:p>
            <a:r>
              <a:rPr lang="en-US" sz="1050" b="1" dirty="0">
                <a:solidFill>
                  <a:schemeClr val="bg1">
                    <a:lumMod val="65000"/>
                  </a:schemeClr>
                </a:solidFill>
              </a:rPr>
              <a:t>Optimization problem</a:t>
            </a:r>
          </a:p>
          <a:p>
            <a:r>
              <a:rPr lang="en-US" sz="1050" b="1" dirty="0">
                <a:solidFill>
                  <a:schemeClr val="bg1">
                    <a:lumMod val="65000"/>
                  </a:schemeClr>
                </a:solidFill>
              </a:rPr>
              <a:t>                                         </a:t>
            </a:r>
            <a:endParaRPr lang="en-GB" sz="1050" b="1" dirty="0">
              <a:solidFill>
                <a:schemeClr val="bg1">
                  <a:lumMod val="65000"/>
                </a:schemeClr>
              </a:solidFill>
            </a:endParaRPr>
          </a:p>
        </p:txBody>
      </p:sp>
      <p:pic>
        <p:nvPicPr>
          <p:cNvPr id="14" name="Picture 1">
            <a:extLst>
              <a:ext uri="{FF2B5EF4-FFF2-40B4-BE49-F238E27FC236}">
                <a16:creationId xmlns:a16="http://schemas.microsoft.com/office/drawing/2014/main" id="{BC8FDC05-DDEA-BB7A-69D9-071E67C82D2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9840" y="2050477"/>
            <a:ext cx="3748075" cy="96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9ACCC6E6-52BF-A085-0C54-BFF4C3625D96}"/>
              </a:ext>
            </a:extLst>
          </p:cNvPr>
          <p:cNvSpPr/>
          <p:nvPr/>
        </p:nvSpPr>
        <p:spPr>
          <a:xfrm>
            <a:off x="7164012" y="4236903"/>
            <a:ext cx="1789272" cy="253916"/>
          </a:xfrm>
          <a:prstGeom prst="rect">
            <a:avLst/>
          </a:prstGeom>
        </p:spPr>
        <p:txBody>
          <a:bodyPr wrap="none">
            <a:spAutoFit/>
          </a:bodyPr>
          <a:lstStyle/>
          <a:p>
            <a:r>
              <a:rPr lang="en-US" sz="1050" dirty="0">
                <a:solidFill>
                  <a:schemeClr val="bg1">
                    <a:lumMod val="50000"/>
                  </a:schemeClr>
                </a:solidFill>
              </a:rPr>
              <a:t>Courtesy of Brad Schofield</a:t>
            </a:r>
          </a:p>
        </p:txBody>
      </p:sp>
    </p:spTree>
    <p:extLst>
      <p:ext uri="{BB962C8B-B14F-4D97-AF65-F5344CB8AC3E}">
        <p14:creationId xmlns:p14="http://schemas.microsoft.com/office/powerpoint/2010/main" val="9981208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Geneva"/>
                <a:cs typeface="Geneva"/>
              </a:rPr>
              <a:t>Control Engineering</a:t>
            </a:r>
            <a:br>
              <a:rPr lang="en-US" dirty="0">
                <a:latin typeface="Geneva"/>
                <a:cs typeface="Geneva"/>
              </a:rPr>
            </a:br>
            <a:r>
              <a:rPr lang="en-US" sz="2500" dirty="0"/>
              <a:t>PID auto-tuning</a:t>
            </a:r>
          </a:p>
        </p:txBody>
      </p:sp>
      <p:sp>
        <p:nvSpPr>
          <p:cNvPr id="4" name="Content Placeholder 2"/>
          <p:cNvSpPr>
            <a:spLocks noGrp="1"/>
          </p:cNvSpPr>
          <p:nvPr>
            <p:ph idx="1"/>
          </p:nvPr>
        </p:nvSpPr>
        <p:spPr/>
        <p:txBody>
          <a:bodyPr>
            <a:noAutofit/>
          </a:bodyPr>
          <a:lstStyle/>
          <a:p>
            <a:pPr marL="292382" indent="-259204">
              <a:buFontTx/>
              <a:buChar char="-"/>
            </a:pPr>
            <a:r>
              <a:rPr lang="en-US" sz="1600" dirty="0"/>
              <a:t>Large number of PID based controllers: &gt; </a:t>
            </a:r>
            <a:r>
              <a:rPr lang="en-US" sz="1600" b="1" dirty="0"/>
              <a:t>8000  (Installed in PLCs &gt; 400)</a:t>
            </a:r>
            <a:endParaRPr lang="en-US" sz="1600" dirty="0"/>
          </a:p>
          <a:p>
            <a:pPr marL="292382" indent="-259204">
              <a:buFontTx/>
              <a:buChar char="-"/>
            </a:pPr>
            <a:r>
              <a:rPr lang="en-US" sz="1600" b="1" dirty="0"/>
              <a:t>Auto-tuning </a:t>
            </a:r>
            <a:r>
              <a:rPr lang="en-US" sz="1600" dirty="0">
                <a:solidFill>
                  <a:srgbClr val="FFFFFF"/>
                </a:solidFill>
              </a:rPr>
              <a:t>methods</a:t>
            </a:r>
          </a:p>
          <a:p>
            <a:pPr lvl="1">
              <a:buFontTx/>
              <a:buChar char="-"/>
            </a:pPr>
            <a:r>
              <a:rPr lang="en-US" sz="1600" dirty="0"/>
              <a:t>Relay Method</a:t>
            </a:r>
          </a:p>
          <a:p>
            <a:pPr lvl="1">
              <a:buFontTx/>
              <a:buChar char="-"/>
            </a:pPr>
            <a:r>
              <a:rPr lang="en-US" sz="1600" dirty="0"/>
              <a:t>SIMC (</a:t>
            </a:r>
            <a:r>
              <a:rPr lang="en-US" sz="1600" i="1" dirty="0" err="1"/>
              <a:t>Skogestad</a:t>
            </a:r>
            <a:r>
              <a:rPr lang="en-US" sz="1600" dirty="0"/>
              <a:t> Internal Model Control)</a:t>
            </a:r>
          </a:p>
          <a:p>
            <a:pPr lvl="1">
              <a:buFontTx/>
              <a:buChar char="-"/>
            </a:pPr>
            <a:r>
              <a:rPr lang="en-US" sz="1600" dirty="0"/>
              <a:t>IFC (Iterative Feedback Tuning)</a:t>
            </a:r>
          </a:p>
          <a:p>
            <a:endParaRPr lang="en-US" sz="1600" b="1" dirty="0">
              <a:solidFill>
                <a:srgbClr val="FF6600"/>
              </a:solidFill>
            </a:endParaRPr>
          </a:p>
        </p:txBody>
      </p:sp>
      <p:sp>
        <p:nvSpPr>
          <p:cNvPr id="3" name="Date Placeholder 2"/>
          <p:cNvSpPr>
            <a:spLocks noGrp="1"/>
          </p:cNvSpPr>
          <p:nvPr>
            <p:ph type="dt" sz="half" idx="2"/>
          </p:nvPr>
        </p:nvSpPr>
        <p:spPr/>
        <p:txBody>
          <a:bodyPr/>
          <a:lstStyle/>
          <a:p>
            <a:pPr>
              <a:defRPr/>
            </a:pPr>
            <a:r>
              <a:rPr lang="de-CH"/>
              <a:t>© 2023 CERN. All rights reserved.  Limited circulation, not intended for public release.</a:t>
            </a:r>
            <a:endParaRPr lang="en-US"/>
          </a:p>
        </p:txBody>
      </p:sp>
      <p:sp>
        <p:nvSpPr>
          <p:cNvPr id="10" name="Footer Placeholder 9"/>
          <p:cNvSpPr>
            <a:spLocks noGrp="1"/>
          </p:cNvSpPr>
          <p:nvPr>
            <p:ph type="ftr" sz="quarter" idx="3"/>
          </p:nvPr>
        </p:nvSpPr>
        <p:spPr/>
        <p:txBody>
          <a:bodyPr/>
          <a:lstStyle/>
          <a:p>
            <a:pPr>
              <a:defRPr/>
            </a:pPr>
            <a:r>
              <a:rPr lang="en-US"/>
              <a:t>March, 30         Enrique Blanco - CERN</a:t>
            </a:r>
          </a:p>
        </p:txBody>
      </p:sp>
      <p:sp>
        <p:nvSpPr>
          <p:cNvPr id="11" name="Slide Number Placeholder 10"/>
          <p:cNvSpPr>
            <a:spLocks noGrp="1"/>
          </p:cNvSpPr>
          <p:nvPr>
            <p:ph type="sldNum" sz="quarter" idx="4"/>
          </p:nvPr>
        </p:nvSpPr>
        <p:spPr/>
        <p:txBody>
          <a:bodyPr/>
          <a:lstStyle/>
          <a:p>
            <a:pPr>
              <a:defRPr/>
            </a:pPr>
            <a:fld id="{CFE2C1AA-CA3F-45C0-BC2E-A943C6BA1D7C}" type="slidenum">
              <a:rPr lang="en-US" smtClean="0"/>
              <a:pPr>
                <a:defRPr/>
              </a:pPr>
              <a:t>26</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372148230"/>
              </p:ext>
            </p:extLst>
          </p:nvPr>
        </p:nvGraphicFramePr>
        <p:xfrm>
          <a:off x="5608800" y="1301571"/>
          <a:ext cx="3456000" cy="984033"/>
        </p:xfrm>
        <a:graphic>
          <a:graphicData uri="http://schemas.openxmlformats.org/presentationml/2006/ole">
            <mc:AlternateContent xmlns:mc="http://schemas.openxmlformats.org/markup-compatibility/2006">
              <mc:Choice xmlns:v="urn:schemas-microsoft-com:vml" Requires="v">
                <p:oleObj name="Equation" r:id="rId2" imgW="3784600" imgH="1435100" progId="Equation.3">
                  <p:embed/>
                </p:oleObj>
              </mc:Choice>
              <mc:Fallback>
                <p:oleObj name="Equation" r:id="rId2" imgW="3784600" imgH="1435100" progId="Equation.3">
                  <p:embed/>
                  <p:pic>
                    <p:nvPicPr>
                      <p:cNvPr id="0" name=""/>
                      <p:cNvPicPr/>
                      <p:nvPr/>
                    </p:nvPicPr>
                    <p:blipFill>
                      <a:blip r:embed="rId3">
                        <a:alphaModFix/>
                        <a:lum bright="2000" contrast="-9000"/>
                      </a:blip>
                      <a:stretch>
                        <a:fillRect/>
                      </a:stretch>
                    </p:blipFill>
                    <p:spPr>
                      <a:xfrm>
                        <a:off x="5608800" y="1301571"/>
                        <a:ext cx="3456000" cy="984033"/>
                      </a:xfrm>
                      <a:prstGeom prst="rect">
                        <a:avLst/>
                      </a:prstGeom>
                      <a:solidFill>
                        <a:schemeClr val="accent4">
                          <a:lumMod val="40000"/>
                          <a:lumOff val="60000"/>
                        </a:schemeClr>
                      </a:solidFill>
                    </p:spPr>
                  </p:pic>
                </p:oleObj>
              </mc:Fallback>
            </mc:AlternateContent>
          </a:graphicData>
        </a:graphic>
      </p:graphicFrame>
      <p:sp>
        <p:nvSpPr>
          <p:cNvPr id="6" name="Rectangle 5"/>
          <p:cNvSpPr/>
          <p:nvPr/>
        </p:nvSpPr>
        <p:spPr>
          <a:xfrm>
            <a:off x="5528979" y="2250860"/>
            <a:ext cx="1291216" cy="191478"/>
          </a:xfrm>
          <a:prstGeom prst="rect">
            <a:avLst/>
          </a:prstGeom>
        </p:spPr>
        <p:txBody>
          <a:bodyPr wrap="none" lIns="82945" tIns="41473" rIns="82945" bIns="41473">
            <a:spAutoFit/>
          </a:bodyPr>
          <a:lstStyle/>
          <a:p>
            <a:r>
              <a:rPr lang="en-US" sz="700" dirty="0">
                <a:solidFill>
                  <a:srgbClr val="808080"/>
                </a:solidFill>
                <a:latin typeface="Geneva"/>
                <a:cs typeface="Geneva"/>
              </a:rPr>
              <a:t>Iterative Feedback Tuning</a:t>
            </a:r>
            <a:endParaRPr lang="en-US" sz="700" dirty="0">
              <a:solidFill>
                <a:srgbClr val="808080"/>
              </a:solidFill>
            </a:endParaRPr>
          </a:p>
        </p:txBody>
      </p:sp>
      <p:pic>
        <p:nvPicPr>
          <p:cNvPr id="7" name="Picture 6" descr="AutoTuning_Scheme.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00" y="2416214"/>
            <a:ext cx="3732480" cy="2223067"/>
          </a:xfrm>
          <a:prstGeom prst="rect">
            <a:avLst/>
          </a:prstGeom>
        </p:spPr>
      </p:pic>
      <p:pic>
        <p:nvPicPr>
          <p:cNvPr id="8" name="Picture 7" descr="SU33_relay.eps"/>
          <p:cNvPicPr>
            <a:picLocks noChangeAspect="1"/>
          </p:cNvPicPr>
          <p:nvPr/>
        </p:nvPicPr>
        <p:blipFill rotWithShape="1">
          <a:blip r:embed="rId5">
            <a:extLst>
              <a:ext uri="{28A0092B-C50C-407E-A947-70E740481C1C}">
                <a14:useLocalDpi xmlns:a14="http://schemas.microsoft.com/office/drawing/2010/main" val="0"/>
              </a:ext>
            </a:extLst>
          </a:blip>
          <a:srcRect l="3187" t="2900" r="6374" b="5659"/>
          <a:stretch/>
        </p:blipFill>
        <p:spPr>
          <a:xfrm>
            <a:off x="3864900" y="2437250"/>
            <a:ext cx="2515641" cy="2571236"/>
          </a:xfrm>
          <a:prstGeom prst="rect">
            <a:avLst/>
          </a:prstGeom>
        </p:spPr>
      </p:pic>
      <p:pic>
        <p:nvPicPr>
          <p:cNvPr id="9" name="Picture 8" descr="SU33_IFT.eps"/>
          <p:cNvPicPr>
            <a:picLocks noChangeAspect="1"/>
          </p:cNvPicPr>
          <p:nvPr/>
        </p:nvPicPr>
        <p:blipFill rotWithShape="1">
          <a:blip r:embed="rId6">
            <a:extLst>
              <a:ext uri="{28A0092B-C50C-407E-A947-70E740481C1C}">
                <a14:useLocalDpi xmlns:a14="http://schemas.microsoft.com/office/drawing/2010/main" val="0"/>
              </a:ext>
            </a:extLst>
          </a:blip>
          <a:srcRect l="3120" t="2900" r="6048" b="5364"/>
          <a:stretch/>
        </p:blipFill>
        <p:spPr>
          <a:xfrm>
            <a:off x="6438239" y="2438848"/>
            <a:ext cx="2534012" cy="2621483"/>
          </a:xfrm>
          <a:prstGeom prst="rect">
            <a:avLst/>
          </a:prstGeom>
        </p:spPr>
      </p:pic>
      <p:pic>
        <p:nvPicPr>
          <p:cNvPr id="13" name="Picture 12">
            <a:extLst>
              <a:ext uri="{FF2B5EF4-FFF2-40B4-BE49-F238E27FC236}">
                <a16:creationId xmlns:a16="http://schemas.microsoft.com/office/drawing/2014/main" id="{E628AA3C-1075-3D4F-AF78-C5D297B0832C}"/>
              </a:ext>
            </a:extLst>
          </p:cNvPr>
          <p:cNvPicPr>
            <a:picLocks noChangeAspect="1"/>
          </p:cNvPicPr>
          <p:nvPr/>
        </p:nvPicPr>
        <p:blipFill rotWithShape="1">
          <a:blip r:embed="rId7"/>
          <a:srcRect l="8084" t="12235" r="10166" b="12033"/>
          <a:stretch/>
        </p:blipFill>
        <p:spPr>
          <a:xfrm>
            <a:off x="6308491" y="316238"/>
            <a:ext cx="519112" cy="461665"/>
          </a:xfrm>
          <a:prstGeom prst="rect">
            <a:avLst/>
          </a:prstGeom>
        </p:spPr>
      </p:pic>
      <p:sp>
        <p:nvSpPr>
          <p:cNvPr id="14" name="TextBox 13">
            <a:extLst>
              <a:ext uri="{FF2B5EF4-FFF2-40B4-BE49-F238E27FC236}">
                <a16:creationId xmlns:a16="http://schemas.microsoft.com/office/drawing/2014/main" id="{9A25C48A-5AD5-6C4C-901E-5CCD622AA3F4}"/>
              </a:ext>
            </a:extLst>
          </p:cNvPr>
          <p:cNvSpPr txBox="1"/>
          <p:nvPr/>
        </p:nvSpPr>
        <p:spPr>
          <a:xfrm>
            <a:off x="6836833" y="360875"/>
            <a:ext cx="2034531" cy="461665"/>
          </a:xfrm>
          <a:prstGeom prst="rect">
            <a:avLst/>
          </a:prstGeom>
          <a:noFill/>
        </p:spPr>
        <p:txBody>
          <a:bodyPr wrap="none" rtlCol="0">
            <a:spAutoFit/>
          </a:bodyPr>
          <a:lstStyle/>
          <a:p>
            <a:r>
              <a:rPr lang="en-US" sz="800" i="1" dirty="0">
                <a:solidFill>
                  <a:schemeClr val="bg2">
                    <a:lumMod val="25000"/>
                  </a:schemeClr>
                </a:solidFill>
              </a:rPr>
              <a:t>A collaboration with the Automation and </a:t>
            </a:r>
            <a:br>
              <a:rPr lang="en-US" sz="800" i="1" dirty="0">
                <a:solidFill>
                  <a:schemeClr val="bg2">
                    <a:lumMod val="25000"/>
                  </a:schemeClr>
                </a:solidFill>
              </a:rPr>
            </a:br>
            <a:r>
              <a:rPr lang="en-US" sz="800" i="1" dirty="0">
                <a:solidFill>
                  <a:schemeClr val="bg2">
                    <a:lumMod val="25000"/>
                  </a:schemeClr>
                </a:solidFill>
              </a:rPr>
              <a:t>Systems Engineering department at the </a:t>
            </a:r>
            <a:br>
              <a:rPr lang="en-US" sz="800" i="1" dirty="0">
                <a:solidFill>
                  <a:schemeClr val="bg2">
                    <a:lumMod val="25000"/>
                  </a:schemeClr>
                </a:solidFill>
              </a:rPr>
            </a:br>
            <a:r>
              <a:rPr lang="en-US" sz="800" i="1" dirty="0">
                <a:solidFill>
                  <a:schemeClr val="bg2">
                    <a:lumMod val="25000"/>
                  </a:schemeClr>
                </a:solidFill>
              </a:rPr>
              <a:t>University of Valladolid</a:t>
            </a:r>
          </a:p>
        </p:txBody>
      </p:sp>
      <p:sp>
        <p:nvSpPr>
          <p:cNvPr id="15" name="TextBox 14">
            <a:extLst>
              <a:ext uri="{FF2B5EF4-FFF2-40B4-BE49-F238E27FC236}">
                <a16:creationId xmlns:a16="http://schemas.microsoft.com/office/drawing/2014/main" id="{85685DA6-E0A1-8445-98CC-91983982342B}"/>
              </a:ext>
            </a:extLst>
          </p:cNvPr>
          <p:cNvSpPr txBox="1"/>
          <p:nvPr/>
        </p:nvSpPr>
        <p:spPr>
          <a:xfrm>
            <a:off x="-3795713" y="-576263"/>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3588194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Recap</a:t>
            </a:r>
          </a:p>
        </p:txBody>
      </p:sp>
      <p:sp>
        <p:nvSpPr>
          <p:cNvPr id="3" name="Content Placeholder 2"/>
          <p:cNvSpPr>
            <a:spLocks noGrp="1"/>
          </p:cNvSpPr>
          <p:nvPr>
            <p:ph idx="1"/>
          </p:nvPr>
        </p:nvSpPr>
        <p:spPr/>
        <p:txBody>
          <a:bodyPr>
            <a:normAutofit/>
          </a:bodyPr>
          <a:lstStyle/>
          <a:p>
            <a:r>
              <a:rPr lang="en-US" sz="2000" dirty="0"/>
              <a:t>Sound base of standardized industrial control systems</a:t>
            </a:r>
          </a:p>
          <a:p>
            <a:r>
              <a:rPr lang="en-US" sz="2000" dirty="0"/>
              <a:t>Large installations usually well instrumented</a:t>
            </a:r>
          </a:p>
          <a:p>
            <a:r>
              <a:rPr lang="en-US" sz="2000" dirty="0"/>
              <a:t>Already large experience OT &amp; IT convergence</a:t>
            </a:r>
          </a:p>
          <a:p>
            <a:r>
              <a:rPr lang="en-US" sz="2000" dirty="0"/>
              <a:t>Large amount of data available</a:t>
            </a:r>
          </a:p>
          <a:p>
            <a:endParaRPr lang="en-US" sz="2000" dirty="0"/>
          </a:p>
          <a:p>
            <a:r>
              <a:rPr lang="en-US" sz="2000" dirty="0"/>
              <a:t>But LHC will be there for 20 more years</a:t>
            </a:r>
            <a:r>
              <a:rPr lang="mr-IN" sz="2000" dirty="0"/>
              <a:t>…</a:t>
            </a:r>
            <a:endParaRPr lang="en-US" sz="2000" dirty="0"/>
          </a:p>
          <a:p>
            <a:r>
              <a:rPr lang="en-US" sz="2000" dirty="0"/>
              <a:t>Evolution will naturally integrate Industry 4.0 concepts</a:t>
            </a:r>
          </a:p>
          <a:p>
            <a:r>
              <a:rPr lang="en-US" sz="2000" dirty="0"/>
              <a:t>An exciting period in front of us!</a:t>
            </a:r>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p:cNvSpPr>
            <a:spLocks noGrp="1"/>
          </p:cNvSpPr>
          <p:nvPr>
            <p:ph type="ftr" sz="quarter" idx="3"/>
          </p:nvPr>
        </p:nvSpPr>
        <p:spPr/>
        <p:txBody>
          <a:bodyPr/>
          <a:lstStyle/>
          <a:p>
            <a:r>
              <a:rPr lang="en-US"/>
              <a:t>March, 30         Enrique Blanco -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spTree>
    <p:extLst>
      <p:ext uri="{BB962C8B-B14F-4D97-AF65-F5344CB8AC3E}">
        <p14:creationId xmlns:p14="http://schemas.microsoft.com/office/powerpoint/2010/main" val="2113565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dissolve">
                                      <p:cBhvr>
                                        <p:cTn id="7" dur="500"/>
                                        <p:tgtEl>
                                          <p:spTgt spid="3">
                                            <p:txEl>
                                              <p:pRg st="5" end="5"/>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dissolve">
                                      <p:cBhvr>
                                        <p:cTn id="10" dur="500"/>
                                        <p:tgtEl>
                                          <p:spTgt spid="3">
                                            <p:txEl>
                                              <p:pRg st="6" end="6"/>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dissolve">
                                      <p:cBhvr>
                                        <p:cTn id="1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EB846-F36A-7142-B74E-17364B76561C}"/>
              </a:ext>
            </a:extLst>
          </p:cNvPr>
          <p:cNvSpPr>
            <a:spLocks noGrp="1"/>
          </p:cNvSpPr>
          <p:nvPr>
            <p:ph type="title"/>
          </p:nvPr>
        </p:nvSpPr>
        <p:spPr/>
        <p:txBody>
          <a:bodyPr/>
          <a:lstStyle/>
          <a:p>
            <a:r>
              <a:rPr lang="en-US" dirty="0"/>
              <a:t>Foster collaborations</a:t>
            </a:r>
          </a:p>
        </p:txBody>
      </p:sp>
      <p:sp>
        <p:nvSpPr>
          <p:cNvPr id="3" name="Content Placeholder 2">
            <a:extLst>
              <a:ext uri="{FF2B5EF4-FFF2-40B4-BE49-F238E27FC236}">
                <a16:creationId xmlns:a16="http://schemas.microsoft.com/office/drawing/2014/main" id="{79C83D86-0277-8142-8443-A780A49953ED}"/>
              </a:ext>
            </a:extLst>
          </p:cNvPr>
          <p:cNvSpPr>
            <a:spLocks noGrp="1"/>
          </p:cNvSpPr>
          <p:nvPr>
            <p:ph idx="1"/>
          </p:nvPr>
        </p:nvSpPr>
        <p:spPr/>
        <p:txBody>
          <a:bodyPr>
            <a:normAutofit fontScale="92500"/>
          </a:bodyPr>
          <a:lstStyle/>
          <a:p>
            <a:r>
              <a:rPr lang="en-US" sz="2200" b="1" dirty="0"/>
              <a:t>Cyber-security</a:t>
            </a:r>
            <a:r>
              <a:rPr lang="en-US" sz="2200" dirty="0"/>
              <a:t>: Increase the robustness of the PLCs</a:t>
            </a:r>
          </a:p>
          <a:p>
            <a:r>
              <a:rPr lang="en-US" sz="2200" b="1" dirty="0"/>
              <a:t>Advanced automation</a:t>
            </a:r>
            <a:r>
              <a:rPr lang="en-US" sz="2200" dirty="0"/>
              <a:t>: High level languages integration (DSLs)</a:t>
            </a:r>
          </a:p>
          <a:p>
            <a:r>
              <a:rPr lang="en-US" sz="2200" b="1" dirty="0"/>
              <a:t>Digital Twin</a:t>
            </a:r>
            <a:r>
              <a:rPr lang="en-US" sz="2200" dirty="0"/>
              <a:t>: Improving commissioning</a:t>
            </a:r>
          </a:p>
          <a:p>
            <a:r>
              <a:rPr lang="en-US" sz="2200" dirty="0"/>
              <a:t>Formal </a:t>
            </a:r>
            <a:r>
              <a:rPr lang="en-US" sz="2200" b="1" dirty="0"/>
              <a:t>verification</a:t>
            </a:r>
            <a:r>
              <a:rPr lang="en-US" sz="2200" dirty="0"/>
              <a:t>: Improve the quality of the code</a:t>
            </a:r>
          </a:p>
          <a:p>
            <a:r>
              <a:rPr lang="en-US" sz="2200" b="1" dirty="0"/>
              <a:t>Data analytics</a:t>
            </a:r>
            <a:r>
              <a:rPr lang="en-US" sz="2200" dirty="0"/>
              <a:t>, </a:t>
            </a:r>
            <a:r>
              <a:rPr lang="en-US" sz="2200" b="1" dirty="0"/>
              <a:t>machine learning</a:t>
            </a:r>
            <a:r>
              <a:rPr lang="en-US" sz="2200" dirty="0"/>
              <a:t>. Providing flexible platforms and tools allowing added-value algorithms (e.g. fault detection, predictive maintenance, performance issues…)</a:t>
            </a:r>
          </a:p>
          <a:p>
            <a:r>
              <a:rPr lang="en-US" sz="2200" b="1" dirty="0"/>
              <a:t>Advanced control</a:t>
            </a:r>
            <a:r>
              <a:rPr lang="en-US" sz="2200" dirty="0"/>
              <a:t>: pushing the facilities to their limits to meet the HL LHC challenges</a:t>
            </a:r>
          </a:p>
          <a:p>
            <a:pPr lvl="1"/>
            <a:endParaRPr lang="en-US" sz="1800" dirty="0"/>
          </a:p>
          <a:p>
            <a:endParaRPr lang="en-US" sz="3200" dirty="0"/>
          </a:p>
        </p:txBody>
      </p:sp>
      <p:sp>
        <p:nvSpPr>
          <p:cNvPr id="4" name="Date Placeholder 3">
            <a:extLst>
              <a:ext uri="{FF2B5EF4-FFF2-40B4-BE49-F238E27FC236}">
                <a16:creationId xmlns:a16="http://schemas.microsoft.com/office/drawing/2014/main" id="{C904BD6D-3943-AC46-9C8C-FC7398EE5C2B}"/>
              </a:ext>
            </a:extLst>
          </p:cNvPr>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a:extLst>
              <a:ext uri="{FF2B5EF4-FFF2-40B4-BE49-F238E27FC236}">
                <a16:creationId xmlns:a16="http://schemas.microsoft.com/office/drawing/2014/main" id="{54BCB070-7875-684E-9DC1-C0B7BFC4A4F3}"/>
              </a:ext>
            </a:extLst>
          </p:cNvPr>
          <p:cNvSpPr>
            <a:spLocks noGrp="1"/>
          </p:cNvSpPr>
          <p:nvPr>
            <p:ph type="ftr" sz="quarter" idx="3"/>
          </p:nvPr>
        </p:nvSpPr>
        <p:spPr/>
        <p:txBody>
          <a:bodyPr/>
          <a:lstStyle/>
          <a:p>
            <a:r>
              <a:rPr lang="en-US"/>
              <a:t>March, 30         Enrique Blanco - CERN</a:t>
            </a:r>
            <a:endParaRPr lang="en-US" dirty="0"/>
          </a:p>
        </p:txBody>
      </p:sp>
      <p:sp>
        <p:nvSpPr>
          <p:cNvPr id="6" name="Slide Number Placeholder 5">
            <a:extLst>
              <a:ext uri="{FF2B5EF4-FFF2-40B4-BE49-F238E27FC236}">
                <a16:creationId xmlns:a16="http://schemas.microsoft.com/office/drawing/2014/main" id="{783334A9-F7CB-C642-90DB-E70E3302A222}"/>
              </a:ext>
            </a:extLst>
          </p:cNvPr>
          <p:cNvSpPr>
            <a:spLocks noGrp="1"/>
          </p:cNvSpPr>
          <p:nvPr>
            <p:ph type="sldNum" sz="quarter" idx="4"/>
          </p:nvPr>
        </p:nvSpPr>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13144092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Geneva"/>
                <a:cs typeface="Geneva"/>
              </a:rPr>
              <a:t>Acknowledgements &amp; Credits	</a:t>
            </a:r>
          </a:p>
        </p:txBody>
      </p:sp>
      <p:sp>
        <p:nvSpPr>
          <p:cNvPr id="3" name="Content Placeholder 2"/>
          <p:cNvSpPr>
            <a:spLocks noGrp="1"/>
          </p:cNvSpPr>
          <p:nvPr>
            <p:ph idx="1"/>
          </p:nvPr>
        </p:nvSpPr>
        <p:spPr/>
        <p:txBody>
          <a:bodyPr>
            <a:noAutofit/>
          </a:bodyPr>
          <a:lstStyle/>
          <a:p>
            <a:pPr marL="36576" indent="0">
              <a:buNone/>
            </a:pPr>
            <a:endParaRPr lang="en-US" sz="1800" dirty="0">
              <a:latin typeface="Arial"/>
              <a:cs typeface="Arial"/>
            </a:endParaRPr>
          </a:p>
          <a:p>
            <a:pPr marL="36576" indent="0">
              <a:buNone/>
            </a:pPr>
            <a:r>
              <a:rPr lang="en-US" sz="1600" dirty="0">
                <a:latin typeface="Arial"/>
                <a:cs typeface="Arial"/>
              </a:rPr>
              <a:t>Material extracted from several sources:</a:t>
            </a:r>
            <a:br>
              <a:rPr lang="en-US" sz="1600" dirty="0">
                <a:latin typeface="Arial"/>
                <a:cs typeface="Arial"/>
              </a:rPr>
            </a:br>
            <a:endParaRPr lang="en-US" sz="1600" dirty="0">
              <a:latin typeface="Arial"/>
              <a:cs typeface="Arial"/>
            </a:endParaRPr>
          </a:p>
          <a:p>
            <a:r>
              <a:rPr lang="en-US" sz="1600" dirty="0">
                <a:latin typeface="Arial"/>
                <a:cs typeface="Arial"/>
              </a:rPr>
              <a:t>CERN documentation</a:t>
            </a:r>
          </a:p>
          <a:p>
            <a:r>
              <a:rPr lang="en-US" sz="1600" dirty="0">
                <a:latin typeface="Arial"/>
                <a:cs typeface="Arial"/>
              </a:rPr>
              <a:t>BE-ICS group (Industrial Controls &amp; Safety Systems)</a:t>
            </a:r>
          </a:p>
          <a:p>
            <a:r>
              <a:rPr lang="en-US" sz="1600" dirty="0">
                <a:latin typeface="Arial"/>
                <a:cs typeface="Arial"/>
              </a:rPr>
              <a:t>CERN equipment groups (e.g. Cryogenics, QPS</a:t>
            </a:r>
            <a:r>
              <a:rPr lang="mr-IN" sz="1600" dirty="0">
                <a:latin typeface="Arial"/>
                <a:cs typeface="Arial"/>
              </a:rPr>
              <a:t>…</a:t>
            </a:r>
            <a:r>
              <a:rPr lang="en-US" sz="1600" dirty="0">
                <a:latin typeface="Arial"/>
                <a:cs typeface="Arial"/>
              </a:rPr>
              <a:t>)</a:t>
            </a:r>
          </a:p>
          <a:p>
            <a:r>
              <a:rPr lang="en-US" sz="1600" dirty="0">
                <a:latin typeface="Arial"/>
                <a:cs typeface="Arial"/>
              </a:rPr>
              <a:t>CERN LHC experiments</a:t>
            </a:r>
          </a:p>
          <a:p>
            <a:r>
              <a:rPr lang="en-US" sz="1600" dirty="0">
                <a:latin typeface="Arial"/>
                <a:cs typeface="Arial"/>
              </a:rPr>
              <a:t>JCOP project</a:t>
            </a:r>
          </a:p>
          <a:p>
            <a:r>
              <a:rPr lang="en-US" sz="1600" dirty="0">
                <a:latin typeface="Arial"/>
                <a:cs typeface="Arial"/>
              </a:rPr>
              <a:t>UNICOS project</a:t>
            </a:r>
            <a:endParaRPr lang="en-US" sz="1800" dirty="0">
              <a:latin typeface="Arial"/>
              <a:cs typeface="Arial"/>
            </a:endParaRPr>
          </a:p>
          <a:p>
            <a:pPr marL="36576" indent="0">
              <a:buNone/>
            </a:pPr>
            <a:endParaRPr lang="en-US" sz="1800" dirty="0">
              <a:latin typeface="Arial"/>
              <a:cs typeface="Arial"/>
            </a:endParaRPr>
          </a:p>
        </p:txBody>
      </p:sp>
      <p:sp>
        <p:nvSpPr>
          <p:cNvPr id="4" name="Date Placeholder 3"/>
          <p:cNvSpPr>
            <a:spLocks noGrp="1"/>
          </p:cNvSpPr>
          <p:nvPr>
            <p:ph type="dt" sz="half" idx="2"/>
          </p:nvPr>
        </p:nvSpPr>
        <p:spPr/>
        <p:txBody>
          <a:bodyPr/>
          <a:lstStyle/>
          <a:p>
            <a:r>
              <a:rPr lang="de-CH">
                <a:latin typeface="Geneva"/>
                <a:cs typeface="Geneva"/>
              </a:rPr>
              <a:t>© 2023 CERN. All rights reserved.  Limited circulation, not intended for public release.</a:t>
            </a:r>
            <a:endParaRPr lang="en-US" dirty="0">
              <a:latin typeface="Geneva"/>
              <a:cs typeface="Geneva"/>
            </a:endParaRPr>
          </a:p>
        </p:txBody>
      </p:sp>
      <p:sp>
        <p:nvSpPr>
          <p:cNvPr id="5" name="Footer Placeholder 4"/>
          <p:cNvSpPr>
            <a:spLocks noGrp="1"/>
          </p:cNvSpPr>
          <p:nvPr>
            <p:ph type="ftr" sz="quarter" idx="3"/>
          </p:nvPr>
        </p:nvSpPr>
        <p:spPr/>
        <p:txBody>
          <a:bodyPr/>
          <a:lstStyle/>
          <a:p>
            <a:r>
              <a:rPr lang="en-US">
                <a:latin typeface="Geneva"/>
                <a:cs typeface="Geneva"/>
              </a:rPr>
              <a:t>March, 30         Enrique Blanco - CERN</a:t>
            </a:r>
            <a:endParaRPr lang="en-US" dirty="0">
              <a:latin typeface="Geneva"/>
              <a:cs typeface="Geneva"/>
            </a:endParaRPr>
          </a:p>
        </p:txBody>
      </p:sp>
      <p:sp>
        <p:nvSpPr>
          <p:cNvPr id="7" name="Slide Number Placeholder 6"/>
          <p:cNvSpPr>
            <a:spLocks noGrp="1"/>
          </p:cNvSpPr>
          <p:nvPr>
            <p:ph type="sldNum" sz="quarter" idx="4"/>
          </p:nvPr>
        </p:nvSpPr>
        <p:spPr/>
        <p:txBody>
          <a:bodyPr/>
          <a:lstStyle/>
          <a:p>
            <a:fld id="{17918391-D411-FE40-AAD7-861AE5233E0E}" type="slidenum">
              <a:rPr lang="en-US" smtClean="0"/>
              <a:pPr/>
              <a:t>29</a:t>
            </a:fld>
            <a:endParaRPr lang="en-US" dirty="0"/>
          </a:p>
        </p:txBody>
      </p:sp>
    </p:spTree>
    <p:extLst>
      <p:ext uri="{BB962C8B-B14F-4D97-AF65-F5344CB8AC3E}">
        <p14:creationId xmlns:p14="http://schemas.microsoft.com/office/powerpoint/2010/main" val="3569230068"/>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xmlns:p14="http://schemas.microsoft.com/office/powerpoint/2010/main" spd="slow" advClick="0" advTm="5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D98607-6783-94B7-B5F6-7E056A53673F}"/>
              </a:ext>
            </a:extLst>
          </p:cNvPr>
          <p:cNvSpPr>
            <a:spLocks noGrp="1"/>
          </p:cNvSpPr>
          <p:nvPr>
            <p:ph idx="1"/>
          </p:nvPr>
        </p:nvSpPr>
        <p:spPr/>
        <p:txBody>
          <a:bodyPr>
            <a:normAutofit lnSpcReduction="10000"/>
          </a:bodyPr>
          <a:lstStyle/>
          <a:p>
            <a:r>
              <a:rPr lang="en-GB" sz="1350" dirty="0">
                <a:solidFill>
                  <a:srgbClr val="333333"/>
                </a:solidFill>
              </a:rPr>
              <a:t>The </a:t>
            </a:r>
            <a:r>
              <a:rPr lang="en-GB" sz="1350" dirty="0">
                <a:solidFill>
                  <a:schemeClr val="tx1"/>
                </a:solidFill>
              </a:rPr>
              <a:t>Industrial Control Systems </a:t>
            </a:r>
            <a:r>
              <a:rPr lang="en-GB" sz="1350" dirty="0">
                <a:solidFill>
                  <a:srgbClr val="333333"/>
                </a:solidFill>
              </a:rPr>
              <a:t>group within the Beams Department (BE-ICS) has the mission to provide the technology, frameworks, engineering and CERN-wide support for systems and projects in all domains using standard industrial control solutions.</a:t>
            </a:r>
          </a:p>
          <a:p>
            <a:pPr lvl="1"/>
            <a:endParaRPr lang="en-GB" sz="1200" dirty="0">
              <a:solidFill>
                <a:srgbClr val="333333"/>
              </a:solidFill>
            </a:endParaRPr>
          </a:p>
          <a:p>
            <a:pPr lvl="1"/>
            <a:r>
              <a:rPr lang="en-GB" sz="1200" dirty="0">
                <a:solidFill>
                  <a:srgbClr val="333333"/>
                </a:solidFill>
              </a:rPr>
              <a:t>Identifying, proposing and selecting industrial controls </a:t>
            </a:r>
            <a:r>
              <a:rPr lang="en-GB" sz="1200" b="1" dirty="0">
                <a:solidFill>
                  <a:srgbClr val="333333"/>
                </a:solidFill>
              </a:rPr>
              <a:t>technologies</a:t>
            </a:r>
          </a:p>
          <a:p>
            <a:pPr lvl="1"/>
            <a:r>
              <a:rPr lang="en-GB" sz="1200" dirty="0">
                <a:solidFill>
                  <a:srgbClr val="333333"/>
                </a:solidFill>
              </a:rPr>
              <a:t>Design, implementation and support of </a:t>
            </a:r>
            <a:r>
              <a:rPr lang="en-GB" sz="1200" b="1" dirty="0">
                <a:solidFill>
                  <a:srgbClr val="333333"/>
                </a:solidFill>
              </a:rPr>
              <a:t>frameworks</a:t>
            </a:r>
            <a:r>
              <a:rPr lang="en-GB" sz="1200" dirty="0">
                <a:solidFill>
                  <a:srgbClr val="333333"/>
                </a:solidFill>
              </a:rPr>
              <a:t> to standardize </a:t>
            </a:r>
            <a:br>
              <a:rPr lang="en-GB" sz="1200" dirty="0">
                <a:solidFill>
                  <a:srgbClr val="333333"/>
                </a:solidFill>
              </a:rPr>
            </a:br>
            <a:r>
              <a:rPr lang="en-GB" sz="1200" dirty="0">
                <a:solidFill>
                  <a:srgbClr val="333333"/>
                </a:solidFill>
              </a:rPr>
              <a:t>the development of industrial control systems</a:t>
            </a:r>
          </a:p>
          <a:p>
            <a:pPr lvl="1"/>
            <a:r>
              <a:rPr lang="en-GB" sz="1200" b="1" dirty="0">
                <a:solidFill>
                  <a:srgbClr val="333333"/>
                </a:solidFill>
              </a:rPr>
              <a:t>Engineering</a:t>
            </a:r>
            <a:r>
              <a:rPr lang="en-GB" sz="1200" dirty="0">
                <a:solidFill>
                  <a:srgbClr val="333333"/>
                </a:solidFill>
              </a:rPr>
              <a:t> of complete control systems (e.g. process control, </a:t>
            </a:r>
            <a:br>
              <a:rPr lang="en-GB" sz="1200" dirty="0">
                <a:solidFill>
                  <a:srgbClr val="333333"/>
                </a:solidFill>
              </a:rPr>
            </a:br>
            <a:r>
              <a:rPr lang="en-GB" sz="1200" dirty="0">
                <a:solidFill>
                  <a:srgbClr val="333333"/>
                </a:solidFill>
              </a:rPr>
              <a:t>machine protection, functional safety, monitoring…)</a:t>
            </a:r>
          </a:p>
          <a:p>
            <a:pPr lvl="1"/>
            <a:r>
              <a:rPr lang="en-GB" sz="1200" dirty="0">
                <a:solidFill>
                  <a:srgbClr val="333333"/>
                </a:solidFill>
              </a:rPr>
              <a:t>CERN-wide </a:t>
            </a:r>
            <a:r>
              <a:rPr lang="en-GB" sz="1200" b="1" dirty="0">
                <a:solidFill>
                  <a:srgbClr val="333333"/>
                </a:solidFill>
              </a:rPr>
              <a:t>support</a:t>
            </a:r>
            <a:r>
              <a:rPr lang="en-GB" sz="1200" dirty="0">
                <a:solidFill>
                  <a:srgbClr val="333333"/>
                </a:solidFill>
              </a:rPr>
              <a:t> in industrial controls technologies</a:t>
            </a:r>
          </a:p>
          <a:p>
            <a:pPr lvl="1"/>
            <a:endParaRPr lang="en-GB" dirty="0">
              <a:solidFill>
                <a:srgbClr val="333333"/>
              </a:solidFill>
            </a:endParaRPr>
          </a:p>
          <a:p>
            <a:r>
              <a:rPr lang="en-GB" sz="1350" dirty="0">
                <a:solidFill>
                  <a:srgbClr val="333333"/>
                </a:solidFill>
              </a:rPr>
              <a:t>Additional services and R&amp;D</a:t>
            </a:r>
          </a:p>
          <a:p>
            <a:pPr lvl="1"/>
            <a:r>
              <a:rPr lang="en-GB" sz="1200" dirty="0">
                <a:solidFill>
                  <a:srgbClr val="333333"/>
                </a:solidFill>
              </a:rPr>
              <a:t>Advanced control, modelling and simulation</a:t>
            </a:r>
          </a:p>
          <a:p>
            <a:pPr lvl="1"/>
            <a:r>
              <a:rPr lang="en-GB" sz="1200" dirty="0">
                <a:solidFill>
                  <a:srgbClr val="333333"/>
                </a:solidFill>
              </a:rPr>
              <a:t>Formal methods applied to control code verification</a:t>
            </a:r>
          </a:p>
          <a:p>
            <a:pPr lvl="1"/>
            <a:r>
              <a:rPr lang="en-GB" sz="1200" dirty="0">
                <a:solidFill>
                  <a:srgbClr val="333333"/>
                </a:solidFill>
              </a:rPr>
              <a:t>Data analytics and artificial intelligence in automation</a:t>
            </a:r>
            <a:endParaRPr lang="en-GB" sz="1200" dirty="0"/>
          </a:p>
        </p:txBody>
      </p:sp>
      <p:sp>
        <p:nvSpPr>
          <p:cNvPr id="3" name="Title 2">
            <a:extLst>
              <a:ext uri="{FF2B5EF4-FFF2-40B4-BE49-F238E27FC236}">
                <a16:creationId xmlns:a16="http://schemas.microsoft.com/office/drawing/2014/main" id="{F9D34DDC-5D02-34DE-DAAB-4A0129600B18}"/>
              </a:ext>
            </a:extLst>
          </p:cNvPr>
          <p:cNvSpPr>
            <a:spLocks noGrp="1"/>
          </p:cNvSpPr>
          <p:nvPr>
            <p:ph type="title"/>
          </p:nvPr>
        </p:nvSpPr>
        <p:spPr/>
        <p:txBody>
          <a:bodyPr/>
          <a:lstStyle/>
          <a:p>
            <a:r>
              <a:rPr lang="en-GB" dirty="0"/>
              <a:t>Industrial Controls group (BE-ICS)</a:t>
            </a:r>
          </a:p>
        </p:txBody>
      </p:sp>
      <p:sp>
        <p:nvSpPr>
          <p:cNvPr id="4" name="Date Placeholder 3">
            <a:extLst>
              <a:ext uri="{FF2B5EF4-FFF2-40B4-BE49-F238E27FC236}">
                <a16:creationId xmlns:a16="http://schemas.microsoft.com/office/drawing/2014/main" id="{1158E57A-6AF2-0752-440D-046E3B5348B4}"/>
              </a:ext>
            </a:extLst>
          </p:cNvPr>
          <p:cNvSpPr>
            <a:spLocks noGrp="1"/>
          </p:cNvSpPr>
          <p:nvPr>
            <p:ph type="dt" sz="half" idx="10"/>
          </p:nvPr>
        </p:nvSpPr>
        <p:spPr/>
        <p:txBody>
          <a:bodyPr/>
          <a:lstStyle/>
          <a:p>
            <a:r>
              <a:rPr lang="de-CH"/>
              <a:t>© 2023 CERN. All rights reserved.  Limited circulation, not intended for public release.</a:t>
            </a:r>
            <a:endParaRPr lang="en-US" dirty="0"/>
          </a:p>
        </p:txBody>
      </p:sp>
      <p:sp>
        <p:nvSpPr>
          <p:cNvPr id="5" name="Footer Placeholder 4">
            <a:extLst>
              <a:ext uri="{FF2B5EF4-FFF2-40B4-BE49-F238E27FC236}">
                <a16:creationId xmlns:a16="http://schemas.microsoft.com/office/drawing/2014/main" id="{1F897290-BA64-577C-9F7D-9EBC99827820}"/>
              </a:ext>
            </a:extLst>
          </p:cNvPr>
          <p:cNvSpPr>
            <a:spLocks noGrp="1"/>
          </p:cNvSpPr>
          <p:nvPr>
            <p:ph type="ftr" sz="quarter" idx="11"/>
          </p:nvPr>
        </p:nvSpPr>
        <p:spPr/>
        <p:txBody>
          <a:bodyPr/>
          <a:lstStyle/>
          <a:p>
            <a:r>
              <a:rPr lang="en-US"/>
              <a:t>March, 30         Enrique Blanco - CERN</a:t>
            </a:r>
            <a:endParaRPr lang="en-US" dirty="0"/>
          </a:p>
        </p:txBody>
      </p:sp>
      <p:sp>
        <p:nvSpPr>
          <p:cNvPr id="6" name="Slide Number Placeholder 5">
            <a:extLst>
              <a:ext uri="{FF2B5EF4-FFF2-40B4-BE49-F238E27FC236}">
                <a16:creationId xmlns:a16="http://schemas.microsoft.com/office/drawing/2014/main" id="{2C8510EA-95FF-FC9A-5E23-78B6462DA477}"/>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Picture 6" descr="CO2 cooling plants for ATLAS">
            <a:extLst>
              <a:ext uri="{FF2B5EF4-FFF2-40B4-BE49-F238E27FC236}">
                <a16:creationId xmlns:a16="http://schemas.microsoft.com/office/drawing/2014/main" id="{3EC3AD81-4247-1DA8-3EB6-7ED79CE0BD7E}"/>
              </a:ext>
            </a:extLst>
          </p:cNvPr>
          <p:cNvPicPr>
            <a:picLocks noChangeAspect="1"/>
          </p:cNvPicPr>
          <p:nvPr/>
        </p:nvPicPr>
        <p:blipFill>
          <a:blip r:embed="rId2"/>
          <a:stretch>
            <a:fillRect/>
          </a:stretch>
        </p:blipFill>
        <p:spPr>
          <a:xfrm rot="5400000">
            <a:off x="6307681" y="1852992"/>
            <a:ext cx="2812286" cy="2109214"/>
          </a:xfrm>
          <a:prstGeom prst="rect">
            <a:avLst/>
          </a:prstGeom>
        </p:spPr>
      </p:pic>
    </p:spTree>
    <p:extLst>
      <p:ext uri="{BB962C8B-B14F-4D97-AF65-F5344CB8AC3E}">
        <p14:creationId xmlns:p14="http://schemas.microsoft.com/office/powerpoint/2010/main" val="3606749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4011"/>
          <a:stretch/>
        </p:blipFill>
        <p:spPr>
          <a:xfrm>
            <a:off x="1269242" y="14489"/>
            <a:ext cx="7874759" cy="5118161"/>
          </a:xfrm>
          <a:prstGeom prst="rect">
            <a:avLst/>
          </a:prstGeom>
        </p:spPr>
      </p:pic>
      <p:sp>
        <p:nvSpPr>
          <p:cNvPr id="5" name="TextBox 4"/>
          <p:cNvSpPr txBox="1"/>
          <p:nvPr/>
        </p:nvSpPr>
        <p:spPr>
          <a:xfrm>
            <a:off x="4350044" y="4259926"/>
            <a:ext cx="4793956" cy="784830"/>
          </a:xfrm>
          <a:prstGeom prst="rect">
            <a:avLst/>
          </a:prstGeom>
          <a:noFill/>
        </p:spPr>
        <p:txBody>
          <a:bodyPr wrap="square" rtlCol="0">
            <a:spAutoFit/>
          </a:bodyPr>
          <a:lstStyle/>
          <a:p>
            <a:r>
              <a:rPr lang="en-US" sz="1400" b="1" dirty="0">
                <a:latin typeface="Geneva"/>
                <a:cs typeface="Geneva"/>
              </a:rPr>
              <a:t>Ph.D. Enrique Blanco</a:t>
            </a:r>
            <a:br>
              <a:rPr lang="en-US" sz="1400" b="1" dirty="0">
                <a:latin typeface="Geneva"/>
                <a:cs typeface="Geneva"/>
              </a:rPr>
            </a:br>
            <a:r>
              <a:rPr lang="en-US" sz="900" b="1" dirty="0">
                <a:solidFill>
                  <a:srgbClr val="FFFF00"/>
                </a:solidFill>
                <a:latin typeface="Geneva"/>
                <a:cs typeface="Geneva"/>
              </a:rPr>
              <a:t>contact: Enrique.Blanco@cern.ch</a:t>
            </a:r>
            <a:br>
              <a:rPr lang="en-US" sz="1100" b="1" dirty="0">
                <a:latin typeface="Geneva"/>
                <a:cs typeface="Geneva"/>
              </a:rPr>
            </a:br>
            <a:r>
              <a:rPr lang="en-US" sz="1100" dirty="0">
                <a:latin typeface="Geneva"/>
                <a:cs typeface="Geneva"/>
              </a:rPr>
              <a:t>Head of the Control Systems Engineering (CE) section</a:t>
            </a:r>
          </a:p>
          <a:p>
            <a:r>
              <a:rPr lang="en-US" sz="1100" dirty="0">
                <a:latin typeface="Geneva"/>
                <a:cs typeface="Geneva"/>
              </a:rPr>
              <a:t>Industrial Controls group in the beams department at CERN</a:t>
            </a:r>
          </a:p>
        </p:txBody>
      </p:sp>
      <p:pic>
        <p:nvPicPr>
          <p:cNvPr id="6" name="Picture 3"/>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p:blipFill>
        <p:spPr bwMode="auto">
          <a:xfrm>
            <a:off x="3614552" y="4226276"/>
            <a:ext cx="735492" cy="821847"/>
          </a:xfrm>
          <a:prstGeom prst="rect">
            <a:avLst/>
          </a:prstGeom>
          <a:noFill/>
          <a:ln w="9525">
            <a:noFill/>
            <a:miter lim="800000"/>
            <a:headEnd/>
            <a:tailEnd/>
          </a:ln>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964" y="3708845"/>
            <a:ext cx="886154" cy="886154"/>
          </a:xfrm>
          <a:prstGeom prst="rect">
            <a:avLst/>
          </a:prstGeom>
        </p:spPr>
      </p:pic>
      <p:sp>
        <p:nvSpPr>
          <p:cNvPr id="9" name="TextBox 8"/>
          <p:cNvSpPr txBox="1"/>
          <p:nvPr/>
        </p:nvSpPr>
        <p:spPr>
          <a:xfrm>
            <a:off x="25978" y="4709936"/>
            <a:ext cx="1720936" cy="307777"/>
          </a:xfrm>
          <a:prstGeom prst="rect">
            <a:avLst/>
          </a:prstGeom>
          <a:noFill/>
        </p:spPr>
        <p:txBody>
          <a:bodyPr wrap="square" rtlCol="0">
            <a:spAutoFit/>
          </a:bodyPr>
          <a:lstStyle/>
          <a:p>
            <a:r>
              <a:rPr lang="en-US" sz="1400" b="1" dirty="0">
                <a:latin typeface="Geneva"/>
                <a:cs typeface="Geneva"/>
              </a:rPr>
              <a:t>CERN, 2023</a:t>
            </a:r>
            <a:endParaRPr lang="en-US" sz="1100" dirty="0">
              <a:latin typeface="Geneva"/>
              <a:cs typeface="Geneva"/>
            </a:endParaRPr>
          </a:p>
        </p:txBody>
      </p:sp>
    </p:spTree>
    <p:extLst>
      <p:ext uri="{BB962C8B-B14F-4D97-AF65-F5344CB8AC3E}">
        <p14:creationId xmlns:p14="http://schemas.microsoft.com/office/powerpoint/2010/main" val="2090822371"/>
      </p:ext>
    </p:extLst>
  </p:cSld>
  <p:clrMapOvr>
    <a:masterClrMapping/>
  </p:clrMapOvr>
  <mc:AlternateContent xmlns:mc="http://schemas.openxmlformats.org/markup-compatibility/2006" xmlns:p14="http://schemas.microsoft.com/office/powerpoint/2010/main">
    <mc:Choice Requires="p14">
      <p:transition spd="slow" p14:dur="4000">
        <p14:window dir="ver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68526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Formal</a:t>
            </a:r>
            <a:r>
              <a:rPr lang="en-GB" noProof="0" dirty="0"/>
              <a:t> verification: what is it?</a:t>
            </a:r>
          </a:p>
        </p:txBody>
      </p:sp>
      <p:sp>
        <p:nvSpPr>
          <p:cNvPr id="3" name="Content Placeholder 2"/>
          <p:cNvSpPr>
            <a:spLocks noGrp="1"/>
          </p:cNvSpPr>
          <p:nvPr>
            <p:ph idx="1"/>
          </p:nvPr>
        </p:nvSpPr>
        <p:spPr/>
        <p:txBody>
          <a:bodyPr>
            <a:normAutofit/>
          </a:bodyPr>
          <a:lstStyle/>
          <a:p>
            <a:r>
              <a:rPr lang="en-GB" sz="1600" b="1" noProof="0" dirty="0"/>
              <a:t>Formal verification</a:t>
            </a:r>
            <a:r>
              <a:rPr lang="en-GB" sz="1600" noProof="0" dirty="0"/>
              <a:t>: </a:t>
            </a:r>
            <a:r>
              <a:rPr lang="en-GB" sz="1600" noProof="0" dirty="0">
                <a:solidFill>
                  <a:schemeClr val="tx1">
                    <a:lumMod val="60000"/>
                    <a:lumOff val="40000"/>
                  </a:schemeClr>
                </a:solidFill>
              </a:rPr>
              <a:t>mathematically sound methods </a:t>
            </a:r>
            <a:r>
              <a:rPr lang="en-GB" sz="1600" noProof="0" dirty="0"/>
              <a:t>to </a:t>
            </a:r>
            <a:r>
              <a:rPr lang="en-GB" sz="1600" noProof="0" dirty="0">
                <a:solidFill>
                  <a:schemeClr val="tx1">
                    <a:lumMod val="60000"/>
                    <a:lumOff val="40000"/>
                  </a:schemeClr>
                </a:solidFill>
              </a:rPr>
              <a:t>check properties </a:t>
            </a:r>
            <a:r>
              <a:rPr lang="en-GB" sz="1600" noProof="0" dirty="0"/>
              <a:t>of specifications / implementations / …</a:t>
            </a:r>
            <a:endParaRPr lang="en-GB" sz="1600" b="1" noProof="0" dirty="0"/>
          </a:p>
          <a:p>
            <a:r>
              <a:rPr lang="en-GB" sz="1600" b="1" noProof="0" dirty="0"/>
              <a:t>Model checking</a:t>
            </a:r>
          </a:p>
          <a:p>
            <a:pPr lvl="1"/>
            <a:r>
              <a:rPr lang="en-GB" sz="1400" b="1" noProof="0" dirty="0">
                <a:solidFill>
                  <a:schemeClr val="tx1">
                    <a:lumMod val="60000"/>
                    <a:lumOff val="40000"/>
                  </a:schemeClr>
                </a:solidFill>
              </a:rPr>
              <a:t>Automated</a:t>
            </a:r>
            <a:r>
              <a:rPr lang="en-GB" sz="1400" noProof="0" dirty="0">
                <a:solidFill>
                  <a:schemeClr val="tx1">
                    <a:lumMod val="60000"/>
                    <a:lumOff val="40000"/>
                  </a:schemeClr>
                </a:solidFill>
              </a:rPr>
              <a:t> </a:t>
            </a:r>
            <a:r>
              <a:rPr lang="en-GB" sz="1400" noProof="0" dirty="0"/>
              <a:t>formal verification method</a:t>
            </a:r>
          </a:p>
          <a:p>
            <a:pPr lvl="1"/>
            <a:r>
              <a:rPr lang="en-GB" sz="1400" noProof="0" dirty="0"/>
              <a:t>Checks </a:t>
            </a:r>
            <a:r>
              <a:rPr lang="en-GB" sz="1400" b="1" noProof="0" dirty="0">
                <a:solidFill>
                  <a:schemeClr val="tx1">
                    <a:lumMod val="60000"/>
                    <a:lumOff val="40000"/>
                  </a:schemeClr>
                </a:solidFill>
              </a:rPr>
              <a:t>all possible executions</a:t>
            </a:r>
            <a:r>
              <a:rPr lang="en-GB" sz="1400" noProof="0" dirty="0">
                <a:solidFill>
                  <a:schemeClr val="tx1">
                    <a:lumMod val="60000"/>
                    <a:lumOff val="40000"/>
                  </a:schemeClr>
                </a:solidFill>
              </a:rPr>
              <a:t> </a:t>
            </a:r>
            <a:r>
              <a:rPr lang="en-GB" sz="1400" noProof="0" dirty="0"/>
              <a:t>(contrarily to testing)</a:t>
            </a:r>
          </a:p>
          <a:p>
            <a:pPr lvl="1"/>
            <a:r>
              <a:rPr lang="en-GB" sz="1400" noProof="0" dirty="0"/>
              <a:t>Goal: prove correctness OR </a:t>
            </a:r>
            <a:r>
              <a:rPr lang="en-GB" sz="1400" b="1" noProof="0" dirty="0">
                <a:solidFill>
                  <a:schemeClr val="tx1">
                    <a:lumMod val="60000"/>
                    <a:lumOff val="40000"/>
                  </a:schemeClr>
                </a:solidFill>
              </a:rPr>
              <a:t>find hidden/rare problems</a:t>
            </a:r>
          </a:p>
        </p:txBody>
      </p:sp>
      <p:sp>
        <p:nvSpPr>
          <p:cNvPr id="4" name="Rectangle 3"/>
          <p:cNvSpPr/>
          <p:nvPr/>
        </p:nvSpPr>
        <p:spPr>
          <a:xfrm>
            <a:off x="2665505" y="2788003"/>
            <a:ext cx="1461121" cy="25351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350" dirty="0"/>
              <a:t>Formal Model</a:t>
            </a:r>
          </a:p>
        </p:txBody>
      </p:sp>
      <p:sp>
        <p:nvSpPr>
          <p:cNvPr id="5" name="Rectangle 4"/>
          <p:cNvSpPr/>
          <p:nvPr/>
        </p:nvSpPr>
        <p:spPr>
          <a:xfrm>
            <a:off x="5809019" y="2788003"/>
            <a:ext cx="1777986" cy="25351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350" dirty="0"/>
              <a:t>Formal Requirement</a:t>
            </a:r>
          </a:p>
        </p:txBody>
      </p:sp>
      <p:sp>
        <p:nvSpPr>
          <p:cNvPr id="6" name="Rectangle 5"/>
          <p:cNvSpPr/>
          <p:nvPr/>
        </p:nvSpPr>
        <p:spPr>
          <a:xfrm>
            <a:off x="4366975" y="3163257"/>
            <a:ext cx="1201694" cy="49735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350" b="1" dirty="0"/>
              <a:t>Model</a:t>
            </a:r>
          </a:p>
          <a:p>
            <a:pPr algn="ctr"/>
            <a:r>
              <a:rPr lang="en-GB" sz="1350" b="1" dirty="0"/>
              <a:t>checker</a:t>
            </a:r>
          </a:p>
        </p:txBody>
      </p:sp>
      <p:cxnSp>
        <p:nvCxnSpPr>
          <p:cNvPr id="7" name="Straight Arrow Connector 10"/>
          <p:cNvCxnSpPr>
            <a:stCxn id="4" idx="2"/>
            <a:endCxn id="6" idx="1"/>
          </p:cNvCxnSpPr>
          <p:nvPr/>
        </p:nvCxnSpPr>
        <p:spPr>
          <a:xfrm rot="16200000" flipH="1">
            <a:off x="3696312" y="2741272"/>
            <a:ext cx="370417" cy="970910"/>
          </a:xfrm>
          <a:prstGeom prst="bentConnector2">
            <a:avLst/>
          </a:prstGeom>
          <a:ln w="38100">
            <a:tailEnd type="arrow"/>
          </a:ln>
          <a:effectLst/>
        </p:spPr>
        <p:style>
          <a:lnRef idx="2">
            <a:schemeClr val="dk1"/>
          </a:lnRef>
          <a:fillRef idx="0">
            <a:schemeClr val="dk1"/>
          </a:fillRef>
          <a:effectRef idx="1">
            <a:schemeClr val="dk1"/>
          </a:effectRef>
          <a:fontRef idx="minor">
            <a:schemeClr val="tx1"/>
          </a:fontRef>
        </p:style>
      </p:cxnSp>
      <p:cxnSp>
        <p:nvCxnSpPr>
          <p:cNvPr id="8" name="Straight Arrow Connector 10"/>
          <p:cNvCxnSpPr>
            <a:stCxn id="5" idx="2"/>
            <a:endCxn id="6" idx="3"/>
          </p:cNvCxnSpPr>
          <p:nvPr/>
        </p:nvCxnSpPr>
        <p:spPr>
          <a:xfrm rot="5400000">
            <a:off x="5948132" y="2662056"/>
            <a:ext cx="370418" cy="1129343"/>
          </a:xfrm>
          <a:prstGeom prst="bentConnector2">
            <a:avLst/>
          </a:prstGeom>
          <a:ln w="38100">
            <a:tailEnd type="arrow"/>
          </a:ln>
          <a:effectLst/>
        </p:spPr>
        <p:style>
          <a:lnRef idx="2">
            <a:schemeClr val="dk1"/>
          </a:lnRef>
          <a:fillRef idx="0">
            <a:schemeClr val="dk1"/>
          </a:fillRef>
          <a:effectRef idx="1">
            <a:schemeClr val="dk1"/>
          </a:effectRef>
          <a:fontRef idx="minor">
            <a:schemeClr val="tx1"/>
          </a:fontRef>
        </p:style>
      </p:cxnSp>
      <p:cxnSp>
        <p:nvCxnSpPr>
          <p:cNvPr id="9" name="Straight Arrow Connector 10"/>
          <p:cNvCxnSpPr>
            <a:stCxn id="6" idx="2"/>
            <a:endCxn id="14" idx="0"/>
          </p:cNvCxnSpPr>
          <p:nvPr/>
        </p:nvCxnSpPr>
        <p:spPr>
          <a:xfrm flipH="1">
            <a:off x="3691577" y="3660614"/>
            <a:ext cx="1276245" cy="429902"/>
          </a:xfrm>
          <a:prstGeom prst="straightConnector1">
            <a:avLst/>
          </a:prstGeom>
          <a:ln w="38100">
            <a:tailEnd type="arrow"/>
          </a:ln>
          <a:effectLst/>
        </p:spPr>
        <p:style>
          <a:lnRef idx="2">
            <a:schemeClr val="dk1"/>
          </a:lnRef>
          <a:fillRef idx="0">
            <a:schemeClr val="dk1"/>
          </a:fillRef>
          <a:effectRef idx="1">
            <a:schemeClr val="dk1"/>
          </a:effectRef>
          <a:fontRef idx="minor">
            <a:schemeClr val="tx1"/>
          </a:fontRef>
        </p:style>
      </p:cxnSp>
      <p:sp>
        <p:nvSpPr>
          <p:cNvPr id="10" name="TextBox 9"/>
          <p:cNvSpPr txBox="1"/>
          <p:nvPr/>
        </p:nvSpPr>
        <p:spPr>
          <a:xfrm>
            <a:off x="3502696" y="3698903"/>
            <a:ext cx="819455" cy="300082"/>
          </a:xfrm>
          <a:prstGeom prst="rect">
            <a:avLst/>
          </a:prstGeom>
          <a:noFill/>
        </p:spPr>
        <p:txBody>
          <a:bodyPr wrap="none" rtlCol="0">
            <a:spAutoFit/>
          </a:bodyPr>
          <a:lstStyle/>
          <a:p>
            <a:pPr algn="ctr"/>
            <a:r>
              <a:rPr lang="en-GB" sz="1350" i="1" dirty="0"/>
              <a:t>satisfied</a:t>
            </a:r>
          </a:p>
        </p:txBody>
      </p:sp>
      <p:sp>
        <p:nvSpPr>
          <p:cNvPr id="11" name="TextBox 10"/>
          <p:cNvSpPr txBox="1"/>
          <p:nvPr/>
        </p:nvSpPr>
        <p:spPr>
          <a:xfrm>
            <a:off x="5716967" y="3698903"/>
            <a:ext cx="1107996" cy="300082"/>
          </a:xfrm>
          <a:prstGeom prst="rect">
            <a:avLst/>
          </a:prstGeom>
          <a:noFill/>
        </p:spPr>
        <p:txBody>
          <a:bodyPr wrap="none" rtlCol="0">
            <a:spAutoFit/>
          </a:bodyPr>
          <a:lstStyle/>
          <a:p>
            <a:r>
              <a:rPr lang="en-GB" sz="1350" i="1" dirty="0"/>
              <a:t>not satisfied</a:t>
            </a:r>
          </a:p>
        </p:txBody>
      </p:sp>
      <p:cxnSp>
        <p:nvCxnSpPr>
          <p:cNvPr id="12" name="Straight Arrow Connector 10"/>
          <p:cNvCxnSpPr>
            <a:stCxn id="6" idx="2"/>
            <a:endCxn id="13" idx="0"/>
          </p:cNvCxnSpPr>
          <p:nvPr/>
        </p:nvCxnSpPr>
        <p:spPr>
          <a:xfrm>
            <a:off x="4967822" y="3660614"/>
            <a:ext cx="1256214" cy="429902"/>
          </a:xfrm>
          <a:prstGeom prst="straightConnector1">
            <a:avLst/>
          </a:prstGeom>
          <a:ln w="38100">
            <a:tailEnd type="arrow"/>
          </a:ln>
          <a:effectLst/>
        </p:spPr>
        <p:style>
          <a:lnRef idx="2">
            <a:schemeClr val="dk1"/>
          </a:lnRef>
          <a:fillRef idx="0">
            <a:schemeClr val="dk1"/>
          </a:fillRef>
          <a:effectRef idx="1">
            <a:schemeClr val="dk1"/>
          </a:effectRef>
          <a:fontRef idx="minor">
            <a:schemeClr val="tx1"/>
          </a:fontRef>
        </p:style>
      </p:cxnSp>
      <p:sp>
        <p:nvSpPr>
          <p:cNvPr id="13" name="Rectangle 12"/>
          <p:cNvSpPr/>
          <p:nvPr/>
        </p:nvSpPr>
        <p:spPr>
          <a:xfrm>
            <a:off x="5496318" y="4090516"/>
            <a:ext cx="1455437" cy="26442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350" dirty="0"/>
              <a:t>Counterexample</a:t>
            </a:r>
          </a:p>
        </p:txBody>
      </p:sp>
      <p:sp>
        <p:nvSpPr>
          <p:cNvPr id="14" name="Rectangle 13"/>
          <p:cNvSpPr/>
          <p:nvPr/>
        </p:nvSpPr>
        <p:spPr>
          <a:xfrm>
            <a:off x="3090730" y="4090515"/>
            <a:ext cx="1201694" cy="27157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400" dirty="0">
                <a:solidFill>
                  <a:srgbClr val="92D050"/>
                </a:solidFill>
                <a:sym typeface="Wingdings"/>
              </a:rPr>
              <a:t></a:t>
            </a:r>
            <a:endParaRPr lang="en-GB" sz="2400" dirty="0">
              <a:solidFill>
                <a:srgbClr val="92D050"/>
              </a:solidFill>
            </a:endParaRPr>
          </a:p>
        </p:txBody>
      </p:sp>
      <p:sp>
        <p:nvSpPr>
          <p:cNvPr id="32" name="TextBox 31"/>
          <p:cNvSpPr txBox="1"/>
          <p:nvPr/>
        </p:nvSpPr>
        <p:spPr>
          <a:xfrm>
            <a:off x="1384558" y="2729602"/>
            <a:ext cx="1313181"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900" b="1" dirty="0">
                <a:latin typeface="Arial" pitchFamily="34" charset="0"/>
                <a:cs typeface="Arial" pitchFamily="34" charset="0"/>
              </a:rPr>
              <a:t>Real System</a:t>
            </a:r>
          </a:p>
          <a:p>
            <a:pPr algn="ctr"/>
            <a:r>
              <a:rPr lang="en-US" sz="900" b="1" dirty="0">
                <a:latin typeface="Arial" pitchFamily="34" charset="0"/>
                <a:cs typeface="Arial" pitchFamily="34" charset="0"/>
              </a:rPr>
              <a:t>(hardware, software)</a:t>
            </a:r>
          </a:p>
        </p:txBody>
      </p:sp>
      <p:sp>
        <p:nvSpPr>
          <p:cNvPr id="15" name="Date Placeholder 14">
            <a:extLst>
              <a:ext uri="{FF2B5EF4-FFF2-40B4-BE49-F238E27FC236}">
                <a16:creationId xmlns:a16="http://schemas.microsoft.com/office/drawing/2014/main" id="{2238D142-CD8D-6A4B-BEB4-A87A77C20EB7}"/>
              </a:ext>
            </a:extLst>
          </p:cNvPr>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16" name="Footer Placeholder 15">
            <a:extLst>
              <a:ext uri="{FF2B5EF4-FFF2-40B4-BE49-F238E27FC236}">
                <a16:creationId xmlns:a16="http://schemas.microsoft.com/office/drawing/2014/main" id="{94932753-84A7-1D4B-85EB-88C55AFA4960}"/>
              </a:ext>
            </a:extLst>
          </p:cNvPr>
          <p:cNvSpPr>
            <a:spLocks noGrp="1"/>
          </p:cNvSpPr>
          <p:nvPr>
            <p:ph type="ftr" sz="quarter" idx="3"/>
          </p:nvPr>
        </p:nvSpPr>
        <p:spPr/>
        <p:txBody>
          <a:bodyPr/>
          <a:lstStyle/>
          <a:p>
            <a:r>
              <a:rPr lang="en-US"/>
              <a:t>March, 30         Enrique Blanco - CERN</a:t>
            </a:r>
            <a:endParaRPr lang="en-US" dirty="0"/>
          </a:p>
        </p:txBody>
      </p:sp>
      <p:sp>
        <p:nvSpPr>
          <p:cNvPr id="17" name="Slide Number Placeholder 16">
            <a:extLst>
              <a:ext uri="{FF2B5EF4-FFF2-40B4-BE49-F238E27FC236}">
                <a16:creationId xmlns:a16="http://schemas.microsoft.com/office/drawing/2014/main" id="{C3628A25-EE5D-8B4D-BC49-61FD46DE9085}"/>
              </a:ext>
            </a:extLst>
          </p:cNvPr>
          <p:cNvSpPr>
            <a:spLocks noGrp="1"/>
          </p:cNvSpPr>
          <p:nvPr>
            <p:ph type="sldNum" sz="quarter" idx="4"/>
          </p:nvPr>
        </p:nvSpPr>
        <p:spPr/>
        <p:txBody>
          <a:bodyPr/>
          <a:lstStyle/>
          <a:p>
            <a:fld id="{17918391-D411-FE40-AAD7-861AE5233E0E}" type="slidenum">
              <a:rPr lang="en-US" smtClean="0"/>
              <a:pPr/>
              <a:t>32</a:t>
            </a:fld>
            <a:endParaRPr lang="en-US" dirty="0"/>
          </a:p>
        </p:txBody>
      </p:sp>
      <p:sp>
        <p:nvSpPr>
          <p:cNvPr id="19" name="Rectangle 18">
            <a:extLst>
              <a:ext uri="{FF2B5EF4-FFF2-40B4-BE49-F238E27FC236}">
                <a16:creationId xmlns:a16="http://schemas.microsoft.com/office/drawing/2014/main" id="{940AB629-0C9D-014C-9EF4-9891248C521A}"/>
              </a:ext>
            </a:extLst>
          </p:cNvPr>
          <p:cNvSpPr/>
          <p:nvPr/>
        </p:nvSpPr>
        <p:spPr>
          <a:xfrm>
            <a:off x="7369287" y="4070392"/>
            <a:ext cx="1760418" cy="253916"/>
          </a:xfrm>
          <a:prstGeom prst="rect">
            <a:avLst/>
          </a:prstGeom>
        </p:spPr>
        <p:txBody>
          <a:bodyPr wrap="none">
            <a:spAutoFit/>
          </a:bodyPr>
          <a:lstStyle/>
          <a:p>
            <a:r>
              <a:rPr lang="en-US" sz="1050" dirty="0">
                <a:solidFill>
                  <a:schemeClr val="bg1">
                    <a:lumMod val="50000"/>
                  </a:schemeClr>
                </a:solidFill>
              </a:rPr>
              <a:t>Courtesy of Daniel </a:t>
            </a:r>
            <a:r>
              <a:rPr lang="en-US" sz="1050" dirty="0" err="1">
                <a:solidFill>
                  <a:schemeClr val="bg1">
                    <a:lumMod val="50000"/>
                  </a:schemeClr>
                </a:solidFill>
              </a:rPr>
              <a:t>Darvas</a:t>
            </a:r>
            <a:endParaRPr lang="en-US" sz="1050" dirty="0">
              <a:solidFill>
                <a:schemeClr val="bg1">
                  <a:lumMod val="50000"/>
                </a:schemeClr>
              </a:solidFill>
            </a:endParaRPr>
          </a:p>
        </p:txBody>
      </p:sp>
    </p:spTree>
    <p:extLst>
      <p:ext uri="{BB962C8B-B14F-4D97-AF65-F5344CB8AC3E}">
        <p14:creationId xmlns:p14="http://schemas.microsoft.com/office/powerpoint/2010/main" val="846024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P spid="10" grpId="0"/>
      <p:bldP spid="11" grpId="0"/>
      <p:bldP spid="13" grpId="0" animBg="1"/>
      <p:bldP spid="14" grpId="0" animBg="1"/>
      <p:bldP spid="32" grpId="0"/>
    </p:bld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Implementation in </a:t>
            </a:r>
            <a:r>
              <a:rPr lang="en-GB" dirty="0" err="1"/>
              <a:t>EcosimPro</a:t>
            </a:r>
            <a:endParaRPr lang="en-GB" dirty="0"/>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p:cNvSpPr>
            <a:spLocks noGrp="1"/>
          </p:cNvSpPr>
          <p:nvPr>
            <p:ph type="ftr" sz="quarter" idx="3"/>
          </p:nvPr>
        </p:nvSpPr>
        <p:spPr/>
        <p:txBody>
          <a:bodyPr/>
          <a:lstStyle/>
          <a:p>
            <a:r>
              <a:rPr lang="en-US"/>
              <a:t>March, 30         Enrique Blanco -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33</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944880"/>
            <a:ext cx="3659512" cy="304038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0627" y="860727"/>
            <a:ext cx="3799432" cy="3124533"/>
          </a:xfrm>
          <a:prstGeom prst="rect">
            <a:avLst/>
          </a:prstGeom>
        </p:spPr>
      </p:pic>
      <p:sp>
        <p:nvSpPr>
          <p:cNvPr id="9" name="Rectangle 8">
            <a:extLst>
              <a:ext uri="{FF2B5EF4-FFF2-40B4-BE49-F238E27FC236}">
                <a16:creationId xmlns:a16="http://schemas.microsoft.com/office/drawing/2014/main" id="{5C7C65B1-DF44-6E4A-ACCB-C5AE8A6341CC}"/>
              </a:ext>
            </a:extLst>
          </p:cNvPr>
          <p:cNvSpPr/>
          <p:nvPr/>
        </p:nvSpPr>
        <p:spPr>
          <a:xfrm>
            <a:off x="7168291" y="4204538"/>
            <a:ext cx="1789272" cy="253916"/>
          </a:xfrm>
          <a:prstGeom prst="rect">
            <a:avLst/>
          </a:prstGeom>
        </p:spPr>
        <p:txBody>
          <a:bodyPr wrap="none">
            <a:spAutoFit/>
          </a:bodyPr>
          <a:lstStyle/>
          <a:p>
            <a:r>
              <a:rPr lang="en-US" sz="1050" dirty="0">
                <a:solidFill>
                  <a:schemeClr val="bg1">
                    <a:lumMod val="50000"/>
                  </a:schemeClr>
                </a:solidFill>
              </a:rPr>
              <a:t>Courtesy of Brad Schofield</a:t>
            </a:r>
          </a:p>
        </p:txBody>
      </p:sp>
    </p:spTree>
    <p:extLst>
      <p:ext uri="{BB962C8B-B14F-4D97-AF65-F5344CB8AC3E}">
        <p14:creationId xmlns:p14="http://schemas.microsoft.com/office/powerpoint/2010/main" val="2685227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Industrial Control challenges</a:t>
            </a:r>
          </a:p>
        </p:txBody>
      </p:sp>
      <p:sp>
        <p:nvSpPr>
          <p:cNvPr id="3" name="Content Placeholder 2"/>
          <p:cNvSpPr>
            <a:spLocks noGrp="1"/>
          </p:cNvSpPr>
          <p:nvPr>
            <p:ph idx="1"/>
          </p:nvPr>
        </p:nvSpPr>
        <p:spPr/>
        <p:txBody>
          <a:bodyPr>
            <a:normAutofit fontScale="70000" lnSpcReduction="20000"/>
          </a:bodyPr>
          <a:lstStyle/>
          <a:p>
            <a:pPr marL="36576" indent="0">
              <a:buNone/>
            </a:pPr>
            <a:r>
              <a:rPr lang="en-US" sz="2000" dirty="0"/>
              <a:t>One of the CERN goals: maximize uptime of the instruments (accelerators, detectors,…) in order to optimize </a:t>
            </a:r>
            <a:r>
              <a:rPr lang="en-US" sz="2000" b="1" dirty="0"/>
              <a:t>physics data </a:t>
            </a:r>
            <a:r>
              <a:rPr lang="en-US" sz="2000" dirty="0"/>
              <a:t>availability </a:t>
            </a:r>
          </a:p>
          <a:p>
            <a:pPr marL="914400" lvl="2" indent="0">
              <a:buNone/>
            </a:pPr>
            <a:r>
              <a:rPr lang="en-US" sz="1200" dirty="0"/>
              <a:t>	</a:t>
            </a:r>
          </a:p>
          <a:p>
            <a:pPr marL="36576" indent="0">
              <a:buNone/>
            </a:pPr>
            <a:r>
              <a:rPr lang="en-US" sz="2000" dirty="0"/>
              <a:t>This objective implies the maximum </a:t>
            </a:r>
            <a:r>
              <a:rPr lang="en-US" sz="2000" b="1" u="sng" dirty="0"/>
              <a:t>availability</a:t>
            </a:r>
            <a:r>
              <a:rPr lang="en-US" sz="2000" dirty="0"/>
              <a:t> and optimal operation of all the auxiliary/utilities systems (e.g. cryogenics, cooling, HVAC, gas, motion, interlocks,…) -&gt; the correspondent </a:t>
            </a:r>
            <a:r>
              <a:rPr lang="en-US" sz="2000" b="1" dirty="0"/>
              <a:t>control systems</a:t>
            </a:r>
            <a:r>
              <a:rPr lang="en-US" sz="2000" dirty="0"/>
              <a:t> must ensure this.</a:t>
            </a:r>
          </a:p>
          <a:p>
            <a:pPr marL="36576" indent="0">
              <a:buNone/>
            </a:pPr>
            <a:endParaRPr lang="en-US" sz="2000" dirty="0"/>
          </a:p>
          <a:p>
            <a:pPr marL="36576" indent="0">
              <a:buNone/>
            </a:pPr>
            <a:r>
              <a:rPr lang="en-US" sz="2000" dirty="0"/>
              <a:t>What is uncommon at the CERN accelerators control systems?</a:t>
            </a:r>
          </a:p>
          <a:p>
            <a:pPr>
              <a:buFont typeface="Arial" pitchFamily="34" charset="0"/>
              <a:buChar char="•"/>
            </a:pPr>
            <a:r>
              <a:rPr lang="en-US" sz="2000" dirty="0"/>
              <a:t>Environment (radiation areas):  Safety and rad-</a:t>
            </a:r>
            <a:r>
              <a:rPr lang="en-US" sz="2000" dirty="0" err="1"/>
              <a:t>tol</a:t>
            </a:r>
            <a:r>
              <a:rPr lang="en-US" sz="2000" dirty="0"/>
              <a:t> electronics</a:t>
            </a:r>
          </a:p>
          <a:p>
            <a:pPr>
              <a:buFont typeface="Arial" pitchFamily="34" charset="0"/>
              <a:buChar char="•"/>
            </a:pPr>
            <a:r>
              <a:rPr lang="en-US" sz="2000" dirty="0"/>
              <a:t>Large systems: highly distributed and/or interconnected</a:t>
            </a:r>
          </a:p>
          <a:p>
            <a:pPr>
              <a:buFont typeface="Arial" pitchFamily="34" charset="0"/>
              <a:buChar char="•"/>
            </a:pPr>
            <a:r>
              <a:rPr lang="en-US" sz="2000" dirty="0"/>
              <a:t>Complexity: control logic</a:t>
            </a:r>
          </a:p>
          <a:p>
            <a:pPr>
              <a:buFont typeface="Arial" pitchFamily="34" charset="0"/>
              <a:buChar char="•"/>
            </a:pPr>
            <a:r>
              <a:rPr lang="en-US" sz="2000" dirty="0"/>
              <a:t>Precision: measurements</a:t>
            </a:r>
          </a:p>
          <a:p>
            <a:pPr>
              <a:buFont typeface="Arial" pitchFamily="34" charset="0"/>
              <a:buChar char="•"/>
            </a:pPr>
            <a:r>
              <a:rPr lang="en-US" sz="2000" dirty="0"/>
              <a:t>Performance: feedback control</a:t>
            </a:r>
          </a:p>
          <a:p>
            <a:pPr>
              <a:buFont typeface="Arial" pitchFamily="34" charset="0"/>
              <a:buChar char="•"/>
            </a:pPr>
            <a:r>
              <a:rPr lang="en-US" sz="2000" dirty="0"/>
              <a:t>Data: number and frequency</a:t>
            </a:r>
          </a:p>
          <a:p>
            <a:endParaRPr lang="en-US" dirty="0"/>
          </a:p>
        </p:txBody>
      </p:sp>
      <p:sp>
        <p:nvSpPr>
          <p:cNvPr id="4" name="Date Placeholder 3"/>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5" name="Footer Placeholder 4"/>
          <p:cNvSpPr>
            <a:spLocks noGrp="1"/>
          </p:cNvSpPr>
          <p:nvPr>
            <p:ph type="ftr" sz="quarter" idx="3"/>
          </p:nvPr>
        </p:nvSpPr>
        <p:spPr/>
        <p:txBody>
          <a:bodyPr/>
          <a:lstStyle/>
          <a:p>
            <a:r>
              <a:rPr lang="en-US"/>
              <a:t>March, 30         Enrique Blanco - CERN</a:t>
            </a:r>
            <a:endParaRPr lang="en-US" dirty="0"/>
          </a:p>
        </p:txBody>
      </p:sp>
      <p:pic>
        <p:nvPicPr>
          <p:cNvPr id="10" name="Picture 9"/>
          <p:cNvPicPr>
            <a:picLocks noChangeAspect="1"/>
          </p:cNvPicPr>
          <p:nvPr/>
        </p:nvPicPr>
        <p:blipFill>
          <a:blip r:embed="rId2"/>
          <a:stretch>
            <a:fillRect/>
          </a:stretch>
        </p:blipFill>
        <p:spPr>
          <a:xfrm>
            <a:off x="5918091" y="2221669"/>
            <a:ext cx="2765963" cy="1837787"/>
          </a:xfrm>
          <a:prstGeom prst="rect">
            <a:avLst/>
          </a:prstGeom>
        </p:spPr>
      </p:pic>
      <p:sp>
        <p:nvSpPr>
          <p:cNvPr id="7" name="Slide Number Placeholder 6"/>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6697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dissolve">
                                      <p:cBhvr>
                                        <p:cTn id="12" dur="500"/>
                                        <p:tgtEl>
                                          <p:spTgt spid="3">
                                            <p:txEl>
                                              <p:pRg st="4" end="4"/>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4ADAF2-9C67-511D-4F7B-44DCFCFA38E7}"/>
              </a:ext>
            </a:extLst>
          </p:cNvPr>
          <p:cNvSpPr>
            <a:spLocks noGrp="1"/>
          </p:cNvSpPr>
          <p:nvPr>
            <p:ph idx="1"/>
          </p:nvPr>
        </p:nvSpPr>
        <p:spPr>
          <a:xfrm>
            <a:off x="305992" y="833378"/>
            <a:ext cx="8532018" cy="3817204"/>
          </a:xfrm>
        </p:spPr>
        <p:txBody>
          <a:bodyPr/>
          <a:lstStyle/>
          <a:p>
            <a:r>
              <a:rPr lang="en-GB" sz="1600" b="1" dirty="0">
                <a:latin typeface="Montserrat" pitchFamily="2" charset="77"/>
              </a:rPr>
              <a:t>Industrial automation</a:t>
            </a:r>
          </a:p>
          <a:p>
            <a:pPr lvl="1"/>
            <a:r>
              <a:rPr lang="en-GB" b="0" i="0" u="none" strike="noStrike" dirty="0">
                <a:solidFill>
                  <a:srgbClr val="333333"/>
                </a:solidFill>
                <a:effectLst/>
                <a:latin typeface="Montserrat" pitchFamily="2" charset="77"/>
              </a:rPr>
              <a:t>Industrial automation is the application of </a:t>
            </a:r>
            <a:r>
              <a:rPr lang="en-GB" b="1" i="0" u="none" strike="noStrike" dirty="0">
                <a:solidFill>
                  <a:schemeClr val="tx1"/>
                </a:solidFill>
                <a:effectLst/>
                <a:latin typeface="Montserrat" pitchFamily="2" charset="77"/>
              </a:rPr>
              <a:t>control systems</a:t>
            </a:r>
            <a:r>
              <a:rPr lang="en-GB" b="0" i="0" u="none" strike="noStrike" dirty="0">
                <a:solidFill>
                  <a:srgbClr val="333333"/>
                </a:solidFill>
                <a:effectLst/>
                <a:latin typeface="Montserrat" pitchFamily="2" charset="77"/>
              </a:rPr>
              <a:t>, such as computers, robots, and information technologies, for handling different processes and machineries in industry.</a:t>
            </a:r>
            <a:endParaRPr lang="en-GB" dirty="0">
              <a:latin typeface="Montserrat" pitchFamily="2" charset="77"/>
            </a:endParaRPr>
          </a:p>
          <a:p>
            <a:r>
              <a:rPr lang="en-GB" sz="1600" b="1" dirty="0">
                <a:latin typeface="Montserrat" pitchFamily="2" charset="77"/>
              </a:rPr>
              <a:t>CERN: engineered by </a:t>
            </a:r>
            <a:r>
              <a:rPr lang="en-GB" sz="1600" b="1" dirty="0">
                <a:solidFill>
                  <a:schemeClr val="tx1"/>
                </a:solidFill>
                <a:latin typeface="Montserrat" pitchFamily="2" charset="77"/>
              </a:rPr>
              <a:t>BE-ICS</a:t>
            </a:r>
            <a:r>
              <a:rPr lang="en-GB" sz="1600" b="1" dirty="0">
                <a:solidFill>
                  <a:schemeClr val="tx1"/>
                </a:solidFill>
              </a:rPr>
              <a:t> </a:t>
            </a:r>
            <a:r>
              <a:rPr lang="en-GB" sz="1600" b="1" dirty="0">
                <a:latin typeface="Montserrat" pitchFamily="2" charset="77"/>
              </a:rPr>
              <a:t>and many others equipment groups</a:t>
            </a:r>
          </a:p>
        </p:txBody>
      </p:sp>
      <p:sp>
        <p:nvSpPr>
          <p:cNvPr id="3" name="Title 2">
            <a:extLst>
              <a:ext uri="{FF2B5EF4-FFF2-40B4-BE49-F238E27FC236}">
                <a16:creationId xmlns:a16="http://schemas.microsoft.com/office/drawing/2014/main" id="{320D7FF9-9ACC-4007-586B-11231531FDAD}"/>
              </a:ext>
            </a:extLst>
          </p:cNvPr>
          <p:cNvSpPr>
            <a:spLocks noGrp="1"/>
          </p:cNvSpPr>
          <p:nvPr>
            <p:ph type="title"/>
          </p:nvPr>
        </p:nvSpPr>
        <p:spPr/>
        <p:txBody>
          <a:bodyPr/>
          <a:lstStyle/>
          <a:p>
            <a:r>
              <a:rPr lang="en-GB" dirty="0"/>
              <a:t>Industrial Controls </a:t>
            </a:r>
          </a:p>
        </p:txBody>
      </p:sp>
      <p:sp>
        <p:nvSpPr>
          <p:cNvPr id="4" name="Date Placeholder 3">
            <a:extLst>
              <a:ext uri="{FF2B5EF4-FFF2-40B4-BE49-F238E27FC236}">
                <a16:creationId xmlns:a16="http://schemas.microsoft.com/office/drawing/2014/main" id="{9D6CB592-A42F-B261-6BF6-D80D4773366B}"/>
              </a:ext>
            </a:extLst>
          </p:cNvPr>
          <p:cNvSpPr>
            <a:spLocks noGrp="1"/>
          </p:cNvSpPr>
          <p:nvPr>
            <p:ph type="dt" sz="half" idx="10"/>
          </p:nvPr>
        </p:nvSpPr>
        <p:spPr/>
        <p:txBody>
          <a:bodyPr/>
          <a:lstStyle/>
          <a:p>
            <a:r>
              <a:rPr lang="de-CH"/>
              <a:t>© 2023 CERN. All rights reserved.  Limited circulation, not intended for public release.</a:t>
            </a:r>
            <a:endParaRPr lang="en-US" dirty="0"/>
          </a:p>
        </p:txBody>
      </p:sp>
      <p:sp>
        <p:nvSpPr>
          <p:cNvPr id="5" name="Footer Placeholder 4">
            <a:extLst>
              <a:ext uri="{FF2B5EF4-FFF2-40B4-BE49-F238E27FC236}">
                <a16:creationId xmlns:a16="http://schemas.microsoft.com/office/drawing/2014/main" id="{658963E2-8303-18C9-B85B-E1C10E730EAD}"/>
              </a:ext>
            </a:extLst>
          </p:cNvPr>
          <p:cNvSpPr>
            <a:spLocks noGrp="1"/>
          </p:cNvSpPr>
          <p:nvPr>
            <p:ph type="ftr" sz="quarter" idx="11"/>
          </p:nvPr>
        </p:nvSpPr>
        <p:spPr/>
        <p:txBody>
          <a:bodyPr/>
          <a:lstStyle/>
          <a:p>
            <a:r>
              <a:rPr lang="en-US"/>
              <a:t>March, 30         Enrique Blanco - CERN</a:t>
            </a:r>
            <a:endParaRPr lang="en-US" dirty="0"/>
          </a:p>
        </p:txBody>
      </p:sp>
      <p:sp>
        <p:nvSpPr>
          <p:cNvPr id="6" name="Slide Number Placeholder 5">
            <a:extLst>
              <a:ext uri="{FF2B5EF4-FFF2-40B4-BE49-F238E27FC236}">
                <a16:creationId xmlns:a16="http://schemas.microsoft.com/office/drawing/2014/main" id="{2DF03D61-59C0-AFDA-C4E7-E388B4D2A59A}"/>
              </a:ext>
            </a:extLst>
          </p:cNvPr>
          <p:cNvSpPr>
            <a:spLocks noGrp="1"/>
          </p:cNvSpPr>
          <p:nvPr>
            <p:ph type="sldNum" sz="quarter" idx="12"/>
          </p:nvPr>
        </p:nvSpPr>
        <p:spPr/>
        <p:txBody>
          <a:bodyPr/>
          <a:lstStyle/>
          <a:p>
            <a:fld id="{36B5EA5A-BC32-A742-B11B-8E7414D5B535}" type="slidenum">
              <a:rPr lang="en-US" smtClean="0"/>
              <a:pPr/>
              <a:t>5</a:t>
            </a:fld>
            <a:endParaRPr lang="en-US" dirty="0"/>
          </a:p>
        </p:txBody>
      </p:sp>
      <p:grpSp>
        <p:nvGrpSpPr>
          <p:cNvPr id="10" name="Group 9">
            <a:extLst>
              <a:ext uri="{FF2B5EF4-FFF2-40B4-BE49-F238E27FC236}">
                <a16:creationId xmlns:a16="http://schemas.microsoft.com/office/drawing/2014/main" id="{CAC0EB0F-546A-0F75-8AA1-4AA06FEAD9AF}"/>
              </a:ext>
            </a:extLst>
          </p:cNvPr>
          <p:cNvGrpSpPr/>
          <p:nvPr/>
        </p:nvGrpSpPr>
        <p:grpSpPr>
          <a:xfrm>
            <a:off x="1413098" y="2038591"/>
            <a:ext cx="6315057" cy="2384900"/>
            <a:chOff x="2086477" y="2729320"/>
            <a:chExt cx="8420076" cy="3179866"/>
          </a:xfrm>
        </p:grpSpPr>
        <p:pic>
          <p:nvPicPr>
            <p:cNvPr id="7" name="Picture 6">
              <a:extLst>
                <a:ext uri="{FF2B5EF4-FFF2-40B4-BE49-F238E27FC236}">
                  <a16:creationId xmlns:a16="http://schemas.microsoft.com/office/drawing/2014/main" id="{B775D074-60E5-DFC4-6EDA-2C200CC9A867}"/>
                </a:ext>
              </a:extLst>
            </p:cNvPr>
            <p:cNvPicPr>
              <a:picLocks noChangeAspect="1"/>
            </p:cNvPicPr>
            <p:nvPr/>
          </p:nvPicPr>
          <p:blipFill rotWithShape="1">
            <a:blip r:embed="rId2">
              <a:extLst>
                <a:ext uri="{28A0092B-C50C-407E-A947-70E740481C1C}">
                  <a14:useLocalDpi xmlns:a14="http://schemas.microsoft.com/office/drawing/2010/main" val="0"/>
                </a:ext>
              </a:extLst>
            </a:blip>
            <a:srcRect b="35752"/>
            <a:stretch/>
          </p:blipFill>
          <p:spPr>
            <a:xfrm>
              <a:off x="2086477" y="2729320"/>
              <a:ext cx="6275334" cy="3179865"/>
            </a:xfrm>
            <a:prstGeom prst="rect">
              <a:avLst/>
            </a:prstGeom>
          </p:spPr>
        </p:pic>
        <p:pic>
          <p:nvPicPr>
            <p:cNvPr id="8" name="Picture 7">
              <a:extLst>
                <a:ext uri="{FF2B5EF4-FFF2-40B4-BE49-F238E27FC236}">
                  <a16:creationId xmlns:a16="http://schemas.microsoft.com/office/drawing/2014/main" id="{12325FFB-5555-2566-5C58-00F1743022C3}"/>
                </a:ext>
              </a:extLst>
            </p:cNvPr>
            <p:cNvPicPr>
              <a:picLocks noChangeAspect="1"/>
            </p:cNvPicPr>
            <p:nvPr/>
          </p:nvPicPr>
          <p:blipFill rotWithShape="1">
            <a:blip r:embed="rId2">
              <a:extLst>
                <a:ext uri="{28A0092B-C50C-407E-A947-70E740481C1C}">
                  <a14:useLocalDpi xmlns:a14="http://schemas.microsoft.com/office/drawing/2010/main" val="0"/>
                </a:ext>
              </a:extLst>
            </a:blip>
            <a:srcRect t="64170" r="67154" b="2809"/>
            <a:stretch/>
          </p:blipFill>
          <p:spPr>
            <a:xfrm>
              <a:off x="8463951" y="2729320"/>
              <a:ext cx="2042602" cy="1619557"/>
            </a:xfrm>
            <a:prstGeom prst="rect">
              <a:avLst/>
            </a:prstGeom>
          </p:spPr>
        </p:pic>
        <p:pic>
          <p:nvPicPr>
            <p:cNvPr id="9" name="Picture 8">
              <a:extLst>
                <a:ext uri="{FF2B5EF4-FFF2-40B4-BE49-F238E27FC236}">
                  <a16:creationId xmlns:a16="http://schemas.microsoft.com/office/drawing/2014/main" id="{6A45F8B1-B395-760E-F465-3F8149A674E8}"/>
                </a:ext>
              </a:extLst>
            </p:cNvPr>
            <p:cNvPicPr>
              <a:picLocks noChangeAspect="1"/>
            </p:cNvPicPr>
            <p:nvPr/>
          </p:nvPicPr>
          <p:blipFill rotWithShape="1">
            <a:blip r:embed="rId2">
              <a:extLst>
                <a:ext uri="{28A0092B-C50C-407E-A947-70E740481C1C}">
                  <a14:useLocalDpi xmlns:a14="http://schemas.microsoft.com/office/drawing/2010/main" val="0"/>
                </a:ext>
              </a:extLst>
            </a:blip>
            <a:srcRect l="33006" t="64170" r="33988" b="2809"/>
            <a:stretch/>
          </p:blipFill>
          <p:spPr>
            <a:xfrm>
              <a:off x="8463951" y="4348878"/>
              <a:ext cx="1977447" cy="1560308"/>
            </a:xfrm>
            <a:prstGeom prst="rect">
              <a:avLst/>
            </a:prstGeom>
          </p:spPr>
        </p:pic>
      </p:grpSp>
    </p:spTree>
    <p:extLst>
      <p:ext uri="{BB962C8B-B14F-4D97-AF65-F5344CB8AC3E}">
        <p14:creationId xmlns:p14="http://schemas.microsoft.com/office/powerpoint/2010/main" val="1662083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Cooling and Ventilation</a:t>
            </a:r>
          </a:p>
        </p:txBody>
      </p:sp>
      <p:sp>
        <p:nvSpPr>
          <p:cNvPr id="2" name="Content Placeholder 1"/>
          <p:cNvSpPr>
            <a:spLocks noGrp="1"/>
          </p:cNvSpPr>
          <p:nvPr>
            <p:ph idx="1"/>
          </p:nvPr>
        </p:nvSpPr>
        <p:spPr/>
        <p:txBody>
          <a:bodyPr>
            <a:noAutofit/>
          </a:bodyPr>
          <a:lstStyle/>
          <a:p>
            <a:pPr marL="36576" indent="0">
              <a:buNone/>
            </a:pPr>
            <a:r>
              <a:rPr lang="en-GB" sz="1600" b="1" dirty="0">
                <a:latin typeface="Geneva"/>
                <a:cs typeface="Geneva"/>
              </a:rPr>
              <a:t>Water Cooling</a:t>
            </a:r>
          </a:p>
          <a:p>
            <a:pPr lvl="1"/>
            <a:r>
              <a:rPr lang="en-GB" sz="1400" dirty="0">
                <a:latin typeface="Geneva"/>
                <a:cs typeface="Geneva"/>
              </a:rPr>
              <a:t>Primary water @ 20 C: Cryogenics, other cooling plants…</a:t>
            </a:r>
          </a:p>
          <a:p>
            <a:pPr lvl="1"/>
            <a:r>
              <a:rPr lang="en-GB" sz="1400" dirty="0">
                <a:latin typeface="Geneva"/>
                <a:cs typeface="Geneva"/>
              </a:rPr>
              <a:t>Chilled Water @ 5 C: Ventilation, magnets, cables, electronics, …</a:t>
            </a:r>
          </a:p>
          <a:p>
            <a:pPr lvl="1"/>
            <a:r>
              <a:rPr lang="en-GB" sz="1400" dirty="0">
                <a:latin typeface="Geneva"/>
                <a:cs typeface="Geneva"/>
              </a:rPr>
              <a:t>Demineralized Water: magnets, power converters, RF cavities…</a:t>
            </a:r>
          </a:p>
          <a:p>
            <a:pPr marL="457200" lvl="1" indent="0">
              <a:buNone/>
            </a:pPr>
            <a:r>
              <a:rPr lang="en-GB" sz="1200" dirty="0">
                <a:latin typeface="Geneva"/>
                <a:cs typeface="Geneva"/>
              </a:rPr>
              <a:t>LHC = 160 MW @ 24C for primary water</a:t>
            </a:r>
          </a:p>
          <a:p>
            <a:pPr lvl="3"/>
            <a:endParaRPr lang="en-GB" sz="800" dirty="0">
              <a:latin typeface="Geneva"/>
              <a:cs typeface="Geneva"/>
            </a:endParaRPr>
          </a:p>
          <a:p>
            <a:pPr marL="36576" indent="0">
              <a:buNone/>
            </a:pPr>
            <a:r>
              <a:rPr lang="en-GB" sz="1600" b="1" dirty="0">
                <a:latin typeface="Geneva"/>
                <a:cs typeface="Geneva"/>
              </a:rPr>
              <a:t>Heating, Ventilation and Air Conditioning (HVAC)</a:t>
            </a:r>
          </a:p>
          <a:p>
            <a:pPr lvl="1"/>
            <a:r>
              <a:rPr lang="en-GB" sz="1400" dirty="0">
                <a:latin typeface="Geneva"/>
                <a:cs typeface="Geneva"/>
              </a:rPr>
              <a:t>Cavern and tunnels, Computing centres</a:t>
            </a:r>
          </a:p>
          <a:p>
            <a:pPr lvl="1"/>
            <a:r>
              <a:rPr lang="en-GB" sz="1400" dirty="0">
                <a:latin typeface="Geneva"/>
                <a:cs typeface="Geneva"/>
              </a:rPr>
              <a:t>Electronic racks, Large control rooms</a:t>
            </a:r>
          </a:p>
          <a:p>
            <a:pPr marL="457200" lvl="1" indent="0">
              <a:buNone/>
            </a:pPr>
            <a:r>
              <a:rPr lang="en-GB" sz="1400" dirty="0">
                <a:latin typeface="Geneva"/>
                <a:cs typeface="Geneva"/>
              </a:rPr>
              <a:t>1500 units</a:t>
            </a:r>
          </a:p>
          <a:p>
            <a:pPr marL="457200" lvl="1" indent="0">
              <a:buNone/>
            </a:pPr>
            <a:r>
              <a:rPr lang="en-GB" sz="1200" dirty="0">
                <a:latin typeface="Geneva"/>
                <a:cs typeface="Geneva"/>
              </a:rPr>
              <a:t>LHC = 300K m3/hour </a:t>
            </a:r>
          </a:p>
          <a:p>
            <a:pPr lvl="2"/>
            <a:endParaRPr lang="en-US" sz="900" dirty="0">
              <a:latin typeface="Geneva"/>
              <a:cs typeface="Geneva"/>
            </a:endParaRPr>
          </a:p>
        </p:txBody>
      </p:sp>
      <p:sp>
        <p:nvSpPr>
          <p:cNvPr id="3" name="Date Placeholder 2"/>
          <p:cNvSpPr>
            <a:spLocks noGrp="1"/>
          </p:cNvSpPr>
          <p:nvPr>
            <p:ph type="dt" sz="half" idx="2"/>
          </p:nvPr>
        </p:nvSpPr>
        <p:spPr/>
        <p:txBody>
          <a:bodyPr/>
          <a:lstStyle/>
          <a:p>
            <a:pPr>
              <a:defRPr/>
            </a:pPr>
            <a:r>
              <a:rPr lang="de-CH"/>
              <a:t>© 2023 CERN. All rights reserved.  Limited circulation, not intended for public release.</a:t>
            </a:r>
            <a:endParaRPr lang="en-US"/>
          </a:p>
        </p:txBody>
      </p:sp>
      <p:sp>
        <p:nvSpPr>
          <p:cNvPr id="4" name="Footer Placeholder 3"/>
          <p:cNvSpPr>
            <a:spLocks noGrp="1"/>
          </p:cNvSpPr>
          <p:nvPr>
            <p:ph type="ftr" sz="quarter" idx="3"/>
          </p:nvPr>
        </p:nvSpPr>
        <p:spPr/>
        <p:txBody>
          <a:bodyPr/>
          <a:lstStyle/>
          <a:p>
            <a:pPr>
              <a:defRPr/>
            </a:pPr>
            <a:r>
              <a:rPr lang="en-US"/>
              <a:t>March, 30         Enrique Blanco - CERN</a:t>
            </a:r>
          </a:p>
        </p:txBody>
      </p:sp>
      <p:sp>
        <p:nvSpPr>
          <p:cNvPr id="5" name="Slide Number Placeholder 4"/>
          <p:cNvSpPr>
            <a:spLocks noGrp="1"/>
          </p:cNvSpPr>
          <p:nvPr>
            <p:ph type="sldNum" sz="quarter" idx="4"/>
          </p:nvPr>
        </p:nvSpPr>
        <p:spPr/>
        <p:txBody>
          <a:bodyPr/>
          <a:lstStyle/>
          <a:p>
            <a:pPr>
              <a:defRPr/>
            </a:pPr>
            <a:fld id="{CFE2C1AA-CA3F-45C0-BC2E-A943C6BA1D7C}" type="slidenum">
              <a:rPr lang="en-US" smtClean="0"/>
              <a:pPr>
                <a:defRPr/>
              </a:pPr>
              <a:t>6</a:t>
            </a:fld>
            <a:endParaRPr lang="en-US"/>
          </a:p>
        </p:txBody>
      </p:sp>
      <p:pic>
        <p:nvPicPr>
          <p:cNvPr id="7" name="Picture 1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3680" y="2235355"/>
            <a:ext cx="2834003" cy="109882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8039" y="3108291"/>
            <a:ext cx="2648258" cy="12642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9" descr="Screen Shot 2017-09-25 at 01.43.0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52703" y="308597"/>
            <a:ext cx="2294980" cy="1019561"/>
          </a:xfrm>
          <a:prstGeom prst="rect">
            <a:avLst/>
          </a:prstGeom>
        </p:spPr>
      </p:pic>
    </p:spTree>
    <p:extLst>
      <p:ext uri="{BB962C8B-B14F-4D97-AF65-F5344CB8AC3E}">
        <p14:creationId xmlns:p14="http://schemas.microsoft.com/office/powerpoint/2010/main" val="1757503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92286" y="1273437"/>
            <a:ext cx="1944216" cy="2051615"/>
          </a:xfrm>
          <a:prstGeom prst="rect">
            <a:avLst/>
          </a:prstGeom>
          <a:noFill/>
          <a:ln w="9525">
            <a:noFill/>
            <a:miter lim="800000"/>
            <a:headEnd/>
            <a:tailEnd/>
          </a:ln>
        </p:spPr>
      </p:pic>
      <p:pic>
        <p:nvPicPr>
          <p:cNvPr id="29699" name="Picture 3"/>
          <p:cNvPicPr>
            <a:picLocks noChangeAspect="1" noChangeArrowheads="1"/>
          </p:cNvPicPr>
          <p:nvPr/>
        </p:nvPicPr>
        <p:blipFill rotWithShape="1">
          <a:blip r:embed="rId4" cstate="print"/>
          <a:srcRect t="9415"/>
          <a:stretch/>
        </p:blipFill>
        <p:spPr bwMode="auto">
          <a:xfrm>
            <a:off x="2926126" y="732588"/>
            <a:ext cx="2617424" cy="3267913"/>
          </a:xfrm>
          <a:prstGeom prst="rect">
            <a:avLst/>
          </a:prstGeom>
          <a:noFill/>
          <a:ln w="9525">
            <a:solidFill>
              <a:schemeClr val="accent1">
                <a:shade val="50000"/>
              </a:schemeClr>
            </a:solidFill>
            <a:miter lim="800000"/>
            <a:headEnd/>
            <a:tailEnd/>
          </a:ln>
          <a:effectLst>
            <a:outerShdw blurRad="50800" dist="127000" dir="8100000" algn="tr" rotWithShape="0">
              <a:prstClr val="black">
                <a:alpha val="40000"/>
              </a:prstClr>
            </a:outerShdw>
          </a:effectLst>
        </p:spPr>
      </p:pic>
      <p:grpSp>
        <p:nvGrpSpPr>
          <p:cNvPr id="57" name="Group 56"/>
          <p:cNvGrpSpPr/>
          <p:nvPr/>
        </p:nvGrpSpPr>
        <p:grpSpPr>
          <a:xfrm>
            <a:off x="4126908" y="120665"/>
            <a:ext cx="4549208" cy="1544026"/>
            <a:chOff x="3902869" y="-3292"/>
            <a:chExt cx="5957097" cy="2491698"/>
          </a:xfrm>
        </p:grpSpPr>
        <p:pic>
          <p:nvPicPr>
            <p:cNvPr id="74755" name="Picture 3" descr="0401027_03"/>
            <p:cNvPicPr>
              <a:picLocks noChangeAspect="1" noChangeArrowheads="1"/>
            </p:cNvPicPr>
            <p:nvPr/>
          </p:nvPicPr>
          <p:blipFill>
            <a:blip r:embed="rId5" cstate="print"/>
            <a:srcRect/>
            <a:stretch>
              <a:fillRect/>
            </a:stretch>
          </p:blipFill>
          <p:spPr bwMode="auto">
            <a:xfrm>
              <a:off x="7871164" y="-3292"/>
              <a:ext cx="1988802" cy="1660082"/>
            </a:xfrm>
            <a:prstGeom prst="rect">
              <a:avLst/>
            </a:prstGeom>
            <a:noFill/>
            <a:effectLst>
              <a:outerShdw blurRad="50800" dist="152400" dir="8100000" algn="tr" rotWithShape="0">
                <a:prstClr val="black">
                  <a:alpha val="40000"/>
                </a:prstClr>
              </a:outerShdw>
            </a:effectLst>
          </p:spPr>
        </p:pic>
        <p:cxnSp>
          <p:nvCxnSpPr>
            <p:cNvPr id="84" name="Straight Connector 83"/>
            <p:cNvCxnSpPr>
              <a:endCxn id="74755" idx="1"/>
            </p:cNvCxnSpPr>
            <p:nvPr/>
          </p:nvCxnSpPr>
          <p:spPr>
            <a:xfrm flipV="1">
              <a:off x="5285481" y="826749"/>
              <a:ext cx="2585684" cy="837868"/>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10800000">
              <a:off x="3902869" y="2464594"/>
              <a:ext cx="28578" cy="23812"/>
            </a:xfrm>
            <a:prstGeom prst="line">
              <a:avLst/>
            </a:prstGeom>
            <a:ln w="19050">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4416623" y="155783"/>
            <a:ext cx="2621220" cy="1914717"/>
            <a:chOff x="4364830" y="30699"/>
            <a:chExt cx="3494958" cy="2552956"/>
          </a:xfrm>
        </p:grpSpPr>
        <p:sp>
          <p:nvSpPr>
            <p:cNvPr id="74756" name="Text Box 4"/>
            <p:cNvSpPr txBox="1">
              <a:spLocks noChangeArrowheads="1"/>
            </p:cNvSpPr>
            <p:nvPr/>
          </p:nvSpPr>
          <p:spPr bwMode="auto">
            <a:xfrm>
              <a:off x="6747944" y="30699"/>
              <a:ext cx="1111844" cy="492443"/>
            </a:xfrm>
            <a:prstGeom prst="rect">
              <a:avLst/>
            </a:prstGeom>
            <a:noFill/>
            <a:ln w="9525">
              <a:noFill/>
              <a:miter lim="800000"/>
              <a:headEnd/>
              <a:tailEnd/>
            </a:ln>
            <a:effectLst/>
          </p:spPr>
          <p:txBody>
            <a:bodyPr wrap="none">
              <a:spAutoFit/>
            </a:bodyPr>
            <a:lstStyle/>
            <a:p>
              <a:r>
                <a:rPr lang="en-GB" sz="900" dirty="0">
                  <a:latin typeface="Geneva"/>
                  <a:cs typeface="Geneva"/>
                </a:rPr>
                <a:t>compressor</a:t>
              </a:r>
            </a:p>
            <a:p>
              <a:r>
                <a:rPr lang="en-GB" sz="900" dirty="0">
                  <a:latin typeface="Geneva"/>
                  <a:cs typeface="Geneva"/>
                </a:rPr>
                <a:t>stations</a:t>
              </a:r>
            </a:p>
          </p:txBody>
        </p:sp>
        <p:grpSp>
          <p:nvGrpSpPr>
            <p:cNvPr id="86" name="Group 85"/>
            <p:cNvGrpSpPr/>
            <p:nvPr/>
          </p:nvGrpSpPr>
          <p:grpSpPr>
            <a:xfrm>
              <a:off x="4364830" y="972730"/>
              <a:ext cx="3448814" cy="1610925"/>
              <a:chOff x="4364830" y="972730"/>
              <a:chExt cx="3448814" cy="1610925"/>
            </a:xfrm>
          </p:grpSpPr>
          <p:cxnSp>
            <p:nvCxnSpPr>
              <p:cNvPr id="93" name="Straight Connector 92"/>
              <p:cNvCxnSpPr/>
              <p:nvPr/>
            </p:nvCxnSpPr>
            <p:spPr>
              <a:xfrm rot="10800000">
                <a:off x="4364830" y="2559843"/>
                <a:ext cx="28578" cy="23812"/>
              </a:xfrm>
              <a:prstGeom prst="line">
                <a:avLst/>
              </a:prstGeom>
              <a:ln w="19050">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p:cNvCxnSpPr>
                <a:endCxn id="13" idx="1"/>
              </p:cNvCxnSpPr>
              <p:nvPr/>
            </p:nvCxnSpPr>
            <p:spPr>
              <a:xfrm flipV="1">
                <a:off x="5350671" y="1620730"/>
                <a:ext cx="735908" cy="103400"/>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13" name="Picture 17"/>
              <p:cNvPicPr>
                <a:picLocks noChangeAspect="1" noChangeArrowheads="1"/>
              </p:cNvPicPr>
              <p:nvPr/>
            </p:nvPicPr>
            <p:blipFill>
              <a:blip r:embed="rId6" cstate="print"/>
              <a:srcRect/>
              <a:stretch>
                <a:fillRect/>
              </a:stretch>
            </p:blipFill>
            <p:spPr bwMode="auto">
              <a:xfrm>
                <a:off x="6086579" y="972730"/>
                <a:ext cx="1727065" cy="1296000"/>
              </a:xfrm>
              <a:prstGeom prst="rect">
                <a:avLst/>
              </a:prstGeom>
              <a:noFill/>
              <a:ln w="9525">
                <a:noFill/>
                <a:miter lim="800000"/>
                <a:headEnd/>
                <a:tailEnd/>
              </a:ln>
              <a:effectLst>
                <a:outerShdw blurRad="50800" dist="152400" dir="8100000" algn="tr" rotWithShape="0">
                  <a:prstClr val="black">
                    <a:alpha val="40000"/>
                  </a:prstClr>
                </a:outerShdw>
              </a:effectLst>
            </p:spPr>
          </p:pic>
        </p:grpSp>
      </p:grpSp>
      <p:grpSp>
        <p:nvGrpSpPr>
          <p:cNvPr id="97" name="Group 96"/>
          <p:cNvGrpSpPr/>
          <p:nvPr/>
        </p:nvGrpSpPr>
        <p:grpSpPr>
          <a:xfrm>
            <a:off x="4323754" y="2183450"/>
            <a:ext cx="4426706" cy="2120488"/>
            <a:chOff x="4241006" y="2734251"/>
            <a:chExt cx="5902275" cy="2827317"/>
          </a:xfrm>
        </p:grpSpPr>
        <p:sp>
          <p:nvSpPr>
            <p:cNvPr id="12" name="Text Box 8"/>
            <p:cNvSpPr txBox="1">
              <a:spLocks noChangeArrowheads="1"/>
            </p:cNvSpPr>
            <p:nvPr/>
          </p:nvSpPr>
          <p:spPr bwMode="auto">
            <a:xfrm>
              <a:off x="5948507" y="2734251"/>
              <a:ext cx="1708448" cy="307776"/>
            </a:xfrm>
            <a:prstGeom prst="rect">
              <a:avLst/>
            </a:prstGeom>
            <a:noFill/>
            <a:ln w="9525">
              <a:noFill/>
              <a:miter lim="800000"/>
              <a:headEnd/>
              <a:tailEnd/>
            </a:ln>
            <a:effectLst/>
          </p:spPr>
          <p:txBody>
            <a:bodyPr wrap="square">
              <a:spAutoFit/>
            </a:bodyPr>
            <a:lstStyle/>
            <a:p>
              <a:pPr>
                <a:spcBef>
                  <a:spcPct val="50000"/>
                </a:spcBef>
              </a:pPr>
              <a:r>
                <a:rPr lang="en-GB" sz="900" dirty="0">
                  <a:latin typeface="Geneva"/>
                  <a:cs typeface="Geneva"/>
                </a:rPr>
                <a:t>cold boxes</a:t>
              </a:r>
            </a:p>
          </p:txBody>
        </p:sp>
        <p:pic>
          <p:nvPicPr>
            <p:cNvPr id="14" name="Picture 6"/>
            <p:cNvPicPr>
              <a:picLocks noChangeAspect="1" noChangeArrowheads="1"/>
            </p:cNvPicPr>
            <p:nvPr/>
          </p:nvPicPr>
          <p:blipFill>
            <a:blip r:embed="rId7" cstate="print"/>
            <a:srcRect/>
            <a:stretch>
              <a:fillRect/>
            </a:stretch>
          </p:blipFill>
          <p:spPr bwMode="auto">
            <a:xfrm>
              <a:off x="8222811" y="3008146"/>
              <a:ext cx="1870663" cy="1296000"/>
            </a:xfrm>
            <a:prstGeom prst="rect">
              <a:avLst/>
            </a:prstGeom>
            <a:noFill/>
            <a:ln w="9525">
              <a:noFill/>
              <a:miter lim="800000"/>
              <a:headEnd/>
              <a:tailEnd/>
            </a:ln>
            <a:effectLst>
              <a:outerShdw blurRad="50800" dist="152400" dir="8100000" algn="tr" rotWithShape="0">
                <a:prstClr val="black">
                  <a:alpha val="40000"/>
                </a:prstClr>
              </a:outerShdw>
            </a:effectLst>
          </p:spPr>
        </p:pic>
        <p:pic>
          <p:nvPicPr>
            <p:cNvPr id="11" name="Picture 7" descr="0202045_01"/>
            <p:cNvPicPr>
              <a:picLocks noChangeAspect="1" noChangeArrowheads="1"/>
            </p:cNvPicPr>
            <p:nvPr/>
          </p:nvPicPr>
          <p:blipFill>
            <a:blip r:embed="rId8" cstate="print"/>
            <a:srcRect/>
            <a:stretch>
              <a:fillRect/>
            </a:stretch>
          </p:blipFill>
          <p:spPr bwMode="auto">
            <a:xfrm>
              <a:off x="9258878" y="4376964"/>
              <a:ext cx="884403" cy="1184604"/>
            </a:xfrm>
            <a:prstGeom prst="rect">
              <a:avLst/>
            </a:prstGeom>
            <a:noFill/>
            <a:effectLst>
              <a:outerShdw blurRad="50800" dist="152400" dir="8100000" algn="tr" rotWithShape="0">
                <a:prstClr val="black">
                  <a:alpha val="40000"/>
                </a:prstClr>
              </a:outerShdw>
            </a:effectLst>
          </p:spPr>
        </p:pic>
        <p:cxnSp>
          <p:nvCxnSpPr>
            <p:cNvPr id="28" name="Straight Connector 27"/>
            <p:cNvCxnSpPr/>
            <p:nvPr/>
          </p:nvCxnSpPr>
          <p:spPr>
            <a:xfrm rot="10800000">
              <a:off x="4241006" y="3798094"/>
              <a:ext cx="28578" cy="23812"/>
            </a:xfrm>
            <a:prstGeom prst="line">
              <a:avLst/>
            </a:prstGeom>
            <a:ln w="19050">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cxnSp>
        <p:cxnSp>
          <p:nvCxnSpPr>
            <p:cNvPr id="82" name="Straight Connector 81"/>
            <p:cNvCxnSpPr>
              <a:endCxn id="10" idx="1"/>
            </p:cNvCxnSpPr>
            <p:nvPr/>
          </p:nvCxnSpPr>
          <p:spPr>
            <a:xfrm>
              <a:off x="4825099" y="3004351"/>
              <a:ext cx="1235480" cy="648072"/>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9" name="Straight Connector 98"/>
            <p:cNvCxnSpPr>
              <a:endCxn id="14" idx="1"/>
            </p:cNvCxnSpPr>
            <p:nvPr/>
          </p:nvCxnSpPr>
          <p:spPr>
            <a:xfrm>
              <a:off x="5251011" y="3024414"/>
              <a:ext cx="2971800" cy="631732"/>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10" name="Picture 6" descr="0401026_02"/>
            <p:cNvPicPr>
              <a:picLocks noChangeAspect="1" noChangeArrowheads="1"/>
            </p:cNvPicPr>
            <p:nvPr/>
          </p:nvPicPr>
          <p:blipFill>
            <a:blip r:embed="rId9" cstate="print"/>
            <a:srcRect/>
            <a:stretch>
              <a:fillRect/>
            </a:stretch>
          </p:blipFill>
          <p:spPr bwMode="auto">
            <a:xfrm>
              <a:off x="6060579" y="3004351"/>
              <a:ext cx="1988881" cy="1296144"/>
            </a:xfrm>
            <a:prstGeom prst="rect">
              <a:avLst/>
            </a:prstGeom>
            <a:noFill/>
            <a:effectLst>
              <a:outerShdw blurRad="50800" dist="152400" dir="8100000" algn="tr" rotWithShape="0">
                <a:prstClr val="black">
                  <a:alpha val="40000"/>
                </a:prstClr>
              </a:outerShdw>
            </a:effectLst>
          </p:spPr>
        </p:pic>
      </p:grpSp>
      <p:grpSp>
        <p:nvGrpSpPr>
          <p:cNvPr id="89" name="Group 88"/>
          <p:cNvGrpSpPr/>
          <p:nvPr/>
        </p:nvGrpSpPr>
        <p:grpSpPr>
          <a:xfrm>
            <a:off x="866760" y="550999"/>
            <a:ext cx="2974491" cy="1106026"/>
            <a:chOff x="1416802" y="451732"/>
            <a:chExt cx="3965995" cy="1474699"/>
          </a:xfrm>
        </p:grpSpPr>
        <p:sp>
          <p:nvSpPr>
            <p:cNvPr id="74763" name="Text Box 11"/>
            <p:cNvSpPr txBox="1">
              <a:spLocks noChangeArrowheads="1"/>
            </p:cNvSpPr>
            <p:nvPr/>
          </p:nvSpPr>
          <p:spPr bwMode="auto">
            <a:xfrm>
              <a:off x="2906471" y="451732"/>
              <a:ext cx="1296146" cy="492442"/>
            </a:xfrm>
            <a:prstGeom prst="rect">
              <a:avLst/>
            </a:prstGeom>
            <a:noFill/>
            <a:ln w="9525">
              <a:noFill/>
              <a:miter lim="800000"/>
              <a:headEnd/>
              <a:tailEnd/>
            </a:ln>
            <a:effectLst/>
          </p:spPr>
          <p:txBody>
            <a:bodyPr wrap="square">
              <a:spAutoFit/>
            </a:bodyPr>
            <a:lstStyle/>
            <a:p>
              <a:pPr>
                <a:spcBef>
                  <a:spcPct val="50000"/>
                </a:spcBef>
              </a:pPr>
              <a:r>
                <a:rPr lang="en-GB" sz="900" dirty="0">
                  <a:latin typeface="Geneva"/>
                  <a:cs typeface="Geneva"/>
                </a:rPr>
                <a:t>helium storage</a:t>
              </a:r>
            </a:p>
          </p:txBody>
        </p:sp>
        <p:grpSp>
          <p:nvGrpSpPr>
            <p:cNvPr id="56" name="Group 55"/>
            <p:cNvGrpSpPr/>
            <p:nvPr/>
          </p:nvGrpSpPr>
          <p:grpSpPr>
            <a:xfrm>
              <a:off x="1416802" y="709229"/>
              <a:ext cx="3965995" cy="1217202"/>
              <a:chOff x="1416802" y="709229"/>
              <a:chExt cx="3965995" cy="1217202"/>
            </a:xfrm>
          </p:grpSpPr>
          <p:cxnSp>
            <p:nvCxnSpPr>
              <p:cNvPr id="83" name="Straight Connector 82"/>
              <p:cNvCxnSpPr/>
              <p:nvPr/>
            </p:nvCxnSpPr>
            <p:spPr>
              <a:xfrm flipH="1">
                <a:off x="2233132" y="932600"/>
                <a:ext cx="3149665" cy="83708"/>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0800000">
                <a:off x="3181349" y="1902619"/>
                <a:ext cx="28578" cy="23812"/>
              </a:xfrm>
              <a:prstGeom prst="line">
                <a:avLst/>
              </a:prstGeom>
              <a:ln w="19050">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cxnSp>
          <p:pic>
            <p:nvPicPr>
              <p:cNvPr id="74762" name="Picture 10" descr="GHe Storage"/>
              <p:cNvPicPr>
                <a:picLocks noChangeAspect="1" noChangeArrowheads="1"/>
              </p:cNvPicPr>
              <p:nvPr/>
            </p:nvPicPr>
            <p:blipFill>
              <a:blip r:embed="rId10" cstate="print"/>
              <a:srcRect/>
              <a:stretch>
                <a:fillRect/>
              </a:stretch>
            </p:blipFill>
            <p:spPr bwMode="auto">
              <a:xfrm>
                <a:off x="1416802" y="709229"/>
                <a:ext cx="1489668" cy="860924"/>
              </a:xfrm>
              <a:prstGeom prst="rect">
                <a:avLst/>
              </a:prstGeom>
              <a:noFill/>
              <a:ln>
                <a:solidFill>
                  <a:schemeClr val="tx2">
                    <a:lumMod val="40000"/>
                    <a:lumOff val="60000"/>
                  </a:schemeClr>
                </a:solidFill>
              </a:ln>
              <a:effectLst>
                <a:outerShdw blurRad="50800" dist="152400" dir="8100000" algn="tr" rotWithShape="0">
                  <a:prstClr val="black">
                    <a:alpha val="40000"/>
                  </a:prstClr>
                </a:outerShdw>
              </a:effectLst>
            </p:spPr>
          </p:pic>
        </p:grpSp>
      </p:grpSp>
      <p:grpSp>
        <p:nvGrpSpPr>
          <p:cNvPr id="96" name="Group 95"/>
          <p:cNvGrpSpPr/>
          <p:nvPr/>
        </p:nvGrpSpPr>
        <p:grpSpPr>
          <a:xfrm>
            <a:off x="787299" y="2057401"/>
            <a:ext cx="2527401" cy="2338682"/>
            <a:chOff x="-507584" y="2948597"/>
            <a:chExt cx="3369868" cy="3118242"/>
          </a:xfrm>
        </p:grpSpPr>
        <p:sp>
          <p:nvSpPr>
            <p:cNvPr id="74765" name="Text Box 13"/>
            <p:cNvSpPr txBox="1">
              <a:spLocks noChangeArrowheads="1"/>
            </p:cNvSpPr>
            <p:nvPr/>
          </p:nvSpPr>
          <p:spPr bwMode="auto">
            <a:xfrm>
              <a:off x="394404" y="5214246"/>
              <a:ext cx="1683991" cy="492443"/>
            </a:xfrm>
            <a:prstGeom prst="rect">
              <a:avLst/>
            </a:prstGeom>
            <a:noFill/>
            <a:ln w="9525">
              <a:noFill/>
              <a:miter lim="800000"/>
              <a:headEnd/>
              <a:tailEnd/>
            </a:ln>
            <a:effectLst/>
          </p:spPr>
          <p:txBody>
            <a:bodyPr wrap="square">
              <a:spAutoFit/>
            </a:bodyPr>
            <a:lstStyle/>
            <a:p>
              <a:pPr>
                <a:spcBef>
                  <a:spcPct val="50000"/>
                </a:spcBef>
              </a:pPr>
              <a:r>
                <a:rPr lang="en-GB" sz="900" dirty="0">
                  <a:latin typeface="Geneva"/>
                  <a:cs typeface="Geneva"/>
                </a:rPr>
                <a:t>liquid nitrogen storage</a:t>
              </a:r>
            </a:p>
          </p:txBody>
        </p:sp>
        <p:cxnSp>
          <p:nvCxnSpPr>
            <p:cNvPr id="52" name="Straight Connector 51"/>
            <p:cNvCxnSpPr/>
            <p:nvPr/>
          </p:nvCxnSpPr>
          <p:spPr>
            <a:xfrm flipH="1">
              <a:off x="548028" y="2948597"/>
              <a:ext cx="2314256" cy="2188696"/>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0800000">
              <a:off x="2064544" y="3364707"/>
              <a:ext cx="28578" cy="23812"/>
            </a:xfrm>
            <a:prstGeom prst="line">
              <a:avLst/>
            </a:prstGeom>
            <a:ln w="19050">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cxnSp>
        <p:pic>
          <p:nvPicPr>
            <p:cNvPr id="74764" name="Picture 12" descr="LN2 Storage"/>
            <p:cNvPicPr>
              <a:picLocks noChangeAspect="1" noChangeArrowheads="1"/>
            </p:cNvPicPr>
            <p:nvPr/>
          </p:nvPicPr>
          <p:blipFill>
            <a:blip r:embed="rId11" cstate="print"/>
            <a:srcRect/>
            <a:stretch>
              <a:fillRect/>
            </a:stretch>
          </p:blipFill>
          <p:spPr bwMode="auto">
            <a:xfrm>
              <a:off x="-507584" y="4788968"/>
              <a:ext cx="992716" cy="1277871"/>
            </a:xfrm>
            <a:prstGeom prst="rect">
              <a:avLst/>
            </a:prstGeom>
            <a:noFill/>
            <a:ln>
              <a:solidFill>
                <a:schemeClr val="tx2">
                  <a:lumMod val="40000"/>
                  <a:lumOff val="60000"/>
                </a:schemeClr>
              </a:solidFill>
            </a:ln>
            <a:effectLst>
              <a:outerShdw blurRad="50800" dist="152400" dir="8100000" algn="tr" rotWithShape="0">
                <a:prstClr val="black">
                  <a:alpha val="40000"/>
                </a:prstClr>
              </a:outerShdw>
            </a:effectLst>
          </p:spPr>
        </p:pic>
      </p:grpSp>
      <p:grpSp>
        <p:nvGrpSpPr>
          <p:cNvPr id="85" name="Group 84"/>
          <p:cNvGrpSpPr/>
          <p:nvPr/>
        </p:nvGrpSpPr>
        <p:grpSpPr>
          <a:xfrm>
            <a:off x="4274098" y="3477137"/>
            <a:ext cx="2795834" cy="1567888"/>
            <a:chOff x="4205287" y="4647630"/>
            <a:chExt cx="3727779" cy="2090518"/>
          </a:xfrm>
        </p:grpSpPr>
        <p:pic>
          <p:nvPicPr>
            <p:cNvPr id="29701" name="Picture 5" descr="http://mediaarchive.cern.ch/MediaArchive/Photo/Public/1996/9602021/9602021_01/9602021_01-A4-at-144-dpi.jpg"/>
            <p:cNvPicPr>
              <a:picLocks noChangeAspect="1" noChangeArrowheads="1"/>
            </p:cNvPicPr>
            <p:nvPr/>
          </p:nvPicPr>
          <p:blipFill>
            <a:blip r:embed="rId12" cstate="print"/>
            <a:srcRect/>
            <a:stretch>
              <a:fillRect/>
            </a:stretch>
          </p:blipFill>
          <p:spPr bwMode="auto">
            <a:xfrm>
              <a:off x="6016362" y="4647630"/>
              <a:ext cx="1916704" cy="1296000"/>
            </a:xfrm>
            <a:prstGeom prst="rect">
              <a:avLst/>
            </a:prstGeom>
            <a:noFill/>
          </p:spPr>
        </p:pic>
        <p:cxnSp>
          <p:nvCxnSpPr>
            <p:cNvPr id="58" name="Straight Connector 57"/>
            <p:cNvCxnSpPr/>
            <p:nvPr/>
          </p:nvCxnSpPr>
          <p:spPr>
            <a:xfrm>
              <a:off x="5297551" y="5551861"/>
              <a:ext cx="666767" cy="6663"/>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10800000">
              <a:off x="4205287" y="5893594"/>
              <a:ext cx="28578" cy="23812"/>
            </a:xfrm>
            <a:prstGeom prst="line">
              <a:avLst/>
            </a:prstGeom>
            <a:ln w="19050">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cxnSp>
        <p:sp>
          <p:nvSpPr>
            <p:cNvPr id="109" name="Text Box 13"/>
            <p:cNvSpPr txBox="1">
              <a:spLocks noChangeArrowheads="1"/>
            </p:cNvSpPr>
            <p:nvPr/>
          </p:nvSpPr>
          <p:spPr bwMode="auto">
            <a:xfrm>
              <a:off x="6134460" y="6245705"/>
              <a:ext cx="1261096" cy="492443"/>
            </a:xfrm>
            <a:prstGeom prst="rect">
              <a:avLst/>
            </a:prstGeom>
            <a:noFill/>
            <a:ln w="9525">
              <a:noFill/>
              <a:miter lim="800000"/>
              <a:headEnd/>
              <a:tailEnd/>
            </a:ln>
            <a:effectLst/>
          </p:spPr>
          <p:txBody>
            <a:bodyPr wrap="square">
              <a:spAutoFit/>
            </a:bodyPr>
            <a:lstStyle/>
            <a:p>
              <a:pPr>
                <a:spcBef>
                  <a:spcPct val="50000"/>
                </a:spcBef>
              </a:pPr>
              <a:r>
                <a:rPr lang="en-GB" sz="900" dirty="0">
                  <a:latin typeface="Geneva"/>
                  <a:cs typeface="Geneva"/>
                </a:rPr>
                <a:t>helium transfer line</a:t>
              </a:r>
            </a:p>
          </p:txBody>
        </p:sp>
      </p:grpSp>
      <p:grpSp>
        <p:nvGrpSpPr>
          <p:cNvPr id="88" name="Group 87"/>
          <p:cNvGrpSpPr/>
          <p:nvPr/>
        </p:nvGrpSpPr>
        <p:grpSpPr>
          <a:xfrm>
            <a:off x="5134570" y="1188143"/>
            <a:ext cx="3813019" cy="1377502"/>
            <a:chOff x="4483893" y="1408973"/>
            <a:chExt cx="5084025" cy="1836670"/>
          </a:xfrm>
        </p:grpSpPr>
        <p:grpSp>
          <p:nvGrpSpPr>
            <p:cNvPr id="59" name="Group 58"/>
            <p:cNvGrpSpPr/>
            <p:nvPr/>
          </p:nvGrpSpPr>
          <p:grpSpPr>
            <a:xfrm>
              <a:off x="4483893" y="1685934"/>
              <a:ext cx="4771379" cy="1559709"/>
              <a:chOff x="4483893" y="1685934"/>
              <a:chExt cx="4771379" cy="1559709"/>
            </a:xfrm>
          </p:grpSpPr>
          <p:cxnSp>
            <p:nvCxnSpPr>
              <p:cNvPr id="67" name="Straight Connector 66"/>
              <p:cNvCxnSpPr/>
              <p:nvPr/>
            </p:nvCxnSpPr>
            <p:spPr>
              <a:xfrm rot="10800000">
                <a:off x="4483893" y="3221831"/>
                <a:ext cx="28578" cy="23812"/>
              </a:xfrm>
              <a:prstGeom prst="line">
                <a:avLst/>
              </a:prstGeom>
              <a:ln w="19050">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cxnSp>
          <p:cxnSp>
            <p:nvCxnSpPr>
              <p:cNvPr id="81" name="Straight Connector 80"/>
              <p:cNvCxnSpPr>
                <a:endCxn id="16" idx="1"/>
              </p:cNvCxnSpPr>
              <p:nvPr/>
            </p:nvCxnSpPr>
            <p:spPr>
              <a:xfrm>
                <a:off x="4548141" y="2071598"/>
                <a:ext cx="3037942" cy="240283"/>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16" name="Picture 74" descr="IMAG0107"/>
              <p:cNvPicPr>
                <a:picLocks noChangeAspect="1" noChangeArrowheads="1"/>
              </p:cNvPicPr>
              <p:nvPr/>
            </p:nvPicPr>
            <p:blipFill>
              <a:blip r:embed="rId13" cstate="print"/>
              <a:srcRect/>
              <a:stretch>
                <a:fillRect/>
              </a:stretch>
            </p:blipFill>
            <p:spPr bwMode="auto">
              <a:xfrm>
                <a:off x="7586083" y="1685934"/>
                <a:ext cx="1669189" cy="1251893"/>
              </a:xfrm>
              <a:prstGeom prst="rect">
                <a:avLst/>
              </a:prstGeom>
              <a:noFill/>
              <a:effectLst>
                <a:outerShdw blurRad="50800" dist="152400" dir="8100000" algn="tr" rotWithShape="0">
                  <a:prstClr val="black">
                    <a:alpha val="40000"/>
                  </a:prstClr>
                </a:outerShdw>
              </a:effectLst>
            </p:spPr>
          </p:pic>
        </p:grpSp>
        <p:sp>
          <p:nvSpPr>
            <p:cNvPr id="110" name="Text Box 13"/>
            <p:cNvSpPr txBox="1">
              <a:spLocks noChangeArrowheads="1"/>
            </p:cNvSpPr>
            <p:nvPr/>
          </p:nvSpPr>
          <p:spPr bwMode="auto">
            <a:xfrm>
              <a:off x="7662918" y="1408973"/>
              <a:ext cx="1905000" cy="307776"/>
            </a:xfrm>
            <a:prstGeom prst="rect">
              <a:avLst/>
            </a:prstGeom>
            <a:noFill/>
            <a:ln w="9525">
              <a:noFill/>
              <a:miter lim="800000"/>
              <a:headEnd/>
              <a:tailEnd/>
            </a:ln>
            <a:effectLst/>
          </p:spPr>
          <p:txBody>
            <a:bodyPr wrap="square">
              <a:spAutoFit/>
            </a:bodyPr>
            <a:lstStyle/>
            <a:p>
              <a:pPr>
                <a:spcBef>
                  <a:spcPct val="50000"/>
                </a:spcBef>
              </a:pPr>
              <a:r>
                <a:rPr lang="en-GB" sz="900" dirty="0">
                  <a:latin typeface="Geneva"/>
                  <a:cs typeface="Geneva"/>
                </a:rPr>
                <a:t>liquid helium storage</a:t>
              </a:r>
            </a:p>
          </p:txBody>
        </p:sp>
      </p:grpSp>
      <p:cxnSp>
        <p:nvCxnSpPr>
          <p:cNvPr id="104" name="Straight Connector 103"/>
          <p:cNvCxnSpPr/>
          <p:nvPr/>
        </p:nvCxnSpPr>
        <p:spPr>
          <a:xfrm rot="5400000" flipH="1" flipV="1">
            <a:off x="2583066" y="2509132"/>
            <a:ext cx="110729" cy="48222"/>
          </a:xfrm>
          <a:prstGeom prst="line">
            <a:avLst/>
          </a:prstGeom>
          <a:ln w="9525">
            <a:gradFill flip="none" rotWithShape="1">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6780000" scaled="0"/>
              <a:tileRect/>
            </a:gradFill>
          </a:ln>
          <a:effectLst/>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2971800" y="4057650"/>
            <a:ext cx="2343150" cy="230832"/>
            <a:chOff x="1600200" y="6353178"/>
            <a:chExt cx="3124200" cy="307776"/>
          </a:xfrm>
        </p:grpSpPr>
        <p:sp>
          <p:nvSpPr>
            <p:cNvPr id="76" name="TextBox 163"/>
            <p:cNvSpPr txBox="1">
              <a:spLocks noChangeArrowheads="1"/>
            </p:cNvSpPr>
            <p:nvPr/>
          </p:nvSpPr>
          <p:spPr bwMode="auto">
            <a:xfrm>
              <a:off x="1860551" y="6353178"/>
              <a:ext cx="785813" cy="307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r>
                <a:rPr lang="en-US" sz="900" b="1" dirty="0">
                  <a:solidFill>
                    <a:schemeClr val="accent5"/>
                  </a:solidFill>
                  <a:latin typeface="Geneva"/>
                </a:rPr>
                <a:t>3.3 km</a:t>
              </a:r>
            </a:p>
          </p:txBody>
        </p:sp>
        <p:cxnSp>
          <p:nvCxnSpPr>
            <p:cNvPr id="90" name="Straight Arrow Connector 181"/>
            <p:cNvCxnSpPr>
              <a:cxnSpLocks noChangeShapeType="1"/>
            </p:cNvCxnSpPr>
            <p:nvPr/>
          </p:nvCxnSpPr>
          <p:spPr bwMode="auto">
            <a:xfrm>
              <a:off x="1600200" y="6578601"/>
              <a:ext cx="1143000" cy="1587"/>
            </a:xfrm>
            <a:prstGeom prst="straightConnector1">
              <a:avLst/>
            </a:prstGeom>
            <a:noFill/>
            <a:ln w="9525">
              <a:solidFill>
                <a:schemeClr val="tx2"/>
              </a:solidFill>
              <a:round/>
              <a:headEnd type="arrow" w="med" len="med"/>
              <a:tailEnd type="arrow" w="med" len="med"/>
            </a:ln>
            <a:extLst>
              <a:ext uri="{909E8E84-426E-40dd-AFC4-6F175D3DCCD1}">
                <a14:hiddenFill xmlns:a14="http://schemas.microsoft.com/office/drawing/2010/main" xmlns="">
                  <a:noFill/>
                </a14:hiddenFill>
              </a:ext>
            </a:extLst>
          </p:spPr>
        </p:cxnSp>
        <p:sp>
          <p:nvSpPr>
            <p:cNvPr id="98" name="TextBox 163"/>
            <p:cNvSpPr txBox="1">
              <a:spLocks noChangeArrowheads="1"/>
            </p:cNvSpPr>
            <p:nvPr/>
          </p:nvSpPr>
          <p:spPr bwMode="auto">
            <a:xfrm>
              <a:off x="3841751" y="6353178"/>
              <a:ext cx="785813" cy="307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r>
                <a:rPr lang="en-US" sz="900" b="1" dirty="0">
                  <a:solidFill>
                    <a:schemeClr val="accent5"/>
                  </a:solidFill>
                  <a:latin typeface="Geneva"/>
                </a:rPr>
                <a:t>3.3 km</a:t>
              </a:r>
            </a:p>
          </p:txBody>
        </p:sp>
        <p:cxnSp>
          <p:nvCxnSpPr>
            <p:cNvPr id="100" name="Straight Arrow Connector 181"/>
            <p:cNvCxnSpPr>
              <a:cxnSpLocks noChangeShapeType="1"/>
            </p:cNvCxnSpPr>
            <p:nvPr/>
          </p:nvCxnSpPr>
          <p:spPr bwMode="auto">
            <a:xfrm>
              <a:off x="3581400" y="6578601"/>
              <a:ext cx="1143000" cy="1587"/>
            </a:xfrm>
            <a:prstGeom prst="straightConnector1">
              <a:avLst/>
            </a:prstGeom>
            <a:noFill/>
            <a:ln w="9525">
              <a:solidFill>
                <a:schemeClr val="tx2"/>
              </a:solidFill>
              <a:round/>
              <a:headEnd type="arrow" w="med" len="med"/>
              <a:tailEnd type="arrow" w="med" len="med"/>
            </a:ln>
            <a:extLst>
              <a:ext uri="{909E8E84-426E-40dd-AFC4-6F175D3DCCD1}">
                <a14:hiddenFill xmlns:a14="http://schemas.microsoft.com/office/drawing/2010/main" xmlns="">
                  <a:noFill/>
                </a14:hiddenFill>
              </a:ext>
            </a:extLst>
          </p:spPr>
        </p:cxnSp>
      </p:grpSp>
      <p:sp>
        <p:nvSpPr>
          <p:cNvPr id="22" name="Title 21"/>
          <p:cNvSpPr>
            <a:spLocks noGrp="1"/>
          </p:cNvSpPr>
          <p:nvPr>
            <p:ph type="title"/>
          </p:nvPr>
        </p:nvSpPr>
        <p:spPr>
          <a:xfrm>
            <a:off x="344273" y="-9826"/>
            <a:ext cx="8226854" cy="705332"/>
          </a:xfrm>
        </p:spPr>
        <p:txBody>
          <a:bodyPr>
            <a:normAutofit/>
          </a:bodyPr>
          <a:lstStyle/>
          <a:p>
            <a:r>
              <a:rPr lang="en-US" sz="3200" dirty="0"/>
              <a:t>LHC Cryogenics</a:t>
            </a:r>
            <a:r>
              <a:rPr lang="en-US" sz="1100" dirty="0"/>
              <a:t> (or the coldest place </a:t>
            </a:r>
            <a:r>
              <a:rPr lang="en-US" sz="1100"/>
              <a:t>in universe! </a:t>
            </a:r>
            <a:r>
              <a:rPr lang="en-US" sz="1100" dirty="0"/>
              <a:t>-271</a:t>
            </a:r>
            <a:r>
              <a:rPr lang="en-US" sz="1100" baseline="30000" dirty="0"/>
              <a:t>o</a:t>
            </a:r>
            <a:r>
              <a:rPr lang="en-US" sz="1100" dirty="0"/>
              <a:t>C)</a:t>
            </a:r>
          </a:p>
        </p:txBody>
      </p:sp>
      <p:sp>
        <p:nvSpPr>
          <p:cNvPr id="24" name="Date Placeholder 23"/>
          <p:cNvSpPr>
            <a:spLocks noGrp="1"/>
          </p:cNvSpPr>
          <p:nvPr>
            <p:ph type="dt" sz="half" idx="2"/>
          </p:nvPr>
        </p:nvSpPr>
        <p:spPr/>
        <p:txBody>
          <a:bodyPr/>
          <a:lstStyle/>
          <a:p>
            <a:r>
              <a:rPr lang="de-CH"/>
              <a:t>© 2023 CERN. All rights reserved.  Limited circulation, not intended for public release.</a:t>
            </a:r>
            <a:endParaRPr lang="en-US"/>
          </a:p>
        </p:txBody>
      </p:sp>
      <p:sp>
        <p:nvSpPr>
          <p:cNvPr id="27" name="Footer Placeholder 26"/>
          <p:cNvSpPr>
            <a:spLocks noGrp="1"/>
          </p:cNvSpPr>
          <p:nvPr>
            <p:ph type="ftr" sz="quarter" idx="3"/>
          </p:nvPr>
        </p:nvSpPr>
        <p:spPr/>
        <p:txBody>
          <a:bodyPr/>
          <a:lstStyle/>
          <a:p>
            <a:pPr>
              <a:defRPr/>
            </a:pPr>
            <a:r>
              <a:rPr lang="en-US"/>
              <a:t>March, 30         Enrique Blanco - CERN</a:t>
            </a:r>
            <a:endParaRPr lang="en-US" dirty="0"/>
          </a:p>
        </p:txBody>
      </p:sp>
      <p:sp>
        <p:nvSpPr>
          <p:cNvPr id="2" name="Slide Number Placeholder 1"/>
          <p:cNvSpPr>
            <a:spLocks noGrp="1"/>
          </p:cNvSpPr>
          <p:nvPr>
            <p:ph type="sldNum" sz="quarter" idx="4"/>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293623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gtEl>
                                        <p:attrNameLst>
                                          <p:attrName>style.visibility</p:attrName>
                                        </p:attrNameLst>
                                      </p:cBhvr>
                                      <p:to>
                                        <p:strVal val="visible"/>
                                      </p:to>
                                    </p:set>
                                  </p:childTnLst>
                                </p:cTn>
                              </p:par>
                              <p:par>
                                <p:cTn id="7" presetID="9"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dissolv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89"/>
                                        </p:tgtEl>
                                        <p:attrNameLst>
                                          <p:attrName>style.visibility</p:attrName>
                                        </p:attrNameLst>
                                      </p:cBhvr>
                                      <p:to>
                                        <p:strVal val="visible"/>
                                      </p:to>
                                    </p:set>
                                    <p:animEffect transition="in" filter="dissolve">
                                      <p:cBhvr>
                                        <p:cTn id="14" dur="500"/>
                                        <p:tgtEl>
                                          <p:spTgt spid="89"/>
                                        </p:tgtEl>
                                      </p:cBhvr>
                                    </p:animEffect>
                                  </p:childTnLst>
                                </p:cTn>
                              </p:par>
                            </p:childTnLst>
                          </p:cTn>
                        </p:par>
                        <p:par>
                          <p:cTn id="15" fill="hold">
                            <p:stCondLst>
                              <p:cond delay="500"/>
                            </p:stCondLst>
                            <p:childTnLst>
                              <p:par>
                                <p:cTn id="16" presetID="9" presetClass="entr" presetSubtype="0" fill="hold" nodeType="afterEffect">
                                  <p:stCondLst>
                                    <p:cond delay="500"/>
                                  </p:stCondLst>
                                  <p:childTnLst>
                                    <p:set>
                                      <p:cBhvr>
                                        <p:cTn id="17" dur="1" fill="hold">
                                          <p:stCondLst>
                                            <p:cond delay="0"/>
                                          </p:stCondLst>
                                        </p:cTn>
                                        <p:tgtEl>
                                          <p:spTgt spid="57"/>
                                        </p:tgtEl>
                                        <p:attrNameLst>
                                          <p:attrName>style.visibility</p:attrName>
                                        </p:attrNameLst>
                                      </p:cBhvr>
                                      <p:to>
                                        <p:strVal val="visible"/>
                                      </p:to>
                                    </p:set>
                                    <p:animEffect transition="in" filter="dissolve">
                                      <p:cBhvr>
                                        <p:cTn id="18" dur="500"/>
                                        <p:tgtEl>
                                          <p:spTgt spid="57"/>
                                        </p:tgtEl>
                                      </p:cBhvr>
                                    </p:animEffect>
                                  </p:childTnLst>
                                </p:cTn>
                              </p:par>
                            </p:childTnLst>
                          </p:cTn>
                        </p:par>
                        <p:par>
                          <p:cTn id="19" fill="hold">
                            <p:stCondLst>
                              <p:cond delay="1500"/>
                            </p:stCondLst>
                            <p:childTnLst>
                              <p:par>
                                <p:cTn id="20" presetID="9" presetClass="entr" presetSubtype="0" fill="hold" nodeType="afterEffect">
                                  <p:stCondLst>
                                    <p:cond delay="500"/>
                                  </p:stCondLst>
                                  <p:childTnLst>
                                    <p:set>
                                      <p:cBhvr>
                                        <p:cTn id="21" dur="1" fill="hold">
                                          <p:stCondLst>
                                            <p:cond delay="0"/>
                                          </p:stCondLst>
                                        </p:cTn>
                                        <p:tgtEl>
                                          <p:spTgt spid="87"/>
                                        </p:tgtEl>
                                        <p:attrNameLst>
                                          <p:attrName>style.visibility</p:attrName>
                                        </p:attrNameLst>
                                      </p:cBhvr>
                                      <p:to>
                                        <p:strVal val="visible"/>
                                      </p:to>
                                    </p:set>
                                    <p:animEffect transition="in" filter="dissolve">
                                      <p:cBhvr>
                                        <p:cTn id="22" dur="500"/>
                                        <p:tgtEl>
                                          <p:spTgt spid="87"/>
                                        </p:tgtEl>
                                      </p:cBhvr>
                                    </p:animEffect>
                                  </p:childTnLst>
                                </p:cTn>
                              </p:par>
                            </p:childTnLst>
                          </p:cTn>
                        </p:par>
                        <p:par>
                          <p:cTn id="23" fill="hold">
                            <p:stCondLst>
                              <p:cond delay="2500"/>
                            </p:stCondLst>
                            <p:childTnLst>
                              <p:par>
                                <p:cTn id="24" presetID="9" presetClass="entr" presetSubtype="0" fill="hold" nodeType="afterEffect">
                                  <p:stCondLst>
                                    <p:cond delay="500"/>
                                  </p:stCondLst>
                                  <p:childTnLst>
                                    <p:set>
                                      <p:cBhvr>
                                        <p:cTn id="25" dur="1" fill="hold">
                                          <p:stCondLst>
                                            <p:cond delay="0"/>
                                          </p:stCondLst>
                                        </p:cTn>
                                        <p:tgtEl>
                                          <p:spTgt spid="88"/>
                                        </p:tgtEl>
                                        <p:attrNameLst>
                                          <p:attrName>style.visibility</p:attrName>
                                        </p:attrNameLst>
                                      </p:cBhvr>
                                      <p:to>
                                        <p:strVal val="visible"/>
                                      </p:to>
                                    </p:set>
                                    <p:animEffect transition="in" filter="dissolve">
                                      <p:cBhvr>
                                        <p:cTn id="26" dur="500"/>
                                        <p:tgtEl>
                                          <p:spTgt spid="88"/>
                                        </p:tgtEl>
                                      </p:cBhvr>
                                    </p:animEffect>
                                  </p:childTnLst>
                                </p:cTn>
                              </p:par>
                            </p:childTnLst>
                          </p:cTn>
                        </p:par>
                        <p:par>
                          <p:cTn id="27" fill="hold">
                            <p:stCondLst>
                              <p:cond delay="3500"/>
                            </p:stCondLst>
                            <p:childTnLst>
                              <p:par>
                                <p:cTn id="28" presetID="9" presetClass="entr" presetSubtype="0" fill="hold" nodeType="afterEffect">
                                  <p:stCondLst>
                                    <p:cond delay="500"/>
                                  </p:stCondLst>
                                  <p:childTnLst>
                                    <p:set>
                                      <p:cBhvr>
                                        <p:cTn id="29" dur="1" fill="hold">
                                          <p:stCondLst>
                                            <p:cond delay="0"/>
                                          </p:stCondLst>
                                        </p:cTn>
                                        <p:tgtEl>
                                          <p:spTgt spid="96"/>
                                        </p:tgtEl>
                                        <p:attrNameLst>
                                          <p:attrName>style.visibility</p:attrName>
                                        </p:attrNameLst>
                                      </p:cBhvr>
                                      <p:to>
                                        <p:strVal val="visible"/>
                                      </p:to>
                                    </p:set>
                                    <p:animEffect transition="in" filter="dissolve">
                                      <p:cBhvr>
                                        <p:cTn id="30" dur="500"/>
                                        <p:tgtEl>
                                          <p:spTgt spid="96"/>
                                        </p:tgtEl>
                                      </p:cBhvr>
                                    </p:animEffect>
                                  </p:childTnLst>
                                </p:cTn>
                              </p:par>
                            </p:childTnLst>
                          </p:cTn>
                        </p:par>
                        <p:par>
                          <p:cTn id="31" fill="hold">
                            <p:stCondLst>
                              <p:cond delay="4500"/>
                            </p:stCondLst>
                            <p:childTnLst>
                              <p:par>
                                <p:cTn id="32" presetID="9" presetClass="entr" presetSubtype="0" fill="hold" nodeType="afterEffect">
                                  <p:stCondLst>
                                    <p:cond delay="500"/>
                                  </p:stCondLst>
                                  <p:childTnLst>
                                    <p:set>
                                      <p:cBhvr>
                                        <p:cTn id="33" dur="1" fill="hold">
                                          <p:stCondLst>
                                            <p:cond delay="0"/>
                                          </p:stCondLst>
                                        </p:cTn>
                                        <p:tgtEl>
                                          <p:spTgt spid="97"/>
                                        </p:tgtEl>
                                        <p:attrNameLst>
                                          <p:attrName>style.visibility</p:attrName>
                                        </p:attrNameLst>
                                      </p:cBhvr>
                                      <p:to>
                                        <p:strVal val="visible"/>
                                      </p:to>
                                    </p:set>
                                    <p:animEffect transition="in" filter="dissolve">
                                      <p:cBhvr>
                                        <p:cTn id="34" dur="500"/>
                                        <p:tgtEl>
                                          <p:spTgt spid="97"/>
                                        </p:tgtEl>
                                      </p:cBhvr>
                                    </p:animEffect>
                                  </p:childTnLst>
                                </p:cTn>
                              </p:par>
                            </p:childTnLst>
                          </p:cTn>
                        </p:par>
                        <p:par>
                          <p:cTn id="35" fill="hold">
                            <p:stCondLst>
                              <p:cond delay="5500"/>
                            </p:stCondLst>
                            <p:childTnLst>
                              <p:par>
                                <p:cTn id="36" presetID="9" presetClass="entr" presetSubtype="0" fill="hold" nodeType="afterEffect">
                                  <p:stCondLst>
                                    <p:cond delay="500"/>
                                  </p:stCondLst>
                                  <p:childTnLst>
                                    <p:set>
                                      <p:cBhvr>
                                        <p:cTn id="37" dur="1" fill="hold">
                                          <p:stCondLst>
                                            <p:cond delay="0"/>
                                          </p:stCondLst>
                                        </p:cTn>
                                        <p:tgtEl>
                                          <p:spTgt spid="85"/>
                                        </p:tgtEl>
                                        <p:attrNameLst>
                                          <p:attrName>style.visibility</p:attrName>
                                        </p:attrNameLst>
                                      </p:cBhvr>
                                      <p:to>
                                        <p:strVal val="visible"/>
                                      </p:to>
                                    </p:set>
                                    <p:animEffect transition="in" filter="dissolve">
                                      <p:cBhvr>
                                        <p:cTn id="3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720"/>
            <a:ext cx="8226854" cy="705332"/>
          </a:xfrm>
          <a:prstGeom prst="rect">
            <a:avLst/>
          </a:prstGeom>
        </p:spPr>
        <p:txBody>
          <a:bodyPr>
            <a:normAutofit/>
          </a:bodyPr>
          <a:lstStyle/>
          <a:p>
            <a:r>
              <a:rPr lang="en-US" sz="3200" dirty="0"/>
              <a:t>LHC cryogenics control: Use case</a:t>
            </a:r>
            <a:r>
              <a:rPr lang="en-US" sz="3000" dirty="0">
                <a:solidFill>
                  <a:srgbClr val="FFFFFF"/>
                </a:solidFill>
              </a:rPr>
              <a:t> : facts</a:t>
            </a:r>
          </a:p>
        </p:txBody>
      </p:sp>
      <p:sp>
        <p:nvSpPr>
          <p:cNvPr id="6" name="Date Placeholder 5"/>
          <p:cNvSpPr>
            <a:spLocks noGrp="1"/>
          </p:cNvSpPr>
          <p:nvPr>
            <p:ph type="dt" sz="half" idx="2"/>
          </p:nvPr>
        </p:nvSpPr>
        <p:spPr/>
        <p:txBody>
          <a:bodyPr/>
          <a:lstStyle/>
          <a:p>
            <a:r>
              <a:rPr lang="de-CH"/>
              <a:t>© 2023 CERN. All rights reserved.  Limited circulation, not intended for public release.</a:t>
            </a:r>
            <a:endParaRPr lang="en-US"/>
          </a:p>
        </p:txBody>
      </p:sp>
      <p:sp>
        <p:nvSpPr>
          <p:cNvPr id="22" name="Footer Placeholder 21"/>
          <p:cNvSpPr>
            <a:spLocks noGrp="1"/>
          </p:cNvSpPr>
          <p:nvPr>
            <p:ph type="ftr" sz="quarter" idx="3"/>
          </p:nvPr>
        </p:nvSpPr>
        <p:spPr/>
        <p:txBody>
          <a:bodyPr/>
          <a:lstStyle/>
          <a:p>
            <a:pPr>
              <a:defRPr/>
            </a:pPr>
            <a:r>
              <a:rPr lang="en-US"/>
              <a:t>March, 30         Enrique Blanco - CERN</a:t>
            </a:r>
          </a:p>
        </p:txBody>
      </p:sp>
      <p:pic>
        <p:nvPicPr>
          <p:cNvPr id="7"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61039" y="2208506"/>
            <a:ext cx="1206708" cy="810090"/>
          </a:xfrm>
          <a:prstGeom prst="rect">
            <a:avLst/>
          </a:prstGeom>
          <a:noFill/>
          <a:ln w="9525">
            <a:noFill/>
            <a:miter lim="800000"/>
            <a:headEnd/>
            <a:tailEnd/>
          </a:ln>
        </p:spPr>
      </p:pic>
      <p:pic>
        <p:nvPicPr>
          <p:cNvPr id="8" name="Picture 43" descr="rack_drawers_front_full_gre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4013" y="1876408"/>
            <a:ext cx="938347" cy="2146767"/>
          </a:xfrm>
          <a:prstGeom prst="rect">
            <a:avLst/>
          </a:prstGeom>
          <a:noFill/>
          <a:ln w="9525">
            <a:noFill/>
            <a:miter lim="800000"/>
            <a:headEnd/>
            <a:tailEnd/>
          </a:ln>
        </p:spPr>
      </p:pic>
      <p:pic>
        <p:nvPicPr>
          <p:cNvPr id="9"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23629" y="681540"/>
            <a:ext cx="1964531" cy="1314450"/>
          </a:xfrm>
          <a:prstGeom prst="rect">
            <a:avLst/>
          </a:prstGeom>
          <a:noFill/>
          <a:ln w="9525">
            <a:noFill/>
            <a:miter lim="800000"/>
            <a:headEnd/>
            <a:tailEnd/>
          </a:ln>
        </p:spPr>
      </p:pic>
      <p:pic>
        <p:nvPicPr>
          <p:cNvPr id="10" name="Picture 3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223629" y="3051733"/>
            <a:ext cx="1203294" cy="883621"/>
          </a:xfrm>
          <a:prstGeom prst="rect">
            <a:avLst/>
          </a:prstGeom>
          <a:noFill/>
          <a:ln w="25400" algn="ctr">
            <a:noFill/>
            <a:miter lim="800000"/>
            <a:headEnd/>
            <a:tailEnd/>
          </a:ln>
        </p:spPr>
      </p:pic>
      <p:sp>
        <p:nvSpPr>
          <p:cNvPr id="11" name="Rectangle 10"/>
          <p:cNvSpPr/>
          <p:nvPr/>
        </p:nvSpPr>
        <p:spPr>
          <a:xfrm>
            <a:off x="184013" y="4064598"/>
            <a:ext cx="2376264" cy="369332"/>
          </a:xfrm>
          <a:prstGeom prst="rect">
            <a:avLst/>
          </a:prstGeom>
        </p:spPr>
        <p:txBody>
          <a:bodyPr wrap="square">
            <a:spAutoFit/>
          </a:bodyPr>
          <a:lstStyle/>
          <a:p>
            <a:r>
              <a:rPr lang="en-US" sz="900" dirty="0">
                <a:latin typeface="Geneva"/>
              </a:rPr>
              <a:t>Electro-pneumatic positioner,  SIPART PS2</a:t>
            </a:r>
          </a:p>
        </p:txBody>
      </p:sp>
      <p:sp>
        <p:nvSpPr>
          <p:cNvPr id="12" name="Rectangle 11"/>
          <p:cNvSpPr/>
          <p:nvPr/>
        </p:nvSpPr>
        <p:spPr>
          <a:xfrm>
            <a:off x="1160240" y="1956079"/>
            <a:ext cx="1489510" cy="219291"/>
          </a:xfrm>
          <a:prstGeom prst="rect">
            <a:avLst/>
          </a:prstGeom>
        </p:spPr>
        <p:txBody>
          <a:bodyPr wrap="none">
            <a:spAutoFit/>
          </a:bodyPr>
          <a:lstStyle/>
          <a:p>
            <a:r>
              <a:rPr lang="en-US" sz="825" dirty="0" err="1">
                <a:latin typeface="Geneva"/>
              </a:rPr>
              <a:t>WinCC</a:t>
            </a:r>
            <a:r>
              <a:rPr lang="en-US" sz="825" dirty="0">
                <a:latin typeface="Geneva"/>
              </a:rPr>
              <a:t> OA HMI in the CCC</a:t>
            </a:r>
          </a:p>
        </p:txBody>
      </p:sp>
      <p:pic>
        <p:nvPicPr>
          <p:cNvPr id="14" name="Picture 4"/>
          <p:cNvPicPr>
            <a:picLocks noChangeAspect="1" noChangeArrowheads="1"/>
          </p:cNvPicPr>
          <p:nvPr/>
        </p:nvPicPr>
        <p:blipFill>
          <a:blip r:embed="rId6" cstate="print"/>
          <a:srcRect/>
          <a:stretch>
            <a:fillRect/>
          </a:stretch>
        </p:blipFill>
        <p:spPr bwMode="auto">
          <a:xfrm>
            <a:off x="6001548" y="2082949"/>
            <a:ext cx="2476005" cy="2300237"/>
          </a:xfrm>
          <a:prstGeom prst="rect">
            <a:avLst/>
          </a:prstGeom>
          <a:noFill/>
          <a:ln w="9525">
            <a:noFill/>
            <a:miter lim="800000"/>
            <a:headEnd/>
            <a:tailEnd/>
          </a:ln>
        </p:spPr>
      </p:pic>
      <p:sp>
        <p:nvSpPr>
          <p:cNvPr id="15" name="Rectangle 14"/>
          <p:cNvSpPr/>
          <p:nvPr/>
        </p:nvSpPr>
        <p:spPr>
          <a:xfrm>
            <a:off x="4386735" y="3193075"/>
            <a:ext cx="1512168" cy="219291"/>
          </a:xfrm>
          <a:prstGeom prst="rect">
            <a:avLst/>
          </a:prstGeom>
        </p:spPr>
        <p:txBody>
          <a:bodyPr wrap="square">
            <a:spAutoFit/>
          </a:bodyPr>
          <a:lstStyle/>
          <a:p>
            <a:r>
              <a:rPr lang="en-US" sz="825" dirty="0">
                <a:latin typeface="Geneva"/>
              </a:rPr>
              <a:t>Tunnel  Instrumentation</a:t>
            </a:r>
          </a:p>
        </p:txBody>
      </p:sp>
      <p:sp>
        <p:nvSpPr>
          <p:cNvPr id="16" name="Rectangle 15"/>
          <p:cNvSpPr/>
          <p:nvPr/>
        </p:nvSpPr>
        <p:spPr>
          <a:xfrm>
            <a:off x="3371849" y="671754"/>
            <a:ext cx="5105703" cy="1169551"/>
          </a:xfrm>
          <a:prstGeom prst="rect">
            <a:avLst/>
          </a:prstGeom>
        </p:spPr>
        <p:txBody>
          <a:bodyPr wrap="square">
            <a:spAutoFit/>
          </a:bodyPr>
          <a:lstStyle/>
          <a:p>
            <a:pPr>
              <a:buFontTx/>
              <a:buChar char="-"/>
            </a:pPr>
            <a:r>
              <a:rPr lang="en-US" sz="1400" dirty="0">
                <a:latin typeface="Geneva"/>
              </a:rPr>
              <a:t> 27 km of decentralized instrumentation and control</a:t>
            </a:r>
          </a:p>
          <a:p>
            <a:pPr>
              <a:buFontTx/>
              <a:buChar char="-"/>
            </a:pPr>
            <a:r>
              <a:rPr lang="en-US" sz="1400" dirty="0">
                <a:latin typeface="Geneva"/>
              </a:rPr>
              <a:t> 50k I/O, 11k actuators,  ~5k feedback control loops</a:t>
            </a:r>
          </a:p>
          <a:p>
            <a:pPr>
              <a:buFontTx/>
              <a:buChar char="-"/>
            </a:pPr>
            <a:r>
              <a:rPr lang="en-US" sz="1400" dirty="0">
                <a:latin typeface="Geneva"/>
              </a:rPr>
              <a:t> Control:  ~100 PLCs (Siemens, Schneider), </a:t>
            </a:r>
            <a:br>
              <a:rPr lang="en-US" sz="1400" dirty="0">
                <a:latin typeface="Geneva"/>
              </a:rPr>
            </a:br>
            <a:r>
              <a:rPr lang="en-US" sz="1400" dirty="0">
                <a:latin typeface="Geneva"/>
              </a:rPr>
              <a:t>                ~40 FECs (industrial PCs)</a:t>
            </a:r>
          </a:p>
          <a:p>
            <a:pPr>
              <a:buFontTx/>
              <a:buChar char="-"/>
            </a:pPr>
            <a:r>
              <a:rPr lang="en-US" sz="1400" dirty="0">
                <a:latin typeface="Geneva"/>
              </a:rPr>
              <a:t> Supervision: 26  SCADA servers : 1.5 million TAGS</a:t>
            </a:r>
          </a:p>
        </p:txBody>
      </p:sp>
      <p:pic>
        <p:nvPicPr>
          <p:cNvPr id="17" name="Picture 1"/>
          <p:cNvPicPr>
            <a:picLocks noChangeAspect="1" noChangeArrowheads="1"/>
          </p:cNvPicPr>
          <p:nvPr/>
        </p:nvPicPr>
        <p:blipFill>
          <a:blip r:embed="rId7" cstate="print"/>
          <a:srcRect/>
          <a:stretch>
            <a:fillRect/>
          </a:stretch>
        </p:blipFill>
        <p:spPr bwMode="auto">
          <a:xfrm>
            <a:off x="2930453" y="2104685"/>
            <a:ext cx="2843840" cy="1158126"/>
          </a:xfrm>
          <a:prstGeom prst="rect">
            <a:avLst/>
          </a:prstGeom>
          <a:noFill/>
          <a:ln w="9525">
            <a:noFill/>
            <a:miter lim="800000"/>
            <a:headEnd/>
            <a:tailEnd/>
          </a:ln>
        </p:spPr>
      </p:pic>
      <p:pic>
        <p:nvPicPr>
          <p:cNvPr id="18" name="Picture 9" descr="LHC_LT_Explained"/>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rot="205023">
            <a:off x="3130234" y="3441681"/>
            <a:ext cx="2332880" cy="526098"/>
          </a:xfrm>
          <a:prstGeom prst="rect">
            <a:avLst/>
          </a:prstGeom>
          <a:noFill/>
          <a:ln w="9525">
            <a:noFill/>
            <a:miter lim="800000"/>
            <a:headEnd/>
            <a:tailEnd/>
          </a:ln>
        </p:spPr>
      </p:pic>
      <p:sp>
        <p:nvSpPr>
          <p:cNvPr id="19" name="Rectangle 18"/>
          <p:cNvSpPr/>
          <p:nvPr/>
        </p:nvSpPr>
        <p:spPr>
          <a:xfrm>
            <a:off x="3063806" y="4064598"/>
            <a:ext cx="2376264" cy="369332"/>
          </a:xfrm>
          <a:prstGeom prst="rect">
            <a:avLst/>
          </a:prstGeom>
        </p:spPr>
        <p:txBody>
          <a:bodyPr wrap="square">
            <a:spAutoFit/>
          </a:bodyPr>
          <a:lstStyle/>
          <a:p>
            <a:r>
              <a:rPr lang="en-US" sz="900" i="1" dirty="0" err="1">
                <a:latin typeface="Geneva"/>
              </a:rPr>
              <a:t>RadTol</a:t>
            </a:r>
            <a:r>
              <a:rPr lang="en-US" sz="900" dirty="0">
                <a:latin typeface="Geneva"/>
              </a:rPr>
              <a:t> in-house electronics for signal conditioning and actuation</a:t>
            </a:r>
          </a:p>
        </p:txBody>
      </p:sp>
      <p:sp>
        <p:nvSpPr>
          <p:cNvPr id="3" name="Slide Number Placeholder 2"/>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554624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24"/>
          <p:cNvCxnSpPr/>
          <p:nvPr/>
        </p:nvCxnSpPr>
        <p:spPr>
          <a:xfrm flipH="1">
            <a:off x="4285654" y="1777999"/>
            <a:ext cx="12994" cy="100119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622314" y="1790191"/>
            <a:ext cx="0" cy="41728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Industrial Controls Architecture</a:t>
            </a:r>
          </a:p>
        </p:txBody>
      </p:sp>
      <p:sp>
        <p:nvSpPr>
          <p:cNvPr id="3" name="Date Placeholder 2"/>
          <p:cNvSpPr>
            <a:spLocks noGrp="1"/>
          </p:cNvSpPr>
          <p:nvPr>
            <p:ph type="dt" sz="half" idx="2"/>
          </p:nvPr>
        </p:nvSpPr>
        <p:spPr/>
        <p:txBody>
          <a:bodyPr/>
          <a:lstStyle/>
          <a:p>
            <a:r>
              <a:rPr lang="de-CH"/>
              <a:t>© 2023 CERN. All rights reserved.  Limited circulation, not intended for public release.</a:t>
            </a:r>
            <a:endParaRPr lang="en-US" dirty="0"/>
          </a:p>
        </p:txBody>
      </p:sp>
      <p:sp>
        <p:nvSpPr>
          <p:cNvPr id="4" name="Footer Placeholder 3"/>
          <p:cNvSpPr>
            <a:spLocks noGrp="1"/>
          </p:cNvSpPr>
          <p:nvPr>
            <p:ph type="ftr" sz="quarter" idx="3"/>
          </p:nvPr>
        </p:nvSpPr>
        <p:spPr/>
        <p:txBody>
          <a:bodyPr/>
          <a:lstStyle/>
          <a:p>
            <a:r>
              <a:rPr lang="en-US"/>
              <a:t>March, 30         Enrique Blanco - CERN</a:t>
            </a:r>
            <a:endParaRPr lang="en-US" dirty="0"/>
          </a:p>
        </p:txBody>
      </p:sp>
      <p:sp>
        <p:nvSpPr>
          <p:cNvPr id="32" name="Slide Number Placeholder 31"/>
          <p:cNvSpPr>
            <a:spLocks noGrp="1"/>
          </p:cNvSpPr>
          <p:nvPr>
            <p:ph type="sldNum" sz="quarter" idx="4"/>
          </p:nvPr>
        </p:nvSpPr>
        <p:spPr/>
        <p:txBody>
          <a:bodyPr/>
          <a:lstStyle/>
          <a:p>
            <a:fld id="{AC5B1FEA-406A-7749-A5C3-DDCB5F67A4CE}" type="slidenum">
              <a:rPr lang="en-US" smtClean="0"/>
              <a:pPr/>
              <a:t>9</a:t>
            </a:fld>
            <a:endParaRPr lang="en-US" dirty="0"/>
          </a:p>
        </p:txBody>
      </p:sp>
      <p:sp>
        <p:nvSpPr>
          <p:cNvPr id="6" name="Rectangle à coins arrondis 1"/>
          <p:cNvSpPr/>
          <p:nvPr/>
        </p:nvSpPr>
        <p:spPr>
          <a:xfrm>
            <a:off x="4583463" y="941031"/>
            <a:ext cx="969225" cy="743776"/>
          </a:xfrm>
          <a:prstGeom prst="roundRect">
            <a:avLst/>
          </a:prstGeom>
          <a:gradFill>
            <a:gsLst>
              <a:gs pos="0">
                <a:schemeClr val="accent4">
                  <a:lumMod val="60000"/>
                  <a:lumOff val="40000"/>
                  <a:alpha val="94000"/>
                </a:schemeClr>
              </a:gs>
              <a:gs pos="1000">
                <a:schemeClr val="accent3">
                  <a:tint val="80000"/>
                  <a:shade val="100000"/>
                  <a:satMod val="140000"/>
                  <a:lumMod val="120000"/>
                </a:schemeClr>
              </a:gs>
            </a:gsLst>
          </a:gra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cxnSp>
        <p:nvCxnSpPr>
          <p:cNvPr id="7" name="Straight Connector 65"/>
          <p:cNvCxnSpPr/>
          <p:nvPr/>
        </p:nvCxnSpPr>
        <p:spPr>
          <a:xfrm rot="5400000">
            <a:off x="4132747" y="3317008"/>
            <a:ext cx="504056" cy="0"/>
          </a:xfrm>
          <a:prstGeom prst="line">
            <a:avLst/>
          </a:prstGeom>
          <a:ln w="19050">
            <a:solidFill>
              <a:srgbClr val="008000"/>
            </a:solidFill>
          </a:ln>
        </p:spPr>
        <p:style>
          <a:lnRef idx="1">
            <a:schemeClr val="accent1"/>
          </a:lnRef>
          <a:fillRef idx="0">
            <a:schemeClr val="accent1"/>
          </a:fillRef>
          <a:effectRef idx="0">
            <a:schemeClr val="accent1"/>
          </a:effectRef>
          <a:fontRef idx="minor">
            <a:schemeClr val="tx1"/>
          </a:fontRef>
        </p:style>
      </p:cxnSp>
      <p:sp>
        <p:nvSpPr>
          <p:cNvPr id="9" name="Rectangle à coins arrondis 1"/>
          <p:cNvSpPr/>
          <p:nvPr/>
        </p:nvSpPr>
        <p:spPr>
          <a:xfrm>
            <a:off x="3128044" y="928066"/>
            <a:ext cx="969225" cy="769652"/>
          </a:xfrm>
          <a:prstGeom prst="roundRect">
            <a:avLst/>
          </a:prstGeom>
          <a:gradFill>
            <a:gsLst>
              <a:gs pos="21000">
                <a:srgbClr val="FFFF66">
                  <a:alpha val="94000"/>
                </a:srgbClr>
              </a:gs>
              <a:gs pos="78000">
                <a:srgbClr val="49BF6E"/>
              </a:gs>
            </a:gsLst>
            <a:lin ang="16560000" scaled="0"/>
          </a:gra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10" name="Rectangle à coins arrondis 106"/>
          <p:cNvSpPr/>
          <p:nvPr/>
        </p:nvSpPr>
        <p:spPr>
          <a:xfrm>
            <a:off x="8381998" y="217466"/>
            <a:ext cx="650509" cy="244175"/>
          </a:xfrm>
          <a:prstGeom prst="roundRect">
            <a:avLst/>
          </a:prstGeom>
          <a:solidFill>
            <a:srgbClr val="49BF6E">
              <a:alpha val="94000"/>
            </a:srgb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700" dirty="0">
                <a:solidFill>
                  <a:srgbClr val="000000"/>
                </a:solidFill>
              </a:rPr>
              <a:t>UNICOS</a:t>
            </a:r>
          </a:p>
        </p:txBody>
      </p:sp>
      <p:sp>
        <p:nvSpPr>
          <p:cNvPr id="11" name="Rectangle à coins arrondis 107"/>
          <p:cNvSpPr/>
          <p:nvPr/>
        </p:nvSpPr>
        <p:spPr>
          <a:xfrm>
            <a:off x="912130" y="1871046"/>
            <a:ext cx="1224136" cy="675470"/>
          </a:xfrm>
          <a:prstGeom prst="roundRect">
            <a:avLst/>
          </a:prstGeom>
          <a:gradFill flip="none" rotWithShape="1">
            <a:gsLst>
              <a:gs pos="12000">
                <a:srgbClr val="FFFF66">
                  <a:alpha val="94000"/>
                </a:srgbClr>
              </a:gs>
              <a:gs pos="100000">
                <a:srgbClr val="49BF6E">
                  <a:alpha val="94000"/>
                </a:srgbClr>
              </a:gs>
            </a:gsLst>
            <a:lin ang="16200000" scaled="0"/>
            <a:tileRect/>
          </a:gra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12" name="Rectangle à coins arrondis 109"/>
          <p:cNvSpPr/>
          <p:nvPr/>
        </p:nvSpPr>
        <p:spPr>
          <a:xfrm>
            <a:off x="381139" y="2650657"/>
            <a:ext cx="2457578" cy="648073"/>
          </a:xfrm>
          <a:prstGeom prst="roundRect">
            <a:avLst/>
          </a:prstGeom>
          <a:solidFill>
            <a:srgbClr val="49BF6E">
              <a:alpha val="94000"/>
            </a:srgb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13" name="Rectangle à coins arrondis 110"/>
          <p:cNvSpPr/>
          <p:nvPr/>
        </p:nvSpPr>
        <p:spPr>
          <a:xfrm>
            <a:off x="2923938" y="2643718"/>
            <a:ext cx="1019560" cy="655012"/>
          </a:xfrm>
          <a:prstGeom prst="roundRect">
            <a:avLst/>
          </a:prstGeom>
          <a:solidFill>
            <a:srgbClr val="49BF6E">
              <a:alpha val="94000"/>
            </a:srgb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cxnSp>
        <p:nvCxnSpPr>
          <p:cNvPr id="14" name="Straight Connector 13"/>
          <p:cNvCxnSpPr/>
          <p:nvPr/>
        </p:nvCxnSpPr>
        <p:spPr>
          <a:xfrm rot="5400000">
            <a:off x="2604317" y="3838789"/>
            <a:ext cx="504056"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2801091" y="3838789"/>
            <a:ext cx="504056"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2100261" y="3838789"/>
            <a:ext cx="504056"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1884237" y="3838789"/>
            <a:ext cx="504056"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1092149" y="3838789"/>
            <a:ext cx="504056"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660101" y="3838789"/>
            <a:ext cx="504056"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444077" y="3838789"/>
            <a:ext cx="504056"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2010375" y="3334733"/>
            <a:ext cx="504056"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bwMode="auto">
          <a:xfrm>
            <a:off x="1082465" y="1569230"/>
            <a:ext cx="0" cy="19887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Elbow Connector 22"/>
          <p:cNvCxnSpPr>
            <a:cxnSpLocks noChangeShapeType="1"/>
          </p:cNvCxnSpPr>
          <p:nvPr/>
        </p:nvCxnSpPr>
        <p:spPr bwMode="auto">
          <a:xfrm rot="16200000" flipH="1">
            <a:off x="1668088" y="2432769"/>
            <a:ext cx="710233" cy="445622"/>
          </a:xfrm>
          <a:prstGeom prst="bentConnector3">
            <a:avLst>
              <a:gd name="adj1" fmla="val 81"/>
            </a:avLst>
          </a:prstGeom>
          <a:noFill/>
          <a:ln w="9525" algn="ctr">
            <a:solidFill>
              <a:srgbClr val="FF0000"/>
            </a:solidFill>
            <a:prstDash val="sysDash"/>
            <a:round/>
            <a:headEnd/>
            <a:tailEnd/>
          </a:ln>
        </p:spPr>
      </p:cxnSp>
      <p:cxnSp>
        <p:nvCxnSpPr>
          <p:cNvPr id="24" name="Elbow Connector 23"/>
          <p:cNvCxnSpPr>
            <a:cxnSpLocks noChangeShapeType="1"/>
            <a:stCxn id="24" idx="1"/>
          </p:cNvCxnSpPr>
          <p:nvPr/>
        </p:nvCxnSpPr>
        <p:spPr bwMode="auto">
          <a:xfrm rot="10800000" flipV="1">
            <a:off x="984138" y="2300463"/>
            <a:ext cx="464295" cy="710233"/>
          </a:xfrm>
          <a:prstGeom prst="bentConnector2">
            <a:avLst/>
          </a:prstGeom>
          <a:noFill/>
          <a:ln w="9525" algn="ctr">
            <a:solidFill>
              <a:srgbClr val="FF0000"/>
            </a:solidFill>
            <a:prstDash val="sysDash"/>
            <a:round/>
            <a:headEnd/>
            <a:tailEnd/>
          </a:ln>
        </p:spPr>
      </p:cxnSp>
      <p:sp>
        <p:nvSpPr>
          <p:cNvPr id="25" name="TextBox 24"/>
          <p:cNvSpPr txBox="1">
            <a:spLocks noChangeArrowheads="1"/>
          </p:cNvSpPr>
          <p:nvPr/>
        </p:nvSpPr>
        <p:spPr bwMode="auto">
          <a:xfrm>
            <a:off x="5619745" y="1442737"/>
            <a:ext cx="2056973" cy="276999"/>
          </a:xfrm>
          <a:prstGeom prst="rect">
            <a:avLst/>
          </a:prstGeom>
          <a:noFill/>
          <a:ln w="9525">
            <a:noFill/>
            <a:miter lim="800000"/>
            <a:headEnd/>
            <a:tailEnd/>
          </a:ln>
        </p:spPr>
        <p:txBody>
          <a:bodyPr wrap="none">
            <a:spAutoFit/>
          </a:bodyPr>
          <a:lstStyle/>
          <a:p>
            <a:pPr>
              <a:defRPr/>
            </a:pPr>
            <a:r>
              <a:rPr lang="en-GB" sz="1200" kern="1200" dirty="0">
                <a:solidFill>
                  <a:schemeClr val="accent1">
                    <a:lumMod val="75000"/>
                  </a:schemeClr>
                </a:solidFill>
                <a:latin typeface="Calibri" pitchFamily="34" charset="0"/>
              </a:rPr>
              <a:t>TN or EN (Technical network)</a:t>
            </a:r>
          </a:p>
        </p:txBody>
      </p:sp>
      <p:cxnSp>
        <p:nvCxnSpPr>
          <p:cNvPr id="26" name="Straight Connector 25"/>
          <p:cNvCxnSpPr/>
          <p:nvPr/>
        </p:nvCxnSpPr>
        <p:spPr>
          <a:xfrm>
            <a:off x="851556" y="1777999"/>
            <a:ext cx="4953" cy="116069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381423" y="1769271"/>
            <a:ext cx="0" cy="108353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1256443" y="1777999"/>
            <a:ext cx="1" cy="16013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bwMode="auto">
          <a:xfrm>
            <a:off x="3827216" y="1584885"/>
            <a:ext cx="0" cy="19036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613132" y="3586761"/>
            <a:ext cx="3221792" cy="10361"/>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pic>
        <p:nvPicPr>
          <p:cNvPr id="49" name="Picture 48"/>
          <p:cNvPicPr>
            <a:picLocks noChangeAspect="1" noChangeArrowheads="1"/>
          </p:cNvPicPr>
          <p:nvPr/>
        </p:nvPicPr>
        <p:blipFill>
          <a:blip r:embed="rId3" cstate="print"/>
          <a:srcRect/>
          <a:stretch>
            <a:fillRect/>
          </a:stretch>
        </p:blipFill>
        <p:spPr bwMode="auto">
          <a:xfrm>
            <a:off x="1265598" y="2008076"/>
            <a:ext cx="477436" cy="502224"/>
          </a:xfrm>
          <a:prstGeom prst="rect">
            <a:avLst/>
          </a:prstGeom>
          <a:noFill/>
          <a:ln w="41275">
            <a:noFill/>
            <a:miter lim="800000"/>
            <a:headEnd/>
            <a:tailEnd/>
          </a:ln>
        </p:spPr>
      </p:pic>
      <p:cxnSp>
        <p:nvCxnSpPr>
          <p:cNvPr id="50" name="Straight Connector 49"/>
          <p:cNvCxnSpPr/>
          <p:nvPr/>
        </p:nvCxnSpPr>
        <p:spPr>
          <a:xfrm rot="5400000">
            <a:off x="588093" y="3334733"/>
            <a:ext cx="504056"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pic>
        <p:nvPicPr>
          <p:cNvPr id="51" name="Picture 5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089" y="2722665"/>
            <a:ext cx="576064" cy="432048"/>
          </a:xfrm>
          <a:prstGeom prst="rect">
            <a:avLst/>
          </a:prstGeom>
          <a:noFill/>
          <a:extLst>
            <a:ext uri="{909E8E84-426E-40dd-AFC4-6F175D3DCCD1}">
              <a14:hiddenFill xmlns:a14="http://schemas.microsoft.com/office/drawing/2010/main" xmlns="">
                <a:solidFill>
                  <a:srgbClr val="FFFFFF"/>
                </a:solidFill>
              </a14:hiddenFill>
            </a:ext>
          </a:extLst>
        </p:spPr>
      </p:pic>
      <p:sp>
        <p:nvSpPr>
          <p:cNvPr id="52" name="TextBox 51"/>
          <p:cNvSpPr txBox="1">
            <a:spLocks noChangeArrowheads="1"/>
          </p:cNvSpPr>
          <p:nvPr/>
        </p:nvSpPr>
        <p:spPr bwMode="auto">
          <a:xfrm>
            <a:off x="800593" y="3317272"/>
            <a:ext cx="1719880" cy="276999"/>
          </a:xfrm>
          <a:prstGeom prst="rect">
            <a:avLst/>
          </a:prstGeom>
          <a:noFill/>
          <a:ln w="9525">
            <a:noFill/>
            <a:miter lim="800000"/>
            <a:headEnd/>
            <a:tailEnd/>
          </a:ln>
        </p:spPr>
        <p:txBody>
          <a:bodyPr wrap="square">
            <a:spAutoFit/>
          </a:bodyPr>
          <a:lstStyle/>
          <a:p>
            <a:pPr>
              <a:defRPr/>
            </a:pPr>
            <a:r>
              <a:rPr lang="en-GB" sz="1200" kern="1200" dirty="0">
                <a:solidFill>
                  <a:srgbClr val="7030A0"/>
                </a:solidFill>
                <a:latin typeface="Calibri" pitchFamily="34" charset="0"/>
              </a:rPr>
              <a:t>Fieldbus: </a:t>
            </a:r>
            <a:r>
              <a:rPr lang="en-GB" sz="1200" kern="1200" dirty="0" err="1">
                <a:solidFill>
                  <a:srgbClr val="7030A0"/>
                </a:solidFill>
                <a:latin typeface="Calibri" pitchFamily="34" charset="0"/>
              </a:rPr>
              <a:t>e.g</a:t>
            </a:r>
            <a:r>
              <a:rPr lang="en-GB" sz="1200" kern="1200" dirty="0">
                <a:solidFill>
                  <a:srgbClr val="7030A0"/>
                </a:solidFill>
                <a:latin typeface="Calibri" pitchFamily="34" charset="0"/>
              </a:rPr>
              <a:t> </a:t>
            </a:r>
            <a:r>
              <a:rPr lang="en-GB" sz="1200" kern="1200" dirty="0" err="1">
                <a:solidFill>
                  <a:srgbClr val="7030A0"/>
                </a:solidFill>
                <a:latin typeface="Calibri" pitchFamily="34" charset="0"/>
              </a:rPr>
              <a:t>Profinet</a:t>
            </a:r>
            <a:endParaRPr lang="en-GB" sz="1200" kern="1200" dirty="0">
              <a:solidFill>
                <a:srgbClr val="7030A0"/>
              </a:solidFill>
              <a:latin typeface="Calibri" pitchFamily="34" charset="0"/>
            </a:endParaRPr>
          </a:p>
        </p:txBody>
      </p:sp>
      <p:pic>
        <p:nvPicPr>
          <p:cNvPr id="53" name="Picture 52" descr="SI_PS2"/>
          <p:cNvPicPr>
            <a:picLocks noChangeAspect="1" noChangeArrowheads="1"/>
          </p:cNvPicPr>
          <p:nvPr/>
        </p:nvPicPr>
        <p:blipFill>
          <a:blip r:embed="rId5" cstate="print"/>
          <a:srcRect/>
          <a:stretch>
            <a:fillRect/>
          </a:stretch>
        </p:blipFill>
        <p:spPr bwMode="auto">
          <a:xfrm>
            <a:off x="1997856" y="3875934"/>
            <a:ext cx="241300" cy="349250"/>
          </a:xfrm>
          <a:prstGeom prst="rect">
            <a:avLst/>
          </a:prstGeom>
          <a:solidFill>
            <a:schemeClr val="accent1">
              <a:alpha val="29019"/>
            </a:schemeClr>
          </a:solidFill>
          <a:ln w="9525">
            <a:noFill/>
            <a:miter lim="800000"/>
            <a:headEnd/>
            <a:tailEnd/>
          </a:ln>
        </p:spPr>
      </p:pic>
      <p:pic>
        <p:nvPicPr>
          <p:cNvPr id="54" name="Picture 53" descr="SI_PS2"/>
          <p:cNvPicPr>
            <a:picLocks noChangeAspect="1" noChangeArrowheads="1"/>
          </p:cNvPicPr>
          <p:nvPr/>
        </p:nvPicPr>
        <p:blipFill>
          <a:blip r:embed="rId5" cstate="print"/>
          <a:srcRect/>
          <a:stretch>
            <a:fillRect/>
          </a:stretch>
        </p:blipFill>
        <p:spPr bwMode="auto">
          <a:xfrm>
            <a:off x="2207406" y="4009284"/>
            <a:ext cx="246063" cy="355600"/>
          </a:xfrm>
          <a:prstGeom prst="rect">
            <a:avLst/>
          </a:prstGeom>
          <a:solidFill>
            <a:schemeClr val="accent1">
              <a:alpha val="29019"/>
            </a:schemeClr>
          </a:solidFill>
          <a:ln w="9525">
            <a:noFill/>
            <a:miter lim="800000"/>
            <a:headEnd/>
            <a:tailEnd/>
          </a:ln>
        </p:spPr>
      </p:pic>
      <p:pic>
        <p:nvPicPr>
          <p:cNvPr id="55" name="Picture 54" descr="C:\Documents and Settings\Enrique Blanco.PCEBHOME\Desktop\presentations\flowmeter.TIF"/>
          <p:cNvPicPr>
            <a:picLocks noChangeAspect="1" noChangeArrowheads="1"/>
          </p:cNvPicPr>
          <p:nvPr/>
        </p:nvPicPr>
        <p:blipFill>
          <a:blip r:embed="rId6" cstate="print"/>
          <a:srcRect/>
          <a:stretch>
            <a:fillRect/>
          </a:stretch>
        </p:blipFill>
        <p:spPr bwMode="auto">
          <a:xfrm>
            <a:off x="2724932" y="3842596"/>
            <a:ext cx="200025" cy="303213"/>
          </a:xfrm>
          <a:prstGeom prst="rect">
            <a:avLst/>
          </a:prstGeom>
          <a:noFill/>
          <a:ln w="9525">
            <a:noFill/>
            <a:miter lim="800000"/>
            <a:headEnd/>
            <a:tailEnd/>
          </a:ln>
        </p:spPr>
      </p:pic>
      <p:pic>
        <p:nvPicPr>
          <p:cNvPr id="56" name="Picture 55" descr="C:\Documents and Settings\Enrique Blanco.PCEBHOME\Desktop\presentations\flowmeter.TIF"/>
          <p:cNvPicPr>
            <a:picLocks noChangeAspect="1" noChangeArrowheads="1"/>
          </p:cNvPicPr>
          <p:nvPr/>
        </p:nvPicPr>
        <p:blipFill>
          <a:blip r:embed="rId6" cstate="print"/>
          <a:srcRect/>
          <a:stretch>
            <a:fillRect/>
          </a:stretch>
        </p:blipFill>
        <p:spPr bwMode="auto">
          <a:xfrm>
            <a:off x="2939245" y="3929909"/>
            <a:ext cx="200025" cy="303212"/>
          </a:xfrm>
          <a:prstGeom prst="rect">
            <a:avLst/>
          </a:prstGeom>
          <a:noFill/>
          <a:ln w="9525">
            <a:noFill/>
            <a:miter lim="800000"/>
            <a:headEnd/>
            <a:tailEnd/>
          </a:ln>
        </p:spPr>
      </p:pic>
      <p:pic>
        <p:nvPicPr>
          <p:cNvPr id="57" name="Object 5"/>
          <p:cNvPicPr>
            <a:picLocks noChangeAspect="1" noChangeArrowheads="1"/>
          </p:cNvPicPr>
          <p:nvPr/>
        </p:nvPicPr>
        <p:blipFill>
          <a:blip r:embed="rId7" cstate="print"/>
          <a:srcRect/>
          <a:stretch>
            <a:fillRect/>
          </a:stretch>
        </p:blipFill>
        <p:spPr bwMode="auto">
          <a:xfrm>
            <a:off x="1154893" y="3898159"/>
            <a:ext cx="628651" cy="379412"/>
          </a:xfrm>
          <a:prstGeom prst="rect">
            <a:avLst/>
          </a:prstGeom>
          <a:noFill/>
          <a:ln w="28575">
            <a:noFill/>
            <a:miter lim="800000"/>
            <a:headEnd/>
            <a:tailEnd/>
          </a:ln>
        </p:spPr>
      </p:pic>
      <p:pic>
        <p:nvPicPr>
          <p:cNvPr id="58" name="Picture 57"/>
          <p:cNvPicPr>
            <a:picLocks noChangeAspect="1" noChangeArrowheads="1"/>
          </p:cNvPicPr>
          <p:nvPr/>
        </p:nvPicPr>
        <p:blipFill>
          <a:blip r:embed="rId8" cstate="print"/>
          <a:srcRect/>
          <a:stretch>
            <a:fillRect/>
          </a:stretch>
        </p:blipFill>
        <p:spPr bwMode="auto">
          <a:xfrm>
            <a:off x="480081" y="3913588"/>
            <a:ext cx="371475" cy="249237"/>
          </a:xfrm>
          <a:prstGeom prst="rect">
            <a:avLst/>
          </a:prstGeom>
          <a:noFill/>
          <a:ln w="9525">
            <a:noFill/>
            <a:miter lim="800000"/>
            <a:headEnd/>
            <a:tailEnd/>
          </a:ln>
        </p:spPr>
      </p:pic>
      <p:pic>
        <p:nvPicPr>
          <p:cNvPr id="59" name="Picture 58"/>
          <p:cNvPicPr>
            <a:picLocks noChangeAspect="1" noChangeArrowheads="1"/>
          </p:cNvPicPr>
          <p:nvPr/>
        </p:nvPicPr>
        <p:blipFill>
          <a:blip r:embed="rId8" cstate="print"/>
          <a:srcRect/>
          <a:stretch>
            <a:fillRect/>
          </a:stretch>
        </p:blipFill>
        <p:spPr bwMode="auto">
          <a:xfrm>
            <a:off x="696105" y="4018809"/>
            <a:ext cx="371475" cy="249237"/>
          </a:xfrm>
          <a:prstGeom prst="rect">
            <a:avLst/>
          </a:prstGeom>
          <a:noFill/>
          <a:ln w="9525">
            <a:noFill/>
            <a:miter lim="800000"/>
            <a:headEnd/>
            <a:tailEnd/>
          </a:ln>
        </p:spPr>
      </p:pic>
      <p:grpSp>
        <p:nvGrpSpPr>
          <p:cNvPr id="60" name="Group 59"/>
          <p:cNvGrpSpPr/>
          <p:nvPr/>
        </p:nvGrpSpPr>
        <p:grpSpPr>
          <a:xfrm>
            <a:off x="2826525" y="1769271"/>
            <a:ext cx="1466244" cy="1825793"/>
            <a:chOff x="4071588" y="3619431"/>
            <a:chExt cx="1466244" cy="1825793"/>
          </a:xfrm>
        </p:grpSpPr>
        <p:cxnSp>
          <p:nvCxnSpPr>
            <p:cNvPr id="61" name="Straight Connector 60"/>
            <p:cNvCxnSpPr>
              <a:stCxn id="12" idx="3"/>
              <a:endCxn id="65" idx="1"/>
            </p:cNvCxnSpPr>
            <p:nvPr/>
          </p:nvCxnSpPr>
          <p:spPr>
            <a:xfrm flipV="1">
              <a:off x="4071588" y="4820645"/>
              <a:ext cx="331285" cy="4209"/>
            </a:xfrm>
            <a:prstGeom prst="line">
              <a:avLst/>
            </a:prstGeom>
            <a:ln w="12700">
              <a:solidFill>
                <a:srgbClr val="7030A0"/>
              </a:solidFill>
              <a:prstDash val="sys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4644009" y="3619431"/>
              <a:ext cx="13360" cy="1126064"/>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4391980" y="5193196"/>
              <a:ext cx="504056"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pic>
          <p:nvPicPr>
            <p:cNvPr id="65" name="Picture 64"/>
            <p:cNvPicPr>
              <a:picLocks noChangeAspect="1" noChangeArrowheads="1"/>
            </p:cNvPicPr>
            <p:nvPr/>
          </p:nvPicPr>
          <p:blipFill>
            <a:blip r:embed="rId9" cstate="print"/>
            <a:srcRect/>
            <a:stretch>
              <a:fillRect/>
            </a:stretch>
          </p:blipFill>
          <p:spPr bwMode="auto">
            <a:xfrm>
              <a:off x="4402873" y="4576012"/>
              <a:ext cx="499428" cy="489265"/>
            </a:xfrm>
            <a:prstGeom prst="rect">
              <a:avLst/>
            </a:prstGeom>
            <a:noFill/>
            <a:ln w="9525">
              <a:noFill/>
              <a:miter lim="800000"/>
              <a:headEnd/>
              <a:tailEnd/>
            </a:ln>
          </p:spPr>
        </p:pic>
        <p:sp>
          <p:nvSpPr>
            <p:cNvPr id="63" name="TextBox 62"/>
            <p:cNvSpPr txBox="1"/>
            <p:nvPr/>
          </p:nvSpPr>
          <p:spPr bwMode="auto">
            <a:xfrm>
              <a:off x="4213031" y="4392754"/>
              <a:ext cx="1324801" cy="261610"/>
            </a:xfrm>
            <a:prstGeom prst="rect">
              <a:avLst/>
            </a:prstGeom>
            <a:noFill/>
          </p:spPr>
          <p:txBody>
            <a:bodyPr wrap="square">
              <a:spAutoFit/>
            </a:bodyPr>
            <a:lstStyle/>
            <a:p>
              <a:pPr>
                <a:defRPr/>
              </a:pPr>
              <a:r>
                <a:rPr lang="en-GB" sz="1100" kern="1200" dirty="0">
                  <a:solidFill>
                    <a:srgbClr val="000000"/>
                  </a:solidFill>
                </a:rPr>
                <a:t>Local panels</a:t>
              </a:r>
            </a:p>
          </p:txBody>
        </p:sp>
      </p:grpSp>
      <p:sp>
        <p:nvSpPr>
          <p:cNvPr id="66" name="TextBox 65"/>
          <p:cNvSpPr txBox="1"/>
          <p:nvPr/>
        </p:nvSpPr>
        <p:spPr bwMode="auto">
          <a:xfrm>
            <a:off x="1743034" y="1910242"/>
            <a:ext cx="710436" cy="430887"/>
          </a:xfrm>
          <a:prstGeom prst="rect">
            <a:avLst/>
          </a:prstGeom>
          <a:noFill/>
        </p:spPr>
        <p:txBody>
          <a:bodyPr wrap="square">
            <a:spAutoFit/>
          </a:bodyPr>
          <a:lstStyle/>
          <a:p>
            <a:pPr>
              <a:defRPr/>
            </a:pPr>
            <a:r>
              <a:rPr lang="en-GB" sz="1100" kern="1200" dirty="0">
                <a:solidFill>
                  <a:srgbClr val="000000"/>
                </a:solidFill>
              </a:rPr>
              <a:t>SCADA Servers</a:t>
            </a:r>
          </a:p>
        </p:txBody>
      </p:sp>
      <p:sp>
        <p:nvSpPr>
          <p:cNvPr id="67" name="TextBox 66"/>
          <p:cNvSpPr txBox="1"/>
          <p:nvPr/>
        </p:nvSpPr>
        <p:spPr bwMode="auto">
          <a:xfrm>
            <a:off x="1256443" y="2942552"/>
            <a:ext cx="792088" cy="261610"/>
          </a:xfrm>
          <a:prstGeom prst="rect">
            <a:avLst/>
          </a:prstGeom>
          <a:noFill/>
        </p:spPr>
        <p:txBody>
          <a:bodyPr wrap="square">
            <a:spAutoFit/>
          </a:bodyPr>
          <a:lstStyle/>
          <a:p>
            <a:pPr>
              <a:defRPr/>
            </a:pPr>
            <a:r>
              <a:rPr lang="en-GB" sz="1100" kern="1200">
                <a:solidFill>
                  <a:srgbClr val="000000"/>
                </a:solidFill>
              </a:rPr>
              <a:t>PLCs</a:t>
            </a:r>
          </a:p>
        </p:txBody>
      </p:sp>
      <p:sp>
        <p:nvSpPr>
          <p:cNvPr id="68" name="TextBox 67"/>
          <p:cNvSpPr txBox="1"/>
          <p:nvPr/>
        </p:nvSpPr>
        <p:spPr bwMode="auto">
          <a:xfrm>
            <a:off x="3142667" y="4127589"/>
            <a:ext cx="1063293" cy="261610"/>
          </a:xfrm>
          <a:prstGeom prst="rect">
            <a:avLst/>
          </a:prstGeom>
          <a:noFill/>
        </p:spPr>
        <p:txBody>
          <a:bodyPr wrap="square">
            <a:spAutoFit/>
          </a:bodyPr>
          <a:lstStyle/>
          <a:p>
            <a:pPr>
              <a:defRPr/>
            </a:pPr>
            <a:r>
              <a:rPr lang="en-GB" sz="1100" kern="1200" dirty="0">
                <a:solidFill>
                  <a:srgbClr val="7030A0"/>
                </a:solidFill>
              </a:rPr>
              <a:t>IO &amp; devices</a:t>
            </a:r>
          </a:p>
        </p:txBody>
      </p:sp>
      <p:grpSp>
        <p:nvGrpSpPr>
          <p:cNvPr id="69" name="Group 68"/>
          <p:cNvGrpSpPr/>
          <p:nvPr/>
        </p:nvGrpSpPr>
        <p:grpSpPr>
          <a:xfrm>
            <a:off x="3308104" y="897825"/>
            <a:ext cx="1343310" cy="746694"/>
            <a:chOff x="3130155" y="2698821"/>
            <a:chExt cx="1343310" cy="746694"/>
          </a:xfrm>
        </p:grpSpPr>
        <p:grpSp>
          <p:nvGrpSpPr>
            <p:cNvPr id="70" name="Group 69"/>
            <p:cNvGrpSpPr/>
            <p:nvPr/>
          </p:nvGrpSpPr>
          <p:grpSpPr>
            <a:xfrm>
              <a:off x="3130155" y="2698821"/>
              <a:ext cx="823912" cy="746694"/>
              <a:chOff x="3130155" y="2698821"/>
              <a:chExt cx="823912" cy="746694"/>
            </a:xfrm>
          </p:grpSpPr>
          <p:pic>
            <p:nvPicPr>
              <p:cNvPr id="72" name="Picture 71" descr="C:\Documents and Settings\eblanco\Local Settings\Temporary Internet Files\Content.IE5\4P84RBAS\MCj04315660000[1].png"/>
              <p:cNvPicPr>
                <a:picLocks noChangeAspect="1" noChangeArrowheads="1"/>
              </p:cNvPicPr>
              <p:nvPr/>
            </p:nvPicPr>
            <p:blipFill>
              <a:blip r:embed="rId10" cstate="print"/>
              <a:srcRect/>
              <a:stretch>
                <a:fillRect/>
              </a:stretch>
            </p:blipFill>
            <p:spPr bwMode="auto">
              <a:xfrm>
                <a:off x="3130155" y="2698821"/>
                <a:ext cx="519112" cy="522287"/>
              </a:xfrm>
              <a:prstGeom prst="rect">
                <a:avLst/>
              </a:prstGeom>
              <a:noFill/>
              <a:ln w="9525">
                <a:noFill/>
                <a:miter lim="800000"/>
                <a:headEnd/>
                <a:tailEnd/>
              </a:ln>
            </p:spPr>
          </p:pic>
          <p:pic>
            <p:nvPicPr>
              <p:cNvPr id="73" name="Picture 72" descr="C:\Documents and Settings\eblanco\Local Settings\Temporary Internet Files\Content.IE5\4P84RBAS\MCj04315660000[1].png"/>
              <p:cNvPicPr>
                <a:picLocks noChangeAspect="1" noChangeArrowheads="1"/>
              </p:cNvPicPr>
              <p:nvPr/>
            </p:nvPicPr>
            <p:blipFill>
              <a:blip r:embed="rId10" cstate="print"/>
              <a:srcRect/>
              <a:stretch>
                <a:fillRect/>
              </a:stretch>
            </p:blipFill>
            <p:spPr bwMode="auto">
              <a:xfrm>
                <a:off x="3273030" y="2787596"/>
                <a:ext cx="519112" cy="522287"/>
              </a:xfrm>
              <a:prstGeom prst="rect">
                <a:avLst/>
              </a:prstGeom>
              <a:noFill/>
              <a:ln w="9525">
                <a:noFill/>
                <a:miter lim="800000"/>
                <a:headEnd/>
                <a:tailEnd/>
              </a:ln>
            </p:spPr>
          </p:pic>
          <p:pic>
            <p:nvPicPr>
              <p:cNvPr id="74" name="Picture 73" descr="C:\Documents and Settings\eblanco\Local Settings\Temporary Internet Files\Content.IE5\4P84RBAS\MCj04315660000[1].png"/>
              <p:cNvPicPr>
                <a:picLocks noChangeAspect="1" noChangeArrowheads="1"/>
              </p:cNvPicPr>
              <p:nvPr/>
            </p:nvPicPr>
            <p:blipFill>
              <a:blip r:embed="rId10" cstate="print"/>
              <a:srcRect/>
              <a:stretch>
                <a:fillRect/>
              </a:stretch>
            </p:blipFill>
            <p:spPr bwMode="auto">
              <a:xfrm>
                <a:off x="3434955" y="2923228"/>
                <a:ext cx="519112" cy="522287"/>
              </a:xfrm>
              <a:prstGeom prst="rect">
                <a:avLst/>
              </a:prstGeom>
              <a:noFill/>
              <a:ln w="9525">
                <a:noFill/>
                <a:miter lim="800000"/>
                <a:headEnd/>
                <a:tailEnd/>
              </a:ln>
            </p:spPr>
          </p:pic>
        </p:grpSp>
        <p:sp>
          <p:nvSpPr>
            <p:cNvPr id="71" name="TextBox 36"/>
            <p:cNvSpPr txBox="1"/>
            <p:nvPr/>
          </p:nvSpPr>
          <p:spPr bwMode="auto">
            <a:xfrm>
              <a:off x="3897402" y="3090303"/>
              <a:ext cx="576063" cy="261610"/>
            </a:xfrm>
            <a:prstGeom prst="rect">
              <a:avLst/>
            </a:prstGeom>
            <a:noFill/>
          </p:spPr>
          <p:txBody>
            <a:bodyPr wrap="square">
              <a:spAutoFit/>
            </a:bodyPr>
            <a:lstStyle/>
            <a:p>
              <a:pPr>
                <a:defRPr/>
              </a:pPr>
              <a:r>
                <a:rPr lang="en-GB" sz="1100" kern="1200" dirty="0">
                  <a:solidFill>
                    <a:srgbClr val="000000"/>
                  </a:solidFill>
                </a:rPr>
                <a:t>OWS</a:t>
              </a:r>
            </a:p>
          </p:txBody>
        </p:sp>
      </p:grpSp>
      <p:sp>
        <p:nvSpPr>
          <p:cNvPr id="78" name="Rectangle à coins arrondis 124"/>
          <p:cNvSpPr/>
          <p:nvPr/>
        </p:nvSpPr>
        <p:spPr>
          <a:xfrm>
            <a:off x="8382000" y="670583"/>
            <a:ext cx="642207" cy="240617"/>
          </a:xfrm>
          <a:prstGeom prst="roundRect">
            <a:avLst/>
          </a:prstGeom>
          <a:solidFill>
            <a:schemeClr val="tx1">
              <a:lumMod val="20000"/>
              <a:lumOff val="80000"/>
              <a:alpha val="94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700" dirty="0">
                <a:solidFill>
                  <a:srgbClr val="000000"/>
                </a:solidFill>
              </a:rPr>
              <a:t>FESA </a:t>
            </a:r>
            <a:br>
              <a:rPr lang="en-GB" sz="700" dirty="0">
                <a:solidFill>
                  <a:srgbClr val="000000"/>
                </a:solidFill>
              </a:rPr>
            </a:br>
            <a:r>
              <a:rPr lang="en-GB" sz="600" dirty="0">
                <a:solidFill>
                  <a:srgbClr val="000000"/>
                </a:solidFill>
              </a:rPr>
              <a:t>(BE-CO)</a:t>
            </a:r>
          </a:p>
        </p:txBody>
      </p:sp>
      <p:grpSp>
        <p:nvGrpSpPr>
          <p:cNvPr id="79" name="Group 78"/>
          <p:cNvGrpSpPr/>
          <p:nvPr/>
        </p:nvGrpSpPr>
        <p:grpSpPr>
          <a:xfrm>
            <a:off x="4097315" y="2349229"/>
            <a:ext cx="936683" cy="927783"/>
            <a:chOff x="4151639" y="4287832"/>
            <a:chExt cx="936683" cy="927783"/>
          </a:xfrm>
        </p:grpSpPr>
        <p:sp>
          <p:nvSpPr>
            <p:cNvPr id="80" name="Rectangle à coins arrondis 122"/>
            <p:cNvSpPr/>
            <p:nvPr/>
          </p:nvSpPr>
          <p:spPr>
            <a:xfrm>
              <a:off x="4151639" y="4538968"/>
              <a:ext cx="936683" cy="676647"/>
            </a:xfrm>
            <a:prstGeom prst="roundRect">
              <a:avLst/>
            </a:prstGeom>
            <a:solidFill>
              <a:srgbClr val="B9DEFF">
                <a:alpha val="94000"/>
              </a:srgb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81" name="TextBox 59"/>
            <p:cNvSpPr txBox="1"/>
            <p:nvPr/>
          </p:nvSpPr>
          <p:spPr bwMode="auto">
            <a:xfrm>
              <a:off x="4406374" y="4287832"/>
              <a:ext cx="530758" cy="261610"/>
            </a:xfrm>
            <a:prstGeom prst="rect">
              <a:avLst/>
            </a:prstGeom>
            <a:noFill/>
          </p:spPr>
          <p:txBody>
            <a:bodyPr wrap="square">
              <a:spAutoFit/>
            </a:bodyPr>
            <a:lstStyle/>
            <a:p>
              <a:pPr>
                <a:defRPr/>
              </a:pPr>
              <a:r>
                <a:rPr lang="en-GB" sz="1100" dirty="0">
                  <a:solidFill>
                    <a:srgbClr val="000000"/>
                  </a:solidFill>
                </a:rPr>
                <a:t>FEC</a:t>
              </a:r>
              <a:endParaRPr lang="en-GB" sz="1100" kern="1200" dirty="0">
                <a:solidFill>
                  <a:srgbClr val="000000"/>
                </a:solidFill>
              </a:endParaRPr>
            </a:p>
          </p:txBody>
        </p:sp>
      </p:grpSp>
      <p:cxnSp>
        <p:nvCxnSpPr>
          <p:cNvPr id="82" name="Straight Connector 39"/>
          <p:cNvCxnSpPr/>
          <p:nvPr/>
        </p:nvCxnSpPr>
        <p:spPr>
          <a:xfrm>
            <a:off x="4179762" y="3567251"/>
            <a:ext cx="1308678" cy="5747"/>
          </a:xfrm>
          <a:prstGeom prst="line">
            <a:avLst/>
          </a:prstGeom>
          <a:ln w="31750">
            <a:solidFill>
              <a:srgbClr val="008000"/>
            </a:solidFill>
          </a:ln>
        </p:spPr>
        <p:style>
          <a:lnRef idx="1">
            <a:schemeClr val="accent1"/>
          </a:lnRef>
          <a:fillRef idx="0">
            <a:schemeClr val="accent1"/>
          </a:fillRef>
          <a:effectRef idx="0">
            <a:schemeClr val="accent1"/>
          </a:effectRef>
          <a:fontRef idx="minor">
            <a:schemeClr val="tx1"/>
          </a:fontRef>
        </p:style>
      </p:cxnSp>
      <p:sp>
        <p:nvSpPr>
          <p:cNvPr id="83" name="TextBox 49"/>
          <p:cNvSpPr txBox="1">
            <a:spLocks noChangeArrowheads="1"/>
          </p:cNvSpPr>
          <p:nvPr/>
        </p:nvSpPr>
        <p:spPr bwMode="auto">
          <a:xfrm>
            <a:off x="4332246" y="3329955"/>
            <a:ext cx="1559447" cy="276999"/>
          </a:xfrm>
          <a:prstGeom prst="rect">
            <a:avLst/>
          </a:prstGeom>
          <a:noFill/>
          <a:ln w="9525">
            <a:noFill/>
            <a:miter lim="800000"/>
            <a:headEnd/>
            <a:tailEnd/>
          </a:ln>
        </p:spPr>
        <p:txBody>
          <a:bodyPr wrap="square">
            <a:spAutoFit/>
          </a:bodyPr>
          <a:lstStyle/>
          <a:p>
            <a:pPr>
              <a:defRPr/>
            </a:pPr>
            <a:r>
              <a:rPr lang="en-GB" sz="1200" kern="1200" dirty="0">
                <a:solidFill>
                  <a:srgbClr val="008000"/>
                </a:solidFill>
                <a:latin typeface="Calibri" pitchFamily="34" charset="0"/>
              </a:rPr>
              <a:t>Fieldbus: </a:t>
            </a:r>
            <a:r>
              <a:rPr lang="en-GB" sz="1200" dirty="0">
                <a:solidFill>
                  <a:srgbClr val="008000"/>
                </a:solidFill>
                <a:latin typeface="Calibri" pitchFamily="34" charset="0"/>
              </a:rPr>
              <a:t>i.e. </a:t>
            </a:r>
            <a:r>
              <a:rPr lang="en-GB" sz="1200" kern="1200" dirty="0" err="1">
                <a:solidFill>
                  <a:srgbClr val="008000"/>
                </a:solidFill>
                <a:latin typeface="Calibri" pitchFamily="34" charset="0"/>
              </a:rPr>
              <a:t>WFip</a:t>
            </a:r>
            <a:endParaRPr lang="en-GB" sz="1200" kern="1200" dirty="0">
              <a:solidFill>
                <a:srgbClr val="008000"/>
              </a:solidFill>
              <a:latin typeface="Calibri" pitchFamily="34" charset="0"/>
            </a:endParaRPr>
          </a:p>
        </p:txBody>
      </p:sp>
      <p:cxnSp>
        <p:nvCxnSpPr>
          <p:cNvPr id="84" name="Straight Connector 65"/>
          <p:cNvCxnSpPr/>
          <p:nvPr/>
        </p:nvCxnSpPr>
        <p:spPr>
          <a:xfrm rot="5400000">
            <a:off x="3992763" y="3817071"/>
            <a:ext cx="504056" cy="0"/>
          </a:xfrm>
          <a:prstGeom prst="line">
            <a:avLst/>
          </a:prstGeom>
          <a:ln w="1905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85" name="Straight Connector 65"/>
          <p:cNvCxnSpPr/>
          <p:nvPr/>
        </p:nvCxnSpPr>
        <p:spPr>
          <a:xfrm rot="5400000">
            <a:off x="4441681" y="3818807"/>
            <a:ext cx="504056" cy="0"/>
          </a:xfrm>
          <a:prstGeom prst="line">
            <a:avLst/>
          </a:prstGeom>
          <a:ln w="1905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86" name="Straight Connector 65"/>
          <p:cNvCxnSpPr/>
          <p:nvPr/>
        </p:nvCxnSpPr>
        <p:spPr>
          <a:xfrm rot="5400000">
            <a:off x="4998120" y="3820777"/>
            <a:ext cx="504056" cy="0"/>
          </a:xfrm>
          <a:prstGeom prst="line">
            <a:avLst/>
          </a:prstGeom>
          <a:ln w="19050">
            <a:solidFill>
              <a:srgbClr val="008000"/>
            </a:solidFill>
          </a:ln>
        </p:spPr>
        <p:style>
          <a:lnRef idx="1">
            <a:schemeClr val="accent1"/>
          </a:lnRef>
          <a:fillRef idx="0">
            <a:schemeClr val="accent1"/>
          </a:fillRef>
          <a:effectRef idx="0">
            <a:schemeClr val="accent1"/>
          </a:effectRef>
          <a:fontRef idx="minor">
            <a:schemeClr val="tx1"/>
          </a:fontRef>
        </p:style>
      </p:cxnSp>
      <p:pic>
        <p:nvPicPr>
          <p:cNvPr id="87" name="Picture 86" descr="cpu"/>
          <p:cNvPicPr>
            <a:picLocks noChangeAspect="1" noChangeArrowheads="1"/>
          </p:cNvPicPr>
          <p:nvPr/>
        </p:nvPicPr>
        <p:blipFill>
          <a:blip r:embed="rId11" cstate="print"/>
          <a:srcRect/>
          <a:stretch>
            <a:fillRect/>
          </a:stretch>
        </p:blipFill>
        <p:spPr bwMode="auto">
          <a:xfrm>
            <a:off x="2009299" y="2650657"/>
            <a:ext cx="576064" cy="603317"/>
          </a:xfrm>
          <a:prstGeom prst="rect">
            <a:avLst/>
          </a:prstGeom>
          <a:noFill/>
          <a:ln w="9525">
            <a:noFill/>
            <a:miter lim="800000"/>
            <a:headEnd/>
            <a:tailEnd/>
          </a:ln>
        </p:spPr>
      </p:pic>
      <p:sp>
        <p:nvSpPr>
          <p:cNvPr id="88" name="Rectangle à coins arrondis 106"/>
          <p:cNvSpPr/>
          <p:nvPr/>
        </p:nvSpPr>
        <p:spPr>
          <a:xfrm>
            <a:off x="8381999" y="452298"/>
            <a:ext cx="642209" cy="217310"/>
          </a:xfrm>
          <a:prstGeom prst="roundRect">
            <a:avLst/>
          </a:prstGeom>
          <a:solidFill>
            <a:srgbClr val="FFFF66">
              <a:alpha val="94000"/>
            </a:srgbClr>
          </a:soli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700">
                <a:solidFill>
                  <a:srgbClr val="000000"/>
                </a:solidFill>
              </a:rPr>
              <a:t>JCOP</a:t>
            </a:r>
          </a:p>
        </p:txBody>
      </p:sp>
      <p:pic>
        <p:nvPicPr>
          <p:cNvPr id="90" name="Picture 29" descr="C:\Documents and Settings\eblanco\Local Settings\Temporary Internet Files\Content.IE5\4P84RBAS\MCj04315660000[1].png"/>
          <p:cNvPicPr>
            <a:picLocks noChangeAspect="1" noChangeArrowheads="1"/>
          </p:cNvPicPr>
          <p:nvPr/>
        </p:nvPicPr>
        <p:blipFill>
          <a:blip r:embed="rId10" cstate="print"/>
          <a:srcRect/>
          <a:stretch>
            <a:fillRect/>
          </a:stretch>
        </p:blipFill>
        <p:spPr bwMode="auto">
          <a:xfrm>
            <a:off x="4685722" y="908985"/>
            <a:ext cx="519112" cy="522287"/>
          </a:xfrm>
          <a:prstGeom prst="rect">
            <a:avLst/>
          </a:prstGeom>
          <a:noFill/>
          <a:ln w="9525">
            <a:noFill/>
            <a:miter lim="800000"/>
            <a:headEnd/>
            <a:tailEnd/>
          </a:ln>
        </p:spPr>
      </p:pic>
      <p:pic>
        <p:nvPicPr>
          <p:cNvPr id="91" name="Picture 30" descr="C:\Documents and Settings\eblanco\Local Settings\Temporary Internet Files\Content.IE5\4P84RBAS\MCj04315660000[1].png"/>
          <p:cNvPicPr>
            <a:picLocks noChangeAspect="1" noChangeArrowheads="1"/>
          </p:cNvPicPr>
          <p:nvPr/>
        </p:nvPicPr>
        <p:blipFill>
          <a:blip r:embed="rId10" cstate="print"/>
          <a:srcRect/>
          <a:stretch>
            <a:fillRect/>
          </a:stretch>
        </p:blipFill>
        <p:spPr bwMode="auto">
          <a:xfrm>
            <a:off x="4828597" y="997760"/>
            <a:ext cx="519112" cy="522287"/>
          </a:xfrm>
          <a:prstGeom prst="rect">
            <a:avLst/>
          </a:prstGeom>
          <a:noFill/>
          <a:ln w="9525">
            <a:noFill/>
            <a:miter lim="800000"/>
            <a:headEnd/>
            <a:tailEnd/>
          </a:ln>
        </p:spPr>
      </p:pic>
      <p:sp>
        <p:nvSpPr>
          <p:cNvPr id="92" name="TextBox 59"/>
          <p:cNvSpPr txBox="1"/>
          <p:nvPr/>
        </p:nvSpPr>
        <p:spPr bwMode="auto">
          <a:xfrm>
            <a:off x="5619717" y="4136817"/>
            <a:ext cx="1511613" cy="261610"/>
          </a:xfrm>
          <a:prstGeom prst="rect">
            <a:avLst/>
          </a:prstGeom>
          <a:noFill/>
        </p:spPr>
        <p:txBody>
          <a:bodyPr wrap="square">
            <a:spAutoFit/>
          </a:bodyPr>
          <a:lstStyle/>
          <a:p>
            <a:pPr>
              <a:defRPr/>
            </a:pPr>
            <a:r>
              <a:rPr lang="en-GB" sz="1100" dirty="0">
                <a:solidFill>
                  <a:srgbClr val="000000"/>
                </a:solidFill>
              </a:rPr>
              <a:t>CAEN/Wiener/ISEG</a:t>
            </a:r>
            <a:endParaRPr lang="en-GB" sz="1100" kern="1200" dirty="0">
              <a:solidFill>
                <a:srgbClr val="000000"/>
              </a:solidFill>
            </a:endParaRPr>
          </a:p>
        </p:txBody>
      </p:sp>
      <p:pic>
        <p:nvPicPr>
          <p:cNvPr id="93" name="Picture 3" descr="Screen shot 2011-11-25 at 18.52.25.jp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611277" y="3741961"/>
            <a:ext cx="652255" cy="419401"/>
          </a:xfrm>
          <a:prstGeom prst="rect">
            <a:avLst/>
          </a:prstGeom>
        </p:spPr>
      </p:pic>
      <p:cxnSp>
        <p:nvCxnSpPr>
          <p:cNvPr id="95" name="Straight Connector 21"/>
          <p:cNvCxnSpPr/>
          <p:nvPr/>
        </p:nvCxnSpPr>
        <p:spPr>
          <a:xfrm>
            <a:off x="368344" y="1769271"/>
            <a:ext cx="7251656" cy="10479"/>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6" name="Straight Connector 28"/>
          <p:cNvCxnSpPr/>
          <p:nvPr/>
        </p:nvCxnSpPr>
        <p:spPr bwMode="auto">
          <a:xfrm>
            <a:off x="5204834" y="1498303"/>
            <a:ext cx="0" cy="27509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8" name="TextBox 59"/>
          <p:cNvSpPr txBox="1"/>
          <p:nvPr/>
        </p:nvSpPr>
        <p:spPr bwMode="auto">
          <a:xfrm>
            <a:off x="6989038" y="4136817"/>
            <a:ext cx="606473" cy="261610"/>
          </a:xfrm>
          <a:prstGeom prst="rect">
            <a:avLst/>
          </a:prstGeom>
          <a:noFill/>
        </p:spPr>
        <p:txBody>
          <a:bodyPr wrap="square">
            <a:spAutoFit/>
          </a:bodyPr>
          <a:lstStyle/>
          <a:p>
            <a:pPr>
              <a:defRPr/>
            </a:pPr>
            <a:r>
              <a:rPr lang="en-GB" sz="1100" dirty="0">
                <a:solidFill>
                  <a:srgbClr val="000000"/>
                </a:solidFill>
              </a:rPr>
              <a:t>ELMB</a:t>
            </a:r>
            <a:endParaRPr lang="en-GB" sz="1100" kern="1200" dirty="0">
              <a:solidFill>
                <a:srgbClr val="000000"/>
              </a:solidFill>
            </a:endParaRPr>
          </a:p>
        </p:txBody>
      </p:sp>
      <p:grpSp>
        <p:nvGrpSpPr>
          <p:cNvPr id="99" name="Group 98"/>
          <p:cNvGrpSpPr/>
          <p:nvPr/>
        </p:nvGrpSpPr>
        <p:grpSpPr>
          <a:xfrm>
            <a:off x="6367348" y="1863841"/>
            <a:ext cx="1156239" cy="710294"/>
            <a:chOff x="7693807" y="3887539"/>
            <a:chExt cx="1156239" cy="710294"/>
          </a:xfrm>
        </p:grpSpPr>
        <p:sp>
          <p:nvSpPr>
            <p:cNvPr id="100" name="Rectangle à coins arrondis 105"/>
            <p:cNvSpPr/>
            <p:nvPr/>
          </p:nvSpPr>
          <p:spPr>
            <a:xfrm>
              <a:off x="7693807" y="3887539"/>
              <a:ext cx="532168" cy="669843"/>
            </a:xfrm>
            <a:prstGeom prst="roundRect">
              <a:avLst/>
            </a:prstGeom>
            <a:solidFill>
              <a:srgbClr val="FFFF66">
                <a:alpha val="94000"/>
              </a:srgbClr>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pic>
          <p:nvPicPr>
            <p:cNvPr id="101" name="Picture 93"/>
            <p:cNvPicPr>
              <a:picLocks noChangeAspect="1" noChangeArrowheads="1"/>
            </p:cNvPicPr>
            <p:nvPr/>
          </p:nvPicPr>
          <p:blipFill>
            <a:blip r:embed="rId13" cstate="print"/>
            <a:srcRect/>
            <a:stretch>
              <a:fillRect/>
            </a:stretch>
          </p:blipFill>
          <p:spPr bwMode="auto">
            <a:xfrm>
              <a:off x="7745188" y="3995564"/>
              <a:ext cx="401666" cy="462161"/>
            </a:xfrm>
            <a:prstGeom prst="rect">
              <a:avLst/>
            </a:prstGeom>
            <a:noFill/>
            <a:ln w="9525">
              <a:noFill/>
              <a:miter lim="800000"/>
              <a:headEnd/>
              <a:tailEnd/>
            </a:ln>
          </p:spPr>
        </p:pic>
        <p:sp>
          <p:nvSpPr>
            <p:cNvPr id="102" name="TextBox 59"/>
            <p:cNvSpPr txBox="1"/>
            <p:nvPr/>
          </p:nvSpPr>
          <p:spPr bwMode="auto">
            <a:xfrm>
              <a:off x="8162735" y="4166946"/>
              <a:ext cx="687311" cy="430887"/>
            </a:xfrm>
            <a:prstGeom prst="rect">
              <a:avLst/>
            </a:prstGeom>
            <a:noFill/>
          </p:spPr>
          <p:txBody>
            <a:bodyPr wrap="square">
              <a:spAutoFit/>
            </a:bodyPr>
            <a:lstStyle/>
            <a:p>
              <a:pPr>
                <a:defRPr/>
              </a:pPr>
              <a:r>
                <a:rPr lang="en-GB" sz="1100" dirty="0">
                  <a:solidFill>
                    <a:srgbClr val="000000"/>
                  </a:solidFill>
                </a:rPr>
                <a:t>OPC Servers</a:t>
              </a:r>
              <a:endParaRPr lang="en-GB" sz="1100" kern="1200" dirty="0">
                <a:solidFill>
                  <a:srgbClr val="000000"/>
                </a:solidFill>
              </a:endParaRPr>
            </a:p>
          </p:txBody>
        </p:sp>
      </p:grpSp>
      <p:pic>
        <p:nvPicPr>
          <p:cNvPr id="103" name="Picture 102" descr="C:\Documents and Settings\eblanco\Local Settings\Temporary Internet Files\Content.IE5\4P84RBAS\MCj04315660000[1].png"/>
          <p:cNvPicPr>
            <a:picLocks noChangeAspect="1" noChangeArrowheads="1"/>
          </p:cNvPicPr>
          <p:nvPr/>
        </p:nvPicPr>
        <p:blipFill>
          <a:blip r:embed="rId10" cstate="print"/>
          <a:srcRect/>
          <a:stretch>
            <a:fillRect/>
          </a:stretch>
        </p:blipFill>
        <p:spPr bwMode="auto">
          <a:xfrm>
            <a:off x="706672" y="936204"/>
            <a:ext cx="519112" cy="522287"/>
          </a:xfrm>
          <a:prstGeom prst="rect">
            <a:avLst/>
          </a:prstGeom>
          <a:noFill/>
          <a:ln w="9525">
            <a:noFill/>
            <a:miter lim="800000"/>
            <a:headEnd/>
            <a:tailEnd/>
          </a:ln>
        </p:spPr>
      </p:pic>
      <p:pic>
        <p:nvPicPr>
          <p:cNvPr id="104" name="Picture 103" descr="C:\Documents and Settings\eblanco\Local Settings\Temporary Internet Files\Content.IE5\4P84RBAS\MCj04315660000[1].png"/>
          <p:cNvPicPr>
            <a:picLocks noChangeAspect="1" noChangeArrowheads="1"/>
          </p:cNvPicPr>
          <p:nvPr/>
        </p:nvPicPr>
        <p:blipFill>
          <a:blip r:embed="rId10" cstate="print"/>
          <a:srcRect/>
          <a:stretch>
            <a:fillRect/>
          </a:stretch>
        </p:blipFill>
        <p:spPr bwMode="auto">
          <a:xfrm>
            <a:off x="868597" y="1071836"/>
            <a:ext cx="519112" cy="522287"/>
          </a:xfrm>
          <a:prstGeom prst="rect">
            <a:avLst/>
          </a:prstGeom>
          <a:noFill/>
          <a:ln w="9525">
            <a:noFill/>
            <a:miter lim="800000"/>
            <a:headEnd/>
            <a:tailEnd/>
          </a:ln>
        </p:spPr>
      </p:pic>
      <p:sp>
        <p:nvSpPr>
          <p:cNvPr id="105" name="TextBox 104"/>
          <p:cNvSpPr txBox="1"/>
          <p:nvPr/>
        </p:nvSpPr>
        <p:spPr bwMode="auto">
          <a:xfrm>
            <a:off x="441537" y="1289307"/>
            <a:ext cx="576063" cy="261610"/>
          </a:xfrm>
          <a:prstGeom prst="rect">
            <a:avLst/>
          </a:prstGeom>
          <a:noFill/>
        </p:spPr>
        <p:txBody>
          <a:bodyPr wrap="square">
            <a:spAutoFit/>
          </a:bodyPr>
          <a:lstStyle/>
          <a:p>
            <a:pPr>
              <a:defRPr/>
            </a:pPr>
            <a:r>
              <a:rPr lang="en-GB" sz="1100" kern="1200" dirty="0">
                <a:solidFill>
                  <a:srgbClr val="000000"/>
                </a:solidFill>
              </a:rPr>
              <a:t>EWS</a:t>
            </a:r>
          </a:p>
        </p:txBody>
      </p:sp>
      <p:cxnSp>
        <p:nvCxnSpPr>
          <p:cNvPr id="106" name="Straight Connector 65"/>
          <p:cNvCxnSpPr>
            <a:stCxn id="100" idx="2"/>
          </p:cNvCxnSpPr>
          <p:nvPr/>
        </p:nvCxnSpPr>
        <p:spPr>
          <a:xfrm flipH="1">
            <a:off x="6629292" y="2533684"/>
            <a:ext cx="4140" cy="1040436"/>
          </a:xfrm>
          <a:prstGeom prst="line">
            <a:avLst/>
          </a:prstGeom>
          <a:ln w="190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07" name="Straight Connector 39"/>
          <p:cNvCxnSpPr/>
          <p:nvPr/>
        </p:nvCxnSpPr>
        <p:spPr>
          <a:xfrm flipV="1">
            <a:off x="5882221" y="3573421"/>
            <a:ext cx="1457363" cy="706"/>
          </a:xfrm>
          <a:prstGeom prst="line">
            <a:avLst/>
          </a:prstGeom>
          <a:ln w="317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5455151" y="1769271"/>
            <a:ext cx="0" cy="26833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153" name="Group 152"/>
          <p:cNvGrpSpPr/>
          <p:nvPr/>
        </p:nvGrpSpPr>
        <p:grpSpPr>
          <a:xfrm>
            <a:off x="5268217" y="1847990"/>
            <a:ext cx="1272372" cy="733484"/>
            <a:chOff x="5390137" y="1988330"/>
            <a:chExt cx="1272372" cy="733484"/>
          </a:xfrm>
        </p:grpSpPr>
        <p:sp>
          <p:nvSpPr>
            <p:cNvPr id="89" name="Rectangle à coins arrondis 131"/>
            <p:cNvSpPr/>
            <p:nvPr/>
          </p:nvSpPr>
          <p:spPr>
            <a:xfrm>
              <a:off x="5390137" y="1998949"/>
              <a:ext cx="1117334" cy="690961"/>
            </a:xfrm>
            <a:prstGeom prst="roundRect">
              <a:avLst/>
            </a:prstGeom>
            <a:solidFill>
              <a:srgbClr val="FFFF66">
                <a:alpha val="94000"/>
              </a:srgbClr>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
          <p:nvSpPr>
            <p:cNvPr id="94" name="Rectangle 93"/>
            <p:cNvSpPr/>
            <p:nvPr/>
          </p:nvSpPr>
          <p:spPr>
            <a:xfrm>
              <a:off x="5982194" y="2435708"/>
              <a:ext cx="563528" cy="286106"/>
            </a:xfrm>
            <a:prstGeom prst="rect">
              <a:avLst/>
            </a:prstGeom>
          </p:spPr>
          <p:txBody>
            <a:bodyPr wrap="square">
              <a:spAutoFit/>
            </a:bodyPr>
            <a:lstStyle/>
            <a:p>
              <a:r>
                <a:rPr lang="en-GB" sz="1200" dirty="0"/>
                <a:t>DCS</a:t>
              </a:r>
            </a:p>
          </p:txBody>
        </p:sp>
        <p:sp>
          <p:nvSpPr>
            <p:cNvPr id="97" name="TextBox 96"/>
            <p:cNvSpPr txBox="1"/>
            <p:nvPr/>
          </p:nvSpPr>
          <p:spPr bwMode="auto">
            <a:xfrm>
              <a:off x="5942429" y="1988330"/>
              <a:ext cx="720080" cy="430887"/>
            </a:xfrm>
            <a:prstGeom prst="rect">
              <a:avLst/>
            </a:prstGeom>
            <a:noFill/>
          </p:spPr>
          <p:txBody>
            <a:bodyPr wrap="square">
              <a:spAutoFit/>
            </a:bodyPr>
            <a:lstStyle/>
            <a:p>
              <a:pPr>
                <a:defRPr/>
              </a:pPr>
              <a:r>
                <a:rPr lang="en-GB" sz="1100" kern="1200" dirty="0">
                  <a:solidFill>
                    <a:srgbClr val="000000"/>
                  </a:solidFill>
                </a:rPr>
                <a:t>SCADA Servers</a:t>
              </a:r>
            </a:p>
          </p:txBody>
        </p:sp>
        <p:pic>
          <p:nvPicPr>
            <p:cNvPr id="109" name="Picture 45"/>
            <p:cNvPicPr>
              <a:picLocks noChangeAspect="1" noChangeArrowheads="1"/>
            </p:cNvPicPr>
            <p:nvPr/>
          </p:nvPicPr>
          <p:blipFill>
            <a:blip r:embed="rId3" cstate="print"/>
            <a:srcRect/>
            <a:stretch>
              <a:fillRect/>
            </a:stretch>
          </p:blipFill>
          <p:spPr bwMode="auto">
            <a:xfrm>
              <a:off x="5440026" y="2130810"/>
              <a:ext cx="486317" cy="511566"/>
            </a:xfrm>
            <a:prstGeom prst="rect">
              <a:avLst/>
            </a:prstGeom>
            <a:noFill/>
            <a:ln w="41275">
              <a:noFill/>
              <a:miter lim="800000"/>
              <a:headEnd/>
              <a:tailEnd/>
            </a:ln>
          </p:spPr>
        </p:pic>
      </p:grpSp>
      <p:cxnSp>
        <p:nvCxnSpPr>
          <p:cNvPr id="111" name="Straight Connector 65"/>
          <p:cNvCxnSpPr/>
          <p:nvPr/>
        </p:nvCxnSpPr>
        <p:spPr>
          <a:xfrm>
            <a:off x="6114777" y="3581228"/>
            <a:ext cx="0" cy="147202"/>
          </a:xfrm>
          <a:prstGeom prst="line">
            <a:avLst/>
          </a:prstGeom>
          <a:ln w="190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12" name="Straight Connector 65"/>
          <p:cNvCxnSpPr/>
          <p:nvPr/>
        </p:nvCxnSpPr>
        <p:spPr>
          <a:xfrm flipH="1">
            <a:off x="7141093" y="3574245"/>
            <a:ext cx="1" cy="271538"/>
          </a:xfrm>
          <a:prstGeom prst="line">
            <a:avLst/>
          </a:prstGeom>
          <a:ln w="19050">
            <a:solidFill>
              <a:srgbClr val="FF6600"/>
            </a:solidFill>
          </a:ln>
        </p:spPr>
        <p:style>
          <a:lnRef idx="1">
            <a:schemeClr val="accent1"/>
          </a:lnRef>
          <a:fillRef idx="0">
            <a:schemeClr val="accent1"/>
          </a:fillRef>
          <a:effectRef idx="0">
            <a:schemeClr val="accent1"/>
          </a:effectRef>
          <a:fontRef idx="minor">
            <a:schemeClr val="tx1"/>
          </a:fontRef>
        </p:style>
      </p:cxnSp>
      <p:pic>
        <p:nvPicPr>
          <p:cNvPr id="113" name="Image 2" descr="smd_elmb.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948638" y="3748225"/>
            <a:ext cx="549337" cy="417088"/>
          </a:xfrm>
          <a:prstGeom prst="rect">
            <a:avLst/>
          </a:prstGeom>
        </p:spPr>
      </p:pic>
      <p:sp>
        <p:nvSpPr>
          <p:cNvPr id="114" name="TextBox 49"/>
          <p:cNvSpPr txBox="1">
            <a:spLocks noChangeArrowheads="1"/>
          </p:cNvSpPr>
          <p:nvPr/>
        </p:nvSpPr>
        <p:spPr bwMode="auto">
          <a:xfrm>
            <a:off x="5740813" y="3297121"/>
            <a:ext cx="1559447" cy="276999"/>
          </a:xfrm>
          <a:prstGeom prst="rect">
            <a:avLst/>
          </a:prstGeom>
          <a:noFill/>
          <a:ln w="9525">
            <a:noFill/>
            <a:miter lim="800000"/>
            <a:headEnd/>
            <a:tailEnd/>
          </a:ln>
        </p:spPr>
        <p:txBody>
          <a:bodyPr wrap="square">
            <a:spAutoFit/>
          </a:bodyPr>
          <a:lstStyle/>
          <a:p>
            <a:pPr>
              <a:defRPr/>
            </a:pPr>
            <a:r>
              <a:rPr lang="en-GB" sz="1200" kern="1200">
                <a:solidFill>
                  <a:srgbClr val="FF6600"/>
                </a:solidFill>
                <a:latin typeface="Calibri" pitchFamily="34" charset="0"/>
              </a:rPr>
              <a:t>Fieldbus: </a:t>
            </a:r>
            <a:r>
              <a:rPr lang="en-GB" sz="1200">
                <a:solidFill>
                  <a:srgbClr val="FF6600"/>
                </a:solidFill>
                <a:latin typeface="Calibri" pitchFamily="34" charset="0"/>
              </a:rPr>
              <a:t>i.e. </a:t>
            </a:r>
            <a:r>
              <a:rPr lang="en-GB" sz="1200" kern="1200" dirty="0">
                <a:solidFill>
                  <a:srgbClr val="FF6600"/>
                </a:solidFill>
                <a:latin typeface="Calibri" pitchFamily="34" charset="0"/>
              </a:rPr>
              <a:t>CAN</a:t>
            </a:r>
          </a:p>
        </p:txBody>
      </p:sp>
      <p:pic>
        <p:nvPicPr>
          <p:cNvPr id="115" name="Picture 6"/>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320733" y="3719043"/>
            <a:ext cx="549767" cy="41822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116" name="Straight Connector 65"/>
          <p:cNvCxnSpPr/>
          <p:nvPr/>
        </p:nvCxnSpPr>
        <p:spPr>
          <a:xfrm>
            <a:off x="6539337" y="3597548"/>
            <a:ext cx="0" cy="147202"/>
          </a:xfrm>
          <a:prstGeom prst="line">
            <a:avLst/>
          </a:prstGeom>
          <a:ln w="19050">
            <a:solidFill>
              <a:srgbClr val="FF6600"/>
            </a:solidFill>
          </a:ln>
        </p:spPr>
        <p:style>
          <a:lnRef idx="1">
            <a:schemeClr val="accent1"/>
          </a:lnRef>
          <a:fillRef idx="0">
            <a:schemeClr val="accent1"/>
          </a:fillRef>
          <a:effectRef idx="0">
            <a:schemeClr val="accent1"/>
          </a:effectRef>
          <a:fontRef idx="minor">
            <a:schemeClr val="tx1"/>
          </a:fontRef>
        </p:style>
      </p:cxnSp>
      <p:pic>
        <p:nvPicPr>
          <p:cNvPr id="117" name="Picture 116"/>
          <p:cNvPicPr>
            <a:picLocks noChangeAspect="1"/>
          </p:cNvPicPr>
          <p:nvPr/>
        </p:nvPicPr>
        <p:blipFill>
          <a:blip r:embed="rId16"/>
          <a:stretch>
            <a:fillRect/>
          </a:stretch>
        </p:blipFill>
        <p:spPr>
          <a:xfrm>
            <a:off x="4121439" y="2779197"/>
            <a:ext cx="816110" cy="424965"/>
          </a:xfrm>
          <a:prstGeom prst="rect">
            <a:avLst/>
          </a:prstGeom>
          <a:noFill/>
          <a:ln>
            <a:noFill/>
          </a:ln>
        </p:spPr>
      </p:pic>
      <p:pic>
        <p:nvPicPr>
          <p:cNvPr id="118" name="Picture 117"/>
          <p:cNvPicPr>
            <a:picLocks noChangeAspect="1"/>
          </p:cNvPicPr>
          <p:nvPr/>
        </p:nvPicPr>
        <p:blipFill>
          <a:blip r:embed="rId17"/>
          <a:stretch>
            <a:fillRect/>
          </a:stretch>
        </p:blipFill>
        <p:spPr>
          <a:xfrm>
            <a:off x="4086906" y="3917101"/>
            <a:ext cx="388921" cy="388921"/>
          </a:xfrm>
          <a:prstGeom prst="rect">
            <a:avLst/>
          </a:prstGeom>
        </p:spPr>
      </p:pic>
      <p:pic>
        <p:nvPicPr>
          <p:cNvPr id="119" name="Picture 118"/>
          <p:cNvPicPr>
            <a:picLocks noChangeAspect="1"/>
          </p:cNvPicPr>
          <p:nvPr/>
        </p:nvPicPr>
        <p:blipFill>
          <a:blip r:embed="rId18"/>
          <a:stretch>
            <a:fillRect/>
          </a:stretch>
        </p:blipFill>
        <p:spPr>
          <a:xfrm>
            <a:off x="4477334" y="3775683"/>
            <a:ext cx="722032" cy="540827"/>
          </a:xfrm>
          <a:prstGeom prst="rect">
            <a:avLst/>
          </a:prstGeom>
        </p:spPr>
      </p:pic>
      <p:pic>
        <p:nvPicPr>
          <p:cNvPr id="120" name="Picture 63"/>
          <p:cNvPicPr>
            <a:picLocks noChangeAspect="1" noChangeArrowheads="1"/>
          </p:cNvPicPr>
          <p:nvPr/>
        </p:nvPicPr>
        <p:blipFill rotWithShape="1">
          <a:blip r:embed="rId19">
            <a:extLst>
              <a:ext uri="{28A0092B-C50C-407E-A947-70E740481C1C}">
                <a14:useLocalDpi xmlns:a14="http://schemas.microsoft.com/office/drawing/2010/main" val="0"/>
              </a:ext>
            </a:extLst>
          </a:blip>
          <a:srcRect l="22825" t="21420" r="30938" b="17111"/>
          <a:stretch/>
        </p:blipFill>
        <p:spPr bwMode="auto">
          <a:xfrm>
            <a:off x="5010326" y="3835789"/>
            <a:ext cx="391761" cy="371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1" name="Picture 31" descr="C:\Documents and Settings\eblanco\Local Settings\Temporary Internet Files\Content.IE5\4P84RBAS\MCj04315660000[1].png"/>
          <p:cNvPicPr>
            <a:picLocks noChangeAspect="1" noChangeArrowheads="1"/>
          </p:cNvPicPr>
          <p:nvPr/>
        </p:nvPicPr>
        <p:blipFill>
          <a:blip r:embed="rId10" cstate="print"/>
          <a:srcRect/>
          <a:stretch>
            <a:fillRect/>
          </a:stretch>
        </p:blipFill>
        <p:spPr bwMode="auto">
          <a:xfrm>
            <a:off x="4990522" y="1133392"/>
            <a:ext cx="519112" cy="522287"/>
          </a:xfrm>
          <a:prstGeom prst="rect">
            <a:avLst/>
          </a:prstGeom>
          <a:noFill/>
          <a:ln w="9525">
            <a:noFill/>
            <a:miter lim="800000"/>
            <a:headEnd/>
            <a:tailEnd/>
          </a:ln>
        </p:spPr>
      </p:pic>
      <p:pic>
        <p:nvPicPr>
          <p:cNvPr id="124" name="Picture 2"/>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2319604" y="3178604"/>
            <a:ext cx="485618" cy="148360"/>
          </a:xfrm>
          <a:prstGeom prst="rect">
            <a:avLst/>
          </a:prstGeom>
          <a:noFill/>
          <a:ln w="9525">
            <a:noFill/>
            <a:miter lim="800000"/>
            <a:headEnd/>
            <a:tailEnd/>
          </a:ln>
        </p:spPr>
      </p:pic>
      <p:pic>
        <p:nvPicPr>
          <p:cNvPr id="125" name="Picture 2"/>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3491009" y="3223170"/>
            <a:ext cx="485618" cy="148360"/>
          </a:xfrm>
          <a:prstGeom prst="rect">
            <a:avLst/>
          </a:prstGeom>
          <a:noFill/>
          <a:ln w="9525">
            <a:noFill/>
            <a:miter lim="800000"/>
            <a:headEnd/>
            <a:tailEnd/>
          </a:ln>
        </p:spPr>
      </p:pic>
      <p:pic>
        <p:nvPicPr>
          <p:cNvPr id="126" name="Picture 11"/>
          <p:cNvPicPr>
            <a:picLocks noChangeAspect="1" noChangeArrowheads="1"/>
          </p:cNvPicPr>
          <p:nvPr/>
        </p:nvPicPr>
        <p:blipFill>
          <a:blip r:embed="rId21" cstate="print"/>
          <a:srcRect/>
          <a:stretch>
            <a:fillRect/>
          </a:stretch>
        </p:blipFill>
        <p:spPr bwMode="auto">
          <a:xfrm>
            <a:off x="839454" y="3188774"/>
            <a:ext cx="598488" cy="198891"/>
          </a:xfrm>
          <a:prstGeom prst="rect">
            <a:avLst/>
          </a:prstGeom>
          <a:noFill/>
          <a:ln w="9525">
            <a:noFill/>
            <a:miter lim="800000"/>
            <a:headEnd/>
            <a:tailEnd/>
          </a:ln>
        </p:spPr>
      </p:pic>
      <p:pic>
        <p:nvPicPr>
          <p:cNvPr id="127" name="Picture 2"/>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1257416" y="1891319"/>
            <a:ext cx="485618" cy="148360"/>
          </a:xfrm>
          <a:prstGeom prst="rect">
            <a:avLst/>
          </a:prstGeom>
          <a:noFill/>
          <a:ln w="9525">
            <a:noFill/>
            <a:miter lim="800000"/>
            <a:headEnd/>
            <a:tailEnd/>
          </a:ln>
        </p:spPr>
      </p:pic>
      <p:pic>
        <p:nvPicPr>
          <p:cNvPr id="129" name="Picture 11"/>
          <p:cNvPicPr>
            <a:picLocks noChangeAspect="1" noChangeArrowheads="1"/>
          </p:cNvPicPr>
          <p:nvPr/>
        </p:nvPicPr>
        <p:blipFill>
          <a:blip r:embed="rId21" cstate="print"/>
          <a:srcRect/>
          <a:stretch>
            <a:fillRect/>
          </a:stretch>
        </p:blipFill>
        <p:spPr bwMode="auto">
          <a:xfrm>
            <a:off x="3434392" y="3352460"/>
            <a:ext cx="598488" cy="198891"/>
          </a:xfrm>
          <a:prstGeom prst="rect">
            <a:avLst/>
          </a:prstGeom>
          <a:noFill/>
          <a:ln w="9525">
            <a:noFill/>
            <a:miter lim="800000"/>
            <a:headEnd/>
            <a:tailEnd/>
          </a:ln>
        </p:spPr>
      </p:pic>
      <p:sp>
        <p:nvSpPr>
          <p:cNvPr id="130" name="TextBox 129"/>
          <p:cNvSpPr txBox="1"/>
          <p:nvPr/>
        </p:nvSpPr>
        <p:spPr bwMode="auto">
          <a:xfrm rot="16200000">
            <a:off x="-230291" y="3881729"/>
            <a:ext cx="827849" cy="276999"/>
          </a:xfrm>
          <a:prstGeom prst="rect">
            <a:avLst/>
          </a:prstGeom>
          <a:solidFill>
            <a:schemeClr val="accent6">
              <a:lumMod val="75000"/>
            </a:schemeClr>
          </a:solidFill>
        </p:spPr>
        <p:txBody>
          <a:bodyPr wrap="square">
            <a:spAutoFit/>
          </a:bodyPr>
          <a:lstStyle/>
          <a:p>
            <a:pPr>
              <a:defRPr/>
            </a:pPr>
            <a:r>
              <a:rPr lang="en-GB" sz="1200" kern="1200" dirty="0">
                <a:solidFill>
                  <a:schemeClr val="bg1"/>
                </a:solidFill>
                <a:latin typeface="Geneva"/>
                <a:cs typeface="Geneva"/>
              </a:rPr>
              <a:t>  FIELD</a:t>
            </a:r>
          </a:p>
        </p:txBody>
      </p:sp>
      <p:sp>
        <p:nvSpPr>
          <p:cNvPr id="131" name="TextBox 130"/>
          <p:cNvSpPr txBox="1"/>
          <p:nvPr/>
        </p:nvSpPr>
        <p:spPr bwMode="auto">
          <a:xfrm rot="16200000">
            <a:off x="-316699" y="2960708"/>
            <a:ext cx="997688" cy="276999"/>
          </a:xfrm>
          <a:prstGeom prst="rect">
            <a:avLst/>
          </a:prstGeom>
          <a:solidFill>
            <a:schemeClr val="accent6">
              <a:lumMod val="60000"/>
              <a:lumOff val="40000"/>
            </a:schemeClr>
          </a:solidFill>
        </p:spPr>
        <p:txBody>
          <a:bodyPr wrap="square">
            <a:spAutoFit/>
          </a:bodyPr>
          <a:lstStyle/>
          <a:p>
            <a:pPr>
              <a:defRPr/>
            </a:pPr>
            <a:r>
              <a:rPr lang="en-GB" sz="1200" kern="1200" dirty="0">
                <a:solidFill>
                  <a:schemeClr val="bg1"/>
                </a:solidFill>
                <a:latin typeface="Geneva"/>
                <a:cs typeface="Geneva"/>
              </a:rPr>
              <a:t> CONTROL</a:t>
            </a:r>
          </a:p>
        </p:txBody>
      </p:sp>
      <p:sp>
        <p:nvSpPr>
          <p:cNvPr id="132" name="TextBox 131"/>
          <p:cNvSpPr txBox="1"/>
          <p:nvPr/>
        </p:nvSpPr>
        <p:spPr bwMode="auto">
          <a:xfrm rot="16200000">
            <a:off x="-617310" y="1652932"/>
            <a:ext cx="1609665" cy="276999"/>
          </a:xfrm>
          <a:prstGeom prst="rect">
            <a:avLst/>
          </a:prstGeom>
          <a:solidFill>
            <a:schemeClr val="accent4">
              <a:lumMod val="40000"/>
              <a:lumOff val="60000"/>
            </a:schemeClr>
          </a:solidFill>
        </p:spPr>
        <p:txBody>
          <a:bodyPr wrap="square">
            <a:spAutoFit/>
          </a:bodyPr>
          <a:lstStyle/>
          <a:p>
            <a:pPr algn="ctr">
              <a:defRPr/>
            </a:pPr>
            <a:r>
              <a:rPr lang="en-GB" sz="1200" kern="1200" dirty="0">
                <a:solidFill>
                  <a:schemeClr val="bg1"/>
                </a:solidFill>
                <a:latin typeface="Geneva"/>
                <a:cs typeface="Geneva"/>
              </a:rPr>
              <a:t> SUPERVSION</a:t>
            </a:r>
          </a:p>
        </p:txBody>
      </p:sp>
      <p:sp>
        <p:nvSpPr>
          <p:cNvPr id="133" name="TextBox 132"/>
          <p:cNvSpPr txBox="1"/>
          <p:nvPr/>
        </p:nvSpPr>
        <p:spPr bwMode="auto">
          <a:xfrm>
            <a:off x="7727342" y="23795"/>
            <a:ext cx="1330684" cy="230832"/>
          </a:xfrm>
          <a:prstGeom prst="rect">
            <a:avLst/>
          </a:prstGeom>
          <a:noFill/>
        </p:spPr>
        <p:txBody>
          <a:bodyPr wrap="square">
            <a:spAutoFit/>
          </a:bodyPr>
          <a:lstStyle/>
          <a:p>
            <a:pPr algn="r">
              <a:defRPr/>
            </a:pPr>
            <a:r>
              <a:rPr lang="en-GB" sz="900" kern="1200" dirty="0">
                <a:solidFill>
                  <a:srgbClr val="000000"/>
                </a:solidFill>
                <a:latin typeface="Geneva"/>
                <a:cs typeface="Geneva"/>
              </a:rPr>
              <a:t> </a:t>
            </a:r>
            <a:r>
              <a:rPr lang="en-GB" sz="900" i="1" kern="1200" dirty="0">
                <a:solidFill>
                  <a:srgbClr val="000000"/>
                </a:solidFill>
                <a:latin typeface="Geneva"/>
                <a:cs typeface="Geneva"/>
              </a:rPr>
              <a:t>Frameworks</a:t>
            </a:r>
            <a:r>
              <a:rPr lang="en-GB" sz="900" kern="1200" dirty="0">
                <a:solidFill>
                  <a:srgbClr val="000000"/>
                </a:solidFill>
                <a:latin typeface="Geneva"/>
                <a:cs typeface="Geneva"/>
              </a:rPr>
              <a:t>:</a:t>
            </a:r>
          </a:p>
        </p:txBody>
      </p:sp>
      <p:pic>
        <p:nvPicPr>
          <p:cNvPr id="137" name="Picture 2"/>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5321708" y="1877973"/>
            <a:ext cx="485618" cy="148360"/>
          </a:xfrm>
          <a:prstGeom prst="rect">
            <a:avLst/>
          </a:prstGeom>
          <a:noFill/>
          <a:ln w="9525">
            <a:noFill/>
            <a:miter lim="800000"/>
            <a:headEnd/>
            <a:tailEnd/>
          </a:ln>
        </p:spPr>
      </p:pic>
      <p:sp>
        <p:nvSpPr>
          <p:cNvPr id="154" name="TextBox 36"/>
          <p:cNvSpPr txBox="1"/>
          <p:nvPr/>
        </p:nvSpPr>
        <p:spPr bwMode="auto">
          <a:xfrm>
            <a:off x="6148712" y="892797"/>
            <a:ext cx="1528006" cy="415498"/>
          </a:xfrm>
          <a:prstGeom prst="rect">
            <a:avLst/>
          </a:prstGeom>
          <a:noFill/>
        </p:spPr>
        <p:txBody>
          <a:bodyPr wrap="square">
            <a:spAutoFit/>
          </a:bodyPr>
          <a:lstStyle/>
          <a:p>
            <a:pPr>
              <a:defRPr/>
            </a:pPr>
            <a:r>
              <a:rPr lang="en-GB" sz="700" i="1" kern="1200" dirty="0">
                <a:solidFill>
                  <a:srgbClr val="000000"/>
                </a:solidFill>
              </a:rPr>
              <a:t>OWS: Operator Workstation</a:t>
            </a:r>
          </a:p>
          <a:p>
            <a:pPr>
              <a:defRPr/>
            </a:pPr>
            <a:r>
              <a:rPr lang="en-GB" sz="700" i="1" dirty="0">
                <a:solidFill>
                  <a:srgbClr val="000000"/>
                </a:solidFill>
              </a:rPr>
              <a:t>EWS: Engineering Workstation</a:t>
            </a:r>
          </a:p>
          <a:p>
            <a:pPr>
              <a:defRPr/>
            </a:pPr>
            <a:r>
              <a:rPr lang="en-GB" sz="700" i="1" kern="1200" dirty="0">
                <a:solidFill>
                  <a:srgbClr val="000000"/>
                </a:solidFill>
              </a:rPr>
              <a:t>FEC: Fron</a:t>
            </a:r>
            <a:r>
              <a:rPr lang="en-GB" sz="700" i="1" dirty="0">
                <a:solidFill>
                  <a:srgbClr val="000000"/>
                </a:solidFill>
              </a:rPr>
              <a:t>t-End Computer: IPC</a:t>
            </a:r>
            <a:endParaRPr lang="en-GB" sz="700" i="1" kern="1200" dirty="0">
              <a:solidFill>
                <a:srgbClr val="000000"/>
              </a:solidFill>
            </a:endParaRPr>
          </a:p>
        </p:txBody>
      </p:sp>
      <p:grpSp>
        <p:nvGrpSpPr>
          <p:cNvPr id="35" name="Group 34"/>
          <p:cNvGrpSpPr/>
          <p:nvPr/>
        </p:nvGrpSpPr>
        <p:grpSpPr>
          <a:xfrm>
            <a:off x="7594305" y="1814399"/>
            <a:ext cx="1857290" cy="2515829"/>
            <a:chOff x="7594305" y="1814399"/>
            <a:chExt cx="1857290" cy="2515829"/>
          </a:xfrm>
        </p:grpSpPr>
        <p:sp>
          <p:nvSpPr>
            <p:cNvPr id="122" name="TextBox 121">
              <a:extLst>
                <a:ext uri="{FF2B5EF4-FFF2-40B4-BE49-F238E27FC236}">
                  <a16:creationId xmlns:a16="http://schemas.microsoft.com/office/drawing/2014/main" id="{2C79B397-738E-8F46-BBAB-D7776FAC9C61}"/>
                </a:ext>
              </a:extLst>
            </p:cNvPr>
            <p:cNvSpPr txBox="1"/>
            <p:nvPr/>
          </p:nvSpPr>
          <p:spPr>
            <a:xfrm>
              <a:off x="7594305" y="1814399"/>
              <a:ext cx="1580950" cy="707886"/>
            </a:xfrm>
            <a:prstGeom prst="rect">
              <a:avLst/>
            </a:prstGeom>
            <a:noFill/>
          </p:spPr>
          <p:txBody>
            <a:bodyPr wrap="square" rtlCol="0">
              <a:spAutoFit/>
            </a:bodyPr>
            <a:lstStyle/>
            <a:p>
              <a:r>
                <a:rPr lang="en-US" sz="1000" dirty="0"/>
                <a:t>600 SCADA Applications</a:t>
              </a:r>
            </a:p>
            <a:p>
              <a:r>
                <a:rPr lang="en-US" sz="1000" dirty="0"/>
                <a:t>400 Industrial PCs</a:t>
              </a:r>
            </a:p>
            <a:p>
              <a:r>
                <a:rPr lang="en-US" sz="1000" dirty="0"/>
                <a:t>10 RAC Oracle Servers</a:t>
              </a:r>
            </a:p>
            <a:p>
              <a:r>
                <a:rPr lang="en-US" sz="1000" dirty="0"/>
                <a:t>200 TB stored per year</a:t>
              </a:r>
            </a:p>
          </p:txBody>
        </p:sp>
        <p:sp>
          <p:nvSpPr>
            <p:cNvPr id="123" name="TextBox 122">
              <a:extLst>
                <a:ext uri="{FF2B5EF4-FFF2-40B4-BE49-F238E27FC236}">
                  <a16:creationId xmlns:a16="http://schemas.microsoft.com/office/drawing/2014/main" id="{0954CB65-C9D1-7843-A938-3532BC3CFC22}"/>
                </a:ext>
              </a:extLst>
            </p:cNvPr>
            <p:cNvSpPr txBox="1"/>
            <p:nvPr/>
          </p:nvSpPr>
          <p:spPr>
            <a:xfrm>
              <a:off x="7608099" y="2722665"/>
              <a:ext cx="1398413" cy="553998"/>
            </a:xfrm>
            <a:prstGeom prst="rect">
              <a:avLst/>
            </a:prstGeom>
            <a:noFill/>
          </p:spPr>
          <p:txBody>
            <a:bodyPr wrap="square" rtlCol="0">
              <a:spAutoFit/>
            </a:bodyPr>
            <a:lstStyle/>
            <a:p>
              <a:r>
                <a:rPr lang="en-US" sz="1000" dirty="0"/>
                <a:t>600 PLCs</a:t>
              </a:r>
            </a:p>
            <a:p>
              <a:r>
                <a:rPr lang="en-US" sz="1000" dirty="0"/>
                <a:t>200 OPC UA Servers</a:t>
              </a:r>
            </a:p>
            <a:p>
              <a:r>
                <a:rPr lang="en-US" sz="1000" dirty="0"/>
                <a:t>90 FECs</a:t>
              </a:r>
            </a:p>
          </p:txBody>
        </p:sp>
        <p:sp>
          <p:nvSpPr>
            <p:cNvPr id="128" name="TextBox 127">
              <a:extLst>
                <a:ext uri="{FF2B5EF4-FFF2-40B4-BE49-F238E27FC236}">
                  <a16:creationId xmlns:a16="http://schemas.microsoft.com/office/drawing/2014/main" id="{A3D14909-8414-5743-AD22-56CF93442D9C}"/>
                </a:ext>
              </a:extLst>
            </p:cNvPr>
            <p:cNvSpPr txBox="1"/>
            <p:nvPr/>
          </p:nvSpPr>
          <p:spPr>
            <a:xfrm>
              <a:off x="7608099" y="3468454"/>
              <a:ext cx="1843496" cy="861774"/>
            </a:xfrm>
            <a:prstGeom prst="rect">
              <a:avLst/>
            </a:prstGeom>
            <a:noFill/>
          </p:spPr>
          <p:txBody>
            <a:bodyPr wrap="square" rtlCol="0">
              <a:spAutoFit/>
            </a:bodyPr>
            <a:lstStyle/>
            <a:p>
              <a:r>
                <a:rPr lang="en-US" sz="1000" dirty="0"/>
                <a:t>Hundreds of PS</a:t>
              </a:r>
            </a:p>
            <a:p>
              <a:r>
                <a:rPr lang="en-US" sz="1000" dirty="0"/>
                <a:t>Hundreds of Fieldbuses</a:t>
              </a:r>
              <a:br>
                <a:rPr lang="en-US" sz="1000" dirty="0"/>
              </a:br>
              <a:r>
                <a:rPr lang="en-US" sz="1000" dirty="0"/>
                <a:t>Thousands of intelligent instruments</a:t>
              </a:r>
            </a:p>
            <a:p>
              <a:r>
                <a:rPr lang="en-US" sz="1000" dirty="0"/>
                <a:t>10 M Hardware I/O</a:t>
              </a:r>
            </a:p>
          </p:txBody>
        </p:sp>
      </p:grpSp>
    </p:spTree>
    <p:extLst>
      <p:ext uri="{BB962C8B-B14F-4D97-AF65-F5344CB8AC3E}">
        <p14:creationId xmlns:p14="http://schemas.microsoft.com/office/powerpoint/2010/main" val="1968034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dissolve">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CERNCorporate16-9</Template>
  <TotalTime>49567</TotalTime>
  <Words>3929</Words>
  <Application>Microsoft Macintosh PowerPoint</Application>
  <PresentationFormat>On-screen Show (16:9)</PresentationFormat>
  <Paragraphs>498</Paragraphs>
  <Slides>33</Slides>
  <Notes>17</Notes>
  <HiddenSlides>2</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5" baseType="lpstr">
      <vt:lpstr>Arial</vt:lpstr>
      <vt:lpstr>Arial</vt:lpstr>
      <vt:lpstr>Arial Black</vt:lpstr>
      <vt:lpstr>Calibri</vt:lpstr>
      <vt:lpstr>Cambria Math</vt:lpstr>
      <vt:lpstr>Garamond</vt:lpstr>
      <vt:lpstr>Geneva</vt:lpstr>
      <vt:lpstr>Montserrat</vt:lpstr>
      <vt:lpstr>Tahoma</vt:lpstr>
      <vt:lpstr>Wingdings</vt:lpstr>
      <vt:lpstr>CERNCorporate16-9</vt:lpstr>
      <vt:lpstr>Equation</vt:lpstr>
      <vt:lpstr>Industrial Control at CERN  A glimpse of activities… https://indico.cern.ch/event/1262370/ </vt:lpstr>
      <vt:lpstr>Outline</vt:lpstr>
      <vt:lpstr>Industrial Controls group (BE-ICS)</vt:lpstr>
      <vt:lpstr>Industrial Control challenges</vt:lpstr>
      <vt:lpstr>Industrial Controls </vt:lpstr>
      <vt:lpstr>Cooling and Ventilation</vt:lpstr>
      <vt:lpstr>LHC Cryogenics (or the coldest place in universe! -271oC)</vt:lpstr>
      <vt:lpstr>LHC cryogenics control: Use case : facts</vt:lpstr>
      <vt:lpstr>Industrial Controls Architecture</vt:lpstr>
      <vt:lpstr>Industrial Controls: Standards &amp; Frameworks</vt:lpstr>
      <vt:lpstr>Industrial Partners &amp; Collaborations</vt:lpstr>
      <vt:lpstr>Industrial controls &amp; Industry 4.0 </vt:lpstr>
      <vt:lpstr>OT and IT convergence  (Project Life cycle)</vt:lpstr>
      <vt:lpstr>IIoT (Industrial IoT)</vt:lpstr>
      <vt:lpstr>IIoT Condition monitoring</vt:lpstr>
      <vt:lpstr>Data analytics  </vt:lpstr>
      <vt:lpstr>Increase SECURITY</vt:lpstr>
      <vt:lpstr>Increase SAFETY</vt:lpstr>
      <vt:lpstr>Modeling &amp; Simulation: Digital twin</vt:lpstr>
      <vt:lpstr>Use case: Installation of waste heat recovery in LHC point 8</vt:lpstr>
      <vt:lpstr>Model validation</vt:lpstr>
      <vt:lpstr>Virtual commissioning</vt:lpstr>
      <vt:lpstr>Applied formal methods </vt:lpstr>
      <vt:lpstr>Control Engineering: Advanced Control  </vt:lpstr>
      <vt:lpstr>Advanced control &amp; energy savings</vt:lpstr>
      <vt:lpstr>Control Engineering PID auto-tuning</vt:lpstr>
      <vt:lpstr>Recap</vt:lpstr>
      <vt:lpstr>Foster collaborations</vt:lpstr>
      <vt:lpstr>Acknowledgements &amp; Credits </vt:lpstr>
      <vt:lpstr>PowerPoint Presentation</vt:lpstr>
      <vt:lpstr>PowerPoint Presentation</vt:lpstr>
      <vt:lpstr>Formal verification: what is it?</vt:lpstr>
      <vt:lpstr>Implementation in EcosimPro</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Jesus Fernandez Cortes</dc:creator>
  <cp:lastModifiedBy>Enrique Blanco Vinuela</cp:lastModifiedBy>
  <cp:revision>876</cp:revision>
  <cp:lastPrinted>2019-09-24T12:49:17Z</cp:lastPrinted>
  <dcterms:created xsi:type="dcterms:W3CDTF">2015-02-18T08:25:07Z</dcterms:created>
  <dcterms:modified xsi:type="dcterms:W3CDTF">2023-03-30T08:39:09Z</dcterms:modified>
</cp:coreProperties>
</file>