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8" r:id="rId2"/>
    <p:sldMasterId id="2147483666" r:id="rId3"/>
  </p:sldMasterIdLst>
  <p:notesMasterIdLst>
    <p:notesMasterId r:id="rId25"/>
  </p:notesMasterIdLst>
  <p:handoutMasterIdLst>
    <p:handoutMasterId r:id="rId26"/>
  </p:handoutMasterIdLst>
  <p:sldIdLst>
    <p:sldId id="259" r:id="rId4"/>
    <p:sldId id="308" r:id="rId5"/>
    <p:sldId id="340" r:id="rId6"/>
    <p:sldId id="316" r:id="rId7"/>
    <p:sldId id="317" r:id="rId8"/>
    <p:sldId id="320" r:id="rId9"/>
    <p:sldId id="318" r:id="rId10"/>
    <p:sldId id="329" r:id="rId11"/>
    <p:sldId id="322" r:id="rId12"/>
    <p:sldId id="336" r:id="rId13"/>
    <p:sldId id="330" r:id="rId14"/>
    <p:sldId id="332" r:id="rId15"/>
    <p:sldId id="324" r:id="rId16"/>
    <p:sldId id="342" r:id="rId17"/>
    <p:sldId id="343" r:id="rId18"/>
    <p:sldId id="341" r:id="rId19"/>
    <p:sldId id="328" r:id="rId20"/>
    <p:sldId id="288" r:id="rId21"/>
    <p:sldId id="333" r:id="rId22"/>
    <p:sldId id="345" r:id="rId23"/>
    <p:sldId id="34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A0"/>
    <a:srgbClr val="6FCAD9"/>
    <a:srgbClr val="003399"/>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146" autoAdjust="0"/>
    <p:restoredTop sz="86667" autoAdjust="0"/>
  </p:normalViewPr>
  <p:slideViewPr>
    <p:cSldViewPr snapToGrid="0" snapToObjects="1">
      <p:cViewPr varScale="1">
        <p:scale>
          <a:sx n="110" d="100"/>
          <a:sy n="110" d="100"/>
        </p:scale>
        <p:origin x="760" y="176"/>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52" d="100"/>
          <a:sy n="52" d="100"/>
        </p:scale>
        <p:origin x="286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3/29/23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3/29/23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The main objective of doing all of this work is to exploit the resulting information, such as diagnostics, reports and statistics</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However, in order to extract useful information, the hardware data has to be well structured in a coherent way.</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The basis of this is first and foremost Quality Assurance, using naming conventions and applying good data management processes</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Then for each piece of equipment we need information about :</a:t>
            </a:r>
          </a:p>
          <a:p>
            <a:pPr marL="628650" lvl="1" indent="-171450">
              <a:buFont typeface="Arial" panose="020B0604020202020204" pitchFamily="34" charset="0"/>
              <a:buChar char="•"/>
            </a:pPr>
            <a:r>
              <a:rPr lang="en-GB" sz="1200" kern="1200" dirty="0">
                <a:solidFill>
                  <a:schemeClr val="tx1"/>
                </a:solidFill>
                <a:effectLst/>
                <a:latin typeface="+mn-lt"/>
                <a:ea typeface="+mn-ea"/>
                <a:cs typeface="+mn-cs"/>
              </a:rPr>
              <a:t>Identification: What is my component?</a:t>
            </a:r>
          </a:p>
          <a:p>
            <a:pPr marL="628650" lvl="1" indent="-171450">
              <a:buFont typeface="Arial" panose="020B0604020202020204" pitchFamily="34" charset="0"/>
              <a:buChar char="•"/>
            </a:pPr>
            <a:r>
              <a:rPr lang="en-GB" sz="1200" kern="1200" dirty="0">
                <a:solidFill>
                  <a:schemeClr val="tx1"/>
                </a:solidFill>
                <a:effectLst/>
                <a:latin typeface="+mn-lt"/>
                <a:ea typeface="+mn-ea"/>
                <a:cs typeface="+mn-cs"/>
              </a:rPr>
              <a:t>Positioning: Where is my component?</a:t>
            </a:r>
          </a:p>
          <a:p>
            <a:pPr marL="628650" lvl="1" indent="-171450">
              <a:buFont typeface="Arial" panose="020B0604020202020204" pitchFamily="34" charset="0"/>
              <a:buChar char="•"/>
            </a:pPr>
            <a:r>
              <a:rPr lang="en-GB" sz="1200" kern="1200" dirty="0">
                <a:solidFill>
                  <a:schemeClr val="tx1"/>
                </a:solidFill>
                <a:effectLst/>
                <a:latin typeface="+mn-lt"/>
                <a:ea typeface="+mn-ea"/>
                <a:cs typeface="+mn-cs"/>
              </a:rPr>
              <a:t>Relationships: What is my component physically connected to?</a:t>
            </a:r>
          </a:p>
          <a:p>
            <a:pPr marL="628650" lvl="1" indent="-171450">
              <a:buFont typeface="Arial" panose="020B0604020202020204" pitchFamily="34" charset="0"/>
              <a:buChar char="•"/>
            </a:pPr>
            <a:r>
              <a:rPr lang="en-GB" sz="1200" kern="1200" dirty="0">
                <a:solidFill>
                  <a:schemeClr val="tx1"/>
                </a:solidFill>
                <a:effectLst/>
                <a:latin typeface="+mn-lt"/>
                <a:ea typeface="+mn-ea"/>
                <a:cs typeface="+mn-cs"/>
              </a:rPr>
              <a:t>Configuration  How is my component configured and what is it logically linked to?</a:t>
            </a:r>
          </a:p>
          <a:p>
            <a:pPr marL="628650" lvl="1" indent="-171450">
              <a:buFont typeface="Arial" panose="020B0604020202020204" pitchFamily="34" charset="0"/>
              <a:buChar char="•"/>
            </a:pPr>
            <a:r>
              <a:rPr lang="en-GB" sz="1200" kern="1200" dirty="0">
                <a:solidFill>
                  <a:schemeClr val="tx1"/>
                </a:solidFill>
                <a:effectLst/>
                <a:latin typeface="+mn-lt"/>
                <a:ea typeface="+mn-ea"/>
                <a:cs typeface="+mn-cs"/>
              </a:rPr>
              <a:t>Asset Management: When was my component installed, tested or maintained. Has it had any failures or problems?</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 Once you have all of this data in place it is possible to collate it and produce reports, visualisations, and views</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Which can then be used to feed diagnostic tools and auto-generated schematics, for example</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As described before, according to our model, Identification, positioning and physical relationships should be defined in Layout, Configuration in CCDB and Asset management in </a:t>
            </a:r>
            <a:r>
              <a:rPr lang="en-GB" sz="1200" kern="1200" dirty="0" err="1">
                <a:solidFill>
                  <a:schemeClr val="tx1"/>
                </a:solidFill>
                <a:effectLst/>
                <a:latin typeface="+mn-lt"/>
                <a:ea typeface="+mn-ea"/>
                <a:cs typeface="+mn-cs"/>
              </a:rPr>
              <a:t>InforEAM</a:t>
            </a:r>
            <a:r>
              <a:rPr lang="en-GB"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There is one more database, Naming, which although not strictly integrated linked to the other three, plays an important role. </a:t>
            </a:r>
          </a:p>
          <a:p>
            <a:pPr lvl="0"/>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 </a:t>
            </a:r>
          </a:p>
          <a:p>
            <a:pPr lvl="0"/>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164052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pic>
        <p:nvPicPr>
          <p:cNvPr id="3" name="Picture 2" descr="Logo&#10;&#10;Description automatically generated">
            <a:extLst>
              <a:ext uri="{FF2B5EF4-FFF2-40B4-BE49-F238E27FC236}">
                <a16:creationId xmlns:a16="http://schemas.microsoft.com/office/drawing/2014/main" id="{CB3BCDC0-8C70-417B-A705-ABC62FEDB472}"/>
              </a:ext>
            </a:extLst>
          </p:cNvPr>
          <p:cNvPicPr>
            <a:picLocks noChangeAspect="1"/>
          </p:cNvPicPr>
          <p:nvPr userDrawn="1"/>
        </p:nvPicPr>
        <p:blipFill>
          <a:blip r:embed="rId3"/>
          <a:stretch>
            <a:fillRect/>
          </a:stretch>
        </p:blipFill>
        <p:spPr>
          <a:xfrm>
            <a:off x="11080559" y="145645"/>
            <a:ext cx="1208870" cy="960142"/>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A9AED-EA65-4CAD-AF24-17C8068AA8E8}"/>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C2ACF017-3F35-4C13-9170-95D34DFF53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a:extLst>
              <a:ext uri="{FF2B5EF4-FFF2-40B4-BE49-F238E27FC236}">
                <a16:creationId xmlns:a16="http://schemas.microsoft.com/office/drawing/2014/main" id="{3A1859B8-5A50-4EB2-ABA2-6C16DEC335C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Date Placeholder 4">
            <a:extLst>
              <a:ext uri="{FF2B5EF4-FFF2-40B4-BE49-F238E27FC236}">
                <a16:creationId xmlns:a16="http://schemas.microsoft.com/office/drawing/2014/main" id="{1F1711FD-FE44-421D-B63E-044A58BB6BAE}"/>
              </a:ext>
            </a:extLst>
          </p:cNvPr>
          <p:cNvSpPr>
            <a:spLocks noGrp="1"/>
          </p:cNvSpPr>
          <p:nvPr>
            <p:ph type="dt" sz="half" idx="10"/>
          </p:nvPr>
        </p:nvSpPr>
        <p:spPr/>
        <p:txBody>
          <a:bodyPr/>
          <a:lstStyle/>
          <a:p>
            <a:r>
              <a:rPr lang="de-CH"/>
              <a:t>30-03-2023</a:t>
            </a:r>
            <a:endParaRPr lang="fr-CH"/>
          </a:p>
        </p:txBody>
      </p:sp>
      <p:sp>
        <p:nvSpPr>
          <p:cNvPr id="6" name="Footer Placeholder 5">
            <a:extLst>
              <a:ext uri="{FF2B5EF4-FFF2-40B4-BE49-F238E27FC236}">
                <a16:creationId xmlns:a16="http://schemas.microsoft.com/office/drawing/2014/main" id="{C0DF644F-F822-4ED0-A1D8-9B996EAFC2D9}"/>
              </a:ext>
            </a:extLst>
          </p:cNvPr>
          <p:cNvSpPr>
            <a:spLocks noGrp="1"/>
          </p:cNvSpPr>
          <p:nvPr>
            <p:ph type="ftr" sz="quarter" idx="11"/>
          </p:nvPr>
        </p:nvSpPr>
        <p:spPr/>
        <p:txBody>
          <a:bodyPr/>
          <a:lstStyle/>
          <a:p>
            <a:r>
              <a:rPr lang="en-GB"/>
              <a:t>NTNU visit - CEM/IN - Asset Management &amp; Reliability</a:t>
            </a:r>
            <a:endParaRPr lang="fr-CH"/>
          </a:p>
        </p:txBody>
      </p:sp>
      <p:sp>
        <p:nvSpPr>
          <p:cNvPr id="7" name="Slide Number Placeholder 6">
            <a:extLst>
              <a:ext uri="{FF2B5EF4-FFF2-40B4-BE49-F238E27FC236}">
                <a16:creationId xmlns:a16="http://schemas.microsoft.com/office/drawing/2014/main" id="{05D510CB-19D2-4B8D-912B-CF02D1EBA12C}"/>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2727126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24C25-03FF-495B-A0AE-9B34E9471BCC}"/>
              </a:ext>
            </a:extLst>
          </p:cNvPr>
          <p:cNvSpPr>
            <a:spLocks noGrp="1"/>
          </p:cNvSpPr>
          <p:nvPr>
            <p:ph type="title"/>
          </p:nvPr>
        </p:nvSpPr>
        <p:spPr>
          <a:xfrm>
            <a:off x="839788" y="365125"/>
            <a:ext cx="10515600" cy="1325563"/>
          </a:xfrm>
        </p:spPr>
        <p:txBody>
          <a:bodyPr/>
          <a:lstStyle/>
          <a:p>
            <a:r>
              <a:rPr lang="en-US"/>
              <a:t>Click to edit Master title style</a:t>
            </a:r>
            <a:endParaRPr lang="fr-CH"/>
          </a:p>
        </p:txBody>
      </p:sp>
      <p:sp>
        <p:nvSpPr>
          <p:cNvPr id="3" name="Text Placeholder 2">
            <a:extLst>
              <a:ext uri="{FF2B5EF4-FFF2-40B4-BE49-F238E27FC236}">
                <a16:creationId xmlns:a16="http://schemas.microsoft.com/office/drawing/2014/main" id="{9420603E-F47F-416B-B14E-28EC5124D8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3FAFC86-1651-4E4C-BFA2-D8DFC335AEC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a:extLst>
              <a:ext uri="{FF2B5EF4-FFF2-40B4-BE49-F238E27FC236}">
                <a16:creationId xmlns:a16="http://schemas.microsoft.com/office/drawing/2014/main" id="{9B078C23-94A9-450E-8152-46D9B2AAB2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9F5B801-10C4-4A66-BF02-B4124087C12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Date Placeholder 6">
            <a:extLst>
              <a:ext uri="{FF2B5EF4-FFF2-40B4-BE49-F238E27FC236}">
                <a16:creationId xmlns:a16="http://schemas.microsoft.com/office/drawing/2014/main" id="{E5FDF336-749C-4466-9E4C-C4C505C5644D}"/>
              </a:ext>
            </a:extLst>
          </p:cNvPr>
          <p:cNvSpPr>
            <a:spLocks noGrp="1"/>
          </p:cNvSpPr>
          <p:nvPr>
            <p:ph type="dt" sz="half" idx="10"/>
          </p:nvPr>
        </p:nvSpPr>
        <p:spPr/>
        <p:txBody>
          <a:bodyPr/>
          <a:lstStyle/>
          <a:p>
            <a:r>
              <a:rPr lang="de-CH"/>
              <a:t>30-03-2023</a:t>
            </a:r>
            <a:endParaRPr lang="fr-CH"/>
          </a:p>
        </p:txBody>
      </p:sp>
      <p:sp>
        <p:nvSpPr>
          <p:cNvPr id="8" name="Footer Placeholder 7">
            <a:extLst>
              <a:ext uri="{FF2B5EF4-FFF2-40B4-BE49-F238E27FC236}">
                <a16:creationId xmlns:a16="http://schemas.microsoft.com/office/drawing/2014/main" id="{75EA5CA6-28B7-43E3-93D7-B129816DA72A}"/>
              </a:ext>
            </a:extLst>
          </p:cNvPr>
          <p:cNvSpPr>
            <a:spLocks noGrp="1"/>
          </p:cNvSpPr>
          <p:nvPr>
            <p:ph type="ftr" sz="quarter" idx="11"/>
          </p:nvPr>
        </p:nvSpPr>
        <p:spPr/>
        <p:txBody>
          <a:bodyPr/>
          <a:lstStyle/>
          <a:p>
            <a:r>
              <a:rPr lang="en-GB"/>
              <a:t>NTNU visit - CEM/IN - Asset Management &amp; Reliability</a:t>
            </a:r>
            <a:endParaRPr lang="fr-CH"/>
          </a:p>
        </p:txBody>
      </p:sp>
      <p:sp>
        <p:nvSpPr>
          <p:cNvPr id="9" name="Slide Number Placeholder 8">
            <a:extLst>
              <a:ext uri="{FF2B5EF4-FFF2-40B4-BE49-F238E27FC236}">
                <a16:creationId xmlns:a16="http://schemas.microsoft.com/office/drawing/2014/main" id="{CA40393A-B71C-4E01-B28E-62FDCC24C37D}"/>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2350771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F2682-0B51-4A28-995C-E56FCF7655D7}"/>
              </a:ext>
            </a:extLst>
          </p:cNvPr>
          <p:cNvSpPr>
            <a:spLocks noGrp="1"/>
          </p:cNvSpPr>
          <p:nvPr>
            <p:ph type="title"/>
          </p:nvPr>
        </p:nvSpPr>
        <p:spPr/>
        <p:txBody>
          <a:bodyPr/>
          <a:lstStyle/>
          <a:p>
            <a:r>
              <a:rPr lang="en-US"/>
              <a:t>Click to edit Master title style</a:t>
            </a:r>
            <a:endParaRPr lang="fr-CH"/>
          </a:p>
        </p:txBody>
      </p:sp>
      <p:sp>
        <p:nvSpPr>
          <p:cNvPr id="3" name="Date Placeholder 2">
            <a:extLst>
              <a:ext uri="{FF2B5EF4-FFF2-40B4-BE49-F238E27FC236}">
                <a16:creationId xmlns:a16="http://schemas.microsoft.com/office/drawing/2014/main" id="{9BE2B29B-A870-4602-8593-6607B491A659}"/>
              </a:ext>
            </a:extLst>
          </p:cNvPr>
          <p:cNvSpPr>
            <a:spLocks noGrp="1"/>
          </p:cNvSpPr>
          <p:nvPr>
            <p:ph type="dt" sz="half" idx="10"/>
          </p:nvPr>
        </p:nvSpPr>
        <p:spPr/>
        <p:txBody>
          <a:bodyPr/>
          <a:lstStyle/>
          <a:p>
            <a:r>
              <a:rPr lang="de-CH"/>
              <a:t>30-03-2023</a:t>
            </a:r>
            <a:endParaRPr lang="fr-CH"/>
          </a:p>
        </p:txBody>
      </p:sp>
      <p:sp>
        <p:nvSpPr>
          <p:cNvPr id="4" name="Footer Placeholder 3">
            <a:extLst>
              <a:ext uri="{FF2B5EF4-FFF2-40B4-BE49-F238E27FC236}">
                <a16:creationId xmlns:a16="http://schemas.microsoft.com/office/drawing/2014/main" id="{FB6C02A1-0E36-45BA-9C02-D5E5FB225FDC}"/>
              </a:ext>
            </a:extLst>
          </p:cNvPr>
          <p:cNvSpPr>
            <a:spLocks noGrp="1"/>
          </p:cNvSpPr>
          <p:nvPr>
            <p:ph type="ftr" sz="quarter" idx="11"/>
          </p:nvPr>
        </p:nvSpPr>
        <p:spPr/>
        <p:txBody>
          <a:bodyPr/>
          <a:lstStyle/>
          <a:p>
            <a:r>
              <a:rPr lang="en-GB"/>
              <a:t>NTNU visit - CEM/IN - Asset Management &amp; Reliability</a:t>
            </a:r>
            <a:endParaRPr lang="fr-CH"/>
          </a:p>
        </p:txBody>
      </p:sp>
      <p:sp>
        <p:nvSpPr>
          <p:cNvPr id="5" name="Slide Number Placeholder 4">
            <a:extLst>
              <a:ext uri="{FF2B5EF4-FFF2-40B4-BE49-F238E27FC236}">
                <a16:creationId xmlns:a16="http://schemas.microsoft.com/office/drawing/2014/main" id="{32BCC034-9DCF-4B06-926B-6915BDE51B20}"/>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3125665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D5748B-5A5C-40E5-8DA7-780A272A1671}"/>
              </a:ext>
            </a:extLst>
          </p:cNvPr>
          <p:cNvSpPr>
            <a:spLocks noGrp="1"/>
          </p:cNvSpPr>
          <p:nvPr>
            <p:ph type="dt" sz="half" idx="10"/>
          </p:nvPr>
        </p:nvSpPr>
        <p:spPr/>
        <p:txBody>
          <a:bodyPr/>
          <a:lstStyle/>
          <a:p>
            <a:r>
              <a:rPr lang="de-CH"/>
              <a:t>30-03-2023</a:t>
            </a:r>
            <a:endParaRPr lang="fr-CH"/>
          </a:p>
        </p:txBody>
      </p:sp>
      <p:sp>
        <p:nvSpPr>
          <p:cNvPr id="3" name="Footer Placeholder 2">
            <a:extLst>
              <a:ext uri="{FF2B5EF4-FFF2-40B4-BE49-F238E27FC236}">
                <a16:creationId xmlns:a16="http://schemas.microsoft.com/office/drawing/2014/main" id="{C5A707BA-CB27-405C-8733-B76429B89CD2}"/>
              </a:ext>
            </a:extLst>
          </p:cNvPr>
          <p:cNvSpPr>
            <a:spLocks noGrp="1"/>
          </p:cNvSpPr>
          <p:nvPr>
            <p:ph type="ftr" sz="quarter" idx="11"/>
          </p:nvPr>
        </p:nvSpPr>
        <p:spPr/>
        <p:txBody>
          <a:bodyPr/>
          <a:lstStyle/>
          <a:p>
            <a:r>
              <a:rPr lang="en-GB"/>
              <a:t>NTNU visit - CEM/IN - Asset Management &amp; Reliability</a:t>
            </a:r>
            <a:endParaRPr lang="fr-CH"/>
          </a:p>
        </p:txBody>
      </p:sp>
      <p:sp>
        <p:nvSpPr>
          <p:cNvPr id="4" name="Slide Number Placeholder 3">
            <a:extLst>
              <a:ext uri="{FF2B5EF4-FFF2-40B4-BE49-F238E27FC236}">
                <a16:creationId xmlns:a16="http://schemas.microsoft.com/office/drawing/2014/main" id="{D1E1BBFB-16BE-4048-8415-AFF9EEEE64F8}"/>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9487938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47710-CFC1-43C0-ADDA-2639E8AD7CF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Content Placeholder 2">
            <a:extLst>
              <a:ext uri="{FF2B5EF4-FFF2-40B4-BE49-F238E27FC236}">
                <a16:creationId xmlns:a16="http://schemas.microsoft.com/office/drawing/2014/main" id="{8CEB8478-C4CB-4CBC-B058-3335ADBA54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a:extLst>
              <a:ext uri="{FF2B5EF4-FFF2-40B4-BE49-F238E27FC236}">
                <a16:creationId xmlns:a16="http://schemas.microsoft.com/office/drawing/2014/main" id="{FE3A5238-F0C1-4570-AF04-3AD9657C88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AA4255-4AF2-446A-BD14-DF3B14512A8B}"/>
              </a:ext>
            </a:extLst>
          </p:cNvPr>
          <p:cNvSpPr>
            <a:spLocks noGrp="1"/>
          </p:cNvSpPr>
          <p:nvPr>
            <p:ph type="dt" sz="half" idx="10"/>
          </p:nvPr>
        </p:nvSpPr>
        <p:spPr/>
        <p:txBody>
          <a:bodyPr/>
          <a:lstStyle/>
          <a:p>
            <a:r>
              <a:rPr lang="de-CH"/>
              <a:t>30-03-2023</a:t>
            </a:r>
            <a:endParaRPr lang="fr-CH"/>
          </a:p>
        </p:txBody>
      </p:sp>
      <p:sp>
        <p:nvSpPr>
          <p:cNvPr id="6" name="Footer Placeholder 5">
            <a:extLst>
              <a:ext uri="{FF2B5EF4-FFF2-40B4-BE49-F238E27FC236}">
                <a16:creationId xmlns:a16="http://schemas.microsoft.com/office/drawing/2014/main" id="{7F626811-91BE-432D-8AE4-663B2059A10B}"/>
              </a:ext>
            </a:extLst>
          </p:cNvPr>
          <p:cNvSpPr>
            <a:spLocks noGrp="1"/>
          </p:cNvSpPr>
          <p:nvPr>
            <p:ph type="ftr" sz="quarter" idx="11"/>
          </p:nvPr>
        </p:nvSpPr>
        <p:spPr/>
        <p:txBody>
          <a:bodyPr/>
          <a:lstStyle/>
          <a:p>
            <a:r>
              <a:rPr lang="en-GB"/>
              <a:t>NTNU visit - CEM/IN - Asset Management &amp; Reliability</a:t>
            </a:r>
            <a:endParaRPr lang="fr-CH"/>
          </a:p>
        </p:txBody>
      </p:sp>
      <p:sp>
        <p:nvSpPr>
          <p:cNvPr id="7" name="Slide Number Placeholder 6">
            <a:extLst>
              <a:ext uri="{FF2B5EF4-FFF2-40B4-BE49-F238E27FC236}">
                <a16:creationId xmlns:a16="http://schemas.microsoft.com/office/drawing/2014/main" id="{1A2993AF-7FE5-401D-8E94-C89F67B2B710}"/>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15722583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BECEE-A439-43B5-9736-88325494DD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Picture Placeholder 2">
            <a:extLst>
              <a:ext uri="{FF2B5EF4-FFF2-40B4-BE49-F238E27FC236}">
                <a16:creationId xmlns:a16="http://schemas.microsoft.com/office/drawing/2014/main" id="{CB3B012D-AD02-4AFC-A451-9F4095A2AD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a:extLst>
              <a:ext uri="{FF2B5EF4-FFF2-40B4-BE49-F238E27FC236}">
                <a16:creationId xmlns:a16="http://schemas.microsoft.com/office/drawing/2014/main" id="{CED3ADEB-0D20-4379-AD5D-632967289C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5FA07C-756C-4982-877F-4EC9294D9056}"/>
              </a:ext>
            </a:extLst>
          </p:cNvPr>
          <p:cNvSpPr>
            <a:spLocks noGrp="1"/>
          </p:cNvSpPr>
          <p:nvPr>
            <p:ph type="dt" sz="half" idx="10"/>
          </p:nvPr>
        </p:nvSpPr>
        <p:spPr/>
        <p:txBody>
          <a:bodyPr/>
          <a:lstStyle/>
          <a:p>
            <a:r>
              <a:rPr lang="de-CH"/>
              <a:t>30-03-2023</a:t>
            </a:r>
            <a:endParaRPr lang="fr-CH"/>
          </a:p>
        </p:txBody>
      </p:sp>
      <p:sp>
        <p:nvSpPr>
          <p:cNvPr id="6" name="Footer Placeholder 5">
            <a:extLst>
              <a:ext uri="{FF2B5EF4-FFF2-40B4-BE49-F238E27FC236}">
                <a16:creationId xmlns:a16="http://schemas.microsoft.com/office/drawing/2014/main" id="{E7637935-A0D5-435D-A766-24C51DCA83C4}"/>
              </a:ext>
            </a:extLst>
          </p:cNvPr>
          <p:cNvSpPr>
            <a:spLocks noGrp="1"/>
          </p:cNvSpPr>
          <p:nvPr>
            <p:ph type="ftr" sz="quarter" idx="11"/>
          </p:nvPr>
        </p:nvSpPr>
        <p:spPr/>
        <p:txBody>
          <a:bodyPr/>
          <a:lstStyle/>
          <a:p>
            <a:r>
              <a:rPr lang="en-GB"/>
              <a:t>NTNU visit - CEM/IN - Asset Management &amp; Reliability</a:t>
            </a:r>
            <a:endParaRPr lang="fr-CH"/>
          </a:p>
        </p:txBody>
      </p:sp>
      <p:sp>
        <p:nvSpPr>
          <p:cNvPr id="7" name="Slide Number Placeholder 6">
            <a:extLst>
              <a:ext uri="{FF2B5EF4-FFF2-40B4-BE49-F238E27FC236}">
                <a16:creationId xmlns:a16="http://schemas.microsoft.com/office/drawing/2014/main" id="{E03CD332-185C-4F87-9FA7-91A2803BE0CA}"/>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16043382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CF3AC-D108-4F34-B361-0E872AD8A6B9}"/>
              </a:ext>
            </a:extLst>
          </p:cNvPr>
          <p:cNvSpPr>
            <a:spLocks noGrp="1"/>
          </p:cNvSpPr>
          <p:nvPr>
            <p:ph type="title"/>
          </p:nvPr>
        </p:nvSpPr>
        <p:spPr/>
        <p:txBody>
          <a:bodyPr/>
          <a:lstStyle/>
          <a:p>
            <a:r>
              <a:rPr lang="en-US"/>
              <a:t>Click to edit Master title style</a:t>
            </a:r>
            <a:endParaRPr lang="fr-CH"/>
          </a:p>
        </p:txBody>
      </p:sp>
      <p:sp>
        <p:nvSpPr>
          <p:cNvPr id="3" name="Vertical Text Placeholder 2">
            <a:extLst>
              <a:ext uri="{FF2B5EF4-FFF2-40B4-BE49-F238E27FC236}">
                <a16:creationId xmlns:a16="http://schemas.microsoft.com/office/drawing/2014/main" id="{D408B085-25E0-41FE-99FF-0C9D6216B87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6D639C6A-078B-48D7-8AF3-9D14CC7E6048}"/>
              </a:ext>
            </a:extLst>
          </p:cNvPr>
          <p:cNvSpPr>
            <a:spLocks noGrp="1"/>
          </p:cNvSpPr>
          <p:nvPr>
            <p:ph type="dt" sz="half" idx="10"/>
          </p:nvPr>
        </p:nvSpPr>
        <p:spPr/>
        <p:txBody>
          <a:bodyPr/>
          <a:lstStyle/>
          <a:p>
            <a:r>
              <a:rPr lang="de-CH"/>
              <a:t>30-03-2023</a:t>
            </a:r>
            <a:endParaRPr lang="fr-CH"/>
          </a:p>
        </p:txBody>
      </p:sp>
      <p:sp>
        <p:nvSpPr>
          <p:cNvPr id="5" name="Footer Placeholder 4">
            <a:extLst>
              <a:ext uri="{FF2B5EF4-FFF2-40B4-BE49-F238E27FC236}">
                <a16:creationId xmlns:a16="http://schemas.microsoft.com/office/drawing/2014/main" id="{D94BA5F6-C750-45AA-806B-38565E343CEF}"/>
              </a:ext>
            </a:extLst>
          </p:cNvPr>
          <p:cNvSpPr>
            <a:spLocks noGrp="1"/>
          </p:cNvSpPr>
          <p:nvPr>
            <p:ph type="ftr" sz="quarter" idx="11"/>
          </p:nvPr>
        </p:nvSpPr>
        <p:spPr/>
        <p:txBody>
          <a:bodyPr/>
          <a:lstStyle/>
          <a:p>
            <a:r>
              <a:rPr lang="en-GB"/>
              <a:t>NTNU visit - CEM/IN - Asset Management &amp; Reliability</a:t>
            </a:r>
            <a:endParaRPr lang="fr-CH"/>
          </a:p>
        </p:txBody>
      </p:sp>
      <p:sp>
        <p:nvSpPr>
          <p:cNvPr id="6" name="Slide Number Placeholder 5">
            <a:extLst>
              <a:ext uri="{FF2B5EF4-FFF2-40B4-BE49-F238E27FC236}">
                <a16:creationId xmlns:a16="http://schemas.microsoft.com/office/drawing/2014/main" id="{CEBC3FD9-6439-47A3-A36C-21ACFB1F63B7}"/>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32145949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83B1336-5C41-4C00-8377-A8A0259DC20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CH"/>
          </a:p>
        </p:txBody>
      </p:sp>
      <p:sp>
        <p:nvSpPr>
          <p:cNvPr id="3" name="Vertical Text Placeholder 2">
            <a:extLst>
              <a:ext uri="{FF2B5EF4-FFF2-40B4-BE49-F238E27FC236}">
                <a16:creationId xmlns:a16="http://schemas.microsoft.com/office/drawing/2014/main" id="{81E34153-3995-47F4-9113-00ADE308A3E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C3723AC3-C989-4CA9-850D-4AC50B48B73E}"/>
              </a:ext>
            </a:extLst>
          </p:cNvPr>
          <p:cNvSpPr>
            <a:spLocks noGrp="1"/>
          </p:cNvSpPr>
          <p:nvPr>
            <p:ph type="dt" sz="half" idx="10"/>
          </p:nvPr>
        </p:nvSpPr>
        <p:spPr/>
        <p:txBody>
          <a:bodyPr/>
          <a:lstStyle/>
          <a:p>
            <a:r>
              <a:rPr lang="de-CH"/>
              <a:t>30-03-2023</a:t>
            </a:r>
            <a:endParaRPr lang="fr-CH"/>
          </a:p>
        </p:txBody>
      </p:sp>
      <p:sp>
        <p:nvSpPr>
          <p:cNvPr id="5" name="Footer Placeholder 4">
            <a:extLst>
              <a:ext uri="{FF2B5EF4-FFF2-40B4-BE49-F238E27FC236}">
                <a16:creationId xmlns:a16="http://schemas.microsoft.com/office/drawing/2014/main" id="{5E9CD5DD-D3FA-45A3-9582-0ED4F7004221}"/>
              </a:ext>
            </a:extLst>
          </p:cNvPr>
          <p:cNvSpPr>
            <a:spLocks noGrp="1"/>
          </p:cNvSpPr>
          <p:nvPr>
            <p:ph type="ftr" sz="quarter" idx="11"/>
          </p:nvPr>
        </p:nvSpPr>
        <p:spPr/>
        <p:txBody>
          <a:bodyPr/>
          <a:lstStyle/>
          <a:p>
            <a:r>
              <a:rPr lang="en-GB"/>
              <a:t>NTNU visit - CEM/IN - Asset Management &amp; Reliability</a:t>
            </a:r>
            <a:endParaRPr lang="fr-CH"/>
          </a:p>
        </p:txBody>
      </p:sp>
      <p:sp>
        <p:nvSpPr>
          <p:cNvPr id="6" name="Slide Number Placeholder 5">
            <a:extLst>
              <a:ext uri="{FF2B5EF4-FFF2-40B4-BE49-F238E27FC236}">
                <a16:creationId xmlns:a16="http://schemas.microsoft.com/office/drawing/2014/main" id="{83FAA0B9-49D1-4A47-97BC-3367470374A0}"/>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41890452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6C934-AF82-485B-BAA9-5B6A05F0860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CH"/>
          </a:p>
        </p:txBody>
      </p:sp>
      <p:sp>
        <p:nvSpPr>
          <p:cNvPr id="3" name="Subtitle 2">
            <a:extLst>
              <a:ext uri="{FF2B5EF4-FFF2-40B4-BE49-F238E27FC236}">
                <a16:creationId xmlns:a16="http://schemas.microsoft.com/office/drawing/2014/main" id="{47CAC221-4A3B-4D19-8CB1-4E8D71CAF4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CH"/>
          </a:p>
        </p:txBody>
      </p:sp>
      <p:sp>
        <p:nvSpPr>
          <p:cNvPr id="4" name="Date Placeholder 3">
            <a:extLst>
              <a:ext uri="{FF2B5EF4-FFF2-40B4-BE49-F238E27FC236}">
                <a16:creationId xmlns:a16="http://schemas.microsoft.com/office/drawing/2014/main" id="{2F2568CA-E62B-4FB8-9560-9518AB49C8EA}"/>
              </a:ext>
            </a:extLst>
          </p:cNvPr>
          <p:cNvSpPr>
            <a:spLocks noGrp="1"/>
          </p:cNvSpPr>
          <p:nvPr>
            <p:ph type="dt" sz="half" idx="10"/>
          </p:nvPr>
        </p:nvSpPr>
        <p:spPr/>
        <p:txBody>
          <a:bodyPr/>
          <a:lstStyle/>
          <a:p>
            <a:r>
              <a:rPr lang="de-CH"/>
              <a:t>30-03-2023</a:t>
            </a:r>
            <a:endParaRPr lang="fr-CH"/>
          </a:p>
        </p:txBody>
      </p:sp>
      <p:sp>
        <p:nvSpPr>
          <p:cNvPr id="5" name="Footer Placeholder 4">
            <a:extLst>
              <a:ext uri="{FF2B5EF4-FFF2-40B4-BE49-F238E27FC236}">
                <a16:creationId xmlns:a16="http://schemas.microsoft.com/office/drawing/2014/main" id="{2ED34C3E-BCA4-4068-B387-864368816E4E}"/>
              </a:ext>
            </a:extLst>
          </p:cNvPr>
          <p:cNvSpPr>
            <a:spLocks noGrp="1"/>
          </p:cNvSpPr>
          <p:nvPr>
            <p:ph type="ftr" sz="quarter" idx="11"/>
          </p:nvPr>
        </p:nvSpPr>
        <p:spPr/>
        <p:txBody>
          <a:bodyPr/>
          <a:lstStyle/>
          <a:p>
            <a:r>
              <a:rPr lang="en-GB"/>
              <a:t>NTNU visit - CEM/IN - Asset Management &amp; Reliability</a:t>
            </a:r>
            <a:endParaRPr lang="fr-CH"/>
          </a:p>
        </p:txBody>
      </p:sp>
      <p:sp>
        <p:nvSpPr>
          <p:cNvPr id="6" name="Slide Number Placeholder 5">
            <a:extLst>
              <a:ext uri="{FF2B5EF4-FFF2-40B4-BE49-F238E27FC236}">
                <a16:creationId xmlns:a16="http://schemas.microsoft.com/office/drawing/2014/main" id="{545542BB-EDA1-48F7-A0F0-83392833B1B2}"/>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8585064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98A12-2B13-4430-ACB2-9ECD3FE764DE}"/>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AF7CDA66-9A86-4CD2-87C7-F0BF253D1B4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9409436A-C51D-41D6-9791-DDC7D48D86EA}"/>
              </a:ext>
            </a:extLst>
          </p:cNvPr>
          <p:cNvSpPr>
            <a:spLocks noGrp="1"/>
          </p:cNvSpPr>
          <p:nvPr>
            <p:ph type="dt" sz="half" idx="10"/>
          </p:nvPr>
        </p:nvSpPr>
        <p:spPr/>
        <p:txBody>
          <a:bodyPr/>
          <a:lstStyle/>
          <a:p>
            <a:r>
              <a:rPr lang="de-CH"/>
              <a:t>30-03-2023</a:t>
            </a:r>
            <a:endParaRPr lang="fr-CH"/>
          </a:p>
        </p:txBody>
      </p:sp>
      <p:sp>
        <p:nvSpPr>
          <p:cNvPr id="5" name="Footer Placeholder 4">
            <a:extLst>
              <a:ext uri="{FF2B5EF4-FFF2-40B4-BE49-F238E27FC236}">
                <a16:creationId xmlns:a16="http://schemas.microsoft.com/office/drawing/2014/main" id="{4C7AFB0B-6013-47E5-961A-CA988A618786}"/>
              </a:ext>
            </a:extLst>
          </p:cNvPr>
          <p:cNvSpPr>
            <a:spLocks noGrp="1"/>
          </p:cNvSpPr>
          <p:nvPr>
            <p:ph type="ftr" sz="quarter" idx="11"/>
          </p:nvPr>
        </p:nvSpPr>
        <p:spPr/>
        <p:txBody>
          <a:bodyPr/>
          <a:lstStyle/>
          <a:p>
            <a:r>
              <a:rPr lang="en-GB"/>
              <a:t>NTNU visit - CEM/IN - Asset Management &amp; Reliability</a:t>
            </a:r>
            <a:endParaRPr lang="fr-CH"/>
          </a:p>
        </p:txBody>
      </p:sp>
      <p:sp>
        <p:nvSpPr>
          <p:cNvPr id="6" name="Slide Number Placeholder 5">
            <a:extLst>
              <a:ext uri="{FF2B5EF4-FFF2-40B4-BE49-F238E27FC236}">
                <a16:creationId xmlns:a16="http://schemas.microsoft.com/office/drawing/2014/main" id="{7618A76C-426A-42D5-A523-2B1AFA3197EB}"/>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408104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30-03-2023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NTNU visit - CEM/IN - Asset Management &amp; Reliability</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10096-734B-41EF-8217-1F75E33BBC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CH"/>
          </a:p>
        </p:txBody>
      </p:sp>
      <p:sp>
        <p:nvSpPr>
          <p:cNvPr id="3" name="Text Placeholder 2">
            <a:extLst>
              <a:ext uri="{FF2B5EF4-FFF2-40B4-BE49-F238E27FC236}">
                <a16:creationId xmlns:a16="http://schemas.microsoft.com/office/drawing/2014/main" id="{D2F3F6FC-2393-44A4-88D8-81B8FD25ED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4EE2B39-D181-44F5-A022-9E2714966BB8}"/>
              </a:ext>
            </a:extLst>
          </p:cNvPr>
          <p:cNvSpPr>
            <a:spLocks noGrp="1"/>
          </p:cNvSpPr>
          <p:nvPr>
            <p:ph type="dt" sz="half" idx="10"/>
          </p:nvPr>
        </p:nvSpPr>
        <p:spPr/>
        <p:txBody>
          <a:bodyPr/>
          <a:lstStyle/>
          <a:p>
            <a:r>
              <a:rPr lang="de-CH"/>
              <a:t>30-03-2023</a:t>
            </a:r>
            <a:endParaRPr lang="fr-CH"/>
          </a:p>
        </p:txBody>
      </p:sp>
      <p:sp>
        <p:nvSpPr>
          <p:cNvPr id="5" name="Footer Placeholder 4">
            <a:extLst>
              <a:ext uri="{FF2B5EF4-FFF2-40B4-BE49-F238E27FC236}">
                <a16:creationId xmlns:a16="http://schemas.microsoft.com/office/drawing/2014/main" id="{94AED21A-1AD4-4D19-86FE-2F550C9B5E11}"/>
              </a:ext>
            </a:extLst>
          </p:cNvPr>
          <p:cNvSpPr>
            <a:spLocks noGrp="1"/>
          </p:cNvSpPr>
          <p:nvPr>
            <p:ph type="ftr" sz="quarter" idx="11"/>
          </p:nvPr>
        </p:nvSpPr>
        <p:spPr/>
        <p:txBody>
          <a:bodyPr/>
          <a:lstStyle/>
          <a:p>
            <a:r>
              <a:rPr lang="en-GB"/>
              <a:t>NTNU visit - CEM/IN - Asset Management &amp; Reliability</a:t>
            </a:r>
            <a:endParaRPr lang="fr-CH"/>
          </a:p>
        </p:txBody>
      </p:sp>
      <p:sp>
        <p:nvSpPr>
          <p:cNvPr id="6" name="Slide Number Placeholder 5">
            <a:extLst>
              <a:ext uri="{FF2B5EF4-FFF2-40B4-BE49-F238E27FC236}">
                <a16:creationId xmlns:a16="http://schemas.microsoft.com/office/drawing/2014/main" id="{ADFA3578-D9A8-40D2-A182-354BDFCA6BB6}"/>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29674577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526E7-0B62-4E65-A13F-373D0E5E37B1}"/>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05EFD8B7-78DB-4193-A866-344A37F87AB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a:extLst>
              <a:ext uri="{FF2B5EF4-FFF2-40B4-BE49-F238E27FC236}">
                <a16:creationId xmlns:a16="http://schemas.microsoft.com/office/drawing/2014/main" id="{9D2D9453-4C56-4B29-AEEF-D5AD0F8F0E9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Date Placeholder 4">
            <a:extLst>
              <a:ext uri="{FF2B5EF4-FFF2-40B4-BE49-F238E27FC236}">
                <a16:creationId xmlns:a16="http://schemas.microsoft.com/office/drawing/2014/main" id="{34C5B996-8A15-4269-8A25-555A9F953BE6}"/>
              </a:ext>
            </a:extLst>
          </p:cNvPr>
          <p:cNvSpPr>
            <a:spLocks noGrp="1"/>
          </p:cNvSpPr>
          <p:nvPr>
            <p:ph type="dt" sz="half" idx="10"/>
          </p:nvPr>
        </p:nvSpPr>
        <p:spPr/>
        <p:txBody>
          <a:bodyPr/>
          <a:lstStyle/>
          <a:p>
            <a:r>
              <a:rPr lang="de-CH"/>
              <a:t>30-03-2023</a:t>
            </a:r>
            <a:endParaRPr lang="fr-CH"/>
          </a:p>
        </p:txBody>
      </p:sp>
      <p:sp>
        <p:nvSpPr>
          <p:cNvPr id="6" name="Footer Placeholder 5">
            <a:extLst>
              <a:ext uri="{FF2B5EF4-FFF2-40B4-BE49-F238E27FC236}">
                <a16:creationId xmlns:a16="http://schemas.microsoft.com/office/drawing/2014/main" id="{CEBD70CC-D9D2-45FE-8AD2-BA0A3D8CDE52}"/>
              </a:ext>
            </a:extLst>
          </p:cNvPr>
          <p:cNvSpPr>
            <a:spLocks noGrp="1"/>
          </p:cNvSpPr>
          <p:nvPr>
            <p:ph type="ftr" sz="quarter" idx="11"/>
          </p:nvPr>
        </p:nvSpPr>
        <p:spPr/>
        <p:txBody>
          <a:bodyPr/>
          <a:lstStyle/>
          <a:p>
            <a:r>
              <a:rPr lang="en-GB"/>
              <a:t>NTNU visit - CEM/IN - Asset Management &amp; Reliability</a:t>
            </a:r>
            <a:endParaRPr lang="fr-CH"/>
          </a:p>
        </p:txBody>
      </p:sp>
      <p:sp>
        <p:nvSpPr>
          <p:cNvPr id="7" name="Slide Number Placeholder 6">
            <a:extLst>
              <a:ext uri="{FF2B5EF4-FFF2-40B4-BE49-F238E27FC236}">
                <a16:creationId xmlns:a16="http://schemas.microsoft.com/office/drawing/2014/main" id="{37BDFF94-5B27-4FD7-AC3B-2ECEAEDB1790}"/>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29793803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15BD5-D941-46CD-815F-B7742A7BC5BA}"/>
              </a:ext>
            </a:extLst>
          </p:cNvPr>
          <p:cNvSpPr>
            <a:spLocks noGrp="1"/>
          </p:cNvSpPr>
          <p:nvPr>
            <p:ph type="title"/>
          </p:nvPr>
        </p:nvSpPr>
        <p:spPr>
          <a:xfrm>
            <a:off x="839788" y="365125"/>
            <a:ext cx="10515600" cy="1325563"/>
          </a:xfrm>
        </p:spPr>
        <p:txBody>
          <a:bodyPr/>
          <a:lstStyle/>
          <a:p>
            <a:r>
              <a:rPr lang="en-US"/>
              <a:t>Click to edit Master title style</a:t>
            </a:r>
            <a:endParaRPr lang="fr-CH"/>
          </a:p>
        </p:txBody>
      </p:sp>
      <p:sp>
        <p:nvSpPr>
          <p:cNvPr id="3" name="Text Placeholder 2">
            <a:extLst>
              <a:ext uri="{FF2B5EF4-FFF2-40B4-BE49-F238E27FC236}">
                <a16:creationId xmlns:a16="http://schemas.microsoft.com/office/drawing/2014/main" id="{B6CC0E51-2E34-47C0-9CC5-86E1FA5A28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6189783-232E-431B-9CFE-99E1B529789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a:extLst>
              <a:ext uri="{FF2B5EF4-FFF2-40B4-BE49-F238E27FC236}">
                <a16:creationId xmlns:a16="http://schemas.microsoft.com/office/drawing/2014/main" id="{D208508D-139B-45C3-9948-EBCBBB38AE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45C9CF3-E2D2-4B4C-86B9-41AA5F544D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Date Placeholder 6">
            <a:extLst>
              <a:ext uri="{FF2B5EF4-FFF2-40B4-BE49-F238E27FC236}">
                <a16:creationId xmlns:a16="http://schemas.microsoft.com/office/drawing/2014/main" id="{E99EDC1B-C46A-4E68-AA92-302889773E9C}"/>
              </a:ext>
            </a:extLst>
          </p:cNvPr>
          <p:cNvSpPr>
            <a:spLocks noGrp="1"/>
          </p:cNvSpPr>
          <p:nvPr>
            <p:ph type="dt" sz="half" idx="10"/>
          </p:nvPr>
        </p:nvSpPr>
        <p:spPr/>
        <p:txBody>
          <a:bodyPr/>
          <a:lstStyle/>
          <a:p>
            <a:r>
              <a:rPr lang="de-CH"/>
              <a:t>30-03-2023</a:t>
            </a:r>
            <a:endParaRPr lang="fr-CH"/>
          </a:p>
        </p:txBody>
      </p:sp>
      <p:sp>
        <p:nvSpPr>
          <p:cNvPr id="8" name="Footer Placeholder 7">
            <a:extLst>
              <a:ext uri="{FF2B5EF4-FFF2-40B4-BE49-F238E27FC236}">
                <a16:creationId xmlns:a16="http://schemas.microsoft.com/office/drawing/2014/main" id="{C3B3BB8B-95ED-4B58-A4AB-EF89D7B0F052}"/>
              </a:ext>
            </a:extLst>
          </p:cNvPr>
          <p:cNvSpPr>
            <a:spLocks noGrp="1"/>
          </p:cNvSpPr>
          <p:nvPr>
            <p:ph type="ftr" sz="quarter" idx="11"/>
          </p:nvPr>
        </p:nvSpPr>
        <p:spPr/>
        <p:txBody>
          <a:bodyPr/>
          <a:lstStyle/>
          <a:p>
            <a:r>
              <a:rPr lang="en-GB"/>
              <a:t>NTNU visit - CEM/IN - Asset Management &amp; Reliability</a:t>
            </a:r>
            <a:endParaRPr lang="fr-CH"/>
          </a:p>
        </p:txBody>
      </p:sp>
      <p:sp>
        <p:nvSpPr>
          <p:cNvPr id="9" name="Slide Number Placeholder 8">
            <a:extLst>
              <a:ext uri="{FF2B5EF4-FFF2-40B4-BE49-F238E27FC236}">
                <a16:creationId xmlns:a16="http://schemas.microsoft.com/office/drawing/2014/main" id="{096E908A-0A27-42B6-810F-C72B14AEEDFC}"/>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38395645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3CAE1-8791-481B-BB87-E447F9FF03A3}"/>
              </a:ext>
            </a:extLst>
          </p:cNvPr>
          <p:cNvSpPr>
            <a:spLocks noGrp="1"/>
          </p:cNvSpPr>
          <p:nvPr>
            <p:ph type="title"/>
          </p:nvPr>
        </p:nvSpPr>
        <p:spPr/>
        <p:txBody>
          <a:bodyPr/>
          <a:lstStyle/>
          <a:p>
            <a:r>
              <a:rPr lang="en-US"/>
              <a:t>Click to edit Master title style</a:t>
            </a:r>
            <a:endParaRPr lang="fr-CH"/>
          </a:p>
        </p:txBody>
      </p:sp>
      <p:sp>
        <p:nvSpPr>
          <p:cNvPr id="3" name="Date Placeholder 2">
            <a:extLst>
              <a:ext uri="{FF2B5EF4-FFF2-40B4-BE49-F238E27FC236}">
                <a16:creationId xmlns:a16="http://schemas.microsoft.com/office/drawing/2014/main" id="{48319422-79CF-418B-A774-4009645B6DE5}"/>
              </a:ext>
            </a:extLst>
          </p:cNvPr>
          <p:cNvSpPr>
            <a:spLocks noGrp="1"/>
          </p:cNvSpPr>
          <p:nvPr>
            <p:ph type="dt" sz="half" idx="10"/>
          </p:nvPr>
        </p:nvSpPr>
        <p:spPr/>
        <p:txBody>
          <a:bodyPr/>
          <a:lstStyle/>
          <a:p>
            <a:r>
              <a:rPr lang="de-CH"/>
              <a:t>30-03-2023</a:t>
            </a:r>
            <a:endParaRPr lang="fr-CH"/>
          </a:p>
        </p:txBody>
      </p:sp>
      <p:sp>
        <p:nvSpPr>
          <p:cNvPr id="4" name="Footer Placeholder 3">
            <a:extLst>
              <a:ext uri="{FF2B5EF4-FFF2-40B4-BE49-F238E27FC236}">
                <a16:creationId xmlns:a16="http://schemas.microsoft.com/office/drawing/2014/main" id="{7BAA41E9-B4EE-4696-A3D2-8EAD6F8ECA9A}"/>
              </a:ext>
            </a:extLst>
          </p:cNvPr>
          <p:cNvSpPr>
            <a:spLocks noGrp="1"/>
          </p:cNvSpPr>
          <p:nvPr>
            <p:ph type="ftr" sz="quarter" idx="11"/>
          </p:nvPr>
        </p:nvSpPr>
        <p:spPr/>
        <p:txBody>
          <a:bodyPr/>
          <a:lstStyle/>
          <a:p>
            <a:r>
              <a:rPr lang="en-GB"/>
              <a:t>NTNU visit - CEM/IN - Asset Management &amp; Reliability</a:t>
            </a:r>
            <a:endParaRPr lang="fr-CH"/>
          </a:p>
        </p:txBody>
      </p:sp>
      <p:sp>
        <p:nvSpPr>
          <p:cNvPr id="5" name="Slide Number Placeholder 4">
            <a:extLst>
              <a:ext uri="{FF2B5EF4-FFF2-40B4-BE49-F238E27FC236}">
                <a16:creationId xmlns:a16="http://schemas.microsoft.com/office/drawing/2014/main" id="{4B6A150A-0906-4A53-8771-C2C0905A7CAA}"/>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2851231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C493CA5-FC1F-445E-9B01-884021D38B94}"/>
              </a:ext>
            </a:extLst>
          </p:cNvPr>
          <p:cNvSpPr>
            <a:spLocks noGrp="1"/>
          </p:cNvSpPr>
          <p:nvPr>
            <p:ph type="dt" sz="half" idx="10"/>
          </p:nvPr>
        </p:nvSpPr>
        <p:spPr/>
        <p:txBody>
          <a:bodyPr/>
          <a:lstStyle/>
          <a:p>
            <a:r>
              <a:rPr lang="de-CH"/>
              <a:t>30-03-2023</a:t>
            </a:r>
            <a:endParaRPr lang="fr-CH"/>
          </a:p>
        </p:txBody>
      </p:sp>
      <p:sp>
        <p:nvSpPr>
          <p:cNvPr id="3" name="Footer Placeholder 2">
            <a:extLst>
              <a:ext uri="{FF2B5EF4-FFF2-40B4-BE49-F238E27FC236}">
                <a16:creationId xmlns:a16="http://schemas.microsoft.com/office/drawing/2014/main" id="{2FDAE328-AC59-42D8-9A48-E7AA648374A9}"/>
              </a:ext>
            </a:extLst>
          </p:cNvPr>
          <p:cNvSpPr>
            <a:spLocks noGrp="1"/>
          </p:cNvSpPr>
          <p:nvPr>
            <p:ph type="ftr" sz="quarter" idx="11"/>
          </p:nvPr>
        </p:nvSpPr>
        <p:spPr/>
        <p:txBody>
          <a:bodyPr/>
          <a:lstStyle/>
          <a:p>
            <a:r>
              <a:rPr lang="en-GB"/>
              <a:t>NTNU visit - CEM/IN - Asset Management &amp; Reliability</a:t>
            </a:r>
            <a:endParaRPr lang="fr-CH"/>
          </a:p>
        </p:txBody>
      </p:sp>
      <p:sp>
        <p:nvSpPr>
          <p:cNvPr id="4" name="Slide Number Placeholder 3">
            <a:extLst>
              <a:ext uri="{FF2B5EF4-FFF2-40B4-BE49-F238E27FC236}">
                <a16:creationId xmlns:a16="http://schemas.microsoft.com/office/drawing/2014/main" id="{13DD1616-E2F3-47EF-87B3-4435F70189F8}"/>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6897852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DB3A6-3267-466B-A824-8D8DA3DAB1D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Content Placeholder 2">
            <a:extLst>
              <a:ext uri="{FF2B5EF4-FFF2-40B4-BE49-F238E27FC236}">
                <a16:creationId xmlns:a16="http://schemas.microsoft.com/office/drawing/2014/main" id="{243D86E1-98D8-41D2-A0C3-27D3A2F7076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a:extLst>
              <a:ext uri="{FF2B5EF4-FFF2-40B4-BE49-F238E27FC236}">
                <a16:creationId xmlns:a16="http://schemas.microsoft.com/office/drawing/2014/main" id="{8C685037-8C2B-40FF-A095-0F78C16848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5C5701-87A0-4CD0-9A05-5C7234AF130C}"/>
              </a:ext>
            </a:extLst>
          </p:cNvPr>
          <p:cNvSpPr>
            <a:spLocks noGrp="1"/>
          </p:cNvSpPr>
          <p:nvPr>
            <p:ph type="dt" sz="half" idx="10"/>
          </p:nvPr>
        </p:nvSpPr>
        <p:spPr/>
        <p:txBody>
          <a:bodyPr/>
          <a:lstStyle/>
          <a:p>
            <a:r>
              <a:rPr lang="de-CH"/>
              <a:t>30-03-2023</a:t>
            </a:r>
            <a:endParaRPr lang="fr-CH"/>
          </a:p>
        </p:txBody>
      </p:sp>
      <p:sp>
        <p:nvSpPr>
          <p:cNvPr id="6" name="Footer Placeholder 5">
            <a:extLst>
              <a:ext uri="{FF2B5EF4-FFF2-40B4-BE49-F238E27FC236}">
                <a16:creationId xmlns:a16="http://schemas.microsoft.com/office/drawing/2014/main" id="{D6735535-D982-4672-A74E-4C2765619812}"/>
              </a:ext>
            </a:extLst>
          </p:cNvPr>
          <p:cNvSpPr>
            <a:spLocks noGrp="1"/>
          </p:cNvSpPr>
          <p:nvPr>
            <p:ph type="ftr" sz="quarter" idx="11"/>
          </p:nvPr>
        </p:nvSpPr>
        <p:spPr/>
        <p:txBody>
          <a:bodyPr/>
          <a:lstStyle/>
          <a:p>
            <a:r>
              <a:rPr lang="en-GB"/>
              <a:t>NTNU visit - CEM/IN - Asset Management &amp; Reliability</a:t>
            </a:r>
            <a:endParaRPr lang="fr-CH"/>
          </a:p>
        </p:txBody>
      </p:sp>
      <p:sp>
        <p:nvSpPr>
          <p:cNvPr id="7" name="Slide Number Placeholder 6">
            <a:extLst>
              <a:ext uri="{FF2B5EF4-FFF2-40B4-BE49-F238E27FC236}">
                <a16:creationId xmlns:a16="http://schemas.microsoft.com/office/drawing/2014/main" id="{B782FBC0-B797-49F5-9A4B-FFF41AB06CB0}"/>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10503368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A56A3-4FA7-41ED-95AD-634D115E58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Picture Placeholder 2">
            <a:extLst>
              <a:ext uri="{FF2B5EF4-FFF2-40B4-BE49-F238E27FC236}">
                <a16:creationId xmlns:a16="http://schemas.microsoft.com/office/drawing/2014/main" id="{BF3E410B-786F-4A75-8983-D737A08213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a:extLst>
              <a:ext uri="{FF2B5EF4-FFF2-40B4-BE49-F238E27FC236}">
                <a16:creationId xmlns:a16="http://schemas.microsoft.com/office/drawing/2014/main" id="{D6D536DC-2705-442E-BB63-DA5F065C1C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C60CED-D3C4-403F-8FDE-F855E98E5CD9}"/>
              </a:ext>
            </a:extLst>
          </p:cNvPr>
          <p:cNvSpPr>
            <a:spLocks noGrp="1"/>
          </p:cNvSpPr>
          <p:nvPr>
            <p:ph type="dt" sz="half" idx="10"/>
          </p:nvPr>
        </p:nvSpPr>
        <p:spPr/>
        <p:txBody>
          <a:bodyPr/>
          <a:lstStyle/>
          <a:p>
            <a:r>
              <a:rPr lang="de-CH"/>
              <a:t>30-03-2023</a:t>
            </a:r>
            <a:endParaRPr lang="fr-CH"/>
          </a:p>
        </p:txBody>
      </p:sp>
      <p:sp>
        <p:nvSpPr>
          <p:cNvPr id="6" name="Footer Placeholder 5">
            <a:extLst>
              <a:ext uri="{FF2B5EF4-FFF2-40B4-BE49-F238E27FC236}">
                <a16:creationId xmlns:a16="http://schemas.microsoft.com/office/drawing/2014/main" id="{BFBC3EE2-D61C-468A-BC00-A33D8FD73C8F}"/>
              </a:ext>
            </a:extLst>
          </p:cNvPr>
          <p:cNvSpPr>
            <a:spLocks noGrp="1"/>
          </p:cNvSpPr>
          <p:nvPr>
            <p:ph type="ftr" sz="quarter" idx="11"/>
          </p:nvPr>
        </p:nvSpPr>
        <p:spPr/>
        <p:txBody>
          <a:bodyPr/>
          <a:lstStyle/>
          <a:p>
            <a:r>
              <a:rPr lang="en-GB"/>
              <a:t>NTNU visit - CEM/IN - Asset Management &amp; Reliability</a:t>
            </a:r>
            <a:endParaRPr lang="fr-CH"/>
          </a:p>
        </p:txBody>
      </p:sp>
      <p:sp>
        <p:nvSpPr>
          <p:cNvPr id="7" name="Slide Number Placeholder 6">
            <a:extLst>
              <a:ext uri="{FF2B5EF4-FFF2-40B4-BE49-F238E27FC236}">
                <a16:creationId xmlns:a16="http://schemas.microsoft.com/office/drawing/2014/main" id="{ECD6D2CB-7BB7-444C-B1A0-EDD6D0856C2A}"/>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613318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C7D82-437F-4B0E-942D-468DB10212B7}"/>
              </a:ext>
            </a:extLst>
          </p:cNvPr>
          <p:cNvSpPr>
            <a:spLocks noGrp="1"/>
          </p:cNvSpPr>
          <p:nvPr>
            <p:ph type="title"/>
          </p:nvPr>
        </p:nvSpPr>
        <p:spPr/>
        <p:txBody>
          <a:bodyPr/>
          <a:lstStyle/>
          <a:p>
            <a:r>
              <a:rPr lang="en-US"/>
              <a:t>Click to edit Master title style</a:t>
            </a:r>
            <a:endParaRPr lang="fr-CH"/>
          </a:p>
        </p:txBody>
      </p:sp>
      <p:sp>
        <p:nvSpPr>
          <p:cNvPr id="3" name="Vertical Text Placeholder 2">
            <a:extLst>
              <a:ext uri="{FF2B5EF4-FFF2-40B4-BE49-F238E27FC236}">
                <a16:creationId xmlns:a16="http://schemas.microsoft.com/office/drawing/2014/main" id="{268D8429-49D9-4D04-B5BE-3AF89F39294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1EA9E9FC-38D9-419D-8EF4-93D29E3E7369}"/>
              </a:ext>
            </a:extLst>
          </p:cNvPr>
          <p:cNvSpPr>
            <a:spLocks noGrp="1"/>
          </p:cNvSpPr>
          <p:nvPr>
            <p:ph type="dt" sz="half" idx="10"/>
          </p:nvPr>
        </p:nvSpPr>
        <p:spPr/>
        <p:txBody>
          <a:bodyPr/>
          <a:lstStyle/>
          <a:p>
            <a:r>
              <a:rPr lang="de-CH"/>
              <a:t>30-03-2023</a:t>
            </a:r>
            <a:endParaRPr lang="fr-CH"/>
          </a:p>
        </p:txBody>
      </p:sp>
      <p:sp>
        <p:nvSpPr>
          <p:cNvPr id="5" name="Footer Placeholder 4">
            <a:extLst>
              <a:ext uri="{FF2B5EF4-FFF2-40B4-BE49-F238E27FC236}">
                <a16:creationId xmlns:a16="http://schemas.microsoft.com/office/drawing/2014/main" id="{6DF8C279-5C23-46E6-B62A-2F0BF671C72B}"/>
              </a:ext>
            </a:extLst>
          </p:cNvPr>
          <p:cNvSpPr>
            <a:spLocks noGrp="1"/>
          </p:cNvSpPr>
          <p:nvPr>
            <p:ph type="ftr" sz="quarter" idx="11"/>
          </p:nvPr>
        </p:nvSpPr>
        <p:spPr/>
        <p:txBody>
          <a:bodyPr/>
          <a:lstStyle/>
          <a:p>
            <a:r>
              <a:rPr lang="en-GB"/>
              <a:t>NTNU visit - CEM/IN - Asset Management &amp; Reliability</a:t>
            </a:r>
            <a:endParaRPr lang="fr-CH"/>
          </a:p>
        </p:txBody>
      </p:sp>
      <p:sp>
        <p:nvSpPr>
          <p:cNvPr id="6" name="Slide Number Placeholder 5">
            <a:extLst>
              <a:ext uri="{FF2B5EF4-FFF2-40B4-BE49-F238E27FC236}">
                <a16:creationId xmlns:a16="http://schemas.microsoft.com/office/drawing/2014/main" id="{87A726A0-A799-482F-ABEE-6D29FD1CD0B2}"/>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18877077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F6F278-7C48-4E49-988C-13C7A7DB6C4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CH"/>
          </a:p>
        </p:txBody>
      </p:sp>
      <p:sp>
        <p:nvSpPr>
          <p:cNvPr id="3" name="Vertical Text Placeholder 2">
            <a:extLst>
              <a:ext uri="{FF2B5EF4-FFF2-40B4-BE49-F238E27FC236}">
                <a16:creationId xmlns:a16="http://schemas.microsoft.com/office/drawing/2014/main" id="{60E5B5FD-0904-493D-B429-042B880E75A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9B6E3EEE-17E9-4AF0-8595-2C94C306521F}"/>
              </a:ext>
            </a:extLst>
          </p:cNvPr>
          <p:cNvSpPr>
            <a:spLocks noGrp="1"/>
          </p:cNvSpPr>
          <p:nvPr>
            <p:ph type="dt" sz="half" idx="10"/>
          </p:nvPr>
        </p:nvSpPr>
        <p:spPr/>
        <p:txBody>
          <a:bodyPr/>
          <a:lstStyle/>
          <a:p>
            <a:r>
              <a:rPr lang="de-CH"/>
              <a:t>30-03-2023</a:t>
            </a:r>
            <a:endParaRPr lang="fr-CH"/>
          </a:p>
        </p:txBody>
      </p:sp>
      <p:sp>
        <p:nvSpPr>
          <p:cNvPr id="5" name="Footer Placeholder 4">
            <a:extLst>
              <a:ext uri="{FF2B5EF4-FFF2-40B4-BE49-F238E27FC236}">
                <a16:creationId xmlns:a16="http://schemas.microsoft.com/office/drawing/2014/main" id="{A2DADE8A-AC95-49DD-BB5B-DB6EC35688EC}"/>
              </a:ext>
            </a:extLst>
          </p:cNvPr>
          <p:cNvSpPr>
            <a:spLocks noGrp="1"/>
          </p:cNvSpPr>
          <p:nvPr>
            <p:ph type="ftr" sz="quarter" idx="11"/>
          </p:nvPr>
        </p:nvSpPr>
        <p:spPr/>
        <p:txBody>
          <a:bodyPr/>
          <a:lstStyle/>
          <a:p>
            <a:r>
              <a:rPr lang="en-GB"/>
              <a:t>NTNU visit - CEM/IN - Asset Management &amp; Reliability</a:t>
            </a:r>
            <a:endParaRPr lang="fr-CH"/>
          </a:p>
        </p:txBody>
      </p:sp>
      <p:sp>
        <p:nvSpPr>
          <p:cNvPr id="6" name="Slide Number Placeholder 5">
            <a:extLst>
              <a:ext uri="{FF2B5EF4-FFF2-40B4-BE49-F238E27FC236}">
                <a16:creationId xmlns:a16="http://schemas.microsoft.com/office/drawing/2014/main" id="{B2A9561E-00BC-4410-BFEB-1A55664C780A}"/>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2547138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pic>
        <p:nvPicPr>
          <p:cNvPr id="8" name="Picture 7" descr="Logo&#10;&#10;Description automatically generated">
            <a:extLst>
              <a:ext uri="{FF2B5EF4-FFF2-40B4-BE49-F238E27FC236}">
                <a16:creationId xmlns:a16="http://schemas.microsoft.com/office/drawing/2014/main" id="{6859780D-4C69-49E3-8F6F-D32F7FC652A5}"/>
              </a:ext>
            </a:extLst>
          </p:cNvPr>
          <p:cNvPicPr>
            <a:picLocks noChangeAspect="1"/>
          </p:cNvPicPr>
          <p:nvPr userDrawn="1"/>
        </p:nvPicPr>
        <p:blipFill>
          <a:blip r:embed="rId3"/>
          <a:stretch>
            <a:fillRect/>
          </a:stretch>
        </p:blipFill>
        <p:spPr>
          <a:xfrm>
            <a:off x="11080559" y="145645"/>
            <a:ext cx="1208870" cy="960142"/>
          </a:xfrm>
          <a:prstGeom prst="rect">
            <a:avLst/>
          </a:prstGeom>
        </p:spPr>
      </p:pic>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70920" y="186630"/>
            <a:ext cx="2601987" cy="960142"/>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264493" y="6378349"/>
            <a:ext cx="851895" cy="365125"/>
          </a:xfrm>
        </p:spPr>
        <p:txBody>
          <a:bodyPr/>
          <a:lstStyle/>
          <a:p>
            <a:r>
              <a:rPr lang="de-CH"/>
              <a:t>30-03-2023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NTNU visit - CEM/IN - Asset Management &amp; Reliability</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3247402" y="6378349"/>
            <a:ext cx="868986" cy="365125"/>
          </a:xfrm>
        </p:spPr>
        <p:txBody>
          <a:bodyPr/>
          <a:lstStyle/>
          <a:p>
            <a:r>
              <a:rPr lang="de-CH"/>
              <a:t>30-03-2023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NTNU visit - CEM/IN - Asset Management &amp; Reliability</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beams.cern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pic>
        <p:nvPicPr>
          <p:cNvPr id="10" name="Picture 9">
            <a:extLst>
              <a:ext uri="{FF2B5EF4-FFF2-40B4-BE49-F238E27FC236}">
                <a16:creationId xmlns:a16="http://schemas.microsoft.com/office/drawing/2014/main" id="{9ED4B852-3DEA-496D-8E63-98B1574381D4}"/>
              </a:ext>
            </a:extLst>
          </p:cNvPr>
          <p:cNvPicPr>
            <a:picLocks noChangeAspect="1"/>
          </p:cNvPicPr>
          <p:nvPr userDrawn="1"/>
        </p:nvPicPr>
        <p:blipFill>
          <a:blip r:embed="rId3"/>
          <a:stretch>
            <a:fillRect/>
          </a:stretch>
        </p:blipFill>
        <p:spPr>
          <a:xfrm>
            <a:off x="11330911" y="159548"/>
            <a:ext cx="748359" cy="748359"/>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F8CD0-C39F-46EF-B6A7-5FAA09E834B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CH"/>
          </a:p>
        </p:txBody>
      </p:sp>
      <p:sp>
        <p:nvSpPr>
          <p:cNvPr id="3" name="Subtitle 2">
            <a:extLst>
              <a:ext uri="{FF2B5EF4-FFF2-40B4-BE49-F238E27FC236}">
                <a16:creationId xmlns:a16="http://schemas.microsoft.com/office/drawing/2014/main" id="{E8CB3CCF-0FF5-4824-AB03-6B7FA440DE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CH"/>
          </a:p>
        </p:txBody>
      </p:sp>
      <p:sp>
        <p:nvSpPr>
          <p:cNvPr id="4" name="Date Placeholder 3">
            <a:extLst>
              <a:ext uri="{FF2B5EF4-FFF2-40B4-BE49-F238E27FC236}">
                <a16:creationId xmlns:a16="http://schemas.microsoft.com/office/drawing/2014/main" id="{1D1AA28E-2A5F-4D02-9F55-33ABAA4AB4E3}"/>
              </a:ext>
            </a:extLst>
          </p:cNvPr>
          <p:cNvSpPr>
            <a:spLocks noGrp="1"/>
          </p:cNvSpPr>
          <p:nvPr>
            <p:ph type="dt" sz="half" idx="10"/>
          </p:nvPr>
        </p:nvSpPr>
        <p:spPr/>
        <p:txBody>
          <a:bodyPr/>
          <a:lstStyle/>
          <a:p>
            <a:r>
              <a:rPr lang="de-CH"/>
              <a:t>30-03-2023</a:t>
            </a:r>
            <a:endParaRPr lang="fr-CH"/>
          </a:p>
        </p:txBody>
      </p:sp>
      <p:sp>
        <p:nvSpPr>
          <p:cNvPr id="5" name="Footer Placeholder 4">
            <a:extLst>
              <a:ext uri="{FF2B5EF4-FFF2-40B4-BE49-F238E27FC236}">
                <a16:creationId xmlns:a16="http://schemas.microsoft.com/office/drawing/2014/main" id="{C5854CAB-D684-40F7-BCB0-240F5D0C90B4}"/>
              </a:ext>
            </a:extLst>
          </p:cNvPr>
          <p:cNvSpPr>
            <a:spLocks noGrp="1"/>
          </p:cNvSpPr>
          <p:nvPr>
            <p:ph type="ftr" sz="quarter" idx="11"/>
          </p:nvPr>
        </p:nvSpPr>
        <p:spPr/>
        <p:txBody>
          <a:bodyPr/>
          <a:lstStyle/>
          <a:p>
            <a:r>
              <a:rPr lang="en-GB"/>
              <a:t>NTNU visit - CEM/IN - Asset Management &amp; Reliability</a:t>
            </a:r>
            <a:endParaRPr lang="fr-CH"/>
          </a:p>
        </p:txBody>
      </p:sp>
      <p:sp>
        <p:nvSpPr>
          <p:cNvPr id="6" name="Slide Number Placeholder 5">
            <a:extLst>
              <a:ext uri="{FF2B5EF4-FFF2-40B4-BE49-F238E27FC236}">
                <a16:creationId xmlns:a16="http://schemas.microsoft.com/office/drawing/2014/main" id="{3990865C-55B3-4CF8-8C8E-F8EB7FC400BA}"/>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418563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4C210-0F57-4D99-AB2E-ECC3CFFD916C}"/>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0C0BE1F5-EEDC-4E04-B6AF-BCA4EE50D0E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2799783C-4CE7-4B02-A8A8-5A5D0CEA975C}"/>
              </a:ext>
            </a:extLst>
          </p:cNvPr>
          <p:cNvSpPr>
            <a:spLocks noGrp="1"/>
          </p:cNvSpPr>
          <p:nvPr>
            <p:ph type="dt" sz="half" idx="10"/>
          </p:nvPr>
        </p:nvSpPr>
        <p:spPr/>
        <p:txBody>
          <a:bodyPr/>
          <a:lstStyle/>
          <a:p>
            <a:r>
              <a:rPr lang="de-CH"/>
              <a:t>30-03-2023</a:t>
            </a:r>
            <a:endParaRPr lang="fr-CH"/>
          </a:p>
        </p:txBody>
      </p:sp>
      <p:sp>
        <p:nvSpPr>
          <p:cNvPr id="5" name="Footer Placeholder 4">
            <a:extLst>
              <a:ext uri="{FF2B5EF4-FFF2-40B4-BE49-F238E27FC236}">
                <a16:creationId xmlns:a16="http://schemas.microsoft.com/office/drawing/2014/main" id="{9F5B5BC9-7FCA-45DC-B4D5-0EC60F41FE59}"/>
              </a:ext>
            </a:extLst>
          </p:cNvPr>
          <p:cNvSpPr>
            <a:spLocks noGrp="1"/>
          </p:cNvSpPr>
          <p:nvPr>
            <p:ph type="ftr" sz="quarter" idx="11"/>
          </p:nvPr>
        </p:nvSpPr>
        <p:spPr/>
        <p:txBody>
          <a:bodyPr/>
          <a:lstStyle/>
          <a:p>
            <a:r>
              <a:rPr lang="en-GB"/>
              <a:t>NTNU visit - CEM/IN - Asset Management &amp; Reliability</a:t>
            </a:r>
            <a:endParaRPr lang="fr-CH"/>
          </a:p>
        </p:txBody>
      </p:sp>
      <p:sp>
        <p:nvSpPr>
          <p:cNvPr id="6" name="Slide Number Placeholder 5">
            <a:extLst>
              <a:ext uri="{FF2B5EF4-FFF2-40B4-BE49-F238E27FC236}">
                <a16:creationId xmlns:a16="http://schemas.microsoft.com/office/drawing/2014/main" id="{35A13904-E7B9-47B0-B04B-CAFF3E02E8E9}"/>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178351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F8FA3-B386-41D8-9402-BD03F3D969E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CH"/>
          </a:p>
        </p:txBody>
      </p:sp>
      <p:sp>
        <p:nvSpPr>
          <p:cNvPr id="3" name="Text Placeholder 2">
            <a:extLst>
              <a:ext uri="{FF2B5EF4-FFF2-40B4-BE49-F238E27FC236}">
                <a16:creationId xmlns:a16="http://schemas.microsoft.com/office/drawing/2014/main" id="{CA07645E-90F2-4D94-970A-B799510BAC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0F89960-6EBE-44B2-BC44-C023B78A8187}"/>
              </a:ext>
            </a:extLst>
          </p:cNvPr>
          <p:cNvSpPr>
            <a:spLocks noGrp="1"/>
          </p:cNvSpPr>
          <p:nvPr>
            <p:ph type="dt" sz="half" idx="10"/>
          </p:nvPr>
        </p:nvSpPr>
        <p:spPr/>
        <p:txBody>
          <a:bodyPr/>
          <a:lstStyle/>
          <a:p>
            <a:r>
              <a:rPr lang="de-CH"/>
              <a:t>30-03-2023</a:t>
            </a:r>
            <a:endParaRPr lang="fr-CH"/>
          </a:p>
        </p:txBody>
      </p:sp>
      <p:sp>
        <p:nvSpPr>
          <p:cNvPr id="5" name="Footer Placeholder 4">
            <a:extLst>
              <a:ext uri="{FF2B5EF4-FFF2-40B4-BE49-F238E27FC236}">
                <a16:creationId xmlns:a16="http://schemas.microsoft.com/office/drawing/2014/main" id="{9A542376-6583-417E-87BD-9D579FDC6FCF}"/>
              </a:ext>
            </a:extLst>
          </p:cNvPr>
          <p:cNvSpPr>
            <a:spLocks noGrp="1"/>
          </p:cNvSpPr>
          <p:nvPr>
            <p:ph type="ftr" sz="quarter" idx="11"/>
          </p:nvPr>
        </p:nvSpPr>
        <p:spPr/>
        <p:txBody>
          <a:bodyPr/>
          <a:lstStyle/>
          <a:p>
            <a:r>
              <a:rPr lang="en-GB"/>
              <a:t>NTNU visit - CEM/IN - Asset Management &amp; Reliability</a:t>
            </a:r>
            <a:endParaRPr lang="fr-CH"/>
          </a:p>
        </p:txBody>
      </p:sp>
      <p:sp>
        <p:nvSpPr>
          <p:cNvPr id="6" name="Slide Number Placeholder 5">
            <a:extLst>
              <a:ext uri="{FF2B5EF4-FFF2-40B4-BE49-F238E27FC236}">
                <a16:creationId xmlns:a16="http://schemas.microsoft.com/office/drawing/2014/main" id="{B977233B-D814-4D9A-BCFB-55119CD3D55D}"/>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1478098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12776" y="1563413"/>
            <a:ext cx="11376024" cy="4608512"/>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de-CH"/>
              <a:t>30-03-2023</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NTNU visit - CEM/IN - Asset Management &amp; Reliability</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8"/>
          <a:stretch>
            <a:fillRect/>
          </a:stretch>
        </p:blipFill>
        <p:spPr>
          <a:xfrm>
            <a:off x="407988" y="6364599"/>
            <a:ext cx="495300" cy="393700"/>
          </a:xfrm>
          <a:prstGeom prst="rect">
            <a:avLst/>
          </a:prstGeom>
        </p:spPr>
      </p:pic>
      <p:pic>
        <p:nvPicPr>
          <p:cNvPr id="12" name="Picture 11" descr="A picture containing venn diagram&#10;&#10;Description automatically generated">
            <a:extLst>
              <a:ext uri="{FF2B5EF4-FFF2-40B4-BE49-F238E27FC236}">
                <a16:creationId xmlns:a16="http://schemas.microsoft.com/office/drawing/2014/main" id="{601E8028-4D05-4287-A43C-BB893015EDDE}"/>
              </a:ext>
            </a:extLst>
          </p:cNvPr>
          <p:cNvPicPr>
            <a:picLocks noChangeAspect="1"/>
          </p:cNvPicPr>
          <p:nvPr userDrawn="1"/>
        </p:nvPicPr>
        <p:blipFill>
          <a:blip r:embed="rId9"/>
          <a:stretch>
            <a:fillRect/>
          </a:stretch>
        </p:blipFill>
        <p:spPr>
          <a:xfrm>
            <a:off x="11172524" y="307760"/>
            <a:ext cx="898889" cy="713941"/>
          </a:xfrm>
          <a:prstGeom prst="rect">
            <a:avLst/>
          </a:prstGeom>
        </p:spPr>
      </p:pic>
      <p:pic>
        <p:nvPicPr>
          <p:cNvPr id="5" name="Picture 4">
            <a:extLst>
              <a:ext uri="{FF2B5EF4-FFF2-40B4-BE49-F238E27FC236}">
                <a16:creationId xmlns:a16="http://schemas.microsoft.com/office/drawing/2014/main" id="{299A5FCA-3145-4637-9A27-A42F112E029D}"/>
              </a:ext>
            </a:extLst>
          </p:cNvPr>
          <p:cNvPicPr>
            <a:picLocks noChangeAspect="1"/>
          </p:cNvPicPr>
          <p:nvPr userDrawn="1"/>
        </p:nvPicPr>
        <p:blipFill>
          <a:blip r:embed="rId10"/>
          <a:stretch>
            <a:fillRect/>
          </a:stretch>
        </p:blipFill>
        <p:spPr>
          <a:xfrm>
            <a:off x="941226" y="6357407"/>
            <a:ext cx="476250" cy="442913"/>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65" r:id="rId4"/>
    <p:sldLayoutId id="2147483652" r:id="rId5"/>
    <p:sldLayoutId id="2147483655" r:id="rId6"/>
  </p:sldLayoutIdLst>
  <p:hf sldNum="0"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4852C09-F5B4-4240-819C-49FCEB592C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fr-CH" dirty="0"/>
          </a:p>
        </p:txBody>
      </p:sp>
      <p:sp>
        <p:nvSpPr>
          <p:cNvPr id="3" name="Text Placeholder 2">
            <a:extLst>
              <a:ext uri="{FF2B5EF4-FFF2-40B4-BE49-F238E27FC236}">
                <a16:creationId xmlns:a16="http://schemas.microsoft.com/office/drawing/2014/main" id="{7CC0F5CF-8E62-4AC7-B4D3-7CE1283587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r-CH" dirty="0"/>
          </a:p>
        </p:txBody>
      </p:sp>
      <p:sp>
        <p:nvSpPr>
          <p:cNvPr id="4" name="Date Placeholder 3">
            <a:extLst>
              <a:ext uri="{FF2B5EF4-FFF2-40B4-BE49-F238E27FC236}">
                <a16:creationId xmlns:a16="http://schemas.microsoft.com/office/drawing/2014/main" id="{F210FA3E-3F3B-42CA-8E53-58AB652A2C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30-03-2023</a:t>
            </a:r>
            <a:endParaRPr lang="fr-CH"/>
          </a:p>
        </p:txBody>
      </p:sp>
      <p:sp>
        <p:nvSpPr>
          <p:cNvPr id="5" name="Footer Placeholder 4">
            <a:extLst>
              <a:ext uri="{FF2B5EF4-FFF2-40B4-BE49-F238E27FC236}">
                <a16:creationId xmlns:a16="http://schemas.microsoft.com/office/drawing/2014/main" id="{529B2DC7-1BDB-4235-A744-2F33FAB454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NTNU visit - CEM/IN - Asset Management &amp; Reliability</a:t>
            </a:r>
            <a:endParaRPr lang="fr-CH"/>
          </a:p>
        </p:txBody>
      </p:sp>
      <p:sp>
        <p:nvSpPr>
          <p:cNvPr id="6" name="Slide Number Placeholder 5">
            <a:extLst>
              <a:ext uri="{FF2B5EF4-FFF2-40B4-BE49-F238E27FC236}">
                <a16:creationId xmlns:a16="http://schemas.microsoft.com/office/drawing/2014/main" id="{17F73DC9-8914-498E-A052-90853A1D9D0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36ECA-C1E0-4E9F-8867-F1DDA48A95C6}" type="slidenum">
              <a:rPr lang="fr-CH" smtClean="0"/>
              <a:t>‹#›</a:t>
            </a:fld>
            <a:endParaRPr lang="fr-CH"/>
          </a:p>
        </p:txBody>
      </p:sp>
    </p:spTree>
    <p:extLst>
      <p:ext uri="{BB962C8B-B14F-4D97-AF65-F5344CB8AC3E}">
        <p14:creationId xmlns:p14="http://schemas.microsoft.com/office/powerpoint/2010/main" val="301576154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66BED9C-C0BC-4041-9DE2-A9B86CD177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CH"/>
          </a:p>
        </p:txBody>
      </p:sp>
      <p:sp>
        <p:nvSpPr>
          <p:cNvPr id="3" name="Text Placeholder 2">
            <a:extLst>
              <a:ext uri="{FF2B5EF4-FFF2-40B4-BE49-F238E27FC236}">
                <a16:creationId xmlns:a16="http://schemas.microsoft.com/office/drawing/2014/main" id="{02B2FE91-DB0A-4A5D-A665-60C1C0F428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A7F6A994-EE35-4F61-87A1-5CFD0D826D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30-03-2023</a:t>
            </a:r>
            <a:endParaRPr lang="fr-CH"/>
          </a:p>
        </p:txBody>
      </p:sp>
      <p:sp>
        <p:nvSpPr>
          <p:cNvPr id="5" name="Footer Placeholder 4">
            <a:extLst>
              <a:ext uri="{FF2B5EF4-FFF2-40B4-BE49-F238E27FC236}">
                <a16:creationId xmlns:a16="http://schemas.microsoft.com/office/drawing/2014/main" id="{373D4F31-D862-4EC8-B863-71D0981F19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NTNU visit - CEM/IN - Asset Management &amp; Reliability</a:t>
            </a:r>
            <a:endParaRPr lang="fr-CH"/>
          </a:p>
        </p:txBody>
      </p:sp>
      <p:sp>
        <p:nvSpPr>
          <p:cNvPr id="6" name="Slide Number Placeholder 5">
            <a:extLst>
              <a:ext uri="{FF2B5EF4-FFF2-40B4-BE49-F238E27FC236}">
                <a16:creationId xmlns:a16="http://schemas.microsoft.com/office/drawing/2014/main" id="{FA0DA7EE-88BB-4C88-A0F7-F204F93177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44185F-448A-44B8-9601-1F60DA4AC2DF}" type="slidenum">
              <a:rPr lang="fr-CH" smtClean="0"/>
              <a:t>‹#›</a:t>
            </a:fld>
            <a:endParaRPr lang="fr-CH"/>
          </a:p>
        </p:txBody>
      </p:sp>
    </p:spTree>
    <p:extLst>
      <p:ext uri="{BB962C8B-B14F-4D97-AF65-F5344CB8AC3E}">
        <p14:creationId xmlns:p14="http://schemas.microsoft.com/office/powerpoint/2010/main" val="389342451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hit-reliability.web.cern.ch/"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4.xml"/><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slideLayout" Target="../slideLayouts/slideLayout4.xml"/><Relationship Id="rId5" Type="http://schemas.openxmlformats.org/officeDocument/2006/relationships/image" Target="../media/image20.jpg"/><Relationship Id="rId4" Type="http://schemas.openxmlformats.org/officeDocument/2006/relationships/image" Target="../media/image19.jpg"/></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pPr algn="ctr"/>
            <a:r>
              <a:rPr lang="en-US" dirty="0"/>
              <a:t>Controls Infrastructure</a:t>
            </a:r>
            <a:br>
              <a:rPr lang="en-US" dirty="0"/>
            </a:br>
            <a:r>
              <a:rPr lang="en-US" sz="3200" dirty="0"/>
              <a:t>Asset management &amp; Reliability</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049982"/>
            <a:ext cx="11376026" cy="1454057"/>
          </a:xfrm>
        </p:spPr>
        <p:txBody>
          <a:bodyPr/>
          <a:lstStyle/>
          <a:p>
            <a:pPr algn="l"/>
            <a:r>
              <a:rPr lang="en-US" sz="1800" dirty="0" err="1"/>
              <a:t>Ioan</a:t>
            </a:r>
            <a:r>
              <a:rPr lang="en-US" sz="1800" dirty="0"/>
              <a:t> </a:t>
            </a:r>
            <a:r>
              <a:rPr lang="en-US" sz="1800" dirty="0" err="1"/>
              <a:t>Kozsar</a:t>
            </a:r>
            <a:r>
              <a:rPr lang="en-US" sz="1800" dirty="0"/>
              <a:t> – CEM-IN</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3735CDE-DBDD-4677-9E37-B7CCCE82BFFF}"/>
              </a:ext>
            </a:extLst>
          </p:cNvPr>
          <p:cNvSpPr>
            <a:spLocks noGrp="1"/>
          </p:cNvSpPr>
          <p:nvPr>
            <p:ph idx="1"/>
          </p:nvPr>
        </p:nvSpPr>
        <p:spPr/>
        <p:txBody>
          <a:bodyPr/>
          <a:lstStyle/>
          <a:p>
            <a:endParaRPr lang="en-GB" dirty="0"/>
          </a:p>
        </p:txBody>
      </p:sp>
      <p:sp>
        <p:nvSpPr>
          <p:cNvPr id="3" name="Title 2">
            <a:extLst>
              <a:ext uri="{FF2B5EF4-FFF2-40B4-BE49-F238E27FC236}">
                <a16:creationId xmlns:a16="http://schemas.microsoft.com/office/drawing/2014/main" id="{A69B13BB-9385-4E88-9346-74FF4393C82A}"/>
              </a:ext>
            </a:extLst>
          </p:cNvPr>
          <p:cNvSpPr>
            <a:spLocks noGrp="1"/>
          </p:cNvSpPr>
          <p:nvPr>
            <p:ph type="title"/>
          </p:nvPr>
        </p:nvSpPr>
        <p:spPr/>
        <p:txBody>
          <a:bodyPr/>
          <a:lstStyle/>
          <a:p>
            <a:r>
              <a:rPr lang="en-US" dirty="0"/>
              <a:t>Controls Hardware Data Management approach </a:t>
            </a:r>
            <a:endParaRPr lang="en-GB" dirty="0"/>
          </a:p>
        </p:txBody>
      </p:sp>
      <p:sp>
        <p:nvSpPr>
          <p:cNvPr id="4" name="Date Placeholder 3">
            <a:extLst>
              <a:ext uri="{FF2B5EF4-FFF2-40B4-BE49-F238E27FC236}">
                <a16:creationId xmlns:a16="http://schemas.microsoft.com/office/drawing/2014/main" id="{6FCE2942-A274-4DDA-8E1D-F7A0FB3C42D7}"/>
              </a:ext>
            </a:extLst>
          </p:cNvPr>
          <p:cNvSpPr>
            <a:spLocks noGrp="1"/>
          </p:cNvSpPr>
          <p:nvPr>
            <p:ph type="dt" sz="half" idx="10"/>
          </p:nvPr>
        </p:nvSpPr>
        <p:spPr/>
        <p:txBody>
          <a:bodyPr/>
          <a:lstStyle/>
          <a:p>
            <a:r>
              <a:rPr lang="de-CH"/>
              <a:t>30-03-2023</a:t>
            </a:r>
            <a:endParaRPr lang="en-US" dirty="0"/>
          </a:p>
        </p:txBody>
      </p:sp>
      <p:sp>
        <p:nvSpPr>
          <p:cNvPr id="5" name="Footer Placeholder 4">
            <a:extLst>
              <a:ext uri="{FF2B5EF4-FFF2-40B4-BE49-F238E27FC236}">
                <a16:creationId xmlns:a16="http://schemas.microsoft.com/office/drawing/2014/main" id="{5D465F48-7F06-499B-B7E7-E07C49CEF12D}"/>
              </a:ext>
            </a:extLst>
          </p:cNvPr>
          <p:cNvSpPr>
            <a:spLocks noGrp="1"/>
          </p:cNvSpPr>
          <p:nvPr>
            <p:ph type="ftr" sz="quarter" idx="11"/>
          </p:nvPr>
        </p:nvSpPr>
        <p:spPr/>
        <p:txBody>
          <a:bodyPr/>
          <a:lstStyle/>
          <a:p>
            <a:r>
              <a:rPr lang="en-GB"/>
              <a:t>NTNU visit - CEM/IN - Asset Management &amp; Reliability</a:t>
            </a:r>
            <a:endParaRPr lang="en-US" dirty="0"/>
          </a:p>
        </p:txBody>
      </p:sp>
      <p:sp>
        <p:nvSpPr>
          <p:cNvPr id="18" name="Rectangle 17">
            <a:extLst>
              <a:ext uri="{FF2B5EF4-FFF2-40B4-BE49-F238E27FC236}">
                <a16:creationId xmlns:a16="http://schemas.microsoft.com/office/drawing/2014/main" id="{D9640877-A54C-4797-9275-F11E5F32AD94}"/>
              </a:ext>
            </a:extLst>
          </p:cNvPr>
          <p:cNvSpPr/>
          <p:nvPr/>
        </p:nvSpPr>
        <p:spPr>
          <a:xfrm>
            <a:off x="3128396" y="2172660"/>
            <a:ext cx="5804452" cy="407659"/>
          </a:xfrm>
          <a:prstGeom prst="rect">
            <a:avLst/>
          </a:prstGeom>
          <a:gradFill rotWithShape="1">
            <a:gsLst>
              <a:gs pos="0">
                <a:srgbClr val="808080">
                  <a:tint val="73000"/>
                  <a:satMod val="150000"/>
                </a:srgbClr>
              </a:gs>
              <a:gs pos="25000">
                <a:srgbClr val="808080">
                  <a:tint val="96000"/>
                  <a:shade val="80000"/>
                  <a:satMod val="105000"/>
                </a:srgbClr>
              </a:gs>
              <a:gs pos="38000">
                <a:srgbClr val="808080">
                  <a:tint val="96000"/>
                  <a:shade val="59000"/>
                  <a:satMod val="120000"/>
                </a:srgbClr>
              </a:gs>
              <a:gs pos="55000">
                <a:srgbClr val="808080">
                  <a:shade val="57000"/>
                  <a:satMod val="120000"/>
                </a:srgbClr>
              </a:gs>
              <a:gs pos="80000">
                <a:srgbClr val="808080">
                  <a:shade val="56000"/>
                  <a:satMod val="145000"/>
                </a:srgbClr>
              </a:gs>
              <a:gs pos="88000">
                <a:srgbClr val="808080">
                  <a:shade val="63000"/>
                  <a:satMod val="160000"/>
                </a:srgbClr>
              </a:gs>
              <a:gs pos="100000">
                <a:srgbClr val="808080">
                  <a:tint val="99555"/>
                  <a:satMod val="155000"/>
                </a:srgbClr>
              </a:gs>
            </a:gsLst>
            <a:lin ang="5400000" scaled="1"/>
          </a:gradFill>
          <a:ln w="9525" cap="flat" cmpd="sng" algn="ctr">
            <a:solidFill>
              <a:srgbClr val="808080">
                <a:shade val="60000"/>
                <a:satMod val="300000"/>
              </a:srgbClr>
            </a:solidFill>
            <a:prstDash val="solid"/>
          </a:ln>
          <a:effectLst>
            <a:glow rad="70000">
              <a:srgbClr val="808080">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Arial"/>
                <a:ea typeface="+mn-ea"/>
                <a:cs typeface="+mn-cs"/>
              </a:rPr>
              <a:t>Diagnostics Tools, Auto-Generated Schematics</a:t>
            </a:r>
          </a:p>
        </p:txBody>
      </p:sp>
      <p:sp>
        <p:nvSpPr>
          <p:cNvPr id="19" name="Rectangle 18">
            <a:extLst>
              <a:ext uri="{FF2B5EF4-FFF2-40B4-BE49-F238E27FC236}">
                <a16:creationId xmlns:a16="http://schemas.microsoft.com/office/drawing/2014/main" id="{5CF71F8A-14DA-44B3-A02D-B5227A7E481A}"/>
              </a:ext>
            </a:extLst>
          </p:cNvPr>
          <p:cNvSpPr/>
          <p:nvPr/>
        </p:nvSpPr>
        <p:spPr>
          <a:xfrm rot="16200000">
            <a:off x="1784183" y="3824701"/>
            <a:ext cx="2234317" cy="667908"/>
          </a:xfrm>
          <a:prstGeom prst="rect">
            <a:avLst/>
          </a:prstGeom>
          <a:gradFill rotWithShape="1">
            <a:gsLst>
              <a:gs pos="0">
                <a:srgbClr val="808080">
                  <a:tint val="73000"/>
                  <a:satMod val="150000"/>
                </a:srgbClr>
              </a:gs>
              <a:gs pos="25000">
                <a:srgbClr val="808080">
                  <a:tint val="96000"/>
                  <a:shade val="80000"/>
                  <a:satMod val="105000"/>
                </a:srgbClr>
              </a:gs>
              <a:gs pos="38000">
                <a:srgbClr val="808080">
                  <a:tint val="96000"/>
                  <a:shade val="59000"/>
                  <a:satMod val="120000"/>
                </a:srgbClr>
              </a:gs>
              <a:gs pos="55000">
                <a:srgbClr val="808080">
                  <a:shade val="57000"/>
                  <a:satMod val="120000"/>
                </a:srgbClr>
              </a:gs>
              <a:gs pos="80000">
                <a:srgbClr val="808080">
                  <a:shade val="56000"/>
                  <a:satMod val="145000"/>
                </a:srgbClr>
              </a:gs>
              <a:gs pos="88000">
                <a:srgbClr val="808080">
                  <a:shade val="63000"/>
                  <a:satMod val="160000"/>
                </a:srgbClr>
              </a:gs>
              <a:gs pos="100000">
                <a:srgbClr val="808080">
                  <a:tint val="99555"/>
                  <a:satMod val="155000"/>
                </a:srgbClr>
              </a:gs>
            </a:gsLst>
            <a:lin ang="5400000" scaled="1"/>
          </a:gradFill>
          <a:ln w="9525" cap="flat" cmpd="sng" algn="ctr">
            <a:solidFill>
              <a:srgbClr val="808080">
                <a:shade val="60000"/>
                <a:satMod val="300000"/>
              </a:srgbClr>
            </a:solidFill>
            <a:prstDash val="solid"/>
          </a:ln>
          <a:effectLst>
            <a:glow rad="70000">
              <a:srgbClr val="808080">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Arial"/>
                <a:ea typeface="+mn-ea"/>
                <a:cs typeface="+mn-cs"/>
              </a:rPr>
              <a:t>Identification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1" u="none" strike="noStrike" kern="0" cap="none" spc="0" normalizeH="0" baseline="0" noProof="0" dirty="0">
                <a:ln>
                  <a:noFill/>
                </a:ln>
                <a:solidFill>
                  <a:prstClr val="white"/>
                </a:solidFill>
                <a:effectLst/>
                <a:uLnTx/>
                <a:uFillTx/>
                <a:latin typeface="Arial"/>
                <a:ea typeface="+mn-ea"/>
                <a:cs typeface="+mn-cs"/>
              </a:rPr>
              <a:t>What is my HW component?</a:t>
            </a:r>
          </a:p>
        </p:txBody>
      </p:sp>
      <p:sp>
        <p:nvSpPr>
          <p:cNvPr id="20" name="Rectangle 19">
            <a:extLst>
              <a:ext uri="{FF2B5EF4-FFF2-40B4-BE49-F238E27FC236}">
                <a16:creationId xmlns:a16="http://schemas.microsoft.com/office/drawing/2014/main" id="{A846ED3C-5EAA-4F64-B4B5-3969FFE8F426}"/>
              </a:ext>
            </a:extLst>
          </p:cNvPr>
          <p:cNvSpPr/>
          <p:nvPr/>
        </p:nvSpPr>
        <p:spPr>
          <a:xfrm rot="16200000">
            <a:off x="3373780" y="3816965"/>
            <a:ext cx="2234317" cy="683370"/>
          </a:xfrm>
          <a:prstGeom prst="rect">
            <a:avLst/>
          </a:prstGeom>
          <a:gradFill rotWithShape="1">
            <a:gsLst>
              <a:gs pos="0">
                <a:srgbClr val="808080">
                  <a:tint val="73000"/>
                  <a:satMod val="150000"/>
                </a:srgbClr>
              </a:gs>
              <a:gs pos="25000">
                <a:srgbClr val="808080">
                  <a:tint val="96000"/>
                  <a:shade val="80000"/>
                  <a:satMod val="105000"/>
                </a:srgbClr>
              </a:gs>
              <a:gs pos="38000">
                <a:srgbClr val="808080">
                  <a:tint val="96000"/>
                  <a:shade val="59000"/>
                  <a:satMod val="120000"/>
                </a:srgbClr>
              </a:gs>
              <a:gs pos="55000">
                <a:srgbClr val="808080">
                  <a:shade val="57000"/>
                  <a:satMod val="120000"/>
                </a:srgbClr>
              </a:gs>
              <a:gs pos="80000">
                <a:srgbClr val="808080">
                  <a:shade val="56000"/>
                  <a:satMod val="145000"/>
                </a:srgbClr>
              </a:gs>
              <a:gs pos="88000">
                <a:srgbClr val="808080">
                  <a:shade val="63000"/>
                  <a:satMod val="160000"/>
                </a:srgbClr>
              </a:gs>
              <a:gs pos="100000">
                <a:srgbClr val="808080">
                  <a:tint val="99555"/>
                  <a:satMod val="155000"/>
                </a:srgbClr>
              </a:gs>
            </a:gsLst>
            <a:lin ang="5400000" scaled="1"/>
          </a:gradFill>
          <a:ln w="9525" cap="flat" cmpd="sng" algn="ctr">
            <a:solidFill>
              <a:srgbClr val="808080">
                <a:shade val="60000"/>
                <a:satMod val="300000"/>
              </a:srgbClr>
            </a:solidFill>
            <a:prstDash val="solid"/>
          </a:ln>
          <a:effectLst>
            <a:glow rad="70000">
              <a:srgbClr val="808080">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Arial"/>
                <a:ea typeface="+mn-ea"/>
                <a:cs typeface="+mn-cs"/>
              </a:rPr>
              <a:t>Positioning</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1" u="none" strike="noStrike" kern="0" cap="none" spc="0" normalizeH="0" baseline="0" noProof="0" dirty="0">
                <a:ln>
                  <a:noFill/>
                </a:ln>
                <a:solidFill>
                  <a:prstClr val="white"/>
                </a:solidFill>
                <a:effectLst/>
                <a:uLnTx/>
                <a:uFillTx/>
                <a:latin typeface="Arial"/>
                <a:ea typeface="+mn-ea"/>
                <a:cs typeface="+mn-cs"/>
              </a:rPr>
              <a:t>Where is my HW component?</a:t>
            </a:r>
          </a:p>
        </p:txBody>
      </p:sp>
      <p:sp>
        <p:nvSpPr>
          <p:cNvPr id="21" name="Rectangle 20">
            <a:extLst>
              <a:ext uri="{FF2B5EF4-FFF2-40B4-BE49-F238E27FC236}">
                <a16:creationId xmlns:a16="http://schemas.microsoft.com/office/drawing/2014/main" id="{6B036291-2CE4-4DD1-B482-F112CA488F34}"/>
              </a:ext>
            </a:extLst>
          </p:cNvPr>
          <p:cNvSpPr/>
          <p:nvPr/>
        </p:nvSpPr>
        <p:spPr>
          <a:xfrm rot="16200000">
            <a:off x="6371644" y="3772018"/>
            <a:ext cx="2234317" cy="763328"/>
          </a:xfrm>
          <a:prstGeom prst="rect">
            <a:avLst/>
          </a:prstGeom>
          <a:gradFill rotWithShape="1">
            <a:gsLst>
              <a:gs pos="0">
                <a:srgbClr val="808080">
                  <a:tint val="73000"/>
                  <a:satMod val="150000"/>
                </a:srgbClr>
              </a:gs>
              <a:gs pos="25000">
                <a:srgbClr val="808080">
                  <a:tint val="96000"/>
                  <a:shade val="80000"/>
                  <a:satMod val="105000"/>
                </a:srgbClr>
              </a:gs>
              <a:gs pos="38000">
                <a:srgbClr val="808080">
                  <a:tint val="96000"/>
                  <a:shade val="59000"/>
                  <a:satMod val="120000"/>
                </a:srgbClr>
              </a:gs>
              <a:gs pos="55000">
                <a:srgbClr val="808080">
                  <a:shade val="57000"/>
                  <a:satMod val="120000"/>
                </a:srgbClr>
              </a:gs>
              <a:gs pos="80000">
                <a:srgbClr val="808080">
                  <a:shade val="56000"/>
                  <a:satMod val="145000"/>
                </a:srgbClr>
              </a:gs>
              <a:gs pos="88000">
                <a:srgbClr val="808080">
                  <a:shade val="63000"/>
                  <a:satMod val="160000"/>
                </a:srgbClr>
              </a:gs>
              <a:gs pos="100000">
                <a:srgbClr val="808080">
                  <a:tint val="99555"/>
                  <a:satMod val="155000"/>
                </a:srgbClr>
              </a:gs>
            </a:gsLst>
            <a:lin ang="5400000" scaled="1"/>
          </a:gradFill>
          <a:ln w="9525" cap="flat" cmpd="sng" algn="ctr">
            <a:solidFill>
              <a:srgbClr val="808080">
                <a:shade val="60000"/>
                <a:satMod val="300000"/>
              </a:srgbClr>
            </a:solidFill>
            <a:prstDash val="solid"/>
          </a:ln>
          <a:effectLst>
            <a:glow rad="70000">
              <a:srgbClr val="808080">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Arial"/>
                <a:ea typeface="+mn-ea"/>
                <a:cs typeface="+mn-cs"/>
              </a:rPr>
              <a:t>Configuration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1" u="none" strike="noStrike" kern="0" cap="none" spc="0" normalizeH="0" baseline="0" noProof="0" dirty="0">
                <a:ln>
                  <a:noFill/>
                </a:ln>
                <a:solidFill>
                  <a:prstClr val="white"/>
                </a:solidFill>
                <a:effectLst/>
                <a:uLnTx/>
                <a:uFillTx/>
                <a:latin typeface="Arial"/>
                <a:ea typeface="+mn-ea"/>
                <a:cs typeface="+mn-cs"/>
              </a:rPr>
              <a:t>How is my component configured? What is it logically connected to?</a:t>
            </a:r>
          </a:p>
        </p:txBody>
      </p:sp>
      <p:sp>
        <p:nvSpPr>
          <p:cNvPr id="22" name="Rectangle 21">
            <a:extLst>
              <a:ext uri="{FF2B5EF4-FFF2-40B4-BE49-F238E27FC236}">
                <a16:creationId xmlns:a16="http://schemas.microsoft.com/office/drawing/2014/main" id="{7CB00050-FC9D-4D32-BE3E-A36E0784DA57}"/>
              </a:ext>
            </a:extLst>
          </p:cNvPr>
          <p:cNvSpPr/>
          <p:nvPr/>
        </p:nvSpPr>
        <p:spPr>
          <a:xfrm rot="16200000">
            <a:off x="4889610" y="3808357"/>
            <a:ext cx="2234317" cy="700594"/>
          </a:xfrm>
          <a:prstGeom prst="rect">
            <a:avLst/>
          </a:prstGeom>
          <a:gradFill rotWithShape="1">
            <a:gsLst>
              <a:gs pos="0">
                <a:srgbClr val="808080">
                  <a:tint val="73000"/>
                  <a:satMod val="150000"/>
                </a:srgbClr>
              </a:gs>
              <a:gs pos="25000">
                <a:srgbClr val="808080">
                  <a:tint val="96000"/>
                  <a:shade val="80000"/>
                  <a:satMod val="105000"/>
                </a:srgbClr>
              </a:gs>
              <a:gs pos="38000">
                <a:srgbClr val="808080">
                  <a:tint val="96000"/>
                  <a:shade val="59000"/>
                  <a:satMod val="120000"/>
                </a:srgbClr>
              </a:gs>
              <a:gs pos="55000">
                <a:srgbClr val="808080">
                  <a:shade val="57000"/>
                  <a:satMod val="120000"/>
                </a:srgbClr>
              </a:gs>
              <a:gs pos="80000">
                <a:srgbClr val="808080">
                  <a:shade val="56000"/>
                  <a:satMod val="145000"/>
                </a:srgbClr>
              </a:gs>
              <a:gs pos="88000">
                <a:srgbClr val="808080">
                  <a:shade val="63000"/>
                  <a:satMod val="160000"/>
                </a:srgbClr>
              </a:gs>
              <a:gs pos="100000">
                <a:srgbClr val="808080">
                  <a:tint val="99555"/>
                  <a:satMod val="155000"/>
                </a:srgbClr>
              </a:gs>
            </a:gsLst>
            <a:lin ang="5400000" scaled="1"/>
          </a:gradFill>
          <a:ln w="9525" cap="flat" cmpd="sng" algn="ctr">
            <a:solidFill>
              <a:srgbClr val="808080">
                <a:shade val="60000"/>
                <a:satMod val="300000"/>
              </a:srgbClr>
            </a:solidFill>
            <a:prstDash val="solid"/>
          </a:ln>
          <a:effectLst>
            <a:glow rad="70000">
              <a:srgbClr val="808080">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Arial"/>
                <a:ea typeface="+mn-ea"/>
                <a:cs typeface="+mn-cs"/>
              </a:rPr>
              <a:t>Relationships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1" u="none" strike="noStrike" kern="0" cap="none" spc="0" normalizeH="0" baseline="0" noProof="0" dirty="0">
                <a:ln>
                  <a:noFill/>
                </a:ln>
                <a:solidFill>
                  <a:prstClr val="white"/>
                </a:solidFill>
                <a:effectLst/>
                <a:uLnTx/>
                <a:uFillTx/>
                <a:latin typeface="Arial"/>
                <a:ea typeface="+mn-ea"/>
                <a:cs typeface="+mn-cs"/>
              </a:rPr>
              <a:t>What is my component physically connected to?</a:t>
            </a:r>
          </a:p>
        </p:txBody>
      </p:sp>
      <p:sp>
        <p:nvSpPr>
          <p:cNvPr id="23" name="Rectangle 22">
            <a:extLst>
              <a:ext uri="{FF2B5EF4-FFF2-40B4-BE49-F238E27FC236}">
                <a16:creationId xmlns:a16="http://schemas.microsoft.com/office/drawing/2014/main" id="{1C5CCA96-B751-4090-8C29-24CE9F4979E7}"/>
              </a:ext>
            </a:extLst>
          </p:cNvPr>
          <p:cNvSpPr/>
          <p:nvPr/>
        </p:nvSpPr>
        <p:spPr>
          <a:xfrm rot="16200000">
            <a:off x="8019993" y="3791348"/>
            <a:ext cx="2234317" cy="734614"/>
          </a:xfrm>
          <a:prstGeom prst="rect">
            <a:avLst/>
          </a:prstGeom>
          <a:gradFill rotWithShape="1">
            <a:gsLst>
              <a:gs pos="0">
                <a:srgbClr val="808080">
                  <a:tint val="73000"/>
                  <a:satMod val="150000"/>
                </a:srgbClr>
              </a:gs>
              <a:gs pos="25000">
                <a:srgbClr val="808080">
                  <a:tint val="96000"/>
                  <a:shade val="80000"/>
                  <a:satMod val="105000"/>
                </a:srgbClr>
              </a:gs>
              <a:gs pos="38000">
                <a:srgbClr val="808080">
                  <a:tint val="96000"/>
                  <a:shade val="59000"/>
                  <a:satMod val="120000"/>
                </a:srgbClr>
              </a:gs>
              <a:gs pos="55000">
                <a:srgbClr val="808080">
                  <a:shade val="57000"/>
                  <a:satMod val="120000"/>
                </a:srgbClr>
              </a:gs>
              <a:gs pos="80000">
                <a:srgbClr val="808080">
                  <a:shade val="56000"/>
                  <a:satMod val="145000"/>
                </a:srgbClr>
              </a:gs>
              <a:gs pos="88000">
                <a:srgbClr val="808080">
                  <a:shade val="63000"/>
                  <a:satMod val="160000"/>
                </a:srgbClr>
              </a:gs>
              <a:gs pos="100000">
                <a:srgbClr val="808080">
                  <a:tint val="99555"/>
                  <a:satMod val="155000"/>
                </a:srgbClr>
              </a:gs>
            </a:gsLst>
            <a:lin ang="5400000" scaled="1"/>
          </a:gradFill>
          <a:ln w="9525" cap="flat" cmpd="sng" algn="ctr">
            <a:solidFill>
              <a:srgbClr val="808080">
                <a:shade val="60000"/>
                <a:satMod val="300000"/>
              </a:srgbClr>
            </a:solidFill>
            <a:prstDash val="solid"/>
          </a:ln>
          <a:effectLst>
            <a:glow rad="70000">
              <a:srgbClr val="808080">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Arial"/>
                <a:ea typeface="+mn-ea"/>
                <a:cs typeface="+mn-cs"/>
              </a:rPr>
              <a:t>Asset Management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050" b="0" i="0" u="none" strike="noStrike" kern="0" cap="none" spc="0" normalizeH="0" baseline="0" noProof="0" dirty="0">
                <a:ln>
                  <a:noFill/>
                </a:ln>
                <a:solidFill>
                  <a:prstClr val="white"/>
                </a:solidFill>
                <a:effectLst/>
                <a:uLnTx/>
                <a:uFillTx/>
                <a:latin typeface="Arial"/>
                <a:ea typeface="+mn-ea"/>
                <a:cs typeface="+mn-cs"/>
              </a:rPr>
              <a:t>When was my component installed, tested and maintained?</a:t>
            </a:r>
          </a:p>
        </p:txBody>
      </p:sp>
      <p:sp>
        <p:nvSpPr>
          <p:cNvPr id="24" name="Rectangle 23">
            <a:extLst>
              <a:ext uri="{FF2B5EF4-FFF2-40B4-BE49-F238E27FC236}">
                <a16:creationId xmlns:a16="http://schemas.microsoft.com/office/drawing/2014/main" id="{649F6EFB-BBB8-467E-8CF9-7C71BB6ADDFF}"/>
              </a:ext>
            </a:extLst>
          </p:cNvPr>
          <p:cNvSpPr/>
          <p:nvPr/>
        </p:nvSpPr>
        <p:spPr>
          <a:xfrm>
            <a:off x="2376562" y="2580319"/>
            <a:ext cx="7291290" cy="461176"/>
          </a:xfrm>
          <a:prstGeom prst="rect">
            <a:avLst/>
          </a:prstGeom>
          <a:gradFill rotWithShape="1">
            <a:gsLst>
              <a:gs pos="0">
                <a:srgbClr val="4D4D4D">
                  <a:tint val="73000"/>
                  <a:satMod val="150000"/>
                </a:srgbClr>
              </a:gs>
              <a:gs pos="25000">
                <a:srgbClr val="4D4D4D">
                  <a:tint val="96000"/>
                  <a:shade val="80000"/>
                  <a:satMod val="105000"/>
                </a:srgbClr>
              </a:gs>
              <a:gs pos="38000">
                <a:srgbClr val="4D4D4D">
                  <a:tint val="96000"/>
                  <a:shade val="59000"/>
                  <a:satMod val="120000"/>
                </a:srgbClr>
              </a:gs>
              <a:gs pos="55000">
                <a:srgbClr val="4D4D4D">
                  <a:shade val="57000"/>
                  <a:satMod val="120000"/>
                </a:srgbClr>
              </a:gs>
              <a:gs pos="80000">
                <a:srgbClr val="4D4D4D">
                  <a:shade val="56000"/>
                  <a:satMod val="145000"/>
                </a:srgbClr>
              </a:gs>
              <a:gs pos="88000">
                <a:srgbClr val="4D4D4D">
                  <a:shade val="63000"/>
                  <a:satMod val="160000"/>
                </a:srgbClr>
              </a:gs>
              <a:gs pos="100000">
                <a:srgbClr val="4D4D4D">
                  <a:tint val="99555"/>
                  <a:satMod val="155000"/>
                </a:srgbClr>
              </a:gs>
            </a:gsLst>
            <a:lin ang="5400000" scaled="1"/>
          </a:gradFill>
          <a:ln>
            <a:noFill/>
          </a:ln>
          <a:effectLst>
            <a:glow rad="76200">
              <a:srgbClr val="4D4D4D">
                <a:tint val="30000"/>
                <a:shade val="95000"/>
                <a:satMod val="300000"/>
                <a:alpha val="50000"/>
              </a:srgbClr>
            </a:glow>
          </a:effectLst>
          <a:scene3d>
            <a:camera prst="orthographicFront" fov="0">
              <a:rot lat="0" lon="0" rev="0"/>
            </a:camera>
            <a:lightRig rig="harsh" dir="t">
              <a:rot lat="6000000" lon="6000000" rev="0"/>
            </a:lightRig>
          </a:scene3d>
          <a:sp3d contourW="10000" prstMaterial="metal">
            <a:bevelT w="20000" h="9000" prst="softRound"/>
            <a:contourClr>
              <a:srgbClr val="4D4D4D">
                <a:shade val="30000"/>
                <a:satMod val="2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Arial"/>
                <a:ea typeface="+mn-ea"/>
                <a:cs typeface="+mn-cs"/>
              </a:rPr>
              <a:t>Reporting, Visualisations, Synoptics, Views</a:t>
            </a:r>
          </a:p>
        </p:txBody>
      </p:sp>
      <p:sp>
        <p:nvSpPr>
          <p:cNvPr id="25" name="Rectangle 24">
            <a:extLst>
              <a:ext uri="{FF2B5EF4-FFF2-40B4-BE49-F238E27FC236}">
                <a16:creationId xmlns:a16="http://schemas.microsoft.com/office/drawing/2014/main" id="{7C32F5BD-40ED-48E1-B791-8656298763A6}"/>
              </a:ext>
            </a:extLst>
          </p:cNvPr>
          <p:cNvSpPr/>
          <p:nvPr/>
        </p:nvSpPr>
        <p:spPr>
          <a:xfrm>
            <a:off x="1752820" y="5275811"/>
            <a:ext cx="8603311" cy="381663"/>
          </a:xfrm>
          <a:prstGeom prst="rect">
            <a:avLst/>
          </a:prstGeom>
          <a:gradFill rotWithShape="1">
            <a:gsLst>
              <a:gs pos="0">
                <a:srgbClr val="808080">
                  <a:tint val="73000"/>
                  <a:satMod val="150000"/>
                </a:srgbClr>
              </a:gs>
              <a:gs pos="25000">
                <a:srgbClr val="808080">
                  <a:tint val="96000"/>
                  <a:shade val="80000"/>
                  <a:satMod val="105000"/>
                </a:srgbClr>
              </a:gs>
              <a:gs pos="38000">
                <a:srgbClr val="808080">
                  <a:tint val="96000"/>
                  <a:shade val="59000"/>
                  <a:satMod val="120000"/>
                </a:srgbClr>
              </a:gs>
              <a:gs pos="55000">
                <a:srgbClr val="808080">
                  <a:shade val="57000"/>
                  <a:satMod val="120000"/>
                </a:srgbClr>
              </a:gs>
              <a:gs pos="80000">
                <a:srgbClr val="808080">
                  <a:shade val="56000"/>
                  <a:satMod val="145000"/>
                </a:srgbClr>
              </a:gs>
              <a:gs pos="88000">
                <a:srgbClr val="808080">
                  <a:shade val="63000"/>
                  <a:satMod val="160000"/>
                </a:srgbClr>
              </a:gs>
              <a:gs pos="100000">
                <a:srgbClr val="808080">
                  <a:tint val="99555"/>
                  <a:satMod val="155000"/>
                </a:srgbClr>
              </a:gs>
            </a:gsLst>
            <a:lin ang="5400000" scaled="1"/>
          </a:gradFill>
          <a:ln w="9525" cap="flat" cmpd="sng" algn="ctr">
            <a:solidFill>
              <a:srgbClr val="808080">
                <a:shade val="60000"/>
                <a:satMod val="300000"/>
              </a:srgbClr>
            </a:solidFill>
            <a:prstDash val="solid"/>
          </a:ln>
          <a:effectLst>
            <a:glow rad="70000">
              <a:srgbClr val="808080">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white"/>
                </a:solidFill>
                <a:effectLst/>
                <a:uLnTx/>
                <a:uFillTx/>
                <a:latin typeface="Arial"/>
                <a:ea typeface="+mn-ea"/>
                <a:cs typeface="+mn-cs"/>
              </a:rPr>
              <a:t>Quality Assurance </a:t>
            </a:r>
            <a:r>
              <a:rPr kumimoji="0" lang="en-GB" sz="1400" b="0" i="1" u="none" strike="noStrike" kern="0" cap="none" spc="0" normalizeH="0" baseline="0" noProof="0" dirty="0">
                <a:ln>
                  <a:noFill/>
                </a:ln>
                <a:solidFill>
                  <a:prstClr val="white"/>
                </a:solidFill>
                <a:effectLst/>
                <a:uLnTx/>
                <a:uFillTx/>
                <a:latin typeface="Arial"/>
                <a:ea typeface="+mn-ea"/>
                <a:cs typeface="+mn-cs"/>
              </a:rPr>
              <a:t>(Naming conventions, data management processes)</a:t>
            </a:r>
          </a:p>
        </p:txBody>
      </p:sp>
      <p:sp>
        <p:nvSpPr>
          <p:cNvPr id="26" name="Down Ribbon 15">
            <a:extLst>
              <a:ext uri="{FF2B5EF4-FFF2-40B4-BE49-F238E27FC236}">
                <a16:creationId xmlns:a16="http://schemas.microsoft.com/office/drawing/2014/main" id="{23DF7FD5-E866-494D-A6F0-A73FE19EC40F}"/>
              </a:ext>
            </a:extLst>
          </p:cNvPr>
          <p:cNvSpPr/>
          <p:nvPr/>
        </p:nvSpPr>
        <p:spPr>
          <a:xfrm>
            <a:off x="1767076" y="3668695"/>
            <a:ext cx="4821374" cy="727541"/>
          </a:xfrm>
          <a:prstGeom prst="ribbon">
            <a:avLst/>
          </a:prstGeom>
          <a:solidFill>
            <a:srgbClr val="0070C0"/>
          </a:solidFill>
          <a:ln w="9525" cap="flat" cmpd="sng" algn="ctr">
            <a:solidFill>
              <a:srgbClr val="4D4D4D"/>
            </a:solidFill>
            <a:prstDash val="solid"/>
          </a:ln>
          <a:effectLst>
            <a:glow rad="70000">
              <a:srgbClr val="0055A0">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white"/>
                </a:solidFill>
                <a:effectLst/>
                <a:uLnTx/>
                <a:uFillTx/>
                <a:latin typeface="Arial"/>
                <a:ea typeface="+mn-ea"/>
                <a:cs typeface="+mn-cs"/>
              </a:rPr>
              <a:t>Layout DB</a:t>
            </a:r>
          </a:p>
        </p:txBody>
      </p:sp>
      <p:sp>
        <p:nvSpPr>
          <p:cNvPr id="27" name="Down Ribbon 16">
            <a:extLst>
              <a:ext uri="{FF2B5EF4-FFF2-40B4-BE49-F238E27FC236}">
                <a16:creationId xmlns:a16="http://schemas.microsoft.com/office/drawing/2014/main" id="{48C1A05A-6704-4666-96FA-2ABA4ACA0865}"/>
              </a:ext>
            </a:extLst>
          </p:cNvPr>
          <p:cNvSpPr/>
          <p:nvPr/>
        </p:nvSpPr>
        <p:spPr>
          <a:xfrm>
            <a:off x="8244447" y="3668698"/>
            <a:ext cx="2077986" cy="727541"/>
          </a:xfrm>
          <a:prstGeom prst="ribbon">
            <a:avLst/>
          </a:prstGeom>
          <a:solidFill>
            <a:srgbClr val="00B050"/>
          </a:solidFill>
          <a:ln w="9525" cap="flat" cmpd="sng" algn="ctr">
            <a:solidFill>
              <a:srgbClr val="4D4D4D"/>
            </a:solidFill>
            <a:prstDash val="solid"/>
          </a:ln>
          <a:effectLst>
            <a:glow rad="70000">
              <a:srgbClr val="0055A0">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white"/>
                </a:solidFill>
                <a:effectLst/>
                <a:uLnTx/>
                <a:uFillTx/>
                <a:latin typeface="Arial"/>
                <a:ea typeface="+mn-ea"/>
                <a:cs typeface="+mn-cs"/>
              </a:rPr>
              <a:t>InforEAM</a:t>
            </a:r>
          </a:p>
        </p:txBody>
      </p:sp>
      <p:sp>
        <p:nvSpPr>
          <p:cNvPr id="28" name="Down Ribbon 17">
            <a:extLst>
              <a:ext uri="{FF2B5EF4-FFF2-40B4-BE49-F238E27FC236}">
                <a16:creationId xmlns:a16="http://schemas.microsoft.com/office/drawing/2014/main" id="{EDD3916D-9E41-4C1E-8EC3-596D09B549DB}"/>
              </a:ext>
            </a:extLst>
          </p:cNvPr>
          <p:cNvSpPr/>
          <p:nvPr/>
        </p:nvSpPr>
        <p:spPr>
          <a:xfrm>
            <a:off x="6655596" y="3668696"/>
            <a:ext cx="1513401" cy="727541"/>
          </a:xfrm>
          <a:prstGeom prst="ribbon">
            <a:avLst/>
          </a:prstGeom>
          <a:solidFill>
            <a:srgbClr val="FF9900"/>
          </a:solidFill>
          <a:ln w="9525" cap="flat" cmpd="sng" algn="ctr">
            <a:solidFill>
              <a:srgbClr val="4D4D4D"/>
            </a:solidFill>
            <a:prstDash val="solid"/>
          </a:ln>
          <a:effectLst>
            <a:glow rad="70000">
              <a:srgbClr val="0055A0">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white"/>
                </a:solidFill>
                <a:effectLst/>
                <a:uLnTx/>
                <a:uFillTx/>
                <a:latin typeface="Arial"/>
                <a:ea typeface="+mn-ea"/>
                <a:cs typeface="+mn-cs"/>
              </a:rPr>
              <a:t>CCDB</a:t>
            </a:r>
          </a:p>
        </p:txBody>
      </p:sp>
      <p:sp>
        <p:nvSpPr>
          <p:cNvPr id="29" name="Down Ribbon 19">
            <a:extLst>
              <a:ext uri="{FF2B5EF4-FFF2-40B4-BE49-F238E27FC236}">
                <a16:creationId xmlns:a16="http://schemas.microsoft.com/office/drawing/2014/main" id="{43A9A3E8-E8D9-4664-898D-A489FEA1BF22}"/>
              </a:ext>
            </a:extLst>
          </p:cNvPr>
          <p:cNvSpPr/>
          <p:nvPr/>
        </p:nvSpPr>
        <p:spPr>
          <a:xfrm>
            <a:off x="4327767" y="5280779"/>
            <a:ext cx="3450673" cy="529677"/>
          </a:xfrm>
          <a:prstGeom prst="ribbon">
            <a:avLst/>
          </a:prstGeom>
          <a:solidFill>
            <a:srgbClr val="FF0000"/>
          </a:solidFill>
          <a:ln w="9525" cap="flat" cmpd="sng" algn="ctr">
            <a:solidFill>
              <a:srgbClr val="4D4D4D"/>
            </a:solidFill>
            <a:prstDash val="solid"/>
          </a:ln>
          <a:effectLst>
            <a:glow rad="70000">
              <a:srgbClr val="0055A0">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white"/>
                </a:solidFill>
                <a:effectLst/>
                <a:uLnTx/>
                <a:uFillTx/>
                <a:latin typeface="Arial"/>
                <a:ea typeface="+mn-ea"/>
                <a:cs typeface="+mn-cs"/>
              </a:rPr>
              <a:t>Naming DB</a:t>
            </a:r>
          </a:p>
        </p:txBody>
      </p:sp>
    </p:spTree>
    <p:extLst>
      <p:ext uri="{BB962C8B-B14F-4D97-AF65-F5344CB8AC3E}">
        <p14:creationId xmlns:p14="http://schemas.microsoft.com/office/powerpoint/2010/main" val="579166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horizontal)">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randombar(horizontal)">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randombar(horizontal)">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randombar(horizontal)">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randombar(horizontal)">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randombar(horizontal)">
                                      <p:cBhvr>
                                        <p:cTn id="32" dur="5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randombar(horizontal)">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randombar(horizontal)">
                                      <p:cBhvr>
                                        <p:cTn id="42" dur="500"/>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fill="hold"/>
                                        <p:tgtEl>
                                          <p:spTgt spid="26"/>
                                        </p:tgtEl>
                                        <p:attrNameLst>
                                          <p:attrName>ppt_x</p:attrName>
                                        </p:attrNameLst>
                                      </p:cBhvr>
                                      <p:tavLst>
                                        <p:tav tm="0">
                                          <p:val>
                                            <p:strVal val="#ppt_x"/>
                                          </p:val>
                                        </p:tav>
                                        <p:tav tm="100000">
                                          <p:val>
                                            <p:strVal val="#ppt_x"/>
                                          </p:val>
                                        </p:tav>
                                      </p:tavLst>
                                    </p:anim>
                                    <p:anim calcmode="lin" valueType="num">
                                      <p:cBhvr additive="base">
                                        <p:cTn id="4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500" fill="hold"/>
                                        <p:tgtEl>
                                          <p:spTgt spid="29"/>
                                        </p:tgtEl>
                                        <p:attrNameLst>
                                          <p:attrName>ppt_x</p:attrName>
                                        </p:attrNameLst>
                                      </p:cBhvr>
                                      <p:tavLst>
                                        <p:tav tm="0">
                                          <p:val>
                                            <p:strVal val="#ppt_x"/>
                                          </p:val>
                                        </p:tav>
                                        <p:tav tm="100000">
                                          <p:val>
                                            <p:strVal val="#ppt_x"/>
                                          </p:val>
                                        </p:tav>
                                      </p:tavLst>
                                    </p:anim>
                                    <p:anim calcmode="lin" valueType="num">
                                      <p:cBhvr additive="base">
                                        <p:cTn id="6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E6B380-3083-43B3-A0A4-5BEC6EB9F115}"/>
              </a:ext>
            </a:extLst>
          </p:cNvPr>
          <p:cNvSpPr>
            <a:spLocks noGrp="1"/>
          </p:cNvSpPr>
          <p:nvPr>
            <p:ph idx="1"/>
          </p:nvPr>
        </p:nvSpPr>
        <p:spPr/>
        <p:txBody>
          <a:bodyPr/>
          <a:lstStyle/>
          <a:p>
            <a:endParaRPr lang="en-GB" dirty="0"/>
          </a:p>
        </p:txBody>
      </p:sp>
      <p:sp>
        <p:nvSpPr>
          <p:cNvPr id="3" name="Title 2">
            <a:extLst>
              <a:ext uri="{FF2B5EF4-FFF2-40B4-BE49-F238E27FC236}">
                <a16:creationId xmlns:a16="http://schemas.microsoft.com/office/drawing/2014/main" id="{B008DE2A-6096-4091-A98E-975AEA0EE6A7}"/>
              </a:ext>
            </a:extLst>
          </p:cNvPr>
          <p:cNvSpPr>
            <a:spLocks noGrp="1"/>
          </p:cNvSpPr>
          <p:nvPr>
            <p:ph type="title"/>
          </p:nvPr>
        </p:nvSpPr>
        <p:spPr/>
        <p:txBody>
          <a:bodyPr/>
          <a:lstStyle/>
          <a:p>
            <a:r>
              <a:rPr lang="en-US" dirty="0"/>
              <a:t>CHDM advantages </a:t>
            </a:r>
            <a:endParaRPr lang="en-GB" dirty="0"/>
          </a:p>
        </p:txBody>
      </p:sp>
      <p:sp>
        <p:nvSpPr>
          <p:cNvPr id="4" name="Date Placeholder 3">
            <a:extLst>
              <a:ext uri="{FF2B5EF4-FFF2-40B4-BE49-F238E27FC236}">
                <a16:creationId xmlns:a16="http://schemas.microsoft.com/office/drawing/2014/main" id="{F0F28E90-539A-401B-9188-D9190889074C}"/>
              </a:ext>
            </a:extLst>
          </p:cNvPr>
          <p:cNvSpPr>
            <a:spLocks noGrp="1"/>
          </p:cNvSpPr>
          <p:nvPr>
            <p:ph type="dt" sz="half" idx="10"/>
          </p:nvPr>
        </p:nvSpPr>
        <p:spPr/>
        <p:txBody>
          <a:bodyPr/>
          <a:lstStyle/>
          <a:p>
            <a:r>
              <a:rPr lang="de-CH"/>
              <a:t>30-03-2023</a:t>
            </a:r>
            <a:endParaRPr lang="en-US" dirty="0"/>
          </a:p>
        </p:txBody>
      </p:sp>
      <p:sp>
        <p:nvSpPr>
          <p:cNvPr id="5" name="Footer Placeholder 4">
            <a:extLst>
              <a:ext uri="{FF2B5EF4-FFF2-40B4-BE49-F238E27FC236}">
                <a16:creationId xmlns:a16="http://schemas.microsoft.com/office/drawing/2014/main" id="{1C7FDC77-D7EE-492F-BD05-443068B5ECE5}"/>
              </a:ext>
            </a:extLst>
          </p:cNvPr>
          <p:cNvSpPr>
            <a:spLocks noGrp="1"/>
          </p:cNvSpPr>
          <p:nvPr>
            <p:ph type="ftr" sz="quarter" idx="11"/>
          </p:nvPr>
        </p:nvSpPr>
        <p:spPr/>
        <p:txBody>
          <a:bodyPr/>
          <a:lstStyle/>
          <a:p>
            <a:r>
              <a:rPr lang="en-GB"/>
              <a:t>NTNU visit - CEM/IN - Asset Management &amp; Reliability</a:t>
            </a:r>
            <a:endParaRPr lang="en-US" dirty="0"/>
          </a:p>
        </p:txBody>
      </p:sp>
      <p:sp>
        <p:nvSpPr>
          <p:cNvPr id="15" name="Rectangle 14">
            <a:extLst>
              <a:ext uri="{FF2B5EF4-FFF2-40B4-BE49-F238E27FC236}">
                <a16:creationId xmlns:a16="http://schemas.microsoft.com/office/drawing/2014/main" id="{6B301D19-8679-4997-83C4-F082542C50F2}"/>
              </a:ext>
            </a:extLst>
          </p:cNvPr>
          <p:cNvSpPr/>
          <p:nvPr/>
        </p:nvSpPr>
        <p:spPr>
          <a:xfrm>
            <a:off x="436394" y="3020492"/>
            <a:ext cx="3498738" cy="1483792"/>
          </a:xfrm>
          <a:prstGeom prst="rect">
            <a:avLst/>
          </a:prstGeom>
          <a:solidFill>
            <a:srgbClr val="0055A0"/>
          </a:solidFill>
          <a:ln w="19050" cap="flat" cmpd="sng" algn="ctr">
            <a:noFill/>
            <a:prstDash val="solid"/>
          </a:ln>
          <a:effectLst>
            <a:outerShdw dist="63500" dir="2700000" algn="tl" rotWithShape="0">
              <a:prstClr val="black">
                <a:alpha val="40000"/>
              </a:prstClr>
            </a:outerShdw>
          </a:effectLst>
        </p:spPr>
        <p:txBody>
          <a:bodyPr lIns="90000" rIns="90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white"/>
                </a:solidFill>
                <a:effectLst/>
                <a:uLnTx/>
                <a:uFillTx/>
                <a:latin typeface="Arial"/>
                <a:ea typeface="+mn-ea"/>
                <a:cs typeface="+mn-cs"/>
              </a:rPr>
              <a:t>Mapping assets to functional positions </a:t>
            </a:r>
            <a:r>
              <a:rPr kumimoji="0" lang="en-GB" sz="1600" b="0" i="0" u="none" strike="noStrike" kern="0" cap="none" spc="0" normalizeH="0" baseline="0" noProof="0" dirty="0">
                <a:ln>
                  <a:noFill/>
                </a:ln>
                <a:solidFill>
                  <a:srgbClr val="FFFF00"/>
                </a:solidFill>
                <a:effectLst/>
                <a:uLnTx/>
                <a:uFillTx/>
                <a:latin typeface="Arial"/>
                <a:ea typeface="+mn-ea"/>
                <a:cs typeface="+mn-cs"/>
              </a:rPr>
              <a:t>allows </a:t>
            </a:r>
            <a:r>
              <a:rPr kumimoji="0" lang="en-GB" sz="1600" b="1" i="0" u="none" strike="noStrike" kern="0" cap="none" spc="0" normalizeH="0" baseline="0" noProof="0" dirty="0">
                <a:ln>
                  <a:noFill/>
                </a:ln>
                <a:solidFill>
                  <a:srgbClr val="FFFF00"/>
                </a:solidFill>
                <a:effectLst/>
                <a:uLnTx/>
                <a:uFillTx/>
                <a:latin typeface="Arial"/>
                <a:ea typeface="+mn-ea"/>
                <a:cs typeface="+mn-cs"/>
              </a:rPr>
              <a:t>traceability</a:t>
            </a:r>
            <a:r>
              <a:rPr kumimoji="0" lang="en-GB" sz="1600" b="0" i="0" u="none" strike="noStrike" kern="0" cap="none" spc="0" normalizeH="0" baseline="0" noProof="0" dirty="0">
                <a:ln>
                  <a:noFill/>
                </a:ln>
                <a:solidFill>
                  <a:srgbClr val="FFFF00"/>
                </a:solidFill>
                <a:effectLst/>
                <a:uLnTx/>
                <a:uFillTx/>
                <a:latin typeface="Arial"/>
                <a:ea typeface="+mn-ea"/>
                <a:cs typeface="+mn-cs"/>
              </a:rPr>
              <a:t> </a:t>
            </a:r>
            <a:r>
              <a:rPr kumimoji="0" lang="en-GB" sz="1600" b="0" i="0" u="none" strike="noStrike" kern="0" cap="none" spc="0" normalizeH="0" baseline="0" noProof="0" dirty="0">
                <a:ln>
                  <a:noFill/>
                </a:ln>
                <a:solidFill>
                  <a:prstClr val="white"/>
                </a:solidFill>
                <a:effectLst/>
                <a:uLnTx/>
                <a:uFillTx/>
                <a:latin typeface="Arial"/>
                <a:ea typeface="+mn-ea"/>
                <a:cs typeface="+mn-cs"/>
              </a:rPr>
              <a:t>and </a:t>
            </a:r>
            <a:r>
              <a:rPr kumimoji="0" lang="en-GB" sz="1600" b="0" i="0" u="none" strike="noStrike" kern="0" cap="none" spc="0" normalizeH="0" baseline="0" noProof="0" dirty="0">
                <a:ln>
                  <a:noFill/>
                </a:ln>
                <a:solidFill>
                  <a:srgbClr val="FFFF00"/>
                </a:solidFill>
                <a:effectLst/>
                <a:uLnTx/>
                <a:uFillTx/>
                <a:latin typeface="Arial"/>
                <a:ea typeface="+mn-ea"/>
                <a:cs typeface="+mn-cs"/>
              </a:rPr>
              <a:t>identification of failures </a:t>
            </a:r>
            <a:r>
              <a:rPr kumimoji="0" lang="en-GB" sz="1600" b="0" i="0" u="none" strike="noStrike" kern="0" cap="none" spc="0" normalizeH="0" baseline="0" noProof="0" dirty="0">
                <a:ln>
                  <a:noFill/>
                </a:ln>
                <a:solidFill>
                  <a:prstClr val="white"/>
                </a:solidFill>
                <a:effectLst/>
                <a:uLnTx/>
                <a:uFillTx/>
                <a:latin typeface="Arial"/>
                <a:ea typeface="+mn-ea"/>
                <a:cs typeface="+mn-cs"/>
              </a:rPr>
              <a:t>associated with given positions</a:t>
            </a:r>
            <a:endParaRPr kumimoji="0" lang="en-US" sz="1600" b="0" i="0" u="none" strike="noStrike" kern="0" cap="none" spc="0" normalizeH="0" baseline="0" noProof="0" dirty="0">
              <a:ln>
                <a:noFill/>
              </a:ln>
              <a:solidFill>
                <a:prstClr val="white"/>
              </a:solidFill>
              <a:effectLst/>
              <a:uLnTx/>
              <a:uFillTx/>
              <a:latin typeface="Arial"/>
              <a:ea typeface="+mn-ea"/>
              <a:cs typeface="+mn-cs"/>
            </a:endParaRPr>
          </a:p>
        </p:txBody>
      </p:sp>
      <p:sp>
        <p:nvSpPr>
          <p:cNvPr id="16" name="Rectangle 15">
            <a:extLst>
              <a:ext uri="{FF2B5EF4-FFF2-40B4-BE49-F238E27FC236}">
                <a16:creationId xmlns:a16="http://schemas.microsoft.com/office/drawing/2014/main" id="{E0071F3A-BA79-4AB6-8295-8550DBA5454D}"/>
              </a:ext>
            </a:extLst>
          </p:cNvPr>
          <p:cNvSpPr/>
          <p:nvPr/>
        </p:nvSpPr>
        <p:spPr>
          <a:xfrm>
            <a:off x="436394" y="4616596"/>
            <a:ext cx="3498738" cy="1483792"/>
          </a:xfrm>
          <a:prstGeom prst="rect">
            <a:avLst/>
          </a:prstGeom>
          <a:solidFill>
            <a:srgbClr val="0055A0"/>
          </a:solidFill>
          <a:ln w="19050" cap="flat" cmpd="sng" algn="ctr">
            <a:noFill/>
            <a:prstDash val="solid"/>
          </a:ln>
          <a:effectLst>
            <a:outerShdw dist="63500" dir="2700000" algn="tl" rotWithShape="0">
              <a:prstClr val="black">
                <a:alpha val="40000"/>
              </a:prstClr>
            </a:outerShdw>
          </a:effectLst>
        </p:spPr>
        <p:txBody>
          <a:bodyPr lIns="90000" rIns="90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white"/>
                </a:solidFill>
                <a:effectLst/>
                <a:uLnTx/>
                <a:uFillTx/>
                <a:latin typeface="Arial"/>
                <a:ea typeface="+mn-ea"/>
                <a:cs typeface="+mn-cs"/>
              </a:rPr>
              <a:t>Documenting the physical routing of signals helps us to </a:t>
            </a:r>
            <a:r>
              <a:rPr kumimoji="0" lang="en-GB" sz="1600" b="1" i="0" u="none" strike="noStrike" kern="0" cap="none" spc="0" normalizeH="0" baseline="0" noProof="0" dirty="0">
                <a:ln>
                  <a:noFill/>
                </a:ln>
                <a:solidFill>
                  <a:srgbClr val="FFFF00"/>
                </a:solidFill>
                <a:effectLst/>
                <a:uLnTx/>
                <a:uFillTx/>
                <a:latin typeface="Arial"/>
                <a:ea typeface="+mn-ea"/>
                <a:cs typeface="+mn-cs"/>
              </a:rPr>
              <a:t>diagnose</a:t>
            </a:r>
            <a:r>
              <a:rPr kumimoji="0" lang="en-GB" sz="1600" b="0" i="0" u="none" strike="noStrike" kern="0" cap="none" spc="0" normalizeH="0" baseline="0" noProof="0" dirty="0">
                <a:ln>
                  <a:noFill/>
                </a:ln>
                <a:solidFill>
                  <a:srgbClr val="FFFF00"/>
                </a:solidFill>
                <a:effectLst/>
                <a:uLnTx/>
                <a:uFillTx/>
                <a:latin typeface="Arial"/>
                <a:ea typeface="+mn-ea"/>
                <a:cs typeface="+mn-cs"/>
              </a:rPr>
              <a:t> problems </a:t>
            </a:r>
            <a:r>
              <a:rPr kumimoji="0" lang="en-GB" sz="1600" b="0" i="0" u="none" strike="noStrike" kern="0" cap="none" spc="0" normalizeH="0" baseline="0" noProof="0" dirty="0">
                <a:ln>
                  <a:noFill/>
                </a:ln>
                <a:solidFill>
                  <a:prstClr val="white"/>
                </a:solidFill>
                <a:effectLst/>
                <a:uLnTx/>
                <a:uFillTx/>
                <a:latin typeface="Arial"/>
                <a:ea typeface="+mn-ea"/>
                <a:cs typeface="+mn-cs"/>
              </a:rPr>
              <a:t>and </a:t>
            </a:r>
            <a:r>
              <a:rPr kumimoji="0" lang="en-GB" sz="1600" b="0" i="0" u="none" strike="noStrike" kern="0" cap="none" spc="0" normalizeH="0" baseline="0" noProof="0" dirty="0">
                <a:ln>
                  <a:noFill/>
                </a:ln>
                <a:solidFill>
                  <a:srgbClr val="FFFF00"/>
                </a:solidFill>
                <a:effectLst/>
                <a:uLnTx/>
                <a:uFillTx/>
                <a:latin typeface="Arial"/>
                <a:ea typeface="+mn-ea"/>
                <a:cs typeface="+mn-cs"/>
              </a:rPr>
              <a:t>carry out interventions </a:t>
            </a:r>
            <a:endParaRPr kumimoji="0" lang="en-US" sz="1600" b="0" i="0" u="none" strike="noStrike" kern="0" cap="none" spc="0" normalizeH="0" baseline="0" noProof="0" dirty="0">
              <a:ln>
                <a:noFill/>
              </a:ln>
              <a:solidFill>
                <a:srgbClr val="FFFF00"/>
              </a:solidFill>
              <a:effectLst/>
              <a:uLnTx/>
              <a:uFillTx/>
              <a:latin typeface="Arial"/>
              <a:ea typeface="+mn-ea"/>
              <a:cs typeface="+mn-cs"/>
            </a:endParaRPr>
          </a:p>
        </p:txBody>
      </p:sp>
      <p:sp>
        <p:nvSpPr>
          <p:cNvPr id="17" name="Rectangle 16">
            <a:extLst>
              <a:ext uri="{FF2B5EF4-FFF2-40B4-BE49-F238E27FC236}">
                <a16:creationId xmlns:a16="http://schemas.microsoft.com/office/drawing/2014/main" id="{35D3AF80-F8F1-4567-97D8-C3C7A6E50942}"/>
              </a:ext>
            </a:extLst>
          </p:cNvPr>
          <p:cNvSpPr/>
          <p:nvPr/>
        </p:nvSpPr>
        <p:spPr>
          <a:xfrm>
            <a:off x="4325764" y="4604036"/>
            <a:ext cx="3498738" cy="1483792"/>
          </a:xfrm>
          <a:prstGeom prst="rect">
            <a:avLst/>
          </a:prstGeom>
          <a:solidFill>
            <a:srgbClr val="0055A0"/>
          </a:solidFill>
          <a:ln w="19050" cap="flat" cmpd="sng" algn="ctr">
            <a:noFill/>
            <a:prstDash val="solid"/>
          </a:ln>
          <a:effectLst>
            <a:outerShdw dist="63500" dir="2700000" algn="tl" rotWithShape="0">
              <a:prstClr val="black">
                <a:alpha val="40000"/>
              </a:prstClr>
            </a:outerShdw>
          </a:effectLst>
        </p:spPr>
        <p:txBody>
          <a:bodyPr lIns="90000" rIns="90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white"/>
                </a:solidFill>
                <a:effectLst/>
                <a:uLnTx/>
                <a:uFillTx/>
                <a:latin typeface="Arial"/>
                <a:ea typeface="+mn-ea"/>
                <a:cs typeface="+mn-cs"/>
              </a:rPr>
              <a:t>Documenting spare cables arriving at a rack allows us to </a:t>
            </a:r>
            <a:r>
              <a:rPr kumimoji="0" lang="en-GB" sz="1600" b="0" i="0" u="none" strike="noStrike" kern="0" cap="none" spc="0" normalizeH="0" baseline="0" noProof="0" dirty="0">
                <a:ln>
                  <a:noFill/>
                </a:ln>
                <a:solidFill>
                  <a:srgbClr val="FFFF00"/>
                </a:solidFill>
                <a:effectLst/>
                <a:uLnTx/>
                <a:uFillTx/>
                <a:latin typeface="Arial"/>
                <a:ea typeface="+mn-ea"/>
                <a:cs typeface="+mn-cs"/>
              </a:rPr>
              <a:t>identify cables that can be reused</a:t>
            </a:r>
            <a:r>
              <a:rPr kumimoji="0" lang="en-GB" sz="1600" b="0" i="0" u="none" strike="noStrike" kern="0" cap="none" spc="0" normalizeH="0" baseline="0" noProof="0" dirty="0">
                <a:ln>
                  <a:noFill/>
                </a:ln>
                <a:solidFill>
                  <a:prstClr val="white"/>
                </a:solidFill>
                <a:effectLst/>
                <a:uLnTx/>
                <a:uFillTx/>
                <a:latin typeface="Arial"/>
                <a:ea typeface="+mn-ea"/>
                <a:cs typeface="+mn-cs"/>
              </a:rPr>
              <a:t> or dismantled</a:t>
            </a:r>
            <a:endParaRPr kumimoji="0" lang="en-US" sz="1600" b="0" i="0" u="none" strike="noStrike" kern="0" cap="none" spc="0" normalizeH="0" baseline="0" noProof="0" dirty="0">
              <a:ln>
                <a:noFill/>
              </a:ln>
              <a:solidFill>
                <a:prstClr val="white"/>
              </a:solidFill>
              <a:effectLst/>
              <a:uLnTx/>
              <a:uFillTx/>
              <a:latin typeface="Arial"/>
              <a:ea typeface="+mn-ea"/>
              <a:cs typeface="+mn-cs"/>
            </a:endParaRPr>
          </a:p>
        </p:txBody>
      </p:sp>
      <p:sp>
        <p:nvSpPr>
          <p:cNvPr id="18" name="Rectangle 17">
            <a:extLst>
              <a:ext uri="{FF2B5EF4-FFF2-40B4-BE49-F238E27FC236}">
                <a16:creationId xmlns:a16="http://schemas.microsoft.com/office/drawing/2014/main" id="{8437DC5C-9748-4897-97F5-F05256CC5A8F}"/>
              </a:ext>
            </a:extLst>
          </p:cNvPr>
          <p:cNvSpPr/>
          <p:nvPr/>
        </p:nvSpPr>
        <p:spPr>
          <a:xfrm>
            <a:off x="8214095" y="1424903"/>
            <a:ext cx="3498738" cy="1485176"/>
          </a:xfrm>
          <a:prstGeom prst="rect">
            <a:avLst/>
          </a:prstGeom>
          <a:solidFill>
            <a:srgbClr val="0055A0"/>
          </a:solidFill>
          <a:ln w="19050" cap="flat" cmpd="sng" algn="ctr">
            <a:noFill/>
            <a:prstDash val="solid"/>
          </a:ln>
          <a:effectLst>
            <a:outerShdw dist="63500" dir="2700000" algn="tl" rotWithShape="0">
              <a:prstClr val="black">
                <a:alpha val="40000"/>
              </a:prstClr>
            </a:outerShdw>
          </a:effectLst>
        </p:spPr>
        <p:txBody>
          <a:bodyPr lIns="90000" rIns="90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white"/>
                </a:solidFill>
                <a:effectLst/>
                <a:uLnTx/>
                <a:uFillTx/>
                <a:latin typeface="Arial"/>
                <a:ea typeface="+mn-ea"/>
                <a:cs typeface="+mn-cs"/>
              </a:rPr>
              <a:t>We can </a:t>
            </a:r>
            <a:r>
              <a:rPr kumimoji="0" lang="en-GB" sz="1600" b="0" i="0" u="none" strike="noStrike" kern="0" cap="none" spc="0" normalizeH="0" baseline="0" noProof="0" dirty="0">
                <a:ln>
                  <a:noFill/>
                </a:ln>
                <a:solidFill>
                  <a:srgbClr val="FFFF00"/>
                </a:solidFill>
                <a:effectLst/>
                <a:uLnTx/>
                <a:uFillTx/>
                <a:latin typeface="Arial"/>
                <a:ea typeface="+mn-ea"/>
                <a:cs typeface="+mn-cs"/>
              </a:rPr>
              <a:t>easily navigate </a:t>
            </a:r>
            <a:r>
              <a:rPr kumimoji="0" lang="en-GB" sz="1600" b="0" i="0" u="none" strike="noStrike" kern="0" cap="none" spc="0" normalizeH="0" baseline="0" noProof="0" dirty="0">
                <a:ln>
                  <a:noFill/>
                </a:ln>
                <a:solidFill>
                  <a:prstClr val="white"/>
                </a:solidFill>
                <a:effectLst/>
                <a:uLnTx/>
                <a:uFillTx/>
                <a:latin typeface="Arial"/>
                <a:ea typeface="+mn-ea"/>
                <a:cs typeface="+mn-cs"/>
              </a:rPr>
              <a:t>between our data in Layout, CCDE &amp; </a:t>
            </a:r>
            <a:r>
              <a:rPr kumimoji="0" lang="en-GB" sz="1600" b="0" i="0" u="none" strike="noStrike" kern="0" cap="none" spc="0" normalizeH="0" baseline="0" noProof="0" dirty="0" err="1">
                <a:ln>
                  <a:noFill/>
                </a:ln>
                <a:solidFill>
                  <a:prstClr val="white"/>
                </a:solidFill>
                <a:effectLst/>
                <a:uLnTx/>
                <a:uFillTx/>
                <a:latin typeface="Arial"/>
                <a:ea typeface="+mn-ea"/>
                <a:cs typeface="+mn-cs"/>
              </a:rPr>
              <a:t>InforEAM</a:t>
            </a:r>
            <a:endParaRPr kumimoji="0" lang="en-US" sz="1600" b="0" i="0" u="none" strike="noStrike" kern="0" cap="none" spc="0" normalizeH="0" baseline="0" noProof="0" dirty="0">
              <a:ln>
                <a:noFill/>
              </a:ln>
              <a:solidFill>
                <a:prstClr val="white"/>
              </a:solidFill>
              <a:effectLst/>
              <a:uLnTx/>
              <a:uFillTx/>
              <a:latin typeface="Arial"/>
              <a:ea typeface="+mn-ea"/>
              <a:cs typeface="+mn-cs"/>
            </a:endParaRPr>
          </a:p>
        </p:txBody>
      </p:sp>
      <p:sp>
        <p:nvSpPr>
          <p:cNvPr id="19" name="Rectangle 18">
            <a:extLst>
              <a:ext uri="{FF2B5EF4-FFF2-40B4-BE49-F238E27FC236}">
                <a16:creationId xmlns:a16="http://schemas.microsoft.com/office/drawing/2014/main" id="{066A847D-D000-481D-BDE1-9D9F75E102CC}"/>
              </a:ext>
            </a:extLst>
          </p:cNvPr>
          <p:cNvSpPr/>
          <p:nvPr/>
        </p:nvSpPr>
        <p:spPr>
          <a:xfrm>
            <a:off x="4326803" y="1426804"/>
            <a:ext cx="3496661" cy="1481375"/>
          </a:xfrm>
          <a:prstGeom prst="rect">
            <a:avLst/>
          </a:prstGeom>
          <a:solidFill>
            <a:srgbClr val="0055A0"/>
          </a:solidFill>
          <a:ln w="19050" cap="flat" cmpd="sng" algn="ctr">
            <a:noFill/>
            <a:prstDash val="solid"/>
          </a:ln>
          <a:effectLst>
            <a:outerShdw dist="63500" dir="2700000" algn="tl" rotWithShape="0">
              <a:prstClr val="black">
                <a:alpha val="40000"/>
              </a:prstClr>
            </a:outerShdw>
          </a:effectLst>
        </p:spPr>
        <p:txBody>
          <a:bodyPr lIns="90000" rIns="90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white"/>
                </a:solidFill>
                <a:effectLst/>
                <a:uLnTx/>
                <a:uFillTx/>
                <a:latin typeface="Arial"/>
                <a:ea typeface="+mn-ea"/>
                <a:cs typeface="+mn-cs"/>
              </a:rPr>
              <a:t>Eliminates the need for data distributed in local files. The </a:t>
            </a:r>
            <a:r>
              <a:rPr kumimoji="0" lang="en-GB" sz="1600" b="0" i="0" u="none" strike="noStrike" kern="0" cap="none" spc="0" normalizeH="0" baseline="0" noProof="0" dirty="0">
                <a:ln>
                  <a:noFill/>
                </a:ln>
                <a:solidFill>
                  <a:srgbClr val="FFFF00"/>
                </a:solidFill>
                <a:effectLst/>
                <a:uLnTx/>
                <a:uFillTx/>
                <a:latin typeface="Arial"/>
                <a:ea typeface="+mn-ea"/>
                <a:cs typeface="+mn-cs"/>
              </a:rPr>
              <a:t>DBs are the reference</a:t>
            </a:r>
            <a:r>
              <a:rPr kumimoji="0" lang="en-GB" sz="1600" b="0" i="0" u="none" strike="noStrike" kern="0" cap="none" spc="0" normalizeH="0" baseline="0" noProof="0" dirty="0">
                <a:ln>
                  <a:noFill/>
                </a:ln>
                <a:solidFill>
                  <a:prstClr val="white"/>
                </a:solidFill>
                <a:effectLst/>
                <a:uLnTx/>
                <a:uFillTx/>
                <a:latin typeface="Arial"/>
                <a:ea typeface="+mn-ea"/>
                <a:cs typeface="+mn-cs"/>
              </a:rPr>
              <a:t> and the data is </a:t>
            </a:r>
            <a:r>
              <a:rPr kumimoji="0" lang="en-GB" sz="1600" b="0" i="0" u="none" strike="noStrike" kern="0" cap="none" spc="0" normalizeH="0" baseline="0" noProof="0" dirty="0">
                <a:ln>
                  <a:noFill/>
                </a:ln>
                <a:solidFill>
                  <a:srgbClr val="FFFF00"/>
                </a:solidFill>
                <a:effectLst/>
                <a:uLnTx/>
                <a:uFillTx/>
                <a:latin typeface="Arial"/>
                <a:ea typeface="+mn-ea"/>
                <a:cs typeface="+mn-cs"/>
              </a:rPr>
              <a:t>available to everyone</a:t>
            </a:r>
            <a:endParaRPr kumimoji="0" lang="en-US" sz="1600" b="0" i="0" u="none" strike="noStrike" kern="0" cap="none" spc="0" normalizeH="0" baseline="0" noProof="0" dirty="0">
              <a:ln>
                <a:noFill/>
              </a:ln>
              <a:solidFill>
                <a:srgbClr val="FFFF00"/>
              </a:solidFill>
              <a:effectLst/>
              <a:uLnTx/>
              <a:uFillTx/>
              <a:latin typeface="Arial"/>
              <a:ea typeface="+mn-ea"/>
              <a:cs typeface="+mn-cs"/>
            </a:endParaRPr>
          </a:p>
        </p:txBody>
      </p:sp>
      <p:sp>
        <p:nvSpPr>
          <p:cNvPr id="20" name="Rectangle 19">
            <a:extLst>
              <a:ext uri="{FF2B5EF4-FFF2-40B4-BE49-F238E27FC236}">
                <a16:creationId xmlns:a16="http://schemas.microsoft.com/office/drawing/2014/main" id="{5FFF9FF0-CE5F-4CB2-83D7-6E4B10DD2ADA}"/>
              </a:ext>
            </a:extLst>
          </p:cNvPr>
          <p:cNvSpPr/>
          <p:nvPr/>
        </p:nvSpPr>
        <p:spPr>
          <a:xfrm>
            <a:off x="436394" y="1426804"/>
            <a:ext cx="3498738" cy="1481375"/>
          </a:xfrm>
          <a:prstGeom prst="rect">
            <a:avLst/>
          </a:prstGeom>
          <a:solidFill>
            <a:srgbClr val="0055A0"/>
          </a:solidFill>
          <a:ln w="19050" cap="flat" cmpd="sng" algn="ctr">
            <a:noFill/>
            <a:prstDash val="solid"/>
          </a:ln>
          <a:effectLst>
            <a:outerShdw dist="63500" dir="2700000" algn="tl" rotWithShape="0">
              <a:prstClr val="black">
                <a:alpha val="40000"/>
              </a:prstClr>
            </a:outerShdw>
          </a:effectLst>
        </p:spPr>
        <p:txBody>
          <a:bodyPr lIns="90000" rIns="90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white"/>
                </a:solidFill>
                <a:effectLst/>
                <a:uLnTx/>
                <a:uFillTx/>
                <a:latin typeface="Arial"/>
                <a:ea typeface="+mn-ea"/>
                <a:cs typeface="+mn-cs"/>
              </a:rPr>
              <a:t>The Hardware Infrastructure Team has a </a:t>
            </a:r>
            <a:r>
              <a:rPr kumimoji="0" lang="en-GB" sz="1600" b="0" i="0" u="none" strike="noStrike" kern="0" cap="none" spc="0" normalizeH="0" baseline="0" noProof="0" dirty="0">
                <a:ln>
                  <a:noFill/>
                </a:ln>
                <a:solidFill>
                  <a:srgbClr val="FFFF00"/>
                </a:solidFill>
                <a:effectLst/>
                <a:uLnTx/>
                <a:uFillTx/>
                <a:latin typeface="Arial"/>
                <a:ea typeface="+mn-ea"/>
                <a:cs typeface="+mn-cs"/>
              </a:rPr>
              <a:t>common way</a:t>
            </a:r>
            <a:r>
              <a:rPr kumimoji="0" lang="en-GB" sz="1600" b="0" i="0" u="none" strike="noStrike" kern="0" cap="none" spc="0" normalizeH="0" baseline="0" noProof="0" dirty="0">
                <a:ln>
                  <a:noFill/>
                </a:ln>
                <a:solidFill>
                  <a:prstClr val="white"/>
                </a:solidFill>
                <a:effectLst/>
                <a:uLnTx/>
                <a:uFillTx/>
                <a:latin typeface="Arial"/>
                <a:ea typeface="+mn-ea"/>
                <a:cs typeface="+mn-cs"/>
              </a:rPr>
              <a:t> of managing its data</a:t>
            </a:r>
            <a:endParaRPr kumimoji="0" lang="en-US" sz="1600" b="0" i="0" u="none" strike="noStrike" kern="0" cap="none" spc="0" normalizeH="0" baseline="0" noProof="0" dirty="0">
              <a:ln>
                <a:noFill/>
              </a:ln>
              <a:solidFill>
                <a:prstClr val="white"/>
              </a:solidFill>
              <a:effectLst/>
              <a:uLnTx/>
              <a:uFillTx/>
              <a:latin typeface="Arial"/>
              <a:ea typeface="+mn-ea"/>
              <a:cs typeface="+mn-cs"/>
            </a:endParaRPr>
          </a:p>
        </p:txBody>
      </p:sp>
      <p:sp>
        <p:nvSpPr>
          <p:cNvPr id="21" name="Rectangle 20">
            <a:extLst>
              <a:ext uri="{FF2B5EF4-FFF2-40B4-BE49-F238E27FC236}">
                <a16:creationId xmlns:a16="http://schemas.microsoft.com/office/drawing/2014/main" id="{6CD71BD3-8964-4810-B864-DEDAA5F1E54C}"/>
              </a:ext>
            </a:extLst>
          </p:cNvPr>
          <p:cNvSpPr/>
          <p:nvPr/>
        </p:nvSpPr>
        <p:spPr>
          <a:xfrm>
            <a:off x="4326803" y="3014211"/>
            <a:ext cx="3496661" cy="1483792"/>
          </a:xfrm>
          <a:prstGeom prst="rect">
            <a:avLst/>
          </a:prstGeom>
          <a:solidFill>
            <a:srgbClr val="0055A0"/>
          </a:solidFill>
          <a:ln w="19050" cap="flat" cmpd="sng" algn="ctr">
            <a:noFill/>
            <a:prstDash val="solid"/>
          </a:ln>
          <a:effectLst>
            <a:outerShdw dist="63500" dir="2700000" algn="tl" rotWithShape="0">
              <a:prstClr val="black">
                <a:alpha val="40000"/>
              </a:prstClr>
            </a:outerShdw>
          </a:effectLst>
        </p:spPr>
        <p:txBody>
          <a:bodyPr lIns="90000" rIns="90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err="1">
                <a:ln>
                  <a:noFill/>
                </a:ln>
                <a:solidFill>
                  <a:prstClr val="white"/>
                </a:solidFill>
                <a:effectLst/>
                <a:uLnTx/>
                <a:uFillTx/>
                <a:latin typeface="Arial"/>
                <a:ea typeface="+mn-ea"/>
                <a:cs typeface="+mn-cs"/>
              </a:rPr>
              <a:t>InforEAM</a:t>
            </a:r>
            <a:r>
              <a:rPr kumimoji="0" lang="en-GB" sz="1600" b="0" i="0" u="none" strike="noStrike" kern="0" cap="none" spc="0" normalizeH="0" baseline="0" noProof="0" dirty="0">
                <a:ln>
                  <a:noFill/>
                </a:ln>
                <a:solidFill>
                  <a:prstClr val="white"/>
                </a:solidFill>
                <a:effectLst/>
                <a:uLnTx/>
                <a:uFillTx/>
                <a:latin typeface="Arial"/>
                <a:ea typeface="+mn-ea"/>
                <a:cs typeface="+mn-cs"/>
              </a:rPr>
              <a:t> allows us to </a:t>
            </a:r>
            <a:r>
              <a:rPr kumimoji="0" lang="en-GB" sz="1600" b="0" i="0" u="none" strike="noStrike" kern="0" cap="none" spc="0" normalizeH="0" baseline="0" noProof="0" dirty="0">
                <a:ln>
                  <a:noFill/>
                </a:ln>
                <a:solidFill>
                  <a:srgbClr val="FFFF00"/>
                </a:solidFill>
                <a:effectLst/>
                <a:uLnTx/>
                <a:uFillTx/>
                <a:latin typeface="Arial"/>
                <a:ea typeface="+mn-ea"/>
                <a:cs typeface="+mn-cs"/>
              </a:rPr>
              <a:t>track </a:t>
            </a:r>
            <a:r>
              <a:rPr kumimoji="0" lang="en-GB" sz="1600" b="1" i="0" u="none" strike="noStrike" kern="0" cap="none" spc="0" normalizeH="0" baseline="0" noProof="0" dirty="0">
                <a:ln>
                  <a:noFill/>
                </a:ln>
                <a:solidFill>
                  <a:srgbClr val="FFFF00"/>
                </a:solidFill>
                <a:effectLst/>
                <a:uLnTx/>
                <a:uFillTx/>
                <a:latin typeface="Arial"/>
                <a:ea typeface="+mn-ea"/>
                <a:cs typeface="+mn-cs"/>
              </a:rPr>
              <a:t>maintenance</a:t>
            </a:r>
            <a:r>
              <a:rPr kumimoji="0" lang="en-GB" sz="1600" b="0" i="0" u="none" strike="noStrike" kern="0" cap="none" spc="0" normalizeH="0" baseline="0" noProof="0" dirty="0">
                <a:ln>
                  <a:noFill/>
                </a:ln>
                <a:solidFill>
                  <a:srgbClr val="FFFF00"/>
                </a:solidFill>
                <a:effectLst/>
                <a:uLnTx/>
                <a:uFillTx/>
                <a:latin typeface="Arial"/>
                <a:ea typeface="+mn-ea"/>
                <a:cs typeface="+mn-cs"/>
              </a:rPr>
              <a:t> </a:t>
            </a:r>
            <a:r>
              <a:rPr kumimoji="0" lang="en-GB" sz="1600" b="0" i="0" u="none" strike="noStrike" kern="0" cap="none" spc="0" normalizeH="0" baseline="0" noProof="0" dirty="0">
                <a:ln>
                  <a:noFill/>
                </a:ln>
                <a:solidFill>
                  <a:prstClr val="white"/>
                </a:solidFill>
                <a:effectLst/>
                <a:uLnTx/>
                <a:uFillTx/>
                <a:latin typeface="Arial"/>
                <a:ea typeface="+mn-ea"/>
                <a:cs typeface="+mn-cs"/>
              </a:rPr>
              <a:t>activities and </a:t>
            </a:r>
            <a:r>
              <a:rPr kumimoji="0" lang="en-GB" sz="1600" b="0" i="0" u="none" strike="noStrike" kern="0" cap="none" spc="0" normalizeH="0" baseline="0" noProof="0" dirty="0">
                <a:ln>
                  <a:noFill/>
                </a:ln>
                <a:solidFill>
                  <a:srgbClr val="FFFF00"/>
                </a:solidFill>
                <a:effectLst/>
                <a:uLnTx/>
                <a:uFillTx/>
                <a:latin typeface="Arial"/>
                <a:ea typeface="+mn-ea"/>
                <a:cs typeface="+mn-cs"/>
              </a:rPr>
              <a:t>version upgrades</a:t>
            </a:r>
            <a:endParaRPr kumimoji="0" lang="en-US" sz="1600" b="0" i="0" u="none" strike="noStrike" kern="0" cap="none" spc="0" normalizeH="0" baseline="0" noProof="0" dirty="0">
              <a:ln>
                <a:noFill/>
              </a:ln>
              <a:solidFill>
                <a:srgbClr val="FFFF00"/>
              </a:solidFill>
              <a:effectLst/>
              <a:uLnTx/>
              <a:uFillTx/>
              <a:latin typeface="Arial"/>
              <a:ea typeface="+mn-ea"/>
              <a:cs typeface="+mn-cs"/>
            </a:endParaRPr>
          </a:p>
        </p:txBody>
      </p:sp>
      <p:sp>
        <p:nvSpPr>
          <p:cNvPr id="22" name="Rectangle 21">
            <a:extLst>
              <a:ext uri="{FF2B5EF4-FFF2-40B4-BE49-F238E27FC236}">
                <a16:creationId xmlns:a16="http://schemas.microsoft.com/office/drawing/2014/main" id="{9D5D4A83-7B07-4097-BDAC-18CC6280D7CA}"/>
              </a:ext>
            </a:extLst>
          </p:cNvPr>
          <p:cNvSpPr/>
          <p:nvPr/>
        </p:nvSpPr>
        <p:spPr>
          <a:xfrm>
            <a:off x="8214095" y="4594677"/>
            <a:ext cx="3498738" cy="1483792"/>
          </a:xfrm>
          <a:prstGeom prst="rect">
            <a:avLst/>
          </a:prstGeom>
          <a:solidFill>
            <a:srgbClr val="0055A0"/>
          </a:solidFill>
          <a:ln w="19050" cap="flat" cmpd="sng" algn="ctr">
            <a:noFill/>
            <a:prstDash val="solid"/>
          </a:ln>
          <a:effectLst>
            <a:outerShdw dist="63500" dir="2700000" algn="tl" rotWithShape="0">
              <a:prstClr val="black">
                <a:alpha val="40000"/>
              </a:prstClr>
            </a:outerShdw>
          </a:effectLst>
        </p:spPr>
        <p:txBody>
          <a:bodyPr lIns="90000" rIns="90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white"/>
                </a:solidFill>
                <a:effectLst/>
                <a:uLnTx/>
                <a:uFillTx/>
                <a:latin typeface="Arial"/>
                <a:ea typeface="+mn-ea"/>
                <a:cs typeface="+mn-cs"/>
              </a:rPr>
              <a:t>We can </a:t>
            </a:r>
            <a:r>
              <a:rPr kumimoji="0" lang="en-US" sz="1600" b="0" i="0" u="none" strike="noStrike" kern="0" cap="none" spc="0" normalizeH="0" baseline="0" noProof="0" dirty="0" err="1">
                <a:ln>
                  <a:noFill/>
                </a:ln>
                <a:solidFill>
                  <a:prstClr val="white"/>
                </a:solidFill>
                <a:effectLst/>
                <a:uLnTx/>
                <a:uFillTx/>
                <a:latin typeface="Arial"/>
                <a:ea typeface="+mn-ea"/>
                <a:cs typeface="+mn-cs"/>
              </a:rPr>
              <a:t>analyse</a:t>
            </a:r>
            <a:r>
              <a:rPr kumimoji="0" lang="en-US" sz="1600" b="0" i="0" u="none" strike="noStrike" kern="0" cap="none" spc="0" normalizeH="0" baseline="0" noProof="0" dirty="0">
                <a:ln>
                  <a:noFill/>
                </a:ln>
                <a:solidFill>
                  <a:prstClr val="white"/>
                </a:solidFill>
                <a:effectLst/>
                <a:uLnTx/>
                <a:uFillTx/>
                <a:latin typeface="Arial"/>
                <a:ea typeface="+mn-ea"/>
                <a:cs typeface="+mn-cs"/>
              </a:rPr>
              <a:t> transition data to determine </a:t>
            </a:r>
            <a:r>
              <a:rPr kumimoji="0" lang="en-US" sz="1600" b="1" i="0" u="none" strike="noStrike" kern="0" cap="none" spc="0" normalizeH="0" baseline="0" noProof="0" dirty="0">
                <a:ln>
                  <a:noFill/>
                </a:ln>
                <a:solidFill>
                  <a:srgbClr val="FFFF00"/>
                </a:solidFill>
                <a:effectLst/>
                <a:uLnTx/>
                <a:uFillTx/>
                <a:latin typeface="Arial"/>
                <a:ea typeface="+mn-ea"/>
                <a:cs typeface="+mn-cs"/>
              </a:rPr>
              <a:t>reliability metrics</a:t>
            </a:r>
            <a:r>
              <a:rPr kumimoji="0" lang="en-US" sz="1600" b="1" i="0" u="none" strike="noStrike" kern="0" cap="none" spc="0" normalizeH="0" baseline="0" noProof="0" dirty="0">
                <a:ln>
                  <a:noFill/>
                </a:ln>
                <a:solidFill>
                  <a:prstClr val="white"/>
                </a:solidFill>
                <a:effectLst/>
                <a:uLnTx/>
                <a:uFillTx/>
                <a:latin typeface="Arial"/>
                <a:ea typeface="+mn-ea"/>
                <a:cs typeface="+mn-cs"/>
              </a:rPr>
              <a:t> </a:t>
            </a:r>
            <a:r>
              <a:rPr kumimoji="0" lang="en-US" sz="1600" b="0" i="0" u="none" strike="noStrike" kern="0" cap="none" spc="0" normalizeH="0" baseline="0" noProof="0" dirty="0">
                <a:ln>
                  <a:noFill/>
                </a:ln>
                <a:solidFill>
                  <a:prstClr val="white"/>
                </a:solidFill>
                <a:effectLst/>
                <a:uLnTx/>
                <a:uFillTx/>
                <a:latin typeface="Arial"/>
                <a:ea typeface="+mn-ea"/>
                <a:cs typeface="+mn-cs"/>
              </a:rPr>
              <a:t>for our equipment (Rate of failure, MTBF </a:t>
            </a:r>
            <a:r>
              <a:rPr kumimoji="0" lang="en-US" sz="1600" b="0" i="0" u="none" strike="noStrike" kern="0" cap="none" spc="0" normalizeH="0" baseline="0" noProof="0" dirty="0" err="1">
                <a:ln>
                  <a:noFill/>
                </a:ln>
                <a:solidFill>
                  <a:prstClr val="white"/>
                </a:solidFill>
                <a:effectLst/>
                <a:uLnTx/>
                <a:uFillTx/>
                <a:latin typeface="Arial"/>
                <a:ea typeface="+mn-ea"/>
                <a:cs typeface="+mn-cs"/>
              </a:rPr>
              <a:t>etc</a:t>
            </a:r>
            <a:r>
              <a:rPr kumimoji="0" lang="en-US" sz="1600" b="0" i="0" u="none" strike="noStrike" kern="0" cap="none" spc="0" normalizeH="0" baseline="0" noProof="0" dirty="0">
                <a:ln>
                  <a:noFill/>
                </a:ln>
                <a:solidFill>
                  <a:prstClr val="white"/>
                </a:solidFill>
                <a:effectLst/>
                <a:uLnTx/>
                <a:uFillTx/>
                <a:latin typeface="Arial"/>
                <a:ea typeface="+mn-ea"/>
                <a:cs typeface="+mn-cs"/>
              </a:rPr>
              <a:t>)</a:t>
            </a:r>
          </a:p>
        </p:txBody>
      </p:sp>
      <p:sp>
        <p:nvSpPr>
          <p:cNvPr id="23" name="Rectangle 22">
            <a:extLst>
              <a:ext uri="{FF2B5EF4-FFF2-40B4-BE49-F238E27FC236}">
                <a16:creationId xmlns:a16="http://schemas.microsoft.com/office/drawing/2014/main" id="{8599316F-C6CB-4AD2-899C-36A33CCFC293}"/>
              </a:ext>
            </a:extLst>
          </p:cNvPr>
          <p:cNvSpPr/>
          <p:nvPr/>
        </p:nvSpPr>
        <p:spPr>
          <a:xfrm>
            <a:off x="8214095" y="3011200"/>
            <a:ext cx="3498738" cy="1483792"/>
          </a:xfrm>
          <a:prstGeom prst="rect">
            <a:avLst/>
          </a:prstGeom>
          <a:solidFill>
            <a:srgbClr val="0055A0"/>
          </a:solidFill>
          <a:ln w="19050" cap="flat" cmpd="sng" algn="ctr">
            <a:noFill/>
            <a:prstDash val="solid"/>
          </a:ln>
          <a:effectLst>
            <a:outerShdw dist="63500" dir="2700000" algn="tl" rotWithShape="0">
              <a:prstClr val="black">
                <a:alpha val="40000"/>
              </a:prstClr>
            </a:outerShdw>
          </a:effectLst>
        </p:spPr>
        <p:txBody>
          <a:bodyPr lIns="90000" rIns="90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white"/>
                </a:solidFill>
                <a:effectLst/>
                <a:uLnTx/>
                <a:uFillTx/>
                <a:latin typeface="Arial"/>
                <a:ea typeface="+mn-ea"/>
                <a:cs typeface="+mn-cs"/>
              </a:rPr>
              <a:t>We can easily check </a:t>
            </a:r>
            <a:r>
              <a:rPr kumimoji="0" lang="en-GB" sz="1600" b="0" i="0" u="none" strike="noStrike" kern="0" cap="none" spc="0" normalizeH="0" baseline="0" noProof="0" dirty="0">
                <a:ln>
                  <a:noFill/>
                </a:ln>
                <a:solidFill>
                  <a:srgbClr val="FFFF00"/>
                </a:solidFill>
                <a:effectLst/>
                <a:uLnTx/>
                <a:uFillTx/>
                <a:latin typeface="Arial"/>
                <a:ea typeface="+mn-ea"/>
                <a:cs typeface="+mn-cs"/>
              </a:rPr>
              <a:t>how many spares we have</a:t>
            </a:r>
            <a:r>
              <a:rPr kumimoji="0" lang="en-GB" sz="1600" b="0" i="0" u="none" strike="noStrike" kern="0" cap="none" spc="0" normalizeH="0" baseline="0" noProof="0" dirty="0">
                <a:ln>
                  <a:noFill/>
                </a:ln>
                <a:solidFill>
                  <a:prstClr val="white"/>
                </a:solidFill>
                <a:effectLst/>
                <a:uLnTx/>
                <a:uFillTx/>
                <a:latin typeface="Arial"/>
                <a:ea typeface="+mn-ea"/>
                <a:cs typeface="+mn-cs"/>
              </a:rPr>
              <a:t>, </a:t>
            </a:r>
            <a:r>
              <a:rPr kumimoji="0" lang="en-GB" sz="1600" b="0" i="0" u="none" strike="noStrike" kern="0" cap="none" spc="0" normalizeH="0" baseline="0" noProof="0" dirty="0">
                <a:ln>
                  <a:noFill/>
                </a:ln>
                <a:solidFill>
                  <a:srgbClr val="FFFF00"/>
                </a:solidFill>
                <a:effectLst/>
                <a:uLnTx/>
                <a:uFillTx/>
                <a:latin typeface="Arial"/>
                <a:ea typeface="+mn-ea"/>
                <a:cs typeface="+mn-cs"/>
              </a:rPr>
              <a:t>raise an alarm</a:t>
            </a:r>
            <a:r>
              <a:rPr kumimoji="0" lang="en-GB" sz="1600" b="0" i="0" u="none" strike="noStrike" kern="0" cap="none" spc="0" normalizeH="0" baseline="0" noProof="0" dirty="0">
                <a:ln>
                  <a:noFill/>
                </a:ln>
                <a:solidFill>
                  <a:prstClr val="white"/>
                </a:solidFill>
                <a:effectLst/>
                <a:uLnTx/>
                <a:uFillTx/>
                <a:latin typeface="Arial"/>
                <a:ea typeface="+mn-ea"/>
                <a:cs typeface="+mn-cs"/>
              </a:rPr>
              <a:t> if the stock falls below a certain level and </a:t>
            </a:r>
            <a:r>
              <a:rPr kumimoji="0" lang="en-GB" sz="1600" b="0" i="0" u="none" strike="noStrike" kern="0" cap="none" spc="0" normalizeH="0" baseline="0" noProof="0" dirty="0">
                <a:ln>
                  <a:noFill/>
                </a:ln>
                <a:solidFill>
                  <a:srgbClr val="FFFF00"/>
                </a:solidFill>
                <a:effectLst/>
                <a:uLnTx/>
                <a:uFillTx/>
                <a:latin typeface="Arial"/>
                <a:ea typeface="+mn-ea"/>
                <a:cs typeface="+mn-cs"/>
              </a:rPr>
              <a:t>plan future </a:t>
            </a:r>
            <a:r>
              <a:rPr kumimoji="0" lang="en-GB" sz="1600" b="1" i="0" u="none" strike="noStrike" kern="0" cap="none" spc="0" normalizeH="0" baseline="0" noProof="0" dirty="0">
                <a:ln>
                  <a:noFill/>
                </a:ln>
                <a:solidFill>
                  <a:srgbClr val="FFFF00"/>
                </a:solidFill>
                <a:effectLst/>
                <a:uLnTx/>
                <a:uFillTx/>
                <a:latin typeface="Arial"/>
                <a:ea typeface="+mn-ea"/>
                <a:cs typeface="+mn-cs"/>
              </a:rPr>
              <a:t>purchases</a:t>
            </a:r>
            <a:endParaRPr kumimoji="0" lang="en-US" sz="1600" b="1" i="0" u="none" strike="noStrike" kern="0" cap="none" spc="0" normalizeH="0" baseline="0" noProof="0" dirty="0">
              <a:ln>
                <a:noFill/>
              </a:ln>
              <a:solidFill>
                <a:srgbClr val="FFFF00"/>
              </a:solidFill>
              <a:effectLst/>
              <a:uLnTx/>
              <a:uFillTx/>
              <a:latin typeface="Arial"/>
              <a:ea typeface="+mn-ea"/>
              <a:cs typeface="+mn-cs"/>
            </a:endParaRPr>
          </a:p>
        </p:txBody>
      </p:sp>
    </p:spTree>
    <p:extLst>
      <p:ext uri="{BB962C8B-B14F-4D97-AF65-F5344CB8AC3E}">
        <p14:creationId xmlns:p14="http://schemas.microsoft.com/office/powerpoint/2010/main" val="826895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2"/>
                                        </p:tgtEl>
                                        <p:attrNameLst>
                                          <p:attrName>style.visibility</p:attrName>
                                        </p:attrNameLst>
                                      </p:cBhvr>
                                      <p:to>
                                        <p:strVal val="visible"/>
                                      </p:to>
                                    </p:set>
                                    <p:anim calcmode="lin" valueType="num">
                                      <p:cBhvr additive="base">
                                        <p:cTn id="55" dur="500" fill="hold"/>
                                        <p:tgtEl>
                                          <p:spTgt spid="22"/>
                                        </p:tgtEl>
                                        <p:attrNameLst>
                                          <p:attrName>ppt_x</p:attrName>
                                        </p:attrNameLst>
                                      </p:cBhvr>
                                      <p:tavLst>
                                        <p:tav tm="0">
                                          <p:val>
                                            <p:strVal val="#ppt_x"/>
                                          </p:val>
                                        </p:tav>
                                        <p:tav tm="100000">
                                          <p:val>
                                            <p:strVal val="#ppt_x"/>
                                          </p:val>
                                        </p:tav>
                                      </p:tavLst>
                                    </p:anim>
                                    <p:anim calcmode="lin" valueType="num">
                                      <p:cBhvr additive="base">
                                        <p:cTn id="5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89C38EE-2D12-4709-8753-7DE25DF290D6}"/>
              </a:ext>
            </a:extLst>
          </p:cNvPr>
          <p:cNvSpPr>
            <a:spLocks noGrp="1"/>
          </p:cNvSpPr>
          <p:nvPr>
            <p:ph type="title"/>
          </p:nvPr>
        </p:nvSpPr>
        <p:spPr/>
        <p:txBody>
          <a:bodyPr/>
          <a:lstStyle/>
          <a:p>
            <a:r>
              <a:rPr lang="en-US" dirty="0"/>
              <a:t>IN Outcomes – Procurement</a:t>
            </a:r>
            <a:endParaRPr lang="en-GB" dirty="0"/>
          </a:p>
        </p:txBody>
      </p:sp>
      <p:sp>
        <p:nvSpPr>
          <p:cNvPr id="4" name="Date Placeholder 3">
            <a:extLst>
              <a:ext uri="{FF2B5EF4-FFF2-40B4-BE49-F238E27FC236}">
                <a16:creationId xmlns:a16="http://schemas.microsoft.com/office/drawing/2014/main" id="{426B1F64-AA1D-4B6E-8077-6B561110AFD5}"/>
              </a:ext>
            </a:extLst>
          </p:cNvPr>
          <p:cNvSpPr>
            <a:spLocks noGrp="1"/>
          </p:cNvSpPr>
          <p:nvPr>
            <p:ph type="dt" sz="half" idx="10"/>
          </p:nvPr>
        </p:nvSpPr>
        <p:spPr/>
        <p:txBody>
          <a:bodyPr/>
          <a:lstStyle/>
          <a:p>
            <a:r>
              <a:rPr lang="de-CH"/>
              <a:t>30-03-2023</a:t>
            </a:r>
            <a:endParaRPr lang="en-US" dirty="0"/>
          </a:p>
        </p:txBody>
      </p:sp>
      <p:sp>
        <p:nvSpPr>
          <p:cNvPr id="5" name="Footer Placeholder 4">
            <a:extLst>
              <a:ext uri="{FF2B5EF4-FFF2-40B4-BE49-F238E27FC236}">
                <a16:creationId xmlns:a16="http://schemas.microsoft.com/office/drawing/2014/main" id="{FE2DE521-9445-48B4-9121-863ECA493FD1}"/>
              </a:ext>
            </a:extLst>
          </p:cNvPr>
          <p:cNvSpPr>
            <a:spLocks noGrp="1"/>
          </p:cNvSpPr>
          <p:nvPr>
            <p:ph type="ftr" sz="quarter" idx="11"/>
          </p:nvPr>
        </p:nvSpPr>
        <p:spPr/>
        <p:txBody>
          <a:bodyPr/>
          <a:lstStyle/>
          <a:p>
            <a:r>
              <a:rPr lang="en-GB"/>
              <a:t>NTNU visit - CEM/IN - Asset Management &amp; Reliability</a:t>
            </a:r>
            <a:endParaRPr lang="en-US" dirty="0"/>
          </a:p>
        </p:txBody>
      </p:sp>
      <p:sp>
        <p:nvSpPr>
          <p:cNvPr id="6" name="Content Placeholder 5">
            <a:extLst>
              <a:ext uri="{FF2B5EF4-FFF2-40B4-BE49-F238E27FC236}">
                <a16:creationId xmlns:a16="http://schemas.microsoft.com/office/drawing/2014/main" id="{AD74DE86-FA91-4339-A7EE-11533CB789C8}"/>
              </a:ext>
            </a:extLst>
          </p:cNvPr>
          <p:cNvSpPr>
            <a:spLocks noGrp="1"/>
          </p:cNvSpPr>
          <p:nvPr>
            <p:ph idx="1"/>
          </p:nvPr>
        </p:nvSpPr>
        <p:spPr/>
        <p:txBody>
          <a:bodyPr/>
          <a:lstStyle/>
          <a:p>
            <a:endParaRPr lang="en-US" dirty="0"/>
          </a:p>
          <a:p>
            <a:endParaRPr lang="en-GB" dirty="0"/>
          </a:p>
          <a:p>
            <a:endParaRPr lang="en-GB" dirty="0"/>
          </a:p>
          <a:p>
            <a:endParaRPr lang="en-GB" dirty="0"/>
          </a:p>
          <a:p>
            <a:endParaRPr lang="en-GB" dirty="0"/>
          </a:p>
          <a:p>
            <a:endParaRPr lang="en-GB" dirty="0"/>
          </a:p>
          <a:p>
            <a:endParaRPr lang="en-GB" dirty="0"/>
          </a:p>
          <a:p>
            <a:r>
              <a:rPr lang="en-GB" dirty="0"/>
              <a:t>Automatic orders (?)</a:t>
            </a:r>
          </a:p>
        </p:txBody>
      </p:sp>
      <p:pic>
        <p:nvPicPr>
          <p:cNvPr id="9" name="Picture 8">
            <a:extLst>
              <a:ext uri="{FF2B5EF4-FFF2-40B4-BE49-F238E27FC236}">
                <a16:creationId xmlns:a16="http://schemas.microsoft.com/office/drawing/2014/main" id="{B726C239-5C22-464E-B57C-9AFED79BC76A}"/>
              </a:ext>
            </a:extLst>
          </p:cNvPr>
          <p:cNvPicPr>
            <a:picLocks noChangeAspect="1"/>
          </p:cNvPicPr>
          <p:nvPr/>
        </p:nvPicPr>
        <p:blipFill>
          <a:blip r:embed="rId2"/>
          <a:stretch>
            <a:fillRect/>
          </a:stretch>
        </p:blipFill>
        <p:spPr>
          <a:xfrm>
            <a:off x="80387" y="1839127"/>
            <a:ext cx="12031226" cy="3179745"/>
          </a:xfrm>
          <a:prstGeom prst="rect">
            <a:avLst/>
          </a:prstGeom>
        </p:spPr>
      </p:pic>
    </p:spTree>
    <p:extLst>
      <p:ext uri="{BB962C8B-B14F-4D97-AF65-F5344CB8AC3E}">
        <p14:creationId xmlns:p14="http://schemas.microsoft.com/office/powerpoint/2010/main" val="8094386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B28A00-E791-4329-B947-EF286AF0571E}"/>
              </a:ext>
            </a:extLst>
          </p:cNvPr>
          <p:cNvSpPr>
            <a:spLocks noGrp="1"/>
          </p:cNvSpPr>
          <p:nvPr>
            <p:ph idx="1"/>
          </p:nvPr>
        </p:nvSpPr>
        <p:spPr>
          <a:xfrm>
            <a:off x="407988" y="1354819"/>
            <a:ext cx="11376024" cy="4608512"/>
          </a:xfrm>
        </p:spPr>
        <p:txBody>
          <a:bodyPr/>
          <a:lstStyle/>
          <a:p>
            <a:r>
              <a:rPr lang="en-US" dirty="0"/>
              <a:t>HIT-Reliability: </a:t>
            </a:r>
            <a:r>
              <a:rPr lang="en-GB" dirty="0">
                <a:hlinkClick r:id="rId2"/>
              </a:rPr>
              <a:t>https://hit-reliability.web.cern.ch/</a:t>
            </a:r>
            <a:endParaRPr lang="en-US" dirty="0"/>
          </a:p>
          <a:p>
            <a:pPr lvl="1"/>
            <a:endParaRPr lang="en-GB" dirty="0"/>
          </a:p>
        </p:txBody>
      </p:sp>
      <p:sp>
        <p:nvSpPr>
          <p:cNvPr id="3" name="Title 2">
            <a:extLst>
              <a:ext uri="{FF2B5EF4-FFF2-40B4-BE49-F238E27FC236}">
                <a16:creationId xmlns:a16="http://schemas.microsoft.com/office/drawing/2014/main" id="{18F863C7-F768-42FD-85C4-83BFA1128AC1}"/>
              </a:ext>
            </a:extLst>
          </p:cNvPr>
          <p:cNvSpPr>
            <a:spLocks noGrp="1"/>
          </p:cNvSpPr>
          <p:nvPr>
            <p:ph type="title"/>
          </p:nvPr>
        </p:nvSpPr>
        <p:spPr/>
        <p:txBody>
          <a:bodyPr/>
          <a:lstStyle/>
          <a:p>
            <a:r>
              <a:rPr lang="en-US" dirty="0"/>
              <a:t>IN Outcomes – Reliability – non-repairable</a:t>
            </a:r>
            <a:endParaRPr lang="en-GB" dirty="0"/>
          </a:p>
        </p:txBody>
      </p:sp>
      <p:sp>
        <p:nvSpPr>
          <p:cNvPr id="4" name="Date Placeholder 3">
            <a:extLst>
              <a:ext uri="{FF2B5EF4-FFF2-40B4-BE49-F238E27FC236}">
                <a16:creationId xmlns:a16="http://schemas.microsoft.com/office/drawing/2014/main" id="{045958A5-58AE-4ED7-AB99-D3A9B2B7C3DC}"/>
              </a:ext>
            </a:extLst>
          </p:cNvPr>
          <p:cNvSpPr>
            <a:spLocks noGrp="1"/>
          </p:cNvSpPr>
          <p:nvPr>
            <p:ph type="dt" sz="half" idx="10"/>
          </p:nvPr>
        </p:nvSpPr>
        <p:spPr/>
        <p:txBody>
          <a:bodyPr/>
          <a:lstStyle/>
          <a:p>
            <a:r>
              <a:rPr lang="de-CH"/>
              <a:t>30-03-2023</a:t>
            </a:r>
            <a:endParaRPr lang="en-US" dirty="0"/>
          </a:p>
        </p:txBody>
      </p:sp>
      <p:sp>
        <p:nvSpPr>
          <p:cNvPr id="5" name="Footer Placeholder 4">
            <a:extLst>
              <a:ext uri="{FF2B5EF4-FFF2-40B4-BE49-F238E27FC236}">
                <a16:creationId xmlns:a16="http://schemas.microsoft.com/office/drawing/2014/main" id="{007868A5-3681-4085-B5C1-9D29845DDECA}"/>
              </a:ext>
            </a:extLst>
          </p:cNvPr>
          <p:cNvSpPr>
            <a:spLocks noGrp="1"/>
          </p:cNvSpPr>
          <p:nvPr>
            <p:ph type="ftr" sz="quarter" idx="11"/>
          </p:nvPr>
        </p:nvSpPr>
        <p:spPr/>
        <p:txBody>
          <a:bodyPr/>
          <a:lstStyle/>
          <a:p>
            <a:r>
              <a:rPr lang="en-GB"/>
              <a:t>NTNU visit - CEM/IN - Asset Management &amp; Reliability</a:t>
            </a:r>
            <a:endParaRPr lang="en-US" dirty="0"/>
          </a:p>
        </p:txBody>
      </p:sp>
      <p:pic>
        <p:nvPicPr>
          <p:cNvPr id="7" name="Picture 6">
            <a:extLst>
              <a:ext uri="{FF2B5EF4-FFF2-40B4-BE49-F238E27FC236}">
                <a16:creationId xmlns:a16="http://schemas.microsoft.com/office/drawing/2014/main" id="{13E41707-FA18-4238-8167-62F294C9A9BB}"/>
              </a:ext>
            </a:extLst>
          </p:cNvPr>
          <p:cNvPicPr>
            <a:picLocks noChangeAspect="1"/>
          </p:cNvPicPr>
          <p:nvPr/>
        </p:nvPicPr>
        <p:blipFill>
          <a:blip r:embed="rId3"/>
          <a:stretch>
            <a:fillRect/>
          </a:stretch>
        </p:blipFill>
        <p:spPr>
          <a:xfrm>
            <a:off x="991818" y="1738365"/>
            <a:ext cx="10208364" cy="4433560"/>
          </a:xfrm>
          <a:prstGeom prst="rect">
            <a:avLst/>
          </a:prstGeom>
        </p:spPr>
      </p:pic>
    </p:spTree>
    <p:extLst>
      <p:ext uri="{BB962C8B-B14F-4D97-AF65-F5344CB8AC3E}">
        <p14:creationId xmlns:p14="http://schemas.microsoft.com/office/powerpoint/2010/main" val="11907905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484B141-2591-3011-1586-6D50E0BCCFE5}"/>
              </a:ext>
            </a:extLst>
          </p:cNvPr>
          <p:cNvPicPr>
            <a:picLocks noChangeAspect="1"/>
          </p:cNvPicPr>
          <p:nvPr/>
        </p:nvPicPr>
        <p:blipFill>
          <a:blip r:embed="rId2"/>
          <a:stretch>
            <a:fillRect/>
          </a:stretch>
        </p:blipFill>
        <p:spPr>
          <a:xfrm>
            <a:off x="1515205" y="1563413"/>
            <a:ext cx="9171166" cy="4608512"/>
          </a:xfrm>
          <a:prstGeom prst="rect">
            <a:avLst/>
          </a:prstGeom>
          <a:noFill/>
        </p:spPr>
      </p:pic>
      <p:sp>
        <p:nvSpPr>
          <p:cNvPr id="3" name="Title 2">
            <a:extLst>
              <a:ext uri="{FF2B5EF4-FFF2-40B4-BE49-F238E27FC236}">
                <a16:creationId xmlns:a16="http://schemas.microsoft.com/office/drawing/2014/main" id="{35196306-B2A0-32C5-82E8-D531BB9E2E24}"/>
              </a:ext>
            </a:extLst>
          </p:cNvPr>
          <p:cNvSpPr>
            <a:spLocks noGrp="1"/>
          </p:cNvSpPr>
          <p:nvPr>
            <p:ph type="title"/>
          </p:nvPr>
        </p:nvSpPr>
        <p:spPr>
          <a:xfrm>
            <a:off x="407988" y="373593"/>
            <a:ext cx="11376025" cy="1065742"/>
          </a:xfrm>
        </p:spPr>
        <p:txBody>
          <a:bodyPr anchor="t">
            <a:normAutofit/>
          </a:bodyPr>
          <a:lstStyle/>
          <a:p>
            <a:r>
              <a:rPr lang="en-US" dirty="0"/>
              <a:t>IN Outcomes – Reliability – 2</a:t>
            </a:r>
            <a:r>
              <a:rPr lang="en-US" baseline="30000" dirty="0"/>
              <a:t>nd</a:t>
            </a:r>
            <a:r>
              <a:rPr lang="en-US" dirty="0"/>
              <a:t> repairable </a:t>
            </a:r>
            <a:endParaRPr lang="en-CH" dirty="0"/>
          </a:p>
        </p:txBody>
      </p:sp>
      <p:sp>
        <p:nvSpPr>
          <p:cNvPr id="4" name="Date Placeholder 3">
            <a:extLst>
              <a:ext uri="{FF2B5EF4-FFF2-40B4-BE49-F238E27FC236}">
                <a16:creationId xmlns:a16="http://schemas.microsoft.com/office/drawing/2014/main" id="{DAA07E32-7941-6559-1B34-9DF7FB5AD353}"/>
              </a:ext>
            </a:extLst>
          </p:cNvPr>
          <p:cNvSpPr>
            <a:spLocks noGrp="1"/>
          </p:cNvSpPr>
          <p:nvPr>
            <p:ph type="dt" sz="half" idx="10"/>
          </p:nvPr>
        </p:nvSpPr>
        <p:spPr>
          <a:xfrm>
            <a:off x="3264493" y="6378349"/>
            <a:ext cx="851895" cy="365125"/>
          </a:xfrm>
        </p:spPr>
        <p:txBody>
          <a:bodyPr anchor="ctr">
            <a:normAutofit/>
          </a:bodyPr>
          <a:lstStyle/>
          <a:p>
            <a:pPr>
              <a:spcAft>
                <a:spcPts val="600"/>
              </a:spcAft>
            </a:pPr>
            <a:r>
              <a:rPr lang="de-CH"/>
              <a:t>30-03-2023</a:t>
            </a:r>
            <a:endParaRPr lang="en-US"/>
          </a:p>
        </p:txBody>
      </p:sp>
      <p:sp>
        <p:nvSpPr>
          <p:cNvPr id="5" name="Footer Placeholder 4">
            <a:extLst>
              <a:ext uri="{FF2B5EF4-FFF2-40B4-BE49-F238E27FC236}">
                <a16:creationId xmlns:a16="http://schemas.microsoft.com/office/drawing/2014/main" id="{369AB392-0BE0-0E43-5D39-19395D5DAD94}"/>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GB"/>
              <a:t>NTNU visit - CEM/IN - Asset Management &amp; Reliability</a:t>
            </a:r>
            <a:endParaRPr lang="en-US"/>
          </a:p>
        </p:txBody>
      </p:sp>
    </p:spTree>
    <p:extLst>
      <p:ext uri="{BB962C8B-B14F-4D97-AF65-F5344CB8AC3E}">
        <p14:creationId xmlns:p14="http://schemas.microsoft.com/office/powerpoint/2010/main" val="22284974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6D5355E-DB80-1C52-3702-D29D2CFFECA7}"/>
              </a:ext>
            </a:extLst>
          </p:cNvPr>
          <p:cNvPicPr>
            <a:picLocks noChangeAspect="1"/>
          </p:cNvPicPr>
          <p:nvPr/>
        </p:nvPicPr>
        <p:blipFill>
          <a:blip r:embed="rId2"/>
          <a:stretch>
            <a:fillRect/>
          </a:stretch>
        </p:blipFill>
        <p:spPr>
          <a:xfrm>
            <a:off x="1515205" y="1563413"/>
            <a:ext cx="9171166" cy="4608512"/>
          </a:xfrm>
          <a:prstGeom prst="rect">
            <a:avLst/>
          </a:prstGeom>
          <a:noFill/>
        </p:spPr>
      </p:pic>
      <p:sp>
        <p:nvSpPr>
          <p:cNvPr id="11" name="Title 2">
            <a:extLst>
              <a:ext uri="{FF2B5EF4-FFF2-40B4-BE49-F238E27FC236}">
                <a16:creationId xmlns:a16="http://schemas.microsoft.com/office/drawing/2014/main" id="{ABED6E16-6A98-3A1F-297A-0B17E668EE31}"/>
              </a:ext>
            </a:extLst>
          </p:cNvPr>
          <p:cNvSpPr>
            <a:spLocks noGrp="1"/>
          </p:cNvSpPr>
          <p:nvPr>
            <p:ph type="title"/>
          </p:nvPr>
        </p:nvSpPr>
        <p:spPr>
          <a:xfrm>
            <a:off x="407988" y="373593"/>
            <a:ext cx="11376025" cy="1065742"/>
          </a:xfrm>
        </p:spPr>
        <p:txBody>
          <a:bodyPr/>
          <a:lstStyle/>
          <a:p>
            <a:r>
              <a:rPr lang="en-US" dirty="0"/>
              <a:t>IN Outcomes – Reliability – 2</a:t>
            </a:r>
            <a:r>
              <a:rPr lang="en-US" baseline="30000" dirty="0"/>
              <a:t>nd</a:t>
            </a:r>
            <a:r>
              <a:rPr lang="en-US" dirty="0"/>
              <a:t> repairable</a:t>
            </a:r>
          </a:p>
        </p:txBody>
      </p:sp>
      <p:sp>
        <p:nvSpPr>
          <p:cNvPr id="4" name="Date Placeholder 3">
            <a:extLst>
              <a:ext uri="{FF2B5EF4-FFF2-40B4-BE49-F238E27FC236}">
                <a16:creationId xmlns:a16="http://schemas.microsoft.com/office/drawing/2014/main" id="{A6937748-2385-A7BB-9230-EE48FBE4A76F}"/>
              </a:ext>
            </a:extLst>
          </p:cNvPr>
          <p:cNvSpPr>
            <a:spLocks noGrp="1"/>
          </p:cNvSpPr>
          <p:nvPr>
            <p:ph type="dt" sz="half" idx="10"/>
          </p:nvPr>
        </p:nvSpPr>
        <p:spPr>
          <a:xfrm>
            <a:off x="3264493" y="6378349"/>
            <a:ext cx="851895" cy="365125"/>
          </a:xfrm>
        </p:spPr>
        <p:txBody>
          <a:bodyPr anchor="ctr">
            <a:normAutofit/>
          </a:bodyPr>
          <a:lstStyle/>
          <a:p>
            <a:pPr>
              <a:spcAft>
                <a:spcPts val="600"/>
              </a:spcAft>
            </a:pPr>
            <a:r>
              <a:rPr lang="de-CH"/>
              <a:t>30-03-2023</a:t>
            </a:r>
            <a:endParaRPr lang="en-US"/>
          </a:p>
        </p:txBody>
      </p:sp>
      <p:sp>
        <p:nvSpPr>
          <p:cNvPr id="5" name="Footer Placeholder 4">
            <a:extLst>
              <a:ext uri="{FF2B5EF4-FFF2-40B4-BE49-F238E27FC236}">
                <a16:creationId xmlns:a16="http://schemas.microsoft.com/office/drawing/2014/main" id="{88906784-5FEC-E67F-A2F1-4295A9DAF07B}"/>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GB"/>
              <a:t>NTNU visit - CEM/IN - Asset Management &amp; Reliability</a:t>
            </a:r>
            <a:endParaRPr lang="en-US"/>
          </a:p>
        </p:txBody>
      </p:sp>
    </p:spTree>
    <p:extLst>
      <p:ext uri="{BB962C8B-B14F-4D97-AF65-F5344CB8AC3E}">
        <p14:creationId xmlns:p14="http://schemas.microsoft.com/office/powerpoint/2010/main" val="1106082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D7A24D8-7F30-A75E-8A69-A29364582145}"/>
              </a:ext>
            </a:extLst>
          </p:cNvPr>
          <p:cNvSpPr>
            <a:spLocks noGrp="1"/>
          </p:cNvSpPr>
          <p:nvPr>
            <p:ph idx="1"/>
          </p:nvPr>
        </p:nvSpPr>
        <p:spPr/>
        <p:txBody>
          <a:bodyPr/>
          <a:lstStyle/>
          <a:p>
            <a:endParaRPr lang="en-CH" dirty="0"/>
          </a:p>
        </p:txBody>
      </p:sp>
      <p:sp>
        <p:nvSpPr>
          <p:cNvPr id="3" name="Title 2">
            <a:extLst>
              <a:ext uri="{FF2B5EF4-FFF2-40B4-BE49-F238E27FC236}">
                <a16:creationId xmlns:a16="http://schemas.microsoft.com/office/drawing/2014/main" id="{73D87301-B2A1-4CA6-07D1-FAF33BAB0249}"/>
              </a:ext>
            </a:extLst>
          </p:cNvPr>
          <p:cNvSpPr>
            <a:spLocks noGrp="1"/>
          </p:cNvSpPr>
          <p:nvPr>
            <p:ph type="title"/>
          </p:nvPr>
        </p:nvSpPr>
        <p:spPr/>
        <p:txBody>
          <a:bodyPr/>
          <a:lstStyle/>
          <a:p>
            <a:r>
              <a:rPr lang="en-CH" dirty="0"/>
              <a:t>Reliability Feedback on Workflow</a:t>
            </a:r>
          </a:p>
        </p:txBody>
      </p:sp>
      <p:sp>
        <p:nvSpPr>
          <p:cNvPr id="4" name="Date Placeholder 3">
            <a:extLst>
              <a:ext uri="{FF2B5EF4-FFF2-40B4-BE49-F238E27FC236}">
                <a16:creationId xmlns:a16="http://schemas.microsoft.com/office/drawing/2014/main" id="{7EE9E1D1-7901-AA18-DFA1-A28A76F59D9A}"/>
              </a:ext>
            </a:extLst>
          </p:cNvPr>
          <p:cNvSpPr>
            <a:spLocks noGrp="1"/>
          </p:cNvSpPr>
          <p:nvPr>
            <p:ph type="dt" sz="half" idx="10"/>
          </p:nvPr>
        </p:nvSpPr>
        <p:spPr/>
        <p:txBody>
          <a:bodyPr/>
          <a:lstStyle/>
          <a:p>
            <a:r>
              <a:rPr lang="de-CH"/>
              <a:t>30-03-2023</a:t>
            </a:r>
            <a:endParaRPr lang="en-US" dirty="0"/>
          </a:p>
        </p:txBody>
      </p:sp>
      <p:sp>
        <p:nvSpPr>
          <p:cNvPr id="5" name="Footer Placeholder 4">
            <a:extLst>
              <a:ext uri="{FF2B5EF4-FFF2-40B4-BE49-F238E27FC236}">
                <a16:creationId xmlns:a16="http://schemas.microsoft.com/office/drawing/2014/main" id="{02EDEDDF-2DA0-6496-C553-3C95BAF0B37F}"/>
              </a:ext>
            </a:extLst>
          </p:cNvPr>
          <p:cNvSpPr>
            <a:spLocks noGrp="1"/>
          </p:cNvSpPr>
          <p:nvPr>
            <p:ph type="ftr" sz="quarter" idx="11"/>
          </p:nvPr>
        </p:nvSpPr>
        <p:spPr/>
        <p:txBody>
          <a:bodyPr/>
          <a:lstStyle/>
          <a:p>
            <a:r>
              <a:rPr lang="en-GB"/>
              <a:t>NTNU visit - CEM/IN - Asset Management &amp; Reliability</a:t>
            </a:r>
            <a:endParaRPr lang="en-US" dirty="0"/>
          </a:p>
        </p:txBody>
      </p:sp>
      <p:grpSp>
        <p:nvGrpSpPr>
          <p:cNvPr id="6" name="Group 5">
            <a:extLst>
              <a:ext uri="{FF2B5EF4-FFF2-40B4-BE49-F238E27FC236}">
                <a16:creationId xmlns:a16="http://schemas.microsoft.com/office/drawing/2014/main" id="{C0398C2E-351E-AF55-20B3-D80172A4163F}"/>
              </a:ext>
            </a:extLst>
          </p:cNvPr>
          <p:cNvGrpSpPr/>
          <p:nvPr/>
        </p:nvGrpSpPr>
        <p:grpSpPr>
          <a:xfrm>
            <a:off x="1149572" y="1010437"/>
            <a:ext cx="9892856" cy="4837125"/>
            <a:chOff x="42982" y="635287"/>
            <a:chExt cx="8843779" cy="3790863"/>
          </a:xfrm>
        </p:grpSpPr>
        <p:sp>
          <p:nvSpPr>
            <p:cNvPr id="7" name="Rounded Rectangle 6">
              <a:extLst>
                <a:ext uri="{FF2B5EF4-FFF2-40B4-BE49-F238E27FC236}">
                  <a16:creationId xmlns:a16="http://schemas.microsoft.com/office/drawing/2014/main" id="{4744DF4F-1EB2-A2F4-4388-CD9BDD17CB0E}"/>
                </a:ext>
              </a:extLst>
            </p:cNvPr>
            <p:cNvSpPr/>
            <p:nvPr/>
          </p:nvSpPr>
          <p:spPr>
            <a:xfrm>
              <a:off x="628843" y="1074234"/>
              <a:ext cx="1440000" cy="503999"/>
            </a:xfrm>
            <a:prstGeom prst="roundRect">
              <a:avLst/>
            </a:prstGeom>
            <a:solidFill>
              <a:schemeClr val="accent4">
                <a:lumMod val="75000"/>
              </a:schemeClr>
            </a:solid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t>In Manufacturing</a:t>
              </a:r>
            </a:p>
            <a:p>
              <a:pPr algn="ctr"/>
              <a:r>
                <a:rPr lang="en-GB" sz="900" dirty="0"/>
                <a:t>(IMFT)</a:t>
              </a:r>
            </a:p>
          </p:txBody>
        </p:sp>
        <p:sp>
          <p:nvSpPr>
            <p:cNvPr id="8" name="Rounded Rectangle 7">
              <a:extLst>
                <a:ext uri="{FF2B5EF4-FFF2-40B4-BE49-F238E27FC236}">
                  <a16:creationId xmlns:a16="http://schemas.microsoft.com/office/drawing/2014/main" id="{6E5231FD-B0CC-C28E-BF0D-96E0A4C23CA2}"/>
                </a:ext>
              </a:extLst>
            </p:cNvPr>
            <p:cNvSpPr/>
            <p:nvPr/>
          </p:nvSpPr>
          <p:spPr>
            <a:xfrm>
              <a:off x="3382005" y="1070277"/>
              <a:ext cx="1008960" cy="503999"/>
            </a:xfrm>
            <a:prstGeom prst="round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a:t>In </a:t>
              </a:r>
              <a:r>
                <a:rPr lang="en-GB" sz="900" dirty="0"/>
                <a:t>store</a:t>
              </a:r>
            </a:p>
            <a:p>
              <a:pPr algn="ctr"/>
              <a:r>
                <a:rPr lang="en-GB" sz="900"/>
                <a:t>(C)</a:t>
              </a:r>
              <a:endParaRPr lang="en-GB" sz="900" dirty="0"/>
            </a:p>
          </p:txBody>
        </p:sp>
        <p:sp>
          <p:nvSpPr>
            <p:cNvPr id="9" name="Rounded Rectangle 8">
              <a:extLst>
                <a:ext uri="{FF2B5EF4-FFF2-40B4-BE49-F238E27FC236}">
                  <a16:creationId xmlns:a16="http://schemas.microsoft.com/office/drawing/2014/main" id="{C40E8BD6-666B-4D61-D6A0-0E43ECC550A1}"/>
                </a:ext>
              </a:extLst>
            </p:cNvPr>
            <p:cNvSpPr/>
            <p:nvPr/>
          </p:nvSpPr>
          <p:spPr>
            <a:xfrm>
              <a:off x="4782846" y="1071318"/>
              <a:ext cx="1440000" cy="503999"/>
            </a:xfrm>
            <a:prstGeom prst="roundRect">
              <a:avLst/>
            </a:prstGeom>
            <a:solidFill>
              <a:schemeClr val="tx2"/>
            </a:solid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t>Installed &amp; Maintained</a:t>
              </a:r>
            </a:p>
            <a:p>
              <a:pPr algn="ctr"/>
              <a:r>
                <a:rPr lang="en-GB" sz="900" dirty="0"/>
                <a:t>(I)</a:t>
              </a:r>
            </a:p>
          </p:txBody>
        </p:sp>
        <p:sp>
          <p:nvSpPr>
            <p:cNvPr id="10" name="Rounded Rectangle 9">
              <a:extLst>
                <a:ext uri="{FF2B5EF4-FFF2-40B4-BE49-F238E27FC236}">
                  <a16:creationId xmlns:a16="http://schemas.microsoft.com/office/drawing/2014/main" id="{340A0711-73C4-A42B-3510-2BECAE609EF8}"/>
                </a:ext>
              </a:extLst>
            </p:cNvPr>
            <p:cNvSpPr/>
            <p:nvPr/>
          </p:nvSpPr>
          <p:spPr>
            <a:xfrm>
              <a:off x="4782845" y="1888461"/>
              <a:ext cx="1440000" cy="503999"/>
            </a:xfrm>
            <a:prstGeom prst="roundRect">
              <a:avLst/>
            </a:prstGeom>
            <a:solidFill>
              <a:schemeClr val="accent4">
                <a:lumMod val="75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t>Returned from Installation (IRI)</a:t>
              </a:r>
            </a:p>
          </p:txBody>
        </p:sp>
        <p:sp>
          <p:nvSpPr>
            <p:cNvPr id="11" name="Rounded Rectangle 10">
              <a:extLst>
                <a:ext uri="{FF2B5EF4-FFF2-40B4-BE49-F238E27FC236}">
                  <a16:creationId xmlns:a16="http://schemas.microsoft.com/office/drawing/2014/main" id="{48AFB2DC-1131-78BD-1D26-D11C21ACCE8B}"/>
                </a:ext>
              </a:extLst>
            </p:cNvPr>
            <p:cNvSpPr/>
            <p:nvPr/>
          </p:nvSpPr>
          <p:spPr>
            <a:xfrm>
              <a:off x="4777230" y="3599828"/>
              <a:ext cx="1440000" cy="514800"/>
            </a:xfrm>
            <a:prstGeom prst="roundRect">
              <a:avLst/>
            </a:prstGeom>
            <a:solidFill>
              <a:schemeClr val="accent4">
                <a:lumMod val="75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t>In Repair </a:t>
              </a:r>
            </a:p>
            <a:p>
              <a:pPr algn="ctr"/>
              <a:r>
                <a:rPr lang="en-GB" sz="900" dirty="0"/>
                <a:t>(IRP)</a:t>
              </a:r>
            </a:p>
          </p:txBody>
        </p:sp>
        <p:sp>
          <p:nvSpPr>
            <p:cNvPr id="12" name="Rounded Rectangle 11">
              <a:extLst>
                <a:ext uri="{FF2B5EF4-FFF2-40B4-BE49-F238E27FC236}">
                  <a16:creationId xmlns:a16="http://schemas.microsoft.com/office/drawing/2014/main" id="{BACAA605-73C2-6B18-D84C-1AD581C0D773}"/>
                </a:ext>
              </a:extLst>
            </p:cNvPr>
            <p:cNvSpPr/>
            <p:nvPr/>
          </p:nvSpPr>
          <p:spPr>
            <a:xfrm>
              <a:off x="7446761" y="3752816"/>
              <a:ext cx="1440000" cy="503999"/>
            </a:xfrm>
            <a:prstGeom prst="roundRect">
              <a:avLst/>
            </a:prstGeom>
            <a:solidFill>
              <a:schemeClr val="tx2"/>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t>Out of Service</a:t>
              </a:r>
            </a:p>
            <a:p>
              <a:pPr algn="ctr"/>
              <a:r>
                <a:rPr lang="en-GB" sz="900" dirty="0"/>
                <a:t>(D)</a:t>
              </a:r>
            </a:p>
          </p:txBody>
        </p:sp>
        <p:cxnSp>
          <p:nvCxnSpPr>
            <p:cNvPr id="13" name="Straight Arrow Connector 12">
              <a:extLst>
                <a:ext uri="{FF2B5EF4-FFF2-40B4-BE49-F238E27FC236}">
                  <a16:creationId xmlns:a16="http://schemas.microsoft.com/office/drawing/2014/main" id="{B786F04C-207C-7825-83E2-4CF84CC66AD7}"/>
                </a:ext>
              </a:extLst>
            </p:cNvPr>
            <p:cNvCxnSpPr>
              <a:cxnSpLocks/>
              <a:stCxn id="7" idx="3"/>
              <a:endCxn id="8" idx="1"/>
            </p:cNvCxnSpPr>
            <p:nvPr/>
          </p:nvCxnSpPr>
          <p:spPr>
            <a:xfrm flipV="1">
              <a:off x="2068843" y="1322277"/>
              <a:ext cx="1313162" cy="3957"/>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F2AE425F-F039-8796-F567-15E53D94A454}"/>
                </a:ext>
              </a:extLst>
            </p:cNvPr>
            <p:cNvCxnSpPr>
              <a:cxnSpLocks/>
              <a:stCxn id="8" idx="3"/>
              <a:endCxn id="9" idx="1"/>
            </p:cNvCxnSpPr>
            <p:nvPr/>
          </p:nvCxnSpPr>
          <p:spPr>
            <a:xfrm>
              <a:off x="4390965" y="1322277"/>
              <a:ext cx="391881" cy="1041"/>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9D54D6B5-DF6B-BC5A-E8C1-CB1B28572796}"/>
                </a:ext>
              </a:extLst>
            </p:cNvPr>
            <p:cNvCxnSpPr>
              <a:cxnSpLocks/>
              <a:stCxn id="9" idx="2"/>
              <a:endCxn id="10" idx="0"/>
            </p:cNvCxnSpPr>
            <p:nvPr/>
          </p:nvCxnSpPr>
          <p:spPr>
            <a:xfrm flipH="1">
              <a:off x="5502845" y="1575317"/>
              <a:ext cx="1" cy="313144"/>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1E3127E1-5A08-7A2B-7DFE-9F94849476CA}"/>
                </a:ext>
              </a:extLst>
            </p:cNvPr>
            <p:cNvCxnSpPr>
              <a:cxnSpLocks/>
              <a:stCxn id="31" idx="2"/>
              <a:endCxn id="11" idx="0"/>
            </p:cNvCxnSpPr>
            <p:nvPr/>
          </p:nvCxnSpPr>
          <p:spPr>
            <a:xfrm>
              <a:off x="5492937" y="3207240"/>
              <a:ext cx="4293" cy="392588"/>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7" name="Elbow Connector 16">
              <a:extLst>
                <a:ext uri="{FF2B5EF4-FFF2-40B4-BE49-F238E27FC236}">
                  <a16:creationId xmlns:a16="http://schemas.microsoft.com/office/drawing/2014/main" id="{3E869763-40C2-63A9-4560-2BFE748DA887}"/>
                </a:ext>
              </a:extLst>
            </p:cNvPr>
            <p:cNvCxnSpPr>
              <a:cxnSpLocks/>
              <a:stCxn id="11" idx="1"/>
              <a:endCxn id="8" idx="2"/>
            </p:cNvCxnSpPr>
            <p:nvPr/>
          </p:nvCxnSpPr>
          <p:spPr>
            <a:xfrm rot="10800000">
              <a:off x="3886486" y="1574276"/>
              <a:ext cx="890745" cy="2282952"/>
            </a:xfrm>
            <a:prstGeom prst="bentConnector2">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8" name="Elbow Connector 17">
              <a:extLst>
                <a:ext uri="{FF2B5EF4-FFF2-40B4-BE49-F238E27FC236}">
                  <a16:creationId xmlns:a16="http://schemas.microsoft.com/office/drawing/2014/main" id="{98B35E18-DC5B-1218-5F23-DA182DD79A86}"/>
                </a:ext>
              </a:extLst>
            </p:cNvPr>
            <p:cNvCxnSpPr>
              <a:cxnSpLocks/>
              <a:stCxn id="31" idx="1"/>
              <a:endCxn id="8" idx="2"/>
            </p:cNvCxnSpPr>
            <p:nvPr/>
          </p:nvCxnSpPr>
          <p:spPr>
            <a:xfrm rot="10800000">
              <a:off x="3886485" y="1574277"/>
              <a:ext cx="886452" cy="1380965"/>
            </a:xfrm>
            <a:prstGeom prst="bentConnector2">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9" name="Elbow Connector 18">
              <a:extLst>
                <a:ext uri="{FF2B5EF4-FFF2-40B4-BE49-F238E27FC236}">
                  <a16:creationId xmlns:a16="http://schemas.microsoft.com/office/drawing/2014/main" id="{D65514E5-B031-0465-C3B2-EDC2A0C4E250}"/>
                </a:ext>
              </a:extLst>
            </p:cNvPr>
            <p:cNvCxnSpPr>
              <a:cxnSpLocks/>
              <a:stCxn id="9" idx="3"/>
              <a:endCxn id="12" idx="0"/>
            </p:cNvCxnSpPr>
            <p:nvPr/>
          </p:nvCxnSpPr>
          <p:spPr>
            <a:xfrm>
              <a:off x="6222846" y="1323318"/>
              <a:ext cx="1943915" cy="2429498"/>
            </a:xfrm>
            <a:prstGeom prst="bentConnector2">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61B86D98-4D63-0C86-2DFE-083FAE20917C}"/>
                </a:ext>
              </a:extLst>
            </p:cNvPr>
            <p:cNvSpPr txBox="1"/>
            <p:nvPr/>
          </p:nvSpPr>
          <p:spPr>
            <a:xfrm>
              <a:off x="4379881" y="1115552"/>
              <a:ext cx="393056" cy="200055"/>
            </a:xfrm>
            <a:prstGeom prst="rect">
              <a:avLst/>
            </a:prstGeom>
            <a:noFill/>
          </p:spPr>
          <p:txBody>
            <a:bodyPr wrap="none" rtlCol="0">
              <a:spAutoFit/>
            </a:bodyPr>
            <a:lstStyle/>
            <a:p>
              <a:r>
                <a:rPr lang="en-GB" sz="700" dirty="0"/>
                <a:t>issue</a:t>
              </a:r>
            </a:p>
          </p:txBody>
        </p:sp>
        <p:sp>
          <p:nvSpPr>
            <p:cNvPr id="21" name="TextBox 20">
              <a:extLst>
                <a:ext uri="{FF2B5EF4-FFF2-40B4-BE49-F238E27FC236}">
                  <a16:creationId xmlns:a16="http://schemas.microsoft.com/office/drawing/2014/main" id="{654496F5-2E15-1AD3-4C8A-D6B0E8246DA1}"/>
                </a:ext>
              </a:extLst>
            </p:cNvPr>
            <p:cNvSpPr txBox="1"/>
            <p:nvPr/>
          </p:nvSpPr>
          <p:spPr>
            <a:xfrm>
              <a:off x="6521931" y="1142884"/>
              <a:ext cx="599844" cy="200055"/>
            </a:xfrm>
            <a:prstGeom prst="rect">
              <a:avLst/>
            </a:prstGeom>
            <a:noFill/>
          </p:spPr>
          <p:txBody>
            <a:bodyPr wrap="none" rtlCol="0">
              <a:spAutoFit/>
            </a:bodyPr>
            <a:lstStyle/>
            <a:p>
              <a:r>
                <a:rPr lang="en-GB" sz="700" dirty="0"/>
                <a:t>If obsolete</a:t>
              </a:r>
            </a:p>
          </p:txBody>
        </p:sp>
        <p:sp>
          <p:nvSpPr>
            <p:cNvPr id="22" name="TextBox 21">
              <a:extLst>
                <a:ext uri="{FF2B5EF4-FFF2-40B4-BE49-F238E27FC236}">
                  <a16:creationId xmlns:a16="http://schemas.microsoft.com/office/drawing/2014/main" id="{D29C4FA0-20A6-263B-DDD9-F1E4F749D147}"/>
                </a:ext>
              </a:extLst>
            </p:cNvPr>
            <p:cNvSpPr txBox="1"/>
            <p:nvPr/>
          </p:nvSpPr>
          <p:spPr>
            <a:xfrm>
              <a:off x="5494852" y="1581807"/>
              <a:ext cx="720069" cy="307777"/>
            </a:xfrm>
            <a:prstGeom prst="rect">
              <a:avLst/>
            </a:prstGeom>
            <a:noFill/>
          </p:spPr>
          <p:txBody>
            <a:bodyPr wrap="none" rtlCol="0">
              <a:spAutoFit/>
            </a:bodyPr>
            <a:lstStyle/>
            <a:p>
              <a:r>
                <a:rPr lang="en-GB" sz="700" dirty="0"/>
                <a:t>If dismantled </a:t>
              </a:r>
            </a:p>
            <a:p>
              <a:r>
                <a:rPr lang="en-GB" sz="700" dirty="0"/>
                <a:t>&amp; reusable</a:t>
              </a:r>
            </a:p>
          </p:txBody>
        </p:sp>
        <p:sp>
          <p:nvSpPr>
            <p:cNvPr id="23" name="TextBox 22">
              <a:extLst>
                <a:ext uri="{FF2B5EF4-FFF2-40B4-BE49-F238E27FC236}">
                  <a16:creationId xmlns:a16="http://schemas.microsoft.com/office/drawing/2014/main" id="{8A0FD37C-44F8-2C7C-8431-EE6EDC6073EF}"/>
                </a:ext>
              </a:extLst>
            </p:cNvPr>
            <p:cNvSpPr txBox="1"/>
            <p:nvPr/>
          </p:nvSpPr>
          <p:spPr>
            <a:xfrm>
              <a:off x="5481804" y="3277684"/>
              <a:ext cx="620683" cy="200055"/>
            </a:xfrm>
            <a:prstGeom prst="rect">
              <a:avLst/>
            </a:prstGeom>
            <a:noFill/>
          </p:spPr>
          <p:txBody>
            <a:bodyPr wrap="none" rtlCol="0">
              <a:spAutoFit/>
            </a:bodyPr>
            <a:lstStyle/>
            <a:p>
              <a:r>
                <a:rPr lang="en-GB" sz="700" dirty="0"/>
                <a:t>If defective</a:t>
              </a:r>
            </a:p>
          </p:txBody>
        </p:sp>
        <p:sp>
          <p:nvSpPr>
            <p:cNvPr id="24" name="TextBox 23">
              <a:extLst>
                <a:ext uri="{FF2B5EF4-FFF2-40B4-BE49-F238E27FC236}">
                  <a16:creationId xmlns:a16="http://schemas.microsoft.com/office/drawing/2014/main" id="{592D24CE-A239-B18F-3AA3-E324E1BCDC58}"/>
                </a:ext>
              </a:extLst>
            </p:cNvPr>
            <p:cNvSpPr txBox="1"/>
            <p:nvPr/>
          </p:nvSpPr>
          <p:spPr>
            <a:xfrm>
              <a:off x="6206503" y="3632007"/>
              <a:ext cx="758541" cy="200055"/>
            </a:xfrm>
            <a:prstGeom prst="rect">
              <a:avLst/>
            </a:prstGeom>
            <a:noFill/>
          </p:spPr>
          <p:txBody>
            <a:bodyPr wrap="none" rtlCol="0">
              <a:spAutoFit/>
            </a:bodyPr>
            <a:lstStyle/>
            <a:p>
              <a:r>
                <a:rPr lang="en-GB" sz="700" dirty="0"/>
                <a:t>If unrepairable</a:t>
              </a:r>
            </a:p>
          </p:txBody>
        </p:sp>
        <p:sp>
          <p:nvSpPr>
            <p:cNvPr id="25" name="TextBox 24">
              <a:extLst>
                <a:ext uri="{FF2B5EF4-FFF2-40B4-BE49-F238E27FC236}">
                  <a16:creationId xmlns:a16="http://schemas.microsoft.com/office/drawing/2014/main" id="{FA48616A-21DF-EFAC-DE77-B753C5322D40}"/>
                </a:ext>
              </a:extLst>
            </p:cNvPr>
            <p:cNvSpPr txBox="1"/>
            <p:nvPr/>
          </p:nvSpPr>
          <p:spPr>
            <a:xfrm>
              <a:off x="4011248" y="3586971"/>
              <a:ext cx="590226" cy="200055"/>
            </a:xfrm>
            <a:prstGeom prst="rect">
              <a:avLst/>
            </a:prstGeom>
            <a:noFill/>
          </p:spPr>
          <p:txBody>
            <a:bodyPr wrap="none" rtlCol="0">
              <a:spAutoFit/>
            </a:bodyPr>
            <a:lstStyle/>
            <a:p>
              <a:r>
                <a:rPr lang="en-GB" sz="700" dirty="0"/>
                <a:t>If repaired</a:t>
              </a:r>
            </a:p>
          </p:txBody>
        </p:sp>
        <p:sp>
          <p:nvSpPr>
            <p:cNvPr id="26" name="TextBox 25">
              <a:extLst>
                <a:ext uri="{FF2B5EF4-FFF2-40B4-BE49-F238E27FC236}">
                  <a16:creationId xmlns:a16="http://schemas.microsoft.com/office/drawing/2014/main" id="{FC742C99-AA23-E1F7-1EE7-831DF29212CE}"/>
                </a:ext>
              </a:extLst>
            </p:cNvPr>
            <p:cNvSpPr txBox="1"/>
            <p:nvPr/>
          </p:nvSpPr>
          <p:spPr>
            <a:xfrm>
              <a:off x="4229046" y="2756907"/>
              <a:ext cx="356188" cy="200055"/>
            </a:xfrm>
            <a:prstGeom prst="rect">
              <a:avLst/>
            </a:prstGeom>
            <a:noFill/>
          </p:spPr>
          <p:txBody>
            <a:bodyPr wrap="none" rtlCol="0">
              <a:spAutoFit/>
            </a:bodyPr>
            <a:lstStyle/>
            <a:p>
              <a:r>
                <a:rPr lang="en-GB" sz="700" dirty="0"/>
                <a:t>If ok</a:t>
              </a:r>
            </a:p>
          </p:txBody>
        </p:sp>
        <p:sp>
          <p:nvSpPr>
            <p:cNvPr id="27" name="Rounded Rectangle 26">
              <a:extLst>
                <a:ext uri="{FF2B5EF4-FFF2-40B4-BE49-F238E27FC236}">
                  <a16:creationId xmlns:a16="http://schemas.microsoft.com/office/drawing/2014/main" id="{DAF9EA43-427D-299F-995E-33B6FA7FDEDF}"/>
                </a:ext>
              </a:extLst>
            </p:cNvPr>
            <p:cNvSpPr/>
            <p:nvPr/>
          </p:nvSpPr>
          <p:spPr>
            <a:xfrm>
              <a:off x="617691" y="2855521"/>
              <a:ext cx="1440000" cy="503999"/>
            </a:xfrm>
            <a:prstGeom prst="roundRect">
              <a:avLst/>
            </a:prstGeom>
            <a:solidFill>
              <a:schemeClr val="accent4">
                <a:lumMod val="75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t>Out of service, rejected (DX)</a:t>
              </a:r>
            </a:p>
          </p:txBody>
        </p:sp>
        <p:sp>
          <p:nvSpPr>
            <p:cNvPr id="28" name="TextBox 27">
              <a:extLst>
                <a:ext uri="{FF2B5EF4-FFF2-40B4-BE49-F238E27FC236}">
                  <a16:creationId xmlns:a16="http://schemas.microsoft.com/office/drawing/2014/main" id="{3407FF4B-174D-E144-6238-524B3E00000A}"/>
                </a:ext>
              </a:extLst>
            </p:cNvPr>
            <p:cNvSpPr txBox="1"/>
            <p:nvPr/>
          </p:nvSpPr>
          <p:spPr>
            <a:xfrm>
              <a:off x="2408814" y="1113552"/>
              <a:ext cx="356188" cy="200055"/>
            </a:xfrm>
            <a:prstGeom prst="rect">
              <a:avLst/>
            </a:prstGeom>
            <a:noFill/>
          </p:spPr>
          <p:txBody>
            <a:bodyPr wrap="none" rtlCol="0">
              <a:spAutoFit/>
            </a:bodyPr>
            <a:lstStyle/>
            <a:p>
              <a:r>
                <a:rPr lang="en-GB" sz="700" dirty="0"/>
                <a:t>If ok</a:t>
              </a:r>
            </a:p>
          </p:txBody>
        </p:sp>
        <p:cxnSp>
          <p:nvCxnSpPr>
            <p:cNvPr id="29" name="Straight Arrow Connector 28">
              <a:extLst>
                <a:ext uri="{FF2B5EF4-FFF2-40B4-BE49-F238E27FC236}">
                  <a16:creationId xmlns:a16="http://schemas.microsoft.com/office/drawing/2014/main" id="{5AE0E0E4-F19E-B7E7-1708-E721EB879421}"/>
                </a:ext>
              </a:extLst>
            </p:cNvPr>
            <p:cNvCxnSpPr>
              <a:cxnSpLocks/>
            </p:cNvCxnSpPr>
            <p:nvPr/>
          </p:nvCxnSpPr>
          <p:spPr>
            <a:xfrm flipH="1">
              <a:off x="1126070" y="2469915"/>
              <a:ext cx="4758" cy="385606"/>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40D9C0DD-E516-1BB9-067E-E2EBF886C16A}"/>
                </a:ext>
              </a:extLst>
            </p:cNvPr>
            <p:cNvSpPr txBox="1"/>
            <p:nvPr/>
          </p:nvSpPr>
          <p:spPr>
            <a:xfrm>
              <a:off x="640067" y="2503186"/>
              <a:ext cx="506870" cy="200055"/>
            </a:xfrm>
            <a:prstGeom prst="rect">
              <a:avLst/>
            </a:prstGeom>
            <a:noFill/>
          </p:spPr>
          <p:txBody>
            <a:bodyPr wrap="none" rtlCol="0">
              <a:spAutoFit/>
            </a:bodyPr>
            <a:lstStyle/>
            <a:p>
              <a:r>
                <a:rPr lang="en-GB" sz="700" dirty="0"/>
                <a:t>If not ok</a:t>
              </a:r>
            </a:p>
          </p:txBody>
        </p:sp>
        <p:sp>
          <p:nvSpPr>
            <p:cNvPr id="31" name="Rounded Rectangle 30">
              <a:extLst>
                <a:ext uri="{FF2B5EF4-FFF2-40B4-BE49-F238E27FC236}">
                  <a16:creationId xmlns:a16="http://schemas.microsoft.com/office/drawing/2014/main" id="{C7533C19-8739-F9BB-8BFA-BB6A97B750AA}"/>
                </a:ext>
              </a:extLst>
            </p:cNvPr>
            <p:cNvSpPr/>
            <p:nvPr/>
          </p:nvSpPr>
          <p:spPr>
            <a:xfrm>
              <a:off x="4772937" y="2703241"/>
              <a:ext cx="1440000" cy="503999"/>
            </a:xfrm>
            <a:prstGeom prst="roundRect">
              <a:avLst/>
            </a:prstGeom>
            <a:solidFill>
              <a:srgbClr val="FF99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t>Testing &amp; Maintenance (ITM)</a:t>
              </a:r>
            </a:p>
          </p:txBody>
        </p:sp>
        <p:cxnSp>
          <p:nvCxnSpPr>
            <p:cNvPr id="32" name="Straight Arrow Connector 31">
              <a:extLst>
                <a:ext uri="{FF2B5EF4-FFF2-40B4-BE49-F238E27FC236}">
                  <a16:creationId xmlns:a16="http://schemas.microsoft.com/office/drawing/2014/main" id="{C60F5F96-167C-C34B-F9F5-AACC4F4CA4FA}"/>
                </a:ext>
              </a:extLst>
            </p:cNvPr>
            <p:cNvCxnSpPr>
              <a:cxnSpLocks/>
              <a:stCxn id="10" idx="2"/>
              <a:endCxn id="31" idx="0"/>
            </p:cNvCxnSpPr>
            <p:nvPr/>
          </p:nvCxnSpPr>
          <p:spPr>
            <a:xfrm flipH="1">
              <a:off x="5492937" y="2392460"/>
              <a:ext cx="9908" cy="310781"/>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3" name="Elbow Connector 32">
              <a:extLst>
                <a:ext uri="{FF2B5EF4-FFF2-40B4-BE49-F238E27FC236}">
                  <a16:creationId xmlns:a16="http://schemas.microsoft.com/office/drawing/2014/main" id="{79133E68-64BC-2B03-6C8A-5DB662C6D841}"/>
                </a:ext>
              </a:extLst>
            </p:cNvPr>
            <p:cNvCxnSpPr>
              <a:cxnSpLocks/>
            </p:cNvCxnSpPr>
            <p:nvPr/>
          </p:nvCxnSpPr>
          <p:spPr>
            <a:xfrm rot="16200000" flipH="1">
              <a:off x="3922919" y="1738516"/>
              <a:ext cx="1128608" cy="813472"/>
            </a:xfrm>
            <a:prstGeom prst="bentConnector3">
              <a:avLst>
                <a:gd name="adj1" fmla="val 82606"/>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038EC628-6BCC-9826-724F-D60801A1C8C6}"/>
                </a:ext>
              </a:extLst>
            </p:cNvPr>
            <p:cNvSpPr txBox="1"/>
            <p:nvPr/>
          </p:nvSpPr>
          <p:spPr>
            <a:xfrm>
              <a:off x="4080486" y="2235018"/>
              <a:ext cx="697627" cy="307777"/>
            </a:xfrm>
            <a:prstGeom prst="rect">
              <a:avLst/>
            </a:prstGeom>
            <a:noFill/>
          </p:spPr>
          <p:txBody>
            <a:bodyPr wrap="none" rtlCol="0">
              <a:spAutoFit/>
            </a:bodyPr>
            <a:lstStyle/>
            <a:p>
              <a:r>
                <a:rPr lang="en-GB" sz="700" dirty="0"/>
                <a:t>If requires </a:t>
              </a:r>
            </a:p>
            <a:p>
              <a:r>
                <a:rPr lang="en-GB" sz="700" dirty="0"/>
                <a:t>maintenance</a:t>
              </a:r>
            </a:p>
          </p:txBody>
        </p:sp>
        <p:sp>
          <p:nvSpPr>
            <p:cNvPr id="35" name="Rounded Rectangle 34">
              <a:extLst>
                <a:ext uri="{FF2B5EF4-FFF2-40B4-BE49-F238E27FC236}">
                  <a16:creationId xmlns:a16="http://schemas.microsoft.com/office/drawing/2014/main" id="{378165AA-086F-AE1C-BF95-86ADC794D3AC}"/>
                </a:ext>
              </a:extLst>
            </p:cNvPr>
            <p:cNvSpPr/>
            <p:nvPr/>
          </p:nvSpPr>
          <p:spPr>
            <a:xfrm>
              <a:off x="6700817" y="1889377"/>
              <a:ext cx="1059123" cy="503999"/>
            </a:xfrm>
            <a:prstGeom prst="roundRect">
              <a:avLst/>
            </a:prstGeom>
            <a:solidFill>
              <a:srgbClr val="FF99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t>Exchanged </a:t>
              </a:r>
            </a:p>
            <a:p>
              <a:pPr algn="ctr"/>
              <a:r>
                <a:rPr lang="en-GB" sz="900" dirty="0"/>
                <a:t>(EX)</a:t>
              </a:r>
            </a:p>
          </p:txBody>
        </p:sp>
        <p:cxnSp>
          <p:nvCxnSpPr>
            <p:cNvPr id="36" name="Elbow Connector 35">
              <a:extLst>
                <a:ext uri="{FF2B5EF4-FFF2-40B4-BE49-F238E27FC236}">
                  <a16:creationId xmlns:a16="http://schemas.microsoft.com/office/drawing/2014/main" id="{01CA08CE-4254-D103-F3C6-78473D16792D}"/>
                </a:ext>
              </a:extLst>
            </p:cNvPr>
            <p:cNvCxnSpPr>
              <a:cxnSpLocks/>
              <a:endCxn id="35" idx="0"/>
            </p:cNvCxnSpPr>
            <p:nvPr/>
          </p:nvCxnSpPr>
          <p:spPr>
            <a:xfrm>
              <a:off x="6206503" y="1460984"/>
              <a:ext cx="1023876" cy="428393"/>
            </a:xfrm>
            <a:prstGeom prst="bentConnector2">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3FBAACAE-12E1-E55B-DBB1-FBB6E6DA96DD}"/>
                </a:ext>
              </a:extLst>
            </p:cNvPr>
            <p:cNvSpPr txBox="1"/>
            <p:nvPr/>
          </p:nvSpPr>
          <p:spPr>
            <a:xfrm>
              <a:off x="6527471" y="1460984"/>
              <a:ext cx="699230" cy="200055"/>
            </a:xfrm>
            <a:prstGeom prst="rect">
              <a:avLst/>
            </a:prstGeom>
            <a:noFill/>
          </p:spPr>
          <p:txBody>
            <a:bodyPr wrap="none" rtlCol="0">
              <a:spAutoFit/>
            </a:bodyPr>
            <a:lstStyle/>
            <a:p>
              <a:r>
                <a:rPr lang="en-GB" sz="700" dirty="0"/>
                <a:t>If exchanged</a:t>
              </a:r>
            </a:p>
          </p:txBody>
        </p:sp>
        <p:cxnSp>
          <p:nvCxnSpPr>
            <p:cNvPr id="38" name="Straight Arrow Connector 37">
              <a:extLst>
                <a:ext uri="{FF2B5EF4-FFF2-40B4-BE49-F238E27FC236}">
                  <a16:creationId xmlns:a16="http://schemas.microsoft.com/office/drawing/2014/main" id="{86E3B609-3090-B4B3-764E-D72BC4E282BB}"/>
                </a:ext>
              </a:extLst>
            </p:cNvPr>
            <p:cNvCxnSpPr>
              <a:cxnSpLocks/>
              <a:stCxn id="35" idx="1"/>
              <a:endCxn id="10" idx="3"/>
            </p:cNvCxnSpPr>
            <p:nvPr/>
          </p:nvCxnSpPr>
          <p:spPr>
            <a:xfrm flipH="1" flipV="1">
              <a:off x="6222845" y="2140461"/>
              <a:ext cx="477972" cy="916"/>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62A06F96-C539-E6DD-C090-6C5159BBE2CF}"/>
                </a:ext>
              </a:extLst>
            </p:cNvPr>
            <p:cNvSpPr txBox="1"/>
            <p:nvPr/>
          </p:nvSpPr>
          <p:spPr>
            <a:xfrm>
              <a:off x="1703732" y="2556852"/>
              <a:ext cx="627095" cy="200055"/>
            </a:xfrm>
            <a:prstGeom prst="rect">
              <a:avLst/>
            </a:prstGeom>
            <a:noFill/>
          </p:spPr>
          <p:txBody>
            <a:bodyPr wrap="none" rtlCol="0">
              <a:spAutoFit/>
            </a:bodyPr>
            <a:lstStyle/>
            <a:p>
              <a:r>
                <a:rPr lang="en-GB" sz="700" dirty="0">
                  <a:solidFill>
                    <a:srgbClr val="C00000"/>
                  </a:solidFill>
                </a:rPr>
                <a:t>Admin only</a:t>
              </a:r>
            </a:p>
          </p:txBody>
        </p:sp>
        <p:cxnSp>
          <p:nvCxnSpPr>
            <p:cNvPr id="40" name="Elbow Connector 39">
              <a:extLst>
                <a:ext uri="{FF2B5EF4-FFF2-40B4-BE49-F238E27FC236}">
                  <a16:creationId xmlns:a16="http://schemas.microsoft.com/office/drawing/2014/main" id="{F4F70708-7640-AC2A-E3D5-FDB11BD86D4E}"/>
                </a:ext>
              </a:extLst>
            </p:cNvPr>
            <p:cNvCxnSpPr>
              <a:cxnSpLocks/>
            </p:cNvCxnSpPr>
            <p:nvPr/>
          </p:nvCxnSpPr>
          <p:spPr>
            <a:xfrm rot="10800000">
              <a:off x="6227142" y="3080971"/>
              <a:ext cx="1595665" cy="657733"/>
            </a:xfrm>
            <a:prstGeom prst="bentConnector3">
              <a:avLst>
                <a:gd name="adj1" fmla="val 709"/>
              </a:avLst>
            </a:prstGeom>
            <a:ln>
              <a:solidFill>
                <a:srgbClr val="C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A02D7042-F611-8E22-7A25-1ECD9D7DBECD}"/>
                </a:ext>
              </a:extLst>
            </p:cNvPr>
            <p:cNvSpPr txBox="1"/>
            <p:nvPr/>
          </p:nvSpPr>
          <p:spPr>
            <a:xfrm>
              <a:off x="6718549" y="3061566"/>
              <a:ext cx="1104790" cy="200055"/>
            </a:xfrm>
            <a:prstGeom prst="rect">
              <a:avLst/>
            </a:prstGeom>
            <a:noFill/>
          </p:spPr>
          <p:txBody>
            <a:bodyPr wrap="none" rtlCol="0">
              <a:spAutoFit/>
            </a:bodyPr>
            <a:lstStyle/>
            <a:p>
              <a:r>
                <a:rPr lang="en-GB" sz="700" dirty="0">
                  <a:solidFill>
                    <a:srgbClr val="C00000"/>
                  </a:solidFill>
                </a:rPr>
                <a:t>Admin only (for assets)</a:t>
              </a:r>
            </a:p>
          </p:txBody>
        </p:sp>
        <p:cxnSp>
          <p:nvCxnSpPr>
            <p:cNvPr id="42" name="Elbow Connector 41">
              <a:extLst>
                <a:ext uri="{FF2B5EF4-FFF2-40B4-BE49-F238E27FC236}">
                  <a16:creationId xmlns:a16="http://schemas.microsoft.com/office/drawing/2014/main" id="{C571AF9F-84C7-DB5A-5C72-EAF3E596A096}"/>
                </a:ext>
              </a:extLst>
            </p:cNvPr>
            <p:cNvCxnSpPr>
              <a:cxnSpLocks/>
              <a:stCxn id="31" idx="3"/>
            </p:cNvCxnSpPr>
            <p:nvPr/>
          </p:nvCxnSpPr>
          <p:spPr>
            <a:xfrm>
              <a:off x="6212937" y="2955241"/>
              <a:ext cx="1818436" cy="802868"/>
            </a:xfrm>
            <a:prstGeom prst="bentConnector3">
              <a:avLst>
                <a:gd name="adj1" fmla="val 99933"/>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14C414A0-12BA-00ED-7A97-9469893D864A}"/>
                </a:ext>
              </a:extLst>
            </p:cNvPr>
            <p:cNvSpPr txBox="1"/>
            <p:nvPr/>
          </p:nvSpPr>
          <p:spPr>
            <a:xfrm>
              <a:off x="6332431" y="2735362"/>
              <a:ext cx="599844" cy="200055"/>
            </a:xfrm>
            <a:prstGeom prst="rect">
              <a:avLst/>
            </a:prstGeom>
            <a:noFill/>
          </p:spPr>
          <p:txBody>
            <a:bodyPr wrap="none" rtlCol="0">
              <a:spAutoFit/>
            </a:bodyPr>
            <a:lstStyle/>
            <a:p>
              <a:r>
                <a:rPr lang="en-GB" sz="700" dirty="0"/>
                <a:t>If obsolete</a:t>
              </a:r>
            </a:p>
          </p:txBody>
        </p:sp>
        <p:cxnSp>
          <p:nvCxnSpPr>
            <p:cNvPr id="44" name="Elbow Connector 43">
              <a:extLst>
                <a:ext uri="{FF2B5EF4-FFF2-40B4-BE49-F238E27FC236}">
                  <a16:creationId xmlns:a16="http://schemas.microsoft.com/office/drawing/2014/main" id="{58B3CCF4-BF51-BF85-FF0D-2E6AD7B9F33C}"/>
                </a:ext>
              </a:extLst>
            </p:cNvPr>
            <p:cNvCxnSpPr>
              <a:cxnSpLocks/>
            </p:cNvCxnSpPr>
            <p:nvPr/>
          </p:nvCxnSpPr>
          <p:spPr>
            <a:xfrm rot="16200000" flipV="1">
              <a:off x="6064182" y="1292282"/>
              <a:ext cx="2609145" cy="2270359"/>
            </a:xfrm>
            <a:prstGeom prst="bentConnector3">
              <a:avLst>
                <a:gd name="adj1" fmla="val 99996"/>
              </a:avLst>
            </a:prstGeom>
            <a:ln>
              <a:solidFill>
                <a:srgbClr val="C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sp>
          <p:nvSpPr>
            <p:cNvPr id="45" name="TextBox 44">
              <a:extLst>
                <a:ext uri="{FF2B5EF4-FFF2-40B4-BE49-F238E27FC236}">
                  <a16:creationId xmlns:a16="http://schemas.microsoft.com/office/drawing/2014/main" id="{78C19CA1-7B3A-345F-DE73-2254029E70CD}"/>
                </a:ext>
              </a:extLst>
            </p:cNvPr>
            <p:cNvSpPr txBox="1"/>
            <p:nvPr/>
          </p:nvSpPr>
          <p:spPr>
            <a:xfrm>
              <a:off x="7223924" y="896575"/>
              <a:ext cx="1197764" cy="200055"/>
            </a:xfrm>
            <a:prstGeom prst="rect">
              <a:avLst/>
            </a:prstGeom>
            <a:noFill/>
          </p:spPr>
          <p:txBody>
            <a:bodyPr wrap="none" rtlCol="0">
              <a:spAutoFit/>
            </a:bodyPr>
            <a:lstStyle/>
            <a:p>
              <a:r>
                <a:rPr lang="en-GB" sz="700" dirty="0">
                  <a:solidFill>
                    <a:srgbClr val="C00000"/>
                  </a:solidFill>
                </a:rPr>
                <a:t>Admin only (for positions)</a:t>
              </a:r>
            </a:p>
          </p:txBody>
        </p:sp>
        <p:sp>
          <p:nvSpPr>
            <p:cNvPr id="46" name="TextBox 45">
              <a:extLst>
                <a:ext uri="{FF2B5EF4-FFF2-40B4-BE49-F238E27FC236}">
                  <a16:creationId xmlns:a16="http://schemas.microsoft.com/office/drawing/2014/main" id="{B63B918E-A69F-3085-DED1-77DF8E4D3EC6}"/>
                </a:ext>
              </a:extLst>
            </p:cNvPr>
            <p:cNvSpPr txBox="1"/>
            <p:nvPr/>
          </p:nvSpPr>
          <p:spPr>
            <a:xfrm>
              <a:off x="101011" y="635287"/>
              <a:ext cx="3228769" cy="253916"/>
            </a:xfrm>
            <a:prstGeom prst="rect">
              <a:avLst/>
            </a:prstGeom>
            <a:noFill/>
          </p:spPr>
          <p:txBody>
            <a:bodyPr wrap="none" rtlCol="0">
              <a:spAutoFit/>
            </a:bodyPr>
            <a:lstStyle/>
            <a:p>
              <a:r>
                <a:rPr lang="en-GB" sz="1050" b="0" i="0" dirty="0">
                  <a:solidFill>
                    <a:schemeClr val="tx2"/>
                  </a:solidFill>
                  <a:effectLst/>
                  <a:latin typeface="Calibri" panose="020F0502020204030204" pitchFamily="34" charset="0"/>
                  <a:cs typeface="Calibri" panose="020F0502020204030204" pitchFamily="34" charset="0"/>
                </a:rPr>
                <a:t>OBJ Workflow applies to assets and functional positions</a:t>
              </a:r>
            </a:p>
          </p:txBody>
        </p:sp>
        <p:sp>
          <p:nvSpPr>
            <p:cNvPr id="47" name="Rounded Rectangle 46">
              <a:extLst>
                <a:ext uri="{FF2B5EF4-FFF2-40B4-BE49-F238E27FC236}">
                  <a16:creationId xmlns:a16="http://schemas.microsoft.com/office/drawing/2014/main" id="{808087E9-54AA-E6DB-D927-4DF7FA8A0EC3}"/>
                </a:ext>
              </a:extLst>
            </p:cNvPr>
            <p:cNvSpPr/>
            <p:nvPr/>
          </p:nvSpPr>
          <p:spPr>
            <a:xfrm>
              <a:off x="152633" y="3756341"/>
              <a:ext cx="180000" cy="180000"/>
            </a:xfrm>
            <a:prstGeom prst="roundRect">
              <a:avLst/>
            </a:prstGeom>
            <a:solidFill>
              <a:schemeClr val="accent4">
                <a:lumMod val="60000"/>
                <a:lumOff val="40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p>
          </p:txBody>
        </p:sp>
        <p:sp>
          <p:nvSpPr>
            <p:cNvPr id="48" name="Rounded Rectangle 47">
              <a:extLst>
                <a:ext uri="{FF2B5EF4-FFF2-40B4-BE49-F238E27FC236}">
                  <a16:creationId xmlns:a16="http://schemas.microsoft.com/office/drawing/2014/main" id="{9FE2413B-6047-0876-ED42-5953E51CA7BA}"/>
                </a:ext>
              </a:extLst>
            </p:cNvPr>
            <p:cNvSpPr/>
            <p:nvPr/>
          </p:nvSpPr>
          <p:spPr>
            <a:xfrm>
              <a:off x="152633" y="3512068"/>
              <a:ext cx="180000" cy="180000"/>
            </a:xfrm>
            <a:prstGeom prst="round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p>
          </p:txBody>
        </p:sp>
        <p:sp>
          <p:nvSpPr>
            <p:cNvPr id="49" name="TextBox 48">
              <a:extLst>
                <a:ext uri="{FF2B5EF4-FFF2-40B4-BE49-F238E27FC236}">
                  <a16:creationId xmlns:a16="http://schemas.microsoft.com/office/drawing/2014/main" id="{F987E027-3495-5139-2B51-16165F4A7598}"/>
                </a:ext>
              </a:extLst>
            </p:cNvPr>
            <p:cNvSpPr txBox="1"/>
            <p:nvPr/>
          </p:nvSpPr>
          <p:spPr>
            <a:xfrm>
              <a:off x="349034" y="3372720"/>
              <a:ext cx="1197764" cy="1053430"/>
            </a:xfrm>
            <a:prstGeom prst="rect">
              <a:avLst/>
            </a:prstGeom>
            <a:noFill/>
          </p:spPr>
          <p:txBody>
            <a:bodyPr wrap="none" rtlCol="0">
              <a:spAutoFit/>
            </a:bodyPr>
            <a:lstStyle/>
            <a:p>
              <a:pPr>
                <a:lnSpc>
                  <a:spcPct val="180000"/>
                </a:lnSpc>
              </a:pPr>
              <a:r>
                <a:rPr lang="en-GB" sz="900" dirty="0"/>
                <a:t>System code</a:t>
              </a:r>
            </a:p>
            <a:p>
              <a:pPr>
                <a:lnSpc>
                  <a:spcPct val="180000"/>
                </a:lnSpc>
              </a:pPr>
              <a:r>
                <a:rPr lang="en-GB" sz="900" dirty="0"/>
                <a:t>User defined code</a:t>
              </a:r>
            </a:p>
            <a:p>
              <a:pPr>
                <a:lnSpc>
                  <a:spcPct val="180000"/>
                </a:lnSpc>
              </a:pPr>
              <a:r>
                <a:rPr lang="en-GB" sz="900" dirty="0"/>
                <a:t>New code</a:t>
              </a:r>
            </a:p>
            <a:p>
              <a:pPr>
                <a:lnSpc>
                  <a:spcPct val="180000"/>
                </a:lnSpc>
              </a:pPr>
              <a:r>
                <a:rPr lang="en-GB" sz="900" dirty="0"/>
                <a:t>Workflow start point</a:t>
              </a:r>
            </a:p>
          </p:txBody>
        </p:sp>
        <p:sp>
          <p:nvSpPr>
            <p:cNvPr id="50" name="Rounded Rectangle 49">
              <a:extLst>
                <a:ext uri="{FF2B5EF4-FFF2-40B4-BE49-F238E27FC236}">
                  <a16:creationId xmlns:a16="http://schemas.microsoft.com/office/drawing/2014/main" id="{0922AFD0-23DE-A7C0-3452-CBC4F25DA2B6}"/>
                </a:ext>
              </a:extLst>
            </p:cNvPr>
            <p:cNvSpPr/>
            <p:nvPr/>
          </p:nvSpPr>
          <p:spPr>
            <a:xfrm>
              <a:off x="152633" y="4244451"/>
              <a:ext cx="180000" cy="180000"/>
            </a:xfrm>
            <a:prstGeom prst="roundRect">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p>
          </p:txBody>
        </p:sp>
        <p:sp>
          <p:nvSpPr>
            <p:cNvPr id="51" name="Rounded Rectangle 50">
              <a:extLst>
                <a:ext uri="{FF2B5EF4-FFF2-40B4-BE49-F238E27FC236}">
                  <a16:creationId xmlns:a16="http://schemas.microsoft.com/office/drawing/2014/main" id="{DD3BC790-759C-74FB-FAB8-51E5D1C09236}"/>
                </a:ext>
              </a:extLst>
            </p:cNvPr>
            <p:cNvSpPr/>
            <p:nvPr/>
          </p:nvSpPr>
          <p:spPr>
            <a:xfrm>
              <a:off x="152633" y="3984941"/>
              <a:ext cx="180000" cy="180000"/>
            </a:xfrm>
            <a:prstGeom prst="roundRect">
              <a:avLst/>
            </a:prstGeom>
            <a:solidFill>
              <a:srgbClr val="FF9900"/>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dirty="0"/>
            </a:p>
          </p:txBody>
        </p:sp>
        <p:sp>
          <p:nvSpPr>
            <p:cNvPr id="52" name="TextBox 51">
              <a:extLst>
                <a:ext uri="{FF2B5EF4-FFF2-40B4-BE49-F238E27FC236}">
                  <a16:creationId xmlns:a16="http://schemas.microsoft.com/office/drawing/2014/main" id="{74DF7A33-CCA8-D547-6BA7-6E765DC3736B}"/>
                </a:ext>
              </a:extLst>
            </p:cNvPr>
            <p:cNvSpPr txBox="1"/>
            <p:nvPr/>
          </p:nvSpPr>
          <p:spPr>
            <a:xfrm>
              <a:off x="1337691" y="1624770"/>
              <a:ext cx="880369" cy="200055"/>
            </a:xfrm>
            <a:prstGeom prst="rect">
              <a:avLst/>
            </a:prstGeom>
            <a:noFill/>
          </p:spPr>
          <p:txBody>
            <a:bodyPr wrap="none" rtlCol="0">
              <a:spAutoFit/>
            </a:bodyPr>
            <a:lstStyle/>
            <a:p>
              <a:r>
                <a:rPr lang="en-GB" sz="700" dirty="0"/>
                <a:t>If testing required</a:t>
              </a:r>
            </a:p>
          </p:txBody>
        </p:sp>
        <p:sp>
          <p:nvSpPr>
            <p:cNvPr id="53" name="Rounded Rectangle 52">
              <a:extLst>
                <a:ext uri="{FF2B5EF4-FFF2-40B4-BE49-F238E27FC236}">
                  <a16:creationId xmlns:a16="http://schemas.microsoft.com/office/drawing/2014/main" id="{6A48EBA1-ED59-F1B9-52C7-FA77E0B6643B}"/>
                </a:ext>
              </a:extLst>
            </p:cNvPr>
            <p:cNvSpPr/>
            <p:nvPr/>
          </p:nvSpPr>
          <p:spPr>
            <a:xfrm>
              <a:off x="622449" y="1955115"/>
              <a:ext cx="1440000" cy="514800"/>
            </a:xfrm>
            <a:prstGeom prst="roundRect">
              <a:avLst/>
            </a:prstGeom>
            <a:solidFill>
              <a:srgbClr val="FF99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a:t>Acceptance Testing</a:t>
              </a:r>
            </a:p>
            <a:p>
              <a:pPr algn="ctr"/>
              <a:r>
                <a:rPr lang="en-GB" sz="900" dirty="0"/>
                <a:t>(IAT)</a:t>
              </a:r>
            </a:p>
          </p:txBody>
        </p:sp>
        <p:cxnSp>
          <p:nvCxnSpPr>
            <p:cNvPr id="54" name="Straight Arrow Connector 53">
              <a:extLst>
                <a:ext uri="{FF2B5EF4-FFF2-40B4-BE49-F238E27FC236}">
                  <a16:creationId xmlns:a16="http://schemas.microsoft.com/office/drawing/2014/main" id="{A7E7B56A-3FEA-5704-9BDB-E4562019BBE2}"/>
                </a:ext>
              </a:extLst>
            </p:cNvPr>
            <p:cNvCxnSpPr>
              <a:cxnSpLocks/>
              <a:stCxn id="7" idx="2"/>
              <a:endCxn id="53" idx="0"/>
            </p:cNvCxnSpPr>
            <p:nvPr/>
          </p:nvCxnSpPr>
          <p:spPr>
            <a:xfrm flipH="1">
              <a:off x="1342449" y="1578233"/>
              <a:ext cx="6394" cy="376882"/>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5" name="Elbow Connector 54">
              <a:extLst>
                <a:ext uri="{FF2B5EF4-FFF2-40B4-BE49-F238E27FC236}">
                  <a16:creationId xmlns:a16="http://schemas.microsoft.com/office/drawing/2014/main" id="{19946DA3-70DA-10E3-720C-BB8CA636902C}"/>
                </a:ext>
              </a:extLst>
            </p:cNvPr>
            <p:cNvCxnSpPr>
              <a:cxnSpLocks/>
              <a:stCxn id="53" idx="3"/>
            </p:cNvCxnSpPr>
            <p:nvPr/>
          </p:nvCxnSpPr>
          <p:spPr>
            <a:xfrm flipV="1">
              <a:off x="2062449" y="1575317"/>
              <a:ext cx="1509838" cy="637198"/>
            </a:xfrm>
            <a:prstGeom prst="bentConnector3">
              <a:avLst>
                <a:gd name="adj1" fmla="val 99975"/>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56" name="TextBox 55">
              <a:extLst>
                <a:ext uri="{FF2B5EF4-FFF2-40B4-BE49-F238E27FC236}">
                  <a16:creationId xmlns:a16="http://schemas.microsoft.com/office/drawing/2014/main" id="{46B3F28C-8386-0C5F-3E17-CF77AC1B07A3}"/>
                </a:ext>
              </a:extLst>
            </p:cNvPr>
            <p:cNvSpPr txBox="1"/>
            <p:nvPr/>
          </p:nvSpPr>
          <p:spPr>
            <a:xfrm>
              <a:off x="2842769" y="2013094"/>
              <a:ext cx="356188" cy="200055"/>
            </a:xfrm>
            <a:prstGeom prst="rect">
              <a:avLst/>
            </a:prstGeom>
            <a:noFill/>
          </p:spPr>
          <p:txBody>
            <a:bodyPr wrap="none" rtlCol="0">
              <a:spAutoFit/>
            </a:bodyPr>
            <a:lstStyle/>
            <a:p>
              <a:r>
                <a:rPr lang="en-GB" sz="700" dirty="0"/>
                <a:t>If ok</a:t>
              </a:r>
            </a:p>
          </p:txBody>
        </p:sp>
        <p:cxnSp>
          <p:nvCxnSpPr>
            <p:cNvPr id="57" name="Elbow Connector 56">
              <a:extLst>
                <a:ext uri="{FF2B5EF4-FFF2-40B4-BE49-F238E27FC236}">
                  <a16:creationId xmlns:a16="http://schemas.microsoft.com/office/drawing/2014/main" id="{734C6BDD-8D0D-496E-73CF-DCFBBCCC963A}"/>
                </a:ext>
              </a:extLst>
            </p:cNvPr>
            <p:cNvCxnSpPr>
              <a:cxnSpLocks/>
              <a:stCxn id="7" idx="1"/>
              <a:endCxn id="27" idx="1"/>
            </p:cNvCxnSpPr>
            <p:nvPr/>
          </p:nvCxnSpPr>
          <p:spPr>
            <a:xfrm rot="10800000" flipV="1">
              <a:off x="617691" y="1326233"/>
              <a:ext cx="11152" cy="1781287"/>
            </a:xfrm>
            <a:prstGeom prst="bentConnector3">
              <a:avLst>
                <a:gd name="adj1" fmla="val 2149857"/>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9662889E-4E13-9B6A-D910-291724BF3947}"/>
                </a:ext>
              </a:extLst>
            </p:cNvPr>
            <p:cNvCxnSpPr/>
            <p:nvPr/>
          </p:nvCxnSpPr>
          <p:spPr>
            <a:xfrm flipV="1">
              <a:off x="1715396" y="2464533"/>
              <a:ext cx="0" cy="390988"/>
            </a:xfrm>
            <a:prstGeom prst="straightConnector1">
              <a:avLst/>
            </a:prstGeom>
            <a:ln>
              <a:solidFill>
                <a:srgbClr val="C00000"/>
              </a:solidFill>
              <a:prstDash val="dash"/>
              <a:tailEnd type="triangle"/>
            </a:ln>
            <a:effectLst/>
          </p:spPr>
          <p:style>
            <a:lnRef idx="2">
              <a:schemeClr val="accent1"/>
            </a:lnRef>
            <a:fillRef idx="0">
              <a:schemeClr val="accent1"/>
            </a:fillRef>
            <a:effectRef idx="1">
              <a:schemeClr val="accent1"/>
            </a:effectRef>
            <a:fontRef idx="minor">
              <a:schemeClr val="tx1"/>
            </a:fontRef>
          </p:style>
        </p:cxnSp>
        <p:sp>
          <p:nvSpPr>
            <p:cNvPr id="59" name="TextBox 58">
              <a:extLst>
                <a:ext uri="{FF2B5EF4-FFF2-40B4-BE49-F238E27FC236}">
                  <a16:creationId xmlns:a16="http://schemas.microsoft.com/office/drawing/2014/main" id="{F8A97608-6C0C-0BEE-F817-CB135DAFC383}"/>
                </a:ext>
              </a:extLst>
            </p:cNvPr>
            <p:cNvSpPr txBox="1"/>
            <p:nvPr/>
          </p:nvSpPr>
          <p:spPr>
            <a:xfrm>
              <a:off x="42982" y="1139398"/>
              <a:ext cx="668859" cy="307777"/>
            </a:xfrm>
            <a:prstGeom prst="rect">
              <a:avLst/>
            </a:prstGeom>
            <a:noFill/>
          </p:spPr>
          <p:txBody>
            <a:bodyPr wrap="square" rtlCol="0">
              <a:spAutoFit/>
            </a:bodyPr>
            <a:lstStyle/>
            <a:p>
              <a:r>
                <a:rPr lang="en-GB" sz="700" dirty="0"/>
                <a:t>If barcode error </a:t>
              </a:r>
            </a:p>
          </p:txBody>
        </p:sp>
        <p:cxnSp>
          <p:nvCxnSpPr>
            <p:cNvPr id="60" name="Elbow Connector 59">
              <a:extLst>
                <a:ext uri="{FF2B5EF4-FFF2-40B4-BE49-F238E27FC236}">
                  <a16:creationId xmlns:a16="http://schemas.microsoft.com/office/drawing/2014/main" id="{8361F7EA-0F04-214D-24C6-4DAEB75DD64C}"/>
                </a:ext>
              </a:extLst>
            </p:cNvPr>
            <p:cNvCxnSpPr>
              <a:cxnSpLocks/>
            </p:cNvCxnSpPr>
            <p:nvPr/>
          </p:nvCxnSpPr>
          <p:spPr>
            <a:xfrm>
              <a:off x="3707127" y="1580946"/>
              <a:ext cx="3739634" cy="2583995"/>
            </a:xfrm>
            <a:prstGeom prst="bentConnector3">
              <a:avLst>
                <a:gd name="adj1" fmla="val 413"/>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61" name="TextBox 60">
              <a:extLst>
                <a:ext uri="{FF2B5EF4-FFF2-40B4-BE49-F238E27FC236}">
                  <a16:creationId xmlns:a16="http://schemas.microsoft.com/office/drawing/2014/main" id="{6D7C27FC-6D28-7AA8-50D2-269BC6CABA02}"/>
                </a:ext>
              </a:extLst>
            </p:cNvPr>
            <p:cNvSpPr txBox="1"/>
            <p:nvPr/>
          </p:nvSpPr>
          <p:spPr>
            <a:xfrm>
              <a:off x="6509997" y="4134396"/>
              <a:ext cx="599844" cy="200055"/>
            </a:xfrm>
            <a:prstGeom prst="rect">
              <a:avLst/>
            </a:prstGeom>
            <a:noFill/>
          </p:spPr>
          <p:txBody>
            <a:bodyPr wrap="none" rtlCol="0">
              <a:spAutoFit/>
            </a:bodyPr>
            <a:lstStyle/>
            <a:p>
              <a:r>
                <a:rPr lang="en-GB" sz="700" dirty="0"/>
                <a:t>If obsolete</a:t>
              </a:r>
            </a:p>
          </p:txBody>
        </p:sp>
        <p:cxnSp>
          <p:nvCxnSpPr>
            <p:cNvPr id="62" name="Straight Arrow Connector 61">
              <a:extLst>
                <a:ext uri="{FF2B5EF4-FFF2-40B4-BE49-F238E27FC236}">
                  <a16:creationId xmlns:a16="http://schemas.microsoft.com/office/drawing/2014/main" id="{BB806213-3C26-900D-357F-58B07DD63D59}"/>
                </a:ext>
              </a:extLst>
            </p:cNvPr>
            <p:cNvCxnSpPr>
              <a:stCxn id="11" idx="3"/>
            </p:cNvCxnSpPr>
            <p:nvPr/>
          </p:nvCxnSpPr>
          <p:spPr>
            <a:xfrm>
              <a:off x="6217230" y="3857228"/>
              <a:ext cx="1229531" cy="0"/>
            </a:xfrm>
            <a:prstGeom prst="straightConnector1">
              <a:avLst/>
            </a:prstGeom>
            <a:ln>
              <a:solidFill>
                <a:srgbClr val="000000"/>
              </a:solidFill>
              <a:tailEnd type="triangle"/>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8291531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C2300B2-1110-41D8-942C-D973571C4F27}"/>
              </a:ext>
            </a:extLst>
          </p:cNvPr>
          <p:cNvSpPr>
            <a:spLocks noGrp="1"/>
          </p:cNvSpPr>
          <p:nvPr>
            <p:ph idx="1"/>
          </p:nvPr>
        </p:nvSpPr>
        <p:spPr/>
        <p:txBody>
          <a:bodyPr/>
          <a:lstStyle/>
          <a:p>
            <a:r>
              <a:rPr lang="en-GB" dirty="0"/>
              <a:t>Procurement</a:t>
            </a:r>
          </a:p>
          <a:p>
            <a:r>
              <a:rPr lang="en-GB" dirty="0"/>
              <a:t>Consolidation</a:t>
            </a:r>
          </a:p>
          <a:p>
            <a:r>
              <a:rPr lang="en-GB" dirty="0"/>
              <a:t>Informed judgement</a:t>
            </a:r>
          </a:p>
          <a:p>
            <a:pPr lvl="1"/>
            <a:r>
              <a:rPr lang="en-GB" dirty="0"/>
              <a:t>Impact on operations, </a:t>
            </a:r>
            <a:r>
              <a:rPr lang="en-GB" b="1" dirty="0"/>
              <a:t>maintenance</a:t>
            </a:r>
            <a:r>
              <a:rPr lang="en-GB" dirty="0"/>
              <a:t>, investment</a:t>
            </a:r>
          </a:p>
          <a:p>
            <a:r>
              <a:rPr lang="en-GB" sz="2400" i="1" dirty="0">
                <a:solidFill>
                  <a:srgbClr val="0033A0"/>
                </a:solidFill>
              </a:rPr>
              <a:t>Preventive maintenance</a:t>
            </a:r>
          </a:p>
          <a:p>
            <a:r>
              <a:rPr lang="en-GB" dirty="0"/>
              <a:t>Integrated into everyday work processes</a:t>
            </a:r>
            <a:endParaRPr lang="en-US" dirty="0"/>
          </a:p>
          <a:p>
            <a:endParaRPr lang="en-GB" dirty="0"/>
          </a:p>
          <a:p>
            <a:endParaRPr lang="en-US" dirty="0"/>
          </a:p>
        </p:txBody>
      </p:sp>
      <p:sp>
        <p:nvSpPr>
          <p:cNvPr id="3" name="Title 2">
            <a:extLst>
              <a:ext uri="{FF2B5EF4-FFF2-40B4-BE49-F238E27FC236}">
                <a16:creationId xmlns:a16="http://schemas.microsoft.com/office/drawing/2014/main" id="{80C91E48-CEFE-4F8A-9AA1-8AFEC52DC330}"/>
              </a:ext>
            </a:extLst>
          </p:cNvPr>
          <p:cNvSpPr>
            <a:spLocks noGrp="1"/>
          </p:cNvSpPr>
          <p:nvPr>
            <p:ph type="title"/>
          </p:nvPr>
        </p:nvSpPr>
        <p:spPr/>
        <p:txBody>
          <a:bodyPr/>
          <a:lstStyle/>
          <a:p>
            <a:r>
              <a:rPr lang="en-US" dirty="0">
                <a:solidFill>
                  <a:srgbClr val="0033A0"/>
                </a:solidFill>
              </a:rPr>
              <a:t>Conclusions</a:t>
            </a:r>
            <a:endParaRPr lang="en-GB" dirty="0">
              <a:solidFill>
                <a:srgbClr val="0033A0"/>
              </a:solidFill>
            </a:endParaRPr>
          </a:p>
        </p:txBody>
      </p:sp>
      <p:sp>
        <p:nvSpPr>
          <p:cNvPr id="4" name="Date Placeholder 3">
            <a:extLst>
              <a:ext uri="{FF2B5EF4-FFF2-40B4-BE49-F238E27FC236}">
                <a16:creationId xmlns:a16="http://schemas.microsoft.com/office/drawing/2014/main" id="{807CE95C-2F78-41B9-83A8-0DB064383874}"/>
              </a:ext>
            </a:extLst>
          </p:cNvPr>
          <p:cNvSpPr>
            <a:spLocks noGrp="1"/>
          </p:cNvSpPr>
          <p:nvPr>
            <p:ph type="dt" sz="half" idx="10"/>
          </p:nvPr>
        </p:nvSpPr>
        <p:spPr/>
        <p:txBody>
          <a:bodyPr/>
          <a:lstStyle/>
          <a:p>
            <a:r>
              <a:rPr lang="de-CH"/>
              <a:t>30-03-2023</a:t>
            </a:r>
            <a:endParaRPr lang="en-US" dirty="0"/>
          </a:p>
        </p:txBody>
      </p:sp>
      <p:sp>
        <p:nvSpPr>
          <p:cNvPr id="5" name="Footer Placeholder 4">
            <a:extLst>
              <a:ext uri="{FF2B5EF4-FFF2-40B4-BE49-F238E27FC236}">
                <a16:creationId xmlns:a16="http://schemas.microsoft.com/office/drawing/2014/main" id="{49A93517-6FE7-4AB2-AFBE-5D78B905AC7D}"/>
              </a:ext>
            </a:extLst>
          </p:cNvPr>
          <p:cNvSpPr>
            <a:spLocks noGrp="1"/>
          </p:cNvSpPr>
          <p:nvPr>
            <p:ph type="ftr" sz="quarter" idx="11"/>
          </p:nvPr>
        </p:nvSpPr>
        <p:spPr/>
        <p:txBody>
          <a:bodyPr/>
          <a:lstStyle/>
          <a:p>
            <a:r>
              <a:rPr lang="en-GB"/>
              <a:t>NTNU visit - CEM/IN - Asset Management &amp; Reliability</a:t>
            </a:r>
            <a:endParaRPr lang="en-US" dirty="0"/>
          </a:p>
        </p:txBody>
      </p:sp>
      <p:pic>
        <p:nvPicPr>
          <p:cNvPr id="6" name="Picture 5">
            <a:extLst>
              <a:ext uri="{FF2B5EF4-FFF2-40B4-BE49-F238E27FC236}">
                <a16:creationId xmlns:a16="http://schemas.microsoft.com/office/drawing/2014/main" id="{EA15C17E-1A40-45FC-A916-1140F98F4AD7}"/>
              </a:ext>
            </a:extLst>
          </p:cNvPr>
          <p:cNvPicPr>
            <a:picLocks noChangeAspect="1"/>
          </p:cNvPicPr>
          <p:nvPr/>
        </p:nvPicPr>
        <p:blipFill>
          <a:blip r:embed="rId2"/>
          <a:stretch>
            <a:fillRect/>
          </a:stretch>
        </p:blipFill>
        <p:spPr>
          <a:xfrm rot="5400000">
            <a:off x="8502620" y="2724151"/>
            <a:ext cx="3248025" cy="1409700"/>
          </a:xfrm>
          <a:prstGeom prst="rect">
            <a:avLst/>
          </a:prstGeom>
        </p:spPr>
      </p:pic>
    </p:spTree>
    <p:extLst>
      <p:ext uri="{BB962C8B-B14F-4D97-AF65-F5344CB8AC3E}">
        <p14:creationId xmlns:p14="http://schemas.microsoft.com/office/powerpoint/2010/main" val="31454281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009A896-B18C-4DBF-872C-1F5C7BA0BBEB}"/>
              </a:ext>
            </a:extLst>
          </p:cNvPr>
          <p:cNvSpPr>
            <a:spLocks noGrp="1"/>
          </p:cNvSpPr>
          <p:nvPr>
            <p:ph idx="1"/>
          </p:nvPr>
        </p:nvSpPr>
        <p:spPr/>
        <p:txBody>
          <a:bodyPr/>
          <a:lstStyle/>
          <a:p>
            <a:r>
              <a:rPr lang="en-US" dirty="0"/>
              <a:t>Parts Inventory and Control</a:t>
            </a:r>
          </a:p>
          <a:p>
            <a:r>
              <a:rPr lang="en-US" dirty="0"/>
              <a:t>Maintenance Productivity</a:t>
            </a:r>
          </a:p>
          <a:p>
            <a:r>
              <a:rPr lang="en-US" dirty="0"/>
              <a:t>Equipment Reliability</a:t>
            </a:r>
            <a:endParaRPr lang="en-GB" dirty="0"/>
          </a:p>
          <a:p>
            <a:endParaRPr lang="en-GB" dirty="0"/>
          </a:p>
        </p:txBody>
      </p:sp>
      <p:sp>
        <p:nvSpPr>
          <p:cNvPr id="3" name="Title 2">
            <a:extLst>
              <a:ext uri="{FF2B5EF4-FFF2-40B4-BE49-F238E27FC236}">
                <a16:creationId xmlns:a16="http://schemas.microsoft.com/office/drawing/2014/main" id="{3F0C7312-BAFD-4D22-B8E5-462D94DB0822}"/>
              </a:ext>
            </a:extLst>
          </p:cNvPr>
          <p:cNvSpPr>
            <a:spLocks noGrp="1"/>
          </p:cNvSpPr>
          <p:nvPr>
            <p:ph type="title"/>
          </p:nvPr>
        </p:nvSpPr>
        <p:spPr/>
        <p:txBody>
          <a:bodyPr/>
          <a:lstStyle/>
          <a:p>
            <a:endParaRPr lang="en-GB"/>
          </a:p>
        </p:txBody>
      </p:sp>
      <p:sp>
        <p:nvSpPr>
          <p:cNvPr id="4" name="Date Placeholder 3">
            <a:extLst>
              <a:ext uri="{FF2B5EF4-FFF2-40B4-BE49-F238E27FC236}">
                <a16:creationId xmlns:a16="http://schemas.microsoft.com/office/drawing/2014/main" id="{29CE27DE-A44F-4994-8315-7AA812540F29}"/>
              </a:ext>
            </a:extLst>
          </p:cNvPr>
          <p:cNvSpPr>
            <a:spLocks noGrp="1"/>
          </p:cNvSpPr>
          <p:nvPr>
            <p:ph type="dt" sz="half" idx="10"/>
          </p:nvPr>
        </p:nvSpPr>
        <p:spPr/>
        <p:txBody>
          <a:bodyPr/>
          <a:lstStyle/>
          <a:p>
            <a:r>
              <a:rPr lang="de-CH"/>
              <a:t>30-03-2023</a:t>
            </a:r>
            <a:endParaRPr lang="en-US" dirty="0"/>
          </a:p>
        </p:txBody>
      </p:sp>
      <p:sp>
        <p:nvSpPr>
          <p:cNvPr id="5" name="Footer Placeholder 4">
            <a:extLst>
              <a:ext uri="{FF2B5EF4-FFF2-40B4-BE49-F238E27FC236}">
                <a16:creationId xmlns:a16="http://schemas.microsoft.com/office/drawing/2014/main" id="{EFE4E4B9-98AD-4D71-9F94-5855D74B9FF4}"/>
              </a:ext>
            </a:extLst>
          </p:cNvPr>
          <p:cNvSpPr>
            <a:spLocks noGrp="1"/>
          </p:cNvSpPr>
          <p:nvPr>
            <p:ph type="ftr" sz="quarter" idx="11"/>
          </p:nvPr>
        </p:nvSpPr>
        <p:spPr/>
        <p:txBody>
          <a:bodyPr/>
          <a:lstStyle/>
          <a:p>
            <a:r>
              <a:rPr lang="en-GB"/>
              <a:t>NTNU visit - CEM/IN - Asset Management &amp; Reliability</a:t>
            </a:r>
            <a:endParaRPr lang="en-US" dirty="0"/>
          </a:p>
        </p:txBody>
      </p:sp>
    </p:spTree>
    <p:extLst>
      <p:ext uri="{BB962C8B-B14F-4D97-AF65-F5344CB8AC3E}">
        <p14:creationId xmlns:p14="http://schemas.microsoft.com/office/powerpoint/2010/main" val="30030188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0D6394-400B-4352-9C26-E573D1962A88}"/>
              </a:ext>
            </a:extLst>
          </p:cNvPr>
          <p:cNvSpPr>
            <a:spLocks noGrp="1"/>
          </p:cNvSpPr>
          <p:nvPr>
            <p:ph idx="1"/>
          </p:nvPr>
        </p:nvSpPr>
        <p:spPr/>
        <p:txBody>
          <a:bodyPr/>
          <a:lstStyle/>
          <a:p>
            <a:r>
              <a:rPr lang="en-US" dirty="0"/>
              <a:t>Background</a:t>
            </a:r>
          </a:p>
          <a:p>
            <a:pPr lvl="1"/>
            <a:r>
              <a:rPr lang="en-US" dirty="0"/>
              <a:t>CEM-IN</a:t>
            </a:r>
          </a:p>
          <a:p>
            <a:pPr lvl="1"/>
            <a:r>
              <a:rPr lang="en-US" dirty="0"/>
              <a:t>Asset  management</a:t>
            </a:r>
          </a:p>
          <a:p>
            <a:pPr lvl="1"/>
            <a:r>
              <a:rPr lang="en-US" dirty="0"/>
              <a:t>Process</a:t>
            </a:r>
          </a:p>
          <a:p>
            <a:pPr lvl="1"/>
            <a:r>
              <a:rPr lang="en-US" dirty="0"/>
              <a:t>CHDM approach</a:t>
            </a:r>
          </a:p>
          <a:p>
            <a:r>
              <a:rPr lang="en-US" dirty="0"/>
              <a:t>Outcomes - </a:t>
            </a:r>
            <a:r>
              <a:rPr lang="en-US" i="1" dirty="0"/>
              <a:t>RAMS</a:t>
            </a:r>
          </a:p>
          <a:p>
            <a:r>
              <a:rPr lang="en-US" dirty="0"/>
              <a:t>Conclusions</a:t>
            </a:r>
          </a:p>
          <a:p>
            <a:endParaRPr lang="en-US" dirty="0"/>
          </a:p>
          <a:p>
            <a:pPr lvl="1"/>
            <a:endParaRPr lang="en-GB" dirty="0"/>
          </a:p>
        </p:txBody>
      </p:sp>
      <p:sp>
        <p:nvSpPr>
          <p:cNvPr id="3" name="Title 2">
            <a:extLst>
              <a:ext uri="{FF2B5EF4-FFF2-40B4-BE49-F238E27FC236}">
                <a16:creationId xmlns:a16="http://schemas.microsoft.com/office/drawing/2014/main" id="{7A7B1AC4-3296-46F0-8079-4E4472822D2C}"/>
              </a:ext>
            </a:extLst>
          </p:cNvPr>
          <p:cNvSpPr>
            <a:spLocks noGrp="1"/>
          </p:cNvSpPr>
          <p:nvPr>
            <p:ph type="title"/>
          </p:nvPr>
        </p:nvSpPr>
        <p:spPr/>
        <p:txBody>
          <a:bodyPr/>
          <a:lstStyle/>
          <a:p>
            <a:r>
              <a:rPr lang="en-US" dirty="0"/>
              <a:t>Agenda</a:t>
            </a:r>
            <a:endParaRPr lang="en-GB" dirty="0"/>
          </a:p>
        </p:txBody>
      </p:sp>
      <p:sp>
        <p:nvSpPr>
          <p:cNvPr id="4" name="Date Placeholder 3">
            <a:extLst>
              <a:ext uri="{FF2B5EF4-FFF2-40B4-BE49-F238E27FC236}">
                <a16:creationId xmlns:a16="http://schemas.microsoft.com/office/drawing/2014/main" id="{B85EBD94-4EF5-4866-A823-5AFEC6DC9994}"/>
              </a:ext>
            </a:extLst>
          </p:cNvPr>
          <p:cNvSpPr>
            <a:spLocks noGrp="1"/>
          </p:cNvSpPr>
          <p:nvPr>
            <p:ph type="dt" sz="half" idx="10"/>
          </p:nvPr>
        </p:nvSpPr>
        <p:spPr/>
        <p:txBody>
          <a:bodyPr/>
          <a:lstStyle/>
          <a:p>
            <a:r>
              <a:rPr lang="de-CH"/>
              <a:t>30-03-2023</a:t>
            </a:r>
            <a:endParaRPr lang="en-US" dirty="0"/>
          </a:p>
        </p:txBody>
      </p:sp>
      <p:sp>
        <p:nvSpPr>
          <p:cNvPr id="5" name="Footer Placeholder 4">
            <a:extLst>
              <a:ext uri="{FF2B5EF4-FFF2-40B4-BE49-F238E27FC236}">
                <a16:creationId xmlns:a16="http://schemas.microsoft.com/office/drawing/2014/main" id="{4A53F848-3818-4D5F-8675-12F7BF448AE3}"/>
              </a:ext>
            </a:extLst>
          </p:cNvPr>
          <p:cNvSpPr>
            <a:spLocks noGrp="1"/>
          </p:cNvSpPr>
          <p:nvPr>
            <p:ph type="ftr" sz="quarter" idx="11"/>
          </p:nvPr>
        </p:nvSpPr>
        <p:spPr/>
        <p:txBody>
          <a:bodyPr/>
          <a:lstStyle/>
          <a:p>
            <a:r>
              <a:rPr lang="en-GB"/>
              <a:t>NTNU visit - CEM/IN - Asset Management &amp; Reliability</a:t>
            </a:r>
            <a:endParaRPr lang="en-US" dirty="0"/>
          </a:p>
        </p:txBody>
      </p:sp>
      <p:pic>
        <p:nvPicPr>
          <p:cNvPr id="7" name="Picture 6">
            <a:extLst>
              <a:ext uri="{FF2B5EF4-FFF2-40B4-BE49-F238E27FC236}">
                <a16:creationId xmlns:a16="http://schemas.microsoft.com/office/drawing/2014/main" id="{8F9B9866-F578-4098-B6E3-C88C896C87EE}"/>
              </a:ext>
            </a:extLst>
          </p:cNvPr>
          <p:cNvPicPr>
            <a:picLocks noChangeAspect="1"/>
          </p:cNvPicPr>
          <p:nvPr/>
        </p:nvPicPr>
        <p:blipFill>
          <a:blip r:embed="rId2"/>
          <a:stretch>
            <a:fillRect/>
          </a:stretch>
        </p:blipFill>
        <p:spPr>
          <a:xfrm rot="5400000">
            <a:off x="7052817" y="2724150"/>
            <a:ext cx="3248025" cy="1409700"/>
          </a:xfrm>
          <a:prstGeom prst="rect">
            <a:avLst/>
          </a:prstGeom>
        </p:spPr>
      </p:pic>
    </p:spTree>
    <p:extLst>
      <p:ext uri="{BB962C8B-B14F-4D97-AF65-F5344CB8AC3E}">
        <p14:creationId xmlns:p14="http://schemas.microsoft.com/office/powerpoint/2010/main" val="21522994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BC0730A3-FF3C-1F36-CB32-B24D2988B43A}"/>
              </a:ext>
            </a:extLst>
          </p:cNvPr>
          <p:cNvPicPr>
            <a:picLocks noChangeAspect="1"/>
          </p:cNvPicPr>
          <p:nvPr/>
        </p:nvPicPr>
        <p:blipFill>
          <a:blip r:embed="rId2"/>
          <a:stretch>
            <a:fillRect/>
          </a:stretch>
        </p:blipFill>
        <p:spPr>
          <a:xfrm>
            <a:off x="1515205" y="1563413"/>
            <a:ext cx="9171166" cy="4608512"/>
          </a:xfrm>
          <a:prstGeom prst="rect">
            <a:avLst/>
          </a:prstGeom>
          <a:noFill/>
        </p:spPr>
      </p:pic>
      <p:sp>
        <p:nvSpPr>
          <p:cNvPr id="11" name="Title 2">
            <a:extLst>
              <a:ext uri="{FF2B5EF4-FFF2-40B4-BE49-F238E27FC236}">
                <a16:creationId xmlns:a16="http://schemas.microsoft.com/office/drawing/2014/main" id="{2384A844-7C7A-EB3C-67B8-68E90C8695D1}"/>
              </a:ext>
            </a:extLst>
          </p:cNvPr>
          <p:cNvSpPr>
            <a:spLocks noGrp="1"/>
          </p:cNvSpPr>
          <p:nvPr>
            <p:ph type="title"/>
          </p:nvPr>
        </p:nvSpPr>
        <p:spPr>
          <a:xfrm>
            <a:off x="407988" y="373593"/>
            <a:ext cx="11376025" cy="1065742"/>
          </a:xfrm>
        </p:spPr>
        <p:txBody>
          <a:bodyPr/>
          <a:lstStyle/>
          <a:p>
            <a:endParaRPr lang="en-US"/>
          </a:p>
        </p:txBody>
      </p:sp>
      <p:sp>
        <p:nvSpPr>
          <p:cNvPr id="4" name="Date Placeholder 3">
            <a:extLst>
              <a:ext uri="{FF2B5EF4-FFF2-40B4-BE49-F238E27FC236}">
                <a16:creationId xmlns:a16="http://schemas.microsoft.com/office/drawing/2014/main" id="{C98FA6C3-442A-5E62-281F-FB7033CA65D9}"/>
              </a:ext>
            </a:extLst>
          </p:cNvPr>
          <p:cNvSpPr>
            <a:spLocks noGrp="1"/>
          </p:cNvSpPr>
          <p:nvPr>
            <p:ph type="dt" sz="half" idx="10"/>
          </p:nvPr>
        </p:nvSpPr>
        <p:spPr>
          <a:xfrm>
            <a:off x="3264493" y="6378349"/>
            <a:ext cx="851895" cy="365125"/>
          </a:xfrm>
        </p:spPr>
        <p:txBody>
          <a:bodyPr anchor="ctr">
            <a:normAutofit/>
          </a:bodyPr>
          <a:lstStyle/>
          <a:p>
            <a:pPr>
              <a:spcAft>
                <a:spcPts val="600"/>
              </a:spcAft>
            </a:pPr>
            <a:r>
              <a:rPr lang="de-CH"/>
              <a:t>30-03-2023</a:t>
            </a:r>
            <a:endParaRPr lang="en-US"/>
          </a:p>
        </p:txBody>
      </p:sp>
      <p:sp>
        <p:nvSpPr>
          <p:cNvPr id="5" name="Footer Placeholder 4">
            <a:extLst>
              <a:ext uri="{FF2B5EF4-FFF2-40B4-BE49-F238E27FC236}">
                <a16:creationId xmlns:a16="http://schemas.microsoft.com/office/drawing/2014/main" id="{E717469E-A477-2382-A70F-B16FDC0FF3F7}"/>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GB"/>
              <a:t>NTNU visit - CEM/IN - Asset Management &amp; Reliability</a:t>
            </a:r>
            <a:endParaRPr lang="en-US"/>
          </a:p>
        </p:txBody>
      </p:sp>
    </p:spTree>
    <p:extLst>
      <p:ext uri="{BB962C8B-B14F-4D97-AF65-F5344CB8AC3E}">
        <p14:creationId xmlns:p14="http://schemas.microsoft.com/office/powerpoint/2010/main" val="34308181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F20249C-9FCF-DBFC-8536-7F9AAA4C3933}"/>
              </a:ext>
            </a:extLst>
          </p:cNvPr>
          <p:cNvPicPr>
            <a:picLocks noChangeAspect="1"/>
          </p:cNvPicPr>
          <p:nvPr/>
        </p:nvPicPr>
        <p:blipFill>
          <a:blip r:embed="rId2"/>
          <a:stretch>
            <a:fillRect/>
          </a:stretch>
        </p:blipFill>
        <p:spPr>
          <a:xfrm>
            <a:off x="1515205" y="1563413"/>
            <a:ext cx="9171166" cy="4608512"/>
          </a:xfrm>
          <a:prstGeom prst="rect">
            <a:avLst/>
          </a:prstGeom>
          <a:noFill/>
        </p:spPr>
      </p:pic>
      <p:sp>
        <p:nvSpPr>
          <p:cNvPr id="11" name="Title 2">
            <a:extLst>
              <a:ext uri="{FF2B5EF4-FFF2-40B4-BE49-F238E27FC236}">
                <a16:creationId xmlns:a16="http://schemas.microsoft.com/office/drawing/2014/main" id="{DFB69F09-DBEC-32E1-EF88-0DD05630DB94}"/>
              </a:ext>
            </a:extLst>
          </p:cNvPr>
          <p:cNvSpPr>
            <a:spLocks noGrp="1"/>
          </p:cNvSpPr>
          <p:nvPr>
            <p:ph type="title"/>
          </p:nvPr>
        </p:nvSpPr>
        <p:spPr>
          <a:xfrm>
            <a:off x="407988" y="373593"/>
            <a:ext cx="11376025" cy="1065742"/>
          </a:xfrm>
        </p:spPr>
        <p:txBody>
          <a:bodyPr/>
          <a:lstStyle/>
          <a:p>
            <a:endParaRPr lang="en-US"/>
          </a:p>
        </p:txBody>
      </p:sp>
      <p:sp>
        <p:nvSpPr>
          <p:cNvPr id="4" name="Date Placeholder 3">
            <a:extLst>
              <a:ext uri="{FF2B5EF4-FFF2-40B4-BE49-F238E27FC236}">
                <a16:creationId xmlns:a16="http://schemas.microsoft.com/office/drawing/2014/main" id="{838D33E7-BC2D-2370-D2B2-27C04ADCC568}"/>
              </a:ext>
            </a:extLst>
          </p:cNvPr>
          <p:cNvSpPr>
            <a:spLocks noGrp="1"/>
          </p:cNvSpPr>
          <p:nvPr>
            <p:ph type="dt" sz="half" idx="10"/>
          </p:nvPr>
        </p:nvSpPr>
        <p:spPr>
          <a:xfrm>
            <a:off x="3264493" y="6378349"/>
            <a:ext cx="851895" cy="365125"/>
          </a:xfrm>
        </p:spPr>
        <p:txBody>
          <a:bodyPr anchor="ctr">
            <a:normAutofit/>
          </a:bodyPr>
          <a:lstStyle/>
          <a:p>
            <a:pPr>
              <a:spcAft>
                <a:spcPts val="600"/>
              </a:spcAft>
            </a:pPr>
            <a:r>
              <a:rPr lang="de-CH"/>
              <a:t>30-03-2023</a:t>
            </a:r>
            <a:endParaRPr lang="en-US"/>
          </a:p>
        </p:txBody>
      </p:sp>
      <p:sp>
        <p:nvSpPr>
          <p:cNvPr id="5" name="Footer Placeholder 4">
            <a:extLst>
              <a:ext uri="{FF2B5EF4-FFF2-40B4-BE49-F238E27FC236}">
                <a16:creationId xmlns:a16="http://schemas.microsoft.com/office/drawing/2014/main" id="{7173E095-6F11-CD11-5AEF-88002F93FBD3}"/>
              </a:ext>
            </a:extLst>
          </p:cNvPr>
          <p:cNvSpPr>
            <a:spLocks noGrp="1"/>
          </p:cNvSpPr>
          <p:nvPr>
            <p:ph type="ftr" sz="quarter" idx="11"/>
          </p:nvPr>
        </p:nvSpPr>
        <p:spPr>
          <a:xfrm>
            <a:off x="4259262" y="6383848"/>
            <a:ext cx="6572221" cy="365125"/>
          </a:xfrm>
        </p:spPr>
        <p:txBody>
          <a:bodyPr anchor="ctr">
            <a:normAutofit/>
          </a:bodyPr>
          <a:lstStyle/>
          <a:p>
            <a:pPr>
              <a:spcAft>
                <a:spcPts val="600"/>
              </a:spcAft>
            </a:pPr>
            <a:r>
              <a:rPr lang="en-GB"/>
              <a:t>NTNU visit - CEM/IN - Asset Management &amp; Reliability</a:t>
            </a:r>
            <a:endParaRPr lang="en-US"/>
          </a:p>
        </p:txBody>
      </p:sp>
    </p:spTree>
    <p:extLst>
      <p:ext uri="{BB962C8B-B14F-4D97-AF65-F5344CB8AC3E}">
        <p14:creationId xmlns:p14="http://schemas.microsoft.com/office/powerpoint/2010/main" val="707405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098F08A-5F02-9044-702C-F576F2F92F1E}"/>
              </a:ext>
            </a:extLst>
          </p:cNvPr>
          <p:cNvSpPr>
            <a:spLocks noGrp="1"/>
          </p:cNvSpPr>
          <p:nvPr>
            <p:ph idx="1"/>
          </p:nvPr>
        </p:nvSpPr>
        <p:spPr/>
        <p:txBody>
          <a:bodyPr/>
          <a:lstStyle/>
          <a:p>
            <a:pPr algn="just"/>
            <a:r>
              <a:rPr lang="en-GB" sz="1600" b="0" i="0" u="none" strike="noStrike" dirty="0">
                <a:solidFill>
                  <a:srgbClr val="292929"/>
                </a:solidFill>
                <a:effectLst/>
                <a:latin typeface="sourcesans-regular"/>
              </a:rPr>
              <a:t>* </a:t>
            </a:r>
            <a:r>
              <a:rPr lang="en-GB" sz="1600" i="0" u="none" strike="noStrike" dirty="0">
                <a:solidFill>
                  <a:srgbClr val="292929"/>
                </a:solidFill>
                <a:effectLst/>
                <a:latin typeface="sourcesans-regular"/>
              </a:rPr>
              <a:t>CERN Accelerator complex Frontend Systems</a:t>
            </a:r>
          </a:p>
          <a:p>
            <a:pPr algn="just"/>
            <a:r>
              <a:rPr lang="en-GB" sz="1600" b="0" i="0" u="none" strike="noStrike" dirty="0">
                <a:solidFill>
                  <a:srgbClr val="292929"/>
                </a:solidFill>
                <a:effectLst/>
                <a:latin typeface="sourcesans-regular"/>
              </a:rPr>
              <a:t>Specification, procurement, integration tests, operational installation and support of the Accelerator embedded systems in VME, </a:t>
            </a:r>
            <a:r>
              <a:rPr lang="en-GB" sz="1600" b="0" i="0" u="none" strike="noStrike" dirty="0" err="1">
                <a:solidFill>
                  <a:srgbClr val="292929"/>
                </a:solidFill>
                <a:effectLst/>
                <a:latin typeface="sourcesans-regular"/>
              </a:rPr>
              <a:t>cPCI</a:t>
            </a:r>
            <a:r>
              <a:rPr lang="en-GB" sz="1600" b="0" i="0" u="none" strike="noStrike" dirty="0">
                <a:solidFill>
                  <a:srgbClr val="292929"/>
                </a:solidFill>
                <a:effectLst/>
                <a:latin typeface="sourcesans-regular"/>
              </a:rPr>
              <a:t> and PICMG1.3, </a:t>
            </a:r>
            <a:r>
              <a:rPr lang="en-GB" sz="1600" b="0" i="0" u="none" strike="noStrike" dirty="0" err="1">
                <a:solidFill>
                  <a:srgbClr val="292929"/>
                </a:solidFill>
                <a:effectLst/>
                <a:latin typeface="sourcesans-regular"/>
              </a:rPr>
              <a:t>mTCA</a:t>
            </a:r>
            <a:r>
              <a:rPr lang="en-GB" sz="1600" b="0" i="0" u="none" strike="noStrike" dirty="0">
                <a:solidFill>
                  <a:srgbClr val="292929"/>
                </a:solidFill>
                <a:effectLst/>
                <a:latin typeface="sourcesans-regular"/>
              </a:rPr>
              <a:t>, PXIe form factors, distributed across the complete CERN Accelerator chain, from the LINACs up to the LHC.</a:t>
            </a:r>
          </a:p>
          <a:p>
            <a:pPr algn="just"/>
            <a:r>
              <a:rPr lang="en-GB" sz="1600" b="0" i="0" u="none" strike="noStrike" dirty="0">
                <a:solidFill>
                  <a:srgbClr val="292929"/>
                </a:solidFill>
                <a:effectLst/>
                <a:latin typeface="sourcesans-regular"/>
              </a:rPr>
              <a:t>* </a:t>
            </a:r>
            <a:r>
              <a:rPr lang="en-GB" sz="1600" i="0" u="none" strike="noStrike" dirty="0">
                <a:solidFill>
                  <a:srgbClr val="292929"/>
                </a:solidFill>
                <a:effectLst/>
                <a:latin typeface="sourcesans-regular"/>
              </a:rPr>
              <a:t>CERN Accelerator complex Fieldbuses Infrastructure</a:t>
            </a:r>
          </a:p>
          <a:p>
            <a:pPr algn="just"/>
            <a:r>
              <a:rPr lang="en-GB" sz="1600" b="0" i="0" u="none" strike="noStrike" dirty="0">
                <a:solidFill>
                  <a:srgbClr val="292929"/>
                </a:solidFill>
                <a:effectLst/>
                <a:latin typeface="sourcesans-regular"/>
              </a:rPr>
              <a:t>Deployment and operational support of the MIL-1553, </a:t>
            </a:r>
            <a:r>
              <a:rPr lang="en-GB" sz="1600" b="0" i="0" u="none" strike="noStrike" dirty="0" err="1">
                <a:solidFill>
                  <a:srgbClr val="292929"/>
                </a:solidFill>
                <a:effectLst/>
                <a:latin typeface="sourcesans-regular"/>
              </a:rPr>
              <a:t>WorldFIP</a:t>
            </a:r>
            <a:r>
              <a:rPr lang="en-GB" sz="1600" b="0" i="0" u="none" strike="noStrike" dirty="0">
                <a:solidFill>
                  <a:srgbClr val="292929"/>
                </a:solidFill>
                <a:effectLst/>
                <a:latin typeface="sourcesans-regular"/>
              </a:rPr>
              <a:t>, General Machine Timing (GMT) and White Rabbit field buses used for long-distance and sometimes radiation tolerant control of systems such as the LHC power converters, the LHC quench protection system, the LHC cryogenics system and the control of the Injector complex power converters.</a:t>
            </a:r>
          </a:p>
          <a:p>
            <a:pPr algn="just"/>
            <a:r>
              <a:rPr lang="en-GB" sz="1600" i="0" u="none" strike="noStrike" dirty="0">
                <a:solidFill>
                  <a:srgbClr val="292929"/>
                </a:solidFill>
                <a:effectLst/>
                <a:latin typeface="sourcesans-regular"/>
              </a:rPr>
              <a:t>* Infrastructure Asset Management and Diagnostics</a:t>
            </a:r>
          </a:p>
          <a:p>
            <a:pPr algn="just"/>
            <a:r>
              <a:rPr lang="en-GB" sz="1600" b="0" i="0" u="none" strike="noStrike" dirty="0">
                <a:solidFill>
                  <a:srgbClr val="292929"/>
                </a:solidFill>
                <a:effectLst/>
                <a:latin typeface="sourcesans-regular"/>
              </a:rPr>
              <a:t>Management of the Accelerator control system hardware assets (hardware boards, crates, processors, etc.) from the procurement until the final dismantlement.</a:t>
            </a:r>
          </a:p>
          <a:p>
            <a:pPr algn="just"/>
            <a:r>
              <a:rPr lang="en-GB" sz="1600" b="0" i="0" u="none" strike="noStrike" dirty="0">
                <a:solidFill>
                  <a:srgbClr val="292929"/>
                </a:solidFill>
                <a:effectLst/>
                <a:latin typeface="sourcesans-regular"/>
              </a:rPr>
              <a:t>Specification and development of all low-level remote diagnostic software required to operate the CERN accelerators` control system hardware infrastructure, including amongst others SNMP, AMT and IPMI.</a:t>
            </a:r>
          </a:p>
          <a:p>
            <a:endParaRPr lang="en-CH" sz="1600" dirty="0"/>
          </a:p>
        </p:txBody>
      </p:sp>
      <p:sp>
        <p:nvSpPr>
          <p:cNvPr id="3" name="Title 2">
            <a:extLst>
              <a:ext uri="{FF2B5EF4-FFF2-40B4-BE49-F238E27FC236}">
                <a16:creationId xmlns:a16="http://schemas.microsoft.com/office/drawing/2014/main" id="{5EB30FDD-D375-BD80-B7BD-71BECA9921A1}"/>
              </a:ext>
            </a:extLst>
          </p:cNvPr>
          <p:cNvSpPr>
            <a:spLocks noGrp="1"/>
          </p:cNvSpPr>
          <p:nvPr>
            <p:ph type="title"/>
          </p:nvPr>
        </p:nvSpPr>
        <p:spPr/>
        <p:txBody>
          <a:bodyPr/>
          <a:lstStyle/>
          <a:p>
            <a:r>
              <a:rPr lang="en-CH" dirty="0"/>
              <a:t>CEM-IN Infrastructure - Mandate</a:t>
            </a:r>
          </a:p>
        </p:txBody>
      </p:sp>
      <p:sp>
        <p:nvSpPr>
          <p:cNvPr id="4" name="Date Placeholder 3">
            <a:extLst>
              <a:ext uri="{FF2B5EF4-FFF2-40B4-BE49-F238E27FC236}">
                <a16:creationId xmlns:a16="http://schemas.microsoft.com/office/drawing/2014/main" id="{8CF03685-7907-A274-E356-4585DE981DC0}"/>
              </a:ext>
            </a:extLst>
          </p:cNvPr>
          <p:cNvSpPr>
            <a:spLocks noGrp="1"/>
          </p:cNvSpPr>
          <p:nvPr>
            <p:ph type="dt" sz="half" idx="10"/>
          </p:nvPr>
        </p:nvSpPr>
        <p:spPr/>
        <p:txBody>
          <a:bodyPr/>
          <a:lstStyle/>
          <a:p>
            <a:r>
              <a:rPr lang="de-CH"/>
              <a:t>30-03-2023</a:t>
            </a:r>
            <a:endParaRPr lang="en-US" dirty="0"/>
          </a:p>
        </p:txBody>
      </p:sp>
      <p:sp>
        <p:nvSpPr>
          <p:cNvPr id="5" name="Footer Placeholder 4">
            <a:extLst>
              <a:ext uri="{FF2B5EF4-FFF2-40B4-BE49-F238E27FC236}">
                <a16:creationId xmlns:a16="http://schemas.microsoft.com/office/drawing/2014/main" id="{A27FF2CD-15CD-1E02-6D4C-700E56547992}"/>
              </a:ext>
            </a:extLst>
          </p:cNvPr>
          <p:cNvSpPr>
            <a:spLocks noGrp="1"/>
          </p:cNvSpPr>
          <p:nvPr>
            <p:ph type="ftr" sz="quarter" idx="11"/>
          </p:nvPr>
        </p:nvSpPr>
        <p:spPr/>
        <p:txBody>
          <a:bodyPr/>
          <a:lstStyle/>
          <a:p>
            <a:r>
              <a:rPr lang="en-GB"/>
              <a:t>NTNU visit - CEM/IN - Asset Management &amp; Reliability</a:t>
            </a:r>
            <a:endParaRPr lang="en-US" dirty="0"/>
          </a:p>
        </p:txBody>
      </p:sp>
    </p:spTree>
    <p:extLst>
      <p:ext uri="{BB962C8B-B14F-4D97-AF65-F5344CB8AC3E}">
        <p14:creationId xmlns:p14="http://schemas.microsoft.com/office/powerpoint/2010/main" val="3509460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D98FB0F-EC16-45B9-8798-3F796AC13C64}"/>
              </a:ext>
            </a:extLst>
          </p:cNvPr>
          <p:cNvSpPr>
            <a:spLocks noGrp="1"/>
          </p:cNvSpPr>
          <p:nvPr>
            <p:ph idx="1"/>
          </p:nvPr>
        </p:nvSpPr>
        <p:spPr/>
        <p:txBody>
          <a:bodyPr/>
          <a:lstStyle/>
          <a:p>
            <a:r>
              <a:rPr lang="en-US" dirty="0"/>
              <a:t>Multiplication of assets</a:t>
            </a:r>
          </a:p>
          <a:p>
            <a:r>
              <a:rPr lang="en-US" dirty="0"/>
              <a:t>Information sharing</a:t>
            </a:r>
          </a:p>
          <a:p>
            <a:pPr lvl="1"/>
            <a:r>
              <a:rPr lang="en-US" dirty="0"/>
              <a:t>Complex</a:t>
            </a:r>
          </a:p>
          <a:p>
            <a:endParaRPr lang="en-US" dirty="0"/>
          </a:p>
          <a:p>
            <a:r>
              <a:rPr lang="en-US" dirty="0"/>
              <a:t>CERN </a:t>
            </a:r>
            <a:r>
              <a:rPr lang="en-US" dirty="0">
                <a:sym typeface="Wingdings" panose="05000000000000000000" pitchFamily="2" charset="2"/>
              </a:rPr>
              <a:t> EAM</a:t>
            </a:r>
            <a:endParaRPr lang="en-GB" dirty="0"/>
          </a:p>
        </p:txBody>
      </p:sp>
      <p:sp>
        <p:nvSpPr>
          <p:cNvPr id="3" name="Title 2">
            <a:extLst>
              <a:ext uri="{FF2B5EF4-FFF2-40B4-BE49-F238E27FC236}">
                <a16:creationId xmlns:a16="http://schemas.microsoft.com/office/drawing/2014/main" id="{AE06F48D-3D7E-4559-B4E4-534CF6177602}"/>
              </a:ext>
            </a:extLst>
          </p:cNvPr>
          <p:cNvSpPr>
            <a:spLocks noGrp="1"/>
          </p:cNvSpPr>
          <p:nvPr>
            <p:ph type="title"/>
          </p:nvPr>
        </p:nvSpPr>
        <p:spPr/>
        <p:txBody>
          <a:bodyPr/>
          <a:lstStyle/>
          <a:p>
            <a:r>
              <a:rPr lang="en-US" dirty="0"/>
              <a:t>Asset Management – Introduction </a:t>
            </a:r>
            <a:endParaRPr lang="en-GB" dirty="0"/>
          </a:p>
        </p:txBody>
      </p:sp>
      <p:sp>
        <p:nvSpPr>
          <p:cNvPr id="4" name="Date Placeholder 3">
            <a:extLst>
              <a:ext uri="{FF2B5EF4-FFF2-40B4-BE49-F238E27FC236}">
                <a16:creationId xmlns:a16="http://schemas.microsoft.com/office/drawing/2014/main" id="{ED6CA69E-E47E-40CC-AD55-0A3B830F8F2C}"/>
              </a:ext>
            </a:extLst>
          </p:cNvPr>
          <p:cNvSpPr>
            <a:spLocks noGrp="1"/>
          </p:cNvSpPr>
          <p:nvPr>
            <p:ph type="dt" sz="half" idx="10"/>
          </p:nvPr>
        </p:nvSpPr>
        <p:spPr/>
        <p:txBody>
          <a:bodyPr/>
          <a:lstStyle/>
          <a:p>
            <a:r>
              <a:rPr lang="de-CH"/>
              <a:t>30-03-2023</a:t>
            </a:r>
            <a:endParaRPr lang="en-US" dirty="0"/>
          </a:p>
        </p:txBody>
      </p:sp>
      <p:sp>
        <p:nvSpPr>
          <p:cNvPr id="5" name="Footer Placeholder 4">
            <a:extLst>
              <a:ext uri="{FF2B5EF4-FFF2-40B4-BE49-F238E27FC236}">
                <a16:creationId xmlns:a16="http://schemas.microsoft.com/office/drawing/2014/main" id="{ECD0FA53-FBE9-4FD2-9060-9BCC373CDE86}"/>
              </a:ext>
            </a:extLst>
          </p:cNvPr>
          <p:cNvSpPr>
            <a:spLocks noGrp="1"/>
          </p:cNvSpPr>
          <p:nvPr>
            <p:ph type="ftr" sz="quarter" idx="11"/>
          </p:nvPr>
        </p:nvSpPr>
        <p:spPr/>
        <p:txBody>
          <a:bodyPr/>
          <a:lstStyle/>
          <a:p>
            <a:r>
              <a:rPr lang="en-GB"/>
              <a:t>NTNU visit - CEM/IN - Asset Management &amp; Reliability</a:t>
            </a:r>
            <a:endParaRPr lang="en-US" dirty="0"/>
          </a:p>
        </p:txBody>
      </p:sp>
      <p:pic>
        <p:nvPicPr>
          <p:cNvPr id="11" name="Picture 10" descr="A picture containing indoor&#10;&#10;Description automatically generated">
            <a:extLst>
              <a:ext uri="{FF2B5EF4-FFF2-40B4-BE49-F238E27FC236}">
                <a16:creationId xmlns:a16="http://schemas.microsoft.com/office/drawing/2014/main" id="{AF7154B3-2AD5-4FD7-9B1A-40E769166A07}"/>
              </a:ext>
            </a:extLst>
          </p:cNvPr>
          <p:cNvPicPr>
            <a:picLocks noChangeAspect="1"/>
          </p:cNvPicPr>
          <p:nvPr/>
        </p:nvPicPr>
        <p:blipFill>
          <a:blip r:embed="rId2"/>
          <a:stretch>
            <a:fillRect/>
          </a:stretch>
        </p:blipFill>
        <p:spPr>
          <a:xfrm>
            <a:off x="3999567" y="1439335"/>
            <a:ext cx="7779657" cy="4376057"/>
          </a:xfrm>
          <a:prstGeom prst="rect">
            <a:avLst/>
          </a:prstGeom>
        </p:spPr>
      </p:pic>
      <p:pic>
        <p:nvPicPr>
          <p:cNvPr id="17" name="Picture 16" descr="A picture containing text, clipart&#10;&#10;Description automatically generated">
            <a:extLst>
              <a:ext uri="{FF2B5EF4-FFF2-40B4-BE49-F238E27FC236}">
                <a16:creationId xmlns:a16="http://schemas.microsoft.com/office/drawing/2014/main" id="{78007F0A-68E7-4D4D-B3D8-4E285E729E5F}"/>
              </a:ext>
            </a:extLst>
          </p:cNvPr>
          <p:cNvPicPr>
            <a:picLocks noChangeAspect="1"/>
          </p:cNvPicPr>
          <p:nvPr/>
        </p:nvPicPr>
        <p:blipFill>
          <a:blip r:embed="rId3"/>
          <a:stretch>
            <a:fillRect/>
          </a:stretch>
        </p:blipFill>
        <p:spPr>
          <a:xfrm>
            <a:off x="522514" y="4200410"/>
            <a:ext cx="2916598" cy="1094177"/>
          </a:xfrm>
          <a:prstGeom prst="rect">
            <a:avLst/>
          </a:prstGeom>
        </p:spPr>
      </p:pic>
    </p:spTree>
    <p:extLst>
      <p:ext uri="{BB962C8B-B14F-4D97-AF65-F5344CB8AC3E}">
        <p14:creationId xmlns:p14="http://schemas.microsoft.com/office/powerpoint/2010/main" val="3870779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B93D83-56ED-495A-9824-609131425CA2}"/>
              </a:ext>
            </a:extLst>
          </p:cNvPr>
          <p:cNvSpPr>
            <a:spLocks noGrp="1"/>
          </p:cNvSpPr>
          <p:nvPr>
            <p:ph idx="1"/>
          </p:nvPr>
        </p:nvSpPr>
        <p:spPr/>
        <p:txBody>
          <a:bodyPr/>
          <a:lstStyle/>
          <a:p>
            <a:endParaRPr lang="en-GB"/>
          </a:p>
        </p:txBody>
      </p:sp>
      <p:sp>
        <p:nvSpPr>
          <p:cNvPr id="3" name="Title 2">
            <a:extLst>
              <a:ext uri="{FF2B5EF4-FFF2-40B4-BE49-F238E27FC236}">
                <a16:creationId xmlns:a16="http://schemas.microsoft.com/office/drawing/2014/main" id="{20AEE7D4-5445-4A89-992A-315A5F47C117}"/>
              </a:ext>
            </a:extLst>
          </p:cNvPr>
          <p:cNvSpPr>
            <a:spLocks noGrp="1"/>
          </p:cNvSpPr>
          <p:nvPr>
            <p:ph type="title"/>
          </p:nvPr>
        </p:nvSpPr>
        <p:spPr/>
        <p:txBody>
          <a:bodyPr/>
          <a:lstStyle/>
          <a:p>
            <a:r>
              <a:rPr lang="en-US" dirty="0"/>
              <a:t>Asset Management – CERN assets over time</a:t>
            </a:r>
            <a:endParaRPr lang="en-GB" dirty="0"/>
          </a:p>
        </p:txBody>
      </p:sp>
      <p:sp>
        <p:nvSpPr>
          <p:cNvPr id="4" name="Date Placeholder 3">
            <a:extLst>
              <a:ext uri="{FF2B5EF4-FFF2-40B4-BE49-F238E27FC236}">
                <a16:creationId xmlns:a16="http://schemas.microsoft.com/office/drawing/2014/main" id="{CDD2975A-847A-4366-A9A7-5638AFF5D855}"/>
              </a:ext>
            </a:extLst>
          </p:cNvPr>
          <p:cNvSpPr>
            <a:spLocks noGrp="1"/>
          </p:cNvSpPr>
          <p:nvPr>
            <p:ph type="dt" sz="half" idx="10"/>
          </p:nvPr>
        </p:nvSpPr>
        <p:spPr/>
        <p:txBody>
          <a:bodyPr/>
          <a:lstStyle/>
          <a:p>
            <a:r>
              <a:rPr lang="de-CH"/>
              <a:t>30-03-2023</a:t>
            </a:r>
            <a:endParaRPr lang="en-US" dirty="0"/>
          </a:p>
        </p:txBody>
      </p:sp>
      <p:sp>
        <p:nvSpPr>
          <p:cNvPr id="5" name="Footer Placeholder 4">
            <a:extLst>
              <a:ext uri="{FF2B5EF4-FFF2-40B4-BE49-F238E27FC236}">
                <a16:creationId xmlns:a16="http://schemas.microsoft.com/office/drawing/2014/main" id="{F034AE1D-5DD3-4C98-B8FA-BC1B23118028}"/>
              </a:ext>
            </a:extLst>
          </p:cNvPr>
          <p:cNvSpPr>
            <a:spLocks noGrp="1"/>
          </p:cNvSpPr>
          <p:nvPr>
            <p:ph type="ftr" sz="quarter" idx="11"/>
          </p:nvPr>
        </p:nvSpPr>
        <p:spPr/>
        <p:txBody>
          <a:bodyPr/>
          <a:lstStyle/>
          <a:p>
            <a:r>
              <a:rPr lang="en-GB"/>
              <a:t>NTNU visit - CEM/IN - Asset Management &amp; Reliability</a:t>
            </a:r>
            <a:endParaRPr lang="en-US" dirty="0"/>
          </a:p>
        </p:txBody>
      </p:sp>
      <p:pic>
        <p:nvPicPr>
          <p:cNvPr id="2050" name="Picture 1" descr="Chart, histogram&#10;&#10;Description automatically generated">
            <a:extLst>
              <a:ext uri="{FF2B5EF4-FFF2-40B4-BE49-F238E27FC236}">
                <a16:creationId xmlns:a16="http://schemas.microsoft.com/office/drawing/2014/main" id="{34A451FF-2CE7-46DF-9F67-36CF36E319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129" y="1505892"/>
            <a:ext cx="10211742" cy="476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Arrow Connector 6">
            <a:extLst>
              <a:ext uri="{FF2B5EF4-FFF2-40B4-BE49-F238E27FC236}">
                <a16:creationId xmlns:a16="http://schemas.microsoft.com/office/drawing/2014/main" id="{3D7A6DE9-39DC-48B6-BD5D-603D3314DD60}"/>
              </a:ext>
            </a:extLst>
          </p:cNvPr>
          <p:cNvCxnSpPr/>
          <p:nvPr/>
        </p:nvCxnSpPr>
        <p:spPr>
          <a:xfrm>
            <a:off x="8109958" y="2392822"/>
            <a:ext cx="0" cy="2427006"/>
          </a:xfrm>
          <a:prstGeom prst="straightConnector1">
            <a:avLst/>
          </a:prstGeom>
          <a:ln w="666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ADFA7A3-4CD3-4BE4-A4AC-8C8AC4ACC7D7}"/>
              </a:ext>
            </a:extLst>
          </p:cNvPr>
          <p:cNvSpPr txBox="1"/>
          <p:nvPr/>
        </p:nvSpPr>
        <p:spPr>
          <a:xfrm>
            <a:off x="6821143" y="1964142"/>
            <a:ext cx="2808461" cy="276999"/>
          </a:xfrm>
          <a:prstGeom prst="rect">
            <a:avLst/>
          </a:prstGeom>
          <a:noFill/>
        </p:spPr>
        <p:txBody>
          <a:bodyPr wrap="none" lIns="0" tIns="0" rIns="0" bIns="0" rtlCol="0">
            <a:spAutoFit/>
          </a:bodyPr>
          <a:lstStyle/>
          <a:p>
            <a:pPr algn="l"/>
            <a:r>
              <a:rPr lang="en-US" b="1" dirty="0"/>
              <a:t>Start of LHC construction</a:t>
            </a:r>
            <a:endParaRPr lang="en-GB" b="1" dirty="0"/>
          </a:p>
        </p:txBody>
      </p:sp>
    </p:spTree>
    <p:extLst>
      <p:ext uri="{BB962C8B-B14F-4D97-AF65-F5344CB8AC3E}">
        <p14:creationId xmlns:p14="http://schemas.microsoft.com/office/powerpoint/2010/main" val="2876966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EFEEA81-937F-4DB9-8AA5-EA320DC72019}"/>
              </a:ext>
            </a:extLst>
          </p:cNvPr>
          <p:cNvSpPr>
            <a:spLocks noGrp="1"/>
          </p:cNvSpPr>
          <p:nvPr>
            <p:ph idx="1"/>
          </p:nvPr>
        </p:nvSpPr>
        <p:spPr/>
        <p:txBody>
          <a:bodyPr/>
          <a:lstStyle/>
          <a:p>
            <a:r>
              <a:rPr lang="en-US" dirty="0"/>
              <a:t>Frontend Computers (FEC)</a:t>
            </a:r>
          </a:p>
          <a:p>
            <a:pPr lvl="1"/>
            <a:r>
              <a:rPr lang="en-US" dirty="0"/>
              <a:t>VME, IPC, </a:t>
            </a:r>
            <a:r>
              <a:rPr lang="en-US" dirty="0" err="1"/>
              <a:t>mTCA</a:t>
            </a:r>
            <a:endParaRPr lang="en-US" dirty="0"/>
          </a:p>
          <a:p>
            <a:pPr lvl="1"/>
            <a:r>
              <a:rPr lang="en-US" dirty="0"/>
              <a:t>~ 2,000 FECs</a:t>
            </a:r>
          </a:p>
          <a:p>
            <a:r>
              <a:rPr lang="en-US" dirty="0"/>
              <a:t>Fieldbuses</a:t>
            </a:r>
          </a:p>
          <a:p>
            <a:pPr lvl="1"/>
            <a:r>
              <a:rPr lang="en-US" dirty="0"/>
              <a:t>GMT, </a:t>
            </a:r>
            <a:r>
              <a:rPr lang="en-US" dirty="0" err="1"/>
              <a:t>WorldFIP</a:t>
            </a:r>
            <a:r>
              <a:rPr lang="en-US" dirty="0"/>
              <a:t>, White Rabbit, signals &amp; triggers</a:t>
            </a:r>
          </a:p>
          <a:p>
            <a:pPr lvl="1"/>
            <a:r>
              <a:rPr lang="en-US" dirty="0"/>
              <a:t>~ 63,000 connections</a:t>
            </a:r>
          </a:p>
          <a:p>
            <a:pPr lvl="1"/>
            <a:endParaRPr lang="en-GB" dirty="0"/>
          </a:p>
          <a:p>
            <a:r>
              <a:rPr lang="en-GB" dirty="0"/>
              <a:t>IN assets</a:t>
            </a:r>
          </a:p>
          <a:p>
            <a:pPr lvl="1"/>
            <a:r>
              <a:rPr lang="en-GB" dirty="0"/>
              <a:t>~ 50,000 assets</a:t>
            </a:r>
          </a:p>
          <a:p>
            <a:pPr lvl="1"/>
            <a:r>
              <a:rPr lang="en-GB" dirty="0"/>
              <a:t>~ </a:t>
            </a:r>
            <a:r>
              <a:rPr lang="en-GB" dirty="0">
                <a:solidFill>
                  <a:schemeClr val="tx2"/>
                </a:solidFill>
              </a:rPr>
              <a:t>1,500 parts</a:t>
            </a:r>
          </a:p>
        </p:txBody>
      </p:sp>
      <p:sp>
        <p:nvSpPr>
          <p:cNvPr id="3" name="Title 2">
            <a:extLst>
              <a:ext uri="{FF2B5EF4-FFF2-40B4-BE49-F238E27FC236}">
                <a16:creationId xmlns:a16="http://schemas.microsoft.com/office/drawing/2014/main" id="{EB5ABD3C-3975-4DCC-BBDC-8F4ACE834575}"/>
              </a:ext>
            </a:extLst>
          </p:cNvPr>
          <p:cNvSpPr>
            <a:spLocks noGrp="1"/>
          </p:cNvSpPr>
          <p:nvPr>
            <p:ph type="title"/>
          </p:nvPr>
        </p:nvSpPr>
        <p:spPr/>
        <p:txBody>
          <a:bodyPr/>
          <a:lstStyle/>
          <a:p>
            <a:r>
              <a:rPr lang="en-US" dirty="0"/>
              <a:t>Asset Management – IN </a:t>
            </a:r>
            <a:endParaRPr lang="en-GB" dirty="0"/>
          </a:p>
        </p:txBody>
      </p:sp>
      <p:sp>
        <p:nvSpPr>
          <p:cNvPr id="4" name="Date Placeholder 3">
            <a:extLst>
              <a:ext uri="{FF2B5EF4-FFF2-40B4-BE49-F238E27FC236}">
                <a16:creationId xmlns:a16="http://schemas.microsoft.com/office/drawing/2014/main" id="{357EE547-27B5-4524-B481-03585F8C7131}"/>
              </a:ext>
            </a:extLst>
          </p:cNvPr>
          <p:cNvSpPr>
            <a:spLocks noGrp="1"/>
          </p:cNvSpPr>
          <p:nvPr>
            <p:ph type="dt" sz="half" idx="10"/>
          </p:nvPr>
        </p:nvSpPr>
        <p:spPr/>
        <p:txBody>
          <a:bodyPr/>
          <a:lstStyle/>
          <a:p>
            <a:r>
              <a:rPr lang="de-CH"/>
              <a:t>30-03-2023</a:t>
            </a:r>
            <a:endParaRPr lang="en-US" dirty="0"/>
          </a:p>
        </p:txBody>
      </p:sp>
      <p:sp>
        <p:nvSpPr>
          <p:cNvPr id="5" name="Footer Placeholder 4">
            <a:extLst>
              <a:ext uri="{FF2B5EF4-FFF2-40B4-BE49-F238E27FC236}">
                <a16:creationId xmlns:a16="http://schemas.microsoft.com/office/drawing/2014/main" id="{9D870EEB-13FD-4A0C-90C4-39B808335241}"/>
              </a:ext>
            </a:extLst>
          </p:cNvPr>
          <p:cNvSpPr>
            <a:spLocks noGrp="1"/>
          </p:cNvSpPr>
          <p:nvPr>
            <p:ph type="ftr" sz="quarter" idx="11"/>
          </p:nvPr>
        </p:nvSpPr>
        <p:spPr/>
        <p:txBody>
          <a:bodyPr/>
          <a:lstStyle/>
          <a:p>
            <a:r>
              <a:rPr lang="en-GB"/>
              <a:t>NTNU visit - CEM/IN - Asset Management &amp; Reliability</a:t>
            </a:r>
            <a:endParaRPr lang="en-US" dirty="0"/>
          </a:p>
        </p:txBody>
      </p:sp>
      <p:pic>
        <p:nvPicPr>
          <p:cNvPr id="7" name="Picture 6" descr="Chart, bar chart&#10;&#10;Description automatically generated">
            <a:extLst>
              <a:ext uri="{FF2B5EF4-FFF2-40B4-BE49-F238E27FC236}">
                <a16:creationId xmlns:a16="http://schemas.microsoft.com/office/drawing/2014/main" id="{71DCDCCC-3CB1-47AE-8044-07C85D4BE519}"/>
              </a:ext>
            </a:extLst>
          </p:cNvPr>
          <p:cNvPicPr>
            <a:picLocks noChangeAspect="1"/>
          </p:cNvPicPr>
          <p:nvPr/>
        </p:nvPicPr>
        <p:blipFill>
          <a:blip r:embed="rId2"/>
          <a:stretch>
            <a:fillRect/>
          </a:stretch>
        </p:blipFill>
        <p:spPr>
          <a:xfrm>
            <a:off x="2971063" y="4114989"/>
            <a:ext cx="7036088" cy="2056936"/>
          </a:xfrm>
          <a:prstGeom prst="rect">
            <a:avLst/>
          </a:prstGeom>
        </p:spPr>
      </p:pic>
      <p:pic>
        <p:nvPicPr>
          <p:cNvPr id="9" name="Picture 8">
            <a:extLst>
              <a:ext uri="{FF2B5EF4-FFF2-40B4-BE49-F238E27FC236}">
                <a16:creationId xmlns:a16="http://schemas.microsoft.com/office/drawing/2014/main" id="{414D493C-614A-BDEF-79A4-8F47B28DE21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096000" y="1193923"/>
            <a:ext cx="1944444" cy="2592592"/>
          </a:xfrm>
          <a:prstGeom prst="rect">
            <a:avLst/>
          </a:prstGeom>
        </p:spPr>
      </p:pic>
      <p:pic>
        <p:nvPicPr>
          <p:cNvPr id="10" name="Picture 9">
            <a:extLst>
              <a:ext uri="{FF2B5EF4-FFF2-40B4-BE49-F238E27FC236}">
                <a16:creationId xmlns:a16="http://schemas.microsoft.com/office/drawing/2014/main" id="{014FBA1E-1F9A-D091-2AFD-20F2D37898F2}"/>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5400000">
            <a:off x="7850276" y="1521850"/>
            <a:ext cx="2592592" cy="1944444"/>
          </a:xfrm>
          <a:prstGeom prst="rect">
            <a:avLst/>
          </a:prstGeom>
        </p:spPr>
      </p:pic>
      <p:pic>
        <p:nvPicPr>
          <p:cNvPr id="11" name="Picture 10">
            <a:extLst>
              <a:ext uri="{FF2B5EF4-FFF2-40B4-BE49-F238E27FC236}">
                <a16:creationId xmlns:a16="http://schemas.microsoft.com/office/drawing/2014/main" id="{53728B76-4E66-F533-8E02-340C4965CFFC}"/>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0215555" y="1193923"/>
            <a:ext cx="1939300" cy="2592592"/>
          </a:xfrm>
          <a:prstGeom prst="rect">
            <a:avLst/>
          </a:prstGeom>
        </p:spPr>
      </p:pic>
    </p:spTree>
    <p:extLst>
      <p:ext uri="{BB962C8B-B14F-4D97-AF65-F5344CB8AC3E}">
        <p14:creationId xmlns:p14="http://schemas.microsoft.com/office/powerpoint/2010/main" val="678896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5871C2-1D81-43BE-A0E7-BD6791F99DDE}"/>
              </a:ext>
            </a:extLst>
          </p:cNvPr>
          <p:cNvSpPr>
            <a:spLocks noGrp="1"/>
          </p:cNvSpPr>
          <p:nvPr>
            <p:ph idx="1"/>
          </p:nvPr>
        </p:nvSpPr>
        <p:spPr/>
        <p:txBody>
          <a:bodyPr/>
          <a:lstStyle/>
          <a:p>
            <a:endParaRPr lang="en-GB" dirty="0"/>
          </a:p>
        </p:txBody>
      </p:sp>
      <p:sp>
        <p:nvSpPr>
          <p:cNvPr id="3" name="Title 2">
            <a:extLst>
              <a:ext uri="{FF2B5EF4-FFF2-40B4-BE49-F238E27FC236}">
                <a16:creationId xmlns:a16="http://schemas.microsoft.com/office/drawing/2014/main" id="{52B40350-38C9-4E9E-B5A0-FC534DD31242}"/>
              </a:ext>
            </a:extLst>
          </p:cNvPr>
          <p:cNvSpPr>
            <a:spLocks noGrp="1"/>
          </p:cNvSpPr>
          <p:nvPr>
            <p:ph type="title"/>
          </p:nvPr>
        </p:nvSpPr>
        <p:spPr/>
        <p:txBody>
          <a:bodyPr/>
          <a:lstStyle/>
          <a:p>
            <a:r>
              <a:rPr lang="en-US" dirty="0"/>
              <a:t>Asset – Example</a:t>
            </a:r>
            <a:endParaRPr lang="en-GB" dirty="0"/>
          </a:p>
        </p:txBody>
      </p:sp>
      <p:sp>
        <p:nvSpPr>
          <p:cNvPr id="4" name="Date Placeholder 3">
            <a:extLst>
              <a:ext uri="{FF2B5EF4-FFF2-40B4-BE49-F238E27FC236}">
                <a16:creationId xmlns:a16="http://schemas.microsoft.com/office/drawing/2014/main" id="{B5DA0EFD-758D-41CD-8E3F-182380844781}"/>
              </a:ext>
            </a:extLst>
          </p:cNvPr>
          <p:cNvSpPr>
            <a:spLocks noGrp="1"/>
          </p:cNvSpPr>
          <p:nvPr>
            <p:ph type="dt" sz="half" idx="10"/>
          </p:nvPr>
        </p:nvSpPr>
        <p:spPr/>
        <p:txBody>
          <a:bodyPr/>
          <a:lstStyle/>
          <a:p>
            <a:r>
              <a:rPr lang="de-CH"/>
              <a:t>30-03-2023</a:t>
            </a:r>
            <a:endParaRPr lang="en-US" dirty="0"/>
          </a:p>
        </p:txBody>
      </p:sp>
      <p:sp>
        <p:nvSpPr>
          <p:cNvPr id="5" name="Footer Placeholder 4">
            <a:extLst>
              <a:ext uri="{FF2B5EF4-FFF2-40B4-BE49-F238E27FC236}">
                <a16:creationId xmlns:a16="http://schemas.microsoft.com/office/drawing/2014/main" id="{F7EA383E-73AB-4E24-9F7E-82D97C0719BE}"/>
              </a:ext>
            </a:extLst>
          </p:cNvPr>
          <p:cNvSpPr>
            <a:spLocks noGrp="1"/>
          </p:cNvSpPr>
          <p:nvPr>
            <p:ph type="ftr" sz="quarter" idx="11"/>
          </p:nvPr>
        </p:nvSpPr>
        <p:spPr/>
        <p:txBody>
          <a:bodyPr/>
          <a:lstStyle/>
          <a:p>
            <a:r>
              <a:rPr lang="en-GB"/>
              <a:t>NTNU visit - CEM/IN - Asset Management &amp; Reliability</a:t>
            </a:r>
            <a:endParaRPr lang="en-US" dirty="0"/>
          </a:p>
        </p:txBody>
      </p:sp>
      <p:pic>
        <p:nvPicPr>
          <p:cNvPr id="11" name="Picture 10" descr="A picture containing text, electronics, circuit&#10;&#10;Description automatically generated">
            <a:extLst>
              <a:ext uri="{FF2B5EF4-FFF2-40B4-BE49-F238E27FC236}">
                <a16:creationId xmlns:a16="http://schemas.microsoft.com/office/drawing/2014/main" id="{6F7C9E63-3CC6-47EE-9F07-453A2915CC6C}"/>
              </a:ext>
            </a:extLst>
          </p:cNvPr>
          <p:cNvPicPr>
            <a:picLocks noChangeAspect="1"/>
          </p:cNvPicPr>
          <p:nvPr/>
        </p:nvPicPr>
        <p:blipFill rotWithShape="1">
          <a:blip r:embed="rId2"/>
          <a:srcRect t="3694" b="3713"/>
          <a:stretch/>
        </p:blipFill>
        <p:spPr>
          <a:xfrm rot="10800000">
            <a:off x="1070409" y="3968481"/>
            <a:ext cx="2310816" cy="1837624"/>
          </a:xfrm>
          <a:prstGeom prst="rect">
            <a:avLst/>
          </a:prstGeom>
        </p:spPr>
      </p:pic>
      <p:pic>
        <p:nvPicPr>
          <p:cNvPr id="13" name="Picture 12" descr="A picture containing text, electronics, circuit&#10;&#10;Description automatically generated">
            <a:extLst>
              <a:ext uri="{FF2B5EF4-FFF2-40B4-BE49-F238E27FC236}">
                <a16:creationId xmlns:a16="http://schemas.microsoft.com/office/drawing/2014/main" id="{AF4BC9C1-C224-4E31-B978-8C42353AD04F}"/>
              </a:ext>
            </a:extLst>
          </p:cNvPr>
          <p:cNvPicPr>
            <a:picLocks noChangeAspect="1"/>
          </p:cNvPicPr>
          <p:nvPr/>
        </p:nvPicPr>
        <p:blipFill>
          <a:blip r:embed="rId3"/>
          <a:stretch>
            <a:fillRect/>
          </a:stretch>
        </p:blipFill>
        <p:spPr>
          <a:xfrm>
            <a:off x="1145817" y="1364202"/>
            <a:ext cx="2160000" cy="1710891"/>
          </a:xfrm>
          <a:prstGeom prst="rect">
            <a:avLst/>
          </a:prstGeom>
        </p:spPr>
      </p:pic>
      <p:pic>
        <p:nvPicPr>
          <p:cNvPr id="7" name="Picture 6" descr="A close-up of a circuit board&#10;&#10;Description automatically generated with medium confidence">
            <a:extLst>
              <a:ext uri="{FF2B5EF4-FFF2-40B4-BE49-F238E27FC236}">
                <a16:creationId xmlns:a16="http://schemas.microsoft.com/office/drawing/2014/main" id="{1F38CFB3-96E8-4288-9EC5-272A7546FE54}"/>
              </a:ext>
            </a:extLst>
          </p:cNvPr>
          <p:cNvPicPr>
            <a:picLocks noChangeAspect="1"/>
          </p:cNvPicPr>
          <p:nvPr/>
        </p:nvPicPr>
        <p:blipFill rotWithShape="1">
          <a:blip r:embed="rId4"/>
          <a:srcRect l="13324" t="6956" r="2452"/>
          <a:stretch/>
        </p:blipFill>
        <p:spPr>
          <a:xfrm rot="10800000">
            <a:off x="4206799" y="1975329"/>
            <a:ext cx="3520171" cy="2916587"/>
          </a:xfrm>
          <a:prstGeom prst="rect">
            <a:avLst/>
          </a:prstGeom>
        </p:spPr>
      </p:pic>
      <p:pic>
        <p:nvPicPr>
          <p:cNvPr id="9" name="Picture 8" descr="A close-up of a computer chip&#10;&#10;Description automatically generated with low confidence">
            <a:extLst>
              <a:ext uri="{FF2B5EF4-FFF2-40B4-BE49-F238E27FC236}">
                <a16:creationId xmlns:a16="http://schemas.microsoft.com/office/drawing/2014/main" id="{7897A7AF-0F8C-4DC7-B9B9-AD86AB153BB4}"/>
              </a:ext>
            </a:extLst>
          </p:cNvPr>
          <p:cNvPicPr>
            <a:picLocks noChangeAspect="1"/>
          </p:cNvPicPr>
          <p:nvPr/>
        </p:nvPicPr>
        <p:blipFill rotWithShape="1">
          <a:blip r:embed="rId5"/>
          <a:srcRect l="10681" t="10830"/>
          <a:stretch/>
        </p:blipFill>
        <p:spPr>
          <a:xfrm rot="5400000">
            <a:off x="8379767" y="1487837"/>
            <a:ext cx="2916588" cy="3882325"/>
          </a:xfrm>
          <a:prstGeom prst="rect">
            <a:avLst/>
          </a:prstGeom>
        </p:spPr>
      </p:pic>
      <p:sp>
        <p:nvSpPr>
          <p:cNvPr id="6" name="TextBox 5">
            <a:extLst>
              <a:ext uri="{FF2B5EF4-FFF2-40B4-BE49-F238E27FC236}">
                <a16:creationId xmlns:a16="http://schemas.microsoft.com/office/drawing/2014/main" id="{B8B3CADA-871D-4908-BF58-27E97C9E234A}"/>
              </a:ext>
            </a:extLst>
          </p:cNvPr>
          <p:cNvSpPr txBox="1"/>
          <p:nvPr/>
        </p:nvSpPr>
        <p:spPr>
          <a:xfrm>
            <a:off x="1527611" y="1963517"/>
            <a:ext cx="1760434" cy="430887"/>
          </a:xfrm>
          <a:prstGeom prst="rect">
            <a:avLst/>
          </a:prstGeom>
          <a:noFill/>
        </p:spPr>
        <p:txBody>
          <a:bodyPr wrap="square" lIns="0" tIns="0" rIns="0" bIns="0" rtlCol="0">
            <a:spAutoFit/>
          </a:bodyPr>
          <a:lstStyle/>
          <a:p>
            <a:pPr algn="l"/>
            <a:r>
              <a:rPr lang="en-US" sz="2800" b="1" dirty="0">
                <a:solidFill>
                  <a:schemeClr val="bg1"/>
                </a:solidFill>
              </a:rPr>
              <a:t>HCCFFIE</a:t>
            </a:r>
            <a:endParaRPr lang="en-GB" sz="2800" b="1" dirty="0">
              <a:solidFill>
                <a:schemeClr val="bg1"/>
              </a:solidFill>
            </a:endParaRPr>
          </a:p>
        </p:txBody>
      </p:sp>
      <p:sp>
        <p:nvSpPr>
          <p:cNvPr id="12" name="TextBox 11">
            <a:extLst>
              <a:ext uri="{FF2B5EF4-FFF2-40B4-BE49-F238E27FC236}">
                <a16:creationId xmlns:a16="http://schemas.microsoft.com/office/drawing/2014/main" id="{CFE0D087-CE17-402E-BFF1-71EFCE0368DE}"/>
              </a:ext>
            </a:extLst>
          </p:cNvPr>
          <p:cNvSpPr txBox="1"/>
          <p:nvPr/>
        </p:nvSpPr>
        <p:spPr>
          <a:xfrm>
            <a:off x="1527611" y="4671850"/>
            <a:ext cx="1760434" cy="430887"/>
          </a:xfrm>
          <a:prstGeom prst="rect">
            <a:avLst/>
          </a:prstGeom>
          <a:noFill/>
        </p:spPr>
        <p:txBody>
          <a:bodyPr wrap="square" lIns="0" tIns="0" rIns="0" bIns="0" rtlCol="0">
            <a:spAutoFit/>
          </a:bodyPr>
          <a:lstStyle/>
          <a:p>
            <a:pPr algn="l"/>
            <a:r>
              <a:rPr lang="en-US" sz="2800" b="1" dirty="0">
                <a:solidFill>
                  <a:schemeClr val="bg1"/>
                </a:solidFill>
              </a:rPr>
              <a:t>HCCFFID</a:t>
            </a:r>
            <a:endParaRPr lang="en-GB" sz="2800" b="1" dirty="0">
              <a:solidFill>
                <a:schemeClr val="bg1"/>
              </a:solidFill>
            </a:endParaRPr>
          </a:p>
        </p:txBody>
      </p:sp>
      <p:sp>
        <p:nvSpPr>
          <p:cNvPr id="14" name="TextBox 13">
            <a:extLst>
              <a:ext uri="{FF2B5EF4-FFF2-40B4-BE49-F238E27FC236}">
                <a16:creationId xmlns:a16="http://schemas.microsoft.com/office/drawing/2014/main" id="{EA557645-6C40-45B7-B8F5-232983DC5612}"/>
              </a:ext>
            </a:extLst>
          </p:cNvPr>
          <p:cNvSpPr txBox="1"/>
          <p:nvPr/>
        </p:nvSpPr>
        <p:spPr>
          <a:xfrm>
            <a:off x="5091107" y="3213555"/>
            <a:ext cx="1760434" cy="430887"/>
          </a:xfrm>
          <a:prstGeom prst="rect">
            <a:avLst/>
          </a:prstGeom>
          <a:noFill/>
        </p:spPr>
        <p:txBody>
          <a:bodyPr wrap="square" lIns="0" tIns="0" rIns="0" bIns="0" rtlCol="0">
            <a:spAutoFit/>
          </a:bodyPr>
          <a:lstStyle/>
          <a:p>
            <a:pPr algn="l"/>
            <a:r>
              <a:rPr lang="en-US" sz="2800" b="1" dirty="0">
                <a:solidFill>
                  <a:schemeClr val="bg1"/>
                </a:solidFill>
              </a:rPr>
              <a:t>HCCFUPC</a:t>
            </a:r>
            <a:endParaRPr lang="en-GB" sz="2800" b="1" dirty="0">
              <a:solidFill>
                <a:schemeClr val="bg1"/>
              </a:solidFill>
            </a:endParaRPr>
          </a:p>
        </p:txBody>
      </p:sp>
      <p:sp>
        <p:nvSpPr>
          <p:cNvPr id="15" name="TextBox 14">
            <a:extLst>
              <a:ext uri="{FF2B5EF4-FFF2-40B4-BE49-F238E27FC236}">
                <a16:creationId xmlns:a16="http://schemas.microsoft.com/office/drawing/2014/main" id="{CE2A7215-9C2E-494C-9496-F6C1D7404127}"/>
              </a:ext>
            </a:extLst>
          </p:cNvPr>
          <p:cNvSpPr txBox="1"/>
          <p:nvPr/>
        </p:nvSpPr>
        <p:spPr>
          <a:xfrm>
            <a:off x="8747282" y="3218820"/>
            <a:ext cx="1760434" cy="430887"/>
          </a:xfrm>
          <a:prstGeom prst="rect">
            <a:avLst/>
          </a:prstGeom>
          <a:noFill/>
        </p:spPr>
        <p:txBody>
          <a:bodyPr wrap="square" lIns="0" tIns="0" rIns="0" bIns="0" rtlCol="0">
            <a:spAutoFit/>
          </a:bodyPr>
          <a:lstStyle/>
          <a:p>
            <a:pPr algn="l"/>
            <a:r>
              <a:rPr lang="en-US" sz="2800" b="1" dirty="0">
                <a:solidFill>
                  <a:schemeClr val="bg1"/>
                </a:solidFill>
              </a:rPr>
              <a:t>HCCTRA</a:t>
            </a:r>
            <a:endParaRPr lang="en-GB" sz="2800" b="1" dirty="0">
              <a:solidFill>
                <a:schemeClr val="bg1"/>
              </a:solidFill>
            </a:endParaRPr>
          </a:p>
        </p:txBody>
      </p:sp>
      <p:cxnSp>
        <p:nvCxnSpPr>
          <p:cNvPr id="10" name="Straight Arrow Connector 9">
            <a:extLst>
              <a:ext uri="{FF2B5EF4-FFF2-40B4-BE49-F238E27FC236}">
                <a16:creationId xmlns:a16="http://schemas.microsoft.com/office/drawing/2014/main" id="{A049DEC5-26DD-47F9-89DC-13089122F5B5}"/>
              </a:ext>
            </a:extLst>
          </p:cNvPr>
          <p:cNvCxnSpPr>
            <a:cxnSpLocks/>
            <a:stCxn id="6" idx="3"/>
            <a:endCxn id="14" idx="1"/>
          </p:cNvCxnSpPr>
          <p:nvPr/>
        </p:nvCxnSpPr>
        <p:spPr>
          <a:xfrm>
            <a:off x="3288045" y="2178961"/>
            <a:ext cx="1803062" cy="1250038"/>
          </a:xfrm>
          <a:prstGeom prst="straightConnector1">
            <a:avLst/>
          </a:prstGeom>
          <a:ln w="762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B1133CFF-6841-4807-BCF2-66CBD8AC7470}"/>
              </a:ext>
            </a:extLst>
          </p:cNvPr>
          <p:cNvCxnSpPr>
            <a:cxnSpLocks/>
            <a:stCxn id="12" idx="3"/>
            <a:endCxn id="14" idx="1"/>
          </p:cNvCxnSpPr>
          <p:nvPr/>
        </p:nvCxnSpPr>
        <p:spPr>
          <a:xfrm flipV="1">
            <a:off x="3288045" y="3428999"/>
            <a:ext cx="1803062" cy="1458295"/>
          </a:xfrm>
          <a:prstGeom prst="straightConnector1">
            <a:avLst/>
          </a:prstGeom>
          <a:ln w="762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4CFAE22-ADB4-457B-A0C6-6622705213D1}"/>
              </a:ext>
            </a:extLst>
          </p:cNvPr>
          <p:cNvCxnSpPr>
            <a:stCxn id="14" idx="3"/>
            <a:endCxn id="15" idx="1"/>
          </p:cNvCxnSpPr>
          <p:nvPr/>
        </p:nvCxnSpPr>
        <p:spPr>
          <a:xfrm>
            <a:off x="6851541" y="3428999"/>
            <a:ext cx="1895741" cy="5265"/>
          </a:xfrm>
          <a:prstGeom prst="straightConnector1">
            <a:avLst/>
          </a:prstGeom>
          <a:ln w="762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82816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Graphical user interface, diagram, text&#10;&#10;Description automatically generated">
            <a:extLst>
              <a:ext uri="{FF2B5EF4-FFF2-40B4-BE49-F238E27FC236}">
                <a16:creationId xmlns:a16="http://schemas.microsoft.com/office/drawing/2014/main" id="{CC59CCE3-CBA6-466F-AC02-4ED44B3A996A}"/>
              </a:ext>
            </a:extLst>
          </p:cNvPr>
          <p:cNvPicPr>
            <a:picLocks noGrp="1" noChangeAspect="1"/>
          </p:cNvPicPr>
          <p:nvPr>
            <p:ph idx="1"/>
          </p:nvPr>
        </p:nvPicPr>
        <p:blipFill>
          <a:blip r:embed="rId2"/>
          <a:stretch>
            <a:fillRect/>
          </a:stretch>
        </p:blipFill>
        <p:spPr>
          <a:xfrm>
            <a:off x="1698595" y="1439335"/>
            <a:ext cx="8794810" cy="4393565"/>
          </a:xfrm>
        </p:spPr>
      </p:pic>
      <p:sp>
        <p:nvSpPr>
          <p:cNvPr id="3" name="Title 2">
            <a:extLst>
              <a:ext uri="{FF2B5EF4-FFF2-40B4-BE49-F238E27FC236}">
                <a16:creationId xmlns:a16="http://schemas.microsoft.com/office/drawing/2014/main" id="{E5919D95-615E-4615-9DB3-C59C3C3E7F2B}"/>
              </a:ext>
            </a:extLst>
          </p:cNvPr>
          <p:cNvSpPr>
            <a:spLocks noGrp="1"/>
          </p:cNvSpPr>
          <p:nvPr>
            <p:ph type="title"/>
          </p:nvPr>
        </p:nvSpPr>
        <p:spPr/>
        <p:txBody>
          <a:bodyPr/>
          <a:lstStyle/>
          <a:p>
            <a:r>
              <a:rPr lang="en-US" dirty="0"/>
              <a:t>Asset Lifecycle</a:t>
            </a:r>
            <a:endParaRPr lang="en-GB" dirty="0"/>
          </a:p>
        </p:txBody>
      </p:sp>
      <p:sp>
        <p:nvSpPr>
          <p:cNvPr id="4" name="Date Placeholder 3">
            <a:extLst>
              <a:ext uri="{FF2B5EF4-FFF2-40B4-BE49-F238E27FC236}">
                <a16:creationId xmlns:a16="http://schemas.microsoft.com/office/drawing/2014/main" id="{933C3550-2A61-48B2-8972-DE178CE150B0}"/>
              </a:ext>
            </a:extLst>
          </p:cNvPr>
          <p:cNvSpPr>
            <a:spLocks noGrp="1"/>
          </p:cNvSpPr>
          <p:nvPr>
            <p:ph type="dt" sz="half" idx="10"/>
          </p:nvPr>
        </p:nvSpPr>
        <p:spPr/>
        <p:txBody>
          <a:bodyPr/>
          <a:lstStyle/>
          <a:p>
            <a:r>
              <a:rPr lang="de-CH"/>
              <a:t>30-03-2023</a:t>
            </a:r>
            <a:endParaRPr lang="en-US" dirty="0"/>
          </a:p>
        </p:txBody>
      </p:sp>
      <p:sp>
        <p:nvSpPr>
          <p:cNvPr id="5" name="Footer Placeholder 4">
            <a:extLst>
              <a:ext uri="{FF2B5EF4-FFF2-40B4-BE49-F238E27FC236}">
                <a16:creationId xmlns:a16="http://schemas.microsoft.com/office/drawing/2014/main" id="{CFFF0761-28A1-49D6-953B-7EC8B6FB4F35}"/>
              </a:ext>
            </a:extLst>
          </p:cNvPr>
          <p:cNvSpPr>
            <a:spLocks noGrp="1"/>
          </p:cNvSpPr>
          <p:nvPr>
            <p:ph type="ftr" sz="quarter" idx="11"/>
          </p:nvPr>
        </p:nvSpPr>
        <p:spPr/>
        <p:txBody>
          <a:bodyPr/>
          <a:lstStyle/>
          <a:p>
            <a:r>
              <a:rPr lang="en-GB"/>
              <a:t>NTNU visit - CEM/IN - Asset Management &amp; Reliability</a:t>
            </a:r>
            <a:endParaRPr lang="en-US" dirty="0"/>
          </a:p>
        </p:txBody>
      </p:sp>
    </p:spTree>
    <p:extLst>
      <p:ext uri="{BB962C8B-B14F-4D97-AF65-F5344CB8AC3E}">
        <p14:creationId xmlns:p14="http://schemas.microsoft.com/office/powerpoint/2010/main" val="10176941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ECB0CD-53A9-4692-A9A2-697F85B4BC17}"/>
              </a:ext>
            </a:extLst>
          </p:cNvPr>
          <p:cNvSpPr>
            <a:spLocks noGrp="1"/>
          </p:cNvSpPr>
          <p:nvPr>
            <p:ph idx="1"/>
          </p:nvPr>
        </p:nvSpPr>
        <p:spPr/>
        <p:txBody>
          <a:bodyPr/>
          <a:lstStyle/>
          <a:p>
            <a:r>
              <a:rPr lang="en-GB" dirty="0"/>
              <a:t>Focus on the business domain, not the AM in itself</a:t>
            </a:r>
          </a:p>
          <a:p>
            <a:r>
              <a:rPr lang="en-GB" dirty="0"/>
              <a:t>Integrated into everyday work processes</a:t>
            </a:r>
            <a:endParaRPr lang="en-US" dirty="0"/>
          </a:p>
          <a:p>
            <a:endParaRPr lang="en-GB" dirty="0"/>
          </a:p>
        </p:txBody>
      </p:sp>
      <p:sp>
        <p:nvSpPr>
          <p:cNvPr id="3" name="Title 2">
            <a:extLst>
              <a:ext uri="{FF2B5EF4-FFF2-40B4-BE49-F238E27FC236}">
                <a16:creationId xmlns:a16="http://schemas.microsoft.com/office/drawing/2014/main" id="{BFC4F4BD-9CB0-496F-85D9-D086707C8A25}"/>
              </a:ext>
            </a:extLst>
          </p:cNvPr>
          <p:cNvSpPr>
            <a:spLocks noGrp="1"/>
          </p:cNvSpPr>
          <p:nvPr>
            <p:ph type="title"/>
          </p:nvPr>
        </p:nvSpPr>
        <p:spPr/>
        <p:txBody>
          <a:bodyPr/>
          <a:lstStyle/>
          <a:p>
            <a:r>
              <a:rPr lang="en-US" dirty="0"/>
              <a:t>IN process</a:t>
            </a:r>
            <a:endParaRPr lang="en-GB" dirty="0"/>
          </a:p>
        </p:txBody>
      </p:sp>
      <p:sp>
        <p:nvSpPr>
          <p:cNvPr id="4" name="Date Placeholder 3">
            <a:extLst>
              <a:ext uri="{FF2B5EF4-FFF2-40B4-BE49-F238E27FC236}">
                <a16:creationId xmlns:a16="http://schemas.microsoft.com/office/drawing/2014/main" id="{A32BF94C-C4B3-4D70-8D22-E1EB067AB718}"/>
              </a:ext>
            </a:extLst>
          </p:cNvPr>
          <p:cNvSpPr>
            <a:spLocks noGrp="1"/>
          </p:cNvSpPr>
          <p:nvPr>
            <p:ph type="dt" sz="half" idx="10"/>
          </p:nvPr>
        </p:nvSpPr>
        <p:spPr/>
        <p:txBody>
          <a:bodyPr/>
          <a:lstStyle/>
          <a:p>
            <a:r>
              <a:rPr lang="de-CH"/>
              <a:t>30-03-2023</a:t>
            </a:r>
            <a:endParaRPr lang="en-US" dirty="0"/>
          </a:p>
        </p:txBody>
      </p:sp>
      <p:sp>
        <p:nvSpPr>
          <p:cNvPr id="5" name="Footer Placeholder 4">
            <a:extLst>
              <a:ext uri="{FF2B5EF4-FFF2-40B4-BE49-F238E27FC236}">
                <a16:creationId xmlns:a16="http://schemas.microsoft.com/office/drawing/2014/main" id="{FB5E7257-AF0A-4F30-A8FF-849ECF386E58}"/>
              </a:ext>
            </a:extLst>
          </p:cNvPr>
          <p:cNvSpPr>
            <a:spLocks noGrp="1"/>
          </p:cNvSpPr>
          <p:nvPr>
            <p:ph type="ftr" sz="quarter" idx="11"/>
          </p:nvPr>
        </p:nvSpPr>
        <p:spPr/>
        <p:txBody>
          <a:bodyPr/>
          <a:lstStyle/>
          <a:p>
            <a:r>
              <a:rPr lang="en-GB"/>
              <a:t>NTNU visit - CEM/IN - Asset Management &amp; Reliability</a:t>
            </a:r>
            <a:endParaRPr lang="en-US" dirty="0"/>
          </a:p>
        </p:txBody>
      </p:sp>
      <p:grpSp>
        <p:nvGrpSpPr>
          <p:cNvPr id="6" name="Group 5">
            <a:extLst>
              <a:ext uri="{FF2B5EF4-FFF2-40B4-BE49-F238E27FC236}">
                <a16:creationId xmlns:a16="http://schemas.microsoft.com/office/drawing/2014/main" id="{79A76833-1737-45E8-B756-CA8ED374EB4D}"/>
              </a:ext>
            </a:extLst>
          </p:cNvPr>
          <p:cNvGrpSpPr/>
          <p:nvPr/>
        </p:nvGrpSpPr>
        <p:grpSpPr>
          <a:xfrm>
            <a:off x="1592818" y="2663640"/>
            <a:ext cx="9006363" cy="3573621"/>
            <a:chOff x="0" y="876830"/>
            <a:chExt cx="9006363" cy="3573621"/>
          </a:xfrm>
        </p:grpSpPr>
        <p:sp>
          <p:nvSpPr>
            <p:cNvPr id="7" name="TextBox 6">
              <a:extLst>
                <a:ext uri="{FF2B5EF4-FFF2-40B4-BE49-F238E27FC236}">
                  <a16:creationId xmlns:a16="http://schemas.microsoft.com/office/drawing/2014/main" id="{873CF1E8-1C8E-4AB0-B0F3-A3A25BF57145}"/>
                </a:ext>
              </a:extLst>
            </p:cNvPr>
            <p:cNvSpPr txBox="1"/>
            <p:nvPr/>
          </p:nvSpPr>
          <p:spPr>
            <a:xfrm>
              <a:off x="312010" y="1110001"/>
              <a:ext cx="671979" cy="369332"/>
            </a:xfrm>
            <a:prstGeom prst="rect">
              <a:avLst/>
            </a:prstGeom>
            <a:noFill/>
            <a:ln w="25400">
              <a:solidFill>
                <a:schemeClr val="tx1"/>
              </a:solidFill>
            </a:ln>
            <a:effectLst/>
          </p:spPr>
          <p:txBody>
            <a:bodyPr wrap="none" rtlCol="0">
              <a:spAutoFit/>
            </a:bodyPr>
            <a:lstStyle/>
            <a:p>
              <a:r>
                <a:rPr lang="en-US" dirty="0"/>
                <a:t>RQF</a:t>
              </a:r>
              <a:endParaRPr lang="en-GB" dirty="0"/>
            </a:p>
          </p:txBody>
        </p:sp>
        <p:sp>
          <p:nvSpPr>
            <p:cNvPr id="8" name="TextBox 7">
              <a:extLst>
                <a:ext uri="{FF2B5EF4-FFF2-40B4-BE49-F238E27FC236}">
                  <a16:creationId xmlns:a16="http://schemas.microsoft.com/office/drawing/2014/main" id="{F916DD92-4CFD-4495-A0AE-D011102248D3}"/>
                </a:ext>
              </a:extLst>
            </p:cNvPr>
            <p:cNvSpPr txBox="1"/>
            <p:nvPr/>
          </p:nvSpPr>
          <p:spPr>
            <a:xfrm>
              <a:off x="1709482" y="3097264"/>
              <a:ext cx="1680909" cy="369332"/>
            </a:xfrm>
            <a:prstGeom prst="rect">
              <a:avLst/>
            </a:prstGeom>
            <a:noFill/>
            <a:ln w="25400">
              <a:solidFill>
                <a:srgbClr val="FFC000"/>
              </a:solidFill>
            </a:ln>
            <a:effectLst/>
          </p:spPr>
          <p:txBody>
            <a:bodyPr wrap="none" rtlCol="0">
              <a:spAutoFit/>
            </a:bodyPr>
            <a:lstStyle/>
            <a:p>
              <a:r>
                <a:rPr lang="en-US" dirty="0"/>
                <a:t>3. WT Finance</a:t>
              </a:r>
              <a:endParaRPr lang="en-GB" dirty="0"/>
            </a:p>
          </p:txBody>
        </p:sp>
        <p:sp>
          <p:nvSpPr>
            <p:cNvPr id="9" name="TextBox 8">
              <a:extLst>
                <a:ext uri="{FF2B5EF4-FFF2-40B4-BE49-F238E27FC236}">
                  <a16:creationId xmlns:a16="http://schemas.microsoft.com/office/drawing/2014/main" id="{BEBF14B9-BFD6-4BCF-999A-6BB91E8138DE}"/>
                </a:ext>
              </a:extLst>
            </p:cNvPr>
            <p:cNvSpPr txBox="1"/>
            <p:nvPr/>
          </p:nvSpPr>
          <p:spPr>
            <a:xfrm>
              <a:off x="1841538" y="2347540"/>
              <a:ext cx="1424493" cy="369332"/>
            </a:xfrm>
            <a:prstGeom prst="rect">
              <a:avLst/>
            </a:prstGeom>
            <a:noFill/>
            <a:ln w="25400">
              <a:solidFill>
                <a:srgbClr val="00B050"/>
              </a:solidFill>
            </a:ln>
            <a:effectLst/>
          </p:spPr>
          <p:txBody>
            <a:bodyPr wrap="none" rtlCol="0">
              <a:spAutoFit/>
            </a:bodyPr>
            <a:lstStyle/>
            <a:p>
              <a:r>
                <a:rPr lang="en-US" dirty="0"/>
                <a:t>2. WT Asset</a:t>
              </a:r>
              <a:endParaRPr lang="en-GB" dirty="0"/>
            </a:p>
          </p:txBody>
        </p:sp>
        <p:sp>
          <p:nvSpPr>
            <p:cNvPr id="10" name="TextBox 9">
              <a:extLst>
                <a:ext uri="{FF2B5EF4-FFF2-40B4-BE49-F238E27FC236}">
                  <a16:creationId xmlns:a16="http://schemas.microsoft.com/office/drawing/2014/main" id="{32BE9823-19C1-468C-9F64-B34C13AA06E4}"/>
                </a:ext>
              </a:extLst>
            </p:cNvPr>
            <p:cNvSpPr txBox="1"/>
            <p:nvPr/>
          </p:nvSpPr>
          <p:spPr>
            <a:xfrm>
              <a:off x="1568418" y="959770"/>
              <a:ext cx="1963038" cy="369332"/>
            </a:xfrm>
            <a:prstGeom prst="rect">
              <a:avLst/>
            </a:prstGeom>
            <a:noFill/>
            <a:ln w="25400">
              <a:solidFill>
                <a:schemeClr val="tx1"/>
              </a:solidFill>
            </a:ln>
            <a:effectLst/>
          </p:spPr>
          <p:txBody>
            <a:bodyPr wrap="none" rtlCol="0">
              <a:spAutoFit/>
            </a:bodyPr>
            <a:lstStyle/>
            <a:p>
              <a:r>
                <a:rPr lang="en-US" dirty="0"/>
                <a:t>1. WT Installation</a:t>
              </a:r>
              <a:endParaRPr lang="en-GB" dirty="0"/>
            </a:p>
          </p:txBody>
        </p:sp>
        <p:cxnSp>
          <p:nvCxnSpPr>
            <p:cNvPr id="11" name="Straight Arrow Connector 10">
              <a:extLst>
                <a:ext uri="{FF2B5EF4-FFF2-40B4-BE49-F238E27FC236}">
                  <a16:creationId xmlns:a16="http://schemas.microsoft.com/office/drawing/2014/main" id="{CFDB2B44-27AA-4BA5-9322-A94E19A6D3F9}"/>
                </a:ext>
              </a:extLst>
            </p:cNvPr>
            <p:cNvCxnSpPr>
              <a:stCxn id="7" idx="3"/>
              <a:endCxn id="10" idx="1"/>
            </p:cNvCxnSpPr>
            <p:nvPr/>
          </p:nvCxnSpPr>
          <p:spPr>
            <a:xfrm flipV="1">
              <a:off x="983989" y="1144436"/>
              <a:ext cx="584429" cy="150231"/>
            </a:xfrm>
            <a:prstGeom prst="straightConnector1">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92D24896-167E-4ADF-8A4D-57E5F01C36C0}"/>
                </a:ext>
              </a:extLst>
            </p:cNvPr>
            <p:cNvCxnSpPr>
              <a:stCxn id="7" idx="3"/>
              <a:endCxn id="9" idx="1"/>
            </p:cNvCxnSpPr>
            <p:nvPr/>
          </p:nvCxnSpPr>
          <p:spPr>
            <a:xfrm>
              <a:off x="983989" y="1294667"/>
              <a:ext cx="857549" cy="1237539"/>
            </a:xfrm>
            <a:prstGeom prst="straightConnector1">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6AEB8C52-6803-45CF-A310-4BE551044D44}"/>
                </a:ext>
              </a:extLst>
            </p:cNvPr>
            <p:cNvCxnSpPr>
              <a:stCxn id="7" idx="3"/>
              <a:endCxn id="8" idx="1"/>
            </p:cNvCxnSpPr>
            <p:nvPr/>
          </p:nvCxnSpPr>
          <p:spPr>
            <a:xfrm>
              <a:off x="983989" y="1294667"/>
              <a:ext cx="725493" cy="1987263"/>
            </a:xfrm>
            <a:prstGeom prst="straightConnector1">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 name="Curved Connector 12">
              <a:extLst>
                <a:ext uri="{FF2B5EF4-FFF2-40B4-BE49-F238E27FC236}">
                  <a16:creationId xmlns:a16="http://schemas.microsoft.com/office/drawing/2014/main" id="{F5334102-3087-450B-AA28-FEE8E0204DAE}"/>
                </a:ext>
              </a:extLst>
            </p:cNvPr>
            <p:cNvCxnSpPr>
              <a:stCxn id="10" idx="3"/>
              <a:endCxn id="9" idx="3"/>
            </p:cNvCxnSpPr>
            <p:nvPr/>
          </p:nvCxnSpPr>
          <p:spPr>
            <a:xfrm flipH="1">
              <a:off x="3266031" y="1144436"/>
              <a:ext cx="265425" cy="1387770"/>
            </a:xfrm>
            <a:prstGeom prst="curvedConnector3">
              <a:avLst>
                <a:gd name="adj1" fmla="val -86126"/>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 name="Curved Connector 13">
              <a:extLst>
                <a:ext uri="{FF2B5EF4-FFF2-40B4-BE49-F238E27FC236}">
                  <a16:creationId xmlns:a16="http://schemas.microsoft.com/office/drawing/2014/main" id="{C68861AE-7F62-4BCE-865F-0076D810D1BF}"/>
                </a:ext>
              </a:extLst>
            </p:cNvPr>
            <p:cNvCxnSpPr>
              <a:stCxn id="9" idx="3"/>
              <a:endCxn id="8" idx="3"/>
            </p:cNvCxnSpPr>
            <p:nvPr/>
          </p:nvCxnSpPr>
          <p:spPr>
            <a:xfrm>
              <a:off x="3266031" y="2532206"/>
              <a:ext cx="124360" cy="749724"/>
            </a:xfrm>
            <a:prstGeom prst="curvedConnector3">
              <a:avLst>
                <a:gd name="adj1" fmla="val 283821"/>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49C2321D-CDFC-40AD-B871-9AFAF88E879B}"/>
                </a:ext>
              </a:extLst>
            </p:cNvPr>
            <p:cNvSpPr txBox="1"/>
            <p:nvPr/>
          </p:nvSpPr>
          <p:spPr>
            <a:xfrm>
              <a:off x="7090454" y="1468041"/>
              <a:ext cx="1915909" cy="369332"/>
            </a:xfrm>
            <a:prstGeom prst="rect">
              <a:avLst/>
            </a:prstGeom>
            <a:noFill/>
            <a:ln w="25400">
              <a:solidFill>
                <a:schemeClr val="tx1"/>
              </a:solidFill>
            </a:ln>
          </p:spPr>
          <p:txBody>
            <a:bodyPr wrap="none" rtlCol="0">
              <a:spAutoFit/>
            </a:bodyPr>
            <a:lstStyle/>
            <a:p>
              <a:r>
                <a:rPr lang="en-US" dirty="0" err="1"/>
                <a:t>InforEAM</a:t>
              </a:r>
              <a:r>
                <a:rPr lang="en-US" dirty="0"/>
                <a:t> / </a:t>
              </a:r>
              <a:r>
                <a:rPr lang="en-US" dirty="0" err="1"/>
                <a:t>Kiosq</a:t>
              </a:r>
              <a:endParaRPr lang="en-GB" dirty="0"/>
            </a:p>
          </p:txBody>
        </p:sp>
        <p:sp>
          <p:nvSpPr>
            <p:cNvPr id="17" name="TextBox 16">
              <a:extLst>
                <a:ext uri="{FF2B5EF4-FFF2-40B4-BE49-F238E27FC236}">
                  <a16:creationId xmlns:a16="http://schemas.microsoft.com/office/drawing/2014/main" id="{AB6587A9-02B5-45D1-98BA-72165A494E71}"/>
                </a:ext>
              </a:extLst>
            </p:cNvPr>
            <p:cNvSpPr txBox="1"/>
            <p:nvPr/>
          </p:nvSpPr>
          <p:spPr>
            <a:xfrm>
              <a:off x="5244215" y="2099409"/>
              <a:ext cx="838691" cy="369332"/>
            </a:xfrm>
            <a:prstGeom prst="rect">
              <a:avLst/>
            </a:prstGeom>
            <a:noFill/>
            <a:ln w="25400">
              <a:solidFill>
                <a:schemeClr val="tx1"/>
              </a:solidFill>
            </a:ln>
          </p:spPr>
          <p:txBody>
            <a:bodyPr wrap="none" rtlCol="0">
              <a:spAutoFit/>
            </a:bodyPr>
            <a:lstStyle/>
            <a:p>
              <a:r>
                <a:rPr lang="en-US" dirty="0"/>
                <a:t>CCDB</a:t>
              </a:r>
              <a:endParaRPr lang="en-GB" dirty="0"/>
            </a:p>
          </p:txBody>
        </p:sp>
        <p:sp>
          <p:nvSpPr>
            <p:cNvPr id="18" name="TextBox 17">
              <a:extLst>
                <a:ext uri="{FF2B5EF4-FFF2-40B4-BE49-F238E27FC236}">
                  <a16:creationId xmlns:a16="http://schemas.microsoft.com/office/drawing/2014/main" id="{FD95A00A-737B-4E4C-A178-005573CA9BF1}"/>
                </a:ext>
              </a:extLst>
            </p:cNvPr>
            <p:cNvSpPr txBox="1"/>
            <p:nvPr/>
          </p:nvSpPr>
          <p:spPr>
            <a:xfrm>
              <a:off x="6448064" y="2099409"/>
              <a:ext cx="877163" cy="369332"/>
            </a:xfrm>
            <a:prstGeom prst="rect">
              <a:avLst/>
            </a:prstGeom>
            <a:noFill/>
            <a:ln w="25400">
              <a:solidFill>
                <a:schemeClr val="tx1"/>
              </a:solidFill>
            </a:ln>
          </p:spPr>
          <p:txBody>
            <a:bodyPr wrap="none" rtlCol="0">
              <a:spAutoFit/>
            </a:bodyPr>
            <a:lstStyle/>
            <a:p>
              <a:r>
                <a:rPr lang="en-US" dirty="0"/>
                <a:t>Layout</a:t>
              </a:r>
              <a:endParaRPr lang="en-GB" dirty="0"/>
            </a:p>
          </p:txBody>
        </p:sp>
        <p:sp>
          <p:nvSpPr>
            <p:cNvPr id="19" name="TextBox 18">
              <a:extLst>
                <a:ext uri="{FF2B5EF4-FFF2-40B4-BE49-F238E27FC236}">
                  <a16:creationId xmlns:a16="http://schemas.microsoft.com/office/drawing/2014/main" id="{DF24E092-B7DE-439D-A0FD-209501BE72F3}"/>
                </a:ext>
              </a:extLst>
            </p:cNvPr>
            <p:cNvSpPr txBox="1"/>
            <p:nvPr/>
          </p:nvSpPr>
          <p:spPr>
            <a:xfrm>
              <a:off x="4004728" y="2099409"/>
              <a:ext cx="889987" cy="369332"/>
            </a:xfrm>
            <a:prstGeom prst="rect">
              <a:avLst/>
            </a:prstGeom>
            <a:noFill/>
            <a:ln w="25400">
              <a:solidFill>
                <a:schemeClr val="tx1"/>
              </a:solidFill>
            </a:ln>
          </p:spPr>
          <p:txBody>
            <a:bodyPr wrap="none" rtlCol="0">
              <a:spAutoFit/>
            </a:bodyPr>
            <a:lstStyle/>
            <a:p>
              <a:r>
                <a:rPr lang="en-US" dirty="0" err="1"/>
                <a:t>LanDB</a:t>
              </a:r>
              <a:endParaRPr lang="en-GB" dirty="0"/>
            </a:p>
          </p:txBody>
        </p:sp>
        <p:cxnSp>
          <p:nvCxnSpPr>
            <p:cNvPr id="20" name="Straight Arrow Connector 19">
              <a:extLst>
                <a:ext uri="{FF2B5EF4-FFF2-40B4-BE49-F238E27FC236}">
                  <a16:creationId xmlns:a16="http://schemas.microsoft.com/office/drawing/2014/main" id="{6A425407-070E-4511-9163-81CD3E698431}"/>
                </a:ext>
              </a:extLst>
            </p:cNvPr>
            <p:cNvCxnSpPr>
              <a:stCxn id="17" idx="3"/>
              <a:endCxn id="18" idx="1"/>
            </p:cNvCxnSpPr>
            <p:nvPr/>
          </p:nvCxnSpPr>
          <p:spPr>
            <a:xfrm>
              <a:off x="6082906" y="2284075"/>
              <a:ext cx="365158" cy="0"/>
            </a:xfrm>
            <a:prstGeom prst="straightConnector1">
              <a:avLst/>
            </a:prstGeom>
            <a:ln w="25400">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9E6F9EBE-E608-45C7-9AF0-730E9F0F9E74}"/>
                </a:ext>
              </a:extLst>
            </p:cNvPr>
            <p:cNvSpPr txBox="1"/>
            <p:nvPr/>
          </p:nvSpPr>
          <p:spPr>
            <a:xfrm>
              <a:off x="5136839" y="3244329"/>
              <a:ext cx="1146468" cy="369332"/>
            </a:xfrm>
            <a:prstGeom prst="rect">
              <a:avLst/>
            </a:prstGeom>
            <a:noFill/>
            <a:ln w="25400">
              <a:solidFill>
                <a:srgbClr val="00B050"/>
              </a:solidFill>
            </a:ln>
          </p:spPr>
          <p:txBody>
            <a:bodyPr wrap="none" rtlCol="0">
              <a:spAutoFit/>
            </a:bodyPr>
            <a:lstStyle/>
            <a:p>
              <a:r>
                <a:rPr lang="en-US" dirty="0" err="1"/>
                <a:t>InforEAM</a:t>
              </a:r>
              <a:endParaRPr lang="en-GB" dirty="0"/>
            </a:p>
          </p:txBody>
        </p:sp>
        <p:cxnSp>
          <p:nvCxnSpPr>
            <p:cNvPr id="22" name="Curved Connector 20">
              <a:extLst>
                <a:ext uri="{FF2B5EF4-FFF2-40B4-BE49-F238E27FC236}">
                  <a16:creationId xmlns:a16="http://schemas.microsoft.com/office/drawing/2014/main" id="{E5689A88-D54D-4D87-AD78-94EB351C60FD}"/>
                </a:ext>
              </a:extLst>
            </p:cNvPr>
            <p:cNvCxnSpPr>
              <a:stCxn id="18" idx="2"/>
              <a:endCxn id="21" idx="3"/>
            </p:cNvCxnSpPr>
            <p:nvPr/>
          </p:nvCxnSpPr>
          <p:spPr>
            <a:xfrm rot="5400000">
              <a:off x="6104850" y="2647199"/>
              <a:ext cx="960254" cy="603339"/>
            </a:xfrm>
            <a:prstGeom prst="curvedConnector2">
              <a:avLst/>
            </a:prstGeom>
            <a:ln w="25400">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B3425299-6979-4572-9816-70DAAD4B5BAF}"/>
                </a:ext>
              </a:extLst>
            </p:cNvPr>
            <p:cNvSpPr txBox="1"/>
            <p:nvPr/>
          </p:nvSpPr>
          <p:spPr>
            <a:xfrm>
              <a:off x="0" y="4019564"/>
              <a:ext cx="2783134" cy="430887"/>
            </a:xfrm>
            <a:prstGeom prst="rect">
              <a:avLst/>
            </a:prstGeom>
            <a:noFill/>
          </p:spPr>
          <p:txBody>
            <a:bodyPr wrap="none" rtlCol="0">
              <a:spAutoFit/>
            </a:bodyPr>
            <a:lstStyle/>
            <a:p>
              <a:r>
                <a:rPr lang="en-US" sz="1100" dirty="0"/>
                <a:t>RQF – </a:t>
              </a:r>
              <a:r>
                <a:rPr lang="en-US" sz="1100" dirty="0" err="1"/>
                <a:t>ReQuest</a:t>
              </a:r>
              <a:r>
                <a:rPr lang="en-US" sz="1100" dirty="0"/>
                <a:t> Fulfilment (SNOW ticket)</a:t>
              </a:r>
            </a:p>
            <a:p>
              <a:r>
                <a:rPr lang="en-US" sz="1100" dirty="0"/>
                <a:t>WT   – Work Task</a:t>
              </a:r>
              <a:endParaRPr lang="en-GB" sz="1100" dirty="0"/>
            </a:p>
          </p:txBody>
        </p:sp>
        <p:cxnSp>
          <p:nvCxnSpPr>
            <p:cNvPr id="24" name="Curved Connector 22">
              <a:extLst>
                <a:ext uri="{FF2B5EF4-FFF2-40B4-BE49-F238E27FC236}">
                  <a16:creationId xmlns:a16="http://schemas.microsoft.com/office/drawing/2014/main" id="{6AC56CF0-FFBE-4846-8528-7D4356117675}"/>
                </a:ext>
              </a:extLst>
            </p:cNvPr>
            <p:cNvCxnSpPr>
              <a:stCxn id="10" idx="3"/>
              <a:endCxn id="16" idx="0"/>
            </p:cNvCxnSpPr>
            <p:nvPr/>
          </p:nvCxnSpPr>
          <p:spPr>
            <a:xfrm>
              <a:off x="3531456" y="1144436"/>
              <a:ext cx="4516953" cy="323605"/>
            </a:xfrm>
            <a:prstGeom prst="curvedConnector2">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5" name="Curved Connector 23">
              <a:extLst>
                <a:ext uri="{FF2B5EF4-FFF2-40B4-BE49-F238E27FC236}">
                  <a16:creationId xmlns:a16="http://schemas.microsoft.com/office/drawing/2014/main" id="{B298B6FA-DB52-4121-AB50-242BB997327E}"/>
                </a:ext>
              </a:extLst>
            </p:cNvPr>
            <p:cNvCxnSpPr>
              <a:stCxn id="10" idx="3"/>
              <a:endCxn id="17" idx="0"/>
            </p:cNvCxnSpPr>
            <p:nvPr/>
          </p:nvCxnSpPr>
          <p:spPr>
            <a:xfrm>
              <a:off x="3531456" y="1144436"/>
              <a:ext cx="2132105" cy="954973"/>
            </a:xfrm>
            <a:prstGeom prst="curvedConnector2">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6" name="Curved Connector 24">
              <a:extLst>
                <a:ext uri="{FF2B5EF4-FFF2-40B4-BE49-F238E27FC236}">
                  <a16:creationId xmlns:a16="http://schemas.microsoft.com/office/drawing/2014/main" id="{32134D9B-E8E6-496F-AE99-076FEB89A36B}"/>
                </a:ext>
              </a:extLst>
            </p:cNvPr>
            <p:cNvCxnSpPr>
              <a:stCxn id="10" idx="3"/>
              <a:endCxn id="18" idx="0"/>
            </p:cNvCxnSpPr>
            <p:nvPr/>
          </p:nvCxnSpPr>
          <p:spPr>
            <a:xfrm>
              <a:off x="3531456" y="1144436"/>
              <a:ext cx="3355190" cy="954973"/>
            </a:xfrm>
            <a:prstGeom prst="curvedConnector2">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7" name="Curved Connector 25">
              <a:extLst>
                <a:ext uri="{FF2B5EF4-FFF2-40B4-BE49-F238E27FC236}">
                  <a16:creationId xmlns:a16="http://schemas.microsoft.com/office/drawing/2014/main" id="{82FD0E28-B023-463C-B3B3-BE33C108ED30}"/>
                </a:ext>
              </a:extLst>
            </p:cNvPr>
            <p:cNvCxnSpPr>
              <a:stCxn id="10" idx="3"/>
              <a:endCxn id="19" idx="0"/>
            </p:cNvCxnSpPr>
            <p:nvPr/>
          </p:nvCxnSpPr>
          <p:spPr>
            <a:xfrm>
              <a:off x="3531456" y="1144436"/>
              <a:ext cx="918266" cy="954973"/>
            </a:xfrm>
            <a:prstGeom prst="curvedConnector2">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DAF3C01B-BCB1-4822-9138-51EB78E058E6}"/>
                </a:ext>
              </a:extLst>
            </p:cNvPr>
            <p:cNvSpPr txBox="1"/>
            <p:nvPr/>
          </p:nvSpPr>
          <p:spPr>
            <a:xfrm>
              <a:off x="4408518" y="3945393"/>
              <a:ext cx="671979" cy="369332"/>
            </a:xfrm>
            <a:prstGeom prst="rect">
              <a:avLst/>
            </a:prstGeom>
            <a:noFill/>
            <a:ln w="25400">
              <a:solidFill>
                <a:srgbClr val="FFC000"/>
              </a:solidFill>
            </a:ln>
          </p:spPr>
          <p:txBody>
            <a:bodyPr wrap="none" rtlCol="0">
              <a:spAutoFit/>
            </a:bodyPr>
            <a:lstStyle/>
            <a:p>
              <a:r>
                <a:rPr lang="en-US" dirty="0"/>
                <a:t>EDH</a:t>
              </a:r>
              <a:endParaRPr lang="en-GB" dirty="0"/>
            </a:p>
          </p:txBody>
        </p:sp>
        <p:cxnSp>
          <p:nvCxnSpPr>
            <p:cNvPr id="29" name="Curved Connector 27">
              <a:extLst>
                <a:ext uri="{FF2B5EF4-FFF2-40B4-BE49-F238E27FC236}">
                  <a16:creationId xmlns:a16="http://schemas.microsoft.com/office/drawing/2014/main" id="{4D158F78-E8BA-49A8-A63E-F003321CDE18}"/>
                </a:ext>
              </a:extLst>
            </p:cNvPr>
            <p:cNvCxnSpPr>
              <a:stCxn id="8" idx="3"/>
              <a:endCxn id="28" idx="0"/>
            </p:cNvCxnSpPr>
            <p:nvPr/>
          </p:nvCxnSpPr>
          <p:spPr>
            <a:xfrm>
              <a:off x="3390391" y="3281930"/>
              <a:ext cx="1354117" cy="663463"/>
            </a:xfrm>
            <a:prstGeom prst="curvedConnector2">
              <a:avLst/>
            </a:prstGeom>
            <a:ln w="25400">
              <a:solidFill>
                <a:srgbClr val="FFC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0" name="Curved Connector 28">
              <a:extLst>
                <a:ext uri="{FF2B5EF4-FFF2-40B4-BE49-F238E27FC236}">
                  <a16:creationId xmlns:a16="http://schemas.microsoft.com/office/drawing/2014/main" id="{BBBF2FB3-8AE1-4B34-8318-F195B2CC4A65}"/>
                </a:ext>
              </a:extLst>
            </p:cNvPr>
            <p:cNvCxnSpPr>
              <a:stCxn id="9" idx="3"/>
              <a:endCxn id="21" idx="0"/>
            </p:cNvCxnSpPr>
            <p:nvPr/>
          </p:nvCxnSpPr>
          <p:spPr>
            <a:xfrm>
              <a:off x="3266031" y="2532206"/>
              <a:ext cx="2444042" cy="712123"/>
            </a:xfrm>
            <a:prstGeom prst="curvedConnector2">
              <a:avLst/>
            </a:prstGeom>
            <a:ln w="25400">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68C17653-1D75-44A2-8A0E-DAC37ED3084C}"/>
                </a:ext>
              </a:extLst>
            </p:cNvPr>
            <p:cNvCxnSpPr>
              <a:stCxn id="19" idx="3"/>
              <a:endCxn id="17" idx="1"/>
            </p:cNvCxnSpPr>
            <p:nvPr/>
          </p:nvCxnSpPr>
          <p:spPr>
            <a:xfrm>
              <a:off x="4894715" y="2284075"/>
              <a:ext cx="349500" cy="0"/>
            </a:xfrm>
            <a:prstGeom prst="straightConnector1">
              <a:avLst/>
            </a:prstGeom>
            <a:ln w="25400">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2" name="Rectangle 31">
              <a:extLst>
                <a:ext uri="{FF2B5EF4-FFF2-40B4-BE49-F238E27FC236}">
                  <a16:creationId xmlns:a16="http://schemas.microsoft.com/office/drawing/2014/main" id="{D030933F-40C6-44A5-9085-87C985EE66D1}"/>
                </a:ext>
              </a:extLst>
            </p:cNvPr>
            <p:cNvSpPr/>
            <p:nvPr/>
          </p:nvSpPr>
          <p:spPr>
            <a:xfrm>
              <a:off x="206844" y="876830"/>
              <a:ext cx="3448383" cy="3142734"/>
            </a:xfrm>
            <a:prstGeom prst="rect">
              <a:avLst/>
            </a:prstGeom>
            <a:noFill/>
            <a:ln w="25400">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TextBox 32">
              <a:extLst>
                <a:ext uri="{FF2B5EF4-FFF2-40B4-BE49-F238E27FC236}">
                  <a16:creationId xmlns:a16="http://schemas.microsoft.com/office/drawing/2014/main" id="{CD1B2476-C008-482F-8F6F-B0F6B7935452}"/>
                </a:ext>
              </a:extLst>
            </p:cNvPr>
            <p:cNvSpPr txBox="1"/>
            <p:nvPr/>
          </p:nvSpPr>
          <p:spPr>
            <a:xfrm>
              <a:off x="193964" y="3650678"/>
              <a:ext cx="902811" cy="369332"/>
            </a:xfrm>
            <a:prstGeom prst="rect">
              <a:avLst/>
            </a:prstGeom>
            <a:noFill/>
          </p:spPr>
          <p:txBody>
            <a:bodyPr wrap="none" rtlCol="0">
              <a:spAutoFit/>
            </a:bodyPr>
            <a:lstStyle/>
            <a:p>
              <a:r>
                <a:rPr lang="en-US" dirty="0">
                  <a:solidFill>
                    <a:srgbClr val="7030A0"/>
                  </a:solidFill>
                </a:rPr>
                <a:t>SNOW</a:t>
              </a:r>
              <a:endParaRPr lang="en-GB" dirty="0">
                <a:solidFill>
                  <a:srgbClr val="7030A0"/>
                </a:solidFill>
              </a:endParaRPr>
            </a:p>
          </p:txBody>
        </p:sp>
        <p:sp>
          <p:nvSpPr>
            <p:cNvPr id="34" name="TextBox 33">
              <a:extLst>
                <a:ext uri="{FF2B5EF4-FFF2-40B4-BE49-F238E27FC236}">
                  <a16:creationId xmlns:a16="http://schemas.microsoft.com/office/drawing/2014/main" id="{C62CFF6F-BEB0-4350-939F-DB046D5B8F31}"/>
                </a:ext>
              </a:extLst>
            </p:cNvPr>
            <p:cNvSpPr txBox="1"/>
            <p:nvPr/>
          </p:nvSpPr>
          <p:spPr>
            <a:xfrm>
              <a:off x="6345491" y="880702"/>
              <a:ext cx="312906" cy="369332"/>
            </a:xfrm>
            <a:prstGeom prst="rect">
              <a:avLst/>
            </a:prstGeom>
            <a:noFill/>
          </p:spPr>
          <p:txBody>
            <a:bodyPr wrap="none" rtlCol="0">
              <a:spAutoFit/>
            </a:bodyPr>
            <a:lstStyle/>
            <a:p>
              <a:r>
                <a:rPr lang="en-US"/>
                <a:t>1</a:t>
              </a:r>
              <a:endParaRPr lang="en-GB" dirty="0"/>
            </a:p>
          </p:txBody>
        </p:sp>
        <p:sp>
          <p:nvSpPr>
            <p:cNvPr id="35" name="TextBox 34">
              <a:extLst>
                <a:ext uri="{FF2B5EF4-FFF2-40B4-BE49-F238E27FC236}">
                  <a16:creationId xmlns:a16="http://schemas.microsoft.com/office/drawing/2014/main" id="{4BAC39F6-6FBB-4F75-AD88-077A7E4EA7E0}"/>
                </a:ext>
              </a:extLst>
            </p:cNvPr>
            <p:cNvSpPr txBox="1"/>
            <p:nvPr/>
          </p:nvSpPr>
          <p:spPr>
            <a:xfrm>
              <a:off x="4471844" y="1694320"/>
              <a:ext cx="312906" cy="369332"/>
            </a:xfrm>
            <a:prstGeom prst="rect">
              <a:avLst/>
            </a:prstGeom>
            <a:noFill/>
          </p:spPr>
          <p:txBody>
            <a:bodyPr wrap="none" rtlCol="0">
              <a:spAutoFit/>
            </a:bodyPr>
            <a:lstStyle/>
            <a:p>
              <a:r>
                <a:rPr lang="en-US" dirty="0"/>
                <a:t>2</a:t>
              </a:r>
              <a:endParaRPr lang="en-GB" dirty="0"/>
            </a:p>
          </p:txBody>
        </p:sp>
        <p:sp>
          <p:nvSpPr>
            <p:cNvPr id="36" name="TextBox 35">
              <a:extLst>
                <a:ext uri="{FF2B5EF4-FFF2-40B4-BE49-F238E27FC236}">
                  <a16:creationId xmlns:a16="http://schemas.microsoft.com/office/drawing/2014/main" id="{5B62905D-A7DE-4AEA-84C5-40988BAB1DD7}"/>
                </a:ext>
              </a:extLst>
            </p:cNvPr>
            <p:cNvSpPr txBox="1"/>
            <p:nvPr/>
          </p:nvSpPr>
          <p:spPr>
            <a:xfrm>
              <a:off x="5158961" y="1694320"/>
              <a:ext cx="364202" cy="369332"/>
            </a:xfrm>
            <a:prstGeom prst="rect">
              <a:avLst/>
            </a:prstGeom>
            <a:noFill/>
          </p:spPr>
          <p:txBody>
            <a:bodyPr wrap="none" rtlCol="0">
              <a:spAutoFit/>
            </a:bodyPr>
            <a:lstStyle/>
            <a:p>
              <a:r>
                <a:rPr lang="en-US" dirty="0"/>
                <a:t>2’</a:t>
              </a:r>
              <a:endParaRPr lang="en-GB" dirty="0"/>
            </a:p>
          </p:txBody>
        </p:sp>
        <p:sp>
          <p:nvSpPr>
            <p:cNvPr id="37" name="TextBox 36">
              <a:extLst>
                <a:ext uri="{FF2B5EF4-FFF2-40B4-BE49-F238E27FC236}">
                  <a16:creationId xmlns:a16="http://schemas.microsoft.com/office/drawing/2014/main" id="{71AB5BD7-2FF3-4BCE-A1A8-096814DCD181}"/>
                </a:ext>
              </a:extLst>
            </p:cNvPr>
            <p:cNvSpPr txBox="1"/>
            <p:nvPr/>
          </p:nvSpPr>
          <p:spPr>
            <a:xfrm>
              <a:off x="6215816" y="1694320"/>
              <a:ext cx="407484" cy="369332"/>
            </a:xfrm>
            <a:prstGeom prst="rect">
              <a:avLst/>
            </a:prstGeom>
            <a:noFill/>
          </p:spPr>
          <p:txBody>
            <a:bodyPr wrap="none" rtlCol="0">
              <a:spAutoFit/>
            </a:bodyPr>
            <a:lstStyle/>
            <a:p>
              <a:r>
                <a:rPr lang="en-US" dirty="0"/>
                <a:t>2’’</a:t>
              </a:r>
              <a:endParaRPr lang="en-GB" dirty="0"/>
            </a:p>
          </p:txBody>
        </p:sp>
        <p:sp>
          <p:nvSpPr>
            <p:cNvPr id="38" name="TextBox 37">
              <a:extLst>
                <a:ext uri="{FF2B5EF4-FFF2-40B4-BE49-F238E27FC236}">
                  <a16:creationId xmlns:a16="http://schemas.microsoft.com/office/drawing/2014/main" id="{7C30CEA2-238F-40A3-BF02-86012D408E86}"/>
                </a:ext>
              </a:extLst>
            </p:cNvPr>
            <p:cNvSpPr txBox="1"/>
            <p:nvPr/>
          </p:nvSpPr>
          <p:spPr>
            <a:xfrm>
              <a:off x="5434582" y="2660640"/>
              <a:ext cx="312906" cy="369332"/>
            </a:xfrm>
            <a:prstGeom prst="rect">
              <a:avLst/>
            </a:prstGeom>
            <a:noFill/>
          </p:spPr>
          <p:txBody>
            <a:bodyPr wrap="none" rtlCol="0">
              <a:spAutoFit/>
            </a:bodyPr>
            <a:lstStyle/>
            <a:p>
              <a:r>
                <a:rPr lang="en-US" dirty="0"/>
                <a:t>3</a:t>
              </a:r>
              <a:endParaRPr lang="en-GB" dirty="0"/>
            </a:p>
          </p:txBody>
        </p:sp>
        <p:sp>
          <p:nvSpPr>
            <p:cNvPr id="39" name="TextBox 38">
              <a:extLst>
                <a:ext uri="{FF2B5EF4-FFF2-40B4-BE49-F238E27FC236}">
                  <a16:creationId xmlns:a16="http://schemas.microsoft.com/office/drawing/2014/main" id="{B92A8C03-D29C-4465-A802-DFF054768084}"/>
                </a:ext>
              </a:extLst>
            </p:cNvPr>
            <p:cNvSpPr txBox="1"/>
            <p:nvPr/>
          </p:nvSpPr>
          <p:spPr>
            <a:xfrm>
              <a:off x="4438880" y="3278077"/>
              <a:ext cx="312906" cy="369332"/>
            </a:xfrm>
            <a:prstGeom prst="rect">
              <a:avLst/>
            </a:prstGeom>
            <a:noFill/>
          </p:spPr>
          <p:txBody>
            <a:bodyPr wrap="none" rtlCol="0">
              <a:spAutoFit/>
            </a:bodyPr>
            <a:lstStyle/>
            <a:p>
              <a:r>
                <a:rPr lang="en-US" dirty="0"/>
                <a:t>4</a:t>
              </a:r>
              <a:endParaRPr lang="en-GB" dirty="0"/>
            </a:p>
          </p:txBody>
        </p:sp>
        <p:cxnSp>
          <p:nvCxnSpPr>
            <p:cNvPr id="40" name="Curved Connector 38">
              <a:extLst>
                <a:ext uri="{FF2B5EF4-FFF2-40B4-BE49-F238E27FC236}">
                  <a16:creationId xmlns:a16="http://schemas.microsoft.com/office/drawing/2014/main" id="{6556313B-1CDD-4850-9761-F86C62EC00A9}"/>
                </a:ext>
              </a:extLst>
            </p:cNvPr>
            <p:cNvCxnSpPr>
              <a:stCxn id="21" idx="2"/>
              <a:endCxn id="28" idx="3"/>
            </p:cNvCxnSpPr>
            <p:nvPr/>
          </p:nvCxnSpPr>
          <p:spPr>
            <a:xfrm rot="5400000">
              <a:off x="5137086" y="3557072"/>
              <a:ext cx="516398" cy="629576"/>
            </a:xfrm>
            <a:prstGeom prst="curvedConnector2">
              <a:avLst/>
            </a:prstGeom>
            <a:ln w="25400">
              <a:solidFill>
                <a:srgbClr val="FF0000"/>
              </a:solidFill>
              <a:headEnd type="triangle"/>
              <a:tailEnd type="triangle"/>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423333536"/>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Welcome to BE - Jan 2021 - template" id="{D7F86FE6-13B5-1742-902D-E033CFAF905E}" vid="{4FADA346-18AE-D546-9D9D-50DAEB746708}"/>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10571</TotalTime>
  <Words>1223</Words>
  <Application>Microsoft Macintosh PowerPoint</Application>
  <PresentationFormat>Widescreen</PresentationFormat>
  <Paragraphs>214</Paragraphs>
  <Slides>21</Slides>
  <Notes>1</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21</vt:i4>
      </vt:variant>
    </vt:vector>
  </HeadingPairs>
  <TitlesOfParts>
    <vt:vector size="28" baseType="lpstr">
      <vt:lpstr>Arial</vt:lpstr>
      <vt:lpstr>Calibri</vt:lpstr>
      <vt:lpstr>Calibri Light</vt:lpstr>
      <vt:lpstr>sourcesans-regular</vt:lpstr>
      <vt:lpstr>Office Theme</vt:lpstr>
      <vt:lpstr>1_Custom Design</vt:lpstr>
      <vt:lpstr>Custom Design</vt:lpstr>
      <vt:lpstr>Controls Infrastructure Asset management &amp; Reliability</vt:lpstr>
      <vt:lpstr>Agenda</vt:lpstr>
      <vt:lpstr>CEM-IN Infrastructure - Mandate</vt:lpstr>
      <vt:lpstr>Asset Management – Introduction </vt:lpstr>
      <vt:lpstr>Asset Management – CERN assets over time</vt:lpstr>
      <vt:lpstr>Asset Management – IN </vt:lpstr>
      <vt:lpstr>Asset – Example</vt:lpstr>
      <vt:lpstr>Asset Lifecycle</vt:lpstr>
      <vt:lpstr>IN process</vt:lpstr>
      <vt:lpstr>Controls Hardware Data Management approach </vt:lpstr>
      <vt:lpstr>CHDM advantages </vt:lpstr>
      <vt:lpstr>IN Outcomes – Procurement</vt:lpstr>
      <vt:lpstr>IN Outcomes – Reliability – non-repairable</vt:lpstr>
      <vt:lpstr>IN Outcomes – Reliability – 2nd repairable </vt:lpstr>
      <vt:lpstr>IN Outcomes – Reliability – 2nd repairable</vt:lpstr>
      <vt:lpstr>Reliability Feedback on Workflow</vt:lpstr>
      <vt:lpstr>Conclusions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new-look BEAMS (BE) Department</dc:title>
  <dc:creator>Peter Sollander</dc:creator>
  <cp:lastModifiedBy>Ioan Kozsar</cp:lastModifiedBy>
  <cp:revision>107</cp:revision>
  <cp:lastPrinted>2020-01-30T13:49:18Z</cp:lastPrinted>
  <dcterms:created xsi:type="dcterms:W3CDTF">2021-01-06T15:04:58Z</dcterms:created>
  <dcterms:modified xsi:type="dcterms:W3CDTF">2023-03-30T12:52:55Z</dcterms:modified>
</cp:coreProperties>
</file>