
<file path=[Content_Types].xml><?xml version="1.0" encoding="utf-8"?>
<Types xmlns="http://schemas.openxmlformats.org/package/2006/content-types">
  <Default Extension="emf" ContentType="image/x-emf"/>
  <Default Extension="jpeg" ContentType="image/jpeg"/>
  <Default Extension="jpg" ContentType="image/jpeg"/>
  <Default Extension="pdf" ContentType="application/pdf"/>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2"/>
  </p:notesMasterIdLst>
  <p:sldIdLst>
    <p:sldId id="275" r:id="rId2"/>
    <p:sldId id="256" r:id="rId3"/>
    <p:sldId id="258" r:id="rId4"/>
    <p:sldId id="257" r:id="rId5"/>
    <p:sldId id="274" r:id="rId6"/>
    <p:sldId id="271" r:id="rId7"/>
    <p:sldId id="259" r:id="rId8"/>
    <p:sldId id="269" r:id="rId9"/>
    <p:sldId id="270" r:id="rId10"/>
    <p:sldId id="272" r:id="rId11"/>
    <p:sldId id="260" r:id="rId12"/>
    <p:sldId id="261" r:id="rId13"/>
    <p:sldId id="276" r:id="rId14"/>
    <p:sldId id="280" r:id="rId15"/>
    <p:sldId id="278" r:id="rId16"/>
    <p:sldId id="282" r:id="rId17"/>
    <p:sldId id="273" r:id="rId18"/>
    <p:sldId id="283" r:id="rId19"/>
    <p:sldId id="267" r:id="rId20"/>
    <p:sldId id="268" r:id="rId2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73FB79"/>
    <a:srgbClr val="FF40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7425"/>
    <p:restoredTop sz="87827"/>
  </p:normalViewPr>
  <p:slideViewPr>
    <p:cSldViewPr snapToGrid="0" snapToObjects="1">
      <p:cViewPr varScale="1">
        <p:scale>
          <a:sx n="92" d="100"/>
          <a:sy n="92" d="100"/>
        </p:scale>
        <p:origin x="688" y="168"/>
      </p:cViewPr>
      <p:guideLst/>
    </p:cSldViewPr>
  </p:slideViewPr>
  <p:notesTextViewPr>
    <p:cViewPr>
      <p:scale>
        <a:sx n="1" d="1"/>
        <a:sy n="1" d="1"/>
      </p:scale>
      <p:origin x="0" y="0"/>
    </p:cViewPr>
  </p:notesTextViewPr>
  <p:sorterViewPr>
    <p:cViewPr>
      <p:scale>
        <a:sx n="80" d="100"/>
        <a:sy n="8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D8A411B-DC94-2949-94B9-ABD0F41AF7D3}" type="doc">
      <dgm:prSet loTypeId="urn:microsoft.com/office/officeart/2005/8/layout/funnel1" loCatId="" qsTypeId="urn:microsoft.com/office/officeart/2005/8/quickstyle/simple1" qsCatId="simple" csTypeId="urn:microsoft.com/office/officeart/2005/8/colors/accent1_2" csCatId="accent1" phldr="1"/>
      <dgm:spPr/>
      <dgm:t>
        <a:bodyPr/>
        <a:lstStyle/>
        <a:p>
          <a:endParaRPr lang="en-US"/>
        </a:p>
      </dgm:t>
    </dgm:pt>
    <dgm:pt modelId="{B6F8B36C-8850-9B4A-8F2C-0D2FEF65BD01}">
      <dgm:prSet phldrT="[Text]"/>
      <dgm:spPr>
        <a:solidFill>
          <a:schemeClr val="accent2"/>
        </a:solidFill>
      </dgm:spPr>
      <dgm:t>
        <a:bodyPr/>
        <a:lstStyle/>
        <a:p>
          <a:r>
            <a:rPr lang="en-US" dirty="0" err="1"/>
            <a:t>Optimised</a:t>
          </a:r>
          <a:endParaRPr lang="en-US" dirty="0"/>
        </a:p>
      </dgm:t>
    </dgm:pt>
    <dgm:pt modelId="{E3D77A5E-F696-4746-BD5A-9EE0613A8275}" type="parTrans" cxnId="{2642E802-8651-2A4E-BEF5-51AC937AC9C0}">
      <dgm:prSet/>
      <dgm:spPr/>
      <dgm:t>
        <a:bodyPr/>
        <a:lstStyle/>
        <a:p>
          <a:endParaRPr lang="en-US"/>
        </a:p>
      </dgm:t>
    </dgm:pt>
    <dgm:pt modelId="{BBA0998A-35BC-4A40-8AF5-627B4EA92F01}" type="sibTrans" cxnId="{2642E802-8651-2A4E-BEF5-51AC937AC9C0}">
      <dgm:prSet/>
      <dgm:spPr/>
      <dgm:t>
        <a:bodyPr/>
        <a:lstStyle/>
        <a:p>
          <a:endParaRPr lang="en-US"/>
        </a:p>
      </dgm:t>
    </dgm:pt>
    <dgm:pt modelId="{EE84EA9B-5C4E-8847-A080-C1EA96BDCA37}">
      <dgm:prSet phldrT="[Text]"/>
      <dgm:spPr>
        <a:solidFill>
          <a:schemeClr val="accent6">
            <a:lumMod val="75000"/>
          </a:schemeClr>
        </a:solidFill>
      </dgm:spPr>
      <dgm:t>
        <a:bodyPr/>
        <a:lstStyle/>
        <a:p>
          <a:r>
            <a:rPr lang="en-US" dirty="0"/>
            <a:t>Lightweight</a:t>
          </a:r>
        </a:p>
      </dgm:t>
    </dgm:pt>
    <dgm:pt modelId="{0B8D01B8-4D5E-BE42-9BCE-059BE99B21FD}" type="parTrans" cxnId="{62437C5B-EBD0-E24A-B1FB-C8DA56923522}">
      <dgm:prSet/>
      <dgm:spPr/>
      <dgm:t>
        <a:bodyPr/>
        <a:lstStyle/>
        <a:p>
          <a:endParaRPr lang="en-US"/>
        </a:p>
      </dgm:t>
    </dgm:pt>
    <dgm:pt modelId="{A48E2010-E9F0-2F40-B68A-CA7BD85C1D2F}" type="sibTrans" cxnId="{62437C5B-EBD0-E24A-B1FB-C8DA56923522}">
      <dgm:prSet/>
      <dgm:spPr/>
      <dgm:t>
        <a:bodyPr/>
        <a:lstStyle/>
        <a:p>
          <a:endParaRPr lang="en-US"/>
        </a:p>
      </dgm:t>
    </dgm:pt>
    <dgm:pt modelId="{9E74AF4D-57A7-E741-97EB-1A3AA33AC0FA}">
      <dgm:prSet phldrT="[Text]"/>
      <dgm:spPr/>
      <dgm:t>
        <a:bodyPr/>
        <a:lstStyle/>
        <a:p>
          <a:r>
            <a:rPr lang="en-US" dirty="0"/>
            <a:t>Compact</a:t>
          </a:r>
        </a:p>
      </dgm:t>
    </dgm:pt>
    <dgm:pt modelId="{C11B3E3C-9A9E-444C-A963-81D35E0F2163}" type="parTrans" cxnId="{DACE12FE-06B6-B04B-AA87-20FA5C836E2B}">
      <dgm:prSet/>
      <dgm:spPr/>
      <dgm:t>
        <a:bodyPr/>
        <a:lstStyle/>
        <a:p>
          <a:endParaRPr lang="en-US"/>
        </a:p>
      </dgm:t>
    </dgm:pt>
    <dgm:pt modelId="{54F9F6F4-6366-E241-AB41-8B46633C91D5}" type="sibTrans" cxnId="{DACE12FE-06B6-B04B-AA87-20FA5C836E2B}">
      <dgm:prSet/>
      <dgm:spPr/>
      <dgm:t>
        <a:bodyPr/>
        <a:lstStyle/>
        <a:p>
          <a:endParaRPr lang="en-US"/>
        </a:p>
      </dgm:t>
    </dgm:pt>
    <dgm:pt modelId="{23914F68-AA77-6346-B376-48125C56E58D}">
      <dgm:prSet phldrT="[Text]" custT="1"/>
      <dgm:spPr/>
      <dgm:t>
        <a:bodyPr/>
        <a:lstStyle/>
        <a:p>
          <a:endParaRPr lang="en-US" sz="1800" b="1" dirty="0">
            <a:solidFill>
              <a:schemeClr val="accent6"/>
            </a:solidFill>
            <a:latin typeface="Times" pitchFamily="2" charset="0"/>
          </a:endParaRPr>
        </a:p>
        <a:p>
          <a:r>
            <a:rPr lang="en-US" sz="2400" b="1" dirty="0">
              <a:solidFill>
                <a:schemeClr val="accent6"/>
              </a:solidFill>
              <a:latin typeface="Times" pitchFamily="2" charset="0"/>
            </a:rPr>
            <a:t>ALL</a:t>
          </a:r>
          <a:r>
            <a:rPr lang="en-US" sz="2400" b="1" dirty="0">
              <a:latin typeface="Times" pitchFamily="2" charset="0"/>
            </a:rPr>
            <a:t> </a:t>
          </a:r>
          <a:r>
            <a:rPr lang="en-US" sz="2400" b="1" dirty="0">
              <a:solidFill>
                <a:schemeClr val="accent6"/>
              </a:solidFill>
              <a:latin typeface="Times" pitchFamily="2" charset="0"/>
            </a:rPr>
            <a:t>CHARACTERISTICS </a:t>
          </a:r>
          <a:r>
            <a:rPr lang="en-US" sz="2400" b="1" dirty="0">
              <a:latin typeface="Times" pitchFamily="2" charset="0"/>
            </a:rPr>
            <a:t>IN ONE MATERIAL !</a:t>
          </a:r>
          <a:endParaRPr lang="en-US" sz="2400" dirty="0"/>
        </a:p>
      </dgm:t>
    </dgm:pt>
    <dgm:pt modelId="{B7D9851B-F893-BE4C-A5D4-E111A224B70B}" type="parTrans" cxnId="{9EF29889-CD86-A84E-B1A7-7D201B6E4542}">
      <dgm:prSet/>
      <dgm:spPr/>
      <dgm:t>
        <a:bodyPr/>
        <a:lstStyle/>
        <a:p>
          <a:endParaRPr lang="en-US"/>
        </a:p>
      </dgm:t>
    </dgm:pt>
    <dgm:pt modelId="{6C130F22-AC7C-B244-BE4B-3E3250BDFDE7}" type="sibTrans" cxnId="{9EF29889-CD86-A84E-B1A7-7D201B6E4542}">
      <dgm:prSet/>
      <dgm:spPr/>
      <dgm:t>
        <a:bodyPr/>
        <a:lstStyle/>
        <a:p>
          <a:endParaRPr lang="en-US"/>
        </a:p>
      </dgm:t>
    </dgm:pt>
    <dgm:pt modelId="{01A5C49C-9E17-7B46-8253-AF7B52C9788D}" type="pres">
      <dgm:prSet presAssocID="{9D8A411B-DC94-2949-94B9-ABD0F41AF7D3}" presName="Name0" presStyleCnt="0">
        <dgm:presLayoutVars>
          <dgm:chMax val="4"/>
          <dgm:resizeHandles val="exact"/>
        </dgm:presLayoutVars>
      </dgm:prSet>
      <dgm:spPr/>
    </dgm:pt>
    <dgm:pt modelId="{5A0DACE4-3047-2F4F-B4EE-EAC3C6B54D02}" type="pres">
      <dgm:prSet presAssocID="{9D8A411B-DC94-2949-94B9-ABD0F41AF7D3}" presName="ellipse" presStyleLbl="trBgShp" presStyleIdx="0" presStyleCnt="1"/>
      <dgm:spPr/>
    </dgm:pt>
    <dgm:pt modelId="{4ABA2A4A-154B-E142-BDCC-53E416C7A5FC}" type="pres">
      <dgm:prSet presAssocID="{9D8A411B-DC94-2949-94B9-ABD0F41AF7D3}" presName="arrow1" presStyleLbl="fgShp" presStyleIdx="0" presStyleCnt="1"/>
      <dgm:spPr>
        <a:solidFill>
          <a:schemeClr val="tx2"/>
        </a:solidFill>
      </dgm:spPr>
    </dgm:pt>
    <dgm:pt modelId="{9F7FEA5A-9DAB-EA40-9957-BFA3607D3086}" type="pres">
      <dgm:prSet presAssocID="{9D8A411B-DC94-2949-94B9-ABD0F41AF7D3}" presName="rectangle" presStyleLbl="revTx" presStyleIdx="0" presStyleCnt="1" custScaleX="200000" custLinFactNeighborY="-29162">
        <dgm:presLayoutVars>
          <dgm:bulletEnabled val="1"/>
        </dgm:presLayoutVars>
      </dgm:prSet>
      <dgm:spPr/>
    </dgm:pt>
    <dgm:pt modelId="{B24FCC91-F9A1-6544-A7DA-7DD6B71265A0}" type="pres">
      <dgm:prSet presAssocID="{EE84EA9B-5C4E-8847-A080-C1EA96BDCA37}" presName="item1" presStyleLbl="node1" presStyleIdx="0" presStyleCnt="3">
        <dgm:presLayoutVars>
          <dgm:bulletEnabled val="1"/>
        </dgm:presLayoutVars>
      </dgm:prSet>
      <dgm:spPr/>
    </dgm:pt>
    <dgm:pt modelId="{1A7188E4-7146-7840-BE29-35D8FF8FFCEA}" type="pres">
      <dgm:prSet presAssocID="{9E74AF4D-57A7-E741-97EB-1A3AA33AC0FA}" presName="item2" presStyleLbl="node1" presStyleIdx="1" presStyleCnt="3">
        <dgm:presLayoutVars>
          <dgm:bulletEnabled val="1"/>
        </dgm:presLayoutVars>
      </dgm:prSet>
      <dgm:spPr/>
    </dgm:pt>
    <dgm:pt modelId="{213648E8-4F17-6246-AC06-1A4A8A5ADB7A}" type="pres">
      <dgm:prSet presAssocID="{23914F68-AA77-6346-B376-48125C56E58D}" presName="item3" presStyleLbl="node1" presStyleIdx="2" presStyleCnt="3">
        <dgm:presLayoutVars>
          <dgm:bulletEnabled val="1"/>
        </dgm:presLayoutVars>
      </dgm:prSet>
      <dgm:spPr/>
    </dgm:pt>
    <dgm:pt modelId="{4B0597A4-B2C2-3448-B4DE-C01BBCCFF9A3}" type="pres">
      <dgm:prSet presAssocID="{9D8A411B-DC94-2949-94B9-ABD0F41AF7D3}" presName="funnel" presStyleLbl="trAlignAcc1" presStyleIdx="0" presStyleCnt="1"/>
      <dgm:spPr/>
    </dgm:pt>
  </dgm:ptLst>
  <dgm:cxnLst>
    <dgm:cxn modelId="{2642E802-8651-2A4E-BEF5-51AC937AC9C0}" srcId="{9D8A411B-DC94-2949-94B9-ABD0F41AF7D3}" destId="{B6F8B36C-8850-9B4A-8F2C-0D2FEF65BD01}" srcOrd="0" destOrd="0" parTransId="{E3D77A5E-F696-4746-BD5A-9EE0613A8275}" sibTransId="{BBA0998A-35BC-4A40-8AF5-627B4EA92F01}"/>
    <dgm:cxn modelId="{AC7E810C-1CEE-2743-9D0F-85DB7B88B491}" type="presOf" srcId="{23914F68-AA77-6346-B376-48125C56E58D}" destId="{9F7FEA5A-9DAB-EA40-9957-BFA3607D3086}" srcOrd="0" destOrd="0" presId="urn:microsoft.com/office/officeart/2005/8/layout/funnel1"/>
    <dgm:cxn modelId="{62437C5B-EBD0-E24A-B1FB-C8DA56923522}" srcId="{9D8A411B-DC94-2949-94B9-ABD0F41AF7D3}" destId="{EE84EA9B-5C4E-8847-A080-C1EA96BDCA37}" srcOrd="1" destOrd="0" parTransId="{0B8D01B8-4D5E-BE42-9BCE-059BE99B21FD}" sibTransId="{A48E2010-E9F0-2F40-B68A-CA7BD85C1D2F}"/>
    <dgm:cxn modelId="{87A2B986-EA82-DD44-AB63-723726B22BFA}" type="presOf" srcId="{B6F8B36C-8850-9B4A-8F2C-0D2FEF65BD01}" destId="{213648E8-4F17-6246-AC06-1A4A8A5ADB7A}" srcOrd="0" destOrd="0" presId="urn:microsoft.com/office/officeart/2005/8/layout/funnel1"/>
    <dgm:cxn modelId="{9EF29889-CD86-A84E-B1A7-7D201B6E4542}" srcId="{9D8A411B-DC94-2949-94B9-ABD0F41AF7D3}" destId="{23914F68-AA77-6346-B376-48125C56E58D}" srcOrd="3" destOrd="0" parTransId="{B7D9851B-F893-BE4C-A5D4-E111A224B70B}" sibTransId="{6C130F22-AC7C-B244-BE4B-3E3250BDFDE7}"/>
    <dgm:cxn modelId="{75B30EA4-87D5-A14C-8831-6494C44BC661}" type="presOf" srcId="{EE84EA9B-5C4E-8847-A080-C1EA96BDCA37}" destId="{1A7188E4-7146-7840-BE29-35D8FF8FFCEA}" srcOrd="0" destOrd="0" presId="urn:microsoft.com/office/officeart/2005/8/layout/funnel1"/>
    <dgm:cxn modelId="{DECE8AD9-9A90-BC4D-93D1-4BFC9371F7DE}" type="presOf" srcId="{9E74AF4D-57A7-E741-97EB-1A3AA33AC0FA}" destId="{B24FCC91-F9A1-6544-A7DA-7DD6B71265A0}" srcOrd="0" destOrd="0" presId="urn:microsoft.com/office/officeart/2005/8/layout/funnel1"/>
    <dgm:cxn modelId="{796D8DFA-528E-4E4C-8C5E-2BAB2F6A3000}" type="presOf" srcId="{9D8A411B-DC94-2949-94B9-ABD0F41AF7D3}" destId="{01A5C49C-9E17-7B46-8253-AF7B52C9788D}" srcOrd="0" destOrd="0" presId="urn:microsoft.com/office/officeart/2005/8/layout/funnel1"/>
    <dgm:cxn modelId="{DACE12FE-06B6-B04B-AA87-20FA5C836E2B}" srcId="{9D8A411B-DC94-2949-94B9-ABD0F41AF7D3}" destId="{9E74AF4D-57A7-E741-97EB-1A3AA33AC0FA}" srcOrd="2" destOrd="0" parTransId="{C11B3E3C-9A9E-444C-A963-81D35E0F2163}" sibTransId="{54F9F6F4-6366-E241-AB41-8B46633C91D5}"/>
    <dgm:cxn modelId="{EAFEEDBB-EEF4-5443-AEF4-FC9E799831E8}" type="presParOf" srcId="{01A5C49C-9E17-7B46-8253-AF7B52C9788D}" destId="{5A0DACE4-3047-2F4F-B4EE-EAC3C6B54D02}" srcOrd="0" destOrd="0" presId="urn:microsoft.com/office/officeart/2005/8/layout/funnel1"/>
    <dgm:cxn modelId="{B356D8AE-9DCB-4E46-B960-0CDC0EED1A9C}" type="presParOf" srcId="{01A5C49C-9E17-7B46-8253-AF7B52C9788D}" destId="{4ABA2A4A-154B-E142-BDCC-53E416C7A5FC}" srcOrd="1" destOrd="0" presId="urn:microsoft.com/office/officeart/2005/8/layout/funnel1"/>
    <dgm:cxn modelId="{A68DA4B3-50B3-5E47-BD6B-625CAED54570}" type="presParOf" srcId="{01A5C49C-9E17-7B46-8253-AF7B52C9788D}" destId="{9F7FEA5A-9DAB-EA40-9957-BFA3607D3086}" srcOrd="2" destOrd="0" presId="urn:microsoft.com/office/officeart/2005/8/layout/funnel1"/>
    <dgm:cxn modelId="{F8F71467-3C88-8340-A86B-99EE41584F37}" type="presParOf" srcId="{01A5C49C-9E17-7B46-8253-AF7B52C9788D}" destId="{B24FCC91-F9A1-6544-A7DA-7DD6B71265A0}" srcOrd="3" destOrd="0" presId="urn:microsoft.com/office/officeart/2005/8/layout/funnel1"/>
    <dgm:cxn modelId="{9B082AD8-8054-3E49-9124-75C2D74C9EB0}" type="presParOf" srcId="{01A5C49C-9E17-7B46-8253-AF7B52C9788D}" destId="{1A7188E4-7146-7840-BE29-35D8FF8FFCEA}" srcOrd="4" destOrd="0" presId="urn:microsoft.com/office/officeart/2005/8/layout/funnel1"/>
    <dgm:cxn modelId="{10B29289-8B8D-1B4D-A818-10A84A168377}" type="presParOf" srcId="{01A5C49C-9E17-7B46-8253-AF7B52C9788D}" destId="{213648E8-4F17-6246-AC06-1A4A8A5ADB7A}" srcOrd="5" destOrd="0" presId="urn:microsoft.com/office/officeart/2005/8/layout/funnel1"/>
    <dgm:cxn modelId="{D84FE0CA-8AEA-FA47-94F1-1A5327B96ED3}" type="presParOf" srcId="{01A5C49C-9E17-7B46-8253-AF7B52C9788D}" destId="{4B0597A4-B2C2-3448-B4DE-C01BBCCFF9A3}" srcOrd="6" destOrd="0" presId="urn:microsoft.com/office/officeart/2005/8/layout/funnel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A0DACE4-3047-2F4F-B4EE-EAC3C6B54D02}">
      <dsp:nvSpPr>
        <dsp:cNvPr id="0" name=""/>
        <dsp:cNvSpPr/>
      </dsp:nvSpPr>
      <dsp:spPr>
        <a:xfrm>
          <a:off x="1872826" y="220133"/>
          <a:ext cx="4368800" cy="1517226"/>
        </a:xfrm>
        <a:prstGeom prst="ellipse">
          <a:avLst/>
        </a:prstGeom>
        <a:solidFill>
          <a:schemeClr val="accent1">
            <a:tint val="50000"/>
            <a:alpha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4ABA2A4A-154B-E142-BDCC-53E416C7A5FC}">
      <dsp:nvSpPr>
        <dsp:cNvPr id="0" name=""/>
        <dsp:cNvSpPr/>
      </dsp:nvSpPr>
      <dsp:spPr>
        <a:xfrm>
          <a:off x="3640666" y="3935306"/>
          <a:ext cx="846666" cy="541866"/>
        </a:xfrm>
        <a:prstGeom prst="downArrow">
          <a:avLst/>
        </a:prstGeom>
        <a:solidFill>
          <a:schemeClr val="tx2"/>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9F7FEA5A-9DAB-EA40-9957-BFA3607D3086}">
      <dsp:nvSpPr>
        <dsp:cNvPr id="0" name=""/>
        <dsp:cNvSpPr/>
      </dsp:nvSpPr>
      <dsp:spPr>
        <a:xfrm>
          <a:off x="0" y="4072514"/>
          <a:ext cx="8128000" cy="1016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8016" tIns="128016" rIns="128016" bIns="128016" numCol="1" spcCol="1270" anchor="ctr" anchorCtr="0">
          <a:noAutofit/>
        </a:bodyPr>
        <a:lstStyle/>
        <a:p>
          <a:pPr marL="0" lvl="0" indent="0" algn="ctr" defTabSz="800100">
            <a:lnSpc>
              <a:spcPct val="90000"/>
            </a:lnSpc>
            <a:spcBef>
              <a:spcPct val="0"/>
            </a:spcBef>
            <a:spcAft>
              <a:spcPct val="35000"/>
            </a:spcAft>
            <a:buNone/>
          </a:pPr>
          <a:endParaRPr lang="en-US" sz="1800" b="1" kern="1200" dirty="0">
            <a:solidFill>
              <a:schemeClr val="accent6"/>
            </a:solidFill>
            <a:latin typeface="Times" pitchFamily="2" charset="0"/>
          </a:endParaRPr>
        </a:p>
        <a:p>
          <a:pPr marL="0" lvl="0" indent="0" algn="ctr" defTabSz="800100">
            <a:lnSpc>
              <a:spcPct val="90000"/>
            </a:lnSpc>
            <a:spcBef>
              <a:spcPct val="0"/>
            </a:spcBef>
            <a:spcAft>
              <a:spcPct val="35000"/>
            </a:spcAft>
            <a:buNone/>
          </a:pPr>
          <a:r>
            <a:rPr lang="en-US" sz="2400" b="1" kern="1200" dirty="0">
              <a:solidFill>
                <a:schemeClr val="accent6"/>
              </a:solidFill>
              <a:latin typeface="Times" pitchFamily="2" charset="0"/>
            </a:rPr>
            <a:t>ALL</a:t>
          </a:r>
          <a:r>
            <a:rPr lang="en-US" sz="2400" b="1" kern="1200" dirty="0">
              <a:latin typeface="Times" pitchFamily="2" charset="0"/>
            </a:rPr>
            <a:t> </a:t>
          </a:r>
          <a:r>
            <a:rPr lang="en-US" sz="2400" b="1" kern="1200" dirty="0">
              <a:solidFill>
                <a:schemeClr val="accent6"/>
              </a:solidFill>
              <a:latin typeface="Times" pitchFamily="2" charset="0"/>
            </a:rPr>
            <a:t>CHARACTERISTICS </a:t>
          </a:r>
          <a:r>
            <a:rPr lang="en-US" sz="2400" b="1" kern="1200" dirty="0">
              <a:latin typeface="Times" pitchFamily="2" charset="0"/>
            </a:rPr>
            <a:t>IN ONE MATERIAL !</a:t>
          </a:r>
          <a:endParaRPr lang="en-US" sz="2400" kern="1200" dirty="0"/>
        </a:p>
      </dsp:txBody>
      <dsp:txXfrm>
        <a:off x="0" y="4072514"/>
        <a:ext cx="8128000" cy="1016000"/>
      </dsp:txXfrm>
    </dsp:sp>
    <dsp:sp modelId="{B24FCC91-F9A1-6544-A7DA-7DD6B71265A0}">
      <dsp:nvSpPr>
        <dsp:cNvPr id="0" name=""/>
        <dsp:cNvSpPr/>
      </dsp:nvSpPr>
      <dsp:spPr>
        <a:xfrm>
          <a:off x="3461173" y="1854538"/>
          <a:ext cx="1524000" cy="1524000"/>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1590" tIns="21590" rIns="21590" bIns="21590" numCol="1" spcCol="1270" anchor="ctr" anchorCtr="0">
          <a:noAutofit/>
        </a:bodyPr>
        <a:lstStyle/>
        <a:p>
          <a:pPr marL="0" lvl="0" indent="0" algn="ctr" defTabSz="755650">
            <a:lnSpc>
              <a:spcPct val="90000"/>
            </a:lnSpc>
            <a:spcBef>
              <a:spcPct val="0"/>
            </a:spcBef>
            <a:spcAft>
              <a:spcPct val="35000"/>
            </a:spcAft>
            <a:buNone/>
          </a:pPr>
          <a:r>
            <a:rPr lang="en-US" sz="1700" kern="1200" dirty="0"/>
            <a:t>Compact</a:t>
          </a:r>
        </a:p>
      </dsp:txBody>
      <dsp:txXfrm>
        <a:off x="3684358" y="2077723"/>
        <a:ext cx="1077630" cy="1077630"/>
      </dsp:txXfrm>
    </dsp:sp>
    <dsp:sp modelId="{1A7188E4-7146-7840-BE29-35D8FF8FFCEA}">
      <dsp:nvSpPr>
        <dsp:cNvPr id="0" name=""/>
        <dsp:cNvSpPr/>
      </dsp:nvSpPr>
      <dsp:spPr>
        <a:xfrm>
          <a:off x="2370666" y="711200"/>
          <a:ext cx="1524000" cy="1524000"/>
        </a:xfrm>
        <a:prstGeom prst="ellipse">
          <a:avLst/>
        </a:prstGeom>
        <a:solidFill>
          <a:schemeClr val="accent6">
            <a:lumMod val="75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1590" tIns="21590" rIns="21590" bIns="21590" numCol="1" spcCol="1270" anchor="ctr" anchorCtr="0">
          <a:noAutofit/>
        </a:bodyPr>
        <a:lstStyle/>
        <a:p>
          <a:pPr marL="0" lvl="0" indent="0" algn="ctr" defTabSz="755650">
            <a:lnSpc>
              <a:spcPct val="90000"/>
            </a:lnSpc>
            <a:spcBef>
              <a:spcPct val="0"/>
            </a:spcBef>
            <a:spcAft>
              <a:spcPct val="35000"/>
            </a:spcAft>
            <a:buNone/>
          </a:pPr>
          <a:r>
            <a:rPr lang="en-US" sz="1700" kern="1200" dirty="0"/>
            <a:t>Lightweight</a:t>
          </a:r>
        </a:p>
      </dsp:txBody>
      <dsp:txXfrm>
        <a:off x="2593851" y="934385"/>
        <a:ext cx="1077630" cy="1077630"/>
      </dsp:txXfrm>
    </dsp:sp>
    <dsp:sp modelId="{213648E8-4F17-6246-AC06-1A4A8A5ADB7A}">
      <dsp:nvSpPr>
        <dsp:cNvPr id="0" name=""/>
        <dsp:cNvSpPr/>
      </dsp:nvSpPr>
      <dsp:spPr>
        <a:xfrm>
          <a:off x="3928533" y="342730"/>
          <a:ext cx="1524000" cy="1524000"/>
        </a:xfrm>
        <a:prstGeom prst="ellipse">
          <a:avLst/>
        </a:prstGeom>
        <a:solidFill>
          <a:schemeClr val="accent2"/>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1590" tIns="21590" rIns="21590" bIns="21590" numCol="1" spcCol="1270" anchor="ctr" anchorCtr="0">
          <a:noAutofit/>
        </a:bodyPr>
        <a:lstStyle/>
        <a:p>
          <a:pPr marL="0" lvl="0" indent="0" algn="ctr" defTabSz="755650">
            <a:lnSpc>
              <a:spcPct val="90000"/>
            </a:lnSpc>
            <a:spcBef>
              <a:spcPct val="0"/>
            </a:spcBef>
            <a:spcAft>
              <a:spcPct val="35000"/>
            </a:spcAft>
            <a:buNone/>
          </a:pPr>
          <a:r>
            <a:rPr lang="en-US" sz="1700" kern="1200" dirty="0" err="1"/>
            <a:t>Optimised</a:t>
          </a:r>
          <a:endParaRPr lang="en-US" sz="1700" kern="1200" dirty="0"/>
        </a:p>
      </dsp:txBody>
      <dsp:txXfrm>
        <a:off x="4151718" y="565915"/>
        <a:ext cx="1077630" cy="1077630"/>
      </dsp:txXfrm>
    </dsp:sp>
    <dsp:sp modelId="{4B0597A4-B2C2-3448-B4DE-C01BBCCFF9A3}">
      <dsp:nvSpPr>
        <dsp:cNvPr id="0" name=""/>
        <dsp:cNvSpPr/>
      </dsp:nvSpPr>
      <dsp:spPr>
        <a:xfrm>
          <a:off x="1693333" y="33866"/>
          <a:ext cx="4741333" cy="3793066"/>
        </a:xfrm>
        <a:prstGeom prst="funnel">
          <a:avLst/>
        </a:prstGeom>
        <a:solidFill>
          <a:schemeClr val="lt1">
            <a:alpha val="40000"/>
            <a:hueOff val="0"/>
            <a:satOff val="0"/>
            <a:lumOff val="0"/>
            <a:alphaOff val="0"/>
          </a:schemeClr>
        </a:solidFill>
        <a:ln w="6350" cap="flat" cmpd="sng" algn="ctr">
          <a:solidFill>
            <a:schemeClr val="accent1">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funnel1">
  <dgm:title val=""/>
  <dgm:desc val=""/>
  <dgm:catLst>
    <dgm:cat type="relationship" pri="2000"/>
    <dgm:cat type="process" pri="27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4"/>
      <dgm:resizeHandles val="exact"/>
    </dgm:varLst>
    <dgm:alg type="composite">
      <dgm:param type="ar" val="1.25"/>
    </dgm:alg>
    <dgm:shape xmlns:r="http://schemas.openxmlformats.org/officeDocument/2006/relationships" r:blip="">
      <dgm:adjLst/>
    </dgm:shape>
    <dgm:presOf/>
    <dgm:choose name="Name1">
      <dgm:if name="Name2" axis="ch" ptType="node" func="cnt" op="equ" val="2">
        <dgm:constrLst>
          <dgm:constr type="w" for="ch" forName="ellipse" refType="w" fact="0.645"/>
          <dgm:constr type="h" for="ch" forName="ellipse" refType="h" fact="0.28"/>
          <dgm:constr type="t" for="ch" forName="ellipse" refType="w" fact="0.0275"/>
          <dgm:constr type="l" for="ch" forName="ellipse" refType="w" fact="0.0265"/>
          <dgm:constr type="w" for="ch" forName="arrow1" refType="w" fact="0.125"/>
          <dgm:constr type="h" for="ch" forName="arrow1" refType="h" fact="0.1"/>
          <dgm:constr type="t" for="ch" forName="arrow1" refType="h" fact="0.72"/>
          <dgm:constr type="l" for="ch" forName="arrow1" refType="w" fact="0.2875"/>
          <dgm:constr type="w" for="ch" forName="rectangle" refType="w" fact="0.6"/>
          <dgm:constr type="h" for="ch" forName="rectangle" refType="w" refFor="ch" refForName="rectangle" fact="0.25"/>
          <dgm:constr type="t" for="ch" forName="rectangle" refType="h" fact="0.8"/>
          <dgm:constr type="l" for="ch" forName="rectangle" refType="w" fact="0.05"/>
          <dgm:constr type="w" for="ch" forName="item1" refType="w" fact="0.35"/>
          <dgm:constr type="h" for="ch" forName="item1" refType="w" fact="0.35"/>
          <dgm:constr type="t" for="ch" forName="item1" refType="h" fact="0.05"/>
          <dgm:constr type="l" for="ch" forName="item1" refType="w" fact="0.125"/>
          <dgm:constr type="primFontSz" for="ch" forName="item1" op="equ" val="65"/>
          <dgm:constr type="w" for="ch" forName="funnel" refType="w" fact="0.7"/>
          <dgm:constr type="h" for="ch" forName="funnel" refType="h" fact="0.7"/>
          <dgm:constr type="t" for="ch" forName="funnel"/>
          <dgm:constr type="l" for="ch" forName="funnel"/>
        </dgm:constrLst>
      </dgm:if>
      <dgm:else name="Name3">
        <dgm:constrLst>
          <dgm:constr type="w" for="ch" forName="ellipse" refType="w" fact="0.645"/>
          <dgm:constr type="h" for="ch" forName="ellipse" refType="h" fact="0.28"/>
          <dgm:constr type="t" for="ch" forName="ellipse" refType="w" fact="0.0275"/>
          <dgm:constr type="l" for="ch" forName="ellipse" refType="w" fact="0.0265"/>
          <dgm:constr type="w" for="ch" forName="arrow1" refType="w" fact="0.125"/>
          <dgm:constr type="h" for="ch" forName="arrow1" refType="h" fact="0.1"/>
          <dgm:constr type="t" for="ch" forName="arrow1" refType="h" fact="0.72"/>
          <dgm:constr type="l" for="ch" forName="arrow1" refType="w" fact="0.2875"/>
          <dgm:constr type="w" for="ch" forName="rectangle" refType="w" fact="0.6"/>
          <dgm:constr type="h" for="ch" forName="rectangle" refType="w" refFor="ch" refForName="rectangle" fact="0.25"/>
          <dgm:constr type="t" for="ch" forName="rectangle" refType="h" fact="0.8"/>
          <dgm:constr type="l" for="ch" forName="rectangle" refType="w" fact="0.05"/>
          <dgm:constr type="primFontSz" for="ch" forName="rectangle" val="65"/>
          <dgm:constr type="w" for="ch" forName="item1" refType="w" fact="0.225"/>
          <dgm:constr type="h" for="ch" forName="item1" refType="w" fact="0.225"/>
          <dgm:constr type="t" for="ch" forName="item1" refType="h" fact="0.336"/>
          <dgm:constr type="l" for="ch" forName="item1" refType="w" fact="0.261"/>
          <dgm:constr type="primFontSz" for="ch" forName="item1" val="65"/>
          <dgm:constr type="w" for="ch" forName="item2" refType="w" fact="0.225"/>
          <dgm:constr type="h" for="ch" forName="item2" refType="w" fact="0.225"/>
          <dgm:constr type="t" for="ch" forName="item2" refType="h" fact="0.125"/>
          <dgm:constr type="l" for="ch" forName="item2" refType="w" fact="0.1"/>
          <dgm:constr type="primFontSz" for="ch" forName="item2" refType="primFontSz" refFor="ch" refForName="item1" op="equ"/>
          <dgm:constr type="w" for="ch" forName="item3" refType="w" fact="0.225"/>
          <dgm:constr type="h" for="ch" forName="item3" refType="w" fact="0.225"/>
          <dgm:constr type="t" for="ch" forName="item3" refType="h" fact="0.057"/>
          <dgm:constr type="l" for="ch" forName="item3" refType="w" fact="0.33"/>
          <dgm:constr type="primFontSz" for="ch" forName="item3" refType="primFontSz" refFor="ch" refForName="item1" op="equ"/>
          <dgm:constr type="w" for="ch" forName="funnel" refType="w" fact="0.7"/>
          <dgm:constr type="h" for="ch" forName="funnel" refType="h" fact="0.7"/>
          <dgm:constr type="t" for="ch" forName="funnel"/>
          <dgm:constr type="l" for="ch" forName="funnel"/>
        </dgm:constrLst>
      </dgm:else>
    </dgm:choose>
    <dgm:ruleLst/>
    <dgm:choose name="Name4">
      <dgm:if name="Name5" axis="ch" ptType="node" func="cnt" op="gte" val="1">
        <dgm:layoutNode name="ellipse" styleLbl="trBgShp">
          <dgm:alg type="sp"/>
          <dgm:shape xmlns:r="http://schemas.openxmlformats.org/officeDocument/2006/relationships" type="ellipse" r:blip="">
            <dgm:adjLst/>
          </dgm:shape>
          <dgm:presOf/>
          <dgm:constrLst/>
          <dgm:ruleLst/>
        </dgm:layoutNode>
        <dgm:layoutNode name="arrow1" styleLbl="fgShp">
          <dgm:alg type="sp"/>
          <dgm:shape xmlns:r="http://schemas.openxmlformats.org/officeDocument/2006/relationships" type="downArrow" r:blip="">
            <dgm:adjLst/>
          </dgm:shape>
          <dgm:presOf/>
          <dgm:constrLst/>
          <dgm:ruleLst/>
        </dgm:layoutNode>
        <dgm:layoutNode name="rectangle" styleLbl="revTx">
          <dgm:varLst>
            <dgm:bulletEnabled val="1"/>
          </dgm:varLst>
          <dgm:alg type="tx">
            <dgm:param type="txAnchorHorzCh" val="ctr"/>
          </dgm:alg>
          <dgm:shape xmlns:r="http://schemas.openxmlformats.org/officeDocument/2006/relationships" type="rect" r:blip="">
            <dgm:adjLst/>
          </dgm:shape>
          <dgm:choose name="Name6">
            <dgm:if name="Name7" axis="ch" ptType="node" func="cnt" op="equ" val="1">
              <dgm:presOf axis="ch desOrSelf" ptType="node node" st="1 1" cnt="1 0"/>
            </dgm:if>
            <dgm:if name="Name8" axis="ch" ptType="node" func="cnt" op="equ" val="2">
              <dgm:presOf axis="ch desOrSelf" ptType="node node" st="2 1" cnt="1 0"/>
            </dgm:if>
            <dgm:if name="Name9" axis="ch" ptType="node" func="cnt" op="equ" val="3">
              <dgm:presOf axis="ch desOrSelf" ptType="node node" st="3 1" cnt="1 0"/>
            </dgm:if>
            <dgm:else name="Name10">
              <dgm:presOf axis="ch desOrSelf" ptType="node node" st="4 1" cnt="1 0"/>
            </dgm:else>
          </dgm:choose>
          <dgm:constrLst/>
          <dgm:ruleLst>
            <dgm:rule type="primFontSz" val="5" fact="NaN" max="NaN"/>
          </dgm:ruleLst>
        </dgm:layoutNode>
        <dgm:forEach name="Name11" axis="ch" ptType="node" st="2" cnt="1">
          <dgm:layoutNode name="item1" styleLbl="node1">
            <dgm:varLst>
              <dgm:bulletEnabled val="1"/>
            </dgm:varLst>
            <dgm:alg type="tx">
              <dgm:param type="txAnchorVertCh" val="mid"/>
            </dgm:alg>
            <dgm:shape xmlns:r="http://schemas.openxmlformats.org/officeDocument/2006/relationships" type="ellipse" r:blip="">
              <dgm:adjLst/>
            </dgm:shape>
            <dgm:choose name="Name12">
              <dgm:if name="Name13" axis="root ch" ptType="all node" func="cnt" op="equ" val="1">
                <dgm:presOf/>
              </dgm:if>
              <dgm:if name="Name14" axis="root ch" ptType="all node" func="cnt" op="equ" val="2">
                <dgm:presOf axis="root ch desOrSelf" ptType="all node node" st="1 1 1" cnt="0 1 0"/>
              </dgm:if>
              <dgm:if name="Name15" axis="root ch" ptType="all node" func="cnt" op="equ" val="3">
                <dgm:presOf axis="root ch desOrSelf" ptType="all node node" st="1 2 1" cnt="0 1 0"/>
              </dgm:if>
              <dgm:else name="Name16">
                <dgm:presOf axis="root ch desOrSelf" ptType="all node node" st="1 3 1" cnt="0 1 0"/>
              </dgm:else>
            </dgm:choos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name="Name17" axis="ch" ptType="node" st="3" cnt="1">
          <dgm:layoutNode name="item2" styleLbl="node1">
            <dgm:varLst>
              <dgm:bulletEnabled val="1"/>
            </dgm:varLst>
            <dgm:alg type="tx">
              <dgm:param type="txAnchorVertCh" val="mid"/>
            </dgm:alg>
            <dgm:shape xmlns:r="http://schemas.openxmlformats.org/officeDocument/2006/relationships" type="ellipse" r:blip="">
              <dgm:adjLst/>
            </dgm:shape>
            <dgm:choose name="Name18">
              <dgm:if name="Name19" axis="root ch" ptType="all node" func="cnt" op="equ" val="1">
                <dgm:presOf/>
              </dgm:if>
              <dgm:if name="Name20" axis="root ch" ptType="all node" func="cnt" op="equ" val="2">
                <dgm:presOf/>
              </dgm:if>
              <dgm:if name="Name21" axis="root ch" ptType="all node" func="cnt" op="equ" val="3">
                <dgm:presOf axis="root ch desOrSelf" ptType="all node node" st="1 1 1" cnt="0 1 0"/>
              </dgm:if>
              <dgm:else name="Name22">
                <dgm:presOf axis="root ch desOrSelf" ptType="all node node" st="1 2 1" cnt="0 1 0"/>
              </dgm:else>
            </dgm:choos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name="Name23" axis="ch" ptType="node" st="4" cnt="1">
          <dgm:layoutNode name="item3" styleLbl="node1">
            <dgm:varLst>
              <dgm:bulletEnabled val="1"/>
            </dgm:varLst>
            <dgm:alg type="tx">
              <dgm:param type="txAnchorVertCh" val="mid"/>
            </dgm:alg>
            <dgm:shape xmlns:r="http://schemas.openxmlformats.org/officeDocument/2006/relationships" type="ellipse" r:blip="">
              <dgm:adjLst/>
            </dgm:shape>
            <dgm:choose name="Name24">
              <dgm:if name="Name25" axis="root ch" ptType="all node" func="cnt" op="equ" val="1">
                <dgm:presOf/>
              </dgm:if>
              <dgm:if name="Name26" axis="root ch" ptType="all node" func="cnt" op="equ" val="2">
                <dgm:presOf/>
              </dgm:if>
              <dgm:if name="Name27" axis="root ch" ptType="all node" func="cnt" op="equ" val="3">
                <dgm:presOf/>
              </dgm:if>
              <dgm:else name="Name28">
                <dgm:presOf axis="root ch desOrSelf" ptType="all node node" st="1 1 1" cnt="0 1 0"/>
              </dgm:else>
            </dgm:choos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layoutNode name="funnel" styleLbl="trAlignAcc1">
          <dgm:alg type="sp"/>
          <dgm:shape xmlns:r="http://schemas.openxmlformats.org/officeDocument/2006/relationships" type="funnel" r:blip="">
            <dgm:adjLst/>
          </dgm:shape>
          <dgm:presOf/>
          <dgm:constrLst/>
          <dgm:ruleLst/>
        </dgm:layoutNode>
      </dgm:if>
      <dgm:else name="Name29"/>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D99BB8E-1905-2E42-873B-300B12DE4AEB}" type="datetimeFigureOut">
              <a:rPr lang="en-US" smtClean="0"/>
              <a:t>3/29/23</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2B8470A-7032-0D4D-BFA8-5760BC7501BE}" type="slidenum">
              <a:rPr lang="en-US" smtClean="0"/>
              <a:t>‹#›</a:t>
            </a:fld>
            <a:endParaRPr lang="en-US" dirty="0"/>
          </a:p>
        </p:txBody>
      </p:sp>
    </p:spTree>
    <p:extLst>
      <p:ext uri="{BB962C8B-B14F-4D97-AF65-F5344CB8AC3E}">
        <p14:creationId xmlns:p14="http://schemas.microsoft.com/office/powerpoint/2010/main" val="89678160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187635-DB35-AD44-A9DE-18C5C64401B6}"/>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85128CCD-0678-0D4D-AE7D-A02EEEFD028A}"/>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032BB2AF-4B8F-6F43-BFA0-1AA1A3C52395}"/>
              </a:ext>
            </a:extLst>
          </p:cNvPr>
          <p:cNvSpPr>
            <a:spLocks noGrp="1"/>
          </p:cNvSpPr>
          <p:nvPr>
            <p:ph type="dt" sz="half" idx="10"/>
          </p:nvPr>
        </p:nvSpPr>
        <p:spPr/>
        <p:txBody>
          <a:bodyPr/>
          <a:lstStyle/>
          <a:p>
            <a:fld id="{FD9882A3-B49D-EB48-B7AE-7E28374C50E4}" type="datetime1">
              <a:rPr lang="de-CH" smtClean="0"/>
              <a:t>29.03.23</a:t>
            </a:fld>
            <a:endParaRPr lang="en-US" dirty="0"/>
          </a:p>
        </p:txBody>
      </p:sp>
      <p:sp>
        <p:nvSpPr>
          <p:cNvPr id="5" name="Footer Placeholder 4">
            <a:extLst>
              <a:ext uri="{FF2B5EF4-FFF2-40B4-BE49-F238E27FC236}">
                <a16:creationId xmlns:a16="http://schemas.microsoft.com/office/drawing/2014/main" id="{D38E4FB4-1CB0-1949-82C6-1E5ABA20DFFB}"/>
              </a:ext>
            </a:extLst>
          </p:cNvPr>
          <p:cNvSpPr>
            <a:spLocks noGrp="1"/>
          </p:cNvSpPr>
          <p:nvPr>
            <p:ph type="ftr" sz="quarter" idx="11"/>
          </p:nvPr>
        </p:nvSpPr>
        <p:spPr/>
        <p:txBody>
          <a:bodyPr/>
          <a:lstStyle/>
          <a:p>
            <a:r>
              <a:rPr lang="en-US" dirty="0"/>
              <a:t>Andrea Gaddi - CERN - Experimental Physics Department</a:t>
            </a:r>
          </a:p>
        </p:txBody>
      </p:sp>
      <p:sp>
        <p:nvSpPr>
          <p:cNvPr id="6" name="Slide Number Placeholder 5">
            <a:extLst>
              <a:ext uri="{FF2B5EF4-FFF2-40B4-BE49-F238E27FC236}">
                <a16:creationId xmlns:a16="http://schemas.microsoft.com/office/drawing/2014/main" id="{BB016D6D-7A51-FD47-9235-EA9DDD4AEEE7}"/>
              </a:ext>
            </a:extLst>
          </p:cNvPr>
          <p:cNvSpPr>
            <a:spLocks noGrp="1"/>
          </p:cNvSpPr>
          <p:nvPr>
            <p:ph type="sldNum" sz="quarter" idx="12"/>
          </p:nvPr>
        </p:nvSpPr>
        <p:spPr/>
        <p:txBody>
          <a:bodyPr/>
          <a:lstStyle/>
          <a:p>
            <a:fld id="{A675373A-A7CF-6F40-BF67-B92A2607B4AC}" type="slidenum">
              <a:rPr lang="en-US" smtClean="0"/>
              <a:t>‹#›</a:t>
            </a:fld>
            <a:endParaRPr lang="en-US" dirty="0"/>
          </a:p>
        </p:txBody>
      </p:sp>
    </p:spTree>
    <p:extLst>
      <p:ext uri="{BB962C8B-B14F-4D97-AF65-F5344CB8AC3E}">
        <p14:creationId xmlns:p14="http://schemas.microsoft.com/office/powerpoint/2010/main" val="114460373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4E756C1-A521-CF4D-B609-3B750082D205}"/>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6BC3BBE8-07A0-8348-B0F9-2E456720C1FF}"/>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BC604E44-2253-4244-9649-EB83A81CD2D5}"/>
              </a:ext>
            </a:extLst>
          </p:cNvPr>
          <p:cNvSpPr>
            <a:spLocks noGrp="1"/>
          </p:cNvSpPr>
          <p:nvPr>
            <p:ph type="dt" sz="half" idx="10"/>
          </p:nvPr>
        </p:nvSpPr>
        <p:spPr/>
        <p:txBody>
          <a:bodyPr/>
          <a:lstStyle/>
          <a:p>
            <a:fld id="{49FFB8F5-0E7A-0B4D-984E-77B2B6FE90A1}" type="datetime1">
              <a:rPr lang="de-CH" smtClean="0"/>
              <a:t>29.03.23</a:t>
            </a:fld>
            <a:endParaRPr lang="en-US" dirty="0"/>
          </a:p>
        </p:txBody>
      </p:sp>
      <p:sp>
        <p:nvSpPr>
          <p:cNvPr id="5" name="Footer Placeholder 4">
            <a:extLst>
              <a:ext uri="{FF2B5EF4-FFF2-40B4-BE49-F238E27FC236}">
                <a16:creationId xmlns:a16="http://schemas.microsoft.com/office/drawing/2014/main" id="{D62C951B-45FF-F84B-BA82-8FAEAB83B493}"/>
              </a:ext>
            </a:extLst>
          </p:cNvPr>
          <p:cNvSpPr>
            <a:spLocks noGrp="1"/>
          </p:cNvSpPr>
          <p:nvPr>
            <p:ph type="ftr" sz="quarter" idx="11"/>
          </p:nvPr>
        </p:nvSpPr>
        <p:spPr/>
        <p:txBody>
          <a:bodyPr/>
          <a:lstStyle/>
          <a:p>
            <a:r>
              <a:rPr lang="en-US" dirty="0"/>
              <a:t>Andrea Gaddi - CERN - Experimental Physics Department</a:t>
            </a:r>
          </a:p>
        </p:txBody>
      </p:sp>
      <p:sp>
        <p:nvSpPr>
          <p:cNvPr id="6" name="Slide Number Placeholder 5">
            <a:extLst>
              <a:ext uri="{FF2B5EF4-FFF2-40B4-BE49-F238E27FC236}">
                <a16:creationId xmlns:a16="http://schemas.microsoft.com/office/drawing/2014/main" id="{65E0533F-6916-D84C-8AD0-C9FC7E034DEE}"/>
              </a:ext>
            </a:extLst>
          </p:cNvPr>
          <p:cNvSpPr>
            <a:spLocks noGrp="1"/>
          </p:cNvSpPr>
          <p:nvPr>
            <p:ph type="sldNum" sz="quarter" idx="12"/>
          </p:nvPr>
        </p:nvSpPr>
        <p:spPr/>
        <p:txBody>
          <a:bodyPr/>
          <a:lstStyle/>
          <a:p>
            <a:fld id="{A675373A-A7CF-6F40-BF67-B92A2607B4AC}" type="slidenum">
              <a:rPr lang="en-US" smtClean="0"/>
              <a:t>‹#›</a:t>
            </a:fld>
            <a:endParaRPr lang="en-US" dirty="0"/>
          </a:p>
        </p:txBody>
      </p:sp>
    </p:spTree>
    <p:extLst>
      <p:ext uri="{BB962C8B-B14F-4D97-AF65-F5344CB8AC3E}">
        <p14:creationId xmlns:p14="http://schemas.microsoft.com/office/powerpoint/2010/main" val="91731380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67F05005-806B-9046-82C0-DC2B6C17ADBC}"/>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7462E0BF-3B6B-1A48-8782-BBF10B9EE725}"/>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8FA96E4-0B0A-924E-8BA5-11047D510810}"/>
              </a:ext>
            </a:extLst>
          </p:cNvPr>
          <p:cNvSpPr>
            <a:spLocks noGrp="1"/>
          </p:cNvSpPr>
          <p:nvPr>
            <p:ph type="dt" sz="half" idx="10"/>
          </p:nvPr>
        </p:nvSpPr>
        <p:spPr/>
        <p:txBody>
          <a:bodyPr/>
          <a:lstStyle/>
          <a:p>
            <a:fld id="{675ABC62-6955-AB49-A1D6-C43FA2F0BAD7}" type="datetime1">
              <a:rPr lang="de-CH" smtClean="0"/>
              <a:t>29.03.23</a:t>
            </a:fld>
            <a:endParaRPr lang="en-US" dirty="0"/>
          </a:p>
        </p:txBody>
      </p:sp>
      <p:sp>
        <p:nvSpPr>
          <p:cNvPr id="5" name="Footer Placeholder 4">
            <a:extLst>
              <a:ext uri="{FF2B5EF4-FFF2-40B4-BE49-F238E27FC236}">
                <a16:creationId xmlns:a16="http://schemas.microsoft.com/office/drawing/2014/main" id="{B789C9B7-0128-6D4D-9BD7-7D25B7FC0549}"/>
              </a:ext>
            </a:extLst>
          </p:cNvPr>
          <p:cNvSpPr>
            <a:spLocks noGrp="1"/>
          </p:cNvSpPr>
          <p:nvPr>
            <p:ph type="ftr" sz="quarter" idx="11"/>
          </p:nvPr>
        </p:nvSpPr>
        <p:spPr/>
        <p:txBody>
          <a:bodyPr/>
          <a:lstStyle/>
          <a:p>
            <a:r>
              <a:rPr lang="en-US" dirty="0"/>
              <a:t>Andrea Gaddi - CERN - Experimental Physics Department</a:t>
            </a:r>
          </a:p>
        </p:txBody>
      </p:sp>
      <p:sp>
        <p:nvSpPr>
          <p:cNvPr id="6" name="Slide Number Placeholder 5">
            <a:extLst>
              <a:ext uri="{FF2B5EF4-FFF2-40B4-BE49-F238E27FC236}">
                <a16:creationId xmlns:a16="http://schemas.microsoft.com/office/drawing/2014/main" id="{B1BFBB13-D51B-A94E-8ABA-EB27DF63B0D4}"/>
              </a:ext>
            </a:extLst>
          </p:cNvPr>
          <p:cNvSpPr>
            <a:spLocks noGrp="1"/>
          </p:cNvSpPr>
          <p:nvPr>
            <p:ph type="sldNum" sz="quarter" idx="12"/>
          </p:nvPr>
        </p:nvSpPr>
        <p:spPr/>
        <p:txBody>
          <a:bodyPr/>
          <a:lstStyle/>
          <a:p>
            <a:fld id="{A675373A-A7CF-6F40-BF67-B92A2607B4AC}" type="slidenum">
              <a:rPr lang="en-US" smtClean="0"/>
              <a:t>‹#›</a:t>
            </a:fld>
            <a:endParaRPr lang="en-US" dirty="0"/>
          </a:p>
        </p:txBody>
      </p:sp>
    </p:spTree>
    <p:extLst>
      <p:ext uri="{BB962C8B-B14F-4D97-AF65-F5344CB8AC3E}">
        <p14:creationId xmlns:p14="http://schemas.microsoft.com/office/powerpoint/2010/main" val="26316281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F777EF-74AE-DC4A-9FBD-CA9F17340A0A}"/>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B72D9B14-2F86-6240-98BC-97BDD6331B5E}"/>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B6EC5B12-A86B-2543-BD06-BEBEF3ABACFE}"/>
              </a:ext>
            </a:extLst>
          </p:cNvPr>
          <p:cNvSpPr>
            <a:spLocks noGrp="1"/>
          </p:cNvSpPr>
          <p:nvPr>
            <p:ph type="dt" sz="half" idx="10"/>
          </p:nvPr>
        </p:nvSpPr>
        <p:spPr/>
        <p:txBody>
          <a:bodyPr/>
          <a:lstStyle/>
          <a:p>
            <a:fld id="{4D524DB3-F4B0-0941-BFF8-0032F336D051}" type="datetime1">
              <a:rPr lang="de-CH" smtClean="0"/>
              <a:t>29.03.23</a:t>
            </a:fld>
            <a:endParaRPr lang="en-US" dirty="0"/>
          </a:p>
        </p:txBody>
      </p:sp>
      <p:sp>
        <p:nvSpPr>
          <p:cNvPr id="5" name="Footer Placeholder 4">
            <a:extLst>
              <a:ext uri="{FF2B5EF4-FFF2-40B4-BE49-F238E27FC236}">
                <a16:creationId xmlns:a16="http://schemas.microsoft.com/office/drawing/2014/main" id="{7DD92522-5C4A-C94E-A1A2-2F0B19687352}"/>
              </a:ext>
            </a:extLst>
          </p:cNvPr>
          <p:cNvSpPr>
            <a:spLocks noGrp="1"/>
          </p:cNvSpPr>
          <p:nvPr>
            <p:ph type="ftr" sz="quarter" idx="11"/>
          </p:nvPr>
        </p:nvSpPr>
        <p:spPr/>
        <p:txBody>
          <a:bodyPr/>
          <a:lstStyle/>
          <a:p>
            <a:r>
              <a:rPr lang="en-US" dirty="0"/>
              <a:t>Andrea Gaddi - CERN - Experimental Physics Department</a:t>
            </a:r>
          </a:p>
        </p:txBody>
      </p:sp>
      <p:sp>
        <p:nvSpPr>
          <p:cNvPr id="6" name="Slide Number Placeholder 5">
            <a:extLst>
              <a:ext uri="{FF2B5EF4-FFF2-40B4-BE49-F238E27FC236}">
                <a16:creationId xmlns:a16="http://schemas.microsoft.com/office/drawing/2014/main" id="{AFF6F733-06FC-9348-B9AA-F99410086F78}"/>
              </a:ext>
            </a:extLst>
          </p:cNvPr>
          <p:cNvSpPr>
            <a:spLocks noGrp="1"/>
          </p:cNvSpPr>
          <p:nvPr>
            <p:ph type="sldNum" sz="quarter" idx="12"/>
          </p:nvPr>
        </p:nvSpPr>
        <p:spPr/>
        <p:txBody>
          <a:bodyPr/>
          <a:lstStyle/>
          <a:p>
            <a:fld id="{A675373A-A7CF-6F40-BF67-B92A2607B4AC}" type="slidenum">
              <a:rPr lang="en-US" smtClean="0"/>
              <a:t>‹#›</a:t>
            </a:fld>
            <a:endParaRPr lang="en-US" dirty="0"/>
          </a:p>
        </p:txBody>
      </p:sp>
    </p:spTree>
    <p:extLst>
      <p:ext uri="{BB962C8B-B14F-4D97-AF65-F5344CB8AC3E}">
        <p14:creationId xmlns:p14="http://schemas.microsoft.com/office/powerpoint/2010/main" val="128944796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0E0877-638A-2B4B-864B-177BBDB511F6}"/>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F087B36F-CDFA-6344-B0AE-A58317CCEB0C}"/>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9C50BAE5-2FB1-334E-B5EF-712E3A87A62D}"/>
              </a:ext>
            </a:extLst>
          </p:cNvPr>
          <p:cNvSpPr>
            <a:spLocks noGrp="1"/>
          </p:cNvSpPr>
          <p:nvPr>
            <p:ph type="dt" sz="half" idx="10"/>
          </p:nvPr>
        </p:nvSpPr>
        <p:spPr/>
        <p:txBody>
          <a:bodyPr/>
          <a:lstStyle/>
          <a:p>
            <a:fld id="{6C0F388D-B457-B54A-B6F4-12F7E1074895}" type="datetime1">
              <a:rPr lang="de-CH" smtClean="0"/>
              <a:t>29.03.23</a:t>
            </a:fld>
            <a:endParaRPr lang="en-US" dirty="0"/>
          </a:p>
        </p:txBody>
      </p:sp>
      <p:sp>
        <p:nvSpPr>
          <p:cNvPr id="5" name="Footer Placeholder 4">
            <a:extLst>
              <a:ext uri="{FF2B5EF4-FFF2-40B4-BE49-F238E27FC236}">
                <a16:creationId xmlns:a16="http://schemas.microsoft.com/office/drawing/2014/main" id="{7B4FA6F9-F9FD-2E43-8B65-6AA1A2A0684C}"/>
              </a:ext>
            </a:extLst>
          </p:cNvPr>
          <p:cNvSpPr>
            <a:spLocks noGrp="1"/>
          </p:cNvSpPr>
          <p:nvPr>
            <p:ph type="ftr" sz="quarter" idx="11"/>
          </p:nvPr>
        </p:nvSpPr>
        <p:spPr/>
        <p:txBody>
          <a:bodyPr/>
          <a:lstStyle/>
          <a:p>
            <a:r>
              <a:rPr lang="en-US" dirty="0"/>
              <a:t>Andrea Gaddi - CERN - Experimental Physics Department</a:t>
            </a:r>
          </a:p>
        </p:txBody>
      </p:sp>
      <p:sp>
        <p:nvSpPr>
          <p:cNvPr id="6" name="Slide Number Placeholder 5">
            <a:extLst>
              <a:ext uri="{FF2B5EF4-FFF2-40B4-BE49-F238E27FC236}">
                <a16:creationId xmlns:a16="http://schemas.microsoft.com/office/drawing/2014/main" id="{690E8382-6658-7342-878B-A8D368AA1E01}"/>
              </a:ext>
            </a:extLst>
          </p:cNvPr>
          <p:cNvSpPr>
            <a:spLocks noGrp="1"/>
          </p:cNvSpPr>
          <p:nvPr>
            <p:ph type="sldNum" sz="quarter" idx="12"/>
          </p:nvPr>
        </p:nvSpPr>
        <p:spPr/>
        <p:txBody>
          <a:bodyPr/>
          <a:lstStyle/>
          <a:p>
            <a:fld id="{A675373A-A7CF-6F40-BF67-B92A2607B4AC}" type="slidenum">
              <a:rPr lang="en-US" smtClean="0"/>
              <a:t>‹#›</a:t>
            </a:fld>
            <a:endParaRPr lang="en-US" dirty="0"/>
          </a:p>
        </p:txBody>
      </p:sp>
    </p:spTree>
    <p:extLst>
      <p:ext uri="{BB962C8B-B14F-4D97-AF65-F5344CB8AC3E}">
        <p14:creationId xmlns:p14="http://schemas.microsoft.com/office/powerpoint/2010/main" val="389714096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FA19F3-A921-534C-8A23-2F8ECBA9869B}"/>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B1CDDCB9-D130-4A4C-A3D8-9824C8405A3C}"/>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87046618-8D1E-E540-93EA-C0D92373471B}"/>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810E47D3-3B64-874C-9C2E-6A20FEE84B5A}"/>
              </a:ext>
            </a:extLst>
          </p:cNvPr>
          <p:cNvSpPr>
            <a:spLocks noGrp="1"/>
          </p:cNvSpPr>
          <p:nvPr>
            <p:ph type="dt" sz="half" idx="10"/>
          </p:nvPr>
        </p:nvSpPr>
        <p:spPr/>
        <p:txBody>
          <a:bodyPr/>
          <a:lstStyle/>
          <a:p>
            <a:fld id="{539F0035-6483-5544-AB53-E62EAF56F887}" type="datetime1">
              <a:rPr lang="de-CH" smtClean="0"/>
              <a:t>29.03.23</a:t>
            </a:fld>
            <a:endParaRPr lang="en-US" dirty="0"/>
          </a:p>
        </p:txBody>
      </p:sp>
      <p:sp>
        <p:nvSpPr>
          <p:cNvPr id="6" name="Footer Placeholder 5">
            <a:extLst>
              <a:ext uri="{FF2B5EF4-FFF2-40B4-BE49-F238E27FC236}">
                <a16:creationId xmlns:a16="http://schemas.microsoft.com/office/drawing/2014/main" id="{28A11C0C-F52C-C143-AB53-D5E6810C0042}"/>
              </a:ext>
            </a:extLst>
          </p:cNvPr>
          <p:cNvSpPr>
            <a:spLocks noGrp="1"/>
          </p:cNvSpPr>
          <p:nvPr>
            <p:ph type="ftr" sz="quarter" idx="11"/>
          </p:nvPr>
        </p:nvSpPr>
        <p:spPr/>
        <p:txBody>
          <a:bodyPr/>
          <a:lstStyle/>
          <a:p>
            <a:r>
              <a:rPr lang="en-US" dirty="0"/>
              <a:t>Andrea Gaddi - CERN - Experimental Physics Department</a:t>
            </a:r>
          </a:p>
        </p:txBody>
      </p:sp>
      <p:sp>
        <p:nvSpPr>
          <p:cNvPr id="7" name="Slide Number Placeholder 6">
            <a:extLst>
              <a:ext uri="{FF2B5EF4-FFF2-40B4-BE49-F238E27FC236}">
                <a16:creationId xmlns:a16="http://schemas.microsoft.com/office/drawing/2014/main" id="{E46B7EE9-D21A-1E4C-B0F8-CDC9A8696261}"/>
              </a:ext>
            </a:extLst>
          </p:cNvPr>
          <p:cNvSpPr>
            <a:spLocks noGrp="1"/>
          </p:cNvSpPr>
          <p:nvPr>
            <p:ph type="sldNum" sz="quarter" idx="12"/>
          </p:nvPr>
        </p:nvSpPr>
        <p:spPr/>
        <p:txBody>
          <a:bodyPr/>
          <a:lstStyle/>
          <a:p>
            <a:fld id="{A675373A-A7CF-6F40-BF67-B92A2607B4AC}" type="slidenum">
              <a:rPr lang="en-US" smtClean="0"/>
              <a:t>‹#›</a:t>
            </a:fld>
            <a:endParaRPr lang="en-US" dirty="0"/>
          </a:p>
        </p:txBody>
      </p:sp>
    </p:spTree>
    <p:extLst>
      <p:ext uri="{BB962C8B-B14F-4D97-AF65-F5344CB8AC3E}">
        <p14:creationId xmlns:p14="http://schemas.microsoft.com/office/powerpoint/2010/main" val="96453743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74BF4A1-20F5-584D-A355-D7F723DF23DF}"/>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04D14A2E-3A6F-3347-BCDE-84E94AD8B17E}"/>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90FB3B30-F200-D94E-8D5E-F491E4966076}"/>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41A25A8A-1EAD-6447-A2EA-375222934D14}"/>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115A88E2-EE26-FB48-8F22-2ED0E8F71154}"/>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AF389E2E-A6B5-1A40-8959-6BCD066663D8}"/>
              </a:ext>
            </a:extLst>
          </p:cNvPr>
          <p:cNvSpPr>
            <a:spLocks noGrp="1"/>
          </p:cNvSpPr>
          <p:nvPr>
            <p:ph type="dt" sz="half" idx="10"/>
          </p:nvPr>
        </p:nvSpPr>
        <p:spPr/>
        <p:txBody>
          <a:bodyPr/>
          <a:lstStyle/>
          <a:p>
            <a:fld id="{812B683E-60DB-9545-8CF6-A1C00E0ED3F6}" type="datetime1">
              <a:rPr lang="de-CH" smtClean="0"/>
              <a:t>29.03.23</a:t>
            </a:fld>
            <a:endParaRPr lang="en-US" dirty="0"/>
          </a:p>
        </p:txBody>
      </p:sp>
      <p:sp>
        <p:nvSpPr>
          <p:cNvPr id="8" name="Footer Placeholder 7">
            <a:extLst>
              <a:ext uri="{FF2B5EF4-FFF2-40B4-BE49-F238E27FC236}">
                <a16:creationId xmlns:a16="http://schemas.microsoft.com/office/drawing/2014/main" id="{3BF6375D-0640-FD4C-8507-17A02D481E8A}"/>
              </a:ext>
            </a:extLst>
          </p:cNvPr>
          <p:cNvSpPr>
            <a:spLocks noGrp="1"/>
          </p:cNvSpPr>
          <p:nvPr>
            <p:ph type="ftr" sz="quarter" idx="11"/>
          </p:nvPr>
        </p:nvSpPr>
        <p:spPr/>
        <p:txBody>
          <a:bodyPr/>
          <a:lstStyle/>
          <a:p>
            <a:r>
              <a:rPr lang="en-US" dirty="0"/>
              <a:t>Andrea Gaddi - CERN - Experimental Physics Department</a:t>
            </a:r>
          </a:p>
        </p:txBody>
      </p:sp>
      <p:sp>
        <p:nvSpPr>
          <p:cNvPr id="9" name="Slide Number Placeholder 8">
            <a:extLst>
              <a:ext uri="{FF2B5EF4-FFF2-40B4-BE49-F238E27FC236}">
                <a16:creationId xmlns:a16="http://schemas.microsoft.com/office/drawing/2014/main" id="{38F64E59-EAAF-FB4C-9315-418D5341D106}"/>
              </a:ext>
            </a:extLst>
          </p:cNvPr>
          <p:cNvSpPr>
            <a:spLocks noGrp="1"/>
          </p:cNvSpPr>
          <p:nvPr>
            <p:ph type="sldNum" sz="quarter" idx="12"/>
          </p:nvPr>
        </p:nvSpPr>
        <p:spPr/>
        <p:txBody>
          <a:bodyPr/>
          <a:lstStyle/>
          <a:p>
            <a:fld id="{A675373A-A7CF-6F40-BF67-B92A2607B4AC}" type="slidenum">
              <a:rPr lang="en-US" smtClean="0"/>
              <a:t>‹#›</a:t>
            </a:fld>
            <a:endParaRPr lang="en-US" dirty="0"/>
          </a:p>
        </p:txBody>
      </p:sp>
    </p:spTree>
    <p:extLst>
      <p:ext uri="{BB962C8B-B14F-4D97-AF65-F5344CB8AC3E}">
        <p14:creationId xmlns:p14="http://schemas.microsoft.com/office/powerpoint/2010/main" val="357180189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42284C0-97C5-1A4D-98AF-660605F5433B}"/>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FA6CA6F3-19B5-BD43-B1D4-677EC1E00EEB}"/>
              </a:ext>
            </a:extLst>
          </p:cNvPr>
          <p:cNvSpPr>
            <a:spLocks noGrp="1"/>
          </p:cNvSpPr>
          <p:nvPr>
            <p:ph type="dt" sz="half" idx="10"/>
          </p:nvPr>
        </p:nvSpPr>
        <p:spPr/>
        <p:txBody>
          <a:bodyPr/>
          <a:lstStyle/>
          <a:p>
            <a:fld id="{A392E8DC-A2E2-AA48-B24E-9BF2A3FF619D}" type="datetime1">
              <a:rPr lang="de-CH" smtClean="0"/>
              <a:t>29.03.23</a:t>
            </a:fld>
            <a:endParaRPr lang="en-US" dirty="0"/>
          </a:p>
        </p:txBody>
      </p:sp>
      <p:sp>
        <p:nvSpPr>
          <p:cNvPr id="4" name="Footer Placeholder 3">
            <a:extLst>
              <a:ext uri="{FF2B5EF4-FFF2-40B4-BE49-F238E27FC236}">
                <a16:creationId xmlns:a16="http://schemas.microsoft.com/office/drawing/2014/main" id="{D485F04E-5CCD-AF46-9C59-1332F0E80F75}"/>
              </a:ext>
            </a:extLst>
          </p:cNvPr>
          <p:cNvSpPr>
            <a:spLocks noGrp="1"/>
          </p:cNvSpPr>
          <p:nvPr>
            <p:ph type="ftr" sz="quarter" idx="11"/>
          </p:nvPr>
        </p:nvSpPr>
        <p:spPr/>
        <p:txBody>
          <a:bodyPr/>
          <a:lstStyle/>
          <a:p>
            <a:r>
              <a:rPr lang="en-US" dirty="0"/>
              <a:t>Andrea Gaddi - CERN - Experimental Physics Department</a:t>
            </a:r>
          </a:p>
        </p:txBody>
      </p:sp>
      <p:sp>
        <p:nvSpPr>
          <p:cNvPr id="5" name="Slide Number Placeholder 4">
            <a:extLst>
              <a:ext uri="{FF2B5EF4-FFF2-40B4-BE49-F238E27FC236}">
                <a16:creationId xmlns:a16="http://schemas.microsoft.com/office/drawing/2014/main" id="{B09BF386-EE80-8749-90FB-38ECF96AF1C6}"/>
              </a:ext>
            </a:extLst>
          </p:cNvPr>
          <p:cNvSpPr>
            <a:spLocks noGrp="1"/>
          </p:cNvSpPr>
          <p:nvPr>
            <p:ph type="sldNum" sz="quarter" idx="12"/>
          </p:nvPr>
        </p:nvSpPr>
        <p:spPr/>
        <p:txBody>
          <a:bodyPr/>
          <a:lstStyle/>
          <a:p>
            <a:fld id="{A675373A-A7CF-6F40-BF67-B92A2607B4AC}" type="slidenum">
              <a:rPr lang="en-US" smtClean="0"/>
              <a:t>‹#›</a:t>
            </a:fld>
            <a:endParaRPr lang="en-US" dirty="0"/>
          </a:p>
        </p:txBody>
      </p:sp>
    </p:spTree>
    <p:extLst>
      <p:ext uri="{BB962C8B-B14F-4D97-AF65-F5344CB8AC3E}">
        <p14:creationId xmlns:p14="http://schemas.microsoft.com/office/powerpoint/2010/main" val="165599139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88A1AB18-49E2-304A-9CD6-F331A506B031}"/>
              </a:ext>
            </a:extLst>
          </p:cNvPr>
          <p:cNvSpPr>
            <a:spLocks noGrp="1"/>
          </p:cNvSpPr>
          <p:nvPr>
            <p:ph type="dt" sz="half" idx="10"/>
          </p:nvPr>
        </p:nvSpPr>
        <p:spPr/>
        <p:txBody>
          <a:bodyPr/>
          <a:lstStyle/>
          <a:p>
            <a:fld id="{E4579C93-A219-164A-BFA8-F6EAF5E53089}" type="datetime1">
              <a:rPr lang="de-CH" smtClean="0"/>
              <a:t>29.03.23</a:t>
            </a:fld>
            <a:endParaRPr lang="en-US" dirty="0"/>
          </a:p>
        </p:txBody>
      </p:sp>
      <p:sp>
        <p:nvSpPr>
          <p:cNvPr id="3" name="Footer Placeholder 2">
            <a:extLst>
              <a:ext uri="{FF2B5EF4-FFF2-40B4-BE49-F238E27FC236}">
                <a16:creationId xmlns:a16="http://schemas.microsoft.com/office/drawing/2014/main" id="{12F4452D-18D8-FB4A-9B93-B7D6A88AFC54}"/>
              </a:ext>
            </a:extLst>
          </p:cNvPr>
          <p:cNvSpPr>
            <a:spLocks noGrp="1"/>
          </p:cNvSpPr>
          <p:nvPr>
            <p:ph type="ftr" sz="quarter" idx="11"/>
          </p:nvPr>
        </p:nvSpPr>
        <p:spPr/>
        <p:txBody>
          <a:bodyPr/>
          <a:lstStyle/>
          <a:p>
            <a:r>
              <a:rPr lang="en-US" dirty="0"/>
              <a:t>Andrea Gaddi - CERN - Experimental Physics Department</a:t>
            </a:r>
          </a:p>
        </p:txBody>
      </p:sp>
      <p:sp>
        <p:nvSpPr>
          <p:cNvPr id="4" name="Slide Number Placeholder 3">
            <a:extLst>
              <a:ext uri="{FF2B5EF4-FFF2-40B4-BE49-F238E27FC236}">
                <a16:creationId xmlns:a16="http://schemas.microsoft.com/office/drawing/2014/main" id="{BA45660D-691A-174B-884C-18EE1E3C7CAB}"/>
              </a:ext>
            </a:extLst>
          </p:cNvPr>
          <p:cNvSpPr>
            <a:spLocks noGrp="1"/>
          </p:cNvSpPr>
          <p:nvPr>
            <p:ph type="sldNum" sz="quarter" idx="12"/>
          </p:nvPr>
        </p:nvSpPr>
        <p:spPr/>
        <p:txBody>
          <a:bodyPr/>
          <a:lstStyle/>
          <a:p>
            <a:fld id="{A675373A-A7CF-6F40-BF67-B92A2607B4AC}" type="slidenum">
              <a:rPr lang="en-US" smtClean="0"/>
              <a:t>‹#›</a:t>
            </a:fld>
            <a:endParaRPr lang="en-US" dirty="0"/>
          </a:p>
        </p:txBody>
      </p:sp>
    </p:spTree>
    <p:extLst>
      <p:ext uri="{BB962C8B-B14F-4D97-AF65-F5344CB8AC3E}">
        <p14:creationId xmlns:p14="http://schemas.microsoft.com/office/powerpoint/2010/main" val="407580090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F47081-4C33-6844-B4D0-95A4360D3DD6}"/>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66A09189-C9EC-3F4E-9164-A896CB3E8BEC}"/>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0F5AF83B-1B47-0447-900E-0CD061E8A87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82B2D362-916E-8A4E-ABDE-B214263E5C12}"/>
              </a:ext>
            </a:extLst>
          </p:cNvPr>
          <p:cNvSpPr>
            <a:spLocks noGrp="1"/>
          </p:cNvSpPr>
          <p:nvPr>
            <p:ph type="dt" sz="half" idx="10"/>
          </p:nvPr>
        </p:nvSpPr>
        <p:spPr/>
        <p:txBody>
          <a:bodyPr/>
          <a:lstStyle/>
          <a:p>
            <a:fld id="{0DDC6630-DC4C-DC45-A22F-0D0E50C035E3}" type="datetime1">
              <a:rPr lang="de-CH" smtClean="0"/>
              <a:t>29.03.23</a:t>
            </a:fld>
            <a:endParaRPr lang="en-US" dirty="0"/>
          </a:p>
        </p:txBody>
      </p:sp>
      <p:sp>
        <p:nvSpPr>
          <p:cNvPr id="6" name="Footer Placeholder 5">
            <a:extLst>
              <a:ext uri="{FF2B5EF4-FFF2-40B4-BE49-F238E27FC236}">
                <a16:creationId xmlns:a16="http://schemas.microsoft.com/office/drawing/2014/main" id="{6AE0B601-D013-D64B-97C9-900694CF037C}"/>
              </a:ext>
            </a:extLst>
          </p:cNvPr>
          <p:cNvSpPr>
            <a:spLocks noGrp="1"/>
          </p:cNvSpPr>
          <p:nvPr>
            <p:ph type="ftr" sz="quarter" idx="11"/>
          </p:nvPr>
        </p:nvSpPr>
        <p:spPr/>
        <p:txBody>
          <a:bodyPr/>
          <a:lstStyle/>
          <a:p>
            <a:r>
              <a:rPr lang="en-US" dirty="0"/>
              <a:t>Andrea Gaddi - CERN - Experimental Physics Department</a:t>
            </a:r>
          </a:p>
        </p:txBody>
      </p:sp>
      <p:sp>
        <p:nvSpPr>
          <p:cNvPr id="7" name="Slide Number Placeholder 6">
            <a:extLst>
              <a:ext uri="{FF2B5EF4-FFF2-40B4-BE49-F238E27FC236}">
                <a16:creationId xmlns:a16="http://schemas.microsoft.com/office/drawing/2014/main" id="{4D424FAD-F596-8A43-B19D-3AC62830E3E6}"/>
              </a:ext>
            </a:extLst>
          </p:cNvPr>
          <p:cNvSpPr>
            <a:spLocks noGrp="1"/>
          </p:cNvSpPr>
          <p:nvPr>
            <p:ph type="sldNum" sz="quarter" idx="12"/>
          </p:nvPr>
        </p:nvSpPr>
        <p:spPr/>
        <p:txBody>
          <a:bodyPr/>
          <a:lstStyle/>
          <a:p>
            <a:fld id="{A675373A-A7CF-6F40-BF67-B92A2607B4AC}" type="slidenum">
              <a:rPr lang="en-US" smtClean="0"/>
              <a:t>‹#›</a:t>
            </a:fld>
            <a:endParaRPr lang="en-US" dirty="0"/>
          </a:p>
        </p:txBody>
      </p:sp>
    </p:spTree>
    <p:extLst>
      <p:ext uri="{BB962C8B-B14F-4D97-AF65-F5344CB8AC3E}">
        <p14:creationId xmlns:p14="http://schemas.microsoft.com/office/powerpoint/2010/main" val="314132434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BC1CBC-A5F3-264F-A54C-82F3FAE37D0A}"/>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72127D54-A796-6A4D-AC3C-FC84B8C2A464}"/>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4244E5CC-B04A-7347-ACA7-64EEC2AEB30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C9FDCB55-A900-5945-93FC-A336A96ACC05}"/>
              </a:ext>
            </a:extLst>
          </p:cNvPr>
          <p:cNvSpPr>
            <a:spLocks noGrp="1"/>
          </p:cNvSpPr>
          <p:nvPr>
            <p:ph type="dt" sz="half" idx="10"/>
          </p:nvPr>
        </p:nvSpPr>
        <p:spPr/>
        <p:txBody>
          <a:bodyPr/>
          <a:lstStyle/>
          <a:p>
            <a:fld id="{81234EC2-9D0E-1C4F-A8D1-02AD963B172B}" type="datetime1">
              <a:rPr lang="de-CH" smtClean="0"/>
              <a:t>29.03.23</a:t>
            </a:fld>
            <a:endParaRPr lang="en-US" dirty="0"/>
          </a:p>
        </p:txBody>
      </p:sp>
      <p:sp>
        <p:nvSpPr>
          <p:cNvPr id="6" name="Footer Placeholder 5">
            <a:extLst>
              <a:ext uri="{FF2B5EF4-FFF2-40B4-BE49-F238E27FC236}">
                <a16:creationId xmlns:a16="http://schemas.microsoft.com/office/drawing/2014/main" id="{24C4017B-22E7-EC4E-8174-E8BCC374AF93}"/>
              </a:ext>
            </a:extLst>
          </p:cNvPr>
          <p:cNvSpPr>
            <a:spLocks noGrp="1"/>
          </p:cNvSpPr>
          <p:nvPr>
            <p:ph type="ftr" sz="quarter" idx="11"/>
          </p:nvPr>
        </p:nvSpPr>
        <p:spPr/>
        <p:txBody>
          <a:bodyPr/>
          <a:lstStyle/>
          <a:p>
            <a:r>
              <a:rPr lang="en-US" dirty="0"/>
              <a:t>Andrea Gaddi - CERN - Experimental Physics Department</a:t>
            </a:r>
          </a:p>
        </p:txBody>
      </p:sp>
      <p:sp>
        <p:nvSpPr>
          <p:cNvPr id="7" name="Slide Number Placeholder 6">
            <a:extLst>
              <a:ext uri="{FF2B5EF4-FFF2-40B4-BE49-F238E27FC236}">
                <a16:creationId xmlns:a16="http://schemas.microsoft.com/office/drawing/2014/main" id="{4C8F96FA-A778-9443-8EC3-0E7B5370E0B6}"/>
              </a:ext>
            </a:extLst>
          </p:cNvPr>
          <p:cNvSpPr>
            <a:spLocks noGrp="1"/>
          </p:cNvSpPr>
          <p:nvPr>
            <p:ph type="sldNum" sz="quarter" idx="12"/>
          </p:nvPr>
        </p:nvSpPr>
        <p:spPr/>
        <p:txBody>
          <a:bodyPr/>
          <a:lstStyle/>
          <a:p>
            <a:fld id="{A675373A-A7CF-6F40-BF67-B92A2607B4AC}" type="slidenum">
              <a:rPr lang="en-US" smtClean="0"/>
              <a:t>‹#›</a:t>
            </a:fld>
            <a:endParaRPr lang="en-US" dirty="0"/>
          </a:p>
        </p:txBody>
      </p:sp>
    </p:spTree>
    <p:extLst>
      <p:ext uri="{BB962C8B-B14F-4D97-AF65-F5344CB8AC3E}">
        <p14:creationId xmlns:p14="http://schemas.microsoft.com/office/powerpoint/2010/main" val="187398654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0ABD5FCF-7E72-7640-9DAE-15A2444CA6F4}"/>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8F80E008-123B-0543-B097-5E64C6ECE321}"/>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647130E-4AAF-3F41-8387-692B020CDB6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B49717D-926D-C241-9FB6-171228EAE6D7}" type="datetime1">
              <a:rPr lang="de-CH" smtClean="0"/>
              <a:t>29.03.23</a:t>
            </a:fld>
            <a:endParaRPr lang="en-US" dirty="0"/>
          </a:p>
        </p:txBody>
      </p:sp>
      <p:sp>
        <p:nvSpPr>
          <p:cNvPr id="5" name="Footer Placeholder 4">
            <a:extLst>
              <a:ext uri="{FF2B5EF4-FFF2-40B4-BE49-F238E27FC236}">
                <a16:creationId xmlns:a16="http://schemas.microsoft.com/office/drawing/2014/main" id="{6FB4B87E-A769-984F-82B4-FB55CB173854}"/>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a:t>Andrea Gaddi - CERN - Experimental Physics Department</a:t>
            </a:r>
          </a:p>
        </p:txBody>
      </p:sp>
      <p:sp>
        <p:nvSpPr>
          <p:cNvPr id="6" name="Slide Number Placeholder 5">
            <a:extLst>
              <a:ext uri="{FF2B5EF4-FFF2-40B4-BE49-F238E27FC236}">
                <a16:creationId xmlns:a16="http://schemas.microsoft.com/office/drawing/2014/main" id="{2E81F8CB-D970-1641-88F6-17CE0905537A}"/>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675373A-A7CF-6F40-BF67-B92A2607B4AC}" type="slidenum">
              <a:rPr lang="en-US" smtClean="0"/>
              <a:t>‹#›</a:t>
            </a:fld>
            <a:endParaRPr lang="en-US" dirty="0"/>
          </a:p>
        </p:txBody>
      </p:sp>
    </p:spTree>
    <p:extLst>
      <p:ext uri="{BB962C8B-B14F-4D97-AF65-F5344CB8AC3E}">
        <p14:creationId xmlns:p14="http://schemas.microsoft.com/office/powerpoint/2010/main" val="144829205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pdf"/><Relationship Id="rId1" Type="http://schemas.openxmlformats.org/officeDocument/2006/relationships/slideLayout" Target="../slideLayouts/slideLayout2.xml"/><Relationship Id="rId5" Type="http://schemas.openxmlformats.org/officeDocument/2006/relationships/image" Target="../media/image10.JPG"/><Relationship Id="rId4" Type="http://schemas.openxmlformats.org/officeDocument/2006/relationships/image" Target="../media/image9.jp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2.emf"/><Relationship Id="rId2" Type="http://schemas.openxmlformats.org/officeDocument/2006/relationships/image" Target="../media/image11.jpg"/><Relationship Id="rId1" Type="http://schemas.openxmlformats.org/officeDocument/2006/relationships/slideLayout" Target="../slideLayouts/slideLayout2.xml"/><Relationship Id="rId4" Type="http://schemas.openxmlformats.org/officeDocument/2006/relationships/image" Target="../media/image13.PNG"/></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1.xml"/><Relationship Id="rId7" Type="http://schemas.openxmlformats.org/officeDocument/2006/relationships/image" Target="../media/image14.png"/><Relationship Id="rId2" Type="http://schemas.openxmlformats.org/officeDocument/2006/relationships/diagramData" Target="../diagrams/data1.xml"/><Relationship Id="rId1" Type="http://schemas.openxmlformats.org/officeDocument/2006/relationships/slideLayout" Target="../slideLayouts/slideLayout7.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100.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g"/><Relationship Id="rId1" Type="http://schemas.openxmlformats.org/officeDocument/2006/relationships/slideLayout" Target="../slideLayouts/slideLayout2.xml"/><Relationship Id="rId4" Type="http://schemas.openxmlformats.org/officeDocument/2006/relationships/image" Target="../media/image4.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7CA6BE-7DDD-1343-B27A-B8D5DC0CA080}"/>
              </a:ext>
            </a:extLst>
          </p:cNvPr>
          <p:cNvSpPr>
            <a:spLocks noGrp="1"/>
          </p:cNvSpPr>
          <p:nvPr>
            <p:ph type="ctrTitle"/>
          </p:nvPr>
        </p:nvSpPr>
        <p:spPr>
          <a:xfrm>
            <a:off x="639745" y="369353"/>
            <a:ext cx="10912510" cy="4454194"/>
          </a:xfrm>
        </p:spPr>
        <p:txBody>
          <a:bodyPr>
            <a:normAutofit/>
          </a:bodyPr>
          <a:lstStyle/>
          <a:p>
            <a:br>
              <a:rPr lang="en-US" dirty="0"/>
            </a:br>
            <a:br>
              <a:rPr lang="en-US" dirty="0"/>
            </a:br>
            <a:r>
              <a:rPr lang="en-US" sz="4000" b="1" dirty="0"/>
              <a:t>Research on innovative materials for neutron and gamma radiation shielding</a:t>
            </a:r>
            <a:br>
              <a:rPr lang="en-US" dirty="0"/>
            </a:br>
            <a:br>
              <a:rPr lang="en-US" dirty="0"/>
            </a:br>
            <a:endParaRPr lang="en-US" sz="2900" dirty="0"/>
          </a:p>
        </p:txBody>
      </p:sp>
      <p:sp>
        <p:nvSpPr>
          <p:cNvPr id="3" name="Footer Placeholder 2">
            <a:extLst>
              <a:ext uri="{FF2B5EF4-FFF2-40B4-BE49-F238E27FC236}">
                <a16:creationId xmlns:a16="http://schemas.microsoft.com/office/drawing/2014/main" id="{B27CBFFE-5578-3041-8EC8-816CDB6E3A1E}"/>
              </a:ext>
            </a:extLst>
          </p:cNvPr>
          <p:cNvSpPr>
            <a:spLocks noGrp="1"/>
          </p:cNvSpPr>
          <p:nvPr>
            <p:ph type="ftr" sz="quarter" idx="11"/>
          </p:nvPr>
        </p:nvSpPr>
        <p:spPr/>
        <p:txBody>
          <a:bodyPr/>
          <a:lstStyle/>
          <a:p>
            <a:r>
              <a:rPr lang="en-US"/>
              <a:t>Andrea Gaddi - CERN - Experimental Physics Department</a:t>
            </a:r>
            <a:endParaRPr lang="en-US" dirty="0"/>
          </a:p>
        </p:txBody>
      </p:sp>
      <p:sp>
        <p:nvSpPr>
          <p:cNvPr id="4" name="Slide Number Placeholder 3">
            <a:extLst>
              <a:ext uri="{FF2B5EF4-FFF2-40B4-BE49-F238E27FC236}">
                <a16:creationId xmlns:a16="http://schemas.microsoft.com/office/drawing/2014/main" id="{4B0660EF-D649-D145-8AB5-A121143B6CF9}"/>
              </a:ext>
            </a:extLst>
          </p:cNvPr>
          <p:cNvSpPr>
            <a:spLocks noGrp="1"/>
          </p:cNvSpPr>
          <p:nvPr>
            <p:ph type="sldNum" sz="quarter" idx="12"/>
          </p:nvPr>
        </p:nvSpPr>
        <p:spPr/>
        <p:txBody>
          <a:bodyPr/>
          <a:lstStyle/>
          <a:p>
            <a:fld id="{A675373A-A7CF-6F40-BF67-B92A2607B4AC}" type="slidenum">
              <a:rPr lang="en-US" smtClean="0"/>
              <a:t>1</a:t>
            </a:fld>
            <a:endParaRPr lang="en-US" dirty="0"/>
          </a:p>
        </p:txBody>
      </p:sp>
      <p:pic>
        <p:nvPicPr>
          <p:cNvPr id="5" name="Picture 4" descr="Logo&#10;&#10;Description automatically generated">
            <a:extLst>
              <a:ext uri="{FF2B5EF4-FFF2-40B4-BE49-F238E27FC236}">
                <a16:creationId xmlns:a16="http://schemas.microsoft.com/office/drawing/2014/main" id="{D64C45F8-B604-604D-A32B-98AB27CDD49B}"/>
              </a:ext>
            </a:extLst>
          </p:cNvPr>
          <p:cNvPicPr>
            <a:picLocks noChangeAspect="1"/>
          </p:cNvPicPr>
          <p:nvPr/>
        </p:nvPicPr>
        <p:blipFill>
          <a:blip r:embed="rId2"/>
          <a:stretch>
            <a:fillRect/>
          </a:stretch>
        </p:blipFill>
        <p:spPr>
          <a:xfrm>
            <a:off x="10293927" y="0"/>
            <a:ext cx="1898073" cy="1898073"/>
          </a:xfrm>
          <a:prstGeom prst="rect">
            <a:avLst/>
          </a:prstGeom>
        </p:spPr>
      </p:pic>
    </p:spTree>
    <p:extLst>
      <p:ext uri="{BB962C8B-B14F-4D97-AF65-F5344CB8AC3E}">
        <p14:creationId xmlns:p14="http://schemas.microsoft.com/office/powerpoint/2010/main" val="186637365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C7F7BF-5926-2B49-A4E6-17C78C94803C}"/>
              </a:ext>
            </a:extLst>
          </p:cNvPr>
          <p:cNvSpPr>
            <a:spLocks noGrp="1"/>
          </p:cNvSpPr>
          <p:nvPr>
            <p:ph type="title"/>
          </p:nvPr>
        </p:nvSpPr>
        <p:spPr>
          <a:xfrm>
            <a:off x="310892" y="51213"/>
            <a:ext cx="10515600" cy="1325563"/>
          </a:xfrm>
        </p:spPr>
        <p:txBody>
          <a:bodyPr/>
          <a:lstStyle/>
          <a:p>
            <a:r>
              <a:rPr lang="en-US" dirty="0"/>
              <a:t>Radiation shielding for operational purpose</a:t>
            </a:r>
            <a:br>
              <a:rPr lang="en-US" dirty="0"/>
            </a:br>
            <a:endParaRPr lang="en-US" dirty="0"/>
          </a:p>
        </p:txBody>
      </p:sp>
      <p:sp>
        <p:nvSpPr>
          <p:cNvPr id="3" name="Content Placeholder 2">
            <a:extLst>
              <a:ext uri="{FF2B5EF4-FFF2-40B4-BE49-F238E27FC236}">
                <a16:creationId xmlns:a16="http://schemas.microsoft.com/office/drawing/2014/main" id="{ABA5BD79-D757-D544-A8B5-BE203E603D1E}"/>
              </a:ext>
            </a:extLst>
          </p:cNvPr>
          <p:cNvSpPr>
            <a:spLocks noGrp="1"/>
          </p:cNvSpPr>
          <p:nvPr>
            <p:ph idx="1"/>
          </p:nvPr>
        </p:nvSpPr>
        <p:spPr>
          <a:xfrm>
            <a:off x="310892" y="851804"/>
            <a:ext cx="10515600" cy="1965357"/>
          </a:xfrm>
        </p:spPr>
        <p:txBody>
          <a:bodyPr/>
          <a:lstStyle/>
          <a:p>
            <a:pPr algn="just"/>
            <a:r>
              <a:rPr lang="en-US" dirty="0"/>
              <a:t>Endcap Muon Shielding:</a:t>
            </a:r>
          </a:p>
          <a:p>
            <a:pPr marL="457200" lvl="1" indent="0" algn="just">
              <a:buNone/>
            </a:pPr>
            <a:r>
              <a:rPr lang="en-US" dirty="0">
                <a:solidFill>
                  <a:srgbClr val="FF0000"/>
                </a:solidFill>
              </a:rPr>
              <a:t>B-Polyethylene + Pb(Sb)</a:t>
            </a:r>
          </a:p>
        </p:txBody>
      </p:sp>
      <p:sp>
        <p:nvSpPr>
          <p:cNvPr id="5" name="Slide Number Placeholder 4">
            <a:extLst>
              <a:ext uri="{FF2B5EF4-FFF2-40B4-BE49-F238E27FC236}">
                <a16:creationId xmlns:a16="http://schemas.microsoft.com/office/drawing/2014/main" id="{0B2973D4-13D6-714C-8F40-1FDFAE1F31B6}"/>
              </a:ext>
            </a:extLst>
          </p:cNvPr>
          <p:cNvSpPr>
            <a:spLocks noGrp="1"/>
          </p:cNvSpPr>
          <p:nvPr>
            <p:ph type="sldNum" sz="quarter" idx="12"/>
          </p:nvPr>
        </p:nvSpPr>
        <p:spPr/>
        <p:txBody>
          <a:bodyPr/>
          <a:lstStyle/>
          <a:p>
            <a:fld id="{A675373A-A7CF-6F40-BF67-B92A2607B4AC}" type="slidenum">
              <a:rPr lang="en-US" smtClean="0"/>
              <a:t>10</a:t>
            </a:fld>
            <a:endParaRPr lang="en-US" dirty="0"/>
          </a:p>
        </p:txBody>
      </p:sp>
      <p:sp>
        <p:nvSpPr>
          <p:cNvPr id="6" name="Footer Placeholder 3">
            <a:extLst>
              <a:ext uri="{FF2B5EF4-FFF2-40B4-BE49-F238E27FC236}">
                <a16:creationId xmlns:a16="http://schemas.microsoft.com/office/drawing/2014/main" id="{9F561D4A-122B-954D-A22C-859BC04D00CC}"/>
              </a:ext>
            </a:extLst>
          </p:cNvPr>
          <p:cNvSpPr>
            <a:spLocks noGrp="1"/>
          </p:cNvSpPr>
          <p:nvPr>
            <p:ph type="ftr" sz="quarter" idx="11"/>
          </p:nvPr>
        </p:nvSpPr>
        <p:spPr>
          <a:xfrm>
            <a:off x="4038600" y="6356350"/>
            <a:ext cx="4114800" cy="365125"/>
          </a:xfrm>
        </p:spPr>
        <p:txBody>
          <a:bodyPr/>
          <a:lstStyle/>
          <a:p>
            <a:r>
              <a:rPr lang="en-US" i="1" dirty="0"/>
              <a:t>Andrea Gaddi </a:t>
            </a:r>
            <a:r>
              <a:rPr lang="en-US" dirty="0"/>
              <a:t>- </a:t>
            </a:r>
            <a:r>
              <a:rPr lang="en-US" b="1" dirty="0"/>
              <a:t>CERN</a:t>
            </a:r>
            <a:r>
              <a:rPr lang="en-US" dirty="0"/>
              <a:t> - Experimental Physics Department</a:t>
            </a:r>
          </a:p>
        </p:txBody>
      </p:sp>
      <p:pic>
        <p:nvPicPr>
          <p:cNvPr id="7" name="Image 3" descr="000000 A CMS Parameter drawing 24.02.2014-Model.pdf">
            <a:extLst>
              <a:ext uri="{FF2B5EF4-FFF2-40B4-BE49-F238E27FC236}">
                <a16:creationId xmlns:a16="http://schemas.microsoft.com/office/drawing/2014/main" id="{2FC4DEC2-BECA-2D40-AEA3-E5BA34351989}"/>
              </a:ext>
            </a:extLst>
          </p:cNvPr>
          <p:cNvPicPr>
            <a:picLocks noChangeAspect="1"/>
          </p:cNvPicPr>
          <p:nvPr/>
        </p:nvPicPr>
        <mc:AlternateContent xmlns:mc="http://schemas.openxmlformats.org/markup-compatibility/2006">
          <mc:Choice xmlns:ma="http://schemas.microsoft.com/office/mac/drawingml/2008/main" xmlns:mv="urn:schemas-microsoft-com:mac:vml" xmlns="" Requires="ma">
            <p:blipFill>
              <a:blip r:embed="rId2"/>
              <a:stretch>
                <a:fillRect/>
              </a:stretch>
            </p:blipFill>
          </mc:Choice>
          <mc:Fallback>
            <p:blipFill>
              <a:blip r:embed="rId3"/>
              <a:stretch>
                <a:fillRect/>
              </a:stretch>
            </p:blipFill>
          </mc:Fallback>
        </mc:AlternateContent>
        <p:spPr>
          <a:xfrm>
            <a:off x="3389378" y="276023"/>
            <a:ext cx="8802622" cy="6216852"/>
          </a:xfrm>
          <a:prstGeom prst="rect">
            <a:avLst/>
          </a:prstGeom>
        </p:spPr>
      </p:pic>
      <p:sp>
        <p:nvSpPr>
          <p:cNvPr id="8" name="Rectangle 7">
            <a:extLst>
              <a:ext uri="{FF2B5EF4-FFF2-40B4-BE49-F238E27FC236}">
                <a16:creationId xmlns:a16="http://schemas.microsoft.com/office/drawing/2014/main" id="{A374C813-1B9C-0B4F-802F-99BBE17E1BDE}"/>
              </a:ext>
            </a:extLst>
          </p:cNvPr>
          <p:cNvSpPr/>
          <p:nvPr/>
        </p:nvSpPr>
        <p:spPr>
          <a:xfrm>
            <a:off x="5732781" y="3659187"/>
            <a:ext cx="45719" cy="454025"/>
          </a:xfrm>
          <a:prstGeom prst="rect">
            <a:avLst/>
          </a:prstGeom>
          <a:solidFill>
            <a:srgbClr val="008000"/>
          </a:solidFill>
          <a:ln>
            <a:solidFill>
              <a:srgbClr val="008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9" name="Rectangle 8">
            <a:extLst>
              <a:ext uri="{FF2B5EF4-FFF2-40B4-BE49-F238E27FC236}">
                <a16:creationId xmlns:a16="http://schemas.microsoft.com/office/drawing/2014/main" id="{13ECB51F-4CC3-7445-8E9C-22615B3CB621}"/>
              </a:ext>
            </a:extLst>
          </p:cNvPr>
          <p:cNvSpPr/>
          <p:nvPr/>
        </p:nvSpPr>
        <p:spPr>
          <a:xfrm>
            <a:off x="5661025" y="3821112"/>
            <a:ext cx="71756" cy="476250"/>
          </a:xfrm>
          <a:prstGeom prst="rect">
            <a:avLst/>
          </a:prstGeom>
          <a:solidFill>
            <a:srgbClr val="008000"/>
          </a:solidFill>
          <a:ln>
            <a:solidFill>
              <a:srgbClr val="008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0" name="Rectangle 9">
            <a:extLst>
              <a:ext uri="{FF2B5EF4-FFF2-40B4-BE49-F238E27FC236}">
                <a16:creationId xmlns:a16="http://schemas.microsoft.com/office/drawing/2014/main" id="{D435B797-FCD1-E74D-B828-A66AA3982178}"/>
              </a:ext>
            </a:extLst>
          </p:cNvPr>
          <p:cNvSpPr/>
          <p:nvPr/>
        </p:nvSpPr>
        <p:spPr>
          <a:xfrm>
            <a:off x="5778500" y="4049712"/>
            <a:ext cx="282575" cy="63500"/>
          </a:xfrm>
          <a:prstGeom prst="rect">
            <a:avLst/>
          </a:prstGeom>
          <a:solidFill>
            <a:srgbClr val="008000"/>
          </a:solidFill>
          <a:ln>
            <a:solidFill>
              <a:srgbClr val="008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1" name="Rectangle 10">
            <a:extLst>
              <a:ext uri="{FF2B5EF4-FFF2-40B4-BE49-F238E27FC236}">
                <a16:creationId xmlns:a16="http://schemas.microsoft.com/office/drawing/2014/main" id="{FFACFE72-AD00-C248-9BAA-401E39EA00AE}"/>
              </a:ext>
            </a:extLst>
          </p:cNvPr>
          <p:cNvSpPr/>
          <p:nvPr/>
        </p:nvSpPr>
        <p:spPr>
          <a:xfrm>
            <a:off x="6242913" y="4113212"/>
            <a:ext cx="262662" cy="82550"/>
          </a:xfrm>
          <a:prstGeom prst="rect">
            <a:avLst/>
          </a:prstGeom>
          <a:solidFill>
            <a:srgbClr val="008000"/>
          </a:solidFill>
          <a:ln>
            <a:solidFill>
              <a:srgbClr val="008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2" name="Rectangle 11">
            <a:extLst>
              <a:ext uri="{FF2B5EF4-FFF2-40B4-BE49-F238E27FC236}">
                <a16:creationId xmlns:a16="http://schemas.microsoft.com/office/drawing/2014/main" id="{8F0158BD-8D35-144C-AA25-D4D92A3368CF}"/>
              </a:ext>
            </a:extLst>
          </p:cNvPr>
          <p:cNvSpPr/>
          <p:nvPr/>
        </p:nvSpPr>
        <p:spPr>
          <a:xfrm>
            <a:off x="6797675" y="4237037"/>
            <a:ext cx="268605" cy="62794"/>
          </a:xfrm>
          <a:prstGeom prst="rect">
            <a:avLst/>
          </a:prstGeom>
          <a:solidFill>
            <a:srgbClr val="008000"/>
          </a:solidFill>
          <a:ln>
            <a:solidFill>
              <a:srgbClr val="008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3" name="Rectangle 12">
            <a:extLst>
              <a:ext uri="{FF2B5EF4-FFF2-40B4-BE49-F238E27FC236}">
                <a16:creationId xmlns:a16="http://schemas.microsoft.com/office/drawing/2014/main" id="{88FD278E-6A4D-E04F-A5DC-42A4EB579035}"/>
              </a:ext>
            </a:extLst>
          </p:cNvPr>
          <p:cNvSpPr/>
          <p:nvPr/>
        </p:nvSpPr>
        <p:spPr>
          <a:xfrm>
            <a:off x="7066280" y="3916362"/>
            <a:ext cx="45719" cy="381000"/>
          </a:xfrm>
          <a:prstGeom prst="rect">
            <a:avLst/>
          </a:prstGeom>
          <a:solidFill>
            <a:srgbClr val="008000"/>
          </a:solidFill>
          <a:ln>
            <a:solidFill>
              <a:srgbClr val="008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4" name="Rectangle 13">
            <a:extLst>
              <a:ext uri="{FF2B5EF4-FFF2-40B4-BE49-F238E27FC236}">
                <a16:creationId xmlns:a16="http://schemas.microsoft.com/office/drawing/2014/main" id="{04F3AA01-181A-E040-AAAB-4939BA7BD475}"/>
              </a:ext>
            </a:extLst>
          </p:cNvPr>
          <p:cNvSpPr/>
          <p:nvPr/>
        </p:nvSpPr>
        <p:spPr>
          <a:xfrm>
            <a:off x="6188075" y="3659187"/>
            <a:ext cx="45719" cy="534174"/>
          </a:xfrm>
          <a:prstGeom prst="rect">
            <a:avLst/>
          </a:prstGeom>
          <a:solidFill>
            <a:srgbClr val="008000"/>
          </a:solidFill>
          <a:ln>
            <a:solidFill>
              <a:srgbClr val="008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5" name="Rectangle 14">
            <a:extLst>
              <a:ext uri="{FF2B5EF4-FFF2-40B4-BE49-F238E27FC236}">
                <a16:creationId xmlns:a16="http://schemas.microsoft.com/office/drawing/2014/main" id="{90E29E8B-48C0-FB48-889B-DDD71806FE12}"/>
              </a:ext>
            </a:extLst>
          </p:cNvPr>
          <p:cNvSpPr/>
          <p:nvPr/>
        </p:nvSpPr>
        <p:spPr>
          <a:xfrm>
            <a:off x="8129906" y="4297361"/>
            <a:ext cx="45719" cy="140969"/>
          </a:xfrm>
          <a:prstGeom prst="rect">
            <a:avLst/>
          </a:prstGeom>
          <a:solidFill>
            <a:srgbClr val="008000"/>
          </a:solidFill>
          <a:ln>
            <a:solidFill>
              <a:srgbClr val="008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6" name="Rectangle 15">
            <a:extLst>
              <a:ext uri="{FF2B5EF4-FFF2-40B4-BE49-F238E27FC236}">
                <a16:creationId xmlns:a16="http://schemas.microsoft.com/office/drawing/2014/main" id="{160DDD1C-D78A-5B43-A584-5B0E2B2F17CB}"/>
              </a:ext>
            </a:extLst>
          </p:cNvPr>
          <p:cNvSpPr/>
          <p:nvPr/>
        </p:nvSpPr>
        <p:spPr>
          <a:xfrm>
            <a:off x="7891144" y="4392612"/>
            <a:ext cx="238762" cy="45719"/>
          </a:xfrm>
          <a:prstGeom prst="rect">
            <a:avLst/>
          </a:prstGeom>
          <a:solidFill>
            <a:srgbClr val="008000"/>
          </a:solidFill>
          <a:ln>
            <a:solidFill>
              <a:srgbClr val="008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7" name="Rectangle 16">
            <a:extLst>
              <a:ext uri="{FF2B5EF4-FFF2-40B4-BE49-F238E27FC236}">
                <a16:creationId xmlns:a16="http://schemas.microsoft.com/office/drawing/2014/main" id="{FF1A93A5-ECC2-014F-99DF-735137DFD5F9}"/>
              </a:ext>
            </a:extLst>
          </p:cNvPr>
          <p:cNvSpPr/>
          <p:nvPr/>
        </p:nvSpPr>
        <p:spPr>
          <a:xfrm>
            <a:off x="7845425" y="3659187"/>
            <a:ext cx="45719" cy="779143"/>
          </a:xfrm>
          <a:prstGeom prst="rect">
            <a:avLst/>
          </a:prstGeom>
          <a:solidFill>
            <a:srgbClr val="008000"/>
          </a:solidFill>
          <a:ln>
            <a:solidFill>
              <a:srgbClr val="008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8" name="ZoneTexte 14">
            <a:extLst>
              <a:ext uri="{FF2B5EF4-FFF2-40B4-BE49-F238E27FC236}">
                <a16:creationId xmlns:a16="http://schemas.microsoft.com/office/drawing/2014/main" id="{DF9D7EF3-FB0B-6A4D-A95C-FA8144D643E6}"/>
              </a:ext>
            </a:extLst>
          </p:cNvPr>
          <p:cNvSpPr txBox="1"/>
          <p:nvPr/>
        </p:nvSpPr>
        <p:spPr>
          <a:xfrm>
            <a:off x="8175625" y="4127112"/>
            <a:ext cx="262662" cy="276999"/>
          </a:xfrm>
          <a:prstGeom prst="rect">
            <a:avLst/>
          </a:prstGeom>
          <a:noFill/>
        </p:spPr>
        <p:txBody>
          <a:bodyPr wrap="none" rtlCol="0">
            <a:spAutoFit/>
          </a:bodyPr>
          <a:lstStyle/>
          <a:p>
            <a:r>
              <a:rPr lang="en-GB" sz="1200" dirty="0"/>
              <a:t>1</a:t>
            </a:r>
          </a:p>
        </p:txBody>
      </p:sp>
      <p:sp>
        <p:nvSpPr>
          <p:cNvPr id="19" name="ZoneTexte 15">
            <a:extLst>
              <a:ext uri="{FF2B5EF4-FFF2-40B4-BE49-F238E27FC236}">
                <a16:creationId xmlns:a16="http://schemas.microsoft.com/office/drawing/2014/main" id="{47D3B45D-358C-0442-A222-09CF9DDD84C3}"/>
              </a:ext>
            </a:extLst>
          </p:cNvPr>
          <p:cNvSpPr txBox="1"/>
          <p:nvPr/>
        </p:nvSpPr>
        <p:spPr>
          <a:xfrm>
            <a:off x="7582763" y="4022832"/>
            <a:ext cx="262662" cy="276999"/>
          </a:xfrm>
          <a:prstGeom prst="rect">
            <a:avLst/>
          </a:prstGeom>
          <a:noFill/>
        </p:spPr>
        <p:txBody>
          <a:bodyPr wrap="none" rtlCol="0">
            <a:spAutoFit/>
          </a:bodyPr>
          <a:lstStyle/>
          <a:p>
            <a:r>
              <a:rPr lang="en-GB" sz="1200" dirty="0"/>
              <a:t>3</a:t>
            </a:r>
          </a:p>
        </p:txBody>
      </p:sp>
      <p:sp>
        <p:nvSpPr>
          <p:cNvPr id="20" name="ZoneTexte 16">
            <a:extLst>
              <a:ext uri="{FF2B5EF4-FFF2-40B4-BE49-F238E27FC236}">
                <a16:creationId xmlns:a16="http://schemas.microsoft.com/office/drawing/2014/main" id="{61E9F85F-2AE3-5247-9397-2BC07C670F8D}"/>
              </a:ext>
            </a:extLst>
          </p:cNvPr>
          <p:cNvSpPr txBox="1"/>
          <p:nvPr/>
        </p:nvSpPr>
        <p:spPr>
          <a:xfrm>
            <a:off x="7891144" y="4438331"/>
            <a:ext cx="262662" cy="276999"/>
          </a:xfrm>
          <a:prstGeom prst="rect">
            <a:avLst/>
          </a:prstGeom>
          <a:noFill/>
        </p:spPr>
        <p:txBody>
          <a:bodyPr wrap="none" rtlCol="0">
            <a:spAutoFit/>
          </a:bodyPr>
          <a:lstStyle/>
          <a:p>
            <a:r>
              <a:rPr lang="en-GB" sz="1200" dirty="0"/>
              <a:t>2</a:t>
            </a:r>
          </a:p>
        </p:txBody>
      </p:sp>
      <p:sp>
        <p:nvSpPr>
          <p:cNvPr id="21" name="ZoneTexte 17">
            <a:extLst>
              <a:ext uri="{FF2B5EF4-FFF2-40B4-BE49-F238E27FC236}">
                <a16:creationId xmlns:a16="http://schemas.microsoft.com/office/drawing/2014/main" id="{D3973E50-775F-C44D-9C0E-3CCB2CBDD717}"/>
              </a:ext>
            </a:extLst>
          </p:cNvPr>
          <p:cNvSpPr txBox="1"/>
          <p:nvPr/>
        </p:nvSpPr>
        <p:spPr>
          <a:xfrm>
            <a:off x="6233794" y="4195762"/>
            <a:ext cx="262662" cy="276999"/>
          </a:xfrm>
          <a:prstGeom prst="rect">
            <a:avLst/>
          </a:prstGeom>
          <a:noFill/>
        </p:spPr>
        <p:txBody>
          <a:bodyPr wrap="none" rtlCol="0">
            <a:spAutoFit/>
          </a:bodyPr>
          <a:lstStyle/>
          <a:p>
            <a:r>
              <a:rPr lang="en-GB" sz="1200" dirty="0"/>
              <a:t>6</a:t>
            </a:r>
          </a:p>
        </p:txBody>
      </p:sp>
      <p:sp>
        <p:nvSpPr>
          <p:cNvPr id="22" name="ZoneTexte 18">
            <a:extLst>
              <a:ext uri="{FF2B5EF4-FFF2-40B4-BE49-F238E27FC236}">
                <a16:creationId xmlns:a16="http://schemas.microsoft.com/office/drawing/2014/main" id="{3CF20864-52FB-6F46-9196-DD4036A81EC0}"/>
              </a:ext>
            </a:extLst>
          </p:cNvPr>
          <p:cNvSpPr txBox="1"/>
          <p:nvPr/>
        </p:nvSpPr>
        <p:spPr>
          <a:xfrm>
            <a:off x="6803618" y="4299831"/>
            <a:ext cx="262662" cy="276999"/>
          </a:xfrm>
          <a:prstGeom prst="rect">
            <a:avLst/>
          </a:prstGeom>
          <a:noFill/>
        </p:spPr>
        <p:txBody>
          <a:bodyPr wrap="none" rtlCol="0">
            <a:spAutoFit/>
          </a:bodyPr>
          <a:lstStyle/>
          <a:p>
            <a:r>
              <a:rPr lang="en-GB" sz="1200" dirty="0"/>
              <a:t>5</a:t>
            </a:r>
          </a:p>
        </p:txBody>
      </p:sp>
      <p:sp>
        <p:nvSpPr>
          <p:cNvPr id="23" name="ZoneTexte 19">
            <a:extLst>
              <a:ext uri="{FF2B5EF4-FFF2-40B4-BE49-F238E27FC236}">
                <a16:creationId xmlns:a16="http://schemas.microsoft.com/office/drawing/2014/main" id="{760C297D-380C-954F-A760-0104564F476C}"/>
              </a:ext>
            </a:extLst>
          </p:cNvPr>
          <p:cNvSpPr txBox="1"/>
          <p:nvPr/>
        </p:nvSpPr>
        <p:spPr>
          <a:xfrm>
            <a:off x="7111999" y="3916362"/>
            <a:ext cx="262662" cy="276999"/>
          </a:xfrm>
          <a:prstGeom prst="rect">
            <a:avLst/>
          </a:prstGeom>
          <a:noFill/>
        </p:spPr>
        <p:txBody>
          <a:bodyPr wrap="none" rtlCol="0">
            <a:spAutoFit/>
          </a:bodyPr>
          <a:lstStyle/>
          <a:p>
            <a:r>
              <a:rPr lang="en-GB" sz="1200" dirty="0"/>
              <a:t>4</a:t>
            </a:r>
          </a:p>
        </p:txBody>
      </p:sp>
      <p:sp>
        <p:nvSpPr>
          <p:cNvPr id="24" name="ZoneTexte 20">
            <a:extLst>
              <a:ext uri="{FF2B5EF4-FFF2-40B4-BE49-F238E27FC236}">
                <a16:creationId xmlns:a16="http://schemas.microsoft.com/office/drawing/2014/main" id="{C007694C-2409-204F-93BF-0EDC304B99F0}"/>
              </a:ext>
            </a:extLst>
          </p:cNvPr>
          <p:cNvSpPr txBox="1"/>
          <p:nvPr/>
        </p:nvSpPr>
        <p:spPr>
          <a:xfrm>
            <a:off x="5398363" y="3918763"/>
            <a:ext cx="340658" cy="276999"/>
          </a:xfrm>
          <a:prstGeom prst="rect">
            <a:avLst/>
          </a:prstGeom>
          <a:noFill/>
        </p:spPr>
        <p:txBody>
          <a:bodyPr wrap="none" rtlCol="0">
            <a:spAutoFit/>
          </a:bodyPr>
          <a:lstStyle/>
          <a:p>
            <a:r>
              <a:rPr lang="en-GB" sz="1200" dirty="0"/>
              <a:t>10</a:t>
            </a:r>
          </a:p>
        </p:txBody>
      </p:sp>
      <p:sp>
        <p:nvSpPr>
          <p:cNvPr id="25" name="ZoneTexte 21">
            <a:extLst>
              <a:ext uri="{FF2B5EF4-FFF2-40B4-BE49-F238E27FC236}">
                <a16:creationId xmlns:a16="http://schemas.microsoft.com/office/drawing/2014/main" id="{9695E3BA-2C87-4143-B34C-97FA921D2A16}"/>
              </a:ext>
            </a:extLst>
          </p:cNvPr>
          <p:cNvSpPr txBox="1"/>
          <p:nvPr/>
        </p:nvSpPr>
        <p:spPr>
          <a:xfrm>
            <a:off x="5778500" y="3544113"/>
            <a:ext cx="262662" cy="276999"/>
          </a:xfrm>
          <a:prstGeom prst="rect">
            <a:avLst/>
          </a:prstGeom>
          <a:noFill/>
        </p:spPr>
        <p:txBody>
          <a:bodyPr wrap="none" rtlCol="0">
            <a:spAutoFit/>
          </a:bodyPr>
          <a:lstStyle/>
          <a:p>
            <a:r>
              <a:rPr lang="en-GB" sz="1200" dirty="0"/>
              <a:t>9</a:t>
            </a:r>
          </a:p>
        </p:txBody>
      </p:sp>
      <p:sp>
        <p:nvSpPr>
          <p:cNvPr id="26" name="ZoneTexte 22">
            <a:extLst>
              <a:ext uri="{FF2B5EF4-FFF2-40B4-BE49-F238E27FC236}">
                <a16:creationId xmlns:a16="http://schemas.microsoft.com/office/drawing/2014/main" id="{D76F1301-46A6-4447-B177-1A5F9981915F}"/>
              </a:ext>
            </a:extLst>
          </p:cNvPr>
          <p:cNvSpPr txBox="1"/>
          <p:nvPr/>
        </p:nvSpPr>
        <p:spPr>
          <a:xfrm>
            <a:off x="5798413" y="4127112"/>
            <a:ext cx="262662" cy="276999"/>
          </a:xfrm>
          <a:prstGeom prst="rect">
            <a:avLst/>
          </a:prstGeom>
          <a:noFill/>
        </p:spPr>
        <p:txBody>
          <a:bodyPr wrap="none" rtlCol="0">
            <a:spAutoFit/>
          </a:bodyPr>
          <a:lstStyle/>
          <a:p>
            <a:r>
              <a:rPr lang="en-GB" sz="1200" dirty="0"/>
              <a:t>8</a:t>
            </a:r>
          </a:p>
        </p:txBody>
      </p:sp>
      <p:sp>
        <p:nvSpPr>
          <p:cNvPr id="27" name="ZoneTexte 23">
            <a:extLst>
              <a:ext uri="{FF2B5EF4-FFF2-40B4-BE49-F238E27FC236}">
                <a16:creationId xmlns:a16="http://schemas.microsoft.com/office/drawing/2014/main" id="{B6EE65D3-12D0-FF4C-9E73-B045E1B9E824}"/>
              </a:ext>
            </a:extLst>
          </p:cNvPr>
          <p:cNvSpPr txBox="1"/>
          <p:nvPr/>
        </p:nvSpPr>
        <p:spPr>
          <a:xfrm>
            <a:off x="6242913" y="3682612"/>
            <a:ext cx="262662" cy="276999"/>
          </a:xfrm>
          <a:prstGeom prst="rect">
            <a:avLst/>
          </a:prstGeom>
          <a:noFill/>
        </p:spPr>
        <p:txBody>
          <a:bodyPr wrap="none" rtlCol="0">
            <a:spAutoFit/>
          </a:bodyPr>
          <a:lstStyle/>
          <a:p>
            <a:r>
              <a:rPr lang="en-GB" sz="1200" dirty="0"/>
              <a:t>7</a:t>
            </a:r>
          </a:p>
        </p:txBody>
      </p:sp>
      <p:pic>
        <p:nvPicPr>
          <p:cNvPr id="29" name="Picture 28" descr="A picture containing indoor, wall, cabinet&#10;&#10;Description automatically generated">
            <a:extLst>
              <a:ext uri="{FF2B5EF4-FFF2-40B4-BE49-F238E27FC236}">
                <a16:creationId xmlns:a16="http://schemas.microsoft.com/office/drawing/2014/main" id="{521F5CF2-4DD4-AB46-8546-96C3F71ACE67}"/>
              </a:ext>
            </a:extLst>
          </p:cNvPr>
          <p:cNvPicPr>
            <a:picLocks noChangeAspect="1"/>
          </p:cNvPicPr>
          <p:nvPr/>
        </p:nvPicPr>
        <p:blipFill>
          <a:blip r:embed="rId4"/>
          <a:stretch>
            <a:fillRect/>
          </a:stretch>
        </p:blipFill>
        <p:spPr>
          <a:xfrm>
            <a:off x="2986226" y="2191446"/>
            <a:ext cx="2295704" cy="3060938"/>
          </a:xfrm>
          <a:prstGeom prst="rect">
            <a:avLst/>
          </a:prstGeom>
        </p:spPr>
      </p:pic>
      <p:pic>
        <p:nvPicPr>
          <p:cNvPr id="31" name="Picture 30" descr="A close-up of a tire&#10;&#10;Description automatically generated with medium confidence">
            <a:extLst>
              <a:ext uri="{FF2B5EF4-FFF2-40B4-BE49-F238E27FC236}">
                <a16:creationId xmlns:a16="http://schemas.microsoft.com/office/drawing/2014/main" id="{4A72AA62-FDE4-494D-A16A-87FC89A05A0E}"/>
              </a:ext>
            </a:extLst>
          </p:cNvPr>
          <p:cNvPicPr>
            <a:picLocks noChangeAspect="1"/>
          </p:cNvPicPr>
          <p:nvPr/>
        </p:nvPicPr>
        <p:blipFill>
          <a:blip r:embed="rId5"/>
          <a:stretch>
            <a:fillRect/>
          </a:stretch>
        </p:blipFill>
        <p:spPr>
          <a:xfrm>
            <a:off x="11616" y="3194366"/>
            <a:ext cx="2743202" cy="3658264"/>
          </a:xfrm>
          <a:prstGeom prst="rect">
            <a:avLst/>
          </a:prstGeom>
        </p:spPr>
      </p:pic>
      <p:sp>
        <p:nvSpPr>
          <p:cNvPr id="4" name="Rectangle 3">
            <a:extLst>
              <a:ext uri="{FF2B5EF4-FFF2-40B4-BE49-F238E27FC236}">
                <a16:creationId xmlns:a16="http://schemas.microsoft.com/office/drawing/2014/main" id="{662F2E30-A59A-B348-854E-CE6501EF05F3}"/>
              </a:ext>
            </a:extLst>
          </p:cNvPr>
          <p:cNvSpPr/>
          <p:nvPr/>
        </p:nvSpPr>
        <p:spPr>
          <a:xfrm>
            <a:off x="646176" y="3959611"/>
            <a:ext cx="926592" cy="892805"/>
          </a:xfrm>
          <a:prstGeom prst="rect">
            <a:avLst/>
          </a:prstGeom>
          <a:no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dirty="0"/>
          </a:p>
        </p:txBody>
      </p:sp>
      <p:cxnSp>
        <p:nvCxnSpPr>
          <p:cNvPr id="30" name="Straight Connector 29">
            <a:extLst>
              <a:ext uri="{FF2B5EF4-FFF2-40B4-BE49-F238E27FC236}">
                <a16:creationId xmlns:a16="http://schemas.microsoft.com/office/drawing/2014/main" id="{7F541EE5-D3EB-FE4F-8CED-B3879293DF5E}"/>
              </a:ext>
            </a:extLst>
          </p:cNvPr>
          <p:cNvCxnSpPr>
            <a:cxnSpLocks/>
            <a:stCxn id="4" idx="3"/>
            <a:endCxn id="29" idx="1"/>
          </p:cNvCxnSpPr>
          <p:nvPr/>
        </p:nvCxnSpPr>
        <p:spPr>
          <a:xfrm flipV="1">
            <a:off x="1572768" y="3721915"/>
            <a:ext cx="1413458" cy="684099"/>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3855741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C7F7BF-5926-2B49-A4E6-17C78C94803C}"/>
              </a:ext>
            </a:extLst>
          </p:cNvPr>
          <p:cNvSpPr>
            <a:spLocks noGrp="1"/>
          </p:cNvSpPr>
          <p:nvPr>
            <p:ph type="title"/>
          </p:nvPr>
        </p:nvSpPr>
        <p:spPr/>
        <p:txBody>
          <a:bodyPr/>
          <a:lstStyle/>
          <a:p>
            <a:r>
              <a:rPr lang="en-US" dirty="0"/>
              <a:t>Radiation shielding for material protection</a:t>
            </a:r>
            <a:br>
              <a:rPr lang="en-US" dirty="0"/>
            </a:br>
            <a:endParaRPr lang="en-US" dirty="0"/>
          </a:p>
        </p:txBody>
      </p:sp>
      <p:sp>
        <p:nvSpPr>
          <p:cNvPr id="3" name="Content Placeholder 2">
            <a:extLst>
              <a:ext uri="{FF2B5EF4-FFF2-40B4-BE49-F238E27FC236}">
                <a16:creationId xmlns:a16="http://schemas.microsoft.com/office/drawing/2014/main" id="{ABA5BD79-D757-D544-A8B5-BE203E603D1E}"/>
              </a:ext>
            </a:extLst>
          </p:cNvPr>
          <p:cNvSpPr>
            <a:spLocks noGrp="1"/>
          </p:cNvSpPr>
          <p:nvPr>
            <p:ph idx="1"/>
          </p:nvPr>
        </p:nvSpPr>
        <p:spPr>
          <a:xfrm>
            <a:off x="838200" y="1187926"/>
            <a:ext cx="10515600" cy="4351338"/>
          </a:xfrm>
        </p:spPr>
        <p:txBody>
          <a:bodyPr/>
          <a:lstStyle/>
          <a:p>
            <a:pPr algn="just"/>
            <a:r>
              <a:rPr lang="en-US" dirty="0"/>
              <a:t>Radiation damage on cables insulation, composite structures and electronics (polymers &amp; plastics - insulating materials, semi-conductors)</a:t>
            </a:r>
          </a:p>
          <a:p>
            <a:pPr marL="0" indent="0" algn="just">
              <a:buNone/>
            </a:pPr>
            <a:endParaRPr lang="en-US" dirty="0"/>
          </a:p>
          <a:p>
            <a:pPr algn="just"/>
            <a:r>
              <a:rPr lang="en-US" dirty="0"/>
              <a:t>Neutron activation of surrounding materials:</a:t>
            </a:r>
          </a:p>
        </p:txBody>
      </p:sp>
      <p:sp>
        <p:nvSpPr>
          <p:cNvPr id="5" name="Slide Number Placeholder 4">
            <a:extLst>
              <a:ext uri="{FF2B5EF4-FFF2-40B4-BE49-F238E27FC236}">
                <a16:creationId xmlns:a16="http://schemas.microsoft.com/office/drawing/2014/main" id="{CBE16486-E761-4F4D-B365-C7EF8B7233AC}"/>
              </a:ext>
            </a:extLst>
          </p:cNvPr>
          <p:cNvSpPr>
            <a:spLocks noGrp="1"/>
          </p:cNvSpPr>
          <p:nvPr>
            <p:ph type="sldNum" sz="quarter" idx="12"/>
          </p:nvPr>
        </p:nvSpPr>
        <p:spPr/>
        <p:txBody>
          <a:bodyPr/>
          <a:lstStyle/>
          <a:p>
            <a:fld id="{A675373A-A7CF-6F40-BF67-B92A2607B4AC}" type="slidenum">
              <a:rPr lang="en-US" smtClean="0"/>
              <a:t>11</a:t>
            </a:fld>
            <a:endParaRPr lang="en-US" dirty="0"/>
          </a:p>
        </p:txBody>
      </p:sp>
      <p:sp>
        <p:nvSpPr>
          <p:cNvPr id="6" name="Footer Placeholder 3">
            <a:extLst>
              <a:ext uri="{FF2B5EF4-FFF2-40B4-BE49-F238E27FC236}">
                <a16:creationId xmlns:a16="http://schemas.microsoft.com/office/drawing/2014/main" id="{8E2CA1E9-7A6B-4247-803C-EA389A764A46}"/>
              </a:ext>
            </a:extLst>
          </p:cNvPr>
          <p:cNvSpPr>
            <a:spLocks noGrp="1"/>
          </p:cNvSpPr>
          <p:nvPr>
            <p:ph type="ftr" sz="quarter" idx="11"/>
          </p:nvPr>
        </p:nvSpPr>
        <p:spPr>
          <a:xfrm>
            <a:off x="4038600" y="6356350"/>
            <a:ext cx="4114800" cy="365125"/>
          </a:xfrm>
        </p:spPr>
        <p:txBody>
          <a:bodyPr/>
          <a:lstStyle/>
          <a:p>
            <a:r>
              <a:rPr lang="en-US" i="1" dirty="0"/>
              <a:t>Andrea Gaddi </a:t>
            </a:r>
            <a:r>
              <a:rPr lang="en-US" dirty="0"/>
              <a:t>- </a:t>
            </a:r>
            <a:r>
              <a:rPr lang="en-US" b="1" dirty="0"/>
              <a:t>CERN</a:t>
            </a:r>
            <a:r>
              <a:rPr lang="en-US" dirty="0"/>
              <a:t> - Experimental Physics Department</a:t>
            </a:r>
          </a:p>
        </p:txBody>
      </p:sp>
      <p:sp>
        <p:nvSpPr>
          <p:cNvPr id="9" name="Content Placeholder 2">
            <a:extLst>
              <a:ext uri="{FF2B5EF4-FFF2-40B4-BE49-F238E27FC236}">
                <a16:creationId xmlns:a16="http://schemas.microsoft.com/office/drawing/2014/main" id="{FFEE8EAA-F9F6-1E47-AF04-075A7639BDF9}"/>
              </a:ext>
            </a:extLst>
          </p:cNvPr>
          <p:cNvSpPr txBox="1">
            <a:spLocks/>
          </p:cNvSpPr>
          <p:nvPr/>
        </p:nvSpPr>
        <p:spPr>
          <a:xfrm>
            <a:off x="1027176" y="3500136"/>
            <a:ext cx="10515600" cy="2447671"/>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CH" dirty="0"/>
              <a:t>	Activation of cavern steel structures: Fe</a:t>
            </a:r>
            <a:r>
              <a:rPr lang="en-CH" baseline="30000" dirty="0"/>
              <a:t>54</a:t>
            </a:r>
            <a:r>
              <a:rPr lang="en-CH" dirty="0"/>
              <a:t> + n </a:t>
            </a:r>
            <a:r>
              <a:rPr lang="en-CH" dirty="0">
                <a:sym typeface="Wingdings" pitchFamily="2" charset="2"/>
              </a:rPr>
              <a:t> Mn</a:t>
            </a:r>
            <a:r>
              <a:rPr lang="en-CH" baseline="30000" dirty="0">
                <a:sym typeface="Wingdings" pitchFamily="2" charset="2"/>
              </a:rPr>
              <a:t>54</a:t>
            </a:r>
            <a:r>
              <a:rPr lang="en-CH" dirty="0">
                <a:sym typeface="Wingdings" pitchFamily="2" charset="2"/>
              </a:rPr>
              <a:t> + p</a:t>
            </a:r>
            <a:endParaRPr lang="en-CH" dirty="0"/>
          </a:p>
          <a:p>
            <a:pPr marL="0" indent="0">
              <a:buFont typeface="Arial" panose="020B0604020202020204" pitchFamily="34" charset="0"/>
              <a:buNone/>
            </a:pPr>
            <a:r>
              <a:rPr lang="en-CH" dirty="0"/>
              <a:t>	Mn</a:t>
            </a:r>
            <a:r>
              <a:rPr lang="en-CH" baseline="30000" dirty="0"/>
              <a:t>54</a:t>
            </a:r>
            <a:r>
              <a:rPr lang="en-CH" dirty="0"/>
              <a:t> is a </a:t>
            </a:r>
            <a:r>
              <a:rPr lang="en-CH" dirty="0">
                <a:latin typeface="Symbol" pitchFamily="2" charset="2"/>
              </a:rPr>
              <a:t>g</a:t>
            </a:r>
            <a:r>
              <a:rPr lang="en-CH" dirty="0"/>
              <a:t> emitter with half-life of 312 days.</a:t>
            </a:r>
          </a:p>
          <a:p>
            <a:pPr marL="0" indent="0">
              <a:buFont typeface="Arial" panose="020B0604020202020204" pitchFamily="34" charset="0"/>
              <a:buNone/>
            </a:pPr>
            <a:r>
              <a:rPr lang="en-CH" dirty="0"/>
              <a:t>Mn</a:t>
            </a:r>
            <a:r>
              <a:rPr lang="en-CH" baseline="30000" dirty="0"/>
              <a:t>54</a:t>
            </a:r>
            <a:r>
              <a:rPr lang="en-CH" dirty="0"/>
              <a:t> presence in the cavern steel structures makes any destructive intervention very complicated from a procedural point of view.</a:t>
            </a:r>
          </a:p>
          <a:p>
            <a:pPr marL="0" indent="0">
              <a:buFont typeface="Arial" panose="020B0604020202020204" pitchFamily="34" charset="0"/>
              <a:buNone/>
            </a:pPr>
            <a:endParaRPr lang="en-CH" dirty="0"/>
          </a:p>
        </p:txBody>
      </p:sp>
    </p:spTree>
    <p:extLst>
      <p:ext uri="{BB962C8B-B14F-4D97-AF65-F5344CB8AC3E}">
        <p14:creationId xmlns:p14="http://schemas.microsoft.com/office/powerpoint/2010/main" val="91893951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C7F7BF-5926-2B49-A4E6-17C78C94803C}"/>
              </a:ext>
            </a:extLst>
          </p:cNvPr>
          <p:cNvSpPr>
            <a:spLocks noGrp="1"/>
          </p:cNvSpPr>
          <p:nvPr>
            <p:ph type="title"/>
          </p:nvPr>
        </p:nvSpPr>
        <p:spPr>
          <a:xfrm>
            <a:off x="927100" y="0"/>
            <a:ext cx="10515600" cy="1325563"/>
          </a:xfrm>
        </p:spPr>
        <p:txBody>
          <a:bodyPr/>
          <a:lstStyle/>
          <a:p>
            <a:r>
              <a:rPr lang="en-US" dirty="0"/>
              <a:t>Radiation shielding for personnel protection</a:t>
            </a:r>
            <a:br>
              <a:rPr lang="en-US" dirty="0"/>
            </a:br>
            <a:endParaRPr lang="en-US" dirty="0"/>
          </a:p>
        </p:txBody>
      </p:sp>
      <p:sp>
        <p:nvSpPr>
          <p:cNvPr id="5" name="Slide Number Placeholder 4">
            <a:extLst>
              <a:ext uri="{FF2B5EF4-FFF2-40B4-BE49-F238E27FC236}">
                <a16:creationId xmlns:a16="http://schemas.microsoft.com/office/drawing/2014/main" id="{0B4BA575-53F1-8B49-ACC5-F314BEA8F9AE}"/>
              </a:ext>
            </a:extLst>
          </p:cNvPr>
          <p:cNvSpPr>
            <a:spLocks noGrp="1"/>
          </p:cNvSpPr>
          <p:nvPr>
            <p:ph type="sldNum" sz="quarter" idx="12"/>
          </p:nvPr>
        </p:nvSpPr>
        <p:spPr/>
        <p:txBody>
          <a:bodyPr/>
          <a:lstStyle/>
          <a:p>
            <a:fld id="{A675373A-A7CF-6F40-BF67-B92A2607B4AC}" type="slidenum">
              <a:rPr lang="en-US" smtClean="0"/>
              <a:t>12</a:t>
            </a:fld>
            <a:endParaRPr lang="en-US" dirty="0"/>
          </a:p>
        </p:txBody>
      </p:sp>
      <p:sp>
        <p:nvSpPr>
          <p:cNvPr id="6" name="Footer Placeholder 3">
            <a:extLst>
              <a:ext uri="{FF2B5EF4-FFF2-40B4-BE49-F238E27FC236}">
                <a16:creationId xmlns:a16="http://schemas.microsoft.com/office/drawing/2014/main" id="{76939CB8-CDE5-C54B-ABB3-06BA5898EACA}"/>
              </a:ext>
            </a:extLst>
          </p:cNvPr>
          <p:cNvSpPr>
            <a:spLocks noGrp="1"/>
          </p:cNvSpPr>
          <p:nvPr>
            <p:ph type="ftr" sz="quarter" idx="11"/>
          </p:nvPr>
        </p:nvSpPr>
        <p:spPr>
          <a:xfrm>
            <a:off x="4038600" y="6356350"/>
            <a:ext cx="4114800" cy="365125"/>
          </a:xfrm>
        </p:spPr>
        <p:txBody>
          <a:bodyPr/>
          <a:lstStyle/>
          <a:p>
            <a:r>
              <a:rPr lang="en-US" i="1" dirty="0"/>
              <a:t>Andrea Gaddi </a:t>
            </a:r>
            <a:r>
              <a:rPr lang="en-US" dirty="0"/>
              <a:t>- </a:t>
            </a:r>
            <a:r>
              <a:rPr lang="en-US" b="1" dirty="0"/>
              <a:t>CERN</a:t>
            </a:r>
            <a:r>
              <a:rPr lang="en-US" dirty="0"/>
              <a:t> - Experimental Physics Department</a:t>
            </a:r>
          </a:p>
        </p:txBody>
      </p:sp>
      <p:pic>
        <p:nvPicPr>
          <p:cNvPr id="8" name="Picture 7" descr="A picture containing engine&#10;&#10;Description automatically generated">
            <a:extLst>
              <a:ext uri="{FF2B5EF4-FFF2-40B4-BE49-F238E27FC236}">
                <a16:creationId xmlns:a16="http://schemas.microsoft.com/office/drawing/2014/main" id="{28CB76D6-BB29-1C40-B561-0A4255F84F79}"/>
              </a:ext>
            </a:extLst>
          </p:cNvPr>
          <p:cNvPicPr>
            <a:picLocks noChangeAspect="1"/>
          </p:cNvPicPr>
          <p:nvPr/>
        </p:nvPicPr>
        <p:blipFill>
          <a:blip r:embed="rId2"/>
          <a:stretch>
            <a:fillRect/>
          </a:stretch>
        </p:blipFill>
        <p:spPr>
          <a:xfrm>
            <a:off x="3730823" y="2407019"/>
            <a:ext cx="4730353" cy="3547765"/>
          </a:xfrm>
          <a:prstGeom prst="rect">
            <a:avLst/>
          </a:prstGeom>
        </p:spPr>
      </p:pic>
      <p:pic>
        <p:nvPicPr>
          <p:cNvPr id="10" name="Picture 9">
            <a:extLst>
              <a:ext uri="{FF2B5EF4-FFF2-40B4-BE49-F238E27FC236}">
                <a16:creationId xmlns:a16="http://schemas.microsoft.com/office/drawing/2014/main" id="{887859AC-E58D-8348-9453-558F77674934}"/>
              </a:ext>
            </a:extLst>
          </p:cNvPr>
          <p:cNvPicPr>
            <a:picLocks noChangeAspect="1"/>
          </p:cNvPicPr>
          <p:nvPr/>
        </p:nvPicPr>
        <p:blipFill>
          <a:blip r:embed="rId3"/>
          <a:stretch>
            <a:fillRect/>
          </a:stretch>
        </p:blipFill>
        <p:spPr>
          <a:xfrm>
            <a:off x="8967073" y="1157483"/>
            <a:ext cx="3224927" cy="5303713"/>
          </a:xfrm>
          <a:prstGeom prst="rect">
            <a:avLst/>
          </a:prstGeom>
        </p:spPr>
      </p:pic>
      <p:pic>
        <p:nvPicPr>
          <p:cNvPr id="7" name="Picture 6" descr="A picture containing handcart, transport&#10;&#10;Description automatically generated">
            <a:extLst>
              <a:ext uri="{FF2B5EF4-FFF2-40B4-BE49-F238E27FC236}">
                <a16:creationId xmlns:a16="http://schemas.microsoft.com/office/drawing/2014/main" id="{4B2D7A88-7D10-1149-9E6D-7FD55C303095}"/>
              </a:ext>
            </a:extLst>
          </p:cNvPr>
          <p:cNvPicPr>
            <a:picLocks noChangeAspect="1"/>
          </p:cNvPicPr>
          <p:nvPr/>
        </p:nvPicPr>
        <p:blipFill>
          <a:blip r:embed="rId4"/>
          <a:stretch>
            <a:fillRect/>
          </a:stretch>
        </p:blipFill>
        <p:spPr>
          <a:xfrm>
            <a:off x="0" y="1816047"/>
            <a:ext cx="3134780" cy="5041953"/>
          </a:xfrm>
          <a:prstGeom prst="rect">
            <a:avLst/>
          </a:prstGeom>
        </p:spPr>
      </p:pic>
      <p:sp>
        <p:nvSpPr>
          <p:cNvPr id="13" name="Content Placeholder 2">
            <a:extLst>
              <a:ext uri="{FF2B5EF4-FFF2-40B4-BE49-F238E27FC236}">
                <a16:creationId xmlns:a16="http://schemas.microsoft.com/office/drawing/2014/main" id="{2206A5F4-D873-3D4F-ACEC-8BC02DDB895A}"/>
              </a:ext>
            </a:extLst>
          </p:cNvPr>
          <p:cNvSpPr txBox="1">
            <a:spLocks/>
          </p:cNvSpPr>
          <p:nvPr/>
        </p:nvSpPr>
        <p:spPr>
          <a:xfrm>
            <a:off x="469900" y="679557"/>
            <a:ext cx="10515600" cy="1325563"/>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Source – Distance – Time </a:t>
            </a:r>
          </a:p>
          <a:p>
            <a:pPr marL="0" indent="0">
              <a:buFont typeface="Arial" panose="020B0604020202020204" pitchFamily="34" charset="0"/>
              <a:buNone/>
            </a:pPr>
            <a:r>
              <a:rPr lang="en-US" dirty="0">
                <a:latin typeface="Symbol" pitchFamily="2" charset="2"/>
              </a:rPr>
              <a:t>	g</a:t>
            </a:r>
            <a:r>
              <a:rPr lang="en-US" dirty="0"/>
              <a:t>-screens (BP-bellow, collective personnel screens)</a:t>
            </a:r>
          </a:p>
        </p:txBody>
      </p:sp>
      <p:sp>
        <p:nvSpPr>
          <p:cNvPr id="14" name="TextBox 13">
            <a:extLst>
              <a:ext uri="{FF2B5EF4-FFF2-40B4-BE49-F238E27FC236}">
                <a16:creationId xmlns:a16="http://schemas.microsoft.com/office/drawing/2014/main" id="{FDB167FC-F41B-C74F-9186-B2E445AF33F8}"/>
              </a:ext>
            </a:extLst>
          </p:cNvPr>
          <p:cNvSpPr txBox="1"/>
          <p:nvPr/>
        </p:nvSpPr>
        <p:spPr>
          <a:xfrm>
            <a:off x="5254752" y="6020693"/>
            <a:ext cx="2753382" cy="369332"/>
          </a:xfrm>
          <a:prstGeom prst="rect">
            <a:avLst/>
          </a:prstGeom>
          <a:noFill/>
        </p:spPr>
        <p:txBody>
          <a:bodyPr wrap="none" rtlCol="0">
            <a:spAutoFit/>
          </a:bodyPr>
          <a:lstStyle/>
          <a:p>
            <a:r>
              <a:rPr lang="en-GB" dirty="0"/>
              <a:t>B</a:t>
            </a:r>
            <a:r>
              <a:rPr lang="en-CH" dirty="0"/>
              <a:t>eam-pipe shielding / </a:t>
            </a:r>
            <a:r>
              <a:rPr lang="en-CH" dirty="0">
                <a:solidFill>
                  <a:srgbClr val="FF0000"/>
                </a:solidFill>
              </a:rPr>
              <a:t>Steel</a:t>
            </a:r>
          </a:p>
        </p:txBody>
      </p:sp>
      <p:cxnSp>
        <p:nvCxnSpPr>
          <p:cNvPr id="16" name="Straight Arrow Connector 15">
            <a:extLst>
              <a:ext uri="{FF2B5EF4-FFF2-40B4-BE49-F238E27FC236}">
                <a16:creationId xmlns:a16="http://schemas.microsoft.com/office/drawing/2014/main" id="{CD9CBD1C-FF59-184B-925A-276CEC2C4A4B}"/>
              </a:ext>
            </a:extLst>
          </p:cNvPr>
          <p:cNvCxnSpPr>
            <a:cxnSpLocks/>
          </p:cNvCxnSpPr>
          <p:nvPr/>
        </p:nvCxnSpPr>
        <p:spPr>
          <a:xfrm flipV="1">
            <a:off x="6412992" y="4535425"/>
            <a:ext cx="1" cy="1485268"/>
          </a:xfrm>
          <a:prstGeom prst="straightConnector1">
            <a:avLst/>
          </a:prstGeom>
          <a:ln w="254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8" name="TextBox 17">
            <a:extLst>
              <a:ext uri="{FF2B5EF4-FFF2-40B4-BE49-F238E27FC236}">
                <a16:creationId xmlns:a16="http://schemas.microsoft.com/office/drawing/2014/main" id="{96D5DFF2-7864-6F45-BAEF-EFDE374ED3B8}"/>
              </a:ext>
            </a:extLst>
          </p:cNvPr>
          <p:cNvSpPr txBox="1"/>
          <p:nvPr/>
        </p:nvSpPr>
        <p:spPr>
          <a:xfrm>
            <a:off x="1567390" y="6336957"/>
            <a:ext cx="2479140" cy="369332"/>
          </a:xfrm>
          <a:prstGeom prst="rect">
            <a:avLst/>
          </a:prstGeom>
          <a:noFill/>
        </p:spPr>
        <p:txBody>
          <a:bodyPr wrap="none" rtlCol="0">
            <a:spAutoFit/>
          </a:bodyPr>
          <a:lstStyle/>
          <a:p>
            <a:r>
              <a:rPr lang="en-CH" dirty="0"/>
              <a:t>Movable screen / </a:t>
            </a:r>
            <a:r>
              <a:rPr lang="en-CH" dirty="0">
                <a:solidFill>
                  <a:srgbClr val="FF0000"/>
                </a:solidFill>
              </a:rPr>
              <a:t>Pb(Sb)</a:t>
            </a:r>
          </a:p>
        </p:txBody>
      </p:sp>
    </p:spTree>
    <p:extLst>
      <p:ext uri="{BB962C8B-B14F-4D97-AF65-F5344CB8AC3E}">
        <p14:creationId xmlns:p14="http://schemas.microsoft.com/office/powerpoint/2010/main" val="389583193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D2E889E0-FFDC-B647-9A69-F368CADAB0E1}"/>
              </a:ext>
            </a:extLst>
          </p:cNvPr>
          <p:cNvSpPr>
            <a:spLocks noGrp="1"/>
          </p:cNvSpPr>
          <p:nvPr>
            <p:ph type="sldNum" sz="quarter" idx="12"/>
          </p:nvPr>
        </p:nvSpPr>
        <p:spPr/>
        <p:txBody>
          <a:bodyPr/>
          <a:lstStyle/>
          <a:p>
            <a:fld id="{A675373A-A7CF-6F40-BF67-B92A2607B4AC}" type="slidenum">
              <a:rPr lang="en-US" smtClean="0"/>
              <a:t>13</a:t>
            </a:fld>
            <a:endParaRPr lang="en-US" dirty="0"/>
          </a:p>
        </p:txBody>
      </p:sp>
      <p:graphicFrame>
        <p:nvGraphicFramePr>
          <p:cNvPr id="5" name="Diagram 4">
            <a:extLst>
              <a:ext uri="{FF2B5EF4-FFF2-40B4-BE49-F238E27FC236}">
                <a16:creationId xmlns:a16="http://schemas.microsoft.com/office/drawing/2014/main" id="{5B432E51-BB4E-974A-95FC-708A45287F4C}"/>
              </a:ext>
            </a:extLst>
          </p:cNvPr>
          <p:cNvGraphicFramePr/>
          <p:nvPr>
            <p:extLst>
              <p:ext uri="{D42A27DB-BD31-4B8C-83A1-F6EECF244321}">
                <p14:modId xmlns:p14="http://schemas.microsoft.com/office/powerpoint/2010/main" val="1942696781"/>
              </p:ext>
            </p:extLst>
          </p:nvPr>
        </p:nvGraphicFramePr>
        <p:xfrm>
          <a:off x="2160790" y="1511358"/>
          <a:ext cx="8128000" cy="541866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Curved Down Arrow 6">
            <a:extLst>
              <a:ext uri="{FF2B5EF4-FFF2-40B4-BE49-F238E27FC236}">
                <a16:creationId xmlns:a16="http://schemas.microsoft.com/office/drawing/2014/main" id="{142F0713-2D07-804B-A0E4-1725B6B6CD7C}"/>
              </a:ext>
            </a:extLst>
          </p:cNvPr>
          <p:cNvSpPr/>
          <p:nvPr/>
        </p:nvSpPr>
        <p:spPr>
          <a:xfrm>
            <a:off x="3064538" y="1666117"/>
            <a:ext cx="1334779" cy="489398"/>
          </a:xfrm>
          <a:prstGeom prst="curved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0" name="Curved Down Arrow 9">
            <a:extLst>
              <a:ext uri="{FF2B5EF4-FFF2-40B4-BE49-F238E27FC236}">
                <a16:creationId xmlns:a16="http://schemas.microsoft.com/office/drawing/2014/main" id="{B35BD5C2-3CC4-634B-B387-6EFA261D7588}"/>
              </a:ext>
            </a:extLst>
          </p:cNvPr>
          <p:cNvSpPr/>
          <p:nvPr/>
        </p:nvSpPr>
        <p:spPr>
          <a:xfrm rot="10170317" flipV="1">
            <a:off x="7291088" y="1498317"/>
            <a:ext cx="1675833" cy="534808"/>
          </a:xfrm>
          <a:prstGeom prst="curvedDown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2" name="TextBox 11">
            <a:extLst>
              <a:ext uri="{FF2B5EF4-FFF2-40B4-BE49-F238E27FC236}">
                <a16:creationId xmlns:a16="http://schemas.microsoft.com/office/drawing/2014/main" id="{EE6625F4-A6D7-BC47-AA8E-7FAAD6804257}"/>
              </a:ext>
            </a:extLst>
          </p:cNvPr>
          <p:cNvSpPr txBox="1"/>
          <p:nvPr/>
        </p:nvSpPr>
        <p:spPr>
          <a:xfrm>
            <a:off x="8473192" y="1299190"/>
            <a:ext cx="2211213" cy="646331"/>
          </a:xfrm>
          <a:prstGeom prst="rect">
            <a:avLst/>
          </a:prstGeom>
          <a:solidFill>
            <a:srgbClr val="0070C0"/>
          </a:solidFill>
        </p:spPr>
        <p:txBody>
          <a:bodyPr wrap="square" rtlCol="0">
            <a:spAutoFit/>
          </a:bodyPr>
          <a:lstStyle/>
          <a:p>
            <a:r>
              <a:rPr lang="en-US" dirty="0">
                <a:solidFill>
                  <a:schemeClr val="bg1"/>
                </a:solidFill>
              </a:rPr>
              <a:t>Enhanced radiation shielding properties</a:t>
            </a:r>
          </a:p>
        </p:txBody>
      </p:sp>
      <p:pic>
        <p:nvPicPr>
          <p:cNvPr id="13" name="Picture 12">
            <a:extLst>
              <a:ext uri="{FF2B5EF4-FFF2-40B4-BE49-F238E27FC236}">
                <a16:creationId xmlns:a16="http://schemas.microsoft.com/office/drawing/2014/main" id="{1A3965B1-88E6-C542-95F7-07C9C1C6BC08}"/>
              </a:ext>
            </a:extLst>
          </p:cNvPr>
          <p:cNvPicPr>
            <a:picLocks noChangeAspect="1"/>
          </p:cNvPicPr>
          <p:nvPr/>
        </p:nvPicPr>
        <p:blipFill>
          <a:blip r:embed="rId7"/>
          <a:stretch>
            <a:fillRect/>
          </a:stretch>
        </p:blipFill>
        <p:spPr>
          <a:xfrm>
            <a:off x="0" y="2617100"/>
            <a:ext cx="2563485" cy="4222210"/>
          </a:xfrm>
          <a:prstGeom prst="rect">
            <a:avLst/>
          </a:prstGeom>
        </p:spPr>
      </p:pic>
      <p:sp>
        <p:nvSpPr>
          <p:cNvPr id="11" name="TextBox 10">
            <a:extLst>
              <a:ext uri="{FF2B5EF4-FFF2-40B4-BE49-F238E27FC236}">
                <a16:creationId xmlns:a16="http://schemas.microsoft.com/office/drawing/2014/main" id="{C3656971-E758-7F4D-BAFE-0DF32F696C01}"/>
              </a:ext>
            </a:extLst>
          </p:cNvPr>
          <p:cNvSpPr txBox="1"/>
          <p:nvPr/>
        </p:nvSpPr>
        <p:spPr>
          <a:xfrm>
            <a:off x="1138958" y="1818443"/>
            <a:ext cx="2147568" cy="646331"/>
          </a:xfrm>
          <a:prstGeom prst="rect">
            <a:avLst/>
          </a:prstGeom>
          <a:solidFill>
            <a:srgbClr val="FFC000"/>
          </a:solidFill>
        </p:spPr>
        <p:txBody>
          <a:bodyPr wrap="square" rtlCol="0">
            <a:spAutoFit/>
          </a:bodyPr>
          <a:lstStyle/>
          <a:p>
            <a:r>
              <a:rPr lang="en-US" dirty="0">
                <a:solidFill>
                  <a:schemeClr val="bg1"/>
                </a:solidFill>
              </a:rPr>
              <a:t>Able to sustain high temperatures</a:t>
            </a:r>
          </a:p>
        </p:txBody>
      </p:sp>
      <p:sp>
        <p:nvSpPr>
          <p:cNvPr id="16" name="Curved Down Arrow 15">
            <a:extLst>
              <a:ext uri="{FF2B5EF4-FFF2-40B4-BE49-F238E27FC236}">
                <a16:creationId xmlns:a16="http://schemas.microsoft.com/office/drawing/2014/main" id="{E6C327FE-AA3C-FA4D-BA6D-29031B703D3F}"/>
              </a:ext>
            </a:extLst>
          </p:cNvPr>
          <p:cNvSpPr/>
          <p:nvPr/>
        </p:nvSpPr>
        <p:spPr>
          <a:xfrm rot="10170317" flipV="1">
            <a:off x="4782897" y="1340721"/>
            <a:ext cx="1571223" cy="534808"/>
          </a:xfrm>
          <a:prstGeom prst="curvedDownArrow">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4" name="Rectangle 13">
            <a:extLst>
              <a:ext uri="{FF2B5EF4-FFF2-40B4-BE49-F238E27FC236}">
                <a16:creationId xmlns:a16="http://schemas.microsoft.com/office/drawing/2014/main" id="{7C356025-F277-2F4C-8AB5-77D32E1CE375}"/>
              </a:ext>
            </a:extLst>
          </p:cNvPr>
          <p:cNvSpPr/>
          <p:nvPr/>
        </p:nvSpPr>
        <p:spPr>
          <a:xfrm rot="553673">
            <a:off x="4555852" y="976025"/>
            <a:ext cx="2073438" cy="646331"/>
          </a:xfrm>
          <a:prstGeom prst="rect">
            <a:avLst/>
          </a:prstGeom>
          <a:solidFill>
            <a:srgbClr val="00B0F0"/>
          </a:solidFill>
        </p:spPr>
        <p:txBody>
          <a:bodyPr wrap="square">
            <a:spAutoFit/>
          </a:bodyPr>
          <a:lstStyle/>
          <a:p>
            <a:r>
              <a:rPr lang="en-US" dirty="0">
                <a:solidFill>
                  <a:schemeClr val="bg1"/>
                </a:solidFill>
              </a:rPr>
              <a:t>Fire-smoke-toxicity </a:t>
            </a:r>
          </a:p>
          <a:p>
            <a:pPr algn="ctr"/>
            <a:r>
              <a:rPr lang="en-US" dirty="0">
                <a:solidFill>
                  <a:schemeClr val="bg1"/>
                </a:solidFill>
              </a:rPr>
              <a:t>resistance</a:t>
            </a:r>
          </a:p>
        </p:txBody>
      </p:sp>
      <p:sp>
        <p:nvSpPr>
          <p:cNvPr id="17" name="Curved Down Arrow 16">
            <a:extLst>
              <a:ext uri="{FF2B5EF4-FFF2-40B4-BE49-F238E27FC236}">
                <a16:creationId xmlns:a16="http://schemas.microsoft.com/office/drawing/2014/main" id="{C87BC595-8D82-AD49-8419-AE992E321ED5}"/>
              </a:ext>
            </a:extLst>
          </p:cNvPr>
          <p:cNvSpPr/>
          <p:nvPr/>
        </p:nvSpPr>
        <p:spPr>
          <a:xfrm rot="12533669" flipV="1">
            <a:off x="7872622" y="2508603"/>
            <a:ext cx="1329852" cy="534808"/>
          </a:xfrm>
          <a:prstGeom prst="curvedDown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8" name="TextBox 17">
            <a:extLst>
              <a:ext uri="{FF2B5EF4-FFF2-40B4-BE49-F238E27FC236}">
                <a16:creationId xmlns:a16="http://schemas.microsoft.com/office/drawing/2014/main" id="{A4D1F31E-C5FB-4640-9E16-DD6D1A3393C4}"/>
              </a:ext>
            </a:extLst>
          </p:cNvPr>
          <p:cNvSpPr txBox="1"/>
          <p:nvPr/>
        </p:nvSpPr>
        <p:spPr>
          <a:xfrm rot="551577">
            <a:off x="8795129" y="2861916"/>
            <a:ext cx="2374142" cy="646331"/>
          </a:xfrm>
          <a:prstGeom prst="rect">
            <a:avLst/>
          </a:prstGeom>
          <a:solidFill>
            <a:schemeClr val="accent6"/>
          </a:solidFill>
        </p:spPr>
        <p:txBody>
          <a:bodyPr wrap="square" rtlCol="0">
            <a:spAutoFit/>
          </a:bodyPr>
          <a:lstStyle/>
          <a:p>
            <a:r>
              <a:rPr lang="en-US" dirty="0">
                <a:solidFill>
                  <a:schemeClr val="bg1"/>
                </a:solidFill>
              </a:rPr>
              <a:t>Mechanical &amp; chemical stability vs radiation</a:t>
            </a:r>
          </a:p>
        </p:txBody>
      </p:sp>
      <p:sp>
        <p:nvSpPr>
          <p:cNvPr id="15" name="Footer Placeholder 1">
            <a:extLst>
              <a:ext uri="{FF2B5EF4-FFF2-40B4-BE49-F238E27FC236}">
                <a16:creationId xmlns:a16="http://schemas.microsoft.com/office/drawing/2014/main" id="{42C157C3-E884-894A-A930-96CFC73A2913}"/>
              </a:ext>
            </a:extLst>
          </p:cNvPr>
          <p:cNvSpPr>
            <a:spLocks noGrp="1"/>
          </p:cNvSpPr>
          <p:nvPr>
            <p:ph type="ftr" sz="quarter" idx="11"/>
          </p:nvPr>
        </p:nvSpPr>
        <p:spPr>
          <a:xfrm>
            <a:off x="4038600" y="6356350"/>
            <a:ext cx="4114800" cy="365125"/>
          </a:xfrm>
        </p:spPr>
        <p:txBody>
          <a:bodyPr/>
          <a:lstStyle/>
          <a:p>
            <a:r>
              <a:rPr lang="en-US" dirty="0"/>
              <a:t>Evangelia </a:t>
            </a:r>
            <a:r>
              <a:rPr lang="en-US" dirty="0" err="1"/>
              <a:t>Divovasili</a:t>
            </a:r>
            <a:r>
              <a:rPr lang="en-US" dirty="0"/>
              <a:t> – CERN Experimental Physics Department</a:t>
            </a:r>
          </a:p>
        </p:txBody>
      </p:sp>
    </p:spTree>
    <p:extLst>
      <p:ext uri="{BB962C8B-B14F-4D97-AF65-F5344CB8AC3E}">
        <p14:creationId xmlns:p14="http://schemas.microsoft.com/office/powerpoint/2010/main" val="361870642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82D89912-031A-D34E-A87E-E193F930A71E}"/>
              </a:ext>
            </a:extLst>
          </p:cNvPr>
          <p:cNvSpPr>
            <a:spLocks noGrp="1"/>
          </p:cNvSpPr>
          <p:nvPr>
            <p:ph type="sldNum" sz="quarter" idx="12"/>
          </p:nvPr>
        </p:nvSpPr>
        <p:spPr/>
        <p:txBody>
          <a:bodyPr/>
          <a:lstStyle/>
          <a:p>
            <a:fld id="{A675373A-A7CF-6F40-BF67-B92A2607B4AC}" type="slidenum">
              <a:rPr lang="en-US" smtClean="0"/>
              <a:t>14</a:t>
            </a:fld>
            <a:endParaRPr lang="en-US" dirty="0"/>
          </a:p>
        </p:txBody>
      </p:sp>
      <p:sp>
        <p:nvSpPr>
          <p:cNvPr id="4" name="TextBox 3">
            <a:extLst>
              <a:ext uri="{FF2B5EF4-FFF2-40B4-BE49-F238E27FC236}">
                <a16:creationId xmlns:a16="http://schemas.microsoft.com/office/drawing/2014/main" id="{9FB3A7D6-32C0-B143-B326-3615F7B37572}"/>
              </a:ext>
            </a:extLst>
          </p:cNvPr>
          <p:cNvSpPr txBox="1"/>
          <p:nvPr/>
        </p:nvSpPr>
        <p:spPr>
          <a:xfrm>
            <a:off x="2871989" y="2485622"/>
            <a:ext cx="6091707" cy="1323439"/>
          </a:xfrm>
          <a:prstGeom prst="rect">
            <a:avLst/>
          </a:prstGeom>
          <a:noFill/>
        </p:spPr>
        <p:txBody>
          <a:bodyPr wrap="square" rtlCol="0">
            <a:spAutoFit/>
          </a:bodyPr>
          <a:lstStyle/>
          <a:p>
            <a:pPr algn="ctr"/>
            <a:r>
              <a:rPr lang="en-US" sz="8000" dirty="0">
                <a:solidFill>
                  <a:srgbClr val="FF40FF"/>
                </a:solidFill>
              </a:rPr>
              <a:t>EXTRA SLIDES</a:t>
            </a:r>
          </a:p>
        </p:txBody>
      </p:sp>
    </p:spTree>
    <p:extLst>
      <p:ext uri="{BB962C8B-B14F-4D97-AF65-F5344CB8AC3E}">
        <p14:creationId xmlns:p14="http://schemas.microsoft.com/office/powerpoint/2010/main" val="391505729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1CD59F3A-CCB0-DB4D-A748-7DCD1E994695}"/>
              </a:ext>
            </a:extLst>
          </p:cNvPr>
          <p:cNvSpPr>
            <a:spLocks noGrp="1"/>
          </p:cNvSpPr>
          <p:nvPr>
            <p:ph type="sldNum" sz="quarter" idx="12"/>
          </p:nvPr>
        </p:nvSpPr>
        <p:spPr/>
        <p:txBody>
          <a:bodyPr/>
          <a:lstStyle/>
          <a:p>
            <a:fld id="{A675373A-A7CF-6F40-BF67-B92A2607B4AC}" type="slidenum">
              <a:rPr lang="en-US" smtClean="0"/>
              <a:t>15</a:t>
            </a:fld>
            <a:endParaRPr lang="en-US" dirty="0"/>
          </a:p>
        </p:txBody>
      </p:sp>
      <p:sp>
        <p:nvSpPr>
          <p:cNvPr id="4" name="Rectangle 3">
            <a:extLst>
              <a:ext uri="{FF2B5EF4-FFF2-40B4-BE49-F238E27FC236}">
                <a16:creationId xmlns:a16="http://schemas.microsoft.com/office/drawing/2014/main" id="{F9BBAC5C-8E1B-7C48-87E7-EDBD8FF05125}"/>
              </a:ext>
            </a:extLst>
          </p:cNvPr>
          <p:cNvSpPr/>
          <p:nvPr/>
        </p:nvSpPr>
        <p:spPr>
          <a:xfrm>
            <a:off x="1159099" y="1143300"/>
            <a:ext cx="10084157" cy="3970318"/>
          </a:xfrm>
          <a:prstGeom prst="rect">
            <a:avLst/>
          </a:prstGeom>
          <a:solidFill>
            <a:schemeClr val="accent6">
              <a:lumMod val="50000"/>
            </a:schemeClr>
          </a:solidFill>
        </p:spPr>
        <p:txBody>
          <a:bodyPr wrap="square">
            <a:spAutoFit/>
          </a:bodyPr>
          <a:lstStyle/>
          <a:p>
            <a:pPr algn="ctr"/>
            <a:r>
              <a:rPr lang="en-GB" sz="3200" dirty="0">
                <a:solidFill>
                  <a:srgbClr val="FFC000"/>
                </a:solidFill>
              </a:rPr>
              <a:t>Innovative materials for Radiation Shielding.</a:t>
            </a:r>
          </a:p>
          <a:p>
            <a:pPr algn="ctr"/>
            <a:endParaRPr lang="en-GB" sz="2600" dirty="0">
              <a:solidFill>
                <a:srgbClr val="FFC000"/>
              </a:solidFill>
            </a:endParaRPr>
          </a:p>
          <a:p>
            <a:pPr algn="just"/>
            <a:r>
              <a:rPr lang="en-GB" sz="2400" dirty="0">
                <a:solidFill>
                  <a:schemeClr val="bg1"/>
                </a:solidFill>
              </a:rPr>
              <a:t>In Europe, although the existing research and knowledge is of excellent quality, there is a lack of a standardised training programme for young researchers aiming to become the future professionals in a field of increasing demand. Moreover, there is a need to establish an enduring network of scientific, academic and industrial organizations where such training programme can take place hands-on, designed and assessed by top professional in the field. </a:t>
            </a:r>
          </a:p>
          <a:p>
            <a:endParaRPr lang="en-GB" dirty="0"/>
          </a:p>
          <a:p>
            <a:pPr algn="ctr"/>
            <a:r>
              <a:rPr lang="en-GB" sz="3200" b="1" dirty="0">
                <a:solidFill>
                  <a:schemeClr val="accent2">
                    <a:lumMod val="60000"/>
                    <a:lumOff val="40000"/>
                  </a:schemeClr>
                </a:solidFill>
              </a:rPr>
              <a:t>This MCDN project aims to address this gap.</a:t>
            </a:r>
            <a:r>
              <a:rPr lang="en-US" sz="3200" b="1" dirty="0">
                <a:solidFill>
                  <a:schemeClr val="accent2">
                    <a:lumMod val="60000"/>
                    <a:lumOff val="40000"/>
                  </a:schemeClr>
                </a:solidFill>
              </a:rPr>
              <a:t> </a:t>
            </a:r>
          </a:p>
        </p:txBody>
      </p:sp>
      <p:sp>
        <p:nvSpPr>
          <p:cNvPr id="5" name="Footer Placeholder 1">
            <a:extLst>
              <a:ext uri="{FF2B5EF4-FFF2-40B4-BE49-F238E27FC236}">
                <a16:creationId xmlns:a16="http://schemas.microsoft.com/office/drawing/2014/main" id="{BCEA0352-FA1E-8049-94AB-8A929060935E}"/>
              </a:ext>
            </a:extLst>
          </p:cNvPr>
          <p:cNvSpPr>
            <a:spLocks noGrp="1"/>
          </p:cNvSpPr>
          <p:nvPr>
            <p:ph type="ftr" sz="quarter" idx="11"/>
          </p:nvPr>
        </p:nvSpPr>
        <p:spPr>
          <a:xfrm>
            <a:off x="4038600" y="6356350"/>
            <a:ext cx="4114800" cy="365125"/>
          </a:xfrm>
        </p:spPr>
        <p:txBody>
          <a:bodyPr/>
          <a:lstStyle/>
          <a:p>
            <a:r>
              <a:rPr lang="en-US" dirty="0"/>
              <a:t>Evangelia </a:t>
            </a:r>
            <a:r>
              <a:rPr lang="en-US" dirty="0" err="1"/>
              <a:t>Divovasili</a:t>
            </a:r>
            <a:r>
              <a:rPr lang="en-US" dirty="0"/>
              <a:t> – CERN Experimental Physics Department</a:t>
            </a:r>
          </a:p>
        </p:txBody>
      </p:sp>
    </p:spTree>
    <p:extLst>
      <p:ext uri="{BB962C8B-B14F-4D97-AF65-F5344CB8AC3E}">
        <p14:creationId xmlns:p14="http://schemas.microsoft.com/office/powerpoint/2010/main" val="121452564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F8256892-2406-0742-AD15-5675332AE5B6}"/>
              </a:ext>
            </a:extLst>
          </p:cNvPr>
          <p:cNvSpPr>
            <a:spLocks noGrp="1"/>
          </p:cNvSpPr>
          <p:nvPr>
            <p:ph type="sldNum" sz="quarter" idx="12"/>
          </p:nvPr>
        </p:nvSpPr>
        <p:spPr/>
        <p:txBody>
          <a:bodyPr/>
          <a:lstStyle/>
          <a:p>
            <a:fld id="{A675373A-A7CF-6F40-BF67-B92A2607B4AC}" type="slidenum">
              <a:rPr lang="en-US" smtClean="0"/>
              <a:t>16</a:t>
            </a:fld>
            <a:endParaRPr lang="en-US" dirty="0"/>
          </a:p>
        </p:txBody>
      </p:sp>
      <p:sp>
        <p:nvSpPr>
          <p:cNvPr id="4" name="Rectangle 3">
            <a:extLst>
              <a:ext uri="{FF2B5EF4-FFF2-40B4-BE49-F238E27FC236}">
                <a16:creationId xmlns:a16="http://schemas.microsoft.com/office/drawing/2014/main" id="{162FEBBC-3F26-C24E-8B3A-9E23E7A02B37}"/>
              </a:ext>
            </a:extLst>
          </p:cNvPr>
          <p:cNvSpPr/>
          <p:nvPr/>
        </p:nvSpPr>
        <p:spPr>
          <a:xfrm>
            <a:off x="787441" y="1143909"/>
            <a:ext cx="11215505" cy="5170646"/>
          </a:xfrm>
          <a:prstGeom prst="rect">
            <a:avLst/>
          </a:prstGeom>
        </p:spPr>
        <p:txBody>
          <a:bodyPr wrap="square">
            <a:spAutoFit/>
          </a:bodyPr>
          <a:lstStyle/>
          <a:p>
            <a:r>
              <a:rPr lang="en-US" sz="2200" dirty="0"/>
              <a:t>Lightweight materials have largely been developed for and further deployed in aerospace and automotive sectors. </a:t>
            </a:r>
            <a:endParaRPr lang="en-US" sz="2200" b="1" dirty="0"/>
          </a:p>
          <a:p>
            <a:endParaRPr lang="en-US" sz="2200" b="1" dirty="0"/>
          </a:p>
          <a:p>
            <a:r>
              <a:rPr lang="en-US" sz="2200" dirty="0"/>
              <a:t>Composite light-weight material is a very well-developed field and a promising starting point </a:t>
            </a:r>
          </a:p>
          <a:p>
            <a:r>
              <a:rPr lang="en-US" sz="2200" dirty="0"/>
              <a:t>to develop radiation shielding properties that may be beneficial to HEP, aerospace, nuclear, food-processing and medical applications.</a:t>
            </a:r>
          </a:p>
          <a:p>
            <a:endParaRPr lang="en-US" sz="2200" b="1" dirty="0"/>
          </a:p>
          <a:p>
            <a:r>
              <a:rPr lang="en-US" sz="2200" dirty="0"/>
              <a:t>Engineers have noticed a gap in the methodology that is applied for the selection of specific materials</a:t>
            </a:r>
          </a:p>
          <a:p>
            <a:r>
              <a:rPr lang="en-US" sz="2200" dirty="0"/>
              <a:t> </a:t>
            </a:r>
          </a:p>
          <a:p>
            <a:pPr marL="285750" indent="-285750">
              <a:buFont typeface="Wingdings" pitchFamily="2" charset="2"/>
              <a:buChar char="à"/>
            </a:pPr>
            <a:r>
              <a:rPr lang="en-US" sz="2200" dirty="0"/>
              <a:t>this needs an efficient and rapid method for the assessment and selection of novel lightweight materials with radiation enhanced radiation shielding performances.</a:t>
            </a:r>
          </a:p>
          <a:p>
            <a:endParaRPr lang="en-US" sz="2200" dirty="0">
              <a:solidFill>
                <a:srgbClr val="FF0000"/>
              </a:solidFill>
            </a:endParaRPr>
          </a:p>
          <a:p>
            <a:pPr marL="285750" indent="-285750">
              <a:buFont typeface="Wingdings" pitchFamily="2" charset="2"/>
              <a:buChar char="à"/>
            </a:pPr>
            <a:r>
              <a:rPr lang="en-US" sz="2200" b="1" dirty="0"/>
              <a:t>Our MCDN will address the various level criteria to be used for this assessment</a:t>
            </a:r>
          </a:p>
          <a:p>
            <a:endParaRPr lang="en-US" sz="2200" dirty="0"/>
          </a:p>
        </p:txBody>
      </p:sp>
      <p:sp>
        <p:nvSpPr>
          <p:cNvPr id="5" name="Footer Placeholder 1">
            <a:extLst>
              <a:ext uri="{FF2B5EF4-FFF2-40B4-BE49-F238E27FC236}">
                <a16:creationId xmlns:a16="http://schemas.microsoft.com/office/drawing/2014/main" id="{D8DBD6B1-74C4-7048-9406-CDE70E3914C3}"/>
              </a:ext>
            </a:extLst>
          </p:cNvPr>
          <p:cNvSpPr>
            <a:spLocks noGrp="1"/>
          </p:cNvSpPr>
          <p:nvPr>
            <p:ph type="ftr" sz="quarter" idx="11"/>
          </p:nvPr>
        </p:nvSpPr>
        <p:spPr>
          <a:xfrm>
            <a:off x="4038600" y="6356350"/>
            <a:ext cx="4114800" cy="365125"/>
          </a:xfrm>
        </p:spPr>
        <p:txBody>
          <a:bodyPr/>
          <a:lstStyle/>
          <a:p>
            <a:r>
              <a:rPr lang="en-US" dirty="0"/>
              <a:t>Evangelia </a:t>
            </a:r>
            <a:r>
              <a:rPr lang="en-US" dirty="0" err="1"/>
              <a:t>Divovasili</a:t>
            </a:r>
            <a:r>
              <a:rPr lang="en-US" dirty="0"/>
              <a:t> – CERN Experimental Physics Department</a:t>
            </a:r>
          </a:p>
        </p:txBody>
      </p:sp>
    </p:spTree>
    <p:extLst>
      <p:ext uri="{BB962C8B-B14F-4D97-AF65-F5344CB8AC3E}">
        <p14:creationId xmlns:p14="http://schemas.microsoft.com/office/powerpoint/2010/main" val="264872844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5006FF-015E-9045-9235-21CAB62C1026}"/>
              </a:ext>
            </a:extLst>
          </p:cNvPr>
          <p:cNvSpPr>
            <a:spLocks noGrp="1"/>
          </p:cNvSpPr>
          <p:nvPr>
            <p:ph type="title"/>
          </p:nvPr>
        </p:nvSpPr>
        <p:spPr>
          <a:xfrm>
            <a:off x="838200" y="136525"/>
            <a:ext cx="10515600" cy="1325563"/>
          </a:xfrm>
        </p:spPr>
        <p:txBody>
          <a:bodyPr/>
          <a:lstStyle/>
          <a:p>
            <a:r>
              <a:rPr lang="en-US" dirty="0"/>
              <a:t>Perspective (the Product)</a:t>
            </a:r>
          </a:p>
        </p:txBody>
      </p:sp>
      <p:sp>
        <p:nvSpPr>
          <p:cNvPr id="5" name="Slide Number Placeholder 4">
            <a:extLst>
              <a:ext uri="{FF2B5EF4-FFF2-40B4-BE49-F238E27FC236}">
                <a16:creationId xmlns:a16="http://schemas.microsoft.com/office/drawing/2014/main" id="{CFD86CE1-0B6A-7C4A-B574-68F689EBBAF0}"/>
              </a:ext>
            </a:extLst>
          </p:cNvPr>
          <p:cNvSpPr>
            <a:spLocks noGrp="1"/>
          </p:cNvSpPr>
          <p:nvPr>
            <p:ph type="sldNum" sz="quarter" idx="12"/>
          </p:nvPr>
        </p:nvSpPr>
        <p:spPr/>
        <p:txBody>
          <a:bodyPr/>
          <a:lstStyle/>
          <a:p>
            <a:fld id="{A675373A-A7CF-6F40-BF67-B92A2607B4AC}" type="slidenum">
              <a:rPr lang="en-US" smtClean="0"/>
              <a:t>17</a:t>
            </a:fld>
            <a:endParaRPr lang="en-US" dirty="0"/>
          </a:p>
        </p:txBody>
      </p:sp>
      <p:sp>
        <p:nvSpPr>
          <p:cNvPr id="4" name="TextBox 3">
            <a:extLst>
              <a:ext uri="{FF2B5EF4-FFF2-40B4-BE49-F238E27FC236}">
                <a16:creationId xmlns:a16="http://schemas.microsoft.com/office/drawing/2014/main" id="{57BD00AE-D8D6-7043-94BD-8B6B33BCE43F}"/>
              </a:ext>
            </a:extLst>
          </p:cNvPr>
          <p:cNvSpPr txBox="1"/>
          <p:nvPr/>
        </p:nvSpPr>
        <p:spPr>
          <a:xfrm>
            <a:off x="446694" y="1171495"/>
            <a:ext cx="11298612" cy="4524315"/>
          </a:xfrm>
          <a:prstGeom prst="rect">
            <a:avLst/>
          </a:prstGeom>
          <a:noFill/>
        </p:spPr>
        <p:txBody>
          <a:bodyPr wrap="square" rtlCol="0">
            <a:spAutoFit/>
          </a:bodyPr>
          <a:lstStyle/>
          <a:p>
            <a:pPr algn="just"/>
            <a:r>
              <a:rPr lang="en-CH" sz="2400" dirty="0"/>
              <a:t>Development of composite materials to combine the </a:t>
            </a:r>
            <a:r>
              <a:rPr lang="en-CH" sz="2400" dirty="0">
                <a:latin typeface="Symbol" pitchFamily="2" charset="2"/>
              </a:rPr>
              <a:t>g</a:t>
            </a:r>
            <a:r>
              <a:rPr lang="en-CH" sz="2400" dirty="0"/>
              <a:t> stopping power characteristic of high Z materials (e.g. Lead) with </a:t>
            </a:r>
            <a:r>
              <a:rPr lang="en-GB" sz="2400" dirty="0"/>
              <a:t>t</a:t>
            </a:r>
            <a:r>
              <a:rPr lang="en-CH" sz="2400" dirty="0"/>
              <a:t>he good attenuation length for neutrons of high hydrogen content material (e.g. Polyethylene).</a:t>
            </a:r>
          </a:p>
          <a:p>
            <a:pPr algn="just"/>
            <a:endParaRPr lang="en-CH" sz="2400" dirty="0"/>
          </a:p>
          <a:p>
            <a:pPr algn="just"/>
            <a:r>
              <a:rPr lang="en-CH" sz="2400" dirty="0"/>
              <a:t>Stability of polymeric material under high dose radiation is an issue.</a:t>
            </a:r>
          </a:p>
          <a:p>
            <a:pPr algn="just"/>
            <a:endParaRPr lang="en-CH" sz="2400" dirty="0"/>
          </a:p>
          <a:p>
            <a:pPr algn="just"/>
            <a:r>
              <a:rPr lang="en-CH" sz="2400" dirty="0"/>
              <a:t>Light-weight personnel protection equipment for radiation is also an interesting open field for R &amp; D, not only in High Energy Physics.</a:t>
            </a:r>
          </a:p>
          <a:p>
            <a:pPr algn="just"/>
            <a:endParaRPr lang="en-CH" sz="2400" dirty="0"/>
          </a:p>
          <a:p>
            <a:pPr algn="just"/>
            <a:r>
              <a:rPr lang="en-US" sz="2400" dirty="0"/>
              <a:t>Innovative product developments (product ready to be used for various industrial application</a:t>
            </a:r>
            <a:r>
              <a:rPr lang="en-US" sz="2400" dirty="0">
                <a:solidFill>
                  <a:srgbClr val="FF0000"/>
                </a:solidFill>
              </a:rPr>
              <a:t> space &amp; aeronautics, nuclear industry, food-processing, medicine</a:t>
            </a:r>
            <a:r>
              <a:rPr lang="en-US" sz="2400" dirty="0"/>
              <a:t>, </a:t>
            </a:r>
            <a:r>
              <a:rPr lang="en-US" sz="2400" dirty="0" err="1"/>
              <a:t>etc</a:t>
            </a:r>
            <a:r>
              <a:rPr lang="en-US" sz="2400" dirty="0"/>
              <a:t>)</a:t>
            </a:r>
          </a:p>
          <a:p>
            <a:pPr algn="just"/>
            <a:endParaRPr lang="en-CH" sz="2400" dirty="0"/>
          </a:p>
        </p:txBody>
      </p:sp>
      <p:sp>
        <p:nvSpPr>
          <p:cNvPr id="7" name="Footer Placeholder 1">
            <a:extLst>
              <a:ext uri="{FF2B5EF4-FFF2-40B4-BE49-F238E27FC236}">
                <a16:creationId xmlns:a16="http://schemas.microsoft.com/office/drawing/2014/main" id="{6053856F-7EDD-304C-9EE8-7FD236839639}"/>
              </a:ext>
            </a:extLst>
          </p:cNvPr>
          <p:cNvSpPr>
            <a:spLocks noGrp="1"/>
          </p:cNvSpPr>
          <p:nvPr>
            <p:ph type="ftr" sz="quarter" idx="11"/>
          </p:nvPr>
        </p:nvSpPr>
        <p:spPr>
          <a:xfrm>
            <a:off x="4038600" y="6356350"/>
            <a:ext cx="4114800" cy="365125"/>
          </a:xfrm>
        </p:spPr>
        <p:txBody>
          <a:bodyPr/>
          <a:lstStyle/>
          <a:p>
            <a:r>
              <a:rPr lang="en-US" dirty="0"/>
              <a:t>Evangelia </a:t>
            </a:r>
            <a:r>
              <a:rPr lang="en-US" dirty="0" err="1"/>
              <a:t>Divovasili</a:t>
            </a:r>
            <a:r>
              <a:rPr lang="en-US" dirty="0"/>
              <a:t> – CERN Experimental Physics Department</a:t>
            </a:r>
          </a:p>
        </p:txBody>
      </p:sp>
    </p:spTree>
    <p:extLst>
      <p:ext uri="{BB962C8B-B14F-4D97-AF65-F5344CB8AC3E}">
        <p14:creationId xmlns:p14="http://schemas.microsoft.com/office/powerpoint/2010/main" val="76491392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38951614-FFE0-EA40-9DCE-6758D4E8CE33}"/>
              </a:ext>
            </a:extLst>
          </p:cNvPr>
          <p:cNvSpPr>
            <a:spLocks noGrp="1"/>
          </p:cNvSpPr>
          <p:nvPr>
            <p:ph type="sldNum" sz="quarter" idx="12"/>
          </p:nvPr>
        </p:nvSpPr>
        <p:spPr/>
        <p:txBody>
          <a:bodyPr/>
          <a:lstStyle/>
          <a:p>
            <a:fld id="{A675373A-A7CF-6F40-BF67-B92A2607B4AC}" type="slidenum">
              <a:rPr lang="en-US" smtClean="0"/>
              <a:t>18</a:t>
            </a:fld>
            <a:endParaRPr lang="en-US" dirty="0"/>
          </a:p>
        </p:txBody>
      </p:sp>
      <p:sp>
        <p:nvSpPr>
          <p:cNvPr id="4" name="Title 1">
            <a:extLst>
              <a:ext uri="{FF2B5EF4-FFF2-40B4-BE49-F238E27FC236}">
                <a16:creationId xmlns:a16="http://schemas.microsoft.com/office/drawing/2014/main" id="{71FDFAF2-3682-194F-AEEC-59FEE32DA9B9}"/>
              </a:ext>
            </a:extLst>
          </p:cNvPr>
          <p:cNvSpPr txBox="1">
            <a:spLocks/>
          </p:cNvSpPr>
          <p:nvPr/>
        </p:nvSpPr>
        <p:spPr>
          <a:xfrm>
            <a:off x="838200" y="136525"/>
            <a:ext cx="10515600" cy="1325563"/>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dirty="0"/>
              <a:t>Perspective (the Network)</a:t>
            </a:r>
          </a:p>
        </p:txBody>
      </p:sp>
      <p:sp>
        <p:nvSpPr>
          <p:cNvPr id="5" name="TextBox 4">
            <a:extLst>
              <a:ext uri="{FF2B5EF4-FFF2-40B4-BE49-F238E27FC236}">
                <a16:creationId xmlns:a16="http://schemas.microsoft.com/office/drawing/2014/main" id="{FF5DEDAE-7E30-494A-9E89-6500CC039F5B}"/>
              </a:ext>
            </a:extLst>
          </p:cNvPr>
          <p:cNvSpPr txBox="1"/>
          <p:nvPr/>
        </p:nvSpPr>
        <p:spPr>
          <a:xfrm>
            <a:off x="212501" y="824995"/>
            <a:ext cx="11346287" cy="3785652"/>
          </a:xfrm>
          <a:prstGeom prst="rect">
            <a:avLst/>
          </a:prstGeom>
          <a:noFill/>
        </p:spPr>
        <p:txBody>
          <a:bodyPr wrap="square" rtlCol="0">
            <a:spAutoFit/>
          </a:bodyPr>
          <a:lstStyle/>
          <a:p>
            <a:endParaRPr lang="en-US" sz="2400" dirty="0"/>
          </a:p>
          <a:p>
            <a:pPr marL="285750" indent="-285750">
              <a:buFont typeface="Arial" panose="020B0604020202020204" pitchFamily="34" charset="0"/>
              <a:buChar char="•"/>
            </a:pPr>
            <a:r>
              <a:rPr lang="en-US" sz="2400" dirty="0"/>
              <a:t>Network-wide Academic training &amp; Practical subject- specific hands-on training to experience at first hand the most recent methods and developments in the field. </a:t>
            </a:r>
          </a:p>
          <a:p>
            <a:pPr marL="285750" indent="-285750">
              <a:buFont typeface="Arial" panose="020B0604020202020204" pitchFamily="34" charset="0"/>
              <a:buChar char="•"/>
            </a:pPr>
            <a:r>
              <a:rPr lang="en-US" sz="2400" dirty="0"/>
              <a:t>Scientific/technological breakthrough, publications, patents, awards and prizes, etc.... </a:t>
            </a:r>
          </a:p>
          <a:p>
            <a:pPr marL="285750" indent="-285750">
              <a:buFont typeface="Arial" panose="020B0604020202020204" pitchFamily="34" charset="0"/>
              <a:buChar char="•"/>
            </a:pPr>
            <a:r>
              <a:rPr lang="en-US" sz="2400" dirty="0"/>
              <a:t>Specialist exchange among network teams and visit of Senior Researchers from inside and/or outside the network.</a:t>
            </a:r>
          </a:p>
          <a:p>
            <a:pPr marL="285750" indent="-285750">
              <a:buFont typeface="Arial" panose="020B0604020202020204" pitchFamily="34" charset="0"/>
              <a:buChar char="•"/>
            </a:pPr>
            <a:r>
              <a:rPr lang="en-US" sz="2400" dirty="0"/>
              <a:t>Individual and joint publications, directly related to the work undertaken within the project.</a:t>
            </a:r>
          </a:p>
          <a:p>
            <a:pPr marL="285750" indent="-285750">
              <a:buFont typeface="Arial" panose="020B0604020202020204" pitchFamily="34" charset="0"/>
              <a:buChar char="•"/>
            </a:pPr>
            <a:endParaRPr lang="en-US" sz="2400" dirty="0"/>
          </a:p>
          <a:p>
            <a:endParaRPr lang="en-US" sz="2400" dirty="0"/>
          </a:p>
        </p:txBody>
      </p:sp>
      <p:sp>
        <p:nvSpPr>
          <p:cNvPr id="7" name="TextBox 6">
            <a:extLst>
              <a:ext uri="{FF2B5EF4-FFF2-40B4-BE49-F238E27FC236}">
                <a16:creationId xmlns:a16="http://schemas.microsoft.com/office/drawing/2014/main" id="{886F0474-10FB-864B-A442-E51FDC712CEA}"/>
              </a:ext>
            </a:extLst>
          </p:cNvPr>
          <p:cNvSpPr txBox="1"/>
          <p:nvPr/>
        </p:nvSpPr>
        <p:spPr>
          <a:xfrm>
            <a:off x="283336" y="4574020"/>
            <a:ext cx="11204619" cy="1754326"/>
          </a:xfrm>
          <a:prstGeom prst="rect">
            <a:avLst/>
          </a:prstGeom>
          <a:solidFill>
            <a:srgbClr val="73FB79"/>
          </a:solidFill>
        </p:spPr>
        <p:txBody>
          <a:bodyPr wrap="square" rtlCol="0">
            <a:spAutoFit/>
          </a:bodyPr>
          <a:lstStyle/>
          <a:p>
            <a:pPr algn="ctr"/>
            <a:r>
              <a:rPr lang="en-US" b="1" dirty="0"/>
              <a:t> A HUGE IMPACT CAN BE EXPECTED, SPANNING OVER A VAST RANGE OF HUMAN ACTIVITIES:</a:t>
            </a:r>
          </a:p>
          <a:p>
            <a:endParaRPr lang="en-US" dirty="0"/>
          </a:p>
          <a:p>
            <a:r>
              <a:rPr lang="en-US" dirty="0"/>
              <a:t>COMMERCIAL VALUE 	</a:t>
            </a:r>
          </a:p>
          <a:p>
            <a:r>
              <a:rPr lang="en-US" dirty="0"/>
              <a:t>		INDUSTRIAL USE</a:t>
            </a:r>
          </a:p>
          <a:p>
            <a:r>
              <a:rPr lang="en-US" dirty="0"/>
              <a:t>				SPACE &amp; AERONAUTICS …</a:t>
            </a:r>
          </a:p>
          <a:p>
            <a:r>
              <a:rPr lang="en-US" dirty="0"/>
              <a:t>							TRAINING AND RESEARCH OF FUTURE EXPERTS</a:t>
            </a:r>
          </a:p>
        </p:txBody>
      </p:sp>
      <p:sp>
        <p:nvSpPr>
          <p:cNvPr id="6" name="Footer Placeholder 1">
            <a:extLst>
              <a:ext uri="{FF2B5EF4-FFF2-40B4-BE49-F238E27FC236}">
                <a16:creationId xmlns:a16="http://schemas.microsoft.com/office/drawing/2014/main" id="{1E6566A5-E36C-A544-BFF7-1218251C938D}"/>
              </a:ext>
            </a:extLst>
          </p:cNvPr>
          <p:cNvSpPr>
            <a:spLocks noGrp="1"/>
          </p:cNvSpPr>
          <p:nvPr>
            <p:ph type="ftr" sz="quarter" idx="11"/>
          </p:nvPr>
        </p:nvSpPr>
        <p:spPr>
          <a:xfrm>
            <a:off x="4038600" y="6356350"/>
            <a:ext cx="4114800" cy="365125"/>
          </a:xfrm>
        </p:spPr>
        <p:txBody>
          <a:bodyPr/>
          <a:lstStyle/>
          <a:p>
            <a:r>
              <a:rPr lang="en-US" dirty="0"/>
              <a:t>Evangelia </a:t>
            </a:r>
            <a:r>
              <a:rPr lang="en-US" dirty="0" err="1"/>
              <a:t>Divovasili</a:t>
            </a:r>
            <a:r>
              <a:rPr lang="en-US" dirty="0"/>
              <a:t> – CERN Experimental Physics Department</a:t>
            </a:r>
          </a:p>
        </p:txBody>
      </p:sp>
    </p:spTree>
    <p:extLst>
      <p:ext uri="{BB962C8B-B14F-4D97-AF65-F5344CB8AC3E}">
        <p14:creationId xmlns:p14="http://schemas.microsoft.com/office/powerpoint/2010/main" val="287819983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386FDD-930B-1447-A0D1-A7E0FE2E96FD}"/>
              </a:ext>
            </a:extLst>
          </p:cNvPr>
          <p:cNvSpPr>
            <a:spLocks noGrp="1"/>
          </p:cNvSpPr>
          <p:nvPr>
            <p:ph type="title"/>
          </p:nvPr>
        </p:nvSpPr>
        <p:spPr>
          <a:xfrm>
            <a:off x="838200" y="31750"/>
            <a:ext cx="10515600" cy="1325563"/>
          </a:xfrm>
        </p:spPr>
        <p:txBody>
          <a:bodyPr/>
          <a:lstStyle/>
          <a:p>
            <a:r>
              <a:rPr lang="en-US" dirty="0"/>
              <a:t>Materials and attenuation factors</a:t>
            </a:r>
          </a:p>
        </p:txBody>
      </p:sp>
      <p:sp>
        <p:nvSpPr>
          <p:cNvPr id="4" name="Footer Placeholder 3">
            <a:extLst>
              <a:ext uri="{FF2B5EF4-FFF2-40B4-BE49-F238E27FC236}">
                <a16:creationId xmlns:a16="http://schemas.microsoft.com/office/drawing/2014/main" id="{60256128-A4E5-0E44-858D-4B8A50521577}"/>
              </a:ext>
            </a:extLst>
          </p:cNvPr>
          <p:cNvSpPr>
            <a:spLocks noGrp="1"/>
          </p:cNvSpPr>
          <p:nvPr>
            <p:ph type="ftr" sz="quarter" idx="11"/>
          </p:nvPr>
        </p:nvSpPr>
        <p:spPr/>
        <p:txBody>
          <a:bodyPr/>
          <a:lstStyle/>
          <a:p>
            <a:r>
              <a:rPr lang="en-US"/>
              <a:t>Andrea Gaddi - CERN - Experimental Physics Department</a:t>
            </a:r>
            <a:endParaRPr lang="en-US" dirty="0"/>
          </a:p>
        </p:txBody>
      </p:sp>
      <p:sp>
        <p:nvSpPr>
          <p:cNvPr id="5" name="Slide Number Placeholder 4">
            <a:extLst>
              <a:ext uri="{FF2B5EF4-FFF2-40B4-BE49-F238E27FC236}">
                <a16:creationId xmlns:a16="http://schemas.microsoft.com/office/drawing/2014/main" id="{50B906BE-D735-C84B-A9E1-9249653E263B}"/>
              </a:ext>
            </a:extLst>
          </p:cNvPr>
          <p:cNvSpPr>
            <a:spLocks noGrp="1"/>
          </p:cNvSpPr>
          <p:nvPr>
            <p:ph type="sldNum" sz="quarter" idx="12"/>
          </p:nvPr>
        </p:nvSpPr>
        <p:spPr/>
        <p:txBody>
          <a:bodyPr/>
          <a:lstStyle/>
          <a:p>
            <a:fld id="{A675373A-A7CF-6F40-BF67-B92A2607B4AC}" type="slidenum">
              <a:rPr lang="en-US" smtClean="0"/>
              <a:t>19</a:t>
            </a:fld>
            <a:endParaRPr lang="en-US" dirty="0"/>
          </a:p>
        </p:txBody>
      </p:sp>
      <p:sp>
        <p:nvSpPr>
          <p:cNvPr id="10" name="AutoShape 3" descr="\lambda ">
            <a:extLst>
              <a:ext uri="{FF2B5EF4-FFF2-40B4-BE49-F238E27FC236}">
                <a16:creationId xmlns:a16="http://schemas.microsoft.com/office/drawing/2014/main" id="{ACCF136F-B70E-6E49-8AFE-BCDECC61F245}"/>
              </a:ext>
            </a:extLst>
          </p:cNvPr>
          <p:cNvSpPr>
            <a:spLocks noChangeAspect="1" noChangeArrowheads="1"/>
          </p:cNvSpPr>
          <p:nvPr/>
        </p:nvSpPr>
        <p:spPr bwMode="auto">
          <a:xfrm>
            <a:off x="254000" y="-27305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1" name="AutoShape 4" descr="1/e">
            <a:extLst>
              <a:ext uri="{FF2B5EF4-FFF2-40B4-BE49-F238E27FC236}">
                <a16:creationId xmlns:a16="http://schemas.microsoft.com/office/drawing/2014/main" id="{271B235D-527D-E54E-99B0-0AE4F9356355}"/>
              </a:ext>
            </a:extLst>
          </p:cNvPr>
          <p:cNvSpPr>
            <a:spLocks noChangeAspect="1" noChangeArrowheads="1"/>
          </p:cNvSpPr>
          <p:nvPr/>
        </p:nvSpPr>
        <p:spPr bwMode="auto">
          <a:xfrm>
            <a:off x="254000" y="-27305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2" name="AutoShape 5" descr="1/e">
            <a:extLst>
              <a:ext uri="{FF2B5EF4-FFF2-40B4-BE49-F238E27FC236}">
                <a16:creationId xmlns:a16="http://schemas.microsoft.com/office/drawing/2014/main" id="{DE3EBC2F-5EFF-2444-887F-F46C657B6F3F}"/>
              </a:ext>
            </a:extLst>
          </p:cNvPr>
          <p:cNvSpPr>
            <a:spLocks noChangeAspect="1" noChangeArrowheads="1"/>
          </p:cNvSpPr>
          <p:nvPr/>
        </p:nvSpPr>
        <p:spPr bwMode="auto">
          <a:xfrm>
            <a:off x="254000" y="-27305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3" name="AutoShape 6" descr="P(x)=e^{{-x/\lambda }}\!\,">
            <a:extLst>
              <a:ext uri="{FF2B5EF4-FFF2-40B4-BE49-F238E27FC236}">
                <a16:creationId xmlns:a16="http://schemas.microsoft.com/office/drawing/2014/main" id="{5A75EB9E-4A69-A246-B9E1-4926141CE102}"/>
              </a:ext>
            </a:extLst>
          </p:cNvPr>
          <p:cNvSpPr>
            <a:spLocks noChangeAspect="1" noChangeArrowheads="1"/>
          </p:cNvSpPr>
          <p:nvPr/>
        </p:nvSpPr>
        <p:spPr bwMode="auto">
          <a:xfrm>
            <a:off x="254000" y="193675"/>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4" name="AutoShape 7" descr="\lambda ">
            <a:extLst>
              <a:ext uri="{FF2B5EF4-FFF2-40B4-BE49-F238E27FC236}">
                <a16:creationId xmlns:a16="http://schemas.microsoft.com/office/drawing/2014/main" id="{3FA8D8B7-9BF4-9B41-A5A0-3044BE32A126}"/>
              </a:ext>
            </a:extLst>
          </p:cNvPr>
          <p:cNvSpPr>
            <a:spLocks noChangeAspect="1" noChangeArrowheads="1"/>
          </p:cNvSpPr>
          <p:nvPr/>
        </p:nvSpPr>
        <p:spPr bwMode="auto">
          <a:xfrm>
            <a:off x="254000" y="4572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mc:AlternateContent xmlns:mc="http://schemas.openxmlformats.org/markup-compatibility/2006" xmlns:a14="http://schemas.microsoft.com/office/drawing/2010/main">
        <mc:Choice Requires="a14">
          <p:sp>
            <p:nvSpPr>
              <p:cNvPr id="3" name="TextBox 2">
                <a:extLst>
                  <a:ext uri="{FF2B5EF4-FFF2-40B4-BE49-F238E27FC236}">
                    <a16:creationId xmlns:a16="http://schemas.microsoft.com/office/drawing/2014/main" id="{B28B49B7-2790-BF43-9825-37CAE1DBA81A}"/>
                  </a:ext>
                </a:extLst>
              </p:cNvPr>
              <p:cNvSpPr txBox="1"/>
              <p:nvPr/>
            </p:nvSpPr>
            <p:spPr>
              <a:xfrm>
                <a:off x="236095" y="1610281"/>
                <a:ext cx="11511406" cy="5234703"/>
              </a:xfrm>
              <a:prstGeom prst="rect">
                <a:avLst/>
              </a:prstGeom>
              <a:noFill/>
            </p:spPr>
            <p:txBody>
              <a:bodyPr wrap="square" rtlCol="0">
                <a:spAutoFit/>
              </a:bodyPr>
              <a:lstStyle/>
              <a:p>
                <a:r>
                  <a:rPr lang="en-CH" sz="2800" dirty="0"/>
                  <a:t>The attenuation length (</a:t>
                </a:r>
                <a14:m>
                  <m:oMath xmlns:m="http://schemas.openxmlformats.org/officeDocument/2006/math">
                    <m:f>
                      <m:fPr>
                        <m:ctrlPr>
                          <a:rPr lang="en-CH" sz="2800" i="1" smtClean="0">
                            <a:latin typeface="Cambria Math" panose="02040503050406030204" pitchFamily="18" charset="0"/>
                          </a:rPr>
                        </m:ctrlPr>
                      </m:fPr>
                      <m:num>
                        <m:r>
                          <a:rPr lang="fr-CH" sz="2800" b="0" i="1" smtClean="0">
                            <a:latin typeface="Cambria Math" panose="02040503050406030204" pitchFamily="18" charset="0"/>
                          </a:rPr>
                          <m:t>𝑚</m:t>
                        </m:r>
                      </m:num>
                      <m:den>
                        <m:r>
                          <a:rPr lang="fr-CH" sz="2800" b="0" i="1" smtClean="0">
                            <a:latin typeface="Cambria Math" panose="02040503050406030204" pitchFamily="18" charset="0"/>
                          </a:rPr>
                          <m:t>𝑑</m:t>
                        </m:r>
                      </m:den>
                    </m:f>
                  </m:oMath>
                </a14:m>
                <a:r>
                  <a:rPr lang="en-CH" sz="2800" dirty="0"/>
                  <a:t>) of a material is </a:t>
                </a:r>
                <a:r>
                  <a:rPr lang="en-CH" sz="2800"/>
                  <a:t>the distance, </a:t>
                </a:r>
                <a:r>
                  <a:rPr lang="en-CH" sz="2800" dirty="0"/>
                  <a:t>inside the material, where the intensity of an incident beam of particles has dropped by 1/e.</a:t>
                </a:r>
              </a:p>
              <a:p>
                <a:pPr/>
                <a14:m>
                  <m:oMathPara xmlns:m="http://schemas.openxmlformats.org/officeDocument/2006/math">
                    <m:oMathParaPr>
                      <m:jc m:val="centerGroup"/>
                    </m:oMathParaPr>
                    <m:oMath xmlns:m="http://schemas.openxmlformats.org/officeDocument/2006/math">
                      <m:r>
                        <a:rPr lang="fr-CH" sz="2800" b="0" i="1" smtClean="0">
                          <a:latin typeface="Cambria Math" panose="02040503050406030204" pitchFamily="18" charset="0"/>
                        </a:rPr>
                        <m:t>𝐼</m:t>
                      </m:r>
                      <m:r>
                        <a:rPr lang="fr-CH" sz="2800" b="0" i="1" smtClean="0">
                          <a:latin typeface="Cambria Math" panose="02040503050406030204" pitchFamily="18" charset="0"/>
                        </a:rPr>
                        <m:t>(</m:t>
                      </m:r>
                      <m:r>
                        <a:rPr lang="fr-CH" sz="2800" b="0" i="1" smtClean="0">
                          <a:latin typeface="Cambria Math" panose="02040503050406030204" pitchFamily="18" charset="0"/>
                        </a:rPr>
                        <m:t>𝑥</m:t>
                      </m:r>
                      <m:r>
                        <a:rPr lang="fr-CH" sz="2800" b="0" i="1" smtClean="0">
                          <a:latin typeface="Cambria Math" panose="02040503050406030204" pitchFamily="18" charset="0"/>
                        </a:rPr>
                        <m:t>)=</m:t>
                      </m:r>
                      <m:sSub>
                        <m:sSubPr>
                          <m:ctrlPr>
                            <a:rPr lang="fr-CH" sz="2800" b="0" i="1" smtClean="0">
                              <a:latin typeface="Cambria Math" panose="02040503050406030204" pitchFamily="18" charset="0"/>
                            </a:rPr>
                          </m:ctrlPr>
                        </m:sSubPr>
                        <m:e>
                          <m:r>
                            <a:rPr lang="fr-CH" sz="2800" b="0" i="1" smtClean="0">
                              <a:latin typeface="Cambria Math" panose="02040503050406030204" pitchFamily="18" charset="0"/>
                            </a:rPr>
                            <m:t>𝐼</m:t>
                          </m:r>
                        </m:e>
                        <m:sub>
                          <m:r>
                            <a:rPr lang="fr-CH" sz="2800" b="0" i="1" smtClean="0">
                              <a:latin typeface="Cambria Math" panose="02040503050406030204" pitchFamily="18" charset="0"/>
                            </a:rPr>
                            <m:t>0</m:t>
                          </m:r>
                        </m:sub>
                      </m:sSub>
                      <m:sSup>
                        <m:sSupPr>
                          <m:ctrlPr>
                            <a:rPr lang="fr-CH" sz="2800" b="0" i="1" smtClean="0">
                              <a:latin typeface="Cambria Math" panose="02040503050406030204" pitchFamily="18" charset="0"/>
                            </a:rPr>
                          </m:ctrlPr>
                        </m:sSupPr>
                        <m:e>
                          <m:r>
                            <a:rPr lang="fr-CH" sz="2800" b="0" i="1" smtClean="0">
                              <a:latin typeface="Cambria Math" panose="02040503050406030204" pitchFamily="18" charset="0"/>
                            </a:rPr>
                            <m:t>𝑒</m:t>
                          </m:r>
                        </m:e>
                        <m:sup>
                          <m:r>
                            <a:rPr lang="fr-CH" sz="2800" b="0" i="1" smtClean="0">
                              <a:latin typeface="Cambria Math" panose="02040503050406030204" pitchFamily="18" charset="0"/>
                            </a:rPr>
                            <m:t>−</m:t>
                          </m:r>
                          <m:d>
                            <m:dPr>
                              <m:ctrlPr>
                                <a:rPr lang="fr-CH" sz="2800" b="0" i="1" smtClean="0">
                                  <a:latin typeface="Cambria Math" panose="02040503050406030204" pitchFamily="18" charset="0"/>
                                </a:rPr>
                              </m:ctrlPr>
                            </m:dPr>
                            <m:e>
                              <m:f>
                                <m:fPr>
                                  <m:ctrlPr>
                                    <a:rPr lang="fr-CH" sz="2800" b="0" i="1" smtClean="0">
                                      <a:latin typeface="Cambria Math" panose="02040503050406030204" pitchFamily="18" charset="0"/>
                                    </a:rPr>
                                  </m:ctrlPr>
                                </m:fPr>
                                <m:num>
                                  <m:r>
                                    <a:rPr lang="fr-CH" sz="2800" b="0" i="1" smtClean="0">
                                      <a:latin typeface="Cambria Math" panose="02040503050406030204" pitchFamily="18" charset="0"/>
                                    </a:rPr>
                                    <m:t>𝑑</m:t>
                                  </m:r>
                                </m:num>
                                <m:den>
                                  <m:r>
                                    <a:rPr lang="fr-CH" sz="2800" b="0" i="1" smtClean="0">
                                      <a:latin typeface="Cambria Math" panose="02040503050406030204" pitchFamily="18" charset="0"/>
                                    </a:rPr>
                                    <m:t>𝑚</m:t>
                                  </m:r>
                                </m:den>
                              </m:f>
                            </m:e>
                          </m:d>
                          <m:r>
                            <a:rPr lang="fr-CH" sz="2800" b="0" i="1" smtClean="0">
                              <a:latin typeface="Cambria Math" panose="02040503050406030204" pitchFamily="18" charset="0"/>
                            </a:rPr>
                            <m:t>𝑥</m:t>
                          </m:r>
                        </m:sup>
                      </m:sSup>
                    </m:oMath>
                  </m:oMathPara>
                </a14:m>
                <a:endParaRPr lang="en-CH" sz="2800" dirty="0"/>
              </a:p>
              <a:p>
                <a:r>
                  <a:rPr lang="en-GB" sz="2800" dirty="0"/>
                  <a:t>where:</a:t>
                </a:r>
              </a:p>
              <a:p>
                <a:r>
                  <a:rPr lang="en-GB" sz="2800" dirty="0"/>
                  <a:t>d = material density</a:t>
                </a:r>
              </a:p>
              <a:p>
                <a:r>
                  <a:rPr lang="en-GB" sz="2800" dirty="0"/>
                  <a:t>m = mass attenuation length</a:t>
                </a:r>
              </a:p>
              <a:p>
                <a:r>
                  <a:rPr lang="en-GB" sz="2800" dirty="0"/>
                  <a:t>x = distance travelled inside the material</a:t>
                </a:r>
              </a:p>
              <a:p>
                <a:endParaRPr lang="en-GB" sz="2800" dirty="0"/>
              </a:p>
              <a:p>
                <a:r>
                  <a:rPr lang="en-GB" sz="2800" dirty="0"/>
                  <a:t>N.B. </a:t>
                </a:r>
                <a:r>
                  <a:rPr lang="en-CH" sz="2800" dirty="0"/>
                  <a:t>In general the attenuation length is energy dependent, i.e. it changes along the path of the beam inside the material.</a:t>
                </a:r>
              </a:p>
              <a:p>
                <a:endParaRPr lang="en-CH" sz="2800" dirty="0"/>
              </a:p>
            </p:txBody>
          </p:sp>
        </mc:Choice>
        <mc:Fallback xmlns="">
          <p:sp>
            <p:nvSpPr>
              <p:cNvPr id="3" name="TextBox 2">
                <a:extLst>
                  <a:ext uri="{FF2B5EF4-FFF2-40B4-BE49-F238E27FC236}">
                    <a16:creationId xmlns:a16="http://schemas.microsoft.com/office/drawing/2014/main" id="{B28B49B7-2790-BF43-9825-37CAE1DBA81A}"/>
                  </a:ext>
                </a:extLst>
              </p:cNvPr>
              <p:cNvSpPr txBox="1">
                <a:spLocks noRot="1" noChangeAspect="1" noMove="1" noResize="1" noEditPoints="1" noAdjustHandles="1" noChangeArrowheads="1" noChangeShapeType="1" noTextEdit="1"/>
              </p:cNvSpPr>
              <p:nvPr/>
            </p:nvSpPr>
            <p:spPr>
              <a:xfrm>
                <a:off x="236095" y="1610281"/>
                <a:ext cx="11511406" cy="5234703"/>
              </a:xfrm>
              <a:prstGeom prst="rect">
                <a:avLst/>
              </a:prstGeom>
              <a:blipFill>
                <a:blip r:embed="rId2"/>
                <a:stretch>
                  <a:fillRect l="-1103"/>
                </a:stretch>
              </a:blipFill>
            </p:spPr>
            <p:txBody>
              <a:bodyPr/>
              <a:lstStyle/>
              <a:p>
                <a:r>
                  <a:rPr lang="en-US">
                    <a:noFill/>
                  </a:rPr>
                  <a:t> </a:t>
                </a:r>
              </a:p>
            </p:txBody>
          </p:sp>
        </mc:Fallback>
      </mc:AlternateContent>
    </p:spTree>
    <p:extLst>
      <p:ext uri="{BB962C8B-B14F-4D97-AF65-F5344CB8AC3E}">
        <p14:creationId xmlns:p14="http://schemas.microsoft.com/office/powerpoint/2010/main" val="336437740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7CA6BE-7DDD-1343-B27A-B8D5DC0CA080}"/>
              </a:ext>
            </a:extLst>
          </p:cNvPr>
          <p:cNvSpPr>
            <a:spLocks noGrp="1"/>
          </p:cNvSpPr>
          <p:nvPr>
            <p:ph type="ctrTitle"/>
          </p:nvPr>
        </p:nvSpPr>
        <p:spPr>
          <a:xfrm>
            <a:off x="371451" y="2296073"/>
            <a:ext cx="11449098" cy="2265853"/>
          </a:xfrm>
        </p:spPr>
        <p:txBody>
          <a:bodyPr>
            <a:normAutofit/>
          </a:bodyPr>
          <a:lstStyle/>
          <a:p>
            <a:r>
              <a:rPr lang="en-US" sz="3600" dirty="0"/>
              <a:t>This project is addressing a real necessity in our domain and its outcome will have </a:t>
            </a:r>
            <a:r>
              <a:rPr lang="en-US" sz="3600" b="1" dirty="0"/>
              <a:t>direct</a:t>
            </a:r>
            <a:r>
              <a:rPr lang="en-US" sz="3600" dirty="0"/>
              <a:t> use as Radiation Shielding for High Energy Particle Physics Detectors &amp; Accelerators and other fields (Medical Physics, </a:t>
            </a:r>
            <a:r>
              <a:rPr lang="en-US" sz="3600" dirty="0" err="1"/>
              <a:t>AeroSpace</a:t>
            </a:r>
            <a:r>
              <a:rPr lang="en-US" sz="3600" dirty="0"/>
              <a:t>, </a:t>
            </a:r>
            <a:r>
              <a:rPr lang="en-US" sz="3600" dirty="0" err="1"/>
              <a:t>etc</a:t>
            </a:r>
            <a:r>
              <a:rPr lang="en-US" sz="3600" dirty="0"/>
              <a:t>)</a:t>
            </a:r>
          </a:p>
        </p:txBody>
      </p:sp>
      <p:sp>
        <p:nvSpPr>
          <p:cNvPr id="3" name="Footer Placeholder 2">
            <a:extLst>
              <a:ext uri="{FF2B5EF4-FFF2-40B4-BE49-F238E27FC236}">
                <a16:creationId xmlns:a16="http://schemas.microsoft.com/office/drawing/2014/main" id="{B27CBFFE-5578-3041-8EC8-816CDB6E3A1E}"/>
              </a:ext>
            </a:extLst>
          </p:cNvPr>
          <p:cNvSpPr>
            <a:spLocks noGrp="1"/>
          </p:cNvSpPr>
          <p:nvPr>
            <p:ph type="ftr" sz="quarter" idx="11"/>
          </p:nvPr>
        </p:nvSpPr>
        <p:spPr/>
        <p:txBody>
          <a:bodyPr/>
          <a:lstStyle/>
          <a:p>
            <a:r>
              <a:rPr lang="en-US"/>
              <a:t>Andrea Gaddi - CERN - Experimental Physics Department</a:t>
            </a:r>
            <a:endParaRPr lang="en-US" dirty="0"/>
          </a:p>
        </p:txBody>
      </p:sp>
      <p:sp>
        <p:nvSpPr>
          <p:cNvPr id="4" name="Slide Number Placeholder 3">
            <a:extLst>
              <a:ext uri="{FF2B5EF4-FFF2-40B4-BE49-F238E27FC236}">
                <a16:creationId xmlns:a16="http://schemas.microsoft.com/office/drawing/2014/main" id="{4B0660EF-D649-D145-8AB5-A121143B6CF9}"/>
              </a:ext>
            </a:extLst>
          </p:cNvPr>
          <p:cNvSpPr>
            <a:spLocks noGrp="1"/>
          </p:cNvSpPr>
          <p:nvPr>
            <p:ph type="sldNum" sz="quarter" idx="12"/>
          </p:nvPr>
        </p:nvSpPr>
        <p:spPr/>
        <p:txBody>
          <a:bodyPr/>
          <a:lstStyle/>
          <a:p>
            <a:fld id="{A675373A-A7CF-6F40-BF67-B92A2607B4AC}" type="slidenum">
              <a:rPr lang="en-US" smtClean="0"/>
              <a:t>2</a:t>
            </a:fld>
            <a:endParaRPr lang="en-US" dirty="0"/>
          </a:p>
        </p:txBody>
      </p:sp>
    </p:spTree>
    <p:extLst>
      <p:ext uri="{BB962C8B-B14F-4D97-AF65-F5344CB8AC3E}">
        <p14:creationId xmlns:p14="http://schemas.microsoft.com/office/powerpoint/2010/main" val="157597859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386FDD-930B-1447-A0D1-A7E0FE2E96FD}"/>
              </a:ext>
            </a:extLst>
          </p:cNvPr>
          <p:cNvSpPr>
            <a:spLocks noGrp="1"/>
          </p:cNvSpPr>
          <p:nvPr>
            <p:ph type="title"/>
          </p:nvPr>
        </p:nvSpPr>
        <p:spPr>
          <a:xfrm>
            <a:off x="838200" y="0"/>
            <a:ext cx="10515600" cy="1325563"/>
          </a:xfrm>
        </p:spPr>
        <p:txBody>
          <a:bodyPr/>
          <a:lstStyle/>
          <a:p>
            <a:r>
              <a:rPr lang="en-US" dirty="0"/>
              <a:t>Materials and attenuation factors</a:t>
            </a:r>
          </a:p>
        </p:txBody>
      </p:sp>
      <p:sp>
        <p:nvSpPr>
          <p:cNvPr id="4" name="Footer Placeholder 3">
            <a:extLst>
              <a:ext uri="{FF2B5EF4-FFF2-40B4-BE49-F238E27FC236}">
                <a16:creationId xmlns:a16="http://schemas.microsoft.com/office/drawing/2014/main" id="{60256128-A4E5-0E44-858D-4B8A50521577}"/>
              </a:ext>
            </a:extLst>
          </p:cNvPr>
          <p:cNvSpPr>
            <a:spLocks noGrp="1"/>
          </p:cNvSpPr>
          <p:nvPr>
            <p:ph type="ftr" sz="quarter" idx="11"/>
          </p:nvPr>
        </p:nvSpPr>
        <p:spPr/>
        <p:txBody>
          <a:bodyPr/>
          <a:lstStyle/>
          <a:p>
            <a:r>
              <a:rPr lang="en-US"/>
              <a:t>Andrea Gaddi - CERN - Experimental Physics Department</a:t>
            </a:r>
            <a:endParaRPr lang="en-US" dirty="0"/>
          </a:p>
        </p:txBody>
      </p:sp>
      <p:sp>
        <p:nvSpPr>
          <p:cNvPr id="5" name="Slide Number Placeholder 4">
            <a:extLst>
              <a:ext uri="{FF2B5EF4-FFF2-40B4-BE49-F238E27FC236}">
                <a16:creationId xmlns:a16="http://schemas.microsoft.com/office/drawing/2014/main" id="{50B906BE-D735-C84B-A9E1-9249653E263B}"/>
              </a:ext>
            </a:extLst>
          </p:cNvPr>
          <p:cNvSpPr>
            <a:spLocks noGrp="1"/>
          </p:cNvSpPr>
          <p:nvPr>
            <p:ph type="sldNum" sz="quarter" idx="12"/>
          </p:nvPr>
        </p:nvSpPr>
        <p:spPr/>
        <p:txBody>
          <a:bodyPr/>
          <a:lstStyle/>
          <a:p>
            <a:fld id="{A675373A-A7CF-6F40-BF67-B92A2607B4AC}" type="slidenum">
              <a:rPr lang="en-US" smtClean="0"/>
              <a:t>20</a:t>
            </a:fld>
            <a:endParaRPr lang="en-US" dirty="0"/>
          </a:p>
        </p:txBody>
      </p:sp>
      <p:sp>
        <p:nvSpPr>
          <p:cNvPr id="8" name="TextBox 7">
            <a:extLst>
              <a:ext uri="{FF2B5EF4-FFF2-40B4-BE49-F238E27FC236}">
                <a16:creationId xmlns:a16="http://schemas.microsoft.com/office/drawing/2014/main" id="{57F39311-A53B-4444-83BC-56AFC967B47D}"/>
              </a:ext>
            </a:extLst>
          </p:cNvPr>
          <p:cNvSpPr txBox="1"/>
          <p:nvPr/>
        </p:nvSpPr>
        <p:spPr>
          <a:xfrm>
            <a:off x="4000907" y="5937892"/>
            <a:ext cx="4190186" cy="307777"/>
          </a:xfrm>
          <a:prstGeom prst="rect">
            <a:avLst/>
          </a:prstGeom>
          <a:noFill/>
        </p:spPr>
        <p:txBody>
          <a:bodyPr wrap="none" rtlCol="0">
            <a:spAutoFit/>
          </a:bodyPr>
          <a:lstStyle/>
          <a:p>
            <a:r>
              <a:rPr lang="en-US" sz="1400" dirty="0"/>
              <a:t>Table from – Brookhaven National Laboratory – ESH&amp;Q</a:t>
            </a:r>
          </a:p>
        </p:txBody>
      </p:sp>
      <p:graphicFrame>
        <p:nvGraphicFramePr>
          <p:cNvPr id="9" name="Table 9">
            <a:extLst>
              <a:ext uri="{FF2B5EF4-FFF2-40B4-BE49-F238E27FC236}">
                <a16:creationId xmlns:a16="http://schemas.microsoft.com/office/drawing/2014/main" id="{DC2A56AB-6A7D-DD43-B1DE-06A13F6F8E99}"/>
              </a:ext>
            </a:extLst>
          </p:cNvPr>
          <p:cNvGraphicFramePr>
            <a:graphicFrameLocks noGrp="1"/>
          </p:cNvGraphicFramePr>
          <p:nvPr>
            <p:ph idx="1"/>
          </p:nvPr>
        </p:nvGraphicFramePr>
        <p:xfrm>
          <a:off x="736600" y="1107891"/>
          <a:ext cx="10515600" cy="4719320"/>
        </p:xfrm>
        <a:graphic>
          <a:graphicData uri="http://schemas.openxmlformats.org/drawingml/2006/table">
            <a:tbl>
              <a:tblPr firstRow="1" bandRow="1">
                <a:tableStyleId>{5C22544A-7EE6-4342-B048-85BDC9FD1C3A}</a:tableStyleId>
              </a:tblPr>
              <a:tblGrid>
                <a:gridCol w="2425700">
                  <a:extLst>
                    <a:ext uri="{9D8B030D-6E8A-4147-A177-3AD203B41FA5}">
                      <a16:colId xmlns:a16="http://schemas.microsoft.com/office/drawing/2014/main" val="217121301"/>
                    </a:ext>
                  </a:extLst>
                </a:gridCol>
                <a:gridCol w="2184400">
                  <a:extLst>
                    <a:ext uri="{9D8B030D-6E8A-4147-A177-3AD203B41FA5}">
                      <a16:colId xmlns:a16="http://schemas.microsoft.com/office/drawing/2014/main" val="3978454393"/>
                    </a:ext>
                  </a:extLst>
                </a:gridCol>
                <a:gridCol w="965200">
                  <a:extLst>
                    <a:ext uri="{9D8B030D-6E8A-4147-A177-3AD203B41FA5}">
                      <a16:colId xmlns:a16="http://schemas.microsoft.com/office/drawing/2014/main" val="1097345334"/>
                    </a:ext>
                  </a:extLst>
                </a:gridCol>
                <a:gridCol w="2641600">
                  <a:extLst>
                    <a:ext uri="{9D8B030D-6E8A-4147-A177-3AD203B41FA5}">
                      <a16:colId xmlns:a16="http://schemas.microsoft.com/office/drawing/2014/main" val="1336557487"/>
                    </a:ext>
                  </a:extLst>
                </a:gridCol>
                <a:gridCol w="2298700">
                  <a:extLst>
                    <a:ext uri="{9D8B030D-6E8A-4147-A177-3AD203B41FA5}">
                      <a16:colId xmlns:a16="http://schemas.microsoft.com/office/drawing/2014/main" val="2456507778"/>
                    </a:ext>
                  </a:extLst>
                </a:gridCol>
              </a:tblGrid>
              <a:tr h="370840">
                <a:tc>
                  <a:txBody>
                    <a:bodyPr/>
                    <a:lstStyle/>
                    <a:p>
                      <a:pPr algn="ctr"/>
                      <a:r>
                        <a:rPr lang="en-CH" dirty="0"/>
                        <a:t>Radiation Component</a:t>
                      </a:r>
                    </a:p>
                  </a:txBody>
                  <a:tcPr/>
                </a:tc>
                <a:tc>
                  <a:txBody>
                    <a:bodyPr/>
                    <a:lstStyle/>
                    <a:p>
                      <a:pPr algn="ctr"/>
                      <a:r>
                        <a:rPr lang="en-CH" dirty="0"/>
                        <a:t>Shielding Material</a:t>
                      </a:r>
                    </a:p>
                  </a:txBody>
                  <a:tcPr/>
                </a:tc>
                <a:tc>
                  <a:txBody>
                    <a:bodyPr/>
                    <a:lstStyle/>
                    <a:p>
                      <a:pPr algn="ctr"/>
                      <a:r>
                        <a:rPr lang="en-CH" dirty="0"/>
                        <a:t>Density (g/cm</a:t>
                      </a:r>
                      <a:r>
                        <a:rPr lang="en-CH" baseline="30000" dirty="0"/>
                        <a:t>3</a:t>
                      </a:r>
                      <a:r>
                        <a:rPr lang="en-CH" dirty="0"/>
                        <a:t>)</a:t>
                      </a:r>
                    </a:p>
                  </a:txBody>
                  <a:tcPr/>
                </a:tc>
                <a:tc>
                  <a:txBody>
                    <a:bodyPr/>
                    <a:lstStyle/>
                    <a:p>
                      <a:pPr algn="ctr"/>
                      <a:r>
                        <a:rPr lang="en-CH" dirty="0"/>
                        <a:t>Mass Attenuation Length (g/cm</a:t>
                      </a:r>
                      <a:r>
                        <a:rPr lang="en-CH" baseline="30000" dirty="0"/>
                        <a:t>2</a:t>
                      </a:r>
                      <a:r>
                        <a:rPr lang="en-CH" dirty="0"/>
                        <a:t>)</a:t>
                      </a:r>
                    </a:p>
                  </a:txBody>
                  <a:tcPr/>
                </a:tc>
                <a:tc>
                  <a:txBody>
                    <a:bodyPr/>
                    <a:lstStyle/>
                    <a:p>
                      <a:pPr algn="ctr"/>
                      <a:r>
                        <a:rPr lang="en-CH" dirty="0"/>
                        <a:t>Attenuation Length (cm)</a:t>
                      </a:r>
                    </a:p>
                  </a:txBody>
                  <a:tcPr/>
                </a:tc>
                <a:extLst>
                  <a:ext uri="{0D108BD9-81ED-4DB2-BD59-A6C34878D82A}">
                    <a16:rowId xmlns:a16="http://schemas.microsoft.com/office/drawing/2014/main" val="1997966327"/>
                  </a:ext>
                </a:extLst>
              </a:tr>
              <a:tr h="370840">
                <a:tc>
                  <a:txBody>
                    <a:bodyPr/>
                    <a:lstStyle/>
                    <a:p>
                      <a:r>
                        <a:rPr lang="en-CH" baseline="0" dirty="0">
                          <a:latin typeface="Symbol" pitchFamily="2" charset="2"/>
                        </a:rPr>
                        <a:t>g </a:t>
                      </a:r>
                      <a:r>
                        <a:rPr lang="en-CH" baseline="0" dirty="0">
                          <a:latin typeface="Calibri" panose="020F0502020204030204" pitchFamily="34" charset="0"/>
                        </a:rPr>
                        <a:t>(Bremsstrahlung)</a:t>
                      </a:r>
                    </a:p>
                  </a:txBody>
                  <a:tcPr/>
                </a:tc>
                <a:tc>
                  <a:txBody>
                    <a:bodyPr/>
                    <a:lstStyle/>
                    <a:p>
                      <a:r>
                        <a:rPr lang="en-CH" dirty="0"/>
                        <a:t>Concrete</a:t>
                      </a:r>
                    </a:p>
                  </a:txBody>
                  <a:tcPr/>
                </a:tc>
                <a:tc>
                  <a:txBody>
                    <a:bodyPr/>
                    <a:lstStyle/>
                    <a:p>
                      <a:pPr algn="ctr"/>
                      <a:r>
                        <a:rPr lang="en-CH" dirty="0"/>
                        <a:t>2.35</a:t>
                      </a:r>
                    </a:p>
                  </a:txBody>
                  <a:tcPr/>
                </a:tc>
                <a:tc>
                  <a:txBody>
                    <a:bodyPr/>
                    <a:lstStyle/>
                    <a:p>
                      <a:pPr algn="ctr"/>
                      <a:r>
                        <a:rPr lang="en-CH" dirty="0"/>
                        <a:t>49</a:t>
                      </a:r>
                    </a:p>
                  </a:txBody>
                  <a:tcPr/>
                </a:tc>
                <a:tc>
                  <a:txBody>
                    <a:bodyPr/>
                    <a:lstStyle/>
                    <a:p>
                      <a:pPr algn="ctr"/>
                      <a:r>
                        <a:rPr lang="en-CH" dirty="0"/>
                        <a:t>20.9</a:t>
                      </a:r>
                    </a:p>
                  </a:txBody>
                  <a:tcPr/>
                </a:tc>
                <a:extLst>
                  <a:ext uri="{0D108BD9-81ED-4DB2-BD59-A6C34878D82A}">
                    <a16:rowId xmlns:a16="http://schemas.microsoft.com/office/drawing/2014/main" val="3079130791"/>
                  </a:ext>
                </a:extLst>
              </a:tr>
              <a:tr h="370840">
                <a:tc>
                  <a:txBody>
                    <a:bodyPr/>
                    <a:lstStyle/>
                    <a:p>
                      <a:endParaRPr lang="en-CH"/>
                    </a:p>
                  </a:txBody>
                  <a:tcPr/>
                </a:tc>
                <a:tc>
                  <a:txBody>
                    <a:bodyPr/>
                    <a:lstStyle/>
                    <a:p>
                      <a:r>
                        <a:rPr lang="en-CH" dirty="0"/>
                        <a:t>Heavy Concrete</a:t>
                      </a:r>
                    </a:p>
                  </a:txBody>
                  <a:tcPr/>
                </a:tc>
                <a:tc>
                  <a:txBody>
                    <a:bodyPr/>
                    <a:lstStyle/>
                    <a:p>
                      <a:pPr algn="ctr"/>
                      <a:r>
                        <a:rPr lang="en-CH" dirty="0"/>
                        <a:t>3.7</a:t>
                      </a:r>
                    </a:p>
                  </a:txBody>
                  <a:tcPr/>
                </a:tc>
                <a:tc>
                  <a:txBody>
                    <a:bodyPr/>
                    <a:lstStyle/>
                    <a:p>
                      <a:pPr algn="ctr"/>
                      <a:r>
                        <a:rPr lang="en-CH" dirty="0"/>
                        <a:t>50</a:t>
                      </a:r>
                    </a:p>
                  </a:txBody>
                  <a:tcPr/>
                </a:tc>
                <a:tc>
                  <a:txBody>
                    <a:bodyPr/>
                    <a:lstStyle/>
                    <a:p>
                      <a:pPr algn="ctr"/>
                      <a:r>
                        <a:rPr lang="en-CH" dirty="0"/>
                        <a:t>13.5</a:t>
                      </a:r>
                    </a:p>
                  </a:txBody>
                  <a:tcPr/>
                </a:tc>
                <a:extLst>
                  <a:ext uri="{0D108BD9-81ED-4DB2-BD59-A6C34878D82A}">
                    <a16:rowId xmlns:a16="http://schemas.microsoft.com/office/drawing/2014/main" val="308967835"/>
                  </a:ext>
                </a:extLst>
              </a:tr>
              <a:tr h="370840">
                <a:tc>
                  <a:txBody>
                    <a:bodyPr/>
                    <a:lstStyle/>
                    <a:p>
                      <a:endParaRPr lang="en-CH"/>
                    </a:p>
                  </a:txBody>
                  <a:tcPr/>
                </a:tc>
                <a:tc>
                  <a:txBody>
                    <a:bodyPr/>
                    <a:lstStyle/>
                    <a:p>
                      <a:r>
                        <a:rPr lang="en-CH" dirty="0">
                          <a:solidFill>
                            <a:srgbClr val="00B050"/>
                          </a:solidFill>
                        </a:rPr>
                        <a:t>Lead</a:t>
                      </a:r>
                    </a:p>
                  </a:txBody>
                  <a:tcPr/>
                </a:tc>
                <a:tc>
                  <a:txBody>
                    <a:bodyPr/>
                    <a:lstStyle/>
                    <a:p>
                      <a:pPr algn="ctr"/>
                      <a:r>
                        <a:rPr lang="en-CH" dirty="0"/>
                        <a:t>11.34</a:t>
                      </a:r>
                    </a:p>
                  </a:txBody>
                  <a:tcPr/>
                </a:tc>
                <a:tc>
                  <a:txBody>
                    <a:bodyPr/>
                    <a:lstStyle/>
                    <a:p>
                      <a:pPr algn="ctr"/>
                      <a:r>
                        <a:rPr lang="en-CH" dirty="0">
                          <a:solidFill>
                            <a:srgbClr val="00B050"/>
                          </a:solidFill>
                        </a:rPr>
                        <a:t>25</a:t>
                      </a:r>
                    </a:p>
                  </a:txBody>
                  <a:tcPr/>
                </a:tc>
                <a:tc>
                  <a:txBody>
                    <a:bodyPr/>
                    <a:lstStyle/>
                    <a:p>
                      <a:pPr algn="ctr"/>
                      <a:r>
                        <a:rPr lang="en-CH" dirty="0"/>
                        <a:t>2.2</a:t>
                      </a:r>
                    </a:p>
                  </a:txBody>
                  <a:tcPr/>
                </a:tc>
                <a:extLst>
                  <a:ext uri="{0D108BD9-81ED-4DB2-BD59-A6C34878D82A}">
                    <a16:rowId xmlns:a16="http://schemas.microsoft.com/office/drawing/2014/main" val="2030020500"/>
                  </a:ext>
                </a:extLst>
              </a:tr>
              <a:tr h="370840">
                <a:tc>
                  <a:txBody>
                    <a:bodyPr/>
                    <a:lstStyle/>
                    <a:p>
                      <a:endParaRPr lang="en-CH"/>
                    </a:p>
                  </a:txBody>
                  <a:tcPr/>
                </a:tc>
                <a:tc>
                  <a:txBody>
                    <a:bodyPr/>
                    <a:lstStyle/>
                    <a:p>
                      <a:r>
                        <a:rPr lang="en-CH" dirty="0"/>
                        <a:t>Iron</a:t>
                      </a:r>
                    </a:p>
                  </a:txBody>
                  <a:tcPr/>
                </a:tc>
                <a:tc>
                  <a:txBody>
                    <a:bodyPr/>
                    <a:lstStyle/>
                    <a:p>
                      <a:pPr algn="ctr"/>
                      <a:r>
                        <a:rPr lang="en-CH" dirty="0"/>
                        <a:t>7.8</a:t>
                      </a:r>
                    </a:p>
                  </a:txBody>
                  <a:tcPr/>
                </a:tc>
                <a:tc>
                  <a:txBody>
                    <a:bodyPr/>
                    <a:lstStyle/>
                    <a:p>
                      <a:pPr algn="ctr"/>
                      <a:r>
                        <a:rPr lang="en-CH" dirty="0"/>
                        <a:t>37</a:t>
                      </a:r>
                    </a:p>
                  </a:txBody>
                  <a:tcPr/>
                </a:tc>
                <a:tc>
                  <a:txBody>
                    <a:bodyPr/>
                    <a:lstStyle/>
                    <a:p>
                      <a:pPr algn="ctr"/>
                      <a:r>
                        <a:rPr lang="en-CH" dirty="0"/>
                        <a:t>4.7</a:t>
                      </a:r>
                    </a:p>
                  </a:txBody>
                  <a:tcPr/>
                </a:tc>
                <a:extLst>
                  <a:ext uri="{0D108BD9-81ED-4DB2-BD59-A6C34878D82A}">
                    <a16:rowId xmlns:a16="http://schemas.microsoft.com/office/drawing/2014/main" val="2863809337"/>
                  </a:ext>
                </a:extLst>
              </a:tr>
              <a:tr h="370840">
                <a:tc>
                  <a:txBody>
                    <a:bodyPr/>
                    <a:lstStyle/>
                    <a:p>
                      <a:endParaRPr lang="en-CH"/>
                    </a:p>
                  </a:txBody>
                  <a:tcPr/>
                </a:tc>
                <a:tc>
                  <a:txBody>
                    <a:bodyPr/>
                    <a:lstStyle/>
                    <a:p>
                      <a:r>
                        <a:rPr lang="en-CH" dirty="0"/>
                        <a:t>Polyethylene</a:t>
                      </a:r>
                    </a:p>
                  </a:txBody>
                  <a:tcPr/>
                </a:tc>
                <a:tc>
                  <a:txBody>
                    <a:bodyPr/>
                    <a:lstStyle/>
                    <a:p>
                      <a:pPr algn="ctr"/>
                      <a:r>
                        <a:rPr lang="en-CH" dirty="0"/>
                        <a:t>1</a:t>
                      </a:r>
                    </a:p>
                  </a:txBody>
                  <a:tcPr/>
                </a:tc>
                <a:tc>
                  <a:txBody>
                    <a:bodyPr/>
                    <a:lstStyle/>
                    <a:p>
                      <a:pPr algn="ctr"/>
                      <a:r>
                        <a:rPr lang="en-CH" dirty="0"/>
                        <a:t>70</a:t>
                      </a:r>
                    </a:p>
                  </a:txBody>
                  <a:tcPr/>
                </a:tc>
                <a:tc>
                  <a:txBody>
                    <a:bodyPr/>
                    <a:lstStyle/>
                    <a:p>
                      <a:pPr algn="ctr"/>
                      <a:r>
                        <a:rPr lang="en-CH" dirty="0"/>
                        <a:t>70</a:t>
                      </a:r>
                    </a:p>
                  </a:txBody>
                  <a:tcPr/>
                </a:tc>
                <a:extLst>
                  <a:ext uri="{0D108BD9-81ED-4DB2-BD59-A6C34878D82A}">
                    <a16:rowId xmlns:a16="http://schemas.microsoft.com/office/drawing/2014/main" val="1959364311"/>
                  </a:ext>
                </a:extLst>
              </a:tr>
              <a:tr h="370840">
                <a:tc>
                  <a:txBody>
                    <a:bodyPr/>
                    <a:lstStyle/>
                    <a:p>
                      <a:endParaRPr lang="en-CH"/>
                    </a:p>
                  </a:txBody>
                  <a:tcPr/>
                </a:tc>
                <a:tc>
                  <a:txBody>
                    <a:bodyPr/>
                    <a:lstStyle/>
                    <a:p>
                      <a:endParaRPr lang="en-CH" dirty="0"/>
                    </a:p>
                  </a:txBody>
                  <a:tcPr/>
                </a:tc>
                <a:tc>
                  <a:txBody>
                    <a:bodyPr/>
                    <a:lstStyle/>
                    <a:p>
                      <a:pPr algn="ctr"/>
                      <a:endParaRPr lang="en-CH" dirty="0"/>
                    </a:p>
                  </a:txBody>
                  <a:tcPr/>
                </a:tc>
                <a:tc>
                  <a:txBody>
                    <a:bodyPr/>
                    <a:lstStyle/>
                    <a:p>
                      <a:pPr algn="ctr"/>
                      <a:endParaRPr lang="en-CH" dirty="0"/>
                    </a:p>
                  </a:txBody>
                  <a:tcPr/>
                </a:tc>
                <a:tc>
                  <a:txBody>
                    <a:bodyPr/>
                    <a:lstStyle/>
                    <a:p>
                      <a:pPr algn="ctr"/>
                      <a:endParaRPr lang="en-CH" dirty="0"/>
                    </a:p>
                  </a:txBody>
                  <a:tcPr/>
                </a:tc>
                <a:extLst>
                  <a:ext uri="{0D108BD9-81ED-4DB2-BD59-A6C34878D82A}">
                    <a16:rowId xmlns:a16="http://schemas.microsoft.com/office/drawing/2014/main" val="3702483189"/>
                  </a:ext>
                </a:extLst>
              </a:tr>
              <a:tr h="370840">
                <a:tc>
                  <a:txBody>
                    <a:bodyPr/>
                    <a:lstStyle/>
                    <a:p>
                      <a:r>
                        <a:rPr lang="en-CH" dirty="0"/>
                        <a:t>High Energy Neutrons</a:t>
                      </a:r>
                    </a:p>
                  </a:txBody>
                  <a:tcPr/>
                </a:tc>
                <a:tc>
                  <a:txBody>
                    <a:bodyPr/>
                    <a:lstStyle/>
                    <a:p>
                      <a:r>
                        <a:rPr lang="en-CH" dirty="0"/>
                        <a:t>Concrete</a:t>
                      </a:r>
                    </a:p>
                  </a:txBody>
                  <a:tcPr/>
                </a:tc>
                <a:tc>
                  <a:txBody>
                    <a:bodyPr/>
                    <a:lstStyle/>
                    <a:p>
                      <a:pPr algn="ctr"/>
                      <a:r>
                        <a:rPr lang="en-CH" dirty="0"/>
                        <a:t>2.35</a:t>
                      </a:r>
                    </a:p>
                  </a:txBody>
                  <a:tcPr/>
                </a:tc>
                <a:tc>
                  <a:txBody>
                    <a:bodyPr/>
                    <a:lstStyle/>
                    <a:p>
                      <a:pPr algn="ctr"/>
                      <a:r>
                        <a:rPr lang="en-CH" dirty="0"/>
                        <a:t>115</a:t>
                      </a:r>
                    </a:p>
                  </a:txBody>
                  <a:tcPr/>
                </a:tc>
                <a:tc>
                  <a:txBody>
                    <a:bodyPr/>
                    <a:lstStyle/>
                    <a:p>
                      <a:pPr algn="ctr"/>
                      <a:r>
                        <a:rPr lang="en-CH" dirty="0"/>
                        <a:t>48.9</a:t>
                      </a:r>
                    </a:p>
                  </a:txBody>
                  <a:tcPr/>
                </a:tc>
                <a:extLst>
                  <a:ext uri="{0D108BD9-81ED-4DB2-BD59-A6C34878D82A}">
                    <a16:rowId xmlns:a16="http://schemas.microsoft.com/office/drawing/2014/main" val="3316824451"/>
                  </a:ext>
                </a:extLst>
              </a:tr>
              <a:tr h="370840">
                <a:tc>
                  <a:txBody>
                    <a:bodyPr/>
                    <a:lstStyle/>
                    <a:p>
                      <a:endParaRPr lang="en-CH"/>
                    </a:p>
                  </a:txBody>
                  <a:tcPr/>
                </a:tc>
                <a:tc>
                  <a:txBody>
                    <a:bodyPr/>
                    <a:lstStyle/>
                    <a:p>
                      <a:r>
                        <a:rPr lang="en-CH" dirty="0"/>
                        <a:t>Heavy Concrete</a:t>
                      </a:r>
                    </a:p>
                  </a:txBody>
                  <a:tcPr/>
                </a:tc>
                <a:tc>
                  <a:txBody>
                    <a:bodyPr/>
                    <a:lstStyle/>
                    <a:p>
                      <a:pPr algn="ctr"/>
                      <a:r>
                        <a:rPr lang="en-CH" dirty="0"/>
                        <a:t>3.7</a:t>
                      </a:r>
                    </a:p>
                  </a:txBody>
                  <a:tcPr/>
                </a:tc>
                <a:tc>
                  <a:txBody>
                    <a:bodyPr/>
                    <a:lstStyle/>
                    <a:p>
                      <a:pPr algn="ctr"/>
                      <a:r>
                        <a:rPr lang="en-CH" dirty="0"/>
                        <a:t>125</a:t>
                      </a:r>
                    </a:p>
                  </a:txBody>
                  <a:tcPr/>
                </a:tc>
                <a:tc>
                  <a:txBody>
                    <a:bodyPr/>
                    <a:lstStyle/>
                    <a:p>
                      <a:pPr algn="ctr"/>
                      <a:r>
                        <a:rPr lang="en-CH" dirty="0"/>
                        <a:t>33.8</a:t>
                      </a:r>
                    </a:p>
                  </a:txBody>
                  <a:tcPr/>
                </a:tc>
                <a:extLst>
                  <a:ext uri="{0D108BD9-81ED-4DB2-BD59-A6C34878D82A}">
                    <a16:rowId xmlns:a16="http://schemas.microsoft.com/office/drawing/2014/main" val="2228305332"/>
                  </a:ext>
                </a:extLst>
              </a:tr>
              <a:tr h="370840">
                <a:tc>
                  <a:txBody>
                    <a:bodyPr/>
                    <a:lstStyle/>
                    <a:p>
                      <a:endParaRPr lang="en-CH"/>
                    </a:p>
                  </a:txBody>
                  <a:tcPr/>
                </a:tc>
                <a:tc>
                  <a:txBody>
                    <a:bodyPr/>
                    <a:lstStyle/>
                    <a:p>
                      <a:r>
                        <a:rPr lang="en-CH" dirty="0"/>
                        <a:t>Lead</a:t>
                      </a:r>
                    </a:p>
                  </a:txBody>
                  <a:tcPr/>
                </a:tc>
                <a:tc>
                  <a:txBody>
                    <a:bodyPr/>
                    <a:lstStyle/>
                    <a:p>
                      <a:pPr algn="ctr"/>
                      <a:r>
                        <a:rPr lang="en-CH" dirty="0"/>
                        <a:t>11.34</a:t>
                      </a:r>
                    </a:p>
                  </a:txBody>
                  <a:tcPr/>
                </a:tc>
                <a:tc>
                  <a:txBody>
                    <a:bodyPr/>
                    <a:lstStyle/>
                    <a:p>
                      <a:pPr algn="ctr"/>
                      <a:r>
                        <a:rPr lang="en-CH" dirty="0"/>
                        <a:t>191</a:t>
                      </a:r>
                    </a:p>
                  </a:txBody>
                  <a:tcPr/>
                </a:tc>
                <a:tc>
                  <a:txBody>
                    <a:bodyPr/>
                    <a:lstStyle/>
                    <a:p>
                      <a:pPr algn="ctr"/>
                      <a:r>
                        <a:rPr lang="en-CH" dirty="0"/>
                        <a:t>16.8</a:t>
                      </a:r>
                    </a:p>
                  </a:txBody>
                  <a:tcPr/>
                </a:tc>
                <a:extLst>
                  <a:ext uri="{0D108BD9-81ED-4DB2-BD59-A6C34878D82A}">
                    <a16:rowId xmlns:a16="http://schemas.microsoft.com/office/drawing/2014/main" val="1100477881"/>
                  </a:ext>
                </a:extLst>
              </a:tr>
              <a:tr h="370840">
                <a:tc>
                  <a:txBody>
                    <a:bodyPr/>
                    <a:lstStyle/>
                    <a:p>
                      <a:endParaRPr lang="en-CH"/>
                    </a:p>
                  </a:txBody>
                  <a:tcPr/>
                </a:tc>
                <a:tc>
                  <a:txBody>
                    <a:bodyPr/>
                    <a:lstStyle/>
                    <a:p>
                      <a:r>
                        <a:rPr lang="en-CH" dirty="0"/>
                        <a:t>Iron</a:t>
                      </a:r>
                    </a:p>
                  </a:txBody>
                  <a:tcPr/>
                </a:tc>
                <a:tc>
                  <a:txBody>
                    <a:bodyPr/>
                    <a:lstStyle/>
                    <a:p>
                      <a:pPr algn="ctr"/>
                      <a:r>
                        <a:rPr lang="en-CH" dirty="0"/>
                        <a:t>7.8</a:t>
                      </a:r>
                    </a:p>
                  </a:txBody>
                  <a:tcPr/>
                </a:tc>
                <a:tc>
                  <a:txBody>
                    <a:bodyPr/>
                    <a:lstStyle/>
                    <a:p>
                      <a:pPr algn="ctr"/>
                      <a:r>
                        <a:rPr lang="en-CH" dirty="0"/>
                        <a:t>138</a:t>
                      </a:r>
                    </a:p>
                  </a:txBody>
                  <a:tcPr/>
                </a:tc>
                <a:tc>
                  <a:txBody>
                    <a:bodyPr/>
                    <a:lstStyle/>
                    <a:p>
                      <a:pPr algn="ctr"/>
                      <a:r>
                        <a:rPr lang="en-CH" dirty="0"/>
                        <a:t>17.7</a:t>
                      </a:r>
                    </a:p>
                  </a:txBody>
                  <a:tcPr/>
                </a:tc>
                <a:extLst>
                  <a:ext uri="{0D108BD9-81ED-4DB2-BD59-A6C34878D82A}">
                    <a16:rowId xmlns:a16="http://schemas.microsoft.com/office/drawing/2014/main" val="999837128"/>
                  </a:ext>
                </a:extLst>
              </a:tr>
              <a:tr h="370840">
                <a:tc>
                  <a:txBody>
                    <a:bodyPr/>
                    <a:lstStyle/>
                    <a:p>
                      <a:endParaRPr lang="en-CH"/>
                    </a:p>
                  </a:txBody>
                  <a:tcPr/>
                </a:tc>
                <a:tc>
                  <a:txBody>
                    <a:bodyPr/>
                    <a:lstStyle/>
                    <a:p>
                      <a:r>
                        <a:rPr lang="en-CH" dirty="0">
                          <a:solidFill>
                            <a:srgbClr val="00B050"/>
                          </a:solidFill>
                        </a:rPr>
                        <a:t>Polyethylene</a:t>
                      </a:r>
                    </a:p>
                  </a:txBody>
                  <a:tcPr/>
                </a:tc>
                <a:tc>
                  <a:txBody>
                    <a:bodyPr/>
                    <a:lstStyle/>
                    <a:p>
                      <a:pPr algn="ctr"/>
                      <a:r>
                        <a:rPr lang="en-CH" dirty="0"/>
                        <a:t>1</a:t>
                      </a:r>
                    </a:p>
                  </a:txBody>
                  <a:tcPr/>
                </a:tc>
                <a:tc>
                  <a:txBody>
                    <a:bodyPr/>
                    <a:lstStyle/>
                    <a:p>
                      <a:pPr algn="ctr"/>
                      <a:r>
                        <a:rPr lang="en-CH" dirty="0">
                          <a:solidFill>
                            <a:srgbClr val="00B050"/>
                          </a:solidFill>
                        </a:rPr>
                        <a:t>62</a:t>
                      </a:r>
                    </a:p>
                  </a:txBody>
                  <a:tcPr/>
                </a:tc>
                <a:tc>
                  <a:txBody>
                    <a:bodyPr/>
                    <a:lstStyle/>
                    <a:p>
                      <a:pPr algn="ctr"/>
                      <a:r>
                        <a:rPr lang="en-CH" dirty="0"/>
                        <a:t>62</a:t>
                      </a:r>
                    </a:p>
                  </a:txBody>
                  <a:tcPr/>
                </a:tc>
                <a:extLst>
                  <a:ext uri="{0D108BD9-81ED-4DB2-BD59-A6C34878D82A}">
                    <a16:rowId xmlns:a16="http://schemas.microsoft.com/office/drawing/2014/main" val="507167342"/>
                  </a:ext>
                </a:extLst>
              </a:tr>
            </a:tbl>
          </a:graphicData>
        </a:graphic>
      </p:graphicFrame>
    </p:spTree>
    <p:extLst>
      <p:ext uri="{BB962C8B-B14F-4D97-AF65-F5344CB8AC3E}">
        <p14:creationId xmlns:p14="http://schemas.microsoft.com/office/powerpoint/2010/main" val="389642035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72E9D7-8AB8-9B4E-BA72-E427B97143E9}"/>
              </a:ext>
            </a:extLst>
          </p:cNvPr>
          <p:cNvSpPr>
            <a:spLocks noGrp="1"/>
          </p:cNvSpPr>
          <p:nvPr>
            <p:ph type="title"/>
          </p:nvPr>
        </p:nvSpPr>
        <p:spPr/>
        <p:txBody>
          <a:bodyPr/>
          <a:lstStyle/>
          <a:p>
            <a:r>
              <a:rPr lang="en-US" dirty="0"/>
              <a:t>Summary</a:t>
            </a:r>
          </a:p>
        </p:txBody>
      </p:sp>
      <p:sp>
        <p:nvSpPr>
          <p:cNvPr id="4" name="Footer Placeholder 3">
            <a:extLst>
              <a:ext uri="{FF2B5EF4-FFF2-40B4-BE49-F238E27FC236}">
                <a16:creationId xmlns:a16="http://schemas.microsoft.com/office/drawing/2014/main" id="{72DF5532-59F9-6445-A2D5-78B4CDFB3722}"/>
              </a:ext>
            </a:extLst>
          </p:cNvPr>
          <p:cNvSpPr>
            <a:spLocks noGrp="1"/>
          </p:cNvSpPr>
          <p:nvPr>
            <p:ph type="ftr" sz="quarter" idx="11"/>
          </p:nvPr>
        </p:nvSpPr>
        <p:spPr/>
        <p:txBody>
          <a:bodyPr/>
          <a:lstStyle/>
          <a:p>
            <a:r>
              <a:rPr lang="en-US" i="1" dirty="0"/>
              <a:t>Andrea Gaddi </a:t>
            </a:r>
            <a:r>
              <a:rPr lang="en-US" dirty="0"/>
              <a:t>- </a:t>
            </a:r>
            <a:r>
              <a:rPr lang="en-US" b="1" dirty="0"/>
              <a:t>CERN</a:t>
            </a:r>
            <a:r>
              <a:rPr lang="en-US" dirty="0"/>
              <a:t> - Experimental Physics Department</a:t>
            </a:r>
          </a:p>
        </p:txBody>
      </p:sp>
      <p:sp>
        <p:nvSpPr>
          <p:cNvPr id="5" name="Slide Number Placeholder 4">
            <a:extLst>
              <a:ext uri="{FF2B5EF4-FFF2-40B4-BE49-F238E27FC236}">
                <a16:creationId xmlns:a16="http://schemas.microsoft.com/office/drawing/2014/main" id="{91A015B9-74A7-1F48-89F7-A9FC11948326}"/>
              </a:ext>
            </a:extLst>
          </p:cNvPr>
          <p:cNvSpPr>
            <a:spLocks noGrp="1"/>
          </p:cNvSpPr>
          <p:nvPr>
            <p:ph type="sldNum" sz="quarter" idx="12"/>
          </p:nvPr>
        </p:nvSpPr>
        <p:spPr/>
        <p:txBody>
          <a:bodyPr/>
          <a:lstStyle/>
          <a:p>
            <a:fld id="{A675373A-A7CF-6F40-BF67-B92A2607B4AC}" type="slidenum">
              <a:rPr lang="en-US" smtClean="0"/>
              <a:t>3</a:t>
            </a:fld>
            <a:endParaRPr lang="en-US" dirty="0"/>
          </a:p>
        </p:txBody>
      </p:sp>
      <p:sp>
        <p:nvSpPr>
          <p:cNvPr id="6" name="Content Placeholder 2">
            <a:extLst>
              <a:ext uri="{FF2B5EF4-FFF2-40B4-BE49-F238E27FC236}">
                <a16:creationId xmlns:a16="http://schemas.microsoft.com/office/drawing/2014/main" id="{801A0B31-FF13-A045-94D7-1E917A503EA5}"/>
              </a:ext>
            </a:extLst>
          </p:cNvPr>
          <p:cNvSpPr txBox="1">
            <a:spLocks/>
          </p:cNvSpPr>
          <p:nvPr/>
        </p:nvSpPr>
        <p:spPr>
          <a:xfrm>
            <a:off x="838200" y="1423289"/>
            <a:ext cx="10515600" cy="4351338"/>
          </a:xfrm>
          <a:prstGeom prst="rect">
            <a:avLst/>
          </a:prstGeom>
        </p:spPr>
        <p:txBody>
          <a:bodyPr vert="horz" lIns="91440" tIns="45720" rIns="91440" bIns="45720" rtlCol="0">
            <a:normAutofit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Introduction to CMS &amp; its radiation field</a:t>
            </a:r>
          </a:p>
          <a:p>
            <a:r>
              <a:rPr lang="en-US" dirty="0"/>
              <a:t>Neutron flux simulations</a:t>
            </a:r>
          </a:p>
          <a:p>
            <a:r>
              <a:rPr lang="en-US" dirty="0"/>
              <a:t>Radiation shielding:</a:t>
            </a:r>
          </a:p>
          <a:p>
            <a:pPr lvl="1"/>
            <a:r>
              <a:rPr lang="en-US" dirty="0"/>
              <a:t>Operational purpose</a:t>
            </a:r>
          </a:p>
          <a:p>
            <a:pPr lvl="1"/>
            <a:r>
              <a:rPr lang="en-US" dirty="0"/>
              <a:t>Material protection</a:t>
            </a:r>
          </a:p>
          <a:p>
            <a:pPr lvl="1"/>
            <a:r>
              <a:rPr lang="en-US" dirty="0"/>
              <a:t>Personnel protection</a:t>
            </a:r>
          </a:p>
          <a:p>
            <a:r>
              <a:rPr lang="en-US" dirty="0"/>
              <a:t>Perspectives</a:t>
            </a:r>
          </a:p>
          <a:p>
            <a:r>
              <a:rPr lang="en-US" dirty="0"/>
              <a:t>Extra slides</a:t>
            </a:r>
          </a:p>
          <a:p>
            <a:pPr lvl="1"/>
            <a:r>
              <a:rPr lang="en-US" dirty="0"/>
              <a:t>Materials and attenuation factors</a:t>
            </a:r>
          </a:p>
          <a:p>
            <a:pPr lvl="1"/>
            <a:r>
              <a:rPr lang="en-US" dirty="0"/>
              <a:t>MCDN Projects Highlights</a:t>
            </a:r>
          </a:p>
          <a:p>
            <a:endParaRPr lang="en-US" dirty="0"/>
          </a:p>
        </p:txBody>
      </p:sp>
    </p:spTree>
    <p:extLst>
      <p:ext uri="{BB962C8B-B14F-4D97-AF65-F5344CB8AC3E}">
        <p14:creationId xmlns:p14="http://schemas.microsoft.com/office/powerpoint/2010/main" val="325468658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3755347F-E184-BB45-9552-14340A7AF904}"/>
              </a:ext>
            </a:extLst>
          </p:cNvPr>
          <p:cNvSpPr>
            <a:spLocks noGrp="1"/>
          </p:cNvSpPr>
          <p:nvPr>
            <p:ph type="sldNum" sz="quarter" idx="12"/>
          </p:nvPr>
        </p:nvSpPr>
        <p:spPr/>
        <p:txBody>
          <a:bodyPr/>
          <a:lstStyle/>
          <a:p>
            <a:fld id="{A675373A-A7CF-6F40-BF67-B92A2607B4AC}" type="slidenum">
              <a:rPr lang="en-US" smtClean="0"/>
              <a:t>4</a:t>
            </a:fld>
            <a:endParaRPr lang="en-US" dirty="0"/>
          </a:p>
        </p:txBody>
      </p:sp>
      <p:sp>
        <p:nvSpPr>
          <p:cNvPr id="7" name="AutoShape 3" descr="\lambda ">
            <a:extLst>
              <a:ext uri="{FF2B5EF4-FFF2-40B4-BE49-F238E27FC236}">
                <a16:creationId xmlns:a16="http://schemas.microsoft.com/office/drawing/2014/main" id="{FEE0C11F-C414-BC4D-8B6F-0D689B5B0D58}"/>
              </a:ext>
            </a:extLst>
          </p:cNvPr>
          <p:cNvSpPr>
            <a:spLocks noChangeAspect="1" noChangeArrowheads="1"/>
          </p:cNvSpPr>
          <p:nvPr/>
        </p:nvSpPr>
        <p:spPr bwMode="auto">
          <a:xfrm>
            <a:off x="254000" y="-27305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 name="AutoShape 4" descr="1/e">
            <a:extLst>
              <a:ext uri="{FF2B5EF4-FFF2-40B4-BE49-F238E27FC236}">
                <a16:creationId xmlns:a16="http://schemas.microsoft.com/office/drawing/2014/main" id="{67C0434C-86C5-8A4C-930C-03540B510FD9}"/>
              </a:ext>
            </a:extLst>
          </p:cNvPr>
          <p:cNvSpPr>
            <a:spLocks noChangeAspect="1" noChangeArrowheads="1"/>
          </p:cNvSpPr>
          <p:nvPr/>
        </p:nvSpPr>
        <p:spPr bwMode="auto">
          <a:xfrm>
            <a:off x="254000" y="-27305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 name="AutoShape 5" descr="1/e">
            <a:extLst>
              <a:ext uri="{FF2B5EF4-FFF2-40B4-BE49-F238E27FC236}">
                <a16:creationId xmlns:a16="http://schemas.microsoft.com/office/drawing/2014/main" id="{504F1696-6CF0-D547-AA32-83132253BF9C}"/>
              </a:ext>
            </a:extLst>
          </p:cNvPr>
          <p:cNvSpPr>
            <a:spLocks noChangeAspect="1" noChangeArrowheads="1"/>
          </p:cNvSpPr>
          <p:nvPr/>
        </p:nvSpPr>
        <p:spPr bwMode="auto">
          <a:xfrm>
            <a:off x="254000" y="-27305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 name="AutoShape 6" descr="P(x)=e^{{-x/\lambda }}\!\,">
            <a:extLst>
              <a:ext uri="{FF2B5EF4-FFF2-40B4-BE49-F238E27FC236}">
                <a16:creationId xmlns:a16="http://schemas.microsoft.com/office/drawing/2014/main" id="{11A4F147-9537-DA40-BDB7-A9CA70D1471F}"/>
              </a:ext>
            </a:extLst>
          </p:cNvPr>
          <p:cNvSpPr>
            <a:spLocks noChangeAspect="1" noChangeArrowheads="1"/>
          </p:cNvSpPr>
          <p:nvPr/>
        </p:nvSpPr>
        <p:spPr bwMode="auto">
          <a:xfrm>
            <a:off x="254000" y="168275"/>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1" name="AutoShape 7" descr="\lambda ">
            <a:extLst>
              <a:ext uri="{FF2B5EF4-FFF2-40B4-BE49-F238E27FC236}">
                <a16:creationId xmlns:a16="http://schemas.microsoft.com/office/drawing/2014/main" id="{8D1DF383-85A5-5040-8FA3-EDFA8E3327C8}"/>
              </a:ext>
            </a:extLst>
          </p:cNvPr>
          <p:cNvSpPr>
            <a:spLocks noChangeAspect="1" noChangeArrowheads="1"/>
          </p:cNvSpPr>
          <p:nvPr/>
        </p:nvSpPr>
        <p:spPr bwMode="auto">
          <a:xfrm>
            <a:off x="254000" y="4572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13" name="Picture 12">
            <a:extLst>
              <a:ext uri="{FF2B5EF4-FFF2-40B4-BE49-F238E27FC236}">
                <a16:creationId xmlns:a16="http://schemas.microsoft.com/office/drawing/2014/main" id="{F4E2411B-6B89-4645-99D8-CF00837AC37C}"/>
              </a:ext>
            </a:extLst>
          </p:cNvPr>
          <p:cNvPicPr>
            <a:picLocks noChangeAspect="1"/>
          </p:cNvPicPr>
          <p:nvPr/>
        </p:nvPicPr>
        <p:blipFill>
          <a:blip r:embed="rId2"/>
          <a:stretch>
            <a:fillRect/>
          </a:stretch>
        </p:blipFill>
        <p:spPr>
          <a:xfrm>
            <a:off x="10292836" y="3995673"/>
            <a:ext cx="1825592" cy="1820971"/>
          </a:xfrm>
          <a:prstGeom prst="rect">
            <a:avLst/>
          </a:prstGeom>
        </p:spPr>
      </p:pic>
      <p:pic>
        <p:nvPicPr>
          <p:cNvPr id="14" name="Picture 13">
            <a:extLst>
              <a:ext uri="{FF2B5EF4-FFF2-40B4-BE49-F238E27FC236}">
                <a16:creationId xmlns:a16="http://schemas.microsoft.com/office/drawing/2014/main" id="{46D37592-6DF8-1D4E-9AD5-2A59D14ECE2C}"/>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2953411"/>
            <a:ext cx="9247823" cy="3897564"/>
          </a:xfrm>
          <a:prstGeom prst="rect">
            <a:avLst/>
          </a:prstGeom>
        </p:spPr>
      </p:pic>
      <p:sp>
        <p:nvSpPr>
          <p:cNvPr id="15" name="Footer Placeholder 3">
            <a:extLst>
              <a:ext uri="{FF2B5EF4-FFF2-40B4-BE49-F238E27FC236}">
                <a16:creationId xmlns:a16="http://schemas.microsoft.com/office/drawing/2014/main" id="{8726A143-A4F7-6E4B-A43E-3FF4DF2892F7}"/>
              </a:ext>
            </a:extLst>
          </p:cNvPr>
          <p:cNvSpPr>
            <a:spLocks noGrp="1"/>
          </p:cNvSpPr>
          <p:nvPr>
            <p:ph type="ftr" sz="quarter" idx="11"/>
          </p:nvPr>
        </p:nvSpPr>
        <p:spPr>
          <a:xfrm>
            <a:off x="4006429" y="6492875"/>
            <a:ext cx="4114800" cy="365125"/>
          </a:xfrm>
        </p:spPr>
        <p:txBody>
          <a:bodyPr/>
          <a:lstStyle/>
          <a:p>
            <a:r>
              <a:rPr lang="en-US" i="1" dirty="0"/>
              <a:t>Andrea Gaddi </a:t>
            </a:r>
            <a:r>
              <a:rPr lang="en-US" dirty="0"/>
              <a:t>- </a:t>
            </a:r>
            <a:r>
              <a:rPr lang="en-US" b="1" dirty="0"/>
              <a:t>CERN</a:t>
            </a:r>
            <a:r>
              <a:rPr lang="en-US" dirty="0"/>
              <a:t> - Experimental Physics Department</a:t>
            </a:r>
          </a:p>
        </p:txBody>
      </p:sp>
      <p:pic>
        <p:nvPicPr>
          <p:cNvPr id="16" name="Picture 15">
            <a:extLst>
              <a:ext uri="{FF2B5EF4-FFF2-40B4-BE49-F238E27FC236}">
                <a16:creationId xmlns:a16="http://schemas.microsoft.com/office/drawing/2014/main" id="{B2E52FF3-65DE-1D40-B834-EFB5789F7BBA}"/>
              </a:ext>
            </a:extLst>
          </p:cNvPr>
          <p:cNvPicPr>
            <a:picLocks noChangeAspect="1"/>
          </p:cNvPicPr>
          <p:nvPr/>
        </p:nvPicPr>
        <p:blipFill>
          <a:blip r:embed="rId4"/>
          <a:stretch>
            <a:fillRect/>
          </a:stretch>
        </p:blipFill>
        <p:spPr>
          <a:xfrm>
            <a:off x="7336118" y="0"/>
            <a:ext cx="4855882" cy="3247697"/>
          </a:xfrm>
          <a:prstGeom prst="rect">
            <a:avLst/>
          </a:prstGeom>
        </p:spPr>
      </p:pic>
      <p:sp>
        <p:nvSpPr>
          <p:cNvPr id="17" name="TextBox 16">
            <a:extLst>
              <a:ext uri="{FF2B5EF4-FFF2-40B4-BE49-F238E27FC236}">
                <a16:creationId xmlns:a16="http://schemas.microsoft.com/office/drawing/2014/main" id="{E0CDA348-FDB0-124E-9A0C-E943C17D12B6}"/>
              </a:ext>
            </a:extLst>
          </p:cNvPr>
          <p:cNvSpPr txBox="1"/>
          <p:nvPr/>
        </p:nvSpPr>
        <p:spPr>
          <a:xfrm>
            <a:off x="103031" y="1380010"/>
            <a:ext cx="6903545" cy="1938992"/>
          </a:xfrm>
          <a:prstGeom prst="rect">
            <a:avLst/>
          </a:prstGeom>
          <a:noFill/>
        </p:spPr>
        <p:txBody>
          <a:bodyPr wrap="square" rtlCol="0">
            <a:spAutoFit/>
          </a:bodyPr>
          <a:lstStyle/>
          <a:p>
            <a:pPr algn="just"/>
            <a:r>
              <a:rPr lang="en-US" sz="2000" dirty="0"/>
              <a:t>CMS is one of the main experiments at the Large Hadron Collider at CERN. It has been built between years 2000 and 2008 and it has contributed to the discovery of the Higgs Boson in year 2013.</a:t>
            </a:r>
          </a:p>
          <a:p>
            <a:pPr algn="just"/>
            <a:r>
              <a:rPr lang="en-US" sz="2000" dirty="0"/>
              <a:t>The experiment spans over 15m in diameter and 28m in length, inside a cavern 100m underground.</a:t>
            </a:r>
          </a:p>
          <a:p>
            <a:pPr algn="just"/>
            <a:r>
              <a:rPr lang="en-US" sz="2000" dirty="0"/>
              <a:t>Its weight is about 12,500 tons. </a:t>
            </a:r>
          </a:p>
        </p:txBody>
      </p:sp>
      <p:sp>
        <p:nvSpPr>
          <p:cNvPr id="18" name="TextBox 17">
            <a:extLst>
              <a:ext uri="{FF2B5EF4-FFF2-40B4-BE49-F238E27FC236}">
                <a16:creationId xmlns:a16="http://schemas.microsoft.com/office/drawing/2014/main" id="{297EB3E7-3A30-2B43-8DD5-DBEF1926BAF4}"/>
              </a:ext>
            </a:extLst>
          </p:cNvPr>
          <p:cNvSpPr txBox="1"/>
          <p:nvPr/>
        </p:nvSpPr>
        <p:spPr>
          <a:xfrm>
            <a:off x="7408786" y="3209772"/>
            <a:ext cx="4723088" cy="307777"/>
          </a:xfrm>
          <a:prstGeom prst="rect">
            <a:avLst/>
          </a:prstGeom>
          <a:noFill/>
        </p:spPr>
        <p:txBody>
          <a:bodyPr wrap="none" rtlCol="0">
            <a:spAutoFit/>
          </a:bodyPr>
          <a:lstStyle/>
          <a:p>
            <a:r>
              <a:rPr lang="en-US" sz="1400" dirty="0"/>
              <a:t>Picture taken during construction on the surface assembly hall</a:t>
            </a:r>
          </a:p>
        </p:txBody>
      </p:sp>
      <p:sp>
        <p:nvSpPr>
          <p:cNvPr id="19" name="Right Arrow 18">
            <a:extLst>
              <a:ext uri="{FF2B5EF4-FFF2-40B4-BE49-F238E27FC236}">
                <a16:creationId xmlns:a16="http://schemas.microsoft.com/office/drawing/2014/main" id="{BA5AC585-9A15-5C4C-A249-84B7F11AB79D}"/>
              </a:ext>
            </a:extLst>
          </p:cNvPr>
          <p:cNvSpPr/>
          <p:nvPr/>
        </p:nvSpPr>
        <p:spPr>
          <a:xfrm>
            <a:off x="4361793" y="4780982"/>
            <a:ext cx="375105" cy="220717"/>
          </a:xfrm>
          <a:prstGeom prst="right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ight Arrow 19">
            <a:extLst>
              <a:ext uri="{FF2B5EF4-FFF2-40B4-BE49-F238E27FC236}">
                <a16:creationId xmlns:a16="http://schemas.microsoft.com/office/drawing/2014/main" id="{27B625E3-6966-C842-A772-FE5A528922D2}"/>
              </a:ext>
            </a:extLst>
          </p:cNvPr>
          <p:cNvSpPr/>
          <p:nvPr/>
        </p:nvSpPr>
        <p:spPr>
          <a:xfrm rot="10800000">
            <a:off x="4726644" y="4773957"/>
            <a:ext cx="375105" cy="220717"/>
          </a:xfrm>
          <a:prstGeom prst="right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TextBox 20">
            <a:extLst>
              <a:ext uri="{FF2B5EF4-FFF2-40B4-BE49-F238E27FC236}">
                <a16:creationId xmlns:a16="http://schemas.microsoft.com/office/drawing/2014/main" id="{5B292CE1-1092-4A40-9F8A-C1A5B25843E6}"/>
              </a:ext>
            </a:extLst>
          </p:cNvPr>
          <p:cNvSpPr txBox="1"/>
          <p:nvPr/>
        </p:nvSpPr>
        <p:spPr>
          <a:xfrm>
            <a:off x="103031" y="204975"/>
            <a:ext cx="7057623" cy="892552"/>
          </a:xfrm>
          <a:prstGeom prst="rect">
            <a:avLst/>
          </a:prstGeom>
          <a:solidFill>
            <a:srgbClr val="FFFF00"/>
          </a:solidFill>
        </p:spPr>
        <p:txBody>
          <a:bodyPr wrap="square" rtlCol="0">
            <a:spAutoFit/>
          </a:bodyPr>
          <a:lstStyle/>
          <a:p>
            <a:r>
              <a:rPr lang="en-US" sz="2600" dirty="0"/>
              <a:t>THE CMS HIGH ENERGY PHYSICS DETECTOR </a:t>
            </a:r>
          </a:p>
          <a:p>
            <a:r>
              <a:rPr lang="en-US" sz="2600" dirty="0"/>
              <a:t>AN UNIQUE DEMONSTRATOR FOR INNOVATION </a:t>
            </a:r>
          </a:p>
        </p:txBody>
      </p:sp>
    </p:spTree>
    <p:extLst>
      <p:ext uri="{BB962C8B-B14F-4D97-AF65-F5344CB8AC3E}">
        <p14:creationId xmlns:p14="http://schemas.microsoft.com/office/powerpoint/2010/main" val="412815897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15D185-CCFD-8344-9B40-C47A96E114AE}"/>
              </a:ext>
            </a:extLst>
          </p:cNvPr>
          <p:cNvSpPr>
            <a:spLocks noGrp="1"/>
          </p:cNvSpPr>
          <p:nvPr>
            <p:ph type="title"/>
          </p:nvPr>
        </p:nvSpPr>
        <p:spPr/>
        <p:txBody>
          <a:bodyPr/>
          <a:lstStyle/>
          <a:p>
            <a:r>
              <a:rPr lang="en-US" dirty="0"/>
              <a:t>CMS radiation field</a:t>
            </a:r>
          </a:p>
        </p:txBody>
      </p:sp>
      <p:sp>
        <p:nvSpPr>
          <p:cNvPr id="3" name="Content Placeholder 2">
            <a:extLst>
              <a:ext uri="{FF2B5EF4-FFF2-40B4-BE49-F238E27FC236}">
                <a16:creationId xmlns:a16="http://schemas.microsoft.com/office/drawing/2014/main" id="{54091129-2D78-8E47-80B5-FEDC6C6EF145}"/>
              </a:ext>
            </a:extLst>
          </p:cNvPr>
          <p:cNvSpPr>
            <a:spLocks noGrp="1"/>
          </p:cNvSpPr>
          <p:nvPr>
            <p:ph idx="1"/>
          </p:nvPr>
        </p:nvSpPr>
        <p:spPr>
          <a:xfrm>
            <a:off x="838200" y="1825625"/>
            <a:ext cx="10515600" cy="4351338"/>
          </a:xfrm>
        </p:spPr>
        <p:txBody>
          <a:bodyPr/>
          <a:lstStyle/>
          <a:p>
            <a:pPr algn="just"/>
            <a:r>
              <a:rPr lang="en-US" dirty="0"/>
              <a:t>The environment of a High Energy Particle Physics Detector is characterized by the combination of </a:t>
            </a:r>
            <a:r>
              <a:rPr lang="en-US" i="1" dirty="0"/>
              <a:t>high intensity</a:t>
            </a:r>
            <a:r>
              <a:rPr lang="en-US" dirty="0"/>
              <a:t> and </a:t>
            </a:r>
            <a:r>
              <a:rPr lang="en-US" i="1" dirty="0"/>
              <a:t>high energy </a:t>
            </a:r>
            <a:r>
              <a:rPr lang="en-US" dirty="0"/>
              <a:t>radiation fields, typically in the rage of 10 MeV for gammas (</a:t>
            </a:r>
            <a:r>
              <a:rPr lang="en-US" dirty="0">
                <a:latin typeface="Symbol" pitchFamily="2" charset="2"/>
              </a:rPr>
              <a:t>g</a:t>
            </a:r>
            <a:r>
              <a:rPr lang="en-US" dirty="0"/>
              <a:t>) and up to 100 MeV for neutrons. This high intensity mixed radiation field is present only during collisions (i.e. data-taking).</a:t>
            </a:r>
          </a:p>
          <a:p>
            <a:pPr algn="just"/>
            <a:r>
              <a:rPr lang="en-US" dirty="0"/>
              <a:t>When the accelerator is off, a remanent </a:t>
            </a:r>
            <a:r>
              <a:rPr lang="en-US" dirty="0">
                <a:latin typeface="Symbol" pitchFamily="2" charset="2"/>
              </a:rPr>
              <a:t>g</a:t>
            </a:r>
            <a:r>
              <a:rPr lang="en-US" dirty="0"/>
              <a:t> radiation field is present, due to the activation of structural elements of the accelerator, the detector and the surrounding structures.</a:t>
            </a:r>
          </a:p>
          <a:p>
            <a:pPr algn="just"/>
            <a:endParaRPr lang="en-US" dirty="0"/>
          </a:p>
        </p:txBody>
      </p:sp>
      <p:sp>
        <p:nvSpPr>
          <p:cNvPr id="5" name="Slide Number Placeholder 4">
            <a:extLst>
              <a:ext uri="{FF2B5EF4-FFF2-40B4-BE49-F238E27FC236}">
                <a16:creationId xmlns:a16="http://schemas.microsoft.com/office/drawing/2014/main" id="{3755347F-E184-BB45-9552-14340A7AF904}"/>
              </a:ext>
            </a:extLst>
          </p:cNvPr>
          <p:cNvSpPr>
            <a:spLocks noGrp="1"/>
          </p:cNvSpPr>
          <p:nvPr>
            <p:ph type="sldNum" sz="quarter" idx="12"/>
          </p:nvPr>
        </p:nvSpPr>
        <p:spPr/>
        <p:txBody>
          <a:bodyPr/>
          <a:lstStyle/>
          <a:p>
            <a:fld id="{A675373A-A7CF-6F40-BF67-B92A2607B4AC}" type="slidenum">
              <a:rPr lang="en-US" smtClean="0"/>
              <a:t>5</a:t>
            </a:fld>
            <a:endParaRPr lang="en-US" dirty="0"/>
          </a:p>
        </p:txBody>
      </p:sp>
      <p:sp>
        <p:nvSpPr>
          <p:cNvPr id="6" name="Footer Placeholder 3">
            <a:extLst>
              <a:ext uri="{FF2B5EF4-FFF2-40B4-BE49-F238E27FC236}">
                <a16:creationId xmlns:a16="http://schemas.microsoft.com/office/drawing/2014/main" id="{A86991AF-0912-2946-BB45-D1194026C831}"/>
              </a:ext>
            </a:extLst>
          </p:cNvPr>
          <p:cNvSpPr>
            <a:spLocks noGrp="1"/>
          </p:cNvSpPr>
          <p:nvPr>
            <p:ph type="ftr" sz="quarter" idx="11"/>
          </p:nvPr>
        </p:nvSpPr>
        <p:spPr>
          <a:xfrm>
            <a:off x="4038600" y="6356350"/>
            <a:ext cx="4114800" cy="365125"/>
          </a:xfrm>
        </p:spPr>
        <p:txBody>
          <a:bodyPr/>
          <a:lstStyle/>
          <a:p>
            <a:r>
              <a:rPr lang="en-US" i="1" dirty="0"/>
              <a:t>Andrea Gaddi </a:t>
            </a:r>
            <a:r>
              <a:rPr lang="en-US" dirty="0"/>
              <a:t>- </a:t>
            </a:r>
            <a:r>
              <a:rPr lang="en-US" b="1" dirty="0"/>
              <a:t>CERN</a:t>
            </a:r>
            <a:r>
              <a:rPr lang="en-US" dirty="0"/>
              <a:t> - Experimental Physics Department</a:t>
            </a:r>
          </a:p>
        </p:txBody>
      </p:sp>
      <p:sp>
        <p:nvSpPr>
          <p:cNvPr id="7" name="AutoShape 3" descr="\lambda ">
            <a:extLst>
              <a:ext uri="{FF2B5EF4-FFF2-40B4-BE49-F238E27FC236}">
                <a16:creationId xmlns:a16="http://schemas.microsoft.com/office/drawing/2014/main" id="{FEE0C11F-C414-BC4D-8B6F-0D689B5B0D58}"/>
              </a:ext>
            </a:extLst>
          </p:cNvPr>
          <p:cNvSpPr>
            <a:spLocks noChangeAspect="1" noChangeArrowheads="1"/>
          </p:cNvSpPr>
          <p:nvPr/>
        </p:nvSpPr>
        <p:spPr bwMode="auto">
          <a:xfrm>
            <a:off x="254000" y="-27305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 name="AutoShape 4" descr="1/e">
            <a:extLst>
              <a:ext uri="{FF2B5EF4-FFF2-40B4-BE49-F238E27FC236}">
                <a16:creationId xmlns:a16="http://schemas.microsoft.com/office/drawing/2014/main" id="{67C0434C-86C5-8A4C-930C-03540B510FD9}"/>
              </a:ext>
            </a:extLst>
          </p:cNvPr>
          <p:cNvSpPr>
            <a:spLocks noChangeAspect="1" noChangeArrowheads="1"/>
          </p:cNvSpPr>
          <p:nvPr/>
        </p:nvSpPr>
        <p:spPr bwMode="auto">
          <a:xfrm>
            <a:off x="254000" y="-27305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 name="AutoShape 5" descr="1/e">
            <a:extLst>
              <a:ext uri="{FF2B5EF4-FFF2-40B4-BE49-F238E27FC236}">
                <a16:creationId xmlns:a16="http://schemas.microsoft.com/office/drawing/2014/main" id="{504F1696-6CF0-D547-AA32-83132253BF9C}"/>
              </a:ext>
            </a:extLst>
          </p:cNvPr>
          <p:cNvSpPr>
            <a:spLocks noChangeAspect="1" noChangeArrowheads="1"/>
          </p:cNvSpPr>
          <p:nvPr/>
        </p:nvSpPr>
        <p:spPr bwMode="auto">
          <a:xfrm>
            <a:off x="254000" y="-27305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 name="AutoShape 6" descr="P(x)=e^{{-x/\lambda }}\!\,">
            <a:extLst>
              <a:ext uri="{FF2B5EF4-FFF2-40B4-BE49-F238E27FC236}">
                <a16:creationId xmlns:a16="http://schemas.microsoft.com/office/drawing/2014/main" id="{11A4F147-9537-DA40-BDB7-A9CA70D1471F}"/>
              </a:ext>
            </a:extLst>
          </p:cNvPr>
          <p:cNvSpPr>
            <a:spLocks noChangeAspect="1" noChangeArrowheads="1"/>
          </p:cNvSpPr>
          <p:nvPr/>
        </p:nvSpPr>
        <p:spPr bwMode="auto">
          <a:xfrm>
            <a:off x="254000" y="168275"/>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1" name="AutoShape 7" descr="\lambda ">
            <a:extLst>
              <a:ext uri="{FF2B5EF4-FFF2-40B4-BE49-F238E27FC236}">
                <a16:creationId xmlns:a16="http://schemas.microsoft.com/office/drawing/2014/main" id="{8D1DF383-85A5-5040-8FA3-EDFA8E3327C8}"/>
              </a:ext>
            </a:extLst>
          </p:cNvPr>
          <p:cNvSpPr>
            <a:spLocks noChangeAspect="1" noChangeArrowheads="1"/>
          </p:cNvSpPr>
          <p:nvPr/>
        </p:nvSpPr>
        <p:spPr bwMode="auto">
          <a:xfrm>
            <a:off x="254000" y="4572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68381346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D742BF-A923-874C-BBE2-E7C40D5E6AB0}"/>
              </a:ext>
            </a:extLst>
          </p:cNvPr>
          <p:cNvSpPr>
            <a:spLocks noGrp="1"/>
          </p:cNvSpPr>
          <p:nvPr>
            <p:ph type="title"/>
          </p:nvPr>
        </p:nvSpPr>
        <p:spPr>
          <a:xfrm>
            <a:off x="838200" y="30400"/>
            <a:ext cx="10515600" cy="1325563"/>
          </a:xfrm>
        </p:spPr>
        <p:txBody>
          <a:bodyPr/>
          <a:lstStyle/>
          <a:p>
            <a:r>
              <a:rPr lang="en-CH" dirty="0"/>
              <a:t>Neutron flux simulations</a:t>
            </a:r>
          </a:p>
        </p:txBody>
      </p:sp>
      <p:sp>
        <p:nvSpPr>
          <p:cNvPr id="4" name="Footer Placeholder 3">
            <a:extLst>
              <a:ext uri="{FF2B5EF4-FFF2-40B4-BE49-F238E27FC236}">
                <a16:creationId xmlns:a16="http://schemas.microsoft.com/office/drawing/2014/main" id="{113D5A83-52B4-0049-90D8-E5D5CCC9AF06}"/>
              </a:ext>
            </a:extLst>
          </p:cNvPr>
          <p:cNvSpPr>
            <a:spLocks noGrp="1"/>
          </p:cNvSpPr>
          <p:nvPr>
            <p:ph type="ftr" sz="quarter" idx="11"/>
          </p:nvPr>
        </p:nvSpPr>
        <p:spPr/>
        <p:txBody>
          <a:bodyPr/>
          <a:lstStyle/>
          <a:p>
            <a:r>
              <a:rPr lang="en-US"/>
              <a:t>Andrea Gaddi - CERN - Experimental Physics Department</a:t>
            </a:r>
            <a:endParaRPr lang="en-US" dirty="0"/>
          </a:p>
        </p:txBody>
      </p:sp>
      <p:sp>
        <p:nvSpPr>
          <p:cNvPr id="5" name="Slide Number Placeholder 4">
            <a:extLst>
              <a:ext uri="{FF2B5EF4-FFF2-40B4-BE49-F238E27FC236}">
                <a16:creationId xmlns:a16="http://schemas.microsoft.com/office/drawing/2014/main" id="{D37521A5-A5CA-124E-89CA-8A863CD3243F}"/>
              </a:ext>
            </a:extLst>
          </p:cNvPr>
          <p:cNvSpPr>
            <a:spLocks noGrp="1"/>
          </p:cNvSpPr>
          <p:nvPr>
            <p:ph type="sldNum" sz="quarter" idx="12"/>
          </p:nvPr>
        </p:nvSpPr>
        <p:spPr/>
        <p:txBody>
          <a:bodyPr/>
          <a:lstStyle/>
          <a:p>
            <a:fld id="{A675373A-A7CF-6F40-BF67-B92A2607B4AC}" type="slidenum">
              <a:rPr lang="en-US" smtClean="0"/>
              <a:t>6</a:t>
            </a:fld>
            <a:endParaRPr lang="en-US" dirty="0"/>
          </a:p>
        </p:txBody>
      </p:sp>
      <p:pic>
        <p:nvPicPr>
          <p:cNvPr id="7" name="Picture 6" descr="Diagram&#10;&#10;Description automatically generated">
            <a:extLst>
              <a:ext uri="{FF2B5EF4-FFF2-40B4-BE49-F238E27FC236}">
                <a16:creationId xmlns:a16="http://schemas.microsoft.com/office/drawing/2014/main" id="{3F12F4DB-18C2-3145-ADD2-BBE48A12FDB8}"/>
              </a:ext>
            </a:extLst>
          </p:cNvPr>
          <p:cNvPicPr>
            <a:picLocks noChangeAspect="1"/>
          </p:cNvPicPr>
          <p:nvPr/>
        </p:nvPicPr>
        <p:blipFill>
          <a:blip r:embed="rId2"/>
          <a:stretch>
            <a:fillRect/>
          </a:stretch>
        </p:blipFill>
        <p:spPr>
          <a:xfrm>
            <a:off x="1261158" y="877824"/>
            <a:ext cx="10247280" cy="5980176"/>
          </a:xfrm>
          <a:prstGeom prst="rect">
            <a:avLst/>
          </a:prstGeom>
        </p:spPr>
      </p:pic>
    </p:spTree>
    <p:extLst>
      <p:ext uri="{BB962C8B-B14F-4D97-AF65-F5344CB8AC3E}">
        <p14:creationId xmlns:p14="http://schemas.microsoft.com/office/powerpoint/2010/main" val="394331102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C7F7BF-5926-2B49-A4E6-17C78C94803C}"/>
              </a:ext>
            </a:extLst>
          </p:cNvPr>
          <p:cNvSpPr>
            <a:spLocks noGrp="1"/>
          </p:cNvSpPr>
          <p:nvPr>
            <p:ph type="title"/>
          </p:nvPr>
        </p:nvSpPr>
        <p:spPr/>
        <p:txBody>
          <a:bodyPr/>
          <a:lstStyle/>
          <a:p>
            <a:r>
              <a:rPr lang="en-US" dirty="0"/>
              <a:t>Radiation shielding for operational purpose</a:t>
            </a:r>
            <a:br>
              <a:rPr lang="en-US" dirty="0"/>
            </a:br>
            <a:endParaRPr lang="en-US" dirty="0"/>
          </a:p>
        </p:txBody>
      </p:sp>
      <p:sp>
        <p:nvSpPr>
          <p:cNvPr id="3" name="Content Placeholder 2">
            <a:extLst>
              <a:ext uri="{FF2B5EF4-FFF2-40B4-BE49-F238E27FC236}">
                <a16:creationId xmlns:a16="http://schemas.microsoft.com/office/drawing/2014/main" id="{ABA5BD79-D757-D544-A8B5-BE203E603D1E}"/>
              </a:ext>
            </a:extLst>
          </p:cNvPr>
          <p:cNvSpPr>
            <a:spLocks noGrp="1"/>
          </p:cNvSpPr>
          <p:nvPr>
            <p:ph idx="1"/>
          </p:nvPr>
        </p:nvSpPr>
        <p:spPr>
          <a:xfrm>
            <a:off x="838200" y="1172909"/>
            <a:ext cx="10515600" cy="1978279"/>
          </a:xfrm>
        </p:spPr>
        <p:txBody>
          <a:bodyPr/>
          <a:lstStyle/>
          <a:p>
            <a:pPr algn="just"/>
            <a:r>
              <a:rPr lang="en-US" dirty="0"/>
              <a:t>Quench protection (superconducting cables) for magnets.</a:t>
            </a:r>
          </a:p>
          <a:p>
            <a:pPr lvl="1" algn="just"/>
            <a:r>
              <a:rPr lang="en-US" dirty="0"/>
              <a:t>The (tiny) energy deposited by high energy bunches of ionizing particles traversing a superconducting cable may cause a transition to the resistive state of the conductor (quench). Thus, magnets exposed to high intensity energetic ionizing particles need to be shielded with massive screens.</a:t>
            </a:r>
          </a:p>
        </p:txBody>
      </p:sp>
      <p:sp>
        <p:nvSpPr>
          <p:cNvPr id="5" name="Slide Number Placeholder 4">
            <a:extLst>
              <a:ext uri="{FF2B5EF4-FFF2-40B4-BE49-F238E27FC236}">
                <a16:creationId xmlns:a16="http://schemas.microsoft.com/office/drawing/2014/main" id="{0B2973D4-13D6-714C-8F40-1FDFAE1F31B6}"/>
              </a:ext>
            </a:extLst>
          </p:cNvPr>
          <p:cNvSpPr>
            <a:spLocks noGrp="1"/>
          </p:cNvSpPr>
          <p:nvPr>
            <p:ph type="sldNum" sz="quarter" idx="12"/>
          </p:nvPr>
        </p:nvSpPr>
        <p:spPr/>
        <p:txBody>
          <a:bodyPr/>
          <a:lstStyle/>
          <a:p>
            <a:fld id="{A675373A-A7CF-6F40-BF67-B92A2607B4AC}" type="slidenum">
              <a:rPr lang="en-US" smtClean="0"/>
              <a:t>7</a:t>
            </a:fld>
            <a:endParaRPr lang="en-US" dirty="0"/>
          </a:p>
        </p:txBody>
      </p:sp>
      <p:sp>
        <p:nvSpPr>
          <p:cNvPr id="6" name="Footer Placeholder 3">
            <a:extLst>
              <a:ext uri="{FF2B5EF4-FFF2-40B4-BE49-F238E27FC236}">
                <a16:creationId xmlns:a16="http://schemas.microsoft.com/office/drawing/2014/main" id="{9F561D4A-122B-954D-A22C-859BC04D00CC}"/>
              </a:ext>
            </a:extLst>
          </p:cNvPr>
          <p:cNvSpPr>
            <a:spLocks noGrp="1"/>
          </p:cNvSpPr>
          <p:nvPr>
            <p:ph type="ftr" sz="quarter" idx="11"/>
          </p:nvPr>
        </p:nvSpPr>
        <p:spPr>
          <a:xfrm>
            <a:off x="4038600" y="6356350"/>
            <a:ext cx="4114800" cy="365125"/>
          </a:xfrm>
        </p:spPr>
        <p:txBody>
          <a:bodyPr/>
          <a:lstStyle/>
          <a:p>
            <a:r>
              <a:rPr lang="en-US" i="1" dirty="0"/>
              <a:t>Andrea Gaddi </a:t>
            </a:r>
            <a:r>
              <a:rPr lang="en-US" dirty="0"/>
              <a:t>- </a:t>
            </a:r>
            <a:r>
              <a:rPr lang="en-US" b="1" dirty="0"/>
              <a:t>CERN</a:t>
            </a:r>
            <a:r>
              <a:rPr lang="en-US" dirty="0"/>
              <a:t> - Experimental Physics Department</a:t>
            </a:r>
          </a:p>
        </p:txBody>
      </p:sp>
      <p:pic>
        <p:nvPicPr>
          <p:cNvPr id="9" name="Picture 8" descr="Diagram, engineering drawing&#10;&#10;Description automatically generated">
            <a:extLst>
              <a:ext uri="{FF2B5EF4-FFF2-40B4-BE49-F238E27FC236}">
                <a16:creationId xmlns:a16="http://schemas.microsoft.com/office/drawing/2014/main" id="{278100F7-B763-5E43-B0F5-2EFF8F095883}"/>
              </a:ext>
            </a:extLst>
          </p:cNvPr>
          <p:cNvPicPr>
            <a:picLocks noChangeAspect="1"/>
          </p:cNvPicPr>
          <p:nvPr/>
        </p:nvPicPr>
        <p:blipFill>
          <a:blip r:embed="rId2"/>
          <a:stretch>
            <a:fillRect/>
          </a:stretch>
        </p:blipFill>
        <p:spPr>
          <a:xfrm>
            <a:off x="2830715" y="2963391"/>
            <a:ext cx="6986016" cy="3165747"/>
          </a:xfrm>
          <a:prstGeom prst="rect">
            <a:avLst/>
          </a:prstGeom>
        </p:spPr>
      </p:pic>
      <p:sp>
        <p:nvSpPr>
          <p:cNvPr id="10" name="TextBox 9">
            <a:extLst>
              <a:ext uri="{FF2B5EF4-FFF2-40B4-BE49-F238E27FC236}">
                <a16:creationId xmlns:a16="http://schemas.microsoft.com/office/drawing/2014/main" id="{E1F32559-A7B8-CF43-8FE2-86D5979A5D86}"/>
              </a:ext>
            </a:extLst>
          </p:cNvPr>
          <p:cNvSpPr txBox="1"/>
          <p:nvPr/>
        </p:nvSpPr>
        <p:spPr>
          <a:xfrm>
            <a:off x="7489978" y="5336130"/>
            <a:ext cx="3863822" cy="646331"/>
          </a:xfrm>
          <a:prstGeom prst="rect">
            <a:avLst/>
          </a:prstGeom>
          <a:noFill/>
        </p:spPr>
        <p:txBody>
          <a:bodyPr wrap="square" rtlCol="0">
            <a:spAutoFit/>
          </a:bodyPr>
          <a:lstStyle/>
          <a:p>
            <a:r>
              <a:rPr lang="en-CH" dirty="0"/>
              <a:t>TAS / </a:t>
            </a:r>
            <a:r>
              <a:rPr lang="en-CH" dirty="0">
                <a:solidFill>
                  <a:srgbClr val="FF0000"/>
                </a:solidFill>
              </a:rPr>
              <a:t>High Purity Copper </a:t>
            </a:r>
            <a:r>
              <a:rPr lang="en-CH" dirty="0"/>
              <a:t>/ D500 mmm – L 1,800 mm – Weight 3,200 kg</a:t>
            </a:r>
          </a:p>
        </p:txBody>
      </p:sp>
      <p:sp>
        <p:nvSpPr>
          <p:cNvPr id="4" name="Rounded Rectangle 3">
            <a:extLst>
              <a:ext uri="{FF2B5EF4-FFF2-40B4-BE49-F238E27FC236}">
                <a16:creationId xmlns:a16="http://schemas.microsoft.com/office/drawing/2014/main" id="{22A03C63-2382-D54B-90A5-7DA2AD9D67AC}"/>
              </a:ext>
            </a:extLst>
          </p:cNvPr>
          <p:cNvSpPr/>
          <p:nvPr/>
        </p:nvSpPr>
        <p:spPr>
          <a:xfrm>
            <a:off x="5559552" y="4401312"/>
            <a:ext cx="987552" cy="329184"/>
          </a:xfrm>
          <a:prstGeom prst="roundRect">
            <a:avLst/>
          </a:prstGeom>
          <a:solidFill>
            <a:srgbClr val="FFC000">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cxnSp>
        <p:nvCxnSpPr>
          <p:cNvPr id="8" name="Straight Connector 7">
            <a:extLst>
              <a:ext uri="{FF2B5EF4-FFF2-40B4-BE49-F238E27FC236}">
                <a16:creationId xmlns:a16="http://schemas.microsoft.com/office/drawing/2014/main" id="{700B762D-4A99-AD45-B0B1-9D924BCFC7D0}"/>
              </a:ext>
            </a:extLst>
          </p:cNvPr>
          <p:cNvCxnSpPr>
            <a:stCxn id="9" idx="3"/>
            <a:endCxn id="9" idx="1"/>
          </p:cNvCxnSpPr>
          <p:nvPr/>
        </p:nvCxnSpPr>
        <p:spPr>
          <a:xfrm flipH="1">
            <a:off x="2830715" y="4546265"/>
            <a:ext cx="6986016" cy="0"/>
          </a:xfrm>
          <a:prstGeom prst="line">
            <a:avLst/>
          </a:prstGeom>
          <a:ln>
            <a:solidFill>
              <a:srgbClr val="FF0000"/>
            </a:solidFill>
            <a:prstDash val="lgDashDot"/>
          </a:ln>
        </p:spPr>
        <p:style>
          <a:lnRef idx="1">
            <a:schemeClr val="accent1"/>
          </a:lnRef>
          <a:fillRef idx="0">
            <a:schemeClr val="accent1"/>
          </a:fillRef>
          <a:effectRef idx="0">
            <a:schemeClr val="accent1"/>
          </a:effectRef>
          <a:fontRef idx="minor">
            <a:schemeClr val="tx1"/>
          </a:fontRef>
        </p:style>
      </p:cxnSp>
      <p:sp>
        <p:nvSpPr>
          <p:cNvPr id="11" name="TextBox 10">
            <a:extLst>
              <a:ext uri="{FF2B5EF4-FFF2-40B4-BE49-F238E27FC236}">
                <a16:creationId xmlns:a16="http://schemas.microsoft.com/office/drawing/2014/main" id="{91D37FBD-7D3F-FB4A-BE5D-FBEB752EDF36}"/>
              </a:ext>
            </a:extLst>
          </p:cNvPr>
          <p:cNvSpPr txBox="1"/>
          <p:nvPr/>
        </p:nvSpPr>
        <p:spPr>
          <a:xfrm>
            <a:off x="1707202" y="4361164"/>
            <a:ext cx="1123513" cy="369332"/>
          </a:xfrm>
          <a:prstGeom prst="rect">
            <a:avLst/>
          </a:prstGeom>
          <a:noFill/>
        </p:spPr>
        <p:txBody>
          <a:bodyPr wrap="none" rtlCol="0">
            <a:spAutoFit/>
          </a:bodyPr>
          <a:lstStyle/>
          <a:p>
            <a:r>
              <a:rPr lang="en-US" dirty="0"/>
              <a:t>Beam axis</a:t>
            </a:r>
          </a:p>
        </p:txBody>
      </p:sp>
    </p:spTree>
    <p:extLst>
      <p:ext uri="{BB962C8B-B14F-4D97-AF65-F5344CB8AC3E}">
        <p14:creationId xmlns:p14="http://schemas.microsoft.com/office/powerpoint/2010/main" val="76928138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C7F7BF-5926-2B49-A4E6-17C78C94803C}"/>
              </a:ext>
            </a:extLst>
          </p:cNvPr>
          <p:cNvSpPr>
            <a:spLocks noGrp="1"/>
          </p:cNvSpPr>
          <p:nvPr>
            <p:ph type="title"/>
          </p:nvPr>
        </p:nvSpPr>
        <p:spPr/>
        <p:txBody>
          <a:bodyPr/>
          <a:lstStyle/>
          <a:p>
            <a:r>
              <a:rPr lang="en-US" dirty="0"/>
              <a:t>Radiation shielding for operational purpose</a:t>
            </a:r>
            <a:br>
              <a:rPr lang="en-US" dirty="0"/>
            </a:br>
            <a:endParaRPr lang="en-US" dirty="0"/>
          </a:p>
        </p:txBody>
      </p:sp>
      <p:sp>
        <p:nvSpPr>
          <p:cNvPr id="3" name="Content Placeholder 2">
            <a:extLst>
              <a:ext uri="{FF2B5EF4-FFF2-40B4-BE49-F238E27FC236}">
                <a16:creationId xmlns:a16="http://schemas.microsoft.com/office/drawing/2014/main" id="{ABA5BD79-D757-D544-A8B5-BE203E603D1E}"/>
              </a:ext>
            </a:extLst>
          </p:cNvPr>
          <p:cNvSpPr>
            <a:spLocks noGrp="1"/>
          </p:cNvSpPr>
          <p:nvPr>
            <p:ph idx="1"/>
          </p:nvPr>
        </p:nvSpPr>
        <p:spPr>
          <a:xfrm>
            <a:off x="838200" y="2058161"/>
            <a:ext cx="10515600" cy="1965357"/>
          </a:xfrm>
        </p:spPr>
        <p:txBody>
          <a:bodyPr/>
          <a:lstStyle/>
          <a:p>
            <a:pPr algn="just"/>
            <a:r>
              <a:rPr lang="en-US" dirty="0"/>
              <a:t>Background suppression for detectors.</a:t>
            </a:r>
          </a:p>
          <a:p>
            <a:pPr lvl="1" algn="just"/>
            <a:r>
              <a:rPr lang="en-US" dirty="0"/>
              <a:t>High energy ionizing particles interacting with massive materials (magnets screens, beam-pipe components, etc...) generate showers of secondary particles (mainly energetic neutrons) that induce </a:t>
            </a:r>
            <a:r>
              <a:rPr lang="en-US" i="1" dirty="0"/>
              <a:t>background noise </a:t>
            </a:r>
            <a:r>
              <a:rPr lang="en-US" dirty="0"/>
              <a:t>around the detector and could provoke </a:t>
            </a:r>
            <a:r>
              <a:rPr lang="en-US" i="1" dirty="0"/>
              <a:t>single-event-upset</a:t>
            </a:r>
            <a:r>
              <a:rPr lang="en-US" dirty="0"/>
              <a:t> to electronics.</a:t>
            </a:r>
          </a:p>
        </p:txBody>
      </p:sp>
      <p:sp>
        <p:nvSpPr>
          <p:cNvPr id="5" name="Slide Number Placeholder 4">
            <a:extLst>
              <a:ext uri="{FF2B5EF4-FFF2-40B4-BE49-F238E27FC236}">
                <a16:creationId xmlns:a16="http://schemas.microsoft.com/office/drawing/2014/main" id="{0B2973D4-13D6-714C-8F40-1FDFAE1F31B6}"/>
              </a:ext>
            </a:extLst>
          </p:cNvPr>
          <p:cNvSpPr>
            <a:spLocks noGrp="1"/>
          </p:cNvSpPr>
          <p:nvPr>
            <p:ph type="sldNum" sz="quarter" idx="12"/>
          </p:nvPr>
        </p:nvSpPr>
        <p:spPr/>
        <p:txBody>
          <a:bodyPr/>
          <a:lstStyle/>
          <a:p>
            <a:fld id="{A675373A-A7CF-6F40-BF67-B92A2607B4AC}" type="slidenum">
              <a:rPr lang="en-US" smtClean="0"/>
              <a:t>8</a:t>
            </a:fld>
            <a:endParaRPr lang="en-US" dirty="0"/>
          </a:p>
        </p:txBody>
      </p:sp>
      <p:sp>
        <p:nvSpPr>
          <p:cNvPr id="6" name="Footer Placeholder 3">
            <a:extLst>
              <a:ext uri="{FF2B5EF4-FFF2-40B4-BE49-F238E27FC236}">
                <a16:creationId xmlns:a16="http://schemas.microsoft.com/office/drawing/2014/main" id="{9F561D4A-122B-954D-A22C-859BC04D00CC}"/>
              </a:ext>
            </a:extLst>
          </p:cNvPr>
          <p:cNvSpPr>
            <a:spLocks noGrp="1"/>
          </p:cNvSpPr>
          <p:nvPr>
            <p:ph type="ftr" sz="quarter" idx="11"/>
          </p:nvPr>
        </p:nvSpPr>
        <p:spPr>
          <a:xfrm>
            <a:off x="4038600" y="6356350"/>
            <a:ext cx="4114800" cy="365125"/>
          </a:xfrm>
        </p:spPr>
        <p:txBody>
          <a:bodyPr/>
          <a:lstStyle/>
          <a:p>
            <a:r>
              <a:rPr lang="en-US" i="1" dirty="0"/>
              <a:t>Andrea Gaddi </a:t>
            </a:r>
            <a:r>
              <a:rPr lang="en-US" dirty="0"/>
              <a:t>- </a:t>
            </a:r>
            <a:r>
              <a:rPr lang="en-US" b="1" dirty="0"/>
              <a:t>CERN</a:t>
            </a:r>
            <a:r>
              <a:rPr lang="en-US" dirty="0"/>
              <a:t> - Experimental Physics Department</a:t>
            </a:r>
          </a:p>
        </p:txBody>
      </p:sp>
    </p:spTree>
    <p:extLst>
      <p:ext uri="{BB962C8B-B14F-4D97-AF65-F5344CB8AC3E}">
        <p14:creationId xmlns:p14="http://schemas.microsoft.com/office/powerpoint/2010/main" val="294210791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CBE16486-E761-4F4D-B365-C7EF8B7233AC}"/>
              </a:ext>
            </a:extLst>
          </p:cNvPr>
          <p:cNvSpPr>
            <a:spLocks noGrp="1"/>
          </p:cNvSpPr>
          <p:nvPr>
            <p:ph type="sldNum" sz="quarter" idx="12"/>
          </p:nvPr>
        </p:nvSpPr>
        <p:spPr/>
        <p:txBody>
          <a:bodyPr/>
          <a:lstStyle/>
          <a:p>
            <a:fld id="{A675373A-A7CF-6F40-BF67-B92A2607B4AC}" type="slidenum">
              <a:rPr lang="en-US" smtClean="0"/>
              <a:t>9</a:t>
            </a:fld>
            <a:endParaRPr lang="en-US" dirty="0"/>
          </a:p>
        </p:txBody>
      </p:sp>
      <p:sp>
        <p:nvSpPr>
          <p:cNvPr id="6" name="Footer Placeholder 3">
            <a:extLst>
              <a:ext uri="{FF2B5EF4-FFF2-40B4-BE49-F238E27FC236}">
                <a16:creationId xmlns:a16="http://schemas.microsoft.com/office/drawing/2014/main" id="{8E2CA1E9-7A6B-4247-803C-EA389A764A46}"/>
              </a:ext>
            </a:extLst>
          </p:cNvPr>
          <p:cNvSpPr>
            <a:spLocks noGrp="1"/>
          </p:cNvSpPr>
          <p:nvPr>
            <p:ph type="ftr" sz="quarter" idx="11"/>
          </p:nvPr>
        </p:nvSpPr>
        <p:spPr>
          <a:xfrm>
            <a:off x="4038600" y="6356350"/>
            <a:ext cx="4114800" cy="365125"/>
          </a:xfrm>
        </p:spPr>
        <p:txBody>
          <a:bodyPr/>
          <a:lstStyle/>
          <a:p>
            <a:r>
              <a:rPr lang="en-US" i="1" dirty="0"/>
              <a:t>Andrea Gaddi </a:t>
            </a:r>
            <a:r>
              <a:rPr lang="en-US" dirty="0"/>
              <a:t>- </a:t>
            </a:r>
            <a:r>
              <a:rPr lang="en-US" b="1" dirty="0"/>
              <a:t>CERN</a:t>
            </a:r>
            <a:r>
              <a:rPr lang="en-US" dirty="0"/>
              <a:t> - Experimental Physics Department</a:t>
            </a:r>
          </a:p>
        </p:txBody>
      </p:sp>
      <p:sp>
        <p:nvSpPr>
          <p:cNvPr id="4" name="TextBox 3">
            <a:extLst>
              <a:ext uri="{FF2B5EF4-FFF2-40B4-BE49-F238E27FC236}">
                <a16:creationId xmlns:a16="http://schemas.microsoft.com/office/drawing/2014/main" id="{53CBBD43-47C1-4645-9AFD-8595E4BABD64}"/>
              </a:ext>
            </a:extLst>
          </p:cNvPr>
          <p:cNvSpPr txBox="1"/>
          <p:nvPr/>
        </p:nvSpPr>
        <p:spPr>
          <a:xfrm>
            <a:off x="838200" y="5779008"/>
            <a:ext cx="8595879" cy="646331"/>
          </a:xfrm>
          <a:prstGeom prst="rect">
            <a:avLst/>
          </a:prstGeom>
          <a:noFill/>
        </p:spPr>
        <p:txBody>
          <a:bodyPr wrap="none" rtlCol="0">
            <a:spAutoFit/>
          </a:bodyPr>
          <a:lstStyle/>
          <a:p>
            <a:r>
              <a:rPr lang="en-CH" dirty="0"/>
              <a:t>ROTATING SHIELDING / FIXED PART – </a:t>
            </a:r>
            <a:r>
              <a:rPr lang="en-CH" dirty="0">
                <a:solidFill>
                  <a:srgbClr val="FF0000"/>
                </a:solidFill>
              </a:rPr>
              <a:t>Steel</a:t>
            </a:r>
            <a:r>
              <a:rPr lang="en-CH" dirty="0"/>
              <a:t> – Weight about 50 tons</a:t>
            </a:r>
          </a:p>
          <a:p>
            <a:r>
              <a:rPr lang="en-CH" dirty="0"/>
              <a:t>		    / MOVABLE PART – </a:t>
            </a:r>
            <a:r>
              <a:rPr lang="en-CH" dirty="0">
                <a:solidFill>
                  <a:srgbClr val="FF0000"/>
                </a:solidFill>
              </a:rPr>
              <a:t>Steel + Heavy Concrete </a:t>
            </a:r>
            <a:r>
              <a:rPr lang="en-CH" dirty="0"/>
              <a:t>-  Weight about 185 tons</a:t>
            </a:r>
          </a:p>
        </p:txBody>
      </p:sp>
      <p:pic>
        <p:nvPicPr>
          <p:cNvPr id="8" name="Picture 7" descr="A close-up of a machine&#10;&#10;Description automatically generated with low confidence">
            <a:extLst>
              <a:ext uri="{FF2B5EF4-FFF2-40B4-BE49-F238E27FC236}">
                <a16:creationId xmlns:a16="http://schemas.microsoft.com/office/drawing/2014/main" id="{60710D41-51E8-A043-9A76-646D6360F456}"/>
              </a:ext>
            </a:extLst>
          </p:cNvPr>
          <p:cNvPicPr>
            <a:picLocks noChangeAspect="1"/>
          </p:cNvPicPr>
          <p:nvPr/>
        </p:nvPicPr>
        <p:blipFill>
          <a:blip r:embed="rId2"/>
          <a:stretch>
            <a:fillRect/>
          </a:stretch>
        </p:blipFill>
        <p:spPr>
          <a:xfrm>
            <a:off x="838200" y="1027906"/>
            <a:ext cx="9343832" cy="4751102"/>
          </a:xfrm>
          <a:prstGeom prst="rect">
            <a:avLst/>
          </a:prstGeom>
        </p:spPr>
      </p:pic>
      <p:sp>
        <p:nvSpPr>
          <p:cNvPr id="3" name="TextBox 2">
            <a:extLst>
              <a:ext uri="{FF2B5EF4-FFF2-40B4-BE49-F238E27FC236}">
                <a16:creationId xmlns:a16="http://schemas.microsoft.com/office/drawing/2014/main" id="{F9E27D23-EC6F-6E47-95C0-4791AAB156DC}"/>
              </a:ext>
            </a:extLst>
          </p:cNvPr>
          <p:cNvSpPr txBox="1"/>
          <p:nvPr/>
        </p:nvSpPr>
        <p:spPr>
          <a:xfrm rot="688955">
            <a:off x="3035808" y="2816352"/>
            <a:ext cx="517706" cy="369332"/>
          </a:xfrm>
          <a:prstGeom prst="rect">
            <a:avLst/>
          </a:prstGeom>
          <a:noFill/>
        </p:spPr>
        <p:txBody>
          <a:bodyPr wrap="none" rtlCol="0">
            <a:spAutoFit/>
          </a:bodyPr>
          <a:lstStyle/>
          <a:p>
            <a:r>
              <a:rPr lang="en-CH" dirty="0"/>
              <a:t>TAS</a:t>
            </a:r>
          </a:p>
        </p:txBody>
      </p:sp>
      <p:sp>
        <p:nvSpPr>
          <p:cNvPr id="9" name="TextBox 8">
            <a:extLst>
              <a:ext uri="{FF2B5EF4-FFF2-40B4-BE49-F238E27FC236}">
                <a16:creationId xmlns:a16="http://schemas.microsoft.com/office/drawing/2014/main" id="{AE45A9EB-1ED6-3A45-8A24-E9A8AF25B51D}"/>
              </a:ext>
            </a:extLst>
          </p:cNvPr>
          <p:cNvSpPr txBox="1"/>
          <p:nvPr/>
        </p:nvSpPr>
        <p:spPr>
          <a:xfrm>
            <a:off x="3336469" y="3660005"/>
            <a:ext cx="497252" cy="369332"/>
          </a:xfrm>
          <a:prstGeom prst="rect">
            <a:avLst/>
          </a:prstGeom>
          <a:noFill/>
        </p:spPr>
        <p:txBody>
          <a:bodyPr wrap="none" rtlCol="0">
            <a:spAutoFit/>
          </a:bodyPr>
          <a:lstStyle/>
          <a:p>
            <a:r>
              <a:rPr lang="en-CH" dirty="0"/>
              <a:t>FIN</a:t>
            </a:r>
          </a:p>
        </p:txBody>
      </p:sp>
      <p:sp>
        <p:nvSpPr>
          <p:cNvPr id="10" name="TextBox 9">
            <a:extLst>
              <a:ext uri="{FF2B5EF4-FFF2-40B4-BE49-F238E27FC236}">
                <a16:creationId xmlns:a16="http://schemas.microsoft.com/office/drawing/2014/main" id="{F78B63D1-9086-1746-9E47-B926171E2C7B}"/>
              </a:ext>
            </a:extLst>
          </p:cNvPr>
          <p:cNvSpPr txBox="1"/>
          <p:nvPr/>
        </p:nvSpPr>
        <p:spPr>
          <a:xfrm rot="350802">
            <a:off x="6384469" y="2268030"/>
            <a:ext cx="2193614" cy="369332"/>
          </a:xfrm>
          <a:prstGeom prst="rect">
            <a:avLst/>
          </a:prstGeom>
          <a:noFill/>
        </p:spPr>
        <p:txBody>
          <a:bodyPr wrap="none" rtlCol="0">
            <a:spAutoFit/>
          </a:bodyPr>
          <a:lstStyle/>
          <a:p>
            <a:r>
              <a:rPr lang="en-CH" dirty="0"/>
              <a:t>ROTATING SHIELDING</a:t>
            </a:r>
          </a:p>
        </p:txBody>
      </p:sp>
      <p:sp>
        <p:nvSpPr>
          <p:cNvPr id="12" name="Title 1">
            <a:extLst>
              <a:ext uri="{FF2B5EF4-FFF2-40B4-BE49-F238E27FC236}">
                <a16:creationId xmlns:a16="http://schemas.microsoft.com/office/drawing/2014/main" id="{72201C2B-48FB-D94D-B814-D404640272F2}"/>
              </a:ext>
            </a:extLst>
          </p:cNvPr>
          <p:cNvSpPr>
            <a:spLocks noGrp="1"/>
          </p:cNvSpPr>
          <p:nvPr>
            <p:ph type="title"/>
          </p:nvPr>
        </p:nvSpPr>
        <p:spPr>
          <a:xfrm>
            <a:off x="838200" y="365125"/>
            <a:ext cx="10515600" cy="1325563"/>
          </a:xfrm>
        </p:spPr>
        <p:txBody>
          <a:bodyPr/>
          <a:lstStyle/>
          <a:p>
            <a:r>
              <a:rPr lang="en-US" dirty="0"/>
              <a:t>Radiation shielding for operational purpose</a:t>
            </a:r>
            <a:br>
              <a:rPr lang="en-US" dirty="0"/>
            </a:br>
            <a:endParaRPr lang="en-US" dirty="0"/>
          </a:p>
        </p:txBody>
      </p:sp>
    </p:spTree>
    <p:extLst>
      <p:ext uri="{BB962C8B-B14F-4D97-AF65-F5344CB8AC3E}">
        <p14:creationId xmlns:p14="http://schemas.microsoft.com/office/powerpoint/2010/main" val="401554577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1355</TotalTime>
  <Words>1373</Words>
  <Application>Microsoft Macintosh PowerPoint</Application>
  <PresentationFormat>Widescreen</PresentationFormat>
  <Paragraphs>205</Paragraphs>
  <Slides>20</Slides>
  <Notes>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20</vt:i4>
      </vt:variant>
    </vt:vector>
  </HeadingPairs>
  <TitlesOfParts>
    <vt:vector size="28" baseType="lpstr">
      <vt:lpstr>Arial</vt:lpstr>
      <vt:lpstr>Calibri</vt:lpstr>
      <vt:lpstr>Calibri Light</vt:lpstr>
      <vt:lpstr>Cambria Math</vt:lpstr>
      <vt:lpstr>Symbol</vt:lpstr>
      <vt:lpstr>Times</vt:lpstr>
      <vt:lpstr>Wingdings</vt:lpstr>
      <vt:lpstr>Office Theme</vt:lpstr>
      <vt:lpstr>  Research on innovative materials for neutron and gamma radiation shielding  </vt:lpstr>
      <vt:lpstr>This project is addressing a real necessity in our domain and its outcome will have direct use as Radiation Shielding for High Energy Particle Physics Detectors &amp; Accelerators and other fields (Medical Physics, AeroSpace, etc)</vt:lpstr>
      <vt:lpstr>Summary</vt:lpstr>
      <vt:lpstr>PowerPoint Presentation</vt:lpstr>
      <vt:lpstr>CMS radiation field</vt:lpstr>
      <vt:lpstr>Neutron flux simulations</vt:lpstr>
      <vt:lpstr>Radiation shielding for operational purpose </vt:lpstr>
      <vt:lpstr>Radiation shielding for operational purpose </vt:lpstr>
      <vt:lpstr>Radiation shielding for operational purpose </vt:lpstr>
      <vt:lpstr>Radiation shielding for operational purpose </vt:lpstr>
      <vt:lpstr>Radiation shielding for material protection </vt:lpstr>
      <vt:lpstr>Radiation shielding for personnel protection </vt:lpstr>
      <vt:lpstr>PowerPoint Presentation</vt:lpstr>
      <vt:lpstr>PowerPoint Presentation</vt:lpstr>
      <vt:lpstr>PowerPoint Presentation</vt:lpstr>
      <vt:lpstr>PowerPoint Presentation</vt:lpstr>
      <vt:lpstr>Perspective (the Product)</vt:lpstr>
      <vt:lpstr>PowerPoint Presentation</vt:lpstr>
      <vt:lpstr>Materials and attenuation factors</vt:lpstr>
      <vt:lpstr>Materials and attenuation factors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Radiation Shielding of High Energy Particle Physics Detectors (CMS case) </dc:title>
  <dc:creator>Andrea Gaddi</dc:creator>
  <cp:lastModifiedBy>Andrea Gaddi</cp:lastModifiedBy>
  <cp:revision>123</cp:revision>
  <dcterms:created xsi:type="dcterms:W3CDTF">2021-09-28T12:07:30Z</dcterms:created>
  <dcterms:modified xsi:type="dcterms:W3CDTF">2023-03-29T09:19:51Z</dcterms:modified>
</cp:coreProperties>
</file>