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860" r:id="rId3"/>
    <p:sldId id="987" r:id="rId4"/>
    <p:sldId id="853" r:id="rId5"/>
    <p:sldId id="267" r:id="rId6"/>
    <p:sldId id="269" r:id="rId7"/>
    <p:sldId id="879" r:id="rId8"/>
    <p:sldId id="279" r:id="rId9"/>
    <p:sldId id="290" r:id="rId10"/>
    <p:sldId id="462" r:id="rId11"/>
    <p:sldId id="300" r:id="rId12"/>
    <p:sldId id="458" r:id="rId13"/>
    <p:sldId id="88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5" d="100"/>
          <a:sy n="55" d="100"/>
        </p:scale>
        <p:origin x="64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65D0E-4A07-3FB5-FDA4-55F8BB71CB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8D9D8C-4EF3-08F6-05AE-7553F87C84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9B5E58-4A63-EBA0-A614-B37FE2786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F5B23-D588-1B47-C34E-0263098EB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0A283-F513-C96C-74D3-A9BB36E1C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03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2C44A-B42A-4869-9EDC-E10708D76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DC6D8C-7FFE-17DF-654B-96D9E7719A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814CF6-283C-8A02-1456-AE6C77404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FA985-CFF5-72D2-48C0-D2170941A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0EC161-191B-657E-78D5-A6621C49A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35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F7BC93-4C9F-C32B-CE11-35C1D35F10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E781DD-D523-2EC3-E0E5-C52BC5FC84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E400E9-68D3-69CA-9855-EEE9C7467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9F426-C7C5-72A5-BB89-3EE7F51C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98AE57-7548-D345-1C8B-18881E095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708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 December 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Resin and Insulation Systems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38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11/05/2020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francois-olivier.pincot@cern.ch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307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83887-6A5E-5CEC-34FA-A0A79B9FB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0B2A09-3A19-5100-5828-51DDA678D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4C2B93-58D0-503A-8856-8A2D51E16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D1CDE-105D-D20B-7CEF-ABF6AFFC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0F2C9-2FE5-A67A-E7C9-A64315E53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45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4C5D8-46DF-7255-9975-249E5B3EB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F5DE4C-B385-D883-4E1A-DEC14EABF1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A4630-6C5C-EFD5-9A5A-5B6A9F4AA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1733A-A5EC-934B-3216-EBB0CCEE8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B3D96-88F4-5A42-7B29-7C16CBBFF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8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4FCEC-8853-34F9-C51D-88103531F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5A30F-6A1F-5CB1-DCE4-8B6548B9A7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47629C-D5EC-5068-B0CC-2913155E2D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C4E8BA-2C33-FB6A-3098-E30AC983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C4EE73-D5C5-221C-AF9E-A89394C6F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5418F-625A-6F47-6166-83BD48D2C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812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A702B-D36D-E08A-E520-F6FA701DD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205AC-8D4D-C7F4-5931-B17C6692E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61D715-C37A-067A-B8CC-1477923819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1486BD-A154-BB36-8753-73C3F22E75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A2D2E1-20C2-1B1F-D2E8-6324EA1C36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330308-5F9F-35A4-270E-A40AE176A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6A0340-58C3-1B0F-A53D-7191A8755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9BD4B5-9513-17EA-CA93-A79BCB65C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466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91C5F-CDD1-5061-1895-68E39073B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BF0EAC-1508-5732-2AE6-5898080B6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F2C219-418E-1ADB-D615-46E52A9A6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9F83F5-816F-76DD-0BA2-CA5100FE8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882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796D0F-4C00-3A28-EBE2-017EC4CCD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CB42DB-3A9D-8EC6-AE1E-2F2D80813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247DA-5A3F-3E31-FADD-184F70892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93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81398-506F-29FF-F495-FF86BD3FD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5C2B2B-75DF-1A0D-BD6D-8EA51776D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5A3D92-C048-4B55-4EF0-CA700059BE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D92163-CDD5-7051-FF1F-285E44232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0512D9-33CE-7640-0528-C9F2CB9ED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F2FFE3-BDB3-185D-08DD-9FA3D2879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158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1F922-E6F4-DB9C-01C3-85D968EBD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4B9DD6-6579-DD08-3BA2-CFD103C01B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DE7C8E-A647-64EB-8E1F-0D0E339FD1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18849F-6544-8EA0-7608-12FFC6AB3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8D37A9-B888-3D56-7C9D-73F6A1719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00C0A5-8A39-F02D-AF88-55FC9C7A5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703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7E7303-C0A6-904F-1E2D-8A70612AC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89A092-34DA-789F-427F-4D0056EC95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EEAF8F-D0F0-8100-E4AB-62CBB90DB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3AECF-16CC-408A-A737-1D0A1184B21E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B9B36-0728-0666-415B-B55C5B143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60813-73C3-AB4E-E691-34FC3BB8F3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52CF6-599E-4334-A24B-42ED604D93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032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svg"/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image" Target="../media/image17.sv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0F2E1-5758-8EB4-6861-8B0A1A7AAD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6369" y="1596628"/>
            <a:ext cx="10579262" cy="3850640"/>
          </a:xfrm>
        </p:spPr>
        <p:txBody>
          <a:bodyPr>
            <a:normAutofit fontScale="90000"/>
          </a:bodyPr>
          <a:lstStyle/>
          <a:p>
            <a:r>
              <a:rPr lang="en-GB" dirty="0"/>
              <a:t>Research on composites for use in superconducting accelerator magnets</a:t>
            </a:r>
            <a:br>
              <a:rPr lang="en-GB" dirty="0"/>
            </a:br>
            <a:br>
              <a:rPr lang="en-GB" dirty="0"/>
            </a:br>
            <a:br>
              <a:rPr lang="en-GB" sz="2200" dirty="0"/>
            </a:br>
            <a:r>
              <a:rPr lang="en-GB" sz="2200" dirty="0"/>
              <a:t>C. Scheuerlein, TE-MSC-SMT, on behalf of CERN polymer lab team</a:t>
            </a:r>
            <a:br>
              <a:rPr lang="en-GB" sz="4000" dirty="0"/>
            </a:br>
            <a:br>
              <a:rPr lang="en-GB" sz="2200" dirty="0"/>
            </a:br>
            <a:r>
              <a:rPr lang="en-GB" sz="2200" dirty="0"/>
              <a:t>30 March 2023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A95A89-90A9-A9A4-D2C4-E8257088DCE6}"/>
              </a:ext>
            </a:extLst>
          </p:cNvPr>
          <p:cNvSpPr txBox="1"/>
          <p:nvPr/>
        </p:nvSpPr>
        <p:spPr>
          <a:xfrm>
            <a:off x="989838" y="6261854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https://indico.cern.ch/event/1262370/</a:t>
            </a:r>
          </a:p>
        </p:txBody>
      </p:sp>
    </p:spTree>
    <p:extLst>
      <p:ext uri="{BB962C8B-B14F-4D97-AF65-F5344CB8AC3E}">
        <p14:creationId xmlns:p14="http://schemas.microsoft.com/office/powerpoint/2010/main" val="180382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B08201-712D-6FE3-7648-A9B7B2D89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925" y="-112038"/>
            <a:ext cx="11104316" cy="1325563"/>
          </a:xfrm>
        </p:spPr>
        <p:txBody>
          <a:bodyPr>
            <a:normAutofit/>
          </a:bodyPr>
          <a:lstStyle/>
          <a:p>
            <a:r>
              <a:rPr lang="en-GB" sz="3400" dirty="0"/>
              <a:t>Different effect of ambient air gamma irradiation on G’(T) and thermal expansion of selected polymers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1C35CD-D76E-41F0-DE92-C7645380E580}"/>
              </a:ext>
            </a:extLst>
          </p:cNvPr>
          <p:cNvSpPr txBox="1"/>
          <p:nvPr/>
        </p:nvSpPr>
        <p:spPr>
          <a:xfrm>
            <a:off x="72326" y="6443326"/>
            <a:ext cx="1211967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i="1" dirty="0"/>
              <a:t>All DMA results are courtesy of D.M. Parragh, CERN </a:t>
            </a:r>
            <a:r>
              <a:rPr lang="en-GB" sz="2200" b="1" i="1" dirty="0" err="1"/>
              <a:t>polymerlab</a:t>
            </a:r>
            <a:r>
              <a:rPr lang="en-GB" sz="2200" b="1" i="1" dirty="0"/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B944D8-5A89-A517-79CE-AFE020027062}"/>
              </a:ext>
            </a:extLst>
          </p:cNvPr>
          <p:cNvSpPr txBox="1"/>
          <p:nvPr/>
        </p:nvSpPr>
        <p:spPr>
          <a:xfrm>
            <a:off x="8118646" y="6176065"/>
            <a:ext cx="3747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MY750 G’(T) and thermal expansion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CDB394-509D-2EE9-C709-A9AC5FCC8D74}"/>
              </a:ext>
            </a:extLst>
          </p:cNvPr>
          <p:cNvSpPr txBox="1"/>
          <p:nvPr/>
        </p:nvSpPr>
        <p:spPr>
          <a:xfrm>
            <a:off x="4034117" y="6145892"/>
            <a:ext cx="3759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CTD101K G’(T) and thermal expansion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5D6DC3-A2EB-1089-9BD8-61AF2227B1C1}"/>
              </a:ext>
            </a:extLst>
          </p:cNvPr>
          <p:cNvSpPr txBox="1"/>
          <p:nvPr/>
        </p:nvSpPr>
        <p:spPr>
          <a:xfrm>
            <a:off x="184668" y="6131441"/>
            <a:ext cx="3349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PEEK G’(T) and thermal expansion</a:t>
            </a:r>
          </a:p>
        </p:txBody>
      </p:sp>
      <p:pic>
        <p:nvPicPr>
          <p:cNvPr id="3" name="Graphic 6">
            <a:extLst>
              <a:ext uri="{FF2B5EF4-FFF2-40B4-BE49-F238E27FC236}">
                <a16:creationId xmlns:a16="http://schemas.microsoft.com/office/drawing/2014/main" id="{12C7AFEF-E92C-317C-C81D-1A4D25FE9A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34465" y="1101338"/>
            <a:ext cx="3960217" cy="254448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5553FF7-634B-2716-A064-857F76718C6C}"/>
              </a:ext>
            </a:extLst>
          </p:cNvPr>
          <p:cNvCxnSpPr>
            <a:cxnSpLocks/>
          </p:cNvCxnSpPr>
          <p:nvPr/>
        </p:nvCxnSpPr>
        <p:spPr>
          <a:xfrm flipV="1">
            <a:off x="6204857" y="2223029"/>
            <a:ext cx="473031" cy="1607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5894D9E-0A37-4D0F-6015-8A7B0FD06315}"/>
              </a:ext>
            </a:extLst>
          </p:cNvPr>
          <p:cNvSpPr txBox="1"/>
          <p:nvPr/>
        </p:nvSpPr>
        <p:spPr>
          <a:xfrm>
            <a:off x="6157569" y="1991216"/>
            <a:ext cx="5328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 err="1">
                <a:solidFill>
                  <a:srgbClr val="FF0000"/>
                </a:solidFill>
              </a:rPr>
              <a:t>T</a:t>
            </a:r>
            <a:r>
              <a:rPr lang="en-GB" sz="1200" b="1" i="1" baseline="-25000" dirty="0" err="1">
                <a:solidFill>
                  <a:srgbClr val="FF0000"/>
                </a:solidFill>
              </a:rPr>
              <a:t>g</a:t>
            </a:r>
            <a:endParaRPr lang="en-GB" sz="1200" b="1" dirty="0">
              <a:solidFill>
                <a:srgbClr val="FF0000"/>
              </a:solidFill>
            </a:endParaRPr>
          </a:p>
        </p:txBody>
      </p:sp>
      <p:pic>
        <p:nvPicPr>
          <p:cNvPr id="26" name="Graphic 4">
            <a:extLst>
              <a:ext uri="{FF2B5EF4-FFF2-40B4-BE49-F238E27FC236}">
                <a16:creationId xmlns:a16="http://schemas.microsoft.com/office/drawing/2014/main" id="{BBD57B78-D352-90DE-1E3B-8979AA9928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34465" y="3636174"/>
            <a:ext cx="3953064" cy="2539891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E31750C-EFB2-8535-E37C-E99E71429279}"/>
              </a:ext>
            </a:extLst>
          </p:cNvPr>
          <p:cNvCxnSpPr>
            <a:cxnSpLocks/>
          </p:cNvCxnSpPr>
          <p:nvPr/>
        </p:nvCxnSpPr>
        <p:spPr>
          <a:xfrm>
            <a:off x="6513673" y="4817969"/>
            <a:ext cx="67200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phic 4">
            <a:extLst>
              <a:ext uri="{FF2B5EF4-FFF2-40B4-BE49-F238E27FC236}">
                <a16:creationId xmlns:a16="http://schemas.microsoft.com/office/drawing/2014/main" id="{F3B9B820-0E3E-E356-E808-54458C5561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583" y="1094544"/>
            <a:ext cx="3921185" cy="2519408"/>
          </a:xfrm>
          <a:prstGeom prst="rect">
            <a:avLst/>
          </a:prstGeom>
        </p:spPr>
      </p:pic>
      <p:pic>
        <p:nvPicPr>
          <p:cNvPr id="29" name="Graphic 2">
            <a:extLst>
              <a:ext uri="{FF2B5EF4-FFF2-40B4-BE49-F238E27FC236}">
                <a16:creationId xmlns:a16="http://schemas.microsoft.com/office/drawing/2014/main" id="{E40D6C68-D31F-6105-D473-8D64276E9A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583" y="3645826"/>
            <a:ext cx="3900032" cy="2505818"/>
          </a:xfrm>
          <a:prstGeom prst="rect">
            <a:avLst/>
          </a:prstGeom>
        </p:spPr>
      </p:pic>
      <p:pic>
        <p:nvPicPr>
          <p:cNvPr id="30" name="Graphic 2">
            <a:extLst>
              <a:ext uri="{FF2B5EF4-FFF2-40B4-BE49-F238E27FC236}">
                <a16:creationId xmlns:a16="http://schemas.microsoft.com/office/drawing/2014/main" id="{8DE4C749-6843-BF21-A9EA-E134C2D1CED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892167" y="1064916"/>
            <a:ext cx="4136373" cy="2657669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F69E250-F6E2-E822-72CC-16D93DB14D8A}"/>
              </a:ext>
            </a:extLst>
          </p:cNvPr>
          <p:cNvCxnSpPr>
            <a:cxnSpLocks/>
          </p:cNvCxnSpPr>
          <p:nvPr/>
        </p:nvCxnSpPr>
        <p:spPr>
          <a:xfrm flipH="1">
            <a:off x="9427455" y="1799500"/>
            <a:ext cx="762000" cy="36162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EC5887D-51BA-4583-AE1F-8A3E0A2096AB}"/>
              </a:ext>
            </a:extLst>
          </p:cNvPr>
          <p:cNvSpPr txBox="1"/>
          <p:nvPr/>
        </p:nvSpPr>
        <p:spPr>
          <a:xfrm>
            <a:off x="9552654" y="1635500"/>
            <a:ext cx="5328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i="1" dirty="0" err="1">
                <a:solidFill>
                  <a:srgbClr val="FF0000"/>
                </a:solidFill>
              </a:rPr>
              <a:t>T</a:t>
            </a:r>
            <a:r>
              <a:rPr lang="en-GB" sz="1200" b="1" i="1" baseline="-25000" dirty="0" err="1">
                <a:solidFill>
                  <a:srgbClr val="FF0000"/>
                </a:solidFill>
              </a:rPr>
              <a:t>g</a:t>
            </a:r>
            <a:endParaRPr lang="en-GB" sz="1200" b="1" dirty="0">
              <a:solidFill>
                <a:srgbClr val="FF0000"/>
              </a:solidFill>
            </a:endParaRPr>
          </a:p>
        </p:txBody>
      </p:sp>
      <p:pic>
        <p:nvPicPr>
          <p:cNvPr id="36" name="Graphic 4">
            <a:extLst>
              <a:ext uri="{FF2B5EF4-FFF2-40B4-BE49-F238E27FC236}">
                <a16:creationId xmlns:a16="http://schemas.microsoft.com/office/drawing/2014/main" id="{BF1FAF45-3592-8E89-6A34-8AE7C3211B8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915418" y="3613951"/>
            <a:ext cx="3987650" cy="2562113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9CD7985-DDAA-B943-C5A3-0BCB27136EB5}"/>
              </a:ext>
            </a:extLst>
          </p:cNvPr>
          <p:cNvCxnSpPr>
            <a:cxnSpLocks/>
          </p:cNvCxnSpPr>
          <p:nvPr/>
        </p:nvCxnSpPr>
        <p:spPr>
          <a:xfrm flipH="1" flipV="1">
            <a:off x="10453254" y="5054156"/>
            <a:ext cx="668836" cy="5348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3465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73ED0-98FC-9CD5-2310-92643A426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2154" y="100966"/>
            <a:ext cx="8827701" cy="772794"/>
          </a:xfrm>
        </p:spPr>
        <p:txBody>
          <a:bodyPr>
            <a:normAutofit fontScale="90000"/>
          </a:bodyPr>
          <a:lstStyle/>
          <a:p>
            <a:r>
              <a:rPr lang="en-GB" dirty="0"/>
              <a:t>24 GeV proton irradiation in liquid helium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4443F7-35E4-1B7C-9C9E-B11018FCFA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8234" y="873760"/>
            <a:ext cx="9383126" cy="3105569"/>
          </a:xfrm>
        </p:spPr>
        <p:txBody>
          <a:bodyPr>
            <a:normAutofit/>
          </a:bodyPr>
          <a:lstStyle/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Irradiations were possible thanks to </a:t>
            </a:r>
            <a:r>
              <a:rPr lang="en-GB" sz="2400" dirty="0"/>
              <a:t>G. Pezzullo, F. Ravotti and IRRAD team, and T. </a:t>
            </a:r>
            <a:r>
              <a:rPr lang="en-GB" sz="2400" dirty="0" err="1"/>
              <a:t>Köttig</a:t>
            </a:r>
            <a:r>
              <a:rPr lang="en-GB" sz="2400" dirty="0"/>
              <a:t> and CERN </a:t>
            </a:r>
            <a:r>
              <a:rPr lang="en-GB" sz="2400" dirty="0" err="1"/>
              <a:t>cryolab</a:t>
            </a:r>
            <a:r>
              <a:rPr lang="en-GB" sz="2400" dirty="0"/>
              <a:t> team.</a:t>
            </a:r>
          </a:p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Two sets of identical samples w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</a:rPr>
              <a:t>ere irradiated simultaneously</a:t>
            </a:r>
          </a:p>
          <a:p>
            <a:pPr lvl="1"/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</a:rPr>
              <a:t>Inside the cryostat immersed in liquid helium </a:t>
            </a:r>
          </a:p>
          <a:p>
            <a:pPr lvl="1"/>
            <a:r>
              <a:rPr lang="en-GB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Outside the cryostat in ambient air</a:t>
            </a:r>
          </a:p>
          <a:p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proton fluence of about 1E16 p/cm</a:t>
            </a:r>
            <a:r>
              <a:rPr lang="en-GB" sz="24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was achieved during 2 weeks of irradiation, which corresponds with about 3 </a:t>
            </a:r>
            <a:r>
              <a:rPr lang="en-GB" sz="24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MGy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</a:p>
        </p:txBody>
      </p:sp>
      <p:pic>
        <p:nvPicPr>
          <p:cNvPr id="4" name="Content Placeholder 4" descr="A picture containing indoor&#10;&#10;Description automatically generated">
            <a:extLst>
              <a:ext uri="{FF2B5EF4-FFF2-40B4-BE49-F238E27FC236}">
                <a16:creationId xmlns:a16="http://schemas.microsoft.com/office/drawing/2014/main" id="{E6BEE164-98C8-59A4-C921-F5B205BB4F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9" t="4465" r="25158" b="1569"/>
          <a:stretch/>
        </p:blipFill>
        <p:spPr>
          <a:xfrm rot="5400000">
            <a:off x="9328118" y="4136406"/>
            <a:ext cx="2878946" cy="2279856"/>
          </a:xfrm>
          <a:prstGeom prst="rect">
            <a:avLst/>
          </a:prstGeom>
        </p:spPr>
      </p:pic>
      <p:pic>
        <p:nvPicPr>
          <p:cNvPr id="5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F2803D44-33E4-2242-7381-14939B9C7A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332265" y="3276267"/>
            <a:ext cx="4823653" cy="2172558"/>
          </a:xfrm>
          <a:prstGeom prst="rect">
            <a:avLst/>
          </a:prstGeom>
        </p:spPr>
      </p:pic>
      <p:pic>
        <p:nvPicPr>
          <p:cNvPr id="6" name="Picture 5" descr="A picture containing person, wall, indoor&#10;&#10;Description automatically generated">
            <a:extLst>
              <a:ext uri="{FF2B5EF4-FFF2-40B4-BE49-F238E27FC236}">
                <a16:creationId xmlns:a16="http://schemas.microsoft.com/office/drawing/2014/main" id="{08426744-D6B3-0EA3-652C-7BAF300C00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215" y="3874813"/>
            <a:ext cx="3866080" cy="2899560"/>
          </a:xfrm>
          <a:prstGeom prst="rect">
            <a:avLst/>
          </a:prstGeom>
        </p:spPr>
      </p:pic>
      <p:pic>
        <p:nvPicPr>
          <p:cNvPr id="7" name="Picture 6" descr="A picture containing indoor, wall, dirty&#10;&#10;Description automatically generated">
            <a:extLst>
              <a:ext uri="{FF2B5EF4-FFF2-40B4-BE49-F238E27FC236}">
                <a16:creationId xmlns:a16="http://schemas.microsoft.com/office/drawing/2014/main" id="{FA4BAAF6-F064-8072-F82E-8D4A0A573C6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85"/>
          <a:stretch/>
        </p:blipFill>
        <p:spPr>
          <a:xfrm>
            <a:off x="0" y="335858"/>
            <a:ext cx="2165841" cy="1217610"/>
          </a:xfrm>
          <a:prstGeom prst="rect">
            <a:avLst/>
          </a:prstGeom>
        </p:spPr>
      </p:pic>
      <p:pic>
        <p:nvPicPr>
          <p:cNvPr id="8" name="Picture 7" descr="A picture containing miller&#10;&#10;Description automatically generated">
            <a:extLst>
              <a:ext uri="{FF2B5EF4-FFF2-40B4-BE49-F238E27FC236}">
                <a16:creationId xmlns:a16="http://schemas.microsoft.com/office/drawing/2014/main" id="{58E86DF2-83FA-DC3F-97F2-FBE416AE529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45" r="12636"/>
          <a:stretch/>
        </p:blipFill>
        <p:spPr>
          <a:xfrm rot="5400000">
            <a:off x="6228242" y="4276176"/>
            <a:ext cx="2917900" cy="208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18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B7544-D6DB-F70E-3985-4507EBA72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74" y="-15999"/>
            <a:ext cx="11052585" cy="820040"/>
          </a:xfrm>
        </p:spPr>
        <p:txBody>
          <a:bodyPr>
            <a:normAutofit fontScale="90000"/>
          </a:bodyPr>
          <a:lstStyle/>
          <a:p>
            <a:r>
              <a:rPr lang="en-GB"/>
              <a:t>What is the influence of the irradiation environment?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58454-4E42-B8BD-9009-3861231B7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456" y="804041"/>
            <a:ext cx="11715544" cy="3233595"/>
          </a:xfrm>
        </p:spPr>
        <p:txBody>
          <a:bodyPr>
            <a:normAutofit/>
          </a:bodyPr>
          <a:lstStyle/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GB" sz="2000" dirty="0"/>
              <a:t>Superconducting magnets are irradiated at cryogenic temperature in the absence of oxygen. </a:t>
            </a:r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GB" sz="2000" dirty="0"/>
              <a:t>CTD101K epoxy resin, which is used for the impregnation of the HL-LHC superconducting magnets, was irradiated in liquid helium, and an initially identical sample was irradiated simultaneously in air behind the cryostat.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In liquid He irradiation has almost no effect, in air irradiation has a significant influence on G’(T).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/>
              <a:t>A certain dose in liquid helium might cause much less degradation than the same dose in air.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A77D0D-CC3D-90A6-E0F2-DD6671A95858}"/>
              </a:ext>
            </a:extLst>
          </p:cNvPr>
          <p:cNvSpPr txBox="1"/>
          <p:nvPr/>
        </p:nvSpPr>
        <p:spPr>
          <a:xfrm>
            <a:off x="753216" y="6459350"/>
            <a:ext cx="814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G’(T) of CTD101K before and after irradiation in liquid He and in air to about 3 </a:t>
            </a:r>
            <a:r>
              <a:rPr lang="en-GB" i="1" dirty="0" err="1"/>
              <a:t>MGy</a:t>
            </a:r>
            <a:r>
              <a:rPr lang="en-GB" i="1" dirty="0"/>
              <a:t>. 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D4CA98D-357A-7A12-B9E8-6571209174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50399" y="3006517"/>
            <a:ext cx="5184883" cy="333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200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cern logo">
            <a:extLst>
              <a:ext uri="{FF2B5EF4-FFF2-40B4-BE49-F238E27FC236}">
                <a16:creationId xmlns:a16="http://schemas.microsoft.com/office/drawing/2014/main" id="{C38F936F-6945-437F-D9E6-F7CD9C243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6381" y="2206370"/>
            <a:ext cx="5135575" cy="287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07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52A4D8-8C71-A6F9-4A2D-FEB01ADC2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039840"/>
            <a:ext cx="5409892" cy="504136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 technical questions driving the R&amp;D on new insulation systems for accelerator magnets and the global scenario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 physical properties of the impregnation system that may impact the magnet 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Methods to modify the epoxy properties to our needs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Alternative fibers and binders for the coil interlayer and conductor insulation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Ageing mechanisms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92A1C7-88DF-5F93-0832-96F1E9FA5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6525"/>
            <a:ext cx="11376025" cy="1065742"/>
          </a:xfrm>
        </p:spPr>
        <p:txBody>
          <a:bodyPr/>
          <a:lstStyle/>
          <a:p>
            <a:r>
              <a:rPr lang="en-GB" dirty="0"/>
              <a:t>Driving questions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98590A-19C8-5863-7B03-EF7080430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Resin and Insulation Systems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8945A-B1ED-9522-2C15-234F11F99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6102D1-B2AB-6DF5-2387-70ABDEAEFD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310" b="14213"/>
          <a:stretch/>
        </p:blipFill>
        <p:spPr>
          <a:xfrm>
            <a:off x="6271920" y="88352"/>
            <a:ext cx="5813547" cy="37201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FC7529E-16AC-48FB-D9FC-F91520C7C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920" y="3869397"/>
            <a:ext cx="1960252" cy="23650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E66F0A-A77C-60A2-89C2-13FF5FD460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2157" y="3897416"/>
            <a:ext cx="3323310" cy="233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190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9AB095-3668-1499-F261-EED5157D7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D3AE68E-026E-CEAA-DFA5-5B912C4EE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40780"/>
            <a:ext cx="11376025" cy="1066800"/>
          </a:xfrm>
        </p:spPr>
        <p:txBody>
          <a:bodyPr/>
          <a:lstStyle/>
          <a:p>
            <a:r>
              <a:rPr lang="en-US" dirty="0"/>
              <a:t>Polymer Laboratory</a:t>
            </a:r>
            <a:endParaRPr lang="en-GB" dirty="0"/>
          </a:p>
        </p:txBody>
      </p:sp>
      <p:pic>
        <p:nvPicPr>
          <p:cNvPr id="7" name="Picture 6" descr="A picture containing indoor, equipment, engine, dirty&#10;&#10;Description automatically generated">
            <a:extLst>
              <a:ext uri="{FF2B5EF4-FFF2-40B4-BE49-F238E27FC236}">
                <a16:creationId xmlns:a16="http://schemas.microsoft.com/office/drawing/2014/main" id="{608F6226-717B-1EDD-1620-43B14DB595A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72" b="16424"/>
          <a:stretch/>
        </p:blipFill>
        <p:spPr>
          <a:xfrm>
            <a:off x="1103938" y="1207580"/>
            <a:ext cx="9603686" cy="507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30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2C2F1A-F938-C323-3471-0D0A29390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735" y="22241"/>
            <a:ext cx="5437265" cy="1120759"/>
          </a:xfrm>
        </p:spPr>
        <p:txBody>
          <a:bodyPr/>
          <a:lstStyle/>
          <a:p>
            <a:r>
              <a:rPr lang="en-GB" dirty="0"/>
              <a:t>Fracture toughness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A214F-8A42-146A-B78E-96596B869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 descr="A close-up of a guitar&#10;&#10;Description automatically generated with low confidence">
            <a:extLst>
              <a:ext uri="{FF2B5EF4-FFF2-40B4-BE49-F238E27FC236}">
                <a16:creationId xmlns:a16="http://schemas.microsoft.com/office/drawing/2014/main" id="{802390AB-4DC8-1648-21D0-9E75B11DE24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410" y="373593"/>
            <a:ext cx="3230751" cy="1772385"/>
          </a:xfrm>
          <a:prstGeom prst="rect">
            <a:avLst/>
          </a:prstGeom>
          <a:noFill/>
          <a:ln w="28575">
            <a:solidFill>
              <a:srgbClr val="2F2F2F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35794AD-EBF6-6BF2-4161-65B44575E87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9" t="22673" r="35655" b="23064"/>
          <a:stretch/>
        </p:blipFill>
        <p:spPr bwMode="auto">
          <a:xfrm>
            <a:off x="8553261" y="2865164"/>
            <a:ext cx="3230751" cy="26876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2DC36D-7E33-7E1C-4721-16B4F91DC50B}"/>
              </a:ext>
            </a:extLst>
          </p:cNvPr>
          <p:cNvSpPr txBox="1"/>
          <p:nvPr/>
        </p:nvSpPr>
        <p:spPr>
          <a:xfrm>
            <a:off x="405268" y="6102735"/>
            <a:ext cx="11960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Times New Roman" panose="02020603050405020304" pitchFamily="18" charset="0"/>
              </a:rPr>
              <a:t>Courtesy A. Gaarud, former NTNU technical student at CERN, “CERN, EDMS 2728875 </a:t>
            </a:r>
            <a:endParaRPr lang="en-GB" sz="20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D49599-2BE4-3097-49CF-CE8E68AAA9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735" y="1259785"/>
            <a:ext cx="6975635" cy="415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467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16FA3-D89C-4FDD-8FFA-8B69A5F95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383" y="148112"/>
            <a:ext cx="10515600" cy="967564"/>
          </a:xfrm>
        </p:spPr>
        <p:txBody>
          <a:bodyPr>
            <a:normAutofit fontScale="90000"/>
          </a:bodyPr>
          <a:lstStyle/>
          <a:p>
            <a:r>
              <a:rPr lang="en-GB" dirty="0"/>
              <a:t>Effect of the S2-glass fibre orientation in CTD101K epoxy matrix composite</a:t>
            </a:r>
          </a:p>
        </p:txBody>
      </p:sp>
      <p:pic>
        <p:nvPicPr>
          <p:cNvPr id="12" name="Picture 1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"/>
          <a:stretch/>
        </p:blipFill>
        <p:spPr bwMode="auto">
          <a:xfrm>
            <a:off x="4361492" y="1243947"/>
            <a:ext cx="7487126" cy="43701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Rectangle 1">
            <a:extLst>
              <a:ext uri="{FF2B5EF4-FFF2-40B4-BE49-F238E27FC236}">
                <a16:creationId xmlns:a16="http://schemas.microsoft.com/office/drawing/2014/main" id="{4213EC54-D246-4C17-B246-5923535BA6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383" y="1952751"/>
            <a:ext cx="3294928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b-NO" altLang="en-US" sz="2400" i="1" dirty="0"/>
              <a:t>Comparison of 77 K flexural stress-strain curves for S2-glass reinforced CTD101Kepoxy resin  composites of different fibre orientations.</a:t>
            </a:r>
            <a:endParaRPr kumimoji="0" lang="en-GB" altLang="en-US" sz="24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49E9D6-1D54-BB95-1B26-27F0E5ABC0B2}"/>
              </a:ext>
            </a:extLst>
          </p:cNvPr>
          <p:cNvSpPr txBox="1"/>
          <p:nvPr/>
        </p:nvSpPr>
        <p:spPr>
          <a:xfrm>
            <a:off x="115747" y="5811560"/>
            <a:ext cx="12076253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200" b="1" dirty="0" err="1"/>
              <a:t>From</a:t>
            </a:r>
            <a:r>
              <a:rPr lang="fr-CH" sz="2200" b="1" dirty="0"/>
              <a:t>: Petter Wiker, </a:t>
            </a:r>
            <a:r>
              <a:rPr lang="en-GB" sz="2200" b="1" dirty="0"/>
              <a:t>”Thermomechanical Characterization of Epoxy Composites Used in High Field Magnet Coils ”, Specialisation project at NTNU Department of Mechanical and Industrial Engineering</a:t>
            </a:r>
          </a:p>
          <a:p>
            <a:r>
              <a:rPr lang="en-GB" dirty="0"/>
              <a:t>https://cds.cern.ch/record/2804561/files/CERN-OPEN-2022-003.pdf</a:t>
            </a:r>
          </a:p>
        </p:txBody>
      </p:sp>
    </p:spTree>
    <p:extLst>
      <p:ext uri="{BB962C8B-B14F-4D97-AF65-F5344CB8AC3E}">
        <p14:creationId xmlns:p14="http://schemas.microsoft.com/office/powerpoint/2010/main" val="111256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09DAB-36AE-4471-A3B3-223FC3990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36" y="0"/>
            <a:ext cx="11323666" cy="1325563"/>
          </a:xfrm>
        </p:spPr>
        <p:txBody>
          <a:bodyPr>
            <a:normAutofit/>
          </a:bodyPr>
          <a:lstStyle/>
          <a:p>
            <a:r>
              <a:rPr lang="en-GB" sz="4000" dirty="0"/>
              <a:t>Effect of epoxy matrix material on [0°/90°] S2-glass fibre-reinforced composites at RT and 77K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6"/>
          <a:stretch/>
        </p:blipFill>
        <p:spPr bwMode="auto">
          <a:xfrm>
            <a:off x="396601" y="1796493"/>
            <a:ext cx="5635690" cy="32650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1"/>
          <a:stretch/>
        </p:blipFill>
        <p:spPr bwMode="auto">
          <a:xfrm>
            <a:off x="6032291" y="1796493"/>
            <a:ext cx="5831632" cy="32650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1F2396D-5E8F-43BC-AD9C-DBBEE6139F5F}"/>
              </a:ext>
            </a:extLst>
          </p:cNvPr>
          <p:cNvSpPr txBox="1"/>
          <p:nvPr/>
        </p:nvSpPr>
        <p:spPr>
          <a:xfrm>
            <a:off x="151299" y="5146111"/>
            <a:ext cx="58915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1" dirty="0">
                <a:ea typeface="Times New Roman" panose="02020603050405020304" pitchFamily="18" charset="0"/>
              </a:rPr>
              <a:t>Flexural stress-strain curves of [0</a:t>
            </a:r>
            <a:r>
              <a:rPr lang="en-GB" sz="20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°/90°</a:t>
            </a:r>
            <a:r>
              <a:rPr lang="en-GB" sz="2000" i="1" dirty="0">
                <a:ea typeface="Times New Roman" panose="02020603050405020304" pitchFamily="18" charset="0"/>
              </a:rPr>
              <a:t>] S2-glass reinforced epoxies CTD101K, MY750 and Mix61 at RT. </a:t>
            </a:r>
            <a:endParaRPr lang="en-GB" sz="20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F2396D-5E8F-43BC-AD9C-DBBEE6139F5F}"/>
              </a:ext>
            </a:extLst>
          </p:cNvPr>
          <p:cNvSpPr txBox="1"/>
          <p:nvPr/>
        </p:nvSpPr>
        <p:spPr>
          <a:xfrm>
            <a:off x="6171650" y="5178489"/>
            <a:ext cx="589151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1" dirty="0">
                <a:ea typeface="Times New Roman" panose="02020603050405020304" pitchFamily="18" charset="0"/>
              </a:rPr>
              <a:t>Flexural stress-strain curves of [0</a:t>
            </a:r>
            <a:r>
              <a:rPr lang="en-GB" sz="20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°/90°</a:t>
            </a:r>
            <a:r>
              <a:rPr lang="en-GB" sz="2000" i="1" dirty="0">
                <a:ea typeface="Times New Roman" panose="02020603050405020304" pitchFamily="18" charset="0"/>
              </a:rPr>
              <a:t>] S2-glass reinforced epoxies CTD101K, MY750 and Mix61 at 77K. </a:t>
            </a: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2220029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F2A491-3E4C-103A-C1A7-528B1DE74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Fibers and binders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86163-5370-1A4F-150F-C650ED13B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44B5F2-CDCD-6460-B799-C23960830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0573" y="2788472"/>
            <a:ext cx="5187082" cy="2775089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C6B010-3A72-D0B0-58CE-29FA6DE16C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5465" y="78174"/>
            <a:ext cx="3508589" cy="2595574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2537C7C5-4AD1-7CF9-D6CB-35F6B226357C}"/>
              </a:ext>
            </a:extLst>
          </p:cNvPr>
          <p:cNvGraphicFramePr>
            <a:graphicFrameLocks noGrp="1"/>
          </p:cNvGraphicFramePr>
          <p:nvPr/>
        </p:nvGraphicFramePr>
        <p:xfrm>
          <a:off x="7164513" y="5660390"/>
          <a:ext cx="4938930" cy="2444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38930">
                  <a:extLst>
                    <a:ext uri="{9D8B030D-6E8A-4147-A177-3AD203B41FA5}">
                      <a16:colId xmlns:a16="http://schemas.microsoft.com/office/drawing/2014/main" val="2188012250"/>
                    </a:ext>
                  </a:extLst>
                </a:gridCol>
              </a:tblGrid>
              <a:tr h="244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[1] C. Scheuerlein, MQXF interlayer mechanical properties, EDMS N 2735359</a:t>
                      </a:r>
                      <a:endParaRPr lang="en-GB" sz="11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9525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34786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A86B0156-700B-5BD0-31E9-6246423F112F}"/>
              </a:ext>
            </a:extLst>
          </p:cNvPr>
          <p:cNvSpPr txBox="1"/>
          <p:nvPr/>
        </p:nvSpPr>
        <p:spPr>
          <a:xfrm>
            <a:off x="7070064" y="5854047"/>
            <a:ext cx="481759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[2] D. Ternova, FTIR and XRF analysis of the S2 TEX glass-fibre with the CTD-1202 ceramic binder after several treatments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BEE2D3D-D2F8-4D79-856D-0AF440C5517B}"/>
              </a:ext>
            </a:extLst>
          </p:cNvPr>
          <p:cNvGrpSpPr>
            <a:grpSpLocks noChangeAspect="1"/>
          </p:cNvGrpSpPr>
          <p:nvPr/>
        </p:nvGrpSpPr>
        <p:grpSpPr>
          <a:xfrm>
            <a:off x="5789139" y="316192"/>
            <a:ext cx="1990441" cy="1095988"/>
            <a:chOff x="6548917" y="4239662"/>
            <a:chExt cx="4624851" cy="254656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22767BD-8957-488E-E8F1-CD82D7867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25000"/>
                      </a14:imgEffect>
                      <a14:imgEffect>
                        <a14:brightnessContrast bright="20000"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548917" y="4239662"/>
              <a:ext cx="4624851" cy="254656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76158EB-FCA1-D91E-2077-18FB9BDDB88D}"/>
                </a:ext>
              </a:extLst>
            </p:cNvPr>
            <p:cNvSpPr txBox="1"/>
            <p:nvPr/>
          </p:nvSpPr>
          <p:spPr>
            <a:xfrm>
              <a:off x="6839989" y="4837273"/>
              <a:ext cx="934497" cy="4081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7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Cut 3b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C6A2899-0743-4EC0-CD25-149996589441}"/>
              </a:ext>
            </a:extLst>
          </p:cNvPr>
          <p:cNvCxnSpPr>
            <a:cxnSpLocks/>
          </p:cNvCxnSpPr>
          <p:nvPr/>
        </p:nvCxnSpPr>
        <p:spPr>
          <a:xfrm flipH="1" flipV="1">
            <a:off x="7545372" y="953129"/>
            <a:ext cx="696585" cy="3196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22C1D1F-6594-2A09-3930-2FB308F2B50A}"/>
              </a:ext>
            </a:extLst>
          </p:cNvPr>
          <p:cNvSpPr txBox="1"/>
          <p:nvPr/>
        </p:nvSpPr>
        <p:spPr>
          <a:xfrm>
            <a:off x="5823803" y="1483596"/>
            <a:ext cx="203474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i="1" dirty="0"/>
              <a:t>Interlayer with binder CTD 1202</a:t>
            </a:r>
            <a:endParaRPr lang="en-GB" sz="11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4C86021-08A1-8999-1A07-2128A022D72E}"/>
              </a:ext>
            </a:extLst>
          </p:cNvPr>
          <p:cNvSpPr txBox="1"/>
          <p:nvPr/>
        </p:nvSpPr>
        <p:spPr>
          <a:xfrm>
            <a:off x="221628" y="1965871"/>
            <a:ext cx="595925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ceramic binder CTD1202 in combination with the 650 °C coil reaction heat treatment leads to </a:t>
            </a:r>
            <a:r>
              <a:rPr lang="en-GB" sz="1800" b="1" dirty="0"/>
              <a:t>dramatic loss of the S2 glass fibre mechanical strength. </a:t>
            </a:r>
          </a:p>
          <a:p>
            <a:endParaRPr lang="en-GB" sz="1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pyrolysis of the binder creates a dark and tough ceramic structure called </a:t>
            </a:r>
            <a:r>
              <a:rPr lang="en-GB" sz="1800" b="1" dirty="0"/>
              <a:t>silicon oxicarbide (SiOC)</a:t>
            </a:r>
            <a:r>
              <a:rPr lang="en-GB" sz="1800" dirty="0"/>
              <a:t>. The loss of fiber strength occurs likely during the process of formation of SiOC.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Under investigation alternative binders (PVA) and </a:t>
            </a:r>
            <a:r>
              <a:rPr lang="en-GB" sz="1800" dirty="0" err="1"/>
              <a:t>fibers</a:t>
            </a:r>
            <a:r>
              <a:rPr lang="en-GB" sz="1800" dirty="0"/>
              <a:t> (basalt).</a:t>
            </a:r>
          </a:p>
        </p:txBody>
      </p:sp>
    </p:spTree>
    <p:extLst>
      <p:ext uri="{BB962C8B-B14F-4D97-AF65-F5344CB8AC3E}">
        <p14:creationId xmlns:p14="http://schemas.microsoft.com/office/powerpoint/2010/main" val="3918997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D16BE-0BC8-210A-B589-F29416003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920"/>
            <a:ext cx="10515600" cy="881784"/>
          </a:xfrm>
        </p:spPr>
        <p:txBody>
          <a:bodyPr/>
          <a:lstStyle/>
          <a:p>
            <a:r>
              <a:rPr lang="en-GB" dirty="0"/>
              <a:t>Polymer lab irradiation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694C0-DCAF-EEBA-6455-BED18A62C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840" y="1076613"/>
            <a:ext cx="10694440" cy="4884349"/>
          </a:xfrm>
        </p:spPr>
        <p:txBody>
          <a:bodyPr>
            <a:normAutofit/>
          </a:bodyPr>
          <a:lstStyle/>
          <a:p>
            <a:r>
              <a:rPr lang="en-GB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GB" sz="26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lang="en-GB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phase (ongoing)</a:t>
            </a:r>
            <a:r>
              <a:rPr lang="en-GB" sz="2600" dirty="0">
                <a:latin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Determine the effect of irradiation on thermomechanical and dielectric properties of polymers for potential use in superconducting accelerator magnets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Understand the effect of different radiation sources (gamma rays, protons and neutrons)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Understand the effect of different radiation atmospheres (ambient air, vacuum/inert gas)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Understand the effect of the irradiation temperature (ambient and cryogenic temperature)</a:t>
            </a:r>
          </a:p>
          <a:p>
            <a:pPr marL="228600" lvl="1">
              <a:spcBef>
                <a:spcPts val="1000"/>
              </a:spcBef>
            </a:pPr>
            <a:r>
              <a:rPr lang="en-GB" sz="2600" dirty="0">
                <a:latin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2600" baseline="30000" dirty="0">
                <a:latin typeface="Calibri" panose="020F0502020204030204" pitchFamily="34" charset="0"/>
                <a:cs typeface="Times New Roman" panose="02020603050405020304" pitchFamily="18" charset="0"/>
              </a:rPr>
              <a:t>nd</a:t>
            </a:r>
            <a:r>
              <a:rPr lang="en-GB" sz="2600" dirty="0">
                <a:latin typeface="Calibri" panose="020F0502020204030204" pitchFamily="34" charset="0"/>
                <a:cs typeface="Times New Roman" panose="02020603050405020304" pitchFamily="18" charset="0"/>
              </a:rPr>
              <a:t> phase:</a:t>
            </a:r>
          </a:p>
          <a:p>
            <a:pPr lvl="1"/>
            <a:r>
              <a:rPr lang="en-GB" sz="2200" dirty="0">
                <a:latin typeface="Calibri" panose="020F0502020204030204" pitchFamily="34" charset="0"/>
                <a:cs typeface="Times New Roman" panose="02020603050405020304" pitchFamily="18" charset="0"/>
              </a:rPr>
              <a:t>Determine the effect of irradiation on selected composite systems </a:t>
            </a:r>
          </a:p>
          <a:p>
            <a:pPr lvl="1"/>
            <a:endParaRPr lang="en-GB" sz="2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2345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946B5-E6F5-70E7-58EB-18ECA6FF41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959" y="1133509"/>
            <a:ext cx="1118408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/>
              <a:t>Irradiation sources and environments</a:t>
            </a:r>
          </a:p>
          <a:p>
            <a:pPr lvl="1"/>
            <a:r>
              <a:rPr lang="en-GB" dirty="0"/>
              <a:t>Proton irradiation at CERN IRRAD </a:t>
            </a:r>
          </a:p>
          <a:p>
            <a:pPr lvl="2"/>
            <a:r>
              <a:rPr lang="en-GB" dirty="0"/>
              <a:t>in ambient air</a:t>
            </a:r>
          </a:p>
          <a:p>
            <a:pPr lvl="2"/>
            <a:r>
              <a:rPr lang="en-GB" dirty="0"/>
              <a:t>at -20 °C</a:t>
            </a:r>
          </a:p>
          <a:p>
            <a:pPr lvl="2"/>
            <a:r>
              <a:rPr lang="en-GB" dirty="0"/>
              <a:t>in liquid helium</a:t>
            </a:r>
          </a:p>
          <a:p>
            <a:pPr lvl="1"/>
            <a:r>
              <a:rPr lang="en-GB" dirty="0"/>
              <a:t>Gamma irradiation in ambient air at Steris Marcoule</a:t>
            </a:r>
          </a:p>
          <a:p>
            <a:pPr lvl="1"/>
            <a:r>
              <a:rPr lang="en-GB" dirty="0"/>
              <a:t>Neutron irradiation at NEAR </a:t>
            </a:r>
            <a:r>
              <a:rPr lang="en-GB" dirty="0" err="1"/>
              <a:t>nTOF</a:t>
            </a:r>
            <a:endParaRPr lang="en-GB" dirty="0"/>
          </a:p>
          <a:p>
            <a:pPr lvl="2"/>
            <a:r>
              <a:rPr lang="en-GB" dirty="0"/>
              <a:t>in ambient air</a:t>
            </a:r>
          </a:p>
          <a:p>
            <a:pPr lvl="1"/>
            <a:r>
              <a:rPr lang="en-GB" dirty="0"/>
              <a:t>Neutron irradiation at Triga Mark II reactor of ATI Vienna</a:t>
            </a:r>
          </a:p>
          <a:p>
            <a:pPr lvl="2"/>
            <a:r>
              <a:rPr lang="en-GB" dirty="0"/>
              <a:t>in ambient air</a:t>
            </a:r>
          </a:p>
          <a:p>
            <a:pPr lvl="2"/>
            <a:r>
              <a:rPr lang="en-GB" dirty="0"/>
              <a:t>in vacuum at ambient temperature</a:t>
            </a:r>
          </a:p>
          <a:p>
            <a:pPr marL="0" indent="0">
              <a:buNone/>
            </a:pP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573057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772</Words>
  <Application>Microsoft Office PowerPoint</Application>
  <PresentationFormat>Widescreen</PresentationFormat>
  <Paragraphs>71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Research on composites for use in superconducting accelerator magnets   C. Scheuerlein, TE-MSC-SMT, on behalf of CERN polymer lab team  30 March 2023</vt:lpstr>
      <vt:lpstr>Driving questions</vt:lpstr>
      <vt:lpstr>Polymer Laboratory</vt:lpstr>
      <vt:lpstr>Fracture toughness</vt:lpstr>
      <vt:lpstr>Effect of the S2-glass fibre orientation in CTD101K epoxy matrix composite</vt:lpstr>
      <vt:lpstr>Effect of epoxy matrix material on [0°/90°] S2-glass fibre-reinforced composites at RT and 77K</vt:lpstr>
      <vt:lpstr>Fibers and binders</vt:lpstr>
      <vt:lpstr>Polymer lab irradiation study</vt:lpstr>
      <vt:lpstr>PowerPoint Presentation</vt:lpstr>
      <vt:lpstr>Different effect of ambient air gamma irradiation on G’(T) and thermal expansion of selected polymers</vt:lpstr>
      <vt:lpstr>24 GeV proton irradiation in liquid helium</vt:lpstr>
      <vt:lpstr>What is the influence of the irradiation environment?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Composites for superconducting accelerator magnets</dc:title>
  <dc:creator>Christian Scheuerlein</dc:creator>
  <cp:lastModifiedBy>Christian Scheuerlein</cp:lastModifiedBy>
  <cp:revision>17</cp:revision>
  <dcterms:created xsi:type="dcterms:W3CDTF">2023-03-30T04:23:23Z</dcterms:created>
  <dcterms:modified xsi:type="dcterms:W3CDTF">2023-03-30T11:47:27Z</dcterms:modified>
</cp:coreProperties>
</file>