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346" r:id="rId3"/>
    <p:sldId id="343" r:id="rId4"/>
    <p:sldId id="338" r:id="rId5"/>
    <p:sldId id="307" r:id="rId6"/>
    <p:sldId id="347" r:id="rId7"/>
    <p:sldId id="348" r:id="rId8"/>
    <p:sldId id="345" r:id="rId9"/>
    <p:sldId id="340" r:id="rId10"/>
    <p:sldId id="344" r:id="rId11"/>
    <p:sldId id="342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Del Mar Gomez-Jordana Manas" initials="MDMGJM" lastIdx="2" clrIdx="0">
    <p:extLst>
      <p:ext uri="{19B8F6BF-5375-455C-9EA6-DF929625EA0E}">
        <p15:presenceInfo xmlns:p15="http://schemas.microsoft.com/office/powerpoint/2012/main" userId="S::maria.del.mar.gomez-jordana.manas@cern.ch::6c72816c-0eb3-42cb-87fd-28ec9d0294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48" autoAdjust="0"/>
    <p:restoredTop sz="89983" autoAdjust="0"/>
  </p:normalViewPr>
  <p:slideViewPr>
    <p:cSldViewPr snapToGrid="0">
      <p:cViewPr varScale="1">
        <p:scale>
          <a:sx n="148" d="100"/>
          <a:sy n="148" d="100"/>
        </p:scale>
        <p:origin x="2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13FF41-334C-49CE-9508-B293B47009D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A4B02-9795-4E54-B558-C5B306B2852F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5FFE4FE-5A28-401B-8A39-4AF89C15ACF7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3/28/2023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E8C86-A8C1-475C-BF26-961F18A613FA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726E1-3A0C-4618-95CE-DA304B3656E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5283E92-444E-4CCD-AE80-A4431187677E}" type="slidenum">
              <a:t>‹#›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02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8EB6E8-5603-43F7-B527-AC9F8436270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62C154-5E3A-4CE5-B097-1ACC59D87FFD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5B863FF-38B4-4658-B78B-F56BF7781669}" type="datetime1">
              <a:rPr lang="en-US"/>
              <a:pPr lvl="0"/>
              <a:t>3/28/2023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738BC6D-2B79-48B3-B839-DFFB39D043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9B841CD-D546-44B3-AB2D-A084E6529D9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0109C-5D69-4CAF-B3A9-2CE9C343697D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CE450-22A4-4447-A953-FC789EAA299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4F077EE-CA89-45F4-AF22-2AD5B99BDD9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5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61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59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75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9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10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92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9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0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A849E90A-0044-424A-8B79-E4B4269F6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709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95AF1-7DDA-4815-8D04-EEB288AE32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ADBD0-7CC8-4E44-A0EE-19076253E07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AD3DB74-7855-4A84-9D41-0CC4B8437ED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B2154E-34E0-44E8-8A97-9E8B01DEBC2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4CACE85C-C1E2-4C3F-BFAC-EABA1C952E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68E6CF78-566E-4FC3-944E-4F8A8EE2047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FDD3E5-2B88-4B47-BF5D-F19866CCA7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2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E82A7-8A8D-4CBC-8460-9C6FB36AE60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C1F02-7CAE-422B-BA13-D95B0C453325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B5DBB-0F70-4156-BA82-EDC3B93378D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E9FB60D-6043-443F-87E9-0DFB0E8DAD7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CB76683-596F-4320-84D9-387DCBADDFA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C271FF-9D89-4846-A98B-B9376C91442B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50A702D-27EF-467F-B2F8-74EF3B973BE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B4F8661-53C5-4661-B54C-01973520631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70053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53FD-76A7-4D62-B139-7FA5CFE7A03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0057E-F936-4A95-A7E8-E05996E256A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A8BFA-AA1B-4B84-992A-D0182D9D2A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8D98239-5026-4EFF-8FFD-771F94E0FE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256D0C03-2468-4BFC-A4C7-8AFD4CBA75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CBCFA0D-6EAE-4363-8509-864F9C73220A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0C099DD5-630A-4208-B2B0-302854AED29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820A231-A291-4677-98EA-D1CB6C4BCB6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865FF442-5A39-4DD8-8604-2CF00300D2A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9661ABAC-EBEF-42D8-B8CF-3FD2DD484C2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0597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5B67-FE69-42B9-B371-A503F1D800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2F23D-987B-448B-B1D4-6E5DE648A5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28A257F-4C00-451E-8F3C-65132CBF3C4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07EC9F4-BB46-4B9C-BAA9-D162BF2E345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E223CAD-F820-481B-9327-2950A911CC2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F992A76-7E00-470C-9CCE-A110F8B43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EF962E11-96A1-42BF-8746-B0459663B88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2A56CD-5FB9-4C45-BFF2-322E8C61FFFB}" type="slidenum"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87016606-67F1-4FAB-AD5F-B466EF4B013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81046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29640-02C5-49CB-89E4-0C06231528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B942B-A2C8-4710-A3AE-A08A634DE40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C0ED1B8-F8F0-46BA-80EB-0ADC607E9DF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7BCC5179-91F8-4186-9E86-AB4761A345B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59380AB8-841C-48BE-8249-933F986CE7D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015338-ACD9-4124-85A9-05A37C714EB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F793D330-8080-4054-974F-BF6AC93FA3E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6192E6B-50F6-468E-9C4C-AB22A0B7BB3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79E8C50-AC14-4268-A4FE-77C3A6B36A1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CF4ACD36-D58C-4190-94E1-FC6E850590A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A2C0A1-EAFC-4B77-9693-93F084C2E79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34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93398-23EC-452C-92A6-80249CC0E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0FEA5-7E4F-4D9A-9208-77C24084C09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1D3F3FFB-E805-489E-BE35-B1CF80EAD67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218B9E-AD1E-48FB-960D-BF43812BD5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D27F3-1C93-4DF4-B64C-A95C0243CE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2D9E466C-F9E8-4002-905F-80189BD2413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0ECDD7-4C35-4C3B-A911-D36B25A1F951}" type="slidenum"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7582138-7B2D-412D-964F-A9C80188485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266B85B6-C415-4054-982C-D0A7C65DF8B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3FB32C5-3CD0-4445-BC5B-874DB7C5AC0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5520C-D395-401C-BDB1-0D0DA7082F5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7743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AA4DA-FC34-4E9D-8BB0-ACFEB652AC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48A8174B-B815-4041-BD4A-6F0D7A91190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5662609-9042-4443-A482-C2B44068903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13186C3-0D57-4A40-B55A-0F8EDFA01C7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7445AA1-2504-411F-8050-1BD5A95633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75F78BD-7860-4B11-9464-7314F0594BD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D863E-8C93-42BE-8B73-8AC25DB0B9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C48C3F-B62B-4DF6-8A5A-E8921F27CB79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1890EB05-8F47-48C8-A103-BFEDD6C1361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71884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12BF-E83F-458F-9528-AF047E4399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B9103A4B-E283-4CEA-8CE4-F5D94ABB014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BF0A9500-3ED8-45D0-8C9A-65AFE28E2F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4B657E2-9A6E-4439-83D9-3A1FB84C05C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A14FED9-5F85-40F4-8FD4-3171C249C35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BC9508B-C191-46EE-B895-6E3E81BCAE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4DF54AA-3D6A-4F87-A6B3-689C26BB52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C35133-47C1-4BC1-B95B-B4EA60C6EA97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76C247D-675B-45F9-9544-4963740C61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6551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B8C3-249A-4968-888A-FF9E5316B8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EE0CD-D5EF-4873-BB47-7AB59D28AB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5BE33BC-E0B6-4069-B551-851C9923BFF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878E409-EC20-4716-AB6D-DDCD76821C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08242E32-1DBD-4BA2-92A9-479BC230F0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654EE2-ED8F-4086-A7DB-F1B78316AF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7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A2A9C-96E7-445F-82F1-8F5B71B283E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A22AFD31-07D6-4091-BA49-E9796D310AA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2CB33EB0-5DB4-4F58-A00C-2DA6FD98FA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78591685-7759-49C7-9739-35388A7CE18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FB0570-3332-4038-B798-42B8686C0F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4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E0D6-89A9-42AF-8C70-49FF4561AA6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A7094-39D3-4631-9F11-121680687BD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232A0EB-1583-4ABD-A3DE-A255D87578D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AFA2EDE-B25C-4B85-9E6D-DBBBBAE07AC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93399F5-D522-48C3-BB8F-F52777209C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1FDFE3-DBB8-405F-90F3-A6664AA616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78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C9398B6-D2E2-44AE-A231-EF95B06BFE6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1047931-E7F7-4A5F-BD48-EC4BC3BEAA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84002E99-AC0D-49AE-A4DC-991B535C2A0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96B20E-6871-4C5D-9206-81FCD5A87B7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50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14FD2D65-9EAF-4ED5-B194-028DDA4A8553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1586BE9-2647-44FA-A412-6E99E0A2D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271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9DEB3CE-D062-42F0-8442-2D853F0A6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6FCE923-A0F7-4410-86B5-6DF66681EF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DC7762F-3F7B-4387-B65C-E72AE4609BE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6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365F814-FC57-4736-8E70-0B2F6530A957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838A417-2CC1-4878-AC82-19CA992D27C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712920EF-1FAC-453B-8F0E-EABF053DD29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9A566BB-7602-4A03-911D-FF991983060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46DA5C36-CC59-43BF-83CF-42A82EC54C5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CA6C87-D4AC-4D25-BCAF-BF98DF5C24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0388BB1-75ED-40ED-9C1F-98F8A1D094B6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4D9DA75E-061E-4B82-BF30-10E6B101EC8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7AD6A83-E65A-4B88-BA2B-22A47ADFAF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4F01897C-26E5-4EE5-869E-DE76659C4A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FCC68A3D-5714-4A68-B349-4E00C477C4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2BBEC0-FA0E-4C54-B40F-539EA89F2A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0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B848C7B3-FF77-44BE-8DEF-75C000A0F3C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78081FF4-421B-4E62-BA3E-93B919E9DDF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B809FD3D-D07D-4CA6-8A7B-B5A01BA116D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1A02860D-84E4-40E7-9365-46D5C94342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712825-8F07-441B-9281-590049AADE4C}" type="slidenum">
              <a:t>‹#›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6D5D834-C6D0-4E17-8C40-A11D143A708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7713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4E076A1-9563-4009-BBA8-F7F8A171B4D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35158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B8937-6FBD-4FE9-92F2-FE1602AA3844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52468"/>
            <a:ext cx="4116391" cy="6370816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>
              <a:defRPr sz="21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B3C1F21C-D562-427A-995E-FDCB46C09E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4933C909-4176-4EF3-AD85-574308E268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E999AE26-F196-4B1A-B772-FDF7B57292C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BB194B-68F7-457D-A5F1-7484B5A23E6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8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92A17-2F90-45FA-BBE5-4036B61526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1A10F-0B31-42E2-99FC-902E1A22DB1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66A7E-9AF7-4260-8B32-55C1AF564C4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1BE32518-8ECF-4007-AA27-630E2497294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27CF0943-CB4E-4689-8D9D-BAE57D07706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9393393E-5E47-4C5F-A848-914FD0EDFB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BDC8DE-27EB-426E-A071-D78F2C3CBA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B7A86-716A-4A61-BA59-27C9D2402B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7DC32-7525-433D-BD72-A2CC2254D82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666EC2-F235-4853-9698-0D75E3E4759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1A1751-0AE3-49E2-A5D0-6D0EEC40934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FD2A0-5CE4-41CD-99E7-74524B084A7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33620906-0425-436F-A8B3-32EE3C3A54B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28908E83-A427-4514-B71C-5EDFBE6375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A62DF791-73E3-496E-961C-F6BFA06681A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806EF8-716A-49BF-93C2-8E2D042BBF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9B27F9-AEDE-4205-8889-9B166ECE6E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3BB8C4E5-4D66-421F-8DD8-4EF94334D5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6315998"/>
            <a:ext cx="12191996" cy="5420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891DD47-27A7-45B1-875C-CEA2EF84D3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C8A412-ACC3-42B2-B95E-33315CFAFA3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B44C7-FF75-4D58-9911-A9C1AD2FBEC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0DA445D6-8232-4924-BE92-B759BE6B62D7}" type="slidenum"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9814F02-179B-46DC-B241-420F8F8C637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GB"/>
              <a:t>CTTB Industrial Controls Forum - #8 | Engineering Workflows and Control System Specification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92EDA-2560-4895-B79E-F04AB1444F8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/>
              <a:t>PLC Software Engineering workflows at SY-EPC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9DB1-B7CA-49F3-BD8B-5B16D4ED3A8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4676781"/>
            <a:ext cx="11376022" cy="1241471"/>
          </a:xfrm>
        </p:spPr>
        <p:txBody>
          <a:bodyPr/>
          <a:lstStyle/>
          <a:p>
            <a:pPr lvl="0"/>
            <a:r>
              <a:rPr lang="en-US" sz="1800" b="0" dirty="0">
                <a:solidFill>
                  <a:srgbClr val="FFFFFF"/>
                </a:solidFill>
              </a:rPr>
              <a:t>Jose Manuel de Paco Soto</a:t>
            </a:r>
          </a:p>
          <a:p>
            <a:pPr lvl="0"/>
            <a:r>
              <a:rPr lang="en-US" sz="1800" b="0" dirty="0">
                <a:solidFill>
                  <a:srgbClr val="FFFFFF"/>
                </a:solidFill>
              </a:rPr>
              <a:t>SY-EPC-CCS</a:t>
            </a:r>
          </a:p>
          <a:p>
            <a:pPr lvl="0"/>
            <a:r>
              <a:rPr lang="en-US" sz="1800" b="0" dirty="0">
                <a:solidFill>
                  <a:srgbClr val="FFFFFF"/>
                </a:solidFill>
              </a:rPr>
              <a:t>March 28</a:t>
            </a:r>
            <a:r>
              <a:rPr lang="en-US" sz="1800" b="0" baseline="30000" dirty="0">
                <a:solidFill>
                  <a:srgbClr val="FFFFFF"/>
                </a:solidFill>
              </a:rPr>
              <a:t>th</a:t>
            </a:r>
            <a:r>
              <a:rPr lang="en-US" sz="1800" b="0" dirty="0">
                <a:solidFill>
                  <a:srgbClr val="FFFFFF"/>
                </a:solidFill>
              </a:rPr>
              <a:t>  2023, </a:t>
            </a:r>
            <a:r>
              <a:rPr lang="en-GB" sz="1800" b="0" dirty="0">
                <a:solidFill>
                  <a:srgbClr val="FFFFFF"/>
                </a:solidFill>
              </a:rPr>
              <a:t>CTTB Industrial Controls Forum - #8</a:t>
            </a:r>
          </a:p>
          <a:p>
            <a:pPr lvl="0"/>
            <a:endParaRPr lang="en-US" sz="1800" b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8789" y="47223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Engineering in UNICOS-CPC: </a:t>
            </a:r>
            <a:r>
              <a:rPr lang="en-US" dirty="0" err="1"/>
              <a:t>PowPLC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2FA7E-1354-5C46-C59B-85473CD7A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19" y="838375"/>
            <a:ext cx="9253442" cy="1971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D08CA5-0CA5-60CC-0DD4-359D88F47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52" y="3524318"/>
            <a:ext cx="3102051" cy="9489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5410E2-D906-985F-DF5A-9D6733C9D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8087" y="3084197"/>
            <a:ext cx="1862518" cy="15485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96CDE32-4626-0285-CE2A-FAC141DF0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7913" y="993923"/>
            <a:ext cx="2513922" cy="14647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DDF2A3-108D-BC0E-B984-1D0FAC6C26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0510" y="3563957"/>
            <a:ext cx="3781834" cy="9595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C5BF746-D40A-C417-DF5F-AAEBBCD393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19" y="5208939"/>
            <a:ext cx="5868078" cy="8089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C29A38D-D35C-70D4-9124-013DCA0269C0}"/>
              </a:ext>
            </a:extLst>
          </p:cNvPr>
          <p:cNvSpPr/>
          <p:nvPr/>
        </p:nvSpPr>
        <p:spPr>
          <a:xfrm>
            <a:off x="862885" y="2232338"/>
            <a:ext cx="2391177" cy="94445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1DED71-BF7D-F4F9-5451-3DB8B73D407E}"/>
              </a:ext>
            </a:extLst>
          </p:cNvPr>
          <p:cNvCxnSpPr>
            <a:endCxn id="10" idx="0"/>
          </p:cNvCxnSpPr>
          <p:nvPr/>
        </p:nvCxnSpPr>
        <p:spPr>
          <a:xfrm flipH="1">
            <a:off x="1838678" y="2326783"/>
            <a:ext cx="239114" cy="1197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B243816-5081-4CD6-3A42-E66D3ABDE64E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1489656" y="3962400"/>
            <a:ext cx="3131555" cy="129511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1F44A23-8479-A5C8-7948-42CCEF599AEF}"/>
              </a:ext>
            </a:extLst>
          </p:cNvPr>
          <p:cNvSpPr/>
          <p:nvPr/>
        </p:nvSpPr>
        <p:spPr>
          <a:xfrm>
            <a:off x="395081" y="3865178"/>
            <a:ext cx="1094575" cy="97222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0C50E0-5EBA-4D82-7858-291E9B0A2BCA}"/>
              </a:ext>
            </a:extLst>
          </p:cNvPr>
          <p:cNvSpPr/>
          <p:nvPr/>
        </p:nvSpPr>
        <p:spPr>
          <a:xfrm>
            <a:off x="4621211" y="5187474"/>
            <a:ext cx="1483351" cy="140085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448E5B-7AFC-F30D-711F-40D427C92492}"/>
              </a:ext>
            </a:extLst>
          </p:cNvPr>
          <p:cNvSpPr/>
          <p:nvPr/>
        </p:nvSpPr>
        <p:spPr>
          <a:xfrm>
            <a:off x="3276994" y="1063581"/>
            <a:ext cx="1312178" cy="93951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12C296-C014-BE17-ED11-0AE62E0126ED}"/>
              </a:ext>
            </a:extLst>
          </p:cNvPr>
          <p:cNvCxnSpPr>
            <a:cxnSpLocks/>
            <a:stCxn id="32" idx="2"/>
            <a:endCxn id="35" idx="0"/>
          </p:cNvCxnSpPr>
          <p:nvPr/>
        </p:nvCxnSpPr>
        <p:spPr>
          <a:xfrm>
            <a:off x="3933083" y="1157532"/>
            <a:ext cx="774118" cy="19133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8A1F3BB-A6A1-CC1D-9A97-3409BA7E8C53}"/>
              </a:ext>
            </a:extLst>
          </p:cNvPr>
          <p:cNvSpPr/>
          <p:nvPr/>
        </p:nvSpPr>
        <p:spPr>
          <a:xfrm>
            <a:off x="4285755" y="3070839"/>
            <a:ext cx="842892" cy="155429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7B507E4-FD46-7CA8-7ED2-AE6FE1DDCA3E}"/>
              </a:ext>
            </a:extLst>
          </p:cNvPr>
          <p:cNvSpPr/>
          <p:nvPr/>
        </p:nvSpPr>
        <p:spPr>
          <a:xfrm>
            <a:off x="4735724" y="1063773"/>
            <a:ext cx="690575" cy="93759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7E15A8D-0048-CD9C-A58B-5A8E91A312A8}"/>
              </a:ext>
            </a:extLst>
          </p:cNvPr>
          <p:cNvCxnSpPr>
            <a:cxnSpLocks/>
          </p:cNvCxnSpPr>
          <p:nvPr/>
        </p:nvCxnSpPr>
        <p:spPr>
          <a:xfrm>
            <a:off x="5372516" y="1148179"/>
            <a:ext cx="1792430" cy="24082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20DC485-527E-095B-595F-7E1766253590}"/>
              </a:ext>
            </a:extLst>
          </p:cNvPr>
          <p:cNvSpPr/>
          <p:nvPr/>
        </p:nvSpPr>
        <p:spPr>
          <a:xfrm>
            <a:off x="6957087" y="3570680"/>
            <a:ext cx="1521505" cy="155607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00CA7D4-A7B9-A720-A986-3264FE6A2FCE}"/>
              </a:ext>
            </a:extLst>
          </p:cNvPr>
          <p:cNvSpPr/>
          <p:nvPr/>
        </p:nvSpPr>
        <p:spPr>
          <a:xfrm>
            <a:off x="6234488" y="2139475"/>
            <a:ext cx="3246873" cy="127207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8DEAE71-2F9F-7643-58AE-58DE59B67806}"/>
              </a:ext>
            </a:extLst>
          </p:cNvPr>
          <p:cNvSpPr/>
          <p:nvPr/>
        </p:nvSpPr>
        <p:spPr>
          <a:xfrm>
            <a:off x="9627913" y="1011597"/>
            <a:ext cx="1074431" cy="306341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6F1204C-28D7-5061-C887-8B22525E7EB6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8550903" y="1164768"/>
            <a:ext cx="1077010" cy="9593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EBF9DED-7877-6249-EB91-647DAF14C14C}"/>
              </a:ext>
            </a:extLst>
          </p:cNvPr>
          <p:cNvSpPr/>
          <p:nvPr/>
        </p:nvSpPr>
        <p:spPr>
          <a:xfrm>
            <a:off x="7323956" y="4898843"/>
            <a:ext cx="4001660" cy="129511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sz="2400" dirty="0"/>
              <a:t>Not maintainable by equipment responsible </a:t>
            </a:r>
          </a:p>
          <a:p>
            <a:pPr algn="ctr"/>
            <a:r>
              <a:rPr lang="en-US" sz="2400" dirty="0"/>
              <a:t>&gt; 650 converters</a:t>
            </a:r>
            <a:endParaRPr lang="en-GB" sz="24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B59BAA8-A5D5-FFCF-755C-8B21B27FAA4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6C5F07-13EA-7D62-0AD9-265E1320C6BE}"/>
              </a:ext>
            </a:extLst>
          </p:cNvPr>
          <p:cNvSpPr txBox="1"/>
          <p:nvPr/>
        </p:nvSpPr>
        <p:spPr>
          <a:xfrm>
            <a:off x="55271" y="538638"/>
            <a:ext cx="2868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UNICOS spec – Power Converter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58ECA6-2D44-BBE4-78B3-672239D5AA1A}"/>
              </a:ext>
            </a:extLst>
          </p:cNvPr>
          <p:cNvSpPr txBox="1"/>
          <p:nvPr/>
        </p:nvSpPr>
        <p:spPr>
          <a:xfrm>
            <a:off x="182514" y="4434408"/>
            <a:ext cx="1519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Digital Inputs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CCEA26-9E8B-0B59-686B-5C6E2FB41EEC}"/>
              </a:ext>
            </a:extLst>
          </p:cNvPr>
          <p:cNvSpPr txBox="1"/>
          <p:nvPr/>
        </p:nvSpPr>
        <p:spPr>
          <a:xfrm>
            <a:off x="182514" y="5964020"/>
            <a:ext cx="1519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Digital Alarms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918470-6DC6-1C9F-9D3E-3C0C162F9851}"/>
              </a:ext>
            </a:extLst>
          </p:cNvPr>
          <p:cNvSpPr txBox="1"/>
          <p:nvPr/>
        </p:nvSpPr>
        <p:spPr>
          <a:xfrm>
            <a:off x="4192401" y="4578517"/>
            <a:ext cx="1519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Analog Inputs</a:t>
            </a:r>
            <a:endParaRPr lang="en-GB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49A40D-F562-8238-FA7C-0BFBB0974725}"/>
              </a:ext>
            </a:extLst>
          </p:cNvPr>
          <p:cNvSpPr txBox="1"/>
          <p:nvPr/>
        </p:nvSpPr>
        <p:spPr>
          <a:xfrm>
            <a:off x="6830159" y="4492407"/>
            <a:ext cx="1519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Analog Outputs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6B3507-6D52-BD9C-FE25-B5202D03A640}"/>
              </a:ext>
            </a:extLst>
          </p:cNvPr>
          <p:cNvSpPr txBox="1"/>
          <p:nvPr/>
        </p:nvSpPr>
        <p:spPr>
          <a:xfrm>
            <a:off x="9605009" y="2442568"/>
            <a:ext cx="1519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Digital Outputs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6691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9" grpId="0" animBg="1"/>
      <p:bldP spid="32" grpId="0" animBg="1"/>
      <p:bldP spid="35" grpId="0" animBg="1"/>
      <p:bldP spid="37" grpId="0" animBg="1"/>
      <p:bldP spid="40" grpId="0" animBg="1"/>
      <p:bldP spid="41" grpId="0" animBg="1"/>
      <p:bldP spid="42" grpId="0" animBg="1"/>
      <p:bldP spid="45" grpId="0" animBg="1"/>
      <p:bldP spid="11" grpId="0"/>
      <p:bldP spid="13" grpId="0"/>
      <p:bldP spid="15" grpId="0"/>
      <p:bldP spid="1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8789" y="90153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Web/database driven engineering for </a:t>
            </a:r>
            <a:r>
              <a:rPr lang="en-US" dirty="0" err="1"/>
              <a:t>PowPLC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2FA7E-1354-5C46-C59B-85473CD7A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247" y="4349711"/>
            <a:ext cx="7611234" cy="16217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" name="Graphic 29" descr="Database with solid fill">
            <a:extLst>
              <a:ext uri="{FF2B5EF4-FFF2-40B4-BE49-F238E27FC236}">
                <a16:creationId xmlns:a16="http://schemas.microsoft.com/office/drawing/2014/main" id="{6D0618EF-A45E-CD6A-6768-98D77EDF14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57848" y="1140085"/>
            <a:ext cx="1513267" cy="151326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4889EA3-6C8C-ABFA-AD14-1F38AC713B8D}"/>
              </a:ext>
            </a:extLst>
          </p:cNvPr>
          <p:cNvSpPr txBox="1"/>
          <p:nvPr/>
        </p:nvSpPr>
        <p:spPr>
          <a:xfrm>
            <a:off x="1425771" y="1480617"/>
            <a:ext cx="3845760" cy="20621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Web UI “Device Manager”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Equipment responsible can: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Create, remove and rename converter devices.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Manage alarms and settings.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Creation of virtual FGC devices for and update of CCDB. 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E66E078E-D40E-F129-98B3-BC956FE4C95E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B12784-40C3-27CE-43CF-BA852B4D2713}"/>
              </a:ext>
            </a:extLst>
          </p:cNvPr>
          <p:cNvSpPr/>
          <p:nvPr/>
        </p:nvSpPr>
        <p:spPr>
          <a:xfrm>
            <a:off x="8319805" y="895284"/>
            <a:ext cx="2854058" cy="1022443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sz="2000" dirty="0"/>
              <a:t>Resources not available</a:t>
            </a:r>
          </a:p>
          <a:p>
            <a:pPr algn="ctr"/>
            <a:r>
              <a:rPr lang="en-US" sz="2000" dirty="0"/>
              <a:t>Goal: LS3</a:t>
            </a:r>
            <a:endParaRPr lang="en-GB" sz="2000" dirty="0"/>
          </a:p>
        </p:txBody>
      </p:sp>
      <p:pic>
        <p:nvPicPr>
          <p:cNvPr id="7" name="Google Shape;667;p19" descr="CI/CD Analytics · CI Example / CI Renku Pipeline · GitLab">
            <a:extLst>
              <a:ext uri="{FF2B5EF4-FFF2-40B4-BE49-F238E27FC236}">
                <a16:creationId xmlns:a16="http://schemas.microsoft.com/office/drawing/2014/main" id="{29F33565-B275-B92B-DDB1-AA96A86A4AF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71159" y="2267649"/>
            <a:ext cx="586710" cy="70274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379F89F-1874-7CCD-91E3-921658B6161B}"/>
              </a:ext>
            </a:extLst>
          </p:cNvPr>
          <p:cNvSpPr/>
          <p:nvPr/>
        </p:nvSpPr>
        <p:spPr>
          <a:xfrm>
            <a:off x="7505049" y="3159069"/>
            <a:ext cx="865224" cy="690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EB6A28-A398-3B21-2887-344B86374FD0}"/>
              </a:ext>
            </a:extLst>
          </p:cNvPr>
          <p:cNvSpPr/>
          <p:nvPr/>
        </p:nvSpPr>
        <p:spPr>
          <a:xfrm>
            <a:off x="8758757" y="3159069"/>
            <a:ext cx="988077" cy="690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E603A8-750F-034F-FFFC-3F39AFFF550E}"/>
              </a:ext>
            </a:extLst>
          </p:cNvPr>
          <p:cNvSpPr/>
          <p:nvPr/>
        </p:nvSpPr>
        <p:spPr>
          <a:xfrm>
            <a:off x="10119468" y="3159069"/>
            <a:ext cx="988077" cy="690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Release</a:t>
            </a:r>
            <a:endParaRPr lang="en-GB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54E31A3-DFC9-6627-F261-F0980C29EB11}"/>
              </a:ext>
            </a:extLst>
          </p:cNvPr>
          <p:cNvSpPr/>
          <p:nvPr/>
        </p:nvSpPr>
        <p:spPr>
          <a:xfrm>
            <a:off x="9788360" y="3441164"/>
            <a:ext cx="305433" cy="18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2852B57-883B-97D6-5308-267A14F42FB4}"/>
              </a:ext>
            </a:extLst>
          </p:cNvPr>
          <p:cNvSpPr/>
          <p:nvPr/>
        </p:nvSpPr>
        <p:spPr>
          <a:xfrm>
            <a:off x="8411798" y="3436574"/>
            <a:ext cx="305433" cy="18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65F58A-8967-E1CC-6249-974D5CF02D6A}"/>
              </a:ext>
            </a:extLst>
          </p:cNvPr>
          <p:cNvSpPr/>
          <p:nvPr/>
        </p:nvSpPr>
        <p:spPr>
          <a:xfrm>
            <a:off x="6166091" y="3156145"/>
            <a:ext cx="865224" cy="690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Parse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3DC54B7-DECD-7EB3-0C3C-A2DE0C725E11}"/>
              </a:ext>
            </a:extLst>
          </p:cNvPr>
          <p:cNvSpPr/>
          <p:nvPr/>
        </p:nvSpPr>
        <p:spPr>
          <a:xfrm rot="5400000">
            <a:off x="6263338" y="2713580"/>
            <a:ext cx="305433" cy="18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A436671-B3BB-F540-D597-567E3571E5AE}"/>
              </a:ext>
            </a:extLst>
          </p:cNvPr>
          <p:cNvSpPr/>
          <p:nvPr/>
        </p:nvSpPr>
        <p:spPr>
          <a:xfrm rot="5400000">
            <a:off x="6263337" y="3993989"/>
            <a:ext cx="305433" cy="18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1319604-B71D-206B-10C0-0721A71F5674}"/>
              </a:ext>
            </a:extLst>
          </p:cNvPr>
          <p:cNvSpPr/>
          <p:nvPr/>
        </p:nvSpPr>
        <p:spPr>
          <a:xfrm rot="16200000">
            <a:off x="7784945" y="4006699"/>
            <a:ext cx="305433" cy="18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3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0D9350-2EFC-E533-E251-08096428B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14" y="2228521"/>
            <a:ext cx="11376022" cy="1065742"/>
          </a:xfrm>
        </p:spPr>
        <p:txBody>
          <a:bodyPr/>
          <a:lstStyle/>
          <a:p>
            <a:r>
              <a:rPr lang="en-US" sz="4400" dirty="0"/>
              <a:t>Introduction to PLCs @ EPC</a:t>
            </a:r>
            <a:endParaRPr lang="en-GB" sz="44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3F30905-DA52-8D30-C281-643489F05CF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5E96B-B63A-5B44-3B02-4FC5EE66C96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9FB0570-3332-4038-B798-42B8686C0FA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39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8789" y="42930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PLCs at EPC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pic>
        <p:nvPicPr>
          <p:cNvPr id="5" name="Google Shape;201;p6">
            <a:extLst>
              <a:ext uri="{FF2B5EF4-FFF2-40B4-BE49-F238E27FC236}">
                <a16:creationId xmlns:a16="http://schemas.microsoft.com/office/drawing/2014/main" id="{5F34E122-4A69-4AAE-8511-583A7AA6F30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17051" y="-3829167"/>
            <a:ext cx="2944555" cy="2496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5B1D3A-426B-CBD3-EFB9-6A480B8A7E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4" r="1687"/>
          <a:stretch/>
        </p:blipFill>
        <p:spPr>
          <a:xfrm>
            <a:off x="6256228" y="2844721"/>
            <a:ext cx="5806983" cy="3269943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1494B70-8C56-B67A-E9BD-5C78C950AD33}"/>
              </a:ext>
            </a:extLst>
          </p:cNvPr>
          <p:cNvSpPr txBox="1">
            <a:spLocks/>
          </p:cNvSpPr>
          <p:nvPr/>
        </p:nvSpPr>
        <p:spPr>
          <a:xfrm>
            <a:off x="176011" y="972987"/>
            <a:ext cx="6157983" cy="49120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998" marR="0" lvl="2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998" marR="0" lvl="3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3" lvl="1" indent="-285750"/>
            <a:r>
              <a:rPr lang="en-GB" sz="1600" dirty="0">
                <a:latin typeface="Helvetica" pitchFamily="2" charset="0"/>
              </a:rPr>
              <a:t>Several types of control systems in EPC:</a:t>
            </a:r>
          </a:p>
          <a:p>
            <a:pPr marL="933748" lvl="2" indent="-285750"/>
            <a:r>
              <a:rPr lang="en-GB" sz="1600" dirty="0">
                <a:latin typeface="Helvetica" pitchFamily="2" charset="0"/>
              </a:rPr>
              <a:t>FGCD (FEC) - </a:t>
            </a:r>
            <a:r>
              <a:rPr lang="en-GB" sz="1600" dirty="0" err="1">
                <a:latin typeface="Helvetica" pitchFamily="2" charset="0"/>
              </a:rPr>
              <a:t>RegFGC</a:t>
            </a:r>
            <a:r>
              <a:rPr lang="en-GB" sz="1600" dirty="0">
                <a:latin typeface="Helvetica" pitchFamily="2" charset="0"/>
              </a:rPr>
              <a:t> </a:t>
            </a:r>
          </a:p>
          <a:p>
            <a:pPr marL="1257748" lvl="3" indent="-285750"/>
            <a:r>
              <a:rPr lang="en-GB" sz="1400" dirty="0">
                <a:latin typeface="Helvetica" pitchFamily="2" charset="0"/>
              </a:rPr>
              <a:t>Default controller. 1 </a:t>
            </a:r>
            <a:r>
              <a:rPr lang="en-GB" sz="1400" dirty="0" err="1">
                <a:latin typeface="Helvetica" pitchFamily="2" charset="0"/>
              </a:rPr>
              <a:t>RegFGC</a:t>
            </a:r>
            <a:r>
              <a:rPr lang="en-GB" sz="1400" dirty="0">
                <a:latin typeface="Helvetica" pitchFamily="2" charset="0"/>
              </a:rPr>
              <a:t> </a:t>
            </a:r>
            <a:r>
              <a:rPr lang="en-GB" sz="1400" dirty="0">
                <a:latin typeface="Helvetica" pitchFamily="2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latin typeface="Helvetica" pitchFamily="2" charset="0"/>
              </a:rPr>
              <a:t> 1 PC. </a:t>
            </a:r>
          </a:p>
          <a:p>
            <a:pPr marL="1257748" lvl="3" indent="-285750"/>
            <a:r>
              <a:rPr lang="en-GB" sz="1400" dirty="0">
                <a:latin typeface="Helvetica" pitchFamily="2" charset="0"/>
              </a:rPr>
              <a:t>Real-time regulation of voltage sources and magnet currents. </a:t>
            </a:r>
          </a:p>
          <a:p>
            <a:pPr marL="933748" lvl="2" indent="-285750"/>
            <a:r>
              <a:rPr lang="en-GB" sz="1600" dirty="0">
                <a:latin typeface="Helvetica" pitchFamily="2" charset="0"/>
              </a:rPr>
              <a:t>FESA (FEC) – Fieldbus – commercial PS</a:t>
            </a:r>
          </a:p>
          <a:p>
            <a:pPr marL="1257748" lvl="3" indent="-285750"/>
            <a:r>
              <a:rPr lang="en-GB" sz="1400" dirty="0" err="1">
                <a:latin typeface="Helvetica" pitchFamily="2" charset="0"/>
              </a:rPr>
              <a:t>PowPLC</a:t>
            </a:r>
            <a:r>
              <a:rPr lang="en-GB" sz="1400" dirty="0">
                <a:latin typeface="Helvetica" pitchFamily="2" charset="0"/>
              </a:rPr>
              <a:t> – PLCs – Commercial PS.</a:t>
            </a:r>
          </a:p>
          <a:p>
            <a:pPr marL="933748" lvl="2" indent="-285750"/>
            <a:r>
              <a:rPr lang="en-GB" sz="1600" dirty="0">
                <a:latin typeface="Helvetica" pitchFamily="2" charset="0"/>
              </a:rPr>
              <a:t>PLCs for high power systems – state machines and interlocks:</a:t>
            </a:r>
          </a:p>
          <a:p>
            <a:pPr marL="1257748" lvl="3" indent="-285750"/>
            <a:r>
              <a:rPr lang="en-GB" sz="1400" dirty="0">
                <a:latin typeface="Helvetica" pitchFamily="2" charset="0"/>
              </a:rPr>
              <a:t>Static Var Compensators (SVC)</a:t>
            </a:r>
          </a:p>
          <a:p>
            <a:pPr marL="1257748" lvl="3" indent="-285750"/>
            <a:r>
              <a:rPr lang="en-GB" sz="1400" dirty="0">
                <a:latin typeface="Helvetica" pitchFamily="2" charset="0"/>
              </a:rPr>
              <a:t>Powering of main magnets of PS, PSB, SPS. </a:t>
            </a:r>
          </a:p>
          <a:p>
            <a:pPr marL="609603" lvl="1" indent="-285750"/>
            <a:r>
              <a:rPr lang="en-GB" sz="1600" dirty="0">
                <a:latin typeface="Helvetica" pitchFamily="2" charset="0"/>
              </a:rPr>
              <a:t>~60 PLCs </a:t>
            </a:r>
          </a:p>
          <a:p>
            <a:pPr marL="933748" lvl="2" indent="-285750"/>
            <a:r>
              <a:rPr lang="en-GB" sz="1600" dirty="0">
                <a:latin typeface="Helvetica" pitchFamily="2" charset="0"/>
              </a:rPr>
              <a:t>Developed or being migrated to UNICOS-CPC.</a:t>
            </a:r>
          </a:p>
          <a:p>
            <a:pPr marL="933748" lvl="2" indent="-285750"/>
            <a:r>
              <a:rPr lang="en-GB" sz="1600" dirty="0">
                <a:latin typeface="Helvetica" pitchFamily="2" charset="0"/>
              </a:rPr>
              <a:t>Siemens S7-300, S7-400, S7-1500, </a:t>
            </a:r>
            <a:r>
              <a:rPr lang="en-GB" sz="1600" dirty="0" err="1">
                <a:latin typeface="Helvetica" pitchFamily="2" charset="0"/>
              </a:rPr>
              <a:t>TouchPanels</a:t>
            </a:r>
            <a:r>
              <a:rPr lang="en-GB" sz="1600" dirty="0">
                <a:latin typeface="Helvetica" pitchFamily="2" charset="0"/>
              </a:rPr>
              <a:t>.</a:t>
            </a:r>
          </a:p>
          <a:p>
            <a:pPr marL="609603" lvl="1" indent="-285750"/>
            <a:r>
              <a:rPr lang="en-GB" sz="1600" dirty="0">
                <a:latin typeface="Helvetica" pitchFamily="2" charset="0"/>
              </a:rPr>
              <a:t>WinCC OA is used by EPC experts but also directly by accelerator operators for PS, PSB and SPS main power converters.  </a:t>
            </a:r>
          </a:p>
          <a:p>
            <a:pPr lvl="1" indent="0">
              <a:buNone/>
            </a:pP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6DDFD2-759E-2070-800C-04B3A7D3F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866" y="230361"/>
            <a:ext cx="4554345" cy="22733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3A193A-9394-806A-0888-18C01C1F54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3906" y="193580"/>
            <a:ext cx="814503" cy="184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1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5910" y="42930"/>
            <a:ext cx="11376022" cy="655104"/>
          </a:xfrm>
        </p:spPr>
        <p:txBody>
          <a:bodyPr/>
          <a:lstStyle/>
          <a:p>
            <a:pPr lvl="0"/>
            <a:r>
              <a:rPr lang="en-US" sz="3200" dirty="0"/>
              <a:t>POPSB: Power system for PSB main magnets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62EF82-2ABC-D109-BF4E-3C9D580AFA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06" r="5929"/>
          <a:stretch/>
        </p:blipFill>
        <p:spPr>
          <a:xfrm>
            <a:off x="259058" y="708058"/>
            <a:ext cx="8534863" cy="27209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EC2CFB-6C2E-E323-29EF-669038A4E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58" y="3619500"/>
            <a:ext cx="5113149" cy="2530442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F47B8A2A-8ED5-4BED-24CB-8B9AA8F6D7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8" t="-4603" r="2538" b="17094"/>
          <a:stretch/>
        </p:blipFill>
        <p:spPr>
          <a:xfrm>
            <a:off x="5429892" y="3439024"/>
            <a:ext cx="6215341" cy="2720942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920878F-B7D8-D185-5A12-9E8C6CDB39D0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B3BA6E-48E9-2FD7-2ED3-C2164EFE4CBB}"/>
              </a:ext>
            </a:extLst>
          </p:cNvPr>
          <p:cNvSpPr/>
          <p:nvPr/>
        </p:nvSpPr>
        <p:spPr>
          <a:xfrm>
            <a:off x="8825848" y="698035"/>
            <a:ext cx="3250242" cy="272094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GeV cycles, 18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Converters for main dipoles, quadrupoles and trim magnets, with magnetic coupling.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Energy recovery system with capacitor banks.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One of the most complex power systems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PLC system coordinates the machine.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01412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2579" y="47452"/>
            <a:ext cx="11376022" cy="655104"/>
          </a:xfrm>
        </p:spPr>
        <p:txBody>
          <a:bodyPr/>
          <a:lstStyle/>
          <a:p>
            <a:pPr lvl="0"/>
            <a:r>
              <a:rPr lang="en-US" sz="2800" dirty="0"/>
              <a:t>Control and Interlock System of the SPS main power converters</a:t>
            </a:r>
            <a:endParaRPr lang="en-GB" sz="28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5</a:t>
            </a:fld>
            <a:endParaRPr lang="en-GB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291DD58-0994-140D-D844-FF72B9EB338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 anchorCtr="0" compatLnSpc="1">
            <a:normAutofit/>
          </a:bodyPr>
          <a:lstStyle>
            <a:defPPr>
              <a:defRPr lang="en-US"/>
            </a:defPPr>
            <a:lvl1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8F2BBEC0-FA0E-4C54-B40F-539EA89F2AA2}" type="slidenum">
              <a:rPr lang="en-GB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>
                <a:spcAft>
                  <a:spcPts val="600"/>
                </a:spcAft>
              </a:pPr>
              <a:t>5</a:t>
            </a:fld>
            <a:endParaRPr lang="en-GB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16DB45-3F32-EB35-8E69-F9E86F6823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465" y="1050054"/>
            <a:ext cx="5401734" cy="4548982"/>
          </a:xfrm>
          <a:prstGeom prst="rect">
            <a:avLst/>
          </a:prstGeom>
        </p:spPr>
      </p:pic>
      <p:pic>
        <p:nvPicPr>
          <p:cNvPr id="9" name="Picture 2" descr="Profinet – Wikipedia">
            <a:extLst>
              <a:ext uri="{FF2B5EF4-FFF2-40B4-BE49-F238E27FC236}">
                <a16:creationId xmlns:a16="http://schemas.microsoft.com/office/drawing/2014/main" id="{5A9BB449-8A7E-22AA-5515-E74B334E5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000" y="1317294"/>
            <a:ext cx="655200" cy="34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6660ED-8998-4367-A106-B420A5B407C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-37247" y="702556"/>
            <a:ext cx="7764571" cy="1214248"/>
          </a:xfrm>
        </p:spPr>
        <p:txBody>
          <a:bodyPr/>
          <a:lstStyle/>
          <a:p>
            <a:pPr marL="609603" lvl="1" indent="-285750"/>
            <a:r>
              <a:rPr lang="en-US" sz="1800" dirty="0">
                <a:latin typeface="Helvetica" pitchFamily="2" charset="0"/>
              </a:rPr>
              <a:t>Powering of SPS main magnets: 746 dipole and 214 quadrupole</a:t>
            </a:r>
          </a:p>
          <a:p>
            <a:pPr marL="609603" lvl="1" indent="-285750"/>
            <a:r>
              <a:rPr lang="en-US" sz="1800" dirty="0">
                <a:latin typeface="Helvetica" pitchFamily="2" charset="0"/>
              </a:rPr>
              <a:t>Dipole circuit is </a:t>
            </a:r>
            <a:r>
              <a:rPr lang="en-US" sz="1800" b="1" dirty="0">
                <a:latin typeface="Helvetica" pitchFamily="2" charset="0"/>
              </a:rPr>
              <a:t>144 MW </a:t>
            </a:r>
            <a:r>
              <a:rPr lang="en-US" sz="1800" dirty="0">
                <a:latin typeface="Helvetica" pitchFamily="2" charset="0"/>
              </a:rPr>
              <a:t>(2000 V, 6000 A)</a:t>
            </a:r>
          </a:p>
          <a:p>
            <a:pPr marL="609603" lvl="1" indent="-285750"/>
            <a:r>
              <a:rPr lang="en-US" sz="1800" dirty="0">
                <a:latin typeface="Helvetica" pitchFamily="2" charset="0"/>
              </a:rPr>
              <a:t>19 functionally interconnected PLCs: ~ 3000 interlocks, ~ 5000 IO</a:t>
            </a:r>
            <a:endParaRPr lang="en-US" sz="1800" b="0" dirty="0">
              <a:latin typeface="Helvetica" pitchFamily="2" charset="0"/>
            </a:endParaRPr>
          </a:p>
          <a:p>
            <a:pPr marL="609603" lvl="1" indent="-285750"/>
            <a:endParaRPr lang="en-GB" b="0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4A87796-7BFD-A82D-E344-0DA385792D3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73E9C2A-0B95-8D49-A9E8-F1019FA52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919" y="2327442"/>
            <a:ext cx="6088380" cy="33121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904B5E-0EA4-8984-C667-ACAC79279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1958" y="2014057"/>
            <a:ext cx="2596959" cy="192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51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0D9350-2EFC-E533-E251-08096428B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14" y="2228521"/>
            <a:ext cx="11376022" cy="1065742"/>
          </a:xfrm>
        </p:spPr>
        <p:txBody>
          <a:bodyPr/>
          <a:lstStyle/>
          <a:p>
            <a:r>
              <a:rPr lang="en-US" sz="4400" dirty="0"/>
              <a:t>Engineering Workflow PLC Software</a:t>
            </a:r>
            <a:endParaRPr lang="en-GB" sz="44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3F30905-DA52-8D30-C281-643489F05CF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A19C12-1BC2-A17B-E9B9-D5B2F1C8FFF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9FB0570-3332-4038-B798-42B8686C0FA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793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8D68C7B2-6921-CBCC-A360-E27B0994AAB9}"/>
              </a:ext>
            </a:extLst>
          </p:cNvPr>
          <p:cNvSpPr/>
          <p:nvPr/>
        </p:nvSpPr>
        <p:spPr>
          <a:xfrm>
            <a:off x="8367689" y="4148885"/>
            <a:ext cx="3205034" cy="14073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81DEEC3-65F8-93D5-8007-5614DC585052}"/>
              </a:ext>
            </a:extLst>
          </p:cNvPr>
          <p:cNvSpPr/>
          <p:nvPr/>
        </p:nvSpPr>
        <p:spPr>
          <a:xfrm>
            <a:off x="4412244" y="2768548"/>
            <a:ext cx="3205034" cy="279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AEC9853-3ED7-EADC-1DBE-E5C1D5A4008B}"/>
              </a:ext>
            </a:extLst>
          </p:cNvPr>
          <p:cNvSpPr/>
          <p:nvPr/>
        </p:nvSpPr>
        <p:spPr>
          <a:xfrm>
            <a:off x="456799" y="2736762"/>
            <a:ext cx="3205034" cy="279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375" y="42930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Engineering workflow for PLC software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7</a:t>
            </a:fld>
            <a:endParaRPr lang="en-GB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739985C8-DAEA-50D0-715F-6B50D016BB2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grpSp>
        <p:nvGrpSpPr>
          <p:cNvPr id="6" name="Google Shape;263;p10">
            <a:extLst>
              <a:ext uri="{FF2B5EF4-FFF2-40B4-BE49-F238E27FC236}">
                <a16:creationId xmlns:a16="http://schemas.microsoft.com/office/drawing/2014/main" id="{E5A9E9E0-4AFD-994E-C8E0-07864FAC059D}"/>
              </a:ext>
            </a:extLst>
          </p:cNvPr>
          <p:cNvGrpSpPr/>
          <p:nvPr/>
        </p:nvGrpSpPr>
        <p:grpSpPr>
          <a:xfrm>
            <a:off x="990420" y="884559"/>
            <a:ext cx="400518" cy="810067"/>
            <a:chOff x="605595" y="1745312"/>
            <a:chExt cx="283353" cy="610907"/>
          </a:xfrm>
        </p:grpSpPr>
        <p:pic>
          <p:nvPicPr>
            <p:cNvPr id="28" name="Google Shape;264;p10" descr="Coding free icon">
              <a:extLst>
                <a:ext uri="{FF2B5EF4-FFF2-40B4-BE49-F238E27FC236}">
                  <a16:creationId xmlns:a16="http://schemas.microsoft.com/office/drawing/2014/main" id="{62248FAC-BFAC-306D-8DCD-036D79ABDC7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05595" y="1745312"/>
              <a:ext cx="283353" cy="2938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265;p10" descr="Engineer free icon">
              <a:extLst>
                <a:ext uri="{FF2B5EF4-FFF2-40B4-BE49-F238E27FC236}">
                  <a16:creationId xmlns:a16="http://schemas.microsoft.com/office/drawing/2014/main" id="{74BA2D25-76EE-1A97-297E-3F0467150409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05595" y="2062407"/>
              <a:ext cx="283353" cy="29381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5085293-81EA-550F-13A9-C19905A3A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7623" y="1049088"/>
            <a:ext cx="719392" cy="759847"/>
          </a:xfrm>
          <a:prstGeom prst="rect">
            <a:avLst/>
          </a:prstGeom>
        </p:spPr>
      </p:pic>
      <p:pic>
        <p:nvPicPr>
          <p:cNvPr id="1026" name="Picture 2" descr="Press kit | GitLab">
            <a:extLst>
              <a:ext uri="{FF2B5EF4-FFF2-40B4-BE49-F238E27FC236}">
                <a16:creationId xmlns:a16="http://schemas.microsoft.com/office/drawing/2014/main" id="{6A917073-0C2E-82D4-D410-7FF15F547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60" y="3120650"/>
            <a:ext cx="742288" cy="16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0801BAD-5292-3A27-D329-4303CA7EE6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244" y="3404573"/>
            <a:ext cx="257175" cy="23812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4C04BA3-1FDE-0AB6-0D2C-634C531FFEAB}"/>
              </a:ext>
            </a:extLst>
          </p:cNvPr>
          <p:cNvSpPr txBox="1"/>
          <p:nvPr/>
        </p:nvSpPr>
        <p:spPr>
          <a:xfrm>
            <a:off x="1006549" y="3338793"/>
            <a:ext cx="2044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UAB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UNICOS spec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Templates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TIA Portal base</a:t>
            </a:r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CCAE211-ED26-7574-4EEA-14154E4A4C28}"/>
              </a:ext>
            </a:extLst>
          </p:cNvPr>
          <p:cNvSpPr txBox="1"/>
          <p:nvPr/>
        </p:nvSpPr>
        <p:spPr>
          <a:xfrm>
            <a:off x="1006549" y="4508175"/>
            <a:ext cx="25325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Pypowerplc</a:t>
            </a:r>
            <a:r>
              <a:rPr lang="en-US" sz="1400" b="1" dirty="0"/>
              <a:t> </a:t>
            </a:r>
          </a:p>
          <a:p>
            <a:r>
              <a:rPr lang="en-US" sz="1400" b="1" dirty="0"/>
              <a:t>Gitlab CI/CD files</a:t>
            </a:r>
          </a:p>
          <a:p>
            <a:r>
              <a:rPr lang="en-US" sz="1400" b="1" dirty="0"/>
              <a:t>Project specific test files</a:t>
            </a:r>
          </a:p>
        </p:txBody>
      </p:sp>
      <p:pic>
        <p:nvPicPr>
          <p:cNvPr id="43" name="Google Shape;881;p24" descr="Python free icon">
            <a:extLst>
              <a:ext uri="{FF2B5EF4-FFF2-40B4-BE49-F238E27FC236}">
                <a16:creationId xmlns:a16="http://schemas.microsoft.com/office/drawing/2014/main" id="{F88231E2-FEF1-E272-8874-C5C433FD9C4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10800000" flipH="1">
            <a:off x="733245" y="4650722"/>
            <a:ext cx="257175" cy="238126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1C7C45E-2F4F-CDC9-0363-834F247B648D}"/>
              </a:ext>
            </a:extLst>
          </p:cNvPr>
          <p:cNvSpPr txBox="1"/>
          <p:nvPr/>
        </p:nvSpPr>
        <p:spPr>
          <a:xfrm>
            <a:off x="1295882" y="5554763"/>
            <a:ext cx="1624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Development</a:t>
            </a:r>
            <a:endParaRPr lang="en-GB" sz="20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A992BBF-B670-C71B-1FF1-3D2D26B1B6B7}"/>
              </a:ext>
            </a:extLst>
          </p:cNvPr>
          <p:cNvSpPr txBox="1"/>
          <p:nvPr/>
        </p:nvSpPr>
        <p:spPr>
          <a:xfrm>
            <a:off x="5631481" y="5597251"/>
            <a:ext cx="929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Testing</a:t>
            </a:r>
            <a:endParaRPr lang="en-GB" sz="20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75892C2-3AC8-8367-B90F-D09E6271EF44}"/>
              </a:ext>
            </a:extLst>
          </p:cNvPr>
          <p:cNvSpPr txBox="1"/>
          <p:nvPr/>
        </p:nvSpPr>
        <p:spPr>
          <a:xfrm>
            <a:off x="8428441" y="5682521"/>
            <a:ext cx="3005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Deployment &amp; Diagnostics</a:t>
            </a:r>
            <a:endParaRPr lang="en-GB" sz="20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D04A299-12C1-0060-A351-42A074FBCF42}"/>
              </a:ext>
            </a:extLst>
          </p:cNvPr>
          <p:cNvSpPr txBox="1"/>
          <p:nvPr/>
        </p:nvSpPr>
        <p:spPr>
          <a:xfrm>
            <a:off x="693831" y="1830917"/>
            <a:ext cx="245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Functional Specification</a:t>
            </a:r>
            <a:endParaRPr lang="en-GB" b="1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4BD2965-8270-6E14-82A0-CEA2B5B381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36769" y="2824621"/>
            <a:ext cx="915066" cy="19691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97905A6-5557-60A8-5B6F-19CF7B8961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17984" y="4229462"/>
            <a:ext cx="915066" cy="196913"/>
          </a:xfrm>
          <a:prstGeom prst="rect">
            <a:avLst/>
          </a:prstGeom>
        </p:spPr>
      </p:pic>
      <p:pic>
        <p:nvPicPr>
          <p:cNvPr id="58" name="Google Shape;708;p19" descr="Coding free icon">
            <a:extLst>
              <a:ext uri="{FF2B5EF4-FFF2-40B4-BE49-F238E27FC236}">
                <a16:creationId xmlns:a16="http://schemas.microsoft.com/office/drawing/2014/main" id="{8B874647-D468-B702-9008-FC373BF2373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90010" y="2815090"/>
            <a:ext cx="378877" cy="341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884;p24" descr="Approve free icon">
            <a:extLst>
              <a:ext uri="{FF2B5EF4-FFF2-40B4-BE49-F238E27FC236}">
                <a16:creationId xmlns:a16="http://schemas.microsoft.com/office/drawing/2014/main" id="{09673028-0208-24CA-13EA-BBE238532D1B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60818" y="2815090"/>
            <a:ext cx="349390" cy="341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708;p19" descr="Coding free icon">
            <a:extLst>
              <a:ext uri="{FF2B5EF4-FFF2-40B4-BE49-F238E27FC236}">
                <a16:creationId xmlns:a16="http://schemas.microsoft.com/office/drawing/2014/main" id="{2A32CB92-1AEA-E4BD-F536-309B64901BF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1132309" y="4215269"/>
            <a:ext cx="378877" cy="341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8FC60E65-72F6-4505-1F53-E7D93311FB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46171" y="4753160"/>
            <a:ext cx="430946" cy="425420"/>
          </a:xfrm>
          <a:prstGeom prst="rect">
            <a:avLst/>
          </a:prstGeom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DBD9F26C-08DB-EF0E-22B9-3E0693EEA1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48953" y="4735198"/>
            <a:ext cx="430946" cy="416150"/>
          </a:xfrm>
          <a:prstGeom prst="rect">
            <a:avLst/>
          </a:prstGeom>
        </p:spPr>
      </p:pic>
      <p:sp>
        <p:nvSpPr>
          <p:cNvPr id="1027" name="TextBox 1026">
            <a:extLst>
              <a:ext uri="{FF2B5EF4-FFF2-40B4-BE49-F238E27FC236}">
                <a16:creationId xmlns:a16="http://schemas.microsoft.com/office/drawing/2014/main" id="{15CF8FA9-10B5-088C-4193-064016259178}"/>
              </a:ext>
            </a:extLst>
          </p:cNvPr>
          <p:cNvSpPr txBox="1"/>
          <p:nvPr/>
        </p:nvSpPr>
        <p:spPr>
          <a:xfrm>
            <a:off x="4712171" y="5144096"/>
            <a:ext cx="97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Virtual PLC</a:t>
            </a:r>
            <a:endParaRPr lang="en-GB" sz="1400" dirty="0"/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3DD9C509-6A34-1ED2-659E-54C7C9E548E3}"/>
              </a:ext>
            </a:extLst>
          </p:cNvPr>
          <p:cNvSpPr txBox="1"/>
          <p:nvPr/>
        </p:nvSpPr>
        <p:spPr>
          <a:xfrm>
            <a:off x="6101853" y="5142809"/>
            <a:ext cx="125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Dev WinCC OA</a:t>
            </a:r>
            <a:endParaRPr lang="en-GB" sz="1400" dirty="0"/>
          </a:p>
        </p:txBody>
      </p:sp>
      <p:sp>
        <p:nvSpPr>
          <p:cNvPr id="1029" name="Rectangle 1028">
            <a:extLst>
              <a:ext uri="{FF2B5EF4-FFF2-40B4-BE49-F238E27FC236}">
                <a16:creationId xmlns:a16="http://schemas.microsoft.com/office/drawing/2014/main" id="{B5E2BB6C-6354-54C0-0C18-E8DC8B66B768}"/>
              </a:ext>
            </a:extLst>
          </p:cNvPr>
          <p:cNvSpPr/>
          <p:nvPr/>
        </p:nvSpPr>
        <p:spPr>
          <a:xfrm>
            <a:off x="4585961" y="4267698"/>
            <a:ext cx="2936879" cy="1198760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C2549FAC-07AE-E498-B803-9F15C9735FC2}"/>
              </a:ext>
            </a:extLst>
          </p:cNvPr>
          <p:cNvSpPr txBox="1"/>
          <p:nvPr/>
        </p:nvSpPr>
        <p:spPr>
          <a:xfrm>
            <a:off x="5412981" y="4267698"/>
            <a:ext cx="1304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Manual testing</a:t>
            </a:r>
            <a:endParaRPr lang="en-GB" sz="1400" b="1" dirty="0"/>
          </a:p>
        </p:txBody>
      </p:sp>
      <p:pic>
        <p:nvPicPr>
          <p:cNvPr id="1031" name="Google Shape;667;p19" descr="CI/CD Analytics · CI Example / CI Renku Pipeline · GitLab">
            <a:extLst>
              <a:ext uri="{FF2B5EF4-FFF2-40B4-BE49-F238E27FC236}">
                <a16:creationId xmlns:a16="http://schemas.microsoft.com/office/drawing/2014/main" id="{DB7498FB-49F3-1E62-E09C-B6F5CD24EC7E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622096" y="3356364"/>
            <a:ext cx="461929" cy="516273"/>
          </a:xfrm>
          <a:prstGeom prst="rect">
            <a:avLst/>
          </a:prstGeom>
          <a:noFill/>
          <a:ln>
            <a:noFill/>
          </a:ln>
        </p:spPr>
      </p:pic>
      <p:sp>
        <p:nvSpPr>
          <p:cNvPr id="1032" name="TextBox 1031">
            <a:extLst>
              <a:ext uri="{FF2B5EF4-FFF2-40B4-BE49-F238E27FC236}">
                <a16:creationId xmlns:a16="http://schemas.microsoft.com/office/drawing/2014/main" id="{BAC818DD-FCCE-DAF7-8671-29EA4FDBE782}"/>
              </a:ext>
            </a:extLst>
          </p:cNvPr>
          <p:cNvSpPr txBox="1"/>
          <p:nvPr/>
        </p:nvSpPr>
        <p:spPr>
          <a:xfrm>
            <a:off x="5146281" y="3390621"/>
            <a:ext cx="1510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Automatic testing</a:t>
            </a:r>
          </a:p>
          <a:p>
            <a:r>
              <a:rPr lang="en-US" sz="1400" dirty="0"/>
              <a:t>Gitlab CI pipeline</a:t>
            </a:r>
            <a:endParaRPr lang="en-GB" sz="1400" dirty="0"/>
          </a:p>
        </p:txBody>
      </p:sp>
      <p:pic>
        <p:nvPicPr>
          <p:cNvPr id="1033" name="Picture 1032">
            <a:extLst>
              <a:ext uri="{FF2B5EF4-FFF2-40B4-BE49-F238E27FC236}">
                <a16:creationId xmlns:a16="http://schemas.microsoft.com/office/drawing/2014/main" id="{A986CFAC-E1C9-F57A-C1E7-FDD67A1C06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97300" y="3327933"/>
            <a:ext cx="430946" cy="416150"/>
          </a:xfrm>
          <a:prstGeom prst="rect">
            <a:avLst/>
          </a:prstGeom>
        </p:spPr>
      </p:pic>
      <p:sp>
        <p:nvSpPr>
          <p:cNvPr id="1034" name="TextBox 1033">
            <a:extLst>
              <a:ext uri="{FF2B5EF4-FFF2-40B4-BE49-F238E27FC236}">
                <a16:creationId xmlns:a16="http://schemas.microsoft.com/office/drawing/2014/main" id="{B127F316-F90D-9F2A-7313-80A9035750A3}"/>
              </a:ext>
            </a:extLst>
          </p:cNvPr>
          <p:cNvSpPr txBox="1"/>
          <p:nvPr/>
        </p:nvSpPr>
        <p:spPr>
          <a:xfrm>
            <a:off x="6560518" y="3736831"/>
            <a:ext cx="97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Virtual PLC</a:t>
            </a:r>
            <a:endParaRPr lang="en-GB" sz="1400" dirty="0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0612B841-F8A9-1D41-6A2F-87B45ABE9066}"/>
              </a:ext>
            </a:extLst>
          </p:cNvPr>
          <p:cNvSpPr txBox="1"/>
          <p:nvPr/>
        </p:nvSpPr>
        <p:spPr>
          <a:xfrm>
            <a:off x="5451835" y="2759062"/>
            <a:ext cx="1451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Virtual Machines</a:t>
            </a:r>
            <a:endParaRPr lang="en-GB" sz="1400" b="1" dirty="0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6D7AB56B-B130-56F5-D018-EB89998DF698}"/>
              </a:ext>
            </a:extLst>
          </p:cNvPr>
          <p:cNvSpPr txBox="1"/>
          <p:nvPr/>
        </p:nvSpPr>
        <p:spPr>
          <a:xfrm>
            <a:off x="9456284" y="4171185"/>
            <a:ext cx="1697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TN Virtual Machines</a:t>
            </a:r>
            <a:endParaRPr lang="en-GB" sz="1400" b="1" dirty="0"/>
          </a:p>
        </p:txBody>
      </p:sp>
      <p:pic>
        <p:nvPicPr>
          <p:cNvPr id="1037" name="Google Shape;692;p19">
            <a:extLst>
              <a:ext uri="{FF2B5EF4-FFF2-40B4-BE49-F238E27FC236}">
                <a16:creationId xmlns:a16="http://schemas.microsoft.com/office/drawing/2014/main" id="{05E3E32A-78B1-8045-8C6B-7116C3673EEB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581174" y="4487817"/>
            <a:ext cx="641011" cy="624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8" name="Picture 4" descr="Octoplant, version control for Operational Technology.">
            <a:extLst>
              <a:ext uri="{FF2B5EF4-FFF2-40B4-BE49-F238E27FC236}">
                <a16:creationId xmlns:a16="http://schemas.microsoft.com/office/drawing/2014/main" id="{8C69B2A0-86C0-638E-5537-F02748393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305" y="4804454"/>
            <a:ext cx="1123489" cy="35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Arrow: Right 1038">
            <a:extLst>
              <a:ext uri="{FF2B5EF4-FFF2-40B4-BE49-F238E27FC236}">
                <a16:creationId xmlns:a16="http://schemas.microsoft.com/office/drawing/2014/main" id="{E5160A72-9AE4-8DC5-1160-6756193A1E9F}"/>
              </a:ext>
            </a:extLst>
          </p:cNvPr>
          <p:cNvSpPr/>
          <p:nvPr/>
        </p:nvSpPr>
        <p:spPr>
          <a:xfrm>
            <a:off x="3852486" y="4022029"/>
            <a:ext cx="369105" cy="2074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0" name="Arrow: Right 1039">
            <a:extLst>
              <a:ext uri="{FF2B5EF4-FFF2-40B4-BE49-F238E27FC236}">
                <a16:creationId xmlns:a16="http://schemas.microsoft.com/office/drawing/2014/main" id="{D7D9807F-C490-493D-AB6A-1C108A99BF90}"/>
              </a:ext>
            </a:extLst>
          </p:cNvPr>
          <p:cNvSpPr/>
          <p:nvPr/>
        </p:nvSpPr>
        <p:spPr>
          <a:xfrm>
            <a:off x="7795717" y="4670074"/>
            <a:ext cx="369105" cy="2074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41" name="Google Shape;692;p19">
            <a:extLst>
              <a:ext uri="{FF2B5EF4-FFF2-40B4-BE49-F238E27FC236}">
                <a16:creationId xmlns:a16="http://schemas.microsoft.com/office/drawing/2014/main" id="{89BC929B-1DCA-D80C-62E1-82509AD0CA5D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554067" y="2563593"/>
            <a:ext cx="928326" cy="822189"/>
          </a:xfrm>
          <a:prstGeom prst="rect">
            <a:avLst/>
          </a:prstGeom>
          <a:noFill/>
          <a:ln>
            <a:noFill/>
          </a:ln>
        </p:spPr>
      </p:pic>
      <p:sp>
        <p:nvSpPr>
          <p:cNvPr id="1042" name="TextBox 1041">
            <a:extLst>
              <a:ext uri="{FF2B5EF4-FFF2-40B4-BE49-F238E27FC236}">
                <a16:creationId xmlns:a16="http://schemas.microsoft.com/office/drawing/2014/main" id="{36DB3B37-169B-A472-67F2-B38FCF9CF97D}"/>
              </a:ext>
            </a:extLst>
          </p:cNvPr>
          <p:cNvSpPr txBox="1"/>
          <p:nvPr/>
        </p:nvSpPr>
        <p:spPr>
          <a:xfrm>
            <a:off x="9272163" y="3220788"/>
            <a:ext cx="164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cfp-870-rspsm3</a:t>
            </a:r>
            <a:endParaRPr lang="en-GB" dirty="0"/>
          </a:p>
        </p:txBody>
      </p:sp>
      <p:sp>
        <p:nvSpPr>
          <p:cNvPr id="1043" name="Arrow: Right 1042">
            <a:extLst>
              <a:ext uri="{FF2B5EF4-FFF2-40B4-BE49-F238E27FC236}">
                <a16:creationId xmlns:a16="http://schemas.microsoft.com/office/drawing/2014/main" id="{4316BA62-5189-38AB-9492-16B3C8B5B5F0}"/>
              </a:ext>
            </a:extLst>
          </p:cNvPr>
          <p:cNvSpPr/>
          <p:nvPr/>
        </p:nvSpPr>
        <p:spPr>
          <a:xfrm rot="16200000">
            <a:off x="9804701" y="3701897"/>
            <a:ext cx="369105" cy="2074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45" name="Picture 1044">
            <a:extLst>
              <a:ext uri="{FF2B5EF4-FFF2-40B4-BE49-F238E27FC236}">
                <a16:creationId xmlns:a16="http://schemas.microsoft.com/office/drawing/2014/main" id="{4590532B-1C09-651D-0FC8-75A5BBAFDED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53811" y="4721608"/>
            <a:ext cx="536458" cy="519901"/>
          </a:xfrm>
          <a:prstGeom prst="rect">
            <a:avLst/>
          </a:prstGeom>
        </p:spPr>
      </p:pic>
      <p:sp>
        <p:nvSpPr>
          <p:cNvPr id="1046" name="TextBox 1045">
            <a:extLst>
              <a:ext uri="{FF2B5EF4-FFF2-40B4-BE49-F238E27FC236}">
                <a16:creationId xmlns:a16="http://schemas.microsoft.com/office/drawing/2014/main" id="{0509A02C-2A37-41ED-E450-7F2FC2B18548}"/>
              </a:ext>
            </a:extLst>
          </p:cNvPr>
          <p:cNvSpPr txBox="1"/>
          <p:nvPr/>
        </p:nvSpPr>
        <p:spPr>
          <a:xfrm>
            <a:off x="1203686" y="2709278"/>
            <a:ext cx="163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Desktop computers</a:t>
            </a:r>
            <a:endParaRPr lang="en-GB" sz="1400" b="1" dirty="0"/>
          </a:p>
        </p:txBody>
      </p:sp>
      <p:sp>
        <p:nvSpPr>
          <p:cNvPr id="1047" name="Arrow: Curved Left 1046">
            <a:extLst>
              <a:ext uri="{FF2B5EF4-FFF2-40B4-BE49-F238E27FC236}">
                <a16:creationId xmlns:a16="http://schemas.microsoft.com/office/drawing/2014/main" id="{892153DF-41F2-B74F-D6BB-96E970390D65}"/>
              </a:ext>
            </a:extLst>
          </p:cNvPr>
          <p:cNvSpPr/>
          <p:nvPr/>
        </p:nvSpPr>
        <p:spPr>
          <a:xfrm>
            <a:off x="2332567" y="863600"/>
            <a:ext cx="400518" cy="482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50C86015-56A7-9663-44A5-1752D840BE45}"/>
              </a:ext>
            </a:extLst>
          </p:cNvPr>
          <p:cNvSpPr txBox="1"/>
          <p:nvPr/>
        </p:nvSpPr>
        <p:spPr>
          <a:xfrm>
            <a:off x="2734270" y="653725"/>
            <a:ext cx="185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Continuous modification requests for TS or YETS </a:t>
            </a: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FA1DF-C851-1671-C9B6-FD30BB6F4A6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832483" y="1115390"/>
            <a:ext cx="374265" cy="5264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3338DED-9A99-DE67-7A9E-442BD8713B49}"/>
              </a:ext>
            </a:extLst>
          </p:cNvPr>
          <p:cNvSpPr/>
          <p:nvPr/>
        </p:nvSpPr>
        <p:spPr>
          <a:xfrm>
            <a:off x="8491986" y="753917"/>
            <a:ext cx="3205034" cy="14073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852D1C0-58B1-DEF6-BAFF-F3F48F28E40D}"/>
              </a:ext>
            </a:extLst>
          </p:cNvPr>
          <p:cNvSpPr/>
          <p:nvPr/>
        </p:nvSpPr>
        <p:spPr>
          <a:xfrm rot="5400000">
            <a:off x="9806234" y="2318937"/>
            <a:ext cx="369105" cy="2074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501443-BC65-BB83-74AF-D02C53DF8D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58267" y="4752682"/>
            <a:ext cx="430946" cy="4254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C838DB-16EF-464F-8FD5-F5E25BD2A656}"/>
              </a:ext>
            </a:extLst>
          </p:cNvPr>
          <p:cNvSpPr txBox="1"/>
          <p:nvPr/>
        </p:nvSpPr>
        <p:spPr>
          <a:xfrm>
            <a:off x="6691246" y="1823639"/>
            <a:ext cx="1800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Commissioning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9CE50B-F4D4-1C90-9B68-16DA193D79C6}"/>
              </a:ext>
            </a:extLst>
          </p:cNvPr>
          <p:cNvSpPr txBox="1"/>
          <p:nvPr/>
        </p:nvSpPr>
        <p:spPr>
          <a:xfrm>
            <a:off x="8750093" y="993966"/>
            <a:ext cx="14037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Integration tests</a:t>
            </a:r>
          </a:p>
          <a:p>
            <a:endParaRPr lang="en-US" sz="1400" b="1" dirty="0"/>
          </a:p>
          <a:p>
            <a:r>
              <a:rPr lang="en-US" sz="1400" b="1" dirty="0"/>
              <a:t>Functional tests</a:t>
            </a:r>
            <a:endParaRPr lang="en-GB" sz="14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B81CDC9-CF8F-1837-40C8-91423B410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4130" y="1034881"/>
            <a:ext cx="524002" cy="5534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F2BC00C-BC50-EF1E-E325-9CD7561ACDE2}"/>
              </a:ext>
            </a:extLst>
          </p:cNvPr>
          <p:cNvSpPr txBox="1"/>
          <p:nvPr/>
        </p:nvSpPr>
        <p:spPr>
          <a:xfrm>
            <a:off x="10575046" y="1515862"/>
            <a:ext cx="115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Procedure</a:t>
            </a:r>
            <a:endParaRPr lang="en-GB" sz="1400" dirty="0"/>
          </a:p>
        </p:txBody>
      </p:sp>
      <p:grpSp>
        <p:nvGrpSpPr>
          <p:cNvPr id="18" name="Google Shape;263;p10">
            <a:extLst>
              <a:ext uri="{FF2B5EF4-FFF2-40B4-BE49-F238E27FC236}">
                <a16:creationId xmlns:a16="http://schemas.microsoft.com/office/drawing/2014/main" id="{DE6D3DCE-A14C-D17F-0BB6-7D6BC50B3709}"/>
              </a:ext>
            </a:extLst>
          </p:cNvPr>
          <p:cNvGrpSpPr/>
          <p:nvPr/>
        </p:nvGrpSpPr>
        <p:grpSpPr>
          <a:xfrm>
            <a:off x="8027923" y="689760"/>
            <a:ext cx="400518" cy="810067"/>
            <a:chOff x="605595" y="1745312"/>
            <a:chExt cx="283353" cy="610907"/>
          </a:xfrm>
        </p:grpSpPr>
        <p:pic>
          <p:nvPicPr>
            <p:cNvPr id="19" name="Google Shape;264;p10" descr="Coding free icon">
              <a:extLst>
                <a:ext uri="{FF2B5EF4-FFF2-40B4-BE49-F238E27FC236}">
                  <a16:creationId xmlns:a16="http://schemas.microsoft.com/office/drawing/2014/main" id="{18DC3250-B8ED-D024-0ABE-27D6A1632F6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05595" y="1745312"/>
              <a:ext cx="283353" cy="2938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65;p10" descr="Engineer free icon">
              <a:extLst>
                <a:ext uri="{FF2B5EF4-FFF2-40B4-BE49-F238E27FC236}">
                  <a16:creationId xmlns:a16="http://schemas.microsoft.com/office/drawing/2014/main" id="{19B00844-8D7C-C88B-7328-09CF126DCF20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05595" y="2062407"/>
              <a:ext cx="283353" cy="29381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33948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6" grpId="0" animBg="1"/>
      <p:bldP spid="39" grpId="0" animBg="1"/>
      <p:bldP spid="41" grpId="0"/>
      <p:bldP spid="42" grpId="0"/>
      <p:bldP spid="47" grpId="0"/>
      <p:bldP spid="48" grpId="0"/>
      <p:bldP spid="51" grpId="0"/>
      <p:bldP spid="1027" grpId="0"/>
      <p:bldP spid="1028" grpId="0"/>
      <p:bldP spid="1029" grpId="0"/>
      <p:bldP spid="1030" grpId="0"/>
      <p:bldP spid="1032" grpId="0"/>
      <p:bldP spid="1034" grpId="0"/>
      <p:bldP spid="1035" grpId="0"/>
      <p:bldP spid="1036" grpId="0"/>
      <p:bldP spid="1039" grpId="0" animBg="1"/>
      <p:bldP spid="1040" grpId="0" animBg="1"/>
      <p:bldP spid="1042" grpId="0"/>
      <p:bldP spid="1043" grpId="0" animBg="1"/>
      <p:bldP spid="1046" grpId="0"/>
      <p:bldP spid="10" grpId="0" animBg="1"/>
      <p:bldP spid="11" grpId="0" animBg="1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375" y="42930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Continuous Integration and Automatic Testing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292D0-23F3-645D-EA75-8B81361D1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05" y="715206"/>
            <a:ext cx="12088969" cy="6517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877705-9B68-16E5-4650-983B460B6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82" y="2131949"/>
            <a:ext cx="8478592" cy="3868096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4841B967-6220-578F-2B9C-2618A9D81EFE}"/>
              </a:ext>
            </a:extLst>
          </p:cNvPr>
          <p:cNvSpPr txBox="1">
            <a:spLocks/>
          </p:cNvSpPr>
          <p:nvPr/>
        </p:nvSpPr>
        <p:spPr>
          <a:xfrm>
            <a:off x="6046629" y="1891453"/>
            <a:ext cx="5980090" cy="24963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998" marR="0" lvl="2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998" marR="0" lvl="3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Next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</a:t>
            </a:r>
            <a:r>
              <a:rPr lang="en-GB" sz="1800" b="0" dirty="0" err="1"/>
              <a:t>ormal</a:t>
            </a:r>
            <a:r>
              <a:rPr lang="en-GB" sz="1800" b="0" dirty="0"/>
              <a:t> specifications – Spec Manager UI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Cause-Effect-Matrixes (CEM)</a:t>
            </a:r>
            <a:endParaRPr lang="en-GB" sz="1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Formal verification – Integration of </a:t>
            </a:r>
            <a:r>
              <a:rPr lang="en-GB" sz="1800" b="0" dirty="0" err="1"/>
              <a:t>PLCVerif</a:t>
            </a:r>
            <a:r>
              <a:rPr lang="en-GB" sz="1800" b="0" dirty="0"/>
              <a:t> in pipelines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Releasing and versioning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6D528EC-0824-26BA-A88F-3CD4C8B1EEA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9917E4-9B3A-86D1-60E1-8DCF61FD2F20}"/>
              </a:ext>
            </a:extLst>
          </p:cNvPr>
          <p:cNvSpPr txBox="1"/>
          <p:nvPr/>
        </p:nvSpPr>
        <p:spPr>
          <a:xfrm>
            <a:off x="180305" y="1349323"/>
            <a:ext cx="4822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Pipeline in Gitlab CI: build, deploy and test. </a:t>
            </a:r>
            <a:endParaRPr lang="en-GB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9F0C84-30FC-C1AF-062C-05D1A7BB6F13}"/>
              </a:ext>
            </a:extLst>
          </p:cNvPr>
          <p:cNvSpPr txBox="1"/>
          <p:nvPr/>
        </p:nvSpPr>
        <p:spPr>
          <a:xfrm>
            <a:off x="137375" y="5742684"/>
            <a:ext cx="6546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Testing framework “</a:t>
            </a:r>
            <a:r>
              <a:rPr lang="en-US" sz="2000" b="1" dirty="0" err="1"/>
              <a:t>pypowerplc</a:t>
            </a:r>
            <a:r>
              <a:rPr lang="en-US" sz="2000" b="1" dirty="0"/>
              <a:t>” using BE-ICS’s “</a:t>
            </a:r>
            <a:r>
              <a:rPr lang="en-US" sz="2000" b="1" dirty="0" err="1"/>
              <a:t>pyplctest</a:t>
            </a:r>
            <a:r>
              <a:rPr lang="en-US" sz="2000" b="1" dirty="0"/>
              <a:t>”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03952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A74865-92DB-4CF4-B785-8B241A31C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5910" y="42930"/>
            <a:ext cx="11376022" cy="655104"/>
          </a:xfrm>
        </p:spPr>
        <p:txBody>
          <a:bodyPr/>
          <a:lstStyle/>
          <a:p>
            <a:pPr lvl="0"/>
            <a:r>
              <a:rPr lang="en-US" dirty="0"/>
              <a:t>Spec Manager UI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GB" smtClean="0"/>
              <a:t>9</a:t>
            </a:fld>
            <a:endParaRPr lang="en-GB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7428C416-2304-C2CA-EF20-55682404F61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005330" y="6356351"/>
            <a:ext cx="6826158" cy="365129"/>
          </a:xfrm>
        </p:spPr>
        <p:txBody>
          <a:bodyPr/>
          <a:lstStyle/>
          <a:p>
            <a:pPr lvl="0"/>
            <a:r>
              <a:rPr lang="en-GB" dirty="0"/>
              <a:t>CTTB Industrial Controls Forum - #8 | Engineering Workflows and Control System Specification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71C664-35D1-F88C-133E-08877BD70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483" y="3429000"/>
            <a:ext cx="5623449" cy="2567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BC7459-80F1-3BFA-AB33-9B6722B11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921" y="368922"/>
            <a:ext cx="6368945" cy="287996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B825CF0-B17A-84E8-FCCC-5E30D9B19EA5}"/>
              </a:ext>
            </a:extLst>
          </p:cNvPr>
          <p:cNvSpPr txBox="1">
            <a:spLocks/>
          </p:cNvSpPr>
          <p:nvPr/>
        </p:nvSpPr>
        <p:spPr>
          <a:xfrm>
            <a:off x="476951" y="778216"/>
            <a:ext cx="5130754" cy="44887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998" marR="0" lvl="2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998" marR="0" lvl="3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Based on EPC-CCS toolkit (</a:t>
            </a:r>
            <a:r>
              <a:rPr lang="en-GB" sz="1800" b="0" dirty="0"/>
              <a:t>CCSTools.js)</a:t>
            </a:r>
            <a:r>
              <a:rPr lang="en-US" sz="1800" b="0" dirty="0"/>
              <a:t> for Web UI (Vue3), back-end (Python) and databases.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Creation of inputs, outputs, actuators, alarms and their logical relations (CEM).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Benefits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sz="1600" b="0" dirty="0"/>
              <a:t>Formal specification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Automatic generation of documentation (pdf)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sz="1600" b="0" dirty="0"/>
              <a:t>Versioning and traceability </a:t>
            </a:r>
          </a:p>
          <a:p>
            <a:pPr marL="990898" lvl="2" indent="-342900">
              <a:buFont typeface="Arial" panose="020B0604020202020204" pitchFamily="34" charset="0"/>
              <a:buChar char="•"/>
            </a:pPr>
            <a:r>
              <a:rPr lang="en-US" sz="1100" dirty="0"/>
              <a:t>EDMS </a:t>
            </a:r>
            <a:r>
              <a:rPr lang="en-US" sz="1100" dirty="0" err="1"/>
              <a:t>vX.y.z</a:t>
            </a:r>
            <a:r>
              <a:rPr lang="en-US" sz="1100" dirty="0"/>
              <a:t> – Gitlab release </a:t>
            </a:r>
            <a:r>
              <a:rPr lang="en-US" sz="1100" dirty="0" err="1"/>
              <a:t>vX.y.z</a:t>
            </a:r>
            <a:r>
              <a:rPr lang="en-US" sz="1100" dirty="0"/>
              <a:t> – </a:t>
            </a:r>
            <a:r>
              <a:rPr lang="en-US" sz="1100" dirty="0" err="1"/>
              <a:t>Vdog</a:t>
            </a:r>
            <a:r>
              <a:rPr lang="en-US" sz="1100" dirty="0"/>
              <a:t> project </a:t>
            </a:r>
            <a:r>
              <a:rPr lang="en-US" sz="1100" dirty="0" err="1"/>
              <a:t>vX.y.z</a:t>
            </a:r>
            <a:endParaRPr lang="en-US" sz="1100" b="0" dirty="0"/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sz="1600" b="0" dirty="0"/>
              <a:t>Automatic creation of tests (</a:t>
            </a:r>
            <a:r>
              <a:rPr lang="en-US" sz="1600" b="0" dirty="0" err="1"/>
              <a:t>pypowerplc</a:t>
            </a:r>
            <a:r>
              <a:rPr lang="en-US" sz="16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Does not replace UNICOS spec file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Not intended for automatic generation of UNICOS spec</a:t>
            </a:r>
            <a:endParaRPr lang="en-US" sz="1200" b="0" dirty="0"/>
          </a:p>
          <a:p>
            <a:pPr lvl="1" indent="0">
              <a:buNone/>
            </a:pPr>
            <a:endParaRPr lang="en-US" sz="1200" b="0" dirty="0"/>
          </a:p>
          <a:p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64C4B9-62C8-819B-4A07-AA02CF81F349}"/>
              </a:ext>
            </a:extLst>
          </p:cNvPr>
          <p:cNvSpPr/>
          <p:nvPr/>
        </p:nvSpPr>
        <p:spPr>
          <a:xfrm>
            <a:off x="700068" y="5396787"/>
            <a:ext cx="4752305" cy="82978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accent2"/>
                </a:solidFill>
              </a:rPr>
              <a:t>Community interest?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6ECD3B-D0F1-C8D9-987F-69770376E48A}"/>
              </a:ext>
            </a:extLst>
          </p:cNvPr>
          <p:cNvSpPr/>
          <p:nvPr/>
        </p:nvSpPr>
        <p:spPr>
          <a:xfrm>
            <a:off x="8915400" y="994833"/>
            <a:ext cx="2992967" cy="9017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Student’s prototype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54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CERN%20Corporate%2016x9_PPT_Arial</Template>
  <TotalTime>32575</TotalTime>
  <Words>708</Words>
  <Application>Microsoft Office PowerPoint</Application>
  <PresentationFormat>Widescreen</PresentationFormat>
  <Paragraphs>132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Office Theme</vt:lpstr>
      <vt:lpstr>PLC Software Engineering workflows at SY-EPC</vt:lpstr>
      <vt:lpstr>Introduction to PLCs @ EPC</vt:lpstr>
      <vt:lpstr>PLCs at EPC</vt:lpstr>
      <vt:lpstr>POPSB: Power system for PSB main magnets </vt:lpstr>
      <vt:lpstr>Control and Interlock System of the SPS main power converters</vt:lpstr>
      <vt:lpstr>Engineering Workflow PLC Software</vt:lpstr>
      <vt:lpstr>Engineering workflow for PLC software</vt:lpstr>
      <vt:lpstr>Continuous Integration and Automatic Testing</vt:lpstr>
      <vt:lpstr>Spec Manager UI</vt:lpstr>
      <vt:lpstr>Engineering in UNICOS-CPC: PowPLC</vt:lpstr>
      <vt:lpstr>Web/database driven engineering for PowPLC?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newcomers</dc:title>
  <dc:creator>Maria Del Mar Gomez-Jordana Manas</dc:creator>
  <cp:lastModifiedBy>Jose Manuel De Paco Soto</cp:lastModifiedBy>
  <cp:revision>799</cp:revision>
  <dcterms:created xsi:type="dcterms:W3CDTF">2021-04-08T12:21:13Z</dcterms:created>
  <dcterms:modified xsi:type="dcterms:W3CDTF">2023-03-28T12:25:43Z</dcterms:modified>
</cp:coreProperties>
</file>