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9" r:id="rId2"/>
    <p:sldId id="408" r:id="rId3"/>
    <p:sldId id="341" r:id="rId4"/>
    <p:sldId id="321" r:id="rId5"/>
    <p:sldId id="306" r:id="rId6"/>
    <p:sldId id="322" r:id="rId7"/>
    <p:sldId id="323" r:id="rId8"/>
    <p:sldId id="324" r:id="rId9"/>
    <p:sldId id="327" r:id="rId10"/>
    <p:sldId id="325" r:id="rId11"/>
    <p:sldId id="326" r:id="rId12"/>
    <p:sldId id="310" r:id="rId13"/>
    <p:sldId id="28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3" autoAdjust="0"/>
    <p:restoredTop sz="85376" autoAdjust="0"/>
  </p:normalViewPr>
  <p:slideViewPr>
    <p:cSldViewPr snapToObjects="1">
      <p:cViewPr varScale="1">
        <p:scale>
          <a:sx n="103" d="100"/>
          <a:sy n="103" d="100"/>
        </p:scale>
        <p:origin x="114" y="384"/>
      </p:cViewPr>
      <p:guideLst/>
    </p:cSldViewPr>
  </p:slideViewPr>
  <p:outlineViewPr>
    <p:cViewPr>
      <p:scale>
        <a:sx n="33" d="100"/>
        <a:sy n="33" d="100"/>
      </p:scale>
      <p:origin x="0" y="-144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69" d="100"/>
          <a:sy n="69" d="100"/>
        </p:scale>
        <p:origin x="3082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3/28/2023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1782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8318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868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976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108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223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938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774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530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852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6494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48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28/03/2023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28/03/2023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28/03/2023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28/03/2023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/>
              <a:t>28/03/2023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 dirty="0"/>
              <a:t>28/03/2023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 dirty="0"/>
              <a:t>28/03/2023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 dirty="0"/>
              <a:t>28/03/2023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 dirty="0"/>
              <a:t>28/03/2023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28/03/2023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28/03/2023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28/03/2023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28/03/2023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07/04/2022</a:t>
            </a: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a-DK"/>
              <a:t>CTTB Industrial Controls Forum #4 - Alarm Management at EN/EL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46599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28/03/2023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28/03/2023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28/03/2023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28/03/2023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A.Kiourkos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28/03/2023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28/03/2023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28/03/2023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err="1"/>
              <a:t>A.Kiourkos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SCADA Configuration Workflow</a:t>
            </a:r>
            <a:br>
              <a:rPr lang="en-US" dirty="0"/>
            </a:br>
            <a:r>
              <a:rPr lang="en-US" sz="3600" dirty="0"/>
              <a:t>EN-EL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 A.Kiourkos – EN/EL/CBS</a:t>
            </a:r>
          </a:p>
          <a:p>
            <a:pPr algn="l"/>
            <a:r>
              <a:rPr lang="en-US" sz="1800" dirty="0"/>
              <a:t>28/03/2023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Commissioning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02C03C4-E1D1-1FD6-DCF5-14F1A1CE4F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6475244" cy="668337"/>
          </a:xfrm>
        </p:spPr>
        <p:txBody>
          <a:bodyPr/>
          <a:lstStyle/>
          <a:p>
            <a:r>
              <a:rPr lang="en-US" dirty="0"/>
              <a:t>PSEN and RTU Commissioning</a:t>
            </a:r>
            <a:endParaRPr lang="en-GB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7870048A-D7A8-8EFF-FB97-531E88007F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2400" y="2361507"/>
            <a:ext cx="6716835" cy="321497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Commissioning sheets are generated by ENSDM ENSDM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Area responsible tests on RTU and PSEN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Fills in commissioning sheets and stores in EDMS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Updates JIRA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Takes devices out of test mode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 dirty="0"/>
              <a:t>28/03/2023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314EB90-0184-EACB-1D02-272C511C188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/>
        </p:blipFill>
        <p:spPr>
          <a:xfrm>
            <a:off x="6142463" y="1592263"/>
            <a:ext cx="5912688" cy="4128264"/>
          </a:xfrm>
        </p:spPr>
      </p:pic>
    </p:spTree>
    <p:extLst>
      <p:ext uri="{BB962C8B-B14F-4D97-AF65-F5344CB8AC3E}">
        <p14:creationId xmlns:p14="http://schemas.microsoft.com/office/powerpoint/2010/main" val="778006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Ad-hoc modifications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02C03C4-E1D1-1FD6-DCF5-14F1A1CE4F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6475244" cy="668337"/>
          </a:xfrm>
        </p:spPr>
        <p:txBody>
          <a:bodyPr/>
          <a:lstStyle/>
          <a:p>
            <a:r>
              <a:rPr lang="en-US" dirty="0"/>
              <a:t>Minor modifications</a:t>
            </a:r>
            <a:endParaRPr lang="en-GB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7870048A-D7A8-8EFF-FB97-531E88007F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2400" y="2361507"/>
            <a:ext cx="6460731" cy="321497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Minor modifications possible outside ENSDM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Directly in PSEN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Directly on the RTUs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Changes in PSEN are automatically propagated back to ENSDM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RTU changes are stored in Git and scanned daily by ENSDM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 dirty="0"/>
              <a:t>28/03/2023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314EB90-0184-EACB-1D02-272C511C188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/>
        </p:blipFill>
        <p:spPr>
          <a:xfrm>
            <a:off x="6613131" y="1592263"/>
            <a:ext cx="5426470" cy="3960399"/>
          </a:xfrm>
        </p:spPr>
      </p:pic>
    </p:spTree>
    <p:extLst>
      <p:ext uri="{BB962C8B-B14F-4D97-AF65-F5344CB8AC3E}">
        <p14:creationId xmlns:p14="http://schemas.microsoft.com/office/powerpoint/2010/main" val="2312776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improvements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E595C1-19FD-48F6-C71C-5DABF1A8BFC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Automate deployment to the RTU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Remove the </a:t>
            </a:r>
            <a:r>
              <a:rPr lang="en-US" dirty="0"/>
              <a:t>manual export by the user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Streamline weekly PSEN update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Automate parts of the process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Reduce duration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Consolidate ENSDM UI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Currently running 10+ years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Refine, enhance and improve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28/03/2023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" name="Picture Placeholder 10">
            <a:extLst>
              <a:ext uri="{FF2B5EF4-FFF2-40B4-BE49-F238E27FC236}">
                <a16:creationId xmlns:a16="http://schemas.microsoft.com/office/drawing/2014/main" id="{5239F16A-3830-1BFD-E220-11067B5481F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12021" r="13394" b="-1"/>
          <a:stretch/>
        </p:blipFill>
        <p:spPr>
          <a:xfrm>
            <a:off x="6172200" y="1595663"/>
            <a:ext cx="5611813" cy="4601711"/>
          </a:xfrm>
          <a:noFill/>
        </p:spPr>
      </p:pic>
    </p:spTree>
    <p:extLst>
      <p:ext uri="{BB962C8B-B14F-4D97-AF65-F5344CB8AC3E}">
        <p14:creationId xmlns:p14="http://schemas.microsoft.com/office/powerpoint/2010/main" val="2364868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E6B8CA7D-BBE7-1F1A-BA73-6287F56C1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dirty="0"/>
              <a:t>CERN’s Electrical Network</a:t>
            </a:r>
          </a:p>
        </p:txBody>
      </p:sp>
      <p:pic>
        <p:nvPicPr>
          <p:cNvPr id="9" name="Content Placeholder 8" descr="Graphical user interface&#10;&#10;Description automatically generated">
            <a:extLst>
              <a:ext uri="{FF2B5EF4-FFF2-40B4-BE49-F238E27FC236}">
                <a16:creationId xmlns:a16="http://schemas.microsoft.com/office/drawing/2014/main" id="{5D78C12B-EE24-4529-99AB-618E78F0F64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7988" y="1803066"/>
            <a:ext cx="6264076" cy="3626755"/>
          </a:xfrm>
        </p:spPr>
      </p:pic>
      <p:pic>
        <p:nvPicPr>
          <p:cNvPr id="7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B3E5E1C2-1FC3-4336-8607-D1E55158D4B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tretch/>
        </p:blipFill>
        <p:spPr>
          <a:xfrm>
            <a:off x="6907465" y="32865"/>
            <a:ext cx="4469975" cy="6174305"/>
          </a:xfrm>
          <a:prstGeom prst="rect">
            <a:avLst/>
          </a:prstGeom>
          <a:noFill/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763ACA-AE24-401E-A1DC-FA3F09247C4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41851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49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D0BB6628-39CB-417D-8BB4-CFC29E3F2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1"/>
            <a:ext cx="11376024" cy="4674840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WinCC OA based SCADA developed by BE/ICS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Monitoring  CERN’s Electrical Network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320,000 data points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24,500 devices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125,000 alarm states</a:t>
            </a:r>
          </a:p>
          <a:p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PSEN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28/03/2023</a:t>
            </a:r>
            <a:endParaRPr lang="de-CH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A.Kiourkos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39B91796-F928-4579-8B4F-A0483ECA3E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2743200"/>
            <a:ext cx="5357025" cy="3046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590263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5E1E0E-8153-2EB9-E390-8D4B53DA0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dirty="0"/>
              <a:t>Achieve uniformity through standardization and harmonization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dirty="0"/>
              <a:t>Boost efficiency and minimize effort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dirty="0"/>
              <a:t>Reduce errors for dependable and accurate configuration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dirty="0"/>
              <a:t>Avoid duplication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dirty="0"/>
              <a:t>Balance reusable services with custom solutions, </a:t>
            </a:r>
            <a:r>
              <a:rPr lang="en-US" dirty="0"/>
              <a:t>depending on needs</a:t>
            </a:r>
            <a:endParaRPr lang="en-US" b="0" i="1" dirty="0"/>
          </a:p>
          <a:p>
            <a:pPr marL="0" indent="0">
              <a:lnSpc>
                <a:spcPct val="200000"/>
              </a:lnSpc>
              <a:buNone/>
            </a:pPr>
            <a:endParaRPr lang="en-GB" b="0" i="1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28/03/2023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fr-FR" dirty="0"/>
              <a:t>Goals &amp; Principles</a:t>
            </a:r>
          </a:p>
        </p:txBody>
      </p:sp>
    </p:spTree>
    <p:extLst>
      <p:ext uri="{BB962C8B-B14F-4D97-AF65-F5344CB8AC3E}">
        <p14:creationId xmlns:p14="http://schemas.microsoft.com/office/powerpoint/2010/main" val="3061821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fr-FR" dirty="0"/>
              <a:t>DIS  - Demande d'Intervention SCADA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02C03C4-E1D1-1FD6-DCF5-14F1A1CE4F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Where it all starts</a:t>
            </a:r>
            <a:endParaRPr lang="en-GB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7870048A-D7A8-8EFF-FB97-531E88007F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2260600"/>
            <a:ext cx="6475244" cy="394017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User driven DIS submission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Utilize an online form for streamlined data input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Use data from the configuration system to ensure homogenization and uniformity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Identify dependencies to other systems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Automatically JIRA ticket generation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Monitoring progress through JIRA </a:t>
            </a:r>
          </a:p>
        </p:txBody>
      </p:sp>
      <p:pic>
        <p:nvPicPr>
          <p:cNvPr id="14" name="Content Placeholder 13" descr="A picture containing diagram&#10;&#10;Description automatically generated">
            <a:extLst>
              <a:ext uri="{FF2B5EF4-FFF2-40B4-BE49-F238E27FC236}">
                <a16:creationId xmlns:a16="http://schemas.microsoft.com/office/drawing/2014/main" id="{0EBE2579-617F-2914-A048-C78BD6CEF12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883231" y="3780631"/>
            <a:ext cx="4914900" cy="1066800"/>
          </a:xfr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 dirty="0"/>
              <a:t>28/03/2023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383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2">
            <a:extLst>
              <a:ext uri="{FF2B5EF4-FFF2-40B4-BE49-F238E27FC236}">
                <a16:creationId xmlns:a16="http://schemas.microsoft.com/office/drawing/2014/main" id="{0DFED78C-8BA4-AA3E-3EF7-E1F675450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DIS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951F0A-21E5-BD6C-5259-BA3B66380D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16" y="1219201"/>
            <a:ext cx="5777184" cy="4114800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4D7A167-B210-C62A-6C19-7166192925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5173" y="1219201"/>
            <a:ext cx="5992812" cy="4190999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83FB5-8633-8884-671A-5AE60A15DB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 dirty="0"/>
              <a:t>28/03/2023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E1CC8-D0EF-DED3-6A02-A188B0B3E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D5D5E-9E40-7246-87B4-F7EA9BB23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5D757B26-6F65-40CB-662F-E65BBEB051AC}"/>
              </a:ext>
            </a:extLst>
          </p:cNvPr>
          <p:cNvSpPr/>
          <p:nvPr/>
        </p:nvSpPr>
        <p:spPr>
          <a:xfrm>
            <a:off x="5352919" y="3352800"/>
            <a:ext cx="1045778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242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fr-FR" dirty="0"/>
              <a:t>ENS Data Manager – Configuration System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02C03C4-E1D1-1FD6-DCF5-14F1A1CE4F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6475244" cy="668337"/>
          </a:xfrm>
        </p:spPr>
        <p:txBody>
          <a:bodyPr/>
          <a:lstStyle/>
          <a:p>
            <a:r>
              <a:rPr lang="en-US" dirty="0"/>
              <a:t>Next step in the process</a:t>
            </a:r>
            <a:endParaRPr lang="en-GB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7870048A-D7A8-8EFF-FB97-531E88007F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990" y="2361506"/>
            <a:ext cx="7302209" cy="388689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Ticket is assigned to the area responsible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JIRA is used for project management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The configuration system is used for generating configuration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Device templates are used for the configuration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Operations that affect other systems (e.g. deletions):</a:t>
            </a:r>
          </a:p>
          <a:p>
            <a:pPr marL="990900" lvl="3" indent="-342900"/>
            <a:r>
              <a:rPr lang="en-GB" b="0" dirty="0"/>
              <a:t>Affected systems identified and correcting actions triggered.</a:t>
            </a:r>
          </a:p>
          <a:p>
            <a:pPr marL="990900" lvl="3" indent="-342900"/>
            <a:r>
              <a:rPr lang="en-GB" dirty="0"/>
              <a:t>Automatic generation of JIRA tickets and email notifications.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0EBE2579-617F-2914-A048-C78BD6CEF12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/>
        </p:blipFill>
        <p:spPr>
          <a:xfrm>
            <a:off x="7010400" y="2057400"/>
            <a:ext cx="4914900" cy="2790031"/>
          </a:xfr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 dirty="0"/>
              <a:t>28/03/2023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919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fr-FR" dirty="0"/>
              <a:t>PSEN and RTU configuration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02C03C4-E1D1-1FD6-DCF5-14F1A1CE4F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6475244" cy="668337"/>
          </a:xfrm>
        </p:spPr>
        <p:txBody>
          <a:bodyPr/>
          <a:lstStyle/>
          <a:p>
            <a:r>
              <a:rPr lang="en-US" dirty="0"/>
              <a:t>SCADA and Data concentrator config</a:t>
            </a:r>
            <a:endParaRPr lang="en-GB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7870048A-D7A8-8EFF-FB97-531E88007F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2400" y="2361506"/>
            <a:ext cx="6716835" cy="388689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ENSDM generates configuration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Configuration is based on templates (Code Schema)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Devices are instances of the these templates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Allows to reuse and standardize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Apply system wide policies (e.g. alarm priorities)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Update external systems (EAM, MODESTI)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Provide audit trail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 dirty="0"/>
              <a:t>28/03/2023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314EB90-0184-EACB-1D02-272C511C188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/>
        </p:blipFill>
        <p:spPr>
          <a:xfrm>
            <a:off x="6635040" y="1636300"/>
            <a:ext cx="5404560" cy="3773487"/>
          </a:xfrm>
        </p:spPr>
      </p:pic>
    </p:spTree>
    <p:extLst>
      <p:ext uri="{BB962C8B-B14F-4D97-AF65-F5344CB8AC3E}">
        <p14:creationId xmlns:p14="http://schemas.microsoft.com/office/powerpoint/2010/main" val="3809791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fr-FR" dirty="0"/>
              <a:t>PSEN and RTU configuration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02C03C4-E1D1-1FD6-DCF5-14F1A1CE4F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6475244" cy="668337"/>
          </a:xfrm>
        </p:spPr>
        <p:txBody>
          <a:bodyPr/>
          <a:lstStyle/>
          <a:p>
            <a:r>
              <a:rPr lang="en-US" dirty="0"/>
              <a:t>SCADA and Data concentrator config</a:t>
            </a:r>
            <a:endParaRPr lang="en-GB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7870048A-D7A8-8EFF-FB97-531E88007F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2400" y="2361506"/>
            <a:ext cx="6716835" cy="388689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Configuration of the RTUs is generated automatically by ENSDM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It needs to be exported and applied by the users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PSEN pulls the configuration from ENSDM once per week (weekly PSEN update)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New devices are put in test mode by default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RTU configuration is backed-up in Gitlab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 dirty="0"/>
              <a:t>28/03/2023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A.Kiourkos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314EB90-0184-EACB-1D02-272C511C188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/>
        </p:blipFill>
        <p:spPr>
          <a:xfrm>
            <a:off x="6751673" y="1650296"/>
            <a:ext cx="5404560" cy="3773487"/>
          </a:xfrm>
        </p:spPr>
      </p:pic>
    </p:spTree>
    <p:extLst>
      <p:ext uri="{BB962C8B-B14F-4D97-AF65-F5344CB8AC3E}">
        <p14:creationId xmlns:p14="http://schemas.microsoft.com/office/powerpoint/2010/main" val="2097327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3138</TotalTime>
  <Words>475</Words>
  <Application>Microsoft Office PowerPoint</Application>
  <PresentationFormat>Widescreen</PresentationFormat>
  <Paragraphs>116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Office Theme</vt:lpstr>
      <vt:lpstr>SCADA Configuration Workflow EN-EL</vt:lpstr>
      <vt:lpstr>CERN’s Electrical Network</vt:lpstr>
      <vt:lpstr>PSEN</vt:lpstr>
      <vt:lpstr>Goals &amp; Principles</vt:lpstr>
      <vt:lpstr>DIS  - Demande d'Intervention SCADA</vt:lpstr>
      <vt:lpstr>DIS</vt:lpstr>
      <vt:lpstr>ENS Data Manager – Configuration System</vt:lpstr>
      <vt:lpstr>PSEN and RTU configuration</vt:lpstr>
      <vt:lpstr>PSEN and RTU configuration</vt:lpstr>
      <vt:lpstr>Commissioning</vt:lpstr>
      <vt:lpstr>Ad-hoc modifications</vt:lpstr>
      <vt:lpstr>Future improvements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Anargyros Kiourkos</dc:creator>
  <cp:lastModifiedBy>Anargyros Kiourkos</cp:lastModifiedBy>
  <cp:revision>124</cp:revision>
  <cp:lastPrinted>2020-01-30T13:49:18Z</cp:lastPrinted>
  <dcterms:created xsi:type="dcterms:W3CDTF">2022-10-03T19:36:19Z</dcterms:created>
  <dcterms:modified xsi:type="dcterms:W3CDTF">2023-03-28T12:43:33Z</dcterms:modified>
</cp:coreProperties>
</file>