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embeddedFontLst>
    <p:embeddedFont>
      <p:font typeface="Calibri" panose="020F0502020204030204" pitchFamily="34" charset="0"/>
      <p:regular r:id="rId25"/>
      <p:bold r:id="rId26"/>
      <p:italic r:id="rId27"/>
      <p:boldItalic r:id="rId28"/>
    </p:embeddedFont>
    <p:embeddedFont>
      <p:font typeface="Helvetica Neue" panose="02000503000000020004" pitchFamily="2" charset="0"/>
      <p:regular r:id="rId29"/>
      <p:bold r:id="rId30"/>
      <p:italic r:id="rId31"/>
      <p:boldItalic r:id="rId32"/>
    </p:embeddedFont>
    <p:embeddedFont>
      <p:font typeface="Noto Sans Symbols" pitchFamily="2" charset="0"/>
      <p:regular r:id="rId33"/>
      <p:bold r:id="rId34"/>
    </p:embeddedFont>
    <p:embeddedFont>
      <p:font typeface="Source Sans Pro" panose="020B050303040302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9" roundtripDataSignature="AMtx7mikoRxbFgToLI2pO5YDvpevsghKK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3"/>
    <p:restoredTop sz="94648"/>
  </p:normalViewPr>
  <p:slideViewPr>
    <p:cSldViewPr snapToGrid="0">
      <p:cViewPr varScale="1">
        <p:scale>
          <a:sx n="112" d="100"/>
          <a:sy n="112" d="100"/>
        </p:scale>
        <p:origin x="1408"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customschemas.google.com/relationships/presentationmetadata" Target="metadata"/><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1pPr>
            <a:lvl2pPr marL="914400" marR="0" lvl="1"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2pPr>
            <a:lvl3pPr marL="1371600" marR="0" lvl="2"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3pPr>
            <a:lvl4pPr marL="1828800" marR="0" lvl="3"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4pPr>
            <a:lvl5pPr marL="2286000" marR="0" lvl="4"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5pPr>
            <a:lvl6pPr marL="2743200" marR="0" lvl="5"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6pPr>
            <a:lvl7pPr marL="3200400" marR="0" lvl="6"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7pPr>
            <a:lvl8pPr marL="3657600" marR="0" lvl="7"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8pPr>
            <a:lvl9pPr marL="4114800" marR="0" lvl="8" indent="-228600" algn="l" rtl="0">
              <a:lnSpc>
                <a:spcPct val="117999"/>
              </a:lnSpc>
              <a:spcBef>
                <a:spcPts val="0"/>
              </a:spcBef>
              <a:spcAft>
                <a:spcPts val="0"/>
              </a:spcAft>
              <a:buSzPts val="1400"/>
              <a:buNone/>
              <a:defRPr sz="2200" b="0" i="0" u="none" strike="noStrike" cap="none">
                <a:latin typeface="Helvetica Neue"/>
                <a:ea typeface="Helvetica Neue"/>
                <a:cs typeface="Helvetica Neue"/>
                <a:sym typeface="Helvetica Neue"/>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1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1" name="Google Shape;241;p1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1"/>
        <p:cNvGrpSpPr/>
        <p:nvPr/>
      </p:nvGrpSpPr>
      <p:grpSpPr>
        <a:xfrm>
          <a:off x="0" y="0"/>
          <a:ext cx="0" cy="0"/>
          <a:chOff x="0" y="0"/>
          <a:chExt cx="0" cy="0"/>
        </a:xfrm>
      </p:grpSpPr>
      <p:sp>
        <p:nvSpPr>
          <p:cNvPr id="252" name="Google Shape;252;p1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3" name="Google Shape;253;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8" name="Google Shape;268;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1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1"/>
        <p:cNvGrpSpPr/>
        <p:nvPr/>
      </p:nvGrpSpPr>
      <p:grpSpPr>
        <a:xfrm>
          <a:off x="0" y="0"/>
          <a:ext cx="0" cy="0"/>
          <a:chOff x="0" y="0"/>
          <a:chExt cx="0" cy="0"/>
        </a:xfrm>
      </p:grpSpPr>
      <p:sp>
        <p:nvSpPr>
          <p:cNvPr id="302" name="Google Shape;302;p14: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3" name="Google Shape;303;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15: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8" name="Google Shape;318;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p16: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8" name="Google Shape;328;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9" name="Google Shape;339;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1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56" name="Google Shape;356;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67" name="Google Shape;367;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6" name="Google Shape;116;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20: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9"/>
        <p:cNvGrpSpPr/>
        <p:nvPr/>
      </p:nvGrpSpPr>
      <p:grpSpPr>
        <a:xfrm>
          <a:off x="0" y="0"/>
          <a:ext cx="0" cy="0"/>
          <a:chOff x="0" y="0"/>
          <a:chExt cx="0" cy="0"/>
        </a:xfrm>
      </p:grpSpPr>
      <p:sp>
        <p:nvSpPr>
          <p:cNvPr id="380" name="Google Shape;380;p21: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1" name="Google Shape;381;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2: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0" name="Google Shape;400;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0" name="Google Shape;130;p4: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First, I explain what lithium 7 problem is.</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It is a cosmological problem. </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Light elements abundances synthesized at early universe are explained by Big Bang Nucleosynthesis called BBN. </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Here, “early” means that the age of universe is between a few second and a few minutes.</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This time region is sometimes called “The first three minutes”</a:t>
            </a:r>
            <a:endParaRPr/>
          </a:p>
          <a:p>
            <a:pPr marL="0" lvl="0" indent="0" algn="l" rtl="0">
              <a:lnSpc>
                <a:spcPct val="100000"/>
              </a:lnSpc>
              <a:spcBef>
                <a:spcPts val="0"/>
              </a:spcBef>
              <a:spcAft>
                <a:spcPts val="0"/>
              </a:spcAft>
              <a:buNone/>
            </a:pPr>
            <a:endParaRPr sz="1200">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BBN predicts light element abundances from a parameter, baryon to photon ratio. </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This figure shows the predicted and observed abundances of the light element abundances. </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In this figure the observed values are represented by these bands, and predicted values are represented by these lines. </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At the observed value of baryon to photon ratio, observed values and predicted values are consistent, except for Lithium 7. </a:t>
            </a:r>
            <a:endParaRPr/>
          </a:p>
          <a:p>
            <a:pPr marL="0" lvl="0" indent="0" algn="l" rtl="0">
              <a:lnSpc>
                <a:spcPct val="100000"/>
              </a:lnSpc>
              <a:spcBef>
                <a:spcPts val="0"/>
              </a:spcBef>
              <a:spcAft>
                <a:spcPts val="0"/>
              </a:spcAft>
              <a:buNone/>
            </a:pPr>
            <a:endParaRPr sz="1200">
              <a:latin typeface="Times New Roman"/>
              <a:ea typeface="Times New Roman"/>
              <a:cs typeface="Times New Roman"/>
              <a:sym typeface="Times New Roman"/>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For lithium 7, predicted value is two or three times larger than observed value. </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This inconsistency is called lithium 7 problem.</a:t>
            </a:r>
            <a:endParaRPr/>
          </a:p>
          <a:p>
            <a:pPr marL="0" lvl="0" indent="0" algn="l" rtl="0">
              <a:lnSpc>
                <a:spcPct val="100000"/>
              </a:lnSpc>
              <a:spcBef>
                <a:spcPts val="0"/>
              </a:spcBef>
              <a:spcAft>
                <a:spcPts val="0"/>
              </a:spcAft>
              <a:buNone/>
            </a:pPr>
            <a:r>
              <a:rPr lang="en-US" sz="1200">
                <a:latin typeface="Times New Roman"/>
                <a:ea typeface="Times New Roman"/>
                <a:cs typeface="Times New Roman"/>
                <a:sym typeface="Times New Roman"/>
              </a:rPr>
              <a:t>Since the predicted value exceed the observational value, we have to introduce a lithium 7 reducing process.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47" name="Google Shape;147;p5: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en-US" sz="1200">
                <a:latin typeface="Calibri"/>
                <a:ea typeface="Calibri"/>
                <a:cs typeface="Calibri"/>
                <a:sym typeface="Calibri"/>
              </a:rPr>
              <a:t>First, I explain what lithium 7 problem is.</a:t>
            </a:r>
            <a:endParaRPr/>
          </a:p>
          <a:p>
            <a:pPr marL="0" lvl="0" indent="0" algn="l" rtl="0">
              <a:lnSpc>
                <a:spcPct val="100000"/>
              </a:lnSpc>
              <a:spcBef>
                <a:spcPts val="0"/>
              </a:spcBef>
              <a:spcAft>
                <a:spcPts val="0"/>
              </a:spcAft>
              <a:buNone/>
            </a:pPr>
            <a:r>
              <a:rPr lang="en-US" sz="1200">
                <a:latin typeface="Calibri"/>
                <a:ea typeface="Calibri"/>
                <a:cs typeface="Calibri"/>
                <a:sym typeface="Calibri"/>
              </a:rPr>
              <a:t>It is a cosmological problem. </a:t>
            </a:r>
            <a:endParaRPr/>
          </a:p>
          <a:p>
            <a:pPr marL="0" lvl="0" indent="0" algn="l" rtl="0">
              <a:lnSpc>
                <a:spcPct val="100000"/>
              </a:lnSpc>
              <a:spcBef>
                <a:spcPts val="0"/>
              </a:spcBef>
              <a:spcAft>
                <a:spcPts val="0"/>
              </a:spcAft>
              <a:buNone/>
            </a:pPr>
            <a:r>
              <a:rPr lang="en-US" sz="1200">
                <a:latin typeface="Calibri"/>
                <a:ea typeface="Calibri"/>
                <a:cs typeface="Calibri"/>
                <a:sym typeface="Calibri"/>
              </a:rPr>
              <a:t>Light elements abundances synthesized at early universe are explained by Big Bang Nucleosynthesis called BBN. </a:t>
            </a:r>
            <a:endParaRPr/>
          </a:p>
          <a:p>
            <a:pPr marL="0" lvl="0" indent="0" algn="l" rtl="0">
              <a:lnSpc>
                <a:spcPct val="100000"/>
              </a:lnSpc>
              <a:spcBef>
                <a:spcPts val="0"/>
              </a:spcBef>
              <a:spcAft>
                <a:spcPts val="0"/>
              </a:spcAft>
              <a:buNone/>
            </a:pPr>
            <a:r>
              <a:rPr lang="en-US" sz="1200">
                <a:latin typeface="Calibri"/>
                <a:ea typeface="Calibri"/>
                <a:cs typeface="Calibri"/>
                <a:sym typeface="Calibri"/>
              </a:rPr>
              <a:t>Here, “early” means that the age of universe is between a few second and a few minutes.</a:t>
            </a:r>
            <a:endParaRPr/>
          </a:p>
          <a:p>
            <a:pPr marL="0" lvl="0" indent="0" algn="l" rtl="0">
              <a:lnSpc>
                <a:spcPct val="100000"/>
              </a:lnSpc>
              <a:spcBef>
                <a:spcPts val="0"/>
              </a:spcBef>
              <a:spcAft>
                <a:spcPts val="0"/>
              </a:spcAft>
              <a:buNone/>
            </a:pPr>
            <a:r>
              <a:rPr lang="en-US" sz="1200">
                <a:latin typeface="Calibri"/>
                <a:ea typeface="Calibri"/>
                <a:cs typeface="Calibri"/>
                <a:sym typeface="Calibri"/>
              </a:rPr>
              <a:t>This time region is sometimes called “The first three minutes”</a:t>
            </a:r>
            <a:endParaRPr/>
          </a:p>
          <a:p>
            <a:pPr marL="0" lvl="0" indent="0" algn="l" rtl="0">
              <a:lnSpc>
                <a:spcPct val="100000"/>
              </a:lnSpc>
              <a:spcBef>
                <a:spcPts val="0"/>
              </a:spcBef>
              <a:spcAft>
                <a:spcPts val="0"/>
              </a:spcAft>
              <a:buNone/>
            </a:pPr>
            <a:endParaRPr sz="1200">
              <a:latin typeface="Calibri"/>
              <a:ea typeface="Calibri"/>
              <a:cs typeface="Calibri"/>
              <a:sym typeface="Calibri"/>
            </a:endParaRPr>
          </a:p>
          <a:p>
            <a:pPr marL="0" lvl="0" indent="0" algn="l" rtl="0">
              <a:lnSpc>
                <a:spcPct val="100000"/>
              </a:lnSpc>
              <a:spcBef>
                <a:spcPts val="0"/>
              </a:spcBef>
              <a:spcAft>
                <a:spcPts val="0"/>
              </a:spcAft>
              <a:buNone/>
            </a:pPr>
            <a:r>
              <a:rPr lang="en-US" sz="1200">
                <a:latin typeface="Calibri"/>
                <a:ea typeface="Calibri"/>
                <a:cs typeface="Calibri"/>
                <a:sym typeface="Calibri"/>
              </a:rPr>
              <a:t>BBN predicts light element abundances from a parameter, baryon to photon ratio. </a:t>
            </a:r>
            <a:endParaRPr/>
          </a:p>
          <a:p>
            <a:pPr marL="0" lvl="0" indent="0" algn="l" rtl="0">
              <a:lnSpc>
                <a:spcPct val="100000"/>
              </a:lnSpc>
              <a:spcBef>
                <a:spcPts val="0"/>
              </a:spcBef>
              <a:spcAft>
                <a:spcPts val="0"/>
              </a:spcAft>
              <a:buNone/>
            </a:pPr>
            <a:r>
              <a:rPr lang="en-US" sz="1200">
                <a:latin typeface="Calibri"/>
                <a:ea typeface="Calibri"/>
                <a:cs typeface="Calibri"/>
                <a:sym typeface="Calibri"/>
              </a:rPr>
              <a:t>This figure shows the predicted and observed abundances of the light element abundances. </a:t>
            </a:r>
            <a:endParaRPr/>
          </a:p>
          <a:p>
            <a:pPr marL="0" lvl="0" indent="0" algn="l" rtl="0">
              <a:lnSpc>
                <a:spcPct val="100000"/>
              </a:lnSpc>
              <a:spcBef>
                <a:spcPts val="0"/>
              </a:spcBef>
              <a:spcAft>
                <a:spcPts val="0"/>
              </a:spcAft>
              <a:buNone/>
            </a:pPr>
            <a:r>
              <a:rPr lang="en-US" sz="1200">
                <a:latin typeface="Calibri"/>
                <a:ea typeface="Calibri"/>
                <a:cs typeface="Calibri"/>
                <a:sym typeface="Calibri"/>
              </a:rPr>
              <a:t>In this figure the observed values are represented by these bands, and predicted values are represented by these lines. </a:t>
            </a:r>
            <a:endParaRPr/>
          </a:p>
          <a:p>
            <a:pPr marL="0" lvl="0" indent="0" algn="l" rtl="0">
              <a:lnSpc>
                <a:spcPct val="100000"/>
              </a:lnSpc>
              <a:spcBef>
                <a:spcPts val="0"/>
              </a:spcBef>
              <a:spcAft>
                <a:spcPts val="0"/>
              </a:spcAft>
              <a:buNone/>
            </a:pPr>
            <a:r>
              <a:rPr lang="en-US" sz="1200">
                <a:latin typeface="Calibri"/>
                <a:ea typeface="Calibri"/>
                <a:cs typeface="Calibri"/>
                <a:sym typeface="Calibri"/>
              </a:rPr>
              <a:t>At the observed value of baryon to photon ratio, observed values and predicted values are consistent, except for Lithium 7. </a:t>
            </a:r>
            <a:endParaRPr/>
          </a:p>
          <a:p>
            <a:pPr marL="0" lvl="0" indent="0" algn="l" rtl="0">
              <a:lnSpc>
                <a:spcPct val="100000"/>
              </a:lnSpc>
              <a:spcBef>
                <a:spcPts val="0"/>
              </a:spcBef>
              <a:spcAft>
                <a:spcPts val="0"/>
              </a:spcAft>
              <a:buNone/>
            </a:pPr>
            <a:endParaRPr sz="1200">
              <a:latin typeface="Calibri"/>
              <a:ea typeface="Calibri"/>
              <a:cs typeface="Calibri"/>
              <a:sym typeface="Calibri"/>
            </a:endParaRPr>
          </a:p>
          <a:p>
            <a:pPr marL="0" lvl="0" indent="0" algn="l" rtl="0">
              <a:lnSpc>
                <a:spcPct val="100000"/>
              </a:lnSpc>
              <a:spcBef>
                <a:spcPts val="0"/>
              </a:spcBef>
              <a:spcAft>
                <a:spcPts val="0"/>
              </a:spcAft>
              <a:buNone/>
            </a:pPr>
            <a:r>
              <a:rPr lang="en-US" sz="1200">
                <a:latin typeface="Calibri"/>
                <a:ea typeface="Calibri"/>
                <a:cs typeface="Calibri"/>
                <a:sym typeface="Calibri"/>
              </a:rPr>
              <a:t>For lithium 7, predicted value is two or three times larger than observed value. </a:t>
            </a:r>
            <a:endParaRPr/>
          </a:p>
          <a:p>
            <a:pPr marL="0" lvl="0" indent="0" algn="l" rtl="0">
              <a:lnSpc>
                <a:spcPct val="100000"/>
              </a:lnSpc>
              <a:spcBef>
                <a:spcPts val="0"/>
              </a:spcBef>
              <a:spcAft>
                <a:spcPts val="0"/>
              </a:spcAft>
              <a:buNone/>
            </a:pPr>
            <a:r>
              <a:rPr lang="en-US" sz="1200">
                <a:latin typeface="Calibri"/>
                <a:ea typeface="Calibri"/>
                <a:cs typeface="Calibri"/>
                <a:sym typeface="Calibri"/>
              </a:rPr>
              <a:t>This inconsistency is called lithium 7 problem.</a:t>
            </a:r>
            <a:endParaRPr/>
          </a:p>
          <a:p>
            <a:pPr marL="0" lvl="0" indent="0" algn="l" rtl="0">
              <a:lnSpc>
                <a:spcPct val="100000"/>
              </a:lnSpc>
              <a:spcBef>
                <a:spcPts val="0"/>
              </a:spcBef>
              <a:spcAft>
                <a:spcPts val="0"/>
              </a:spcAft>
              <a:buNone/>
            </a:pPr>
            <a:r>
              <a:rPr lang="en-US" sz="1200">
                <a:latin typeface="Calibri"/>
                <a:ea typeface="Calibri"/>
                <a:cs typeface="Calibri"/>
                <a:sym typeface="Calibri"/>
              </a:rPr>
              <a:t>Since the predicted value exceed the observational value, we have to introduce a lithium 7 reducing process.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6" name="Google Shape;156;p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7: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8" name="Google Shape;17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8: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9:notes"/>
          <p:cNvSpPr txBox="1">
            <a:spLocks noGrp="1"/>
          </p:cNvSpPr>
          <p:nvPr>
            <p:ph type="body" idx="1"/>
          </p:nvPr>
        </p:nvSpPr>
        <p:spPr>
          <a:xfrm>
            <a:off x="914400" y="4343400"/>
            <a:ext cx="50292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efault" type="tx">
  <p:cSld name="TITLE_AND_BODY">
    <p:spTree>
      <p:nvGrpSpPr>
        <p:cNvPr id="1" name="Shape 9"/>
        <p:cNvGrpSpPr/>
        <p:nvPr/>
      </p:nvGrpSpPr>
      <p:grpSpPr>
        <a:xfrm>
          <a:off x="0" y="0"/>
          <a:ext cx="0" cy="0"/>
          <a:chOff x="0" y="0"/>
          <a:chExt cx="0" cy="0"/>
        </a:xfrm>
      </p:grpSpPr>
      <p:sp>
        <p:nvSpPr>
          <p:cNvPr id="10" name="Google Shape;10;p24"/>
          <p:cNvSpPr txBox="1">
            <a:spLocks noGrp="1"/>
          </p:cNvSpPr>
          <p:nvPr>
            <p:ph type="sldNum" idx="12"/>
          </p:nvPr>
        </p:nvSpPr>
        <p:spPr>
          <a:xfrm>
            <a:off x="6553200" y="6248400"/>
            <a:ext cx="1905000" cy="287087"/>
          </a:xfrm>
          <a:prstGeom prst="rect">
            <a:avLst/>
          </a:prstGeom>
          <a:noFill/>
          <a:ln>
            <a:noFill/>
          </a:ln>
        </p:spPr>
        <p:txBody>
          <a:bodyPr spcFirstLastPara="1" wrap="square" lIns="45700" tIns="45700" rIns="45700" bIns="45700" anchor="t" anchorCtr="0">
            <a:spAutoFit/>
          </a:bodyPr>
          <a:lstStyle>
            <a:lvl1pPr marL="140368" marR="0" lvl="0" indent="-51467" algn="r">
              <a:lnSpc>
                <a:spcPct val="100000"/>
              </a:lnSpc>
              <a:spcBef>
                <a:spcPts val="0"/>
              </a:spcBef>
              <a:spcAft>
                <a:spcPts val="0"/>
              </a:spcAft>
              <a:buClr>
                <a:srgbClr val="000000"/>
              </a:buClr>
              <a:buSzPts val="1400"/>
              <a:buFont typeface="Times New Roman"/>
              <a:buNone/>
              <a:defRPr sz="1400"/>
            </a:lvl1pPr>
            <a:lvl2pPr marL="140368" marR="0" lvl="1" indent="-51467" algn="r">
              <a:lnSpc>
                <a:spcPct val="100000"/>
              </a:lnSpc>
              <a:spcBef>
                <a:spcPts val="0"/>
              </a:spcBef>
              <a:spcAft>
                <a:spcPts val="0"/>
              </a:spcAft>
              <a:buClr>
                <a:srgbClr val="000000"/>
              </a:buClr>
              <a:buSzPts val="1400"/>
              <a:buFont typeface="Times New Roman"/>
              <a:buNone/>
              <a:defRPr sz="1400"/>
            </a:lvl2pPr>
            <a:lvl3pPr marL="140368" marR="0" lvl="2" indent="-51467" algn="r">
              <a:lnSpc>
                <a:spcPct val="100000"/>
              </a:lnSpc>
              <a:spcBef>
                <a:spcPts val="0"/>
              </a:spcBef>
              <a:spcAft>
                <a:spcPts val="0"/>
              </a:spcAft>
              <a:buClr>
                <a:srgbClr val="000000"/>
              </a:buClr>
              <a:buSzPts val="1400"/>
              <a:buFont typeface="Times New Roman"/>
              <a:buNone/>
              <a:defRPr sz="1400"/>
            </a:lvl3pPr>
            <a:lvl4pPr marL="140368" marR="0" lvl="3" indent="-51467" algn="r">
              <a:lnSpc>
                <a:spcPct val="100000"/>
              </a:lnSpc>
              <a:spcBef>
                <a:spcPts val="0"/>
              </a:spcBef>
              <a:spcAft>
                <a:spcPts val="0"/>
              </a:spcAft>
              <a:buClr>
                <a:srgbClr val="000000"/>
              </a:buClr>
              <a:buSzPts val="1400"/>
              <a:buFont typeface="Times New Roman"/>
              <a:buNone/>
              <a:defRPr sz="1400"/>
            </a:lvl4pPr>
            <a:lvl5pPr marL="140368" marR="0" lvl="4" indent="-51467" algn="r">
              <a:lnSpc>
                <a:spcPct val="100000"/>
              </a:lnSpc>
              <a:spcBef>
                <a:spcPts val="0"/>
              </a:spcBef>
              <a:spcAft>
                <a:spcPts val="0"/>
              </a:spcAft>
              <a:buClr>
                <a:srgbClr val="000000"/>
              </a:buClr>
              <a:buSzPts val="1400"/>
              <a:buFont typeface="Times New Roman"/>
              <a:buNone/>
              <a:defRPr sz="1400"/>
            </a:lvl5pPr>
            <a:lvl6pPr marL="140368" marR="0" lvl="5" indent="-51467" algn="r">
              <a:lnSpc>
                <a:spcPct val="100000"/>
              </a:lnSpc>
              <a:spcBef>
                <a:spcPts val="0"/>
              </a:spcBef>
              <a:spcAft>
                <a:spcPts val="0"/>
              </a:spcAft>
              <a:buClr>
                <a:srgbClr val="000000"/>
              </a:buClr>
              <a:buSzPts val="1400"/>
              <a:buFont typeface="Times New Roman"/>
              <a:buNone/>
              <a:defRPr sz="1400"/>
            </a:lvl6pPr>
            <a:lvl7pPr marL="140368" marR="0" lvl="6" indent="-51467" algn="r">
              <a:lnSpc>
                <a:spcPct val="100000"/>
              </a:lnSpc>
              <a:spcBef>
                <a:spcPts val="0"/>
              </a:spcBef>
              <a:spcAft>
                <a:spcPts val="0"/>
              </a:spcAft>
              <a:buClr>
                <a:srgbClr val="000000"/>
              </a:buClr>
              <a:buSzPts val="1400"/>
              <a:buFont typeface="Times New Roman"/>
              <a:buNone/>
              <a:defRPr sz="1400"/>
            </a:lvl7pPr>
            <a:lvl8pPr marL="140368" marR="0" lvl="7" indent="-51467" algn="r">
              <a:lnSpc>
                <a:spcPct val="100000"/>
              </a:lnSpc>
              <a:spcBef>
                <a:spcPts val="0"/>
              </a:spcBef>
              <a:spcAft>
                <a:spcPts val="0"/>
              </a:spcAft>
              <a:buClr>
                <a:srgbClr val="000000"/>
              </a:buClr>
              <a:buSzPts val="1400"/>
              <a:buFont typeface="Times New Roman"/>
              <a:buNone/>
              <a:defRPr sz="1400"/>
            </a:lvl8pPr>
            <a:lvl9pPr marL="140368" marR="0" lvl="8" indent="-51467" algn="r">
              <a:lnSpc>
                <a:spcPct val="100000"/>
              </a:lnSpc>
              <a:spcBef>
                <a:spcPts val="0"/>
              </a:spcBef>
              <a:spcAft>
                <a:spcPts val="0"/>
              </a:spcAft>
              <a:buClr>
                <a:srgbClr val="000000"/>
              </a:buClr>
              <a:buSzPts val="1400"/>
              <a:buFont typeface="Times New Roman"/>
              <a:buNone/>
              <a:defRPr sz="1400"/>
            </a:lvl9pPr>
          </a:lstStyle>
          <a:p>
            <a:pPr marL="140368" lvl="0" indent="-140368" algn="r" rtl="0">
              <a:spcBef>
                <a:spcPts val="0"/>
              </a:spcBef>
              <a:spcAft>
                <a:spcPts val="0"/>
              </a:spcAft>
              <a:buClr>
                <a:srgbClr val="000000"/>
              </a:buClr>
              <a:buSzPts val="1400"/>
              <a:buFont typeface="Times New Roman"/>
              <a:buChar char="•"/>
            </a:pPr>
            <a:fld id="{00000000-1234-1234-1234-123412341234}" type="slidenum">
              <a:rPr lang="en-US"/>
              <a:t>‹#›</a:t>
            </a:fld>
            <a:endParaRPr sz="16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p:cSld name="Title and Content 2">
    <p:spTree>
      <p:nvGrpSpPr>
        <p:cNvPr id="1" name="Shape 35"/>
        <p:cNvGrpSpPr/>
        <p:nvPr/>
      </p:nvGrpSpPr>
      <p:grpSpPr>
        <a:xfrm>
          <a:off x="0" y="0"/>
          <a:ext cx="0" cy="0"/>
          <a:chOff x="0" y="0"/>
          <a:chExt cx="0" cy="0"/>
        </a:xfrm>
      </p:grpSpPr>
      <p:sp>
        <p:nvSpPr>
          <p:cNvPr id="36" name="Google Shape;36;p33"/>
          <p:cNvSpPr txBox="1">
            <a:spLocks noGrp="1"/>
          </p:cNvSpPr>
          <p:nvPr>
            <p:ph type="title"/>
          </p:nvPr>
        </p:nvSpPr>
        <p:spPr>
          <a:xfrm>
            <a:off x="457200" y="92076"/>
            <a:ext cx="8229600" cy="15081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Char char="•"/>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37" name="Google Shape;37;p33"/>
          <p:cNvSpPr txBox="1">
            <a:spLocks noGrp="1"/>
          </p:cNvSpPr>
          <p:nvPr>
            <p:ph type="body" idx="1"/>
          </p:nvPr>
        </p:nvSpPr>
        <p:spPr>
          <a:xfrm>
            <a:off x="457200" y="1600200"/>
            <a:ext cx="8229600" cy="5257800"/>
          </a:xfrm>
          <a:prstGeom prst="rect">
            <a:avLst/>
          </a:prstGeom>
          <a:noFill/>
          <a:ln>
            <a:noFill/>
          </a:ln>
        </p:spPr>
        <p:txBody>
          <a:bodyPr spcFirstLastPara="1" wrap="square" lIns="45700" tIns="45700" rIns="45700" bIns="45700" anchor="t" anchorCtr="0">
            <a:normAutofit/>
          </a:bodyPr>
          <a:lstStyle>
            <a:lvl1pPr marL="457200" lvl="0"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1pPr>
            <a:lvl2pPr marL="914400" lvl="1"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2pPr>
            <a:lvl3pPr marL="1371600" lvl="2"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3pPr>
            <a:lvl4pPr marL="1828800" lvl="3"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4pPr>
            <a:lvl5pPr marL="2286000" lvl="4"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38" name="Google Shape;38;p33"/>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120315" marR="0" lvl="0"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120315" marR="0" lvl="1"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120315" marR="0" lvl="2"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120315" marR="0" lvl="3"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120315" marR="0" lvl="4"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120315" marR="0" lvl="5"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120315" marR="0" lvl="6"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120315" marR="0" lvl="7"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120315" marR="0" lvl="8"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120315" lvl="0" indent="-120315" algn="r" rtl="0">
              <a:spcBef>
                <a:spcPts val="0"/>
              </a:spcBef>
              <a:spcAft>
                <a:spcPts val="0"/>
              </a:spcAft>
              <a:buClr>
                <a:srgbClr val="888888"/>
              </a:buClr>
              <a:buSzPts val="1200"/>
              <a:buFont typeface="Calibri"/>
              <a:buChar char="•"/>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ontent">
  <p:cSld name="Title and Content 3">
    <p:spTree>
      <p:nvGrpSpPr>
        <p:cNvPr id="1" name="Shape 39"/>
        <p:cNvGrpSpPr/>
        <p:nvPr/>
      </p:nvGrpSpPr>
      <p:grpSpPr>
        <a:xfrm>
          <a:off x="0" y="0"/>
          <a:ext cx="0" cy="0"/>
          <a:chOff x="0" y="0"/>
          <a:chExt cx="0" cy="0"/>
        </a:xfrm>
      </p:grpSpPr>
      <p:sp>
        <p:nvSpPr>
          <p:cNvPr id="40" name="Google Shape;40;p34"/>
          <p:cNvSpPr txBox="1">
            <a:spLocks noGrp="1"/>
          </p:cNvSpPr>
          <p:nvPr>
            <p:ph type="title"/>
          </p:nvPr>
        </p:nvSpPr>
        <p:spPr>
          <a:xfrm>
            <a:off x="457200" y="92076"/>
            <a:ext cx="8229600" cy="15081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Char char="•"/>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41" name="Google Shape;41;p34"/>
          <p:cNvSpPr txBox="1">
            <a:spLocks noGrp="1"/>
          </p:cNvSpPr>
          <p:nvPr>
            <p:ph type="body" idx="1"/>
          </p:nvPr>
        </p:nvSpPr>
        <p:spPr>
          <a:xfrm>
            <a:off x="457200" y="1600200"/>
            <a:ext cx="8229600" cy="5257800"/>
          </a:xfrm>
          <a:prstGeom prst="rect">
            <a:avLst/>
          </a:prstGeom>
          <a:noFill/>
          <a:ln>
            <a:noFill/>
          </a:ln>
        </p:spPr>
        <p:txBody>
          <a:bodyPr spcFirstLastPara="1" wrap="square" lIns="45700" tIns="45700" rIns="45700" bIns="45700" anchor="t" anchorCtr="0">
            <a:normAutofit/>
          </a:bodyPr>
          <a:lstStyle>
            <a:lvl1pPr marL="457200" lvl="0"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1pPr>
            <a:lvl2pPr marL="914400" lvl="1"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2pPr>
            <a:lvl3pPr marL="1371600" lvl="2"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3pPr>
            <a:lvl4pPr marL="1828800" lvl="3"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4pPr>
            <a:lvl5pPr marL="2286000" lvl="4"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42" name="Google Shape;42;p34"/>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120315" marR="0" lvl="0"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120315" marR="0" lvl="1"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120315" marR="0" lvl="2"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120315" marR="0" lvl="3"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120315" marR="0" lvl="4"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120315" marR="0" lvl="5"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120315" marR="0" lvl="6"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120315" marR="0" lvl="7"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120315" marR="0" lvl="8"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120315" lvl="0" indent="-120315" algn="r" rtl="0">
              <a:spcBef>
                <a:spcPts val="0"/>
              </a:spcBef>
              <a:spcAft>
                <a:spcPts val="0"/>
              </a:spcAft>
              <a:buClr>
                <a:srgbClr val="888888"/>
              </a:buClr>
              <a:buSzPts val="1200"/>
              <a:buFont typeface="Calibri"/>
              <a:buChar char="•"/>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p:cSld name="Title Slide 2">
    <p:spTree>
      <p:nvGrpSpPr>
        <p:cNvPr id="1" name="Shape 43"/>
        <p:cNvGrpSpPr/>
        <p:nvPr/>
      </p:nvGrpSpPr>
      <p:grpSpPr>
        <a:xfrm>
          <a:off x="0" y="0"/>
          <a:ext cx="0" cy="0"/>
          <a:chOff x="0" y="0"/>
          <a:chExt cx="0" cy="0"/>
        </a:xfrm>
      </p:grpSpPr>
      <p:sp>
        <p:nvSpPr>
          <p:cNvPr id="44" name="Google Shape;44;p35"/>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45" name="Google Shape;45;p35"/>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46" name="Google Shape;46;p35"/>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p:cSld name="Title Slide 3">
    <p:spTree>
      <p:nvGrpSpPr>
        <p:cNvPr id="1" name="Shape 47"/>
        <p:cNvGrpSpPr/>
        <p:nvPr/>
      </p:nvGrpSpPr>
      <p:grpSpPr>
        <a:xfrm>
          <a:off x="0" y="0"/>
          <a:ext cx="0" cy="0"/>
          <a:chOff x="0" y="0"/>
          <a:chExt cx="0" cy="0"/>
        </a:xfrm>
      </p:grpSpPr>
      <p:sp>
        <p:nvSpPr>
          <p:cNvPr id="48" name="Google Shape;48;p36"/>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49" name="Google Shape;49;p36"/>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50" name="Google Shape;50;p36"/>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Content">
  <p:cSld name="Title and Content 4">
    <p:spTree>
      <p:nvGrpSpPr>
        <p:cNvPr id="1" name="Shape 51"/>
        <p:cNvGrpSpPr/>
        <p:nvPr/>
      </p:nvGrpSpPr>
      <p:grpSpPr>
        <a:xfrm>
          <a:off x="0" y="0"/>
          <a:ext cx="0" cy="0"/>
          <a:chOff x="0" y="0"/>
          <a:chExt cx="0" cy="0"/>
        </a:xfrm>
      </p:grpSpPr>
      <p:sp>
        <p:nvSpPr>
          <p:cNvPr id="52" name="Google Shape;52;p37"/>
          <p:cNvSpPr txBox="1">
            <a:spLocks noGrp="1"/>
          </p:cNvSpPr>
          <p:nvPr>
            <p:ph type="title"/>
          </p:nvPr>
        </p:nvSpPr>
        <p:spPr>
          <a:xfrm>
            <a:off x="457200" y="92076"/>
            <a:ext cx="8229600" cy="15081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53" name="Google Shape;53;p37"/>
          <p:cNvSpPr txBox="1">
            <a:spLocks noGrp="1"/>
          </p:cNvSpPr>
          <p:nvPr>
            <p:ph type="body" idx="1"/>
          </p:nvPr>
        </p:nvSpPr>
        <p:spPr>
          <a:xfrm>
            <a:off x="457200" y="1600200"/>
            <a:ext cx="8229600" cy="5257800"/>
          </a:xfrm>
          <a:prstGeom prst="rect">
            <a:avLst/>
          </a:prstGeom>
          <a:noFill/>
          <a:ln>
            <a:noFill/>
          </a:ln>
        </p:spPr>
        <p:txBody>
          <a:bodyPr spcFirstLastPara="1" wrap="square" lIns="45700" tIns="45700" rIns="45700" bIns="45700" anchor="t" anchorCtr="0">
            <a:normAutofit/>
          </a:bodyPr>
          <a:lstStyle>
            <a:lvl1pPr marL="457200" lvl="0"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1pPr>
            <a:lvl2pPr marL="914400" lvl="1"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2pPr>
            <a:lvl3pPr marL="1371600" lvl="2"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3pPr>
            <a:lvl4pPr marL="1828800" lvl="3"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4pPr>
            <a:lvl5pPr marL="2286000" lvl="4"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54" name="Google Shape;54;p37"/>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Slide">
  <p:cSld name="Title Slide 4">
    <p:spTree>
      <p:nvGrpSpPr>
        <p:cNvPr id="1" name="Shape 55"/>
        <p:cNvGrpSpPr/>
        <p:nvPr/>
      </p:nvGrpSpPr>
      <p:grpSpPr>
        <a:xfrm>
          <a:off x="0" y="0"/>
          <a:ext cx="0" cy="0"/>
          <a:chOff x="0" y="0"/>
          <a:chExt cx="0" cy="0"/>
        </a:xfrm>
      </p:grpSpPr>
      <p:sp>
        <p:nvSpPr>
          <p:cNvPr id="56" name="Google Shape;56;p38"/>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57" name="Google Shape;57;p38"/>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58" name="Google Shape;58;p38"/>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Slide">
  <p:cSld name="Title Slide 5">
    <p:spTree>
      <p:nvGrpSpPr>
        <p:cNvPr id="1" name="Shape 59"/>
        <p:cNvGrpSpPr/>
        <p:nvPr/>
      </p:nvGrpSpPr>
      <p:grpSpPr>
        <a:xfrm>
          <a:off x="0" y="0"/>
          <a:ext cx="0" cy="0"/>
          <a:chOff x="0" y="0"/>
          <a:chExt cx="0" cy="0"/>
        </a:xfrm>
      </p:grpSpPr>
      <p:sp>
        <p:nvSpPr>
          <p:cNvPr id="60" name="Google Shape;60;p39"/>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61" name="Google Shape;61;p39"/>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62" name="Google Shape;62;p39"/>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Slide">
  <p:cSld name="Title Slide 6">
    <p:spTree>
      <p:nvGrpSpPr>
        <p:cNvPr id="1" name="Shape 63"/>
        <p:cNvGrpSpPr/>
        <p:nvPr/>
      </p:nvGrpSpPr>
      <p:grpSpPr>
        <a:xfrm>
          <a:off x="0" y="0"/>
          <a:ext cx="0" cy="0"/>
          <a:chOff x="0" y="0"/>
          <a:chExt cx="0" cy="0"/>
        </a:xfrm>
      </p:grpSpPr>
      <p:sp>
        <p:nvSpPr>
          <p:cNvPr id="64" name="Google Shape;64;p40"/>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65" name="Google Shape;65;p40"/>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66" name="Google Shape;66;p40"/>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itle Slide">
  <p:cSld name="Title Slide 7">
    <p:spTree>
      <p:nvGrpSpPr>
        <p:cNvPr id="1" name="Shape 67"/>
        <p:cNvGrpSpPr/>
        <p:nvPr/>
      </p:nvGrpSpPr>
      <p:grpSpPr>
        <a:xfrm>
          <a:off x="0" y="0"/>
          <a:ext cx="0" cy="0"/>
          <a:chOff x="0" y="0"/>
          <a:chExt cx="0" cy="0"/>
        </a:xfrm>
      </p:grpSpPr>
      <p:sp>
        <p:nvSpPr>
          <p:cNvPr id="68" name="Google Shape;68;p41"/>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69" name="Google Shape;69;p41"/>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70" name="Google Shape;70;p41"/>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Slide">
  <p:cSld name="Title Slide 8">
    <p:spTree>
      <p:nvGrpSpPr>
        <p:cNvPr id="1" name="Shape 71"/>
        <p:cNvGrpSpPr/>
        <p:nvPr/>
      </p:nvGrpSpPr>
      <p:grpSpPr>
        <a:xfrm>
          <a:off x="0" y="0"/>
          <a:ext cx="0" cy="0"/>
          <a:chOff x="0" y="0"/>
          <a:chExt cx="0" cy="0"/>
        </a:xfrm>
      </p:grpSpPr>
      <p:sp>
        <p:nvSpPr>
          <p:cNvPr id="72" name="Google Shape;72;p42"/>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73" name="Google Shape;73;p42"/>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74" name="Google Shape;74;p42"/>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fault">
  <p:cSld name="Default">
    <p:spTree>
      <p:nvGrpSpPr>
        <p:cNvPr id="1" name="Shape 11"/>
        <p:cNvGrpSpPr/>
        <p:nvPr/>
      </p:nvGrpSpPr>
      <p:grpSpPr>
        <a:xfrm>
          <a:off x="0" y="0"/>
          <a:ext cx="0" cy="0"/>
          <a:chOff x="0" y="0"/>
          <a:chExt cx="0" cy="0"/>
        </a:xfrm>
      </p:grpSpPr>
      <p:sp>
        <p:nvSpPr>
          <p:cNvPr id="12" name="Google Shape;12;p25"/>
          <p:cNvSpPr txBox="1">
            <a:spLocks noGrp="1"/>
          </p:cNvSpPr>
          <p:nvPr>
            <p:ph type="sldNum" idx="12"/>
          </p:nvPr>
        </p:nvSpPr>
        <p:spPr>
          <a:xfrm>
            <a:off x="6553200" y="6248400"/>
            <a:ext cx="1905000" cy="287087"/>
          </a:xfrm>
          <a:prstGeom prst="rect">
            <a:avLst/>
          </a:prstGeom>
          <a:noFill/>
          <a:ln>
            <a:noFill/>
          </a:ln>
        </p:spPr>
        <p:txBody>
          <a:bodyPr spcFirstLastPara="1" wrap="square" lIns="45700" tIns="45700" rIns="45700" bIns="45700" anchor="t" anchorCtr="0">
            <a:spAutoFit/>
          </a:bodyPr>
          <a:lstStyle>
            <a:lvl1pPr marL="0" marR="0" lvl="0" indent="0" algn="r">
              <a:lnSpc>
                <a:spcPct val="100000"/>
              </a:lnSpc>
              <a:spcBef>
                <a:spcPts val="0"/>
              </a:spcBef>
              <a:spcAft>
                <a:spcPts val="0"/>
              </a:spcAft>
              <a:buClr>
                <a:srgbClr val="000000"/>
              </a:buClr>
              <a:buSzPts val="1400"/>
              <a:buFont typeface="Times New Roman"/>
              <a:buNone/>
              <a:defRPr sz="1400"/>
            </a:lvl1pPr>
            <a:lvl2pPr marL="0" marR="0" lvl="1" indent="0" algn="r">
              <a:lnSpc>
                <a:spcPct val="100000"/>
              </a:lnSpc>
              <a:spcBef>
                <a:spcPts val="0"/>
              </a:spcBef>
              <a:spcAft>
                <a:spcPts val="0"/>
              </a:spcAft>
              <a:buClr>
                <a:srgbClr val="000000"/>
              </a:buClr>
              <a:buSzPts val="1400"/>
              <a:buFont typeface="Times New Roman"/>
              <a:buNone/>
              <a:defRPr sz="1400"/>
            </a:lvl2pPr>
            <a:lvl3pPr marL="0" marR="0" lvl="2" indent="0" algn="r">
              <a:lnSpc>
                <a:spcPct val="100000"/>
              </a:lnSpc>
              <a:spcBef>
                <a:spcPts val="0"/>
              </a:spcBef>
              <a:spcAft>
                <a:spcPts val="0"/>
              </a:spcAft>
              <a:buClr>
                <a:srgbClr val="000000"/>
              </a:buClr>
              <a:buSzPts val="1400"/>
              <a:buFont typeface="Times New Roman"/>
              <a:buNone/>
              <a:defRPr sz="1400"/>
            </a:lvl3pPr>
            <a:lvl4pPr marL="0" marR="0" lvl="3" indent="0" algn="r">
              <a:lnSpc>
                <a:spcPct val="100000"/>
              </a:lnSpc>
              <a:spcBef>
                <a:spcPts val="0"/>
              </a:spcBef>
              <a:spcAft>
                <a:spcPts val="0"/>
              </a:spcAft>
              <a:buClr>
                <a:srgbClr val="000000"/>
              </a:buClr>
              <a:buSzPts val="1400"/>
              <a:buFont typeface="Times New Roman"/>
              <a:buNone/>
              <a:defRPr sz="1400"/>
            </a:lvl4pPr>
            <a:lvl5pPr marL="0" marR="0" lvl="4" indent="0" algn="r">
              <a:lnSpc>
                <a:spcPct val="100000"/>
              </a:lnSpc>
              <a:spcBef>
                <a:spcPts val="0"/>
              </a:spcBef>
              <a:spcAft>
                <a:spcPts val="0"/>
              </a:spcAft>
              <a:buClr>
                <a:srgbClr val="000000"/>
              </a:buClr>
              <a:buSzPts val="1400"/>
              <a:buFont typeface="Times New Roman"/>
              <a:buNone/>
              <a:defRPr sz="1400"/>
            </a:lvl5pPr>
            <a:lvl6pPr marL="0" marR="0" lvl="5" indent="0" algn="r">
              <a:lnSpc>
                <a:spcPct val="100000"/>
              </a:lnSpc>
              <a:spcBef>
                <a:spcPts val="0"/>
              </a:spcBef>
              <a:spcAft>
                <a:spcPts val="0"/>
              </a:spcAft>
              <a:buClr>
                <a:srgbClr val="000000"/>
              </a:buClr>
              <a:buSzPts val="1400"/>
              <a:buFont typeface="Times New Roman"/>
              <a:buNone/>
              <a:defRPr sz="1400"/>
            </a:lvl6pPr>
            <a:lvl7pPr marL="0" marR="0" lvl="6" indent="0" algn="r">
              <a:lnSpc>
                <a:spcPct val="100000"/>
              </a:lnSpc>
              <a:spcBef>
                <a:spcPts val="0"/>
              </a:spcBef>
              <a:spcAft>
                <a:spcPts val="0"/>
              </a:spcAft>
              <a:buClr>
                <a:srgbClr val="000000"/>
              </a:buClr>
              <a:buSzPts val="1400"/>
              <a:buFont typeface="Times New Roman"/>
              <a:buNone/>
              <a:defRPr sz="1400"/>
            </a:lvl7pPr>
            <a:lvl8pPr marL="0" marR="0" lvl="7" indent="0" algn="r">
              <a:lnSpc>
                <a:spcPct val="100000"/>
              </a:lnSpc>
              <a:spcBef>
                <a:spcPts val="0"/>
              </a:spcBef>
              <a:spcAft>
                <a:spcPts val="0"/>
              </a:spcAft>
              <a:buClr>
                <a:srgbClr val="000000"/>
              </a:buClr>
              <a:buSzPts val="1400"/>
              <a:buFont typeface="Times New Roman"/>
              <a:buNone/>
              <a:defRPr sz="1400"/>
            </a:lvl8pPr>
            <a:lvl9pPr marL="0" marR="0" lvl="8" indent="0" algn="r">
              <a:lnSpc>
                <a:spcPct val="100000"/>
              </a:lnSpc>
              <a:spcBef>
                <a:spcPts val="0"/>
              </a:spcBef>
              <a:spcAft>
                <a:spcPts val="0"/>
              </a:spcAft>
              <a:buClr>
                <a:srgbClr val="000000"/>
              </a:buClr>
              <a:buSzPts val="1400"/>
              <a:buFont typeface="Times New Roman"/>
              <a:buNone/>
              <a:defRPr sz="1400"/>
            </a:lvl9pPr>
          </a:lstStyle>
          <a:p>
            <a:pPr marL="0" lvl="0" indent="0" algn="r" rtl="0">
              <a:spcBef>
                <a:spcPts val="0"/>
              </a:spcBef>
              <a:spcAft>
                <a:spcPts val="0"/>
              </a:spcAft>
              <a:buNone/>
            </a:pPr>
            <a:fld id="{00000000-1234-1234-1234-123412341234}" type="slidenum">
              <a:rPr lang="en-US"/>
              <a:t>‹#›</a:t>
            </a:fld>
            <a:endParaRPr sz="1600"/>
          </a:p>
        </p:txBody>
      </p:sp>
      <p:sp>
        <p:nvSpPr>
          <p:cNvPr id="13" name="Google Shape;13;p25"/>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Autofit/>
          </a:bodyPr>
          <a:lstStyle>
            <a:lvl1pPr lvl="0" algn="ctr">
              <a:lnSpc>
                <a:spcPct val="100000"/>
              </a:lnSpc>
              <a:spcBef>
                <a:spcPts val="0"/>
              </a:spcBef>
              <a:spcAft>
                <a:spcPts val="0"/>
              </a:spcAft>
              <a:buClr>
                <a:srgbClr val="000000"/>
              </a:buClr>
              <a:buSzPts val="1800"/>
              <a:buNone/>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14" name="Google Shape;14;p25"/>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Autofit/>
          </a:bodyPr>
          <a:lstStyle>
            <a:lvl1pPr marL="457200" lvl="0" indent="-228600" algn="ctr">
              <a:lnSpc>
                <a:spcPct val="100000"/>
              </a:lnSpc>
              <a:spcBef>
                <a:spcPts val="700"/>
              </a:spcBef>
              <a:spcAft>
                <a:spcPts val="0"/>
              </a:spcAft>
              <a:buClr>
                <a:srgbClr val="000000"/>
              </a:buClr>
              <a:buSzPts val="1800"/>
              <a:buNone/>
              <a:defRPr/>
            </a:lvl1pPr>
            <a:lvl2pPr marL="914400" lvl="1" indent="-228600" algn="ctr">
              <a:lnSpc>
                <a:spcPct val="100000"/>
              </a:lnSpc>
              <a:spcBef>
                <a:spcPts val="700"/>
              </a:spcBef>
              <a:spcAft>
                <a:spcPts val="0"/>
              </a:spcAft>
              <a:buClr>
                <a:srgbClr val="000000"/>
              </a:buClr>
              <a:buSzPts val="1800"/>
              <a:buNone/>
              <a:defRPr/>
            </a:lvl2pPr>
            <a:lvl3pPr marL="1371600" lvl="2" indent="-228600" algn="ctr">
              <a:lnSpc>
                <a:spcPct val="100000"/>
              </a:lnSpc>
              <a:spcBef>
                <a:spcPts val="700"/>
              </a:spcBef>
              <a:spcAft>
                <a:spcPts val="0"/>
              </a:spcAft>
              <a:buClr>
                <a:srgbClr val="000000"/>
              </a:buClr>
              <a:buSzPts val="1800"/>
              <a:buNone/>
              <a:defRPr/>
            </a:lvl3pPr>
            <a:lvl4pPr marL="1828800" lvl="3" indent="-228600" algn="ctr">
              <a:lnSpc>
                <a:spcPct val="100000"/>
              </a:lnSpc>
              <a:spcBef>
                <a:spcPts val="700"/>
              </a:spcBef>
              <a:spcAft>
                <a:spcPts val="0"/>
              </a:spcAft>
              <a:buClr>
                <a:srgbClr val="000000"/>
              </a:buClr>
              <a:buSzPts val="1800"/>
              <a:buNone/>
              <a:defRPr/>
            </a:lvl4pPr>
            <a:lvl5pPr marL="2286000" lvl="4" indent="-228600" algn="ctr">
              <a:lnSpc>
                <a:spcPct val="100000"/>
              </a:lnSpc>
              <a:spcBef>
                <a:spcPts val="700"/>
              </a:spcBef>
              <a:spcAft>
                <a:spcPts val="0"/>
              </a:spcAft>
              <a:buClr>
                <a:srgbClr val="000000"/>
              </a:buClr>
              <a:buSzPts val="1800"/>
              <a:buNone/>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Slide">
  <p:cSld name="Title Slide 9">
    <p:spTree>
      <p:nvGrpSpPr>
        <p:cNvPr id="1" name="Shape 75"/>
        <p:cNvGrpSpPr/>
        <p:nvPr/>
      </p:nvGrpSpPr>
      <p:grpSpPr>
        <a:xfrm>
          <a:off x="0" y="0"/>
          <a:ext cx="0" cy="0"/>
          <a:chOff x="0" y="0"/>
          <a:chExt cx="0" cy="0"/>
        </a:xfrm>
      </p:grpSpPr>
      <p:sp>
        <p:nvSpPr>
          <p:cNvPr id="76" name="Google Shape;76;p43"/>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77" name="Google Shape;77;p43"/>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1pPr>
            <a:lvl2pPr marL="914400" lvl="1"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2pPr>
            <a:lvl3pPr marL="1371600" lvl="2"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3pPr>
            <a:lvl4pPr marL="1828800" lvl="3"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4pPr>
            <a:lvl5pPr marL="2286000" lvl="4" indent="-228600" algn="ctr">
              <a:lnSpc>
                <a:spcPct val="100000"/>
              </a:lnSpc>
              <a:spcBef>
                <a:spcPts val="700"/>
              </a:spcBef>
              <a:spcAft>
                <a:spcPts val="0"/>
              </a:spcAft>
              <a:buClr>
                <a:srgbClr val="888888"/>
              </a:buClr>
              <a:buSzPts val="3200"/>
              <a:buFont typeface="Calibri"/>
              <a:buNone/>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78" name="Google Shape;78;p43"/>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itle and Content">
  <p:cSld name="Title and Content 5">
    <p:spTree>
      <p:nvGrpSpPr>
        <p:cNvPr id="1" name="Shape 79"/>
        <p:cNvGrpSpPr/>
        <p:nvPr/>
      </p:nvGrpSpPr>
      <p:grpSpPr>
        <a:xfrm>
          <a:off x="0" y="0"/>
          <a:ext cx="0" cy="0"/>
          <a:chOff x="0" y="0"/>
          <a:chExt cx="0" cy="0"/>
        </a:xfrm>
      </p:grpSpPr>
      <p:sp>
        <p:nvSpPr>
          <p:cNvPr id="80" name="Google Shape;80;p44"/>
          <p:cNvSpPr txBox="1">
            <a:spLocks noGrp="1"/>
          </p:cNvSpPr>
          <p:nvPr>
            <p:ph type="title"/>
          </p:nvPr>
        </p:nvSpPr>
        <p:spPr>
          <a:xfrm>
            <a:off x="457200" y="92076"/>
            <a:ext cx="8229600" cy="15081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Char char="•"/>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81" name="Google Shape;81;p44"/>
          <p:cNvSpPr txBox="1">
            <a:spLocks noGrp="1"/>
          </p:cNvSpPr>
          <p:nvPr>
            <p:ph type="body" idx="1"/>
          </p:nvPr>
        </p:nvSpPr>
        <p:spPr>
          <a:xfrm>
            <a:off x="457200" y="1600200"/>
            <a:ext cx="8229600" cy="5257800"/>
          </a:xfrm>
          <a:prstGeom prst="rect">
            <a:avLst/>
          </a:prstGeom>
          <a:noFill/>
          <a:ln>
            <a:noFill/>
          </a:ln>
        </p:spPr>
        <p:txBody>
          <a:bodyPr spcFirstLastPara="1" wrap="square" lIns="45700" tIns="45700" rIns="45700" bIns="45700" anchor="t" anchorCtr="0">
            <a:normAutofit/>
          </a:bodyPr>
          <a:lstStyle>
            <a:lvl1pPr marL="457200" lvl="0"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1pPr>
            <a:lvl2pPr marL="914400" lvl="1"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2pPr>
            <a:lvl3pPr marL="1371600" lvl="2"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3pPr>
            <a:lvl4pPr marL="1828800" lvl="3"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4pPr>
            <a:lvl5pPr marL="2286000" lvl="4"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82" name="Google Shape;82;p44"/>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120315" marR="0" lvl="0"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120315" marR="0" lvl="1"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120315" marR="0" lvl="2"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120315" marR="0" lvl="3"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120315" marR="0" lvl="4"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120315" marR="0" lvl="5"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120315" marR="0" lvl="6"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120315" marR="0" lvl="7"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120315" marR="0" lvl="8"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120315" lvl="0" indent="-120315" algn="r" rtl="0">
              <a:spcBef>
                <a:spcPts val="0"/>
              </a:spcBef>
              <a:spcAft>
                <a:spcPts val="0"/>
              </a:spcAft>
              <a:buClr>
                <a:srgbClr val="888888"/>
              </a:buClr>
              <a:buSzPts val="1200"/>
              <a:buFont typeface="Calibri"/>
              <a:buChar char="•"/>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Default">
  <p:cSld name="Default 7">
    <p:spTree>
      <p:nvGrpSpPr>
        <p:cNvPr id="1" name="Shape 83"/>
        <p:cNvGrpSpPr/>
        <p:nvPr/>
      </p:nvGrpSpPr>
      <p:grpSpPr>
        <a:xfrm>
          <a:off x="0" y="0"/>
          <a:ext cx="0" cy="0"/>
          <a:chOff x="0" y="0"/>
          <a:chExt cx="0" cy="0"/>
        </a:xfrm>
      </p:grpSpPr>
      <p:sp>
        <p:nvSpPr>
          <p:cNvPr id="84" name="Google Shape;84;p45"/>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1pPr>
            <a:lvl2pPr marL="0" marR="0" lvl="1"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2pPr>
            <a:lvl3pPr marL="0" marR="0" lvl="2"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3pPr>
            <a:lvl4pPr marL="0" marR="0" lvl="3"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4pPr>
            <a:lvl5pPr marL="0" marR="0" lvl="4"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5pPr>
            <a:lvl6pPr marL="0" marR="0" lvl="5"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6pPr>
            <a:lvl7pPr marL="0" marR="0" lvl="6"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7pPr>
            <a:lvl8pPr marL="0" marR="0" lvl="7"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8pPr>
            <a:lvl9pPr marL="0" marR="0" lvl="8" indent="0"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Slide">
  <p:cSld name="Title Slide 10">
    <p:spTree>
      <p:nvGrpSpPr>
        <p:cNvPr id="1" name="Shape 85"/>
        <p:cNvGrpSpPr/>
        <p:nvPr/>
      </p:nvGrpSpPr>
      <p:grpSpPr>
        <a:xfrm>
          <a:off x="0" y="0"/>
          <a:ext cx="0" cy="0"/>
          <a:chOff x="0" y="0"/>
          <a:chExt cx="0" cy="0"/>
        </a:xfrm>
      </p:grpSpPr>
      <p:sp>
        <p:nvSpPr>
          <p:cNvPr id="86" name="Google Shape;86;p46"/>
          <p:cNvSpPr txBox="1">
            <a:spLocks noGrp="1"/>
          </p:cNvSpPr>
          <p:nvPr>
            <p:ph type="title"/>
          </p:nvPr>
        </p:nvSpPr>
        <p:spPr>
          <a:xfrm>
            <a:off x="685800" y="2240755"/>
            <a:ext cx="7772400" cy="1531201"/>
          </a:xfrm>
          <a:prstGeom prst="rect">
            <a:avLst/>
          </a:prstGeom>
          <a:noFill/>
          <a:ln>
            <a:noFill/>
          </a:ln>
        </p:spPr>
        <p:txBody>
          <a:bodyPr spcFirstLastPara="1" wrap="square" lIns="0" tIns="0" rIns="0" bIns="0" anchor="ctr" anchorCtr="0">
            <a:normAutofit/>
          </a:bodyPr>
          <a:lstStyle>
            <a:lvl1pPr lvl="0" algn="ctr">
              <a:lnSpc>
                <a:spcPct val="100000"/>
              </a:lnSpc>
              <a:spcBef>
                <a:spcPts val="0"/>
              </a:spcBef>
              <a:spcAft>
                <a:spcPts val="0"/>
              </a:spcAft>
              <a:buSzPts val="1800"/>
              <a:buNone/>
              <a:defRPr sz="1800">
                <a:latin typeface="Arial"/>
                <a:ea typeface="Arial"/>
                <a:cs typeface="Arial"/>
                <a:sym typeface="Arial"/>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87" name="Google Shape;87;p46"/>
          <p:cNvSpPr txBox="1">
            <a:spLocks noGrp="1"/>
          </p:cNvSpPr>
          <p:nvPr>
            <p:ph type="body" idx="1"/>
          </p:nvPr>
        </p:nvSpPr>
        <p:spPr>
          <a:xfrm>
            <a:off x="1371600" y="3771900"/>
            <a:ext cx="6400800" cy="2229000"/>
          </a:xfrm>
          <a:prstGeom prst="rect">
            <a:avLst/>
          </a:prstGeom>
          <a:noFill/>
          <a:ln>
            <a:noFill/>
          </a:ln>
        </p:spPr>
        <p:txBody>
          <a:bodyPr spcFirstLastPara="1" wrap="square" lIns="0" tIns="0" rIns="0" bIns="0" anchor="t" anchorCtr="0">
            <a:normAutofit/>
          </a:bodyPr>
          <a:lstStyle>
            <a:lvl1pPr marL="457200" lvl="0" indent="-228600" algn="ctr">
              <a:lnSpc>
                <a:spcPct val="115000"/>
              </a:lnSpc>
              <a:spcBef>
                <a:spcPts val="700"/>
              </a:spcBef>
              <a:spcAft>
                <a:spcPts val="0"/>
              </a:spcAft>
              <a:buClr>
                <a:srgbClr val="38761D"/>
              </a:buClr>
              <a:buSzPts val="1800"/>
              <a:buFont typeface="Helvetica Neue"/>
              <a:buNone/>
              <a:defRPr sz="1800">
                <a:solidFill>
                  <a:srgbClr val="888888"/>
                </a:solidFill>
                <a:latin typeface="Arial"/>
                <a:ea typeface="Arial"/>
                <a:cs typeface="Arial"/>
                <a:sym typeface="Arial"/>
              </a:defRPr>
            </a:lvl1pPr>
            <a:lvl2pPr marL="914400" lvl="1" indent="-228600" algn="ctr">
              <a:lnSpc>
                <a:spcPct val="115000"/>
              </a:lnSpc>
              <a:spcBef>
                <a:spcPts val="700"/>
              </a:spcBef>
              <a:spcAft>
                <a:spcPts val="0"/>
              </a:spcAft>
              <a:buClr>
                <a:srgbClr val="38761D"/>
              </a:buClr>
              <a:buSzPts val="1800"/>
              <a:buFont typeface="Helvetica Neue"/>
              <a:buNone/>
              <a:defRPr sz="1800">
                <a:solidFill>
                  <a:srgbClr val="888888"/>
                </a:solidFill>
                <a:latin typeface="Arial"/>
                <a:ea typeface="Arial"/>
                <a:cs typeface="Arial"/>
                <a:sym typeface="Arial"/>
              </a:defRPr>
            </a:lvl2pPr>
            <a:lvl3pPr marL="1371600" lvl="2" indent="-228600" algn="ctr">
              <a:lnSpc>
                <a:spcPct val="115000"/>
              </a:lnSpc>
              <a:spcBef>
                <a:spcPts val="700"/>
              </a:spcBef>
              <a:spcAft>
                <a:spcPts val="0"/>
              </a:spcAft>
              <a:buClr>
                <a:srgbClr val="38761D"/>
              </a:buClr>
              <a:buSzPts val="1800"/>
              <a:buFont typeface="Helvetica Neue"/>
              <a:buNone/>
              <a:defRPr sz="1800">
                <a:solidFill>
                  <a:srgbClr val="888888"/>
                </a:solidFill>
                <a:latin typeface="Arial"/>
                <a:ea typeface="Arial"/>
                <a:cs typeface="Arial"/>
                <a:sym typeface="Arial"/>
              </a:defRPr>
            </a:lvl3pPr>
            <a:lvl4pPr marL="1828800" lvl="3" indent="-228600" algn="ctr">
              <a:lnSpc>
                <a:spcPct val="115000"/>
              </a:lnSpc>
              <a:spcBef>
                <a:spcPts val="700"/>
              </a:spcBef>
              <a:spcAft>
                <a:spcPts val="0"/>
              </a:spcAft>
              <a:buClr>
                <a:srgbClr val="38761D"/>
              </a:buClr>
              <a:buSzPts val="1800"/>
              <a:buFont typeface="Helvetica Neue"/>
              <a:buNone/>
              <a:defRPr sz="1800">
                <a:solidFill>
                  <a:srgbClr val="888888"/>
                </a:solidFill>
                <a:latin typeface="Arial"/>
                <a:ea typeface="Arial"/>
                <a:cs typeface="Arial"/>
                <a:sym typeface="Arial"/>
              </a:defRPr>
            </a:lvl4pPr>
            <a:lvl5pPr marL="2286000" lvl="4" indent="-228600" algn="ctr">
              <a:lnSpc>
                <a:spcPct val="115000"/>
              </a:lnSpc>
              <a:spcBef>
                <a:spcPts val="700"/>
              </a:spcBef>
              <a:spcAft>
                <a:spcPts val="0"/>
              </a:spcAft>
              <a:buClr>
                <a:srgbClr val="38761D"/>
              </a:buClr>
              <a:buSzPts val="1800"/>
              <a:buFont typeface="Helvetica Neue"/>
              <a:buNone/>
              <a:defRPr sz="1800">
                <a:solidFill>
                  <a:srgbClr val="888888"/>
                </a:solidFill>
                <a:latin typeface="Arial"/>
                <a:ea typeface="Arial"/>
                <a:cs typeface="Arial"/>
                <a:sym typeface="Arial"/>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88" name="Google Shape;88;p46"/>
          <p:cNvSpPr txBox="1">
            <a:spLocks noGrp="1"/>
          </p:cNvSpPr>
          <p:nvPr>
            <p:ph type="sldNum" idx="12"/>
          </p:nvPr>
        </p:nvSpPr>
        <p:spPr>
          <a:xfrm>
            <a:off x="6553200" y="5632219"/>
            <a:ext cx="2133600" cy="241301"/>
          </a:xfrm>
          <a:prstGeom prst="rect">
            <a:avLst/>
          </a:prstGeom>
          <a:noFill/>
          <a:ln>
            <a:noFill/>
          </a:ln>
        </p:spPr>
        <p:txBody>
          <a:bodyPr spcFirstLastPara="1" wrap="square" lIns="0" tIns="0" rIns="0" bIns="0" anchor="ctr" anchorCtr="0">
            <a:spAutoFit/>
          </a:bodyPr>
          <a:lstStyle>
            <a:lvl1pPr marL="0" marR="0" lvl="0"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600"/>
              <a:buFont typeface="Helvetica Neue"/>
              <a:buNone/>
              <a:defRPr>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ITLE_AND_BODY">
  <p:cSld name="TITLE_AND_BODY 2">
    <p:spTree>
      <p:nvGrpSpPr>
        <p:cNvPr id="1" name="Shape 89"/>
        <p:cNvGrpSpPr/>
        <p:nvPr/>
      </p:nvGrpSpPr>
      <p:grpSpPr>
        <a:xfrm>
          <a:off x="0" y="0"/>
          <a:ext cx="0" cy="0"/>
          <a:chOff x="0" y="0"/>
          <a:chExt cx="0" cy="0"/>
        </a:xfrm>
      </p:grpSpPr>
      <p:sp>
        <p:nvSpPr>
          <p:cNvPr id="90" name="Google Shape;90;p47"/>
          <p:cNvSpPr txBox="1">
            <a:spLocks noGrp="1"/>
          </p:cNvSpPr>
          <p:nvPr>
            <p:ph type="title"/>
          </p:nvPr>
        </p:nvSpPr>
        <p:spPr>
          <a:xfrm>
            <a:off x="311699" y="1302274"/>
            <a:ext cx="8520602" cy="707451"/>
          </a:xfrm>
          <a:prstGeom prst="rect">
            <a:avLst/>
          </a:prstGeom>
          <a:noFill/>
          <a:ln>
            <a:noFill/>
          </a:ln>
        </p:spPr>
        <p:txBody>
          <a:bodyPr spcFirstLastPara="1" wrap="square" lIns="91400" tIns="91400" rIns="91400" bIns="91400" anchor="t" anchorCtr="0">
            <a:normAutofit/>
          </a:bodyPr>
          <a:lstStyle>
            <a:lvl1pPr lvl="0" algn="l">
              <a:lnSpc>
                <a:spcPct val="100000"/>
              </a:lnSpc>
              <a:spcBef>
                <a:spcPts val="0"/>
              </a:spcBef>
              <a:spcAft>
                <a:spcPts val="0"/>
              </a:spcAft>
              <a:buSzPts val="1800"/>
              <a:buNone/>
              <a:defRPr sz="1800">
                <a:latin typeface="Arial"/>
                <a:ea typeface="Arial"/>
                <a:cs typeface="Arial"/>
                <a:sym typeface="Arial"/>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91" name="Google Shape;91;p47"/>
          <p:cNvSpPr txBox="1">
            <a:spLocks noGrp="1"/>
          </p:cNvSpPr>
          <p:nvPr>
            <p:ph type="body" idx="1"/>
          </p:nvPr>
        </p:nvSpPr>
        <p:spPr>
          <a:xfrm>
            <a:off x="311699" y="2009725"/>
            <a:ext cx="8520602" cy="3991025"/>
          </a:xfrm>
          <a:prstGeom prst="rect">
            <a:avLst/>
          </a:prstGeom>
          <a:noFill/>
          <a:ln>
            <a:noFill/>
          </a:ln>
        </p:spPr>
        <p:txBody>
          <a:bodyPr spcFirstLastPara="1" wrap="square" lIns="91400" tIns="91400" rIns="91400" bIns="91400" anchor="t" anchorCtr="0">
            <a:normAutofit/>
          </a:bodyPr>
          <a:lstStyle>
            <a:lvl1pPr marL="457200" lvl="0"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1pPr>
            <a:lvl2pPr marL="914400" lvl="1"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2pPr>
            <a:lvl3pPr marL="1371600" lvl="2"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3pPr>
            <a:lvl4pPr marL="1828800" lvl="3"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4pPr>
            <a:lvl5pPr marL="2286000" lvl="4"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92" name="Google Shape;92;p47"/>
          <p:cNvSpPr txBox="1">
            <a:spLocks noGrp="1"/>
          </p:cNvSpPr>
          <p:nvPr>
            <p:ph type="sldNum" idx="12"/>
          </p:nvPr>
        </p:nvSpPr>
        <p:spPr>
          <a:xfrm>
            <a:off x="8472458" y="5342634"/>
            <a:ext cx="548701" cy="355666"/>
          </a:xfrm>
          <a:prstGeom prst="rect">
            <a:avLst/>
          </a:prstGeom>
          <a:noFill/>
          <a:ln>
            <a:noFill/>
          </a:ln>
        </p:spPr>
        <p:txBody>
          <a:bodyPr spcFirstLastPara="1" wrap="square" lIns="91400" tIns="91400" rIns="91400" bIns="91400" anchor="ctr" anchorCtr="0">
            <a:normAutofit/>
          </a:bodyPr>
          <a:lstStyle>
            <a:lvl1pPr marL="0" marR="0" lvl="0"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1pPr>
            <a:lvl2pPr marL="0" marR="0" lvl="1"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2pPr>
            <a:lvl3pPr marL="0" marR="0" lvl="2"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3pPr>
            <a:lvl4pPr marL="0" marR="0" lvl="3"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4pPr>
            <a:lvl5pPr marL="0" marR="0" lvl="4"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5pPr>
            <a:lvl6pPr marL="0" marR="0" lvl="5"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6pPr>
            <a:lvl7pPr marL="0" marR="0" lvl="6"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7pPr>
            <a:lvl8pPr marL="0" marR="0" lvl="7"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8pPr>
            <a:lvl9pPr marL="0" marR="0" lvl="8"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TITLE_AND_BODY">
  <p:cSld name="TITLE_AND_BODY 3">
    <p:spTree>
      <p:nvGrpSpPr>
        <p:cNvPr id="1" name="Shape 93"/>
        <p:cNvGrpSpPr/>
        <p:nvPr/>
      </p:nvGrpSpPr>
      <p:grpSpPr>
        <a:xfrm>
          <a:off x="0" y="0"/>
          <a:ext cx="0" cy="0"/>
          <a:chOff x="0" y="0"/>
          <a:chExt cx="0" cy="0"/>
        </a:xfrm>
      </p:grpSpPr>
      <p:sp>
        <p:nvSpPr>
          <p:cNvPr id="94" name="Google Shape;94;p48"/>
          <p:cNvSpPr txBox="1">
            <a:spLocks noGrp="1"/>
          </p:cNvSpPr>
          <p:nvPr>
            <p:ph type="title"/>
          </p:nvPr>
        </p:nvSpPr>
        <p:spPr>
          <a:xfrm>
            <a:off x="311699" y="1302274"/>
            <a:ext cx="8520602" cy="707451"/>
          </a:xfrm>
          <a:prstGeom prst="rect">
            <a:avLst/>
          </a:prstGeom>
          <a:noFill/>
          <a:ln>
            <a:noFill/>
          </a:ln>
        </p:spPr>
        <p:txBody>
          <a:bodyPr spcFirstLastPara="1" wrap="square" lIns="91400" tIns="91400" rIns="91400" bIns="91400" anchor="t" anchorCtr="0">
            <a:normAutofit/>
          </a:bodyPr>
          <a:lstStyle>
            <a:lvl1pPr lvl="0" algn="l">
              <a:lnSpc>
                <a:spcPct val="100000"/>
              </a:lnSpc>
              <a:spcBef>
                <a:spcPts val="0"/>
              </a:spcBef>
              <a:spcAft>
                <a:spcPts val="0"/>
              </a:spcAft>
              <a:buSzPts val="1800"/>
              <a:buNone/>
              <a:defRPr sz="1800">
                <a:latin typeface="Arial"/>
                <a:ea typeface="Arial"/>
                <a:cs typeface="Arial"/>
                <a:sym typeface="Arial"/>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95" name="Google Shape;95;p48"/>
          <p:cNvSpPr txBox="1">
            <a:spLocks noGrp="1"/>
          </p:cNvSpPr>
          <p:nvPr>
            <p:ph type="body" idx="1"/>
          </p:nvPr>
        </p:nvSpPr>
        <p:spPr>
          <a:xfrm>
            <a:off x="311699" y="2009725"/>
            <a:ext cx="8520602" cy="3991025"/>
          </a:xfrm>
          <a:prstGeom prst="rect">
            <a:avLst/>
          </a:prstGeom>
          <a:noFill/>
          <a:ln>
            <a:noFill/>
          </a:ln>
        </p:spPr>
        <p:txBody>
          <a:bodyPr spcFirstLastPara="1" wrap="square" lIns="91400" tIns="91400" rIns="91400" bIns="91400" anchor="t" anchorCtr="0">
            <a:normAutofit/>
          </a:bodyPr>
          <a:lstStyle>
            <a:lvl1pPr marL="457200" lvl="0"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1pPr>
            <a:lvl2pPr marL="914400" lvl="1"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2pPr>
            <a:lvl3pPr marL="1371600" lvl="2"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3pPr>
            <a:lvl4pPr marL="1828800" lvl="3"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4pPr>
            <a:lvl5pPr marL="2286000" lvl="4" indent="-342900" algn="l">
              <a:lnSpc>
                <a:spcPct val="115000"/>
              </a:lnSpc>
              <a:spcBef>
                <a:spcPts val="0"/>
              </a:spcBef>
              <a:spcAft>
                <a:spcPts val="0"/>
              </a:spcAft>
              <a:buClr>
                <a:srgbClr val="000000"/>
              </a:buClr>
              <a:buSzPts val="1800"/>
              <a:buFont typeface="Arial"/>
              <a:buChar char="○"/>
              <a:defRPr sz="1800">
                <a:latin typeface="Arial"/>
                <a:ea typeface="Arial"/>
                <a:cs typeface="Arial"/>
                <a:sym typeface="Arial"/>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96" name="Google Shape;96;p48"/>
          <p:cNvSpPr txBox="1">
            <a:spLocks noGrp="1"/>
          </p:cNvSpPr>
          <p:nvPr>
            <p:ph type="sldNum" idx="12"/>
          </p:nvPr>
        </p:nvSpPr>
        <p:spPr>
          <a:xfrm>
            <a:off x="8472458" y="5342634"/>
            <a:ext cx="548701" cy="355666"/>
          </a:xfrm>
          <a:prstGeom prst="rect">
            <a:avLst/>
          </a:prstGeom>
          <a:noFill/>
          <a:ln>
            <a:noFill/>
          </a:ln>
        </p:spPr>
        <p:txBody>
          <a:bodyPr spcFirstLastPara="1" wrap="square" lIns="91400" tIns="91400" rIns="91400" bIns="91400" anchor="ctr" anchorCtr="0">
            <a:normAutofit/>
          </a:bodyPr>
          <a:lstStyle>
            <a:lvl1pPr marL="0" marR="0" lvl="0"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1pPr>
            <a:lvl2pPr marL="0" marR="0" lvl="1"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2pPr>
            <a:lvl3pPr marL="0" marR="0" lvl="2"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3pPr>
            <a:lvl4pPr marL="0" marR="0" lvl="3"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4pPr>
            <a:lvl5pPr marL="0" marR="0" lvl="4"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5pPr>
            <a:lvl6pPr marL="0" marR="0" lvl="5"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6pPr>
            <a:lvl7pPr marL="0" marR="0" lvl="6"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7pPr>
            <a:lvl8pPr marL="0" marR="0" lvl="7"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8pPr>
            <a:lvl9pPr marL="0" marR="0" lvl="8" indent="0" algn="r">
              <a:lnSpc>
                <a:spcPct val="100000"/>
              </a:lnSpc>
              <a:spcBef>
                <a:spcPts val="0"/>
              </a:spcBef>
              <a:spcAft>
                <a:spcPts val="0"/>
              </a:spcAft>
              <a:buClr>
                <a:srgbClr val="595959"/>
              </a:buClr>
              <a:buSzPts val="1200"/>
              <a:buFont typeface="Helvetica Neue"/>
              <a:buNone/>
              <a:defRPr sz="1200">
                <a:solidFill>
                  <a:srgbClr val="59595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Default">
  <p:cSld name="Default 8">
    <p:spTree>
      <p:nvGrpSpPr>
        <p:cNvPr id="1" name="Shape 97"/>
        <p:cNvGrpSpPr/>
        <p:nvPr/>
      </p:nvGrpSpPr>
      <p:grpSpPr>
        <a:xfrm>
          <a:off x="0" y="0"/>
          <a:ext cx="0" cy="0"/>
          <a:chOff x="0" y="0"/>
          <a:chExt cx="0" cy="0"/>
        </a:xfrm>
      </p:grpSpPr>
      <p:sp>
        <p:nvSpPr>
          <p:cNvPr id="98" name="Google Shape;98;p49"/>
          <p:cNvSpPr txBox="1">
            <a:spLocks noGrp="1"/>
          </p:cNvSpPr>
          <p:nvPr>
            <p:ph type="sldNum" idx="12"/>
          </p:nvPr>
        </p:nvSpPr>
        <p:spPr>
          <a:xfrm>
            <a:off x="6553200" y="6248400"/>
            <a:ext cx="1905000" cy="311408"/>
          </a:xfrm>
          <a:prstGeom prst="rect">
            <a:avLst/>
          </a:prstGeom>
          <a:noFill/>
          <a:ln>
            <a:noFill/>
          </a:ln>
        </p:spPr>
        <p:txBody>
          <a:bodyPr spcFirstLastPara="1" wrap="square" lIns="45700" tIns="45700" rIns="45700" bIns="45700" anchor="t" anchorCtr="0">
            <a:spAutoFit/>
          </a:bodyPr>
          <a:lstStyle>
            <a:lvl1pPr marL="0" marR="0" lvl="0"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1pPr>
            <a:lvl2pPr marL="0" marR="0" lvl="1"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2pPr>
            <a:lvl3pPr marL="0" marR="0" lvl="2"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3pPr>
            <a:lvl4pPr marL="0" marR="0" lvl="3"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4pPr>
            <a:lvl5pPr marL="0" marR="0" lvl="4"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5pPr>
            <a:lvl6pPr marL="0" marR="0" lvl="5"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6pPr>
            <a:lvl7pPr marL="0" marR="0" lvl="6"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7pPr>
            <a:lvl8pPr marL="0" marR="0" lvl="7"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8pPr>
            <a:lvl9pPr marL="0" marR="0" lvl="8" indent="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9pPr>
          </a:lstStyle>
          <a:p>
            <a:pPr marL="0" lvl="0" indent="0" algn="l"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Default">
  <p:cSld name="Default 2">
    <p:spTree>
      <p:nvGrpSpPr>
        <p:cNvPr id="1" name="Shape 15"/>
        <p:cNvGrpSpPr/>
        <p:nvPr/>
      </p:nvGrpSpPr>
      <p:grpSpPr>
        <a:xfrm>
          <a:off x="0" y="0"/>
          <a:ext cx="0" cy="0"/>
          <a:chOff x="0" y="0"/>
          <a:chExt cx="0" cy="0"/>
        </a:xfrm>
      </p:grpSpPr>
      <p:sp>
        <p:nvSpPr>
          <p:cNvPr id="16" name="Google Shape;16;p26"/>
          <p:cNvSpPr txBox="1">
            <a:spLocks noGrp="1"/>
          </p:cNvSpPr>
          <p:nvPr>
            <p:ph type="sldNum" idx="12"/>
          </p:nvPr>
        </p:nvSpPr>
        <p:spPr>
          <a:xfrm>
            <a:off x="6553200" y="6248400"/>
            <a:ext cx="1905000" cy="311408"/>
          </a:xfrm>
          <a:prstGeom prst="rect">
            <a:avLst/>
          </a:prstGeom>
          <a:noFill/>
          <a:ln>
            <a:noFill/>
          </a:ln>
        </p:spPr>
        <p:txBody>
          <a:bodyPr spcFirstLastPara="1" wrap="square" lIns="45700" tIns="45700" rIns="45700" bIns="45700" anchor="t" anchorCtr="0">
            <a:spAutoFit/>
          </a:bodyPr>
          <a:lstStyle>
            <a:lvl1pPr marL="160421" lvl="0"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1pPr>
            <a:lvl2pPr marL="160421" lvl="1"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2pPr>
            <a:lvl3pPr marL="160421" lvl="2"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3pPr>
            <a:lvl4pPr marL="160421" lvl="3"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4pPr>
            <a:lvl5pPr marL="160421" lvl="4"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5pPr>
            <a:lvl6pPr marL="160421" lvl="5"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6pPr>
            <a:lvl7pPr marL="160421" lvl="6"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7pPr>
            <a:lvl8pPr marL="160421" lvl="7"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8pPr>
            <a:lvl9pPr marL="160421" lvl="8"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9pPr>
          </a:lstStyle>
          <a:p>
            <a:pPr marL="160421" lvl="0" indent="-160421" algn="l" rtl="0">
              <a:spcBef>
                <a:spcPts val="0"/>
              </a:spcBef>
              <a:spcAft>
                <a:spcPts val="0"/>
              </a:spcAft>
              <a:buClr>
                <a:srgbClr val="000000"/>
              </a:buClr>
              <a:buSzPts val="1600"/>
              <a:buFont typeface="Times New Roman"/>
              <a:buChar char="●"/>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fault">
  <p:cSld name="Default 3">
    <p:spTree>
      <p:nvGrpSpPr>
        <p:cNvPr id="1" name="Shape 17"/>
        <p:cNvGrpSpPr/>
        <p:nvPr/>
      </p:nvGrpSpPr>
      <p:grpSpPr>
        <a:xfrm>
          <a:off x="0" y="0"/>
          <a:ext cx="0" cy="0"/>
          <a:chOff x="0" y="0"/>
          <a:chExt cx="0" cy="0"/>
        </a:xfrm>
      </p:grpSpPr>
      <p:sp>
        <p:nvSpPr>
          <p:cNvPr id="18" name="Google Shape;18;p27"/>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120315" marR="0" lvl="0"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1pPr>
            <a:lvl2pPr marL="120315" marR="0" lvl="1"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2pPr>
            <a:lvl3pPr marL="120315" marR="0" lvl="2"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3pPr>
            <a:lvl4pPr marL="120315" marR="0" lvl="3"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4pPr>
            <a:lvl5pPr marL="120315" marR="0" lvl="4"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5pPr>
            <a:lvl6pPr marL="120315" marR="0" lvl="5"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6pPr>
            <a:lvl7pPr marL="120315" marR="0" lvl="6"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7pPr>
            <a:lvl8pPr marL="120315" marR="0" lvl="7"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8pPr>
            <a:lvl9pPr marL="120315" marR="0" lvl="8"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9pPr>
          </a:lstStyle>
          <a:p>
            <a:pPr marL="120315" lvl="0" indent="-120315" algn="r" rtl="0">
              <a:spcBef>
                <a:spcPts val="0"/>
              </a:spcBef>
              <a:spcAft>
                <a:spcPts val="0"/>
              </a:spcAft>
              <a:buClr>
                <a:srgbClr val="898989"/>
              </a:buClr>
              <a:buSzPts val="1200"/>
              <a:buFont typeface="Calibri"/>
              <a:buChar char="•"/>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fault">
  <p:cSld name="Default 4">
    <p:spTree>
      <p:nvGrpSpPr>
        <p:cNvPr id="1" name="Shape 19"/>
        <p:cNvGrpSpPr/>
        <p:nvPr/>
      </p:nvGrpSpPr>
      <p:grpSpPr>
        <a:xfrm>
          <a:off x="0" y="0"/>
          <a:ext cx="0" cy="0"/>
          <a:chOff x="0" y="0"/>
          <a:chExt cx="0" cy="0"/>
        </a:xfrm>
      </p:grpSpPr>
      <p:sp>
        <p:nvSpPr>
          <p:cNvPr id="20" name="Google Shape;20;p28"/>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120315" marR="0" lvl="0"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1pPr>
            <a:lvl2pPr marL="120315" marR="0" lvl="1"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2pPr>
            <a:lvl3pPr marL="120315" marR="0" lvl="2"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3pPr>
            <a:lvl4pPr marL="120315" marR="0" lvl="3"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4pPr>
            <a:lvl5pPr marL="120315" marR="0" lvl="4"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5pPr>
            <a:lvl6pPr marL="120315" marR="0" lvl="5"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6pPr>
            <a:lvl7pPr marL="120315" marR="0" lvl="6"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7pPr>
            <a:lvl8pPr marL="120315" marR="0" lvl="7"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8pPr>
            <a:lvl9pPr marL="120315" marR="0" lvl="8" indent="-44115" algn="r">
              <a:lnSpc>
                <a:spcPct val="100000"/>
              </a:lnSpc>
              <a:spcBef>
                <a:spcPts val="0"/>
              </a:spcBef>
              <a:spcAft>
                <a:spcPts val="0"/>
              </a:spcAft>
              <a:buClr>
                <a:srgbClr val="898989"/>
              </a:buClr>
              <a:buSzPts val="1200"/>
              <a:buFont typeface="Calibri"/>
              <a:buNone/>
              <a:defRPr sz="1200">
                <a:solidFill>
                  <a:srgbClr val="898989"/>
                </a:solidFill>
                <a:latin typeface="Calibri"/>
                <a:ea typeface="Calibri"/>
                <a:cs typeface="Calibri"/>
                <a:sym typeface="Calibri"/>
              </a:defRPr>
            </a:lvl9pPr>
          </a:lstStyle>
          <a:p>
            <a:pPr marL="120315" lvl="0" indent="-120315" algn="r" rtl="0">
              <a:spcBef>
                <a:spcPts val="0"/>
              </a:spcBef>
              <a:spcAft>
                <a:spcPts val="0"/>
              </a:spcAft>
              <a:buClr>
                <a:srgbClr val="898989"/>
              </a:buClr>
              <a:buSzPts val="1200"/>
              <a:buFont typeface="Calibri"/>
              <a:buChar char="•"/>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
        <p:nvSpPr>
          <p:cNvPr id="21" name="Google Shape;21;p28"/>
          <p:cNvSpPr txBox="1">
            <a:spLocks noGrp="1"/>
          </p:cNvSpPr>
          <p:nvPr>
            <p:ph type="title"/>
          </p:nvPr>
        </p:nvSpPr>
        <p:spPr>
          <a:xfrm>
            <a:off x="457200" y="92074"/>
            <a:ext cx="8229600" cy="1508126"/>
          </a:xfrm>
          <a:prstGeom prst="rect">
            <a:avLst/>
          </a:prstGeom>
          <a:noFill/>
          <a:ln>
            <a:noFill/>
          </a:ln>
        </p:spPr>
        <p:txBody>
          <a:bodyPr spcFirstLastPara="1" wrap="square" lIns="45700" tIns="45700" rIns="45700" bIns="45700" anchor="ctr" anchorCtr="0">
            <a:noAutofit/>
          </a:bodyPr>
          <a:lstStyle>
            <a:lvl1pPr lvl="0" algn="ctr">
              <a:lnSpc>
                <a:spcPct val="100000"/>
              </a:lnSpc>
              <a:spcBef>
                <a:spcPts val="0"/>
              </a:spcBef>
              <a:spcAft>
                <a:spcPts val="0"/>
              </a:spcAft>
              <a:buClr>
                <a:srgbClr val="000000"/>
              </a:buClr>
              <a:buSzPts val="4400"/>
              <a:buFont typeface="Calibri"/>
              <a:buChar char="•"/>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22" name="Google Shape;22;p28"/>
          <p:cNvSpPr txBox="1">
            <a:spLocks noGrp="1"/>
          </p:cNvSpPr>
          <p:nvPr>
            <p:ph type="body" idx="1"/>
          </p:nvPr>
        </p:nvSpPr>
        <p:spPr>
          <a:xfrm>
            <a:off x="457200" y="1600200"/>
            <a:ext cx="4038600" cy="5257800"/>
          </a:xfrm>
          <a:prstGeom prst="rect">
            <a:avLst/>
          </a:prstGeom>
          <a:noFill/>
          <a:ln>
            <a:noFill/>
          </a:ln>
        </p:spPr>
        <p:txBody>
          <a:bodyPr spcFirstLastPara="1" wrap="square" lIns="45700" tIns="45700" rIns="45700" bIns="45700" anchor="t" anchorCtr="0">
            <a:noAutofit/>
          </a:bodyPr>
          <a:lstStyle>
            <a:lvl1pPr marL="457200" lvl="0"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1pPr>
            <a:lvl2pPr marL="914400" lvl="1"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2pPr>
            <a:lvl3pPr marL="1371600" lvl="2"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3pPr>
            <a:lvl4pPr marL="1828800" lvl="3"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4pPr>
            <a:lvl5pPr marL="2286000" lvl="4"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23"/>
        <p:cNvGrpSpPr/>
        <p:nvPr/>
      </p:nvGrpSpPr>
      <p:grpSpPr>
        <a:xfrm>
          <a:off x="0" y="0"/>
          <a:ext cx="0" cy="0"/>
          <a:chOff x="0" y="0"/>
          <a:chExt cx="0" cy="0"/>
        </a:xfrm>
      </p:grpSpPr>
      <p:sp>
        <p:nvSpPr>
          <p:cNvPr id="24" name="Google Shape;24;p29"/>
          <p:cNvSpPr txBox="1">
            <a:spLocks noGrp="1"/>
          </p:cNvSpPr>
          <p:nvPr>
            <p:ph type="title"/>
          </p:nvPr>
        </p:nvSpPr>
        <p:spPr>
          <a:xfrm>
            <a:off x="685800" y="1844675"/>
            <a:ext cx="7772400" cy="20415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Char char="•"/>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25" name="Google Shape;25;p29"/>
          <p:cNvSpPr txBox="1">
            <a:spLocks noGrp="1"/>
          </p:cNvSpPr>
          <p:nvPr>
            <p:ph type="body" idx="1"/>
          </p:nvPr>
        </p:nvSpPr>
        <p:spPr>
          <a:xfrm>
            <a:off x="1371600" y="3886200"/>
            <a:ext cx="6400800" cy="2971800"/>
          </a:xfrm>
          <a:prstGeom prst="rect">
            <a:avLst/>
          </a:prstGeom>
          <a:noFill/>
          <a:ln>
            <a:noFill/>
          </a:ln>
        </p:spPr>
        <p:txBody>
          <a:bodyPr spcFirstLastPara="1" wrap="square" lIns="45700" tIns="45700" rIns="45700" bIns="45700" anchor="t" anchorCtr="0">
            <a:normAutofit/>
          </a:bodyPr>
          <a:lstStyle>
            <a:lvl1pPr marL="457200" lvl="0" indent="-431800" algn="ctr">
              <a:lnSpc>
                <a:spcPct val="100000"/>
              </a:lnSpc>
              <a:spcBef>
                <a:spcPts val="700"/>
              </a:spcBef>
              <a:spcAft>
                <a:spcPts val="0"/>
              </a:spcAft>
              <a:buClr>
                <a:srgbClr val="888888"/>
              </a:buClr>
              <a:buSzPts val="3200"/>
              <a:buFont typeface="Calibri"/>
              <a:buChar char="•"/>
              <a:defRPr>
                <a:solidFill>
                  <a:srgbClr val="888888"/>
                </a:solidFill>
                <a:latin typeface="Calibri"/>
                <a:ea typeface="Calibri"/>
                <a:cs typeface="Calibri"/>
                <a:sym typeface="Calibri"/>
              </a:defRPr>
            </a:lvl1pPr>
            <a:lvl2pPr marL="914400" lvl="1" indent="-431800" algn="ctr">
              <a:lnSpc>
                <a:spcPct val="100000"/>
              </a:lnSpc>
              <a:spcBef>
                <a:spcPts val="700"/>
              </a:spcBef>
              <a:spcAft>
                <a:spcPts val="0"/>
              </a:spcAft>
              <a:buClr>
                <a:srgbClr val="888888"/>
              </a:buClr>
              <a:buSzPts val="3200"/>
              <a:buFont typeface="Calibri"/>
              <a:buChar char="•"/>
              <a:defRPr>
                <a:solidFill>
                  <a:srgbClr val="888888"/>
                </a:solidFill>
                <a:latin typeface="Calibri"/>
                <a:ea typeface="Calibri"/>
                <a:cs typeface="Calibri"/>
                <a:sym typeface="Calibri"/>
              </a:defRPr>
            </a:lvl2pPr>
            <a:lvl3pPr marL="1371600" lvl="2" indent="-431800" algn="ctr">
              <a:lnSpc>
                <a:spcPct val="100000"/>
              </a:lnSpc>
              <a:spcBef>
                <a:spcPts val="700"/>
              </a:spcBef>
              <a:spcAft>
                <a:spcPts val="0"/>
              </a:spcAft>
              <a:buClr>
                <a:srgbClr val="888888"/>
              </a:buClr>
              <a:buSzPts val="3200"/>
              <a:buFont typeface="Calibri"/>
              <a:buChar char="•"/>
              <a:defRPr>
                <a:solidFill>
                  <a:srgbClr val="888888"/>
                </a:solidFill>
                <a:latin typeface="Calibri"/>
                <a:ea typeface="Calibri"/>
                <a:cs typeface="Calibri"/>
                <a:sym typeface="Calibri"/>
              </a:defRPr>
            </a:lvl3pPr>
            <a:lvl4pPr marL="1828800" lvl="3" indent="-431800" algn="ctr">
              <a:lnSpc>
                <a:spcPct val="100000"/>
              </a:lnSpc>
              <a:spcBef>
                <a:spcPts val="700"/>
              </a:spcBef>
              <a:spcAft>
                <a:spcPts val="0"/>
              </a:spcAft>
              <a:buClr>
                <a:srgbClr val="888888"/>
              </a:buClr>
              <a:buSzPts val="3200"/>
              <a:buFont typeface="Calibri"/>
              <a:buChar char="•"/>
              <a:defRPr>
                <a:solidFill>
                  <a:srgbClr val="888888"/>
                </a:solidFill>
                <a:latin typeface="Calibri"/>
                <a:ea typeface="Calibri"/>
                <a:cs typeface="Calibri"/>
                <a:sym typeface="Calibri"/>
              </a:defRPr>
            </a:lvl4pPr>
            <a:lvl5pPr marL="2286000" lvl="4" indent="-431800" algn="ctr">
              <a:lnSpc>
                <a:spcPct val="100000"/>
              </a:lnSpc>
              <a:spcBef>
                <a:spcPts val="700"/>
              </a:spcBef>
              <a:spcAft>
                <a:spcPts val="0"/>
              </a:spcAft>
              <a:buClr>
                <a:srgbClr val="888888"/>
              </a:buClr>
              <a:buSzPts val="3200"/>
              <a:buFont typeface="Calibri"/>
              <a:buChar char="•"/>
              <a:defRPr>
                <a:solidFill>
                  <a:srgbClr val="888888"/>
                </a:solidFill>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26" name="Google Shape;26;p29"/>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120315" marR="0" lvl="0"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120315" marR="0" lvl="1"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120315" marR="0" lvl="2"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120315" marR="0" lvl="3"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120315" marR="0" lvl="4"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120315" marR="0" lvl="5"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120315" marR="0" lvl="6"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120315" marR="0" lvl="7"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120315" marR="0" lvl="8"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120315" lvl="0" indent="-120315" algn="r" rtl="0">
              <a:spcBef>
                <a:spcPts val="0"/>
              </a:spcBef>
              <a:spcAft>
                <a:spcPts val="0"/>
              </a:spcAft>
              <a:buClr>
                <a:srgbClr val="888888"/>
              </a:buClr>
              <a:buSzPts val="1200"/>
              <a:buFont typeface="Calibri"/>
              <a:buChar char="•"/>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7"/>
        <p:cNvGrpSpPr/>
        <p:nvPr/>
      </p:nvGrpSpPr>
      <p:grpSpPr>
        <a:xfrm>
          <a:off x="0" y="0"/>
          <a:ext cx="0" cy="0"/>
          <a:chOff x="0" y="0"/>
          <a:chExt cx="0" cy="0"/>
        </a:xfrm>
      </p:grpSpPr>
      <p:sp>
        <p:nvSpPr>
          <p:cNvPr id="28" name="Google Shape;28;p30"/>
          <p:cNvSpPr txBox="1">
            <a:spLocks noGrp="1"/>
          </p:cNvSpPr>
          <p:nvPr>
            <p:ph type="title"/>
          </p:nvPr>
        </p:nvSpPr>
        <p:spPr>
          <a:xfrm>
            <a:off x="457200" y="92076"/>
            <a:ext cx="8229600" cy="1508125"/>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Char char="•"/>
              <a:defRPr>
                <a:latin typeface="Calibri"/>
                <a:ea typeface="Calibri"/>
                <a:cs typeface="Calibri"/>
                <a:sym typeface="Calibri"/>
              </a:defRPr>
            </a:lvl1pPr>
            <a:lvl2pPr lvl="1" algn="ctr">
              <a:lnSpc>
                <a:spcPct val="100000"/>
              </a:lnSpc>
              <a:spcBef>
                <a:spcPts val="0"/>
              </a:spcBef>
              <a:spcAft>
                <a:spcPts val="0"/>
              </a:spcAft>
              <a:buSzPts val="1800"/>
              <a:buChar char="❏"/>
              <a:defRPr/>
            </a:lvl2pPr>
            <a:lvl3pPr lvl="2" algn="ctr">
              <a:lnSpc>
                <a:spcPct val="100000"/>
              </a:lnSpc>
              <a:spcBef>
                <a:spcPts val="0"/>
              </a:spcBef>
              <a:spcAft>
                <a:spcPts val="0"/>
              </a:spcAft>
              <a:buSzPts val="1800"/>
              <a:buChar char="❏"/>
              <a:defRPr/>
            </a:lvl3pPr>
            <a:lvl4pPr lvl="3" algn="ctr">
              <a:lnSpc>
                <a:spcPct val="100000"/>
              </a:lnSpc>
              <a:spcBef>
                <a:spcPts val="0"/>
              </a:spcBef>
              <a:spcAft>
                <a:spcPts val="0"/>
              </a:spcAft>
              <a:buSzPts val="1800"/>
              <a:buChar char="❏"/>
              <a:defRPr/>
            </a:lvl4pPr>
            <a:lvl5pPr lvl="4" algn="ctr">
              <a:lnSpc>
                <a:spcPct val="100000"/>
              </a:lnSpc>
              <a:spcBef>
                <a:spcPts val="0"/>
              </a:spcBef>
              <a:spcAft>
                <a:spcPts val="0"/>
              </a:spcAft>
              <a:buSzPts val="1800"/>
              <a:buChar char="❏"/>
              <a:defRPr/>
            </a:lvl5pPr>
            <a:lvl6pPr lvl="5" algn="ctr">
              <a:lnSpc>
                <a:spcPct val="100000"/>
              </a:lnSpc>
              <a:spcBef>
                <a:spcPts val="0"/>
              </a:spcBef>
              <a:spcAft>
                <a:spcPts val="0"/>
              </a:spcAft>
              <a:buSzPts val="1800"/>
              <a:buChar char="❏"/>
              <a:defRPr/>
            </a:lvl6pPr>
            <a:lvl7pPr lvl="6" algn="ctr">
              <a:lnSpc>
                <a:spcPct val="100000"/>
              </a:lnSpc>
              <a:spcBef>
                <a:spcPts val="0"/>
              </a:spcBef>
              <a:spcAft>
                <a:spcPts val="0"/>
              </a:spcAft>
              <a:buSzPts val="1800"/>
              <a:buChar char="❏"/>
              <a:defRPr/>
            </a:lvl7pPr>
            <a:lvl8pPr lvl="7" algn="ctr">
              <a:lnSpc>
                <a:spcPct val="100000"/>
              </a:lnSpc>
              <a:spcBef>
                <a:spcPts val="0"/>
              </a:spcBef>
              <a:spcAft>
                <a:spcPts val="0"/>
              </a:spcAft>
              <a:buSzPts val="1800"/>
              <a:buChar char="❏"/>
              <a:defRPr/>
            </a:lvl8pPr>
            <a:lvl9pPr lvl="8" algn="ctr">
              <a:lnSpc>
                <a:spcPct val="100000"/>
              </a:lnSpc>
              <a:spcBef>
                <a:spcPts val="0"/>
              </a:spcBef>
              <a:spcAft>
                <a:spcPts val="0"/>
              </a:spcAft>
              <a:buSzPts val="1800"/>
              <a:buChar char="❏"/>
              <a:defRPr/>
            </a:lvl9pPr>
          </a:lstStyle>
          <a:p>
            <a:endParaRPr/>
          </a:p>
        </p:txBody>
      </p:sp>
      <p:sp>
        <p:nvSpPr>
          <p:cNvPr id="29" name="Google Shape;29;p30"/>
          <p:cNvSpPr txBox="1">
            <a:spLocks noGrp="1"/>
          </p:cNvSpPr>
          <p:nvPr>
            <p:ph type="body" idx="1"/>
          </p:nvPr>
        </p:nvSpPr>
        <p:spPr>
          <a:xfrm>
            <a:off x="457200" y="1600200"/>
            <a:ext cx="8229600" cy="5257800"/>
          </a:xfrm>
          <a:prstGeom prst="rect">
            <a:avLst/>
          </a:prstGeom>
          <a:noFill/>
          <a:ln>
            <a:noFill/>
          </a:ln>
        </p:spPr>
        <p:txBody>
          <a:bodyPr spcFirstLastPara="1" wrap="square" lIns="45700" tIns="45700" rIns="45700" bIns="45700" anchor="t" anchorCtr="0">
            <a:normAutofit/>
          </a:bodyPr>
          <a:lstStyle>
            <a:lvl1pPr marL="457200" lvl="0"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1pPr>
            <a:lvl2pPr marL="914400" lvl="1"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2pPr>
            <a:lvl3pPr marL="1371600" lvl="2"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3pPr>
            <a:lvl4pPr marL="1828800" lvl="3"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4pPr>
            <a:lvl5pPr marL="2286000" lvl="4" indent="-431800" algn="l">
              <a:lnSpc>
                <a:spcPct val="100000"/>
              </a:lnSpc>
              <a:spcBef>
                <a:spcPts val="700"/>
              </a:spcBef>
              <a:spcAft>
                <a:spcPts val="0"/>
              </a:spcAft>
              <a:buClr>
                <a:srgbClr val="000000"/>
              </a:buClr>
              <a:buSzPts val="3200"/>
              <a:buFont typeface="Arial"/>
              <a:buChar char="»"/>
              <a:defRPr>
                <a:latin typeface="Calibri"/>
                <a:ea typeface="Calibri"/>
                <a:cs typeface="Calibri"/>
                <a:sym typeface="Calibri"/>
              </a:defRPr>
            </a:lvl5pPr>
            <a:lvl6pPr marL="2743200" lvl="5" indent="-342900" algn="l">
              <a:lnSpc>
                <a:spcPct val="100000"/>
              </a:lnSpc>
              <a:spcBef>
                <a:spcPts val="700"/>
              </a:spcBef>
              <a:spcAft>
                <a:spcPts val="0"/>
              </a:spcAft>
              <a:buClr>
                <a:srgbClr val="000000"/>
              </a:buClr>
              <a:buSzPts val="1800"/>
              <a:buChar char="•"/>
              <a:defRPr/>
            </a:lvl6pPr>
            <a:lvl7pPr marL="3200400" lvl="6" indent="-342900" algn="l">
              <a:lnSpc>
                <a:spcPct val="100000"/>
              </a:lnSpc>
              <a:spcBef>
                <a:spcPts val="700"/>
              </a:spcBef>
              <a:spcAft>
                <a:spcPts val="0"/>
              </a:spcAft>
              <a:buClr>
                <a:srgbClr val="000000"/>
              </a:buClr>
              <a:buSzPts val="1800"/>
              <a:buChar char="•"/>
              <a:defRPr/>
            </a:lvl7pPr>
            <a:lvl8pPr marL="3657600" lvl="7" indent="-342900" algn="l">
              <a:lnSpc>
                <a:spcPct val="100000"/>
              </a:lnSpc>
              <a:spcBef>
                <a:spcPts val="700"/>
              </a:spcBef>
              <a:spcAft>
                <a:spcPts val="0"/>
              </a:spcAft>
              <a:buClr>
                <a:srgbClr val="000000"/>
              </a:buClr>
              <a:buSzPts val="1800"/>
              <a:buChar char="•"/>
              <a:defRPr/>
            </a:lvl8pPr>
            <a:lvl9pPr marL="4114800" lvl="8" indent="-342900" algn="l">
              <a:lnSpc>
                <a:spcPct val="100000"/>
              </a:lnSpc>
              <a:spcBef>
                <a:spcPts val="700"/>
              </a:spcBef>
              <a:spcAft>
                <a:spcPts val="0"/>
              </a:spcAft>
              <a:buClr>
                <a:srgbClr val="000000"/>
              </a:buClr>
              <a:buSzPts val="1800"/>
              <a:buChar char="•"/>
              <a:defRPr/>
            </a:lvl9pPr>
          </a:lstStyle>
          <a:p>
            <a:endParaRPr/>
          </a:p>
        </p:txBody>
      </p:sp>
      <p:sp>
        <p:nvSpPr>
          <p:cNvPr id="30" name="Google Shape;30;p30"/>
          <p:cNvSpPr txBox="1">
            <a:spLocks noGrp="1"/>
          </p:cNvSpPr>
          <p:nvPr>
            <p:ph type="sldNum" idx="12"/>
          </p:nvPr>
        </p:nvSpPr>
        <p:spPr>
          <a:xfrm>
            <a:off x="6553200" y="6404292"/>
            <a:ext cx="2133600" cy="269241"/>
          </a:xfrm>
          <a:prstGeom prst="rect">
            <a:avLst/>
          </a:prstGeom>
          <a:noFill/>
          <a:ln>
            <a:noFill/>
          </a:ln>
        </p:spPr>
        <p:txBody>
          <a:bodyPr spcFirstLastPara="1" wrap="square" lIns="45700" tIns="45700" rIns="45700" bIns="45700" anchor="ctr" anchorCtr="0">
            <a:spAutoFit/>
          </a:bodyPr>
          <a:lstStyle>
            <a:lvl1pPr marL="120315" marR="0" lvl="0"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1pPr>
            <a:lvl2pPr marL="120315" marR="0" lvl="1"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2pPr>
            <a:lvl3pPr marL="120315" marR="0" lvl="2"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3pPr>
            <a:lvl4pPr marL="120315" marR="0" lvl="3"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4pPr>
            <a:lvl5pPr marL="120315" marR="0" lvl="4"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5pPr>
            <a:lvl6pPr marL="120315" marR="0" lvl="5"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6pPr>
            <a:lvl7pPr marL="120315" marR="0" lvl="6"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7pPr>
            <a:lvl8pPr marL="120315" marR="0" lvl="7"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8pPr>
            <a:lvl9pPr marL="120315" marR="0" lvl="8" indent="-44115" algn="r">
              <a:lnSpc>
                <a:spcPct val="100000"/>
              </a:lnSpc>
              <a:spcBef>
                <a:spcPts val="0"/>
              </a:spcBef>
              <a:spcAft>
                <a:spcPts val="0"/>
              </a:spcAft>
              <a:buClr>
                <a:srgbClr val="888888"/>
              </a:buClr>
              <a:buSzPts val="1200"/>
              <a:buFont typeface="Calibri"/>
              <a:buNone/>
              <a:defRPr sz="1200">
                <a:solidFill>
                  <a:srgbClr val="888888"/>
                </a:solidFill>
                <a:latin typeface="Calibri"/>
                <a:ea typeface="Calibri"/>
                <a:cs typeface="Calibri"/>
                <a:sym typeface="Calibri"/>
              </a:defRPr>
            </a:lvl9pPr>
          </a:lstStyle>
          <a:p>
            <a:pPr marL="120315" lvl="0" indent="-120315" algn="r" rtl="0">
              <a:spcBef>
                <a:spcPts val="0"/>
              </a:spcBef>
              <a:spcAft>
                <a:spcPts val="0"/>
              </a:spcAft>
              <a:buClr>
                <a:srgbClr val="888888"/>
              </a:buClr>
              <a:buSzPts val="1200"/>
              <a:buFont typeface="Calibri"/>
              <a:buChar char="•"/>
            </a:pPr>
            <a:fld id="{00000000-1234-1234-1234-123412341234}" type="slidenum">
              <a:rPr lang="en-US"/>
              <a:t>‹#›</a:t>
            </a:fld>
            <a:endParaRPr sz="1600">
              <a:solidFill>
                <a:srgbClr val="000000"/>
              </a:solidFill>
              <a:latin typeface="Times New Roman"/>
              <a:ea typeface="Times New Roman"/>
              <a:cs typeface="Times New Roman"/>
              <a:sym typeface="Times New Roman"/>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Default">
  <p:cSld name="Default 5">
    <p:spTree>
      <p:nvGrpSpPr>
        <p:cNvPr id="1" name="Shape 31"/>
        <p:cNvGrpSpPr/>
        <p:nvPr/>
      </p:nvGrpSpPr>
      <p:grpSpPr>
        <a:xfrm>
          <a:off x="0" y="0"/>
          <a:ext cx="0" cy="0"/>
          <a:chOff x="0" y="0"/>
          <a:chExt cx="0" cy="0"/>
        </a:xfrm>
      </p:grpSpPr>
      <p:sp>
        <p:nvSpPr>
          <p:cNvPr id="32" name="Google Shape;32;p31"/>
          <p:cNvSpPr txBox="1">
            <a:spLocks noGrp="1"/>
          </p:cNvSpPr>
          <p:nvPr>
            <p:ph type="sldNum" idx="12"/>
          </p:nvPr>
        </p:nvSpPr>
        <p:spPr>
          <a:xfrm>
            <a:off x="6553200" y="6248400"/>
            <a:ext cx="1905000" cy="311408"/>
          </a:xfrm>
          <a:prstGeom prst="rect">
            <a:avLst/>
          </a:prstGeom>
          <a:noFill/>
          <a:ln>
            <a:noFill/>
          </a:ln>
        </p:spPr>
        <p:txBody>
          <a:bodyPr spcFirstLastPara="1" wrap="square" lIns="45700" tIns="45700" rIns="45700" bIns="45700" anchor="t" anchorCtr="0">
            <a:spAutoFit/>
          </a:bodyPr>
          <a:lstStyle>
            <a:lvl1pPr marL="160421" marR="0" lvl="0"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1pPr>
            <a:lvl2pPr marL="160421" marR="0" lvl="1"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2pPr>
            <a:lvl3pPr marL="160421" marR="0" lvl="2"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3pPr>
            <a:lvl4pPr marL="160421" marR="0" lvl="3"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4pPr>
            <a:lvl5pPr marL="160421" marR="0" lvl="4"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5pPr>
            <a:lvl6pPr marL="160421" marR="0" lvl="5"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6pPr>
            <a:lvl7pPr marL="160421" marR="0" lvl="6"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7pPr>
            <a:lvl8pPr marL="160421" marR="0" lvl="7"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8pPr>
            <a:lvl9pPr marL="160421" marR="0" lvl="8"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9pPr>
          </a:lstStyle>
          <a:p>
            <a:pPr marL="160421" lvl="0" indent="-160421" algn="l" rtl="0">
              <a:spcBef>
                <a:spcPts val="0"/>
              </a:spcBef>
              <a:spcAft>
                <a:spcPts val="0"/>
              </a:spcAft>
              <a:buClr>
                <a:srgbClr val="000000"/>
              </a:buClr>
              <a:buSzPts val="1600"/>
              <a:buFont typeface="Times New Roman"/>
              <a:buChar char="•"/>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Default">
  <p:cSld name="Default 6">
    <p:spTree>
      <p:nvGrpSpPr>
        <p:cNvPr id="1" name="Shape 33"/>
        <p:cNvGrpSpPr/>
        <p:nvPr/>
      </p:nvGrpSpPr>
      <p:grpSpPr>
        <a:xfrm>
          <a:off x="0" y="0"/>
          <a:ext cx="0" cy="0"/>
          <a:chOff x="0" y="0"/>
          <a:chExt cx="0" cy="0"/>
        </a:xfrm>
      </p:grpSpPr>
      <p:sp>
        <p:nvSpPr>
          <p:cNvPr id="34" name="Google Shape;34;p32"/>
          <p:cNvSpPr txBox="1">
            <a:spLocks noGrp="1"/>
          </p:cNvSpPr>
          <p:nvPr>
            <p:ph type="sldNum" idx="12"/>
          </p:nvPr>
        </p:nvSpPr>
        <p:spPr>
          <a:xfrm>
            <a:off x="6553200" y="6248400"/>
            <a:ext cx="1905000" cy="311408"/>
          </a:xfrm>
          <a:prstGeom prst="rect">
            <a:avLst/>
          </a:prstGeom>
          <a:noFill/>
          <a:ln>
            <a:noFill/>
          </a:ln>
        </p:spPr>
        <p:txBody>
          <a:bodyPr spcFirstLastPara="1" wrap="square" lIns="45700" tIns="45700" rIns="45700" bIns="45700" anchor="t" anchorCtr="0">
            <a:spAutoFit/>
          </a:bodyPr>
          <a:lstStyle>
            <a:lvl1pPr marL="160421" marR="0" lvl="0"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1pPr>
            <a:lvl2pPr marL="160421" marR="0" lvl="1"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2pPr>
            <a:lvl3pPr marL="160421" marR="0" lvl="2"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3pPr>
            <a:lvl4pPr marL="160421" marR="0" lvl="3"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4pPr>
            <a:lvl5pPr marL="160421" marR="0" lvl="4"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5pPr>
            <a:lvl6pPr marL="160421" marR="0" lvl="5"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6pPr>
            <a:lvl7pPr marL="160421" marR="0" lvl="6"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7pPr>
            <a:lvl8pPr marL="160421" marR="0" lvl="7"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8pPr>
            <a:lvl9pPr marL="160421" marR="0" lvl="8" indent="-58820" algn="l">
              <a:lnSpc>
                <a:spcPct val="100000"/>
              </a:lnSpc>
              <a:spcBef>
                <a:spcPts val="0"/>
              </a:spcBef>
              <a:spcAft>
                <a:spcPts val="0"/>
              </a:spcAft>
              <a:buClr>
                <a:srgbClr val="000000"/>
              </a:buClr>
              <a:buSzPts val="1600"/>
              <a:buFont typeface="Times New Roman"/>
              <a:buNone/>
              <a:defRPr sz="1600" b="0">
                <a:solidFill>
                  <a:srgbClr val="000000"/>
                </a:solidFill>
                <a:latin typeface="Times New Roman"/>
                <a:ea typeface="Times New Roman"/>
                <a:cs typeface="Times New Roman"/>
                <a:sym typeface="Times New Roman"/>
              </a:defRPr>
            </a:lvl9pPr>
          </a:lstStyle>
          <a:p>
            <a:pPr marL="160421" lvl="0" indent="-160421" algn="l" rtl="0">
              <a:spcBef>
                <a:spcPts val="0"/>
              </a:spcBef>
              <a:spcAft>
                <a:spcPts val="0"/>
              </a:spcAft>
              <a:buClr>
                <a:srgbClr val="000000"/>
              </a:buClr>
              <a:buSzPts val="1600"/>
              <a:buFont typeface="Times New Roman"/>
              <a:buChar char="•"/>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23"/>
          <p:cNvSpPr txBox="1">
            <a:spLocks noGrp="1"/>
          </p:cNvSpPr>
          <p:nvPr>
            <p:ph type="sldNum" idx="12"/>
          </p:nvPr>
        </p:nvSpPr>
        <p:spPr>
          <a:xfrm>
            <a:off x="6553200" y="6248400"/>
            <a:ext cx="1905000" cy="311408"/>
          </a:xfrm>
          <a:prstGeom prst="rect">
            <a:avLst/>
          </a:prstGeom>
          <a:noFill/>
          <a:ln>
            <a:noFill/>
          </a:ln>
        </p:spPr>
        <p:txBody>
          <a:bodyPr spcFirstLastPara="1" wrap="square" lIns="45700" tIns="45700" rIns="45700" bIns="45700" anchor="t" anchorCtr="0">
            <a:spAutoFit/>
          </a:bodyPr>
          <a:lstStyle>
            <a:lvl1pPr marL="160421" marR="0" lvl="0"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1pPr>
            <a:lvl2pPr marL="160421" marR="0" lvl="1"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2pPr>
            <a:lvl3pPr marL="160421" marR="0" lvl="2"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3pPr>
            <a:lvl4pPr marL="160421" marR="0" lvl="3"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4pPr>
            <a:lvl5pPr marL="160421" marR="0" lvl="4"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5pPr>
            <a:lvl6pPr marL="160421" marR="0" lvl="5"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6pPr>
            <a:lvl7pPr marL="160421" marR="0" lvl="6"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7pPr>
            <a:lvl8pPr marL="160421" marR="0" lvl="7"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8pPr>
            <a:lvl9pPr marL="160421" marR="0" lvl="8" indent="-58820" algn="l" rtl="0">
              <a:lnSpc>
                <a:spcPct val="100000"/>
              </a:lnSpc>
              <a:spcBef>
                <a:spcPts val="0"/>
              </a:spcBef>
              <a:spcAft>
                <a:spcPts val="0"/>
              </a:spcAft>
              <a:buClr>
                <a:srgbClr val="000000"/>
              </a:buClr>
              <a:buSzPts val="1600"/>
              <a:buFont typeface="Times New Roman"/>
              <a:buNone/>
              <a:defRPr sz="1600" b="0" i="0" u="none" strike="noStrike" cap="none">
                <a:solidFill>
                  <a:srgbClr val="000000"/>
                </a:solidFill>
                <a:latin typeface="Times New Roman"/>
                <a:ea typeface="Times New Roman"/>
                <a:cs typeface="Times New Roman"/>
                <a:sym typeface="Times New Roman"/>
              </a:defRPr>
            </a:lvl9pPr>
          </a:lstStyle>
          <a:p>
            <a:pPr marL="160421" lvl="0" indent="-160421" algn="l" rtl="0">
              <a:spcBef>
                <a:spcPts val="0"/>
              </a:spcBef>
              <a:spcAft>
                <a:spcPts val="0"/>
              </a:spcAft>
              <a:buClr>
                <a:srgbClr val="000000"/>
              </a:buClr>
              <a:buSzPts val="1600"/>
              <a:buFont typeface="Times New Roman"/>
              <a:buChar char="•"/>
            </a:pPr>
            <a:fld id="{00000000-1234-1234-1234-123412341234}" type="slidenum">
              <a:rPr lang="en-US"/>
              <a:t>‹#›</a:t>
            </a:fld>
            <a:endParaRPr sz="1400">
              <a:latin typeface="Arial"/>
              <a:ea typeface="Arial"/>
              <a:cs typeface="Arial"/>
              <a:sym typeface="Arial"/>
            </a:endParaRPr>
          </a:p>
        </p:txBody>
      </p:sp>
      <p:sp>
        <p:nvSpPr>
          <p:cNvPr id="7" name="Google Shape;7;p23"/>
          <p:cNvSpPr txBox="1">
            <a:spLocks noGrp="1"/>
          </p:cNvSpPr>
          <p:nvPr>
            <p:ph type="title"/>
          </p:nvPr>
        </p:nvSpPr>
        <p:spPr>
          <a:xfrm>
            <a:off x="457200" y="92074"/>
            <a:ext cx="8229600" cy="1508126"/>
          </a:xfrm>
          <a:prstGeom prst="rect">
            <a:avLst/>
          </a:prstGeom>
          <a:noFill/>
          <a:ln>
            <a:noFill/>
          </a:ln>
        </p:spPr>
        <p:txBody>
          <a:bodyPr spcFirstLastPara="1" wrap="square" lIns="45700" tIns="45700" rIns="45700" bIns="45700" anchor="ctr" anchorCtr="0">
            <a:noAutofit/>
          </a:bodyPr>
          <a:lstStyle>
            <a:lvl1pPr marR="0" lvl="0"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1pPr>
            <a:lvl2pPr marR="0" lvl="1"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2pPr>
            <a:lvl3pPr marR="0" lvl="2"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3pPr>
            <a:lvl4pPr marR="0" lvl="3"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4pPr>
            <a:lvl5pPr marR="0" lvl="4"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5pPr>
            <a:lvl6pPr marR="0" lvl="5"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6pPr>
            <a:lvl7pPr marR="0" lvl="6"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7pPr>
            <a:lvl8pPr marR="0" lvl="7"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8pPr>
            <a:lvl9pPr marR="0" lvl="8" algn="ctr" rtl="0">
              <a:lnSpc>
                <a:spcPct val="100000"/>
              </a:lnSpc>
              <a:spcBef>
                <a:spcPts val="0"/>
              </a:spcBef>
              <a:spcAft>
                <a:spcPts val="0"/>
              </a:spcAft>
              <a:buClr>
                <a:srgbClr val="38761D"/>
              </a:buClr>
              <a:buSzPts val="4400"/>
              <a:buFont typeface="Helvetica Neue"/>
              <a:buChar char="❏"/>
              <a:defRPr sz="4400" b="0" i="0" u="none" strike="noStrike" cap="none">
                <a:solidFill>
                  <a:srgbClr val="000000"/>
                </a:solidFill>
                <a:latin typeface="Times New Roman"/>
                <a:ea typeface="Times New Roman"/>
                <a:cs typeface="Times New Roman"/>
                <a:sym typeface="Times New Roman"/>
              </a:defRPr>
            </a:lvl9pPr>
          </a:lstStyle>
          <a:p>
            <a:endParaRPr/>
          </a:p>
        </p:txBody>
      </p:sp>
      <p:sp>
        <p:nvSpPr>
          <p:cNvPr id="8" name="Google Shape;8;p23"/>
          <p:cNvSpPr txBox="1">
            <a:spLocks noGrp="1"/>
          </p:cNvSpPr>
          <p:nvPr>
            <p:ph type="body" idx="1"/>
          </p:nvPr>
        </p:nvSpPr>
        <p:spPr>
          <a:xfrm>
            <a:off x="457200" y="1600200"/>
            <a:ext cx="8229600" cy="5257800"/>
          </a:xfrm>
          <a:prstGeom prst="rect">
            <a:avLst/>
          </a:prstGeom>
          <a:noFill/>
          <a:ln>
            <a:noFill/>
          </a:ln>
        </p:spPr>
        <p:txBody>
          <a:bodyPr spcFirstLastPara="1" wrap="square" lIns="45700" tIns="45700" rIns="45700" bIns="45700" anchor="t" anchorCtr="0">
            <a:noAutofit/>
          </a:bodyPr>
          <a:lstStyle>
            <a:lvl1pPr marL="457200" marR="0" lvl="0"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1pPr>
            <a:lvl2pPr marL="914400" marR="0" lvl="1"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2pPr>
            <a:lvl3pPr marL="1371600" marR="0" lvl="2"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3pPr>
            <a:lvl4pPr marL="1828800" marR="0" lvl="3"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4pPr>
            <a:lvl5pPr marL="2286000" marR="0" lvl="4"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5pPr>
            <a:lvl6pPr marL="2743200" marR="0" lvl="5"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6pPr>
            <a:lvl7pPr marL="3200400" marR="0" lvl="6"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7pPr>
            <a:lvl8pPr marL="3657600" marR="0" lvl="7"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8pPr>
            <a:lvl9pPr marL="4114800" marR="0" lvl="8" indent="-431800" algn="l" rtl="0">
              <a:lnSpc>
                <a:spcPct val="100000"/>
              </a:lnSpc>
              <a:spcBef>
                <a:spcPts val="700"/>
              </a:spcBef>
              <a:spcAft>
                <a:spcPts val="0"/>
              </a:spcAft>
              <a:buClr>
                <a:srgbClr val="000000"/>
              </a:buClr>
              <a:buSzPts val="3200"/>
              <a:buFont typeface="Times New Roman"/>
              <a:buChar char="•"/>
              <a:defRPr sz="3200" b="0" i="0" u="none" strike="noStrike" cap="none">
                <a:solidFill>
                  <a:srgbClr val="000000"/>
                </a:solidFill>
                <a:latin typeface="Times New Roman"/>
                <a:ea typeface="Times New Roman"/>
                <a:cs typeface="Times New Roman"/>
                <a:sym typeface="Times New Roman"/>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26.jpg"/><Relationship Id="rId5" Type="http://schemas.openxmlformats.org/officeDocument/2006/relationships/image" Target="../media/image25.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0.jp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7.png"/><Relationship Id="rId4" Type="http://schemas.openxmlformats.org/officeDocument/2006/relationships/image" Target="../media/image6.jpg"/></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1.png"/><Relationship Id="rId7" Type="http://schemas.openxmlformats.org/officeDocument/2006/relationships/image" Target="../media/image33.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7.png"/><Relationship Id="rId4" Type="http://schemas.openxmlformats.org/officeDocument/2006/relationships/image" Target="../media/image6.jpg"/><Relationship Id="rId9"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36.png"/><Relationship Id="rId5" Type="http://schemas.openxmlformats.org/officeDocument/2006/relationships/image" Target="../media/image7.png"/><Relationship Id="rId4" Type="http://schemas.openxmlformats.org/officeDocument/2006/relationships/image" Target="../media/image6.jp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arxiv.org/abs/2004.09105"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47.png"/><Relationship Id="rId5" Type="http://schemas.openxmlformats.org/officeDocument/2006/relationships/image" Target="../media/image46.jpg"/><Relationship Id="rId4" Type="http://schemas.openxmlformats.org/officeDocument/2006/relationships/image" Target="../media/image45.jp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20.png"/><Relationship Id="rId5" Type="http://schemas.openxmlformats.org/officeDocument/2006/relationships/image" Target="../media/image19.jp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
          <p:cNvSpPr txBox="1">
            <a:spLocks noGrp="1"/>
          </p:cNvSpPr>
          <p:nvPr>
            <p:ph type="title" idx="4294967295"/>
          </p:nvPr>
        </p:nvSpPr>
        <p:spPr>
          <a:xfrm>
            <a:off x="887412" y="528267"/>
            <a:ext cx="7559676" cy="5040809"/>
          </a:xfrm>
          <a:prstGeom prst="rect">
            <a:avLst/>
          </a:prstGeom>
          <a:noFill/>
          <a:ln>
            <a:noFill/>
          </a:ln>
        </p:spPr>
        <p:txBody>
          <a:bodyPr spcFirstLastPara="1" wrap="square" lIns="45700" tIns="45700" rIns="45700" bIns="45700" anchor="ctr" anchorCtr="0">
            <a:normAutofit/>
          </a:bodyPr>
          <a:lstStyle/>
          <a:p>
            <a:pPr marL="0" lvl="0" indent="0" algn="ctr" rtl="0">
              <a:lnSpc>
                <a:spcPct val="100000"/>
              </a:lnSpc>
              <a:spcBef>
                <a:spcPts val="0"/>
              </a:spcBef>
              <a:spcAft>
                <a:spcPts val="0"/>
              </a:spcAft>
              <a:buClr>
                <a:srgbClr val="000000"/>
              </a:buClr>
              <a:buSzPts val="3136"/>
              <a:buFont typeface="Times New Roman"/>
              <a:buNone/>
            </a:pPr>
            <a:r>
              <a:rPr lang="en-US" sz="2000" b="1" dirty="0"/>
              <a:t>The </a:t>
            </a:r>
            <a:r>
              <a:rPr lang="en-US" sz="2000" b="1" baseline="30000" dirty="0"/>
              <a:t>7</a:t>
            </a:r>
            <a:r>
              <a:rPr lang="en-US" sz="2000" b="1" dirty="0"/>
              <a:t>Be + d reaction in the context of the cosmological lithium problem</a:t>
            </a:r>
            <a:br>
              <a:rPr lang="en-US" sz="2000" b="1" dirty="0"/>
            </a:br>
            <a:br>
              <a:rPr lang="en-US" sz="2000" b="1" dirty="0"/>
            </a:br>
            <a:r>
              <a:rPr lang="en-US" sz="2000" b="1" i="1" dirty="0" err="1">
                <a:solidFill>
                  <a:srgbClr val="FF0000"/>
                </a:solidFill>
              </a:rPr>
              <a:t>Dhruba</a:t>
            </a:r>
            <a:r>
              <a:rPr lang="en-US" sz="2000" b="1" i="1" dirty="0">
                <a:solidFill>
                  <a:srgbClr val="FF0000"/>
                </a:solidFill>
              </a:rPr>
              <a:t>  Gupta</a:t>
            </a:r>
            <a:endParaRPr sz="2000" b="1" i="1" dirty="0">
              <a:solidFill>
                <a:srgbClr val="FF0000"/>
              </a:solidFill>
            </a:endParaRPr>
          </a:p>
          <a:p>
            <a:pPr marL="0" lvl="0" indent="0" algn="ctr" rtl="0">
              <a:lnSpc>
                <a:spcPct val="100000"/>
              </a:lnSpc>
              <a:spcBef>
                <a:spcPts val="0"/>
              </a:spcBef>
              <a:spcAft>
                <a:spcPts val="0"/>
              </a:spcAft>
              <a:buClr>
                <a:srgbClr val="FF0000"/>
              </a:buClr>
              <a:buSzPts val="2352"/>
              <a:buFont typeface="Times New Roman"/>
              <a:buNone/>
            </a:pPr>
            <a:br>
              <a:rPr lang="en-US" sz="2000" b="1" i="1" dirty="0">
                <a:solidFill>
                  <a:srgbClr val="FF0000"/>
                </a:solidFill>
              </a:rPr>
            </a:br>
            <a:r>
              <a:rPr lang="en-US" sz="2000" b="1" dirty="0">
                <a:solidFill>
                  <a:srgbClr val="0000FF"/>
                </a:solidFill>
              </a:rPr>
              <a:t>Department of Physics, Bose Institute</a:t>
            </a:r>
            <a:endParaRPr sz="2000" b="1" dirty="0">
              <a:solidFill>
                <a:srgbClr val="0000FF"/>
              </a:solidFill>
            </a:endParaRPr>
          </a:p>
          <a:p>
            <a:pPr marL="0" lvl="0" indent="0" algn="ctr" rtl="0">
              <a:lnSpc>
                <a:spcPct val="100000"/>
              </a:lnSpc>
              <a:spcBef>
                <a:spcPts val="1100"/>
              </a:spcBef>
              <a:spcAft>
                <a:spcPts val="0"/>
              </a:spcAft>
              <a:buClr>
                <a:srgbClr val="000000"/>
              </a:buClr>
              <a:buSzPts val="2352"/>
              <a:buFont typeface="Times"/>
              <a:buNone/>
            </a:pPr>
            <a:endParaRPr sz="2000" b="1" dirty="0">
              <a:solidFill>
                <a:srgbClr val="0000FF"/>
              </a:solidFill>
              <a:latin typeface="Times New Roman"/>
              <a:ea typeface="Times New Roman"/>
              <a:cs typeface="Times New Roman"/>
              <a:sym typeface="Times New Roman"/>
            </a:endParaRPr>
          </a:p>
          <a:p>
            <a:pPr marL="0" lvl="0" indent="0" algn="ctr" rtl="0">
              <a:lnSpc>
                <a:spcPct val="100000"/>
              </a:lnSpc>
              <a:spcBef>
                <a:spcPts val="0"/>
              </a:spcBef>
              <a:spcAft>
                <a:spcPts val="0"/>
              </a:spcAft>
              <a:buClr>
                <a:srgbClr val="FF2600"/>
              </a:buClr>
              <a:buSzPts val="1700"/>
              <a:buFont typeface="Times New Roman"/>
              <a:buNone/>
            </a:pPr>
            <a:r>
              <a:rPr lang="en-US" sz="2000" dirty="0" err="1">
                <a:solidFill>
                  <a:srgbClr val="FF2600"/>
                </a:solidFill>
              </a:rPr>
              <a:t>Sk</a:t>
            </a:r>
            <a:r>
              <a:rPr lang="en-US" sz="2000" dirty="0">
                <a:solidFill>
                  <a:srgbClr val="FF2600"/>
                </a:solidFill>
              </a:rPr>
              <a:t> M Ali, D Gupta, K </a:t>
            </a:r>
            <a:r>
              <a:rPr lang="en-US" sz="2000" dirty="0" err="1">
                <a:solidFill>
                  <a:srgbClr val="FF2600"/>
                </a:solidFill>
              </a:rPr>
              <a:t>Kundalia</a:t>
            </a:r>
            <a:r>
              <a:rPr lang="en-US" sz="2000" dirty="0">
                <a:solidFill>
                  <a:srgbClr val="FF2600"/>
                </a:solidFill>
              </a:rPr>
              <a:t>, S K </a:t>
            </a:r>
            <a:r>
              <a:rPr lang="en-US" sz="2000" dirty="0" err="1">
                <a:solidFill>
                  <a:srgbClr val="FF2600"/>
                </a:solidFill>
              </a:rPr>
              <a:t>Saha</a:t>
            </a:r>
            <a:r>
              <a:rPr lang="en-US" sz="2000" dirty="0"/>
              <a:t>   Bose Institute, India</a:t>
            </a:r>
            <a:endParaRPr sz="2000" dirty="0"/>
          </a:p>
          <a:p>
            <a:pPr marL="0" lvl="0" indent="0" algn="ctr" rtl="0">
              <a:lnSpc>
                <a:spcPct val="100000"/>
              </a:lnSpc>
              <a:spcBef>
                <a:spcPts val="0"/>
              </a:spcBef>
              <a:spcAft>
                <a:spcPts val="0"/>
              </a:spcAft>
              <a:buClr>
                <a:srgbClr val="FF2600"/>
              </a:buClr>
              <a:buSzPts val="1700"/>
              <a:buFont typeface="Times New Roman"/>
              <a:buNone/>
            </a:pPr>
            <a:r>
              <a:rPr lang="en-US" sz="2000" dirty="0">
                <a:solidFill>
                  <a:srgbClr val="FF2600"/>
                </a:solidFill>
              </a:rPr>
              <a:t>O </a:t>
            </a:r>
            <a:r>
              <a:rPr lang="en-US" sz="2000" dirty="0" err="1">
                <a:solidFill>
                  <a:srgbClr val="FF2600"/>
                </a:solidFill>
              </a:rPr>
              <a:t>Tengblad</a:t>
            </a:r>
            <a:r>
              <a:rPr lang="en-US" sz="2000" dirty="0">
                <a:solidFill>
                  <a:srgbClr val="FF2600"/>
                </a:solidFill>
              </a:rPr>
              <a:t>, J D </a:t>
            </a:r>
            <a:r>
              <a:rPr lang="en-US" sz="2000" dirty="0" err="1">
                <a:solidFill>
                  <a:srgbClr val="FF2600"/>
                </a:solidFill>
              </a:rPr>
              <a:t>Ovejas</a:t>
            </a:r>
            <a:r>
              <a:rPr lang="en-US" sz="2000" dirty="0">
                <a:solidFill>
                  <a:srgbClr val="FF2600"/>
                </a:solidFill>
              </a:rPr>
              <a:t>, A </a:t>
            </a:r>
            <a:r>
              <a:rPr lang="en-US" sz="2000" dirty="0" err="1">
                <a:solidFill>
                  <a:srgbClr val="FF2600"/>
                </a:solidFill>
              </a:rPr>
              <a:t>Perea</a:t>
            </a:r>
            <a:r>
              <a:rPr lang="en-US" sz="2000" dirty="0"/>
              <a:t>  CSIC, Madrid, Spain</a:t>
            </a:r>
            <a:endParaRPr sz="2000" dirty="0"/>
          </a:p>
          <a:p>
            <a:pPr marL="0" lvl="0" indent="0" algn="ctr" rtl="0">
              <a:lnSpc>
                <a:spcPct val="100000"/>
              </a:lnSpc>
              <a:spcBef>
                <a:spcPts val="0"/>
              </a:spcBef>
              <a:spcAft>
                <a:spcPts val="0"/>
              </a:spcAft>
              <a:buClr>
                <a:srgbClr val="FF2600"/>
              </a:buClr>
              <a:buSzPts val="1700"/>
              <a:buFont typeface="Times New Roman"/>
              <a:buNone/>
            </a:pPr>
            <a:r>
              <a:rPr lang="en-US" sz="2000" dirty="0">
                <a:solidFill>
                  <a:srgbClr val="FF2600"/>
                </a:solidFill>
              </a:rPr>
              <a:t>J </a:t>
            </a:r>
            <a:r>
              <a:rPr lang="en-US" sz="2000" dirty="0" err="1">
                <a:solidFill>
                  <a:srgbClr val="FF2600"/>
                </a:solidFill>
              </a:rPr>
              <a:t>Cederkall</a:t>
            </a:r>
            <a:r>
              <a:rPr lang="en-US" sz="2000" dirty="0">
                <a:solidFill>
                  <a:srgbClr val="FF2600"/>
                </a:solidFill>
              </a:rPr>
              <a:t>, J Park</a:t>
            </a:r>
            <a:r>
              <a:rPr lang="en-US" sz="2000" dirty="0"/>
              <a:t> Lund University, Sweden</a:t>
            </a:r>
            <a:endParaRPr sz="2000" dirty="0"/>
          </a:p>
          <a:p>
            <a:pPr marL="0" lvl="0" indent="0" algn="ctr" rtl="0">
              <a:lnSpc>
                <a:spcPct val="100000"/>
              </a:lnSpc>
              <a:spcBef>
                <a:spcPts val="0"/>
              </a:spcBef>
              <a:spcAft>
                <a:spcPts val="0"/>
              </a:spcAft>
              <a:buClr>
                <a:srgbClr val="FF2600"/>
              </a:buClr>
              <a:buSzPts val="1700"/>
              <a:buFont typeface="Times New Roman"/>
              <a:buNone/>
            </a:pPr>
            <a:r>
              <a:rPr lang="en-US" sz="2000" dirty="0">
                <a:solidFill>
                  <a:srgbClr val="FF2600"/>
                </a:solidFill>
              </a:rPr>
              <a:t>I Martel Bravo</a:t>
            </a:r>
            <a:r>
              <a:rPr lang="en-US" sz="2000" dirty="0"/>
              <a:t> Universidad de Huelva, Huelva, Spain</a:t>
            </a:r>
            <a:endParaRPr sz="2000" dirty="0"/>
          </a:p>
          <a:p>
            <a:pPr marL="0" lvl="0" indent="0" algn="ctr" rtl="0">
              <a:lnSpc>
                <a:spcPct val="100000"/>
              </a:lnSpc>
              <a:spcBef>
                <a:spcPts val="0"/>
              </a:spcBef>
              <a:spcAft>
                <a:spcPts val="0"/>
              </a:spcAft>
              <a:buClr>
                <a:srgbClr val="FF2600"/>
              </a:buClr>
              <a:buSzPts val="1700"/>
              <a:buFont typeface="Times New Roman"/>
              <a:buNone/>
            </a:pPr>
            <a:r>
              <a:rPr lang="en-US" sz="2000" dirty="0">
                <a:solidFill>
                  <a:srgbClr val="FF2600"/>
                </a:solidFill>
              </a:rPr>
              <a:t>S </a:t>
            </a:r>
            <a:r>
              <a:rPr lang="en-US" sz="2000" dirty="0" err="1">
                <a:solidFill>
                  <a:srgbClr val="FF2600"/>
                </a:solidFill>
              </a:rPr>
              <a:t>Swezc</a:t>
            </a:r>
            <a:r>
              <a:rPr lang="en-US" sz="2000" dirty="0"/>
              <a:t> University of </a:t>
            </a:r>
            <a:r>
              <a:rPr lang="en-US" sz="2000" dirty="0" err="1"/>
              <a:t>Jyväskylä</a:t>
            </a:r>
            <a:r>
              <a:rPr lang="en-US" sz="2000" dirty="0"/>
              <a:t>, Finland</a:t>
            </a:r>
            <a:br>
              <a:rPr lang="en-US" sz="2000" dirty="0"/>
            </a:br>
            <a:br>
              <a:rPr lang="en-US" sz="2000" dirty="0"/>
            </a:br>
            <a:endParaRPr sz="2000" dirty="0"/>
          </a:p>
        </p:txBody>
      </p:sp>
      <p:grpSp>
        <p:nvGrpSpPr>
          <p:cNvPr id="104" name="Google Shape;104;p1"/>
          <p:cNvGrpSpPr/>
          <p:nvPr/>
        </p:nvGrpSpPr>
        <p:grpSpPr>
          <a:xfrm>
            <a:off x="595659" y="5757344"/>
            <a:ext cx="8120200" cy="730988"/>
            <a:chOff x="0" y="0"/>
            <a:chExt cx="8120199" cy="730986"/>
          </a:xfrm>
        </p:grpSpPr>
        <p:pic>
          <p:nvPicPr>
            <p:cNvPr id="105" name="Google Shape;105;p1" descr="E:\Work\presentation\isolde workshop\lund.png"/>
            <p:cNvPicPr preferRelativeResize="0"/>
            <p:nvPr/>
          </p:nvPicPr>
          <p:blipFill rotWithShape="1">
            <a:blip r:embed="rId3">
              <a:alphaModFix/>
            </a:blip>
            <a:srcRect/>
            <a:stretch/>
          </p:blipFill>
          <p:spPr>
            <a:xfrm>
              <a:off x="2294974" y="84406"/>
              <a:ext cx="703205" cy="559086"/>
            </a:xfrm>
            <a:prstGeom prst="rect">
              <a:avLst/>
            </a:prstGeom>
            <a:noFill/>
            <a:ln>
              <a:noFill/>
            </a:ln>
          </p:spPr>
        </p:pic>
        <p:pic>
          <p:nvPicPr>
            <p:cNvPr id="106" name="Google Shape;106;p1" descr="Image result for university of jyväskylä logo"/>
            <p:cNvPicPr preferRelativeResize="0"/>
            <p:nvPr/>
          </p:nvPicPr>
          <p:blipFill rotWithShape="1">
            <a:blip r:embed="rId4">
              <a:alphaModFix/>
            </a:blip>
            <a:srcRect/>
            <a:stretch/>
          </p:blipFill>
          <p:spPr>
            <a:xfrm>
              <a:off x="4262919" y="107857"/>
              <a:ext cx="1116367" cy="446918"/>
            </a:xfrm>
            <a:prstGeom prst="rect">
              <a:avLst/>
            </a:prstGeom>
            <a:noFill/>
            <a:ln>
              <a:noFill/>
            </a:ln>
          </p:spPr>
        </p:pic>
        <p:grpSp>
          <p:nvGrpSpPr>
            <p:cNvPr id="107" name="Google Shape;107;p1"/>
            <p:cNvGrpSpPr/>
            <p:nvPr/>
          </p:nvGrpSpPr>
          <p:grpSpPr>
            <a:xfrm>
              <a:off x="0" y="35790"/>
              <a:ext cx="741053" cy="681719"/>
              <a:chOff x="0" y="0"/>
              <a:chExt cx="741052" cy="681718"/>
            </a:xfrm>
          </p:grpSpPr>
          <p:pic>
            <p:nvPicPr>
              <p:cNvPr id="108" name="Google Shape;108;p1" descr="Logo"/>
              <p:cNvPicPr preferRelativeResize="0"/>
              <p:nvPr/>
            </p:nvPicPr>
            <p:blipFill rotWithShape="1">
              <a:blip r:embed="rId5">
                <a:alphaModFix/>
              </a:blip>
              <a:srcRect/>
              <a:stretch/>
            </p:blipFill>
            <p:spPr>
              <a:xfrm>
                <a:off x="0" y="0"/>
                <a:ext cx="741052" cy="584595"/>
              </a:xfrm>
              <a:prstGeom prst="rect">
                <a:avLst/>
              </a:prstGeom>
              <a:noFill/>
              <a:ln>
                <a:noFill/>
              </a:ln>
            </p:spPr>
          </p:pic>
          <p:sp>
            <p:nvSpPr>
              <p:cNvPr id="109" name="Google Shape;109;p1"/>
              <p:cNvSpPr txBox="1"/>
              <p:nvPr/>
            </p:nvSpPr>
            <p:spPr>
              <a:xfrm>
                <a:off x="12700" y="563578"/>
                <a:ext cx="719522" cy="118140"/>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FF9933"/>
                  </a:buClr>
                  <a:buSzPts val="800"/>
                  <a:buFont typeface="Calibri"/>
                  <a:buNone/>
                </a:pPr>
                <a:r>
                  <a:rPr lang="en-US" sz="800" b="1" i="0" u="none" strike="noStrike" cap="none">
                    <a:solidFill>
                      <a:srgbClr val="FF9933"/>
                    </a:solidFill>
                    <a:latin typeface="Calibri"/>
                    <a:ea typeface="Calibri"/>
                    <a:cs typeface="Calibri"/>
                    <a:sym typeface="Calibri"/>
                  </a:rPr>
                  <a:t>Bose Institute</a:t>
                </a:r>
                <a:endParaRPr/>
              </a:p>
            </p:txBody>
          </p:sp>
        </p:grpSp>
        <p:pic>
          <p:nvPicPr>
            <p:cNvPr id="110" name="Google Shape;110;p1" descr="E:\Work\presentation\isolde workshop\csic-logo.jpg"/>
            <p:cNvPicPr preferRelativeResize="0"/>
            <p:nvPr/>
          </p:nvPicPr>
          <p:blipFill rotWithShape="1">
            <a:blip r:embed="rId6">
              <a:alphaModFix/>
            </a:blip>
            <a:srcRect/>
            <a:stretch/>
          </p:blipFill>
          <p:spPr>
            <a:xfrm>
              <a:off x="1164208" y="152484"/>
              <a:ext cx="857449" cy="499130"/>
            </a:xfrm>
            <a:prstGeom prst="rect">
              <a:avLst/>
            </a:prstGeom>
            <a:noFill/>
            <a:ln>
              <a:noFill/>
            </a:ln>
          </p:spPr>
        </p:pic>
        <p:pic>
          <p:nvPicPr>
            <p:cNvPr id="111" name="Google Shape;111;p1" descr="E:\Work\presentation\isolde workshop\huelva.png"/>
            <p:cNvPicPr preferRelativeResize="0"/>
            <p:nvPr/>
          </p:nvPicPr>
          <p:blipFill rotWithShape="1">
            <a:blip r:embed="rId7">
              <a:alphaModFix/>
            </a:blip>
            <a:srcRect/>
            <a:stretch/>
          </p:blipFill>
          <p:spPr>
            <a:xfrm>
              <a:off x="3314352" y="35150"/>
              <a:ext cx="657512" cy="559086"/>
            </a:xfrm>
            <a:prstGeom prst="rect">
              <a:avLst/>
            </a:prstGeom>
            <a:noFill/>
            <a:ln>
              <a:noFill/>
            </a:ln>
          </p:spPr>
        </p:pic>
        <p:pic>
          <p:nvPicPr>
            <p:cNvPr id="112" name="Google Shape;112;p1" descr="HIE-ISOLDE"/>
            <p:cNvPicPr preferRelativeResize="0"/>
            <p:nvPr/>
          </p:nvPicPr>
          <p:blipFill rotWithShape="1">
            <a:blip r:embed="rId8">
              <a:alphaModFix/>
            </a:blip>
            <a:srcRect/>
            <a:stretch/>
          </p:blipFill>
          <p:spPr>
            <a:xfrm>
              <a:off x="5589059" y="134999"/>
              <a:ext cx="1536549" cy="468835"/>
            </a:xfrm>
            <a:prstGeom prst="rect">
              <a:avLst/>
            </a:prstGeom>
            <a:noFill/>
            <a:ln>
              <a:noFill/>
            </a:ln>
          </p:spPr>
        </p:pic>
        <p:pic>
          <p:nvPicPr>
            <p:cNvPr id="113" name="Google Shape;113;p1" descr="logo_web_09_1"/>
            <p:cNvPicPr preferRelativeResize="0"/>
            <p:nvPr/>
          </p:nvPicPr>
          <p:blipFill rotWithShape="1">
            <a:blip r:embed="rId9">
              <a:alphaModFix/>
            </a:blip>
            <a:srcRect/>
            <a:stretch/>
          </p:blipFill>
          <p:spPr>
            <a:xfrm>
              <a:off x="7379147" y="0"/>
              <a:ext cx="741052" cy="730986"/>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10"/>
          <p:cNvSpPr txBox="1"/>
          <p:nvPr/>
        </p:nvSpPr>
        <p:spPr>
          <a:xfrm>
            <a:off x="2214334" y="449392"/>
            <a:ext cx="2605614" cy="348430"/>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800"/>
              <a:buFont typeface="Times New Roman"/>
              <a:buNone/>
            </a:pPr>
            <a:r>
              <a:rPr lang="en-US" sz="1800" b="0" i="1" u="none" strike="noStrike" cap="none">
                <a:solidFill>
                  <a:srgbClr val="CC00CC"/>
                </a:solidFill>
                <a:latin typeface="Times New Roman"/>
                <a:ea typeface="Times New Roman"/>
                <a:cs typeface="Times New Roman"/>
                <a:sym typeface="Times New Roman"/>
              </a:rPr>
              <a:t>Gai</a:t>
            </a:r>
            <a:r>
              <a:rPr lang="en-US" sz="1800" b="0" i="0" u="none" strike="noStrike" cap="none">
                <a:solidFill>
                  <a:srgbClr val="CC00CC"/>
                </a:solidFill>
                <a:latin typeface="Times New Roman"/>
                <a:ea typeface="Times New Roman"/>
                <a:cs typeface="Times New Roman"/>
                <a:sym typeface="Times New Roman"/>
              </a:rPr>
              <a:t> </a:t>
            </a:r>
            <a:r>
              <a:rPr lang="en-US" sz="1800" b="0" i="1" u="none" strike="noStrike" cap="none">
                <a:solidFill>
                  <a:srgbClr val="CC00CC"/>
                </a:solidFill>
                <a:latin typeface="Times New Roman"/>
                <a:ea typeface="Times New Roman"/>
                <a:cs typeface="Times New Roman"/>
                <a:sym typeface="Times New Roman"/>
              </a:rPr>
              <a:t>Mem. S.A.It (2019)</a:t>
            </a:r>
            <a:endParaRPr/>
          </a:p>
        </p:txBody>
      </p:sp>
      <p:sp>
        <p:nvSpPr>
          <p:cNvPr id="244" name="Google Shape;244;p10"/>
          <p:cNvSpPr txBox="1">
            <a:spLocks noGrp="1"/>
          </p:cNvSpPr>
          <p:nvPr>
            <p:ph type="body" idx="1"/>
          </p:nvPr>
        </p:nvSpPr>
        <p:spPr>
          <a:xfrm>
            <a:off x="771697" y="4601029"/>
            <a:ext cx="5418914" cy="361978"/>
          </a:xfrm>
          <a:prstGeom prst="rect">
            <a:avLst/>
          </a:prstGeom>
          <a:noFill/>
          <a:ln>
            <a:noFill/>
          </a:ln>
        </p:spPr>
        <p:txBody>
          <a:bodyPr spcFirstLastPara="1" wrap="square" lIns="45700" tIns="45700" rIns="45700" bIns="45700" anchor="t" anchorCtr="0">
            <a:normAutofit fontScale="70000" lnSpcReduction="20000"/>
          </a:bodyPr>
          <a:lstStyle/>
          <a:p>
            <a:pPr marL="0" lvl="0" indent="0" algn="l" rtl="0">
              <a:lnSpc>
                <a:spcPct val="100000"/>
              </a:lnSpc>
              <a:spcBef>
                <a:spcPts val="0"/>
              </a:spcBef>
              <a:spcAft>
                <a:spcPts val="0"/>
              </a:spcAft>
              <a:buClr>
                <a:srgbClr val="0096FF"/>
              </a:buClr>
              <a:buSzPts val="1800"/>
              <a:buNone/>
            </a:pPr>
            <a:r>
              <a:rPr lang="en-US" dirty="0">
                <a:latin typeface="Times New Roman"/>
                <a:ea typeface="Times New Roman"/>
                <a:cs typeface="Times New Roman"/>
                <a:sym typeface="Times New Roman"/>
              </a:rPr>
              <a:t>No reduction in </a:t>
            </a:r>
            <a:r>
              <a:rPr lang="en-US" baseline="30000" dirty="0">
                <a:latin typeface="Times New Roman"/>
                <a:ea typeface="Times New Roman"/>
                <a:cs typeface="Times New Roman"/>
                <a:sym typeface="Times New Roman"/>
              </a:rPr>
              <a:t>7</a:t>
            </a:r>
            <a:r>
              <a:rPr lang="en-US" dirty="0">
                <a:latin typeface="Times New Roman"/>
                <a:ea typeface="Times New Roman"/>
                <a:cs typeface="Times New Roman"/>
                <a:sym typeface="Times New Roman"/>
              </a:rPr>
              <a:t>Li abundance.</a:t>
            </a:r>
            <a:endParaRPr dirty="0"/>
          </a:p>
        </p:txBody>
      </p:sp>
      <p:sp>
        <p:nvSpPr>
          <p:cNvPr id="245" name="Google Shape;245;p10"/>
          <p:cNvSpPr txBox="1">
            <a:spLocks noGrp="1"/>
          </p:cNvSpPr>
          <p:nvPr>
            <p:ph type="sldNum" idx="12"/>
          </p:nvPr>
        </p:nvSpPr>
        <p:spPr>
          <a:xfrm>
            <a:off x="6854639" y="6493071"/>
            <a:ext cx="2133601" cy="269241"/>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a:solidFill>
                  <a:srgbClr val="888888"/>
                </a:solidFill>
                <a:latin typeface="Calibri"/>
                <a:ea typeface="Calibri"/>
                <a:cs typeface="Calibri"/>
                <a:sym typeface="Calibri"/>
              </a:rPr>
              <a:t>10</a:t>
            </a:fld>
            <a:endParaRPr/>
          </a:p>
        </p:txBody>
      </p:sp>
      <p:grpSp>
        <p:nvGrpSpPr>
          <p:cNvPr id="246" name="Google Shape;246;p10"/>
          <p:cNvGrpSpPr/>
          <p:nvPr/>
        </p:nvGrpSpPr>
        <p:grpSpPr>
          <a:xfrm>
            <a:off x="469499" y="885934"/>
            <a:ext cx="5582550" cy="3476437"/>
            <a:chOff x="0" y="0"/>
            <a:chExt cx="5582549" cy="3476436"/>
          </a:xfrm>
        </p:grpSpPr>
        <p:pic>
          <p:nvPicPr>
            <p:cNvPr id="247" name="Google Shape;247;p10" descr="image30.png"/>
            <p:cNvPicPr preferRelativeResize="0"/>
            <p:nvPr/>
          </p:nvPicPr>
          <p:blipFill rotWithShape="1">
            <a:blip r:embed="rId3">
              <a:alphaModFix/>
            </a:blip>
            <a:srcRect/>
            <a:stretch/>
          </p:blipFill>
          <p:spPr>
            <a:xfrm>
              <a:off x="0" y="0"/>
              <a:ext cx="2921375" cy="3476436"/>
            </a:xfrm>
            <a:prstGeom prst="rect">
              <a:avLst/>
            </a:prstGeom>
            <a:noFill/>
            <a:ln>
              <a:noFill/>
            </a:ln>
          </p:spPr>
        </p:pic>
        <p:pic>
          <p:nvPicPr>
            <p:cNvPr id="248" name="Google Shape;248;p10" descr="Image"/>
            <p:cNvPicPr preferRelativeResize="0"/>
            <p:nvPr/>
          </p:nvPicPr>
          <p:blipFill rotWithShape="1">
            <a:blip r:embed="rId4">
              <a:alphaModFix/>
            </a:blip>
            <a:srcRect/>
            <a:stretch/>
          </p:blipFill>
          <p:spPr>
            <a:xfrm>
              <a:off x="2796120" y="20403"/>
              <a:ext cx="2786429" cy="3398452"/>
            </a:xfrm>
            <a:prstGeom prst="rect">
              <a:avLst/>
            </a:prstGeom>
            <a:noFill/>
            <a:ln>
              <a:noFill/>
            </a:ln>
          </p:spPr>
        </p:pic>
      </p:grpSp>
      <p:sp>
        <p:nvSpPr>
          <p:cNvPr id="249" name="Google Shape;249;p10"/>
          <p:cNvSpPr txBox="1"/>
          <p:nvPr/>
        </p:nvSpPr>
        <p:spPr>
          <a:xfrm>
            <a:off x="6153398" y="603581"/>
            <a:ext cx="2605614" cy="4041141"/>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a:buNone/>
            </a:pPr>
            <a:r>
              <a:rPr lang="en-US" sz="1800" b="0" i="0" u="none" strike="noStrike" cap="none">
                <a:solidFill>
                  <a:srgbClr val="000000"/>
                </a:solidFill>
                <a:latin typeface="Times"/>
                <a:ea typeface="Times"/>
                <a:cs typeface="Times"/>
                <a:sym typeface="Times"/>
              </a:rPr>
              <a:t>FSU rate uncertain by a factor of 10, due to uncertainty of the resonance energy. Old BBN d + </a:t>
            </a:r>
            <a:r>
              <a:rPr lang="en-US" sz="1800" b="0" i="0" u="none" strike="noStrike" cap="none" baseline="30000">
                <a:solidFill>
                  <a:srgbClr val="000000"/>
                </a:solidFill>
                <a:latin typeface="Times"/>
                <a:ea typeface="Times"/>
                <a:cs typeface="Times"/>
                <a:sym typeface="Times"/>
              </a:rPr>
              <a:t>7</a:t>
            </a:r>
            <a:r>
              <a:rPr lang="en-US" sz="1800" b="0" i="0" u="none" strike="noStrike" cap="none">
                <a:solidFill>
                  <a:srgbClr val="000000"/>
                </a:solidFill>
                <a:latin typeface="Times"/>
                <a:ea typeface="Times"/>
                <a:cs typeface="Times"/>
                <a:sym typeface="Times"/>
              </a:rPr>
              <a:t>Be rate (CF88) and Rijal (FSU) rates are </a:t>
            </a:r>
            <a:r>
              <a:rPr lang="en-US" sz="1800" b="1" i="0" u="none" strike="noStrike" cap="none">
                <a:solidFill>
                  <a:srgbClr val="FF2600"/>
                </a:solidFill>
                <a:latin typeface="Times"/>
                <a:ea typeface="Times"/>
                <a:cs typeface="Times"/>
                <a:sym typeface="Times"/>
              </a:rPr>
              <a:t>nearly</a:t>
            </a:r>
            <a:r>
              <a:rPr lang="en-US" sz="1800" b="0" i="0" u="none" strike="noStrike" cap="none">
                <a:solidFill>
                  <a:srgbClr val="000000"/>
                </a:solidFill>
                <a:latin typeface="Times"/>
                <a:ea typeface="Times"/>
                <a:cs typeface="Times"/>
                <a:sym typeface="Times"/>
              </a:rPr>
              <a:t> </a:t>
            </a:r>
            <a:r>
              <a:rPr lang="en-US" sz="1800" b="1" i="0" u="none" strike="noStrike" cap="none">
                <a:solidFill>
                  <a:srgbClr val="FF2600"/>
                </a:solidFill>
                <a:latin typeface="Times"/>
                <a:ea typeface="Times"/>
                <a:cs typeface="Times"/>
                <a:sym typeface="Times"/>
              </a:rPr>
              <a:t>identical</a:t>
            </a:r>
            <a:r>
              <a:rPr lang="en-US" sz="1800" b="0" i="0" u="none" strike="noStrike" cap="none">
                <a:solidFill>
                  <a:srgbClr val="000000"/>
                </a:solidFill>
                <a:latin typeface="Times"/>
                <a:ea typeface="Times"/>
                <a:cs typeface="Times"/>
                <a:sym typeface="Times"/>
              </a:rPr>
              <a:t>.</a:t>
            </a:r>
            <a:endParaRPr/>
          </a:p>
          <a:p>
            <a:pPr marL="0" marR="0" lvl="0" indent="0" algn="just" rtl="0">
              <a:lnSpc>
                <a:spcPct val="100000"/>
              </a:lnSpc>
              <a:spcBef>
                <a:spcPts val="1200"/>
              </a:spcBef>
              <a:spcAft>
                <a:spcPts val="0"/>
              </a:spcAft>
              <a:buClr>
                <a:srgbClr val="000000"/>
              </a:buClr>
              <a:buSzPts val="1800"/>
              <a:buFont typeface="Times"/>
              <a:buNone/>
            </a:pPr>
            <a:r>
              <a:rPr lang="en-US" sz="1800" b="0" i="0" u="none" strike="noStrike" cap="none">
                <a:solidFill>
                  <a:srgbClr val="000000"/>
                </a:solidFill>
                <a:latin typeface="Times"/>
                <a:ea typeface="Times"/>
                <a:cs typeface="Times"/>
                <a:sym typeface="Times"/>
              </a:rPr>
              <a:t>Since no state is known in </a:t>
            </a:r>
            <a:r>
              <a:rPr lang="en-US" sz="1800" b="0" i="0" u="none" strike="noStrike" cap="none" baseline="30000">
                <a:solidFill>
                  <a:srgbClr val="000000"/>
                </a:solidFill>
                <a:latin typeface="Times"/>
                <a:ea typeface="Times"/>
                <a:cs typeface="Times"/>
                <a:sym typeface="Times"/>
              </a:rPr>
              <a:t>9</a:t>
            </a:r>
            <a:r>
              <a:rPr lang="en-US" sz="1800" b="0" i="0" u="none" strike="noStrike" cap="none">
                <a:solidFill>
                  <a:srgbClr val="000000"/>
                </a:solidFill>
                <a:latin typeface="Times"/>
                <a:ea typeface="Times"/>
                <a:cs typeface="Times"/>
                <a:sym typeface="Times"/>
              </a:rPr>
              <a:t>B at the proposed “new resonance” energy of 16.85 MeV, resolving such a major systematical uncertainty is required.</a:t>
            </a:r>
            <a:endParaRPr/>
          </a:p>
        </p:txBody>
      </p:sp>
      <p:sp>
        <p:nvSpPr>
          <p:cNvPr id="250" name="Google Shape;250;p10"/>
          <p:cNvSpPr txBox="1"/>
          <p:nvPr/>
        </p:nvSpPr>
        <p:spPr>
          <a:xfrm>
            <a:off x="771697" y="5245358"/>
            <a:ext cx="7600607" cy="11485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Helvetica Neue"/>
              <a:buNone/>
            </a:pPr>
            <a:r>
              <a:rPr lang="en-US" sz="1800" b="0" i="0" u="none" strike="noStrike" cap="none">
                <a:solidFill>
                  <a:srgbClr val="000000"/>
                </a:solidFill>
                <a:latin typeface="Times New Roman"/>
                <a:ea typeface="Times New Roman"/>
                <a:cs typeface="Times New Roman"/>
                <a:sym typeface="Times New Roman"/>
              </a:rPr>
              <a:t>There are carefully measured cross-sections, but still </a:t>
            </a:r>
            <a:r>
              <a:rPr lang="en-US" sz="1800" b="1" i="0" u="none" strike="noStrike" cap="none" baseline="30000">
                <a:solidFill>
                  <a:srgbClr val="942192"/>
                </a:solidFill>
                <a:latin typeface="Times New Roman"/>
                <a:ea typeface="Times New Roman"/>
                <a:cs typeface="Times New Roman"/>
                <a:sym typeface="Times New Roman"/>
              </a:rPr>
              <a:t>7</a:t>
            </a:r>
            <a:r>
              <a:rPr lang="en-US" sz="1800" b="1" i="0" u="none" strike="noStrike" cap="none">
                <a:solidFill>
                  <a:srgbClr val="942192"/>
                </a:solidFill>
                <a:latin typeface="Times New Roman"/>
                <a:ea typeface="Times New Roman"/>
                <a:cs typeface="Times New Roman"/>
                <a:sym typeface="Times New Roman"/>
              </a:rPr>
              <a:t>Be destruction could be enhanced by unknown or poorly measured resonances. </a:t>
            </a:r>
            <a:r>
              <a:rPr lang="en-US" sz="1800" b="0" i="0" u="none" strike="noStrike" cap="none">
                <a:solidFill>
                  <a:srgbClr val="000000"/>
                </a:solidFill>
                <a:latin typeface="Times New Roman"/>
                <a:ea typeface="Times New Roman"/>
                <a:cs typeface="Times New Roman"/>
                <a:sym typeface="Times New Roman"/>
              </a:rPr>
              <a:t>To determine fully the contribution of the </a:t>
            </a:r>
            <a:r>
              <a:rPr lang="en-US" sz="1800" b="1" i="0" u="none" strike="noStrike" cap="none" baseline="30000">
                <a:solidFill>
                  <a:srgbClr val="FF0000"/>
                </a:solidFill>
                <a:latin typeface="Times New Roman"/>
                <a:ea typeface="Times New Roman"/>
                <a:cs typeface="Times New Roman"/>
                <a:sym typeface="Times New Roman"/>
              </a:rPr>
              <a:t>7</a:t>
            </a:r>
            <a:r>
              <a:rPr lang="en-US" sz="1800" b="1" i="0" u="none" strike="noStrike" cap="none">
                <a:solidFill>
                  <a:srgbClr val="FF0000"/>
                </a:solidFill>
                <a:latin typeface="Times New Roman"/>
                <a:ea typeface="Times New Roman"/>
                <a:cs typeface="Times New Roman"/>
                <a:sym typeface="Times New Roman"/>
              </a:rPr>
              <a:t>Be(d,p)</a:t>
            </a:r>
            <a:r>
              <a:rPr lang="en-US" sz="1800" b="1" i="0" u="none" strike="noStrike" cap="none" baseline="30000">
                <a:solidFill>
                  <a:srgbClr val="FF0000"/>
                </a:solidFill>
                <a:latin typeface="Times New Roman"/>
                <a:ea typeface="Times New Roman"/>
                <a:cs typeface="Times New Roman"/>
                <a:sym typeface="Times New Roman"/>
              </a:rPr>
              <a:t>8</a:t>
            </a:r>
            <a:r>
              <a:rPr lang="en-US" sz="1800" b="1" i="0" u="none" strike="noStrike" cap="none">
                <a:solidFill>
                  <a:srgbClr val="FF0000"/>
                </a:solidFill>
                <a:latin typeface="Times New Roman"/>
                <a:ea typeface="Times New Roman"/>
                <a:cs typeface="Times New Roman"/>
                <a:sym typeface="Times New Roman"/>
              </a:rPr>
              <a:t>Be</a:t>
            </a:r>
            <a:r>
              <a:rPr lang="en-US" sz="1800" b="0" i="0" u="none" strike="noStrike" cap="none">
                <a:solidFill>
                  <a:srgbClr val="000000"/>
                </a:solidFill>
                <a:latin typeface="Times New Roman"/>
                <a:ea typeface="Times New Roman"/>
                <a:cs typeface="Times New Roman"/>
                <a:sym typeface="Times New Roman"/>
              </a:rPr>
              <a:t> reaction to the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Li abundance, it needs to be measured for </a:t>
            </a:r>
            <a:r>
              <a:rPr lang="en-US" sz="1800" b="0" i="0" u="none" strike="noStrike" cap="none" baseline="30000">
                <a:solidFill>
                  <a:srgbClr val="000000"/>
                </a:solidFill>
                <a:latin typeface="Times New Roman"/>
                <a:ea typeface="Times New Roman"/>
                <a:cs typeface="Times New Roman"/>
                <a:sym typeface="Times New Roman"/>
              </a:rPr>
              <a:t>8</a:t>
            </a:r>
            <a:r>
              <a:rPr lang="en-US" sz="1800" b="0" i="0" u="none" strike="noStrike" cap="none">
                <a:solidFill>
                  <a:srgbClr val="000000"/>
                </a:solidFill>
                <a:latin typeface="Times New Roman"/>
                <a:ea typeface="Times New Roman"/>
                <a:cs typeface="Times New Roman"/>
                <a:sym typeface="Times New Roman"/>
              </a:rPr>
              <a:t>Be excitations around 16 MeV.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54"/>
        <p:cNvGrpSpPr/>
        <p:nvPr/>
      </p:nvGrpSpPr>
      <p:grpSpPr>
        <a:xfrm>
          <a:off x="0" y="0"/>
          <a:ext cx="0" cy="0"/>
          <a:chOff x="0" y="0"/>
          <a:chExt cx="0" cy="0"/>
        </a:xfrm>
      </p:grpSpPr>
      <p:pic>
        <p:nvPicPr>
          <p:cNvPr id="255" name="Google Shape;255;p11" descr="HIE-ISOLDE"/>
          <p:cNvPicPr preferRelativeResize="0"/>
          <p:nvPr/>
        </p:nvPicPr>
        <p:blipFill rotWithShape="1">
          <a:blip r:embed="rId3">
            <a:alphaModFix/>
          </a:blip>
          <a:srcRect/>
          <a:stretch/>
        </p:blipFill>
        <p:spPr>
          <a:xfrm>
            <a:off x="4951412" y="416177"/>
            <a:ext cx="2232028" cy="681041"/>
          </a:xfrm>
          <a:prstGeom prst="rect">
            <a:avLst/>
          </a:prstGeom>
          <a:noFill/>
          <a:ln>
            <a:noFill/>
          </a:ln>
        </p:spPr>
      </p:pic>
      <p:sp>
        <p:nvSpPr>
          <p:cNvPr id="256" name="Google Shape;256;p11"/>
          <p:cNvSpPr txBox="1"/>
          <p:nvPr/>
        </p:nvSpPr>
        <p:spPr>
          <a:xfrm>
            <a:off x="1126791" y="553497"/>
            <a:ext cx="3733405" cy="406401"/>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0000"/>
              </a:buClr>
              <a:buSzPts val="2800"/>
              <a:buFont typeface="Times New Roman"/>
              <a:buNone/>
            </a:pPr>
            <a:r>
              <a:rPr lang="en-US" sz="2800" b="1" i="0" u="none" strike="noStrike" cap="none">
                <a:solidFill>
                  <a:srgbClr val="FF0000"/>
                </a:solidFill>
                <a:latin typeface="Times New Roman"/>
                <a:ea typeface="Times New Roman"/>
                <a:cs typeface="Times New Roman"/>
                <a:sym typeface="Times New Roman"/>
              </a:rPr>
              <a:t>Experiment IS 554 </a:t>
            </a:r>
            <a:r>
              <a:rPr lang="en-US" sz="2800" b="1" i="0" u="none" strike="noStrike" cap="none">
                <a:solidFill>
                  <a:srgbClr val="FF0000"/>
                </a:solidFill>
                <a:latin typeface="Calibri"/>
                <a:ea typeface="Calibri"/>
                <a:cs typeface="Calibri"/>
                <a:sym typeface="Calibri"/>
              </a:rPr>
              <a:t> </a:t>
            </a:r>
            <a:r>
              <a:rPr lang="en-US" sz="2800" b="1" i="0" u="none" strike="noStrike" cap="none">
                <a:solidFill>
                  <a:srgbClr val="FF0000"/>
                </a:solidFill>
                <a:latin typeface="Times New Roman"/>
                <a:ea typeface="Times New Roman"/>
                <a:cs typeface="Times New Roman"/>
                <a:sym typeface="Times New Roman"/>
              </a:rPr>
              <a:t>@</a:t>
            </a:r>
            <a:endParaRPr/>
          </a:p>
        </p:txBody>
      </p:sp>
      <p:sp>
        <p:nvSpPr>
          <p:cNvPr id="257" name="Google Shape;257;p11"/>
          <p:cNvSpPr txBox="1"/>
          <p:nvPr/>
        </p:nvSpPr>
        <p:spPr>
          <a:xfrm>
            <a:off x="539763" y="1194249"/>
            <a:ext cx="5009061" cy="562297"/>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0000"/>
              </a:buClr>
              <a:buSzPts val="1800"/>
              <a:buFont typeface="Times New Roman"/>
              <a:buNone/>
            </a:pPr>
            <a:r>
              <a:rPr lang="en-US" sz="1800" b="1" i="0" u="none" strike="noStrike" cap="none" baseline="30000">
                <a:solidFill>
                  <a:srgbClr val="FF0000"/>
                </a:solidFill>
                <a:latin typeface="Times New Roman"/>
                <a:ea typeface="Times New Roman"/>
                <a:cs typeface="Times New Roman"/>
                <a:sym typeface="Times New Roman"/>
              </a:rPr>
              <a:t>7</a:t>
            </a:r>
            <a:r>
              <a:rPr lang="en-US" sz="1800" b="1" i="0" u="none" strike="noStrike" cap="none">
                <a:solidFill>
                  <a:srgbClr val="FF0000"/>
                </a:solidFill>
                <a:latin typeface="Times New Roman"/>
                <a:ea typeface="Times New Roman"/>
                <a:cs typeface="Times New Roman"/>
                <a:sym typeface="Times New Roman"/>
              </a:rPr>
              <a:t>Be :  </a:t>
            </a:r>
            <a:r>
              <a:rPr lang="en-US" sz="1800" b="1" i="0" u="none" strike="noStrike" cap="none">
                <a:solidFill>
                  <a:srgbClr val="0433FF"/>
                </a:solidFill>
                <a:latin typeface="Times New Roman"/>
                <a:ea typeface="Times New Roman"/>
                <a:cs typeface="Times New Roman"/>
                <a:sym typeface="Times New Roman"/>
              </a:rPr>
              <a:t>E = 5 MeV/u</a:t>
            </a:r>
            <a:r>
              <a:rPr lang="en-US" sz="1800" b="1" i="0" u="none" strike="noStrike" cap="none">
                <a:solidFill>
                  <a:srgbClr val="FF0000"/>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 </a:t>
            </a:r>
            <a:r>
              <a:rPr lang="en-US" sz="1800" b="1" i="0" u="none" strike="noStrike" cap="none">
                <a:solidFill>
                  <a:srgbClr val="0433FF"/>
                </a:solidFill>
                <a:latin typeface="Times New Roman"/>
                <a:ea typeface="Times New Roman"/>
                <a:cs typeface="Times New Roman"/>
                <a:sym typeface="Times New Roman"/>
              </a:rPr>
              <a:t>I ~ 5 x 10</a:t>
            </a:r>
            <a:r>
              <a:rPr lang="en-US" sz="1800" b="1" i="0" u="none" strike="noStrike" cap="none" baseline="30000">
                <a:solidFill>
                  <a:srgbClr val="0433FF"/>
                </a:solidFill>
                <a:latin typeface="Times New Roman"/>
                <a:ea typeface="Times New Roman"/>
                <a:cs typeface="Times New Roman"/>
                <a:sym typeface="Times New Roman"/>
              </a:rPr>
              <a:t>5</a:t>
            </a:r>
            <a:r>
              <a:rPr lang="en-US" sz="1800" b="1" i="0" u="none" strike="noStrike" cap="none">
                <a:solidFill>
                  <a:srgbClr val="0433FF"/>
                </a:solidFill>
                <a:latin typeface="Times New Roman"/>
                <a:ea typeface="Times New Roman"/>
                <a:cs typeface="Times New Roman"/>
                <a:sym typeface="Times New Roman"/>
              </a:rPr>
              <a:t> pps</a:t>
            </a:r>
            <a:r>
              <a:rPr lang="en-US" sz="1800" b="0" i="0" u="none" strike="noStrike" cap="none">
                <a:solidFill>
                  <a:srgbClr val="000000"/>
                </a:solidFill>
                <a:latin typeface="Times New Roman"/>
                <a:ea typeface="Times New Roman"/>
                <a:cs typeface="Times New Roman"/>
                <a:sym typeface="Times New Roman"/>
              </a:rPr>
              <a:t> </a:t>
            </a:r>
            <a:endParaRPr/>
          </a:p>
          <a:p>
            <a:pPr marL="0" marR="0" lvl="0" indent="0" algn="l"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Targets: CD</a:t>
            </a:r>
            <a:r>
              <a:rPr lang="en-US" sz="1800" b="0" i="0" u="none" strike="noStrike" cap="none" baseline="-25000">
                <a:solidFill>
                  <a:srgbClr val="000000"/>
                </a:solidFill>
                <a:latin typeface="Times New Roman"/>
                <a:ea typeface="Times New Roman"/>
                <a:cs typeface="Times New Roman"/>
                <a:sym typeface="Times New Roman"/>
              </a:rPr>
              <a:t>2</a:t>
            </a:r>
            <a:r>
              <a:rPr lang="en-US" sz="1800" b="0" i="0" u="none" strike="noStrike" cap="none">
                <a:solidFill>
                  <a:srgbClr val="000000"/>
                </a:solidFill>
                <a:latin typeface="Times New Roman"/>
                <a:ea typeface="Times New Roman"/>
                <a:cs typeface="Times New Roman"/>
                <a:sym typeface="Times New Roman"/>
              </a:rPr>
              <a:t> (15 μm), CH</a:t>
            </a:r>
            <a:r>
              <a:rPr lang="en-US" sz="1800" b="0" i="0" u="none" strike="noStrike" cap="none" baseline="-25000">
                <a:solidFill>
                  <a:srgbClr val="000000"/>
                </a:solidFill>
                <a:latin typeface="Times New Roman"/>
                <a:ea typeface="Times New Roman"/>
                <a:cs typeface="Times New Roman"/>
                <a:sym typeface="Times New Roman"/>
              </a:rPr>
              <a:t>2</a:t>
            </a:r>
            <a:r>
              <a:rPr lang="en-US" sz="1800" b="0" i="0" u="none" strike="noStrike" cap="none">
                <a:solidFill>
                  <a:srgbClr val="000000"/>
                </a:solidFill>
                <a:latin typeface="Times New Roman"/>
                <a:ea typeface="Times New Roman"/>
                <a:cs typeface="Times New Roman"/>
                <a:sym typeface="Times New Roman"/>
              </a:rPr>
              <a:t> (15 μm), </a:t>
            </a:r>
            <a:r>
              <a:rPr lang="en-US" sz="1800" b="0" i="0" u="none" strike="noStrike" cap="none" baseline="30000">
                <a:solidFill>
                  <a:srgbClr val="000000"/>
                </a:solidFill>
                <a:latin typeface="Times New Roman"/>
                <a:ea typeface="Times New Roman"/>
                <a:cs typeface="Times New Roman"/>
                <a:sym typeface="Times New Roman"/>
              </a:rPr>
              <a:t>208</a:t>
            </a:r>
            <a:r>
              <a:rPr lang="en-US" sz="1800" b="0" i="0" u="none" strike="noStrike" cap="none">
                <a:solidFill>
                  <a:srgbClr val="000000"/>
                </a:solidFill>
                <a:latin typeface="Times New Roman"/>
                <a:ea typeface="Times New Roman"/>
                <a:cs typeface="Times New Roman"/>
                <a:sym typeface="Times New Roman"/>
              </a:rPr>
              <a:t>Pb (1 mg/cm</a:t>
            </a:r>
            <a:r>
              <a:rPr lang="en-US" sz="1800" b="0" i="0" u="none" strike="noStrike" cap="none" baseline="30000">
                <a:solidFill>
                  <a:srgbClr val="000000"/>
                </a:solidFill>
                <a:latin typeface="Times New Roman"/>
                <a:ea typeface="Times New Roman"/>
                <a:cs typeface="Times New Roman"/>
                <a:sym typeface="Times New Roman"/>
              </a:rPr>
              <a:t>2</a:t>
            </a:r>
            <a:r>
              <a:rPr lang="en-US" sz="1800" b="0" i="0" u="none" strike="noStrike" cap="none">
                <a:solidFill>
                  <a:srgbClr val="000000"/>
                </a:solidFill>
                <a:latin typeface="Times New Roman"/>
                <a:ea typeface="Times New Roman"/>
                <a:cs typeface="Times New Roman"/>
                <a:sym typeface="Times New Roman"/>
              </a:rPr>
              <a:t>)</a:t>
            </a:r>
            <a:endParaRPr/>
          </a:p>
        </p:txBody>
      </p:sp>
      <p:pic>
        <p:nvPicPr>
          <p:cNvPr id="258" name="Google Shape;258;p11" descr="logo_web_09_1"/>
          <p:cNvPicPr preferRelativeResize="0"/>
          <p:nvPr/>
        </p:nvPicPr>
        <p:blipFill rotWithShape="1">
          <a:blip r:embed="rId4">
            <a:alphaModFix/>
          </a:blip>
          <a:srcRect/>
          <a:stretch/>
        </p:blipFill>
        <p:spPr>
          <a:xfrm>
            <a:off x="7428706" y="343773"/>
            <a:ext cx="935038" cy="922339"/>
          </a:xfrm>
          <a:prstGeom prst="rect">
            <a:avLst/>
          </a:prstGeom>
          <a:noFill/>
          <a:ln>
            <a:noFill/>
          </a:ln>
        </p:spPr>
      </p:pic>
      <p:sp>
        <p:nvSpPr>
          <p:cNvPr id="259" name="Google Shape;259;p11"/>
          <p:cNvSpPr txBox="1">
            <a:spLocks noGrp="1"/>
          </p:cNvSpPr>
          <p:nvPr>
            <p:ph type="sldNum" idx="12"/>
          </p:nvPr>
        </p:nvSpPr>
        <p:spPr>
          <a:xfrm>
            <a:off x="7107239" y="6426200"/>
            <a:ext cx="1905001"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11</a:t>
            </a:fld>
            <a:endParaRPr/>
          </a:p>
        </p:txBody>
      </p:sp>
      <p:pic>
        <p:nvPicPr>
          <p:cNvPr id="260" name="Google Shape;260;p11" descr="Image"/>
          <p:cNvPicPr preferRelativeResize="0"/>
          <p:nvPr/>
        </p:nvPicPr>
        <p:blipFill rotWithShape="1">
          <a:blip r:embed="rId5">
            <a:alphaModFix/>
          </a:blip>
          <a:srcRect/>
          <a:stretch/>
        </p:blipFill>
        <p:spPr>
          <a:xfrm>
            <a:off x="252084" y="1891750"/>
            <a:ext cx="5601160" cy="2697892"/>
          </a:xfrm>
          <a:prstGeom prst="rect">
            <a:avLst/>
          </a:prstGeom>
          <a:noFill/>
          <a:ln>
            <a:noFill/>
          </a:ln>
        </p:spPr>
      </p:pic>
      <p:sp>
        <p:nvSpPr>
          <p:cNvPr id="261" name="Google Shape;261;p11"/>
          <p:cNvSpPr/>
          <p:nvPr/>
        </p:nvSpPr>
        <p:spPr>
          <a:xfrm>
            <a:off x="381000" y="4019303"/>
            <a:ext cx="558800" cy="524198"/>
          </a:xfrm>
          <a:prstGeom prst="ellipse">
            <a:avLst/>
          </a:prstGeom>
          <a:noFill/>
          <a:ln w="38100" cap="flat" cmpd="sng">
            <a:solidFill>
              <a:srgbClr val="FF2600"/>
            </a:solidFill>
            <a:prstDash val="solid"/>
            <a:miter lim="400000"/>
            <a:headEnd type="none" w="sm" len="sm"/>
            <a:tailEnd type="none" w="sm" len="sm"/>
          </a:ln>
          <a:effectLst>
            <a:outerShdw blurRad="38100" dist="23000" dir="5400000" rotWithShape="0">
              <a:srgbClr val="000000">
                <a:alpha val="34901"/>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FFFFFF"/>
              </a:buClr>
              <a:buSzPts val="1800"/>
              <a:buFont typeface="Calibri"/>
              <a:buNone/>
            </a:pPr>
            <a:endParaRPr sz="1800" b="0" i="0" u="none" strike="noStrike" cap="none">
              <a:solidFill>
                <a:srgbClr val="FFFFFF"/>
              </a:solidFill>
              <a:latin typeface="Calibri"/>
              <a:ea typeface="Calibri"/>
              <a:cs typeface="Calibri"/>
              <a:sym typeface="Calibri"/>
            </a:endParaRPr>
          </a:p>
        </p:txBody>
      </p:sp>
      <p:pic>
        <p:nvPicPr>
          <p:cNvPr id="262" name="Google Shape;262;p11" descr="image1.jpg"/>
          <p:cNvPicPr preferRelativeResize="0"/>
          <p:nvPr/>
        </p:nvPicPr>
        <p:blipFill rotWithShape="1">
          <a:blip r:embed="rId6">
            <a:alphaModFix/>
          </a:blip>
          <a:srcRect/>
          <a:stretch/>
        </p:blipFill>
        <p:spPr>
          <a:xfrm>
            <a:off x="3823343" y="3452020"/>
            <a:ext cx="2022099" cy="1137431"/>
          </a:xfrm>
          <a:prstGeom prst="rect">
            <a:avLst/>
          </a:prstGeom>
          <a:noFill/>
          <a:ln>
            <a:noFill/>
          </a:ln>
        </p:spPr>
      </p:pic>
      <p:sp>
        <p:nvSpPr>
          <p:cNvPr id="263" name="Google Shape;263;p11"/>
          <p:cNvSpPr txBox="1"/>
          <p:nvPr/>
        </p:nvSpPr>
        <p:spPr>
          <a:xfrm>
            <a:off x="3897257" y="4585066"/>
            <a:ext cx="1857485" cy="2692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2600"/>
              </a:buClr>
              <a:buSzPts val="1200"/>
              <a:buFont typeface="Calibri"/>
              <a:buNone/>
            </a:pPr>
            <a:r>
              <a:rPr lang="en-US" sz="1200" b="0" i="0" u="none" strike="noStrike" cap="none">
                <a:solidFill>
                  <a:srgbClr val="FF2600"/>
                </a:solidFill>
                <a:latin typeface="Calibri"/>
                <a:ea typeface="Calibri"/>
                <a:cs typeface="Calibri"/>
                <a:sym typeface="Calibri"/>
              </a:rPr>
              <a:t>Scattering Chamber (SEC)</a:t>
            </a:r>
            <a:endParaRPr/>
          </a:p>
        </p:txBody>
      </p:sp>
      <p:pic>
        <p:nvPicPr>
          <p:cNvPr id="264" name="Google Shape;264;p11" descr="Image"/>
          <p:cNvPicPr preferRelativeResize="0"/>
          <p:nvPr/>
        </p:nvPicPr>
        <p:blipFill rotWithShape="1">
          <a:blip r:embed="rId7">
            <a:alphaModFix/>
          </a:blip>
          <a:srcRect/>
          <a:stretch/>
        </p:blipFill>
        <p:spPr>
          <a:xfrm>
            <a:off x="5752827" y="1673919"/>
            <a:ext cx="3281238" cy="2698063"/>
          </a:xfrm>
          <a:prstGeom prst="rect">
            <a:avLst/>
          </a:prstGeom>
          <a:noFill/>
          <a:ln>
            <a:noFill/>
          </a:ln>
        </p:spPr>
      </p:pic>
      <p:sp>
        <p:nvSpPr>
          <p:cNvPr id="265" name="Google Shape;265;p11"/>
          <p:cNvSpPr txBox="1"/>
          <p:nvPr/>
        </p:nvSpPr>
        <p:spPr>
          <a:xfrm>
            <a:off x="290408" y="5037582"/>
            <a:ext cx="8563184" cy="1415230"/>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The target (UCx) was irradiated with 0.37 μA of 1.4 GeV </a:t>
            </a:r>
            <a:r>
              <a:rPr lang="en-US" sz="1800" b="1" i="0" u="none" strike="noStrike" cap="none">
                <a:solidFill>
                  <a:srgbClr val="000000"/>
                </a:solidFill>
                <a:latin typeface="Times New Roman"/>
                <a:ea typeface="Times New Roman"/>
                <a:cs typeface="Times New Roman"/>
                <a:sym typeface="Times New Roman"/>
              </a:rPr>
              <a:t>protons from the PS-booster offline during 3 days</a:t>
            </a:r>
            <a:r>
              <a:rPr lang="en-US" sz="1800" b="0" i="0" u="none" strike="noStrike" cap="none">
                <a:solidFill>
                  <a:srgbClr val="000000"/>
                </a:solidFill>
                <a:latin typeface="Times New Roman"/>
                <a:ea typeface="Times New Roman"/>
                <a:cs typeface="Times New Roman"/>
                <a:sym typeface="Times New Roman"/>
              </a:rPr>
              <a:t>. The activated target was then mounted on the GPS target station, heated and the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 was extracted using the </a:t>
            </a:r>
            <a:r>
              <a:rPr lang="en-US" sz="1800" b="1" i="0" u="none" strike="noStrike" cap="none">
                <a:solidFill>
                  <a:srgbClr val="0433FF"/>
                </a:solidFill>
                <a:latin typeface="Times New Roman"/>
                <a:ea typeface="Times New Roman"/>
                <a:cs typeface="Times New Roman"/>
                <a:sym typeface="Times New Roman"/>
              </a:rPr>
              <a:t>RILIS laser ion-source</a:t>
            </a:r>
            <a:r>
              <a:rPr lang="en-US" sz="1800" b="0" i="0" u="none" strike="noStrike" cap="none">
                <a:solidFill>
                  <a:srgbClr val="000000"/>
                </a:solidFill>
                <a:latin typeface="Times New Roman"/>
                <a:ea typeface="Times New Roman"/>
                <a:cs typeface="Times New Roman"/>
                <a:sym typeface="Times New Roman"/>
              </a:rPr>
              <a:t>, and accelerated using the HIE-ISOLDE post accelerator. A stripping foil and a dipole before the experimental station was used to clean the beam to </a:t>
            </a:r>
            <a:r>
              <a:rPr lang="en-US" sz="1800" b="1" i="0" u="none" strike="noStrike" cap="none" baseline="30000">
                <a:solidFill>
                  <a:srgbClr val="FF2600"/>
                </a:solidFill>
                <a:latin typeface="Times New Roman"/>
                <a:ea typeface="Times New Roman"/>
                <a:cs typeface="Times New Roman"/>
                <a:sym typeface="Times New Roman"/>
              </a:rPr>
              <a:t>7</a:t>
            </a:r>
            <a:r>
              <a:rPr lang="en-US" sz="1800" b="1" i="0" u="none" strike="noStrike" cap="none">
                <a:solidFill>
                  <a:srgbClr val="FF2600"/>
                </a:solidFill>
                <a:latin typeface="Times New Roman"/>
                <a:ea typeface="Times New Roman"/>
                <a:cs typeface="Times New Roman"/>
                <a:sym typeface="Times New Roman"/>
              </a:rPr>
              <a:t>Be</a:t>
            </a:r>
            <a:r>
              <a:rPr lang="en-US" sz="1800" b="1" i="0" u="none" strike="noStrike" cap="none" baseline="30000">
                <a:solidFill>
                  <a:srgbClr val="FF2600"/>
                </a:solidFill>
                <a:latin typeface="Times New Roman"/>
                <a:ea typeface="Times New Roman"/>
                <a:cs typeface="Times New Roman"/>
                <a:sym typeface="Times New Roman"/>
              </a:rPr>
              <a:t>4+</a:t>
            </a:r>
            <a:r>
              <a:rPr lang="en-US" sz="1800" b="0" i="0" u="none" strike="noStrike" cap="none">
                <a:solidFill>
                  <a:srgbClr val="000000"/>
                </a:solidFill>
                <a:latin typeface="Times New Roman"/>
                <a:ea typeface="Times New Roman"/>
                <a:cs typeface="Times New Roman"/>
                <a:sym typeface="Times New Roman"/>
              </a:rPr>
              <a: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pic>
        <p:nvPicPr>
          <p:cNvPr id="270" name="Google Shape;270;p12" descr="image28.png"/>
          <p:cNvPicPr preferRelativeResize="0"/>
          <p:nvPr/>
        </p:nvPicPr>
        <p:blipFill rotWithShape="1">
          <a:blip r:embed="rId3">
            <a:alphaModFix/>
          </a:blip>
          <a:srcRect/>
          <a:stretch/>
        </p:blipFill>
        <p:spPr>
          <a:xfrm>
            <a:off x="513091" y="1281932"/>
            <a:ext cx="5348359" cy="3077823"/>
          </a:xfrm>
          <a:prstGeom prst="rect">
            <a:avLst/>
          </a:prstGeom>
          <a:noFill/>
          <a:ln>
            <a:noFill/>
          </a:ln>
        </p:spPr>
      </p:pic>
      <p:pic>
        <p:nvPicPr>
          <p:cNvPr id="271" name="Google Shape;271;p12" descr="HIE-ISOLDE"/>
          <p:cNvPicPr preferRelativeResize="0"/>
          <p:nvPr/>
        </p:nvPicPr>
        <p:blipFill rotWithShape="1">
          <a:blip r:embed="rId4">
            <a:alphaModFix/>
          </a:blip>
          <a:srcRect/>
          <a:stretch/>
        </p:blipFill>
        <p:spPr>
          <a:xfrm>
            <a:off x="4951412" y="416177"/>
            <a:ext cx="2232028" cy="681041"/>
          </a:xfrm>
          <a:prstGeom prst="rect">
            <a:avLst/>
          </a:prstGeom>
          <a:noFill/>
          <a:ln>
            <a:noFill/>
          </a:ln>
        </p:spPr>
      </p:pic>
      <p:sp>
        <p:nvSpPr>
          <p:cNvPr id="272" name="Google Shape;272;p12"/>
          <p:cNvSpPr txBox="1"/>
          <p:nvPr/>
        </p:nvSpPr>
        <p:spPr>
          <a:xfrm>
            <a:off x="1126791" y="553497"/>
            <a:ext cx="3733405" cy="391294"/>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0000"/>
              </a:buClr>
              <a:buSzPts val="2800"/>
              <a:buFont typeface="Times New Roman"/>
              <a:buNone/>
            </a:pPr>
            <a:r>
              <a:rPr lang="en-US" sz="2800" b="1" i="0" u="none" strike="noStrike" cap="none">
                <a:solidFill>
                  <a:srgbClr val="FF0000"/>
                </a:solidFill>
                <a:latin typeface="Times New Roman"/>
                <a:ea typeface="Times New Roman"/>
                <a:cs typeface="Times New Roman"/>
                <a:sym typeface="Times New Roman"/>
              </a:rPr>
              <a:t>Experiment IS 554  @</a:t>
            </a:r>
            <a:endParaRPr/>
          </a:p>
        </p:txBody>
      </p:sp>
      <p:pic>
        <p:nvPicPr>
          <p:cNvPr id="273" name="Google Shape;273;p12" descr="logo_web_09_1"/>
          <p:cNvPicPr preferRelativeResize="0"/>
          <p:nvPr/>
        </p:nvPicPr>
        <p:blipFill rotWithShape="1">
          <a:blip r:embed="rId5">
            <a:alphaModFix/>
          </a:blip>
          <a:srcRect/>
          <a:stretch/>
        </p:blipFill>
        <p:spPr>
          <a:xfrm>
            <a:off x="7428706" y="343773"/>
            <a:ext cx="935038" cy="922339"/>
          </a:xfrm>
          <a:prstGeom prst="rect">
            <a:avLst/>
          </a:prstGeom>
          <a:noFill/>
          <a:ln>
            <a:noFill/>
          </a:ln>
        </p:spPr>
      </p:pic>
      <p:sp>
        <p:nvSpPr>
          <p:cNvPr id="274" name="Google Shape;274;p12"/>
          <p:cNvSpPr txBox="1">
            <a:spLocks noGrp="1"/>
          </p:cNvSpPr>
          <p:nvPr>
            <p:ph type="sldNum" idx="12"/>
          </p:nvPr>
        </p:nvSpPr>
        <p:spPr>
          <a:xfrm>
            <a:off x="6832600" y="6454080"/>
            <a:ext cx="2133600" cy="269241"/>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a:solidFill>
                  <a:srgbClr val="888888"/>
                </a:solidFill>
                <a:latin typeface="Calibri"/>
                <a:ea typeface="Calibri"/>
                <a:cs typeface="Calibri"/>
                <a:sym typeface="Calibri"/>
              </a:rPr>
              <a:t>12</a:t>
            </a:fld>
            <a:endParaRPr/>
          </a:p>
        </p:txBody>
      </p:sp>
      <p:pic>
        <p:nvPicPr>
          <p:cNvPr id="275" name="Google Shape;275;p12" descr="image34.png"/>
          <p:cNvPicPr preferRelativeResize="0"/>
          <p:nvPr/>
        </p:nvPicPr>
        <p:blipFill rotWithShape="1">
          <a:blip r:embed="rId6">
            <a:alphaModFix/>
          </a:blip>
          <a:srcRect/>
          <a:stretch/>
        </p:blipFill>
        <p:spPr>
          <a:xfrm>
            <a:off x="5582506" y="3072469"/>
            <a:ext cx="2232028" cy="1782498"/>
          </a:xfrm>
          <a:prstGeom prst="rect">
            <a:avLst/>
          </a:prstGeom>
          <a:noFill/>
          <a:ln>
            <a:noFill/>
          </a:ln>
        </p:spPr>
      </p:pic>
      <p:pic>
        <p:nvPicPr>
          <p:cNvPr id="276" name="Google Shape;276;p12" descr="image2.jpg"/>
          <p:cNvPicPr preferRelativeResize="0"/>
          <p:nvPr/>
        </p:nvPicPr>
        <p:blipFill rotWithShape="1">
          <a:blip r:embed="rId7">
            <a:alphaModFix/>
          </a:blip>
          <a:srcRect/>
          <a:stretch/>
        </p:blipFill>
        <p:spPr>
          <a:xfrm>
            <a:off x="5799826" y="1352267"/>
            <a:ext cx="2876094" cy="1617804"/>
          </a:xfrm>
          <a:prstGeom prst="rect">
            <a:avLst/>
          </a:prstGeom>
          <a:noFill/>
          <a:ln>
            <a:noFill/>
          </a:ln>
          <a:effectLst>
            <a:outerShdw blurRad="101600" dist="25400" dir="5400000" rotWithShape="0">
              <a:srgbClr val="000000">
                <a:alpha val="74901"/>
              </a:srgbClr>
            </a:outerShdw>
          </a:effectLst>
        </p:spPr>
      </p:pic>
      <p:sp>
        <p:nvSpPr>
          <p:cNvPr id="277" name="Google Shape;277;p12"/>
          <p:cNvSpPr txBox="1"/>
          <p:nvPr/>
        </p:nvSpPr>
        <p:spPr>
          <a:xfrm>
            <a:off x="424452" y="4929928"/>
            <a:ext cx="8382001" cy="1464809"/>
          </a:xfrm>
          <a:prstGeom prst="rect">
            <a:avLst/>
          </a:prstGeom>
          <a:noFill/>
          <a:ln w="28575" cap="flat" cmpd="sng">
            <a:solidFill>
              <a:srgbClr val="00B050"/>
            </a:solidFill>
            <a:prstDash val="solid"/>
            <a:bevel/>
            <a:headEnd type="none" w="sm" len="sm"/>
            <a:tailEnd type="none" w="sm" len="sm"/>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New Roman"/>
              <a:buNone/>
            </a:pPr>
            <a:r>
              <a:rPr lang="en-US" sz="1800" b="1" i="0" u="none" strike="noStrike" cap="none">
                <a:solidFill>
                  <a:srgbClr val="000000"/>
                </a:solidFill>
                <a:latin typeface="Times New Roman"/>
                <a:ea typeface="Times New Roman"/>
                <a:cs typeface="Times New Roman"/>
                <a:sym typeface="Times New Roman"/>
              </a:rPr>
              <a:t>		          </a:t>
            </a:r>
            <a:r>
              <a:rPr lang="en-US" sz="1800" b="1" i="0" u="none" strike="noStrike" cap="none">
                <a:solidFill>
                  <a:srgbClr val="0070C0"/>
                </a:solidFill>
                <a:latin typeface="Times New Roman"/>
                <a:ea typeface="Times New Roman"/>
                <a:cs typeface="Times New Roman"/>
                <a:sym typeface="Times New Roman"/>
              </a:rPr>
              <a:t>Charge particle detector setup</a:t>
            </a:r>
            <a:endParaRPr sz="2000" b="1" i="0" u="none" strike="noStrike" cap="none">
              <a:solidFill>
                <a:srgbClr val="0070C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700"/>
              <a:buFont typeface="Times New Roman"/>
              <a:buNone/>
            </a:pPr>
            <a:r>
              <a:rPr lang="en-US" sz="1700" b="1" i="0" u="none" strike="noStrike" cap="none">
                <a:solidFill>
                  <a:srgbClr val="000000"/>
                </a:solidFill>
                <a:latin typeface="Times New Roman"/>
                <a:ea typeface="Times New Roman"/>
                <a:cs typeface="Times New Roman"/>
                <a:sym typeface="Times New Roman"/>
              </a:rPr>
              <a:t>1 x S3 annular DSSD  (24 x 32 strips, 1000 </a:t>
            </a:r>
            <a:r>
              <a:rPr lang="en-US" sz="1700" b="0" i="0" u="none" strike="noStrike" cap="none">
                <a:solidFill>
                  <a:srgbClr val="000000"/>
                </a:solidFill>
                <a:latin typeface="Noto Sans Symbols"/>
                <a:ea typeface="Noto Sans Symbols"/>
                <a:cs typeface="Noto Sans Symbols"/>
                <a:sym typeface="Noto Sans Symbols"/>
              </a:rPr>
              <a:t>μ</a:t>
            </a:r>
            <a:r>
              <a:rPr lang="en-US" sz="1700" b="1" i="0" u="none" strike="noStrike" cap="none">
                <a:solidFill>
                  <a:srgbClr val="000000"/>
                </a:solidFill>
                <a:latin typeface="Times New Roman"/>
                <a:ea typeface="Times New Roman"/>
                <a:cs typeface="Times New Roman"/>
                <a:sym typeface="Times New Roman"/>
              </a:rPr>
              <a:t>m) covering front angles </a:t>
            </a:r>
            <a:r>
              <a:rPr lang="en-US" sz="1700" b="1" i="0" u="none" strike="noStrike" cap="none">
                <a:solidFill>
                  <a:srgbClr val="00B050"/>
                </a:solidFill>
                <a:latin typeface="Times New Roman"/>
                <a:ea typeface="Times New Roman"/>
                <a:cs typeface="Times New Roman"/>
                <a:sym typeface="Times New Roman"/>
              </a:rPr>
              <a:t>8</a:t>
            </a:r>
            <a:r>
              <a:rPr lang="en-US" sz="1700" b="1" i="0" u="none" strike="noStrike" cap="none" baseline="30000">
                <a:solidFill>
                  <a:srgbClr val="00B050"/>
                </a:solidFill>
                <a:latin typeface="Times New Roman"/>
                <a:ea typeface="Times New Roman"/>
                <a:cs typeface="Times New Roman"/>
                <a:sym typeface="Times New Roman"/>
              </a:rPr>
              <a:t>o</a:t>
            </a:r>
            <a:r>
              <a:rPr lang="en-US" sz="1700" b="1" i="0" u="none" strike="noStrike" cap="none">
                <a:solidFill>
                  <a:srgbClr val="00B050"/>
                </a:solidFill>
                <a:latin typeface="Times New Roman"/>
                <a:ea typeface="Times New Roman"/>
                <a:cs typeface="Times New Roman"/>
                <a:sym typeface="Times New Roman"/>
              </a:rPr>
              <a:t> – 25</a:t>
            </a:r>
            <a:r>
              <a:rPr lang="en-US" sz="1700" b="1" i="0" u="none" strike="noStrike" cap="none" baseline="30000">
                <a:solidFill>
                  <a:srgbClr val="00B050"/>
                </a:solidFill>
                <a:latin typeface="Times New Roman"/>
                <a:ea typeface="Times New Roman"/>
                <a:cs typeface="Times New Roman"/>
                <a:sym typeface="Times New Roman"/>
              </a:rPr>
              <a:t>o</a:t>
            </a:r>
            <a:endParaRPr sz="17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700"/>
              <a:buFont typeface="Times New Roman"/>
              <a:buNone/>
            </a:pPr>
            <a:r>
              <a:rPr lang="en-US" sz="1700" b="1" i="0" u="none" strike="noStrike" cap="none">
                <a:solidFill>
                  <a:srgbClr val="000000"/>
                </a:solidFill>
                <a:latin typeface="Times New Roman"/>
                <a:ea typeface="Times New Roman"/>
                <a:cs typeface="Times New Roman"/>
                <a:sym typeface="Times New Roman"/>
              </a:rPr>
              <a:t>5 x W1  DSSD (16 x 16 strips, 60 </a:t>
            </a:r>
            <a:r>
              <a:rPr lang="en-US" sz="1700" b="0" i="0" u="none" strike="noStrike" cap="none">
                <a:solidFill>
                  <a:srgbClr val="000000"/>
                </a:solidFill>
                <a:latin typeface="Noto Sans Symbols"/>
                <a:ea typeface="Noto Sans Symbols"/>
                <a:cs typeface="Noto Sans Symbols"/>
                <a:sym typeface="Noto Sans Symbols"/>
              </a:rPr>
              <a:t>μ</a:t>
            </a:r>
            <a:r>
              <a:rPr lang="en-US" sz="1700" b="1" i="0" u="none" strike="noStrike" cap="none">
                <a:solidFill>
                  <a:srgbClr val="000000"/>
                </a:solidFill>
                <a:latin typeface="Times New Roman"/>
                <a:ea typeface="Times New Roman"/>
                <a:cs typeface="Times New Roman"/>
                <a:sym typeface="Times New Roman"/>
              </a:rPr>
              <a:t>m) in </a:t>
            </a:r>
            <a:r>
              <a:rPr lang="en-US" sz="1700" b="1" i="0" u="none" strike="noStrike" cap="none">
                <a:solidFill>
                  <a:srgbClr val="FF2600"/>
                </a:solidFill>
                <a:latin typeface="Times New Roman"/>
                <a:ea typeface="Times New Roman"/>
                <a:cs typeface="Times New Roman"/>
                <a:sym typeface="Times New Roman"/>
              </a:rPr>
              <a:t>pentagon</a:t>
            </a:r>
            <a:r>
              <a:rPr lang="en-US" sz="1700" b="1" i="0" u="none" strike="noStrike" cap="none">
                <a:solidFill>
                  <a:srgbClr val="000000"/>
                </a:solidFill>
                <a:latin typeface="Times New Roman"/>
                <a:ea typeface="Times New Roman"/>
                <a:cs typeface="Times New Roman"/>
                <a:sym typeface="Times New Roman"/>
              </a:rPr>
              <a:t> geometry covering angles </a:t>
            </a:r>
            <a:r>
              <a:rPr lang="en-US" sz="1700" b="1" i="0" u="none" strike="noStrike" cap="none">
                <a:solidFill>
                  <a:srgbClr val="00B050"/>
                </a:solidFill>
                <a:latin typeface="Times New Roman"/>
                <a:ea typeface="Times New Roman"/>
                <a:cs typeface="Times New Roman"/>
                <a:sym typeface="Times New Roman"/>
              </a:rPr>
              <a:t>40</a:t>
            </a:r>
            <a:r>
              <a:rPr lang="en-US" sz="1700" b="1" i="0" u="none" strike="noStrike" cap="none" baseline="30000">
                <a:solidFill>
                  <a:srgbClr val="00B050"/>
                </a:solidFill>
                <a:latin typeface="Times New Roman"/>
                <a:ea typeface="Times New Roman"/>
                <a:cs typeface="Times New Roman"/>
                <a:sym typeface="Times New Roman"/>
              </a:rPr>
              <a:t>o</a:t>
            </a:r>
            <a:r>
              <a:rPr lang="en-US" sz="1700" b="1" i="0" u="none" strike="noStrike" cap="none">
                <a:solidFill>
                  <a:srgbClr val="00B050"/>
                </a:solidFill>
                <a:latin typeface="Times New Roman"/>
                <a:ea typeface="Times New Roman"/>
                <a:cs typeface="Times New Roman"/>
                <a:sym typeface="Times New Roman"/>
              </a:rPr>
              <a:t> – 80</a:t>
            </a:r>
            <a:r>
              <a:rPr lang="en-US" sz="1700" b="1" i="0" u="none" strike="noStrike" cap="none" baseline="30000">
                <a:solidFill>
                  <a:srgbClr val="00B050"/>
                </a:solidFill>
                <a:latin typeface="Times New Roman"/>
                <a:ea typeface="Times New Roman"/>
                <a:cs typeface="Times New Roman"/>
                <a:sym typeface="Times New Roman"/>
              </a:rPr>
              <a:t>o</a:t>
            </a:r>
            <a:r>
              <a:rPr lang="en-US" sz="1700" b="1" i="0" u="none" strike="noStrike" cap="none">
                <a:solidFill>
                  <a:srgbClr val="00B050"/>
                </a:solidFill>
                <a:latin typeface="Times New Roman"/>
                <a:ea typeface="Times New Roman"/>
                <a:cs typeface="Times New Roman"/>
                <a:sym typeface="Times New Roman"/>
              </a:rPr>
              <a:t> </a:t>
            </a:r>
            <a:endParaRPr sz="17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700"/>
              <a:buFont typeface="Times New Roman"/>
              <a:buNone/>
            </a:pPr>
            <a:r>
              <a:rPr lang="en-US" sz="1700" b="1" i="0" u="none" strike="noStrike" cap="none">
                <a:solidFill>
                  <a:srgbClr val="000000"/>
                </a:solidFill>
                <a:latin typeface="Times New Roman"/>
                <a:ea typeface="Times New Roman"/>
                <a:cs typeface="Times New Roman"/>
                <a:sym typeface="Times New Roman"/>
              </a:rPr>
              <a:t>2 x BB7 DSSD (32 x 32 strips, 60 </a:t>
            </a:r>
            <a:r>
              <a:rPr lang="en-US" sz="1700" b="0" i="0" u="none" strike="noStrike" cap="none">
                <a:solidFill>
                  <a:srgbClr val="000000"/>
                </a:solidFill>
                <a:latin typeface="Noto Sans Symbols"/>
                <a:ea typeface="Noto Sans Symbols"/>
                <a:cs typeface="Noto Sans Symbols"/>
                <a:sym typeface="Noto Sans Symbols"/>
              </a:rPr>
              <a:t>μ</a:t>
            </a:r>
            <a:r>
              <a:rPr lang="en-US" sz="1700" b="1" i="0" u="none" strike="noStrike" cap="none">
                <a:solidFill>
                  <a:srgbClr val="000000"/>
                </a:solidFill>
                <a:latin typeface="Times New Roman"/>
                <a:ea typeface="Times New Roman"/>
                <a:cs typeface="Times New Roman"/>
                <a:sym typeface="Times New Roman"/>
              </a:rPr>
              <a:t>m and 140 </a:t>
            </a:r>
            <a:r>
              <a:rPr lang="en-US" sz="1700" b="0" i="0" u="none" strike="noStrike" cap="none">
                <a:solidFill>
                  <a:srgbClr val="000000"/>
                </a:solidFill>
                <a:latin typeface="Noto Sans Symbols"/>
                <a:ea typeface="Noto Sans Symbols"/>
                <a:cs typeface="Noto Sans Symbols"/>
                <a:sym typeface="Noto Sans Symbols"/>
              </a:rPr>
              <a:t>μ</a:t>
            </a:r>
            <a:r>
              <a:rPr lang="en-US" sz="1700" b="1" i="0" u="none" strike="noStrike" cap="none">
                <a:solidFill>
                  <a:srgbClr val="000000"/>
                </a:solidFill>
                <a:latin typeface="Times New Roman"/>
                <a:ea typeface="Times New Roman"/>
                <a:cs typeface="Times New Roman"/>
                <a:sym typeface="Times New Roman"/>
              </a:rPr>
              <a:t>m) at backward angles </a:t>
            </a:r>
            <a:r>
              <a:rPr lang="en-US" sz="1700" b="1" i="0" u="none" strike="noStrike" cap="none">
                <a:solidFill>
                  <a:srgbClr val="00B050"/>
                </a:solidFill>
                <a:latin typeface="Times New Roman"/>
                <a:ea typeface="Times New Roman"/>
                <a:cs typeface="Times New Roman"/>
                <a:sym typeface="Times New Roman"/>
              </a:rPr>
              <a:t>127</a:t>
            </a:r>
            <a:r>
              <a:rPr lang="en-US" sz="1700" b="1" i="0" u="none" strike="noStrike" cap="none" baseline="30000">
                <a:solidFill>
                  <a:srgbClr val="00B050"/>
                </a:solidFill>
                <a:latin typeface="Times New Roman"/>
                <a:ea typeface="Times New Roman"/>
                <a:cs typeface="Times New Roman"/>
                <a:sym typeface="Times New Roman"/>
              </a:rPr>
              <a:t>o</a:t>
            </a:r>
            <a:r>
              <a:rPr lang="en-US" sz="1700" b="1" i="0" u="none" strike="noStrike" cap="none">
                <a:solidFill>
                  <a:srgbClr val="00B050"/>
                </a:solidFill>
                <a:latin typeface="Times New Roman"/>
                <a:ea typeface="Times New Roman"/>
                <a:cs typeface="Times New Roman"/>
                <a:sym typeface="Times New Roman"/>
              </a:rPr>
              <a:t> – 165</a:t>
            </a:r>
            <a:r>
              <a:rPr lang="en-US" sz="1700" b="1" i="0" u="none" strike="noStrike" cap="none" baseline="30000">
                <a:solidFill>
                  <a:srgbClr val="00B050"/>
                </a:solidFill>
                <a:latin typeface="Times New Roman"/>
                <a:ea typeface="Times New Roman"/>
                <a:cs typeface="Times New Roman"/>
                <a:sym typeface="Times New Roman"/>
              </a:rPr>
              <a:t>o</a:t>
            </a:r>
            <a:r>
              <a:rPr lang="en-US" sz="1700" b="1" i="0" u="none" strike="noStrike" cap="none">
                <a:solidFill>
                  <a:srgbClr val="00B050"/>
                </a:solidFill>
                <a:latin typeface="Times New Roman"/>
                <a:ea typeface="Times New Roman"/>
                <a:cs typeface="Times New Roman"/>
                <a:sym typeface="Times New Roman"/>
              </a:rPr>
              <a:t> </a:t>
            </a:r>
            <a:endParaRPr sz="17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700"/>
              <a:buFont typeface="Times New Roman"/>
              <a:buNone/>
            </a:pPr>
            <a:r>
              <a:rPr lang="en-US" sz="1700" b="1" i="0" u="none" strike="noStrike" cap="none">
                <a:solidFill>
                  <a:srgbClr val="000000"/>
                </a:solidFill>
                <a:latin typeface="Times New Roman"/>
                <a:ea typeface="Times New Roman"/>
                <a:cs typeface="Times New Roman"/>
                <a:sym typeface="Times New Roman"/>
              </a:rPr>
              <a:t>The W1 and BB7 DSSDs are backed by 1500 </a:t>
            </a:r>
            <a:r>
              <a:rPr lang="en-US" sz="1700" b="0" i="0" u="none" strike="noStrike" cap="none">
                <a:solidFill>
                  <a:srgbClr val="000000"/>
                </a:solidFill>
                <a:latin typeface="Noto Sans Symbols"/>
                <a:ea typeface="Noto Sans Symbols"/>
                <a:cs typeface="Noto Sans Symbols"/>
                <a:sym typeface="Noto Sans Symbols"/>
              </a:rPr>
              <a:t>μ</a:t>
            </a:r>
            <a:r>
              <a:rPr lang="en-US" sz="1700" b="1" i="0" u="none" strike="noStrike" cap="none">
                <a:solidFill>
                  <a:srgbClr val="000000"/>
                </a:solidFill>
                <a:latin typeface="Times New Roman"/>
                <a:ea typeface="Times New Roman"/>
                <a:cs typeface="Times New Roman"/>
                <a:sym typeface="Times New Roman"/>
              </a:rPr>
              <a:t>m thick unsegmented pads MSX25/MSX40</a:t>
            </a:r>
            <a:endParaRPr/>
          </a:p>
        </p:txBody>
      </p:sp>
      <p:sp>
        <p:nvSpPr>
          <p:cNvPr id="278" name="Google Shape;278;p12"/>
          <p:cNvSpPr txBox="1"/>
          <p:nvPr/>
        </p:nvSpPr>
        <p:spPr>
          <a:xfrm>
            <a:off x="404811" y="4446820"/>
            <a:ext cx="5177365" cy="3327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231E20"/>
              </a:buClr>
              <a:buSzPts val="1600"/>
              <a:buFont typeface="Times"/>
              <a:buNone/>
            </a:pPr>
            <a:r>
              <a:rPr lang="en-US" sz="1600" b="0" i="0" u="none" strike="noStrike" cap="none">
                <a:solidFill>
                  <a:srgbClr val="231E20"/>
                </a:solidFill>
                <a:latin typeface="Times"/>
                <a:ea typeface="Times"/>
                <a:cs typeface="Times"/>
                <a:sym typeface="Times"/>
              </a:rPr>
              <a:t>The total solid angle coverage of the detectors is </a:t>
            </a:r>
            <a:r>
              <a:rPr lang="en-US" sz="1600" b="1" i="0" u="none" strike="noStrike" cap="none">
                <a:solidFill>
                  <a:srgbClr val="FF2600"/>
                </a:solidFill>
                <a:latin typeface="Times"/>
                <a:ea typeface="Times"/>
                <a:cs typeface="Times"/>
                <a:sym typeface="Times"/>
              </a:rPr>
              <a:t>∼32% of 4π.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13"/>
          <p:cNvSpPr txBox="1"/>
          <p:nvPr/>
        </p:nvSpPr>
        <p:spPr>
          <a:xfrm>
            <a:off x="422455" y="1228747"/>
            <a:ext cx="6671045" cy="9677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a:buNone/>
            </a:pPr>
            <a:r>
              <a:rPr lang="en-US" sz="1800" b="0" i="0" u="none" strike="noStrike" cap="none">
                <a:solidFill>
                  <a:srgbClr val="000000"/>
                </a:solidFill>
                <a:latin typeface="Times"/>
                <a:ea typeface="Times"/>
                <a:cs typeface="Times"/>
                <a:sym typeface="Times"/>
              </a:rPr>
              <a:t>Measured excitation energy of </a:t>
            </a:r>
            <a:r>
              <a:rPr lang="en-US" sz="1800" b="0" i="0" u="none" strike="noStrike" cap="none" baseline="30000">
                <a:solidFill>
                  <a:srgbClr val="000000"/>
                </a:solidFill>
                <a:latin typeface="Times"/>
                <a:ea typeface="Times"/>
                <a:cs typeface="Times"/>
                <a:sym typeface="Times"/>
              </a:rPr>
              <a:t>8</a:t>
            </a:r>
            <a:r>
              <a:rPr lang="en-US" sz="1800" b="0" i="0" u="none" strike="noStrike" cap="none">
                <a:solidFill>
                  <a:srgbClr val="000000"/>
                </a:solidFill>
                <a:latin typeface="Times"/>
                <a:ea typeface="Times"/>
                <a:cs typeface="Times"/>
                <a:sym typeface="Times"/>
              </a:rPr>
              <a:t>Be from </a:t>
            </a:r>
            <a:r>
              <a:rPr lang="en-US" sz="1800" b="1" i="0" u="none" strike="noStrike" cap="none">
                <a:solidFill>
                  <a:srgbClr val="FF2600"/>
                </a:solidFill>
                <a:latin typeface="Times"/>
                <a:ea typeface="Times"/>
                <a:cs typeface="Times"/>
                <a:sym typeface="Times"/>
              </a:rPr>
              <a:t>0-22 MeV</a:t>
            </a:r>
            <a:r>
              <a:rPr lang="en-US" sz="1800" b="0" i="0" u="none" strike="noStrike" cap="none">
                <a:solidFill>
                  <a:srgbClr val="000000"/>
                </a:solidFill>
                <a:latin typeface="Times"/>
                <a:ea typeface="Times"/>
                <a:cs typeface="Times"/>
                <a:sym typeface="Times"/>
              </a:rPr>
              <a:t> in the </a:t>
            </a:r>
            <a:r>
              <a:rPr lang="en-US" sz="1800" b="1" i="0" u="none" strike="noStrike" cap="none" baseline="30000">
                <a:solidFill>
                  <a:srgbClr val="FF2600"/>
                </a:solidFill>
                <a:latin typeface="Times"/>
                <a:ea typeface="Times"/>
                <a:cs typeface="Times"/>
                <a:sym typeface="Times"/>
              </a:rPr>
              <a:t>7</a:t>
            </a:r>
            <a:r>
              <a:rPr lang="en-US" sz="1800" b="1" i="0" u="none" strike="noStrike" cap="none">
                <a:solidFill>
                  <a:srgbClr val="FF2600"/>
                </a:solidFill>
                <a:latin typeface="Times"/>
                <a:ea typeface="Times"/>
                <a:cs typeface="Times"/>
                <a:sym typeface="Times"/>
              </a:rPr>
              <a:t>Be(d,p)</a:t>
            </a:r>
            <a:r>
              <a:rPr lang="en-US" sz="1800" b="1" i="0" u="none" strike="noStrike" cap="none" baseline="30000">
                <a:solidFill>
                  <a:srgbClr val="FF2600"/>
                </a:solidFill>
                <a:latin typeface="Times"/>
                <a:ea typeface="Times"/>
                <a:cs typeface="Times"/>
                <a:sym typeface="Times"/>
              </a:rPr>
              <a:t>8</a:t>
            </a:r>
            <a:r>
              <a:rPr lang="en-US" sz="1800" b="1" i="0" u="none" strike="noStrike" cap="none">
                <a:solidFill>
                  <a:srgbClr val="FF2600"/>
                </a:solidFill>
                <a:latin typeface="Times"/>
                <a:ea typeface="Times"/>
                <a:cs typeface="Times"/>
                <a:sym typeface="Times"/>
              </a:rPr>
              <a:t>Be* </a:t>
            </a:r>
            <a:r>
              <a:rPr lang="en-US" sz="1800" b="0" i="0" u="none" strike="noStrike" cap="none">
                <a:solidFill>
                  <a:srgbClr val="000000"/>
                </a:solidFill>
                <a:latin typeface="Times"/>
                <a:ea typeface="Times"/>
                <a:cs typeface="Times"/>
                <a:sym typeface="Times"/>
              </a:rPr>
              <a:t>channel, events identified from </a:t>
            </a:r>
            <a:r>
              <a:rPr lang="en-US" sz="1800" b="0" i="1" u="none" strike="noStrike" cap="none">
                <a:solidFill>
                  <a:srgbClr val="000000"/>
                </a:solidFill>
                <a:latin typeface="Times"/>
                <a:ea typeface="Times"/>
                <a:cs typeface="Times"/>
                <a:sym typeface="Times"/>
              </a:rPr>
              <a:t>E </a:t>
            </a:r>
            <a:r>
              <a:rPr lang="en-US" sz="1800" b="0" i="0" u="none" strike="noStrike" cap="none">
                <a:solidFill>
                  <a:srgbClr val="000000"/>
                </a:solidFill>
                <a:latin typeface="Times"/>
                <a:ea typeface="Times"/>
                <a:cs typeface="Times"/>
                <a:sym typeface="Times"/>
              </a:rPr>
              <a:t>vs </a:t>
            </a:r>
            <a:r>
              <a:rPr lang="en-US" sz="1800" b="0" i="1" u="none" strike="noStrike" cap="none">
                <a:solidFill>
                  <a:srgbClr val="000000"/>
                </a:solidFill>
                <a:latin typeface="Times"/>
                <a:ea typeface="Times"/>
                <a:cs typeface="Times"/>
                <a:sym typeface="Times"/>
              </a:rPr>
              <a:t>θ</a:t>
            </a:r>
            <a:r>
              <a:rPr lang="en-US" sz="1800" b="0" i="0" u="none" strike="noStrike" cap="none">
                <a:solidFill>
                  <a:srgbClr val="000000"/>
                </a:solidFill>
                <a:latin typeface="Times"/>
                <a:ea typeface="Times"/>
                <a:cs typeface="Times"/>
                <a:sym typeface="Times"/>
              </a:rPr>
              <a:t> plot of protons detected in coincidence with  </a:t>
            </a:r>
            <a:r>
              <a:rPr lang="en-US" sz="1800" b="0" i="1" u="none" strike="noStrike" cap="none">
                <a:solidFill>
                  <a:srgbClr val="000000"/>
                </a:solidFill>
                <a:latin typeface="Times"/>
                <a:ea typeface="Times"/>
                <a:cs typeface="Times"/>
                <a:sym typeface="Times"/>
              </a:rPr>
              <a:t>α−</a:t>
            </a:r>
            <a:r>
              <a:rPr lang="en-US" sz="1800" b="0" i="0" u="none" strike="noStrike" cap="none">
                <a:solidFill>
                  <a:srgbClr val="000000"/>
                </a:solidFill>
                <a:latin typeface="Times"/>
                <a:ea typeface="Times"/>
                <a:cs typeface="Times"/>
                <a:sym typeface="Times"/>
              </a:rPr>
              <a:t>particles. </a:t>
            </a:r>
            <a:endParaRPr/>
          </a:p>
        </p:txBody>
      </p:sp>
      <p:sp>
        <p:nvSpPr>
          <p:cNvPr id="284" name="Google Shape;284;p13"/>
          <p:cNvSpPr txBox="1">
            <a:spLocks noGrp="1"/>
          </p:cNvSpPr>
          <p:nvPr>
            <p:ph type="sldNum" idx="12"/>
          </p:nvPr>
        </p:nvSpPr>
        <p:spPr>
          <a:xfrm>
            <a:off x="7023100" y="64516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13</a:t>
            </a:fld>
            <a:endParaRPr/>
          </a:p>
        </p:txBody>
      </p:sp>
      <p:pic>
        <p:nvPicPr>
          <p:cNvPr id="285" name="Google Shape;285;p13" descr="image24.png"/>
          <p:cNvPicPr preferRelativeResize="0"/>
          <p:nvPr/>
        </p:nvPicPr>
        <p:blipFill rotWithShape="1">
          <a:blip r:embed="rId3">
            <a:alphaModFix/>
          </a:blip>
          <a:srcRect/>
          <a:stretch/>
        </p:blipFill>
        <p:spPr>
          <a:xfrm>
            <a:off x="7734089" y="1081963"/>
            <a:ext cx="1016547" cy="5406978"/>
          </a:xfrm>
          <a:prstGeom prst="rect">
            <a:avLst/>
          </a:prstGeom>
          <a:noFill/>
          <a:ln>
            <a:noFill/>
          </a:ln>
        </p:spPr>
      </p:pic>
      <p:sp>
        <p:nvSpPr>
          <p:cNvPr id="286" name="Google Shape;286;p13"/>
          <p:cNvSpPr txBox="1"/>
          <p:nvPr/>
        </p:nvSpPr>
        <p:spPr>
          <a:xfrm>
            <a:off x="3837147" y="3677086"/>
            <a:ext cx="3507342" cy="1780541"/>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600"/>
              <a:buFont typeface="Times"/>
              <a:buNone/>
            </a:pPr>
            <a:r>
              <a:rPr lang="en-US" sz="1600" b="0" i="0" u="none" strike="noStrike" cap="none">
                <a:solidFill>
                  <a:srgbClr val="000000"/>
                </a:solidFill>
                <a:latin typeface="Times"/>
                <a:ea typeface="Times"/>
                <a:cs typeface="Times"/>
                <a:sym typeface="Times"/>
              </a:rPr>
              <a:t>Two distinct bands for </a:t>
            </a:r>
            <a:r>
              <a:rPr lang="en-US" sz="1600" b="1" i="0" u="none" strike="noStrike" cap="none">
                <a:solidFill>
                  <a:srgbClr val="FF2600"/>
                </a:solidFill>
                <a:latin typeface="Times"/>
                <a:ea typeface="Times"/>
                <a:cs typeface="Times"/>
                <a:sym typeface="Times"/>
              </a:rPr>
              <a:t>higher excitations of </a:t>
            </a:r>
            <a:r>
              <a:rPr lang="en-US" sz="1600" b="1" i="0" u="none" strike="noStrike" cap="none" baseline="30000">
                <a:solidFill>
                  <a:srgbClr val="FF2600"/>
                </a:solidFill>
                <a:latin typeface="Times"/>
                <a:ea typeface="Times"/>
                <a:cs typeface="Times"/>
                <a:sym typeface="Times"/>
              </a:rPr>
              <a:t>8</a:t>
            </a:r>
            <a:r>
              <a:rPr lang="en-US" sz="1600" b="1" i="0" u="none" strike="noStrike" cap="none">
                <a:solidFill>
                  <a:srgbClr val="FF2600"/>
                </a:solidFill>
                <a:latin typeface="Times"/>
                <a:ea typeface="Times"/>
                <a:cs typeface="Times"/>
                <a:sym typeface="Times"/>
              </a:rPr>
              <a:t>Be</a:t>
            </a:r>
            <a:r>
              <a:rPr lang="en-US" sz="1600" b="0" i="0" u="none" strike="noStrike" cap="none">
                <a:solidFill>
                  <a:srgbClr val="000000"/>
                </a:solidFill>
                <a:latin typeface="Times"/>
                <a:ea typeface="Times"/>
                <a:cs typeface="Times"/>
                <a:sym typeface="Times"/>
              </a:rPr>
              <a:t>, one corresponds to states </a:t>
            </a:r>
            <a:r>
              <a:rPr lang="en-US" sz="1600" b="1" i="0" u="none" strike="noStrike" cap="none">
                <a:solidFill>
                  <a:srgbClr val="FF2600"/>
                </a:solidFill>
                <a:latin typeface="Times"/>
                <a:ea typeface="Times"/>
                <a:cs typeface="Times"/>
                <a:sym typeface="Times"/>
              </a:rPr>
              <a:t>16.63 MeV</a:t>
            </a:r>
            <a:r>
              <a:rPr lang="en-US" sz="1600" b="0" i="0" u="none" strike="noStrike" cap="none">
                <a:solidFill>
                  <a:srgbClr val="000000"/>
                </a:solidFill>
                <a:latin typeface="Times"/>
                <a:ea typeface="Times"/>
                <a:cs typeface="Times"/>
                <a:sym typeface="Times"/>
              </a:rPr>
              <a:t> and 16.922 MeV, other to states in 17-22 MeV. Earlier works</a:t>
            </a:r>
            <a:r>
              <a:rPr lang="en-US" sz="1600" b="0" i="0" u="none" strike="noStrike" cap="none">
                <a:solidFill>
                  <a:srgbClr val="2E3092"/>
                </a:solidFill>
                <a:latin typeface="Times"/>
                <a:ea typeface="Times"/>
                <a:cs typeface="Times"/>
                <a:sym typeface="Times"/>
              </a:rPr>
              <a:t> </a:t>
            </a:r>
            <a:r>
              <a:rPr lang="en-US" sz="1600" b="0" i="0" u="none" strike="noStrike" cap="none">
                <a:solidFill>
                  <a:srgbClr val="000000"/>
                </a:solidFill>
                <a:latin typeface="Times"/>
                <a:ea typeface="Times"/>
                <a:cs typeface="Times"/>
                <a:sym typeface="Times"/>
              </a:rPr>
              <a:t>suggest that 16.63 MeV state populated considerably more than 16.92 MeV. Hence, we refer to this doublet as 16.63 MeV. </a:t>
            </a:r>
            <a:endParaRPr/>
          </a:p>
        </p:txBody>
      </p:sp>
      <p:pic>
        <p:nvPicPr>
          <p:cNvPr id="287" name="Google Shape;287;p13" descr="HIE-ISOLDE"/>
          <p:cNvPicPr preferRelativeResize="0"/>
          <p:nvPr/>
        </p:nvPicPr>
        <p:blipFill rotWithShape="1">
          <a:blip r:embed="rId4">
            <a:alphaModFix/>
          </a:blip>
          <a:srcRect/>
          <a:stretch/>
        </p:blipFill>
        <p:spPr>
          <a:xfrm>
            <a:off x="4951412" y="416177"/>
            <a:ext cx="2232028" cy="681041"/>
          </a:xfrm>
          <a:prstGeom prst="rect">
            <a:avLst/>
          </a:prstGeom>
          <a:noFill/>
          <a:ln>
            <a:noFill/>
          </a:ln>
        </p:spPr>
      </p:pic>
      <p:pic>
        <p:nvPicPr>
          <p:cNvPr id="288" name="Google Shape;288;p13" descr="logo_web_09_1"/>
          <p:cNvPicPr preferRelativeResize="0"/>
          <p:nvPr/>
        </p:nvPicPr>
        <p:blipFill rotWithShape="1">
          <a:blip r:embed="rId5">
            <a:alphaModFix/>
          </a:blip>
          <a:srcRect/>
          <a:stretch/>
        </p:blipFill>
        <p:spPr>
          <a:xfrm>
            <a:off x="7428706" y="343773"/>
            <a:ext cx="935038" cy="922339"/>
          </a:xfrm>
          <a:prstGeom prst="rect">
            <a:avLst/>
          </a:prstGeom>
          <a:noFill/>
          <a:ln>
            <a:noFill/>
          </a:ln>
        </p:spPr>
      </p:pic>
      <p:sp>
        <p:nvSpPr>
          <p:cNvPr id="289" name="Google Shape;289;p13"/>
          <p:cNvSpPr txBox="1"/>
          <p:nvPr/>
        </p:nvSpPr>
        <p:spPr>
          <a:xfrm>
            <a:off x="1126791" y="553497"/>
            <a:ext cx="3733405" cy="406401"/>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0000"/>
              </a:buClr>
              <a:buSzPts val="2800"/>
              <a:buFont typeface="Times New Roman"/>
              <a:buNone/>
            </a:pPr>
            <a:r>
              <a:rPr lang="en-US" sz="2800" b="1" i="0" u="none" strike="noStrike" cap="none">
                <a:solidFill>
                  <a:srgbClr val="FF0000"/>
                </a:solidFill>
                <a:latin typeface="Times New Roman"/>
                <a:ea typeface="Times New Roman"/>
                <a:cs typeface="Times New Roman"/>
                <a:sym typeface="Times New Roman"/>
              </a:rPr>
              <a:t>Experiment IS 554 </a:t>
            </a:r>
            <a:r>
              <a:rPr lang="en-US" sz="2800" b="1" i="0" u="none" strike="noStrike" cap="none">
                <a:solidFill>
                  <a:srgbClr val="FF0000"/>
                </a:solidFill>
                <a:latin typeface="Calibri"/>
                <a:ea typeface="Calibri"/>
                <a:cs typeface="Calibri"/>
                <a:sym typeface="Calibri"/>
              </a:rPr>
              <a:t> </a:t>
            </a:r>
            <a:r>
              <a:rPr lang="en-US" sz="2800" b="1" i="0" u="none" strike="noStrike" cap="none">
                <a:solidFill>
                  <a:srgbClr val="FF0000"/>
                </a:solidFill>
                <a:latin typeface="Times New Roman"/>
                <a:ea typeface="Times New Roman"/>
                <a:cs typeface="Times New Roman"/>
                <a:sym typeface="Times New Roman"/>
              </a:rPr>
              <a:t>@</a:t>
            </a:r>
            <a:endParaRPr/>
          </a:p>
        </p:txBody>
      </p:sp>
      <p:pic>
        <p:nvPicPr>
          <p:cNvPr id="290" name="Google Shape;290;p13" descr="image66.png"/>
          <p:cNvPicPr preferRelativeResize="0"/>
          <p:nvPr/>
        </p:nvPicPr>
        <p:blipFill rotWithShape="1">
          <a:blip r:embed="rId6">
            <a:alphaModFix/>
          </a:blip>
          <a:srcRect/>
          <a:stretch/>
        </p:blipFill>
        <p:spPr>
          <a:xfrm>
            <a:off x="3729401" y="2344636"/>
            <a:ext cx="1820926" cy="1298209"/>
          </a:xfrm>
          <a:prstGeom prst="rect">
            <a:avLst/>
          </a:prstGeom>
          <a:noFill/>
          <a:ln>
            <a:noFill/>
          </a:ln>
        </p:spPr>
      </p:pic>
      <p:sp>
        <p:nvSpPr>
          <p:cNvPr id="291" name="Google Shape;291;p13"/>
          <p:cNvSpPr txBox="1"/>
          <p:nvPr/>
        </p:nvSpPr>
        <p:spPr>
          <a:xfrm>
            <a:off x="2979239" y="5611545"/>
            <a:ext cx="4723860" cy="860019"/>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0000FF"/>
              </a:buClr>
              <a:buSzPts val="1600"/>
              <a:buFont typeface="Helvetica Neue"/>
              <a:buNone/>
            </a:pPr>
            <a:r>
              <a:rPr lang="en-US" sz="1600" b="0" i="0" u="none" strike="noStrike" cap="none">
                <a:solidFill>
                  <a:srgbClr val="0000FF"/>
                </a:solidFill>
                <a:latin typeface="Times New Roman"/>
                <a:ea typeface="Times New Roman"/>
                <a:cs typeface="Times New Roman"/>
                <a:sym typeface="Times New Roman"/>
              </a:rPr>
              <a:t>The </a:t>
            </a:r>
            <a:r>
              <a:rPr lang="en-US" sz="1600" b="0" i="0" u="none" strike="noStrike" cap="none" baseline="30000">
                <a:solidFill>
                  <a:srgbClr val="0000FF"/>
                </a:solidFill>
                <a:latin typeface="Times New Roman"/>
                <a:ea typeface="Times New Roman"/>
                <a:cs typeface="Times New Roman"/>
                <a:sym typeface="Times New Roman"/>
              </a:rPr>
              <a:t>7</a:t>
            </a:r>
            <a:r>
              <a:rPr lang="en-US" sz="1600" b="0" i="0" u="none" strike="noStrike" cap="none">
                <a:solidFill>
                  <a:srgbClr val="0000FF"/>
                </a:solidFill>
                <a:latin typeface="Times New Roman"/>
                <a:ea typeface="Times New Roman"/>
                <a:cs typeface="Times New Roman"/>
                <a:sym typeface="Times New Roman"/>
              </a:rPr>
              <a:t>Be(d,p)</a:t>
            </a:r>
            <a:r>
              <a:rPr lang="en-US" sz="1600" b="0" i="0" u="none" strike="noStrike" cap="none" baseline="30000">
                <a:solidFill>
                  <a:srgbClr val="0000FF"/>
                </a:solidFill>
                <a:latin typeface="Times New Roman"/>
                <a:ea typeface="Times New Roman"/>
                <a:cs typeface="Times New Roman"/>
                <a:sym typeface="Times New Roman"/>
              </a:rPr>
              <a:t>8</a:t>
            </a:r>
            <a:r>
              <a:rPr lang="en-US" sz="1600" b="0" i="0" u="none" strike="noStrike" cap="none">
                <a:solidFill>
                  <a:srgbClr val="0000FF"/>
                </a:solidFill>
                <a:latin typeface="Times New Roman"/>
                <a:ea typeface="Times New Roman"/>
                <a:cs typeface="Times New Roman"/>
                <a:sym typeface="Times New Roman"/>
              </a:rPr>
              <a:t>Be* events for forward scattered protons to S3 were clearly identified from energy-energy correlations of two coincident </a:t>
            </a:r>
            <a:r>
              <a:rPr lang="en-US" sz="1400" b="0" i="1" u="none" strike="noStrike" cap="none">
                <a:solidFill>
                  <a:srgbClr val="0433FF"/>
                </a:solidFill>
                <a:latin typeface="Arial"/>
                <a:ea typeface="Arial"/>
                <a:cs typeface="Arial"/>
                <a:sym typeface="Arial"/>
              </a:rPr>
              <a:t>α</a:t>
            </a:r>
            <a:r>
              <a:rPr lang="en-US" sz="1600" b="0" i="1" u="none" strike="noStrike" cap="none">
                <a:solidFill>
                  <a:srgbClr val="0433FF"/>
                </a:solidFill>
                <a:latin typeface="Times New Roman"/>
                <a:ea typeface="Times New Roman"/>
                <a:cs typeface="Times New Roman"/>
                <a:sym typeface="Times New Roman"/>
              </a:rPr>
              <a:t>-</a:t>
            </a:r>
            <a:r>
              <a:rPr lang="en-US" sz="1600" b="0" i="0" u="none" strike="noStrike" cap="none">
                <a:solidFill>
                  <a:srgbClr val="0000FF"/>
                </a:solidFill>
                <a:latin typeface="Times New Roman"/>
                <a:ea typeface="Times New Roman"/>
                <a:cs typeface="Times New Roman"/>
                <a:sym typeface="Times New Roman"/>
              </a:rPr>
              <a:t>particles at W1. </a:t>
            </a:r>
            <a:endParaRPr/>
          </a:p>
        </p:txBody>
      </p:sp>
      <p:cxnSp>
        <p:nvCxnSpPr>
          <p:cNvPr id="292" name="Google Shape;292;p13"/>
          <p:cNvCxnSpPr/>
          <p:nvPr/>
        </p:nvCxnSpPr>
        <p:spPr>
          <a:xfrm>
            <a:off x="6877228" y="3005006"/>
            <a:ext cx="929192" cy="1"/>
          </a:xfrm>
          <a:prstGeom prst="straightConnector1">
            <a:avLst/>
          </a:prstGeom>
          <a:noFill/>
          <a:ln w="25400" cap="flat" cmpd="sng">
            <a:solidFill>
              <a:schemeClr val="accent1"/>
            </a:solidFill>
            <a:prstDash val="solid"/>
            <a:bevel/>
            <a:headEnd type="none" w="sm" len="sm"/>
            <a:tailEnd type="triangle" w="med" len="med"/>
          </a:ln>
          <a:effectLst>
            <a:outerShdw blurRad="38100" dist="20000" dir="5400000" rotWithShape="0">
              <a:srgbClr val="000000">
                <a:alpha val="37647"/>
              </a:srgbClr>
            </a:outerShdw>
          </a:effectLst>
        </p:spPr>
      </p:cxnSp>
      <p:cxnSp>
        <p:nvCxnSpPr>
          <p:cNvPr id="293" name="Google Shape;293;p13"/>
          <p:cNvCxnSpPr/>
          <p:nvPr/>
        </p:nvCxnSpPr>
        <p:spPr>
          <a:xfrm>
            <a:off x="6877228" y="3462206"/>
            <a:ext cx="929192" cy="1"/>
          </a:xfrm>
          <a:prstGeom prst="straightConnector1">
            <a:avLst/>
          </a:prstGeom>
          <a:noFill/>
          <a:ln w="25400" cap="flat" cmpd="sng">
            <a:solidFill>
              <a:schemeClr val="accent1"/>
            </a:solidFill>
            <a:prstDash val="solid"/>
            <a:bevel/>
            <a:headEnd type="none" w="sm" len="sm"/>
            <a:tailEnd type="triangle" w="med" len="med"/>
          </a:ln>
          <a:effectLst>
            <a:outerShdw blurRad="38100" dist="20000" dir="5400000" rotWithShape="0">
              <a:srgbClr val="000000">
                <a:alpha val="37647"/>
              </a:srgbClr>
            </a:outerShdw>
          </a:effectLst>
        </p:spPr>
      </p:cxnSp>
      <p:pic>
        <p:nvPicPr>
          <p:cNvPr id="294" name="Google Shape;294;p13" descr="Image"/>
          <p:cNvPicPr preferRelativeResize="0"/>
          <p:nvPr/>
        </p:nvPicPr>
        <p:blipFill rotWithShape="1">
          <a:blip r:embed="rId7">
            <a:alphaModFix/>
          </a:blip>
          <a:srcRect/>
          <a:stretch/>
        </p:blipFill>
        <p:spPr>
          <a:xfrm>
            <a:off x="324797" y="2301817"/>
            <a:ext cx="3507342" cy="2254366"/>
          </a:xfrm>
          <a:prstGeom prst="rect">
            <a:avLst/>
          </a:prstGeom>
          <a:noFill/>
          <a:ln>
            <a:noFill/>
          </a:ln>
        </p:spPr>
      </p:pic>
      <p:sp>
        <p:nvSpPr>
          <p:cNvPr id="295" name="Google Shape;295;p13"/>
          <p:cNvSpPr txBox="1"/>
          <p:nvPr/>
        </p:nvSpPr>
        <p:spPr>
          <a:xfrm>
            <a:off x="553592" y="4510517"/>
            <a:ext cx="3250660" cy="5740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231E20"/>
              </a:buClr>
              <a:buSzPts val="1600"/>
              <a:buFont typeface="Times"/>
              <a:buNone/>
            </a:pPr>
            <a:r>
              <a:rPr lang="en-US" sz="1600" b="0" i="0" u="none" strike="noStrike" cap="none">
                <a:solidFill>
                  <a:srgbClr val="231E20"/>
                </a:solidFill>
                <a:latin typeface="Times"/>
                <a:ea typeface="Times"/>
                <a:cs typeface="Times"/>
                <a:sym typeface="Times"/>
              </a:rPr>
              <a:t>Δ</a:t>
            </a:r>
            <a:r>
              <a:rPr lang="en-US" sz="1600" b="0" i="1" u="none" strike="noStrike" cap="none">
                <a:solidFill>
                  <a:srgbClr val="231E20"/>
                </a:solidFill>
                <a:latin typeface="Times"/>
                <a:ea typeface="Times"/>
                <a:cs typeface="Times"/>
                <a:sym typeface="Times"/>
              </a:rPr>
              <a:t>E</a:t>
            </a:r>
            <a:r>
              <a:rPr lang="en-US" sz="1600" b="0" i="0" u="none" strike="noStrike" cap="none">
                <a:solidFill>
                  <a:srgbClr val="231E20"/>
                </a:solidFill>
                <a:latin typeface="Times"/>
                <a:ea typeface="Times"/>
                <a:cs typeface="Times"/>
                <a:sym typeface="Times"/>
              </a:rPr>
              <a:t>-</a:t>
            </a:r>
            <a:r>
              <a:rPr lang="en-US" sz="1600" b="0" i="1" u="none" strike="noStrike" cap="none">
                <a:solidFill>
                  <a:srgbClr val="231E20"/>
                </a:solidFill>
                <a:latin typeface="Times"/>
                <a:ea typeface="Times"/>
                <a:cs typeface="Times"/>
                <a:sym typeface="Times"/>
              </a:rPr>
              <a:t>E</a:t>
            </a:r>
            <a:r>
              <a:rPr lang="en-US" sz="1600" b="0" i="0" u="none" strike="noStrike" cap="none">
                <a:solidFill>
                  <a:srgbClr val="231E20"/>
                </a:solidFill>
                <a:latin typeface="Times"/>
                <a:ea typeface="Times"/>
                <a:cs typeface="Times"/>
                <a:sym typeface="Times"/>
              </a:rPr>
              <a:t> spectrum of </a:t>
            </a:r>
            <a:r>
              <a:rPr lang="en-US" sz="1600" b="0" i="1" u="none" strike="noStrike" cap="none">
                <a:solidFill>
                  <a:srgbClr val="231E20"/>
                </a:solidFill>
                <a:latin typeface="Times"/>
                <a:ea typeface="Times"/>
                <a:cs typeface="Times"/>
                <a:sym typeface="Times"/>
              </a:rPr>
              <a:t>p</a:t>
            </a:r>
            <a:r>
              <a:rPr lang="en-US" sz="1600" b="0" i="0" u="none" strike="noStrike" cap="none">
                <a:solidFill>
                  <a:srgbClr val="231E20"/>
                </a:solidFill>
                <a:latin typeface="Times"/>
                <a:ea typeface="Times"/>
                <a:cs typeface="Times"/>
                <a:sym typeface="Times"/>
              </a:rPr>
              <a:t>, </a:t>
            </a:r>
            <a:r>
              <a:rPr lang="en-US" sz="1600" b="0" i="1" u="none" strike="noStrike" cap="none">
                <a:solidFill>
                  <a:srgbClr val="231E20"/>
                </a:solidFill>
                <a:latin typeface="Times"/>
                <a:ea typeface="Times"/>
                <a:cs typeface="Times"/>
                <a:sym typeface="Times"/>
              </a:rPr>
              <a:t>d</a:t>
            </a:r>
            <a:r>
              <a:rPr lang="en-US" sz="1600" b="0" i="0" u="none" strike="noStrike" cap="none">
                <a:solidFill>
                  <a:srgbClr val="231E20"/>
                </a:solidFill>
                <a:latin typeface="Times"/>
                <a:ea typeface="Times"/>
                <a:cs typeface="Times"/>
                <a:sym typeface="Times"/>
              </a:rPr>
              <a:t>, </a:t>
            </a:r>
            <a:r>
              <a:rPr lang="en-US" sz="1600" b="0" i="0" u="none" strike="noStrike" cap="none" baseline="30000">
                <a:solidFill>
                  <a:srgbClr val="231E20"/>
                </a:solidFill>
                <a:latin typeface="Times"/>
                <a:ea typeface="Times"/>
                <a:cs typeface="Times"/>
                <a:sym typeface="Times"/>
              </a:rPr>
              <a:t>3</a:t>
            </a:r>
            <a:r>
              <a:rPr lang="en-US" sz="1600" b="0" i="0" u="none" strike="noStrike" cap="none">
                <a:solidFill>
                  <a:srgbClr val="231E20"/>
                </a:solidFill>
                <a:latin typeface="Times"/>
                <a:ea typeface="Times"/>
                <a:cs typeface="Times"/>
                <a:sym typeface="Times"/>
              </a:rPr>
              <a:t>He, and </a:t>
            </a:r>
            <a:r>
              <a:rPr lang="en-US" sz="1600" b="0" i="1" u="none" strike="noStrike" cap="none">
                <a:solidFill>
                  <a:srgbClr val="231E20"/>
                </a:solidFill>
                <a:latin typeface="Times"/>
                <a:ea typeface="Times"/>
                <a:cs typeface="Times"/>
                <a:sym typeface="Times"/>
              </a:rPr>
              <a:t>α</a:t>
            </a:r>
            <a:r>
              <a:rPr lang="en-US" sz="1600" b="0" i="0" u="none" strike="noStrike" cap="none">
                <a:solidFill>
                  <a:srgbClr val="231E20"/>
                </a:solidFill>
                <a:latin typeface="Times"/>
                <a:ea typeface="Times"/>
                <a:cs typeface="Times"/>
                <a:sym typeface="Times"/>
              </a:rPr>
              <a:t>, detected at W1 + MSX25 telescopes</a:t>
            </a:r>
            <a:endParaRPr/>
          </a:p>
        </p:txBody>
      </p:sp>
      <p:sp>
        <p:nvSpPr>
          <p:cNvPr id="296" name="Google Shape;296;p13"/>
          <p:cNvSpPr txBox="1"/>
          <p:nvPr/>
        </p:nvSpPr>
        <p:spPr>
          <a:xfrm>
            <a:off x="3568048" y="1911166"/>
            <a:ext cx="2764171" cy="369291"/>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800"/>
              <a:buFont typeface="Times New Roman"/>
              <a:buNone/>
            </a:pPr>
            <a:r>
              <a:rPr lang="en-US" sz="1800" b="0" i="1" u="none" strike="noStrike" cap="none" dirty="0">
                <a:solidFill>
                  <a:srgbClr val="CC00CC"/>
                </a:solidFill>
                <a:latin typeface="Times New Roman"/>
                <a:ea typeface="Times New Roman"/>
                <a:cs typeface="Times New Roman"/>
                <a:sym typeface="Times New Roman"/>
              </a:rPr>
              <a:t>Ali et al., </a:t>
            </a:r>
            <a:r>
              <a:rPr lang="en-US" sz="1800" b="0" i="0" u="none" strike="noStrike" cap="none" dirty="0">
                <a:solidFill>
                  <a:srgbClr val="CC00CC"/>
                </a:solidFill>
                <a:latin typeface="Times New Roman"/>
                <a:ea typeface="Times New Roman"/>
                <a:cs typeface="Times New Roman"/>
                <a:sym typeface="Times New Roman"/>
              </a:rPr>
              <a:t>  PRL  (2022)</a:t>
            </a:r>
            <a:endParaRPr dirty="0"/>
          </a:p>
        </p:txBody>
      </p:sp>
      <p:pic>
        <p:nvPicPr>
          <p:cNvPr id="297" name="Google Shape;297;p13" descr="image68.png"/>
          <p:cNvPicPr preferRelativeResize="0"/>
          <p:nvPr/>
        </p:nvPicPr>
        <p:blipFill rotWithShape="1">
          <a:blip r:embed="rId8">
            <a:alphaModFix/>
          </a:blip>
          <a:srcRect/>
          <a:stretch/>
        </p:blipFill>
        <p:spPr>
          <a:xfrm>
            <a:off x="5508681" y="2328017"/>
            <a:ext cx="1816635" cy="1298208"/>
          </a:xfrm>
          <a:prstGeom prst="rect">
            <a:avLst/>
          </a:prstGeom>
          <a:noFill/>
          <a:ln>
            <a:noFill/>
          </a:ln>
        </p:spPr>
      </p:pic>
      <p:sp>
        <p:nvSpPr>
          <p:cNvPr id="298" name="Google Shape;298;p13"/>
          <p:cNvSpPr txBox="1"/>
          <p:nvPr/>
        </p:nvSpPr>
        <p:spPr>
          <a:xfrm>
            <a:off x="4104763" y="3210864"/>
            <a:ext cx="1070202" cy="355665"/>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FF0000"/>
              </a:buClr>
              <a:buSzPts val="1200"/>
              <a:buFont typeface="Helvetica Neue"/>
              <a:buNone/>
            </a:pPr>
            <a:r>
              <a:rPr lang="en-US" sz="1200" b="0" i="0" u="none" strike="noStrike" cap="none">
                <a:solidFill>
                  <a:srgbClr val="FF0000"/>
                </a:solidFill>
                <a:latin typeface="Arial"/>
                <a:ea typeface="Arial"/>
                <a:cs typeface="Arial"/>
                <a:sym typeface="Arial"/>
              </a:rPr>
              <a:t>Simulations</a:t>
            </a:r>
            <a:endParaRPr/>
          </a:p>
        </p:txBody>
      </p:sp>
      <p:sp>
        <p:nvSpPr>
          <p:cNvPr id="299" name="Google Shape;299;p13"/>
          <p:cNvSpPr txBox="1"/>
          <p:nvPr/>
        </p:nvSpPr>
        <p:spPr>
          <a:xfrm>
            <a:off x="6110248" y="3211239"/>
            <a:ext cx="613501" cy="355665"/>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FF0000"/>
              </a:buClr>
              <a:buSzPts val="1200"/>
              <a:buFont typeface="Helvetica Neue"/>
              <a:buNone/>
            </a:pPr>
            <a:r>
              <a:rPr lang="en-US" sz="1200" b="0" i="0" u="none" strike="noStrike" cap="none">
                <a:solidFill>
                  <a:srgbClr val="FF0000"/>
                </a:solidFill>
                <a:latin typeface="Arial"/>
                <a:ea typeface="Arial"/>
                <a:cs typeface="Arial"/>
                <a:sym typeface="Arial"/>
              </a:rPr>
              <a:t>Data</a:t>
            </a:r>
            <a:endParaRPr/>
          </a:p>
        </p:txBody>
      </p:sp>
      <p:pic>
        <p:nvPicPr>
          <p:cNvPr id="300" name="Google Shape;300;p13" descr="image67.png"/>
          <p:cNvPicPr preferRelativeResize="0"/>
          <p:nvPr/>
        </p:nvPicPr>
        <p:blipFill rotWithShape="1">
          <a:blip r:embed="rId9">
            <a:alphaModFix/>
          </a:blip>
          <a:srcRect/>
          <a:stretch/>
        </p:blipFill>
        <p:spPr>
          <a:xfrm>
            <a:off x="402974" y="5109426"/>
            <a:ext cx="2469076" cy="166367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04"/>
        <p:cNvGrpSpPr/>
        <p:nvPr/>
      </p:nvGrpSpPr>
      <p:grpSpPr>
        <a:xfrm>
          <a:off x="0" y="0"/>
          <a:ext cx="0" cy="0"/>
          <a:chOff x="0" y="0"/>
          <a:chExt cx="0" cy="0"/>
        </a:xfrm>
      </p:grpSpPr>
      <p:sp>
        <p:nvSpPr>
          <p:cNvPr id="305" name="Google Shape;305;p14"/>
          <p:cNvSpPr txBox="1">
            <a:spLocks noGrp="1"/>
          </p:cNvSpPr>
          <p:nvPr>
            <p:ph type="sldNum" idx="12"/>
          </p:nvPr>
        </p:nvSpPr>
        <p:spPr>
          <a:xfrm>
            <a:off x="7023100" y="64516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14</a:t>
            </a:fld>
            <a:endParaRPr/>
          </a:p>
        </p:txBody>
      </p:sp>
      <p:pic>
        <p:nvPicPr>
          <p:cNvPr id="306" name="Google Shape;306;p14" descr="image24.png"/>
          <p:cNvPicPr preferRelativeResize="0"/>
          <p:nvPr/>
        </p:nvPicPr>
        <p:blipFill rotWithShape="1">
          <a:blip r:embed="rId3">
            <a:alphaModFix/>
          </a:blip>
          <a:srcRect/>
          <a:stretch/>
        </p:blipFill>
        <p:spPr>
          <a:xfrm>
            <a:off x="7734089" y="1081963"/>
            <a:ext cx="1016547" cy="5406978"/>
          </a:xfrm>
          <a:prstGeom prst="rect">
            <a:avLst/>
          </a:prstGeom>
          <a:noFill/>
          <a:ln>
            <a:noFill/>
          </a:ln>
        </p:spPr>
      </p:pic>
      <p:sp>
        <p:nvSpPr>
          <p:cNvPr id="307" name="Google Shape;307;p14"/>
          <p:cNvSpPr txBox="1"/>
          <p:nvPr/>
        </p:nvSpPr>
        <p:spPr>
          <a:xfrm>
            <a:off x="2244193" y="3127176"/>
            <a:ext cx="1905001" cy="512803"/>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FF0000"/>
              </a:buClr>
              <a:buSzPts val="2400"/>
              <a:buFont typeface="Times New Roman"/>
              <a:buNone/>
            </a:pPr>
            <a:r>
              <a:rPr lang="en-US" sz="2400" b="1" i="0" u="none" strike="noStrike" cap="none" baseline="30000">
                <a:solidFill>
                  <a:srgbClr val="FF0000"/>
                </a:solidFill>
                <a:latin typeface="Times New Roman"/>
                <a:ea typeface="Times New Roman"/>
                <a:cs typeface="Times New Roman"/>
                <a:sym typeface="Times New Roman"/>
              </a:rPr>
              <a:t>7</a:t>
            </a:r>
            <a:r>
              <a:rPr lang="en-US" sz="2400" b="1" i="0" u="none" strike="noStrike" cap="none">
                <a:solidFill>
                  <a:srgbClr val="FF0000"/>
                </a:solidFill>
                <a:latin typeface="Times New Roman"/>
                <a:ea typeface="Times New Roman"/>
                <a:cs typeface="Times New Roman"/>
                <a:sym typeface="Times New Roman"/>
              </a:rPr>
              <a:t>Be(d,p)</a:t>
            </a:r>
            <a:r>
              <a:rPr lang="en-US" sz="2400" b="1" i="0" u="none" strike="noStrike" cap="none" baseline="30000">
                <a:solidFill>
                  <a:srgbClr val="FF0000"/>
                </a:solidFill>
                <a:latin typeface="Times New Roman"/>
                <a:ea typeface="Times New Roman"/>
                <a:cs typeface="Times New Roman"/>
                <a:sym typeface="Times New Roman"/>
              </a:rPr>
              <a:t>8</a:t>
            </a:r>
            <a:r>
              <a:rPr lang="en-US" sz="2400" b="1" i="0" u="none" strike="noStrike" cap="none">
                <a:solidFill>
                  <a:srgbClr val="FF0000"/>
                </a:solidFill>
                <a:latin typeface="Times New Roman"/>
                <a:ea typeface="Times New Roman"/>
                <a:cs typeface="Times New Roman"/>
                <a:sym typeface="Times New Roman"/>
              </a:rPr>
              <a:t>Be*</a:t>
            </a:r>
            <a:endParaRPr/>
          </a:p>
        </p:txBody>
      </p:sp>
      <p:pic>
        <p:nvPicPr>
          <p:cNvPr id="308" name="Google Shape;308;p14" descr="HIE-ISOLDE"/>
          <p:cNvPicPr preferRelativeResize="0"/>
          <p:nvPr/>
        </p:nvPicPr>
        <p:blipFill rotWithShape="1">
          <a:blip r:embed="rId4">
            <a:alphaModFix/>
          </a:blip>
          <a:srcRect/>
          <a:stretch/>
        </p:blipFill>
        <p:spPr>
          <a:xfrm>
            <a:off x="4951412" y="416177"/>
            <a:ext cx="2232028" cy="681041"/>
          </a:xfrm>
          <a:prstGeom prst="rect">
            <a:avLst/>
          </a:prstGeom>
          <a:noFill/>
          <a:ln>
            <a:noFill/>
          </a:ln>
        </p:spPr>
      </p:pic>
      <p:pic>
        <p:nvPicPr>
          <p:cNvPr id="309" name="Google Shape;309;p14" descr="logo_web_09_1"/>
          <p:cNvPicPr preferRelativeResize="0"/>
          <p:nvPr/>
        </p:nvPicPr>
        <p:blipFill rotWithShape="1">
          <a:blip r:embed="rId5">
            <a:alphaModFix/>
          </a:blip>
          <a:srcRect/>
          <a:stretch/>
        </p:blipFill>
        <p:spPr>
          <a:xfrm>
            <a:off x="7428706" y="343773"/>
            <a:ext cx="935038" cy="922339"/>
          </a:xfrm>
          <a:prstGeom prst="rect">
            <a:avLst/>
          </a:prstGeom>
          <a:noFill/>
          <a:ln>
            <a:noFill/>
          </a:ln>
        </p:spPr>
      </p:pic>
      <p:sp>
        <p:nvSpPr>
          <p:cNvPr id="310" name="Google Shape;310;p14"/>
          <p:cNvSpPr txBox="1"/>
          <p:nvPr/>
        </p:nvSpPr>
        <p:spPr>
          <a:xfrm>
            <a:off x="1126791" y="553497"/>
            <a:ext cx="3733405" cy="406401"/>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FF0000"/>
              </a:buClr>
              <a:buSzPts val="2800"/>
              <a:buFont typeface="Times New Roman"/>
              <a:buNone/>
            </a:pPr>
            <a:r>
              <a:rPr lang="en-US" sz="2800" b="1" i="0" u="none" strike="noStrike" cap="none">
                <a:solidFill>
                  <a:srgbClr val="FF0000"/>
                </a:solidFill>
                <a:latin typeface="Times New Roman"/>
                <a:ea typeface="Times New Roman"/>
                <a:cs typeface="Times New Roman"/>
                <a:sym typeface="Times New Roman"/>
              </a:rPr>
              <a:t>Experiment IS 554 </a:t>
            </a:r>
            <a:r>
              <a:rPr lang="en-US" sz="2800" b="1" i="0" u="none" strike="noStrike" cap="none">
                <a:solidFill>
                  <a:srgbClr val="FF0000"/>
                </a:solidFill>
                <a:latin typeface="Calibri"/>
                <a:ea typeface="Calibri"/>
                <a:cs typeface="Calibri"/>
                <a:sym typeface="Calibri"/>
              </a:rPr>
              <a:t> </a:t>
            </a:r>
            <a:r>
              <a:rPr lang="en-US" sz="2800" b="1" i="0" u="none" strike="noStrike" cap="none">
                <a:solidFill>
                  <a:srgbClr val="FF0000"/>
                </a:solidFill>
                <a:latin typeface="Times New Roman"/>
                <a:ea typeface="Times New Roman"/>
                <a:cs typeface="Times New Roman"/>
                <a:sym typeface="Times New Roman"/>
              </a:rPr>
              <a:t>@</a:t>
            </a:r>
            <a:endParaRPr/>
          </a:p>
        </p:txBody>
      </p:sp>
      <p:pic>
        <p:nvPicPr>
          <p:cNvPr id="311" name="Google Shape;311;p14" descr="Image"/>
          <p:cNvPicPr preferRelativeResize="0"/>
          <p:nvPr/>
        </p:nvPicPr>
        <p:blipFill rotWithShape="1">
          <a:blip r:embed="rId6">
            <a:alphaModFix/>
          </a:blip>
          <a:srcRect/>
          <a:stretch/>
        </p:blipFill>
        <p:spPr>
          <a:xfrm>
            <a:off x="441574" y="1387287"/>
            <a:ext cx="4799039" cy="3408038"/>
          </a:xfrm>
          <a:prstGeom prst="rect">
            <a:avLst/>
          </a:prstGeom>
          <a:noFill/>
          <a:ln>
            <a:noFill/>
          </a:ln>
        </p:spPr>
      </p:pic>
      <p:sp>
        <p:nvSpPr>
          <p:cNvPr id="312" name="Google Shape;312;p14"/>
          <p:cNvSpPr txBox="1"/>
          <p:nvPr/>
        </p:nvSpPr>
        <p:spPr>
          <a:xfrm>
            <a:off x="5484050" y="1666141"/>
            <a:ext cx="1905001" cy="2748730"/>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212121"/>
              </a:buClr>
              <a:buSzPts val="1800"/>
              <a:buFont typeface="Times New Roman"/>
              <a:buNone/>
            </a:pPr>
            <a:r>
              <a:rPr lang="en-US" sz="1800" b="0" i="1" u="none" strike="noStrike" cap="none">
                <a:solidFill>
                  <a:srgbClr val="212121"/>
                </a:solidFill>
                <a:latin typeface="Times New Roman"/>
                <a:ea typeface="Times New Roman"/>
                <a:cs typeface="Times New Roman"/>
                <a:sym typeface="Times New Roman"/>
              </a:rPr>
              <a:t>E</a:t>
            </a:r>
            <a:r>
              <a:rPr lang="en-US" sz="1800" b="0" i="0" u="none" strike="noStrike" cap="none">
                <a:solidFill>
                  <a:srgbClr val="212121"/>
                </a:solidFill>
                <a:latin typeface="Times New Roman"/>
                <a:ea typeface="Times New Roman"/>
                <a:cs typeface="Times New Roman"/>
                <a:sym typeface="Times New Roman"/>
              </a:rPr>
              <a:t> vs </a:t>
            </a:r>
            <a:r>
              <a:rPr lang="en-US" sz="1800" b="0" i="1" u="none" strike="noStrike" cap="none">
                <a:solidFill>
                  <a:srgbClr val="212121"/>
                </a:solidFill>
                <a:latin typeface="Times New Roman"/>
                <a:ea typeface="Times New Roman"/>
                <a:cs typeface="Times New Roman"/>
                <a:sym typeface="Times New Roman"/>
              </a:rPr>
              <a:t>θ</a:t>
            </a:r>
            <a:r>
              <a:rPr lang="en-US" sz="1800" b="0" i="0" u="none" strike="noStrike" cap="none">
                <a:solidFill>
                  <a:srgbClr val="212121"/>
                </a:solidFill>
                <a:latin typeface="Times New Roman"/>
                <a:ea typeface="Times New Roman"/>
                <a:cs typeface="Times New Roman"/>
                <a:sym typeface="Times New Roman"/>
              </a:rPr>
              <a:t> for protons at W1 and BB7. The kinematic lines for different excited states of </a:t>
            </a:r>
            <a:r>
              <a:rPr lang="en-US" sz="1800" b="0" i="0" u="none" strike="noStrike" cap="none" baseline="30000">
                <a:solidFill>
                  <a:srgbClr val="212121"/>
                </a:solidFill>
                <a:latin typeface="Times New Roman"/>
                <a:ea typeface="Times New Roman"/>
                <a:cs typeface="Times New Roman"/>
                <a:sym typeface="Times New Roman"/>
              </a:rPr>
              <a:t>8</a:t>
            </a:r>
            <a:r>
              <a:rPr lang="en-US" sz="1800" b="0" i="0" u="none" strike="noStrike" cap="none">
                <a:solidFill>
                  <a:srgbClr val="212121"/>
                </a:solidFill>
                <a:latin typeface="Times New Roman"/>
                <a:ea typeface="Times New Roman"/>
                <a:cs typeface="Times New Roman"/>
                <a:sym typeface="Times New Roman"/>
              </a:rPr>
              <a:t>Be are shown and the inset shows the </a:t>
            </a:r>
            <a:r>
              <a:rPr lang="en-US" sz="1800" b="1" i="0" u="none" strike="noStrike" cap="none">
                <a:solidFill>
                  <a:srgbClr val="FF2600"/>
                </a:solidFill>
                <a:latin typeface="Times New Roman"/>
                <a:ea typeface="Times New Roman"/>
                <a:cs typeface="Times New Roman"/>
                <a:sym typeface="Times New Roman"/>
              </a:rPr>
              <a:t>excitation energy</a:t>
            </a:r>
            <a:r>
              <a:rPr lang="en-US" sz="1800" b="0" i="0" u="none" strike="noStrike" cap="none">
                <a:solidFill>
                  <a:srgbClr val="212121"/>
                </a:solidFill>
                <a:latin typeface="Times New Roman"/>
                <a:ea typeface="Times New Roman"/>
                <a:cs typeface="Times New Roman"/>
                <a:sym typeface="Times New Roman"/>
              </a:rPr>
              <a:t> spectrum of </a:t>
            </a:r>
            <a:r>
              <a:rPr lang="en-US" sz="1800" b="0" i="0" u="none" strike="noStrike" cap="none" baseline="30000">
                <a:solidFill>
                  <a:srgbClr val="212121"/>
                </a:solidFill>
                <a:latin typeface="Times New Roman"/>
                <a:ea typeface="Times New Roman"/>
                <a:cs typeface="Times New Roman"/>
                <a:sym typeface="Times New Roman"/>
              </a:rPr>
              <a:t>8</a:t>
            </a:r>
            <a:r>
              <a:rPr lang="en-US" sz="1800" b="0" i="0" u="none" strike="noStrike" cap="none">
                <a:solidFill>
                  <a:srgbClr val="212121"/>
                </a:solidFill>
                <a:latin typeface="Times New Roman"/>
                <a:ea typeface="Times New Roman"/>
                <a:cs typeface="Times New Roman"/>
                <a:sym typeface="Times New Roman"/>
              </a:rPr>
              <a:t>Be from </a:t>
            </a:r>
            <a:r>
              <a:rPr lang="en-US" sz="1800" b="1" i="0" u="none" strike="noStrike" cap="none">
                <a:solidFill>
                  <a:srgbClr val="FF2600"/>
                </a:solidFill>
                <a:latin typeface="Times New Roman"/>
                <a:ea typeface="Times New Roman"/>
                <a:cs typeface="Times New Roman"/>
                <a:sym typeface="Times New Roman"/>
              </a:rPr>
              <a:t>0-22 MeV.</a:t>
            </a:r>
            <a:endParaRPr/>
          </a:p>
        </p:txBody>
      </p:sp>
      <p:sp>
        <p:nvSpPr>
          <p:cNvPr id="313" name="Google Shape;313;p14"/>
          <p:cNvSpPr txBox="1"/>
          <p:nvPr/>
        </p:nvSpPr>
        <p:spPr>
          <a:xfrm>
            <a:off x="1989250" y="1130000"/>
            <a:ext cx="2582750" cy="369291"/>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800"/>
              <a:buFont typeface="Times New Roman"/>
              <a:buNone/>
            </a:pPr>
            <a:r>
              <a:rPr lang="en-US" sz="1800" b="0" i="1" u="none" strike="noStrike" cap="none" dirty="0">
                <a:solidFill>
                  <a:srgbClr val="CC00CC"/>
                </a:solidFill>
                <a:latin typeface="Times New Roman"/>
                <a:ea typeface="Times New Roman"/>
                <a:cs typeface="Times New Roman"/>
                <a:sym typeface="Times New Roman"/>
              </a:rPr>
              <a:t>Ali et al.,  PRL (2022)</a:t>
            </a:r>
            <a:endParaRPr dirty="0"/>
          </a:p>
        </p:txBody>
      </p:sp>
      <p:sp>
        <p:nvSpPr>
          <p:cNvPr id="314" name="Google Shape;314;p14"/>
          <p:cNvSpPr txBox="1"/>
          <p:nvPr/>
        </p:nvSpPr>
        <p:spPr>
          <a:xfrm>
            <a:off x="2259826" y="1481684"/>
            <a:ext cx="2582750" cy="275467"/>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2600"/>
              </a:buClr>
              <a:buSzPts val="1200"/>
              <a:buFont typeface="Times New Roman"/>
              <a:buNone/>
            </a:pPr>
            <a:r>
              <a:rPr lang="en-US" sz="1200" b="1" i="0" u="none" strike="noStrike" cap="none" dirty="0">
                <a:solidFill>
                  <a:srgbClr val="FF2600"/>
                </a:solidFill>
                <a:latin typeface="Times New Roman"/>
                <a:ea typeface="Times New Roman"/>
                <a:cs typeface="Times New Roman"/>
                <a:sym typeface="Times New Roman"/>
              </a:rPr>
              <a:t>BB7 counts x 2 for clarity.</a:t>
            </a:r>
            <a:endParaRPr dirty="0"/>
          </a:p>
        </p:txBody>
      </p:sp>
      <p:sp>
        <p:nvSpPr>
          <p:cNvPr id="315" name="Google Shape;315;p14"/>
          <p:cNvSpPr txBox="1"/>
          <p:nvPr/>
        </p:nvSpPr>
        <p:spPr>
          <a:xfrm>
            <a:off x="441574" y="4996625"/>
            <a:ext cx="7009391" cy="1571028"/>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231E20"/>
              </a:buClr>
              <a:buSzPts val="1800"/>
              <a:buFont typeface="Times"/>
              <a:buNone/>
            </a:pPr>
            <a:r>
              <a:rPr lang="en-US" sz="1800" b="0" i="0" u="none" strike="noStrike" cap="none">
                <a:solidFill>
                  <a:srgbClr val="231E20"/>
                </a:solidFill>
                <a:latin typeface="Times"/>
                <a:ea typeface="Times"/>
                <a:cs typeface="Times"/>
                <a:sym typeface="Times"/>
              </a:rPr>
              <a:t>The energy resolution </a:t>
            </a:r>
            <a:r>
              <a:rPr lang="en-US" sz="1800" b="1" i="0" u="none" strike="noStrike" cap="none">
                <a:solidFill>
                  <a:srgbClr val="0433FF"/>
                </a:solidFill>
                <a:latin typeface="Times"/>
                <a:ea typeface="Times"/>
                <a:cs typeface="Times"/>
                <a:sym typeface="Times"/>
              </a:rPr>
              <a:t>∼660 keV</a:t>
            </a:r>
            <a:r>
              <a:rPr lang="en-US" sz="1800" b="0" i="0" u="none" strike="noStrike" cap="none">
                <a:solidFill>
                  <a:srgbClr val="231E20"/>
                </a:solidFill>
                <a:latin typeface="Times"/>
                <a:ea typeface="Times"/>
                <a:cs typeface="Times"/>
                <a:sym typeface="Times"/>
              </a:rPr>
              <a:t> due to beam, target straggling and detectors, limits the separation of narrowly spaced high lying states at </a:t>
            </a:r>
            <a:r>
              <a:rPr lang="en-US" sz="1800" b="1" i="0" u="none" strike="noStrike" cap="none">
                <a:solidFill>
                  <a:srgbClr val="942192"/>
                </a:solidFill>
                <a:latin typeface="Times"/>
                <a:ea typeface="Times"/>
                <a:cs typeface="Times"/>
                <a:sym typeface="Times"/>
              </a:rPr>
              <a:t>16.63 </a:t>
            </a:r>
            <a:r>
              <a:rPr lang="en-US" sz="1800" b="0" i="0" u="none" strike="noStrike" cap="none">
                <a:solidFill>
                  <a:srgbClr val="000000"/>
                </a:solidFill>
                <a:latin typeface="Times"/>
                <a:ea typeface="Times"/>
                <a:cs typeface="Times"/>
                <a:sym typeface="Times"/>
              </a:rPr>
              <a:t>and</a:t>
            </a:r>
            <a:r>
              <a:rPr lang="en-US" sz="1800" b="1" i="0" u="none" strike="noStrike" cap="none">
                <a:solidFill>
                  <a:srgbClr val="942192"/>
                </a:solidFill>
                <a:latin typeface="Times"/>
                <a:ea typeface="Times"/>
                <a:cs typeface="Times"/>
                <a:sym typeface="Times"/>
              </a:rPr>
              <a:t> 16.92 MeV</a:t>
            </a:r>
            <a:r>
              <a:rPr lang="en-US" sz="1800" b="0" i="0" u="none" strike="noStrike" cap="none">
                <a:solidFill>
                  <a:srgbClr val="231E20"/>
                </a:solidFill>
                <a:latin typeface="Times"/>
                <a:ea typeface="Times"/>
                <a:cs typeface="Times"/>
                <a:sym typeface="Times"/>
              </a:rPr>
              <a:t>, and around </a:t>
            </a:r>
            <a:r>
              <a:rPr lang="en-US" sz="1800" b="1" i="0" u="none" strike="noStrike" cap="none">
                <a:solidFill>
                  <a:srgbClr val="942192"/>
                </a:solidFill>
                <a:latin typeface="Times"/>
                <a:ea typeface="Times"/>
                <a:cs typeface="Times"/>
                <a:sym typeface="Times"/>
              </a:rPr>
              <a:t>17–22 MeV</a:t>
            </a:r>
            <a:r>
              <a:rPr lang="en-US" sz="1800" b="0" i="0" u="none" strike="noStrike" cap="none">
                <a:solidFill>
                  <a:srgbClr val="231E20"/>
                </a:solidFill>
                <a:latin typeface="Times"/>
                <a:ea typeface="Times"/>
                <a:cs typeface="Times"/>
                <a:sym typeface="Times"/>
              </a:rPr>
              <a:t>. The errors in cross sections mainly arise from statistical uncertainties, systematic uncertainties in target thickness (∼10%) and beam intensity (∼10%).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15"/>
          <p:cNvSpPr txBox="1">
            <a:spLocks noGrp="1"/>
          </p:cNvSpPr>
          <p:nvPr>
            <p:ph type="sldNum" idx="12"/>
          </p:nvPr>
        </p:nvSpPr>
        <p:spPr>
          <a:xfrm>
            <a:off x="6972300" y="63881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15</a:t>
            </a:fld>
            <a:endParaRPr/>
          </a:p>
        </p:txBody>
      </p:sp>
      <p:sp>
        <p:nvSpPr>
          <p:cNvPr id="321" name="Google Shape;321;p15"/>
          <p:cNvSpPr txBox="1"/>
          <p:nvPr/>
        </p:nvSpPr>
        <p:spPr>
          <a:xfrm>
            <a:off x="1074499" y="5935620"/>
            <a:ext cx="6715602" cy="706540"/>
          </a:xfrm>
          <a:prstGeom prst="rect">
            <a:avLst/>
          </a:prstGeom>
          <a:solidFill>
            <a:srgbClr val="D7FEF2"/>
          </a:solidFill>
          <a:ln>
            <a:noFill/>
          </a:ln>
          <a:effectLst>
            <a:outerShdw blurRad="101600" dist="25400" dir="5400000" rotWithShape="0">
              <a:srgbClr val="000000">
                <a:alpha val="74901"/>
              </a:srgbClr>
            </a:outerShdw>
          </a:effectLst>
        </p:spPr>
        <p:txBody>
          <a:bodyPr spcFirstLastPara="1" wrap="square" lIns="91400" tIns="91400" rIns="91400" bIns="91400" anchor="t" anchorCtr="0">
            <a:spAutoFit/>
          </a:bodyPr>
          <a:lstStyle/>
          <a:p>
            <a:pPr marL="0" marR="0" lvl="0" indent="0" algn="ctr" rtl="0">
              <a:lnSpc>
                <a:spcPct val="100000"/>
              </a:lnSpc>
              <a:spcBef>
                <a:spcPts val="0"/>
              </a:spcBef>
              <a:spcAft>
                <a:spcPts val="0"/>
              </a:spcAft>
              <a:buClr>
                <a:srgbClr val="FF2600"/>
              </a:buClr>
              <a:buSzPts val="1800"/>
              <a:buFont typeface="Times New Roman"/>
              <a:buNone/>
            </a:pPr>
            <a:r>
              <a:rPr lang="en-US" sz="1800" b="1" i="1" u="none" strike="noStrike" cap="none">
                <a:solidFill>
                  <a:srgbClr val="FF2600"/>
                </a:solidFill>
                <a:latin typeface="Times New Roman"/>
                <a:ea typeface="Times New Roman"/>
                <a:cs typeface="Times New Roman"/>
                <a:sym typeface="Times New Roman"/>
              </a:rPr>
              <a:t>Contribution of higher excited states in </a:t>
            </a:r>
            <a:r>
              <a:rPr lang="en-US" sz="1800" b="1" i="1" u="none" strike="noStrike" cap="none" baseline="30000">
                <a:solidFill>
                  <a:srgbClr val="FF2600"/>
                </a:solidFill>
                <a:latin typeface="Times New Roman"/>
                <a:ea typeface="Times New Roman"/>
                <a:cs typeface="Times New Roman"/>
                <a:sym typeface="Times New Roman"/>
              </a:rPr>
              <a:t>7</a:t>
            </a:r>
            <a:r>
              <a:rPr lang="en-US" sz="1800" b="1" i="1" u="none" strike="noStrike" cap="none">
                <a:solidFill>
                  <a:srgbClr val="FF2600"/>
                </a:solidFill>
                <a:latin typeface="Times New Roman"/>
                <a:ea typeface="Times New Roman"/>
                <a:cs typeface="Times New Roman"/>
                <a:sym typeface="Times New Roman"/>
              </a:rPr>
              <a:t>Be(d,p)</a:t>
            </a:r>
            <a:r>
              <a:rPr lang="en-US" sz="1800" b="1" i="1" u="none" strike="noStrike" cap="none" baseline="30000">
                <a:solidFill>
                  <a:srgbClr val="FF2600"/>
                </a:solidFill>
                <a:latin typeface="Times New Roman"/>
                <a:ea typeface="Times New Roman"/>
                <a:cs typeface="Times New Roman"/>
                <a:sym typeface="Times New Roman"/>
              </a:rPr>
              <a:t>8</a:t>
            </a:r>
            <a:r>
              <a:rPr lang="en-US" sz="1800" b="1" i="1" u="none" strike="noStrike" cap="none">
                <a:solidFill>
                  <a:srgbClr val="FF2600"/>
                </a:solidFill>
                <a:latin typeface="Times New Roman"/>
                <a:ea typeface="Times New Roman"/>
                <a:cs typeface="Times New Roman"/>
                <a:sym typeface="Times New Roman"/>
              </a:rPr>
              <a:t>Be* do not solve the Cosmological lithium problem</a:t>
            </a:r>
            <a:endParaRPr/>
          </a:p>
        </p:txBody>
      </p:sp>
      <p:sp>
        <p:nvSpPr>
          <p:cNvPr id="322" name="Google Shape;322;p15"/>
          <p:cNvSpPr txBox="1"/>
          <p:nvPr/>
        </p:nvSpPr>
        <p:spPr>
          <a:xfrm>
            <a:off x="510143" y="549121"/>
            <a:ext cx="4117974" cy="5220912"/>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433FF"/>
              </a:buClr>
              <a:buSzPts val="1800"/>
              <a:buFont typeface="Times New Roman"/>
              <a:buNone/>
            </a:pPr>
            <a:r>
              <a:rPr lang="en-US" sz="1800" b="1" i="0" u="none" strike="noStrike" cap="none" dirty="0">
                <a:solidFill>
                  <a:srgbClr val="0433FF"/>
                </a:solidFill>
                <a:latin typeface="Times New Roman"/>
                <a:ea typeface="Times New Roman"/>
                <a:cs typeface="Times New Roman"/>
                <a:sym typeface="Times New Roman"/>
              </a:rPr>
              <a:t>Excitation function</a:t>
            </a:r>
            <a:r>
              <a:rPr lang="en-US" sz="1800" b="0" i="0" u="none" strike="noStrike" cap="none" dirty="0">
                <a:solidFill>
                  <a:srgbClr val="000000"/>
                </a:solidFill>
                <a:latin typeface="Times New Roman"/>
                <a:ea typeface="Times New Roman"/>
                <a:cs typeface="Times New Roman"/>
                <a:sym typeface="Times New Roman"/>
              </a:rPr>
              <a:t> of the different levels is calculated with the nuclear reaction code TALYS. The bands are TALYS calculations normalized to the measured cross section, giving an estimate of contributions of  individual states of </a:t>
            </a:r>
            <a:r>
              <a:rPr lang="en-US" sz="1800" b="0" i="0" u="none" strike="noStrike" cap="none" baseline="30000" dirty="0">
                <a:solidFill>
                  <a:srgbClr val="000000"/>
                </a:solidFill>
                <a:latin typeface="Times New Roman"/>
                <a:ea typeface="Times New Roman"/>
                <a:cs typeface="Times New Roman"/>
                <a:sym typeface="Times New Roman"/>
              </a:rPr>
              <a:t>8</a:t>
            </a:r>
            <a:r>
              <a:rPr lang="en-US" sz="1800" b="0" i="0" u="none" strike="noStrike" cap="none" dirty="0">
                <a:solidFill>
                  <a:srgbClr val="000000"/>
                </a:solidFill>
                <a:latin typeface="Times New Roman"/>
                <a:ea typeface="Times New Roman"/>
                <a:cs typeface="Times New Roman"/>
                <a:sym typeface="Times New Roman"/>
              </a:rPr>
              <a:t>Be up to the 16.6 MeV state for the </a:t>
            </a:r>
            <a:r>
              <a:rPr lang="en-US" sz="1800" b="1" i="0" u="none" strike="noStrike" cap="none" dirty="0">
                <a:solidFill>
                  <a:srgbClr val="942192"/>
                </a:solidFill>
                <a:latin typeface="Times New Roman"/>
                <a:ea typeface="Times New Roman"/>
                <a:cs typeface="Times New Roman"/>
                <a:sym typeface="Times New Roman"/>
              </a:rPr>
              <a:t>first time.</a:t>
            </a:r>
            <a:r>
              <a:rPr lang="en-US" sz="1800" b="0" i="0" u="none" strike="noStrike" cap="none" dirty="0">
                <a:solidFill>
                  <a:srgbClr val="000000"/>
                </a:solidFill>
                <a:latin typeface="Times New Roman"/>
                <a:ea typeface="Times New Roman"/>
                <a:cs typeface="Times New Roman"/>
                <a:sym typeface="Times New Roman"/>
              </a:rPr>
              <a:t> </a:t>
            </a:r>
            <a:endParaRPr dirty="0"/>
          </a:p>
          <a:p>
            <a:pPr marL="0" marR="0" lvl="0" indent="0" algn="just" rtl="0">
              <a:lnSpc>
                <a:spcPct val="100000"/>
              </a:lnSpc>
              <a:spcBef>
                <a:spcPts val="1200"/>
              </a:spcBef>
              <a:spcAft>
                <a:spcPts val="0"/>
              </a:spcAft>
              <a:buClr>
                <a:srgbClr val="000000"/>
              </a:buClr>
              <a:buSzPts val="1800"/>
              <a:buFont typeface="Times New Roman"/>
              <a:buNone/>
            </a:pPr>
            <a:r>
              <a:rPr lang="en-US" sz="1800" b="0" i="0" u="none" strike="noStrike" cap="none" dirty="0">
                <a:solidFill>
                  <a:srgbClr val="000000"/>
                </a:solidFill>
                <a:latin typeface="Times New Roman"/>
                <a:ea typeface="Times New Roman"/>
                <a:cs typeface="Times New Roman"/>
                <a:sym typeface="Times New Roman"/>
              </a:rPr>
              <a:t>The existing data within Gamow window (T = 0.5–1 GK, </a:t>
            </a:r>
            <a:r>
              <a:rPr lang="en-US" sz="1800" b="0" i="0" u="none" strike="noStrike" cap="none" dirty="0" err="1">
                <a:solidFill>
                  <a:srgbClr val="000000"/>
                </a:solidFill>
                <a:latin typeface="Times New Roman"/>
                <a:ea typeface="Times New Roman"/>
                <a:cs typeface="Times New Roman"/>
                <a:sym typeface="Times New Roman"/>
              </a:rPr>
              <a:t>E</a:t>
            </a:r>
            <a:r>
              <a:rPr lang="en-US" sz="1800" b="0" i="0" u="none" strike="noStrike" cap="none" baseline="-25000" dirty="0" err="1">
                <a:solidFill>
                  <a:srgbClr val="000000"/>
                </a:solidFill>
                <a:latin typeface="Times New Roman"/>
                <a:ea typeface="Times New Roman"/>
                <a:cs typeface="Times New Roman"/>
                <a:sym typeface="Times New Roman"/>
              </a:rPr>
              <a:t>c.m</a:t>
            </a:r>
            <a:r>
              <a:rPr lang="en-US" sz="1800" b="0" i="0" u="none" strike="noStrike" cap="none" baseline="-25000" dirty="0">
                <a:solidFill>
                  <a:srgbClr val="000000"/>
                </a:solidFill>
                <a:latin typeface="Times New Roman"/>
                <a:ea typeface="Times New Roman"/>
                <a:cs typeface="Times New Roman"/>
                <a:sym typeface="Times New Roman"/>
              </a:rPr>
              <a:t>. </a:t>
            </a:r>
            <a:r>
              <a:rPr lang="en-US" sz="1800" b="0" i="0" u="none" strike="noStrike" cap="none" dirty="0">
                <a:solidFill>
                  <a:srgbClr val="000000"/>
                </a:solidFill>
                <a:latin typeface="Times New Roman"/>
                <a:ea typeface="Times New Roman"/>
                <a:cs typeface="Times New Roman"/>
                <a:sym typeface="Times New Roman"/>
              </a:rPr>
              <a:t>= 0.11–0.56 MeV) has </a:t>
            </a:r>
            <a:r>
              <a:rPr lang="en-US" sz="1800" b="1" i="0" u="none" strike="noStrike" cap="none" dirty="0">
                <a:solidFill>
                  <a:srgbClr val="942192"/>
                </a:solidFill>
                <a:latin typeface="Times New Roman"/>
                <a:ea typeface="Times New Roman"/>
                <a:cs typeface="Times New Roman"/>
                <a:sym typeface="Times New Roman"/>
              </a:rPr>
              <a:t>large error bars</a:t>
            </a:r>
            <a:r>
              <a:rPr lang="en-US" sz="1800" b="0" i="0" u="none" strike="noStrike" cap="none" dirty="0">
                <a:solidFill>
                  <a:srgbClr val="000000"/>
                </a:solidFill>
                <a:latin typeface="Times New Roman"/>
                <a:ea typeface="Times New Roman"/>
                <a:cs typeface="Times New Roman"/>
                <a:sym typeface="Times New Roman"/>
              </a:rPr>
              <a:t>. Good agreement with data outside Gamow window.</a:t>
            </a:r>
            <a:endParaRPr dirty="0"/>
          </a:p>
          <a:p>
            <a:pPr marL="0" marR="0" lvl="0" indent="0" algn="just" rtl="0">
              <a:lnSpc>
                <a:spcPct val="100000"/>
              </a:lnSpc>
              <a:spcBef>
                <a:spcPts val="0"/>
              </a:spcBef>
              <a:spcAft>
                <a:spcPts val="0"/>
              </a:spcAft>
              <a:buClr>
                <a:srgbClr val="000000"/>
              </a:buClr>
              <a:buSzPts val="1800"/>
              <a:buFont typeface="Helvetica Neue"/>
              <a:buNone/>
            </a:pPr>
            <a:r>
              <a:rPr lang="en-US" sz="1800" b="0" i="0" u="none" strike="noStrike" cap="none" dirty="0">
                <a:solidFill>
                  <a:srgbClr val="000000"/>
                </a:solidFill>
                <a:latin typeface="Times New Roman"/>
                <a:ea typeface="Times New Roman"/>
                <a:cs typeface="Times New Roman"/>
                <a:sym typeface="Times New Roman"/>
              </a:rPr>
              <a:t>The </a:t>
            </a:r>
            <a:r>
              <a:rPr lang="en-US" sz="1800" b="1" i="1" u="none" strike="noStrike" cap="none" dirty="0">
                <a:solidFill>
                  <a:srgbClr val="FF2600"/>
                </a:solidFill>
                <a:latin typeface="Times New Roman"/>
                <a:ea typeface="Times New Roman"/>
                <a:cs typeface="Times New Roman"/>
                <a:sym typeface="Times New Roman"/>
              </a:rPr>
              <a:t>S </a:t>
            </a:r>
            <a:r>
              <a:rPr lang="en-US" sz="1800" b="1" i="0" u="none" strike="noStrike" cap="none" dirty="0">
                <a:solidFill>
                  <a:srgbClr val="FF2600"/>
                </a:solidFill>
                <a:latin typeface="Times New Roman"/>
                <a:ea typeface="Times New Roman"/>
                <a:cs typeface="Times New Roman"/>
                <a:sym typeface="Times New Roman"/>
              </a:rPr>
              <a:t>factor</a:t>
            </a:r>
            <a:r>
              <a:rPr lang="en-US" sz="1800" b="0" i="0" u="none" strike="noStrike" cap="none" dirty="0">
                <a:solidFill>
                  <a:srgbClr val="000000"/>
                </a:solidFill>
                <a:latin typeface="Times New Roman"/>
                <a:ea typeface="Times New Roman"/>
                <a:cs typeface="Times New Roman"/>
                <a:sym typeface="Times New Roman"/>
              </a:rPr>
              <a:t> due to contribution of gs+3.03+11.35 MeV state agrees with Parker’s estimate of 100 MeV b. Addition of the </a:t>
            </a:r>
            <a:r>
              <a:rPr lang="en-US" sz="1800" b="1" i="0" u="none" strike="noStrike" cap="none" dirty="0">
                <a:solidFill>
                  <a:srgbClr val="942192"/>
                </a:solidFill>
                <a:latin typeface="Times New Roman"/>
                <a:ea typeface="Times New Roman"/>
                <a:cs typeface="Times New Roman"/>
                <a:sym typeface="Times New Roman"/>
              </a:rPr>
              <a:t>16.63 MeV</a:t>
            </a:r>
            <a:r>
              <a:rPr lang="en-US" sz="1800" b="0" i="0" u="none" strike="noStrike" cap="none" dirty="0">
                <a:solidFill>
                  <a:srgbClr val="000000"/>
                </a:solidFill>
                <a:latin typeface="Times New Roman"/>
                <a:ea typeface="Times New Roman"/>
                <a:cs typeface="Times New Roman"/>
                <a:sym typeface="Times New Roman"/>
              </a:rPr>
              <a:t> state leads to a </a:t>
            </a:r>
            <a:r>
              <a:rPr lang="en-US" sz="1800" b="1" i="0" u="none" strike="noStrike" cap="none" dirty="0">
                <a:solidFill>
                  <a:srgbClr val="0433FF"/>
                </a:solidFill>
                <a:latin typeface="Times New Roman"/>
                <a:ea typeface="Times New Roman"/>
                <a:cs typeface="Times New Roman"/>
                <a:sym typeface="Times New Roman"/>
              </a:rPr>
              <a:t>maximum value of 167 MeV b </a:t>
            </a:r>
            <a:r>
              <a:rPr lang="en-US" sz="1800" b="0" i="0" u="none" strike="noStrike" cap="none" dirty="0">
                <a:solidFill>
                  <a:srgbClr val="000000"/>
                </a:solidFill>
                <a:latin typeface="Times New Roman"/>
                <a:ea typeface="Times New Roman"/>
                <a:cs typeface="Times New Roman"/>
                <a:sym typeface="Times New Roman"/>
              </a:rPr>
              <a:t>but is </a:t>
            </a:r>
            <a:r>
              <a:rPr lang="en-US" sz="1800" b="1" i="0" u="none" strike="noStrike" cap="none" dirty="0">
                <a:solidFill>
                  <a:srgbClr val="942192"/>
                </a:solidFill>
                <a:latin typeface="Times New Roman"/>
                <a:ea typeface="Times New Roman"/>
                <a:cs typeface="Times New Roman"/>
                <a:sym typeface="Times New Roman"/>
              </a:rPr>
              <a:t>not adequate</a:t>
            </a:r>
            <a:r>
              <a:rPr lang="en-US" sz="1800" b="0" i="0" u="none" strike="noStrike" cap="none" dirty="0">
                <a:solidFill>
                  <a:srgbClr val="000000"/>
                </a:solidFill>
                <a:latin typeface="Times New Roman"/>
                <a:ea typeface="Times New Roman"/>
                <a:cs typeface="Times New Roman"/>
                <a:sym typeface="Times New Roman"/>
              </a:rPr>
              <a:t> to solve the Lithium anomaly. The </a:t>
            </a:r>
            <a:r>
              <a:rPr lang="en-US" sz="1800" b="1" i="0" u="none" strike="noStrike" cap="none" dirty="0">
                <a:solidFill>
                  <a:srgbClr val="FF2600"/>
                </a:solidFill>
                <a:latin typeface="Times New Roman"/>
                <a:ea typeface="Times New Roman"/>
                <a:cs typeface="Times New Roman"/>
                <a:sym typeface="Times New Roman"/>
              </a:rPr>
              <a:t>Li abundance is reduced by &lt; 1%</a:t>
            </a:r>
            <a:r>
              <a:rPr lang="en-US" sz="1800" b="0" i="0" u="none" strike="noStrike" cap="none" dirty="0">
                <a:solidFill>
                  <a:srgbClr val="000000"/>
                </a:solidFill>
                <a:latin typeface="Times New Roman"/>
                <a:ea typeface="Times New Roman"/>
                <a:cs typeface="Times New Roman"/>
                <a:sym typeface="Times New Roman"/>
              </a:rPr>
              <a:t>.</a:t>
            </a:r>
            <a:endParaRPr dirty="0"/>
          </a:p>
        </p:txBody>
      </p:sp>
      <p:sp>
        <p:nvSpPr>
          <p:cNvPr id="323" name="Google Shape;323;p15"/>
          <p:cNvSpPr txBox="1"/>
          <p:nvPr/>
        </p:nvSpPr>
        <p:spPr>
          <a:xfrm>
            <a:off x="474016" y="156349"/>
            <a:ext cx="1574029" cy="464161"/>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FF0000"/>
              </a:buClr>
              <a:buSzPts val="2000"/>
              <a:buFont typeface="Times New Roman"/>
              <a:buNone/>
            </a:pPr>
            <a:r>
              <a:rPr lang="en-US" sz="2000" b="1" i="0" u="none" strike="noStrike" cap="none" baseline="30000">
                <a:solidFill>
                  <a:srgbClr val="FF0000"/>
                </a:solidFill>
                <a:latin typeface="Times New Roman"/>
                <a:ea typeface="Times New Roman"/>
                <a:cs typeface="Times New Roman"/>
                <a:sym typeface="Times New Roman"/>
              </a:rPr>
              <a:t>7</a:t>
            </a:r>
            <a:r>
              <a:rPr lang="en-US" sz="2000" b="1" i="0" u="none" strike="noStrike" cap="none">
                <a:solidFill>
                  <a:srgbClr val="FF0000"/>
                </a:solidFill>
                <a:latin typeface="Times New Roman"/>
                <a:ea typeface="Times New Roman"/>
                <a:cs typeface="Times New Roman"/>
                <a:sym typeface="Times New Roman"/>
              </a:rPr>
              <a:t>Be(d,p)</a:t>
            </a:r>
            <a:r>
              <a:rPr lang="en-US" sz="2000" b="1" i="0" u="none" strike="noStrike" cap="none" baseline="30000">
                <a:solidFill>
                  <a:srgbClr val="FF0000"/>
                </a:solidFill>
                <a:latin typeface="Times New Roman"/>
                <a:ea typeface="Times New Roman"/>
                <a:cs typeface="Times New Roman"/>
                <a:sym typeface="Times New Roman"/>
              </a:rPr>
              <a:t>8</a:t>
            </a:r>
            <a:r>
              <a:rPr lang="en-US" sz="2000" b="1" i="0" u="none" strike="noStrike" cap="none">
                <a:solidFill>
                  <a:srgbClr val="FF0000"/>
                </a:solidFill>
                <a:latin typeface="Times New Roman"/>
                <a:ea typeface="Times New Roman"/>
                <a:cs typeface="Times New Roman"/>
                <a:sym typeface="Times New Roman"/>
              </a:rPr>
              <a:t>Be*</a:t>
            </a:r>
            <a:endParaRPr/>
          </a:p>
        </p:txBody>
      </p:sp>
      <p:pic>
        <p:nvPicPr>
          <p:cNvPr id="324" name="Google Shape;324;p15" descr="Image"/>
          <p:cNvPicPr preferRelativeResize="0"/>
          <p:nvPr/>
        </p:nvPicPr>
        <p:blipFill rotWithShape="1">
          <a:blip r:embed="rId3">
            <a:alphaModFix/>
          </a:blip>
          <a:srcRect/>
          <a:stretch/>
        </p:blipFill>
        <p:spPr>
          <a:xfrm>
            <a:off x="4770709" y="322958"/>
            <a:ext cx="3752277" cy="5597037"/>
          </a:xfrm>
          <a:prstGeom prst="rect">
            <a:avLst/>
          </a:prstGeom>
          <a:noFill/>
          <a:ln>
            <a:noFill/>
          </a:ln>
        </p:spPr>
      </p:pic>
      <p:sp>
        <p:nvSpPr>
          <p:cNvPr id="325" name="Google Shape;325;p15"/>
          <p:cNvSpPr txBox="1"/>
          <p:nvPr/>
        </p:nvSpPr>
        <p:spPr>
          <a:xfrm>
            <a:off x="3056050" y="214214"/>
            <a:ext cx="1703687" cy="348430"/>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800"/>
              <a:buFont typeface="Times New Roman"/>
              <a:buNone/>
            </a:pPr>
            <a:r>
              <a:rPr lang="en-US" sz="1800" b="0" i="1" u="none" strike="noStrike" cap="none">
                <a:solidFill>
                  <a:srgbClr val="CC00CC"/>
                </a:solidFill>
                <a:latin typeface="Times New Roman"/>
                <a:ea typeface="Times New Roman"/>
                <a:cs typeface="Times New Roman"/>
                <a:sym typeface="Times New Roman"/>
              </a:rPr>
              <a:t>Ali   PRL (2022)</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p16"/>
          <p:cNvSpPr txBox="1">
            <a:spLocks noGrp="1"/>
          </p:cNvSpPr>
          <p:nvPr>
            <p:ph type="sldNum" idx="12"/>
          </p:nvPr>
        </p:nvSpPr>
        <p:spPr>
          <a:xfrm>
            <a:off x="7023100" y="63754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16</a:t>
            </a:fld>
            <a:endParaRPr/>
          </a:p>
        </p:txBody>
      </p:sp>
      <p:pic>
        <p:nvPicPr>
          <p:cNvPr id="331" name="Google Shape;331;p16" descr="Image"/>
          <p:cNvPicPr preferRelativeResize="0"/>
          <p:nvPr/>
        </p:nvPicPr>
        <p:blipFill rotWithShape="1">
          <a:blip r:embed="rId3">
            <a:alphaModFix/>
          </a:blip>
          <a:srcRect/>
          <a:stretch/>
        </p:blipFill>
        <p:spPr>
          <a:xfrm>
            <a:off x="352268" y="1394537"/>
            <a:ext cx="3943664" cy="3078326"/>
          </a:xfrm>
          <a:prstGeom prst="rect">
            <a:avLst/>
          </a:prstGeom>
          <a:noFill/>
          <a:ln>
            <a:noFill/>
          </a:ln>
        </p:spPr>
      </p:pic>
      <p:sp>
        <p:nvSpPr>
          <p:cNvPr id="332" name="Google Shape;332;p16"/>
          <p:cNvSpPr txBox="1"/>
          <p:nvPr/>
        </p:nvSpPr>
        <p:spPr>
          <a:xfrm>
            <a:off x="1354528" y="952200"/>
            <a:ext cx="2262486" cy="348430"/>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800"/>
              <a:buFont typeface="Times New Roman"/>
              <a:buNone/>
            </a:pPr>
            <a:r>
              <a:rPr lang="en-US" sz="1800" b="0" i="1" u="none" strike="noStrike" cap="none">
                <a:solidFill>
                  <a:srgbClr val="CC00CC"/>
                </a:solidFill>
                <a:latin typeface="Times New Roman"/>
                <a:ea typeface="Times New Roman"/>
                <a:cs typeface="Times New Roman"/>
                <a:sym typeface="Times New Roman"/>
              </a:rPr>
              <a:t>Fields ARNPS (2011)</a:t>
            </a:r>
            <a:endParaRPr/>
          </a:p>
        </p:txBody>
      </p:sp>
      <p:sp>
        <p:nvSpPr>
          <p:cNvPr id="333" name="Google Shape;333;p16"/>
          <p:cNvSpPr txBox="1"/>
          <p:nvPr/>
        </p:nvSpPr>
        <p:spPr>
          <a:xfrm>
            <a:off x="564740" y="4646607"/>
            <a:ext cx="3842063" cy="832307"/>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600"/>
              <a:buFont typeface="Times"/>
              <a:buNone/>
            </a:pPr>
            <a:r>
              <a:rPr lang="en-US" sz="1600" b="0" i="0" u="none" strike="noStrike" cap="none" baseline="30000">
                <a:solidFill>
                  <a:srgbClr val="000000"/>
                </a:solidFill>
                <a:latin typeface="Times"/>
                <a:ea typeface="Times"/>
                <a:cs typeface="Times"/>
                <a:sym typeface="Times"/>
              </a:rPr>
              <a:t>6</a:t>
            </a:r>
            <a:r>
              <a:rPr lang="en-US" sz="1600" b="0" i="0" u="none" strike="noStrike" cap="none">
                <a:solidFill>
                  <a:srgbClr val="000000"/>
                </a:solidFill>
                <a:latin typeface="Times"/>
                <a:ea typeface="Times"/>
                <a:cs typeface="Times"/>
                <a:sym typeface="Times"/>
              </a:rPr>
              <a:t>Li production in standard BBN is very small: </a:t>
            </a:r>
            <a:r>
              <a:rPr lang="en-US" sz="1600" b="0" i="0" u="none" strike="noStrike" cap="none" baseline="30000">
                <a:solidFill>
                  <a:srgbClr val="000000"/>
                </a:solidFill>
                <a:latin typeface="Times"/>
                <a:ea typeface="Times"/>
                <a:cs typeface="Times"/>
                <a:sym typeface="Times"/>
              </a:rPr>
              <a:t>6</a:t>
            </a:r>
            <a:r>
              <a:rPr lang="en-US" sz="1600" b="0" i="0" u="none" strike="noStrike" cap="none">
                <a:solidFill>
                  <a:srgbClr val="000000"/>
                </a:solidFill>
                <a:latin typeface="Times"/>
                <a:ea typeface="Times"/>
                <a:cs typeface="Times"/>
                <a:sym typeface="Times"/>
              </a:rPr>
              <a:t>Li/H ≃ 10</a:t>
            </a:r>
            <a:r>
              <a:rPr lang="en-US" sz="1600" b="0" i="0" u="none" strike="noStrike" cap="none" baseline="30000">
                <a:solidFill>
                  <a:srgbClr val="000000"/>
                </a:solidFill>
                <a:latin typeface="Times"/>
                <a:ea typeface="Times"/>
                <a:cs typeface="Times"/>
                <a:sym typeface="Times"/>
              </a:rPr>
              <a:t>−14</a:t>
            </a:r>
            <a:r>
              <a:rPr lang="en-US" sz="1600" b="0" i="0" u="none" strike="noStrike" cap="none">
                <a:solidFill>
                  <a:srgbClr val="000000"/>
                </a:solidFill>
                <a:latin typeface="Times"/>
                <a:ea typeface="Times"/>
                <a:cs typeface="Times"/>
                <a:sym typeface="Times"/>
              </a:rPr>
              <a:t>, </a:t>
            </a:r>
            <a:r>
              <a:rPr lang="en-US" sz="1600" b="0" i="0" u="none" strike="noStrike" cap="none" baseline="30000">
                <a:solidFill>
                  <a:srgbClr val="000000"/>
                </a:solidFill>
                <a:latin typeface="Times"/>
                <a:ea typeface="Times"/>
                <a:cs typeface="Times"/>
                <a:sym typeface="Times"/>
              </a:rPr>
              <a:t>6</a:t>
            </a:r>
            <a:r>
              <a:rPr lang="en-US" sz="1600" b="0" i="0" u="none" strike="noStrike" cap="none">
                <a:solidFill>
                  <a:srgbClr val="000000"/>
                </a:solidFill>
                <a:latin typeface="Times"/>
                <a:ea typeface="Times"/>
                <a:cs typeface="Times"/>
                <a:sym typeface="Times"/>
              </a:rPr>
              <a:t>Li/</a:t>
            </a:r>
            <a:r>
              <a:rPr lang="en-US" sz="1600" b="0" i="0" u="none" strike="noStrike" cap="none" baseline="30000">
                <a:solidFill>
                  <a:srgbClr val="000000"/>
                </a:solidFill>
                <a:latin typeface="Times"/>
                <a:ea typeface="Times"/>
                <a:cs typeface="Times"/>
                <a:sym typeface="Times"/>
              </a:rPr>
              <a:t>7</a:t>
            </a:r>
            <a:r>
              <a:rPr lang="en-US" sz="1600" b="0" i="0" u="none" strike="noStrike" cap="none">
                <a:solidFill>
                  <a:srgbClr val="000000"/>
                </a:solidFill>
                <a:latin typeface="Times"/>
                <a:ea typeface="Times"/>
                <a:cs typeface="Times"/>
                <a:sym typeface="Times"/>
              </a:rPr>
              <a:t>Li 􏰄≲ 10</a:t>
            </a:r>
            <a:r>
              <a:rPr lang="en-US" sz="1600" b="0" i="0" u="none" strike="noStrike" cap="none" baseline="30000">
                <a:solidFill>
                  <a:srgbClr val="000000"/>
                </a:solidFill>
                <a:latin typeface="Times"/>
                <a:ea typeface="Times"/>
                <a:cs typeface="Times"/>
                <a:sym typeface="Times"/>
              </a:rPr>
              <a:t>−4</a:t>
            </a:r>
            <a:r>
              <a:rPr lang="en-US" sz="1600" b="0" i="0" u="none" strike="noStrike" cap="none">
                <a:solidFill>
                  <a:srgbClr val="000000"/>
                </a:solidFill>
                <a:latin typeface="Times"/>
                <a:ea typeface="Times"/>
                <a:cs typeface="Times"/>
                <a:sym typeface="Times"/>
              </a:rPr>
              <a:t>, far below the </a:t>
            </a:r>
            <a:r>
              <a:rPr lang="en-US" sz="1600" b="0" i="0" u="none" strike="noStrike" cap="none" baseline="30000">
                <a:solidFill>
                  <a:srgbClr val="000000"/>
                </a:solidFill>
                <a:latin typeface="Times"/>
                <a:ea typeface="Times"/>
                <a:cs typeface="Times"/>
                <a:sym typeface="Times"/>
              </a:rPr>
              <a:t>6</a:t>
            </a:r>
            <a:r>
              <a:rPr lang="en-US" sz="1600" b="0" i="0" u="none" strike="noStrike" cap="none">
                <a:solidFill>
                  <a:srgbClr val="000000"/>
                </a:solidFill>
                <a:latin typeface="Times"/>
                <a:ea typeface="Times"/>
                <a:cs typeface="Times"/>
                <a:sym typeface="Times"/>
              </a:rPr>
              <a:t>Li plateau. </a:t>
            </a:r>
            <a:endParaRPr/>
          </a:p>
        </p:txBody>
      </p:sp>
      <p:sp>
        <p:nvSpPr>
          <p:cNvPr id="334" name="Google Shape;334;p16"/>
          <p:cNvSpPr txBox="1"/>
          <p:nvPr/>
        </p:nvSpPr>
        <p:spPr>
          <a:xfrm>
            <a:off x="485318" y="5833780"/>
            <a:ext cx="7834076" cy="615130"/>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433FF"/>
              </a:buClr>
              <a:buSzPts val="1800"/>
              <a:buFont typeface="Times New Roman"/>
              <a:buNone/>
            </a:pPr>
            <a:r>
              <a:rPr lang="en-US" sz="1800" b="1" i="0" u="none" strike="noStrike" cap="none">
                <a:solidFill>
                  <a:srgbClr val="0433FF"/>
                </a:solidFill>
                <a:latin typeface="Times New Roman"/>
                <a:ea typeface="Times New Roman"/>
                <a:cs typeface="Times New Roman"/>
                <a:sym typeface="Times New Roman"/>
              </a:rPr>
              <a:t>Are there novel reaction pathways or resonant enhancement of otherwise minor channels ?</a:t>
            </a:r>
            <a:endParaRPr/>
          </a:p>
        </p:txBody>
      </p:sp>
      <p:sp>
        <p:nvSpPr>
          <p:cNvPr id="335" name="Google Shape;335;p16"/>
          <p:cNvSpPr txBox="1"/>
          <p:nvPr/>
        </p:nvSpPr>
        <p:spPr>
          <a:xfrm>
            <a:off x="2902633" y="413368"/>
            <a:ext cx="2799716" cy="421393"/>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2600"/>
              </a:buClr>
              <a:buSzPts val="2400"/>
              <a:buFont typeface="Times New Roman"/>
              <a:buNone/>
            </a:pPr>
            <a:r>
              <a:rPr lang="en-US" sz="2400" b="1" i="0" u="none" strike="noStrike" cap="none">
                <a:solidFill>
                  <a:srgbClr val="FF2600"/>
                </a:solidFill>
                <a:latin typeface="Times New Roman"/>
                <a:ea typeface="Times New Roman"/>
                <a:cs typeface="Times New Roman"/>
                <a:sym typeface="Times New Roman"/>
              </a:rPr>
              <a:t>Second Li problem ?</a:t>
            </a:r>
            <a:endParaRPr/>
          </a:p>
        </p:txBody>
      </p:sp>
      <p:sp>
        <p:nvSpPr>
          <p:cNvPr id="336" name="Google Shape;336;p16"/>
          <p:cNvSpPr txBox="1"/>
          <p:nvPr/>
        </p:nvSpPr>
        <p:spPr>
          <a:xfrm>
            <a:off x="4491240" y="926350"/>
            <a:ext cx="4233452" cy="4739641"/>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600"/>
              <a:buFont typeface="Times"/>
              <a:buNone/>
            </a:pPr>
            <a:r>
              <a:rPr lang="en-US" sz="1600" b="0" i="0" u="none" strike="noStrike" cap="none">
                <a:solidFill>
                  <a:srgbClr val="000000"/>
                </a:solidFill>
                <a:latin typeface="Times"/>
                <a:ea typeface="Times"/>
                <a:cs typeface="Times"/>
                <a:sym typeface="Times"/>
              </a:rPr>
              <a:t>Lithium abundances in selected metal-poor Galactic halo stars. For each star, both lithium isotopes are plotted versus the star’s metallicity. The flatness of </a:t>
            </a:r>
            <a:r>
              <a:rPr lang="en-US" sz="1600" b="0" i="0" u="none" strike="noStrike" cap="none" baseline="30000">
                <a:solidFill>
                  <a:srgbClr val="000000"/>
                </a:solidFill>
                <a:latin typeface="Times"/>
                <a:ea typeface="Times"/>
                <a:cs typeface="Times"/>
                <a:sym typeface="Times"/>
              </a:rPr>
              <a:t>7</a:t>
            </a:r>
            <a:r>
              <a:rPr lang="en-US" sz="1600" b="0" i="0" u="none" strike="noStrike" cap="none">
                <a:solidFill>
                  <a:srgbClr val="000000"/>
                </a:solidFill>
                <a:latin typeface="Times"/>
                <a:ea typeface="Times"/>
                <a:cs typeface="Times"/>
                <a:sym typeface="Times"/>
              </a:rPr>
              <a:t>Li versus iron is known as the </a:t>
            </a:r>
            <a:r>
              <a:rPr lang="en-US" sz="1600" b="1" i="0" u="none" strike="noStrike" cap="none">
                <a:solidFill>
                  <a:srgbClr val="0433FF"/>
                </a:solidFill>
                <a:latin typeface="Times"/>
                <a:ea typeface="Times"/>
                <a:cs typeface="Times"/>
                <a:sym typeface="Times"/>
              </a:rPr>
              <a:t>Spite plateau</a:t>
            </a:r>
            <a:r>
              <a:rPr lang="en-US" sz="1600" b="0" i="0" u="none" strike="noStrike" cap="none">
                <a:solidFill>
                  <a:srgbClr val="000000"/>
                </a:solidFill>
                <a:latin typeface="Times"/>
                <a:ea typeface="Times"/>
                <a:cs typeface="Times"/>
                <a:sym typeface="Times"/>
              </a:rPr>
              <a:t>; it indicates that the bulk of the lithium is unrelated to Galactic nucleosynthesis processes and thus is </a:t>
            </a:r>
            <a:r>
              <a:rPr lang="en-US" sz="1600" b="1" i="0" u="none" strike="noStrike" cap="none">
                <a:solidFill>
                  <a:srgbClr val="FF2600"/>
                </a:solidFill>
                <a:latin typeface="Times"/>
                <a:ea typeface="Times"/>
                <a:cs typeface="Times"/>
                <a:sym typeface="Times"/>
              </a:rPr>
              <a:t>primordial</a:t>
            </a:r>
            <a:r>
              <a:rPr lang="en-US" sz="1600" b="0" i="0" u="none" strike="noStrike" cap="none">
                <a:solidFill>
                  <a:srgbClr val="000000"/>
                </a:solidFill>
                <a:latin typeface="Times"/>
                <a:ea typeface="Times"/>
                <a:cs typeface="Times"/>
                <a:sym typeface="Times"/>
              </a:rPr>
              <a:t>. The horizontal band gives the CMB+WMAP prediction. </a:t>
            </a:r>
            <a:endParaRPr/>
          </a:p>
          <a:p>
            <a:pPr marL="0" marR="0" lvl="0" indent="0" algn="just" rtl="0">
              <a:lnSpc>
                <a:spcPct val="100000"/>
              </a:lnSpc>
              <a:spcBef>
                <a:spcPts val="1200"/>
              </a:spcBef>
              <a:spcAft>
                <a:spcPts val="0"/>
              </a:spcAft>
              <a:buClr>
                <a:srgbClr val="000000"/>
              </a:buClr>
              <a:buSzPts val="1600"/>
              <a:buFont typeface="Times"/>
              <a:buNone/>
            </a:pPr>
            <a:r>
              <a:rPr lang="en-US" sz="1600" b="0" i="0" u="none" strike="noStrike" cap="none">
                <a:solidFill>
                  <a:srgbClr val="000000"/>
                </a:solidFill>
                <a:latin typeface="Times"/>
                <a:ea typeface="Times"/>
                <a:cs typeface="Times"/>
                <a:sym typeface="Times"/>
              </a:rPr>
              <a:t>Points below the Spite plateau show </a:t>
            </a:r>
            <a:r>
              <a:rPr lang="en-US" sz="1600" b="0" i="0" u="none" strike="noStrike" cap="none" baseline="30000">
                <a:solidFill>
                  <a:srgbClr val="000000"/>
                </a:solidFill>
                <a:latin typeface="Times"/>
                <a:ea typeface="Times"/>
                <a:cs typeface="Times"/>
                <a:sym typeface="Times"/>
              </a:rPr>
              <a:t>6</a:t>
            </a:r>
            <a:r>
              <a:rPr lang="en-US" sz="1600" b="0" i="0" u="none" strike="noStrike" cap="none">
                <a:solidFill>
                  <a:srgbClr val="000000"/>
                </a:solidFill>
                <a:latin typeface="Times"/>
                <a:ea typeface="Times"/>
                <a:cs typeface="Times"/>
                <a:sym typeface="Times"/>
              </a:rPr>
              <a:t>Li abundances; the apparent flatness of these points (suggesting a</a:t>
            </a:r>
            <a:r>
              <a:rPr lang="en-US" sz="1600" b="1" i="0" u="none" strike="noStrike" cap="none">
                <a:solidFill>
                  <a:srgbClr val="FF2600"/>
                </a:solidFill>
                <a:latin typeface="Times"/>
                <a:ea typeface="Times"/>
                <a:cs typeface="Times"/>
                <a:sym typeface="Times"/>
              </a:rPr>
              <a:t> primordial origin</a:t>
            </a:r>
            <a:r>
              <a:rPr lang="en-US" sz="1600" b="0" i="0" u="none" strike="noStrike" cap="none">
                <a:solidFill>
                  <a:srgbClr val="000000"/>
                </a:solidFill>
                <a:latin typeface="Times"/>
                <a:ea typeface="Times"/>
                <a:cs typeface="Times"/>
                <a:sym typeface="Times"/>
              </a:rPr>
              <a:t>)</a:t>
            </a:r>
            <a:r>
              <a:rPr lang="en-US" sz="1600" b="1" i="0" u="none" strike="noStrike" cap="none">
                <a:solidFill>
                  <a:srgbClr val="FF2600"/>
                </a:solidFill>
                <a:latin typeface="Times"/>
                <a:ea typeface="Times"/>
                <a:cs typeface="Times"/>
                <a:sym typeface="Times"/>
              </a:rPr>
              <a:t> </a:t>
            </a:r>
            <a:r>
              <a:rPr lang="en-US" sz="1600" b="0" i="0" u="none" strike="noStrike" cap="none">
                <a:solidFill>
                  <a:srgbClr val="000000"/>
                </a:solidFill>
                <a:latin typeface="Times"/>
                <a:ea typeface="Times"/>
                <a:cs typeface="Times"/>
                <a:sym typeface="Times"/>
              </a:rPr>
              <a:t>constitutes the </a:t>
            </a:r>
            <a:r>
              <a:rPr lang="en-US" sz="1600" b="1" i="0" u="none" strike="noStrike" cap="none" baseline="30000">
                <a:solidFill>
                  <a:srgbClr val="FF2600"/>
                </a:solidFill>
                <a:latin typeface="Times"/>
                <a:ea typeface="Times"/>
                <a:cs typeface="Times"/>
                <a:sym typeface="Times"/>
              </a:rPr>
              <a:t>6</a:t>
            </a:r>
            <a:r>
              <a:rPr lang="en-US" sz="1600" b="1" i="0" u="none" strike="noStrike" cap="none">
                <a:solidFill>
                  <a:srgbClr val="FF2600"/>
                </a:solidFill>
                <a:latin typeface="Times"/>
                <a:ea typeface="Times"/>
                <a:cs typeface="Times"/>
                <a:sym typeface="Times"/>
              </a:rPr>
              <a:t>Li problem. </a:t>
            </a:r>
            <a:r>
              <a:rPr lang="en-US" sz="1600" b="0" i="0" u="none" strike="noStrike" cap="none">
                <a:solidFill>
                  <a:srgbClr val="000000"/>
                </a:solidFill>
                <a:latin typeface="Times"/>
                <a:ea typeface="Times"/>
                <a:cs typeface="Times"/>
                <a:sym typeface="Times"/>
              </a:rPr>
              <a:t>BBN predictions </a:t>
            </a:r>
            <a:r>
              <a:rPr lang="en-US" sz="1600" b="1" i="0" u="none" strike="noStrike" cap="none">
                <a:solidFill>
                  <a:srgbClr val="0433FF"/>
                </a:solidFill>
                <a:latin typeface="Times"/>
                <a:ea typeface="Times"/>
                <a:cs typeface="Times"/>
                <a:sym typeface="Times"/>
              </a:rPr>
              <a:t>underestimate the observed abundance</a:t>
            </a:r>
            <a:r>
              <a:rPr lang="en-US" sz="1600" b="0" i="0" u="none" strike="noStrike" cap="none">
                <a:solidFill>
                  <a:srgbClr val="000000"/>
                </a:solidFill>
                <a:latin typeface="Times"/>
                <a:ea typeface="Times"/>
                <a:cs typeface="Times"/>
                <a:sym typeface="Times"/>
              </a:rPr>
              <a:t> by a factor of ~1000.</a:t>
            </a:r>
            <a:r>
              <a:rPr lang="en-US" sz="1600" b="1" i="0" u="none" strike="noStrike" cap="none">
                <a:solidFill>
                  <a:srgbClr val="FF2600"/>
                </a:solidFill>
                <a:latin typeface="Times"/>
                <a:ea typeface="Times"/>
                <a:cs typeface="Times"/>
                <a:sym typeface="Times"/>
              </a:rPr>
              <a:t> </a:t>
            </a:r>
            <a:r>
              <a:rPr lang="en-US" sz="1600" b="0" i="0" u="none" strike="noStrike" cap="none">
                <a:solidFill>
                  <a:srgbClr val="000000"/>
                </a:solidFill>
                <a:latin typeface="Times"/>
                <a:ea typeface="Times"/>
                <a:cs typeface="Times"/>
                <a:sym typeface="Times"/>
              </a:rPr>
              <a:t>Curves show predictions of a Galactic cosmic-ray nucleosynthesis model.</a:t>
            </a:r>
            <a:endParaRPr/>
          </a:p>
          <a:p>
            <a:pPr marL="0" marR="0" lvl="0" indent="0" algn="just" rtl="0">
              <a:lnSpc>
                <a:spcPct val="100000"/>
              </a:lnSpc>
              <a:spcBef>
                <a:spcPts val="1200"/>
              </a:spcBef>
              <a:spcAft>
                <a:spcPts val="0"/>
              </a:spcAft>
              <a:buClr>
                <a:srgbClr val="000000"/>
              </a:buClr>
              <a:buSzPts val="1600"/>
              <a:buFont typeface="Times"/>
              <a:buNone/>
            </a:pPr>
            <a:r>
              <a:rPr lang="en-US" sz="1600" b="0" i="0" u="none" strike="noStrike" cap="none" baseline="30000">
                <a:solidFill>
                  <a:srgbClr val="000000"/>
                </a:solidFill>
                <a:latin typeface="Times"/>
                <a:ea typeface="Times"/>
                <a:cs typeface="Times"/>
                <a:sym typeface="Times"/>
              </a:rPr>
              <a:t>6</a:t>
            </a:r>
            <a:r>
              <a:rPr lang="en-US" sz="1600" b="0" i="0" u="none" strike="noStrike" cap="none">
                <a:solidFill>
                  <a:srgbClr val="000000"/>
                </a:solidFill>
                <a:latin typeface="Times"/>
                <a:ea typeface="Times"/>
                <a:cs typeface="Times"/>
                <a:sym typeface="Times"/>
              </a:rPr>
              <a:t>Li observations remain controversial and only for a few halo stars, </a:t>
            </a:r>
            <a:r>
              <a:rPr lang="en-US" sz="1600" b="0" i="0" u="none" strike="noStrike" cap="none" baseline="30000">
                <a:solidFill>
                  <a:srgbClr val="000000"/>
                </a:solidFill>
                <a:latin typeface="Times"/>
                <a:ea typeface="Times"/>
                <a:cs typeface="Times"/>
                <a:sym typeface="Times"/>
              </a:rPr>
              <a:t>6</a:t>
            </a:r>
            <a:r>
              <a:rPr lang="en-US" sz="1600" b="0" i="0" u="none" strike="noStrike" cap="none">
                <a:solidFill>
                  <a:srgbClr val="000000"/>
                </a:solidFill>
                <a:latin typeface="Times"/>
                <a:ea typeface="Times"/>
                <a:cs typeface="Times"/>
                <a:sym typeface="Times"/>
              </a:rPr>
              <a:t>Li detection is confirmed. </a:t>
            </a:r>
            <a:r>
              <a:rPr lang="en-US" sz="1600" b="1" i="0" u="none" strike="noStrike" cap="none">
                <a:solidFill>
                  <a:srgbClr val="FF2600"/>
                </a:solidFill>
                <a:latin typeface="Times"/>
                <a:ea typeface="Times"/>
                <a:cs typeface="Times"/>
                <a:sym typeface="Times"/>
              </a:rPr>
              <a:t>How to explain the </a:t>
            </a:r>
            <a:r>
              <a:rPr lang="en-US" sz="1600" b="1" i="0" u="none" strike="noStrike" cap="none" baseline="30000">
                <a:solidFill>
                  <a:srgbClr val="FF2600"/>
                </a:solidFill>
                <a:latin typeface="Times"/>
                <a:ea typeface="Times"/>
                <a:cs typeface="Times"/>
                <a:sym typeface="Times"/>
              </a:rPr>
              <a:t>6</a:t>
            </a:r>
            <a:r>
              <a:rPr lang="en-US" sz="1600" b="1" i="0" u="none" strike="noStrike" cap="none">
                <a:solidFill>
                  <a:srgbClr val="FF2600"/>
                </a:solidFill>
                <a:latin typeface="Times"/>
                <a:ea typeface="Times"/>
                <a:cs typeface="Times"/>
                <a:sym typeface="Times"/>
              </a:rPr>
              <a:t>Li plateau</a:t>
            </a:r>
            <a:r>
              <a:rPr lang="en-US" sz="1600" b="0" i="0" u="none" strike="noStrike" cap="none">
                <a:solidFill>
                  <a:srgbClr val="000000"/>
                </a:solidFill>
                <a:latin typeface="Times"/>
                <a:ea typeface="Times"/>
                <a:cs typeface="Times"/>
                <a:sym typeface="Times"/>
              </a:rPr>
              <a:t>, if it exists.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40"/>
        <p:cNvGrpSpPr/>
        <p:nvPr/>
      </p:nvGrpSpPr>
      <p:grpSpPr>
        <a:xfrm>
          <a:off x="0" y="0"/>
          <a:ext cx="0" cy="0"/>
          <a:chOff x="0" y="0"/>
          <a:chExt cx="0" cy="0"/>
        </a:xfrm>
      </p:grpSpPr>
      <p:grpSp>
        <p:nvGrpSpPr>
          <p:cNvPr id="341" name="Google Shape;341;p17"/>
          <p:cNvGrpSpPr/>
          <p:nvPr/>
        </p:nvGrpSpPr>
        <p:grpSpPr>
          <a:xfrm>
            <a:off x="4561871" y="3690802"/>
            <a:ext cx="3614370" cy="2454458"/>
            <a:chOff x="0" y="0"/>
            <a:chExt cx="3614368" cy="2454457"/>
          </a:xfrm>
        </p:grpSpPr>
        <p:pic>
          <p:nvPicPr>
            <p:cNvPr id="342" name="Google Shape;342;p17" descr="xs_DG.png"/>
            <p:cNvPicPr preferRelativeResize="0"/>
            <p:nvPr/>
          </p:nvPicPr>
          <p:blipFill rotWithShape="1">
            <a:blip r:embed="rId3">
              <a:alphaModFix/>
            </a:blip>
            <a:srcRect/>
            <a:stretch/>
          </p:blipFill>
          <p:spPr>
            <a:xfrm>
              <a:off x="0" y="0"/>
              <a:ext cx="3614368" cy="2454457"/>
            </a:xfrm>
            <a:prstGeom prst="rect">
              <a:avLst/>
            </a:prstGeom>
            <a:noFill/>
            <a:ln>
              <a:noFill/>
            </a:ln>
          </p:spPr>
        </p:pic>
        <p:sp>
          <p:nvSpPr>
            <p:cNvPr id="343" name="Google Shape;343;p17"/>
            <p:cNvSpPr txBox="1"/>
            <p:nvPr/>
          </p:nvSpPr>
          <p:spPr>
            <a:xfrm>
              <a:off x="539057" y="1821730"/>
              <a:ext cx="1244802" cy="311409"/>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40FF"/>
                </a:buClr>
                <a:buSzPts val="1600"/>
                <a:buFont typeface="Times New Roman"/>
                <a:buNone/>
              </a:pPr>
              <a:r>
                <a:rPr lang="en-US" sz="1600" b="0" i="0" u="none" strike="noStrike" cap="none">
                  <a:solidFill>
                    <a:srgbClr val="FF40FF"/>
                  </a:solidFill>
                  <a:latin typeface="Times New Roman"/>
                  <a:ea typeface="Times New Roman"/>
                  <a:cs typeface="Times New Roman"/>
                  <a:sym typeface="Times New Roman"/>
                </a:rPr>
                <a:t>In preparation</a:t>
              </a:r>
              <a:endParaRPr/>
            </a:p>
          </p:txBody>
        </p:sp>
      </p:grpSp>
      <p:sp>
        <p:nvSpPr>
          <p:cNvPr id="344" name="Google Shape;344;p17"/>
          <p:cNvSpPr txBox="1">
            <a:spLocks noGrp="1"/>
          </p:cNvSpPr>
          <p:nvPr>
            <p:ph type="sldNum" idx="12"/>
          </p:nvPr>
        </p:nvSpPr>
        <p:spPr>
          <a:xfrm>
            <a:off x="7099300" y="63754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17</a:t>
            </a:fld>
            <a:endParaRPr/>
          </a:p>
        </p:txBody>
      </p:sp>
      <p:sp>
        <p:nvSpPr>
          <p:cNvPr id="345" name="Google Shape;345;p17"/>
          <p:cNvSpPr txBox="1"/>
          <p:nvPr/>
        </p:nvSpPr>
        <p:spPr>
          <a:xfrm>
            <a:off x="3354726" y="415669"/>
            <a:ext cx="2002748" cy="31833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2600"/>
              </a:buClr>
              <a:buSzPts val="2200"/>
              <a:buFont typeface="Helvetica Neue"/>
              <a:buNone/>
            </a:pPr>
            <a:r>
              <a:rPr lang="en-US" sz="2200" b="1" i="0" u="none" strike="noStrike" cap="none" baseline="30000">
                <a:solidFill>
                  <a:srgbClr val="FF2600"/>
                </a:solidFill>
                <a:latin typeface="Times New Roman"/>
                <a:ea typeface="Times New Roman"/>
                <a:cs typeface="Times New Roman"/>
                <a:sym typeface="Times New Roman"/>
              </a:rPr>
              <a:t>7</a:t>
            </a:r>
            <a:r>
              <a:rPr lang="en-US" sz="2200" b="1" i="0" u="none" strike="noStrike" cap="none">
                <a:solidFill>
                  <a:srgbClr val="FF2600"/>
                </a:solidFill>
                <a:latin typeface="Times New Roman"/>
                <a:ea typeface="Times New Roman"/>
                <a:cs typeface="Times New Roman"/>
                <a:sym typeface="Times New Roman"/>
              </a:rPr>
              <a:t>Be(d,</a:t>
            </a:r>
            <a:r>
              <a:rPr lang="en-US" sz="2200" b="1" i="0" u="none" strike="noStrike" cap="none" baseline="30000">
                <a:solidFill>
                  <a:srgbClr val="FF2600"/>
                </a:solidFill>
                <a:latin typeface="Times New Roman"/>
                <a:ea typeface="Times New Roman"/>
                <a:cs typeface="Times New Roman"/>
                <a:sym typeface="Times New Roman"/>
              </a:rPr>
              <a:t>3</a:t>
            </a:r>
            <a:r>
              <a:rPr lang="en-US" sz="2200" b="1" i="0" u="none" strike="noStrike" cap="none">
                <a:solidFill>
                  <a:srgbClr val="FF2600"/>
                </a:solidFill>
                <a:latin typeface="Times New Roman"/>
                <a:ea typeface="Times New Roman"/>
                <a:cs typeface="Times New Roman"/>
                <a:sym typeface="Times New Roman"/>
              </a:rPr>
              <a:t>He)</a:t>
            </a:r>
            <a:r>
              <a:rPr lang="en-US" sz="2200" b="1" i="0" u="none" strike="noStrike" cap="none" baseline="30000">
                <a:solidFill>
                  <a:srgbClr val="FF2600"/>
                </a:solidFill>
                <a:latin typeface="Times New Roman"/>
                <a:ea typeface="Times New Roman"/>
                <a:cs typeface="Times New Roman"/>
                <a:sym typeface="Times New Roman"/>
              </a:rPr>
              <a:t>6</a:t>
            </a:r>
            <a:r>
              <a:rPr lang="en-US" sz="2200" b="1" i="0" u="none" strike="noStrike" cap="none">
                <a:solidFill>
                  <a:srgbClr val="FF2600"/>
                </a:solidFill>
                <a:latin typeface="Times New Roman"/>
                <a:ea typeface="Times New Roman"/>
                <a:cs typeface="Times New Roman"/>
                <a:sym typeface="Times New Roman"/>
              </a:rPr>
              <a:t>Li</a:t>
            </a:r>
            <a:endParaRPr/>
          </a:p>
        </p:txBody>
      </p:sp>
      <p:sp>
        <p:nvSpPr>
          <p:cNvPr id="346" name="Google Shape;346;p17"/>
          <p:cNvSpPr txBox="1"/>
          <p:nvPr/>
        </p:nvSpPr>
        <p:spPr>
          <a:xfrm>
            <a:off x="4171970" y="2758159"/>
            <a:ext cx="4394171" cy="1088619"/>
          </a:xfrm>
          <a:prstGeom prst="rect">
            <a:avLst/>
          </a:prstGeom>
          <a:noFill/>
          <a:ln>
            <a:noFill/>
          </a:ln>
        </p:spPr>
        <p:txBody>
          <a:bodyPr spcFirstLastPara="1" wrap="square" lIns="91400" tIns="91400" rIns="91400" bIns="91400" anchor="t" anchorCtr="0">
            <a:spAutoFit/>
          </a:bodyPr>
          <a:lstStyle/>
          <a:p>
            <a:pPr marL="0" marR="0" lvl="0" indent="0" algn="just" rtl="0">
              <a:lnSpc>
                <a:spcPct val="100000"/>
              </a:lnSpc>
              <a:spcBef>
                <a:spcPts val="0"/>
              </a:spcBef>
              <a:spcAft>
                <a:spcPts val="0"/>
              </a:spcAft>
              <a:buClr>
                <a:srgbClr val="000000"/>
              </a:buClr>
              <a:buSzPts val="1600"/>
              <a:buFont typeface="Helvetica Neue"/>
              <a:buNone/>
            </a:pPr>
            <a:r>
              <a:rPr lang="en-US" sz="1600" b="0" i="0" u="none" strike="noStrike" cap="none">
                <a:solidFill>
                  <a:srgbClr val="000000"/>
                </a:solidFill>
                <a:latin typeface="Times New Roman"/>
                <a:ea typeface="Times New Roman"/>
                <a:cs typeface="Times New Roman"/>
                <a:sym typeface="Times New Roman"/>
              </a:rPr>
              <a:t>The coincident detection of  </a:t>
            </a:r>
            <a:r>
              <a:rPr lang="en-US" sz="1600" b="0" i="0" u="none" strike="noStrike" cap="none" baseline="30000">
                <a:solidFill>
                  <a:srgbClr val="9900FF"/>
                </a:solidFill>
                <a:latin typeface="Times New Roman"/>
                <a:ea typeface="Times New Roman"/>
                <a:cs typeface="Times New Roman"/>
                <a:sym typeface="Times New Roman"/>
              </a:rPr>
              <a:t>3</a:t>
            </a:r>
            <a:r>
              <a:rPr lang="en-US" sz="1600" b="0" i="0" u="none" strike="noStrike" cap="none">
                <a:solidFill>
                  <a:srgbClr val="9900FF"/>
                </a:solidFill>
                <a:latin typeface="Times New Roman"/>
                <a:ea typeface="Times New Roman"/>
                <a:cs typeface="Times New Roman"/>
                <a:sym typeface="Times New Roman"/>
              </a:rPr>
              <a:t>He</a:t>
            </a:r>
            <a:r>
              <a:rPr lang="en-US" sz="1600" b="0" i="0" u="none" strike="noStrike" cap="none">
                <a:solidFill>
                  <a:srgbClr val="000000"/>
                </a:solidFill>
                <a:latin typeface="Times New Roman"/>
                <a:ea typeface="Times New Roman"/>
                <a:cs typeface="Times New Roman"/>
                <a:sym typeface="Times New Roman"/>
              </a:rPr>
              <a:t> and </a:t>
            </a:r>
            <a:r>
              <a:rPr lang="en-US" sz="1600" b="0" i="0" u="none" strike="noStrike" cap="none" baseline="30000">
                <a:solidFill>
                  <a:srgbClr val="9900FF"/>
                </a:solidFill>
                <a:latin typeface="Times New Roman"/>
                <a:ea typeface="Times New Roman"/>
                <a:cs typeface="Times New Roman"/>
                <a:sym typeface="Times New Roman"/>
              </a:rPr>
              <a:t>6</a:t>
            </a:r>
            <a:r>
              <a:rPr lang="en-US" sz="1600" b="0" i="0" u="none" strike="noStrike" cap="none">
                <a:solidFill>
                  <a:srgbClr val="9900FF"/>
                </a:solidFill>
                <a:latin typeface="Times New Roman"/>
                <a:ea typeface="Times New Roman"/>
                <a:cs typeface="Times New Roman"/>
                <a:sym typeface="Times New Roman"/>
              </a:rPr>
              <a:t>Li</a:t>
            </a:r>
            <a:r>
              <a:rPr lang="en-US" sz="1600" b="0" i="0" u="none" strike="noStrike" cap="none">
                <a:solidFill>
                  <a:srgbClr val="000000"/>
                </a:solidFill>
                <a:latin typeface="Times New Roman"/>
                <a:ea typeface="Times New Roman"/>
                <a:cs typeface="Times New Roman"/>
                <a:sym typeface="Times New Roman"/>
              </a:rPr>
              <a:t> from </a:t>
            </a:r>
            <a:r>
              <a:rPr lang="en-US" sz="1600" b="0" i="0" u="none" strike="noStrike" cap="none" baseline="30000">
                <a:solidFill>
                  <a:srgbClr val="9900FF"/>
                </a:solidFill>
                <a:latin typeface="Times New Roman"/>
                <a:ea typeface="Times New Roman"/>
                <a:cs typeface="Times New Roman"/>
                <a:sym typeface="Times New Roman"/>
              </a:rPr>
              <a:t>7</a:t>
            </a:r>
            <a:r>
              <a:rPr lang="en-US" sz="1600" b="0" i="0" u="none" strike="noStrike" cap="none">
                <a:solidFill>
                  <a:srgbClr val="9900FF"/>
                </a:solidFill>
                <a:latin typeface="Times New Roman"/>
                <a:ea typeface="Times New Roman"/>
                <a:cs typeface="Times New Roman"/>
                <a:sym typeface="Times New Roman"/>
              </a:rPr>
              <a:t>Be(d, </a:t>
            </a:r>
            <a:r>
              <a:rPr lang="en-US" sz="1600" b="0" i="0" u="none" strike="noStrike" cap="none" baseline="30000">
                <a:solidFill>
                  <a:srgbClr val="9900FF"/>
                </a:solidFill>
                <a:latin typeface="Times New Roman"/>
                <a:ea typeface="Times New Roman"/>
                <a:cs typeface="Times New Roman"/>
                <a:sym typeface="Times New Roman"/>
              </a:rPr>
              <a:t>3</a:t>
            </a:r>
            <a:r>
              <a:rPr lang="en-US" sz="1600" b="0" i="0" u="none" strike="noStrike" cap="none">
                <a:solidFill>
                  <a:srgbClr val="9900FF"/>
                </a:solidFill>
                <a:latin typeface="Times New Roman"/>
                <a:ea typeface="Times New Roman"/>
                <a:cs typeface="Times New Roman"/>
                <a:sym typeface="Times New Roman"/>
              </a:rPr>
              <a:t>He)</a:t>
            </a:r>
            <a:r>
              <a:rPr lang="en-US" sz="1600" b="0" i="0" u="none" strike="noStrike" cap="none" baseline="30000">
                <a:solidFill>
                  <a:srgbClr val="9900FF"/>
                </a:solidFill>
                <a:latin typeface="Times New Roman"/>
                <a:ea typeface="Times New Roman"/>
                <a:cs typeface="Times New Roman"/>
                <a:sym typeface="Times New Roman"/>
              </a:rPr>
              <a:t>6</a:t>
            </a:r>
            <a:r>
              <a:rPr lang="en-US" sz="1600" b="0" i="0" u="none" strike="noStrike" cap="none">
                <a:solidFill>
                  <a:srgbClr val="9900FF"/>
                </a:solidFill>
                <a:latin typeface="Times New Roman"/>
                <a:ea typeface="Times New Roman"/>
                <a:cs typeface="Times New Roman"/>
                <a:sym typeface="Times New Roman"/>
              </a:rPr>
              <a:t>Li.</a:t>
            </a:r>
            <a:r>
              <a:rPr lang="en-US" sz="1600" b="0" i="0" u="none" strike="noStrike" cap="none">
                <a:solidFill>
                  <a:srgbClr val="000000"/>
                </a:solidFill>
                <a:latin typeface="Times New Roman"/>
                <a:ea typeface="Times New Roman"/>
                <a:cs typeface="Times New Roman"/>
                <a:sym typeface="Times New Roman"/>
              </a:rPr>
              <a:t> Clear kinematic signatures are observed from </a:t>
            </a:r>
            <a:r>
              <a:rPr lang="en-US" sz="1600" b="0" i="1" u="none" strike="noStrike" cap="none">
                <a:solidFill>
                  <a:srgbClr val="000000"/>
                </a:solidFill>
                <a:latin typeface="Times New Roman"/>
                <a:ea typeface="Times New Roman"/>
                <a:cs typeface="Times New Roman"/>
                <a:sym typeface="Times New Roman"/>
              </a:rPr>
              <a:t>E-θ </a:t>
            </a:r>
            <a:r>
              <a:rPr lang="en-US" sz="1600" b="0" i="0" u="none" strike="noStrike" cap="none">
                <a:solidFill>
                  <a:srgbClr val="000000"/>
                </a:solidFill>
                <a:latin typeface="Times New Roman"/>
                <a:ea typeface="Times New Roman"/>
                <a:cs typeface="Times New Roman"/>
                <a:sym typeface="Times New Roman"/>
              </a:rPr>
              <a:t>plot. Missing mass spectrum by gating events on </a:t>
            </a:r>
            <a:r>
              <a:rPr lang="en-US" sz="1600" b="0" i="0" u="none" strike="noStrike" cap="none" baseline="30000">
                <a:solidFill>
                  <a:srgbClr val="000000"/>
                </a:solidFill>
                <a:latin typeface="Times New Roman"/>
                <a:ea typeface="Times New Roman"/>
                <a:cs typeface="Times New Roman"/>
                <a:sym typeface="Times New Roman"/>
              </a:rPr>
              <a:t>3</a:t>
            </a:r>
            <a:r>
              <a:rPr lang="en-US" sz="1600" b="0" i="0" u="none" strike="noStrike" cap="none">
                <a:solidFill>
                  <a:srgbClr val="000000"/>
                </a:solidFill>
                <a:latin typeface="Times New Roman"/>
                <a:ea typeface="Times New Roman"/>
                <a:cs typeface="Times New Roman"/>
                <a:sym typeface="Times New Roman"/>
              </a:rPr>
              <a:t>He band.</a:t>
            </a:r>
            <a:endParaRPr/>
          </a:p>
        </p:txBody>
      </p:sp>
      <p:sp>
        <p:nvSpPr>
          <p:cNvPr id="347" name="Google Shape;347;p17"/>
          <p:cNvSpPr txBox="1"/>
          <p:nvPr/>
        </p:nvSpPr>
        <p:spPr>
          <a:xfrm>
            <a:off x="564466" y="5404582"/>
            <a:ext cx="3614369" cy="1173451"/>
          </a:xfrm>
          <a:prstGeom prst="rect">
            <a:avLst/>
          </a:prstGeom>
          <a:noFill/>
          <a:ln>
            <a:noFill/>
          </a:ln>
        </p:spPr>
        <p:txBody>
          <a:bodyPr spcFirstLastPara="1" wrap="square" lIns="91400" tIns="91400" rIns="91400" bIns="91400" anchor="t" anchorCtr="0">
            <a:spAutoFit/>
          </a:bodyPr>
          <a:lstStyle/>
          <a:p>
            <a:pPr marL="0" marR="0" lvl="0" indent="0" algn="just" rtl="0">
              <a:lnSpc>
                <a:spcPct val="100000"/>
              </a:lnSpc>
              <a:spcBef>
                <a:spcPts val="0"/>
              </a:spcBef>
              <a:spcAft>
                <a:spcPts val="0"/>
              </a:spcAft>
              <a:buClr>
                <a:srgbClr val="000000"/>
              </a:buClr>
              <a:buSzPts val="1600"/>
              <a:buFont typeface="Helvetica Neue"/>
              <a:buNone/>
            </a:pPr>
            <a:r>
              <a:rPr lang="en-US" sz="1600" b="0" i="0" u="none" strike="noStrike" cap="none">
                <a:solidFill>
                  <a:srgbClr val="000000"/>
                </a:solidFill>
                <a:latin typeface="Times New Roman"/>
                <a:ea typeface="Times New Roman"/>
                <a:cs typeface="Times New Roman"/>
                <a:sym typeface="Times New Roman"/>
              </a:rPr>
              <a:t>The p-transfer agree with forward angle data, 𝛼-transfer increases cross section at back angles, elastic-transfer effect in (d + </a:t>
            </a:r>
            <a:r>
              <a:rPr lang="en-US" sz="1600" b="0" i="0" u="none" strike="noStrike" cap="none" baseline="30000">
                <a:solidFill>
                  <a:srgbClr val="000000"/>
                </a:solidFill>
                <a:latin typeface="Times New Roman"/>
                <a:ea typeface="Times New Roman"/>
                <a:cs typeface="Times New Roman"/>
                <a:sym typeface="Times New Roman"/>
              </a:rPr>
              <a:t>3</a:t>
            </a:r>
            <a:r>
              <a:rPr lang="en-US" sz="1600" b="0" i="0" u="none" strike="noStrike" cap="none">
                <a:solidFill>
                  <a:srgbClr val="000000"/>
                </a:solidFill>
                <a:latin typeface="Times New Roman"/>
                <a:ea typeface="Times New Roman"/>
                <a:cs typeface="Times New Roman"/>
                <a:sym typeface="Times New Roman"/>
              </a:rPr>
              <a:t>He) may cause back angle rise.</a:t>
            </a:r>
            <a:endParaRPr/>
          </a:p>
        </p:txBody>
      </p:sp>
      <p:sp>
        <p:nvSpPr>
          <p:cNvPr id="348" name="Google Shape;348;p17"/>
          <p:cNvSpPr txBox="1"/>
          <p:nvPr/>
        </p:nvSpPr>
        <p:spPr>
          <a:xfrm>
            <a:off x="454733" y="780083"/>
            <a:ext cx="8234534" cy="1935930"/>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a:buNone/>
            </a:pPr>
            <a:r>
              <a:rPr lang="en-US" sz="1800" b="0" i="0" u="none" strike="noStrike" cap="none">
                <a:solidFill>
                  <a:srgbClr val="000000"/>
                </a:solidFill>
                <a:latin typeface="Times"/>
                <a:ea typeface="Times"/>
                <a:cs typeface="Times"/>
                <a:sym typeface="Times"/>
              </a:rPr>
              <a:t>This </a:t>
            </a:r>
            <a:r>
              <a:rPr lang="en-US" sz="1800" b="0" i="0" u="none" strike="noStrike" cap="none" baseline="30000">
                <a:solidFill>
                  <a:srgbClr val="000000"/>
                </a:solidFill>
                <a:latin typeface="Times"/>
                <a:ea typeface="Times"/>
                <a:cs typeface="Times"/>
                <a:sym typeface="Times"/>
              </a:rPr>
              <a:t>7</a:t>
            </a:r>
            <a:r>
              <a:rPr lang="en-US" sz="1800" b="0" i="0" u="none" strike="noStrike" cap="none">
                <a:solidFill>
                  <a:srgbClr val="000000"/>
                </a:solidFill>
                <a:latin typeface="Times"/>
                <a:ea typeface="Times"/>
                <a:cs typeface="Times"/>
                <a:sym typeface="Times"/>
              </a:rPr>
              <a:t>Be destruction reaction </a:t>
            </a:r>
            <a:r>
              <a:rPr lang="en-US" sz="1800" b="1" i="0" u="none" strike="noStrike" cap="none">
                <a:solidFill>
                  <a:srgbClr val="0433FF"/>
                </a:solidFill>
                <a:latin typeface="Times"/>
                <a:ea typeface="Times"/>
                <a:cs typeface="Times"/>
                <a:sym typeface="Times"/>
              </a:rPr>
              <a:t>may impact</a:t>
            </a:r>
            <a:r>
              <a:rPr lang="en-US" sz="1800" b="0" i="0" u="none" strike="noStrike" cap="none">
                <a:solidFill>
                  <a:srgbClr val="000000"/>
                </a:solidFill>
                <a:latin typeface="Times"/>
                <a:ea typeface="Times"/>
                <a:cs typeface="Times"/>
                <a:sym typeface="Times"/>
              </a:rPr>
              <a:t> </a:t>
            </a:r>
            <a:r>
              <a:rPr lang="en-US" sz="1800" b="1" i="0" u="none" strike="noStrike" cap="none">
                <a:solidFill>
                  <a:srgbClr val="0433FF"/>
                </a:solidFill>
                <a:latin typeface="Times"/>
                <a:ea typeface="Times"/>
                <a:cs typeface="Times"/>
                <a:sym typeface="Times"/>
              </a:rPr>
              <a:t>both the lithium problems</a:t>
            </a:r>
            <a:r>
              <a:rPr lang="en-US" sz="1800" b="0" i="0" u="none" strike="noStrike" cap="none">
                <a:solidFill>
                  <a:srgbClr val="000000"/>
                </a:solidFill>
                <a:latin typeface="Times"/>
                <a:ea typeface="Times"/>
                <a:cs typeface="Times"/>
                <a:sym typeface="Times"/>
              </a:rPr>
              <a:t> simultaneously. It produces </a:t>
            </a:r>
            <a:r>
              <a:rPr lang="en-US" sz="1800" b="0" i="0" u="none" strike="noStrike" cap="none" baseline="30000">
                <a:solidFill>
                  <a:srgbClr val="000000"/>
                </a:solidFill>
                <a:latin typeface="Times"/>
                <a:ea typeface="Times"/>
                <a:cs typeface="Times"/>
                <a:sym typeface="Times"/>
              </a:rPr>
              <a:t>6</a:t>
            </a:r>
            <a:r>
              <a:rPr lang="en-US" sz="1800" b="0" i="0" u="none" strike="noStrike" cap="none">
                <a:solidFill>
                  <a:srgbClr val="000000"/>
                </a:solidFill>
                <a:latin typeface="Times"/>
                <a:ea typeface="Times"/>
                <a:cs typeface="Times"/>
                <a:sym typeface="Times"/>
              </a:rPr>
              <a:t>Li and destroys </a:t>
            </a:r>
            <a:r>
              <a:rPr lang="en-US" sz="1800" b="0" i="0" u="none" strike="noStrike" cap="none" baseline="30000">
                <a:solidFill>
                  <a:srgbClr val="000000"/>
                </a:solidFill>
                <a:latin typeface="Times"/>
                <a:ea typeface="Times"/>
                <a:cs typeface="Times"/>
                <a:sym typeface="Times"/>
              </a:rPr>
              <a:t>7</a:t>
            </a:r>
            <a:r>
              <a:rPr lang="en-US" sz="1800" b="0" i="0" u="none" strike="noStrike" cap="none">
                <a:solidFill>
                  <a:srgbClr val="000000"/>
                </a:solidFill>
                <a:latin typeface="Times"/>
                <a:ea typeface="Times"/>
                <a:cs typeface="Times"/>
                <a:sym typeface="Times"/>
              </a:rPr>
              <a:t>Be, thereby decreasing </a:t>
            </a:r>
            <a:r>
              <a:rPr lang="en-US" sz="1800" b="0" i="0" u="none" strike="noStrike" cap="none" baseline="30000">
                <a:solidFill>
                  <a:srgbClr val="000000"/>
                </a:solidFill>
                <a:latin typeface="Times"/>
                <a:ea typeface="Times"/>
                <a:cs typeface="Times"/>
                <a:sym typeface="Times"/>
              </a:rPr>
              <a:t>7</a:t>
            </a:r>
            <a:r>
              <a:rPr lang="en-US" sz="1800" b="0" i="0" u="none" strike="noStrike" cap="none">
                <a:solidFill>
                  <a:srgbClr val="000000"/>
                </a:solidFill>
                <a:latin typeface="Times"/>
                <a:ea typeface="Times"/>
                <a:cs typeface="Times"/>
                <a:sym typeface="Times"/>
              </a:rPr>
              <a:t>Li abundance indirectly. If this reaction rate is artificially multiplied by 100, the BBN calculations result in a 45% decrease in abundance of </a:t>
            </a:r>
            <a:r>
              <a:rPr lang="en-US" sz="1800" b="0" i="0" u="none" strike="noStrike" cap="none" baseline="30000">
                <a:solidFill>
                  <a:srgbClr val="000000"/>
                </a:solidFill>
                <a:latin typeface="Times"/>
                <a:ea typeface="Times"/>
                <a:cs typeface="Times"/>
                <a:sym typeface="Times"/>
              </a:rPr>
              <a:t>7</a:t>
            </a:r>
            <a:r>
              <a:rPr lang="en-US" sz="1800" b="0" i="0" u="none" strike="noStrike" cap="none">
                <a:solidFill>
                  <a:srgbClr val="000000"/>
                </a:solidFill>
                <a:latin typeface="Times"/>
                <a:ea typeface="Times"/>
                <a:cs typeface="Times"/>
                <a:sym typeface="Times"/>
              </a:rPr>
              <a:t>Li and 47% increase in abundance of </a:t>
            </a:r>
            <a:r>
              <a:rPr lang="en-US" sz="1800" b="0" i="0" u="none" strike="noStrike" cap="none" baseline="30000">
                <a:solidFill>
                  <a:srgbClr val="000000"/>
                </a:solidFill>
                <a:latin typeface="Times"/>
                <a:ea typeface="Times"/>
                <a:cs typeface="Times"/>
                <a:sym typeface="Times"/>
              </a:rPr>
              <a:t>6</a:t>
            </a:r>
            <a:r>
              <a:rPr lang="en-US" sz="1800" b="0" i="0" u="none" strike="noStrike" cap="none">
                <a:solidFill>
                  <a:srgbClr val="000000"/>
                </a:solidFill>
                <a:latin typeface="Times"/>
                <a:ea typeface="Times"/>
                <a:cs typeface="Times"/>
                <a:sym typeface="Times"/>
              </a:rPr>
              <a:t>Li. </a:t>
            </a:r>
            <a:endParaRPr/>
          </a:p>
          <a:p>
            <a:pPr marL="0" marR="0" lvl="0" indent="0" algn="just" rtl="0">
              <a:lnSpc>
                <a:spcPct val="100000"/>
              </a:lnSpc>
              <a:spcBef>
                <a:spcPts val="120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Existing measurement at E</a:t>
            </a:r>
            <a:r>
              <a:rPr lang="en-US" sz="1800" b="0" i="0" u="none" strike="noStrike" cap="none" baseline="-25000">
                <a:solidFill>
                  <a:srgbClr val="000000"/>
                </a:solidFill>
                <a:latin typeface="Times New Roman"/>
                <a:ea typeface="Times New Roman"/>
                <a:cs typeface="Times New Roman"/>
                <a:sym typeface="Times New Roman"/>
              </a:rPr>
              <a:t>cm = </a:t>
            </a:r>
            <a:r>
              <a:rPr lang="en-US" sz="1800" b="0" i="0" u="none" strike="noStrike" cap="none">
                <a:solidFill>
                  <a:srgbClr val="000000"/>
                </a:solidFill>
                <a:latin typeface="Times New Roman"/>
                <a:ea typeface="Times New Roman"/>
                <a:cs typeface="Times New Roman"/>
                <a:sym typeface="Times New Roman"/>
              </a:rPr>
              <a:t>4.0 and 6.7 MeV </a:t>
            </a:r>
            <a:r>
              <a:rPr lang="en-US" sz="1600" b="0" i="0" u="none" strike="noStrike" cap="none">
                <a:solidFill>
                  <a:srgbClr val="FF33CC"/>
                </a:solidFill>
                <a:latin typeface="Times New Roman"/>
                <a:ea typeface="Times New Roman"/>
                <a:cs typeface="Times New Roman"/>
                <a:sym typeface="Times New Roman"/>
              </a:rPr>
              <a:t>Li et al. (2018). </a:t>
            </a:r>
            <a:r>
              <a:rPr lang="en-US" sz="1800" b="0" i="0" u="none" strike="noStrike" cap="none">
                <a:solidFill>
                  <a:srgbClr val="000000"/>
                </a:solidFill>
                <a:latin typeface="Times New Roman"/>
                <a:ea typeface="Times New Roman"/>
                <a:cs typeface="Times New Roman"/>
                <a:sym typeface="Times New Roman"/>
              </a:rPr>
              <a:t>No kinematical identification, relied on MC simulations. Statistical uncertainty ~ 10% - 67%.</a:t>
            </a:r>
            <a:endParaRPr/>
          </a:p>
        </p:txBody>
      </p:sp>
      <p:sp>
        <p:nvSpPr>
          <p:cNvPr id="349" name="Google Shape;349;p17"/>
          <p:cNvSpPr txBox="1"/>
          <p:nvPr/>
        </p:nvSpPr>
        <p:spPr>
          <a:xfrm>
            <a:off x="4816891" y="6061437"/>
            <a:ext cx="3383729" cy="5400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00000"/>
              </a:buClr>
              <a:buSzPts val="1600"/>
              <a:buFont typeface="Helvetica Neue"/>
              <a:buNone/>
            </a:pPr>
            <a:r>
              <a:rPr lang="en-US" sz="1600" b="0" i="0" u="none" strike="noStrike" cap="none">
                <a:solidFill>
                  <a:srgbClr val="000000"/>
                </a:solidFill>
                <a:latin typeface="Times New Roman"/>
                <a:ea typeface="Times New Roman"/>
                <a:cs typeface="Times New Roman"/>
                <a:sym typeface="Times New Roman"/>
              </a:rPr>
              <a:t>Angular distribution of </a:t>
            </a:r>
            <a:r>
              <a:rPr lang="en-US" sz="1600" b="0" i="0" u="none" strike="noStrike" cap="none" baseline="30000">
                <a:solidFill>
                  <a:srgbClr val="9900FF"/>
                </a:solidFill>
                <a:latin typeface="Times New Roman"/>
                <a:ea typeface="Times New Roman"/>
                <a:cs typeface="Times New Roman"/>
                <a:sym typeface="Times New Roman"/>
              </a:rPr>
              <a:t>7</a:t>
            </a:r>
            <a:r>
              <a:rPr lang="en-US" sz="1600" b="0" i="0" u="none" strike="noStrike" cap="none">
                <a:solidFill>
                  <a:srgbClr val="9900FF"/>
                </a:solidFill>
                <a:latin typeface="Times New Roman"/>
                <a:ea typeface="Times New Roman"/>
                <a:cs typeface="Times New Roman"/>
                <a:sym typeface="Times New Roman"/>
              </a:rPr>
              <a:t>Be(d, </a:t>
            </a:r>
            <a:r>
              <a:rPr lang="en-US" sz="1600" b="0" i="0" u="none" strike="noStrike" cap="none" baseline="30000">
                <a:solidFill>
                  <a:srgbClr val="9900FF"/>
                </a:solidFill>
                <a:latin typeface="Times New Roman"/>
                <a:ea typeface="Times New Roman"/>
                <a:cs typeface="Times New Roman"/>
                <a:sym typeface="Times New Roman"/>
              </a:rPr>
              <a:t>3</a:t>
            </a:r>
            <a:r>
              <a:rPr lang="en-US" sz="1600" b="0" i="0" u="none" strike="noStrike" cap="none">
                <a:solidFill>
                  <a:srgbClr val="9900FF"/>
                </a:solidFill>
                <a:latin typeface="Times New Roman"/>
                <a:ea typeface="Times New Roman"/>
                <a:cs typeface="Times New Roman"/>
                <a:sym typeface="Times New Roman"/>
              </a:rPr>
              <a:t>He)</a:t>
            </a:r>
            <a:r>
              <a:rPr lang="en-US" sz="1600" b="0" i="0" u="none" strike="noStrike" cap="none" baseline="30000">
                <a:solidFill>
                  <a:srgbClr val="9900FF"/>
                </a:solidFill>
                <a:latin typeface="Times New Roman"/>
                <a:ea typeface="Times New Roman"/>
                <a:cs typeface="Times New Roman"/>
                <a:sym typeface="Times New Roman"/>
              </a:rPr>
              <a:t>6</a:t>
            </a:r>
            <a:r>
              <a:rPr lang="en-US" sz="1600" b="0" i="0" u="none" strike="noStrike" cap="none">
                <a:solidFill>
                  <a:srgbClr val="9900FF"/>
                </a:solidFill>
                <a:latin typeface="Times New Roman"/>
                <a:ea typeface="Times New Roman"/>
                <a:cs typeface="Times New Roman"/>
                <a:sym typeface="Times New Roman"/>
              </a:rPr>
              <a:t>Li</a:t>
            </a:r>
            <a:r>
              <a:rPr lang="en-US" sz="1600" b="0" i="0" u="none" strike="noStrike" cap="none">
                <a:solidFill>
                  <a:srgbClr val="000000"/>
                </a:solidFill>
                <a:latin typeface="Times New Roman"/>
                <a:ea typeface="Times New Roman"/>
                <a:cs typeface="Times New Roman"/>
                <a:sym typeface="Times New Roman"/>
              </a:rPr>
              <a:t> at 5 MeV/u and DWBA calculations. </a:t>
            </a:r>
            <a:endParaRPr/>
          </a:p>
        </p:txBody>
      </p:sp>
      <p:grpSp>
        <p:nvGrpSpPr>
          <p:cNvPr id="350" name="Google Shape;350;p17"/>
          <p:cNvGrpSpPr/>
          <p:nvPr/>
        </p:nvGrpSpPr>
        <p:grpSpPr>
          <a:xfrm>
            <a:off x="580516" y="2896226"/>
            <a:ext cx="3485329" cy="2454458"/>
            <a:chOff x="0" y="0"/>
            <a:chExt cx="3485328" cy="2454457"/>
          </a:xfrm>
        </p:grpSpPr>
        <p:pic>
          <p:nvPicPr>
            <p:cNvPr id="351" name="Google Shape;351;p17" descr="E_Th_3He.pdf"/>
            <p:cNvPicPr preferRelativeResize="0"/>
            <p:nvPr/>
          </p:nvPicPr>
          <p:blipFill rotWithShape="1">
            <a:blip r:embed="rId4">
              <a:alphaModFix/>
            </a:blip>
            <a:srcRect/>
            <a:stretch/>
          </p:blipFill>
          <p:spPr>
            <a:xfrm>
              <a:off x="0" y="0"/>
              <a:ext cx="3485328" cy="2454457"/>
            </a:xfrm>
            <a:prstGeom prst="rect">
              <a:avLst/>
            </a:prstGeom>
            <a:noFill/>
            <a:ln>
              <a:noFill/>
            </a:ln>
          </p:spPr>
        </p:pic>
        <p:sp>
          <p:nvSpPr>
            <p:cNvPr id="352" name="Google Shape;352;p17"/>
            <p:cNvSpPr txBox="1"/>
            <p:nvPr/>
          </p:nvSpPr>
          <p:spPr>
            <a:xfrm>
              <a:off x="366788" y="1924156"/>
              <a:ext cx="1270202" cy="311409"/>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40FF"/>
                </a:buClr>
                <a:buSzPts val="1600"/>
                <a:buFont typeface="Times New Roman"/>
                <a:buNone/>
              </a:pPr>
              <a:r>
                <a:rPr lang="en-US" sz="1600" b="0" i="0" u="none" strike="noStrike" cap="none">
                  <a:solidFill>
                    <a:srgbClr val="FF40FF"/>
                  </a:solidFill>
                  <a:latin typeface="Times New Roman"/>
                  <a:ea typeface="Times New Roman"/>
                  <a:cs typeface="Times New Roman"/>
                  <a:sym typeface="Times New Roman"/>
                </a:rPr>
                <a:t>In preparation</a:t>
              </a:r>
              <a:endParaRPr/>
            </a:p>
          </p:txBody>
        </p:sp>
      </p:grpSp>
      <p:sp>
        <p:nvSpPr>
          <p:cNvPr id="353" name="Google Shape;353;p17"/>
          <p:cNvSpPr txBox="1"/>
          <p:nvPr/>
        </p:nvSpPr>
        <p:spPr>
          <a:xfrm>
            <a:off x="1702136" y="2746217"/>
            <a:ext cx="1339029" cy="362561"/>
          </a:xfrm>
          <a:prstGeom prst="rect">
            <a:avLst/>
          </a:prstGeom>
          <a:noFill/>
          <a:ln>
            <a:noFill/>
          </a:ln>
        </p:spPr>
        <p:txBody>
          <a:bodyPr spcFirstLastPara="1" wrap="square" lIns="40625" tIns="40625" rIns="40625" bIns="40625" anchor="t" anchorCtr="0">
            <a:spAutoFit/>
          </a:bodyPr>
          <a:lstStyle/>
          <a:p>
            <a:pPr marL="0" marR="0" lvl="0" indent="0" algn="l" rtl="0">
              <a:lnSpc>
                <a:spcPct val="100000"/>
              </a:lnSpc>
              <a:spcBef>
                <a:spcPts val="0"/>
              </a:spcBef>
              <a:spcAft>
                <a:spcPts val="0"/>
              </a:spcAft>
              <a:buClr>
                <a:srgbClr val="FF0000"/>
              </a:buClr>
              <a:buSzPts val="2000"/>
              <a:buFont typeface="Times New Roman"/>
              <a:buNone/>
            </a:pPr>
            <a:r>
              <a:rPr lang="en-US" sz="2000" b="1" i="0" u="none" strike="noStrike" cap="none">
                <a:solidFill>
                  <a:srgbClr val="FF0000"/>
                </a:solidFill>
                <a:latin typeface="Times New Roman"/>
                <a:ea typeface="Times New Roman"/>
                <a:cs typeface="Times New Roman"/>
                <a:sym typeface="Times New Roman"/>
              </a:rPr>
              <a:t>IS554 data</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18"/>
          <p:cNvSpPr txBox="1">
            <a:spLocks noGrp="1"/>
          </p:cNvSpPr>
          <p:nvPr>
            <p:ph type="sldNum" idx="12"/>
          </p:nvPr>
        </p:nvSpPr>
        <p:spPr>
          <a:xfrm>
            <a:off x="7099300" y="63754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18</a:t>
            </a:fld>
            <a:endParaRPr/>
          </a:p>
        </p:txBody>
      </p:sp>
      <p:pic>
        <p:nvPicPr>
          <p:cNvPr id="359" name="Google Shape;359;p18" descr="Sfactor.pdf"/>
          <p:cNvPicPr preferRelativeResize="0"/>
          <p:nvPr/>
        </p:nvPicPr>
        <p:blipFill rotWithShape="1">
          <a:blip r:embed="rId3">
            <a:alphaModFix/>
          </a:blip>
          <a:srcRect/>
          <a:stretch/>
        </p:blipFill>
        <p:spPr>
          <a:xfrm>
            <a:off x="401637" y="774277"/>
            <a:ext cx="4107346" cy="3104614"/>
          </a:xfrm>
          <a:prstGeom prst="rect">
            <a:avLst/>
          </a:prstGeom>
          <a:noFill/>
          <a:ln>
            <a:noFill/>
          </a:ln>
        </p:spPr>
      </p:pic>
      <p:sp>
        <p:nvSpPr>
          <p:cNvPr id="360" name="Google Shape;360;p18"/>
          <p:cNvSpPr txBox="1"/>
          <p:nvPr/>
        </p:nvSpPr>
        <p:spPr>
          <a:xfrm>
            <a:off x="2465999" y="479169"/>
            <a:ext cx="3729948" cy="318332"/>
          </a:xfrm>
          <a:prstGeom prst="rect">
            <a:avLst/>
          </a:prstGeom>
          <a:noFill/>
          <a:ln>
            <a:noFill/>
          </a:ln>
        </p:spPr>
        <p:txBody>
          <a:bodyPr spcFirstLastPara="1" wrap="square" lIns="0" tIns="0" rIns="0" bIns="0" anchor="t" anchorCtr="0">
            <a:spAutoFit/>
          </a:bodyPr>
          <a:lstStyle/>
          <a:p>
            <a:pPr marL="0" marR="0" lvl="0" indent="0" algn="ctr" rtl="0">
              <a:lnSpc>
                <a:spcPct val="100000"/>
              </a:lnSpc>
              <a:spcBef>
                <a:spcPts val="0"/>
              </a:spcBef>
              <a:spcAft>
                <a:spcPts val="0"/>
              </a:spcAft>
              <a:buClr>
                <a:srgbClr val="FF0000"/>
              </a:buClr>
              <a:buSzPts val="2200"/>
              <a:buFont typeface="Helvetica Neue"/>
              <a:buNone/>
            </a:pPr>
            <a:r>
              <a:rPr lang="en-US" sz="2200" b="1" i="0" u="none" strike="noStrike" cap="none" baseline="30000">
                <a:solidFill>
                  <a:srgbClr val="FF0000"/>
                </a:solidFill>
                <a:latin typeface="Times New Roman"/>
                <a:ea typeface="Times New Roman"/>
                <a:cs typeface="Times New Roman"/>
                <a:sym typeface="Times New Roman"/>
              </a:rPr>
              <a:t>7</a:t>
            </a:r>
            <a:r>
              <a:rPr lang="en-US" sz="2200" b="1" i="0" u="none" strike="noStrike" cap="none">
                <a:solidFill>
                  <a:srgbClr val="FF0000"/>
                </a:solidFill>
                <a:latin typeface="Times New Roman"/>
                <a:ea typeface="Times New Roman"/>
                <a:cs typeface="Times New Roman"/>
                <a:sym typeface="Times New Roman"/>
              </a:rPr>
              <a:t>Be(d,p)</a:t>
            </a:r>
            <a:r>
              <a:rPr lang="en-US" sz="2200" b="1" i="0" u="none" strike="noStrike" cap="none" baseline="30000">
                <a:solidFill>
                  <a:srgbClr val="FF0000"/>
                </a:solidFill>
                <a:latin typeface="Times New Roman"/>
                <a:ea typeface="Times New Roman"/>
                <a:cs typeface="Times New Roman"/>
                <a:sym typeface="Times New Roman"/>
              </a:rPr>
              <a:t>8</a:t>
            </a:r>
            <a:r>
              <a:rPr lang="en-US" sz="2200" b="1" i="0" u="none" strike="noStrike" cap="none">
                <a:solidFill>
                  <a:srgbClr val="FF0000"/>
                </a:solidFill>
                <a:latin typeface="Times New Roman"/>
                <a:ea typeface="Times New Roman"/>
                <a:cs typeface="Times New Roman"/>
                <a:sym typeface="Times New Roman"/>
              </a:rPr>
              <a:t>Be*</a:t>
            </a:r>
            <a:r>
              <a:rPr lang="en-US" sz="1800" b="0" i="0" u="none" strike="noStrike" cap="none">
                <a:solidFill>
                  <a:srgbClr val="FF2600"/>
                </a:solidFill>
                <a:latin typeface="Arial"/>
                <a:ea typeface="Arial"/>
                <a:cs typeface="Arial"/>
                <a:sym typeface="Arial"/>
              </a:rPr>
              <a:t> </a:t>
            </a:r>
            <a:r>
              <a:rPr lang="en-US" sz="1800" b="0" i="0" u="none" strike="noStrike" cap="none">
                <a:solidFill>
                  <a:srgbClr val="000000"/>
                </a:solidFill>
                <a:latin typeface="Times New Roman"/>
                <a:ea typeface="Times New Roman"/>
                <a:cs typeface="Times New Roman"/>
                <a:sym typeface="Times New Roman"/>
              </a:rPr>
              <a:t>and </a:t>
            </a:r>
            <a:r>
              <a:rPr lang="en-US" sz="2200" b="1" i="0" u="none" strike="noStrike" cap="none" baseline="30000">
                <a:solidFill>
                  <a:srgbClr val="FF2600"/>
                </a:solidFill>
                <a:latin typeface="Times New Roman"/>
                <a:ea typeface="Times New Roman"/>
                <a:cs typeface="Times New Roman"/>
                <a:sym typeface="Times New Roman"/>
              </a:rPr>
              <a:t>7</a:t>
            </a:r>
            <a:r>
              <a:rPr lang="en-US" sz="2200" b="1" i="0" u="none" strike="noStrike" cap="none">
                <a:solidFill>
                  <a:srgbClr val="FF2600"/>
                </a:solidFill>
                <a:latin typeface="Times New Roman"/>
                <a:ea typeface="Times New Roman"/>
                <a:cs typeface="Times New Roman"/>
                <a:sym typeface="Times New Roman"/>
              </a:rPr>
              <a:t>Be(d,</a:t>
            </a:r>
            <a:r>
              <a:rPr lang="en-US" sz="2200" b="1" i="0" u="none" strike="noStrike" cap="none" baseline="30000">
                <a:solidFill>
                  <a:srgbClr val="FF2600"/>
                </a:solidFill>
                <a:latin typeface="Times New Roman"/>
                <a:ea typeface="Times New Roman"/>
                <a:cs typeface="Times New Roman"/>
                <a:sym typeface="Times New Roman"/>
              </a:rPr>
              <a:t>3</a:t>
            </a:r>
            <a:r>
              <a:rPr lang="en-US" sz="2200" b="1" i="0" u="none" strike="noStrike" cap="none">
                <a:solidFill>
                  <a:srgbClr val="FF2600"/>
                </a:solidFill>
                <a:latin typeface="Times New Roman"/>
                <a:ea typeface="Times New Roman"/>
                <a:cs typeface="Times New Roman"/>
                <a:sym typeface="Times New Roman"/>
              </a:rPr>
              <a:t>He)</a:t>
            </a:r>
            <a:r>
              <a:rPr lang="en-US" sz="2200" b="1" i="0" u="none" strike="noStrike" cap="none" baseline="30000">
                <a:solidFill>
                  <a:srgbClr val="FF2600"/>
                </a:solidFill>
                <a:latin typeface="Times New Roman"/>
                <a:ea typeface="Times New Roman"/>
                <a:cs typeface="Times New Roman"/>
                <a:sym typeface="Times New Roman"/>
              </a:rPr>
              <a:t>6</a:t>
            </a:r>
            <a:r>
              <a:rPr lang="en-US" sz="2200" b="1" i="0" u="none" strike="noStrike" cap="none">
                <a:solidFill>
                  <a:srgbClr val="FF2600"/>
                </a:solidFill>
                <a:latin typeface="Times New Roman"/>
                <a:ea typeface="Times New Roman"/>
                <a:cs typeface="Times New Roman"/>
                <a:sym typeface="Times New Roman"/>
              </a:rPr>
              <a:t>Li</a:t>
            </a:r>
            <a:endParaRPr/>
          </a:p>
        </p:txBody>
      </p:sp>
      <p:sp>
        <p:nvSpPr>
          <p:cNvPr id="361" name="Google Shape;361;p18"/>
          <p:cNvSpPr txBox="1"/>
          <p:nvPr/>
        </p:nvSpPr>
        <p:spPr>
          <a:xfrm>
            <a:off x="620750" y="3906468"/>
            <a:ext cx="7814146" cy="2612048"/>
          </a:xfrm>
          <a:prstGeom prst="rect">
            <a:avLst/>
          </a:prstGeom>
          <a:noFill/>
          <a:ln>
            <a:noFill/>
          </a:ln>
        </p:spPr>
        <p:txBody>
          <a:bodyPr spcFirstLastPara="1" wrap="square" lIns="91400" tIns="91400" rIns="91400" bIns="91400" anchor="t" anchorCtr="0">
            <a:spAutoFit/>
          </a:bodyPr>
          <a:lstStyle/>
          <a:p>
            <a:pPr marL="0" marR="0" lvl="0" indent="0" algn="just" rtl="0">
              <a:lnSpc>
                <a:spcPct val="100000"/>
              </a:lnSpc>
              <a:spcBef>
                <a:spcPts val="0"/>
              </a:spcBef>
              <a:spcAft>
                <a:spcPts val="0"/>
              </a:spcAft>
              <a:buClr>
                <a:srgbClr val="000000"/>
              </a:buClr>
              <a:buSzPts val="1800"/>
              <a:buFont typeface="Helvetica Neue"/>
              <a:buNone/>
            </a:pPr>
            <a:r>
              <a:rPr lang="en-US" sz="1800" b="0" i="0" u="none" strike="noStrike" cap="none">
                <a:solidFill>
                  <a:srgbClr val="000000"/>
                </a:solidFill>
                <a:latin typeface="Times New Roman"/>
                <a:ea typeface="Times New Roman"/>
                <a:cs typeface="Times New Roman"/>
                <a:sym typeface="Times New Roman"/>
              </a:rPr>
              <a:t>Excitation function calculated using </a:t>
            </a:r>
            <a:r>
              <a:rPr lang="en-US" sz="1800" b="1" i="0" u="none" strike="noStrike" cap="none">
                <a:solidFill>
                  <a:srgbClr val="9900FF"/>
                </a:solidFill>
                <a:latin typeface="Times New Roman"/>
                <a:ea typeface="Times New Roman"/>
                <a:cs typeface="Times New Roman"/>
                <a:sym typeface="Times New Roman"/>
              </a:rPr>
              <a:t>TALYS </a:t>
            </a:r>
            <a:r>
              <a:rPr lang="en-US" sz="1800" b="0" i="0" u="none" strike="noStrike" cap="none">
                <a:solidFill>
                  <a:srgbClr val="000000"/>
                </a:solidFill>
                <a:latin typeface="Times New Roman"/>
                <a:ea typeface="Times New Roman"/>
                <a:cs typeface="Times New Roman"/>
                <a:sym typeface="Times New Roman"/>
              </a:rPr>
              <a:t>by normalizing with present data at </a:t>
            </a:r>
            <a:r>
              <a:rPr lang="en-US" sz="1800" b="0" i="0" u="none" strike="noStrike" cap="none">
                <a:solidFill>
                  <a:srgbClr val="9900FF"/>
                </a:solidFill>
                <a:latin typeface="Times New Roman"/>
                <a:ea typeface="Times New Roman"/>
                <a:cs typeface="Times New Roman"/>
                <a:sym typeface="Times New Roman"/>
              </a:rPr>
              <a:t>E</a:t>
            </a:r>
            <a:r>
              <a:rPr lang="en-US" sz="1800" b="0" i="0" u="none" strike="noStrike" cap="none" baseline="-25000">
                <a:solidFill>
                  <a:srgbClr val="9900FF"/>
                </a:solidFill>
                <a:latin typeface="Times New Roman"/>
                <a:ea typeface="Times New Roman"/>
                <a:cs typeface="Times New Roman"/>
                <a:sym typeface="Times New Roman"/>
              </a:rPr>
              <a:t>c.m.</a:t>
            </a:r>
            <a:r>
              <a:rPr lang="en-US" sz="1800" b="0" i="0" u="none" strike="noStrike" cap="none">
                <a:solidFill>
                  <a:srgbClr val="9900FF"/>
                </a:solidFill>
                <a:latin typeface="Times New Roman"/>
                <a:ea typeface="Times New Roman"/>
                <a:cs typeface="Times New Roman"/>
                <a:sym typeface="Times New Roman"/>
              </a:rPr>
              <a:t> = 7.8 MeV.</a:t>
            </a:r>
            <a:r>
              <a:rPr lang="en-US" sz="1800" b="1" i="0" u="none" strike="noStrike" cap="none">
                <a:solidFill>
                  <a:srgbClr val="9900FF"/>
                </a:solidFill>
                <a:latin typeface="Times New Roman"/>
                <a:ea typeface="Times New Roman"/>
                <a:cs typeface="Times New Roman"/>
                <a:sym typeface="Times New Roman"/>
              </a:rPr>
              <a:t> </a:t>
            </a:r>
            <a:r>
              <a:rPr lang="en-US" sz="1800" b="0" i="1" u="none" strike="noStrike" cap="none">
                <a:solidFill>
                  <a:srgbClr val="000000"/>
                </a:solidFill>
                <a:latin typeface="Times New Roman"/>
                <a:ea typeface="Times New Roman"/>
                <a:cs typeface="Times New Roman"/>
                <a:sym typeface="Times New Roman"/>
              </a:rPr>
              <a:t>S</a:t>
            </a:r>
            <a:r>
              <a:rPr lang="en-US" sz="1800" b="0" i="0" u="none" strike="noStrike" cap="none">
                <a:solidFill>
                  <a:srgbClr val="000000"/>
                </a:solidFill>
                <a:latin typeface="Times New Roman"/>
                <a:ea typeface="Times New Roman"/>
                <a:cs typeface="Times New Roman"/>
                <a:sym typeface="Times New Roman"/>
              </a:rPr>
              <a:t> factor of (d, </a:t>
            </a:r>
            <a:r>
              <a:rPr lang="en-US" sz="1800" b="0" i="0" u="none" strike="noStrike" cap="none" baseline="30000">
                <a:solidFill>
                  <a:srgbClr val="000000"/>
                </a:solidFill>
                <a:latin typeface="Times New Roman"/>
                <a:ea typeface="Times New Roman"/>
                <a:cs typeface="Times New Roman"/>
                <a:sym typeface="Times New Roman"/>
              </a:rPr>
              <a:t>3</a:t>
            </a:r>
            <a:r>
              <a:rPr lang="en-US" sz="1800" b="0" i="0" u="none" strike="noStrike" cap="none">
                <a:solidFill>
                  <a:srgbClr val="000000"/>
                </a:solidFill>
                <a:latin typeface="Times New Roman"/>
                <a:ea typeface="Times New Roman"/>
                <a:cs typeface="Times New Roman"/>
                <a:sym typeface="Times New Roman"/>
              </a:rPr>
              <a:t>He) is </a:t>
            </a:r>
            <a:r>
              <a:rPr lang="en-US" sz="1800" b="0" i="0" u="none" strike="noStrike" cap="none">
                <a:solidFill>
                  <a:srgbClr val="9900FF"/>
                </a:solidFill>
                <a:latin typeface="Times New Roman"/>
                <a:ea typeface="Times New Roman"/>
                <a:cs typeface="Times New Roman"/>
                <a:sym typeface="Times New Roman"/>
              </a:rPr>
              <a:t>~3 orders</a:t>
            </a:r>
            <a:r>
              <a:rPr lang="en-US" sz="1800" b="0" i="0" u="none" strike="noStrike" cap="none">
                <a:solidFill>
                  <a:srgbClr val="000000"/>
                </a:solidFill>
                <a:latin typeface="Times New Roman"/>
                <a:ea typeface="Times New Roman"/>
                <a:cs typeface="Times New Roman"/>
                <a:sym typeface="Times New Roman"/>
              </a:rPr>
              <a:t> of magnitude less than (d,p) inside the Gamow window. It is almost 50% lower than </a:t>
            </a:r>
            <a:r>
              <a:rPr lang="en-US" sz="1800" b="0" i="0" u="none" strike="noStrike" cap="none">
                <a:solidFill>
                  <a:srgbClr val="FF40FF"/>
                </a:solidFill>
                <a:latin typeface="Times New Roman"/>
                <a:ea typeface="Times New Roman"/>
                <a:cs typeface="Times New Roman"/>
                <a:sym typeface="Times New Roman"/>
              </a:rPr>
              <a:t>Li et al</a:t>
            </a:r>
            <a:r>
              <a:rPr lang="en-US" sz="1800" b="0" i="0" u="none" strike="noStrike" cap="none">
                <a:solidFill>
                  <a:srgbClr val="000000"/>
                </a:solidFill>
                <a:latin typeface="Times New Roman"/>
                <a:ea typeface="Times New Roman"/>
                <a:cs typeface="Times New Roman"/>
                <a:sym typeface="Times New Roman"/>
              </a:rPr>
              <a:t> data at nearby energies (may be due to lower statistics and contribution of other channels in </a:t>
            </a:r>
            <a:r>
              <a:rPr lang="en-US" sz="1800" b="0" i="0" u="none" strike="noStrike" cap="none">
                <a:solidFill>
                  <a:srgbClr val="FF40FF"/>
                </a:solidFill>
                <a:latin typeface="Times New Roman"/>
                <a:ea typeface="Times New Roman"/>
                <a:cs typeface="Times New Roman"/>
                <a:sym typeface="Times New Roman"/>
              </a:rPr>
              <a:t>Li et al</a:t>
            </a:r>
            <a:r>
              <a:rPr lang="en-US" sz="1800" b="0" i="0" u="none" strike="noStrike" cap="none">
                <a:solidFill>
                  <a:srgbClr val="000000"/>
                </a:solidFill>
                <a:latin typeface="Times New Roman"/>
                <a:ea typeface="Times New Roman"/>
                <a:cs typeface="Times New Roman"/>
                <a:sym typeface="Times New Roman"/>
              </a:rPr>
              <a:t> data). </a:t>
            </a:r>
            <a:endParaRPr/>
          </a:p>
          <a:p>
            <a:pPr marL="0" marR="0" lvl="0" indent="0" algn="just" rtl="0">
              <a:lnSpc>
                <a:spcPct val="100000"/>
              </a:lnSpc>
              <a:spcBef>
                <a:spcPts val="0"/>
              </a:spcBef>
              <a:spcAft>
                <a:spcPts val="0"/>
              </a:spcAft>
              <a:buClr>
                <a:srgbClr val="000000"/>
              </a:buClr>
              <a:buSzPts val="1800"/>
              <a:buFont typeface="Helvetica Neue"/>
              <a:buNone/>
            </a:pPr>
            <a:endParaRPr sz="18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800"/>
              <a:buFont typeface="Helvetica Neue"/>
              <a:buNone/>
            </a:pPr>
            <a:r>
              <a:rPr lang="en-US" sz="1800" b="0" i="0" u="none" strike="noStrike" cap="none">
                <a:solidFill>
                  <a:srgbClr val="000000"/>
                </a:solidFill>
                <a:latin typeface="Times New Roman"/>
                <a:ea typeface="Times New Roman"/>
                <a:cs typeface="Times New Roman"/>
                <a:sym typeface="Times New Roman"/>
              </a:rPr>
              <a:t>For (d,p), </a:t>
            </a:r>
            <a:r>
              <a:rPr lang="en-US" sz="1800" b="0" i="1" u="none" strike="noStrike" cap="none">
                <a:solidFill>
                  <a:srgbClr val="000000"/>
                </a:solidFill>
                <a:latin typeface="Times New Roman"/>
                <a:ea typeface="Times New Roman"/>
                <a:cs typeface="Times New Roman"/>
                <a:sym typeface="Times New Roman"/>
              </a:rPr>
              <a:t>S</a:t>
            </a:r>
            <a:r>
              <a:rPr lang="en-US" sz="1800" b="0" i="0" u="none" strike="noStrike" cap="none">
                <a:solidFill>
                  <a:srgbClr val="000000"/>
                </a:solidFill>
                <a:latin typeface="Times New Roman"/>
                <a:ea typeface="Times New Roman"/>
                <a:cs typeface="Times New Roman"/>
                <a:sym typeface="Times New Roman"/>
              </a:rPr>
              <a:t> factor of 167 MeV b, the ratio of reaction rate from the present work and CF88</a:t>
            </a:r>
            <a:r>
              <a:rPr lang="en-US" sz="1800" b="0" i="0" u="none" strike="noStrike" cap="none">
                <a:solidFill>
                  <a:srgbClr val="2E3092"/>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at the relevant BBN energies is </a:t>
            </a:r>
            <a:r>
              <a:rPr lang="en-US" sz="1800" b="1" i="0" u="none" strike="noStrike" cap="none">
                <a:solidFill>
                  <a:srgbClr val="FF2600"/>
                </a:solidFill>
                <a:latin typeface="Times New Roman"/>
                <a:ea typeface="Times New Roman"/>
                <a:cs typeface="Times New Roman"/>
                <a:sym typeface="Times New Roman"/>
              </a:rPr>
              <a:t>&lt; 2</a:t>
            </a:r>
            <a:r>
              <a:rPr lang="en-US" sz="1800" b="0" i="0" u="none" strike="noStrike" cap="none">
                <a:solidFill>
                  <a:srgbClr val="000000"/>
                </a:solidFill>
                <a:latin typeface="Times New Roman"/>
                <a:ea typeface="Times New Roman"/>
                <a:cs typeface="Times New Roman"/>
                <a:sym typeface="Times New Roman"/>
              </a:rPr>
              <a:t> whereas for solving the Li problem this ratio </a:t>
            </a:r>
            <a:r>
              <a:rPr lang="en-US" sz="1800" b="1" i="0" u="none" strike="noStrike" cap="none">
                <a:solidFill>
                  <a:srgbClr val="FF2600"/>
                </a:solidFill>
                <a:latin typeface="Times New Roman"/>
                <a:ea typeface="Times New Roman"/>
                <a:cs typeface="Times New Roman"/>
                <a:sym typeface="Times New Roman"/>
              </a:rPr>
              <a:t>~ 100</a:t>
            </a:r>
            <a:r>
              <a:rPr lang="en-US" sz="1800" b="0" i="0" u="none" strike="noStrike" cap="none">
                <a:solidFill>
                  <a:srgbClr val="000000"/>
                </a:solidFill>
                <a:latin typeface="Times New Roman"/>
                <a:ea typeface="Times New Roman"/>
                <a:cs typeface="Times New Roman"/>
                <a:sym typeface="Times New Roman"/>
              </a:rPr>
              <a:t>. </a:t>
            </a:r>
            <a:r>
              <a:rPr lang="en-US" sz="1800" b="0" i="0" u="none" strike="noStrike" cap="none">
                <a:solidFill>
                  <a:srgbClr val="000000"/>
                </a:solidFill>
                <a:latin typeface="Source Sans Pro"/>
                <a:ea typeface="Source Sans Pro"/>
                <a:cs typeface="Source Sans Pro"/>
                <a:sym typeface="Source Sans Pro"/>
              </a:rPr>
              <a:t>The </a:t>
            </a:r>
            <a:r>
              <a:rPr lang="en-US" sz="1800" b="0" i="0" u="none" strike="noStrike" cap="none" baseline="30000">
                <a:solidFill>
                  <a:srgbClr val="000000"/>
                </a:solidFill>
                <a:latin typeface="Source Sans Pro"/>
                <a:ea typeface="Source Sans Pro"/>
                <a:cs typeface="Source Sans Pro"/>
                <a:sym typeface="Source Sans Pro"/>
              </a:rPr>
              <a:t>7</a:t>
            </a:r>
            <a:r>
              <a:rPr lang="en-US" sz="1800" b="0" i="0" u="none" strike="noStrike" cap="none">
                <a:solidFill>
                  <a:srgbClr val="000000"/>
                </a:solidFill>
                <a:latin typeface="Source Sans Pro"/>
                <a:ea typeface="Source Sans Pro"/>
                <a:cs typeface="Source Sans Pro"/>
                <a:sym typeface="Source Sans Pro"/>
              </a:rPr>
              <a:t>Be destruction by the (d, </a:t>
            </a:r>
            <a:r>
              <a:rPr lang="en-US" sz="1800" b="0" i="0" u="none" strike="noStrike" cap="none" baseline="30000">
                <a:solidFill>
                  <a:srgbClr val="000000"/>
                </a:solidFill>
                <a:latin typeface="Source Sans Pro"/>
                <a:ea typeface="Source Sans Pro"/>
                <a:cs typeface="Source Sans Pro"/>
                <a:sym typeface="Source Sans Pro"/>
              </a:rPr>
              <a:t>3</a:t>
            </a:r>
            <a:r>
              <a:rPr lang="en-US" sz="1800" b="0" i="0" u="none" strike="noStrike" cap="none">
                <a:solidFill>
                  <a:srgbClr val="000000"/>
                </a:solidFill>
                <a:latin typeface="Source Sans Pro"/>
                <a:ea typeface="Source Sans Pro"/>
                <a:cs typeface="Source Sans Pro"/>
                <a:sym typeface="Source Sans Pro"/>
              </a:rPr>
              <a:t>He) is </a:t>
            </a:r>
            <a:r>
              <a:rPr lang="en-US" sz="1800" b="1" i="0" u="none" strike="noStrike" cap="none">
                <a:solidFill>
                  <a:srgbClr val="0000FF"/>
                </a:solidFill>
                <a:latin typeface="Source Sans Pro"/>
                <a:ea typeface="Source Sans Pro"/>
                <a:cs typeface="Source Sans Pro"/>
                <a:sym typeface="Source Sans Pro"/>
              </a:rPr>
              <a:t>negligible</a:t>
            </a:r>
            <a:r>
              <a:rPr lang="en-US" sz="1800" b="1" i="0" u="none" strike="noStrike" cap="none">
                <a:solidFill>
                  <a:srgbClr val="9900FF"/>
                </a:solidFill>
                <a:latin typeface="Source Sans Pro"/>
                <a:ea typeface="Source Sans Pro"/>
                <a:cs typeface="Source Sans Pro"/>
                <a:sym typeface="Source Sans Pro"/>
              </a:rPr>
              <a:t> </a:t>
            </a:r>
            <a:r>
              <a:rPr lang="en-US" sz="1800" b="0" i="0" u="none" strike="noStrike" cap="none">
                <a:solidFill>
                  <a:srgbClr val="000000"/>
                </a:solidFill>
                <a:latin typeface="Source Sans Pro"/>
                <a:ea typeface="Source Sans Pro"/>
                <a:cs typeface="Source Sans Pro"/>
                <a:sym typeface="Source Sans Pro"/>
              </a:rPr>
              <a:t>compared to  (d,p). </a:t>
            </a:r>
            <a:r>
              <a:rPr lang="en-US" sz="1800" b="1" i="0" u="none" strike="noStrike" cap="none">
                <a:solidFill>
                  <a:srgbClr val="942192"/>
                </a:solidFill>
                <a:latin typeface="Source Sans Pro"/>
                <a:ea typeface="Source Sans Pro"/>
                <a:cs typeface="Source Sans Pro"/>
                <a:sym typeface="Source Sans Pro"/>
              </a:rPr>
              <a:t>Both channels are not able to alleviate the Li anomalies.</a:t>
            </a:r>
            <a:endParaRPr/>
          </a:p>
        </p:txBody>
      </p:sp>
      <p:pic>
        <p:nvPicPr>
          <p:cNvPr id="362" name="Google Shape;362;p18" descr="Davids.png"/>
          <p:cNvPicPr preferRelativeResize="0"/>
          <p:nvPr/>
        </p:nvPicPr>
        <p:blipFill rotWithShape="1">
          <a:blip r:embed="rId4">
            <a:alphaModFix/>
          </a:blip>
          <a:srcRect/>
          <a:stretch/>
        </p:blipFill>
        <p:spPr>
          <a:xfrm>
            <a:off x="4204692" y="965238"/>
            <a:ext cx="4207374" cy="2594923"/>
          </a:xfrm>
          <a:prstGeom prst="rect">
            <a:avLst/>
          </a:prstGeom>
          <a:noFill/>
          <a:ln>
            <a:noFill/>
          </a:ln>
        </p:spPr>
      </p:pic>
      <p:sp>
        <p:nvSpPr>
          <p:cNvPr id="363" name="Google Shape;363;p18"/>
          <p:cNvSpPr txBox="1"/>
          <p:nvPr/>
        </p:nvSpPr>
        <p:spPr>
          <a:xfrm>
            <a:off x="1048904" y="1137382"/>
            <a:ext cx="1409902" cy="3484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40FF"/>
              </a:buClr>
              <a:buSzPts val="1800"/>
              <a:buFont typeface="Times New Roman"/>
              <a:buNone/>
            </a:pPr>
            <a:r>
              <a:rPr lang="en-US" sz="1800" b="0" i="0" u="none" strike="noStrike" cap="none">
                <a:solidFill>
                  <a:srgbClr val="FF40FF"/>
                </a:solidFill>
                <a:latin typeface="Times New Roman"/>
                <a:ea typeface="Times New Roman"/>
                <a:cs typeface="Times New Roman"/>
                <a:sym typeface="Times New Roman"/>
              </a:rPr>
              <a:t>In preparation</a:t>
            </a:r>
            <a:endParaRPr/>
          </a:p>
        </p:txBody>
      </p:sp>
      <p:sp>
        <p:nvSpPr>
          <p:cNvPr id="364" name="Google Shape;364;p18"/>
          <p:cNvSpPr txBox="1"/>
          <p:nvPr/>
        </p:nvSpPr>
        <p:spPr>
          <a:xfrm>
            <a:off x="4694628" y="2679400"/>
            <a:ext cx="1729086" cy="34842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800"/>
              <a:buFont typeface="Times New Roman"/>
              <a:buNone/>
            </a:pPr>
            <a:r>
              <a:rPr lang="en-US" sz="1800" b="0" i="1" u="none" strike="noStrike" cap="none">
                <a:solidFill>
                  <a:srgbClr val="CC00CC"/>
                </a:solidFill>
                <a:latin typeface="Times New Roman"/>
                <a:ea typeface="Times New Roman"/>
                <a:cs typeface="Times New Roman"/>
                <a:sym typeface="Times New Roman"/>
              </a:rPr>
              <a:t>B. Davids (2020)</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68"/>
        <p:cNvGrpSpPr/>
        <p:nvPr/>
      </p:nvGrpSpPr>
      <p:grpSpPr>
        <a:xfrm>
          <a:off x="0" y="0"/>
          <a:ext cx="0" cy="0"/>
          <a:chOff x="0" y="0"/>
          <a:chExt cx="0" cy="0"/>
        </a:xfrm>
      </p:grpSpPr>
      <p:sp>
        <p:nvSpPr>
          <p:cNvPr id="369" name="Google Shape;369;p19"/>
          <p:cNvSpPr txBox="1"/>
          <p:nvPr/>
        </p:nvSpPr>
        <p:spPr>
          <a:xfrm>
            <a:off x="3947517" y="252169"/>
            <a:ext cx="1375966" cy="458414"/>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2600"/>
              <a:buFont typeface="Times New Roman"/>
              <a:buNone/>
            </a:pPr>
            <a:r>
              <a:rPr lang="en-US" sz="2600" b="1" i="0" u="none" strike="noStrike" cap="none">
                <a:solidFill>
                  <a:srgbClr val="FF0000"/>
                </a:solidFill>
                <a:latin typeface="Times New Roman"/>
                <a:ea typeface="Times New Roman"/>
                <a:cs typeface="Times New Roman"/>
                <a:sym typeface="Times New Roman"/>
              </a:rPr>
              <a:t>Outlook</a:t>
            </a:r>
            <a:endParaRPr/>
          </a:p>
        </p:txBody>
      </p:sp>
      <p:sp>
        <p:nvSpPr>
          <p:cNvPr id="370" name="Google Shape;370;p19"/>
          <p:cNvSpPr txBox="1"/>
          <p:nvPr/>
        </p:nvSpPr>
        <p:spPr>
          <a:xfrm>
            <a:off x="509569" y="916921"/>
            <a:ext cx="8251861" cy="5470785"/>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433FF"/>
              </a:buClr>
              <a:buSzPts val="1800"/>
              <a:buFont typeface="Times New Roman"/>
              <a:buNone/>
            </a:pPr>
            <a:r>
              <a:rPr lang="en-US" sz="1800" b="1" i="0" u="none" strike="noStrike" cap="none">
                <a:solidFill>
                  <a:srgbClr val="0433FF"/>
                </a:solidFill>
                <a:latin typeface="Times New Roman"/>
                <a:ea typeface="Times New Roman"/>
                <a:cs typeface="Times New Roman"/>
                <a:sym typeface="Times New Roman"/>
              </a:rPr>
              <a:t>Search for nuclear physics solution to the CLiP through the possible influence of resonances at higher excitation energies, that could enhance </a:t>
            </a:r>
            <a:r>
              <a:rPr lang="en-US" sz="1800" b="1" i="0" u="none" strike="noStrike" cap="none" baseline="30000">
                <a:solidFill>
                  <a:srgbClr val="0433FF"/>
                </a:solidFill>
                <a:latin typeface="Times New Roman"/>
                <a:ea typeface="Times New Roman"/>
                <a:cs typeface="Times New Roman"/>
                <a:sym typeface="Times New Roman"/>
              </a:rPr>
              <a:t>7</a:t>
            </a:r>
            <a:r>
              <a:rPr lang="en-US" sz="1800" b="1" i="0" u="none" strike="noStrike" cap="none">
                <a:solidFill>
                  <a:srgbClr val="0433FF"/>
                </a:solidFill>
                <a:latin typeface="Times New Roman"/>
                <a:ea typeface="Times New Roman"/>
                <a:cs typeface="Times New Roman"/>
                <a:sym typeface="Times New Roman"/>
              </a:rPr>
              <a:t>Be destruction </a:t>
            </a:r>
            <a:endParaRPr/>
          </a:p>
          <a:p>
            <a:pPr marL="0" marR="0" lvl="0" indent="0" algn="just" rtl="0">
              <a:lnSpc>
                <a:spcPct val="100000"/>
              </a:lnSpc>
              <a:spcBef>
                <a:spcPts val="0"/>
              </a:spcBef>
              <a:spcAft>
                <a:spcPts val="0"/>
              </a:spcAft>
              <a:buClr>
                <a:srgbClr val="000000"/>
              </a:buClr>
              <a:buSzPts val="1800"/>
              <a:buFont typeface="Calibri"/>
              <a:buNone/>
            </a:pPr>
            <a:endParaRPr sz="1800" b="1" i="0" u="none" strike="noStrike" cap="none">
              <a:solidFill>
                <a:srgbClr val="0433FF"/>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Destruction channels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Be(n,p)</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Li,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Be(n, α)</a:t>
            </a:r>
            <a:r>
              <a:rPr lang="en-US" sz="1800" b="0" i="0" u="none" strike="noStrike" cap="none" baseline="30000">
                <a:solidFill>
                  <a:srgbClr val="000000"/>
                </a:solidFill>
                <a:latin typeface="Times New Roman"/>
                <a:ea typeface="Times New Roman"/>
                <a:cs typeface="Times New Roman"/>
                <a:sym typeface="Times New Roman"/>
              </a:rPr>
              <a:t>4</a:t>
            </a:r>
            <a:r>
              <a:rPr lang="en-US" sz="1800" b="0" i="0" u="none" strike="noStrike" cap="none">
                <a:solidFill>
                  <a:srgbClr val="000000"/>
                </a:solidFill>
                <a:latin typeface="Times New Roman"/>
                <a:ea typeface="Times New Roman"/>
                <a:cs typeface="Times New Roman"/>
                <a:sym typeface="Times New Roman"/>
              </a:rPr>
              <a:t>He decrease lithium abundance but are insufficient. </a:t>
            </a:r>
            <a:r>
              <a:rPr lang="en-US" sz="1600" b="0" i="1" u="none" strike="noStrike" cap="none">
                <a:solidFill>
                  <a:srgbClr val="FF40FF"/>
                </a:solidFill>
                <a:latin typeface="Times New Roman"/>
                <a:ea typeface="Times New Roman"/>
                <a:cs typeface="Times New Roman"/>
                <a:sym typeface="Times New Roman"/>
              </a:rPr>
              <a:t>Damone (2018), Barbagallo (2016).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a:t>
            </a:r>
            <a:r>
              <a:rPr lang="en-US" sz="1800" b="0" i="1" u="none" strike="noStrike" cap="none">
                <a:solidFill>
                  <a:srgbClr val="000000"/>
                </a:solidFill>
                <a:latin typeface="Times New Roman"/>
                <a:ea typeface="Times New Roman"/>
                <a:cs typeface="Times New Roman"/>
                <a:sym typeface="Times New Roman"/>
              </a:rPr>
              <a:t>d,α</a:t>
            </a:r>
            <a:r>
              <a:rPr lang="en-US" sz="1800" b="0" i="0" u="none" strike="noStrike" cap="none">
                <a:solidFill>
                  <a:srgbClr val="000000"/>
                </a:solidFill>
                <a:latin typeface="Times New Roman"/>
                <a:ea typeface="Times New Roman"/>
                <a:cs typeface="Times New Roman"/>
                <a:sym typeface="Times New Roman"/>
              </a:rPr>
              <a:t>)</a:t>
            </a:r>
            <a:r>
              <a:rPr lang="en-US" sz="1800" b="0" i="1" u="none" strike="noStrike" cap="none">
                <a:solidFill>
                  <a:srgbClr val="000000"/>
                </a:solidFill>
                <a:latin typeface="Times New Roman"/>
                <a:ea typeface="Times New Roman"/>
                <a:cs typeface="Times New Roman"/>
                <a:sym typeface="Times New Roman"/>
              </a:rPr>
              <a:t>αp</a:t>
            </a:r>
            <a:r>
              <a:rPr lang="en-US" sz="1800" b="0" i="0" u="none" strike="noStrike" cap="none">
                <a:solidFill>
                  <a:srgbClr val="000000"/>
                </a:solidFill>
                <a:latin typeface="Times New Roman"/>
                <a:ea typeface="Times New Roman"/>
                <a:cs typeface="Times New Roman"/>
                <a:sym typeface="Times New Roman"/>
              </a:rPr>
              <a:t> leads to speculation of a new resonance at </a:t>
            </a:r>
            <a:r>
              <a:rPr lang="en-US" sz="1800" b="0" i="1" u="none" strike="noStrike" cap="none">
                <a:solidFill>
                  <a:srgbClr val="000000"/>
                </a:solidFill>
                <a:latin typeface="Times New Roman"/>
                <a:ea typeface="Times New Roman"/>
                <a:cs typeface="Times New Roman"/>
                <a:sym typeface="Times New Roman"/>
              </a:rPr>
              <a:t>E</a:t>
            </a:r>
            <a:r>
              <a:rPr lang="en-US" sz="1800" b="0" i="0" u="none" strike="noStrike" cap="none" baseline="-25000">
                <a:solidFill>
                  <a:srgbClr val="000000"/>
                </a:solidFill>
                <a:latin typeface="Times New Roman"/>
                <a:ea typeface="Times New Roman"/>
                <a:cs typeface="Times New Roman"/>
                <a:sym typeface="Times New Roman"/>
              </a:rPr>
              <a:t>cm</a:t>
            </a:r>
            <a:r>
              <a:rPr lang="en-US" sz="1800" b="0" i="0" u="none" strike="noStrike" cap="none">
                <a:solidFill>
                  <a:srgbClr val="000000"/>
                </a:solidFill>
                <a:latin typeface="Times New Roman"/>
                <a:ea typeface="Times New Roman"/>
                <a:cs typeface="Times New Roman"/>
                <a:sym typeface="Times New Roman"/>
              </a:rPr>
              <a:t>= 0.36 MeV </a:t>
            </a:r>
            <a:r>
              <a:rPr lang="en-US" sz="1600" b="0" i="1" u="none" strike="noStrike" cap="none">
                <a:solidFill>
                  <a:srgbClr val="CC00CC"/>
                </a:solidFill>
                <a:latin typeface="Times New Roman"/>
                <a:ea typeface="Times New Roman"/>
                <a:cs typeface="Times New Roman"/>
                <a:sym typeface="Times New Roman"/>
              </a:rPr>
              <a:t>Rijal (2019)</a:t>
            </a:r>
            <a:r>
              <a:rPr lang="en-US" sz="1800" b="0" i="0" u="none" strike="noStrike" cap="none">
                <a:solidFill>
                  <a:srgbClr val="000000"/>
                </a:solidFill>
                <a:latin typeface="Times New Roman"/>
                <a:ea typeface="Times New Roman"/>
                <a:cs typeface="Times New Roman"/>
                <a:sym typeface="Times New Roman"/>
              </a:rPr>
              <a:t> but no reduction of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Li abundance </a:t>
            </a:r>
            <a:r>
              <a:rPr lang="en-US" sz="1600" b="0" i="1" u="none" strike="noStrike" cap="none">
                <a:solidFill>
                  <a:srgbClr val="FF40FF"/>
                </a:solidFill>
                <a:latin typeface="Times New Roman"/>
                <a:ea typeface="Times New Roman"/>
                <a:cs typeface="Times New Roman"/>
                <a:sym typeface="Times New Roman"/>
              </a:rPr>
              <a:t>Gai (2020).</a:t>
            </a:r>
            <a:endParaRPr sz="1600" b="1" i="1" u="none" strike="noStrike" cap="none">
              <a:solidFill>
                <a:srgbClr val="FF40FF"/>
              </a:solidFill>
              <a:latin typeface="Times"/>
              <a:ea typeface="Times"/>
              <a:cs typeface="Times"/>
              <a:sym typeface="Times"/>
            </a:endParaRPr>
          </a:p>
          <a:p>
            <a:pPr marL="0" marR="0" lvl="0" indent="0" algn="just" rtl="0">
              <a:lnSpc>
                <a:spcPct val="100000"/>
              </a:lnSpc>
              <a:spcBef>
                <a:spcPts val="0"/>
              </a:spcBef>
              <a:spcAft>
                <a:spcPts val="0"/>
              </a:spcAft>
              <a:buClr>
                <a:srgbClr val="000000"/>
              </a:buClr>
              <a:buSzPts val="2000"/>
              <a:buFont typeface="Calibri"/>
              <a:buNone/>
            </a:pPr>
            <a:endParaRPr sz="2000" b="1" i="1" u="none" strike="noStrike" cap="none">
              <a:solidFill>
                <a:srgbClr val="FF40FF"/>
              </a:solidFill>
              <a:latin typeface="Times"/>
              <a:ea typeface="Times"/>
              <a:cs typeface="Times"/>
              <a:sym typeface="Times"/>
            </a:endParaRPr>
          </a:p>
          <a:p>
            <a:pPr marL="0" marR="0" lvl="0" indent="34925"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Contribution of </a:t>
            </a:r>
            <a:r>
              <a:rPr lang="en-US" sz="1800" b="0" i="0" u="none" strike="noStrike" cap="none" baseline="30000">
                <a:solidFill>
                  <a:srgbClr val="000000"/>
                </a:solidFill>
                <a:latin typeface="Times New Roman"/>
                <a:ea typeface="Times New Roman"/>
                <a:cs typeface="Times New Roman"/>
                <a:sym typeface="Times New Roman"/>
              </a:rPr>
              <a:t>8</a:t>
            </a:r>
            <a:r>
              <a:rPr lang="en-US" sz="1800" b="0" i="0" u="none" strike="noStrike" cap="none">
                <a:solidFill>
                  <a:srgbClr val="000000"/>
                </a:solidFill>
                <a:latin typeface="Times New Roman"/>
                <a:ea typeface="Times New Roman"/>
                <a:cs typeface="Times New Roman"/>
                <a:sym typeface="Times New Roman"/>
              </a:rPr>
              <a:t>Be* higher excited states to the </a:t>
            </a:r>
            <a:r>
              <a:rPr lang="en-US" sz="1800" b="1" i="0" u="none" strike="noStrike" cap="none" baseline="30000">
                <a:solidFill>
                  <a:srgbClr val="FF2600"/>
                </a:solidFill>
                <a:latin typeface="Times New Roman"/>
                <a:ea typeface="Times New Roman"/>
                <a:cs typeface="Times New Roman"/>
                <a:sym typeface="Times New Roman"/>
              </a:rPr>
              <a:t>7</a:t>
            </a:r>
            <a:r>
              <a:rPr lang="en-US" sz="1800" b="1" i="0" u="none" strike="noStrike" cap="none">
                <a:solidFill>
                  <a:srgbClr val="FF2600"/>
                </a:solidFill>
                <a:latin typeface="Times New Roman"/>
                <a:ea typeface="Times New Roman"/>
                <a:cs typeface="Times New Roman"/>
                <a:sym typeface="Times New Roman"/>
              </a:rPr>
              <a:t>Be(d,p)</a:t>
            </a:r>
            <a:r>
              <a:rPr lang="en-US" sz="1800" b="1" i="0" u="none" strike="noStrike" cap="none" baseline="30000">
                <a:solidFill>
                  <a:srgbClr val="FF2600"/>
                </a:solidFill>
                <a:latin typeface="Times New Roman"/>
                <a:ea typeface="Times New Roman"/>
                <a:cs typeface="Times New Roman"/>
                <a:sym typeface="Times New Roman"/>
              </a:rPr>
              <a:t>8</a:t>
            </a:r>
            <a:r>
              <a:rPr lang="en-US" sz="1800" b="1" i="0" u="none" strike="noStrike" cap="none">
                <a:solidFill>
                  <a:srgbClr val="FF2600"/>
                </a:solidFill>
                <a:latin typeface="Times New Roman"/>
                <a:ea typeface="Times New Roman"/>
                <a:cs typeface="Times New Roman"/>
                <a:sym typeface="Times New Roman"/>
              </a:rPr>
              <a:t>Be* </a:t>
            </a:r>
            <a:r>
              <a:rPr lang="en-US" sz="1800" b="0" i="0" u="none" strike="noStrike" cap="none">
                <a:solidFill>
                  <a:srgbClr val="000000"/>
                </a:solidFill>
                <a:latin typeface="Times New Roman"/>
                <a:ea typeface="Times New Roman"/>
                <a:cs typeface="Times New Roman"/>
                <a:sym typeface="Times New Roman"/>
              </a:rPr>
              <a:t>cross section is </a:t>
            </a:r>
            <a:r>
              <a:rPr lang="en-US" sz="1800" b="1" i="0" u="none" strike="noStrike" cap="none">
                <a:solidFill>
                  <a:srgbClr val="942192"/>
                </a:solidFill>
                <a:latin typeface="Times New Roman"/>
                <a:ea typeface="Times New Roman"/>
                <a:cs typeface="Times New Roman"/>
                <a:sym typeface="Times New Roman"/>
              </a:rPr>
              <a:t>reported for the first time</a:t>
            </a:r>
            <a:r>
              <a:rPr lang="en-US" sz="1800" b="0" i="0" u="none" strike="noStrike" cap="none">
                <a:solidFill>
                  <a:srgbClr val="000000"/>
                </a:solidFill>
                <a:latin typeface="Times New Roman"/>
                <a:ea typeface="Times New Roman"/>
                <a:cs typeface="Times New Roman"/>
                <a:sym typeface="Times New Roman"/>
              </a:rPr>
              <a:t>.</a:t>
            </a:r>
            <a:r>
              <a:rPr lang="en-US" sz="1800" b="1" i="0" u="none" strike="noStrike" cap="none">
                <a:solidFill>
                  <a:srgbClr val="FF2600"/>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Including contribution of the measured </a:t>
            </a:r>
            <a:r>
              <a:rPr lang="en-US" sz="1800" b="1" i="0" u="none" strike="noStrike" cap="none">
                <a:solidFill>
                  <a:srgbClr val="0433FF"/>
                </a:solidFill>
                <a:latin typeface="Times New Roman"/>
                <a:ea typeface="Times New Roman"/>
                <a:cs typeface="Times New Roman"/>
                <a:sym typeface="Times New Roman"/>
              </a:rPr>
              <a:t>16.63 MeV state</a:t>
            </a:r>
            <a:r>
              <a:rPr lang="en-US" sz="1800" b="0" i="0" u="none" strike="noStrike" cap="none">
                <a:solidFill>
                  <a:srgbClr val="000000"/>
                </a:solidFill>
                <a:latin typeface="Times New Roman"/>
                <a:ea typeface="Times New Roman"/>
                <a:cs typeface="Times New Roman"/>
                <a:sym typeface="Times New Roman"/>
              </a:rPr>
              <a:t>, the </a:t>
            </a:r>
            <a:r>
              <a:rPr lang="en-US" sz="1800" b="0" i="1" u="none" strike="noStrike" cap="none">
                <a:solidFill>
                  <a:srgbClr val="000000"/>
                </a:solidFill>
                <a:latin typeface="Times New Roman"/>
                <a:ea typeface="Times New Roman"/>
                <a:cs typeface="Times New Roman"/>
                <a:sym typeface="Times New Roman"/>
              </a:rPr>
              <a:t>S</a:t>
            </a:r>
            <a:r>
              <a:rPr lang="en-US" sz="1800" b="0" i="0" u="none" strike="noStrike" cap="none">
                <a:solidFill>
                  <a:srgbClr val="000000"/>
                </a:solidFill>
                <a:latin typeface="Times New Roman"/>
                <a:ea typeface="Times New Roman"/>
                <a:cs typeface="Times New Roman"/>
                <a:sym typeface="Times New Roman"/>
              </a:rPr>
              <a:t> factor is estimated to reach 167 MeV b inside Gamow window (</a:t>
            </a:r>
            <a:r>
              <a:rPr lang="en-US" sz="1800" b="0" i="0" u="none" strike="noStrike" cap="none">
                <a:solidFill>
                  <a:srgbClr val="0433FF"/>
                </a:solidFill>
                <a:latin typeface="Times New Roman"/>
                <a:ea typeface="Times New Roman"/>
                <a:cs typeface="Times New Roman"/>
                <a:sym typeface="Times New Roman"/>
              </a:rPr>
              <a:t>60% higher</a:t>
            </a:r>
            <a:r>
              <a:rPr lang="en-US" sz="1800" b="0" i="0" u="none" strike="noStrike" cap="none">
                <a:solidFill>
                  <a:srgbClr val="000000"/>
                </a:solidFill>
                <a:latin typeface="Times New Roman"/>
                <a:ea typeface="Times New Roman"/>
                <a:cs typeface="Times New Roman"/>
                <a:sym typeface="Times New Roman"/>
              </a:rPr>
              <a:t> than currently used 100 MeV b in BBN calculations). No substantial mitigation </a:t>
            </a:r>
            <a:r>
              <a:rPr lang="en-US" sz="1800" b="0" i="0" u="none" strike="noStrike" cap="none">
                <a:solidFill>
                  <a:srgbClr val="0433FF"/>
                </a:solidFill>
                <a:latin typeface="Times New Roman"/>
                <a:ea typeface="Times New Roman"/>
                <a:cs typeface="Times New Roman"/>
                <a:sym typeface="Times New Roman"/>
              </a:rPr>
              <a:t>(</a:t>
            </a:r>
            <a:r>
              <a:rPr lang="en-US" sz="1800" b="1" i="0" u="none" strike="noStrike" cap="none">
                <a:solidFill>
                  <a:srgbClr val="0433FF"/>
                </a:solidFill>
                <a:latin typeface="Times New Roman"/>
                <a:ea typeface="Times New Roman"/>
                <a:cs typeface="Times New Roman"/>
                <a:sym typeface="Times New Roman"/>
              </a:rPr>
              <a:t>&lt; 1%) </a:t>
            </a:r>
            <a:r>
              <a:rPr lang="en-US" sz="1800" b="0" i="0" u="none" strike="noStrike" cap="none">
                <a:solidFill>
                  <a:srgbClr val="000000"/>
                </a:solidFill>
                <a:latin typeface="Times New Roman"/>
                <a:ea typeface="Times New Roman"/>
                <a:cs typeface="Times New Roman"/>
                <a:sym typeface="Times New Roman"/>
              </a:rPr>
              <a:t>of the discrepancy.</a:t>
            </a:r>
            <a:r>
              <a:rPr lang="en-US" sz="1800" b="1" i="0" u="none" strike="noStrike" cap="none">
                <a:solidFill>
                  <a:srgbClr val="000000"/>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The</a:t>
            </a:r>
            <a:r>
              <a:rPr lang="en-US" sz="1800" b="1" i="0" u="none" strike="noStrike" cap="none">
                <a:solidFill>
                  <a:srgbClr val="000000"/>
                </a:solidFill>
                <a:latin typeface="Times New Roman"/>
                <a:ea typeface="Times New Roman"/>
                <a:cs typeface="Times New Roman"/>
                <a:sym typeface="Times New Roman"/>
              </a:rPr>
              <a:t> </a:t>
            </a:r>
            <a:r>
              <a:rPr lang="en-US" sz="1800" b="0" i="0" u="none" strike="noStrike" cap="none" baseline="30000">
                <a:solidFill>
                  <a:srgbClr val="000000"/>
                </a:solidFill>
                <a:latin typeface="Source Sans Pro"/>
                <a:ea typeface="Source Sans Pro"/>
                <a:cs typeface="Source Sans Pro"/>
                <a:sym typeface="Source Sans Pro"/>
              </a:rPr>
              <a:t>7</a:t>
            </a:r>
            <a:r>
              <a:rPr lang="en-US" sz="1800" b="0" i="0" u="none" strike="noStrike" cap="none">
                <a:solidFill>
                  <a:srgbClr val="000000"/>
                </a:solidFill>
                <a:latin typeface="Source Sans Pro"/>
                <a:ea typeface="Source Sans Pro"/>
                <a:cs typeface="Source Sans Pro"/>
                <a:sym typeface="Source Sans Pro"/>
              </a:rPr>
              <a:t>Be destruction by (d, </a:t>
            </a:r>
            <a:r>
              <a:rPr lang="en-US" sz="1800" b="0" i="0" u="none" strike="noStrike" cap="none" baseline="30000">
                <a:solidFill>
                  <a:srgbClr val="000000"/>
                </a:solidFill>
                <a:latin typeface="Source Sans Pro"/>
                <a:ea typeface="Source Sans Pro"/>
                <a:cs typeface="Source Sans Pro"/>
                <a:sym typeface="Source Sans Pro"/>
              </a:rPr>
              <a:t>3</a:t>
            </a:r>
            <a:r>
              <a:rPr lang="en-US" sz="1800" b="0" i="0" u="none" strike="noStrike" cap="none">
                <a:solidFill>
                  <a:srgbClr val="000000"/>
                </a:solidFill>
                <a:latin typeface="Source Sans Pro"/>
                <a:ea typeface="Source Sans Pro"/>
                <a:cs typeface="Source Sans Pro"/>
                <a:sym typeface="Source Sans Pro"/>
              </a:rPr>
              <a:t>He) is </a:t>
            </a:r>
            <a:r>
              <a:rPr lang="en-US" sz="1800" b="1" i="0" u="none" strike="noStrike" cap="none">
                <a:solidFill>
                  <a:srgbClr val="942192"/>
                </a:solidFill>
                <a:latin typeface="Source Sans Pro"/>
                <a:ea typeface="Source Sans Pro"/>
                <a:cs typeface="Source Sans Pro"/>
                <a:sym typeface="Source Sans Pro"/>
              </a:rPr>
              <a:t>negligible</a:t>
            </a:r>
            <a:r>
              <a:rPr lang="en-US" sz="1800" b="1" i="0" u="none" strike="noStrike" cap="none">
                <a:solidFill>
                  <a:srgbClr val="9900FF"/>
                </a:solidFill>
                <a:latin typeface="Source Sans Pro"/>
                <a:ea typeface="Source Sans Pro"/>
                <a:cs typeface="Source Sans Pro"/>
                <a:sym typeface="Source Sans Pro"/>
              </a:rPr>
              <a:t> </a:t>
            </a:r>
            <a:r>
              <a:rPr lang="en-US" sz="1800" b="0" i="0" u="none" strike="noStrike" cap="none">
                <a:solidFill>
                  <a:srgbClr val="000000"/>
                </a:solidFill>
                <a:latin typeface="Source Sans Pro"/>
                <a:ea typeface="Source Sans Pro"/>
                <a:cs typeface="Source Sans Pro"/>
                <a:sym typeface="Source Sans Pro"/>
              </a:rPr>
              <a:t>compared to (d,p).</a:t>
            </a:r>
            <a:endParaRPr/>
          </a:p>
          <a:p>
            <a:pPr marL="0" marR="0" lvl="0" indent="0" algn="just" rtl="0">
              <a:lnSpc>
                <a:spcPct val="100000"/>
              </a:lnSpc>
              <a:spcBef>
                <a:spcPts val="0"/>
              </a:spcBef>
              <a:spcAft>
                <a:spcPts val="0"/>
              </a:spcAft>
              <a:buClr>
                <a:srgbClr val="000000"/>
              </a:buClr>
              <a:buSzPts val="1800"/>
              <a:buFont typeface="Calibri"/>
              <a:buNone/>
            </a:pPr>
            <a:r>
              <a:rPr lang="en-US" sz="1800" b="0" i="0" u="none" strike="noStrike" cap="none">
                <a:solidFill>
                  <a:srgbClr val="000000"/>
                </a:solidFill>
                <a:latin typeface="Calibri"/>
                <a:ea typeface="Calibri"/>
                <a:cs typeface="Calibri"/>
                <a:sym typeface="Calibri"/>
              </a:rPr>
              <a:t> </a:t>
            </a:r>
            <a:endParaRPr sz="2000" b="1" i="1" u="none" strike="noStrike" cap="none">
              <a:solidFill>
                <a:srgbClr val="FF40FF"/>
              </a:solidFill>
              <a:latin typeface="Times"/>
              <a:ea typeface="Times"/>
              <a:cs typeface="Times"/>
              <a:sym typeface="Times"/>
            </a:endParaRPr>
          </a:p>
          <a:p>
            <a:pPr marL="0" marR="0" lvl="0" indent="0" algn="just" rtl="0">
              <a:lnSpc>
                <a:spcPct val="100000"/>
              </a:lnSpc>
              <a:spcBef>
                <a:spcPts val="0"/>
              </a:spcBef>
              <a:spcAft>
                <a:spcPts val="0"/>
              </a:spcAft>
              <a:buClr>
                <a:srgbClr val="FF2600"/>
              </a:buClr>
              <a:buSzPts val="1800"/>
              <a:buFont typeface="Times New Roman"/>
              <a:buNone/>
            </a:pPr>
            <a:r>
              <a:rPr lang="en-US" sz="1800" b="1" i="0" u="none" strike="noStrike" cap="none">
                <a:solidFill>
                  <a:srgbClr val="FF2600"/>
                </a:solidFill>
                <a:latin typeface="Times New Roman"/>
                <a:ea typeface="Times New Roman"/>
                <a:cs typeface="Times New Roman"/>
                <a:sym typeface="Times New Roman"/>
              </a:rPr>
              <a:t>The cosmological lithium problem persists!</a:t>
            </a:r>
            <a:endParaRPr/>
          </a:p>
          <a:p>
            <a:pPr marL="0" marR="0" lvl="0" indent="0" algn="just" rtl="0">
              <a:lnSpc>
                <a:spcPct val="100000"/>
              </a:lnSpc>
              <a:spcBef>
                <a:spcPts val="1200"/>
              </a:spcBef>
              <a:spcAft>
                <a:spcPts val="0"/>
              </a:spcAft>
              <a:buClr>
                <a:srgbClr val="000000"/>
              </a:buClr>
              <a:buSzPts val="1800"/>
              <a:buFont typeface="Times"/>
              <a:buNone/>
            </a:pPr>
            <a:r>
              <a:rPr lang="en-US" sz="1800" b="0" i="0" u="none" strike="noStrike" cap="none">
                <a:solidFill>
                  <a:srgbClr val="000000"/>
                </a:solidFill>
                <a:latin typeface="Times"/>
                <a:ea typeface="Times"/>
                <a:cs typeface="Times"/>
                <a:sym typeface="Times"/>
              </a:rPr>
              <a:t>Nuclear physics solutions are found to be inadequate. Solutions to </a:t>
            </a:r>
            <a:r>
              <a:rPr lang="en-US" sz="1800" b="0" i="0" u="none" strike="noStrike" cap="none" baseline="30000">
                <a:solidFill>
                  <a:srgbClr val="000000"/>
                </a:solidFill>
                <a:latin typeface="Times"/>
                <a:ea typeface="Times"/>
                <a:cs typeface="Times"/>
                <a:sym typeface="Times"/>
              </a:rPr>
              <a:t>7</a:t>
            </a:r>
            <a:r>
              <a:rPr lang="en-US" sz="1800" b="0" i="0" u="none" strike="noStrike" cap="none">
                <a:solidFill>
                  <a:srgbClr val="000000"/>
                </a:solidFill>
                <a:latin typeface="Times"/>
                <a:ea typeface="Times"/>
                <a:cs typeface="Times"/>
                <a:sym typeface="Times"/>
              </a:rPr>
              <a:t>Li and </a:t>
            </a:r>
            <a:r>
              <a:rPr lang="en-US" sz="1800" b="0" i="0" u="none" strike="noStrike" cap="none" baseline="30000">
                <a:solidFill>
                  <a:srgbClr val="000000"/>
                </a:solidFill>
                <a:latin typeface="Times"/>
                <a:ea typeface="Times"/>
                <a:cs typeface="Times"/>
                <a:sym typeface="Times"/>
              </a:rPr>
              <a:t>6</a:t>
            </a:r>
            <a:r>
              <a:rPr lang="en-US" sz="1800" b="0" i="0" u="none" strike="noStrike" cap="none">
                <a:solidFill>
                  <a:srgbClr val="000000"/>
                </a:solidFill>
                <a:latin typeface="Times"/>
                <a:ea typeface="Times"/>
                <a:cs typeface="Times"/>
                <a:sym typeface="Times"/>
              </a:rPr>
              <a:t>Li anomalies are difficult to find in reaction rates and may well require physics beyond the Standard Model, although deuterium and </a:t>
            </a:r>
            <a:r>
              <a:rPr lang="en-US" sz="1800" b="0" i="0" u="none" strike="noStrike" cap="none" baseline="30000">
                <a:solidFill>
                  <a:srgbClr val="000000"/>
                </a:solidFill>
                <a:latin typeface="Times"/>
                <a:ea typeface="Times"/>
                <a:cs typeface="Times"/>
                <a:sym typeface="Times"/>
              </a:rPr>
              <a:t>4</a:t>
            </a:r>
            <a:r>
              <a:rPr lang="en-US" sz="1800" b="0" i="0" u="none" strike="noStrike" cap="none">
                <a:solidFill>
                  <a:srgbClr val="000000"/>
                </a:solidFill>
                <a:latin typeface="Times"/>
                <a:ea typeface="Times"/>
                <a:cs typeface="Times"/>
                <a:sym typeface="Times"/>
              </a:rPr>
              <a:t>He must remain unperturbed.  </a:t>
            </a:r>
            <a:endParaRPr/>
          </a:p>
          <a:p>
            <a:pPr marL="0" marR="0" lvl="0" indent="34925" algn="ctr" rtl="0">
              <a:lnSpc>
                <a:spcPct val="100000"/>
              </a:lnSpc>
              <a:spcBef>
                <a:spcPts val="0"/>
              </a:spcBef>
              <a:spcAft>
                <a:spcPts val="0"/>
              </a:spcAft>
              <a:buClr>
                <a:srgbClr val="000000"/>
              </a:buClr>
              <a:buSzPts val="2000"/>
              <a:buFont typeface="Times New Roman"/>
              <a:buNone/>
            </a:pPr>
            <a:r>
              <a:rPr lang="en-US" sz="2000" b="0" i="1" u="none" strike="noStrike" cap="none">
                <a:solidFill>
                  <a:srgbClr val="000000"/>
                </a:solidFill>
                <a:latin typeface="Times New Roman"/>
                <a:ea typeface="Times New Roman"/>
                <a:cs typeface="Times New Roman"/>
                <a:sym typeface="Times New Roman"/>
              </a:rPr>
              <a:t>It would be interesting in future to see if the lithium problems truly point to</a:t>
            </a:r>
            <a:r>
              <a:rPr lang="en-US" sz="2000" b="1" i="1" u="none" strike="noStrike" cap="none">
                <a:solidFill>
                  <a:srgbClr val="942192"/>
                </a:solidFill>
                <a:latin typeface="Times New Roman"/>
                <a:ea typeface="Times New Roman"/>
                <a:cs typeface="Times New Roman"/>
                <a:sym typeface="Times New Roman"/>
              </a:rPr>
              <a:t>  </a:t>
            </a:r>
            <a:r>
              <a:rPr lang="en-US" sz="2000" b="1" i="1" u="none" strike="noStrike" cap="none">
                <a:solidFill>
                  <a:srgbClr val="0433FF"/>
                </a:solidFill>
                <a:latin typeface="Times New Roman"/>
                <a:ea typeface="Times New Roman"/>
                <a:cs typeface="Times New Roman"/>
                <a:sym typeface="Times New Roman"/>
              </a:rPr>
              <a:t>new fundamental physics. </a:t>
            </a:r>
            <a:endParaRPr/>
          </a:p>
        </p:txBody>
      </p:sp>
      <p:pic>
        <p:nvPicPr>
          <p:cNvPr id="371" name="Google Shape;371;p19" descr="image4.png"/>
          <p:cNvPicPr preferRelativeResize="0"/>
          <p:nvPr/>
        </p:nvPicPr>
        <p:blipFill rotWithShape="1">
          <a:blip r:embed="rId3">
            <a:alphaModFix amt="16783"/>
          </a:blip>
          <a:srcRect l="9595" t="13711"/>
          <a:stretch/>
        </p:blipFill>
        <p:spPr>
          <a:xfrm>
            <a:off x="1292423" y="1863096"/>
            <a:ext cx="6940018" cy="4475704"/>
          </a:xfrm>
          <a:prstGeom prst="rect">
            <a:avLst/>
          </a:prstGeom>
          <a:noFill/>
          <a:ln>
            <a:noFill/>
          </a:ln>
        </p:spPr>
      </p:pic>
      <p:sp>
        <p:nvSpPr>
          <p:cNvPr id="372" name="Google Shape;372;p19"/>
          <p:cNvSpPr txBox="1">
            <a:spLocks noGrp="1"/>
          </p:cNvSpPr>
          <p:nvPr>
            <p:ph type="sldNum" idx="12"/>
          </p:nvPr>
        </p:nvSpPr>
        <p:spPr>
          <a:xfrm>
            <a:off x="7061200" y="64643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2"/>
          <p:cNvSpPr txBox="1">
            <a:spLocks noGrp="1"/>
          </p:cNvSpPr>
          <p:nvPr>
            <p:ph type="sldNum" idx="12"/>
          </p:nvPr>
        </p:nvSpPr>
        <p:spPr>
          <a:xfrm>
            <a:off x="7124700" y="6477000"/>
            <a:ext cx="1905000" cy="287087"/>
          </a:xfrm>
          <a:prstGeom prst="rect">
            <a:avLst/>
          </a:prstGeom>
          <a:noFill/>
          <a:ln>
            <a:noFill/>
          </a:ln>
        </p:spPr>
        <p:txBody>
          <a:bodyPr spcFirstLastPara="1" wrap="square" lIns="45700" tIns="45700" rIns="45700" bIns="45700" anchor="t" anchorCtr="0">
            <a:normAutofit lnSpcReduction="10000"/>
          </a:bodyPr>
          <a:lstStyle/>
          <a:p>
            <a:pPr marL="0" lvl="0" indent="0" algn="r" rtl="0">
              <a:lnSpc>
                <a:spcPct val="100000"/>
              </a:lnSpc>
              <a:spcBef>
                <a:spcPts val="0"/>
              </a:spcBef>
              <a:spcAft>
                <a:spcPts val="0"/>
              </a:spcAft>
              <a:buClr>
                <a:srgbClr val="000000"/>
              </a:buClr>
              <a:buSzPts val="1400"/>
              <a:buFont typeface="Times New Roman"/>
              <a:buNone/>
            </a:pPr>
            <a:fld id="{00000000-1234-1234-1234-123412341234}" type="slidenum">
              <a:rPr lang="en-US" sz="1400"/>
              <a:t>2</a:t>
            </a:fld>
            <a:endParaRPr/>
          </a:p>
        </p:txBody>
      </p:sp>
      <p:sp>
        <p:nvSpPr>
          <p:cNvPr id="119" name="Google Shape;119;p2"/>
          <p:cNvSpPr txBox="1"/>
          <p:nvPr/>
        </p:nvSpPr>
        <p:spPr>
          <a:xfrm>
            <a:off x="3479800" y="586988"/>
            <a:ext cx="1905000" cy="482735"/>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FF0000"/>
              </a:buClr>
              <a:buSzPts val="2800"/>
              <a:buFont typeface="Times New Roman"/>
              <a:buNone/>
            </a:pPr>
            <a:r>
              <a:rPr lang="en-US" sz="2800" b="1" i="0" u="none" strike="noStrike" cap="none">
                <a:solidFill>
                  <a:srgbClr val="FF0000"/>
                </a:solidFill>
                <a:latin typeface="Times New Roman"/>
                <a:ea typeface="Times New Roman"/>
                <a:cs typeface="Times New Roman"/>
                <a:sym typeface="Times New Roman"/>
              </a:rPr>
              <a:t>Plan of talk</a:t>
            </a:r>
            <a:endParaRPr/>
          </a:p>
        </p:txBody>
      </p:sp>
      <p:sp>
        <p:nvSpPr>
          <p:cNvPr id="120" name="Google Shape;120;p2"/>
          <p:cNvSpPr/>
          <p:nvPr/>
        </p:nvSpPr>
        <p:spPr>
          <a:xfrm>
            <a:off x="730249" y="1683065"/>
            <a:ext cx="7683501" cy="3850393"/>
          </a:xfrm>
          <a:prstGeom prst="rect">
            <a:avLst/>
          </a:prstGeom>
          <a:solidFill>
            <a:srgbClr val="FBF2F1"/>
          </a:solidFill>
          <a:ln>
            <a:noFill/>
          </a:ln>
        </p:spPr>
        <p:txBody>
          <a:bodyPr spcFirstLastPara="1" wrap="square" lIns="45700" tIns="45700" rIns="45700" bIns="45700" anchor="t" anchorCtr="0">
            <a:spAutoFit/>
          </a:bodyPr>
          <a:lstStyle/>
          <a:p>
            <a:pPr marL="240631" marR="0" lvl="0" indent="-240631" algn="l" rtl="0">
              <a:lnSpc>
                <a:spcPct val="100000"/>
              </a:lnSpc>
              <a:spcBef>
                <a:spcPts val="0"/>
              </a:spcBef>
              <a:spcAft>
                <a:spcPts val="0"/>
              </a:spcAft>
              <a:buClr>
                <a:srgbClr val="0433FF"/>
              </a:buClr>
              <a:buSzPts val="2400"/>
              <a:buFont typeface="Times New Roman"/>
              <a:buChar char="•"/>
            </a:pPr>
            <a:r>
              <a:rPr lang="en-US" sz="2400" b="1" i="0" u="none" strike="noStrike" cap="none">
                <a:solidFill>
                  <a:srgbClr val="0433FF"/>
                </a:solidFill>
                <a:latin typeface="Times New Roman"/>
                <a:ea typeface="Times New Roman"/>
                <a:cs typeface="Times New Roman"/>
                <a:sym typeface="Times New Roman"/>
              </a:rPr>
              <a:t>CLiP</a:t>
            </a:r>
            <a:endParaRPr sz="2000" b="1" i="0" u="none" strike="noStrike" cap="none">
              <a:solidFill>
                <a:srgbClr val="212121"/>
              </a:solidFill>
              <a:latin typeface="Times"/>
              <a:ea typeface="Times"/>
              <a:cs typeface="Times"/>
              <a:sym typeface="Times"/>
            </a:endParaRPr>
          </a:p>
          <a:p>
            <a:pPr marL="240631" marR="0" lvl="0" indent="-113631" algn="l" rtl="0">
              <a:lnSpc>
                <a:spcPct val="100000"/>
              </a:lnSpc>
              <a:spcBef>
                <a:spcPts val="0"/>
              </a:spcBef>
              <a:spcAft>
                <a:spcPts val="0"/>
              </a:spcAft>
              <a:buClr>
                <a:srgbClr val="0433FF"/>
              </a:buClr>
              <a:buSzPts val="2000"/>
              <a:buFont typeface="Times New Roman"/>
              <a:buNone/>
            </a:pPr>
            <a:endParaRPr sz="2000" b="1" i="0" u="none" strike="noStrike" cap="none">
              <a:solidFill>
                <a:srgbClr val="212121"/>
              </a:solidFill>
              <a:latin typeface="Times"/>
              <a:ea typeface="Times"/>
              <a:cs typeface="Times"/>
              <a:sym typeface="Times"/>
            </a:endParaRPr>
          </a:p>
          <a:p>
            <a:pPr marL="240631" marR="0" lvl="0" indent="-240631" algn="l" rtl="0">
              <a:lnSpc>
                <a:spcPct val="100000"/>
              </a:lnSpc>
              <a:spcBef>
                <a:spcPts val="0"/>
              </a:spcBef>
              <a:spcAft>
                <a:spcPts val="0"/>
              </a:spcAft>
              <a:buClr>
                <a:srgbClr val="0433FF"/>
              </a:buClr>
              <a:buSzPts val="2400"/>
              <a:buFont typeface="Times New Roman"/>
              <a:buChar char="•"/>
            </a:pPr>
            <a:r>
              <a:rPr lang="en-US" sz="2400" b="1" i="0" u="none" strike="noStrike" cap="none">
                <a:solidFill>
                  <a:srgbClr val="0433FF"/>
                </a:solidFill>
                <a:latin typeface="Times New Roman"/>
                <a:ea typeface="Times New Roman"/>
                <a:cs typeface="Times New Roman"/>
                <a:sym typeface="Times New Roman"/>
              </a:rPr>
              <a:t>Possible solutions: Nuclear Physics ?</a:t>
            </a:r>
            <a:endParaRPr sz="2000" b="1" i="0" u="none" strike="noStrike" cap="none">
              <a:solidFill>
                <a:srgbClr val="212121"/>
              </a:solidFill>
              <a:latin typeface="Times"/>
              <a:ea typeface="Times"/>
              <a:cs typeface="Times"/>
              <a:sym typeface="Times"/>
            </a:endParaRPr>
          </a:p>
          <a:p>
            <a:pPr marL="240631" marR="0" lvl="0" indent="-113631" algn="l" rtl="0">
              <a:lnSpc>
                <a:spcPct val="100000"/>
              </a:lnSpc>
              <a:spcBef>
                <a:spcPts val="0"/>
              </a:spcBef>
              <a:spcAft>
                <a:spcPts val="0"/>
              </a:spcAft>
              <a:buClr>
                <a:srgbClr val="0433FF"/>
              </a:buClr>
              <a:buSzPts val="2000"/>
              <a:buFont typeface="Times New Roman"/>
              <a:buNone/>
            </a:pPr>
            <a:endParaRPr sz="2000" b="1" i="0" u="none" strike="noStrike" cap="none">
              <a:solidFill>
                <a:srgbClr val="212121"/>
              </a:solidFill>
              <a:latin typeface="Times"/>
              <a:ea typeface="Times"/>
              <a:cs typeface="Times"/>
              <a:sym typeface="Times"/>
            </a:endParaRPr>
          </a:p>
          <a:p>
            <a:pPr marL="240631" marR="0" lvl="0" indent="-240631" algn="l" rtl="0">
              <a:lnSpc>
                <a:spcPct val="100000"/>
              </a:lnSpc>
              <a:spcBef>
                <a:spcPts val="0"/>
              </a:spcBef>
              <a:spcAft>
                <a:spcPts val="0"/>
              </a:spcAft>
              <a:buClr>
                <a:srgbClr val="0433FF"/>
              </a:buClr>
              <a:buSzPts val="2400"/>
              <a:buFont typeface="Times New Roman"/>
              <a:buChar char="•"/>
            </a:pPr>
            <a:r>
              <a:rPr lang="en-US" sz="2400" b="1" i="0" u="none" strike="noStrike" cap="none">
                <a:solidFill>
                  <a:srgbClr val="0433FF"/>
                </a:solidFill>
                <a:latin typeface="Times New Roman"/>
                <a:ea typeface="Times New Roman"/>
                <a:cs typeface="Times New Roman"/>
                <a:sym typeface="Times New Roman"/>
              </a:rPr>
              <a:t>Resonance excitations in </a:t>
            </a:r>
            <a:r>
              <a:rPr lang="en-US" sz="2400" b="1" i="0" u="none" strike="noStrike" cap="none" baseline="30000">
                <a:solidFill>
                  <a:srgbClr val="0433FF"/>
                </a:solidFill>
                <a:latin typeface="Times New Roman"/>
                <a:ea typeface="Times New Roman"/>
                <a:cs typeface="Times New Roman"/>
                <a:sym typeface="Times New Roman"/>
              </a:rPr>
              <a:t>7</a:t>
            </a:r>
            <a:r>
              <a:rPr lang="en-US" sz="2400" b="1" i="0" u="none" strike="noStrike" cap="none">
                <a:solidFill>
                  <a:srgbClr val="0433FF"/>
                </a:solidFill>
                <a:latin typeface="Times New Roman"/>
                <a:ea typeface="Times New Roman"/>
                <a:cs typeface="Times New Roman"/>
                <a:sym typeface="Times New Roman"/>
              </a:rPr>
              <a:t>Be + d channel</a:t>
            </a:r>
            <a:endParaRPr sz="2000" b="1" i="0" u="none" strike="noStrike" cap="none">
              <a:solidFill>
                <a:srgbClr val="212121"/>
              </a:solidFill>
              <a:latin typeface="Times"/>
              <a:ea typeface="Times"/>
              <a:cs typeface="Times"/>
              <a:sym typeface="Times"/>
            </a:endParaRPr>
          </a:p>
          <a:p>
            <a:pPr marL="240631" marR="0" lvl="0" indent="-113631" algn="l" rtl="0">
              <a:lnSpc>
                <a:spcPct val="100000"/>
              </a:lnSpc>
              <a:spcBef>
                <a:spcPts val="0"/>
              </a:spcBef>
              <a:spcAft>
                <a:spcPts val="0"/>
              </a:spcAft>
              <a:buClr>
                <a:srgbClr val="0433FF"/>
              </a:buClr>
              <a:buSzPts val="2000"/>
              <a:buFont typeface="Times New Roman"/>
              <a:buNone/>
            </a:pPr>
            <a:endParaRPr sz="2000" b="1" i="0" u="none" strike="noStrike" cap="none">
              <a:solidFill>
                <a:srgbClr val="212121"/>
              </a:solidFill>
              <a:latin typeface="Times"/>
              <a:ea typeface="Times"/>
              <a:cs typeface="Times"/>
              <a:sym typeface="Times"/>
            </a:endParaRPr>
          </a:p>
          <a:p>
            <a:pPr marL="240631" marR="0" lvl="0" indent="-240631" algn="l" rtl="0">
              <a:lnSpc>
                <a:spcPct val="100000"/>
              </a:lnSpc>
              <a:spcBef>
                <a:spcPts val="0"/>
              </a:spcBef>
              <a:spcAft>
                <a:spcPts val="0"/>
              </a:spcAft>
              <a:buClr>
                <a:srgbClr val="0433FF"/>
              </a:buClr>
              <a:buSzPts val="2400"/>
              <a:buFont typeface="Times New Roman"/>
              <a:buChar char="•"/>
            </a:pPr>
            <a:r>
              <a:rPr lang="en-US" sz="2400" b="1" i="0" u="none" strike="noStrike" cap="none">
                <a:solidFill>
                  <a:srgbClr val="0433FF"/>
                </a:solidFill>
                <a:latin typeface="Times New Roman"/>
                <a:ea typeface="Times New Roman"/>
                <a:cs typeface="Times New Roman"/>
                <a:sym typeface="Times New Roman"/>
              </a:rPr>
              <a:t>IS 554: </a:t>
            </a:r>
            <a:r>
              <a:rPr lang="en-US" sz="2400" b="1" i="0" u="none" strike="noStrike" cap="none" baseline="30000">
                <a:solidFill>
                  <a:srgbClr val="0433FF"/>
                </a:solidFill>
                <a:latin typeface="Times New Roman"/>
                <a:ea typeface="Times New Roman"/>
                <a:cs typeface="Times New Roman"/>
                <a:sym typeface="Times New Roman"/>
              </a:rPr>
              <a:t>7</a:t>
            </a:r>
            <a:r>
              <a:rPr lang="en-US" sz="2400" b="1" i="0" u="none" strike="noStrike" cap="none">
                <a:solidFill>
                  <a:srgbClr val="0433FF"/>
                </a:solidFill>
                <a:latin typeface="Times New Roman"/>
                <a:ea typeface="Times New Roman"/>
                <a:cs typeface="Times New Roman"/>
                <a:sym typeface="Times New Roman"/>
              </a:rPr>
              <a:t>Be + d @ 5 MeV/u</a:t>
            </a:r>
            <a:endParaRPr sz="2000" b="1" i="0" u="none" strike="noStrike" cap="none">
              <a:solidFill>
                <a:srgbClr val="212121"/>
              </a:solidFill>
              <a:latin typeface="Times"/>
              <a:ea typeface="Times"/>
              <a:cs typeface="Times"/>
              <a:sym typeface="Times"/>
            </a:endParaRPr>
          </a:p>
          <a:p>
            <a:pPr marL="240631" marR="0" lvl="0" indent="-113631" algn="l" rtl="0">
              <a:lnSpc>
                <a:spcPct val="100000"/>
              </a:lnSpc>
              <a:spcBef>
                <a:spcPts val="0"/>
              </a:spcBef>
              <a:spcAft>
                <a:spcPts val="0"/>
              </a:spcAft>
              <a:buClr>
                <a:srgbClr val="0433FF"/>
              </a:buClr>
              <a:buSzPts val="2000"/>
              <a:buFont typeface="Times New Roman"/>
              <a:buNone/>
            </a:pPr>
            <a:endParaRPr sz="2000" b="1" i="0" u="none" strike="noStrike" cap="none">
              <a:solidFill>
                <a:srgbClr val="212121"/>
              </a:solidFill>
              <a:latin typeface="Times"/>
              <a:ea typeface="Times"/>
              <a:cs typeface="Times"/>
              <a:sym typeface="Times"/>
            </a:endParaRPr>
          </a:p>
          <a:p>
            <a:pPr marL="240631" marR="0" lvl="0" indent="-240631" algn="l" rtl="0">
              <a:lnSpc>
                <a:spcPct val="100000"/>
              </a:lnSpc>
              <a:spcBef>
                <a:spcPts val="0"/>
              </a:spcBef>
              <a:spcAft>
                <a:spcPts val="0"/>
              </a:spcAft>
              <a:buClr>
                <a:srgbClr val="0433FF"/>
              </a:buClr>
              <a:buSzPts val="2400"/>
              <a:buFont typeface="Times New Roman"/>
              <a:buChar char="•"/>
            </a:pPr>
            <a:r>
              <a:rPr lang="en-US" sz="2400" b="1" i="0" u="none" strike="noStrike" cap="none">
                <a:solidFill>
                  <a:srgbClr val="0433FF"/>
                </a:solidFill>
                <a:latin typeface="Times New Roman"/>
                <a:ea typeface="Times New Roman"/>
                <a:cs typeface="Times New Roman"/>
                <a:sym typeface="Times New Roman"/>
              </a:rPr>
              <a:t>Results: </a:t>
            </a:r>
            <a:r>
              <a:rPr lang="en-US" sz="2400" b="1" i="0" u="none" strike="noStrike" cap="none" baseline="30000">
                <a:solidFill>
                  <a:srgbClr val="0433FF"/>
                </a:solidFill>
                <a:latin typeface="Times New Roman"/>
                <a:ea typeface="Times New Roman"/>
                <a:cs typeface="Times New Roman"/>
                <a:sym typeface="Times New Roman"/>
              </a:rPr>
              <a:t>7</a:t>
            </a:r>
            <a:r>
              <a:rPr lang="en-US" sz="2400" b="1" i="0" u="none" strike="noStrike" cap="none">
                <a:solidFill>
                  <a:srgbClr val="0433FF"/>
                </a:solidFill>
                <a:latin typeface="Times New Roman"/>
                <a:ea typeface="Times New Roman"/>
                <a:cs typeface="Times New Roman"/>
                <a:sym typeface="Times New Roman"/>
              </a:rPr>
              <a:t>Be(d,p)</a:t>
            </a:r>
            <a:r>
              <a:rPr lang="en-US" sz="2400" b="1" i="0" u="none" strike="noStrike" cap="none" baseline="30000">
                <a:solidFill>
                  <a:srgbClr val="0433FF"/>
                </a:solidFill>
                <a:latin typeface="Times New Roman"/>
                <a:ea typeface="Times New Roman"/>
                <a:cs typeface="Times New Roman"/>
                <a:sym typeface="Times New Roman"/>
              </a:rPr>
              <a:t>8</a:t>
            </a:r>
            <a:r>
              <a:rPr lang="en-US" sz="2400" b="1" i="0" u="none" strike="noStrike" cap="none">
                <a:solidFill>
                  <a:srgbClr val="0433FF"/>
                </a:solidFill>
                <a:latin typeface="Times New Roman"/>
                <a:ea typeface="Times New Roman"/>
                <a:cs typeface="Times New Roman"/>
                <a:sym typeface="Times New Roman"/>
              </a:rPr>
              <a:t>Be*, </a:t>
            </a:r>
            <a:r>
              <a:rPr lang="en-US" sz="2400" b="1" i="0" u="none" strike="noStrike" cap="none" baseline="30000">
                <a:solidFill>
                  <a:srgbClr val="0433FF"/>
                </a:solidFill>
                <a:latin typeface="Times New Roman"/>
                <a:ea typeface="Times New Roman"/>
                <a:cs typeface="Times New Roman"/>
                <a:sym typeface="Times New Roman"/>
              </a:rPr>
              <a:t>7</a:t>
            </a:r>
            <a:r>
              <a:rPr lang="en-US" sz="2400" b="1" i="0" u="none" strike="noStrike" cap="none">
                <a:solidFill>
                  <a:srgbClr val="0433FF"/>
                </a:solidFill>
                <a:latin typeface="Times New Roman"/>
                <a:ea typeface="Times New Roman"/>
                <a:cs typeface="Times New Roman"/>
                <a:sym typeface="Times New Roman"/>
              </a:rPr>
              <a:t>Be(d,</a:t>
            </a:r>
            <a:r>
              <a:rPr lang="en-US" sz="2400" b="1" i="0" u="none" strike="noStrike" cap="none" baseline="30000">
                <a:solidFill>
                  <a:srgbClr val="0433FF"/>
                </a:solidFill>
                <a:latin typeface="Times New Roman"/>
                <a:ea typeface="Times New Roman"/>
                <a:cs typeface="Times New Roman"/>
                <a:sym typeface="Times New Roman"/>
              </a:rPr>
              <a:t>3</a:t>
            </a:r>
            <a:r>
              <a:rPr lang="en-US" sz="2400" b="1" i="0" u="none" strike="noStrike" cap="none">
                <a:solidFill>
                  <a:srgbClr val="0433FF"/>
                </a:solidFill>
                <a:latin typeface="Times New Roman"/>
                <a:ea typeface="Times New Roman"/>
                <a:cs typeface="Times New Roman"/>
                <a:sym typeface="Times New Roman"/>
              </a:rPr>
              <a:t>He)</a:t>
            </a:r>
            <a:r>
              <a:rPr lang="en-US" sz="2400" b="1" i="0" u="none" strike="noStrike" cap="none" baseline="30000">
                <a:solidFill>
                  <a:srgbClr val="0433FF"/>
                </a:solidFill>
                <a:latin typeface="Times New Roman"/>
                <a:ea typeface="Times New Roman"/>
                <a:cs typeface="Times New Roman"/>
                <a:sym typeface="Times New Roman"/>
              </a:rPr>
              <a:t>6</a:t>
            </a:r>
            <a:r>
              <a:rPr lang="en-US" sz="2400" b="1" i="0" u="none" strike="noStrike" cap="none">
                <a:solidFill>
                  <a:srgbClr val="0433FF"/>
                </a:solidFill>
                <a:latin typeface="Times New Roman"/>
                <a:ea typeface="Times New Roman"/>
                <a:cs typeface="Times New Roman"/>
                <a:sym typeface="Times New Roman"/>
              </a:rPr>
              <a:t>Li, second Li problem</a:t>
            </a:r>
            <a:endParaRPr sz="2000" b="1" i="0" u="none" strike="noStrike" cap="none">
              <a:solidFill>
                <a:srgbClr val="212121"/>
              </a:solidFill>
              <a:latin typeface="Times"/>
              <a:ea typeface="Times"/>
              <a:cs typeface="Times"/>
              <a:sym typeface="Times"/>
            </a:endParaRPr>
          </a:p>
          <a:p>
            <a:pPr marL="240631" marR="0" lvl="0" indent="-113631" algn="l" rtl="0">
              <a:lnSpc>
                <a:spcPct val="100000"/>
              </a:lnSpc>
              <a:spcBef>
                <a:spcPts val="0"/>
              </a:spcBef>
              <a:spcAft>
                <a:spcPts val="0"/>
              </a:spcAft>
              <a:buClr>
                <a:srgbClr val="0433FF"/>
              </a:buClr>
              <a:buSzPts val="2000"/>
              <a:buFont typeface="Times New Roman"/>
              <a:buNone/>
            </a:pPr>
            <a:endParaRPr sz="2000" b="1" i="0" u="none" strike="noStrike" cap="none">
              <a:solidFill>
                <a:srgbClr val="212121"/>
              </a:solidFill>
              <a:latin typeface="Times"/>
              <a:ea typeface="Times"/>
              <a:cs typeface="Times"/>
              <a:sym typeface="Times"/>
            </a:endParaRPr>
          </a:p>
          <a:p>
            <a:pPr marL="240631" marR="0" lvl="0" indent="-240631" algn="l" rtl="0">
              <a:lnSpc>
                <a:spcPct val="100000"/>
              </a:lnSpc>
              <a:spcBef>
                <a:spcPts val="0"/>
              </a:spcBef>
              <a:spcAft>
                <a:spcPts val="0"/>
              </a:spcAft>
              <a:buClr>
                <a:srgbClr val="0433FF"/>
              </a:buClr>
              <a:buSzPts val="2400"/>
              <a:buFont typeface="Times New Roman"/>
              <a:buChar char="•"/>
            </a:pPr>
            <a:r>
              <a:rPr lang="en-US" sz="2400" b="1" i="0" u="none" strike="noStrike" cap="none">
                <a:solidFill>
                  <a:srgbClr val="0433FF"/>
                </a:solidFill>
                <a:latin typeface="Times New Roman"/>
                <a:ea typeface="Times New Roman"/>
                <a:cs typeface="Times New Roman"/>
                <a:sym typeface="Times New Roman"/>
              </a:rPr>
              <a:t>Outlook</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20"/>
          <p:cNvSpPr txBox="1">
            <a:spLocks noGrp="1"/>
          </p:cNvSpPr>
          <p:nvPr>
            <p:ph type="sldNum" idx="12"/>
          </p:nvPr>
        </p:nvSpPr>
        <p:spPr>
          <a:xfrm>
            <a:off x="7099300" y="63754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20</a:t>
            </a:fld>
            <a:endParaRPr/>
          </a:p>
        </p:txBody>
      </p:sp>
      <p:sp>
        <p:nvSpPr>
          <p:cNvPr id="378" name="Google Shape;378;p20"/>
          <p:cNvSpPr txBox="1"/>
          <p:nvPr/>
        </p:nvSpPr>
        <p:spPr>
          <a:xfrm>
            <a:off x="728116" y="716824"/>
            <a:ext cx="7662368" cy="5386168"/>
          </a:xfrm>
          <a:prstGeom prst="rect">
            <a:avLst/>
          </a:prstGeom>
          <a:gradFill>
            <a:gsLst>
              <a:gs pos="0">
                <a:srgbClr val="B9B9B9"/>
              </a:gs>
              <a:gs pos="35000">
                <a:srgbClr val="CFCFCF"/>
              </a:gs>
              <a:gs pos="100000">
                <a:srgbClr val="ECECEC"/>
              </a:gs>
            </a:gsLst>
            <a:lin ang="16200000" scaled="0"/>
          </a:grad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433FF"/>
              </a:buClr>
              <a:buSzPts val="2000"/>
              <a:buFont typeface="Times New Roman"/>
              <a:buNone/>
            </a:pPr>
            <a:r>
              <a:rPr lang="en-US" sz="2000" b="1" i="0" u="none" strike="noStrike" cap="none">
                <a:solidFill>
                  <a:srgbClr val="0433FF"/>
                </a:solidFill>
                <a:latin typeface="Times New Roman"/>
                <a:ea typeface="Times New Roman"/>
                <a:cs typeface="Times New Roman"/>
                <a:sym typeface="Times New Roman"/>
              </a:rPr>
              <a:t>References</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R. W. Kavanagh, Nuclear Physics 18 (1960) 492                     </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Angulo et al,  Astrophys. Jour. 630 (2005) L105</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C. Broggini et al JCAP 06, 30 (2012)</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Damone Phys. Rev. Lett. 21, 042701 (2018), </a:t>
            </a:r>
            <a:endParaRPr/>
          </a:p>
          <a:p>
            <a:pPr marL="0" marR="0" lvl="0" indent="0" algn="l" rtl="0">
              <a:lnSpc>
                <a:spcPct val="70000"/>
              </a:lnSpc>
              <a:spcBef>
                <a:spcPts val="0"/>
              </a:spcBef>
              <a:spcAft>
                <a:spcPts val="0"/>
              </a:spcAft>
              <a:buClr>
                <a:srgbClr val="000000"/>
              </a:buClr>
              <a:buSzPts val="1200"/>
              <a:buFont typeface="Times New Roman"/>
              <a:buNone/>
            </a:pPr>
            <a:endParaRPr sz="1200" b="0" i="0" u="none" strike="noStrike" cap="none">
              <a:solidFill>
                <a:srgbClr val="000000"/>
              </a:solidFill>
              <a:latin typeface="Times New Roman"/>
              <a:ea typeface="Times New Roman"/>
              <a:cs typeface="Times New Roman"/>
              <a:sym typeface="Times New Roman"/>
            </a:endParaRPr>
          </a:p>
          <a:p>
            <a:pPr marL="0" marR="0" lvl="0" indent="0" algn="l" rtl="0">
              <a:lnSpc>
                <a:spcPct val="70000"/>
              </a:lnSpc>
              <a:spcBef>
                <a:spcPts val="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Barbagallo Phys. Rev. Lett. 117, 152701 (2016) </a:t>
            </a:r>
            <a:endParaRPr/>
          </a:p>
          <a:p>
            <a:pPr marL="0" marR="0" lvl="0" indent="0" algn="l" rtl="0">
              <a:lnSpc>
                <a:spcPct val="70000"/>
              </a:lnSpc>
              <a:spcBef>
                <a:spcPts val="0"/>
              </a:spcBef>
              <a:spcAft>
                <a:spcPts val="0"/>
              </a:spcAft>
              <a:buClr>
                <a:srgbClr val="000000"/>
              </a:buClr>
              <a:buSzPts val="1200"/>
              <a:buFont typeface="Times New Roman"/>
              <a:buNone/>
            </a:pPr>
            <a:endParaRPr sz="1200" b="0" i="0" u="none" strike="noStrike" cap="none">
              <a:solidFill>
                <a:srgbClr val="000000"/>
              </a:solidFill>
              <a:latin typeface="Times New Roman"/>
              <a:ea typeface="Times New Roman"/>
              <a:cs typeface="Times New Roman"/>
              <a:sym typeface="Times New Roman"/>
            </a:endParaRPr>
          </a:p>
          <a:p>
            <a:pPr marL="0" marR="0" lvl="0" indent="0" algn="l" rtl="0">
              <a:lnSpc>
                <a:spcPct val="70000"/>
              </a:lnSpc>
              <a:spcBef>
                <a:spcPts val="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Cyburt Int. Jour. of Mod. Phys. E  (2012)  </a:t>
            </a:r>
            <a:endParaRPr/>
          </a:p>
          <a:p>
            <a:pPr marL="0" marR="0" lvl="0" indent="0" algn="l" rtl="0">
              <a:lnSpc>
                <a:spcPct val="70000"/>
              </a:lnSpc>
              <a:spcBef>
                <a:spcPts val="0"/>
              </a:spcBef>
              <a:spcAft>
                <a:spcPts val="0"/>
              </a:spcAft>
              <a:buClr>
                <a:srgbClr val="000000"/>
              </a:buClr>
              <a:buSzPts val="1200"/>
              <a:buFont typeface="Times New Roman"/>
              <a:buNone/>
            </a:pPr>
            <a:endParaRPr sz="1200" b="0" i="0" u="none" strike="noStrike" cap="none">
              <a:solidFill>
                <a:srgbClr val="000000"/>
              </a:solidFill>
              <a:latin typeface="Times New Roman"/>
              <a:ea typeface="Times New Roman"/>
              <a:cs typeface="Times New Roman"/>
              <a:sym typeface="Times New Roman"/>
            </a:endParaRPr>
          </a:p>
          <a:p>
            <a:pPr marL="0" marR="0" lvl="0" indent="0" algn="l" rtl="0">
              <a:lnSpc>
                <a:spcPct val="70000"/>
              </a:lnSpc>
              <a:spcBef>
                <a:spcPts val="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A. Coc et al., Astro. Phy. Jour., 600, 544 (2004)</a:t>
            </a:r>
            <a:endParaRPr/>
          </a:p>
          <a:p>
            <a:pPr marL="0" marR="0" lvl="0" indent="0" algn="l" rtl="0">
              <a:lnSpc>
                <a:spcPct val="70000"/>
              </a:lnSpc>
              <a:spcBef>
                <a:spcPts val="0"/>
              </a:spcBef>
              <a:spcAft>
                <a:spcPts val="0"/>
              </a:spcAft>
              <a:buClr>
                <a:srgbClr val="000000"/>
              </a:buClr>
              <a:buSzPts val="1200"/>
              <a:buFont typeface="Times New Roman"/>
              <a:buNone/>
            </a:pPr>
            <a:endParaRPr sz="1200" b="0" i="0" u="none" strike="noStrike" cap="none">
              <a:solidFill>
                <a:srgbClr val="000000"/>
              </a:solidFill>
              <a:latin typeface="Times New Roman"/>
              <a:ea typeface="Times New Roman"/>
              <a:cs typeface="Times New Roman"/>
              <a:sym typeface="Times New Roman"/>
            </a:endParaRPr>
          </a:p>
          <a:p>
            <a:pPr marL="0" marR="0" lvl="0" indent="0" algn="l" rtl="0">
              <a:lnSpc>
                <a:spcPct val="70000"/>
              </a:lnSpc>
              <a:spcBef>
                <a:spcPts val="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O.S.Kirsebom et al., Phys. Rev. C 84, 058801 (2011)</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O’Malley et al  Phys. Rev. C 84, 042801( R) (2011)</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Scholl et al  Phys. Rev. C 84, 014308 (2011)</a:t>
            </a:r>
            <a:endParaRPr/>
          </a:p>
          <a:p>
            <a:pPr marL="0" marR="0" lvl="0" indent="0" algn="l" rtl="0">
              <a:lnSpc>
                <a:spcPct val="70000"/>
              </a:lnSpc>
              <a:spcBef>
                <a:spcPts val="0"/>
              </a:spcBef>
              <a:spcAft>
                <a:spcPts val="0"/>
              </a:spcAft>
              <a:buClr>
                <a:srgbClr val="000000"/>
              </a:buClr>
              <a:buSzPts val="1200"/>
              <a:buFont typeface="Times New Roman"/>
              <a:buNone/>
            </a:pPr>
            <a:endParaRPr sz="1200" b="0" i="0" u="none" strike="noStrike" cap="none">
              <a:solidFill>
                <a:srgbClr val="000000"/>
              </a:solidFill>
              <a:latin typeface="Times New Roman"/>
              <a:ea typeface="Times New Roman"/>
              <a:cs typeface="Times New Roman"/>
              <a:sym typeface="Times New Roman"/>
            </a:endParaRPr>
          </a:p>
          <a:p>
            <a:pPr marL="0" marR="0" lvl="0" indent="0" algn="l" rtl="0">
              <a:lnSpc>
                <a:spcPct val="70000"/>
              </a:lnSpc>
              <a:spcBef>
                <a:spcPts val="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S. K. Dutta et al, </a:t>
            </a:r>
            <a:r>
              <a:rPr lang="en-US" sz="1200" b="0" i="0" u="sng" strike="noStrike" cap="none">
                <a:solidFill>
                  <a:srgbClr val="000000"/>
                </a:solid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arXiv:2004.09105</a:t>
            </a:r>
            <a:r>
              <a:rPr lang="en-US" sz="1200" b="0" i="0" u="none" strike="noStrike" cap="none">
                <a:solidFill>
                  <a:srgbClr val="000000"/>
                </a:solidFill>
                <a:latin typeface="Times New Roman"/>
                <a:ea typeface="Times New Roman"/>
                <a:cs typeface="Times New Roman"/>
                <a:sym typeface="Times New Roman"/>
              </a:rPr>
              <a:t> [nucl-th]  (2020); Phys. Lett. B 776, 464 (2018)</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Rijal et al  Phys. Rev. Lett. 122 (2019) 182701</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Moshe Gai   Mem. S.A.It 75 (2019) 282  </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G. R. Caughlan, At. Data Nucl. Data Tables 40, 283 (1988)              </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Thierry Stora; CERNEDMSMEDI-CIS operation Report No. 2093202 (MED-OP-18-019)</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Sk M Ali et. al.  Phys. Rev. Lett. 128 (2022) 252701</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B. D. Fields, Ann. Rev. Nucl. Part. Sci. 61, 47 (2011)</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E. T. Li et al. Chinese Physics 42, 044001 (2018)</a:t>
            </a:r>
            <a:endParaRPr/>
          </a:p>
          <a:p>
            <a:pPr marL="0" marR="0" lvl="0" indent="0" algn="l" rtl="0">
              <a:lnSpc>
                <a:spcPct val="70000"/>
              </a:lnSpc>
              <a:spcBef>
                <a:spcPts val="900"/>
              </a:spcBef>
              <a:spcAft>
                <a:spcPts val="0"/>
              </a:spcAft>
              <a:buClr>
                <a:srgbClr val="000000"/>
              </a:buClr>
              <a:buSzPts val="1200"/>
              <a:buFont typeface="Times New Roman"/>
              <a:buNone/>
            </a:pPr>
            <a:r>
              <a:rPr lang="en-US" sz="1200" b="0" i="0" u="none" strike="noStrike" cap="none">
                <a:solidFill>
                  <a:srgbClr val="000000"/>
                </a:solidFill>
                <a:latin typeface="Times New Roman"/>
                <a:ea typeface="Times New Roman"/>
                <a:cs typeface="Times New Roman"/>
                <a:sym typeface="Times New Roman"/>
              </a:rPr>
              <a:t>B. Davids, Mem. Soc. Astron. Ital. 91, 20 (2020)</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82"/>
        <p:cNvGrpSpPr/>
        <p:nvPr/>
      </p:nvGrpSpPr>
      <p:grpSpPr>
        <a:xfrm>
          <a:off x="0" y="0"/>
          <a:ext cx="0" cy="0"/>
          <a:chOff x="0" y="0"/>
          <a:chExt cx="0" cy="0"/>
        </a:xfrm>
      </p:grpSpPr>
      <p:grpSp>
        <p:nvGrpSpPr>
          <p:cNvPr id="383" name="Google Shape;383;p21"/>
          <p:cNvGrpSpPr/>
          <p:nvPr/>
        </p:nvGrpSpPr>
        <p:grpSpPr>
          <a:xfrm>
            <a:off x="965200" y="965200"/>
            <a:ext cx="7241325" cy="5474694"/>
            <a:chOff x="0" y="0"/>
            <a:chExt cx="7241324" cy="5474693"/>
          </a:xfrm>
        </p:grpSpPr>
        <p:sp>
          <p:nvSpPr>
            <p:cNvPr id="384" name="Google Shape;384;p21"/>
            <p:cNvSpPr/>
            <p:nvPr/>
          </p:nvSpPr>
          <p:spPr>
            <a:xfrm>
              <a:off x="0" y="0"/>
              <a:ext cx="7162800" cy="5474693"/>
            </a:xfrm>
            <a:prstGeom prst="rect">
              <a:avLst/>
            </a:prstGeom>
            <a:gradFill>
              <a:gsLst>
                <a:gs pos="0">
                  <a:srgbClr val="A3A3FF"/>
                </a:gs>
                <a:gs pos="35000">
                  <a:srgbClr val="BFBFFF"/>
                </a:gs>
                <a:gs pos="100000">
                  <a:srgbClr val="E5E5FF"/>
                </a:gs>
              </a:gsLst>
              <a:lin ang="16200000" scaled="0"/>
            </a:gra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2400"/>
                <a:buFont typeface="Times New Roman"/>
                <a:buNone/>
              </a:pPr>
              <a:endParaRPr sz="2400" b="0" i="0" u="none" strike="noStrike" cap="none">
                <a:solidFill>
                  <a:srgbClr val="000000"/>
                </a:solidFill>
                <a:latin typeface="Times New Roman"/>
                <a:ea typeface="Times New Roman"/>
                <a:cs typeface="Times New Roman"/>
                <a:sym typeface="Times New Roman"/>
              </a:endParaRPr>
            </a:p>
          </p:txBody>
        </p:sp>
        <p:grpSp>
          <p:nvGrpSpPr>
            <p:cNvPr id="385" name="Google Shape;385;p21"/>
            <p:cNvGrpSpPr/>
            <p:nvPr/>
          </p:nvGrpSpPr>
          <p:grpSpPr>
            <a:xfrm>
              <a:off x="134267" y="155993"/>
              <a:ext cx="1219202" cy="1121584"/>
              <a:chOff x="0" y="0"/>
              <a:chExt cx="1219200" cy="1121583"/>
            </a:xfrm>
          </p:grpSpPr>
          <p:pic>
            <p:nvPicPr>
              <p:cNvPr id="386" name="Google Shape;386;p21" descr="Logo"/>
              <p:cNvPicPr preferRelativeResize="0"/>
              <p:nvPr/>
            </p:nvPicPr>
            <p:blipFill rotWithShape="1">
              <a:blip r:embed="rId3">
                <a:alphaModFix/>
              </a:blip>
              <a:srcRect/>
              <a:stretch/>
            </p:blipFill>
            <p:spPr>
              <a:xfrm>
                <a:off x="0" y="0"/>
                <a:ext cx="1219200" cy="961793"/>
              </a:xfrm>
              <a:prstGeom prst="rect">
                <a:avLst/>
              </a:prstGeom>
              <a:noFill/>
              <a:ln>
                <a:noFill/>
              </a:ln>
            </p:spPr>
          </p:pic>
          <p:sp>
            <p:nvSpPr>
              <p:cNvPr id="387" name="Google Shape;387;p21"/>
              <p:cNvSpPr txBox="1"/>
              <p:nvPr/>
            </p:nvSpPr>
            <p:spPr>
              <a:xfrm>
                <a:off x="0" y="927217"/>
                <a:ext cx="1183780" cy="194366"/>
              </a:xfrm>
              <a:prstGeom prst="rect">
                <a:avLst/>
              </a:prstGeom>
              <a:noFill/>
              <a:ln>
                <a:noFill/>
              </a:ln>
            </p:spPr>
            <p:txBody>
              <a:bodyPr spcFirstLastPara="1" wrap="square" lIns="0" tIns="0" rIns="0" bIns="0" anchor="t" anchorCtr="0">
                <a:noAutofit/>
              </a:bodyPr>
              <a:lstStyle/>
              <a:p>
                <a:pPr marL="0" marR="0" lvl="0" indent="0" algn="ctr" rtl="0">
                  <a:lnSpc>
                    <a:spcPct val="100000"/>
                  </a:lnSpc>
                  <a:spcBef>
                    <a:spcPts val="0"/>
                  </a:spcBef>
                  <a:spcAft>
                    <a:spcPts val="0"/>
                  </a:spcAft>
                  <a:buClr>
                    <a:srgbClr val="FF9933"/>
                  </a:buClr>
                  <a:buSzPts val="1000"/>
                  <a:buFont typeface="Calibri"/>
                  <a:buNone/>
                </a:pPr>
                <a:r>
                  <a:rPr lang="en-US" sz="1000" b="1" i="0" u="none" strike="noStrike" cap="none">
                    <a:solidFill>
                      <a:srgbClr val="FF9933"/>
                    </a:solidFill>
                    <a:latin typeface="Calibri"/>
                    <a:ea typeface="Calibri"/>
                    <a:cs typeface="Calibri"/>
                    <a:sym typeface="Calibri"/>
                  </a:rPr>
                  <a:t>Bose Institute</a:t>
                </a:r>
                <a:endParaRPr/>
              </a:p>
            </p:txBody>
          </p:sp>
        </p:grpSp>
        <p:pic>
          <p:nvPicPr>
            <p:cNvPr id="388" name="Google Shape;388;p21" descr="E:\Work\presentation\isolde workshop\lund.png"/>
            <p:cNvPicPr preferRelativeResize="0"/>
            <p:nvPr/>
          </p:nvPicPr>
          <p:blipFill rotWithShape="1">
            <a:blip r:embed="rId4">
              <a:alphaModFix/>
            </a:blip>
            <a:srcRect/>
            <a:stretch/>
          </p:blipFill>
          <p:spPr>
            <a:xfrm>
              <a:off x="155824" y="2406839"/>
              <a:ext cx="1185203" cy="942300"/>
            </a:xfrm>
            <a:prstGeom prst="rect">
              <a:avLst/>
            </a:prstGeom>
            <a:noFill/>
            <a:ln>
              <a:noFill/>
            </a:ln>
          </p:spPr>
        </p:pic>
        <p:pic>
          <p:nvPicPr>
            <p:cNvPr id="389" name="Google Shape;389;p21" descr="E:\Work\presentation\isolde workshop\csic-logo.jpg"/>
            <p:cNvPicPr preferRelativeResize="0"/>
            <p:nvPr/>
          </p:nvPicPr>
          <p:blipFill rotWithShape="1">
            <a:blip r:embed="rId5">
              <a:alphaModFix/>
            </a:blip>
            <a:srcRect/>
            <a:stretch/>
          </p:blipFill>
          <p:spPr>
            <a:xfrm>
              <a:off x="134267" y="1481387"/>
              <a:ext cx="1219201" cy="709710"/>
            </a:xfrm>
            <a:prstGeom prst="rect">
              <a:avLst/>
            </a:prstGeom>
            <a:noFill/>
            <a:ln>
              <a:noFill/>
            </a:ln>
          </p:spPr>
        </p:pic>
        <p:pic>
          <p:nvPicPr>
            <p:cNvPr id="390" name="Google Shape;390;p21" descr="E:\Work\presentation\isolde workshop\huelva.png"/>
            <p:cNvPicPr preferRelativeResize="0"/>
            <p:nvPr/>
          </p:nvPicPr>
          <p:blipFill rotWithShape="1">
            <a:blip r:embed="rId6">
              <a:alphaModFix/>
            </a:blip>
            <a:srcRect/>
            <a:stretch/>
          </p:blipFill>
          <p:spPr>
            <a:xfrm>
              <a:off x="159667" y="3638198"/>
              <a:ext cx="1168401" cy="993497"/>
            </a:xfrm>
            <a:prstGeom prst="rect">
              <a:avLst/>
            </a:prstGeom>
            <a:noFill/>
            <a:ln>
              <a:noFill/>
            </a:ln>
          </p:spPr>
        </p:pic>
        <p:pic>
          <p:nvPicPr>
            <p:cNvPr id="391" name="Google Shape;391;p21" descr="Image result for university of jyväskylä logo"/>
            <p:cNvPicPr preferRelativeResize="0"/>
            <p:nvPr/>
          </p:nvPicPr>
          <p:blipFill rotWithShape="1">
            <a:blip r:embed="rId7">
              <a:alphaModFix/>
            </a:blip>
            <a:srcRect/>
            <a:stretch/>
          </p:blipFill>
          <p:spPr>
            <a:xfrm>
              <a:off x="143124" y="4861419"/>
              <a:ext cx="1168401" cy="467749"/>
            </a:xfrm>
            <a:prstGeom prst="rect">
              <a:avLst/>
            </a:prstGeom>
            <a:noFill/>
            <a:ln>
              <a:noFill/>
            </a:ln>
          </p:spPr>
        </p:pic>
        <p:sp>
          <p:nvSpPr>
            <p:cNvPr id="392" name="Google Shape;392;p21"/>
            <p:cNvSpPr txBox="1"/>
            <p:nvPr/>
          </p:nvSpPr>
          <p:spPr>
            <a:xfrm>
              <a:off x="1943100" y="150244"/>
              <a:ext cx="4752124" cy="8818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New Roman"/>
                <a:buNone/>
              </a:pPr>
              <a:r>
                <a:rPr lang="en-US" sz="1800" b="1" i="1" u="none" strike="noStrike" cap="none">
                  <a:solidFill>
                    <a:srgbClr val="000000"/>
                  </a:solidFill>
                  <a:latin typeface="Times New Roman"/>
                  <a:ea typeface="Times New Roman"/>
                  <a:cs typeface="Times New Roman"/>
                  <a:sym typeface="Times New Roman"/>
                </a:rPr>
                <a:t>Sk Mustak Ali, Dhruba Gupta, Kabita Kundalia, Swapan K Saha </a:t>
              </a:r>
              <a:endParaRPr sz="2000" b="1" i="1" u="none" strike="noStrike" cap="none">
                <a:solidFill>
                  <a:srgbClr val="21212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Dept. of Physics, Bose Institute, Kolkata</a:t>
              </a:r>
              <a:r>
                <a:rPr lang="en-US" sz="1800" b="0" i="1" u="none" strike="noStrike" cap="none">
                  <a:solidFill>
                    <a:srgbClr val="000000"/>
                  </a:solidFill>
                  <a:latin typeface="Times New Roman"/>
                  <a:ea typeface="Times New Roman"/>
                  <a:cs typeface="Times New Roman"/>
                  <a:sym typeface="Times New Roman"/>
                </a:rPr>
                <a:t>,</a:t>
              </a:r>
              <a:r>
                <a:rPr lang="en-US" sz="1800" b="0" i="0" u="none" strike="noStrike" cap="none">
                  <a:solidFill>
                    <a:srgbClr val="000000"/>
                  </a:solidFill>
                  <a:latin typeface="Times New Roman"/>
                  <a:ea typeface="Times New Roman"/>
                  <a:cs typeface="Times New Roman"/>
                  <a:sym typeface="Times New Roman"/>
                </a:rPr>
                <a:t> India</a:t>
              </a:r>
              <a:endParaRPr/>
            </a:p>
          </p:txBody>
        </p:sp>
        <p:sp>
          <p:nvSpPr>
            <p:cNvPr id="393" name="Google Shape;393;p21"/>
            <p:cNvSpPr txBox="1"/>
            <p:nvPr/>
          </p:nvSpPr>
          <p:spPr>
            <a:xfrm>
              <a:off x="1981200" y="1494087"/>
              <a:ext cx="5260124" cy="6151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New Roman"/>
                <a:buNone/>
              </a:pPr>
              <a:r>
                <a:rPr lang="en-US" sz="1800" b="1" i="1" u="none" strike="noStrike" cap="none">
                  <a:solidFill>
                    <a:srgbClr val="000000"/>
                  </a:solidFill>
                  <a:latin typeface="Times New Roman"/>
                  <a:ea typeface="Times New Roman"/>
                  <a:cs typeface="Times New Roman"/>
                  <a:sym typeface="Times New Roman"/>
                </a:rPr>
                <a:t>Olof Tengblad, Javier Diaz Ovejas, Angel Perea</a:t>
              </a:r>
              <a:endParaRPr sz="2000" b="1" i="0" u="none" strike="noStrike" cap="none">
                <a:solidFill>
                  <a:srgbClr val="21212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Instituto de Estructura de la Materia, Madrid, Spain</a:t>
              </a:r>
              <a:endParaRPr/>
            </a:p>
          </p:txBody>
        </p:sp>
        <p:sp>
          <p:nvSpPr>
            <p:cNvPr id="394" name="Google Shape;394;p21"/>
            <p:cNvSpPr txBox="1"/>
            <p:nvPr/>
          </p:nvSpPr>
          <p:spPr>
            <a:xfrm>
              <a:off x="2006600" y="2531841"/>
              <a:ext cx="3342424" cy="6248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New Roman"/>
                <a:buNone/>
              </a:pPr>
              <a:r>
                <a:rPr lang="en-US" sz="1800" b="1" i="1" u="none" strike="noStrike" cap="none">
                  <a:solidFill>
                    <a:srgbClr val="000000"/>
                  </a:solidFill>
                  <a:latin typeface="Times New Roman"/>
                  <a:ea typeface="Times New Roman"/>
                  <a:cs typeface="Times New Roman"/>
                  <a:sym typeface="Times New Roman"/>
                </a:rPr>
                <a:t>Joakim Cederkall, Joochun Park</a:t>
              </a:r>
              <a:endParaRPr sz="2000" b="1" i="0" u="none" strike="noStrike" cap="none">
                <a:solidFill>
                  <a:srgbClr val="21212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Lund University,</a:t>
              </a:r>
              <a:r>
                <a:rPr lang="en-US" sz="1800" b="0"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Times New Roman"/>
                  <a:ea typeface="Times New Roman"/>
                  <a:cs typeface="Times New Roman"/>
                  <a:sym typeface="Times New Roman"/>
                </a:rPr>
                <a:t>Sweden</a:t>
              </a:r>
              <a:endParaRPr/>
            </a:p>
          </p:txBody>
        </p:sp>
        <p:sp>
          <p:nvSpPr>
            <p:cNvPr id="395" name="Google Shape;395;p21"/>
            <p:cNvSpPr txBox="1"/>
            <p:nvPr/>
          </p:nvSpPr>
          <p:spPr>
            <a:xfrm>
              <a:off x="1993900" y="3745695"/>
              <a:ext cx="3710724" cy="6248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New Roman"/>
                <a:buNone/>
              </a:pPr>
              <a:r>
                <a:rPr lang="en-US" sz="1800" b="1" i="1" u="none" strike="noStrike" cap="none">
                  <a:solidFill>
                    <a:srgbClr val="000000"/>
                  </a:solidFill>
                  <a:latin typeface="Times New Roman"/>
                  <a:ea typeface="Times New Roman"/>
                  <a:cs typeface="Times New Roman"/>
                  <a:sym typeface="Times New Roman"/>
                </a:rPr>
                <a:t>Ismael Martel Bravo</a:t>
              </a:r>
              <a:endParaRPr sz="2000" b="1" i="0" u="none" strike="noStrike" cap="none">
                <a:solidFill>
                  <a:srgbClr val="21212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Universidad de Huelva, Huelva,</a:t>
              </a:r>
              <a:r>
                <a:rPr lang="en-US" sz="1800" b="0"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Times New Roman"/>
                  <a:ea typeface="Times New Roman"/>
                  <a:cs typeface="Times New Roman"/>
                  <a:sym typeface="Times New Roman"/>
                </a:rPr>
                <a:t>Spain</a:t>
              </a:r>
              <a:endParaRPr/>
            </a:p>
          </p:txBody>
        </p:sp>
        <p:sp>
          <p:nvSpPr>
            <p:cNvPr id="396" name="Google Shape;396;p21"/>
            <p:cNvSpPr txBox="1"/>
            <p:nvPr/>
          </p:nvSpPr>
          <p:spPr>
            <a:xfrm>
              <a:off x="1981200" y="4712792"/>
              <a:ext cx="3200400" cy="6151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New Roman"/>
                <a:buNone/>
              </a:pPr>
              <a:r>
                <a:rPr lang="en-US" sz="1800" b="1" i="1" u="none" strike="noStrike" cap="none">
                  <a:solidFill>
                    <a:srgbClr val="000000"/>
                  </a:solidFill>
                  <a:latin typeface="Times New Roman"/>
                  <a:ea typeface="Times New Roman"/>
                  <a:cs typeface="Times New Roman"/>
                  <a:sym typeface="Times New Roman"/>
                </a:rPr>
                <a:t>Stuart Swezc</a:t>
              </a:r>
              <a:endParaRPr sz="2000" b="1" i="0" u="none" strike="noStrike" cap="none">
                <a:solidFill>
                  <a:srgbClr val="212121"/>
                </a:solidFill>
                <a:latin typeface="Times New Roman"/>
                <a:ea typeface="Times New Roman"/>
                <a:cs typeface="Times New Roman"/>
                <a:sym typeface="Times New Roman"/>
              </a:endParaRPr>
            </a:p>
            <a:p>
              <a:pPr marL="0" marR="0" lvl="0" indent="0" algn="l"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University of Jyväskylä, Finland</a:t>
              </a:r>
              <a:endParaRPr/>
            </a:p>
          </p:txBody>
        </p:sp>
      </p:grpSp>
      <p:sp>
        <p:nvSpPr>
          <p:cNvPr id="397" name="Google Shape;397;p21"/>
          <p:cNvSpPr txBox="1">
            <a:spLocks noGrp="1"/>
          </p:cNvSpPr>
          <p:nvPr>
            <p:ph type="title" idx="4294967295"/>
          </p:nvPr>
        </p:nvSpPr>
        <p:spPr>
          <a:xfrm>
            <a:off x="2991594" y="295275"/>
            <a:ext cx="3200401" cy="504825"/>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0000"/>
              </a:buClr>
              <a:buSzPts val="2600"/>
              <a:buFont typeface="Helvetica Neue"/>
              <a:buNone/>
            </a:pPr>
            <a:r>
              <a:rPr lang="en-US" sz="2600" b="1" i="0" u="none" strike="noStrike" cap="none">
                <a:solidFill>
                  <a:srgbClr val="FF0000"/>
                </a:solidFill>
                <a:latin typeface="Times New Roman"/>
                <a:ea typeface="Times New Roman"/>
                <a:cs typeface="Times New Roman"/>
                <a:sym typeface="Times New Roman"/>
              </a:rPr>
              <a:t>IS 554 collaboration</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22"/>
          <p:cNvSpPr/>
          <p:nvPr/>
        </p:nvSpPr>
        <p:spPr>
          <a:xfrm>
            <a:off x="850900" y="1816100"/>
            <a:ext cx="7531597" cy="3454400"/>
          </a:xfrm>
          <a:prstGeom prst="rect">
            <a:avLst/>
          </a:prstGeom>
          <a:gradFill>
            <a:gsLst>
              <a:gs pos="0">
                <a:srgbClr val="C9FEE6"/>
              </a:gs>
              <a:gs pos="35000">
                <a:srgbClr val="D9FFEE"/>
              </a:gs>
              <a:gs pos="100000">
                <a:srgbClr val="EEFEF7"/>
              </a:gs>
            </a:gsLst>
            <a:lin ang="16200000" scaled="0"/>
          </a:grad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00000"/>
              </a:buClr>
              <a:buSzPts val="2400"/>
              <a:buFont typeface="Times New Roman"/>
              <a:buNone/>
            </a:pPr>
            <a:endParaRPr sz="2400" b="0" i="0" u="none" strike="noStrike" cap="none">
              <a:solidFill>
                <a:srgbClr val="000000"/>
              </a:solidFill>
              <a:latin typeface="Times New Roman"/>
              <a:ea typeface="Times New Roman"/>
              <a:cs typeface="Times New Roman"/>
              <a:sym typeface="Times New Roman"/>
            </a:endParaRPr>
          </a:p>
        </p:txBody>
      </p:sp>
      <p:sp>
        <p:nvSpPr>
          <p:cNvPr id="403" name="Google Shape;403;p22"/>
          <p:cNvSpPr txBox="1"/>
          <p:nvPr/>
        </p:nvSpPr>
        <p:spPr>
          <a:xfrm>
            <a:off x="1410476" y="1973579"/>
            <a:ext cx="6323048" cy="1615441"/>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212121"/>
              </a:buClr>
              <a:buSzPts val="2000"/>
              <a:buFont typeface="Times"/>
              <a:buNone/>
            </a:pPr>
            <a:r>
              <a:rPr lang="en-US" sz="2000" b="1" i="0" u="none" strike="noStrike" cap="none">
                <a:solidFill>
                  <a:srgbClr val="212121"/>
                </a:solidFill>
                <a:latin typeface="Times"/>
                <a:ea typeface="Times"/>
                <a:cs typeface="Times"/>
                <a:sym typeface="Times"/>
              </a:rPr>
              <a:t>ISOLDE engineers in charge, RILIS team, Target Group </a:t>
            </a:r>
            <a:endParaRPr/>
          </a:p>
          <a:p>
            <a:pPr marL="0" marR="0" lvl="0" indent="0" algn="ctr" rtl="0">
              <a:lnSpc>
                <a:spcPct val="100000"/>
              </a:lnSpc>
              <a:spcBef>
                <a:spcPts val="0"/>
              </a:spcBef>
              <a:spcAft>
                <a:spcPts val="0"/>
              </a:spcAft>
              <a:buClr>
                <a:srgbClr val="212121"/>
              </a:buClr>
              <a:buSzPts val="2000"/>
              <a:buFont typeface="Times"/>
              <a:buNone/>
            </a:pPr>
            <a:endParaRPr sz="2000" b="1" i="0" u="none" strike="noStrike" cap="none">
              <a:solidFill>
                <a:srgbClr val="212121"/>
              </a:solidFill>
              <a:latin typeface="Times"/>
              <a:ea typeface="Times"/>
              <a:cs typeface="Times"/>
              <a:sym typeface="Times"/>
            </a:endParaRPr>
          </a:p>
          <a:p>
            <a:pPr marL="0" marR="0" lvl="0" indent="0" algn="ctr" rtl="0">
              <a:lnSpc>
                <a:spcPct val="100000"/>
              </a:lnSpc>
              <a:spcBef>
                <a:spcPts val="0"/>
              </a:spcBef>
              <a:spcAft>
                <a:spcPts val="0"/>
              </a:spcAft>
              <a:buClr>
                <a:srgbClr val="212121"/>
              </a:buClr>
              <a:buSzPts val="2000"/>
              <a:buFont typeface="Times"/>
              <a:buNone/>
            </a:pPr>
            <a:r>
              <a:rPr lang="en-US" sz="2000" b="1" i="0" u="none" strike="noStrike" cap="none">
                <a:solidFill>
                  <a:srgbClr val="212121"/>
                </a:solidFill>
                <a:latin typeface="Times"/>
                <a:ea typeface="Times"/>
                <a:cs typeface="Times"/>
                <a:sym typeface="Times"/>
              </a:rPr>
              <a:t>Grant agreement no. 654002 (ENSAR2)</a:t>
            </a:r>
            <a:endParaRPr/>
          </a:p>
          <a:p>
            <a:pPr marL="0" marR="0" lvl="0" indent="0" algn="ctr" rtl="0">
              <a:lnSpc>
                <a:spcPct val="100000"/>
              </a:lnSpc>
              <a:spcBef>
                <a:spcPts val="0"/>
              </a:spcBef>
              <a:spcAft>
                <a:spcPts val="0"/>
              </a:spcAft>
              <a:buClr>
                <a:srgbClr val="212121"/>
              </a:buClr>
              <a:buSzPts val="2000"/>
              <a:buFont typeface="Times"/>
              <a:buNone/>
            </a:pPr>
            <a:endParaRPr sz="2000" b="1" i="0" u="none" strike="noStrike" cap="none">
              <a:solidFill>
                <a:srgbClr val="212121"/>
              </a:solidFill>
              <a:latin typeface="Times"/>
              <a:ea typeface="Times"/>
              <a:cs typeface="Times"/>
              <a:sym typeface="Times"/>
            </a:endParaRPr>
          </a:p>
          <a:p>
            <a:pPr marL="0" marR="0" lvl="0" indent="0" algn="ctr" rtl="0">
              <a:lnSpc>
                <a:spcPct val="100000"/>
              </a:lnSpc>
              <a:spcBef>
                <a:spcPts val="0"/>
              </a:spcBef>
              <a:spcAft>
                <a:spcPts val="0"/>
              </a:spcAft>
              <a:buClr>
                <a:srgbClr val="212121"/>
              </a:buClr>
              <a:buSzPts val="2000"/>
              <a:buFont typeface="Times"/>
              <a:buNone/>
            </a:pPr>
            <a:r>
              <a:rPr lang="en-US" sz="2000" b="1" i="0" u="none" strike="noStrike" cap="none">
                <a:solidFill>
                  <a:srgbClr val="212121"/>
                </a:solidFill>
                <a:latin typeface="Times"/>
                <a:ea typeface="Times"/>
                <a:cs typeface="Times"/>
                <a:sym typeface="Times"/>
              </a:rPr>
              <a:t>Grant ISRO/RES/2/378/15-16  (ISRO, Govt. of India)</a:t>
            </a:r>
            <a:endParaRPr/>
          </a:p>
        </p:txBody>
      </p:sp>
      <p:sp>
        <p:nvSpPr>
          <p:cNvPr id="404" name="Google Shape;404;p22"/>
          <p:cNvSpPr txBox="1"/>
          <p:nvPr/>
        </p:nvSpPr>
        <p:spPr>
          <a:xfrm>
            <a:off x="3048218" y="856104"/>
            <a:ext cx="3047564" cy="482734"/>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40FF"/>
              </a:buClr>
              <a:buSzPts val="2800"/>
              <a:buFont typeface="Times New Roman"/>
              <a:buNone/>
            </a:pPr>
            <a:r>
              <a:rPr lang="en-US" sz="2800" b="1" i="0" u="none" strike="noStrike" cap="none">
                <a:solidFill>
                  <a:srgbClr val="FF40FF"/>
                </a:solidFill>
                <a:latin typeface="Times New Roman"/>
                <a:ea typeface="Times New Roman"/>
                <a:cs typeface="Times New Roman"/>
                <a:sym typeface="Times New Roman"/>
              </a:rPr>
              <a:t>Acknowledgements</a:t>
            </a:r>
            <a:endParaRPr/>
          </a:p>
        </p:txBody>
      </p:sp>
      <p:pic>
        <p:nvPicPr>
          <p:cNvPr id="405" name="Google Shape;405;p22" descr="E:\Work\presentation\isolde workshop\CERN-Logo.png"/>
          <p:cNvPicPr preferRelativeResize="0"/>
          <p:nvPr/>
        </p:nvPicPr>
        <p:blipFill rotWithShape="1">
          <a:blip r:embed="rId3">
            <a:alphaModFix/>
          </a:blip>
          <a:srcRect/>
          <a:stretch/>
        </p:blipFill>
        <p:spPr>
          <a:xfrm>
            <a:off x="939800" y="4175267"/>
            <a:ext cx="1079540" cy="777734"/>
          </a:xfrm>
          <a:prstGeom prst="rect">
            <a:avLst/>
          </a:prstGeom>
          <a:noFill/>
          <a:ln>
            <a:noFill/>
          </a:ln>
        </p:spPr>
      </p:pic>
      <p:pic>
        <p:nvPicPr>
          <p:cNvPr id="406" name="Google Shape;406;p22" descr="E:\Work\presentation\isolde workshop\ISOLDE-Logo.jpg"/>
          <p:cNvPicPr preferRelativeResize="0"/>
          <p:nvPr/>
        </p:nvPicPr>
        <p:blipFill rotWithShape="1">
          <a:blip r:embed="rId4">
            <a:alphaModFix/>
          </a:blip>
          <a:srcRect/>
          <a:stretch/>
        </p:blipFill>
        <p:spPr>
          <a:xfrm>
            <a:off x="2174875" y="3897496"/>
            <a:ext cx="1943469" cy="1257074"/>
          </a:xfrm>
          <a:prstGeom prst="rect">
            <a:avLst/>
          </a:prstGeom>
          <a:noFill/>
          <a:ln>
            <a:noFill/>
          </a:ln>
        </p:spPr>
      </p:pic>
      <p:pic>
        <p:nvPicPr>
          <p:cNvPr id="407" name="Google Shape;407;p22" descr="E:\Work\presentation\isolde workshop\ensar2.jpg"/>
          <p:cNvPicPr preferRelativeResize="0"/>
          <p:nvPr/>
        </p:nvPicPr>
        <p:blipFill rotWithShape="1">
          <a:blip r:embed="rId5">
            <a:alphaModFix/>
          </a:blip>
          <a:srcRect/>
          <a:stretch/>
        </p:blipFill>
        <p:spPr>
          <a:xfrm>
            <a:off x="4508500" y="4243897"/>
            <a:ext cx="1343534" cy="537653"/>
          </a:xfrm>
          <a:prstGeom prst="rect">
            <a:avLst/>
          </a:prstGeom>
          <a:noFill/>
          <a:ln>
            <a:noFill/>
          </a:ln>
        </p:spPr>
      </p:pic>
      <p:pic>
        <p:nvPicPr>
          <p:cNvPr id="408" name="Google Shape;408;p22" descr="E:\Work\presentation\isolde workshop\isro.png"/>
          <p:cNvPicPr preferRelativeResize="0"/>
          <p:nvPr/>
        </p:nvPicPr>
        <p:blipFill rotWithShape="1">
          <a:blip r:embed="rId6">
            <a:alphaModFix/>
          </a:blip>
          <a:srcRect/>
          <a:stretch/>
        </p:blipFill>
        <p:spPr>
          <a:xfrm>
            <a:off x="6402387" y="4072558"/>
            <a:ext cx="1338807" cy="777733"/>
          </a:xfrm>
          <a:prstGeom prst="rect">
            <a:avLst/>
          </a:prstGeom>
          <a:noFill/>
          <a:ln>
            <a:noFill/>
          </a:ln>
        </p:spPr>
      </p:pic>
      <p:sp>
        <p:nvSpPr>
          <p:cNvPr id="409" name="Google Shape;409;p22"/>
          <p:cNvSpPr txBox="1">
            <a:spLocks noGrp="1"/>
          </p:cNvSpPr>
          <p:nvPr>
            <p:ph type="title" idx="4294967295"/>
          </p:nvPr>
        </p:nvSpPr>
        <p:spPr>
          <a:xfrm>
            <a:off x="3461526" y="5474527"/>
            <a:ext cx="2043148" cy="840738"/>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3300"/>
              </a:buClr>
              <a:buSzPts val="2800"/>
              <a:buFont typeface="Helvetica Neue"/>
              <a:buNone/>
            </a:pPr>
            <a:r>
              <a:rPr lang="en-US" sz="2800" b="1" i="0" u="none" strike="noStrike" cap="none">
                <a:solidFill>
                  <a:srgbClr val="FF3300"/>
                </a:solidFill>
                <a:latin typeface="Times New Roman"/>
                <a:ea typeface="Times New Roman"/>
                <a:cs typeface="Times New Roman"/>
                <a:sym typeface="Times New Roman"/>
              </a:rPr>
              <a:t>Thank You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3"/>
          <p:cNvSpPr txBox="1"/>
          <p:nvPr/>
        </p:nvSpPr>
        <p:spPr>
          <a:xfrm>
            <a:off x="968345" y="1643503"/>
            <a:ext cx="7207310" cy="3850393"/>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2400"/>
              <a:buFont typeface="Times New Roman"/>
              <a:buNone/>
            </a:pPr>
            <a:r>
              <a:rPr lang="en-US" sz="2400" b="0" i="0" u="none" strike="noStrike" cap="none">
                <a:solidFill>
                  <a:srgbClr val="000000"/>
                </a:solidFill>
                <a:latin typeface="Times New Roman"/>
                <a:ea typeface="Times New Roman"/>
                <a:cs typeface="Times New Roman"/>
                <a:sym typeface="Times New Roman"/>
              </a:rPr>
              <a:t>The standard </a:t>
            </a:r>
            <a:r>
              <a:rPr lang="en-US" sz="2400" b="1" i="0" u="none" strike="noStrike" cap="none">
                <a:solidFill>
                  <a:srgbClr val="FF2600"/>
                </a:solidFill>
                <a:latin typeface="Times New Roman"/>
                <a:ea typeface="Times New Roman"/>
                <a:cs typeface="Times New Roman"/>
                <a:sym typeface="Times New Roman"/>
              </a:rPr>
              <a:t>Big Bang</a:t>
            </a:r>
            <a:r>
              <a:rPr lang="en-US" sz="2400" b="0" i="0" u="none" strike="noStrike" cap="none">
                <a:solidFill>
                  <a:srgbClr val="000000"/>
                </a:solidFill>
                <a:latin typeface="Times New Roman"/>
                <a:ea typeface="Times New Roman"/>
                <a:cs typeface="Times New Roman"/>
                <a:sym typeface="Times New Roman"/>
              </a:rPr>
              <a:t> model of the Primordial Universe is very successful in accounting for the observed relative abundance of the light elements.</a:t>
            </a:r>
            <a:endParaRPr/>
          </a:p>
          <a:p>
            <a:pPr marL="0" marR="0" lvl="0" indent="0" algn="just" rtl="0">
              <a:lnSpc>
                <a:spcPct val="100000"/>
              </a:lnSpc>
              <a:spcBef>
                <a:spcPts val="0"/>
              </a:spcBef>
              <a:spcAft>
                <a:spcPts val="0"/>
              </a:spcAft>
              <a:buClr>
                <a:srgbClr val="000000"/>
              </a:buClr>
              <a:buSzPts val="2400"/>
              <a:buFont typeface="Times New Roman"/>
              <a:buNone/>
            </a:pPr>
            <a:endParaRPr sz="24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2400"/>
              <a:buFont typeface="Times New Roman"/>
              <a:buNone/>
            </a:pPr>
            <a:r>
              <a:rPr lang="en-US" sz="2400" b="0" i="0" u="none" strike="noStrike" cap="none">
                <a:solidFill>
                  <a:srgbClr val="000000"/>
                </a:solidFill>
                <a:latin typeface="Times New Roman"/>
                <a:ea typeface="Times New Roman"/>
                <a:cs typeface="Times New Roman"/>
                <a:sym typeface="Times New Roman"/>
              </a:rPr>
              <a:t>The only astrophysical input to the Big Bang Nucleosynthesis (BBN) calculation is the </a:t>
            </a:r>
            <a:r>
              <a:rPr lang="en-US" sz="2400" b="1" i="0" u="none" strike="noStrike" cap="none">
                <a:solidFill>
                  <a:srgbClr val="0433FF"/>
                </a:solidFill>
                <a:latin typeface="Times New Roman"/>
                <a:ea typeface="Times New Roman"/>
                <a:cs typeface="Times New Roman"/>
                <a:sym typeface="Times New Roman"/>
              </a:rPr>
              <a:t>baryon density</a:t>
            </a:r>
            <a:r>
              <a:rPr lang="en-US" sz="2400" b="0" i="0" u="none" strike="noStrike" cap="none">
                <a:solidFill>
                  <a:srgbClr val="000000"/>
                </a:solidFill>
                <a:latin typeface="Times New Roman"/>
                <a:ea typeface="Times New Roman"/>
                <a:cs typeface="Times New Roman"/>
                <a:sym typeface="Times New Roman"/>
              </a:rPr>
              <a:t> of the Universe, which is now known precisely.</a:t>
            </a:r>
            <a:endParaRPr/>
          </a:p>
          <a:p>
            <a:pPr marL="0" marR="0" lvl="0" indent="0" algn="just" rtl="0">
              <a:lnSpc>
                <a:spcPct val="100000"/>
              </a:lnSpc>
              <a:spcBef>
                <a:spcPts val="0"/>
              </a:spcBef>
              <a:spcAft>
                <a:spcPts val="0"/>
              </a:spcAft>
              <a:buClr>
                <a:srgbClr val="000000"/>
              </a:buClr>
              <a:buSzPts val="2400"/>
              <a:buFont typeface="Times New Roman"/>
              <a:buNone/>
            </a:pPr>
            <a:endParaRPr sz="2400" b="0" i="0" u="none" strike="noStrike" cap="none">
              <a:solidFill>
                <a:srgbClr val="000000"/>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2400"/>
              <a:buFont typeface="Times New Roman"/>
              <a:buNone/>
            </a:pPr>
            <a:r>
              <a:rPr lang="en-US" sz="2400" b="0" i="0" u="none" strike="noStrike" cap="none">
                <a:solidFill>
                  <a:srgbClr val="000000"/>
                </a:solidFill>
                <a:latin typeface="Times New Roman"/>
                <a:ea typeface="Times New Roman"/>
                <a:cs typeface="Times New Roman"/>
                <a:sym typeface="Times New Roman"/>
              </a:rPr>
              <a:t>However, BBN theory fails to predict correctly the </a:t>
            </a:r>
            <a:r>
              <a:rPr lang="en-US" sz="2400" b="1" i="0" u="none" strike="noStrike" cap="none">
                <a:solidFill>
                  <a:srgbClr val="FF2600"/>
                </a:solidFill>
                <a:latin typeface="Times New Roman"/>
                <a:ea typeface="Times New Roman"/>
                <a:cs typeface="Times New Roman"/>
                <a:sym typeface="Times New Roman"/>
              </a:rPr>
              <a:t>observed abundance of </a:t>
            </a:r>
            <a:r>
              <a:rPr lang="en-US" sz="2400" b="1" i="0" u="none" strike="noStrike" cap="none" baseline="30000">
                <a:solidFill>
                  <a:srgbClr val="FF2600"/>
                </a:solidFill>
                <a:latin typeface="Times New Roman"/>
                <a:ea typeface="Times New Roman"/>
                <a:cs typeface="Times New Roman"/>
                <a:sym typeface="Times New Roman"/>
              </a:rPr>
              <a:t>7</a:t>
            </a:r>
            <a:r>
              <a:rPr lang="en-US" sz="2400" b="1" i="0" u="none" strike="noStrike" cap="none">
                <a:solidFill>
                  <a:srgbClr val="FF2600"/>
                </a:solidFill>
                <a:latin typeface="Times New Roman"/>
                <a:ea typeface="Times New Roman"/>
                <a:cs typeface="Times New Roman"/>
                <a:sym typeface="Times New Roman"/>
              </a:rPr>
              <a:t>Li.</a:t>
            </a:r>
            <a:r>
              <a:rPr lang="en-US" sz="2400" b="0" i="0" u="none" strike="noStrike" cap="none">
                <a:solidFill>
                  <a:srgbClr val="000000"/>
                </a:solidFill>
                <a:latin typeface="Times New Roman"/>
                <a:ea typeface="Times New Roman"/>
                <a:cs typeface="Times New Roman"/>
                <a:sym typeface="Times New Roman"/>
              </a:rPr>
              <a:t>  </a:t>
            </a:r>
            <a:endParaRPr/>
          </a:p>
          <a:p>
            <a:pPr marL="0" marR="0" lvl="0" indent="0" algn="just" rtl="0">
              <a:lnSpc>
                <a:spcPct val="100000"/>
              </a:lnSpc>
              <a:spcBef>
                <a:spcPts val="0"/>
              </a:spcBef>
              <a:spcAft>
                <a:spcPts val="0"/>
              </a:spcAft>
              <a:buClr>
                <a:srgbClr val="000000"/>
              </a:buClr>
              <a:buSzPts val="2400"/>
              <a:buFont typeface="Times New Roman"/>
              <a:buNone/>
            </a:pPr>
            <a:r>
              <a:rPr lang="en-US" sz="2400" b="0" i="0" u="none" strike="noStrike" cap="none">
                <a:solidFill>
                  <a:srgbClr val="000000"/>
                </a:solidFill>
                <a:latin typeface="Times New Roman"/>
                <a:ea typeface="Times New Roman"/>
                <a:cs typeface="Times New Roman"/>
                <a:sym typeface="Times New Roman"/>
              </a:rPr>
              <a:t> </a:t>
            </a:r>
            <a:endParaRPr/>
          </a:p>
        </p:txBody>
      </p:sp>
      <p:pic>
        <p:nvPicPr>
          <p:cNvPr id="126" name="Google Shape;126;p3" descr="Image"/>
          <p:cNvPicPr preferRelativeResize="0"/>
          <p:nvPr/>
        </p:nvPicPr>
        <p:blipFill rotWithShape="1">
          <a:blip r:embed="rId3">
            <a:alphaModFix amt="13931"/>
          </a:blip>
          <a:srcRect/>
          <a:stretch/>
        </p:blipFill>
        <p:spPr>
          <a:xfrm>
            <a:off x="259159" y="1158279"/>
            <a:ext cx="8676640" cy="4338321"/>
          </a:xfrm>
          <a:prstGeom prst="rect">
            <a:avLst/>
          </a:prstGeom>
          <a:noFill/>
          <a:ln>
            <a:noFill/>
          </a:ln>
        </p:spPr>
      </p:pic>
      <p:sp>
        <p:nvSpPr>
          <p:cNvPr id="127" name="Google Shape;127;p3"/>
          <p:cNvSpPr txBox="1">
            <a:spLocks noGrp="1"/>
          </p:cNvSpPr>
          <p:nvPr>
            <p:ph type="sldNum" idx="12"/>
          </p:nvPr>
        </p:nvSpPr>
        <p:spPr>
          <a:xfrm>
            <a:off x="7112000" y="64262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Helvetica Neue"/>
              <a:buNone/>
            </a:pPr>
            <a:fld id="{00000000-1234-1234-1234-123412341234}" type="slidenum">
              <a:rPr lang="en-US" sz="1600" b="0">
                <a:solidFill>
                  <a:srgbClr val="000000"/>
                </a:solidFill>
                <a:latin typeface="Times New Roman"/>
                <a:ea typeface="Times New Roman"/>
                <a:cs typeface="Times New Roman"/>
                <a:sym typeface="Times New Roman"/>
              </a:rPr>
              <a:t>3</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4"/>
          <p:cNvSpPr txBox="1">
            <a:spLocks noGrp="1"/>
          </p:cNvSpPr>
          <p:nvPr>
            <p:ph type="title" idx="4294967295"/>
          </p:nvPr>
        </p:nvSpPr>
        <p:spPr>
          <a:xfrm>
            <a:off x="2791370" y="314089"/>
            <a:ext cx="3561260" cy="504826"/>
          </a:xfrm>
          <a:prstGeom prst="rect">
            <a:avLst/>
          </a:prstGeom>
          <a:noFill/>
          <a:ln>
            <a:noFill/>
          </a:ln>
        </p:spPr>
        <p:txBody>
          <a:bodyPr spcFirstLastPara="1" wrap="square" lIns="45700" tIns="45700" rIns="45700" bIns="45700" anchor="ctr" anchorCtr="0">
            <a:normAutofit/>
          </a:bodyPr>
          <a:lstStyle/>
          <a:p>
            <a:pPr marL="0" lvl="0" indent="0" algn="ctr" rtl="0">
              <a:lnSpc>
                <a:spcPct val="100000"/>
              </a:lnSpc>
              <a:spcBef>
                <a:spcPts val="0"/>
              </a:spcBef>
              <a:spcAft>
                <a:spcPts val="0"/>
              </a:spcAft>
              <a:buClr>
                <a:srgbClr val="FF0000"/>
              </a:buClr>
              <a:buSzPts val="2090"/>
              <a:buFont typeface="Times New Roman"/>
              <a:buNone/>
            </a:pPr>
            <a:r>
              <a:rPr lang="en-US" sz="2090" b="1">
                <a:solidFill>
                  <a:srgbClr val="FF0000"/>
                </a:solidFill>
              </a:rPr>
              <a:t>The Cosmological</a:t>
            </a:r>
            <a:r>
              <a:rPr lang="en-US" sz="1900" b="1">
                <a:solidFill>
                  <a:srgbClr val="FF0000"/>
                </a:solidFill>
              </a:rPr>
              <a:t> </a:t>
            </a:r>
            <a:r>
              <a:rPr lang="en-US" sz="2090" b="1" baseline="30000">
                <a:solidFill>
                  <a:srgbClr val="FF0000"/>
                </a:solidFill>
              </a:rPr>
              <a:t>7</a:t>
            </a:r>
            <a:r>
              <a:rPr lang="en-US" sz="2090" b="1">
                <a:solidFill>
                  <a:srgbClr val="FF0000"/>
                </a:solidFill>
              </a:rPr>
              <a:t>Li</a:t>
            </a:r>
            <a:r>
              <a:rPr lang="en-US" sz="1900" b="1">
                <a:solidFill>
                  <a:srgbClr val="FF0000"/>
                </a:solidFill>
              </a:rPr>
              <a:t> </a:t>
            </a:r>
            <a:r>
              <a:rPr lang="en-US" sz="2090" b="1">
                <a:solidFill>
                  <a:srgbClr val="FF0000"/>
                </a:solidFill>
              </a:rPr>
              <a:t>problem</a:t>
            </a:r>
            <a:endParaRPr/>
          </a:p>
        </p:txBody>
      </p:sp>
      <p:grpSp>
        <p:nvGrpSpPr>
          <p:cNvPr id="133" name="Google Shape;133;p4"/>
          <p:cNvGrpSpPr/>
          <p:nvPr/>
        </p:nvGrpSpPr>
        <p:grpSpPr>
          <a:xfrm>
            <a:off x="468312" y="981075"/>
            <a:ext cx="3435351" cy="4537075"/>
            <a:chOff x="0" y="0"/>
            <a:chExt cx="3435350" cy="4537075"/>
          </a:xfrm>
        </p:grpSpPr>
        <p:pic>
          <p:nvPicPr>
            <p:cNvPr id="134" name="Google Shape;134;p4" descr="bbneta"/>
            <p:cNvPicPr preferRelativeResize="0"/>
            <p:nvPr/>
          </p:nvPicPr>
          <p:blipFill rotWithShape="1">
            <a:blip r:embed="rId3">
              <a:alphaModFix/>
            </a:blip>
            <a:srcRect/>
            <a:stretch/>
          </p:blipFill>
          <p:spPr>
            <a:xfrm>
              <a:off x="0" y="0"/>
              <a:ext cx="3435350" cy="4537075"/>
            </a:xfrm>
            <a:prstGeom prst="rect">
              <a:avLst/>
            </a:prstGeom>
            <a:noFill/>
            <a:ln>
              <a:noFill/>
            </a:ln>
          </p:spPr>
        </p:pic>
        <p:sp>
          <p:nvSpPr>
            <p:cNvPr id="135" name="Google Shape;135;p4"/>
            <p:cNvSpPr/>
            <p:nvPr/>
          </p:nvSpPr>
          <p:spPr>
            <a:xfrm>
              <a:off x="2266950" y="3095625"/>
              <a:ext cx="792163" cy="360363"/>
            </a:xfrm>
            <a:prstGeom prst="leftArrow">
              <a:avLst>
                <a:gd name="adj1" fmla="val 50000"/>
                <a:gd name="adj2" fmla="val 54956"/>
              </a:avLst>
            </a:prstGeom>
            <a:gradFill>
              <a:gsLst>
                <a:gs pos="0">
                  <a:srgbClr val="66CCFF"/>
                </a:gs>
                <a:gs pos="100000">
                  <a:srgbClr val="1B3643"/>
                </a:gs>
              </a:gsLst>
              <a:lin ang="10800000" scaled="0"/>
            </a:gradFill>
            <a:ln w="9525" cap="flat" cmpd="sng">
              <a:solidFill>
                <a:srgbClr val="000000"/>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grpSp>
      <p:sp>
        <p:nvSpPr>
          <p:cNvPr id="136" name="Google Shape;136;p4"/>
          <p:cNvSpPr txBox="1"/>
          <p:nvPr/>
        </p:nvSpPr>
        <p:spPr>
          <a:xfrm>
            <a:off x="388143" y="5573070"/>
            <a:ext cx="3671889" cy="901202"/>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070C0"/>
              </a:buClr>
              <a:buSzPts val="1600"/>
              <a:buFont typeface="Times New Roman"/>
              <a:buNone/>
            </a:pPr>
            <a:r>
              <a:rPr lang="en-US" sz="1600" b="1" i="1" u="none" strike="noStrike" cap="none">
                <a:solidFill>
                  <a:srgbClr val="0070C0"/>
                </a:solidFill>
                <a:latin typeface="Times New Roman"/>
                <a:ea typeface="Times New Roman"/>
                <a:cs typeface="Times New Roman"/>
                <a:sym typeface="Times New Roman"/>
              </a:rPr>
              <a:t>Observed (predicted) values : bands (lines)</a:t>
            </a:r>
            <a:r>
              <a:rPr lang="en-US" sz="1600" b="0" i="1" u="none" strike="noStrike" cap="none">
                <a:solidFill>
                  <a:srgbClr val="0070C0"/>
                </a:solidFill>
                <a:latin typeface="Times New Roman"/>
                <a:ea typeface="Times New Roman"/>
                <a:cs typeface="Times New Roman"/>
                <a:sym typeface="Times New Roman"/>
              </a:rPr>
              <a:t> </a:t>
            </a:r>
            <a:endParaRPr sz="2000" b="1" i="1" u="none" strike="noStrike" cap="none">
              <a:solidFill>
                <a:srgbClr val="0070C0"/>
              </a:solidFill>
              <a:latin typeface="Times"/>
              <a:ea typeface="Times"/>
              <a:cs typeface="Times"/>
              <a:sym typeface="Times"/>
            </a:endParaRPr>
          </a:p>
          <a:p>
            <a:pPr marL="0" marR="0" lvl="0" indent="0" algn="ctr" rtl="0">
              <a:lnSpc>
                <a:spcPct val="100000"/>
              </a:lnSpc>
              <a:spcBef>
                <a:spcPts val="0"/>
              </a:spcBef>
              <a:spcAft>
                <a:spcPts val="0"/>
              </a:spcAft>
              <a:buClr>
                <a:srgbClr val="0070C0"/>
              </a:buClr>
              <a:buSzPts val="1800"/>
              <a:buFont typeface="Times New Roman"/>
              <a:buNone/>
            </a:pPr>
            <a:r>
              <a:rPr lang="en-US" sz="1800" b="0" i="1" u="none" strike="noStrike" cap="none">
                <a:solidFill>
                  <a:srgbClr val="0070C0"/>
                </a:solidFill>
                <a:latin typeface="Times New Roman"/>
                <a:ea typeface="Times New Roman"/>
                <a:cs typeface="Times New Roman"/>
                <a:sym typeface="Times New Roman"/>
              </a:rPr>
              <a:t> </a:t>
            </a:r>
            <a:r>
              <a:rPr lang="en-US" sz="1800" b="0" i="0" u="none" strike="noStrike" cap="none">
                <a:solidFill>
                  <a:srgbClr val="000000"/>
                </a:solidFill>
                <a:latin typeface="Noto Sans Symbols"/>
                <a:ea typeface="Noto Sans Symbols"/>
                <a:cs typeface="Noto Sans Symbols"/>
                <a:sym typeface="Noto Sans Symbols"/>
              </a:rPr>
              <a:t>η</a:t>
            </a:r>
            <a:r>
              <a:rPr lang="en-US" sz="1800" b="1" i="1" u="none" strike="noStrike" cap="none">
                <a:solidFill>
                  <a:srgbClr val="000000"/>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 n</a:t>
            </a:r>
            <a:r>
              <a:rPr lang="en-US" sz="1800" b="0" i="0" u="none" strike="noStrike" cap="none" baseline="-25000">
                <a:solidFill>
                  <a:srgbClr val="000000"/>
                </a:solidFill>
                <a:latin typeface="Times New Roman"/>
                <a:ea typeface="Times New Roman"/>
                <a:cs typeface="Times New Roman"/>
                <a:sym typeface="Times New Roman"/>
              </a:rPr>
              <a:t>B</a:t>
            </a:r>
            <a:r>
              <a:rPr lang="en-US" sz="1800" b="0" i="0" u="none" strike="noStrike" cap="none">
                <a:solidFill>
                  <a:srgbClr val="000000"/>
                </a:solidFill>
                <a:latin typeface="Times New Roman"/>
                <a:ea typeface="Times New Roman"/>
                <a:cs typeface="Times New Roman"/>
                <a:sym typeface="Times New Roman"/>
              </a:rPr>
              <a:t>/n</a:t>
            </a:r>
            <a:r>
              <a:rPr lang="en-US" sz="1800" b="0" i="0" u="none" strike="noStrike" cap="none" baseline="-25000">
                <a:solidFill>
                  <a:srgbClr val="000000"/>
                </a:solidFill>
                <a:latin typeface="Noto Sans Symbols"/>
                <a:ea typeface="Noto Sans Symbols"/>
                <a:cs typeface="Noto Sans Symbols"/>
                <a:sym typeface="Noto Sans Symbols"/>
              </a:rPr>
              <a:t>γ</a:t>
            </a:r>
            <a:r>
              <a:rPr lang="en-US" sz="1800" b="0" i="0" u="none" strike="noStrike" cap="none">
                <a:solidFill>
                  <a:srgbClr val="000000"/>
                </a:solidFill>
                <a:latin typeface="Times New Roman"/>
                <a:ea typeface="Times New Roman"/>
                <a:cs typeface="Times New Roman"/>
                <a:sym typeface="Times New Roman"/>
              </a:rPr>
              <a:t> = 6.104 ± 0.058 × 10</a:t>
            </a:r>
            <a:r>
              <a:rPr lang="en-US" sz="1800" b="0" i="0" u="none" strike="noStrike" cap="none" baseline="30000">
                <a:solidFill>
                  <a:srgbClr val="000000"/>
                </a:solidFill>
                <a:latin typeface="Times New Roman"/>
                <a:ea typeface="Times New Roman"/>
                <a:cs typeface="Times New Roman"/>
                <a:sym typeface="Times New Roman"/>
              </a:rPr>
              <a:t>−10 </a:t>
            </a:r>
            <a:r>
              <a:rPr lang="en-US" sz="1800" b="0" i="0" u="none" strike="noStrike" cap="none">
                <a:solidFill>
                  <a:srgbClr val="000000"/>
                </a:solidFill>
                <a:latin typeface="Times New Roman"/>
                <a:ea typeface="Times New Roman"/>
                <a:cs typeface="Times New Roman"/>
                <a:sym typeface="Times New Roman"/>
              </a:rPr>
              <a:t>baryon-to-photon ratio</a:t>
            </a:r>
            <a:endParaRPr/>
          </a:p>
        </p:txBody>
      </p:sp>
      <p:sp>
        <p:nvSpPr>
          <p:cNvPr id="137" name="Google Shape;137;p4"/>
          <p:cNvSpPr txBox="1"/>
          <p:nvPr/>
        </p:nvSpPr>
        <p:spPr>
          <a:xfrm>
            <a:off x="4077208" y="979206"/>
            <a:ext cx="4646614" cy="4494859"/>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Times New Roman"/>
                <a:ea typeface="Times New Roman"/>
                <a:cs typeface="Times New Roman"/>
                <a:sym typeface="Times New Roman"/>
              </a:rPr>
              <a:t>BBN theory over predicts the abundance of </a:t>
            </a:r>
            <a:r>
              <a:rPr lang="en-US" sz="2000" b="0" i="0" u="none" strike="noStrike" cap="none" baseline="30000">
                <a:solidFill>
                  <a:srgbClr val="000000"/>
                </a:solidFill>
                <a:latin typeface="Times New Roman"/>
                <a:ea typeface="Times New Roman"/>
                <a:cs typeface="Times New Roman"/>
                <a:sym typeface="Times New Roman"/>
              </a:rPr>
              <a:t>7</a:t>
            </a:r>
            <a:r>
              <a:rPr lang="en-US" sz="2000" b="0" i="0" u="none" strike="noStrike" cap="none">
                <a:solidFill>
                  <a:srgbClr val="000000"/>
                </a:solidFill>
                <a:latin typeface="Times New Roman"/>
                <a:ea typeface="Times New Roman"/>
                <a:cs typeface="Times New Roman"/>
                <a:sym typeface="Times New Roman"/>
              </a:rPr>
              <a:t>Li by about a factor ~ 3 and up to five sigma deviation from observation. The theory uses the </a:t>
            </a:r>
            <a:r>
              <a:rPr lang="en-US" sz="2000" b="1" i="0" u="none" strike="noStrike" cap="none">
                <a:solidFill>
                  <a:srgbClr val="942192"/>
                </a:solidFill>
                <a:latin typeface="Times New Roman"/>
                <a:ea typeface="Times New Roman"/>
                <a:cs typeface="Times New Roman"/>
                <a:sym typeface="Times New Roman"/>
              </a:rPr>
              <a:t>baryon-to-photon </a:t>
            </a:r>
            <a:r>
              <a:rPr lang="en-US" sz="2000" b="0" i="0" u="none" strike="noStrike" cap="none">
                <a:solidFill>
                  <a:srgbClr val="000000"/>
                </a:solidFill>
                <a:latin typeface="Times New Roman"/>
                <a:ea typeface="Times New Roman"/>
                <a:cs typeface="Times New Roman"/>
                <a:sym typeface="Times New Roman"/>
              </a:rPr>
              <a:t>ratio </a:t>
            </a:r>
            <a:r>
              <a:rPr lang="en-US" sz="1600" b="0" i="0" u="none" strike="noStrike" cap="none">
                <a:solidFill>
                  <a:srgbClr val="000000"/>
                </a:solidFill>
                <a:latin typeface="Noto Sans Symbols"/>
                <a:ea typeface="Noto Sans Symbols"/>
                <a:cs typeface="Noto Sans Symbols"/>
                <a:sym typeface="Noto Sans Symbols"/>
              </a:rPr>
              <a:t>η  </a:t>
            </a:r>
            <a:r>
              <a:rPr lang="en-US" sz="2000" b="0" i="0" u="none" strike="noStrike" cap="none">
                <a:solidFill>
                  <a:srgbClr val="000000"/>
                </a:solidFill>
                <a:latin typeface="Times New Roman"/>
                <a:ea typeface="Times New Roman"/>
                <a:cs typeface="Times New Roman"/>
                <a:sym typeface="Times New Roman"/>
              </a:rPr>
              <a:t>from measurements of </a:t>
            </a:r>
            <a:r>
              <a:rPr lang="en-US" sz="2000" b="1" i="0" u="none" strike="noStrike" cap="none">
                <a:solidFill>
                  <a:srgbClr val="942192"/>
                </a:solidFill>
                <a:latin typeface="Times New Roman"/>
                <a:ea typeface="Times New Roman"/>
                <a:cs typeface="Times New Roman"/>
                <a:sym typeface="Times New Roman"/>
              </a:rPr>
              <a:t>cosmic microwave background</a:t>
            </a:r>
            <a:r>
              <a:rPr lang="en-US" sz="2000" b="0" i="0" u="none" strike="noStrike" cap="none">
                <a:solidFill>
                  <a:srgbClr val="000000"/>
                </a:solidFill>
                <a:latin typeface="Times New Roman"/>
                <a:ea typeface="Times New Roman"/>
                <a:cs typeface="Times New Roman"/>
                <a:sym typeface="Times New Roman"/>
              </a:rPr>
              <a:t> </a:t>
            </a:r>
            <a:r>
              <a:rPr lang="en-US" sz="1600" b="0" i="0" u="none" strike="noStrike" cap="none">
                <a:solidFill>
                  <a:srgbClr val="000000"/>
                </a:solidFill>
                <a:latin typeface="Times New Roman"/>
                <a:ea typeface="Times New Roman"/>
                <a:cs typeface="Times New Roman"/>
                <a:sym typeface="Times New Roman"/>
              </a:rPr>
              <a:t>(</a:t>
            </a:r>
            <a:r>
              <a:rPr lang="en-US" sz="1600" b="1" i="0" u="none" strike="noStrike" cap="none">
                <a:solidFill>
                  <a:srgbClr val="0433FF"/>
                </a:solidFill>
                <a:latin typeface="Source Sans Pro"/>
                <a:ea typeface="Source Sans Pro"/>
                <a:cs typeface="Source Sans Pro"/>
                <a:sym typeface="Source Sans Pro"/>
              </a:rPr>
              <a:t>WMAP / PLANCK</a:t>
            </a:r>
            <a:r>
              <a:rPr lang="en-US" sz="1600" b="0" i="0" u="none" strike="noStrike" cap="none">
                <a:solidFill>
                  <a:srgbClr val="000000"/>
                </a:solidFill>
                <a:latin typeface="Source Sans Pro"/>
                <a:ea typeface="Source Sans Pro"/>
                <a:cs typeface="Source Sans Pro"/>
                <a:sym typeface="Source Sans Pro"/>
              </a:rPr>
              <a:t>)</a:t>
            </a:r>
            <a:r>
              <a:rPr lang="en-US" sz="1600" b="0" i="0" u="none" strike="noStrike" cap="none">
                <a:solidFill>
                  <a:srgbClr val="000000"/>
                </a:solidFill>
                <a:latin typeface="Times New Roman"/>
                <a:ea typeface="Times New Roman"/>
                <a:cs typeface="Times New Roman"/>
                <a:sym typeface="Times New Roman"/>
              </a:rPr>
              <a:t>. </a:t>
            </a:r>
            <a:r>
              <a:rPr lang="en-US" sz="2000" b="1" i="1" u="none" strike="noStrike" cap="none" baseline="-25000">
                <a:solidFill>
                  <a:srgbClr val="000000"/>
                </a:solidFill>
                <a:latin typeface="Times New Roman"/>
                <a:ea typeface="Times New Roman"/>
                <a:cs typeface="Times New Roman"/>
                <a:sym typeface="Times New Roman"/>
              </a:rPr>
              <a:t> </a:t>
            </a:r>
            <a:endParaRPr sz="2000" b="1" i="1" u="none" strike="noStrike" cap="none" baseline="-25000">
              <a:solidFill>
                <a:srgbClr val="212121"/>
              </a:solidFill>
              <a:latin typeface="Times"/>
              <a:ea typeface="Times"/>
              <a:cs typeface="Times"/>
              <a:sym typeface="Times"/>
            </a:endParaRPr>
          </a:p>
          <a:p>
            <a:pPr marL="342900" marR="0" lvl="0" indent="-342900" algn="l" rtl="0">
              <a:lnSpc>
                <a:spcPct val="100000"/>
              </a:lnSpc>
              <a:spcBef>
                <a:spcPts val="400"/>
              </a:spcBef>
              <a:spcAft>
                <a:spcPts val="0"/>
              </a:spcAft>
              <a:buClr>
                <a:srgbClr val="000000"/>
              </a:buClr>
              <a:buSzPts val="2000"/>
              <a:buFont typeface="Times New Roman"/>
              <a:buNone/>
            </a:pPr>
            <a:endParaRPr sz="2000" b="1" i="1" u="none" strike="noStrike" cap="none" baseline="-25000">
              <a:solidFill>
                <a:srgbClr val="212121"/>
              </a:solidFill>
              <a:latin typeface="Times"/>
              <a:ea typeface="Times"/>
              <a:cs typeface="Times"/>
              <a:sym typeface="Times"/>
            </a:endParaRPr>
          </a:p>
          <a:p>
            <a:pPr marL="342900" marR="0" lvl="0" indent="-342900" algn="l" rtl="0">
              <a:lnSpc>
                <a:spcPct val="100000"/>
              </a:lnSpc>
              <a:spcBef>
                <a:spcPts val="400"/>
              </a:spcBef>
              <a:spcAft>
                <a:spcPts val="0"/>
              </a:spcAft>
              <a:buClr>
                <a:srgbClr val="000000"/>
              </a:buClr>
              <a:buSzPts val="1600"/>
              <a:buFont typeface="Times New Roman"/>
              <a:buNone/>
            </a:pPr>
            <a:r>
              <a:rPr lang="en-US" sz="1600" b="1" i="0" u="none" strike="noStrike" cap="none">
                <a:solidFill>
                  <a:srgbClr val="000000"/>
                </a:solidFill>
                <a:latin typeface="Times New Roman"/>
                <a:ea typeface="Times New Roman"/>
                <a:cs typeface="Times New Roman"/>
                <a:sym typeface="Times New Roman"/>
              </a:rPr>
              <a:t>BBN  theory  using</a:t>
            </a:r>
            <a:r>
              <a:rPr lang="en-US" sz="1600" b="1" i="1" u="none" strike="noStrike" cap="none">
                <a:solidFill>
                  <a:srgbClr val="000000"/>
                </a:solidFill>
                <a:latin typeface="Times New Roman"/>
                <a:ea typeface="Times New Roman"/>
                <a:cs typeface="Times New Roman"/>
                <a:sym typeface="Times New Roman"/>
              </a:rPr>
              <a:t>  </a:t>
            </a:r>
            <a:r>
              <a:rPr lang="en-US" sz="1600" b="0" i="0" u="none" strike="noStrike" cap="none">
                <a:solidFill>
                  <a:srgbClr val="000000"/>
                </a:solidFill>
                <a:latin typeface="Noto Sans Symbols"/>
                <a:ea typeface="Noto Sans Symbols"/>
                <a:cs typeface="Noto Sans Symbols"/>
                <a:sym typeface="Noto Sans Symbols"/>
              </a:rPr>
              <a:t>η</a:t>
            </a:r>
            <a:r>
              <a:rPr lang="en-US" sz="1600" b="1" i="0" u="none" strike="noStrike" cap="none">
                <a:solidFill>
                  <a:srgbClr val="000000"/>
                </a:solidFill>
                <a:latin typeface="Times New Roman"/>
                <a:ea typeface="Times New Roman"/>
                <a:cs typeface="Times New Roman"/>
                <a:sym typeface="Times New Roman"/>
              </a:rPr>
              <a:t>:</a:t>
            </a:r>
            <a:r>
              <a:rPr lang="en-US" sz="1600" b="0" i="0" u="none" strike="noStrike" cap="none">
                <a:solidFill>
                  <a:srgbClr val="000000"/>
                </a:solidFill>
                <a:latin typeface="Times New Roman"/>
                <a:ea typeface="Times New Roman"/>
                <a:cs typeface="Times New Roman"/>
                <a:sym typeface="Times New Roman"/>
              </a:rPr>
              <a:t> </a:t>
            </a:r>
            <a:r>
              <a:rPr lang="en-US" sz="1600" b="0" i="0" u="none" strike="noStrike" cap="none" baseline="30000">
                <a:solidFill>
                  <a:srgbClr val="000000"/>
                </a:solidFill>
                <a:latin typeface="Times New Roman"/>
                <a:ea typeface="Times New Roman"/>
                <a:cs typeface="Times New Roman"/>
                <a:sym typeface="Times New Roman"/>
              </a:rPr>
              <a:t>    </a:t>
            </a:r>
            <a:endParaRPr sz="1600" b="1" i="0" u="none" strike="noStrike" cap="none" baseline="30000">
              <a:solidFill>
                <a:srgbClr val="212121"/>
              </a:solidFill>
              <a:latin typeface="Times"/>
              <a:ea typeface="Times"/>
              <a:cs typeface="Times"/>
              <a:sym typeface="Times"/>
            </a:endParaRPr>
          </a:p>
          <a:p>
            <a:pPr marL="342900" marR="0" lvl="0" indent="-342900" algn="l" rtl="0">
              <a:lnSpc>
                <a:spcPct val="100000"/>
              </a:lnSpc>
              <a:spcBef>
                <a:spcPts val="400"/>
              </a:spcBef>
              <a:spcAft>
                <a:spcPts val="0"/>
              </a:spcAft>
              <a:buClr>
                <a:srgbClr val="000000"/>
              </a:buClr>
              <a:buSzPts val="1600"/>
              <a:buFont typeface="Times New Roman"/>
              <a:buNone/>
            </a:pPr>
            <a:r>
              <a:rPr lang="en-US" sz="1600" b="1" i="0" u="none" strike="noStrike" cap="none">
                <a:solidFill>
                  <a:srgbClr val="000000"/>
                </a:solidFill>
                <a:latin typeface="Times New Roman"/>
                <a:ea typeface="Times New Roman"/>
                <a:cs typeface="Times New Roman"/>
                <a:sym typeface="Times New Roman"/>
              </a:rPr>
              <a:t>Observationally extracted:</a:t>
            </a:r>
            <a:r>
              <a:rPr lang="en-US" sz="1600" b="1" i="1" u="none" strike="noStrike" cap="none">
                <a:solidFill>
                  <a:srgbClr val="000000"/>
                </a:solidFill>
                <a:latin typeface="Times New Roman"/>
                <a:ea typeface="Times New Roman"/>
                <a:cs typeface="Times New Roman"/>
                <a:sym typeface="Times New Roman"/>
              </a:rPr>
              <a:t> </a:t>
            </a:r>
            <a:r>
              <a:rPr lang="en-US" sz="1600" b="0" i="0" u="none" strike="noStrike" cap="none">
                <a:solidFill>
                  <a:srgbClr val="000000"/>
                </a:solidFill>
                <a:latin typeface="Times New Roman"/>
                <a:ea typeface="Times New Roman"/>
                <a:cs typeface="Times New Roman"/>
                <a:sym typeface="Times New Roman"/>
              </a:rPr>
              <a:t> </a:t>
            </a:r>
            <a:r>
              <a:rPr lang="en-US" sz="3200" b="1" i="1" u="none" strike="noStrike" cap="none" baseline="-25000">
                <a:solidFill>
                  <a:srgbClr val="000000"/>
                </a:solidFill>
                <a:latin typeface="Times New Roman"/>
                <a:ea typeface="Times New Roman"/>
                <a:cs typeface="Times New Roman"/>
                <a:sym typeface="Times New Roman"/>
              </a:rPr>
              <a:t>          </a:t>
            </a:r>
            <a:endParaRPr sz="2000" b="1" i="1" u="none" strike="noStrike" cap="none" baseline="-25000">
              <a:solidFill>
                <a:srgbClr val="212121"/>
              </a:solidFill>
              <a:latin typeface="Times"/>
              <a:ea typeface="Times"/>
              <a:cs typeface="Times"/>
              <a:sym typeface="Times"/>
            </a:endParaRPr>
          </a:p>
          <a:p>
            <a:pPr marL="342900" marR="0" lvl="0" indent="-342900" algn="l" rtl="0">
              <a:lnSpc>
                <a:spcPct val="100000"/>
              </a:lnSpc>
              <a:spcBef>
                <a:spcPts val="400"/>
              </a:spcBef>
              <a:spcAft>
                <a:spcPts val="0"/>
              </a:spcAft>
              <a:buClr>
                <a:srgbClr val="000000"/>
              </a:buClr>
              <a:buSzPts val="2000"/>
              <a:buFont typeface="Times New Roman"/>
              <a:buNone/>
            </a:pPr>
            <a:endParaRPr sz="2000" b="1" i="1" u="none" strike="noStrike" cap="none" baseline="-25000">
              <a:solidFill>
                <a:srgbClr val="212121"/>
              </a:solidFill>
              <a:latin typeface="Times"/>
              <a:ea typeface="Times"/>
              <a:cs typeface="Times"/>
              <a:sym typeface="Times"/>
            </a:endParaRPr>
          </a:p>
          <a:p>
            <a:pPr marL="342900" marR="0" lvl="0" indent="-342900" algn="ctr" rtl="0">
              <a:lnSpc>
                <a:spcPct val="100000"/>
              </a:lnSpc>
              <a:spcBef>
                <a:spcPts val="400"/>
              </a:spcBef>
              <a:spcAft>
                <a:spcPts val="0"/>
              </a:spcAft>
              <a:buClr>
                <a:srgbClr val="FF0000"/>
              </a:buClr>
              <a:buSzPts val="2200"/>
              <a:buFont typeface="Times New Roman"/>
              <a:buNone/>
            </a:pPr>
            <a:r>
              <a:rPr lang="en-US" sz="2200" b="1" i="1" u="none" strike="noStrike" cap="none">
                <a:solidFill>
                  <a:srgbClr val="FF0000"/>
                </a:solidFill>
                <a:latin typeface="Times New Roman"/>
                <a:ea typeface="Times New Roman"/>
                <a:cs typeface="Times New Roman"/>
                <a:sym typeface="Times New Roman"/>
              </a:rPr>
              <a:t>Serious discrepancy</a:t>
            </a:r>
            <a:r>
              <a:rPr lang="en-US" sz="2000" b="0" i="0" u="none" strike="noStrike" cap="none">
                <a:solidFill>
                  <a:srgbClr val="000000"/>
                </a:solidFill>
                <a:latin typeface="Times New Roman"/>
                <a:ea typeface="Times New Roman"/>
                <a:cs typeface="Times New Roman"/>
                <a:sym typeface="Times New Roman"/>
              </a:rPr>
              <a:t> </a:t>
            </a:r>
            <a:endParaRPr sz="1700" b="1" i="0" u="none" strike="noStrike" cap="none">
              <a:solidFill>
                <a:srgbClr val="212121"/>
              </a:solidFill>
              <a:latin typeface="Times"/>
              <a:ea typeface="Times"/>
              <a:cs typeface="Times"/>
              <a:sym typeface="Times"/>
            </a:endParaRPr>
          </a:p>
          <a:p>
            <a:pPr marL="0" marR="0" lvl="0" indent="0" algn="l" rtl="0">
              <a:lnSpc>
                <a:spcPct val="100000"/>
              </a:lnSpc>
              <a:spcBef>
                <a:spcPts val="400"/>
              </a:spcBef>
              <a:spcAft>
                <a:spcPts val="0"/>
              </a:spcAft>
              <a:buClr>
                <a:srgbClr val="000000"/>
              </a:buClr>
              <a:buSzPts val="1700"/>
              <a:buFont typeface="Arial"/>
              <a:buNone/>
            </a:pPr>
            <a:endParaRPr sz="1700" b="1" i="0" u="none" strike="noStrike" cap="none">
              <a:solidFill>
                <a:srgbClr val="212121"/>
              </a:solidFill>
              <a:latin typeface="Times"/>
              <a:ea typeface="Times"/>
              <a:cs typeface="Times"/>
              <a:sym typeface="Times"/>
            </a:endParaRPr>
          </a:p>
          <a:p>
            <a:pPr marL="0" marR="0" lvl="0" indent="0" algn="ctr" rtl="0">
              <a:lnSpc>
                <a:spcPct val="100000"/>
              </a:lnSpc>
              <a:spcBef>
                <a:spcPts val="400"/>
              </a:spcBef>
              <a:spcAft>
                <a:spcPts val="0"/>
              </a:spcAft>
              <a:buClr>
                <a:srgbClr val="000000"/>
              </a:buClr>
              <a:buSzPts val="2000"/>
              <a:buFont typeface="Arial"/>
              <a:buNone/>
            </a:pPr>
            <a:r>
              <a:rPr lang="en-US" sz="2000" b="0" i="0" u="none" strike="noStrike" cap="none">
                <a:solidFill>
                  <a:srgbClr val="000000"/>
                </a:solidFill>
                <a:latin typeface="Times New Roman"/>
                <a:ea typeface="Times New Roman"/>
                <a:cs typeface="Times New Roman"/>
                <a:sym typeface="Times New Roman"/>
              </a:rPr>
              <a:t>Good agreement of BBN predicted abundances with observations for </a:t>
            </a:r>
            <a:r>
              <a:rPr lang="en-US" sz="2000" b="0" i="0" u="none" strike="noStrike" cap="none" baseline="30000">
                <a:solidFill>
                  <a:srgbClr val="000000"/>
                </a:solidFill>
                <a:latin typeface="Times New Roman"/>
                <a:ea typeface="Times New Roman"/>
                <a:cs typeface="Times New Roman"/>
                <a:sym typeface="Times New Roman"/>
              </a:rPr>
              <a:t>2</a:t>
            </a:r>
            <a:r>
              <a:rPr lang="en-US" sz="2000" b="0" i="0" u="none" strike="noStrike" cap="none">
                <a:solidFill>
                  <a:srgbClr val="000000"/>
                </a:solidFill>
                <a:latin typeface="Times New Roman"/>
                <a:ea typeface="Times New Roman"/>
                <a:cs typeface="Times New Roman"/>
                <a:sym typeface="Times New Roman"/>
              </a:rPr>
              <a:t>H, </a:t>
            </a:r>
            <a:r>
              <a:rPr lang="en-US" sz="2000" b="0" i="0" u="none" strike="noStrike" cap="none" baseline="30000">
                <a:solidFill>
                  <a:srgbClr val="000000"/>
                </a:solidFill>
                <a:latin typeface="Times New Roman"/>
                <a:ea typeface="Times New Roman"/>
                <a:cs typeface="Times New Roman"/>
                <a:sym typeface="Times New Roman"/>
              </a:rPr>
              <a:t>4</a:t>
            </a:r>
            <a:r>
              <a:rPr lang="en-US" sz="2000" b="0" i="0" u="none" strike="noStrike" cap="none">
                <a:solidFill>
                  <a:srgbClr val="000000"/>
                </a:solidFill>
                <a:latin typeface="Times New Roman"/>
                <a:ea typeface="Times New Roman"/>
                <a:cs typeface="Times New Roman"/>
                <a:sym typeface="Times New Roman"/>
              </a:rPr>
              <a:t>He.</a:t>
            </a:r>
            <a:endParaRPr/>
          </a:p>
        </p:txBody>
      </p:sp>
      <p:grpSp>
        <p:nvGrpSpPr>
          <p:cNvPr id="138" name="Google Shape;138;p4"/>
          <p:cNvGrpSpPr/>
          <p:nvPr/>
        </p:nvGrpSpPr>
        <p:grpSpPr>
          <a:xfrm>
            <a:off x="4551871" y="5686743"/>
            <a:ext cx="3671889" cy="764294"/>
            <a:chOff x="0" y="0"/>
            <a:chExt cx="3671888" cy="764292"/>
          </a:xfrm>
        </p:grpSpPr>
        <p:sp>
          <p:nvSpPr>
            <p:cNvPr id="139" name="Google Shape;139;p4"/>
            <p:cNvSpPr txBox="1"/>
            <p:nvPr/>
          </p:nvSpPr>
          <p:spPr>
            <a:xfrm>
              <a:off x="0" y="0"/>
              <a:ext cx="3671888" cy="764292"/>
            </a:xfrm>
            <a:prstGeom prst="rect">
              <a:avLst/>
            </a:prstGeom>
            <a:solidFill>
              <a:srgbClr val="FFFB00"/>
            </a:solidFill>
            <a:ln>
              <a:noFill/>
            </a:ln>
            <a:effectLst>
              <a:outerShdw blurRad="101600" dist="25400" dir="5400000" rotWithShape="0">
                <a:srgbClr val="000000">
                  <a:alpha val="74901"/>
                </a:srgbClr>
              </a:outerShdw>
            </a:effectLst>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2400"/>
                <a:buFont typeface="Times New Roman"/>
                <a:buNone/>
              </a:pPr>
              <a:endParaRPr sz="2400" b="0" i="0" u="none" strike="noStrike" cap="none">
                <a:solidFill>
                  <a:srgbClr val="000000"/>
                </a:solidFill>
                <a:latin typeface="Times New Roman"/>
                <a:ea typeface="Times New Roman"/>
                <a:cs typeface="Times New Roman"/>
                <a:sym typeface="Times New Roman"/>
              </a:endParaRPr>
            </a:p>
          </p:txBody>
        </p:sp>
        <p:sp>
          <p:nvSpPr>
            <p:cNvPr id="140" name="Google Shape;140;p4"/>
            <p:cNvSpPr txBox="1"/>
            <p:nvPr/>
          </p:nvSpPr>
          <p:spPr>
            <a:xfrm>
              <a:off x="73962" y="6541"/>
              <a:ext cx="3523963" cy="725811"/>
            </a:xfrm>
            <a:prstGeom prst="rect">
              <a:avLst/>
            </a:prstGeom>
            <a:noFill/>
            <a:ln>
              <a:noFill/>
            </a:ln>
          </p:spPr>
          <p:txBody>
            <a:bodyPr spcFirstLastPara="1" wrap="square" lIns="45700" tIns="45700" rIns="45700" bIns="45700" anchor="t" anchorCtr="0">
              <a:spAutoFit/>
            </a:bodyPr>
            <a:lstStyle/>
            <a:p>
              <a:pPr marL="342900" marR="0" lvl="0" indent="-342900" algn="ctr" rtl="0">
                <a:lnSpc>
                  <a:spcPct val="100000"/>
                </a:lnSpc>
                <a:spcBef>
                  <a:spcPts val="0"/>
                </a:spcBef>
                <a:spcAft>
                  <a:spcPts val="0"/>
                </a:spcAft>
                <a:buClr>
                  <a:srgbClr val="000000"/>
                </a:buClr>
                <a:buSzPts val="2000"/>
                <a:buFont typeface="Times New Roman"/>
                <a:buNone/>
              </a:pPr>
              <a:r>
                <a:rPr lang="en-US" sz="2000" b="0" i="0" u="none" strike="noStrike" cap="none">
                  <a:solidFill>
                    <a:srgbClr val="000000"/>
                  </a:solidFill>
                  <a:latin typeface="Times New Roman"/>
                  <a:ea typeface="Times New Roman"/>
                  <a:cs typeface="Times New Roman"/>
                  <a:sym typeface="Times New Roman"/>
                </a:rPr>
                <a:t>For decades, one of the </a:t>
              </a:r>
              <a:endParaRPr/>
            </a:p>
            <a:p>
              <a:pPr marL="342900" marR="0" lvl="0" indent="-342900" algn="ctr" rtl="0">
                <a:lnSpc>
                  <a:spcPct val="100000"/>
                </a:lnSpc>
                <a:spcBef>
                  <a:spcPts val="400"/>
                </a:spcBef>
                <a:spcAft>
                  <a:spcPts val="0"/>
                </a:spcAft>
                <a:buClr>
                  <a:schemeClr val="accent2"/>
                </a:buClr>
                <a:buSzPts val="2000"/>
                <a:buFont typeface="Times New Roman"/>
                <a:buNone/>
              </a:pPr>
              <a:r>
                <a:rPr lang="en-US" sz="2000" b="1" i="0" u="none" strike="noStrike" cap="none">
                  <a:solidFill>
                    <a:schemeClr val="accent2"/>
                  </a:solidFill>
                  <a:latin typeface="Times New Roman"/>
                  <a:ea typeface="Times New Roman"/>
                  <a:cs typeface="Times New Roman"/>
                  <a:sym typeface="Times New Roman"/>
                </a:rPr>
                <a:t>important unresolved problems</a:t>
              </a:r>
              <a:endParaRPr/>
            </a:p>
          </p:txBody>
        </p:sp>
      </p:grpSp>
      <p:grpSp>
        <p:nvGrpSpPr>
          <p:cNvPr id="141" name="Google Shape;141;p4"/>
          <p:cNvGrpSpPr/>
          <p:nvPr/>
        </p:nvGrpSpPr>
        <p:grpSpPr>
          <a:xfrm>
            <a:off x="6425624" y="2935474"/>
            <a:ext cx="2068381" cy="1144040"/>
            <a:chOff x="0" y="0"/>
            <a:chExt cx="2068380" cy="1144039"/>
          </a:xfrm>
        </p:grpSpPr>
        <p:pic>
          <p:nvPicPr>
            <p:cNvPr id="142" name="Google Shape;142;p4" descr="Image"/>
            <p:cNvPicPr preferRelativeResize="0"/>
            <p:nvPr/>
          </p:nvPicPr>
          <p:blipFill rotWithShape="1">
            <a:blip r:embed="rId4">
              <a:alphaModFix/>
            </a:blip>
            <a:srcRect/>
            <a:stretch/>
          </p:blipFill>
          <p:spPr>
            <a:xfrm>
              <a:off x="36194" y="0"/>
              <a:ext cx="2013932" cy="545905"/>
            </a:xfrm>
            <a:prstGeom prst="rect">
              <a:avLst/>
            </a:prstGeom>
            <a:noFill/>
            <a:ln>
              <a:noFill/>
            </a:ln>
          </p:spPr>
        </p:pic>
        <p:pic>
          <p:nvPicPr>
            <p:cNvPr id="143" name="Google Shape;143;p4" descr="Image"/>
            <p:cNvPicPr preferRelativeResize="0"/>
            <p:nvPr/>
          </p:nvPicPr>
          <p:blipFill rotWithShape="1">
            <a:blip r:embed="rId5">
              <a:alphaModFix/>
            </a:blip>
            <a:srcRect/>
            <a:stretch/>
          </p:blipFill>
          <p:spPr>
            <a:xfrm>
              <a:off x="0" y="558147"/>
              <a:ext cx="2068380" cy="585892"/>
            </a:xfrm>
            <a:prstGeom prst="rect">
              <a:avLst/>
            </a:prstGeom>
            <a:noFill/>
            <a:ln>
              <a:noFill/>
            </a:ln>
          </p:spPr>
        </p:pic>
      </p:grpSp>
      <p:sp>
        <p:nvSpPr>
          <p:cNvPr id="144" name="Google Shape;144;p4"/>
          <p:cNvSpPr txBox="1">
            <a:spLocks noGrp="1"/>
          </p:cNvSpPr>
          <p:nvPr>
            <p:ph type="sldNum" idx="12"/>
          </p:nvPr>
        </p:nvSpPr>
        <p:spPr>
          <a:xfrm>
            <a:off x="7112000" y="64262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5"/>
          <p:cNvSpPr txBox="1"/>
          <p:nvPr/>
        </p:nvSpPr>
        <p:spPr>
          <a:xfrm>
            <a:off x="573335" y="937305"/>
            <a:ext cx="7997330" cy="5524549"/>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FF9300"/>
              </a:buClr>
              <a:buSzPts val="1900"/>
              <a:buFont typeface="Times New Roman"/>
              <a:buNone/>
            </a:pPr>
            <a:r>
              <a:rPr lang="en-US" sz="1900" b="1" i="0" u="none" strike="noStrike" cap="none" dirty="0">
                <a:solidFill>
                  <a:srgbClr val="FF9300"/>
                </a:solidFill>
                <a:latin typeface="Times New Roman"/>
                <a:ea typeface="Times New Roman"/>
                <a:cs typeface="Times New Roman"/>
                <a:sym typeface="Times New Roman"/>
              </a:rPr>
              <a:t>Astrophysical solutions </a:t>
            </a:r>
            <a:r>
              <a:rPr lang="en-US" sz="1900" b="0" i="0" u="none" strike="noStrike" cap="none" dirty="0">
                <a:solidFill>
                  <a:srgbClr val="000000"/>
                </a:solidFill>
                <a:latin typeface="Times New Roman"/>
                <a:ea typeface="Times New Roman"/>
                <a:cs typeface="Times New Roman"/>
                <a:sym typeface="Times New Roman"/>
              </a:rPr>
              <a:t>tried to reconcile the difference on the basis of stellar processing of </a:t>
            </a:r>
            <a:r>
              <a:rPr lang="en-US" sz="1900" b="0" i="0" u="none" strike="noStrike" cap="none" baseline="30000" dirty="0">
                <a:solidFill>
                  <a:srgbClr val="000000"/>
                </a:solidFill>
                <a:latin typeface="Times New Roman"/>
                <a:ea typeface="Times New Roman"/>
                <a:cs typeface="Times New Roman"/>
                <a:sym typeface="Times New Roman"/>
              </a:rPr>
              <a:t>7</a:t>
            </a:r>
            <a:r>
              <a:rPr lang="en-US" sz="1900" b="0" i="0" u="none" strike="noStrike" cap="none" dirty="0">
                <a:solidFill>
                  <a:srgbClr val="000000"/>
                </a:solidFill>
                <a:latin typeface="Times New Roman"/>
                <a:ea typeface="Times New Roman"/>
                <a:cs typeface="Times New Roman"/>
                <a:sym typeface="Times New Roman"/>
              </a:rPr>
              <a:t>Li, it may be destroyed in metal-poor stars through </a:t>
            </a:r>
            <a:r>
              <a:rPr lang="en-US" sz="1900" b="0" i="0" u="none" strike="noStrike" cap="none" dirty="0">
                <a:solidFill>
                  <a:srgbClr val="0433FF"/>
                </a:solidFill>
                <a:latin typeface="Times New Roman"/>
                <a:ea typeface="Times New Roman"/>
                <a:cs typeface="Times New Roman"/>
                <a:sym typeface="Times New Roman"/>
              </a:rPr>
              <a:t>diffusion and turbulent mixing</a:t>
            </a:r>
            <a:r>
              <a:rPr lang="en-US" sz="1900" b="0" i="0" u="none" strike="noStrike" cap="none" dirty="0">
                <a:solidFill>
                  <a:srgbClr val="000000"/>
                </a:solidFill>
                <a:latin typeface="Times New Roman"/>
                <a:ea typeface="Times New Roman"/>
                <a:cs typeface="Times New Roman"/>
                <a:sym typeface="Times New Roman"/>
              </a:rPr>
              <a:t>. Improvements in observationally inferred primordial lithium abundance, found to be very difficult to justify enough destruction.                     </a:t>
            </a:r>
            <a:r>
              <a:rPr lang="en-US" sz="1600" b="0" i="1" u="none" strike="noStrike" cap="none" dirty="0">
                <a:solidFill>
                  <a:srgbClr val="FF40FF"/>
                </a:solidFill>
                <a:latin typeface="Times New Roman"/>
                <a:ea typeface="Times New Roman"/>
                <a:cs typeface="Times New Roman"/>
                <a:sym typeface="Times New Roman"/>
              </a:rPr>
              <a:t>Korn, Nature (2006); Ryan (1999)</a:t>
            </a:r>
            <a:endParaRPr sz="1600" b="1" i="1" u="none" strike="noStrike" cap="none" dirty="0">
              <a:solidFill>
                <a:srgbClr val="FF40FF"/>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2000"/>
              <a:buFont typeface="Calibri"/>
              <a:buNone/>
            </a:pPr>
            <a:endParaRPr sz="1200" b="1" i="1" u="none" strike="noStrike" cap="none" dirty="0">
              <a:solidFill>
                <a:srgbClr val="FF40FF"/>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FF9300"/>
              </a:buClr>
              <a:buSzPts val="1900"/>
              <a:buFont typeface="Times New Roman"/>
              <a:buNone/>
            </a:pPr>
            <a:r>
              <a:rPr lang="en-US" sz="1900" b="1" i="0" u="none" strike="noStrike" cap="none" dirty="0">
                <a:solidFill>
                  <a:srgbClr val="FF9300"/>
                </a:solidFill>
                <a:latin typeface="Times New Roman"/>
                <a:ea typeface="Times New Roman"/>
                <a:cs typeface="Times New Roman"/>
                <a:sym typeface="Times New Roman"/>
              </a:rPr>
              <a:t>Physics beyond standard BBN</a:t>
            </a:r>
            <a:endParaRPr sz="2000" b="1" i="0" u="none" strike="noStrike" cap="none" dirty="0">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900"/>
              <a:buFont typeface="Times New Roman"/>
              <a:buNone/>
            </a:pPr>
            <a:r>
              <a:rPr lang="en-US" sz="1900" b="0" i="0" u="none" strike="noStrike" cap="none" dirty="0">
                <a:solidFill>
                  <a:srgbClr val="000000"/>
                </a:solidFill>
                <a:latin typeface="Times New Roman"/>
                <a:ea typeface="Times New Roman"/>
                <a:cs typeface="Times New Roman"/>
                <a:sym typeface="Times New Roman"/>
              </a:rPr>
              <a:t>Destruction of mass-7 nuclides through interaction with WIMP particles, unstable particles in the early universe that could have affected BBN. Existence of </a:t>
            </a:r>
            <a:r>
              <a:rPr lang="en-US" sz="1900" b="0" i="0" u="none" strike="noStrike" cap="none" baseline="30000" dirty="0">
                <a:solidFill>
                  <a:srgbClr val="000000"/>
                </a:solidFill>
                <a:latin typeface="Times New Roman"/>
                <a:ea typeface="Times New Roman"/>
                <a:cs typeface="Times New Roman"/>
                <a:sym typeface="Times New Roman"/>
              </a:rPr>
              <a:t>8</a:t>
            </a:r>
            <a:r>
              <a:rPr lang="en-US" sz="1900" b="0" i="0" u="none" strike="noStrike" cap="none" dirty="0">
                <a:solidFill>
                  <a:srgbClr val="000000"/>
                </a:solidFill>
                <a:latin typeface="Times New Roman"/>
                <a:ea typeface="Times New Roman"/>
                <a:cs typeface="Times New Roman"/>
                <a:sym typeface="Times New Roman"/>
              </a:rPr>
              <a:t>Be as a bound nuclide during BBN. Interpretations assumed nuclear reaction rates known accurately  </a:t>
            </a:r>
            <a:r>
              <a:rPr lang="en-US" sz="1600" b="0" i="1" u="none" strike="noStrike" cap="none" dirty="0" err="1">
                <a:solidFill>
                  <a:srgbClr val="FF40FF"/>
                </a:solidFill>
                <a:latin typeface="Calibri"/>
                <a:ea typeface="Calibri"/>
                <a:cs typeface="Calibri"/>
                <a:sym typeface="Calibri"/>
              </a:rPr>
              <a:t>Goudelis</a:t>
            </a:r>
            <a:r>
              <a:rPr lang="en-US" sz="1600" b="0" i="1" u="none" strike="noStrike" cap="none" dirty="0">
                <a:solidFill>
                  <a:srgbClr val="FF40FF"/>
                </a:solidFill>
                <a:latin typeface="Calibri"/>
                <a:ea typeface="Calibri"/>
                <a:cs typeface="Calibri"/>
                <a:sym typeface="Calibri"/>
              </a:rPr>
              <a:t> (2016), </a:t>
            </a:r>
            <a:r>
              <a:rPr lang="en-US" sz="1600" b="0" i="1" u="none" strike="noStrike" cap="none" dirty="0">
                <a:solidFill>
                  <a:srgbClr val="FF40FF"/>
                </a:solidFill>
                <a:latin typeface="Times New Roman"/>
                <a:ea typeface="Times New Roman"/>
                <a:cs typeface="Times New Roman"/>
                <a:sym typeface="Times New Roman"/>
              </a:rPr>
              <a:t>Coc (2012), </a:t>
            </a:r>
            <a:r>
              <a:rPr lang="en-US" sz="1600" b="0" i="1" u="none" strike="noStrike" cap="none" dirty="0">
                <a:solidFill>
                  <a:srgbClr val="FF40FF"/>
                </a:solidFill>
                <a:latin typeface="Calibri"/>
                <a:ea typeface="Calibri"/>
                <a:cs typeface="Calibri"/>
                <a:sym typeface="Calibri"/>
              </a:rPr>
              <a:t>Fields (2011), </a:t>
            </a:r>
            <a:r>
              <a:rPr lang="en-US" sz="1600" b="0" i="1" u="none" strike="noStrike" cap="none" dirty="0" err="1">
                <a:solidFill>
                  <a:srgbClr val="FF40FF"/>
                </a:solidFill>
                <a:latin typeface="Times New Roman"/>
                <a:ea typeface="Times New Roman"/>
                <a:cs typeface="Times New Roman"/>
                <a:sym typeface="Times New Roman"/>
              </a:rPr>
              <a:t>Cyburt</a:t>
            </a:r>
            <a:r>
              <a:rPr lang="en-US" sz="1600" b="0" i="1" u="none" strike="noStrike" cap="none" dirty="0">
                <a:solidFill>
                  <a:srgbClr val="FF40FF"/>
                </a:solidFill>
                <a:latin typeface="Times New Roman"/>
                <a:ea typeface="Times New Roman"/>
                <a:cs typeface="Times New Roman"/>
                <a:sym typeface="Times New Roman"/>
              </a:rPr>
              <a:t> (2006)</a:t>
            </a:r>
            <a:endParaRPr sz="1600" b="1" i="1" u="none" strike="noStrike" cap="none" dirty="0">
              <a:solidFill>
                <a:srgbClr val="FF40FF"/>
              </a:solidFill>
              <a:latin typeface="Times"/>
              <a:ea typeface="Times"/>
              <a:cs typeface="Times"/>
              <a:sym typeface="Times"/>
            </a:endParaRPr>
          </a:p>
          <a:p>
            <a:pPr marL="0" marR="0" lvl="0" indent="0" algn="just" rtl="0">
              <a:lnSpc>
                <a:spcPct val="100000"/>
              </a:lnSpc>
              <a:spcBef>
                <a:spcPts val="0"/>
              </a:spcBef>
              <a:spcAft>
                <a:spcPts val="0"/>
              </a:spcAft>
              <a:buClr>
                <a:srgbClr val="000000"/>
              </a:buClr>
              <a:buSzPts val="2000"/>
              <a:buFont typeface="Calibri"/>
              <a:buNone/>
            </a:pPr>
            <a:endParaRPr sz="1200" b="1" i="0" u="none" strike="noStrike" cap="none" dirty="0">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FF0000"/>
              </a:buClr>
              <a:buSzPts val="1900"/>
              <a:buFont typeface="Times New Roman"/>
              <a:buNone/>
            </a:pPr>
            <a:r>
              <a:rPr lang="en-US" sz="1900" b="1" i="0" u="none" strike="noStrike" cap="none" dirty="0">
                <a:solidFill>
                  <a:srgbClr val="FF0000"/>
                </a:solidFill>
                <a:latin typeface="Times New Roman"/>
                <a:ea typeface="Times New Roman"/>
                <a:cs typeface="Times New Roman"/>
                <a:sym typeface="Times New Roman"/>
              </a:rPr>
              <a:t>Nuclear physics aspects of the primordial lithium problem</a:t>
            </a:r>
            <a:endParaRPr sz="2000" b="1" i="0" u="none" strike="noStrike" cap="none" dirty="0">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900"/>
              <a:buFont typeface="Times New Roman"/>
              <a:buNone/>
            </a:pPr>
            <a:r>
              <a:rPr lang="en-US" sz="1900" b="0" i="0" u="none" strike="noStrike" cap="none" dirty="0">
                <a:solidFill>
                  <a:srgbClr val="000000"/>
                </a:solidFill>
                <a:latin typeface="Times New Roman"/>
                <a:ea typeface="Times New Roman"/>
                <a:cs typeface="Times New Roman"/>
                <a:sym typeface="Times New Roman"/>
              </a:rPr>
              <a:t>In the condition of BBN, </a:t>
            </a:r>
            <a:r>
              <a:rPr lang="en-US" sz="1900" b="0" i="0" u="none" strike="noStrike" cap="none" baseline="30000" dirty="0">
                <a:solidFill>
                  <a:srgbClr val="000000"/>
                </a:solidFill>
                <a:latin typeface="Times New Roman"/>
                <a:ea typeface="Times New Roman"/>
                <a:cs typeface="Times New Roman"/>
                <a:sym typeface="Times New Roman"/>
              </a:rPr>
              <a:t>7</a:t>
            </a:r>
            <a:r>
              <a:rPr lang="en-US" sz="1900" b="0" i="0" u="none" strike="noStrike" cap="none" dirty="0">
                <a:solidFill>
                  <a:srgbClr val="000000"/>
                </a:solidFill>
                <a:latin typeface="Times New Roman"/>
                <a:ea typeface="Times New Roman"/>
                <a:cs typeface="Times New Roman"/>
                <a:sym typeface="Times New Roman"/>
              </a:rPr>
              <a:t>Li is effectively destroyed through </a:t>
            </a:r>
            <a:r>
              <a:rPr lang="en-US" sz="1900" b="1" i="0" u="none" strike="noStrike" cap="none" baseline="30000" dirty="0">
                <a:solidFill>
                  <a:srgbClr val="0433FF"/>
                </a:solidFill>
                <a:latin typeface="Times New Roman"/>
                <a:ea typeface="Times New Roman"/>
                <a:cs typeface="Times New Roman"/>
                <a:sym typeface="Times New Roman"/>
              </a:rPr>
              <a:t>7</a:t>
            </a:r>
            <a:r>
              <a:rPr lang="en-US" sz="1900" b="1" i="0" u="none" strike="noStrike" cap="none" dirty="0">
                <a:solidFill>
                  <a:srgbClr val="0433FF"/>
                </a:solidFill>
                <a:latin typeface="Times New Roman"/>
                <a:ea typeface="Times New Roman"/>
                <a:cs typeface="Times New Roman"/>
                <a:sym typeface="Times New Roman"/>
              </a:rPr>
              <a:t>Li(p,α)</a:t>
            </a:r>
            <a:r>
              <a:rPr lang="en-US" sz="1900" b="1" i="0" u="none" strike="noStrike" cap="none" baseline="30000" dirty="0">
                <a:solidFill>
                  <a:srgbClr val="0433FF"/>
                </a:solidFill>
                <a:latin typeface="Times New Roman"/>
                <a:ea typeface="Times New Roman"/>
                <a:cs typeface="Times New Roman"/>
                <a:sym typeface="Times New Roman"/>
              </a:rPr>
              <a:t>4</a:t>
            </a:r>
            <a:r>
              <a:rPr lang="en-US" sz="1900" b="1" i="0" u="none" strike="noStrike" cap="none" dirty="0">
                <a:solidFill>
                  <a:srgbClr val="0433FF"/>
                </a:solidFill>
                <a:latin typeface="Times New Roman"/>
                <a:ea typeface="Times New Roman"/>
                <a:cs typeface="Times New Roman"/>
                <a:sym typeface="Times New Roman"/>
              </a:rPr>
              <a:t>He</a:t>
            </a:r>
            <a:r>
              <a:rPr lang="en-US" sz="1900" b="0" i="0" u="none" strike="noStrike" cap="none" dirty="0">
                <a:solidFill>
                  <a:srgbClr val="000000"/>
                </a:solidFill>
                <a:latin typeface="Times New Roman"/>
                <a:ea typeface="Times New Roman"/>
                <a:cs typeface="Times New Roman"/>
                <a:sym typeface="Times New Roman"/>
              </a:rPr>
              <a:t>, so that 95% of the primordial </a:t>
            </a:r>
            <a:r>
              <a:rPr lang="en-US" sz="1900" b="0" i="0" u="none" strike="noStrike" cap="none" baseline="30000" dirty="0">
                <a:solidFill>
                  <a:srgbClr val="000000"/>
                </a:solidFill>
                <a:latin typeface="Times New Roman"/>
                <a:ea typeface="Times New Roman"/>
                <a:cs typeface="Times New Roman"/>
                <a:sym typeface="Times New Roman"/>
              </a:rPr>
              <a:t>7</a:t>
            </a:r>
            <a:r>
              <a:rPr lang="en-US" sz="1900" b="0" i="0" u="none" strike="noStrike" cap="none" dirty="0">
                <a:solidFill>
                  <a:srgbClr val="000000"/>
                </a:solidFill>
                <a:latin typeface="Times New Roman"/>
                <a:ea typeface="Times New Roman"/>
                <a:cs typeface="Times New Roman"/>
                <a:sym typeface="Times New Roman"/>
              </a:rPr>
              <a:t>Li is the by-product of the electron capture </a:t>
            </a:r>
            <a:r>
              <a:rPr lang="en-US" sz="1900" b="0" i="1" u="none" strike="noStrike" cap="none" dirty="0">
                <a:solidFill>
                  <a:srgbClr val="942192"/>
                </a:solidFill>
                <a:latin typeface="Times New Roman"/>
                <a:ea typeface="Times New Roman"/>
                <a:cs typeface="Times New Roman"/>
                <a:sym typeface="Times New Roman"/>
              </a:rPr>
              <a:t>β</a:t>
            </a:r>
            <a:r>
              <a:rPr lang="en-US" sz="1900" b="0" i="0" u="none" strike="noStrike" cap="none" dirty="0">
                <a:solidFill>
                  <a:srgbClr val="942192"/>
                </a:solidFill>
                <a:latin typeface="Times New Roman"/>
                <a:ea typeface="Times New Roman"/>
                <a:cs typeface="Times New Roman"/>
                <a:sym typeface="Times New Roman"/>
              </a:rPr>
              <a:t>-decay of the primordial </a:t>
            </a:r>
            <a:r>
              <a:rPr lang="en-US" sz="1900" b="0" i="0" u="none" strike="noStrike" cap="none" baseline="30000" dirty="0">
                <a:solidFill>
                  <a:srgbClr val="942192"/>
                </a:solidFill>
                <a:latin typeface="Times New Roman"/>
                <a:ea typeface="Times New Roman"/>
                <a:cs typeface="Times New Roman"/>
                <a:sym typeface="Times New Roman"/>
              </a:rPr>
              <a:t>7</a:t>
            </a:r>
            <a:r>
              <a:rPr lang="en-US" sz="1900" b="0" i="0" u="none" strike="noStrike" cap="none" dirty="0">
                <a:solidFill>
                  <a:srgbClr val="942192"/>
                </a:solidFill>
                <a:latin typeface="Times New Roman"/>
                <a:ea typeface="Times New Roman"/>
                <a:cs typeface="Times New Roman"/>
                <a:sym typeface="Times New Roman"/>
              </a:rPr>
              <a:t>Be</a:t>
            </a:r>
            <a:r>
              <a:rPr lang="en-US" sz="1900" b="0" i="0" u="none" strike="noStrike" cap="none" dirty="0">
                <a:solidFill>
                  <a:srgbClr val="000000"/>
                </a:solidFill>
                <a:latin typeface="Times New Roman"/>
                <a:ea typeface="Times New Roman"/>
                <a:cs typeface="Times New Roman"/>
                <a:sym typeface="Times New Roman"/>
              </a:rPr>
              <a:t> after the cessation of nucleosynthesis.</a:t>
            </a:r>
            <a:endParaRPr dirty="0"/>
          </a:p>
          <a:p>
            <a:pPr marL="0" marR="0" lvl="0" indent="0" algn="just" rtl="0">
              <a:lnSpc>
                <a:spcPct val="100000"/>
              </a:lnSpc>
              <a:spcBef>
                <a:spcPts val="0"/>
              </a:spcBef>
              <a:spcAft>
                <a:spcPts val="0"/>
              </a:spcAft>
              <a:buClr>
                <a:srgbClr val="000000"/>
              </a:buClr>
              <a:buSzPts val="2000"/>
              <a:buFont typeface="Calibri"/>
              <a:buNone/>
            </a:pPr>
            <a:endParaRPr sz="2000" b="1" i="0" u="none" strike="noStrike" cap="none" dirty="0">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900"/>
              <a:buFont typeface="Times New Roman"/>
              <a:buNone/>
            </a:pPr>
            <a:r>
              <a:rPr lang="en-US" sz="1900" b="0" i="0" u="none" strike="noStrike" cap="none" dirty="0">
                <a:solidFill>
                  <a:srgbClr val="000000"/>
                </a:solidFill>
                <a:latin typeface="Times New Roman"/>
                <a:ea typeface="Times New Roman"/>
                <a:cs typeface="Times New Roman"/>
                <a:sym typeface="Times New Roman"/>
              </a:rPr>
              <a:t>Nuclear aspects involve the reaction rates of </a:t>
            </a:r>
            <a:r>
              <a:rPr lang="en-US" sz="1900" b="0" i="0" u="none" strike="noStrike" cap="none" baseline="30000" dirty="0">
                <a:solidFill>
                  <a:srgbClr val="000000"/>
                </a:solidFill>
                <a:latin typeface="Times New Roman"/>
                <a:ea typeface="Times New Roman"/>
                <a:cs typeface="Times New Roman"/>
                <a:sym typeface="Times New Roman"/>
              </a:rPr>
              <a:t>7</a:t>
            </a:r>
            <a:r>
              <a:rPr lang="en-US" sz="1900" b="0" i="0" u="none" strike="noStrike" cap="none" dirty="0">
                <a:solidFill>
                  <a:srgbClr val="000000"/>
                </a:solidFill>
                <a:latin typeface="Times New Roman"/>
                <a:ea typeface="Times New Roman"/>
                <a:cs typeface="Times New Roman"/>
                <a:sym typeface="Times New Roman"/>
              </a:rPr>
              <a:t>Be production, mainly </a:t>
            </a:r>
            <a:r>
              <a:rPr lang="en-US" sz="1900" b="1" i="0" u="none" strike="noStrike" cap="none" baseline="30000" dirty="0">
                <a:solidFill>
                  <a:srgbClr val="0433FF"/>
                </a:solidFill>
                <a:latin typeface="Times New Roman"/>
                <a:ea typeface="Times New Roman"/>
                <a:cs typeface="Times New Roman"/>
                <a:sym typeface="Times New Roman"/>
              </a:rPr>
              <a:t>3</a:t>
            </a:r>
            <a:r>
              <a:rPr lang="en-US" sz="1900" b="1" i="0" u="none" strike="noStrike" cap="none" dirty="0">
                <a:solidFill>
                  <a:srgbClr val="0433FF"/>
                </a:solidFill>
                <a:latin typeface="Times New Roman"/>
                <a:ea typeface="Times New Roman"/>
                <a:cs typeface="Times New Roman"/>
                <a:sym typeface="Times New Roman"/>
              </a:rPr>
              <a:t>He(α,</a:t>
            </a:r>
            <a:r>
              <a:rPr lang="en-US" sz="1900" b="1" i="0" u="none" strike="noStrike" cap="none" dirty="0" err="1">
                <a:solidFill>
                  <a:srgbClr val="0433FF"/>
                </a:solidFill>
                <a:latin typeface="Times New Roman"/>
                <a:ea typeface="Times New Roman"/>
                <a:cs typeface="Times New Roman"/>
                <a:sym typeface="Times New Roman"/>
              </a:rPr>
              <a:t>γ</a:t>
            </a:r>
            <a:r>
              <a:rPr lang="en-US" sz="1900" b="1" i="0" u="none" strike="noStrike" cap="none" dirty="0">
                <a:solidFill>
                  <a:srgbClr val="0433FF"/>
                </a:solidFill>
                <a:latin typeface="Times New Roman"/>
                <a:ea typeface="Times New Roman"/>
                <a:cs typeface="Times New Roman"/>
                <a:sym typeface="Times New Roman"/>
              </a:rPr>
              <a:t>)</a:t>
            </a:r>
            <a:r>
              <a:rPr lang="en-US" sz="1900" b="1" i="0" u="none" strike="noStrike" cap="none" baseline="30000" dirty="0">
                <a:solidFill>
                  <a:srgbClr val="0433FF"/>
                </a:solidFill>
                <a:latin typeface="Times New Roman"/>
                <a:ea typeface="Times New Roman"/>
                <a:cs typeface="Times New Roman"/>
                <a:sym typeface="Times New Roman"/>
              </a:rPr>
              <a:t>7</a:t>
            </a:r>
            <a:r>
              <a:rPr lang="en-US" sz="1900" b="1" i="0" u="none" strike="noStrike" cap="none" dirty="0">
                <a:solidFill>
                  <a:srgbClr val="0433FF"/>
                </a:solidFill>
                <a:latin typeface="Times New Roman"/>
                <a:ea typeface="Times New Roman"/>
                <a:cs typeface="Times New Roman"/>
                <a:sym typeface="Times New Roman"/>
              </a:rPr>
              <a:t>Be</a:t>
            </a:r>
            <a:r>
              <a:rPr lang="en-US" sz="1900" b="0" i="0" u="none" strike="noStrike" cap="none" dirty="0">
                <a:solidFill>
                  <a:srgbClr val="000000"/>
                </a:solidFill>
                <a:latin typeface="Times New Roman"/>
                <a:ea typeface="Times New Roman"/>
                <a:cs typeface="Times New Roman"/>
                <a:sym typeface="Times New Roman"/>
              </a:rPr>
              <a:t> and its destruction through </a:t>
            </a:r>
            <a:r>
              <a:rPr lang="en-US" sz="1900" b="1" i="0" u="none" strike="noStrike" cap="none" baseline="30000" dirty="0">
                <a:solidFill>
                  <a:srgbClr val="0433FF"/>
                </a:solidFill>
                <a:latin typeface="Times New Roman"/>
                <a:ea typeface="Times New Roman"/>
                <a:cs typeface="Times New Roman"/>
                <a:sym typeface="Times New Roman"/>
              </a:rPr>
              <a:t>7</a:t>
            </a:r>
            <a:r>
              <a:rPr lang="en-US" sz="1900" b="1" i="0" u="none" strike="noStrike" cap="none" dirty="0">
                <a:solidFill>
                  <a:srgbClr val="0433FF"/>
                </a:solidFill>
                <a:latin typeface="Times New Roman"/>
                <a:ea typeface="Times New Roman"/>
                <a:cs typeface="Times New Roman"/>
                <a:sym typeface="Times New Roman"/>
              </a:rPr>
              <a:t>Be(</a:t>
            </a:r>
            <a:r>
              <a:rPr lang="en-US" sz="1900" b="1" i="0" u="none" strike="noStrike" cap="none" dirty="0" err="1">
                <a:solidFill>
                  <a:srgbClr val="0433FF"/>
                </a:solidFill>
                <a:latin typeface="Times New Roman"/>
                <a:ea typeface="Times New Roman"/>
                <a:cs typeface="Times New Roman"/>
                <a:sym typeface="Times New Roman"/>
              </a:rPr>
              <a:t>n,p</a:t>
            </a:r>
            <a:r>
              <a:rPr lang="en-US" sz="1900" b="1" i="0" u="none" strike="noStrike" cap="none" dirty="0">
                <a:solidFill>
                  <a:srgbClr val="0433FF"/>
                </a:solidFill>
                <a:latin typeface="Times New Roman"/>
                <a:ea typeface="Times New Roman"/>
                <a:cs typeface="Times New Roman"/>
                <a:sym typeface="Times New Roman"/>
              </a:rPr>
              <a:t>)</a:t>
            </a:r>
            <a:r>
              <a:rPr lang="en-US" sz="1900" b="1" i="0" u="none" strike="noStrike" cap="none" baseline="30000" dirty="0">
                <a:solidFill>
                  <a:srgbClr val="0433FF"/>
                </a:solidFill>
                <a:latin typeface="Times New Roman"/>
                <a:ea typeface="Times New Roman"/>
                <a:cs typeface="Times New Roman"/>
                <a:sym typeface="Times New Roman"/>
              </a:rPr>
              <a:t>7</a:t>
            </a:r>
            <a:r>
              <a:rPr lang="en-US" sz="1900" b="1" i="0" u="none" strike="noStrike" cap="none" dirty="0">
                <a:solidFill>
                  <a:srgbClr val="0433FF"/>
                </a:solidFill>
                <a:latin typeface="Times New Roman"/>
                <a:ea typeface="Times New Roman"/>
                <a:cs typeface="Times New Roman"/>
                <a:sym typeface="Times New Roman"/>
              </a:rPr>
              <a:t>Li</a:t>
            </a:r>
            <a:r>
              <a:rPr lang="en-US" sz="1900" b="0" i="0" u="none" strike="noStrike" cap="none" dirty="0">
                <a:solidFill>
                  <a:srgbClr val="000000"/>
                </a:solidFill>
                <a:latin typeface="Times New Roman"/>
                <a:ea typeface="Times New Roman"/>
                <a:cs typeface="Times New Roman"/>
                <a:sym typeface="Times New Roman"/>
              </a:rPr>
              <a:t>, </a:t>
            </a:r>
            <a:r>
              <a:rPr lang="en-US" sz="1900" b="1" i="0" u="none" strike="noStrike" cap="none" baseline="30000" dirty="0">
                <a:solidFill>
                  <a:srgbClr val="0433FF"/>
                </a:solidFill>
                <a:latin typeface="Times New Roman"/>
                <a:ea typeface="Times New Roman"/>
                <a:cs typeface="Times New Roman"/>
                <a:sym typeface="Times New Roman"/>
              </a:rPr>
              <a:t>7</a:t>
            </a:r>
            <a:r>
              <a:rPr lang="en-US" sz="1900" b="1" i="0" u="none" strike="noStrike" cap="none" dirty="0">
                <a:solidFill>
                  <a:srgbClr val="0433FF"/>
                </a:solidFill>
                <a:latin typeface="Times New Roman"/>
                <a:ea typeface="Times New Roman"/>
                <a:cs typeface="Times New Roman"/>
                <a:sym typeface="Times New Roman"/>
              </a:rPr>
              <a:t>Be(n,α)</a:t>
            </a:r>
            <a:r>
              <a:rPr lang="en-US" sz="1900" b="1" i="0" u="none" strike="noStrike" cap="none" baseline="30000" dirty="0">
                <a:solidFill>
                  <a:srgbClr val="0433FF"/>
                </a:solidFill>
                <a:latin typeface="Times New Roman"/>
                <a:ea typeface="Times New Roman"/>
                <a:cs typeface="Times New Roman"/>
                <a:sym typeface="Times New Roman"/>
              </a:rPr>
              <a:t>4</a:t>
            </a:r>
            <a:r>
              <a:rPr lang="en-US" sz="1900" b="1" i="0" u="none" strike="noStrike" cap="none" dirty="0">
                <a:solidFill>
                  <a:srgbClr val="0433FF"/>
                </a:solidFill>
                <a:latin typeface="Times New Roman"/>
                <a:ea typeface="Times New Roman"/>
                <a:cs typeface="Times New Roman"/>
                <a:sym typeface="Times New Roman"/>
              </a:rPr>
              <a:t>He</a:t>
            </a:r>
            <a:r>
              <a:rPr lang="en-US" sz="1900" b="0" i="0" u="none" strike="noStrike" cap="none" dirty="0">
                <a:solidFill>
                  <a:srgbClr val="000000"/>
                </a:solidFill>
                <a:latin typeface="Times New Roman"/>
                <a:ea typeface="Times New Roman"/>
                <a:cs typeface="Times New Roman"/>
                <a:sym typeface="Times New Roman"/>
              </a:rPr>
              <a:t> and </a:t>
            </a:r>
            <a:r>
              <a:rPr lang="en-US" sz="1900" b="1" i="0" u="none" strike="noStrike" cap="none" baseline="30000" dirty="0">
                <a:solidFill>
                  <a:srgbClr val="0433FF"/>
                </a:solidFill>
                <a:latin typeface="Times New Roman"/>
                <a:ea typeface="Times New Roman"/>
                <a:cs typeface="Times New Roman"/>
                <a:sym typeface="Times New Roman"/>
              </a:rPr>
              <a:t>7</a:t>
            </a:r>
            <a:r>
              <a:rPr lang="en-US" sz="1900" b="1" i="0" u="none" strike="noStrike" cap="none" dirty="0">
                <a:solidFill>
                  <a:srgbClr val="0433FF"/>
                </a:solidFill>
                <a:latin typeface="Times New Roman"/>
                <a:ea typeface="Times New Roman"/>
                <a:cs typeface="Times New Roman"/>
                <a:sym typeface="Times New Roman"/>
              </a:rPr>
              <a:t>Be(</a:t>
            </a:r>
            <a:r>
              <a:rPr lang="en-US" sz="1900" b="1" i="0" u="none" strike="noStrike" cap="none" dirty="0" err="1">
                <a:solidFill>
                  <a:srgbClr val="0433FF"/>
                </a:solidFill>
                <a:latin typeface="Times New Roman"/>
                <a:ea typeface="Times New Roman"/>
                <a:cs typeface="Times New Roman"/>
                <a:sym typeface="Times New Roman"/>
              </a:rPr>
              <a:t>d,p</a:t>
            </a:r>
            <a:r>
              <a:rPr lang="en-US" sz="1900" b="1" i="0" u="none" strike="noStrike" cap="none" dirty="0">
                <a:solidFill>
                  <a:srgbClr val="0433FF"/>
                </a:solidFill>
                <a:latin typeface="Times New Roman"/>
                <a:ea typeface="Times New Roman"/>
                <a:cs typeface="Times New Roman"/>
                <a:sym typeface="Times New Roman"/>
              </a:rPr>
              <a:t>)2α</a:t>
            </a:r>
            <a:r>
              <a:rPr lang="en-US" sz="1900" b="0" i="0" u="none" strike="noStrike" cap="none" dirty="0">
                <a:solidFill>
                  <a:srgbClr val="000000"/>
                </a:solidFill>
                <a:latin typeface="Times New Roman"/>
                <a:ea typeface="Times New Roman"/>
                <a:cs typeface="Times New Roman"/>
                <a:sym typeface="Times New Roman"/>
              </a:rPr>
              <a:t>.</a:t>
            </a:r>
            <a:endParaRPr dirty="0"/>
          </a:p>
        </p:txBody>
      </p:sp>
      <p:pic>
        <p:nvPicPr>
          <p:cNvPr id="150" name="Google Shape;150;p5" descr="MathTypeEquation.pdf"/>
          <p:cNvPicPr preferRelativeResize="0"/>
          <p:nvPr/>
        </p:nvPicPr>
        <p:blipFill rotWithShape="1">
          <a:blip r:embed="rId3">
            <a:alphaModFix/>
          </a:blip>
          <a:srcRect/>
          <a:stretch/>
        </p:blipFill>
        <p:spPr>
          <a:xfrm>
            <a:off x="4514850" y="6153150"/>
            <a:ext cx="114300" cy="165100"/>
          </a:xfrm>
          <a:prstGeom prst="rect">
            <a:avLst/>
          </a:prstGeom>
          <a:noFill/>
          <a:ln>
            <a:noFill/>
          </a:ln>
        </p:spPr>
      </p:pic>
      <p:pic>
        <p:nvPicPr>
          <p:cNvPr id="151" name="Google Shape;151;p5" descr="MathTypeEquation.pdf"/>
          <p:cNvPicPr preferRelativeResize="0"/>
          <p:nvPr/>
        </p:nvPicPr>
        <p:blipFill rotWithShape="1">
          <a:blip r:embed="rId3">
            <a:alphaModFix/>
          </a:blip>
          <a:srcRect/>
          <a:stretch/>
        </p:blipFill>
        <p:spPr>
          <a:xfrm>
            <a:off x="4514850" y="3346450"/>
            <a:ext cx="114300" cy="165100"/>
          </a:xfrm>
          <a:prstGeom prst="rect">
            <a:avLst/>
          </a:prstGeom>
          <a:noFill/>
          <a:ln>
            <a:noFill/>
          </a:ln>
        </p:spPr>
      </p:pic>
      <p:sp>
        <p:nvSpPr>
          <p:cNvPr id="152" name="Google Shape;152;p5"/>
          <p:cNvSpPr txBox="1">
            <a:spLocks noGrp="1"/>
          </p:cNvSpPr>
          <p:nvPr>
            <p:ph type="sldNum" idx="12"/>
          </p:nvPr>
        </p:nvSpPr>
        <p:spPr>
          <a:xfrm>
            <a:off x="7112000" y="6426199"/>
            <a:ext cx="1905000" cy="269241"/>
          </a:xfrm>
          <a:prstGeom prst="rect">
            <a:avLst/>
          </a:prstGeom>
          <a:noFill/>
          <a:ln>
            <a:noFill/>
          </a:ln>
        </p:spPr>
        <p:txBody>
          <a:bodyPr spcFirstLastPara="1" wrap="square" lIns="45700" tIns="45700" rIns="45700" bIns="45700" anchor="ctr" anchorCtr="0">
            <a:normAutofit lnSpcReduction="10000"/>
          </a:bodyPr>
          <a:lstStyle/>
          <a:p>
            <a:pPr marL="0" marR="0" lvl="0" indent="0" algn="r" rtl="0">
              <a:lnSpc>
                <a:spcPct val="100000"/>
              </a:lnSpc>
              <a:spcBef>
                <a:spcPts val="0"/>
              </a:spcBef>
              <a:spcAft>
                <a:spcPts val="0"/>
              </a:spcAft>
              <a:buClr>
                <a:srgbClr val="898989"/>
              </a:buClr>
              <a:buSzPts val="12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5</a:t>
            </a:fld>
            <a:endParaRPr/>
          </a:p>
        </p:txBody>
      </p:sp>
      <p:sp>
        <p:nvSpPr>
          <p:cNvPr id="153" name="Google Shape;153;p5"/>
          <p:cNvSpPr txBox="1">
            <a:spLocks noGrp="1"/>
          </p:cNvSpPr>
          <p:nvPr>
            <p:ph type="title" idx="4294967295"/>
          </p:nvPr>
        </p:nvSpPr>
        <p:spPr>
          <a:xfrm>
            <a:off x="3261270" y="301389"/>
            <a:ext cx="2316660" cy="504826"/>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0000"/>
              </a:buClr>
              <a:buSzPts val="2200"/>
              <a:buFont typeface="Helvetica Neue"/>
              <a:buNone/>
            </a:pPr>
            <a:r>
              <a:rPr lang="en-US" sz="2200" b="1" i="0" u="none" strike="noStrike" cap="none">
                <a:solidFill>
                  <a:srgbClr val="FF0000"/>
                </a:solidFill>
                <a:latin typeface="Times New Roman"/>
                <a:ea typeface="Times New Roman"/>
                <a:cs typeface="Times New Roman"/>
                <a:sym typeface="Times New Roman"/>
              </a:rPr>
              <a:t>Possible Solutions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6"/>
          <p:cNvSpPr txBox="1">
            <a:spLocks noGrp="1"/>
          </p:cNvSpPr>
          <p:nvPr>
            <p:ph type="sldNum" idx="12"/>
          </p:nvPr>
        </p:nvSpPr>
        <p:spPr>
          <a:xfrm>
            <a:off x="7086600" y="6388100"/>
            <a:ext cx="1905000" cy="311408"/>
          </a:xfrm>
          <a:prstGeom prst="rect">
            <a:avLst/>
          </a:prstGeom>
          <a:noFill/>
          <a:ln>
            <a:noFill/>
          </a:ln>
        </p:spPr>
        <p:txBody>
          <a:bodyPr spcFirstLastPara="1" wrap="square" lIns="45700" tIns="45700" rIns="45700" bIns="45700" anchor="t" anchorCtr="0">
            <a:spAutoFit/>
          </a:bodyPr>
          <a:lstStyle/>
          <a:p>
            <a:pPr marL="0" marR="0" lvl="0" indent="0" algn="r" rtl="0">
              <a:lnSpc>
                <a:spcPct val="100000"/>
              </a:lnSpc>
              <a:spcBef>
                <a:spcPts val="0"/>
              </a:spcBef>
              <a:spcAft>
                <a:spcPts val="0"/>
              </a:spcAft>
              <a:buClr>
                <a:srgbClr val="000000"/>
              </a:buClr>
              <a:buSzPts val="1600"/>
              <a:buFont typeface="Times New Roman"/>
              <a:buNone/>
            </a:pPr>
            <a:fld id="{00000000-1234-1234-1234-123412341234}" type="slidenum">
              <a:rPr lang="en-US" sz="1600" b="0">
                <a:solidFill>
                  <a:srgbClr val="000000"/>
                </a:solidFill>
                <a:latin typeface="Times New Roman"/>
                <a:ea typeface="Times New Roman"/>
                <a:cs typeface="Times New Roman"/>
                <a:sym typeface="Times New Roman"/>
              </a:rPr>
              <a:t>6</a:t>
            </a:fld>
            <a:endParaRPr/>
          </a:p>
        </p:txBody>
      </p:sp>
      <p:grpSp>
        <p:nvGrpSpPr>
          <p:cNvPr id="159" name="Google Shape;159;p6"/>
          <p:cNvGrpSpPr/>
          <p:nvPr/>
        </p:nvGrpSpPr>
        <p:grpSpPr>
          <a:xfrm>
            <a:off x="368909" y="3234947"/>
            <a:ext cx="3628614" cy="2371338"/>
            <a:chOff x="0" y="0"/>
            <a:chExt cx="3628613" cy="2371336"/>
          </a:xfrm>
        </p:grpSpPr>
        <p:pic>
          <p:nvPicPr>
            <p:cNvPr id="160" name="Google Shape;160;p6" descr="image26.png"/>
            <p:cNvPicPr preferRelativeResize="0"/>
            <p:nvPr/>
          </p:nvPicPr>
          <p:blipFill rotWithShape="1">
            <a:blip r:embed="rId3">
              <a:alphaModFix/>
            </a:blip>
            <a:srcRect/>
            <a:stretch/>
          </p:blipFill>
          <p:spPr>
            <a:xfrm>
              <a:off x="0" y="0"/>
              <a:ext cx="3628613" cy="2371336"/>
            </a:xfrm>
            <a:prstGeom prst="rect">
              <a:avLst/>
            </a:prstGeom>
            <a:noFill/>
            <a:ln>
              <a:noFill/>
            </a:ln>
          </p:spPr>
        </p:pic>
        <p:sp>
          <p:nvSpPr>
            <p:cNvPr id="161" name="Google Shape;161;p6"/>
            <p:cNvSpPr txBox="1"/>
            <p:nvPr/>
          </p:nvSpPr>
          <p:spPr>
            <a:xfrm>
              <a:off x="2949173" y="981247"/>
              <a:ext cx="639689" cy="349866"/>
            </a:xfrm>
            <a:prstGeom prst="rect">
              <a:avLst/>
            </a:prstGeom>
            <a:noFill/>
            <a:ln>
              <a:noFill/>
            </a:ln>
          </p:spPr>
          <p:txBody>
            <a:bodyPr spcFirstLastPara="1" wrap="square" lIns="91400" tIns="91400" rIns="91400" bIns="91400" anchor="t" anchorCtr="0">
              <a:noAutofit/>
            </a:bodyPr>
            <a:lstStyle/>
            <a:p>
              <a:pPr marL="0" marR="0" lvl="0" indent="0" algn="l" rtl="0">
                <a:lnSpc>
                  <a:spcPct val="100000"/>
                </a:lnSpc>
                <a:spcBef>
                  <a:spcPts val="0"/>
                </a:spcBef>
                <a:spcAft>
                  <a:spcPts val="0"/>
                </a:spcAft>
                <a:buClr>
                  <a:srgbClr val="FF0000"/>
                </a:buClr>
                <a:buSzPts val="1200"/>
                <a:buFont typeface="Helvetica Neue"/>
                <a:buNone/>
              </a:pPr>
              <a:r>
                <a:rPr lang="en-US" sz="1200" b="0" i="0" u="none" strike="noStrike" cap="none">
                  <a:solidFill>
                    <a:srgbClr val="FF0000"/>
                  </a:solidFill>
                  <a:latin typeface="Arial"/>
                  <a:ea typeface="Arial"/>
                  <a:cs typeface="Arial"/>
                  <a:sym typeface="Arial"/>
                </a:rPr>
                <a:t>X 100</a:t>
              </a:r>
              <a:endParaRPr/>
            </a:p>
          </p:txBody>
        </p:sp>
        <p:sp>
          <p:nvSpPr>
            <p:cNvPr id="162" name="Google Shape;162;p6"/>
            <p:cNvSpPr txBox="1"/>
            <p:nvPr/>
          </p:nvSpPr>
          <p:spPr>
            <a:xfrm>
              <a:off x="2956809" y="1235002"/>
              <a:ext cx="641246" cy="349867"/>
            </a:xfrm>
            <a:prstGeom prst="rect">
              <a:avLst/>
            </a:prstGeom>
            <a:noFill/>
            <a:ln>
              <a:noFill/>
            </a:ln>
          </p:spPr>
          <p:txBody>
            <a:bodyPr spcFirstLastPara="1" wrap="square" lIns="91400" tIns="91400" rIns="91400" bIns="91400" anchor="t" anchorCtr="0">
              <a:noAutofit/>
            </a:bodyPr>
            <a:lstStyle/>
            <a:p>
              <a:pPr marL="0" marR="0" lvl="0" indent="0" algn="l" rtl="0">
                <a:lnSpc>
                  <a:spcPct val="100000"/>
                </a:lnSpc>
                <a:spcBef>
                  <a:spcPts val="0"/>
                </a:spcBef>
                <a:spcAft>
                  <a:spcPts val="0"/>
                </a:spcAft>
                <a:buClr>
                  <a:srgbClr val="FF0000"/>
                </a:buClr>
                <a:buSzPts val="1200"/>
                <a:buFont typeface="Helvetica Neue"/>
                <a:buNone/>
              </a:pPr>
              <a:r>
                <a:rPr lang="en-US" sz="1200" b="0" i="0" u="none" strike="noStrike" cap="none">
                  <a:solidFill>
                    <a:srgbClr val="FF0000"/>
                  </a:solidFill>
                  <a:latin typeface="Arial"/>
                  <a:ea typeface="Arial"/>
                  <a:cs typeface="Arial"/>
                  <a:sym typeface="Arial"/>
                </a:rPr>
                <a:t>X 300</a:t>
              </a:r>
              <a:endParaRPr/>
            </a:p>
          </p:txBody>
        </p:sp>
        <p:sp>
          <p:nvSpPr>
            <p:cNvPr id="163" name="Google Shape;163;p6"/>
            <p:cNvSpPr txBox="1"/>
            <p:nvPr/>
          </p:nvSpPr>
          <p:spPr>
            <a:xfrm>
              <a:off x="2867824" y="1634851"/>
              <a:ext cx="747495" cy="349866"/>
            </a:xfrm>
            <a:prstGeom prst="rect">
              <a:avLst/>
            </a:prstGeom>
            <a:noFill/>
            <a:ln>
              <a:noFill/>
            </a:ln>
          </p:spPr>
          <p:txBody>
            <a:bodyPr spcFirstLastPara="1" wrap="square" lIns="91400" tIns="91400" rIns="91400" bIns="91400" anchor="t" anchorCtr="0">
              <a:noAutofit/>
            </a:bodyPr>
            <a:lstStyle/>
            <a:p>
              <a:pPr marL="0" marR="0" lvl="0" indent="0" algn="l" rtl="0">
                <a:lnSpc>
                  <a:spcPct val="100000"/>
                </a:lnSpc>
                <a:spcBef>
                  <a:spcPts val="0"/>
                </a:spcBef>
                <a:spcAft>
                  <a:spcPts val="0"/>
                </a:spcAft>
                <a:buClr>
                  <a:srgbClr val="FF0000"/>
                </a:buClr>
                <a:buSzPts val="1200"/>
                <a:buFont typeface="Helvetica Neue"/>
                <a:buNone/>
              </a:pPr>
              <a:r>
                <a:rPr lang="en-US" sz="1200" b="0" i="0" u="none" strike="noStrike" cap="none">
                  <a:solidFill>
                    <a:srgbClr val="FF0000"/>
                  </a:solidFill>
                  <a:latin typeface="Arial"/>
                  <a:ea typeface="Arial"/>
                  <a:cs typeface="Arial"/>
                  <a:sym typeface="Arial"/>
                </a:rPr>
                <a:t>X 1000</a:t>
              </a:r>
              <a:endParaRPr/>
            </a:p>
          </p:txBody>
        </p:sp>
        <p:sp>
          <p:nvSpPr>
            <p:cNvPr id="164" name="Google Shape;164;p6"/>
            <p:cNvSpPr txBox="1"/>
            <p:nvPr/>
          </p:nvSpPr>
          <p:spPr>
            <a:xfrm>
              <a:off x="3053430" y="747766"/>
              <a:ext cx="548278" cy="349866"/>
            </a:xfrm>
            <a:prstGeom prst="rect">
              <a:avLst/>
            </a:prstGeom>
            <a:noFill/>
            <a:ln>
              <a:noFill/>
            </a:ln>
          </p:spPr>
          <p:txBody>
            <a:bodyPr spcFirstLastPara="1" wrap="square" lIns="91400" tIns="91400" rIns="91400" bIns="91400" anchor="t" anchorCtr="0">
              <a:noAutofit/>
            </a:bodyPr>
            <a:lstStyle/>
            <a:p>
              <a:pPr marL="0" marR="0" lvl="0" indent="0" algn="l" rtl="0">
                <a:lnSpc>
                  <a:spcPct val="100000"/>
                </a:lnSpc>
                <a:spcBef>
                  <a:spcPts val="0"/>
                </a:spcBef>
                <a:spcAft>
                  <a:spcPts val="0"/>
                </a:spcAft>
                <a:buClr>
                  <a:srgbClr val="FF0000"/>
                </a:buClr>
                <a:buSzPts val="1200"/>
                <a:buFont typeface="Helvetica Neue"/>
                <a:buNone/>
              </a:pPr>
              <a:r>
                <a:rPr lang="en-US" sz="1200" b="0" i="0" u="none" strike="noStrike" cap="none">
                  <a:solidFill>
                    <a:srgbClr val="FF0000"/>
                  </a:solidFill>
                  <a:latin typeface="Arial"/>
                  <a:ea typeface="Arial"/>
                  <a:cs typeface="Arial"/>
                  <a:sym typeface="Arial"/>
                </a:rPr>
                <a:t>X 30</a:t>
              </a:r>
              <a:endParaRPr/>
            </a:p>
          </p:txBody>
        </p:sp>
      </p:grpSp>
      <p:sp>
        <p:nvSpPr>
          <p:cNvPr id="165" name="Google Shape;165;p6"/>
          <p:cNvSpPr txBox="1"/>
          <p:nvPr/>
        </p:nvSpPr>
        <p:spPr>
          <a:xfrm>
            <a:off x="673100" y="3108405"/>
            <a:ext cx="1509911" cy="402819"/>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FF33CC"/>
              </a:buClr>
              <a:buSzPts val="1600"/>
              <a:buFont typeface="Helvetica Neue"/>
              <a:buNone/>
            </a:pPr>
            <a:r>
              <a:rPr lang="en-US" sz="1600" b="0" i="1" u="none" strike="noStrike" cap="none">
                <a:solidFill>
                  <a:srgbClr val="FF33CC"/>
                </a:solidFill>
                <a:latin typeface="Times New Roman"/>
                <a:ea typeface="Times New Roman"/>
                <a:cs typeface="Times New Roman"/>
                <a:sym typeface="Times New Roman"/>
              </a:rPr>
              <a:t>Coc APJ (2004)</a:t>
            </a:r>
            <a:endParaRPr/>
          </a:p>
        </p:txBody>
      </p:sp>
      <p:sp>
        <p:nvSpPr>
          <p:cNvPr id="166" name="Google Shape;166;p6"/>
          <p:cNvSpPr txBox="1"/>
          <p:nvPr/>
        </p:nvSpPr>
        <p:spPr>
          <a:xfrm>
            <a:off x="6966644" y="2825156"/>
            <a:ext cx="1509912" cy="402819"/>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FF33CC"/>
              </a:buClr>
              <a:buSzPts val="1600"/>
              <a:buFont typeface="Helvetica Neue"/>
              <a:buNone/>
            </a:pPr>
            <a:r>
              <a:rPr lang="en-US" sz="1600" b="0" i="1" u="none" strike="noStrike" cap="none">
                <a:solidFill>
                  <a:srgbClr val="FF33CC"/>
                </a:solidFill>
                <a:latin typeface="Times New Roman"/>
                <a:ea typeface="Times New Roman"/>
                <a:cs typeface="Times New Roman"/>
                <a:sym typeface="Times New Roman"/>
              </a:rPr>
              <a:t>IJMPE  (2012) </a:t>
            </a:r>
            <a:r>
              <a:rPr lang="en-US" sz="1000" b="0" i="1" u="none" strike="noStrike" cap="none">
                <a:solidFill>
                  <a:srgbClr val="FF33CC"/>
                </a:solidFill>
                <a:latin typeface="Times New Roman"/>
                <a:ea typeface="Times New Roman"/>
                <a:cs typeface="Times New Roman"/>
                <a:sym typeface="Times New Roman"/>
              </a:rPr>
              <a:t> </a:t>
            </a:r>
            <a:endParaRPr/>
          </a:p>
        </p:txBody>
      </p:sp>
      <p:sp>
        <p:nvSpPr>
          <p:cNvPr id="167" name="Google Shape;167;p6"/>
          <p:cNvSpPr txBox="1"/>
          <p:nvPr/>
        </p:nvSpPr>
        <p:spPr>
          <a:xfrm>
            <a:off x="476299" y="1014582"/>
            <a:ext cx="5981602" cy="706540"/>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0433FF"/>
              </a:buClr>
              <a:buSzPts val="1800"/>
              <a:buFont typeface="Helvetica Neue"/>
              <a:buNone/>
            </a:pPr>
            <a:r>
              <a:rPr lang="en-US" sz="1800" b="1" i="0" u="none" strike="noStrike" cap="none" baseline="30000">
                <a:solidFill>
                  <a:srgbClr val="0433FF"/>
                </a:solidFill>
                <a:latin typeface="Times New Roman"/>
                <a:ea typeface="Times New Roman"/>
                <a:cs typeface="Times New Roman"/>
                <a:sym typeface="Times New Roman"/>
              </a:rPr>
              <a:t>3</a:t>
            </a:r>
            <a:r>
              <a:rPr lang="en-US" sz="1800" b="1" i="0" u="none" strike="noStrike" cap="none">
                <a:solidFill>
                  <a:srgbClr val="0433FF"/>
                </a:solidFill>
                <a:latin typeface="Times New Roman"/>
                <a:ea typeface="Times New Roman"/>
                <a:cs typeface="Times New Roman"/>
                <a:sym typeface="Times New Roman"/>
              </a:rPr>
              <a:t>He(α,γ)</a:t>
            </a:r>
            <a:r>
              <a:rPr lang="en-US" sz="1800" b="1" i="0" u="none" strike="noStrike" cap="none" baseline="30000">
                <a:solidFill>
                  <a:srgbClr val="0433FF"/>
                </a:solidFill>
                <a:latin typeface="Times New Roman"/>
                <a:ea typeface="Times New Roman"/>
                <a:cs typeface="Times New Roman"/>
                <a:sym typeface="Times New Roman"/>
              </a:rPr>
              <a:t>7</a:t>
            </a:r>
            <a:r>
              <a:rPr lang="en-US" sz="1800" b="1" i="0" u="none" strike="noStrike" cap="none">
                <a:solidFill>
                  <a:srgbClr val="0433FF"/>
                </a:solidFill>
                <a:latin typeface="Times New Roman"/>
                <a:ea typeface="Times New Roman"/>
                <a:cs typeface="Times New Roman"/>
                <a:sym typeface="Times New Roman"/>
              </a:rPr>
              <a:t>Be</a:t>
            </a:r>
            <a:r>
              <a:rPr lang="en-US" sz="1800" b="1" i="0" u="none" strike="noStrike" cap="none">
                <a:solidFill>
                  <a:srgbClr val="9900FF"/>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has an uncertainty of  &lt; 5%</a:t>
            </a:r>
            <a:endParaRPr/>
          </a:p>
          <a:p>
            <a:pPr marL="0" marR="0" lvl="0" indent="0" algn="l" rtl="0">
              <a:lnSpc>
                <a:spcPct val="100000"/>
              </a:lnSpc>
              <a:spcBef>
                <a:spcPts val="0"/>
              </a:spcBef>
              <a:spcAft>
                <a:spcPts val="0"/>
              </a:spcAft>
              <a:buClr>
                <a:srgbClr val="0433FF"/>
              </a:buClr>
              <a:buSzPts val="1800"/>
              <a:buFont typeface="Helvetica Neue"/>
              <a:buNone/>
            </a:pPr>
            <a:r>
              <a:rPr lang="en-US" sz="1800" b="1" i="0" u="none" strike="noStrike" cap="none" baseline="30000">
                <a:solidFill>
                  <a:srgbClr val="0433FF"/>
                </a:solidFill>
                <a:latin typeface="Times New Roman"/>
                <a:ea typeface="Times New Roman"/>
                <a:cs typeface="Times New Roman"/>
                <a:sym typeface="Times New Roman"/>
              </a:rPr>
              <a:t>7</a:t>
            </a:r>
            <a:r>
              <a:rPr lang="en-US" sz="1800" b="1" i="0" u="none" strike="noStrike" cap="none">
                <a:solidFill>
                  <a:srgbClr val="0433FF"/>
                </a:solidFill>
                <a:latin typeface="Times New Roman"/>
                <a:ea typeface="Times New Roman"/>
                <a:cs typeface="Times New Roman"/>
                <a:sym typeface="Times New Roman"/>
              </a:rPr>
              <a:t>Be(n,p)</a:t>
            </a:r>
            <a:r>
              <a:rPr lang="en-US" sz="1800" b="1" i="0" u="none" strike="noStrike" cap="none" baseline="30000">
                <a:solidFill>
                  <a:srgbClr val="0433FF"/>
                </a:solidFill>
                <a:latin typeface="Times New Roman"/>
                <a:ea typeface="Times New Roman"/>
                <a:cs typeface="Times New Roman"/>
                <a:sym typeface="Times New Roman"/>
              </a:rPr>
              <a:t>7</a:t>
            </a:r>
            <a:r>
              <a:rPr lang="en-US" sz="1800" b="1" i="0" u="none" strike="noStrike" cap="none">
                <a:solidFill>
                  <a:srgbClr val="0433FF"/>
                </a:solidFill>
                <a:latin typeface="Times New Roman"/>
                <a:ea typeface="Times New Roman"/>
                <a:cs typeface="Times New Roman"/>
                <a:sym typeface="Times New Roman"/>
              </a:rPr>
              <a:t>Li</a:t>
            </a:r>
            <a:r>
              <a:rPr lang="en-US" sz="1800" b="0" i="0" u="none" strike="noStrike" cap="none">
                <a:solidFill>
                  <a:srgbClr val="000000"/>
                </a:solidFill>
                <a:latin typeface="Times New Roman"/>
                <a:ea typeface="Times New Roman"/>
                <a:cs typeface="Times New Roman"/>
                <a:sym typeface="Times New Roman"/>
              </a:rPr>
              <a:t>, </a:t>
            </a:r>
            <a:r>
              <a:rPr lang="en-US" sz="1800" b="1" i="0" u="none" strike="noStrike" cap="none" baseline="30000">
                <a:solidFill>
                  <a:srgbClr val="0433FF"/>
                </a:solidFill>
                <a:latin typeface="Times New Roman"/>
                <a:ea typeface="Times New Roman"/>
                <a:cs typeface="Times New Roman"/>
                <a:sym typeface="Times New Roman"/>
              </a:rPr>
              <a:t>7</a:t>
            </a:r>
            <a:r>
              <a:rPr lang="en-US" sz="1800" b="1" i="0" u="none" strike="noStrike" cap="none">
                <a:solidFill>
                  <a:srgbClr val="0433FF"/>
                </a:solidFill>
                <a:latin typeface="Times New Roman"/>
                <a:ea typeface="Times New Roman"/>
                <a:cs typeface="Times New Roman"/>
                <a:sym typeface="Times New Roman"/>
              </a:rPr>
              <a:t>Be(n,α)</a:t>
            </a:r>
            <a:r>
              <a:rPr lang="en-US" sz="1800" b="1" i="0" u="none" strike="noStrike" cap="none" baseline="30000">
                <a:solidFill>
                  <a:srgbClr val="0433FF"/>
                </a:solidFill>
                <a:latin typeface="Times New Roman"/>
                <a:ea typeface="Times New Roman"/>
                <a:cs typeface="Times New Roman"/>
                <a:sym typeface="Times New Roman"/>
              </a:rPr>
              <a:t>4</a:t>
            </a:r>
            <a:r>
              <a:rPr lang="en-US" sz="1800" b="1" i="0" u="none" strike="noStrike" cap="none">
                <a:solidFill>
                  <a:srgbClr val="0433FF"/>
                </a:solidFill>
                <a:latin typeface="Times New Roman"/>
                <a:ea typeface="Times New Roman"/>
                <a:cs typeface="Times New Roman"/>
                <a:sym typeface="Times New Roman"/>
              </a:rPr>
              <a:t>He</a:t>
            </a:r>
            <a:r>
              <a:rPr lang="en-US" sz="1800" b="0" i="0" u="none" strike="noStrike" cap="none">
                <a:solidFill>
                  <a:srgbClr val="000000"/>
                </a:solidFill>
                <a:latin typeface="Times New Roman"/>
                <a:ea typeface="Times New Roman"/>
                <a:cs typeface="Times New Roman"/>
                <a:sym typeface="Times New Roman"/>
              </a:rPr>
              <a:t> have failed</a:t>
            </a:r>
            <a:r>
              <a:rPr lang="en-US" sz="1800" b="0" i="0" u="none" strike="noStrike" cap="none">
                <a:solidFill>
                  <a:srgbClr val="9900FF"/>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to solve the Li anomaly</a:t>
            </a:r>
            <a:endParaRPr/>
          </a:p>
        </p:txBody>
      </p:sp>
      <p:sp>
        <p:nvSpPr>
          <p:cNvPr id="168" name="Google Shape;168;p6"/>
          <p:cNvSpPr txBox="1"/>
          <p:nvPr/>
        </p:nvSpPr>
        <p:spPr>
          <a:xfrm>
            <a:off x="6529399" y="949686"/>
            <a:ext cx="2177698" cy="860019"/>
          </a:xfrm>
          <a:prstGeom prst="rect">
            <a:avLst/>
          </a:prstGeom>
          <a:noFill/>
          <a:ln>
            <a:noFill/>
          </a:ln>
        </p:spPr>
        <p:txBody>
          <a:bodyPr spcFirstLastPara="1" wrap="square" lIns="91400" tIns="91400" rIns="91400" bIns="91400" anchor="t" anchorCtr="0">
            <a:spAutoFit/>
          </a:bodyPr>
          <a:lstStyle/>
          <a:p>
            <a:pPr marL="0" marR="0" lvl="0" indent="0" algn="l" rtl="0">
              <a:lnSpc>
                <a:spcPct val="100000"/>
              </a:lnSpc>
              <a:spcBef>
                <a:spcPts val="0"/>
              </a:spcBef>
              <a:spcAft>
                <a:spcPts val="0"/>
              </a:spcAft>
              <a:buClr>
                <a:srgbClr val="FF40FF"/>
              </a:buClr>
              <a:buSzPts val="1600"/>
              <a:buFont typeface="Helvetica Neue"/>
              <a:buNone/>
            </a:pPr>
            <a:r>
              <a:rPr lang="en-US" sz="1600" b="0" i="1" u="none" strike="noStrike" cap="none">
                <a:solidFill>
                  <a:srgbClr val="FF40FF"/>
                </a:solidFill>
                <a:latin typeface="Times New Roman"/>
                <a:ea typeface="Times New Roman"/>
                <a:cs typeface="Times New Roman"/>
                <a:sym typeface="Times New Roman"/>
              </a:rPr>
              <a:t>Broggini  JCAP(2012)</a:t>
            </a:r>
            <a:endParaRPr/>
          </a:p>
          <a:p>
            <a:pPr marL="0" marR="0" lvl="0" indent="0" algn="l" rtl="0">
              <a:lnSpc>
                <a:spcPct val="100000"/>
              </a:lnSpc>
              <a:spcBef>
                <a:spcPts val="0"/>
              </a:spcBef>
              <a:spcAft>
                <a:spcPts val="0"/>
              </a:spcAft>
              <a:buClr>
                <a:srgbClr val="FF40FF"/>
              </a:buClr>
              <a:buSzPts val="1600"/>
              <a:buFont typeface="Helvetica Neue"/>
              <a:buNone/>
            </a:pPr>
            <a:r>
              <a:rPr lang="en-US" sz="1600" b="0" i="1" u="none" strike="noStrike" cap="none">
                <a:solidFill>
                  <a:srgbClr val="FF40FF"/>
                </a:solidFill>
                <a:latin typeface="Times New Roman"/>
                <a:ea typeface="Times New Roman"/>
                <a:cs typeface="Times New Roman"/>
                <a:sym typeface="Times New Roman"/>
              </a:rPr>
              <a:t>Damone PRL (2018) Barbagallo PRL (2016) </a:t>
            </a:r>
            <a:endParaRPr/>
          </a:p>
        </p:txBody>
      </p:sp>
      <p:sp>
        <p:nvSpPr>
          <p:cNvPr id="169" name="Google Shape;169;p6"/>
          <p:cNvSpPr txBox="1"/>
          <p:nvPr/>
        </p:nvSpPr>
        <p:spPr>
          <a:xfrm>
            <a:off x="966787" y="206740"/>
            <a:ext cx="7489826" cy="863601"/>
          </a:xfrm>
          <a:prstGeom prst="rect">
            <a:avLst/>
          </a:prstGeom>
          <a:noFill/>
          <a:ln>
            <a:noFill/>
          </a:ln>
        </p:spPr>
        <p:txBody>
          <a:bodyPr spcFirstLastPara="1" wrap="square" lIns="45700" tIns="45700" rIns="45700" bIns="45700" anchor="ctr" anchorCtr="0">
            <a:normAutofit/>
          </a:bodyPr>
          <a:lstStyle/>
          <a:p>
            <a:pPr marL="0" marR="0" lvl="0" indent="0" algn="ctr" rtl="0">
              <a:lnSpc>
                <a:spcPct val="100000"/>
              </a:lnSpc>
              <a:spcBef>
                <a:spcPts val="0"/>
              </a:spcBef>
              <a:spcAft>
                <a:spcPts val="0"/>
              </a:spcAft>
              <a:buClr>
                <a:srgbClr val="FF0000"/>
              </a:buClr>
              <a:buSzPts val="2400"/>
              <a:buFont typeface="Times New Roman"/>
              <a:buNone/>
            </a:pPr>
            <a:r>
              <a:rPr lang="en-US" sz="2400" b="1" i="0" u="none" strike="noStrike" cap="none">
                <a:solidFill>
                  <a:srgbClr val="FF0000"/>
                </a:solidFill>
                <a:latin typeface="Times New Roman"/>
                <a:ea typeface="Times New Roman"/>
                <a:cs typeface="Times New Roman"/>
                <a:sym typeface="Times New Roman"/>
              </a:rPr>
              <a:t>Incomplete nuclear physics input for BBN calculations ?</a:t>
            </a:r>
            <a:endParaRPr/>
          </a:p>
        </p:txBody>
      </p:sp>
      <p:sp>
        <p:nvSpPr>
          <p:cNvPr id="170" name="Google Shape;170;p6"/>
          <p:cNvSpPr txBox="1"/>
          <p:nvPr/>
        </p:nvSpPr>
        <p:spPr>
          <a:xfrm>
            <a:off x="507827" y="2430936"/>
            <a:ext cx="7899746" cy="633994"/>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Helvetica Neue"/>
              <a:buNone/>
            </a:pPr>
            <a:r>
              <a:rPr lang="en-US" sz="1800" b="0" i="0" u="none" strike="noStrike" cap="none">
                <a:solidFill>
                  <a:srgbClr val="000000"/>
                </a:solidFill>
                <a:latin typeface="Times New Roman"/>
                <a:ea typeface="Times New Roman"/>
                <a:cs typeface="Times New Roman"/>
                <a:sym typeface="Times New Roman"/>
              </a:rPr>
              <a:t>The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Li discrepancy resolved, if the </a:t>
            </a:r>
            <a:r>
              <a:rPr lang="en-US" sz="1800" b="1" i="0" u="none" strike="noStrike" cap="none" baseline="30000">
                <a:solidFill>
                  <a:srgbClr val="FF0000"/>
                </a:solidFill>
                <a:latin typeface="Times New Roman"/>
                <a:ea typeface="Times New Roman"/>
                <a:cs typeface="Times New Roman"/>
                <a:sym typeface="Times New Roman"/>
              </a:rPr>
              <a:t>7</a:t>
            </a:r>
            <a:r>
              <a:rPr lang="en-US" sz="1800" b="1" i="0" u="none" strike="noStrike" cap="none">
                <a:solidFill>
                  <a:srgbClr val="FF0000"/>
                </a:solidFill>
                <a:latin typeface="Times New Roman"/>
                <a:ea typeface="Times New Roman"/>
                <a:cs typeface="Times New Roman"/>
                <a:sym typeface="Times New Roman"/>
              </a:rPr>
              <a:t>Be(d,p)</a:t>
            </a:r>
            <a:r>
              <a:rPr lang="en-US" sz="1800" b="1" i="0" u="none" strike="noStrike" cap="none" baseline="30000">
                <a:solidFill>
                  <a:srgbClr val="FF0000"/>
                </a:solidFill>
                <a:latin typeface="Times New Roman"/>
                <a:ea typeface="Times New Roman"/>
                <a:cs typeface="Times New Roman"/>
                <a:sym typeface="Times New Roman"/>
              </a:rPr>
              <a:t>8</a:t>
            </a:r>
            <a:r>
              <a:rPr lang="en-US" sz="1800" b="1" i="0" u="none" strike="noStrike" cap="none">
                <a:solidFill>
                  <a:srgbClr val="FF0000"/>
                </a:solidFill>
                <a:latin typeface="Times New Roman"/>
                <a:ea typeface="Times New Roman"/>
                <a:cs typeface="Times New Roman"/>
                <a:sym typeface="Times New Roman"/>
              </a:rPr>
              <a:t>Be*(2</a:t>
            </a:r>
            <a:r>
              <a:rPr lang="en-US" sz="1800" b="0" i="0" u="none" strike="noStrike" cap="none">
                <a:solidFill>
                  <a:srgbClr val="FF0000"/>
                </a:solidFill>
                <a:latin typeface="Noto Sans Symbols"/>
                <a:ea typeface="Noto Sans Symbols"/>
                <a:cs typeface="Noto Sans Symbols"/>
                <a:sym typeface="Noto Sans Symbols"/>
              </a:rPr>
              <a:t>α)  </a:t>
            </a:r>
            <a:r>
              <a:rPr lang="en-US" sz="1800" b="0" i="1" u="none" strike="noStrike" cap="none">
                <a:solidFill>
                  <a:srgbClr val="000000"/>
                </a:solidFill>
                <a:latin typeface="Times New Roman"/>
                <a:ea typeface="Times New Roman"/>
                <a:cs typeface="Times New Roman"/>
                <a:sym typeface="Times New Roman"/>
              </a:rPr>
              <a:t>Q</a:t>
            </a:r>
            <a:r>
              <a:rPr lang="en-US" sz="1800" b="0" i="0" u="none" strike="noStrike" cap="none">
                <a:solidFill>
                  <a:srgbClr val="000000"/>
                </a:solidFill>
                <a:latin typeface="Times New Roman"/>
                <a:ea typeface="Times New Roman"/>
                <a:cs typeface="Times New Roman"/>
                <a:sym typeface="Times New Roman"/>
              </a:rPr>
              <a:t> = 16.674 MeV reaction rate larger by a factor </a:t>
            </a:r>
            <a:r>
              <a:rPr lang="en-US" sz="1800" b="1" i="0" u="none" strike="noStrike" cap="none">
                <a:solidFill>
                  <a:srgbClr val="FF2600"/>
                </a:solidFill>
                <a:latin typeface="Times New Roman"/>
                <a:ea typeface="Times New Roman"/>
                <a:cs typeface="Times New Roman"/>
                <a:sym typeface="Times New Roman"/>
              </a:rPr>
              <a:t>~ 100, </a:t>
            </a:r>
            <a:r>
              <a:rPr lang="en-US" sz="1800" b="0" i="0" u="none" strike="noStrike" cap="none">
                <a:solidFill>
                  <a:srgbClr val="000000"/>
                </a:solidFill>
                <a:latin typeface="Times New Roman"/>
                <a:ea typeface="Times New Roman"/>
                <a:cs typeface="Times New Roman"/>
                <a:sym typeface="Times New Roman"/>
              </a:rPr>
              <a:t> </a:t>
            </a:r>
            <a:r>
              <a:rPr lang="en-US" sz="1800" b="1" i="0" u="none" strike="noStrike" cap="none">
                <a:solidFill>
                  <a:srgbClr val="0433FF"/>
                </a:solidFill>
                <a:latin typeface="Times New Roman"/>
                <a:ea typeface="Times New Roman"/>
                <a:cs typeface="Times New Roman"/>
                <a:sym typeface="Times New Roman"/>
              </a:rPr>
              <a:t>Resonant enhancement in</a:t>
            </a:r>
            <a:r>
              <a:rPr lang="en-US" sz="1600" b="0" i="0" u="none" strike="noStrike" cap="none">
                <a:solidFill>
                  <a:srgbClr val="000000"/>
                </a:solidFill>
                <a:latin typeface="Times New Roman"/>
                <a:ea typeface="Times New Roman"/>
                <a:cs typeface="Times New Roman"/>
                <a:sym typeface="Times New Roman"/>
              </a:rPr>
              <a:t> </a:t>
            </a:r>
            <a:r>
              <a:rPr lang="en-US" sz="1800" b="1" i="0" u="none" strike="noStrike" cap="none" baseline="30000">
                <a:solidFill>
                  <a:srgbClr val="0433FF"/>
                </a:solidFill>
                <a:latin typeface="Times New Roman"/>
                <a:ea typeface="Times New Roman"/>
                <a:cs typeface="Times New Roman"/>
                <a:sym typeface="Times New Roman"/>
              </a:rPr>
              <a:t>7</a:t>
            </a:r>
            <a:r>
              <a:rPr lang="en-US" sz="1800" b="1" i="0" u="none" strike="noStrike" cap="none">
                <a:solidFill>
                  <a:srgbClr val="0433FF"/>
                </a:solidFill>
                <a:latin typeface="Times New Roman"/>
                <a:ea typeface="Times New Roman"/>
                <a:cs typeface="Times New Roman"/>
                <a:sym typeface="Times New Roman"/>
              </a:rPr>
              <a:t>Be + d?</a:t>
            </a:r>
            <a:endParaRPr/>
          </a:p>
        </p:txBody>
      </p:sp>
      <p:pic>
        <p:nvPicPr>
          <p:cNvPr id="171" name="Google Shape;171;p6" descr="image25.jpg"/>
          <p:cNvPicPr preferRelativeResize="0"/>
          <p:nvPr/>
        </p:nvPicPr>
        <p:blipFill rotWithShape="1">
          <a:blip r:embed="rId4">
            <a:alphaModFix/>
          </a:blip>
          <a:srcRect/>
          <a:stretch/>
        </p:blipFill>
        <p:spPr>
          <a:xfrm>
            <a:off x="4274572" y="3700399"/>
            <a:ext cx="4152752" cy="1834276"/>
          </a:xfrm>
          <a:prstGeom prst="rect">
            <a:avLst/>
          </a:prstGeom>
          <a:noFill/>
          <a:ln>
            <a:noFill/>
          </a:ln>
        </p:spPr>
      </p:pic>
      <p:sp>
        <p:nvSpPr>
          <p:cNvPr id="172" name="Google Shape;172;p6"/>
          <p:cNvSpPr txBox="1"/>
          <p:nvPr/>
        </p:nvSpPr>
        <p:spPr>
          <a:xfrm>
            <a:off x="4795421" y="3266369"/>
            <a:ext cx="3365054" cy="546855"/>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942192"/>
              </a:buClr>
              <a:buSzPts val="1600"/>
              <a:buFont typeface="Helvetica Neue"/>
              <a:buNone/>
            </a:pPr>
            <a:r>
              <a:rPr lang="en-US" sz="1600" b="1" i="0" u="none" strike="noStrike" cap="none">
                <a:solidFill>
                  <a:srgbClr val="942192"/>
                </a:solidFill>
                <a:latin typeface="Times New Roman"/>
                <a:ea typeface="Times New Roman"/>
                <a:cs typeface="Times New Roman"/>
                <a:sym typeface="Times New Roman"/>
              </a:rPr>
              <a:t>Proposed </a:t>
            </a:r>
            <a:r>
              <a:rPr lang="en-US" sz="1600" b="1" i="0" u="none" strike="noStrike" cap="none" baseline="30000">
                <a:solidFill>
                  <a:srgbClr val="942192"/>
                </a:solidFill>
                <a:latin typeface="Times New Roman"/>
                <a:ea typeface="Times New Roman"/>
                <a:cs typeface="Times New Roman"/>
                <a:sym typeface="Times New Roman"/>
              </a:rPr>
              <a:t>7</a:t>
            </a:r>
            <a:r>
              <a:rPr lang="en-US" sz="1600" b="1" i="0" u="none" strike="noStrike" cap="none">
                <a:solidFill>
                  <a:srgbClr val="942192"/>
                </a:solidFill>
                <a:latin typeface="Times New Roman"/>
                <a:ea typeface="Times New Roman"/>
                <a:cs typeface="Times New Roman"/>
                <a:sym typeface="Times New Roman"/>
              </a:rPr>
              <a:t>Be destruction mechanism  d + </a:t>
            </a:r>
            <a:r>
              <a:rPr lang="en-US" sz="1600" b="1" i="0" u="none" strike="noStrike" cap="none" baseline="30000">
                <a:solidFill>
                  <a:srgbClr val="942192"/>
                </a:solidFill>
                <a:latin typeface="Times New Roman"/>
                <a:ea typeface="Times New Roman"/>
                <a:cs typeface="Times New Roman"/>
                <a:sym typeface="Times New Roman"/>
              </a:rPr>
              <a:t>7</a:t>
            </a:r>
            <a:r>
              <a:rPr lang="en-US" sz="1600" b="1" i="0" u="none" strike="noStrike" cap="none">
                <a:solidFill>
                  <a:srgbClr val="942192"/>
                </a:solidFill>
                <a:latin typeface="Times New Roman"/>
                <a:ea typeface="Times New Roman"/>
                <a:cs typeface="Times New Roman"/>
                <a:sym typeface="Times New Roman"/>
              </a:rPr>
              <a:t>Be → </a:t>
            </a:r>
            <a:r>
              <a:rPr lang="en-US" sz="1600" b="1" i="0" u="none" strike="noStrike" cap="none" baseline="30000">
                <a:solidFill>
                  <a:srgbClr val="942192"/>
                </a:solidFill>
                <a:latin typeface="Times New Roman"/>
                <a:ea typeface="Times New Roman"/>
                <a:cs typeface="Times New Roman"/>
                <a:sym typeface="Times New Roman"/>
              </a:rPr>
              <a:t>9</a:t>
            </a:r>
            <a:r>
              <a:rPr lang="en-US" sz="1600" b="1" i="0" u="none" strike="noStrike" cap="none">
                <a:solidFill>
                  <a:srgbClr val="942192"/>
                </a:solidFill>
                <a:latin typeface="Times New Roman"/>
                <a:ea typeface="Times New Roman"/>
                <a:cs typeface="Times New Roman"/>
                <a:sym typeface="Times New Roman"/>
              </a:rPr>
              <a:t>B∗ → p + </a:t>
            </a:r>
            <a:r>
              <a:rPr lang="en-US" sz="1600" b="1" i="0" u="none" strike="noStrike" cap="none" baseline="30000">
                <a:solidFill>
                  <a:srgbClr val="942192"/>
                </a:solidFill>
                <a:latin typeface="Times New Roman"/>
                <a:ea typeface="Times New Roman"/>
                <a:cs typeface="Times New Roman"/>
                <a:sym typeface="Times New Roman"/>
              </a:rPr>
              <a:t>8</a:t>
            </a:r>
            <a:r>
              <a:rPr lang="en-US" sz="1600" b="1" i="0" u="none" strike="noStrike" cap="none">
                <a:solidFill>
                  <a:srgbClr val="942192"/>
                </a:solidFill>
                <a:latin typeface="Times New Roman"/>
                <a:ea typeface="Times New Roman"/>
                <a:cs typeface="Times New Roman"/>
                <a:sym typeface="Times New Roman"/>
              </a:rPr>
              <a:t>Be*</a:t>
            </a:r>
            <a:endParaRPr/>
          </a:p>
        </p:txBody>
      </p:sp>
      <p:sp>
        <p:nvSpPr>
          <p:cNvPr id="173" name="Google Shape;173;p6"/>
          <p:cNvSpPr txBox="1"/>
          <p:nvPr/>
        </p:nvSpPr>
        <p:spPr>
          <a:xfrm>
            <a:off x="461918" y="5612788"/>
            <a:ext cx="8245564" cy="891541"/>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The</a:t>
            </a:r>
            <a:r>
              <a:rPr lang="en-US" sz="1800" b="0" i="0" u="none" strike="noStrike" cap="none">
                <a:solidFill>
                  <a:srgbClr val="000000"/>
                </a:solidFill>
                <a:latin typeface="Calibri"/>
                <a:ea typeface="Calibri"/>
                <a:cs typeface="Calibri"/>
                <a:sym typeface="Calibri"/>
              </a:rPr>
              <a:t>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 + d  reaction leads to the 16.8 MeV state in </a:t>
            </a:r>
            <a:r>
              <a:rPr lang="en-US" sz="1800" b="0" i="0" u="none" strike="noStrike" cap="none" baseline="30000">
                <a:solidFill>
                  <a:srgbClr val="000000"/>
                </a:solidFill>
                <a:latin typeface="Times New Roman"/>
                <a:ea typeface="Times New Roman"/>
                <a:cs typeface="Times New Roman"/>
                <a:sym typeface="Times New Roman"/>
              </a:rPr>
              <a:t>9</a:t>
            </a:r>
            <a:r>
              <a:rPr lang="en-US" sz="1800" b="0" i="0" u="none" strike="noStrike" cap="none">
                <a:solidFill>
                  <a:srgbClr val="000000"/>
                </a:solidFill>
                <a:latin typeface="Times New Roman"/>
                <a:ea typeface="Times New Roman"/>
                <a:cs typeface="Times New Roman"/>
                <a:sym typeface="Times New Roman"/>
              </a:rPr>
              <a:t>B, which decays by proton emission to a </a:t>
            </a:r>
            <a:r>
              <a:rPr lang="en-US" sz="1800" b="1" i="0" u="none" strike="noStrike" cap="none">
                <a:solidFill>
                  <a:srgbClr val="FF2600"/>
                </a:solidFill>
                <a:latin typeface="Times New Roman"/>
                <a:ea typeface="Times New Roman"/>
                <a:cs typeface="Times New Roman"/>
                <a:sym typeface="Times New Roman"/>
              </a:rPr>
              <a:t>highly excited state in </a:t>
            </a:r>
            <a:r>
              <a:rPr lang="en-US" sz="1800" b="1" i="0" u="none" strike="noStrike" cap="none" baseline="30000">
                <a:solidFill>
                  <a:srgbClr val="FF2600"/>
                </a:solidFill>
                <a:latin typeface="Times New Roman"/>
                <a:ea typeface="Times New Roman"/>
                <a:cs typeface="Times New Roman"/>
                <a:sym typeface="Times New Roman"/>
              </a:rPr>
              <a:t>8</a:t>
            </a:r>
            <a:r>
              <a:rPr lang="en-US" sz="1800" b="1" i="0" u="none" strike="noStrike" cap="none">
                <a:solidFill>
                  <a:srgbClr val="FF2600"/>
                </a:solidFill>
                <a:latin typeface="Times New Roman"/>
                <a:ea typeface="Times New Roman"/>
                <a:cs typeface="Times New Roman"/>
                <a:sym typeface="Times New Roman"/>
              </a:rPr>
              <a:t>Be</a:t>
            </a:r>
            <a:r>
              <a:rPr lang="en-US" sz="1800" b="0" i="0" u="none" strike="noStrike" cap="none">
                <a:solidFill>
                  <a:srgbClr val="000000"/>
                </a:solidFill>
                <a:latin typeface="Times New Roman"/>
                <a:ea typeface="Times New Roman"/>
                <a:cs typeface="Times New Roman"/>
                <a:sym typeface="Times New Roman"/>
              </a:rPr>
              <a:t>, </a:t>
            </a:r>
            <a:r>
              <a:rPr lang="en-US" sz="1800" b="1" i="0" u="none" strike="noStrike" cap="none">
                <a:solidFill>
                  <a:srgbClr val="FF2600"/>
                </a:solidFill>
                <a:latin typeface="Times New Roman"/>
                <a:ea typeface="Times New Roman"/>
                <a:cs typeface="Times New Roman"/>
                <a:sym typeface="Times New Roman"/>
              </a:rPr>
              <a:t>16.626</a:t>
            </a:r>
            <a:r>
              <a:rPr lang="en-US" sz="1800" b="0" i="0" u="none" strike="noStrike" cap="none">
                <a:solidFill>
                  <a:srgbClr val="000000"/>
                </a:solidFill>
                <a:latin typeface="Times New Roman"/>
                <a:ea typeface="Times New Roman"/>
                <a:cs typeface="Times New Roman"/>
                <a:sym typeface="Times New Roman"/>
              </a:rPr>
              <a:t> </a:t>
            </a:r>
            <a:r>
              <a:rPr lang="en-US" sz="1800" b="1" i="0" u="none" strike="noStrike" cap="none">
                <a:solidFill>
                  <a:srgbClr val="FF2600"/>
                </a:solidFill>
                <a:latin typeface="Times New Roman"/>
                <a:ea typeface="Times New Roman"/>
                <a:cs typeface="Times New Roman"/>
                <a:sym typeface="Times New Roman"/>
              </a:rPr>
              <a:t>MeV</a:t>
            </a:r>
            <a:r>
              <a:rPr lang="en-US" sz="1800" b="0" i="0" u="none" strike="noStrike" cap="none">
                <a:solidFill>
                  <a:srgbClr val="000000"/>
                </a:solidFill>
                <a:latin typeface="Times New Roman"/>
                <a:ea typeface="Times New Roman"/>
                <a:cs typeface="Times New Roman"/>
                <a:sym typeface="Times New Roman"/>
              </a:rPr>
              <a:t> above the ground state, which subsequently breaks up into two </a:t>
            </a:r>
            <a:r>
              <a:rPr lang="en-US" sz="1800" b="0" i="1" u="none" strike="noStrike" cap="none">
                <a:solidFill>
                  <a:srgbClr val="000000"/>
                </a:solidFill>
                <a:latin typeface="Times New Roman"/>
                <a:ea typeface="Times New Roman"/>
                <a:cs typeface="Times New Roman"/>
                <a:sym typeface="Times New Roman"/>
              </a:rPr>
              <a:t>α </a:t>
            </a:r>
            <a:r>
              <a:rPr lang="en-US" sz="1800" b="0" i="0" u="none" strike="noStrike" cap="none">
                <a:solidFill>
                  <a:srgbClr val="000000"/>
                </a:solidFill>
                <a:latin typeface="Times New Roman"/>
                <a:ea typeface="Times New Roman"/>
                <a:cs typeface="Times New Roman"/>
                <a:sym typeface="Times New Roman"/>
              </a:rPr>
              <a:t>particles. </a:t>
            </a:r>
            <a:endParaRPr/>
          </a:p>
        </p:txBody>
      </p:sp>
      <p:sp>
        <p:nvSpPr>
          <p:cNvPr id="174" name="Google Shape;174;p6"/>
          <p:cNvSpPr txBox="1"/>
          <p:nvPr/>
        </p:nvSpPr>
        <p:spPr>
          <a:xfrm>
            <a:off x="4353597" y="4772199"/>
            <a:ext cx="2088301" cy="311408"/>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600"/>
              <a:buFont typeface="Helvetica Neue"/>
              <a:buNone/>
            </a:pPr>
            <a:r>
              <a:rPr lang="en-US" sz="1600" b="0" i="1" u="none" strike="noStrike" cap="none">
                <a:solidFill>
                  <a:srgbClr val="CC00CC"/>
                </a:solidFill>
                <a:latin typeface="Times New Roman"/>
                <a:ea typeface="Times New Roman"/>
                <a:cs typeface="Times New Roman"/>
                <a:sym typeface="Times New Roman"/>
              </a:rPr>
              <a:t>Kirsebom PRC (2011) </a:t>
            </a:r>
            <a:endParaRPr/>
          </a:p>
        </p:txBody>
      </p:sp>
      <p:sp>
        <p:nvSpPr>
          <p:cNvPr id="175" name="Google Shape;175;p6"/>
          <p:cNvSpPr txBox="1"/>
          <p:nvPr/>
        </p:nvSpPr>
        <p:spPr>
          <a:xfrm>
            <a:off x="548818" y="1723070"/>
            <a:ext cx="7021276" cy="615129"/>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433FF"/>
              </a:buClr>
              <a:buSzPts val="1800"/>
              <a:buFont typeface="Times New Roman"/>
              <a:buNone/>
            </a:pPr>
            <a:r>
              <a:rPr lang="en-US" sz="1800" b="0" i="0" u="none" strike="noStrike" cap="none">
                <a:solidFill>
                  <a:srgbClr val="0433FF"/>
                </a:solidFill>
                <a:latin typeface="Times New Roman"/>
                <a:ea typeface="Times New Roman"/>
                <a:cs typeface="Times New Roman"/>
                <a:sym typeface="Times New Roman"/>
              </a:rPr>
              <a:t>Increased mass-7 destruction via novel reaction pathways or by resonant enhancement of otherwise minor channels.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7"/>
          <p:cNvSpPr txBox="1"/>
          <p:nvPr/>
        </p:nvSpPr>
        <p:spPr>
          <a:xfrm>
            <a:off x="1299071" y="3492222"/>
            <a:ext cx="1662061" cy="3114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600"/>
              <a:buFont typeface="Times New Roman"/>
              <a:buNone/>
            </a:pPr>
            <a:r>
              <a:rPr lang="en-US" sz="1600" b="0" i="1" u="none" strike="noStrike" cap="none">
                <a:solidFill>
                  <a:srgbClr val="CC00CC"/>
                </a:solidFill>
                <a:latin typeface="Times New Roman"/>
                <a:ea typeface="Times New Roman"/>
                <a:cs typeface="Times New Roman"/>
                <a:sym typeface="Times New Roman"/>
              </a:rPr>
              <a:t>Angulo</a:t>
            </a:r>
            <a:r>
              <a:rPr lang="en-US" sz="1600" b="0" i="0" u="none" strike="noStrike" cap="none">
                <a:solidFill>
                  <a:srgbClr val="CC00CC"/>
                </a:solidFill>
                <a:latin typeface="Times New Roman"/>
                <a:ea typeface="Times New Roman"/>
                <a:cs typeface="Times New Roman"/>
                <a:sym typeface="Times New Roman"/>
              </a:rPr>
              <a:t> </a:t>
            </a:r>
            <a:r>
              <a:rPr lang="en-US" sz="1600" b="0" i="1" u="none" strike="noStrike" cap="none">
                <a:solidFill>
                  <a:srgbClr val="CC00CC"/>
                </a:solidFill>
                <a:latin typeface="Times New Roman"/>
                <a:ea typeface="Times New Roman"/>
                <a:cs typeface="Times New Roman"/>
                <a:sym typeface="Times New Roman"/>
              </a:rPr>
              <a:t>APJ (2005)</a:t>
            </a:r>
            <a:endParaRPr/>
          </a:p>
        </p:txBody>
      </p:sp>
      <p:grpSp>
        <p:nvGrpSpPr>
          <p:cNvPr id="181" name="Google Shape;181;p7"/>
          <p:cNvGrpSpPr/>
          <p:nvPr/>
        </p:nvGrpSpPr>
        <p:grpSpPr>
          <a:xfrm>
            <a:off x="253973" y="3760337"/>
            <a:ext cx="3457576" cy="2655890"/>
            <a:chOff x="0" y="0"/>
            <a:chExt cx="3457575" cy="2655888"/>
          </a:xfrm>
        </p:grpSpPr>
        <p:pic>
          <p:nvPicPr>
            <p:cNvPr id="182" name="Google Shape;182;p7" descr="image.png"/>
            <p:cNvPicPr preferRelativeResize="0"/>
            <p:nvPr/>
          </p:nvPicPr>
          <p:blipFill rotWithShape="1">
            <a:blip r:embed="rId3">
              <a:alphaModFix/>
            </a:blip>
            <a:srcRect/>
            <a:stretch/>
          </p:blipFill>
          <p:spPr>
            <a:xfrm>
              <a:off x="0" y="0"/>
              <a:ext cx="3457575" cy="2655888"/>
            </a:xfrm>
            <a:prstGeom prst="rect">
              <a:avLst/>
            </a:prstGeom>
            <a:noFill/>
            <a:ln>
              <a:noFill/>
            </a:ln>
          </p:spPr>
        </p:pic>
        <p:sp>
          <p:nvSpPr>
            <p:cNvPr id="183" name="Google Shape;183;p7"/>
            <p:cNvSpPr txBox="1"/>
            <p:nvPr/>
          </p:nvSpPr>
          <p:spPr>
            <a:xfrm>
              <a:off x="804862" y="715962"/>
              <a:ext cx="790576" cy="490288"/>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2600"/>
                </a:buClr>
                <a:buSzPts val="1400"/>
                <a:buFont typeface="Times New Roman"/>
                <a:buNone/>
              </a:pPr>
              <a:r>
                <a:rPr lang="en-US" sz="1400" b="0" i="0" u="none" strike="noStrike" cap="none">
                  <a:solidFill>
                    <a:srgbClr val="FF2600"/>
                  </a:solidFill>
                  <a:latin typeface="Times New Roman"/>
                  <a:ea typeface="Times New Roman"/>
                  <a:cs typeface="Times New Roman"/>
                  <a:sym typeface="Times New Roman"/>
                </a:rPr>
                <a:t>Gamow window                   </a:t>
              </a:r>
              <a:endParaRPr/>
            </a:p>
          </p:txBody>
        </p:sp>
      </p:grpSp>
      <p:sp>
        <p:nvSpPr>
          <p:cNvPr id="184" name="Google Shape;184;p7"/>
          <p:cNvSpPr txBox="1"/>
          <p:nvPr/>
        </p:nvSpPr>
        <p:spPr>
          <a:xfrm>
            <a:off x="3712902" y="4514935"/>
            <a:ext cx="5012459" cy="1098269"/>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700"/>
              <a:buFont typeface="Times New Roman"/>
              <a:buNone/>
            </a:pPr>
            <a:r>
              <a:rPr lang="en-US" sz="1700" b="0" i="0" u="none" strike="noStrike" cap="none">
                <a:solidFill>
                  <a:srgbClr val="000000"/>
                </a:solidFill>
                <a:latin typeface="Times New Roman"/>
                <a:ea typeface="Times New Roman"/>
                <a:cs typeface="Times New Roman"/>
                <a:sym typeface="Times New Roman"/>
              </a:rPr>
              <a:t>Higher energy states not observed by </a:t>
            </a:r>
            <a:r>
              <a:rPr lang="en-US" sz="1600" b="0" i="1" u="none" strike="noStrike" cap="none">
                <a:solidFill>
                  <a:srgbClr val="FF40FF"/>
                </a:solidFill>
                <a:latin typeface="Times New Roman"/>
                <a:ea typeface="Times New Roman"/>
                <a:cs typeface="Times New Roman"/>
                <a:sym typeface="Times New Roman"/>
              </a:rPr>
              <a:t>Kavanagh</a:t>
            </a:r>
            <a:r>
              <a:rPr lang="en-US" sz="1700" b="0" i="0" u="none" strike="noStrike" cap="none">
                <a:solidFill>
                  <a:srgbClr val="FF40FF"/>
                </a:solidFill>
                <a:latin typeface="Times New Roman"/>
                <a:ea typeface="Times New Roman"/>
                <a:cs typeface="Times New Roman"/>
                <a:sym typeface="Times New Roman"/>
              </a:rPr>
              <a:t> </a:t>
            </a:r>
            <a:r>
              <a:rPr lang="en-US" sz="1700" b="0" i="0" u="none" strike="noStrike" cap="none">
                <a:solidFill>
                  <a:srgbClr val="000000"/>
                </a:solidFill>
                <a:latin typeface="Times New Roman"/>
                <a:ea typeface="Times New Roman"/>
                <a:cs typeface="Times New Roman"/>
                <a:sym typeface="Times New Roman"/>
              </a:rPr>
              <a:t>contribute about 35% of total </a:t>
            </a:r>
            <a:r>
              <a:rPr lang="en-US" sz="1700" b="0" i="1" u="none" strike="noStrike" cap="none">
                <a:solidFill>
                  <a:srgbClr val="000000"/>
                </a:solidFill>
                <a:latin typeface="Times New Roman"/>
                <a:ea typeface="Times New Roman"/>
                <a:cs typeface="Times New Roman"/>
                <a:sym typeface="Times New Roman"/>
              </a:rPr>
              <a:t>S</a:t>
            </a:r>
            <a:r>
              <a:rPr lang="en-US" sz="1700" b="0" i="0" u="none" strike="noStrike" cap="none">
                <a:solidFill>
                  <a:srgbClr val="000000"/>
                </a:solidFill>
                <a:latin typeface="Times New Roman"/>
                <a:ea typeface="Times New Roman"/>
                <a:cs typeface="Times New Roman"/>
                <a:sym typeface="Times New Roman"/>
              </a:rPr>
              <a:t> factor. Reaction rate is smaller by a factor of ~2 at 1.0-1.23 MeV and by ~ 10 at energies relevant to BBN.</a:t>
            </a:r>
            <a:endParaRPr/>
          </a:p>
        </p:txBody>
      </p:sp>
      <p:sp>
        <p:nvSpPr>
          <p:cNvPr id="185" name="Google Shape;185;p7"/>
          <p:cNvSpPr txBox="1"/>
          <p:nvPr/>
        </p:nvSpPr>
        <p:spPr>
          <a:xfrm>
            <a:off x="751681" y="3832234"/>
            <a:ext cx="1812926" cy="3484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C0504D"/>
              </a:buClr>
              <a:buSzPts val="1800"/>
              <a:buFont typeface="Times New Roman"/>
              <a:buNone/>
            </a:pPr>
            <a:r>
              <a:rPr lang="en-US" sz="1800" b="0" i="0" u="none" strike="noStrike" cap="none">
                <a:solidFill>
                  <a:srgbClr val="C0504D"/>
                </a:solidFill>
                <a:latin typeface="Times New Roman"/>
                <a:ea typeface="Times New Roman"/>
                <a:cs typeface="Times New Roman"/>
                <a:sym typeface="Times New Roman"/>
              </a:rPr>
              <a:t>Louvain-la-Neuve</a:t>
            </a:r>
            <a:endParaRPr/>
          </a:p>
        </p:txBody>
      </p:sp>
      <p:sp>
        <p:nvSpPr>
          <p:cNvPr id="186" name="Google Shape;186;p7"/>
          <p:cNvSpPr txBox="1"/>
          <p:nvPr/>
        </p:nvSpPr>
        <p:spPr>
          <a:xfrm>
            <a:off x="3506463" y="2823734"/>
            <a:ext cx="5177039" cy="7686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433FF"/>
              </a:buClr>
              <a:buSzPts val="1600"/>
              <a:buFont typeface="Times New Roman"/>
              <a:buNone/>
            </a:pPr>
            <a:r>
              <a:rPr lang="en-US" sz="1600" b="0" i="1" u="none" strike="noStrike" cap="none">
                <a:solidFill>
                  <a:srgbClr val="0433FF"/>
                </a:solidFill>
                <a:latin typeface="Times New Roman"/>
                <a:ea typeface="Times New Roman"/>
                <a:cs typeface="Times New Roman"/>
                <a:sym typeface="Times New Roman"/>
              </a:rPr>
              <a:t>An experiment performed at lower energy found a significantly reduced cross-section in the BBN Gamow window compared to Parker’s estimate. </a:t>
            </a:r>
            <a:endParaRPr/>
          </a:p>
        </p:txBody>
      </p:sp>
      <p:sp>
        <p:nvSpPr>
          <p:cNvPr id="187" name="Google Shape;187;p7"/>
          <p:cNvSpPr txBox="1"/>
          <p:nvPr/>
        </p:nvSpPr>
        <p:spPr>
          <a:xfrm>
            <a:off x="3735451" y="3752328"/>
            <a:ext cx="4967361" cy="615130"/>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E</a:t>
            </a:r>
            <a:r>
              <a:rPr lang="en-US" sz="1800" b="0" i="0" u="none" strike="noStrike" cap="none" baseline="-25000">
                <a:solidFill>
                  <a:srgbClr val="000000"/>
                </a:solidFill>
                <a:latin typeface="Times New Roman"/>
                <a:ea typeface="Times New Roman"/>
                <a:cs typeface="Times New Roman"/>
                <a:sym typeface="Times New Roman"/>
              </a:rPr>
              <a:t>cm</a:t>
            </a:r>
            <a:r>
              <a:rPr lang="en-US" sz="1800" b="0" i="0" u="none" strike="noStrike" cap="none">
                <a:solidFill>
                  <a:srgbClr val="000000"/>
                </a:solidFill>
                <a:latin typeface="Times New Roman"/>
                <a:ea typeface="Times New Roman"/>
                <a:cs typeface="Times New Roman"/>
                <a:sym typeface="Times New Roman"/>
              </a:rPr>
              <a:t> = 0.38, 1.23 MeV, up to E</a:t>
            </a:r>
            <a:r>
              <a:rPr lang="en-US" sz="1800" b="0" i="0" u="none" strike="noStrike" cap="none" baseline="-25000">
                <a:solidFill>
                  <a:srgbClr val="000000"/>
                </a:solidFill>
                <a:latin typeface="Times New Roman"/>
                <a:ea typeface="Times New Roman"/>
                <a:cs typeface="Times New Roman"/>
                <a:sym typeface="Times New Roman"/>
              </a:rPr>
              <a:t>x</a:t>
            </a:r>
            <a:r>
              <a:rPr lang="en-US" sz="1800" b="0" i="0" u="none" strike="noStrike" cap="none">
                <a:solidFill>
                  <a:srgbClr val="000000"/>
                </a:solidFill>
                <a:latin typeface="Times New Roman"/>
                <a:ea typeface="Times New Roman"/>
                <a:cs typeface="Times New Roman"/>
                <a:sym typeface="Times New Roman"/>
              </a:rPr>
              <a:t> = 13.8 MeV in </a:t>
            </a:r>
            <a:r>
              <a:rPr lang="en-US" sz="1800" b="0" i="0" u="none" strike="noStrike" cap="none" baseline="30000">
                <a:solidFill>
                  <a:srgbClr val="000000"/>
                </a:solidFill>
                <a:latin typeface="Times New Roman"/>
                <a:ea typeface="Times New Roman"/>
                <a:cs typeface="Times New Roman"/>
                <a:sym typeface="Times New Roman"/>
              </a:rPr>
              <a:t>8</a:t>
            </a:r>
            <a:r>
              <a:rPr lang="en-US" sz="1800" b="0" i="0" u="none" strike="noStrike" cap="none">
                <a:solidFill>
                  <a:srgbClr val="000000"/>
                </a:solidFill>
                <a:latin typeface="Times New Roman"/>
                <a:ea typeface="Times New Roman"/>
                <a:cs typeface="Times New Roman"/>
                <a:sym typeface="Times New Roman"/>
              </a:rPr>
              <a:t>Be. Observed also </a:t>
            </a:r>
            <a:r>
              <a:rPr lang="en-US" sz="1800" b="1" i="0" u="none" strike="noStrike" cap="none">
                <a:solidFill>
                  <a:srgbClr val="0433FF"/>
                </a:solidFill>
                <a:latin typeface="Times New Roman"/>
                <a:ea typeface="Times New Roman"/>
                <a:cs typeface="Times New Roman"/>
                <a:sym typeface="Times New Roman"/>
              </a:rPr>
              <a:t>11.4 MeV(4</a:t>
            </a:r>
            <a:r>
              <a:rPr lang="en-US" sz="1800" b="1" i="0" u="none" strike="noStrike" cap="none" baseline="30000">
                <a:solidFill>
                  <a:srgbClr val="0433FF"/>
                </a:solidFill>
                <a:latin typeface="Times New Roman"/>
                <a:ea typeface="Times New Roman"/>
                <a:cs typeface="Times New Roman"/>
                <a:sym typeface="Times New Roman"/>
              </a:rPr>
              <a:t>+</a:t>
            </a:r>
            <a:r>
              <a:rPr lang="en-US" sz="1800" b="1" i="0" u="none" strike="noStrike" cap="none">
                <a:solidFill>
                  <a:srgbClr val="0433FF"/>
                </a:solidFill>
                <a:latin typeface="Times New Roman"/>
                <a:ea typeface="Times New Roman"/>
                <a:cs typeface="Times New Roman"/>
                <a:sym typeface="Times New Roman"/>
              </a:rPr>
              <a:t>)</a:t>
            </a:r>
            <a:r>
              <a:rPr lang="en-US" sz="1800" b="0" i="0" u="none" strike="noStrike" cap="none">
                <a:solidFill>
                  <a:srgbClr val="000000"/>
                </a:solidFill>
                <a:latin typeface="Times New Roman"/>
                <a:ea typeface="Times New Roman"/>
                <a:cs typeface="Times New Roman"/>
                <a:sym typeface="Times New Roman"/>
              </a:rPr>
              <a:t> </a:t>
            </a:r>
            <a:r>
              <a:rPr lang="en-US" sz="1800" b="1" i="0" u="none" strike="noStrike" cap="none">
                <a:solidFill>
                  <a:srgbClr val="FF2600"/>
                </a:solidFill>
                <a:latin typeface="Times New Roman"/>
                <a:ea typeface="Times New Roman"/>
                <a:cs typeface="Times New Roman"/>
                <a:sym typeface="Times New Roman"/>
              </a:rPr>
              <a:t>higher energy level</a:t>
            </a:r>
            <a:endParaRPr/>
          </a:p>
        </p:txBody>
      </p:sp>
      <p:grpSp>
        <p:nvGrpSpPr>
          <p:cNvPr id="188" name="Google Shape;188;p7"/>
          <p:cNvGrpSpPr/>
          <p:nvPr/>
        </p:nvGrpSpPr>
        <p:grpSpPr>
          <a:xfrm>
            <a:off x="1924870" y="5150941"/>
            <a:ext cx="1662062" cy="787975"/>
            <a:chOff x="0" y="0"/>
            <a:chExt cx="1662060" cy="787974"/>
          </a:xfrm>
        </p:grpSpPr>
        <p:sp>
          <p:nvSpPr>
            <p:cNvPr id="189" name="Google Shape;189;p7"/>
            <p:cNvSpPr/>
            <p:nvPr/>
          </p:nvSpPr>
          <p:spPr>
            <a:xfrm>
              <a:off x="5437" y="118410"/>
              <a:ext cx="69043" cy="70578"/>
            </a:xfrm>
            <a:prstGeom prst="ellipse">
              <a:avLst/>
            </a:prstGeom>
            <a:noFill/>
            <a:ln w="9525" cap="flat" cmpd="sng">
              <a:solidFill>
                <a:srgbClr val="000000"/>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0" name="Google Shape;190;p7"/>
            <p:cNvSpPr txBox="1"/>
            <p:nvPr/>
          </p:nvSpPr>
          <p:spPr>
            <a:xfrm>
              <a:off x="122180" y="0"/>
              <a:ext cx="724790" cy="348429"/>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433FF"/>
                </a:buClr>
                <a:buSzPts val="1200"/>
                <a:buFont typeface="Times New Roman"/>
                <a:buNone/>
              </a:pPr>
              <a:r>
                <a:rPr lang="en-US" sz="1200" b="0" i="0" u="none" strike="noStrike" cap="none">
                  <a:solidFill>
                    <a:srgbClr val="0433FF"/>
                  </a:solidFill>
                  <a:latin typeface="Times New Roman"/>
                  <a:ea typeface="Times New Roman"/>
                  <a:cs typeface="Times New Roman"/>
                  <a:sym typeface="Times New Roman"/>
                </a:rPr>
                <a:t>Kavanagh</a:t>
              </a:r>
              <a:endParaRPr/>
            </a:p>
          </p:txBody>
        </p:sp>
        <p:sp>
          <p:nvSpPr>
            <p:cNvPr id="191" name="Google Shape;191;p7"/>
            <p:cNvSpPr/>
            <p:nvPr/>
          </p:nvSpPr>
          <p:spPr>
            <a:xfrm>
              <a:off x="0" y="336601"/>
              <a:ext cx="69043" cy="70577"/>
            </a:xfrm>
            <a:prstGeom prst="ellipse">
              <a:avLst/>
            </a:prstGeom>
            <a:solidFill>
              <a:srgbClr val="000000"/>
            </a:solidFill>
            <a:ln w="9525" cap="flat" cmpd="sng">
              <a:solidFill>
                <a:srgbClr val="000000"/>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92" name="Google Shape;192;p7"/>
            <p:cNvSpPr txBox="1"/>
            <p:nvPr/>
          </p:nvSpPr>
          <p:spPr>
            <a:xfrm>
              <a:off x="117754" y="207919"/>
              <a:ext cx="1544306" cy="327941"/>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433FF"/>
                </a:buClr>
                <a:buSzPts val="1200"/>
                <a:buFont typeface="Times New Roman"/>
                <a:buNone/>
              </a:pPr>
              <a:r>
                <a:rPr lang="en-US" sz="1200" b="0" i="0" u="none" strike="noStrike" cap="none">
                  <a:solidFill>
                    <a:srgbClr val="0433FF"/>
                  </a:solidFill>
                  <a:latin typeface="Times New Roman"/>
                  <a:ea typeface="Times New Roman"/>
                  <a:cs typeface="Times New Roman"/>
                  <a:sym typeface="Times New Roman"/>
                </a:rPr>
                <a:t>Angulo g.s+3.03 MeV </a:t>
              </a:r>
              <a:endParaRPr/>
            </a:p>
          </p:txBody>
        </p:sp>
        <p:sp>
          <p:nvSpPr>
            <p:cNvPr id="193" name="Google Shape;193;p7"/>
            <p:cNvSpPr txBox="1"/>
            <p:nvPr/>
          </p:nvSpPr>
          <p:spPr>
            <a:xfrm>
              <a:off x="99790" y="451225"/>
              <a:ext cx="1430481" cy="336749"/>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0433FF"/>
                </a:buClr>
                <a:buSzPts val="1200"/>
                <a:buFont typeface="Times New Roman"/>
                <a:buNone/>
              </a:pPr>
              <a:r>
                <a:rPr lang="en-US" sz="1200" b="0" i="0" u="none" strike="noStrike" cap="none">
                  <a:solidFill>
                    <a:srgbClr val="0433FF"/>
                  </a:solidFill>
                  <a:latin typeface="Times New Roman"/>
                  <a:ea typeface="Times New Roman"/>
                  <a:cs typeface="Times New Roman"/>
                  <a:sym typeface="Times New Roman"/>
                </a:rPr>
                <a:t>Angulo Total </a:t>
              </a:r>
              <a:r>
                <a:rPr lang="en-US" sz="1200" b="0" i="1" u="none" strike="noStrike" cap="none">
                  <a:solidFill>
                    <a:srgbClr val="0433FF"/>
                  </a:solidFill>
                  <a:latin typeface="Times New Roman"/>
                  <a:ea typeface="Times New Roman"/>
                  <a:cs typeface="Times New Roman"/>
                  <a:sym typeface="Times New Roman"/>
                </a:rPr>
                <a:t>S</a:t>
              </a:r>
              <a:r>
                <a:rPr lang="en-US" sz="1200" b="0" i="0" u="none" strike="noStrike" cap="none">
                  <a:solidFill>
                    <a:srgbClr val="0433FF"/>
                  </a:solidFill>
                  <a:latin typeface="Times New Roman"/>
                  <a:ea typeface="Times New Roman"/>
                  <a:cs typeface="Times New Roman"/>
                  <a:sym typeface="Times New Roman"/>
                </a:rPr>
                <a:t> factor</a:t>
              </a:r>
              <a:endParaRPr/>
            </a:p>
          </p:txBody>
        </p:sp>
        <p:sp>
          <p:nvSpPr>
            <p:cNvPr id="194" name="Google Shape;194;p7"/>
            <p:cNvSpPr/>
            <p:nvPr/>
          </p:nvSpPr>
          <p:spPr>
            <a:xfrm>
              <a:off x="5478" y="576235"/>
              <a:ext cx="68960" cy="56148"/>
            </a:xfrm>
            <a:custGeom>
              <a:avLst/>
              <a:gdLst/>
              <a:ahLst/>
              <a:cxnLst/>
              <a:rect l="l" t="t" r="r" b="b"/>
              <a:pathLst>
                <a:path w="21600" h="21600" extrusionOk="0">
                  <a:moveTo>
                    <a:pt x="10800" y="0"/>
                  </a:moveTo>
                  <a:lnTo>
                    <a:pt x="21600" y="21600"/>
                  </a:lnTo>
                  <a:lnTo>
                    <a:pt x="0" y="21600"/>
                  </a:lnTo>
                  <a:close/>
                </a:path>
              </a:pathLst>
            </a:custGeom>
            <a:solidFill>
              <a:srgbClr val="000000"/>
            </a:solidFill>
            <a:ln w="25400" cap="flat" cmpd="sng">
              <a:solidFill>
                <a:srgbClr val="000000"/>
              </a:solidFill>
              <a:prstDash val="solid"/>
              <a:bevel/>
              <a:headEnd type="none" w="sm" len="sm"/>
              <a:tailEnd type="none" w="sm" len="sm"/>
            </a:ln>
          </p:spPr>
          <p:txBody>
            <a:bodyPr spcFirstLastPara="1" wrap="square" lIns="45700" tIns="45700" rIns="45700" bIns="45700" anchor="t" anchorCtr="0">
              <a:noAutofit/>
            </a:bodyPr>
            <a:lstStyle/>
            <a:p>
              <a:pPr marL="240631" marR="0" lvl="0" indent="-88231" algn="l" rtl="0">
                <a:lnSpc>
                  <a:spcPct val="100000"/>
                </a:lnSpc>
                <a:spcBef>
                  <a:spcPts val="0"/>
                </a:spcBef>
                <a:spcAft>
                  <a:spcPts val="0"/>
                </a:spcAft>
                <a:buClr>
                  <a:srgbClr val="000000"/>
                </a:buClr>
                <a:buSzPts val="2400"/>
                <a:buFont typeface="Times New Roman"/>
                <a:buNone/>
              </a:pPr>
              <a:endParaRPr sz="2400" b="0" i="0" u="none" strike="noStrike" cap="none">
                <a:solidFill>
                  <a:srgbClr val="000000"/>
                </a:solidFill>
                <a:latin typeface="Times New Roman"/>
                <a:ea typeface="Times New Roman"/>
                <a:cs typeface="Times New Roman"/>
                <a:sym typeface="Times New Roman"/>
              </a:endParaRPr>
            </a:p>
          </p:txBody>
        </p:sp>
      </p:grpSp>
      <p:sp>
        <p:nvSpPr>
          <p:cNvPr id="195" name="Google Shape;195;p7"/>
          <p:cNvSpPr txBox="1"/>
          <p:nvPr/>
        </p:nvSpPr>
        <p:spPr>
          <a:xfrm>
            <a:off x="3630612" y="5736902"/>
            <a:ext cx="5177039" cy="615130"/>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The</a:t>
            </a:r>
            <a:r>
              <a:rPr lang="en-US" sz="1800" b="0" i="1" u="none" strike="noStrike" cap="none">
                <a:solidFill>
                  <a:srgbClr val="0433FF"/>
                </a:solidFill>
                <a:latin typeface="Times New Roman"/>
                <a:ea typeface="Times New Roman"/>
                <a:cs typeface="Times New Roman"/>
                <a:sym typeface="Times New Roman"/>
              </a:rPr>
              <a:t> </a:t>
            </a:r>
            <a:r>
              <a:rPr lang="en-US" sz="1800" b="1" i="1" u="none" strike="noStrike" cap="none">
                <a:solidFill>
                  <a:srgbClr val="FF2600"/>
                </a:solidFill>
                <a:latin typeface="Times New Roman"/>
                <a:ea typeface="Times New Roman"/>
                <a:cs typeface="Times New Roman"/>
                <a:sym typeface="Times New Roman"/>
              </a:rPr>
              <a:t>S</a:t>
            </a:r>
            <a:r>
              <a:rPr lang="en-US" sz="1800" b="1" i="0" u="none" strike="noStrike" cap="none">
                <a:solidFill>
                  <a:srgbClr val="FF2600"/>
                </a:solidFill>
                <a:latin typeface="Times New Roman"/>
                <a:ea typeface="Times New Roman"/>
                <a:cs typeface="Times New Roman"/>
                <a:sym typeface="Times New Roman"/>
              </a:rPr>
              <a:t> factor</a:t>
            </a:r>
            <a:r>
              <a:rPr lang="en-US" sz="1800" b="0" i="1" u="none" strike="noStrike" cap="none">
                <a:solidFill>
                  <a:srgbClr val="0433FF"/>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at BBN energies was not underestimated by Parker but </a:t>
            </a:r>
            <a:r>
              <a:rPr lang="en-US" sz="1800" b="1" i="0" u="none" strike="noStrike" cap="none">
                <a:solidFill>
                  <a:srgbClr val="FF2600"/>
                </a:solidFill>
                <a:latin typeface="Times New Roman"/>
                <a:ea typeface="Times New Roman"/>
                <a:cs typeface="Times New Roman"/>
                <a:sym typeface="Times New Roman"/>
              </a:rPr>
              <a:t>overestimated.</a:t>
            </a:r>
            <a:endParaRPr/>
          </a:p>
        </p:txBody>
      </p:sp>
      <p:sp>
        <p:nvSpPr>
          <p:cNvPr id="196" name="Google Shape;196;p7"/>
          <p:cNvSpPr txBox="1">
            <a:spLocks noGrp="1"/>
          </p:cNvSpPr>
          <p:nvPr>
            <p:ph type="sldNum" idx="12"/>
          </p:nvPr>
        </p:nvSpPr>
        <p:spPr>
          <a:xfrm>
            <a:off x="6870700" y="6475730"/>
            <a:ext cx="2133600" cy="269240"/>
          </a:xfrm>
          <a:prstGeom prst="rect">
            <a:avLst/>
          </a:prstGeom>
          <a:noFill/>
          <a:ln>
            <a:noFill/>
          </a:ln>
        </p:spPr>
        <p:txBody>
          <a:bodyPr spcFirstLastPara="1" wrap="square" lIns="45700" tIns="45700" rIns="45700" bIns="45700" anchor="ctr" anchorCtr="0">
            <a:normAutofit lnSpcReduction="10000"/>
          </a:bodyPr>
          <a:lstStyle/>
          <a:p>
            <a:pPr marL="0" marR="0" lvl="0" indent="0" algn="r" rtl="0">
              <a:lnSpc>
                <a:spcPct val="100000"/>
              </a:lnSpc>
              <a:spcBef>
                <a:spcPts val="0"/>
              </a:spcBef>
              <a:spcAft>
                <a:spcPts val="0"/>
              </a:spcAft>
              <a:buClr>
                <a:srgbClr val="898989"/>
              </a:buClr>
              <a:buSzPts val="12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7</a:t>
            </a:fld>
            <a:endParaRPr/>
          </a:p>
        </p:txBody>
      </p:sp>
      <p:sp>
        <p:nvSpPr>
          <p:cNvPr id="197" name="Google Shape;197;p7"/>
          <p:cNvSpPr txBox="1"/>
          <p:nvPr/>
        </p:nvSpPr>
        <p:spPr>
          <a:xfrm>
            <a:off x="3481063" y="458640"/>
            <a:ext cx="5177038" cy="2095501"/>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E</a:t>
            </a:r>
            <a:r>
              <a:rPr lang="en-US" sz="1800" b="0" i="0" u="none" strike="noStrike" cap="none" baseline="-25000">
                <a:solidFill>
                  <a:srgbClr val="000000"/>
                </a:solidFill>
                <a:latin typeface="Times New Roman"/>
                <a:ea typeface="Times New Roman"/>
                <a:cs typeface="Times New Roman"/>
                <a:sym typeface="Times New Roman"/>
              </a:rPr>
              <a:t>cm</a:t>
            </a:r>
            <a:r>
              <a:rPr lang="en-US" sz="1800" b="0" i="0" u="none" strike="noStrike" cap="none">
                <a:solidFill>
                  <a:srgbClr val="000000"/>
                </a:solidFill>
                <a:latin typeface="Times New Roman"/>
                <a:ea typeface="Times New Roman"/>
                <a:cs typeface="Times New Roman"/>
                <a:sym typeface="Times New Roman"/>
              </a:rPr>
              <a:t> = 0.6–1.3 MeV, up to E</a:t>
            </a:r>
            <a:r>
              <a:rPr lang="en-US" sz="1800" b="0" i="0" u="none" strike="noStrike" cap="none" baseline="-25000">
                <a:solidFill>
                  <a:srgbClr val="000000"/>
                </a:solidFill>
                <a:latin typeface="Times New Roman"/>
                <a:ea typeface="Times New Roman"/>
                <a:cs typeface="Times New Roman"/>
                <a:sym typeface="Times New Roman"/>
              </a:rPr>
              <a:t>x</a:t>
            </a:r>
            <a:r>
              <a:rPr lang="en-US" sz="1800" b="0" i="0" u="none" strike="noStrike" cap="none">
                <a:solidFill>
                  <a:srgbClr val="000000"/>
                </a:solidFill>
                <a:latin typeface="Times New Roman"/>
                <a:ea typeface="Times New Roman"/>
                <a:cs typeface="Times New Roman"/>
                <a:sym typeface="Times New Roman"/>
              </a:rPr>
              <a:t> = 11 MeV in </a:t>
            </a:r>
            <a:r>
              <a:rPr lang="en-US" sz="1800" b="0" i="0" u="none" strike="noStrike" cap="none" baseline="30000">
                <a:solidFill>
                  <a:srgbClr val="000000"/>
                </a:solidFill>
                <a:latin typeface="Times New Roman"/>
                <a:ea typeface="Times New Roman"/>
                <a:cs typeface="Times New Roman"/>
                <a:sym typeface="Times New Roman"/>
              </a:rPr>
              <a:t>8</a:t>
            </a:r>
            <a:r>
              <a:rPr lang="en-US" sz="1800" b="0" i="0" u="none" strike="noStrike" cap="none">
                <a:solidFill>
                  <a:srgbClr val="000000"/>
                </a:solidFill>
                <a:latin typeface="Times New Roman"/>
                <a:ea typeface="Times New Roman"/>
                <a:cs typeface="Times New Roman"/>
                <a:sym typeface="Times New Roman"/>
              </a:rPr>
              <a:t>Be, protons detected for </a:t>
            </a:r>
            <a:r>
              <a:rPr lang="en-US" sz="1800" b="1" i="0" u="none" strike="noStrike" cap="none" baseline="30000">
                <a:solidFill>
                  <a:srgbClr val="0433FF"/>
                </a:solidFill>
                <a:latin typeface="Times New Roman"/>
                <a:ea typeface="Times New Roman"/>
                <a:cs typeface="Times New Roman"/>
                <a:sym typeface="Times New Roman"/>
              </a:rPr>
              <a:t>8</a:t>
            </a:r>
            <a:r>
              <a:rPr lang="en-US" sz="1800" b="1" i="0" u="none" strike="noStrike" cap="none">
                <a:solidFill>
                  <a:srgbClr val="0433FF"/>
                </a:solidFill>
                <a:latin typeface="Times New Roman"/>
                <a:ea typeface="Times New Roman"/>
                <a:cs typeface="Times New Roman"/>
                <a:sym typeface="Times New Roman"/>
              </a:rPr>
              <a:t>Be g.s</a:t>
            </a:r>
            <a:r>
              <a:rPr lang="en-US" sz="1800" b="0" i="0" u="none" strike="noStrike" cap="none">
                <a:solidFill>
                  <a:srgbClr val="0433FF"/>
                </a:solidFill>
                <a:latin typeface="Calibri"/>
                <a:ea typeface="Calibri"/>
                <a:cs typeface="Calibri"/>
                <a:sym typeface="Calibri"/>
              </a:rPr>
              <a:t>(</a:t>
            </a:r>
            <a:r>
              <a:rPr lang="en-US" sz="1800" b="1" i="0" u="none" strike="noStrike" cap="none">
                <a:solidFill>
                  <a:srgbClr val="0433FF"/>
                </a:solidFill>
                <a:latin typeface="Times New Roman"/>
                <a:ea typeface="Times New Roman"/>
                <a:cs typeface="Times New Roman"/>
                <a:sym typeface="Times New Roman"/>
              </a:rPr>
              <a:t>0</a:t>
            </a:r>
            <a:r>
              <a:rPr lang="en-US" sz="1800" b="1" i="0" u="none" strike="noStrike" cap="none" baseline="30000">
                <a:solidFill>
                  <a:srgbClr val="0433FF"/>
                </a:solidFill>
                <a:latin typeface="Times New Roman"/>
                <a:ea typeface="Times New Roman"/>
                <a:cs typeface="Times New Roman"/>
                <a:sym typeface="Times New Roman"/>
              </a:rPr>
              <a:t>+</a:t>
            </a:r>
            <a:r>
              <a:rPr lang="en-US" sz="1800" b="1" i="0" u="none" strike="noStrike" cap="none">
                <a:solidFill>
                  <a:srgbClr val="0433FF"/>
                </a:solidFill>
                <a:latin typeface="Times New Roman"/>
                <a:ea typeface="Times New Roman"/>
                <a:cs typeface="Times New Roman"/>
                <a:sym typeface="Times New Roman"/>
              </a:rPr>
              <a:t>) and 3.03 MeV(2</a:t>
            </a:r>
            <a:r>
              <a:rPr lang="en-US" sz="1800" b="1" i="0" u="none" strike="noStrike" cap="none" baseline="30000">
                <a:solidFill>
                  <a:srgbClr val="0433FF"/>
                </a:solidFill>
                <a:latin typeface="Times New Roman"/>
                <a:ea typeface="Times New Roman"/>
                <a:cs typeface="Times New Roman"/>
                <a:sym typeface="Times New Roman"/>
              </a:rPr>
              <a:t>+</a:t>
            </a:r>
            <a:r>
              <a:rPr lang="en-US" sz="1800" b="1" i="0" u="none" strike="noStrike" cap="none">
                <a:solidFill>
                  <a:srgbClr val="0433FF"/>
                </a:solidFill>
                <a:latin typeface="Times New Roman"/>
                <a:ea typeface="Times New Roman"/>
                <a:cs typeface="Times New Roman"/>
                <a:sym typeface="Times New Roman"/>
              </a:rPr>
              <a:t>)</a:t>
            </a:r>
            <a:endParaRPr sz="20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100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Lacking complete angular distributions, data were converted to total cross section by multiplying by 4π and ~ 3 to take in to account contributions from </a:t>
            </a:r>
            <a:r>
              <a:rPr lang="en-US" sz="1800" b="1" i="0" u="none" strike="noStrike" cap="none">
                <a:solidFill>
                  <a:srgbClr val="FF2600"/>
                </a:solidFill>
                <a:latin typeface="Times New Roman"/>
                <a:ea typeface="Times New Roman"/>
                <a:cs typeface="Times New Roman"/>
                <a:sym typeface="Times New Roman"/>
              </a:rPr>
              <a:t>higher excited states in </a:t>
            </a:r>
            <a:r>
              <a:rPr lang="en-US" sz="1800" b="1" i="0" u="none" strike="noStrike" cap="none" baseline="30000">
                <a:solidFill>
                  <a:srgbClr val="FF2600"/>
                </a:solidFill>
                <a:latin typeface="Times New Roman"/>
                <a:ea typeface="Times New Roman"/>
                <a:cs typeface="Times New Roman"/>
                <a:sym typeface="Times New Roman"/>
              </a:rPr>
              <a:t>8</a:t>
            </a:r>
            <a:r>
              <a:rPr lang="en-US" sz="1800" b="1" i="0" u="none" strike="noStrike" cap="none">
                <a:solidFill>
                  <a:srgbClr val="FF2600"/>
                </a:solidFill>
                <a:latin typeface="Times New Roman"/>
                <a:ea typeface="Times New Roman"/>
                <a:cs typeface="Times New Roman"/>
                <a:sym typeface="Times New Roman"/>
              </a:rPr>
              <a:t>Be.</a:t>
            </a:r>
            <a:r>
              <a:rPr lang="en-US" sz="1800" b="1" i="0" u="none" strike="noStrike" cap="none">
                <a:solidFill>
                  <a:srgbClr val="000000"/>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A constant </a:t>
            </a:r>
            <a:r>
              <a:rPr lang="en-US" sz="1800" b="0" i="1" u="none" strike="noStrike" cap="none">
                <a:solidFill>
                  <a:srgbClr val="000000"/>
                </a:solidFill>
                <a:latin typeface="Times New Roman"/>
                <a:ea typeface="Times New Roman"/>
                <a:cs typeface="Times New Roman"/>
                <a:sym typeface="Times New Roman"/>
              </a:rPr>
              <a:t>S </a:t>
            </a:r>
            <a:r>
              <a:rPr lang="en-US" sz="1800" b="0" i="0" u="none" strike="noStrike" cap="none">
                <a:solidFill>
                  <a:srgbClr val="000000"/>
                </a:solidFill>
                <a:latin typeface="Times New Roman"/>
                <a:ea typeface="Times New Roman"/>
                <a:cs typeface="Times New Roman"/>
                <a:sym typeface="Times New Roman"/>
              </a:rPr>
              <a:t>factor ~ 100 MeV b was adopted</a:t>
            </a:r>
            <a:r>
              <a:rPr lang="en-US" sz="1600" b="0" i="0" u="none" strike="noStrike" cap="none">
                <a:solidFill>
                  <a:srgbClr val="000000"/>
                </a:solidFill>
                <a:latin typeface="Times New Roman"/>
                <a:ea typeface="Times New Roman"/>
                <a:cs typeface="Times New Roman"/>
                <a:sym typeface="Times New Roman"/>
              </a:rPr>
              <a:t> </a:t>
            </a:r>
            <a:r>
              <a:rPr lang="en-US" sz="1600" b="0" i="1" u="none" strike="noStrike" cap="none">
                <a:solidFill>
                  <a:srgbClr val="CC00CC"/>
                </a:solidFill>
                <a:latin typeface="Times New Roman"/>
                <a:ea typeface="Times New Roman"/>
                <a:cs typeface="Times New Roman"/>
                <a:sym typeface="Times New Roman"/>
              </a:rPr>
              <a:t>Parker (1972)</a:t>
            </a:r>
            <a:endParaRPr/>
          </a:p>
        </p:txBody>
      </p:sp>
      <p:grpSp>
        <p:nvGrpSpPr>
          <p:cNvPr id="198" name="Google Shape;198;p7"/>
          <p:cNvGrpSpPr/>
          <p:nvPr/>
        </p:nvGrpSpPr>
        <p:grpSpPr>
          <a:xfrm>
            <a:off x="496067" y="336242"/>
            <a:ext cx="2897189" cy="3076576"/>
            <a:chOff x="0" y="0"/>
            <a:chExt cx="2897188" cy="3076575"/>
          </a:xfrm>
        </p:grpSpPr>
        <p:pic>
          <p:nvPicPr>
            <p:cNvPr id="199" name="Google Shape;199;p7" descr="image.png"/>
            <p:cNvPicPr preferRelativeResize="0"/>
            <p:nvPr/>
          </p:nvPicPr>
          <p:blipFill rotWithShape="1">
            <a:blip r:embed="rId4">
              <a:alphaModFix/>
            </a:blip>
            <a:srcRect/>
            <a:stretch/>
          </p:blipFill>
          <p:spPr>
            <a:xfrm>
              <a:off x="0" y="0"/>
              <a:ext cx="2897188" cy="3076575"/>
            </a:xfrm>
            <a:prstGeom prst="rect">
              <a:avLst/>
            </a:prstGeom>
            <a:noFill/>
            <a:ln>
              <a:noFill/>
            </a:ln>
          </p:spPr>
        </p:pic>
        <p:sp>
          <p:nvSpPr>
            <p:cNvPr id="200" name="Google Shape;200;p7"/>
            <p:cNvSpPr/>
            <p:nvPr/>
          </p:nvSpPr>
          <p:spPr>
            <a:xfrm>
              <a:off x="2159000" y="1081087"/>
              <a:ext cx="144463" cy="431801"/>
            </a:xfrm>
            <a:custGeom>
              <a:avLst/>
              <a:gdLst/>
              <a:ahLst/>
              <a:cxnLst/>
              <a:rect l="l" t="t"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solidFill>
              <a:srgbClr val="0000FF"/>
            </a:solidFill>
            <a:ln w="9525" cap="flat" cmpd="sng">
              <a:solidFill>
                <a:srgbClr val="000000"/>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01" name="Google Shape;201;p7"/>
            <p:cNvSpPr/>
            <p:nvPr/>
          </p:nvSpPr>
          <p:spPr>
            <a:xfrm>
              <a:off x="2519362" y="1081087"/>
              <a:ext cx="144463" cy="431801"/>
            </a:xfrm>
            <a:custGeom>
              <a:avLst/>
              <a:gdLst/>
              <a:ahLst/>
              <a:cxnLst/>
              <a:rect l="l" t="t" r="r" b="b"/>
              <a:pathLst>
                <a:path w="21600" h="21600" extrusionOk="0">
                  <a:moveTo>
                    <a:pt x="0" y="16200"/>
                  </a:moveTo>
                  <a:lnTo>
                    <a:pt x="5400" y="16200"/>
                  </a:lnTo>
                  <a:lnTo>
                    <a:pt x="5400" y="0"/>
                  </a:lnTo>
                  <a:lnTo>
                    <a:pt x="16200" y="0"/>
                  </a:lnTo>
                  <a:lnTo>
                    <a:pt x="16200" y="16200"/>
                  </a:lnTo>
                  <a:lnTo>
                    <a:pt x="21600" y="16200"/>
                  </a:lnTo>
                  <a:lnTo>
                    <a:pt x="10800" y="21600"/>
                  </a:lnTo>
                  <a:close/>
                </a:path>
              </a:pathLst>
            </a:custGeom>
            <a:solidFill>
              <a:srgbClr val="0000FF"/>
            </a:solidFill>
            <a:ln w="9525" cap="flat" cmpd="sng">
              <a:solidFill>
                <a:srgbClr val="000000"/>
              </a:solidFill>
              <a:prstDash val="solid"/>
              <a:round/>
              <a:headEnd type="none" w="sm" len="sm"/>
              <a:tailEnd type="none" w="sm" len="sm"/>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202" name="Google Shape;202;p7"/>
            <p:cNvSpPr txBox="1"/>
            <p:nvPr/>
          </p:nvSpPr>
          <p:spPr>
            <a:xfrm rot="-5400000">
              <a:off x="2257424" y="500062"/>
              <a:ext cx="617539" cy="287088"/>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6600FF"/>
                </a:buClr>
                <a:buSzPts val="1400"/>
                <a:buFont typeface="Times New Roman"/>
                <a:buNone/>
              </a:pPr>
              <a:r>
                <a:rPr lang="en-US" sz="1400" b="0" i="0" u="none" strike="noStrike" cap="none">
                  <a:solidFill>
                    <a:srgbClr val="6600FF"/>
                  </a:solidFill>
                  <a:latin typeface="Times New Roman"/>
                  <a:ea typeface="Times New Roman"/>
                  <a:cs typeface="Times New Roman"/>
                  <a:sym typeface="Times New Roman"/>
                </a:rPr>
                <a:t>g.s (0</a:t>
              </a:r>
              <a:r>
                <a:rPr lang="en-US" sz="1400" b="0" i="0" u="none" strike="noStrike" cap="none" baseline="30000">
                  <a:solidFill>
                    <a:srgbClr val="6600FF"/>
                  </a:solidFill>
                  <a:latin typeface="Times New Roman"/>
                  <a:ea typeface="Times New Roman"/>
                  <a:cs typeface="Times New Roman"/>
                  <a:sym typeface="Times New Roman"/>
                </a:rPr>
                <a:t>+</a:t>
              </a:r>
              <a:r>
                <a:rPr lang="en-US" sz="1400" b="0" i="0" u="none" strike="noStrike" cap="none">
                  <a:solidFill>
                    <a:srgbClr val="6600FF"/>
                  </a:solidFill>
                  <a:latin typeface="Times New Roman"/>
                  <a:ea typeface="Times New Roman"/>
                  <a:cs typeface="Times New Roman"/>
                  <a:sym typeface="Times New Roman"/>
                </a:rPr>
                <a:t>)</a:t>
              </a:r>
              <a:endParaRPr/>
            </a:p>
          </p:txBody>
        </p:sp>
        <p:sp>
          <p:nvSpPr>
            <p:cNvPr id="203" name="Google Shape;203;p7"/>
            <p:cNvSpPr txBox="1"/>
            <p:nvPr/>
          </p:nvSpPr>
          <p:spPr>
            <a:xfrm>
              <a:off x="355600" y="209550"/>
              <a:ext cx="935038" cy="348429"/>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C0504D"/>
                </a:buClr>
                <a:buSzPts val="1800"/>
                <a:buFont typeface="Times New Roman"/>
                <a:buNone/>
              </a:pPr>
              <a:r>
                <a:rPr lang="en-US" sz="1800" b="0" i="0" u="none" strike="noStrike" cap="none">
                  <a:solidFill>
                    <a:srgbClr val="C0504D"/>
                  </a:solidFill>
                  <a:latin typeface="Times New Roman"/>
                  <a:ea typeface="Times New Roman"/>
                  <a:cs typeface="Times New Roman"/>
                  <a:sym typeface="Times New Roman"/>
                </a:rPr>
                <a:t>Caltech</a:t>
              </a:r>
              <a:endParaRPr/>
            </a:p>
          </p:txBody>
        </p:sp>
        <p:sp>
          <p:nvSpPr>
            <p:cNvPr id="204" name="Google Shape;204;p7"/>
            <p:cNvSpPr txBox="1"/>
            <p:nvPr/>
          </p:nvSpPr>
          <p:spPr>
            <a:xfrm>
              <a:off x="1608551" y="1063625"/>
              <a:ext cx="439730" cy="287087"/>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6600FF"/>
                </a:buClr>
                <a:buSzPts val="1400"/>
                <a:buFont typeface="Times New Roman"/>
                <a:buNone/>
              </a:pPr>
              <a:r>
                <a:rPr lang="en-US" sz="1400" b="0" i="0" u="none" strike="noStrike" cap="none" baseline="30000">
                  <a:solidFill>
                    <a:srgbClr val="6600FF"/>
                  </a:solidFill>
                  <a:latin typeface="Times New Roman"/>
                  <a:ea typeface="Times New Roman"/>
                  <a:cs typeface="Times New Roman"/>
                  <a:sym typeface="Times New Roman"/>
                </a:rPr>
                <a:t>8</a:t>
              </a:r>
              <a:r>
                <a:rPr lang="en-US" sz="1400" b="0" i="0" u="none" strike="noStrike" cap="none">
                  <a:solidFill>
                    <a:srgbClr val="6600FF"/>
                  </a:solidFill>
                  <a:latin typeface="Times New Roman"/>
                  <a:ea typeface="Times New Roman"/>
                  <a:cs typeface="Times New Roman"/>
                  <a:sym typeface="Times New Roman"/>
                </a:rPr>
                <a:t>Be</a:t>
              </a:r>
              <a:endParaRPr/>
            </a:p>
          </p:txBody>
        </p:sp>
        <p:sp>
          <p:nvSpPr>
            <p:cNvPr id="205" name="Google Shape;205;p7"/>
            <p:cNvSpPr txBox="1"/>
            <p:nvPr/>
          </p:nvSpPr>
          <p:spPr>
            <a:xfrm rot="-5400000">
              <a:off x="1837244" y="525462"/>
              <a:ext cx="787975" cy="287088"/>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6600FF"/>
                </a:buClr>
                <a:buSzPts val="1400"/>
                <a:buFont typeface="Times New Roman"/>
                <a:buNone/>
              </a:pPr>
              <a:r>
                <a:rPr lang="en-US" sz="1400" b="0" i="0" u="none" strike="noStrike" cap="none">
                  <a:solidFill>
                    <a:srgbClr val="6600FF"/>
                  </a:solidFill>
                  <a:latin typeface="Times New Roman"/>
                  <a:ea typeface="Times New Roman"/>
                  <a:cs typeface="Times New Roman"/>
                  <a:sym typeface="Times New Roman"/>
                </a:rPr>
                <a:t>3.03 (2</a:t>
              </a:r>
              <a:r>
                <a:rPr lang="en-US" sz="1400" b="0" i="0" u="none" strike="noStrike" cap="none" baseline="30000">
                  <a:solidFill>
                    <a:srgbClr val="6600FF"/>
                  </a:solidFill>
                  <a:latin typeface="Times New Roman"/>
                  <a:ea typeface="Times New Roman"/>
                  <a:cs typeface="Times New Roman"/>
                  <a:sym typeface="Times New Roman"/>
                </a:rPr>
                <a:t>+</a:t>
              </a:r>
              <a:r>
                <a:rPr lang="en-US" sz="1400" b="0" i="0" u="none" strike="noStrike" cap="none">
                  <a:solidFill>
                    <a:srgbClr val="6600FF"/>
                  </a:solidFill>
                  <a:latin typeface="Times New Roman"/>
                  <a:ea typeface="Times New Roman"/>
                  <a:cs typeface="Times New Roman"/>
                  <a:sym typeface="Times New Roman"/>
                </a:rPr>
                <a:t>)</a:t>
              </a:r>
              <a:endParaRPr/>
            </a:p>
          </p:txBody>
        </p:sp>
      </p:grpSp>
      <p:sp>
        <p:nvSpPr>
          <p:cNvPr id="206" name="Google Shape;206;p7"/>
          <p:cNvSpPr txBox="1"/>
          <p:nvPr/>
        </p:nvSpPr>
        <p:spPr>
          <a:xfrm>
            <a:off x="1063301" y="2782322"/>
            <a:ext cx="2133601" cy="3114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600"/>
              <a:buFont typeface="Times New Roman"/>
              <a:buNone/>
            </a:pPr>
            <a:r>
              <a:rPr lang="en-US" sz="1600" b="0" i="1" u="none" strike="noStrike" cap="none">
                <a:solidFill>
                  <a:srgbClr val="CC00CC"/>
                </a:solidFill>
                <a:latin typeface="Times New Roman"/>
                <a:ea typeface="Times New Roman"/>
                <a:cs typeface="Times New Roman"/>
                <a:sym typeface="Times New Roman"/>
              </a:rPr>
              <a:t>Kavanagh</a:t>
            </a:r>
            <a:r>
              <a:rPr lang="en-US" sz="1600" b="0" i="0" u="none" strike="noStrike" cap="none">
                <a:solidFill>
                  <a:srgbClr val="CC00CC"/>
                </a:solidFill>
                <a:latin typeface="Times New Roman"/>
                <a:ea typeface="Times New Roman"/>
                <a:cs typeface="Times New Roman"/>
                <a:sym typeface="Times New Roman"/>
              </a:rPr>
              <a:t>  </a:t>
            </a:r>
            <a:r>
              <a:rPr lang="en-US" sz="1600" b="0" i="1" u="none" strike="noStrike" cap="none">
                <a:solidFill>
                  <a:srgbClr val="CC00CC"/>
                </a:solidFill>
                <a:latin typeface="Times New Roman"/>
                <a:ea typeface="Times New Roman"/>
                <a:cs typeface="Times New Roman"/>
                <a:sym typeface="Times New Roman"/>
              </a:rPr>
              <a:t>NP (1960)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Google Shape;211;p8" descr="image49.tif"/>
          <p:cNvPicPr preferRelativeResize="0"/>
          <p:nvPr/>
        </p:nvPicPr>
        <p:blipFill rotWithShape="1">
          <a:blip r:embed="rId3">
            <a:alphaModFix/>
          </a:blip>
          <a:srcRect/>
          <a:stretch/>
        </p:blipFill>
        <p:spPr>
          <a:xfrm>
            <a:off x="3310587" y="1682356"/>
            <a:ext cx="3569147" cy="3128563"/>
          </a:xfrm>
          <a:prstGeom prst="rect">
            <a:avLst/>
          </a:prstGeom>
          <a:noFill/>
          <a:ln>
            <a:noFill/>
          </a:ln>
        </p:spPr>
      </p:pic>
      <p:pic>
        <p:nvPicPr>
          <p:cNvPr id="212" name="Google Shape;212;p8" descr="image.png"/>
          <p:cNvPicPr preferRelativeResize="0"/>
          <p:nvPr/>
        </p:nvPicPr>
        <p:blipFill rotWithShape="1">
          <a:blip r:embed="rId4">
            <a:alphaModFix/>
          </a:blip>
          <a:srcRect/>
          <a:stretch/>
        </p:blipFill>
        <p:spPr>
          <a:xfrm>
            <a:off x="514350" y="1429418"/>
            <a:ext cx="2925047" cy="2004531"/>
          </a:xfrm>
          <a:prstGeom prst="rect">
            <a:avLst/>
          </a:prstGeom>
          <a:noFill/>
          <a:ln>
            <a:noFill/>
          </a:ln>
        </p:spPr>
      </p:pic>
      <p:sp>
        <p:nvSpPr>
          <p:cNvPr id="213" name="Google Shape;213;p8"/>
          <p:cNvSpPr txBox="1"/>
          <p:nvPr/>
        </p:nvSpPr>
        <p:spPr>
          <a:xfrm>
            <a:off x="671512" y="1082166"/>
            <a:ext cx="2133601" cy="3114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600"/>
              <a:buFont typeface="Times New Roman"/>
              <a:buNone/>
            </a:pPr>
            <a:r>
              <a:rPr lang="en-US" sz="1600" b="0" i="1" u="none" strike="noStrike" cap="none">
                <a:solidFill>
                  <a:srgbClr val="CC00CC"/>
                </a:solidFill>
                <a:latin typeface="Times New Roman"/>
                <a:ea typeface="Times New Roman"/>
                <a:cs typeface="Times New Roman"/>
                <a:sym typeface="Times New Roman"/>
              </a:rPr>
              <a:t>O’Malley PRC (2011)</a:t>
            </a:r>
            <a:endParaRPr/>
          </a:p>
        </p:txBody>
      </p:sp>
      <p:sp>
        <p:nvSpPr>
          <p:cNvPr id="214" name="Google Shape;214;p8"/>
          <p:cNvSpPr txBox="1"/>
          <p:nvPr/>
        </p:nvSpPr>
        <p:spPr>
          <a:xfrm>
            <a:off x="1087437" y="2285789"/>
            <a:ext cx="2133601" cy="287088"/>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FF"/>
              </a:buClr>
              <a:buSzPts val="1400"/>
              <a:buFont typeface="Times New Roman"/>
              <a:buNone/>
            </a:pPr>
            <a:r>
              <a:rPr lang="en-US" sz="1400" b="0" i="0" u="none" strike="noStrike" cap="none">
                <a:solidFill>
                  <a:srgbClr val="0000FF"/>
                </a:solidFill>
                <a:latin typeface="Times New Roman"/>
                <a:ea typeface="Times New Roman"/>
                <a:cs typeface="Times New Roman"/>
                <a:sym typeface="Times New Roman"/>
              </a:rPr>
              <a:t>No evidence for a resonance</a:t>
            </a:r>
            <a:endParaRPr/>
          </a:p>
        </p:txBody>
      </p:sp>
      <p:sp>
        <p:nvSpPr>
          <p:cNvPr id="215" name="Google Shape;215;p8"/>
          <p:cNvSpPr txBox="1"/>
          <p:nvPr/>
        </p:nvSpPr>
        <p:spPr>
          <a:xfrm>
            <a:off x="2076450" y="2663179"/>
            <a:ext cx="1152525" cy="3484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C0504D"/>
              </a:buClr>
              <a:buSzPts val="1800"/>
              <a:buFont typeface="Times New Roman"/>
              <a:buNone/>
            </a:pPr>
            <a:r>
              <a:rPr lang="en-US" sz="1800" b="1" i="1" u="none" strike="noStrike" cap="none">
                <a:solidFill>
                  <a:srgbClr val="C0504D"/>
                </a:solidFill>
                <a:latin typeface="Times New Roman"/>
                <a:ea typeface="Times New Roman"/>
                <a:cs typeface="Times New Roman"/>
                <a:sym typeface="Times New Roman"/>
              </a:rPr>
              <a:t>Oak Ridge</a:t>
            </a:r>
            <a:endParaRPr/>
          </a:p>
        </p:txBody>
      </p:sp>
      <p:sp>
        <p:nvSpPr>
          <p:cNvPr id="216" name="Google Shape;216;p8"/>
          <p:cNvSpPr txBox="1"/>
          <p:nvPr/>
        </p:nvSpPr>
        <p:spPr>
          <a:xfrm>
            <a:off x="732333" y="3399433"/>
            <a:ext cx="1724954" cy="3114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600"/>
              <a:buFont typeface="Times New Roman"/>
              <a:buNone/>
            </a:pPr>
            <a:r>
              <a:rPr lang="en-US" sz="1600" b="0" i="1" u="none" strike="noStrike" cap="none">
                <a:solidFill>
                  <a:srgbClr val="CC00CC"/>
                </a:solidFill>
                <a:latin typeface="Times New Roman"/>
                <a:ea typeface="Times New Roman"/>
                <a:cs typeface="Times New Roman"/>
                <a:sym typeface="Times New Roman"/>
              </a:rPr>
              <a:t>Scholl PRC (2011)</a:t>
            </a:r>
            <a:endParaRPr/>
          </a:p>
        </p:txBody>
      </p:sp>
      <p:sp>
        <p:nvSpPr>
          <p:cNvPr id="217" name="Google Shape;217;p8"/>
          <p:cNvSpPr txBox="1"/>
          <p:nvPr/>
        </p:nvSpPr>
        <p:spPr>
          <a:xfrm>
            <a:off x="617834" y="5546599"/>
            <a:ext cx="4793755" cy="102870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High resolution study of </a:t>
            </a:r>
            <a:r>
              <a:rPr lang="en-US" sz="1800" b="0" i="0" u="none" strike="noStrike" cap="none" baseline="30000">
                <a:solidFill>
                  <a:srgbClr val="000000"/>
                </a:solidFill>
                <a:latin typeface="Times New Roman"/>
                <a:ea typeface="Times New Roman"/>
                <a:cs typeface="Times New Roman"/>
                <a:sym typeface="Times New Roman"/>
              </a:rPr>
              <a:t>9</a:t>
            </a:r>
            <a:r>
              <a:rPr lang="en-US" sz="1800" b="0" i="0" u="none" strike="noStrike" cap="none">
                <a:solidFill>
                  <a:srgbClr val="000000"/>
                </a:solidFill>
                <a:latin typeface="Times New Roman"/>
                <a:ea typeface="Times New Roman"/>
                <a:cs typeface="Times New Roman"/>
                <a:sym typeface="Times New Roman"/>
              </a:rPr>
              <a:t>Be(</a:t>
            </a:r>
            <a:r>
              <a:rPr lang="en-US" sz="1800" b="0" i="0" u="none" strike="noStrike" cap="none" baseline="30000">
                <a:solidFill>
                  <a:srgbClr val="000000"/>
                </a:solidFill>
                <a:latin typeface="Times New Roman"/>
                <a:ea typeface="Times New Roman"/>
                <a:cs typeface="Times New Roman"/>
                <a:sym typeface="Times New Roman"/>
              </a:rPr>
              <a:t>3</a:t>
            </a:r>
            <a:r>
              <a:rPr lang="en-US" sz="1800" b="0" i="0" u="none" strike="noStrike" cap="none">
                <a:solidFill>
                  <a:srgbClr val="000000"/>
                </a:solidFill>
                <a:latin typeface="Times New Roman"/>
                <a:ea typeface="Times New Roman"/>
                <a:cs typeface="Times New Roman"/>
                <a:sym typeface="Times New Roman"/>
              </a:rPr>
              <a:t>He,t)</a:t>
            </a:r>
            <a:r>
              <a:rPr lang="en-US" sz="1800" b="0" i="0" u="none" strike="noStrike" cap="none" baseline="30000">
                <a:solidFill>
                  <a:srgbClr val="000000"/>
                </a:solidFill>
                <a:latin typeface="Times New Roman"/>
                <a:ea typeface="Times New Roman"/>
                <a:cs typeface="Times New Roman"/>
                <a:sym typeface="Times New Roman"/>
              </a:rPr>
              <a:t>9</a:t>
            </a:r>
            <a:r>
              <a:rPr lang="en-US" sz="1800" b="0" i="0" u="none" strike="noStrike" cap="none">
                <a:solidFill>
                  <a:srgbClr val="000000"/>
                </a:solidFill>
                <a:latin typeface="Times New Roman"/>
                <a:ea typeface="Times New Roman"/>
                <a:cs typeface="Times New Roman"/>
                <a:sym typeface="Times New Roman"/>
              </a:rPr>
              <a:t>B                  E= 140 MeV/A, the state is strongly excited.</a:t>
            </a:r>
            <a:endParaRPr sz="2000" b="1" i="0" u="none" strike="noStrike" cap="none">
              <a:solidFill>
                <a:srgbClr val="212121"/>
              </a:solidFill>
              <a:latin typeface="Times New Roman"/>
              <a:ea typeface="Times New Roman"/>
              <a:cs typeface="Times New Roman"/>
              <a:sym typeface="Times New Roman"/>
            </a:endParaRPr>
          </a:p>
          <a:p>
            <a:pPr marL="0" marR="0" lvl="0" indent="0" algn="l" rtl="0">
              <a:lnSpc>
                <a:spcPct val="100000"/>
              </a:lnSpc>
              <a:spcBef>
                <a:spcPts val="100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Energy: </a:t>
            </a:r>
            <a:r>
              <a:rPr lang="en-US" sz="1800" b="1" i="0" u="none" strike="noStrike" cap="none">
                <a:solidFill>
                  <a:srgbClr val="0433FF"/>
                </a:solidFill>
                <a:latin typeface="Times New Roman"/>
                <a:ea typeface="Times New Roman"/>
                <a:cs typeface="Times New Roman"/>
                <a:sym typeface="Times New Roman"/>
              </a:rPr>
              <a:t>16.800(10) MeV </a:t>
            </a:r>
            <a:r>
              <a:rPr lang="en-US" sz="1800" b="0" i="0" u="none" strike="noStrike" cap="none">
                <a:solidFill>
                  <a:srgbClr val="000000"/>
                </a:solidFill>
                <a:latin typeface="Times New Roman"/>
                <a:ea typeface="Times New Roman"/>
                <a:cs typeface="Times New Roman"/>
                <a:sym typeface="Times New Roman"/>
              </a:rPr>
              <a:t>(5/2</a:t>
            </a:r>
            <a:r>
              <a:rPr lang="en-US" sz="1800" b="0" i="0" u="none" strike="noStrike" cap="none" baseline="30000">
                <a:solidFill>
                  <a:srgbClr val="000000"/>
                </a:solidFill>
                <a:latin typeface="Times New Roman"/>
                <a:ea typeface="Times New Roman"/>
                <a:cs typeface="Times New Roman"/>
                <a:sym typeface="Times New Roman"/>
              </a:rPr>
              <a:t>+</a:t>
            </a:r>
            <a:r>
              <a:rPr lang="en-US" sz="1800" b="0" i="0" u="none" strike="noStrike" cap="none">
                <a:solidFill>
                  <a:srgbClr val="000000"/>
                </a:solidFill>
                <a:latin typeface="Times New Roman"/>
                <a:ea typeface="Times New Roman"/>
                <a:cs typeface="Times New Roman"/>
                <a:sym typeface="Times New Roman"/>
              </a:rPr>
              <a:t>)</a:t>
            </a:r>
            <a:r>
              <a:rPr lang="en-US" sz="1800" b="0"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Times New Roman"/>
                <a:ea typeface="Times New Roman"/>
                <a:cs typeface="Times New Roman"/>
                <a:sym typeface="Times New Roman"/>
              </a:rPr>
              <a:t>, width: </a:t>
            </a:r>
            <a:r>
              <a:rPr lang="en-US" sz="1800" b="1" i="0" u="none" strike="noStrike" cap="none">
                <a:solidFill>
                  <a:srgbClr val="0433FF"/>
                </a:solidFill>
                <a:latin typeface="Times New Roman"/>
                <a:ea typeface="Times New Roman"/>
                <a:cs typeface="Times New Roman"/>
                <a:sym typeface="Times New Roman"/>
              </a:rPr>
              <a:t>81(5) keV</a:t>
            </a:r>
            <a:endParaRPr/>
          </a:p>
        </p:txBody>
      </p:sp>
      <p:sp>
        <p:nvSpPr>
          <p:cNvPr id="218" name="Google Shape;218;p8"/>
          <p:cNvSpPr txBox="1"/>
          <p:nvPr/>
        </p:nvSpPr>
        <p:spPr>
          <a:xfrm>
            <a:off x="686048" y="372635"/>
            <a:ext cx="7771904" cy="675641"/>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00000"/>
              </a:buClr>
              <a:buSzPts val="2000"/>
              <a:buFont typeface="Times New Roman"/>
              <a:buNone/>
            </a:pPr>
            <a:r>
              <a:rPr lang="en-US" sz="2000" b="0" i="0" u="none" strike="noStrike" cap="none">
                <a:solidFill>
                  <a:srgbClr val="000000"/>
                </a:solidFill>
                <a:latin typeface="Times New Roman"/>
                <a:ea typeface="Times New Roman"/>
                <a:cs typeface="Times New Roman"/>
                <a:sym typeface="Times New Roman"/>
              </a:rPr>
              <a:t>Other works suggested </a:t>
            </a:r>
            <a:r>
              <a:rPr lang="en-US" sz="2000" b="1" i="0" u="none" strike="noStrike" cap="none">
                <a:solidFill>
                  <a:srgbClr val="FF2600"/>
                </a:solidFill>
                <a:latin typeface="Times New Roman"/>
                <a:ea typeface="Times New Roman"/>
                <a:cs typeface="Times New Roman"/>
                <a:sym typeface="Times New Roman"/>
              </a:rPr>
              <a:t>resonant enhancement</a:t>
            </a:r>
            <a:r>
              <a:rPr lang="en-US" sz="2000" b="0" i="0" u="none" strike="noStrike" cap="none">
                <a:solidFill>
                  <a:srgbClr val="000000"/>
                </a:solidFill>
                <a:latin typeface="Times New Roman"/>
                <a:ea typeface="Times New Roman"/>
                <a:cs typeface="Times New Roman"/>
                <a:sym typeface="Times New Roman"/>
              </a:rPr>
              <a:t> through a high lying</a:t>
            </a:r>
            <a:r>
              <a:rPr lang="en-US" sz="2000" b="0" i="0" u="none" strike="noStrike" cap="none">
                <a:solidFill>
                  <a:srgbClr val="000000"/>
                </a:solidFill>
                <a:latin typeface="Calibri"/>
                <a:ea typeface="Calibri"/>
                <a:cs typeface="Calibri"/>
                <a:sym typeface="Calibri"/>
              </a:rPr>
              <a:t> </a:t>
            </a:r>
            <a:r>
              <a:rPr lang="en-US" sz="2000" b="0" i="0" u="none" strike="noStrike" cap="none">
                <a:solidFill>
                  <a:srgbClr val="000000"/>
                </a:solidFill>
                <a:latin typeface="Times New Roman"/>
                <a:ea typeface="Times New Roman"/>
                <a:cs typeface="Times New Roman"/>
                <a:sym typeface="Times New Roman"/>
              </a:rPr>
              <a:t>resonance state in </a:t>
            </a:r>
            <a:r>
              <a:rPr lang="en-US" sz="2000" b="0" i="0" u="none" strike="noStrike" cap="none" baseline="30000">
                <a:solidFill>
                  <a:srgbClr val="000000"/>
                </a:solidFill>
                <a:latin typeface="Times New Roman"/>
                <a:ea typeface="Times New Roman"/>
                <a:cs typeface="Times New Roman"/>
                <a:sym typeface="Times New Roman"/>
              </a:rPr>
              <a:t>9</a:t>
            </a:r>
            <a:r>
              <a:rPr lang="en-US" sz="2000" b="0" i="0" u="none" strike="noStrike" cap="none">
                <a:solidFill>
                  <a:srgbClr val="000000"/>
                </a:solidFill>
                <a:latin typeface="Times New Roman"/>
                <a:ea typeface="Times New Roman"/>
                <a:cs typeface="Times New Roman"/>
                <a:sym typeface="Times New Roman"/>
              </a:rPr>
              <a:t>B </a:t>
            </a:r>
            <a:r>
              <a:rPr lang="en-US" sz="1600" b="0" i="1" u="none" strike="noStrike" cap="none">
                <a:solidFill>
                  <a:srgbClr val="FF40FF"/>
                </a:solidFill>
                <a:latin typeface="Times New Roman"/>
                <a:ea typeface="Times New Roman"/>
                <a:cs typeface="Times New Roman"/>
                <a:sym typeface="Times New Roman"/>
              </a:rPr>
              <a:t>Cyburt (2005), Chakravorty (2011)</a:t>
            </a:r>
            <a:endParaRPr/>
          </a:p>
        </p:txBody>
      </p:sp>
      <p:pic>
        <p:nvPicPr>
          <p:cNvPr id="219" name="Google Shape;219;p8" descr="image28.jpg"/>
          <p:cNvPicPr preferRelativeResize="0"/>
          <p:nvPr/>
        </p:nvPicPr>
        <p:blipFill rotWithShape="1">
          <a:blip r:embed="rId5">
            <a:alphaModFix/>
          </a:blip>
          <a:srcRect/>
          <a:stretch/>
        </p:blipFill>
        <p:spPr>
          <a:xfrm>
            <a:off x="580166" y="3710824"/>
            <a:ext cx="2793415" cy="1773638"/>
          </a:xfrm>
          <a:prstGeom prst="rect">
            <a:avLst/>
          </a:prstGeom>
          <a:noFill/>
          <a:ln>
            <a:noFill/>
          </a:ln>
        </p:spPr>
      </p:pic>
      <p:sp>
        <p:nvSpPr>
          <p:cNvPr id="220" name="Google Shape;220;p8"/>
          <p:cNvSpPr txBox="1"/>
          <p:nvPr/>
        </p:nvSpPr>
        <p:spPr>
          <a:xfrm>
            <a:off x="2622550" y="4054089"/>
            <a:ext cx="784225" cy="3484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C0504D"/>
              </a:buClr>
              <a:buSzPts val="1800"/>
              <a:buFont typeface="Times New Roman"/>
              <a:buNone/>
            </a:pPr>
            <a:r>
              <a:rPr lang="en-US" sz="1800" b="1" i="1" u="none" strike="noStrike" cap="none">
                <a:solidFill>
                  <a:srgbClr val="C0504D"/>
                </a:solidFill>
                <a:latin typeface="Times New Roman"/>
                <a:ea typeface="Times New Roman"/>
                <a:cs typeface="Times New Roman"/>
                <a:sym typeface="Times New Roman"/>
              </a:rPr>
              <a:t>RCNP</a:t>
            </a:r>
            <a:endParaRPr/>
          </a:p>
        </p:txBody>
      </p:sp>
      <p:sp>
        <p:nvSpPr>
          <p:cNvPr id="221" name="Google Shape;221;p8"/>
          <p:cNvSpPr txBox="1">
            <a:spLocks noGrp="1"/>
          </p:cNvSpPr>
          <p:nvPr>
            <p:ph type="sldNum" idx="12"/>
          </p:nvPr>
        </p:nvSpPr>
        <p:spPr>
          <a:xfrm>
            <a:off x="6883400" y="6475730"/>
            <a:ext cx="2133600" cy="269240"/>
          </a:xfrm>
          <a:prstGeom prst="rect">
            <a:avLst/>
          </a:prstGeom>
          <a:noFill/>
          <a:ln>
            <a:noFill/>
          </a:ln>
        </p:spPr>
        <p:txBody>
          <a:bodyPr spcFirstLastPara="1" wrap="square" lIns="45700" tIns="45700" rIns="45700" bIns="45700" anchor="ctr" anchorCtr="0">
            <a:normAutofit lnSpcReduction="10000"/>
          </a:bodyPr>
          <a:lstStyle/>
          <a:p>
            <a:pPr marL="0" marR="0" lvl="0" indent="0" algn="r" rtl="0">
              <a:lnSpc>
                <a:spcPct val="100000"/>
              </a:lnSpc>
              <a:spcBef>
                <a:spcPts val="0"/>
              </a:spcBef>
              <a:spcAft>
                <a:spcPts val="0"/>
              </a:spcAft>
              <a:buClr>
                <a:srgbClr val="898989"/>
              </a:buClr>
              <a:buSzPts val="1200"/>
              <a:buFont typeface="Calibri"/>
              <a:buNone/>
            </a:pPr>
            <a:fld id="{00000000-1234-1234-1234-123412341234}" type="slidenum">
              <a:rPr lang="en-US" sz="1200" b="0" i="0" u="none" strike="noStrike" cap="none">
                <a:solidFill>
                  <a:srgbClr val="898989"/>
                </a:solidFill>
                <a:latin typeface="Calibri"/>
                <a:ea typeface="Calibri"/>
                <a:cs typeface="Calibri"/>
                <a:sym typeface="Calibri"/>
              </a:rPr>
              <a:t>8</a:t>
            </a:fld>
            <a:endParaRPr/>
          </a:p>
        </p:txBody>
      </p:sp>
      <p:sp>
        <p:nvSpPr>
          <p:cNvPr id="222" name="Google Shape;222;p8"/>
          <p:cNvSpPr txBox="1"/>
          <p:nvPr/>
        </p:nvSpPr>
        <p:spPr>
          <a:xfrm>
            <a:off x="1291761" y="1580358"/>
            <a:ext cx="1724953" cy="615130"/>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00000"/>
              </a:buClr>
              <a:buSzPts val="1800"/>
              <a:buFont typeface="Helvetica Neue"/>
              <a:buNone/>
            </a:pP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Be(d,d)     E(</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 = 10 MeV</a:t>
            </a:r>
            <a:endParaRPr/>
          </a:p>
        </p:txBody>
      </p:sp>
      <p:pic>
        <p:nvPicPr>
          <p:cNvPr id="223" name="Google Shape;223;p8" descr="image22.pdf"/>
          <p:cNvPicPr preferRelativeResize="0"/>
          <p:nvPr/>
        </p:nvPicPr>
        <p:blipFill rotWithShape="1">
          <a:blip r:embed="rId6">
            <a:alphaModFix/>
          </a:blip>
          <a:srcRect/>
          <a:stretch/>
        </p:blipFill>
        <p:spPr>
          <a:xfrm>
            <a:off x="6781800" y="2628949"/>
            <a:ext cx="2133600" cy="2128551"/>
          </a:xfrm>
          <a:prstGeom prst="rect">
            <a:avLst/>
          </a:prstGeom>
          <a:noFill/>
          <a:ln>
            <a:noFill/>
          </a:ln>
        </p:spPr>
      </p:pic>
      <p:sp>
        <p:nvSpPr>
          <p:cNvPr id="224" name="Google Shape;224;p8"/>
          <p:cNvSpPr txBox="1"/>
          <p:nvPr/>
        </p:nvSpPr>
        <p:spPr>
          <a:xfrm>
            <a:off x="6389735" y="2066512"/>
            <a:ext cx="2793416" cy="5400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FF40FF"/>
              </a:buClr>
              <a:buSzPts val="1600"/>
              <a:buFont typeface="Times New Roman"/>
              <a:buNone/>
            </a:pPr>
            <a:r>
              <a:rPr lang="en-US" sz="1600" b="0" i="1" u="none" strike="noStrike" cap="none">
                <a:solidFill>
                  <a:srgbClr val="FF40FF"/>
                </a:solidFill>
                <a:latin typeface="Times New Roman"/>
                <a:ea typeface="Times New Roman"/>
                <a:cs typeface="Times New Roman"/>
                <a:sym typeface="Times New Roman"/>
              </a:rPr>
              <a:t>Dutta arXiv (2020)</a:t>
            </a:r>
            <a:endParaRPr/>
          </a:p>
          <a:p>
            <a:pPr marL="0" marR="0" lvl="0" indent="0" algn="ctr" rtl="0">
              <a:lnSpc>
                <a:spcPct val="100000"/>
              </a:lnSpc>
              <a:spcBef>
                <a:spcPts val="0"/>
              </a:spcBef>
              <a:spcAft>
                <a:spcPts val="0"/>
              </a:spcAft>
              <a:buClr>
                <a:srgbClr val="FF40FF"/>
              </a:buClr>
              <a:buSzPts val="1600"/>
              <a:buFont typeface="Times New Roman"/>
              <a:buNone/>
            </a:pPr>
            <a:r>
              <a:rPr lang="en-US" sz="1600" b="0" i="1" u="none" strike="noStrike" cap="none">
                <a:solidFill>
                  <a:srgbClr val="FF40FF"/>
                </a:solidFill>
                <a:latin typeface="Times New Roman"/>
                <a:ea typeface="Times New Roman"/>
                <a:cs typeface="Times New Roman"/>
                <a:sym typeface="Times New Roman"/>
              </a:rPr>
              <a:t>PLB (2018)</a:t>
            </a:r>
            <a:endParaRPr/>
          </a:p>
        </p:txBody>
      </p:sp>
      <p:sp>
        <p:nvSpPr>
          <p:cNvPr id="225" name="Google Shape;225;p8"/>
          <p:cNvSpPr txBox="1"/>
          <p:nvPr/>
        </p:nvSpPr>
        <p:spPr>
          <a:xfrm>
            <a:off x="4084730" y="1275956"/>
            <a:ext cx="4057155" cy="664851"/>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FF2600"/>
              </a:buClr>
              <a:buSzPts val="2000"/>
              <a:buFont typeface="Helvetica Neue"/>
              <a:buNone/>
            </a:pPr>
            <a:r>
              <a:rPr lang="en-US" sz="2000" b="0" i="0" u="none" strike="noStrike" cap="none">
                <a:solidFill>
                  <a:srgbClr val="FF2600"/>
                </a:solidFill>
                <a:latin typeface="Times New Roman"/>
                <a:ea typeface="Times New Roman"/>
                <a:cs typeface="Times New Roman"/>
                <a:sym typeface="Times New Roman"/>
              </a:rPr>
              <a:t>Supersymmetric quantum mechanics</a:t>
            </a:r>
            <a:r>
              <a:rPr lang="en-US" sz="2000" b="0" i="0" u="none" strike="noStrike" cap="none">
                <a:solidFill>
                  <a:srgbClr val="000000"/>
                </a:solidFill>
                <a:latin typeface="Times New Roman"/>
                <a:ea typeface="Times New Roman"/>
                <a:cs typeface="Times New Roman"/>
                <a:sym typeface="Times New Roman"/>
              </a:rPr>
              <a:t> to study the </a:t>
            </a:r>
            <a:r>
              <a:rPr lang="en-US" sz="2000" b="0" i="0" u="none" strike="noStrike" cap="none" baseline="30000">
                <a:solidFill>
                  <a:srgbClr val="000000"/>
                </a:solidFill>
                <a:latin typeface="Times New Roman"/>
                <a:ea typeface="Times New Roman"/>
                <a:cs typeface="Times New Roman"/>
                <a:sym typeface="Times New Roman"/>
              </a:rPr>
              <a:t>9</a:t>
            </a:r>
            <a:r>
              <a:rPr lang="en-US" sz="2000" b="0" i="0" u="none" strike="noStrike" cap="none">
                <a:solidFill>
                  <a:srgbClr val="000000"/>
                </a:solidFill>
                <a:latin typeface="Times New Roman"/>
                <a:ea typeface="Times New Roman"/>
                <a:cs typeface="Times New Roman"/>
                <a:sym typeface="Times New Roman"/>
              </a:rPr>
              <a:t>B resonance</a:t>
            </a:r>
            <a:endParaRPr/>
          </a:p>
        </p:txBody>
      </p:sp>
      <p:sp>
        <p:nvSpPr>
          <p:cNvPr id="226" name="Google Shape;226;p8"/>
          <p:cNvSpPr txBox="1"/>
          <p:nvPr/>
        </p:nvSpPr>
        <p:spPr>
          <a:xfrm>
            <a:off x="4606925" y="4928168"/>
            <a:ext cx="3901302" cy="658564"/>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000000"/>
              </a:buClr>
              <a:buSzPts val="1800"/>
              <a:buFont typeface="Helvetica Neue"/>
              <a:buNone/>
            </a:pPr>
            <a:r>
              <a:rPr lang="en-US" sz="1800" b="0" i="0" u="none" strike="noStrike" cap="none">
                <a:solidFill>
                  <a:srgbClr val="000000"/>
                </a:solidFill>
                <a:latin typeface="Times New Roman"/>
                <a:ea typeface="Times New Roman"/>
                <a:cs typeface="Times New Roman"/>
                <a:sym typeface="Times New Roman"/>
              </a:rPr>
              <a:t>Resonance energy </a:t>
            </a:r>
            <a:r>
              <a:rPr lang="en-US" sz="1800" b="0" i="1" u="none" strike="noStrike" cap="none">
                <a:solidFill>
                  <a:srgbClr val="002060"/>
                </a:solidFill>
                <a:latin typeface="Times New Roman"/>
                <a:ea typeface="Times New Roman"/>
                <a:cs typeface="Times New Roman"/>
                <a:sym typeface="Times New Roman"/>
              </a:rPr>
              <a:t>E</a:t>
            </a:r>
            <a:r>
              <a:rPr lang="en-US" sz="1800" b="0" i="0" u="none" strike="noStrike" cap="none" baseline="-25000">
                <a:solidFill>
                  <a:srgbClr val="002060"/>
                </a:solidFill>
                <a:latin typeface="Times New Roman"/>
                <a:ea typeface="Times New Roman"/>
                <a:cs typeface="Times New Roman"/>
                <a:sym typeface="Times New Roman"/>
              </a:rPr>
              <a:t>R</a:t>
            </a:r>
            <a:r>
              <a:rPr lang="en-US" sz="1800" b="0" i="0" u="none" strike="noStrike" cap="none">
                <a:solidFill>
                  <a:srgbClr val="002060"/>
                </a:solidFill>
                <a:latin typeface="Times New Roman"/>
                <a:ea typeface="Times New Roman"/>
                <a:cs typeface="Times New Roman"/>
                <a:sym typeface="Times New Roman"/>
              </a:rPr>
              <a:t>=</a:t>
            </a:r>
            <a:r>
              <a:rPr lang="en-US" sz="1800" b="1" i="0" u="none" strike="noStrike" cap="none">
                <a:solidFill>
                  <a:srgbClr val="0433FF"/>
                </a:solidFill>
                <a:latin typeface="Times New Roman"/>
                <a:ea typeface="Times New Roman"/>
                <a:cs typeface="Times New Roman"/>
                <a:sym typeface="Times New Roman"/>
              </a:rPr>
              <a:t>16.84 MeV (5/2</a:t>
            </a:r>
            <a:r>
              <a:rPr lang="en-US" sz="1800" b="1" i="0" u="none" strike="noStrike" cap="none" baseline="30000">
                <a:solidFill>
                  <a:srgbClr val="0433FF"/>
                </a:solidFill>
                <a:latin typeface="Times New Roman"/>
                <a:ea typeface="Times New Roman"/>
                <a:cs typeface="Times New Roman"/>
                <a:sym typeface="Times New Roman"/>
              </a:rPr>
              <a:t>+</a:t>
            </a:r>
            <a:r>
              <a:rPr lang="en-US" sz="1800" b="1" i="0" u="none" strike="noStrike" cap="none">
                <a:solidFill>
                  <a:srgbClr val="0433FF"/>
                </a:solidFill>
                <a:latin typeface="Times New Roman"/>
                <a:ea typeface="Times New Roman"/>
                <a:cs typeface="Times New Roman"/>
                <a:sym typeface="Times New Roman"/>
              </a:rPr>
              <a:t>)</a:t>
            </a:r>
            <a:endParaRPr sz="1800" b="1" i="0" u="none" strike="noStrike" cap="none">
              <a:solidFill>
                <a:srgbClr val="C00000"/>
              </a:solidFill>
              <a:latin typeface="Times"/>
              <a:ea typeface="Times"/>
              <a:cs typeface="Times"/>
              <a:sym typeface="Times"/>
            </a:endParaRPr>
          </a:p>
          <a:p>
            <a:pPr marL="0" marR="0" lvl="0" indent="0" algn="ctr" rtl="0">
              <a:lnSpc>
                <a:spcPct val="100000"/>
              </a:lnSpc>
              <a:spcBef>
                <a:spcPts val="0"/>
              </a:spcBef>
              <a:spcAft>
                <a:spcPts val="0"/>
              </a:spcAft>
              <a:buClr>
                <a:srgbClr val="000000"/>
              </a:buClr>
              <a:buSzPts val="1800"/>
              <a:buFont typeface="Helvetica Neue"/>
              <a:buNone/>
            </a:pPr>
            <a:r>
              <a:rPr lang="en-US" sz="1800" b="0" i="0" u="none" strike="noStrike" cap="none">
                <a:solidFill>
                  <a:srgbClr val="000000"/>
                </a:solidFill>
                <a:latin typeface="Times New Roman"/>
                <a:ea typeface="Times New Roman"/>
                <a:cs typeface="Times New Roman"/>
                <a:sym typeface="Times New Roman"/>
              </a:rPr>
              <a:t>Width  </a:t>
            </a:r>
            <a:r>
              <a:rPr lang="en-US" sz="1800" b="0" i="1" u="none" strike="noStrike" cap="none">
                <a:solidFill>
                  <a:srgbClr val="000000"/>
                </a:solidFill>
                <a:latin typeface="Times New Roman"/>
                <a:ea typeface="Times New Roman"/>
                <a:cs typeface="Times New Roman"/>
                <a:sym typeface="Times New Roman"/>
              </a:rPr>
              <a:t>Г</a:t>
            </a:r>
            <a:r>
              <a:rPr lang="en-US" sz="1800" b="0" i="0" u="none" strike="noStrike" cap="none">
                <a:solidFill>
                  <a:srgbClr val="000000"/>
                </a:solidFill>
                <a:latin typeface="Times New Roman"/>
                <a:ea typeface="Times New Roman"/>
                <a:cs typeface="Times New Roman"/>
                <a:sym typeface="Times New Roman"/>
              </a:rPr>
              <a:t> = </a:t>
            </a:r>
            <a:r>
              <a:rPr lang="en-US" sz="1800" b="1" i="0" u="none" strike="noStrike" cap="none">
                <a:solidFill>
                  <a:srgbClr val="0433FF"/>
                </a:solidFill>
                <a:latin typeface="Times New Roman"/>
                <a:ea typeface="Times New Roman"/>
                <a:cs typeface="Times New Roman"/>
                <a:sym typeface="Times New Roman"/>
              </a:rPr>
              <a:t>69 keV</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9"/>
          <p:cNvSpPr txBox="1"/>
          <p:nvPr/>
        </p:nvSpPr>
        <p:spPr>
          <a:xfrm>
            <a:off x="624751" y="574191"/>
            <a:ext cx="7894498" cy="881830"/>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Recent work shows, d +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 → 2α + p may proceed through intermediate state in </a:t>
            </a:r>
            <a:r>
              <a:rPr lang="en-US" sz="1800" b="1" i="0" u="none" strike="noStrike" cap="none" baseline="30000">
                <a:solidFill>
                  <a:srgbClr val="FF2600"/>
                </a:solidFill>
                <a:latin typeface="Times New Roman"/>
                <a:ea typeface="Times New Roman"/>
                <a:cs typeface="Times New Roman"/>
                <a:sym typeface="Times New Roman"/>
              </a:rPr>
              <a:t>8</a:t>
            </a:r>
            <a:r>
              <a:rPr lang="en-US" sz="1800" b="1" i="0" u="none" strike="noStrike" cap="none">
                <a:solidFill>
                  <a:srgbClr val="FF2600"/>
                </a:solidFill>
                <a:latin typeface="Times New Roman"/>
                <a:ea typeface="Times New Roman"/>
                <a:cs typeface="Times New Roman"/>
                <a:sym typeface="Times New Roman"/>
              </a:rPr>
              <a:t>Be</a:t>
            </a:r>
            <a:r>
              <a:rPr lang="en-US" sz="1800" b="0" i="0" u="none" strike="noStrike" cap="none">
                <a:solidFill>
                  <a:srgbClr val="000000"/>
                </a:solidFill>
                <a:latin typeface="Times New Roman"/>
                <a:ea typeface="Times New Roman"/>
                <a:cs typeface="Times New Roman"/>
                <a:sym typeface="Times New Roman"/>
              </a:rPr>
              <a:t> by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Be(d,p)</a:t>
            </a:r>
            <a:r>
              <a:rPr lang="en-US" sz="1800" b="0" i="0" u="none" strike="noStrike" cap="none" baseline="30000">
                <a:solidFill>
                  <a:srgbClr val="000000"/>
                </a:solidFill>
                <a:latin typeface="Times New Roman"/>
                <a:ea typeface="Times New Roman"/>
                <a:cs typeface="Times New Roman"/>
                <a:sym typeface="Times New Roman"/>
              </a:rPr>
              <a:t>8</a:t>
            </a:r>
            <a:r>
              <a:rPr lang="en-US" sz="1800" b="0" i="0" u="none" strike="noStrike" cap="none">
                <a:solidFill>
                  <a:srgbClr val="000000"/>
                </a:solidFill>
                <a:latin typeface="Times New Roman"/>
                <a:ea typeface="Times New Roman"/>
                <a:cs typeface="Times New Roman"/>
                <a:sym typeface="Times New Roman"/>
              </a:rPr>
              <a:t>Be(2α) or </a:t>
            </a:r>
            <a:r>
              <a:rPr lang="en-US" sz="1800" b="1" i="0" u="none" strike="noStrike" cap="none" baseline="30000">
                <a:solidFill>
                  <a:srgbClr val="FF2600"/>
                </a:solidFill>
                <a:latin typeface="Times New Roman"/>
                <a:ea typeface="Times New Roman"/>
                <a:cs typeface="Times New Roman"/>
                <a:sym typeface="Times New Roman"/>
              </a:rPr>
              <a:t>5</a:t>
            </a:r>
            <a:r>
              <a:rPr lang="en-US" sz="1800" b="1" i="0" u="none" strike="noStrike" cap="none">
                <a:solidFill>
                  <a:srgbClr val="FF2600"/>
                </a:solidFill>
                <a:latin typeface="Times New Roman"/>
                <a:ea typeface="Times New Roman"/>
                <a:cs typeface="Times New Roman"/>
                <a:sym typeface="Times New Roman"/>
              </a:rPr>
              <a:t>Li</a:t>
            </a:r>
            <a:r>
              <a:rPr lang="en-US" sz="1800" b="0" i="0" u="none" strike="noStrike" cap="none">
                <a:solidFill>
                  <a:srgbClr val="000000"/>
                </a:solidFill>
                <a:latin typeface="Times New Roman"/>
                <a:ea typeface="Times New Roman"/>
                <a:cs typeface="Times New Roman"/>
                <a:sym typeface="Times New Roman"/>
              </a:rPr>
              <a:t> by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Be(d,α)</a:t>
            </a:r>
            <a:r>
              <a:rPr lang="en-US" sz="1800" b="0" i="0" u="none" strike="noStrike" cap="none" baseline="30000">
                <a:solidFill>
                  <a:srgbClr val="000000"/>
                </a:solidFill>
                <a:latin typeface="Times New Roman"/>
                <a:ea typeface="Times New Roman"/>
                <a:cs typeface="Times New Roman"/>
                <a:sym typeface="Times New Roman"/>
              </a:rPr>
              <a:t>5</a:t>
            </a:r>
            <a:r>
              <a:rPr lang="en-US" sz="1800" b="0" i="0" u="none" strike="noStrike" cap="none">
                <a:solidFill>
                  <a:srgbClr val="000000"/>
                </a:solidFill>
                <a:latin typeface="Times New Roman"/>
                <a:ea typeface="Times New Roman"/>
                <a:cs typeface="Times New Roman"/>
                <a:sym typeface="Times New Roman"/>
              </a:rPr>
              <a:t>Li(pα) sequence, or in a “democratic” three-particle decay of the </a:t>
            </a:r>
            <a:r>
              <a:rPr lang="en-US" sz="1800" b="0" i="0" u="none" strike="noStrike" cap="none" baseline="30000">
                <a:solidFill>
                  <a:srgbClr val="000000"/>
                </a:solidFill>
                <a:latin typeface="Times New Roman"/>
                <a:ea typeface="Times New Roman"/>
                <a:cs typeface="Times New Roman"/>
                <a:sym typeface="Times New Roman"/>
              </a:rPr>
              <a:t>9</a:t>
            </a:r>
            <a:r>
              <a:rPr lang="en-US" sz="1800" b="0" i="0" u="none" strike="noStrike" cap="none">
                <a:solidFill>
                  <a:srgbClr val="000000"/>
                </a:solidFill>
                <a:latin typeface="Times New Roman"/>
                <a:ea typeface="Times New Roman"/>
                <a:cs typeface="Times New Roman"/>
                <a:sym typeface="Times New Roman"/>
              </a:rPr>
              <a:t>B compound system.</a:t>
            </a:r>
            <a:endParaRPr/>
          </a:p>
        </p:txBody>
      </p:sp>
      <p:pic>
        <p:nvPicPr>
          <p:cNvPr id="232" name="Google Shape;232;p9" descr="image26.png"/>
          <p:cNvPicPr preferRelativeResize="0"/>
          <p:nvPr/>
        </p:nvPicPr>
        <p:blipFill rotWithShape="1">
          <a:blip r:embed="rId3">
            <a:alphaModFix/>
          </a:blip>
          <a:srcRect/>
          <a:stretch/>
        </p:blipFill>
        <p:spPr>
          <a:xfrm>
            <a:off x="568796" y="1937623"/>
            <a:ext cx="2971801" cy="1834277"/>
          </a:xfrm>
          <a:prstGeom prst="rect">
            <a:avLst/>
          </a:prstGeom>
          <a:noFill/>
          <a:ln>
            <a:noFill/>
          </a:ln>
        </p:spPr>
      </p:pic>
      <p:sp>
        <p:nvSpPr>
          <p:cNvPr id="233" name="Google Shape;233;p9"/>
          <p:cNvSpPr txBox="1"/>
          <p:nvPr/>
        </p:nvSpPr>
        <p:spPr>
          <a:xfrm>
            <a:off x="3663950" y="1988468"/>
            <a:ext cx="4706481" cy="925264"/>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New Roman"/>
              <a:buNone/>
            </a:pPr>
            <a:r>
              <a:rPr lang="en-US" sz="1800" b="0" i="1" u="none" strike="noStrike" cap="none">
                <a:solidFill>
                  <a:srgbClr val="000000"/>
                </a:solidFill>
                <a:latin typeface="Times New Roman"/>
                <a:ea typeface="Times New Roman"/>
                <a:cs typeface="Times New Roman"/>
                <a:sym typeface="Times New Roman"/>
              </a:rPr>
              <a:t>E</a:t>
            </a:r>
            <a:r>
              <a:rPr lang="en-US" sz="1800" b="0" i="0" u="none" strike="noStrike" cap="none" baseline="-25000">
                <a:solidFill>
                  <a:srgbClr val="000000"/>
                </a:solidFill>
                <a:latin typeface="Times New Roman"/>
                <a:ea typeface="Times New Roman"/>
                <a:cs typeface="Times New Roman"/>
                <a:sym typeface="Times New Roman"/>
              </a:rPr>
              <a:t>cm </a:t>
            </a:r>
            <a:r>
              <a:rPr lang="en-US" sz="1800" b="0" i="0" u="none" strike="noStrike" cap="none">
                <a:solidFill>
                  <a:srgbClr val="000000"/>
                </a:solidFill>
                <a:latin typeface="Times New Roman"/>
                <a:ea typeface="Times New Roman"/>
                <a:cs typeface="Times New Roman"/>
                <a:sym typeface="Times New Roman"/>
              </a:rPr>
              <a:t>≈ 0.2–1.5 MeV, measured cross sections dominated by the (d,α) channel towards which prior experiments mostly insensitive.</a:t>
            </a:r>
            <a:endParaRPr/>
          </a:p>
        </p:txBody>
      </p:sp>
      <p:sp>
        <p:nvSpPr>
          <p:cNvPr id="234" name="Google Shape;234;p9"/>
          <p:cNvSpPr txBox="1"/>
          <p:nvPr/>
        </p:nvSpPr>
        <p:spPr>
          <a:xfrm>
            <a:off x="1438275" y="1627800"/>
            <a:ext cx="1537643" cy="311409"/>
          </a:xfrm>
          <a:prstGeom prst="rect">
            <a:avLst/>
          </a:prstGeom>
          <a:noFill/>
          <a:ln>
            <a:noFill/>
          </a:ln>
        </p:spPr>
        <p:txBody>
          <a:bodyPr spcFirstLastPara="1" wrap="square" lIns="45700" tIns="45700" rIns="45700" bIns="45700" anchor="t" anchorCtr="0">
            <a:spAutoFit/>
          </a:bodyPr>
          <a:lstStyle/>
          <a:p>
            <a:pPr marL="0" marR="0" lvl="0" indent="0" algn="ctr" rtl="0">
              <a:lnSpc>
                <a:spcPct val="100000"/>
              </a:lnSpc>
              <a:spcBef>
                <a:spcPts val="0"/>
              </a:spcBef>
              <a:spcAft>
                <a:spcPts val="0"/>
              </a:spcAft>
              <a:buClr>
                <a:srgbClr val="CC00CC"/>
              </a:buClr>
              <a:buSzPts val="1600"/>
              <a:buFont typeface="Times New Roman"/>
              <a:buNone/>
            </a:pPr>
            <a:r>
              <a:rPr lang="en-US" sz="1600" b="0" i="1" u="none" strike="noStrike" cap="none">
                <a:solidFill>
                  <a:srgbClr val="CC00CC"/>
                </a:solidFill>
                <a:latin typeface="Times New Roman"/>
                <a:ea typeface="Times New Roman"/>
                <a:cs typeface="Times New Roman"/>
                <a:sym typeface="Times New Roman"/>
              </a:rPr>
              <a:t>Rijal PRL (2019)</a:t>
            </a:r>
            <a:endParaRPr/>
          </a:p>
        </p:txBody>
      </p:sp>
      <p:sp>
        <p:nvSpPr>
          <p:cNvPr id="235" name="Google Shape;235;p9"/>
          <p:cNvSpPr txBox="1"/>
          <p:nvPr/>
        </p:nvSpPr>
        <p:spPr>
          <a:xfrm>
            <a:off x="2724150" y="2009389"/>
            <a:ext cx="568325" cy="3484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C0504D"/>
              </a:buClr>
              <a:buSzPts val="1800"/>
              <a:buFont typeface="Times New Roman"/>
              <a:buNone/>
            </a:pPr>
            <a:r>
              <a:rPr lang="en-US" sz="1800" b="0" i="0" u="none" strike="noStrike" cap="none">
                <a:solidFill>
                  <a:srgbClr val="C0504D"/>
                </a:solidFill>
                <a:latin typeface="Times New Roman"/>
                <a:ea typeface="Times New Roman"/>
                <a:cs typeface="Times New Roman"/>
                <a:sym typeface="Times New Roman"/>
              </a:rPr>
              <a:t>FSU</a:t>
            </a:r>
            <a:endParaRPr/>
          </a:p>
        </p:txBody>
      </p:sp>
      <p:sp>
        <p:nvSpPr>
          <p:cNvPr id="236" name="Google Shape;236;p9"/>
          <p:cNvSpPr txBox="1">
            <a:spLocks noGrp="1"/>
          </p:cNvSpPr>
          <p:nvPr>
            <p:ph type="sldNum" idx="12"/>
          </p:nvPr>
        </p:nvSpPr>
        <p:spPr>
          <a:xfrm>
            <a:off x="6883400" y="6480492"/>
            <a:ext cx="2133600" cy="269241"/>
          </a:xfrm>
          <a:prstGeom prst="rect">
            <a:avLst/>
          </a:prstGeom>
          <a:noFill/>
          <a:ln>
            <a:noFill/>
          </a:ln>
        </p:spPr>
        <p:txBody>
          <a:bodyPr spcFirstLastPara="1" wrap="square" lIns="45700" tIns="45700" rIns="45700" bIns="45700" anchor="ctr" anchorCtr="0">
            <a:spAutoFit/>
          </a:bodyPr>
          <a:lstStyle/>
          <a:p>
            <a:pPr marL="0" marR="0" lvl="0" indent="0" algn="r" rtl="0">
              <a:lnSpc>
                <a:spcPct val="100000"/>
              </a:lnSpc>
              <a:spcBef>
                <a:spcPts val="0"/>
              </a:spcBef>
              <a:spcAft>
                <a:spcPts val="0"/>
              </a:spcAft>
              <a:buClr>
                <a:srgbClr val="888888"/>
              </a:buClr>
              <a:buSzPts val="1200"/>
              <a:buFont typeface="Calibri"/>
              <a:buNone/>
            </a:pPr>
            <a:fld id="{00000000-1234-1234-1234-123412341234}" type="slidenum">
              <a:rPr lang="en-US" sz="1200">
                <a:solidFill>
                  <a:srgbClr val="888888"/>
                </a:solidFill>
                <a:latin typeface="Calibri"/>
                <a:ea typeface="Calibri"/>
                <a:cs typeface="Calibri"/>
                <a:sym typeface="Calibri"/>
              </a:rPr>
              <a:t>9</a:t>
            </a:fld>
            <a:endParaRPr/>
          </a:p>
        </p:txBody>
      </p:sp>
      <p:sp>
        <p:nvSpPr>
          <p:cNvPr id="237" name="Google Shape;237;p9"/>
          <p:cNvSpPr txBox="1"/>
          <p:nvPr/>
        </p:nvSpPr>
        <p:spPr>
          <a:xfrm>
            <a:off x="3646585" y="3690435"/>
            <a:ext cx="5100678" cy="2482030"/>
          </a:xfrm>
          <a:prstGeom prst="rect">
            <a:avLst/>
          </a:prstGeom>
          <a:noFill/>
          <a:ln>
            <a:noFill/>
          </a:ln>
        </p:spPr>
        <p:txBody>
          <a:bodyPr spcFirstLastPara="1" wrap="square" lIns="45700" tIns="45700" rIns="45700" bIns="45700" anchor="t" anchorCtr="0">
            <a:spAutoFit/>
          </a:bodyPr>
          <a:lstStyle/>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A new resonance at 0.36(5) MeV observed, claiming to </a:t>
            </a:r>
            <a:r>
              <a:rPr lang="en-US" sz="1800" b="1" i="0" u="none" strike="noStrike" cap="none">
                <a:solidFill>
                  <a:srgbClr val="0433FF"/>
                </a:solidFill>
                <a:latin typeface="Times New Roman"/>
                <a:ea typeface="Times New Roman"/>
                <a:cs typeface="Times New Roman"/>
                <a:sym typeface="Times New Roman"/>
              </a:rPr>
              <a:t>reduce predicted abundance</a:t>
            </a:r>
            <a:r>
              <a:rPr lang="en-US" sz="1800" b="0" i="0" u="none" strike="noStrike" cap="none">
                <a:solidFill>
                  <a:srgbClr val="000000"/>
                </a:solidFill>
                <a:latin typeface="Times New Roman"/>
                <a:ea typeface="Times New Roman"/>
                <a:cs typeface="Times New Roman"/>
                <a:sym typeface="Times New Roman"/>
              </a:rPr>
              <a:t> of primordial </a:t>
            </a:r>
            <a:r>
              <a:rPr lang="en-US" sz="1800" b="0" i="0" u="none" strike="noStrike" cap="none" baseline="30000">
                <a:solidFill>
                  <a:srgbClr val="000000"/>
                </a:solidFill>
                <a:latin typeface="Times New Roman"/>
                <a:ea typeface="Times New Roman"/>
                <a:cs typeface="Times New Roman"/>
                <a:sym typeface="Times New Roman"/>
              </a:rPr>
              <a:t>7</a:t>
            </a:r>
            <a:r>
              <a:rPr lang="en-US" sz="1800" b="0" i="0" u="none" strike="noStrike" cap="none">
                <a:solidFill>
                  <a:srgbClr val="000000"/>
                </a:solidFill>
                <a:latin typeface="Times New Roman"/>
                <a:ea typeface="Times New Roman"/>
                <a:cs typeface="Times New Roman"/>
                <a:sym typeface="Times New Roman"/>
              </a:rPr>
              <a:t>Li. </a:t>
            </a:r>
            <a:endParaRPr sz="20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2000"/>
              <a:buFont typeface="Calibri"/>
              <a:buNone/>
            </a:pPr>
            <a:endParaRPr sz="20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R-matrix analysis: </a:t>
            </a:r>
            <a:r>
              <a:rPr lang="en-US" sz="1800" b="1" i="0" u="none" strike="noStrike" cap="none">
                <a:solidFill>
                  <a:srgbClr val="FF2600"/>
                </a:solidFill>
                <a:latin typeface="Times New Roman"/>
                <a:ea typeface="Times New Roman"/>
                <a:cs typeface="Times New Roman"/>
                <a:sym typeface="Times New Roman"/>
              </a:rPr>
              <a:t>16.849(5) MeV(5/2</a:t>
            </a:r>
            <a:r>
              <a:rPr lang="en-US" sz="1800" b="1" i="0" u="none" strike="noStrike" cap="none" baseline="30000">
                <a:solidFill>
                  <a:srgbClr val="FF2600"/>
                </a:solidFill>
                <a:latin typeface="Times New Roman"/>
                <a:ea typeface="Times New Roman"/>
                <a:cs typeface="Times New Roman"/>
                <a:sym typeface="Times New Roman"/>
              </a:rPr>
              <a:t>+</a:t>
            </a:r>
            <a:r>
              <a:rPr lang="en-US" sz="1800" b="1" i="0" u="none" strike="noStrike" cap="none">
                <a:solidFill>
                  <a:srgbClr val="FF2600"/>
                </a:solidFill>
                <a:latin typeface="Times New Roman"/>
                <a:ea typeface="Times New Roman"/>
                <a:cs typeface="Times New Roman"/>
                <a:sym typeface="Times New Roman"/>
              </a:rPr>
              <a:t>) </a:t>
            </a:r>
            <a:r>
              <a:rPr lang="en-US" sz="1800" b="0" i="0" u="none" strike="noStrike" cap="none">
                <a:solidFill>
                  <a:srgbClr val="000000"/>
                </a:solidFill>
                <a:latin typeface="Times New Roman"/>
                <a:ea typeface="Times New Roman"/>
                <a:cs typeface="Times New Roman"/>
                <a:sym typeface="Times New Roman"/>
              </a:rPr>
              <a:t>state in </a:t>
            </a:r>
            <a:r>
              <a:rPr lang="en-US" sz="1800" b="0" i="0" u="none" strike="noStrike" cap="none" baseline="30000">
                <a:solidFill>
                  <a:srgbClr val="000000"/>
                </a:solidFill>
                <a:latin typeface="Times New Roman"/>
                <a:ea typeface="Times New Roman"/>
                <a:cs typeface="Times New Roman"/>
                <a:sym typeface="Times New Roman"/>
              </a:rPr>
              <a:t>9</a:t>
            </a:r>
            <a:r>
              <a:rPr lang="en-US" sz="1800" b="0" i="0" u="none" strike="noStrike" cap="none">
                <a:solidFill>
                  <a:srgbClr val="000000"/>
                </a:solidFill>
                <a:latin typeface="Times New Roman"/>
                <a:ea typeface="Times New Roman"/>
                <a:cs typeface="Times New Roman"/>
                <a:sym typeface="Times New Roman"/>
              </a:rPr>
              <a:t>B? Speculation: </a:t>
            </a:r>
            <a:r>
              <a:rPr lang="en-US" sz="1800" b="0" i="0" u="none" strike="noStrike" cap="none" baseline="30000">
                <a:solidFill>
                  <a:srgbClr val="000000"/>
                </a:solidFill>
                <a:latin typeface="Times New Roman"/>
                <a:ea typeface="Times New Roman"/>
                <a:cs typeface="Times New Roman"/>
                <a:sym typeface="Times New Roman"/>
              </a:rPr>
              <a:t>9</a:t>
            </a:r>
            <a:r>
              <a:rPr lang="en-US" sz="1800" b="0" i="0" u="none" strike="noStrike" cap="none">
                <a:solidFill>
                  <a:srgbClr val="000000"/>
                </a:solidFill>
                <a:latin typeface="Times New Roman"/>
                <a:ea typeface="Times New Roman"/>
                <a:cs typeface="Times New Roman"/>
                <a:sym typeface="Times New Roman"/>
              </a:rPr>
              <a:t>B resonance at </a:t>
            </a:r>
            <a:r>
              <a:rPr lang="en-US" sz="1800" b="1" i="0" u="none" strike="noStrike" cap="none">
                <a:solidFill>
                  <a:srgbClr val="FF2600"/>
                </a:solidFill>
                <a:latin typeface="Times New Roman"/>
                <a:ea typeface="Times New Roman"/>
                <a:cs typeface="Times New Roman"/>
                <a:sym typeface="Times New Roman"/>
              </a:rPr>
              <a:t>16.80 MeV?</a:t>
            </a:r>
            <a:r>
              <a:rPr lang="en-US" sz="1800" b="0" i="0" u="none" strike="noStrike" cap="none">
                <a:solidFill>
                  <a:srgbClr val="000000"/>
                </a:solidFill>
                <a:latin typeface="Times New Roman"/>
                <a:ea typeface="Times New Roman"/>
                <a:cs typeface="Times New Roman"/>
                <a:sym typeface="Times New Roman"/>
              </a:rPr>
              <a:t> </a:t>
            </a:r>
            <a:r>
              <a:rPr lang="en-US" sz="1600" b="0" i="1" u="none" strike="noStrike" cap="none">
                <a:solidFill>
                  <a:srgbClr val="CC00CC"/>
                </a:solidFill>
                <a:latin typeface="Times New Roman"/>
                <a:ea typeface="Times New Roman"/>
                <a:cs typeface="Times New Roman"/>
                <a:sym typeface="Times New Roman"/>
              </a:rPr>
              <a:t>Scholl (2011)</a:t>
            </a:r>
            <a:endParaRPr sz="20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2000"/>
              <a:buFont typeface="Calibri"/>
              <a:buNone/>
            </a:pPr>
            <a:endParaRPr sz="2000" b="1" i="0" u="none" strike="noStrike" cap="none">
              <a:solidFill>
                <a:srgbClr val="212121"/>
              </a:solidFill>
              <a:latin typeface="Times New Roman"/>
              <a:ea typeface="Times New Roman"/>
              <a:cs typeface="Times New Roman"/>
              <a:sym typeface="Times New Roman"/>
            </a:endParaRPr>
          </a:p>
          <a:p>
            <a:pPr marL="0" marR="0" lvl="0" indent="0" algn="just" rtl="0">
              <a:lnSpc>
                <a:spcPct val="100000"/>
              </a:lnSpc>
              <a:spcBef>
                <a:spcPts val="0"/>
              </a:spcBef>
              <a:spcAft>
                <a:spcPts val="0"/>
              </a:spcAft>
              <a:buClr>
                <a:srgbClr val="000000"/>
              </a:buClr>
              <a:buSzPts val="1800"/>
              <a:buFont typeface="Times New Roman"/>
              <a:buNone/>
            </a:pPr>
            <a:r>
              <a:rPr lang="en-US" sz="1800" b="0" i="0" u="none" strike="noStrike" cap="none">
                <a:solidFill>
                  <a:srgbClr val="000000"/>
                </a:solidFill>
                <a:latin typeface="Times New Roman"/>
                <a:ea typeface="Times New Roman"/>
                <a:cs typeface="Times New Roman"/>
                <a:sym typeface="Times New Roman"/>
              </a:rPr>
              <a:t>Additional experiments with improved statistics needed to reduce the </a:t>
            </a:r>
            <a:r>
              <a:rPr lang="en-US" sz="1800" b="1" i="0" u="none" strike="noStrike" cap="none">
                <a:solidFill>
                  <a:srgbClr val="0433FF"/>
                </a:solidFill>
                <a:latin typeface="Times New Roman"/>
                <a:ea typeface="Times New Roman"/>
                <a:cs typeface="Times New Roman"/>
                <a:sym typeface="Times New Roman"/>
              </a:rPr>
              <a:t>uncertainty in the resonance energy</a:t>
            </a:r>
            <a:r>
              <a:rPr lang="en-US" sz="1800" b="0" i="0" u="none" strike="noStrike" cap="none">
                <a:solidFill>
                  <a:srgbClr val="000000"/>
                </a:solidFill>
                <a:latin typeface="Times New Roman"/>
                <a:ea typeface="Times New Roman"/>
                <a:cs typeface="Times New Roman"/>
                <a:sym typeface="Times New Roman"/>
              </a:rPr>
              <a:t>.</a:t>
            </a:r>
            <a:endParaRPr/>
          </a:p>
        </p:txBody>
      </p:sp>
      <p:pic>
        <p:nvPicPr>
          <p:cNvPr id="238" name="Google Shape;238;p9" descr="image27.png"/>
          <p:cNvPicPr preferRelativeResize="0"/>
          <p:nvPr/>
        </p:nvPicPr>
        <p:blipFill rotWithShape="1">
          <a:blip r:embed="rId4">
            <a:alphaModFix/>
          </a:blip>
          <a:srcRect/>
          <a:stretch/>
        </p:blipFill>
        <p:spPr>
          <a:xfrm>
            <a:off x="594196" y="4103211"/>
            <a:ext cx="2895601" cy="1834277"/>
          </a:xfrm>
          <a:prstGeom prst="rect">
            <a:avLst/>
          </a:prstGeom>
          <a:noFill/>
          <a:ln>
            <a:noFill/>
          </a:ln>
        </p:spPr>
      </p:pic>
    </p:spTree>
  </p:cSld>
  <p:clrMapOvr>
    <a:masterClrMapping/>
  </p:clrMapOvr>
</p:sld>
</file>

<file path=ppt/theme/theme1.xml><?xml version="1.0" encoding="utf-8"?>
<a:theme xmlns:a="http://schemas.openxmlformats.org/drawingml/2006/main" name="Default">
  <a:themeElements>
    <a:clrScheme name="Default">
      <a:dk1>
        <a:srgbClr val="212121"/>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00CC99"/>
      </a:accent1>
      <a:accent2>
        <a:srgbClr val="3333CC"/>
      </a:accent2>
      <a:accent3>
        <a:srgbClr val="8F8F8F"/>
      </a:accent3>
      <a:accent4>
        <a:srgbClr val="707070"/>
      </a:accent4>
      <a:accent5>
        <a:srgbClr val="AAE0C9"/>
      </a:accent5>
      <a:accent6>
        <a:srgbClr val="2E2EB9"/>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3591</Words>
  <Application>Microsoft Macintosh PowerPoint</Application>
  <PresentationFormat>On-screen Show (4:3)</PresentationFormat>
  <Paragraphs>266</Paragraphs>
  <Slides>22</Slides>
  <Notes>22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Calibri</vt:lpstr>
      <vt:lpstr>Times</vt:lpstr>
      <vt:lpstr>Noto Sans Symbols</vt:lpstr>
      <vt:lpstr>Arial</vt:lpstr>
      <vt:lpstr>Times New Roman</vt:lpstr>
      <vt:lpstr>Helvetica Neue</vt:lpstr>
      <vt:lpstr>Source Sans Pro</vt:lpstr>
      <vt:lpstr>Default</vt:lpstr>
      <vt:lpstr>The 7Be + d reaction in the context of the cosmological lithium problem  Dhruba  Gupta  Department of Physics, Bose Institute  Sk M Ali, D Gupta, K Kundalia, S K Saha   Bose Institute, India O Tengblad, J D Ovejas, A Perea  CSIC, Madrid, Spain J Cederkall, J Park Lund University, Sweden I Martel Bravo Universidad de Huelva, Huelva, Spain S Swezc University of Jyväskylä, Finland  </vt:lpstr>
      <vt:lpstr>PowerPoint Presentation</vt:lpstr>
      <vt:lpstr>PowerPoint Presentation</vt:lpstr>
      <vt:lpstr>The Cosmological 7Li problem</vt:lpstr>
      <vt:lpstr>Possible Solutions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IS 554 collaboration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7Be + d reaction in the context of the cosmological lithium problem  Dhruba  Gupta  Department of Physics, Bose Institute  Sk M Ali, D Gupta, K Kundalia, S K Saha   Bose Institute, India O Tengblad, J D Ovejas, A Perea  CSIC, Madrid, Spain J Cederkall, J Park Lund University, Sweden I Martel Bravo Universidad de Huelva, Huelva, Spain S Swezc University of Jyväskylä, Finland  </dc:title>
  <cp:lastModifiedBy>Ismael Martel Bravo</cp:lastModifiedBy>
  <cp:revision>4</cp:revision>
  <dcterms:modified xsi:type="dcterms:W3CDTF">2023-05-24T12:38:45Z</dcterms:modified>
</cp:coreProperties>
</file>