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78" r:id="rId2"/>
    <p:sldId id="381" r:id="rId3"/>
    <p:sldId id="383" r:id="rId4"/>
    <p:sldId id="384" r:id="rId5"/>
    <p:sldId id="379" r:id="rId6"/>
    <p:sldId id="38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04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138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32F6A-54C9-4C68-96E8-35C68E0CB338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CF010-27C8-4AE2-BE22-2595DE26C9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731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618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7365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19534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fr-CH" dirty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08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916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FC809-C9BD-45A2-B073-C2F36D204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75F09E-529B-40A7-9807-17A1CF81E3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81F190-88D1-4EFC-A244-9342455191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8E0226-01D7-4616-8AEA-C013572EF9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2F770B-3698-4022-AFC1-CBF6DEF365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E34571-D03D-442D-B3AE-9EC22554D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E510-75E4-498B-BFAD-E166121C70C4}" type="datetimeFigureOut">
              <a:rPr lang="en-IE" smtClean="0"/>
              <a:t>08/03/2023</a:t>
            </a:fld>
            <a:endParaRPr lang="en-IE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F842F5-28CE-411E-8688-EB474166D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D37C3C-0D78-4E54-A6CD-A94E4C9C5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A9BA-8B5E-4330-AB76-7B322E60771B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13864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85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3442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897269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8427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2371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55591" indent="-306910">
              <a:defRPr sz="2667"/>
            </a:lvl1pPr>
            <a:lvl2pPr marL="954593" indent="-357708"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32253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81467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87219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/>
              <a:t>Cliquez pour modifier les styles du texte du masque</a:t>
            </a:r>
          </a:p>
          <a:p>
            <a:pPr lvl="1" eaLnBrk="1" latinLnBrk="0" hangingPunct="1"/>
            <a:r>
              <a:rPr kumimoji="0" lang="fr-CH"/>
              <a:t>Deuxième niveau</a:t>
            </a:r>
          </a:p>
          <a:p>
            <a:pPr lvl="2" eaLnBrk="1" latinLnBrk="0" hangingPunct="1"/>
            <a:r>
              <a:rPr kumimoji="0" lang="fr-CH"/>
              <a:t>Troisième niveau</a:t>
            </a:r>
          </a:p>
          <a:p>
            <a:pPr lvl="3" eaLnBrk="1" latinLnBrk="0" hangingPunct="1"/>
            <a:r>
              <a:rPr kumimoji="0" lang="fr-CH"/>
              <a:t>Quatrième niveau</a:t>
            </a:r>
          </a:p>
          <a:p>
            <a:pPr lvl="4" eaLnBrk="1" latinLnBrk="0" hangingPunct="1"/>
            <a:r>
              <a:rPr kumimoji="0" lang="fr-CH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47813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2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5591" indent="-30691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tabLst>
          <a:tab pos="355591" algn="l"/>
        </a:tabLst>
        <a:defRPr kumimoji="0"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33946" indent="-237061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133" kern="1200">
          <a:solidFill>
            <a:schemeClr val="accent6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67" kern="1200">
          <a:solidFill>
            <a:schemeClr val="accent6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055A7-15F3-44BD-8AB8-3C4730022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027" y="2203899"/>
            <a:ext cx="11269309" cy="940443"/>
          </a:xfrm>
        </p:spPr>
        <p:txBody>
          <a:bodyPr/>
          <a:lstStyle/>
          <a:p>
            <a:r>
              <a:rPr lang="en-IE" sz="2800" dirty="0"/>
              <a:t>Tunnel Asset Management</a:t>
            </a:r>
            <a:br>
              <a:rPr lang="en-IE" sz="2800" dirty="0"/>
            </a:br>
            <a:r>
              <a:rPr lang="en-IE" sz="2800" dirty="0"/>
              <a:t>Short and long-term requirements – BE Robotics/SCE Collaboration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32CFB8-3C9D-7D0F-674D-ECFFC84C49A0}"/>
              </a:ext>
            </a:extLst>
          </p:cNvPr>
          <p:cNvSpPr txBox="1"/>
          <p:nvPr/>
        </p:nvSpPr>
        <p:spPr>
          <a:xfrm>
            <a:off x="333027" y="3525720"/>
            <a:ext cx="6096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1800" dirty="0"/>
              <a:t>SCE-DOD-FS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283D77-0E3F-B98D-2D20-F6E945F1536E}"/>
              </a:ext>
            </a:extLst>
          </p:cNvPr>
          <p:cNvSpPr txBox="1"/>
          <p:nvPr/>
        </p:nvSpPr>
        <p:spPr>
          <a:xfrm>
            <a:off x="333027" y="5402023"/>
            <a:ext cx="6096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1800" dirty="0"/>
              <a:t>08/03/2023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8AFB55-1C66-2788-B7B6-2AEF30CE25F6}"/>
              </a:ext>
            </a:extLst>
          </p:cNvPr>
          <p:cNvSpPr txBox="1"/>
          <p:nvPr/>
        </p:nvSpPr>
        <p:spPr>
          <a:xfrm>
            <a:off x="818536" y="6176698"/>
            <a:ext cx="609698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SCE</a:t>
            </a:r>
          </a:p>
          <a:p>
            <a:r>
              <a:rPr lang="en-US" sz="1200" dirty="0">
                <a:solidFill>
                  <a:schemeClr val="bg1"/>
                </a:solidFill>
              </a:rPr>
              <a:t>Site and Civil Engineering 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54930D-2848-C075-B5D5-C3E5E546140C}"/>
              </a:ext>
            </a:extLst>
          </p:cNvPr>
          <p:cNvSpPr txBox="1"/>
          <p:nvPr/>
        </p:nvSpPr>
        <p:spPr>
          <a:xfrm>
            <a:off x="333027" y="3995648"/>
            <a:ext cx="7685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33" dirty="0">
                <a:solidFill>
                  <a:schemeClr val="accent6"/>
                </a:solidFill>
              </a:rPr>
              <a:t>John A. Osborne, Martin Cull, Vanessa Di Murro, Aohui Ouyang </a:t>
            </a:r>
            <a:endParaRPr lang="en-GB" sz="1733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951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055A7-15F3-44BD-8AB8-3C4730022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428" y="-7939"/>
            <a:ext cx="11269309" cy="940443"/>
          </a:xfrm>
        </p:spPr>
        <p:txBody>
          <a:bodyPr/>
          <a:lstStyle/>
          <a:p>
            <a:r>
              <a:rPr lang="en-IE" sz="2800" dirty="0"/>
              <a:t>YETS 2023/2024 deliverables: </a:t>
            </a:r>
            <a:r>
              <a:rPr lang="en-IE" sz="2800" b="1" dirty="0"/>
              <a:t>LHC</a:t>
            </a:r>
            <a:r>
              <a:rPr lang="en-IE" sz="2800" dirty="0"/>
              <a:t> &amp; </a:t>
            </a:r>
            <a:r>
              <a:rPr lang="en-IE" sz="2800" b="1" dirty="0"/>
              <a:t>SPS</a:t>
            </a:r>
            <a:r>
              <a:rPr lang="en-IE" sz="2800" dirty="0"/>
              <a:t> tunnels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274B7-75C8-42E1-A2E3-C2063E631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504" y="783163"/>
            <a:ext cx="12039190" cy="819341"/>
          </a:xfrm>
        </p:spPr>
        <p:txBody>
          <a:bodyPr>
            <a:normAutofit/>
          </a:bodyPr>
          <a:lstStyle/>
          <a:p>
            <a:pPr marL="48681" indent="0">
              <a:buNone/>
            </a:pPr>
            <a:r>
              <a:rPr lang="en-IE" sz="1733" dirty="0"/>
              <a:t>Collaboration with the </a:t>
            </a:r>
            <a:r>
              <a:rPr lang="en-IE" sz="1733" dirty="0">
                <a:solidFill>
                  <a:schemeClr val="tx1"/>
                </a:solidFill>
              </a:rPr>
              <a:t>BE-CEM</a:t>
            </a:r>
            <a:r>
              <a:rPr lang="en-IE" sz="1733" dirty="0"/>
              <a:t> department aims to improve safety and efficacy of  inspections by using advanced robotics solutions (</a:t>
            </a:r>
            <a:r>
              <a:rPr lang="en-IE" sz="1733" dirty="0" err="1">
                <a:solidFill>
                  <a:schemeClr val="tx1"/>
                </a:solidFill>
              </a:rPr>
              <a:t>CERNbot</a:t>
            </a:r>
            <a:r>
              <a:rPr lang="en-IE" sz="1733" dirty="0"/>
              <a:t> &amp; </a:t>
            </a:r>
            <a:r>
              <a:rPr lang="en-IE" sz="1733" dirty="0">
                <a:solidFill>
                  <a:schemeClr val="tx1"/>
                </a:solidFill>
              </a:rPr>
              <a:t>TIM</a:t>
            </a:r>
            <a:r>
              <a:rPr lang="en-IE" sz="1733" dirty="0"/>
              <a:t>) for remote monitoring of CERN underground.</a:t>
            </a:r>
          </a:p>
          <a:p>
            <a:endParaRPr lang="en-IE" sz="1733" dirty="0"/>
          </a:p>
          <a:p>
            <a:endParaRPr lang="en-IE" sz="1733" dirty="0"/>
          </a:p>
          <a:p>
            <a:pPr marL="48681" indent="0">
              <a:buNone/>
            </a:pPr>
            <a:endParaRPr lang="en-IE" sz="1733" dirty="0"/>
          </a:p>
        </p:txBody>
      </p:sp>
      <p:pic>
        <p:nvPicPr>
          <p:cNvPr id="13" name="Picture 12" descr="A picture containing indoor, control panel&#10;&#10;Description automatically generated">
            <a:extLst>
              <a:ext uri="{FF2B5EF4-FFF2-40B4-BE49-F238E27FC236}">
                <a16:creationId xmlns:a16="http://schemas.microsoft.com/office/drawing/2014/main" id="{88660973-F7F5-6D89-D3DF-E918AB2C96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6022" y="1619853"/>
            <a:ext cx="2300748" cy="15306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1D3F11-B2ED-CF75-1703-DFE920372DBF}"/>
              </a:ext>
            </a:extLst>
          </p:cNvPr>
          <p:cNvSpPr txBox="1"/>
          <p:nvPr/>
        </p:nvSpPr>
        <p:spPr>
          <a:xfrm>
            <a:off x="9745098" y="3156022"/>
            <a:ext cx="25025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681" indent="0" algn="ctr">
              <a:buNone/>
            </a:pPr>
            <a:r>
              <a:rPr lang="en-IE" sz="1100" dirty="0">
                <a:solidFill>
                  <a:schemeClr val="tx1"/>
                </a:solidFill>
              </a:rPr>
              <a:t>TIM – Tunnel Monorail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B3E6B2-82B8-2A5A-CA11-466C5A1191BA}"/>
              </a:ext>
            </a:extLst>
          </p:cNvPr>
          <p:cNvSpPr txBox="1"/>
          <p:nvPr/>
        </p:nvSpPr>
        <p:spPr>
          <a:xfrm>
            <a:off x="-71021" y="5648201"/>
            <a:ext cx="725030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681" indent="0">
              <a:buNone/>
            </a:pPr>
            <a:r>
              <a:rPr lang="en-IE" sz="1100" dirty="0">
                <a:solidFill>
                  <a:schemeClr val="tx1"/>
                </a:solidFill>
              </a:rPr>
              <a:t>*Camera details to be defined in the Proposal document drafted by SCE-DOD-FS 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33D4FAA-6582-E5F4-FC12-2571346EA7F5}"/>
              </a:ext>
            </a:extLst>
          </p:cNvPr>
          <p:cNvGrpSpPr/>
          <p:nvPr/>
        </p:nvGrpSpPr>
        <p:grpSpPr>
          <a:xfrm>
            <a:off x="10557688" y="3684774"/>
            <a:ext cx="1264620" cy="2094232"/>
            <a:chOff x="10384637" y="1722116"/>
            <a:chExt cx="1637551" cy="271181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2339C56-D126-F921-F1A3-460EC2E99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84637" y="1722116"/>
              <a:ext cx="1637551" cy="245020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AA81E15-92F0-368A-135F-9FD9BA4C9F85}"/>
                </a:ext>
              </a:extLst>
            </p:cNvPr>
            <p:cNvSpPr txBox="1"/>
            <p:nvPr/>
          </p:nvSpPr>
          <p:spPr>
            <a:xfrm>
              <a:off x="10384637" y="4172318"/>
              <a:ext cx="163755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8681" indent="0" algn="ctr">
                <a:buNone/>
              </a:pPr>
              <a:r>
                <a:rPr lang="en-IE" sz="1100" dirty="0" err="1">
                  <a:solidFill>
                    <a:schemeClr val="tx1"/>
                  </a:solidFill>
                </a:rPr>
                <a:t>CERNbot</a:t>
              </a:r>
              <a:endParaRPr lang="en-IE" sz="1100" dirty="0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2B70205-B645-2B8F-D23F-07DCD3B52D0D}"/>
              </a:ext>
            </a:extLst>
          </p:cNvPr>
          <p:cNvSpPr txBox="1"/>
          <p:nvPr/>
        </p:nvSpPr>
        <p:spPr>
          <a:xfrm>
            <a:off x="208504" y="1619853"/>
            <a:ext cx="8962129" cy="36352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681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>
                <a:tab pos="355591" algn="l"/>
              </a:tabLst>
              <a:defRPr/>
            </a:pPr>
            <a:r>
              <a:rPr kumimoji="0" lang="en-IE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YETS 2023/2024 objectives </a:t>
            </a:r>
          </a:p>
          <a:p>
            <a:pPr marL="48681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>
                <a:tab pos="355591" algn="l"/>
              </a:tabLst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  <a:p>
            <a:pPr marL="355591" marR="0" lvl="0" indent="-30691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>
                <a:tab pos="355591" algn="l"/>
              </a:tabLst>
              <a:defRPr/>
            </a:pPr>
            <a:r>
              <a:rPr kumimoji="0" lang="en-IE" sz="1733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Video and/or images taken from </a:t>
            </a:r>
            <a:r>
              <a:rPr kumimoji="0" lang="en-IE" sz="1733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TIM</a:t>
            </a:r>
            <a:r>
              <a:rPr kumimoji="0" lang="en-IE" sz="1733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 of </a:t>
            </a:r>
            <a:r>
              <a:rPr kumimoji="0" lang="en-IE" sz="1733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LHC</a:t>
            </a:r>
            <a:r>
              <a:rPr kumimoji="0" lang="en-IE" sz="1733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 Sector 3-4 with high resolution camera for identifying critical tunnel sections (camera* to face the tunnel lining surface). </a:t>
            </a:r>
          </a:p>
          <a:p>
            <a:pPr marL="355591" marR="0" lvl="0" indent="-30691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>
                <a:tab pos="355591" algn="l"/>
              </a:tabLst>
              <a:defRPr/>
            </a:pPr>
            <a:endParaRPr kumimoji="0" lang="en-IE" sz="1733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  <a:p>
            <a:pPr marL="355591" marR="0" lvl="0" indent="-30691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>
                <a:tab pos="355591" algn="l"/>
              </a:tabLst>
              <a:defRPr/>
            </a:pPr>
            <a:r>
              <a:rPr kumimoji="0" lang="en-IE" sz="1733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Video and/or images taken from </a:t>
            </a:r>
            <a:r>
              <a:rPr kumimoji="0" lang="en-IE" sz="1733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CERNbot</a:t>
            </a:r>
            <a:r>
              <a:rPr kumimoji="0" lang="en-IE" sz="1733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 of </a:t>
            </a:r>
            <a:r>
              <a:rPr kumimoji="0" lang="en-IE" sz="1733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SPS</a:t>
            </a:r>
            <a:r>
              <a:rPr kumimoji="0" lang="en-IE" sz="1733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 Sector 1-2 with high resolution camera for crack detection and classification (camera* to face the tunnel lining surface). </a:t>
            </a:r>
          </a:p>
          <a:p>
            <a:pPr marL="355591" marR="0" lvl="0" indent="-30691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>
                <a:tab pos="355591" algn="l"/>
              </a:tabLst>
              <a:defRPr/>
            </a:pPr>
            <a:endParaRPr lang="en-IE" sz="1733" dirty="0">
              <a:solidFill>
                <a:srgbClr val="4D4D4D"/>
              </a:solidFill>
              <a:latin typeface="Open sans"/>
            </a:endParaRPr>
          </a:p>
          <a:p>
            <a:pPr marL="355591" marR="0" lvl="0" indent="-30691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>
                <a:tab pos="355591" algn="l"/>
              </a:tabLst>
              <a:defRPr/>
            </a:pPr>
            <a:r>
              <a:rPr kumimoji="0" lang="en-IE" sz="1733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Thermal images data acquisition for water ingress and sediment detection (if thermal camera is available). </a:t>
            </a:r>
          </a:p>
        </p:txBody>
      </p:sp>
    </p:spTree>
    <p:extLst>
      <p:ext uri="{BB962C8B-B14F-4D97-AF65-F5344CB8AC3E}">
        <p14:creationId xmlns:p14="http://schemas.microsoft.com/office/powerpoint/2010/main" val="1897866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055A7-15F3-44BD-8AB8-3C4730022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428" y="-7939"/>
            <a:ext cx="11269309" cy="940443"/>
          </a:xfrm>
        </p:spPr>
        <p:txBody>
          <a:bodyPr/>
          <a:lstStyle/>
          <a:p>
            <a:r>
              <a:rPr lang="en-IE" sz="2800" dirty="0"/>
              <a:t>Long-term deliverables: </a:t>
            </a:r>
            <a:r>
              <a:rPr lang="en-IE" sz="2800" b="1" dirty="0"/>
              <a:t>LHC</a:t>
            </a:r>
            <a:r>
              <a:rPr lang="en-IE" sz="2800" dirty="0"/>
              <a:t> &amp; </a:t>
            </a:r>
            <a:r>
              <a:rPr lang="en-IE" sz="2800" b="1" dirty="0"/>
              <a:t>SPS</a:t>
            </a:r>
            <a:r>
              <a:rPr lang="en-IE" sz="2800" dirty="0"/>
              <a:t> tunnels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274B7-75C8-42E1-A2E3-C2063E631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504" y="794980"/>
            <a:ext cx="11882882" cy="4299172"/>
          </a:xfrm>
        </p:spPr>
        <p:txBody>
          <a:bodyPr>
            <a:normAutofit/>
          </a:bodyPr>
          <a:lstStyle/>
          <a:p>
            <a:pPr marL="48681" indent="0">
              <a:buNone/>
            </a:pPr>
            <a:endParaRPr lang="en-IE" sz="1800" dirty="0">
              <a:solidFill>
                <a:schemeClr val="tx1"/>
              </a:solidFill>
            </a:endParaRPr>
          </a:p>
          <a:p>
            <a:pPr marL="48681" indent="0">
              <a:buNone/>
            </a:pPr>
            <a:r>
              <a:rPr lang="en-IE" sz="1800" dirty="0">
                <a:solidFill>
                  <a:schemeClr val="tx1"/>
                </a:solidFill>
              </a:rPr>
              <a:t>Long-term (after YETS 2023/2024) </a:t>
            </a:r>
          </a:p>
          <a:p>
            <a:pPr marL="48681" indent="0">
              <a:buNone/>
            </a:pPr>
            <a:endParaRPr lang="en-IE" sz="1800" dirty="0">
              <a:solidFill>
                <a:schemeClr val="tx1"/>
              </a:solidFill>
            </a:endParaRPr>
          </a:p>
          <a:p>
            <a:r>
              <a:rPr lang="en-IE" sz="1733" dirty="0"/>
              <a:t>Development of a monitoring system suitable for large-scale underground infrastructures  </a:t>
            </a:r>
            <a:r>
              <a:rPr lang="en-IE" sz="1733" dirty="0" err="1"/>
              <a:t>ie</a:t>
            </a:r>
            <a:r>
              <a:rPr lang="en-IE" sz="1733" dirty="0"/>
              <a:t>. FCC</a:t>
            </a:r>
          </a:p>
          <a:p>
            <a:endParaRPr lang="en-IE" sz="1733" dirty="0"/>
          </a:p>
          <a:p>
            <a:r>
              <a:rPr lang="en-IE" sz="1733" dirty="0"/>
              <a:t>Regular monitoring activities of all LHC, SPS, PS and injection tunnels by using advanced robotics solutions to be carried out every year during the YETS/technical stop </a:t>
            </a:r>
          </a:p>
          <a:p>
            <a:endParaRPr lang="en-IE" sz="1733" dirty="0"/>
          </a:p>
          <a:p>
            <a:r>
              <a:rPr lang="en-IE" sz="1733" dirty="0"/>
              <a:t>For the inspection of the shafts further robotics development is required</a:t>
            </a:r>
          </a:p>
          <a:p>
            <a:pPr marL="48681" indent="0">
              <a:buNone/>
            </a:pPr>
            <a:endParaRPr lang="en-IE" sz="1733" dirty="0"/>
          </a:p>
        </p:txBody>
      </p:sp>
    </p:spTree>
    <p:extLst>
      <p:ext uri="{BB962C8B-B14F-4D97-AF65-F5344CB8AC3E}">
        <p14:creationId xmlns:p14="http://schemas.microsoft.com/office/powerpoint/2010/main" val="3814081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055A7-15F3-44BD-8AB8-3C4730022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430" y="233493"/>
            <a:ext cx="11269309" cy="940443"/>
          </a:xfrm>
        </p:spPr>
        <p:txBody>
          <a:bodyPr/>
          <a:lstStyle/>
          <a:p>
            <a:r>
              <a:rPr lang="en-IE" dirty="0"/>
              <a:t>Defect in SPS TS16 Tunnel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DEE284-7BEF-5A99-F4EA-956BED2F0C8D}"/>
              </a:ext>
            </a:extLst>
          </p:cNvPr>
          <p:cNvSpPr txBox="1"/>
          <p:nvPr/>
        </p:nvSpPr>
        <p:spPr>
          <a:xfrm>
            <a:off x="309430" y="1323376"/>
            <a:ext cx="11882570" cy="625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733" dirty="0">
                <a:solidFill>
                  <a:schemeClr val="accent6"/>
                </a:solidFill>
              </a:rPr>
              <a:t>As reported on the IEFC on the 17</a:t>
            </a:r>
            <a:r>
              <a:rPr lang="en-IE" sz="1733" baseline="30000" dirty="0">
                <a:solidFill>
                  <a:schemeClr val="accent6"/>
                </a:solidFill>
              </a:rPr>
              <a:t>th</a:t>
            </a:r>
            <a:r>
              <a:rPr lang="en-IE" sz="1733" dirty="0">
                <a:solidFill>
                  <a:schemeClr val="accent6"/>
                </a:solidFill>
              </a:rPr>
              <a:t> February, large cracks are observed in the SPS TS16 tunnel, requiring urgent monitoring system in place  </a:t>
            </a:r>
            <a:endParaRPr lang="en-GB" sz="1733" dirty="0">
              <a:solidFill>
                <a:schemeClr val="accent6"/>
              </a:solidFill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1B75F928-6359-F984-FDCD-BE81A53837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38089" y="2751670"/>
            <a:ext cx="2760594" cy="2070446"/>
          </a:xfrm>
          <a:prstGeom prst="rect">
            <a:avLst/>
          </a:prstGeom>
        </p:spPr>
      </p:pic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C167EDF2-9D38-511A-E3E9-AC835DBCBD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75" y="2406596"/>
            <a:ext cx="3689517" cy="2767138"/>
          </a:xfrm>
          <a:prstGeom prst="rect">
            <a:avLst/>
          </a:prstGeom>
        </p:spPr>
      </p:pic>
      <p:pic>
        <p:nvPicPr>
          <p:cNvPr id="6" name="Picture 5" descr="Engineering drawing&#10;&#10;Description automatically generated with low confidence">
            <a:extLst>
              <a:ext uri="{FF2B5EF4-FFF2-40B4-BE49-F238E27FC236}">
                <a16:creationId xmlns:a16="http://schemas.microsoft.com/office/drawing/2014/main" id="{F4472977-78FD-5A07-64F3-CD306129F1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4921" y="2406595"/>
            <a:ext cx="2506980" cy="18802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D31078-7B2C-421B-44B2-FA4CE698DC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613" y="2406595"/>
            <a:ext cx="2506980" cy="18802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D8F6267-3431-7847-2AFE-A4FA056892B9}"/>
              </a:ext>
            </a:extLst>
          </p:cNvPr>
          <p:cNvSpPr txBox="1"/>
          <p:nvPr/>
        </p:nvSpPr>
        <p:spPr>
          <a:xfrm>
            <a:off x="8528746" y="4493867"/>
            <a:ext cx="25069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u="sng" dirty="0">
                <a:solidFill>
                  <a:srgbClr val="C00000"/>
                </a:solidFill>
              </a:rPr>
              <a:t>Longitudinal cracks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C588A8-8E73-CF76-E6A2-1ADB7AC48F32}"/>
              </a:ext>
            </a:extLst>
          </p:cNvPr>
          <p:cNvSpPr txBox="1"/>
          <p:nvPr/>
        </p:nvSpPr>
        <p:spPr>
          <a:xfrm>
            <a:off x="2647616" y="5254904"/>
            <a:ext cx="512962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u="sng" dirty="0">
                <a:solidFill>
                  <a:srgbClr val="C00000"/>
                </a:solidFill>
              </a:rPr>
              <a:t>Crown spalling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u="sng" dirty="0">
                <a:solidFill>
                  <a:srgbClr val="C00000"/>
                </a:solidFill>
              </a:rPr>
              <a:t>Concrete flaking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u="sng" dirty="0">
              <a:solidFill>
                <a:srgbClr val="C0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u="sng" dirty="0">
              <a:solidFill>
                <a:srgbClr val="C00000"/>
              </a:solidFill>
            </a:endParaRP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71016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055A7-15F3-44BD-8AB8-3C4730022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430" y="233493"/>
            <a:ext cx="11269309" cy="940443"/>
          </a:xfrm>
        </p:spPr>
        <p:txBody>
          <a:bodyPr/>
          <a:lstStyle/>
          <a:p>
            <a:r>
              <a:rPr lang="en-IE" dirty="0"/>
              <a:t>Current investigation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B70E58-1465-4132-B2E7-D54AEF464F70}"/>
              </a:ext>
            </a:extLst>
          </p:cNvPr>
          <p:cNvSpPr txBox="1"/>
          <p:nvPr/>
        </p:nvSpPr>
        <p:spPr>
          <a:xfrm>
            <a:off x="8854481" y="6493702"/>
            <a:ext cx="20066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1100" dirty="0"/>
              <a:t>360deg camera (BE-CEM)</a:t>
            </a:r>
            <a:endParaRPr lang="en-GB" sz="1100" dirty="0"/>
          </a:p>
        </p:txBody>
      </p:sp>
      <p:pic>
        <p:nvPicPr>
          <p:cNvPr id="9" name="Picture 8" descr="A picture containing text, transport&#10;&#10;Description automatically generated">
            <a:extLst>
              <a:ext uri="{FF2B5EF4-FFF2-40B4-BE49-F238E27FC236}">
                <a16:creationId xmlns:a16="http://schemas.microsoft.com/office/drawing/2014/main" id="{590666E0-9535-5657-C487-0CF62D0061E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819" y="2765227"/>
            <a:ext cx="3975181" cy="2144966"/>
          </a:xfrm>
          <a:prstGeom prst="rect">
            <a:avLst/>
          </a:prstGeom>
        </p:spPr>
      </p:pic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2A0C5958-99AF-6BD6-5D7D-F7F90EB9B8A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835" y="2808569"/>
            <a:ext cx="4434984" cy="2222613"/>
          </a:xfrm>
          <a:prstGeom prst="rect">
            <a:avLst/>
          </a:prstGeom>
        </p:spPr>
      </p:pic>
      <p:pic>
        <p:nvPicPr>
          <p:cNvPr id="11" name="Picture 10" descr="A picture containing outdoor&#10;&#10;Description automatically generated">
            <a:extLst>
              <a:ext uri="{FF2B5EF4-FFF2-40B4-BE49-F238E27FC236}">
                <a16:creationId xmlns:a16="http://schemas.microsoft.com/office/drawing/2014/main" id="{30433AD8-D2D7-5D94-EF11-F952709D5C8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372" y="3071996"/>
            <a:ext cx="4331006" cy="19314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2B5B785-4A5B-E69C-46B5-590F6C79D00A}"/>
              </a:ext>
            </a:extLst>
          </p:cNvPr>
          <p:cNvSpPr txBox="1"/>
          <p:nvPr/>
        </p:nvSpPr>
        <p:spPr>
          <a:xfrm>
            <a:off x="925227" y="5313749"/>
            <a:ext cx="191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Sparse point cloud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AAF061-DB08-0295-27D2-A2CDBDF372BC}"/>
              </a:ext>
            </a:extLst>
          </p:cNvPr>
          <p:cNvSpPr txBox="1"/>
          <p:nvPr/>
        </p:nvSpPr>
        <p:spPr>
          <a:xfrm>
            <a:off x="5216805" y="5313749"/>
            <a:ext cx="18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Dense point cloud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C690E4-FDBD-6BD7-9687-FA2FB6B43884}"/>
              </a:ext>
            </a:extLst>
          </p:cNvPr>
          <p:cNvSpPr txBox="1"/>
          <p:nvPr/>
        </p:nvSpPr>
        <p:spPr>
          <a:xfrm>
            <a:off x="8709052" y="5313749"/>
            <a:ext cx="3150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Referenced Textured model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0C2B5D-FE26-504A-1860-1B74DA3E05AC}"/>
              </a:ext>
            </a:extLst>
          </p:cNvPr>
          <p:cNvSpPr txBox="1"/>
          <p:nvPr/>
        </p:nvSpPr>
        <p:spPr>
          <a:xfrm>
            <a:off x="309430" y="1889293"/>
            <a:ext cx="11882570" cy="625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733" dirty="0">
                <a:solidFill>
                  <a:schemeClr val="accent6"/>
                </a:solidFill>
              </a:rPr>
              <a:t>Refined photogrammetry analysis is applied to reconstruct a 3D model of the tunnel for defect quantification and severe damaged tunnel sections visualization  </a:t>
            </a:r>
            <a:endParaRPr lang="en-GB" sz="1733" dirty="0">
              <a:solidFill>
                <a:schemeClr val="accent6"/>
              </a:solidFill>
            </a:endParaRP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B88BE9F1-E594-E7F8-98C5-39320E6E6D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3451" y="155169"/>
            <a:ext cx="1835260" cy="137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DEE284-7BEF-5A99-F4EA-956BED2F0C8D}"/>
              </a:ext>
            </a:extLst>
          </p:cNvPr>
          <p:cNvSpPr txBox="1"/>
          <p:nvPr/>
        </p:nvSpPr>
        <p:spPr>
          <a:xfrm>
            <a:off x="309430" y="1323376"/>
            <a:ext cx="9456007" cy="625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733" dirty="0">
                <a:solidFill>
                  <a:schemeClr val="accent6"/>
                </a:solidFill>
              </a:rPr>
              <a:t>Collection of images for SPS tunnel section of max 30m obtained so far by using a tripod and a camera purchased by SCE  </a:t>
            </a:r>
            <a:endParaRPr lang="en-GB" sz="1733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240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055A7-15F3-44BD-8AB8-3C4730022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430" y="233493"/>
            <a:ext cx="11269309" cy="940443"/>
          </a:xfrm>
        </p:spPr>
        <p:txBody>
          <a:bodyPr/>
          <a:lstStyle/>
          <a:p>
            <a:r>
              <a:rPr lang="en-IE" dirty="0"/>
              <a:t>Drone trial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B70E58-1465-4132-B2E7-D54AEF464F70}"/>
              </a:ext>
            </a:extLst>
          </p:cNvPr>
          <p:cNvSpPr txBox="1"/>
          <p:nvPr/>
        </p:nvSpPr>
        <p:spPr>
          <a:xfrm>
            <a:off x="8854481" y="6493702"/>
            <a:ext cx="20066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1100" dirty="0"/>
              <a:t>360deg camera (BE-CEM)</a:t>
            </a:r>
            <a:endParaRPr lang="en-GB" sz="11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0C2B5D-FE26-504A-1860-1B74DA3E05AC}"/>
              </a:ext>
            </a:extLst>
          </p:cNvPr>
          <p:cNvSpPr txBox="1"/>
          <p:nvPr/>
        </p:nvSpPr>
        <p:spPr>
          <a:xfrm>
            <a:off x="309430" y="1114896"/>
            <a:ext cx="11882570" cy="625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1733" dirty="0">
                <a:solidFill>
                  <a:schemeClr val="accent6"/>
                </a:solidFill>
              </a:rPr>
              <a:t>A trial of a drone is scheduled on the 8</a:t>
            </a:r>
            <a:r>
              <a:rPr lang="en-IE" sz="1733" baseline="30000" dirty="0">
                <a:solidFill>
                  <a:schemeClr val="accent6"/>
                </a:solidFill>
              </a:rPr>
              <a:t>th</a:t>
            </a:r>
            <a:r>
              <a:rPr lang="en-IE" sz="1733" dirty="0">
                <a:solidFill>
                  <a:schemeClr val="accent6"/>
                </a:solidFill>
              </a:rPr>
              <a:t> March at the </a:t>
            </a:r>
            <a:r>
              <a:rPr lang="en-IE" sz="1733" dirty="0" err="1">
                <a:solidFill>
                  <a:schemeClr val="accent6"/>
                </a:solidFill>
              </a:rPr>
              <a:t>LHCb</a:t>
            </a:r>
            <a:r>
              <a:rPr lang="en-IE" sz="1733" dirty="0">
                <a:solidFill>
                  <a:schemeClr val="accent6"/>
                </a:solidFill>
              </a:rPr>
              <a:t> Shaft (PX84) and LHC mock-up tunnel in collaboration with BE-CEM to check its feasibility for crack and water leakage detection</a:t>
            </a:r>
            <a:endParaRPr lang="en-GB" sz="1733" dirty="0">
              <a:solidFill>
                <a:schemeClr val="accent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171491-672E-7210-25D8-FE610BF81816}"/>
              </a:ext>
            </a:extLst>
          </p:cNvPr>
          <p:cNvSpPr txBox="1"/>
          <p:nvPr/>
        </p:nvSpPr>
        <p:spPr>
          <a:xfrm>
            <a:off x="3924840" y="5520407"/>
            <a:ext cx="52483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Shaft – 10m Diameter &amp; 100m deep </a:t>
            </a:r>
            <a:endParaRPr lang="en-GB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C3BED5-A39E-C3F6-9D45-78F106112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6647" y="3006568"/>
            <a:ext cx="1902092" cy="16005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E037DD-9C18-B984-368E-B5D44EE93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4990" y="457853"/>
            <a:ext cx="1554564" cy="463321"/>
          </a:xfrm>
          <a:prstGeom prst="rect">
            <a:avLst/>
          </a:prstGeom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1292041D-CE82-D299-DF01-68F38957F7F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876" y="1933245"/>
            <a:ext cx="2545871" cy="3394497"/>
          </a:xfrm>
        </p:spPr>
      </p:pic>
      <p:pic>
        <p:nvPicPr>
          <p:cNvPr id="15" name="Content Placeholder 5">
            <a:extLst>
              <a:ext uri="{FF2B5EF4-FFF2-40B4-BE49-F238E27FC236}">
                <a16:creationId xmlns:a16="http://schemas.microsoft.com/office/drawing/2014/main" id="{67703D56-DE5B-6249-F156-D481E40D0E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34302"/>
            <a:ext cx="2545079" cy="33934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8E8EF2-D134-C7C8-B9F4-A93F6E9CA5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7781" y="4607107"/>
            <a:ext cx="1554564" cy="46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0272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ustom 1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2491</TotalTime>
  <Words>388</Words>
  <Application>Microsoft Office PowerPoint</Application>
  <PresentationFormat>Widescreen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Optima</vt:lpstr>
      <vt:lpstr>CERNCorporate16-9</vt:lpstr>
      <vt:lpstr>Tunnel Asset Management Short and long-term requirements – BE Robotics/SCE Collaboration  </vt:lpstr>
      <vt:lpstr>YETS 2023/2024 deliverables: LHC &amp; SPS tunnels  </vt:lpstr>
      <vt:lpstr>Long-term deliverables: LHC &amp; SPS tunnels  </vt:lpstr>
      <vt:lpstr>Defect in SPS TS16 Tunnel </vt:lpstr>
      <vt:lpstr>Current investigation </vt:lpstr>
      <vt:lpstr>Drone trial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Di Murro</dc:creator>
  <cp:lastModifiedBy>Vanessa Di Murro</cp:lastModifiedBy>
  <cp:revision>36</cp:revision>
  <dcterms:created xsi:type="dcterms:W3CDTF">2022-11-16T09:33:23Z</dcterms:created>
  <dcterms:modified xsi:type="dcterms:W3CDTF">2023-03-08T08:19:47Z</dcterms:modified>
</cp:coreProperties>
</file>