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4" r:id="rId3"/>
    <p:sldId id="261" r:id="rId4"/>
    <p:sldId id="413" r:id="rId5"/>
    <p:sldId id="258" r:id="rId6"/>
    <p:sldId id="410" r:id="rId7"/>
    <p:sldId id="409" r:id="rId8"/>
    <p:sldId id="346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7" d="100"/>
          <a:sy n="87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4A42F0-5407-453B-88E4-41B98DA13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0152A9-DA6C-4C3F-AE18-DC05C5282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1FF189-8A29-4CC7-A82A-1327CF659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49D72E-453A-4B9F-9C9C-84CD7753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0A6C6E-934E-4C0F-8E13-C65D8CE9B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920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B5446D-1B79-4BF7-9C40-D83158C06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BAC13F-C18A-44A5-8DB7-29CAA7355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9271C-A5DA-40CD-A956-2697799C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AC9822-74FD-4CBD-BFB3-0130E8571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7D632D-31D7-4A06-9904-F15B66D07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78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CD3C509-F009-4631-98AD-D5C98D1A3B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2A4B788-72C9-464D-9AF3-3B666671A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98A17E-21C7-44CD-98B3-A83F54836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6AB1D0-E3F6-464E-A8D7-589F50390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BB2BF0-8AC1-412A-8141-A74802D2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61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3B626D-7206-430C-8F74-6DAF8A757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915228-6420-4C5A-950A-26302E8AC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A3A90B-F62D-45FA-9EA9-F2D05387C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C24EE-7B66-44E0-803F-794609D91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C5EBAA-478F-4F80-8113-8F79BEAB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8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26E4C7-819B-4C27-B90A-73C592803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5A3FBC-10F2-4560-B978-A4FCC1A83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8AF167-2FA0-4796-B5B8-559AC45BF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9459F7-EDFB-4FAC-9180-B02F448C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974AC7-1867-4878-B364-CBE84507E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62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9D456F-3C8D-4F0F-90AD-7F85ACB25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B83D2F-97E2-437E-BF05-B441C50797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322424-E34F-47B5-95C1-2C9FDAA58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EC4854-6B73-4488-A5A8-37F634EC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79A8293-A24E-4E08-9AC5-E7EA02000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C8A985-CBFE-4370-AAF0-F5A8D119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280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F47852-622C-44B7-AEC6-5CB3DA297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2A6A89-ABC1-499B-874B-EB24D016E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6FD114-7BC3-4BFF-AC51-CE474C9E1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CAC3CD1-4F5A-4B7E-A784-A5C2A15899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CA6F0EE-8321-497B-BED4-85DBAD8FC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1C05960-D1AD-4FCA-83CA-D87A144A4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B5E8AF-EB82-4877-97F3-AAD610051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7998B76-22B2-45EC-A407-70305BB3E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6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E21C5D-8219-47FD-AD41-16B2194DD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34E25B0-C4B2-4753-9967-150EE8510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04DFDF-C1CD-481C-8812-BB03EE1F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1498F2-2852-4550-AA5F-64CCF2B4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71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9C1E77-386D-4418-AE06-6C0DECC7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89AF6E-DCF5-4E28-AD44-8F64C661A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92BDD6-EB0F-4225-8DC2-8BB34D884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054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320E22-9AD4-4E6F-9194-4FD6100D0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048151-EBEC-44AF-9322-838A13254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1E49FA-1882-48A7-9D18-1DC3E45E2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2113B70-E2BD-4D69-80AC-0771687A4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D2FA87-BC67-4C5A-8B29-BF77ECAF3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676E74-0725-451B-A6AD-190B91953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36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8AF841-49DA-4CDB-A779-500211F30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02EEEC1-5237-4A65-BE8A-3BA01BA63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6C6DAB9-EB75-43E5-83CF-4785DB21B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2138FB-DC5F-4478-BA86-39B80B22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B2D804-6FB0-4D81-8955-7116FBD8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9159DC-CF62-47BF-A705-F52BEAB6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31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78259FB-F203-457C-821E-81234D1D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6AC306-B85E-472F-BA49-47D8DD5E4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8F02E8-2E76-455E-AA8D-1DD47945B0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CCFA4-5BE1-44F2-B6D1-7C5E2EFD5DF1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D2EBC6-BB75-4BDB-8DEE-762A08070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F6F768-10AB-4F74-AE6A-7C5E48616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39561-270B-4645-BD76-90069B332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09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5A9BA81E-D08E-4B9B-8D0B-5034A3CA469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FASER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dirty="0"/>
                  <a:t> test beam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5A9BA81E-D08E-4B9B-8D0B-5034A3CA46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45E6EEC8-AD51-4F0A-A0FD-B339762874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78912"/>
                <a:ext cx="10515600" cy="4351338"/>
              </a:xfrm>
            </p:spPr>
            <p:txBody>
              <a:bodyPr/>
              <a:lstStyle/>
              <a:p>
                <a:r>
                  <a:rPr kumimoji="1" lang="en-US" altLang="ja-JP" dirty="0"/>
                  <a:t>FASER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kumimoji="1" lang="en-US" altLang="ja-JP" dirty="0"/>
                  <a:t> is a new experiment at the LHC, targeting </a:t>
                </a:r>
                <a:r>
                  <a:rPr kumimoji="1" lang="en-US" altLang="ja-JP" dirty="0" err="1"/>
                  <a:t>TeV</a:t>
                </a:r>
                <a:r>
                  <a:rPr kumimoji="1" lang="en-US" altLang="ja-JP" dirty="0"/>
                  <a:t> energy collider neutrinos</a:t>
                </a:r>
              </a:p>
              <a:p>
                <a:r>
                  <a:rPr kumimoji="1" lang="en-US" altLang="ja-JP" dirty="0"/>
                  <a:t>Emulsion/tungsten-based detector, we want to test</a:t>
                </a:r>
              </a:p>
              <a:p>
                <a:pPr lvl="1"/>
                <a:r>
                  <a:rPr kumimoji="1" lang="en-US" altLang="ja-JP" dirty="0"/>
                  <a:t>EM shower calibration</a:t>
                </a:r>
              </a:p>
              <a:p>
                <a:pPr lvl="1"/>
                <a:r>
                  <a:rPr lang="en-US" altLang="ja-JP" dirty="0"/>
                  <a:t>M</a:t>
                </a:r>
                <a:r>
                  <a:rPr kumimoji="1" lang="en-US" altLang="ja-JP" dirty="0"/>
                  <a:t>omentum calibration</a:t>
                </a:r>
              </a:p>
              <a:p>
                <a:endParaRPr kumimoji="1" lang="ja-JP" altLang="en-US" dirty="0"/>
              </a:p>
            </p:txBody>
          </p:sp>
        </mc:Choice>
        <mc:Fallback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45E6EEC8-AD51-4F0A-A0FD-B339762874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78912"/>
                <a:ext cx="10515600" cy="4351338"/>
              </a:xfrm>
              <a:blipFill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9A4C3F16-F29B-0222-3A95-B68643F10C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303" y="3811761"/>
            <a:ext cx="7489615" cy="2775494"/>
          </a:xfrm>
          <a:prstGeom prst="rect">
            <a:avLst/>
          </a:prstGeom>
        </p:spPr>
      </p:pic>
      <p:sp>
        <p:nvSpPr>
          <p:cNvPr id="5" name="楕円 4">
            <a:extLst>
              <a:ext uri="{FF2B5EF4-FFF2-40B4-BE49-F238E27FC236}">
                <a16:creationId xmlns:a16="http://schemas.microsoft.com/office/drawing/2014/main" id="{25898040-6FC3-E0A8-E055-65522F7B9E77}"/>
              </a:ext>
            </a:extLst>
          </p:cNvPr>
          <p:cNvSpPr/>
          <p:nvPr/>
        </p:nvSpPr>
        <p:spPr>
          <a:xfrm rot="231998">
            <a:off x="4921817" y="4863233"/>
            <a:ext cx="2402004" cy="127848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1B4D7337-F2EA-62FF-357C-D9E2A0993A8A}"/>
                  </a:ext>
                </a:extLst>
              </p:cNvPr>
              <p:cNvSpPr txBox="1"/>
              <p:nvPr/>
            </p:nvSpPr>
            <p:spPr>
              <a:xfrm>
                <a:off x="5662546" y="4283448"/>
                <a:ext cx="248275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ja-JP" sz="1600" dirty="0">
                    <a:solidFill>
                      <a:schemeClr val="tx1"/>
                    </a:solidFill>
                  </a:rPr>
                  <a:t>FASER</a:t>
                </a:r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altLang="ja-JP" sz="1600" dirty="0">
                  <a:solidFill>
                    <a:schemeClr val="tx1"/>
                  </a:solidFill>
                </a:endParaRPr>
              </a:p>
              <a:p>
                <a:r>
                  <a:rPr lang="en-US" altLang="ja-JP" sz="1600" dirty="0">
                    <a:solidFill>
                      <a:schemeClr val="tx1"/>
                    </a:solidFill>
                  </a:rPr>
                  <a:t>Emulsion/tungsten neutrino target</a:t>
                </a:r>
                <a:endParaRPr lang="ja-JP" altLang="en-US" sz="1600" dirty="0">
                  <a:solidFill>
                    <a:schemeClr val="tx1"/>
                  </a:solidFill>
                </a:endParaRPr>
              </a:p>
              <a:p>
                <a:pPr algn="l"/>
                <a:endParaRPr lang="ja-JP" altLang="en-US" sz="1600" dirty="0" err="1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1B4D7337-F2EA-62FF-357C-D9E2A0993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546" y="4283448"/>
                <a:ext cx="2482751" cy="1077218"/>
              </a:xfrm>
              <a:prstGeom prst="rect">
                <a:avLst/>
              </a:prstGeom>
              <a:blipFill>
                <a:blip r:embed="rId5"/>
                <a:stretch>
                  <a:fillRect l="-1474" t="-17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コンテンツ プレースホルダー 23">
            <a:extLst>
              <a:ext uri="{FF2B5EF4-FFF2-40B4-BE49-F238E27FC236}">
                <a16:creationId xmlns:a16="http://schemas.microsoft.com/office/drawing/2014/main" id="{BE8F4885-30CA-0B2A-A1B3-D492436E35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32409" y="3811761"/>
            <a:ext cx="4659591" cy="27654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8A86A4A-C567-D28F-D895-87CDD9C6AECA}"/>
                  </a:ext>
                </a:extLst>
              </p:cNvPr>
              <p:cNvSpPr txBox="1"/>
              <p:nvPr/>
            </p:nvSpPr>
            <p:spPr>
              <a:xfrm>
                <a:off x="9802415" y="3974957"/>
                <a:ext cx="23324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bg1"/>
                    </a:solidFill>
                  </a:rPr>
                  <a:t>candidate from 2022 run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8A86A4A-C567-D28F-D895-87CDD9C6A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2415" y="3974957"/>
                <a:ext cx="2332488" cy="646331"/>
              </a:xfrm>
              <a:prstGeom prst="rect">
                <a:avLst/>
              </a:prstGeom>
              <a:blipFill>
                <a:blip r:embed="rId8"/>
                <a:stretch>
                  <a:fillRect l="-2089" t="-3774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7886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A2B2F-6F1B-4DB4-A539-6336ABC82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Beam request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8DA6C4-1BA2-4AC0-BB76-4B1D6DE46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ja-JP" sz="2400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50, 100, 200, 400 GeV charged particles (muon or hadrons)</a:t>
            </a:r>
          </a:p>
          <a:p>
            <a:pPr lvl="1" algn="just"/>
            <a:r>
              <a:rPr lang="en-US" altLang="ja-JP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10^3-104 particles per spill</a:t>
            </a:r>
          </a:p>
          <a:p>
            <a:pPr lvl="1" algn="just"/>
            <a:r>
              <a:rPr lang="en-US" altLang="ja-JP" kern="100" dirty="0"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arge beam size</a:t>
            </a:r>
            <a:endParaRPr lang="ja-JP" altLang="ja-JP" kern="100" dirty="0">
              <a:effectLst/>
              <a:latin typeface="Yu Gothic" panose="020B0400000000000000" pitchFamily="50" charset="-128"/>
              <a:ea typeface="Yu Gothic" panose="020B0400000000000000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50, 100, 200 GeV electrons (electron-rich beam)</a:t>
            </a:r>
          </a:p>
          <a:p>
            <a:pPr lvl="1" algn="just"/>
            <a:r>
              <a:rPr lang="en-US" altLang="ja-JP" kern="100" dirty="0"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Low intensity, </a:t>
            </a:r>
            <a:r>
              <a:rPr lang="en-US" altLang="ja-JP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~10 particles per spill</a:t>
            </a:r>
          </a:p>
          <a:p>
            <a:pPr lvl="1" algn="just"/>
            <a:r>
              <a:rPr lang="en-US" altLang="ja-JP" kern="100" dirty="0"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kern="100" dirty="0">
                <a:effectLst/>
                <a:latin typeface="Yu Gothic" panose="020B0400000000000000" pitchFamily="50" charset="-128"/>
                <a:ea typeface="Yu Gothic" panose="020B0400000000000000" pitchFamily="50" charset="-128"/>
                <a:cs typeface="Times New Roman" panose="02020603050405020304" pitchFamily="18" charset="0"/>
              </a:rPr>
              <a:t>arge beam size</a:t>
            </a:r>
          </a:p>
          <a:p>
            <a:pPr lvl="1" algn="just"/>
            <a:endParaRPr lang="en-US" altLang="ja-JP" kern="100" dirty="0">
              <a:latin typeface="Yu Gothic" panose="020B0400000000000000" pitchFamily="50" charset="-128"/>
              <a:ea typeface="Yu Gothic" panose="020B0400000000000000" pitchFamily="50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ja-JP" altLang="ja-JP" kern="100" dirty="0">
              <a:effectLst/>
              <a:latin typeface="Yu Gothic" panose="020B0400000000000000" pitchFamily="50" charset="-128"/>
              <a:ea typeface="Yu Gothic" panose="020B0400000000000000" pitchFamily="50" charset="-128"/>
              <a:cs typeface="Times New Roman" panose="02020603050405020304" pitchFamily="18" charset="0"/>
            </a:endParaRP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5576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DCA7BD-B693-424B-8721-3A05E339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954"/>
            <a:ext cx="10515600" cy="69121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Setup (for NA65, will be shared)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099240-707A-4486-9D12-CEF4C5DB8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667" y="982182"/>
            <a:ext cx="10834124" cy="409001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Beam monitor</a:t>
            </a:r>
          </a:p>
          <a:p>
            <a:r>
              <a:rPr lang="en-US" altLang="ja-JP" dirty="0"/>
              <a:t>Target mover</a:t>
            </a:r>
          </a:p>
          <a:p>
            <a:r>
              <a:rPr lang="en-US" altLang="ja-JP" dirty="0"/>
              <a:t>Scintillation counter</a:t>
            </a:r>
          </a:p>
          <a:p>
            <a:r>
              <a:rPr kumimoji="1" lang="en-US" altLang="ja-JP" dirty="0"/>
              <a:t>Emulsion detector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1E8ECA6-5B21-445A-B292-DF481D4C56D3}"/>
              </a:ext>
            </a:extLst>
          </p:cNvPr>
          <p:cNvGrpSpPr/>
          <p:nvPr/>
        </p:nvGrpSpPr>
        <p:grpSpPr>
          <a:xfrm>
            <a:off x="81361" y="2839878"/>
            <a:ext cx="6230228" cy="3889396"/>
            <a:chOff x="81360" y="2676479"/>
            <a:chExt cx="8676834" cy="4052795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12E57A3-A9D5-4BAF-B9A2-9CD308495FE9}"/>
                </a:ext>
              </a:extLst>
            </p:cNvPr>
            <p:cNvSpPr/>
            <p:nvPr/>
          </p:nvSpPr>
          <p:spPr>
            <a:xfrm>
              <a:off x="6038869" y="5332199"/>
              <a:ext cx="931321" cy="27998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ED43B25-8DE8-4A1B-BEBD-C7A21DF2247F}"/>
                </a:ext>
              </a:extLst>
            </p:cNvPr>
            <p:cNvSpPr/>
            <p:nvPr/>
          </p:nvSpPr>
          <p:spPr>
            <a:xfrm>
              <a:off x="6415049" y="3080617"/>
              <a:ext cx="237688" cy="225663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D4231FE-6D08-4471-9A0D-F360BEA96C35}"/>
                </a:ext>
              </a:extLst>
            </p:cNvPr>
            <p:cNvSpPr/>
            <p:nvPr/>
          </p:nvSpPr>
          <p:spPr>
            <a:xfrm>
              <a:off x="6087877" y="4512813"/>
              <a:ext cx="327171" cy="1960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7663CA3-3B76-4A0F-BF79-DC3B6F19704C}"/>
                </a:ext>
              </a:extLst>
            </p:cNvPr>
            <p:cNvSpPr/>
            <p:nvPr/>
          </p:nvSpPr>
          <p:spPr>
            <a:xfrm>
              <a:off x="6160582" y="3834008"/>
              <a:ext cx="237688" cy="6788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40C1889-E7EE-4A99-A611-F639F7AD0B6F}"/>
                </a:ext>
              </a:extLst>
            </p:cNvPr>
            <p:cNvSpPr/>
            <p:nvPr/>
          </p:nvSpPr>
          <p:spPr>
            <a:xfrm>
              <a:off x="5532806" y="5619092"/>
              <a:ext cx="2239861" cy="11101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Movable table</a:t>
              </a:r>
              <a:endParaRPr kumimoji="1" lang="ja-JP" altLang="en-US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DEA383A-6D80-4DED-96ED-E1120A2F23A0}"/>
                </a:ext>
              </a:extLst>
            </p:cNvPr>
            <p:cNvSpPr txBox="1"/>
            <p:nvPr/>
          </p:nvSpPr>
          <p:spPr>
            <a:xfrm>
              <a:off x="5315354" y="2676479"/>
              <a:ext cx="3442840" cy="673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NA65 target mover</a:t>
              </a:r>
            </a:p>
            <a:p>
              <a:r>
                <a:rPr lang="en-US" altLang="ja-JP" dirty="0"/>
                <a:t>~200 kg</a:t>
              </a:r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42665DF-BA16-42F9-8107-792F697AF691}"/>
                </a:ext>
              </a:extLst>
            </p:cNvPr>
            <p:cNvSpPr/>
            <p:nvPr/>
          </p:nvSpPr>
          <p:spPr>
            <a:xfrm>
              <a:off x="257087" y="3626442"/>
              <a:ext cx="4538886" cy="10486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Vacuum pipe</a:t>
              </a:r>
            </a:p>
            <a:p>
              <a:pPr algn="ctr"/>
              <a:endParaRPr kumimoji="1" lang="en-US" altLang="ja-JP" dirty="0"/>
            </a:p>
            <a:p>
              <a:pPr algn="ctr"/>
              <a:endParaRPr kumimoji="1" lang="ja-JP" altLang="en-US" dirty="0"/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92606799-BA7F-424F-8261-D24FDC0C630E}"/>
                </a:ext>
              </a:extLst>
            </p:cNvPr>
            <p:cNvCxnSpPr>
              <a:cxnSpLocks/>
            </p:cNvCxnSpPr>
            <p:nvPr/>
          </p:nvCxnSpPr>
          <p:spPr>
            <a:xfrm>
              <a:off x="81360" y="4183418"/>
              <a:ext cx="6006517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9C00F62-6743-4F5E-99DD-456988939F65}"/>
                </a:ext>
              </a:extLst>
            </p:cNvPr>
            <p:cNvSpPr/>
            <p:nvPr/>
          </p:nvSpPr>
          <p:spPr>
            <a:xfrm>
              <a:off x="4868678" y="3626442"/>
              <a:ext cx="237688" cy="104862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4E2F308-690F-45AB-B2A0-D4A1ECB1E1C6}"/>
                </a:ext>
              </a:extLst>
            </p:cNvPr>
            <p:cNvSpPr txBox="1"/>
            <p:nvPr/>
          </p:nvSpPr>
          <p:spPr>
            <a:xfrm>
              <a:off x="4192979" y="4796998"/>
              <a:ext cx="1528436" cy="384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XDWC</a:t>
              </a:r>
              <a:endParaRPr kumimoji="1" lang="ja-JP" altLang="en-US" dirty="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C1C0AFC-EAA8-4E44-B440-9EC708A42DA2}"/>
                </a:ext>
              </a:extLst>
            </p:cNvPr>
            <p:cNvSpPr/>
            <p:nvPr/>
          </p:nvSpPr>
          <p:spPr>
            <a:xfrm>
              <a:off x="6750607" y="3992696"/>
              <a:ext cx="100668" cy="41418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2F5FD45-C19E-4B72-95F8-280E4ED2251E}"/>
                </a:ext>
              </a:extLst>
            </p:cNvPr>
            <p:cNvSpPr txBox="1"/>
            <p:nvPr/>
          </p:nvSpPr>
          <p:spPr>
            <a:xfrm>
              <a:off x="6671795" y="3699410"/>
              <a:ext cx="13482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Counter</a:t>
              </a:r>
              <a:endParaRPr kumimoji="1" lang="ja-JP" altLang="en-US" sz="1200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DF519A4-527F-44C2-8BA5-CE004C2EB135}"/>
                </a:ext>
              </a:extLst>
            </p:cNvPr>
            <p:cNvSpPr/>
            <p:nvPr/>
          </p:nvSpPr>
          <p:spPr>
            <a:xfrm>
              <a:off x="5652876" y="3587784"/>
              <a:ext cx="8050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Detector</a:t>
              </a:r>
              <a:endParaRPr lang="ja-JP" altLang="en-US" sz="1200" dirty="0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18BF50D-EDB2-4A9B-9EAF-20145D77E149}"/>
              </a:ext>
            </a:extLst>
          </p:cNvPr>
          <p:cNvGrpSpPr>
            <a:grpSpLocks noChangeAspect="1"/>
          </p:cNvGrpSpPr>
          <p:nvPr/>
        </p:nvGrpSpPr>
        <p:grpSpPr>
          <a:xfrm>
            <a:off x="6598609" y="2989608"/>
            <a:ext cx="4884341" cy="3770589"/>
            <a:chOff x="188570" y="484187"/>
            <a:chExt cx="7477125" cy="5772150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9E982C45-F9BB-4C7A-B82F-5E5D0A398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570" y="484187"/>
              <a:ext cx="7477125" cy="5772150"/>
            </a:xfrm>
            <a:prstGeom prst="rect">
              <a:avLst/>
            </a:prstGeom>
          </p:spPr>
        </p:pic>
        <p:sp>
          <p:nvSpPr>
            <p:cNvPr id="23" name="矢印: 下 22">
              <a:extLst>
                <a:ext uri="{FF2B5EF4-FFF2-40B4-BE49-F238E27FC236}">
                  <a16:creationId xmlns:a16="http://schemas.microsoft.com/office/drawing/2014/main" id="{DAFFACB3-45F4-42BA-BB0E-897867096165}"/>
                </a:ext>
              </a:extLst>
            </p:cNvPr>
            <p:cNvSpPr/>
            <p:nvPr/>
          </p:nvSpPr>
          <p:spPr>
            <a:xfrm>
              <a:off x="3101546" y="1027906"/>
              <a:ext cx="358346" cy="3807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40A023F-EF2A-46D8-B4A5-702E88BB5991}"/>
                </a:ext>
              </a:extLst>
            </p:cNvPr>
            <p:cNvSpPr txBox="1"/>
            <p:nvPr/>
          </p:nvSpPr>
          <p:spPr>
            <a:xfrm>
              <a:off x="2817341" y="629166"/>
              <a:ext cx="2421925" cy="493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</a:rPr>
                <a:t>XWDC</a:t>
              </a:r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474D29B-A4EC-4E30-AB72-D0090EEC1F97}"/>
                </a:ext>
              </a:extLst>
            </p:cNvPr>
            <p:cNvSpPr txBox="1"/>
            <p:nvPr/>
          </p:nvSpPr>
          <p:spPr>
            <a:xfrm>
              <a:off x="3546978" y="2010490"/>
              <a:ext cx="2421925" cy="493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</a:rPr>
                <a:t>Target mover</a:t>
              </a:r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E6B50C5-3B10-419A-8E8D-6F5DD8ADEBF2}"/>
                </a:ext>
              </a:extLst>
            </p:cNvPr>
            <p:cNvSpPr/>
            <p:nvPr/>
          </p:nvSpPr>
          <p:spPr>
            <a:xfrm rot="21091598">
              <a:off x="2856100" y="3033351"/>
              <a:ext cx="919064" cy="5941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b="1" dirty="0" err="1"/>
                <a:t>Emul-sion</a:t>
              </a:r>
              <a:endParaRPr kumimoji="1" lang="ja-JP" altLang="en-US" sz="1200" b="1" dirty="0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7F07D9A-4AFA-4527-85D0-79571B6A78BA}"/>
              </a:ext>
            </a:extLst>
          </p:cNvPr>
          <p:cNvSpPr txBox="1"/>
          <p:nvPr/>
        </p:nvSpPr>
        <p:spPr>
          <a:xfrm>
            <a:off x="9472636" y="2609581"/>
            <a:ext cx="20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2021 NA65 setup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D11D838-7A98-4086-9EF9-4E54D861AFA4}"/>
              </a:ext>
            </a:extLst>
          </p:cNvPr>
          <p:cNvSpPr txBox="1"/>
          <p:nvPr/>
        </p:nvSpPr>
        <p:spPr>
          <a:xfrm>
            <a:off x="5453862" y="892127"/>
            <a:ext cx="5723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C00000"/>
                </a:solidFill>
              </a:rPr>
              <a:t>Requirements for infrastructure is the same as NA65</a:t>
            </a:r>
            <a:endParaRPr kumimoji="1" lang="ja-JP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15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CCE036B-F4BD-4C1B-8FDE-D35EE52AD8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backup</a:t>
            </a:r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CC16548F-8A81-4AAD-93B0-0DE5D90922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0773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2E701-BD10-4ADE-8520-D20DE49A6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Module for momentum measurement test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24B01E-D64D-450C-92CF-00D3DA7E0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Mom reconstruction by multiple Coulomb scattering</a:t>
            </a:r>
            <a:endParaRPr kumimoji="1" lang="en-US" altLang="ja-JP" dirty="0"/>
          </a:p>
          <a:p>
            <a:r>
              <a:rPr kumimoji="1" lang="en-US" altLang="ja-JP" dirty="0"/>
              <a:t>Emulsion / tungsten x 100 layers x 1 module</a:t>
            </a:r>
          </a:p>
          <a:p>
            <a:pPr lvl="1"/>
            <a:r>
              <a:rPr kumimoji="1" lang="en-US" altLang="ja-JP" dirty="0"/>
              <a:t>Film size 12.5 cm x 10 cm</a:t>
            </a:r>
          </a:p>
          <a:p>
            <a:r>
              <a:rPr lang="en-US" altLang="ja-JP" dirty="0"/>
              <a:t>Different beams in different angular space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360FADF-A40B-4B3A-864B-1D1604C8B0CD}"/>
              </a:ext>
            </a:extLst>
          </p:cNvPr>
          <p:cNvSpPr/>
          <p:nvPr/>
        </p:nvSpPr>
        <p:spPr>
          <a:xfrm>
            <a:off x="2854443" y="4266960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F291561-8C2D-4F3D-BF7C-00B093B49746}"/>
              </a:ext>
            </a:extLst>
          </p:cNvPr>
          <p:cNvSpPr/>
          <p:nvPr/>
        </p:nvSpPr>
        <p:spPr>
          <a:xfrm>
            <a:off x="3228445" y="4266964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28837AC-D1D2-4452-AAED-6F08F2088F0D}"/>
              </a:ext>
            </a:extLst>
          </p:cNvPr>
          <p:cNvSpPr/>
          <p:nvPr/>
        </p:nvSpPr>
        <p:spPr>
          <a:xfrm>
            <a:off x="3600862" y="4266963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B62BDED-A6B9-4778-94A7-B1398F40D053}"/>
              </a:ext>
            </a:extLst>
          </p:cNvPr>
          <p:cNvSpPr/>
          <p:nvPr/>
        </p:nvSpPr>
        <p:spPr>
          <a:xfrm>
            <a:off x="3970625" y="4266962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D30BD65-42D8-4F06-AD50-C8A9C85797AE}"/>
              </a:ext>
            </a:extLst>
          </p:cNvPr>
          <p:cNvSpPr/>
          <p:nvPr/>
        </p:nvSpPr>
        <p:spPr>
          <a:xfrm>
            <a:off x="4338803" y="4266961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06FA4E4-BF36-4C52-B4F8-DF80BA734D99}"/>
              </a:ext>
            </a:extLst>
          </p:cNvPr>
          <p:cNvSpPr/>
          <p:nvPr/>
        </p:nvSpPr>
        <p:spPr>
          <a:xfrm>
            <a:off x="4712805" y="4266961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3124499-2D72-4AA1-AB4E-13955C8C7856}"/>
              </a:ext>
            </a:extLst>
          </p:cNvPr>
          <p:cNvSpPr/>
          <p:nvPr/>
        </p:nvSpPr>
        <p:spPr>
          <a:xfrm>
            <a:off x="5076744" y="4266960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8011EA9-C93C-46D4-8493-3E8EA9ADD985}"/>
              </a:ext>
            </a:extLst>
          </p:cNvPr>
          <p:cNvSpPr/>
          <p:nvPr/>
        </p:nvSpPr>
        <p:spPr>
          <a:xfrm>
            <a:off x="5440953" y="4266960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2EF0772-9FCC-48AA-AD81-6F00606AF716}"/>
              </a:ext>
            </a:extLst>
          </p:cNvPr>
          <p:cNvSpPr/>
          <p:nvPr/>
        </p:nvSpPr>
        <p:spPr>
          <a:xfrm>
            <a:off x="5814955" y="4266960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9587CA-F6B7-4FC0-92FD-180F21FB021D}"/>
              </a:ext>
            </a:extLst>
          </p:cNvPr>
          <p:cNvSpPr/>
          <p:nvPr/>
        </p:nvSpPr>
        <p:spPr>
          <a:xfrm>
            <a:off x="6178894" y="4266959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D347E43E-A6C9-49B7-B17B-CAAD8980DC88}"/>
              </a:ext>
            </a:extLst>
          </p:cNvPr>
          <p:cNvSpPr/>
          <p:nvPr/>
        </p:nvSpPr>
        <p:spPr>
          <a:xfrm>
            <a:off x="1104900" y="4676775"/>
            <a:ext cx="6629400" cy="809625"/>
          </a:xfrm>
          <a:custGeom>
            <a:avLst/>
            <a:gdLst>
              <a:gd name="connsiteX0" fmla="*/ 0 w 6629400"/>
              <a:gd name="connsiteY0" fmla="*/ 390525 h 809625"/>
              <a:gd name="connsiteX1" fmla="*/ 1905000 w 6629400"/>
              <a:gd name="connsiteY1" fmla="*/ 390525 h 809625"/>
              <a:gd name="connsiteX2" fmla="*/ 2857500 w 6629400"/>
              <a:gd name="connsiteY2" fmla="*/ 533400 h 809625"/>
              <a:gd name="connsiteX3" fmla="*/ 3962400 w 6629400"/>
              <a:gd name="connsiteY3" fmla="*/ 809625 h 809625"/>
              <a:gd name="connsiteX4" fmla="*/ 4629150 w 6629400"/>
              <a:gd name="connsiteY4" fmla="*/ 533400 h 809625"/>
              <a:gd name="connsiteX5" fmla="*/ 5410200 w 6629400"/>
              <a:gd name="connsiteY5" fmla="*/ 304800 h 809625"/>
              <a:gd name="connsiteX6" fmla="*/ 6629400 w 6629400"/>
              <a:gd name="connsiteY6" fmla="*/ 0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29400" h="809625">
                <a:moveTo>
                  <a:pt x="0" y="390525"/>
                </a:moveTo>
                <a:cubicBezTo>
                  <a:pt x="714375" y="378619"/>
                  <a:pt x="1428750" y="366713"/>
                  <a:pt x="1905000" y="390525"/>
                </a:cubicBezTo>
                <a:cubicBezTo>
                  <a:pt x="2381250" y="414337"/>
                  <a:pt x="2514600" y="463550"/>
                  <a:pt x="2857500" y="533400"/>
                </a:cubicBezTo>
                <a:cubicBezTo>
                  <a:pt x="3200400" y="603250"/>
                  <a:pt x="3667125" y="809625"/>
                  <a:pt x="3962400" y="809625"/>
                </a:cubicBezTo>
                <a:cubicBezTo>
                  <a:pt x="4257675" y="809625"/>
                  <a:pt x="4387850" y="617538"/>
                  <a:pt x="4629150" y="533400"/>
                </a:cubicBezTo>
                <a:cubicBezTo>
                  <a:pt x="4870450" y="449263"/>
                  <a:pt x="5076825" y="393700"/>
                  <a:pt x="5410200" y="304800"/>
                </a:cubicBezTo>
                <a:cubicBezTo>
                  <a:pt x="5743575" y="215900"/>
                  <a:pt x="6186487" y="107950"/>
                  <a:pt x="66294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B26DE6-8FAC-4812-8049-6B4FA477FE4B}"/>
              </a:ext>
            </a:extLst>
          </p:cNvPr>
          <p:cNvSpPr txBox="1"/>
          <p:nvPr/>
        </p:nvSpPr>
        <p:spPr>
          <a:xfrm>
            <a:off x="952500" y="4333875"/>
            <a:ext cx="2275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50-400 GeV</a:t>
            </a:r>
          </a:p>
          <a:p>
            <a:r>
              <a:rPr lang="en-US" altLang="ja-JP" dirty="0"/>
              <a:t>Mu+ or Hadron+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B321F0E-015F-40A1-A4A2-366DA962857A}"/>
              </a:ext>
            </a:extLst>
          </p:cNvPr>
          <p:cNvCxnSpPr/>
          <p:nvPr/>
        </p:nvCxnSpPr>
        <p:spPr>
          <a:xfrm>
            <a:off x="8629650" y="5113556"/>
            <a:ext cx="3086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91BAA00C-47A5-4BF1-AB41-7F8C86F4D214}"/>
              </a:ext>
            </a:extLst>
          </p:cNvPr>
          <p:cNvCxnSpPr/>
          <p:nvPr/>
        </p:nvCxnSpPr>
        <p:spPr>
          <a:xfrm flipV="1">
            <a:off x="10172700" y="3656231"/>
            <a:ext cx="0" cy="2647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6BAD396A-55B8-44F7-B54F-38AB25774190}"/>
                  </a:ext>
                </a:extLst>
              </p:cNvPr>
              <p:cNvSpPr txBox="1"/>
              <p:nvPr/>
            </p:nvSpPr>
            <p:spPr>
              <a:xfrm>
                <a:off x="11353800" y="5305425"/>
                <a:ext cx="7818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6BAD396A-55B8-44F7-B54F-38AB25774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3800" y="5305425"/>
                <a:ext cx="78183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F0C2F70-B0A8-429B-B3BD-0C3D28F12CC8}"/>
                  </a:ext>
                </a:extLst>
              </p:cNvPr>
              <p:cNvSpPr txBox="1"/>
              <p:nvPr/>
            </p:nvSpPr>
            <p:spPr>
              <a:xfrm>
                <a:off x="9392967" y="3859471"/>
                <a:ext cx="7818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F0C2F70-B0A8-429B-B3BD-0C3D28F12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967" y="3859471"/>
                <a:ext cx="78183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楕円 21">
            <a:extLst>
              <a:ext uri="{FF2B5EF4-FFF2-40B4-BE49-F238E27FC236}">
                <a16:creationId xmlns:a16="http://schemas.microsoft.com/office/drawing/2014/main" id="{46881B19-E7B6-4C3E-AED6-33CD75CEB3A9}"/>
              </a:ext>
            </a:extLst>
          </p:cNvPr>
          <p:cNvSpPr/>
          <p:nvPr/>
        </p:nvSpPr>
        <p:spPr>
          <a:xfrm>
            <a:off x="10448217" y="4606707"/>
            <a:ext cx="226607" cy="203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086A12A-9DC9-4773-B7FA-781C601C24AD}"/>
              </a:ext>
            </a:extLst>
          </p:cNvPr>
          <p:cNvSpPr txBox="1"/>
          <p:nvPr/>
        </p:nvSpPr>
        <p:spPr>
          <a:xfrm>
            <a:off x="10730225" y="4549557"/>
            <a:ext cx="1165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50 GeV</a:t>
            </a:r>
            <a:endParaRPr kumimoji="1" lang="ja-JP" altLang="en-US" dirty="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B4918C2B-0B19-45D3-A774-ACF2E6638D17}"/>
              </a:ext>
            </a:extLst>
          </p:cNvPr>
          <p:cNvSpPr/>
          <p:nvPr/>
        </p:nvSpPr>
        <p:spPr>
          <a:xfrm>
            <a:off x="10448217" y="5416990"/>
            <a:ext cx="216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C1E868A6-5B28-455B-AE2F-9BDB4A05A8BD}"/>
              </a:ext>
            </a:extLst>
          </p:cNvPr>
          <p:cNvSpPr/>
          <p:nvPr/>
        </p:nvSpPr>
        <p:spPr>
          <a:xfrm>
            <a:off x="9614043" y="5416990"/>
            <a:ext cx="180000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57927847-88E5-4772-B291-A628625AB6B7}"/>
              </a:ext>
            </a:extLst>
          </p:cNvPr>
          <p:cNvSpPr/>
          <p:nvPr/>
        </p:nvSpPr>
        <p:spPr>
          <a:xfrm>
            <a:off x="9572091" y="4606707"/>
            <a:ext cx="144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DAB3B3C-2D58-4FAD-ADDD-0A480A805D68}"/>
              </a:ext>
            </a:extLst>
          </p:cNvPr>
          <p:cNvSpPr txBox="1"/>
          <p:nvPr/>
        </p:nvSpPr>
        <p:spPr>
          <a:xfrm>
            <a:off x="10556216" y="5674757"/>
            <a:ext cx="133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100 GeV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3D9738-7F86-48D9-A734-6ED3B4E58902}"/>
              </a:ext>
            </a:extLst>
          </p:cNvPr>
          <p:cNvSpPr txBox="1"/>
          <p:nvPr/>
        </p:nvSpPr>
        <p:spPr>
          <a:xfrm>
            <a:off x="9104601" y="5596990"/>
            <a:ext cx="133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200 GeV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5006BB0-CF8C-46FF-B131-E27FE1E0A34C}"/>
              </a:ext>
            </a:extLst>
          </p:cNvPr>
          <p:cNvSpPr txBox="1"/>
          <p:nvPr/>
        </p:nvSpPr>
        <p:spPr>
          <a:xfrm>
            <a:off x="9075801" y="4748122"/>
            <a:ext cx="133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400 GeV</a:t>
            </a:r>
            <a:endParaRPr kumimoji="1" lang="ja-JP" altLang="en-US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879C88D-7209-4EF3-92C2-40F3A0FAEF33}"/>
              </a:ext>
            </a:extLst>
          </p:cNvPr>
          <p:cNvCxnSpPr>
            <a:cxnSpLocks/>
          </p:cNvCxnSpPr>
          <p:nvPr/>
        </p:nvCxnSpPr>
        <p:spPr>
          <a:xfrm>
            <a:off x="9704043" y="6172201"/>
            <a:ext cx="94217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77F3E1E-9BE4-461B-B0E6-A4F74B7E2216}"/>
              </a:ext>
            </a:extLst>
          </p:cNvPr>
          <p:cNvSpPr txBox="1"/>
          <p:nvPr/>
        </p:nvSpPr>
        <p:spPr>
          <a:xfrm>
            <a:off x="9769933" y="6243836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50 mrad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5129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2E701-BD10-4ADE-8520-D20DE49A6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Module for electromagnetic shower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24B01E-D64D-450C-92CF-00D3DA7E0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Emulsion / tungsten x 60 layers x 3 modules</a:t>
            </a:r>
          </a:p>
          <a:p>
            <a:pPr lvl="1"/>
            <a:r>
              <a:rPr kumimoji="1" lang="en-US" altLang="ja-JP" dirty="0"/>
              <a:t>Size 12.5 cm x 10 cm</a:t>
            </a:r>
          </a:p>
          <a:p>
            <a:r>
              <a:rPr lang="en-US" altLang="ja-JP" dirty="0"/>
              <a:t>Different beam in modules</a:t>
            </a:r>
          </a:p>
          <a:p>
            <a:pPr lvl="1"/>
            <a:r>
              <a:rPr lang="en-US" altLang="ja-JP" dirty="0"/>
              <a:t>50, 100, 200 GeV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360FADF-A40B-4B3A-864B-1D1604C8B0CD}"/>
              </a:ext>
            </a:extLst>
          </p:cNvPr>
          <p:cNvSpPr/>
          <p:nvPr/>
        </p:nvSpPr>
        <p:spPr>
          <a:xfrm>
            <a:off x="2854443" y="4266960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F291561-8C2D-4F3D-BF7C-00B093B49746}"/>
              </a:ext>
            </a:extLst>
          </p:cNvPr>
          <p:cNvSpPr/>
          <p:nvPr/>
        </p:nvSpPr>
        <p:spPr>
          <a:xfrm>
            <a:off x="3228445" y="4266964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28837AC-D1D2-4452-AAED-6F08F2088F0D}"/>
              </a:ext>
            </a:extLst>
          </p:cNvPr>
          <p:cNvSpPr/>
          <p:nvPr/>
        </p:nvSpPr>
        <p:spPr>
          <a:xfrm>
            <a:off x="3600862" y="4266963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B62BDED-A6B9-4778-94A7-B1398F40D053}"/>
              </a:ext>
            </a:extLst>
          </p:cNvPr>
          <p:cNvSpPr/>
          <p:nvPr/>
        </p:nvSpPr>
        <p:spPr>
          <a:xfrm>
            <a:off x="3970625" y="4266962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D30BD65-42D8-4F06-AD50-C8A9C85797AE}"/>
              </a:ext>
            </a:extLst>
          </p:cNvPr>
          <p:cNvSpPr/>
          <p:nvPr/>
        </p:nvSpPr>
        <p:spPr>
          <a:xfrm>
            <a:off x="4338803" y="4266961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06FA4E4-BF36-4C52-B4F8-DF80BA734D99}"/>
              </a:ext>
            </a:extLst>
          </p:cNvPr>
          <p:cNvSpPr/>
          <p:nvPr/>
        </p:nvSpPr>
        <p:spPr>
          <a:xfrm>
            <a:off x="4712805" y="4266961"/>
            <a:ext cx="328526" cy="16197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0B26DE6-8FAC-4812-8049-6B4FA477FE4B}"/>
                  </a:ext>
                </a:extLst>
              </p:cNvPr>
              <p:cNvSpPr txBox="1"/>
              <p:nvPr/>
            </p:nvSpPr>
            <p:spPr>
              <a:xfrm>
                <a:off x="952500" y="4333875"/>
                <a:ext cx="22759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50-200 GeV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0B26DE6-8FAC-4812-8049-6B4FA477F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4333875"/>
                <a:ext cx="2275945" cy="369332"/>
              </a:xfrm>
              <a:prstGeom prst="rect">
                <a:avLst/>
              </a:prstGeom>
              <a:blipFill>
                <a:blip r:embed="rId3"/>
                <a:stretch>
                  <a:fillRect l="-2139" t="-8197" b="-262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EDEEF58-6936-43D7-BC48-3328552E8931}"/>
              </a:ext>
            </a:extLst>
          </p:cNvPr>
          <p:cNvSpPr/>
          <p:nvPr/>
        </p:nvSpPr>
        <p:spPr>
          <a:xfrm>
            <a:off x="1209675" y="5172435"/>
            <a:ext cx="3571875" cy="247290"/>
          </a:xfrm>
          <a:custGeom>
            <a:avLst/>
            <a:gdLst>
              <a:gd name="connsiteX0" fmla="*/ 0 w 3571875"/>
              <a:gd name="connsiteY0" fmla="*/ 9165 h 247290"/>
              <a:gd name="connsiteX1" fmla="*/ 1390650 w 3571875"/>
              <a:gd name="connsiteY1" fmla="*/ 9165 h 247290"/>
              <a:gd name="connsiteX2" fmla="*/ 2181225 w 3571875"/>
              <a:gd name="connsiteY2" fmla="*/ 104415 h 247290"/>
              <a:gd name="connsiteX3" fmla="*/ 2981325 w 3571875"/>
              <a:gd name="connsiteY3" fmla="*/ 161565 h 247290"/>
              <a:gd name="connsiteX4" fmla="*/ 3571875 w 3571875"/>
              <a:gd name="connsiteY4" fmla="*/ 247290 h 247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1875" h="247290">
                <a:moveTo>
                  <a:pt x="0" y="9165"/>
                </a:moveTo>
                <a:cubicBezTo>
                  <a:pt x="513556" y="1227"/>
                  <a:pt x="1027113" y="-6710"/>
                  <a:pt x="1390650" y="9165"/>
                </a:cubicBezTo>
                <a:cubicBezTo>
                  <a:pt x="1754187" y="25040"/>
                  <a:pt x="1916113" y="79015"/>
                  <a:pt x="2181225" y="104415"/>
                </a:cubicBezTo>
                <a:cubicBezTo>
                  <a:pt x="2446337" y="129815"/>
                  <a:pt x="2749550" y="137753"/>
                  <a:pt x="2981325" y="161565"/>
                </a:cubicBezTo>
                <a:cubicBezTo>
                  <a:pt x="3213100" y="185378"/>
                  <a:pt x="3392487" y="216334"/>
                  <a:pt x="3571875" y="24729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E0A9A6B-C20B-4668-89BD-06781D7F356B}"/>
              </a:ext>
            </a:extLst>
          </p:cNvPr>
          <p:cNvSpPr/>
          <p:nvPr/>
        </p:nvSpPr>
        <p:spPr>
          <a:xfrm>
            <a:off x="3018706" y="5105562"/>
            <a:ext cx="1056641" cy="125317"/>
          </a:xfrm>
          <a:custGeom>
            <a:avLst/>
            <a:gdLst>
              <a:gd name="connsiteX0" fmla="*/ 856616 w 1056641"/>
              <a:gd name="connsiteY0" fmla="*/ 0 h 161925"/>
              <a:gd name="connsiteX1" fmla="*/ 8891 w 1056641"/>
              <a:gd name="connsiteY1" fmla="*/ 76200 h 161925"/>
              <a:gd name="connsiteX2" fmla="*/ 437516 w 1056641"/>
              <a:gd name="connsiteY2" fmla="*/ 57150 h 161925"/>
              <a:gd name="connsiteX3" fmla="*/ 837566 w 1056641"/>
              <a:gd name="connsiteY3" fmla="*/ 104775 h 161925"/>
              <a:gd name="connsiteX4" fmla="*/ 1056641 w 1056641"/>
              <a:gd name="connsiteY4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641" h="161925">
                <a:moveTo>
                  <a:pt x="856616" y="0"/>
                </a:moveTo>
                <a:lnTo>
                  <a:pt x="8891" y="76200"/>
                </a:lnTo>
                <a:cubicBezTo>
                  <a:pt x="-60959" y="85725"/>
                  <a:pt x="299404" y="52388"/>
                  <a:pt x="437516" y="57150"/>
                </a:cubicBezTo>
                <a:cubicBezTo>
                  <a:pt x="575628" y="61912"/>
                  <a:pt x="734379" y="87313"/>
                  <a:pt x="837566" y="104775"/>
                </a:cubicBezTo>
                <a:cubicBezTo>
                  <a:pt x="940753" y="122237"/>
                  <a:pt x="998697" y="142081"/>
                  <a:pt x="1056641" y="16192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F7F7F998-259E-43C6-8F8F-ECE5325E4536}"/>
              </a:ext>
            </a:extLst>
          </p:cNvPr>
          <p:cNvSpPr/>
          <p:nvPr/>
        </p:nvSpPr>
        <p:spPr>
          <a:xfrm>
            <a:off x="3627906" y="5004450"/>
            <a:ext cx="2144244" cy="392770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8ABDADD7-FB20-43D5-BFDF-EB94E3DEE23D}"/>
                  </a:ext>
                </a:extLst>
              </p:cNvPr>
              <p:cNvSpPr txBox="1"/>
              <p:nvPr/>
            </p:nvSpPr>
            <p:spPr>
              <a:xfrm>
                <a:off x="3536761" y="6000096"/>
                <a:ext cx="18583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8ABDADD7-FB20-43D5-BFDF-EB94E3DEE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761" y="6000096"/>
                <a:ext cx="1858359" cy="369332"/>
              </a:xfrm>
              <a:prstGeom prst="rect">
                <a:avLst/>
              </a:prstGeom>
              <a:blipFill>
                <a:blip r:embed="rId4"/>
                <a:stretch>
                  <a:fillRect l="-2623" t="-6557" b="-262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コンテンツ プレースホルダー 23">
            <a:extLst>
              <a:ext uri="{FF2B5EF4-FFF2-40B4-BE49-F238E27FC236}">
                <a16:creationId xmlns:a16="http://schemas.microsoft.com/office/drawing/2014/main" id="{1827C096-0B02-6AE0-107B-91B7411AD7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14035" y="3320464"/>
            <a:ext cx="4659591" cy="276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09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030" y="3308439"/>
            <a:ext cx="8399941" cy="2718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momentum measurement by multiple Coulomb scattering (MCS)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79855" y="1809007"/>
                <a:ext cx="78867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Sub-micron precision alignment thanks to muons.</a:t>
                </a:r>
              </a:p>
              <a:p>
                <a:pPr lvl="1"/>
                <a:r>
                  <a:rPr lang="en-US" sz="2000" dirty="0"/>
                  <a:t>Our experience = 0.4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2000" dirty="0"/>
                  <a:t> (in DsTau)</a:t>
                </a:r>
              </a:p>
              <a:p>
                <a:r>
                  <a:rPr lang="en-US" sz="2400" dirty="0"/>
                  <a:t>This </a:t>
                </a:r>
                <a:r>
                  <a:rPr lang="en-GB" sz="2400" dirty="0"/>
                  <a:t>allow to measure particle momenta by the MCS, even above 1 </a:t>
                </a:r>
                <a:r>
                  <a:rPr lang="en-GB" sz="2400" dirty="0" err="1"/>
                  <a:t>TeV</a:t>
                </a:r>
                <a:r>
                  <a:rPr lang="en-GB" sz="2400" dirty="0"/>
                  <a:t>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79855" y="1809007"/>
                <a:ext cx="7886700" cy="4351338"/>
              </a:xfrm>
              <a:blipFill>
                <a:blip r:embed="rId3"/>
                <a:stretch>
                  <a:fillRect l="-1082" t="-19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052752" y="5958345"/>
                <a:ext cx="347834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Performance with position resolution of 0.4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dirty="0"/>
                  <a:t>, in 100 tungsten plates (MC)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752" y="5958345"/>
                <a:ext cx="3478346" cy="923330"/>
              </a:xfrm>
              <a:prstGeom prst="rect">
                <a:avLst/>
              </a:prstGeom>
              <a:blipFill>
                <a:blip r:embed="rId4"/>
                <a:stretch>
                  <a:fillRect l="-1579" t="-3289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8023640" y="6027092"/>
            <a:ext cx="261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Measurable energy vs position resolution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2788" y="6165443"/>
            <a:ext cx="2985329" cy="47206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110BC6A-FA1C-4848-B9F5-493F9B8EE48F}"/>
              </a:ext>
            </a:extLst>
          </p:cNvPr>
          <p:cNvCxnSpPr>
            <a:cxnSpLocks/>
          </p:cNvCxnSpPr>
          <p:nvPr/>
        </p:nvCxnSpPr>
        <p:spPr>
          <a:xfrm flipV="1">
            <a:off x="8391525" y="4448176"/>
            <a:ext cx="0" cy="1190625"/>
          </a:xfrm>
          <a:prstGeom prst="line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E80A3-68DB-4319-B43A-DA0A8D86F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7FA4-D6DA-4CF9-B84A-2397C4FC4C46}" type="slidenum">
              <a:rPr lang="en-GB" smtClean="0"/>
              <a:t>7</a:t>
            </a:fld>
            <a:endParaRPr lang="en-GB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1A58437-3CC2-4B40-9A55-18E9BDC851C6}"/>
              </a:ext>
            </a:extLst>
          </p:cNvPr>
          <p:cNvSpPr/>
          <p:nvPr/>
        </p:nvSpPr>
        <p:spPr>
          <a:xfrm>
            <a:off x="8239125" y="0"/>
            <a:ext cx="3952875" cy="3600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Backup slides for LHCC 2019 Sep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536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4" y="1549746"/>
            <a:ext cx="6905625" cy="4705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MCS and fit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38976" y="6191597"/>
                <a:ext cx="3629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position resolution = 0.4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976" y="6191597"/>
                <a:ext cx="3629025" cy="307777"/>
              </a:xfrm>
              <a:prstGeom prst="rect">
                <a:avLst/>
              </a:prstGeom>
              <a:blipFill>
                <a:blip r:embed="rId3"/>
                <a:stretch>
                  <a:fillRect l="-504" t="-4000" b="-2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705099" y="2882901"/>
            <a:ext cx="314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Trajectory in X</a:t>
            </a:r>
          </a:p>
          <a:p>
            <a:r>
              <a:rPr lang="en-US" sz="1400" dirty="0"/>
              <a:t>smeared with position resolution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3831" y="2108478"/>
            <a:ext cx="31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Trajectory in 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06699" y="4264491"/>
            <a:ext cx="2387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RMS of scattering as a function of cell length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790133" y="4470400"/>
            <a:ext cx="314723" cy="1079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38976" y="4396599"/>
            <a:ext cx="1965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Fitting result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575896" y="4994459"/>
                <a:ext cx="3605609" cy="930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0.0136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den>
                                  </m:f>
                                  <m:rad>
                                    <m:radPr>
                                      <m:degHide m:val="on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</m:e>
                                  </m:rad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14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5896" y="4994459"/>
                <a:ext cx="3605609" cy="9305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H="1" flipV="1">
            <a:off x="4978400" y="4908103"/>
            <a:ext cx="1117600" cy="49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398" y="1640265"/>
            <a:ext cx="235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track in 100 layers of tungsten x 1 mm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BC34D-0B23-4DBF-B15E-D3962D2DD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7FA4-D6DA-4CF9-B84A-2397C4FC4C46}" type="slidenum">
              <a:rPr lang="en-GB" smtClean="0"/>
              <a:t>8</a:t>
            </a:fld>
            <a:endParaRPr lang="en-GB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CF64D20-7E5E-49DD-8152-EDFB8FA5E648}"/>
              </a:ext>
            </a:extLst>
          </p:cNvPr>
          <p:cNvSpPr/>
          <p:nvPr/>
        </p:nvSpPr>
        <p:spPr>
          <a:xfrm>
            <a:off x="8239125" y="0"/>
            <a:ext cx="3952875" cy="3600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Backup slides for LHCC 2019 Sep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794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342</Words>
  <Application>Microsoft Office PowerPoint</Application>
  <PresentationFormat>ワイド画面</PresentationFormat>
  <Paragraphs>76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</vt:lpstr>
      <vt:lpstr>游ゴシック Light</vt:lpstr>
      <vt:lpstr>Arial</vt:lpstr>
      <vt:lpstr>Cambria Math</vt:lpstr>
      <vt:lpstr>Office テーマ</vt:lpstr>
      <vt:lpstr>FASERν test beam</vt:lpstr>
      <vt:lpstr>Beam request</vt:lpstr>
      <vt:lpstr>Setup (for NA65, will be shared)</vt:lpstr>
      <vt:lpstr>backup</vt:lpstr>
      <vt:lpstr>Module for momentum measurement test</vt:lpstr>
      <vt:lpstr>Module for electromagnetic shower</vt:lpstr>
      <vt:lpstr>Particle momentum measurement by multiple Coulomb scattering (MCS)</vt:lpstr>
      <vt:lpstr>Example of MCS and fit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FASERnu test beam proposal</dc:title>
  <dc:creator>有賀 昭貴</dc:creator>
  <cp:lastModifiedBy>有賀 昭貴</cp:lastModifiedBy>
  <cp:revision>19</cp:revision>
  <dcterms:created xsi:type="dcterms:W3CDTF">2022-03-31T05:01:56Z</dcterms:created>
  <dcterms:modified xsi:type="dcterms:W3CDTF">2023-03-27T15:05:10Z</dcterms:modified>
</cp:coreProperties>
</file>