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576" r:id="rId2"/>
    <p:sldId id="577" r:id="rId3"/>
    <p:sldId id="258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7" d="100"/>
          <a:sy n="87" d="100"/>
        </p:scale>
        <p:origin x="1314" y="9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60C6AF-71FA-4D08-B756-09722B1E6586}" type="datetimeFigureOut">
              <a:rPr kumimoji="1" lang="ja-JP" altLang="en-US" smtClean="0"/>
              <a:t>2023/3/27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271D72-150A-438A-94AA-286D6AEE36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1413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112328-A1C6-4EF0-8A52-9B82F21842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1439A37-1348-45F7-9956-3A369CB1AE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C947960-A5B5-4AA8-B5CA-C2A38E2F8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362FB-2D74-45F8-8245-0CF1AE8A78AC}" type="datetimeFigureOut">
              <a:rPr kumimoji="1" lang="ja-JP" altLang="en-US" smtClean="0"/>
              <a:t>2023/3/27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EF27031-B622-481E-BE65-31D935E75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4743437-3E3F-4172-9312-2A4599ED3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7490-967E-4EDA-8599-E524AF0000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7768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1E2B90-7831-4C46-A7A0-94643B486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84B5293-9680-4999-9DA4-5973AC4385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94313A9-DBC8-4B9D-815A-2DCEEC4A37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362FB-2D74-45F8-8245-0CF1AE8A78AC}" type="datetimeFigureOut">
              <a:rPr kumimoji="1" lang="ja-JP" altLang="en-US" smtClean="0"/>
              <a:t>2023/3/27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C441CF5-9EDE-46DE-AD88-BB72882E0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8AD90F6-DC4C-4855-917B-D20A95F78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7490-967E-4EDA-8599-E524AF0000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0861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D14E725-657A-4D11-B6E4-53E90FA1DB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1133DB8-49E6-4E9E-91C5-CF7C4DD2F0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6D5EC96-5405-4ED9-8CC8-96E615A742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362FB-2D74-45F8-8245-0CF1AE8A78AC}" type="datetimeFigureOut">
              <a:rPr kumimoji="1" lang="ja-JP" altLang="en-US" smtClean="0"/>
              <a:t>2023/3/27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38D7996-DA46-48CD-92BE-FCFAB85C0F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41A8985-8FC7-43B1-9654-C223EC552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7490-967E-4EDA-8599-E524AF0000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019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D0FF92F-9BAC-4F68-B1E8-76F978BC4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F6953B8-F765-4B7F-BDC4-979CCDECBA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EC5FEF5-4DCD-42D5-B14F-7FED7D63C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362FB-2D74-45F8-8245-0CF1AE8A78AC}" type="datetimeFigureOut">
              <a:rPr kumimoji="1" lang="ja-JP" altLang="en-US" smtClean="0"/>
              <a:t>2023/3/27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7C76841-E057-484F-9085-A3AAD217B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570BC49-385D-4ADD-BA62-A22C8E199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7490-967E-4EDA-8599-E524AF0000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2091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A46538-0874-4667-B74C-C640A57420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B44BADF-426D-4711-A4E1-6E1DE0390D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4BD48E-4782-413A-ABB8-E9E784AC3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362FB-2D74-45F8-8245-0CF1AE8A78AC}" type="datetimeFigureOut">
              <a:rPr kumimoji="1" lang="ja-JP" altLang="en-US" smtClean="0"/>
              <a:t>2023/3/27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7F837D8-9D67-40B1-84EC-DB3EC4F5B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7451BBC-9B62-4B6D-9B0E-E9F730B51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7490-967E-4EDA-8599-E524AF0000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5090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072DE2-840E-4FE1-AA83-32C2E8DB57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9822618-7EE8-4F96-B08B-6A1AB57E53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7DAF11A-473D-4DD9-9E5B-7611F6AA76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228AEFF-B5C3-45B8-9AA5-88E786B06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362FB-2D74-45F8-8245-0CF1AE8A78AC}" type="datetimeFigureOut">
              <a:rPr kumimoji="1" lang="ja-JP" altLang="en-US" smtClean="0"/>
              <a:t>2023/3/27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ECA7740-04CF-4EC6-A98E-388E7F007D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BBA5DD5-C5E1-4E0E-9CDC-BD6D81428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7490-967E-4EDA-8599-E524AF0000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8110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75C87A-F7C5-4EB5-9BF7-95F5F2C69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8159271-D7A5-4169-9B70-6F94F96A5A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C92C120-A686-404B-A0A8-CAA39AFFE0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35FF6EF-B6C2-4B70-AA72-E37449973A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E737DF0-E558-4478-8EBA-8D5375D687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F5DB6FB-3480-46C5-ACCC-D9F67A0CD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362FB-2D74-45F8-8245-0CF1AE8A78AC}" type="datetimeFigureOut">
              <a:rPr kumimoji="1" lang="ja-JP" altLang="en-US" smtClean="0"/>
              <a:t>2023/3/27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E8DB00E-5BE9-4974-94D4-CEEA5F991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DD44693-7EC1-413F-93B1-9B20E95C5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7490-967E-4EDA-8599-E524AF0000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2941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082261-C352-4F7C-9ACB-461C8E377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5D0C84B-F1D5-41FE-9003-23FF44E57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362FB-2D74-45F8-8245-0CF1AE8A78AC}" type="datetimeFigureOut">
              <a:rPr kumimoji="1" lang="ja-JP" altLang="en-US" smtClean="0"/>
              <a:t>2023/3/27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D2435F3-EE0F-4597-81ED-BE07F8DC4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ACAD792-F745-4626-936A-08465130B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7490-967E-4EDA-8599-E524AF0000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4305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DF2F5C7-1DF9-4AC7-B30D-7F77145CC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362FB-2D74-45F8-8245-0CF1AE8A78AC}" type="datetimeFigureOut">
              <a:rPr kumimoji="1" lang="ja-JP" altLang="en-US" smtClean="0"/>
              <a:t>2023/3/27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819937B-3A68-4E64-B3E9-31AF686B17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D37F75E-CF70-414B-A55A-F7ABFE02C8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7490-967E-4EDA-8599-E524AF0000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2663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E287C2-103E-42ED-AEA8-18F63CCF4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669B8B1-45BC-415E-8C18-50C197690B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0FFC307-FBF6-4F2F-8596-84D47568FE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16BE924-E3F4-4DCD-BAF1-8D0A38F32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362FB-2D74-45F8-8245-0CF1AE8A78AC}" type="datetimeFigureOut">
              <a:rPr kumimoji="1" lang="ja-JP" altLang="en-US" smtClean="0"/>
              <a:t>2023/3/27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F5504B1-8A62-4070-AE57-81D1EDE99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785EC13-86F2-4158-8745-7B6A91ABE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7490-967E-4EDA-8599-E524AF0000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5548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8CA542F-9B82-419C-866C-E9E38C832A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C93D5476-6FED-4B12-A8FA-AA39F2EC14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891E1D3-A4DE-49D3-80E4-D7E620A663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F08FAF3-DBE1-4854-8072-197542F8C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362FB-2D74-45F8-8245-0CF1AE8A78AC}" type="datetimeFigureOut">
              <a:rPr kumimoji="1" lang="ja-JP" altLang="en-US" smtClean="0"/>
              <a:t>2023/3/27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B092D60-BF0F-4033-AB29-331AA4B84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86240C0-E588-4859-BCF8-E1892F6C0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7490-967E-4EDA-8599-E524AF0000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9210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CE9CD47E-FA97-4A37-A95D-32E17AB068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A413F1D-C26D-40AF-AF6C-F1AE2F38A4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18DCD15-02CF-49B8-901C-57CE1B15F0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362FB-2D74-45F8-8245-0CF1AE8A78AC}" type="datetimeFigureOut">
              <a:rPr kumimoji="1" lang="ja-JP" altLang="en-US" smtClean="0"/>
              <a:t>2023/3/27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E04F11B-6E9E-423A-A0F6-881458C128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E2F3BD6-E6A6-4C35-AB9D-F43E841D2A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DA7490-967E-4EDA-8599-E524AF0000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3957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13" Type="http://schemas.openxmlformats.org/officeDocument/2006/relationships/image" Target="../media/image7.png"/><Relationship Id="rId3" Type="http://schemas.openxmlformats.org/officeDocument/2006/relationships/image" Target="../media/image1.png"/><Relationship Id="rId7" Type="http://schemas.openxmlformats.org/officeDocument/2006/relationships/image" Target="../media/image80.png"/><Relationship Id="rId12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7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openxmlformats.org/officeDocument/2006/relationships/image" Target="../media/image5.gif"/><Relationship Id="rId5" Type="http://schemas.openxmlformats.org/officeDocument/2006/relationships/image" Target="../media/image2.png"/><Relationship Id="rId15" Type="http://schemas.openxmlformats.org/officeDocument/2006/relationships/image" Target="../media/image162.png"/><Relationship Id="rId10" Type="http://schemas.openxmlformats.org/officeDocument/2006/relationships/image" Target="../media/image4.png"/><Relationship Id="rId4" Type="http://schemas.openxmlformats.org/officeDocument/2006/relationships/image" Target="../media/image1.jpeg"/><Relationship Id="rId9" Type="http://schemas.openxmlformats.org/officeDocument/2006/relationships/image" Target="../media/image100.png"/><Relationship Id="rId14" Type="http://schemas.openxmlformats.org/officeDocument/2006/relationships/image" Target="../media/image15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E6399BCD-6D7F-4CDE-BA89-6C09FE5B6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470" y="80521"/>
            <a:ext cx="10356984" cy="1037615"/>
          </a:xfrm>
        </p:spPr>
        <p:txBody>
          <a:bodyPr>
            <a:normAutofit fontScale="90000"/>
          </a:bodyPr>
          <a:lstStyle/>
          <a:p>
            <a:r>
              <a:rPr lang="en-US" altLang="ja-JP" b="1" dirty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altLang="ja-JP" b="1" dirty="0">
                <a:solidFill>
                  <a:srgbClr val="00B050"/>
                </a:solidFill>
              </a:rPr>
              <a:t>NA65</a:t>
            </a:r>
            <a:r>
              <a:rPr lang="en-US" altLang="ja-JP" b="1" dirty="0">
                <a:solidFill>
                  <a:schemeClr val="accent5">
                    <a:lumMod val="75000"/>
                  </a:schemeClr>
                </a:solidFill>
              </a:rPr>
              <a:t>/DsTau experiment at the CERN SPS</a:t>
            </a:r>
            <a:endParaRPr lang="ja-JP" altLang="en-US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18DC4A4C-210D-48C7-A167-15AD0017D99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98148" y="901322"/>
                <a:ext cx="10404236" cy="6049485"/>
              </a:xfrm>
            </p:spPr>
            <p:txBody>
              <a:bodyPr>
                <a:normAutofit/>
              </a:bodyPr>
              <a:lstStyle/>
              <a:p>
                <a:r>
                  <a:rPr lang="en-US" altLang="ja-JP" sz="2400" dirty="0">
                    <a:solidFill>
                      <a:srgbClr val="0070C0"/>
                    </a:solidFill>
                  </a:rPr>
                  <a:t>Study of </a:t>
                </a:r>
                <a:r>
                  <a:rPr lang="el-GR" altLang="ja-JP" sz="24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ν</a:t>
                </a:r>
                <a:r>
                  <a:rPr lang="el-GR" altLang="ja-JP" sz="2400" baseline="-250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τ</a:t>
                </a:r>
                <a:r>
                  <a:rPr lang="en-US" altLang="ja-JP" sz="2400" dirty="0">
                    <a:solidFill>
                      <a:srgbClr val="0070C0"/>
                    </a:solidFill>
                  </a:rPr>
                  <a:t> production for future tau neutrino experiments.</a:t>
                </a:r>
              </a:p>
              <a:p>
                <a:pPr lvl="1"/>
                <a:r>
                  <a:rPr lang="en-US" altLang="ja-JP" sz="2000" dirty="0"/>
                  <a:t>Measurement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000" b="1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n-US" altLang="ja-JP" sz="2000" b="1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n-US" altLang="ja-JP" sz="2000" b="1" dirty="0">
                    <a:solidFill>
                      <a:schemeClr val="accent6">
                        <a:lumMod val="75000"/>
                      </a:schemeClr>
                    </a:solidFill>
                  </a:rPr>
                  <a:t> double differential production cross section</a:t>
                </a:r>
                <a:endParaRPr lang="en-US" altLang="ja-JP" sz="2000" b="1" dirty="0"/>
              </a:p>
              <a:p>
                <a:pPr lvl="1"/>
                <a:r>
                  <a:rPr lang="en-US" altLang="ja-JP" sz="2000" dirty="0"/>
                  <a:t>Reduce uncertainty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altLang="ja-JP" sz="2000" i="1">
                            <a:latin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US" altLang="ja-JP" sz="2000" dirty="0"/>
                  <a:t> flux from &gt;50% to </a:t>
                </a:r>
                <a:r>
                  <a:rPr lang="en-US" altLang="ja-JP" sz="2000" dirty="0">
                    <a:sym typeface="Wingdings" panose="05000000000000000000" pitchFamily="2" charset="2"/>
                  </a:rPr>
                  <a:t>10%  </a:t>
                </a:r>
                <a:r>
                  <a:rPr lang="en-US" altLang="ja-JP" sz="2000" dirty="0">
                    <a:solidFill>
                      <a:srgbClr val="0070C0"/>
                    </a:solidFill>
                  </a:rPr>
                  <a:t>Fundamental input for future </a:t>
                </a:r>
                <a:r>
                  <a:rPr lang="el-GR" altLang="ja-JP" sz="20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ν</a:t>
                </a:r>
                <a:r>
                  <a:rPr lang="el-GR" altLang="ja-JP" sz="2000" baseline="-250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τ</a:t>
                </a:r>
                <a:r>
                  <a:rPr lang="en-US" altLang="ja-JP" sz="2000" dirty="0">
                    <a:solidFill>
                      <a:srgbClr val="0070C0"/>
                    </a:solidFill>
                  </a:rPr>
                  <a:t> experiment</a:t>
                </a:r>
                <a:r>
                  <a:rPr lang="en-US" altLang="ja-JP" sz="2000" dirty="0"/>
                  <a:t>: SHiP, and indirectly FASER</a:t>
                </a:r>
              </a:p>
              <a:p>
                <a:r>
                  <a:rPr lang="en-US" altLang="ja-JP" sz="2400" dirty="0"/>
                  <a:t>Forward charm physics, charm/gluon PDF</a:t>
                </a:r>
              </a:p>
              <a:p>
                <a:endParaRPr lang="en-US" altLang="ja-JP" sz="2400" b="1" dirty="0"/>
              </a:p>
              <a:p>
                <a:endParaRPr lang="en-US" altLang="ja-JP" sz="2400" b="1" dirty="0"/>
              </a:p>
              <a:p>
                <a:endParaRPr lang="en-US" altLang="ja-JP" sz="2400" b="1" dirty="0"/>
              </a:p>
              <a:p>
                <a:endParaRPr lang="en-US" altLang="ja-JP" sz="2400" b="1" dirty="0"/>
              </a:p>
              <a:p>
                <a:pPr marL="0" indent="0">
                  <a:buNone/>
                </a:pPr>
                <a:endParaRPr lang="en-US" altLang="ja-JP" sz="2400" b="1" dirty="0"/>
              </a:p>
              <a:p>
                <a:endParaRPr lang="en-US" altLang="ja-JP" sz="2400" b="1" dirty="0"/>
              </a:p>
              <a:p>
                <a:r>
                  <a:rPr lang="en-US" altLang="ja-JP" sz="2400" dirty="0"/>
                  <a:t>Principle of the experiment</a:t>
                </a:r>
              </a:p>
              <a:p>
                <a:pPr lvl="1"/>
                <a:r>
                  <a:rPr lang="en-US" altLang="ja-JP" sz="2000" dirty="0"/>
                  <a:t>Detection of “</a:t>
                </a:r>
                <a:r>
                  <a:rPr lang="en-US" altLang="ja-JP" sz="2000" b="1" dirty="0"/>
                  <a:t>double-kink + charm decay</a:t>
                </a:r>
                <a:r>
                  <a:rPr lang="en-US" altLang="ja-JP" sz="2000" dirty="0"/>
                  <a:t>” topology within 10 mm.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altLang="ja-JP" sz="2000" i="1" dirty="0">
                        <a:latin typeface="Cambria Math" panose="02040503050406030204" pitchFamily="18" charset="0"/>
                      </a:rPr>
                      <m:t>4.6×</m:t>
                    </m:r>
                    <m:sSup>
                      <m:sSupPr>
                        <m:ctrlPr>
                          <a:rPr lang="en-US" altLang="ja-JP" sz="2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000" i="1" dirty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ja-JP" sz="2000" i="1" dirty="0">
                            <a:latin typeface="Cambria Math" panose="02040503050406030204" pitchFamily="18" charset="0"/>
                          </a:rPr>
                          <m:t>9</m:t>
                        </m:r>
                      </m:sup>
                    </m:sSup>
                  </m:oMath>
                </a14:m>
                <a:r>
                  <a:rPr lang="en-US" altLang="ja-JP" sz="2000" dirty="0"/>
                  <a:t> protons, </a:t>
                </a:r>
                <a14:m>
                  <m:oMath xmlns:m="http://schemas.openxmlformats.org/officeDocument/2006/math">
                    <m:r>
                      <a:rPr lang="en-US" altLang="ja-JP" sz="2000" b="1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altLang="ja-JP" sz="2000" b="1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ja-JP" sz="2000" b="1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altLang="ja-JP" sz="2000" b="1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altLang="ja-JP" sz="2000" b="1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000" b="1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altLang="ja-JP" sz="2000" b="1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</m:sup>
                    </m:sSup>
                  </m:oMath>
                </a14:m>
                <a:r>
                  <a:rPr lang="en-US" altLang="ja-JP" sz="2000" dirty="0"/>
                  <a:t> proton interactions in target,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0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ja-JP" sz="2000" i="1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ja-JP" sz="2000" dirty="0"/>
                  <a:t> charm pairs, </a:t>
                </a:r>
                <a14:m>
                  <m:oMath xmlns:m="http://schemas.openxmlformats.org/officeDocument/2006/math">
                    <m:r>
                      <a:rPr lang="en-US" altLang="ja-JP" sz="2000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1000 </m:t>
                    </m:r>
                    <m:sSub>
                      <m:sSubPr>
                        <m:ctrlPr>
                          <a:rPr lang="en-US" altLang="ja-JP" sz="20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0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ja-JP" sz="20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altLang="ja-JP" sz="2000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ja-JP" sz="2000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altLang="ja-JP" sz="2000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ja-JP" sz="2000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US" altLang="ja-JP" sz="2000" dirty="0">
                    <a:solidFill>
                      <a:schemeClr val="accent1">
                        <a:lumMod val="75000"/>
                      </a:schemeClr>
                    </a:solidFill>
                  </a:rPr>
                  <a:t> detected events</a:t>
                </a:r>
                <a:r>
                  <a:rPr lang="en-US" altLang="ja-JP" sz="2000" dirty="0"/>
                  <a:t>.</a:t>
                </a:r>
              </a:p>
              <a:p>
                <a:pPr lvl="1"/>
                <a:endParaRPr lang="en-US" altLang="ja-JP" sz="2200" dirty="0"/>
              </a:p>
            </p:txBody>
          </p:sp>
        </mc:Choice>
        <mc:Fallback xmlns="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18DC4A4C-210D-48C7-A167-15AD0017D99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98148" y="901322"/>
                <a:ext cx="10404236" cy="6049485"/>
              </a:xfrm>
              <a:blipFill>
                <a:blip r:embed="rId3"/>
                <a:stretch>
                  <a:fillRect l="-820" t="-1512" b="-70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5686F3DC-254B-4D24-8674-5FE35C2D3792}"/>
              </a:ext>
            </a:extLst>
          </p:cNvPr>
          <p:cNvGrpSpPr>
            <a:grpSpLocks noChangeAspect="1"/>
          </p:cNvGrpSpPr>
          <p:nvPr/>
        </p:nvGrpSpPr>
        <p:grpSpPr>
          <a:xfrm>
            <a:off x="7968637" y="3025905"/>
            <a:ext cx="3763720" cy="2316743"/>
            <a:chOff x="790016" y="4110400"/>
            <a:chExt cx="4419566" cy="2720447"/>
          </a:xfrm>
        </p:grpSpPr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45E03F6A-FE78-4C8E-9474-7B5106F7CDBA}"/>
                </a:ext>
              </a:extLst>
            </p:cNvPr>
            <p:cNvSpPr/>
            <p:nvPr/>
          </p:nvSpPr>
          <p:spPr>
            <a:xfrm>
              <a:off x="790016" y="4110400"/>
              <a:ext cx="4317424" cy="262150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Times New Roman" panose="02020603050405020304" pitchFamily="18" charset="0"/>
              </a:endParaRPr>
            </a:p>
          </p:txBody>
        </p:sp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1D6F9D4B-5B26-4B6A-944E-6A71AE9C7D4F}"/>
                </a:ext>
              </a:extLst>
            </p:cNvPr>
            <p:cNvGrpSpPr/>
            <p:nvPr/>
          </p:nvGrpSpPr>
          <p:grpSpPr>
            <a:xfrm>
              <a:off x="826972" y="4357954"/>
              <a:ext cx="4382610" cy="2472893"/>
              <a:chOff x="572533" y="1656834"/>
              <a:chExt cx="4382610" cy="2472893"/>
            </a:xfrm>
          </p:grpSpPr>
          <p:sp>
            <p:nvSpPr>
              <p:cNvPr id="96" name="TextBox 34">
                <a:extLst>
                  <a:ext uri="{FF2B5EF4-FFF2-40B4-BE49-F238E27FC236}">
                    <a16:creationId xmlns:a16="http://schemas.microsoft.com/office/drawing/2014/main" id="{231565D7-0B27-4DD6-B820-17F53E8BE723}"/>
                  </a:ext>
                </a:extLst>
              </p:cNvPr>
              <p:cNvSpPr txBox="1"/>
              <p:nvPr/>
            </p:nvSpPr>
            <p:spPr>
              <a:xfrm>
                <a:off x="2184663" y="2880452"/>
                <a:ext cx="784971" cy="4261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Times New Roman" panose="02020603050405020304" pitchFamily="18" charset="0"/>
                  </a:rPr>
                  <a:t>D</a:t>
                </a:r>
                <a:r>
                  <a:rPr kumimoji="0" lang="en-US" sz="1600" b="0" i="0" u="none" strike="noStrike" kern="120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Times New Roman" panose="02020603050405020304" pitchFamily="18" charset="0"/>
                  </a:rPr>
                  <a:t>+</a:t>
                </a:r>
                <a:endParaRPr kumimoji="0" lang="en-GB" sz="16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97" name="Straight Connector 26">
                <a:extLst>
                  <a:ext uri="{FF2B5EF4-FFF2-40B4-BE49-F238E27FC236}">
                    <a16:creationId xmlns:a16="http://schemas.microsoft.com/office/drawing/2014/main" id="{434AD77B-B142-403E-9885-0C48BC79013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26349" y="2731706"/>
                <a:ext cx="1617075" cy="328840"/>
              </a:xfrm>
              <a:prstGeom prst="line">
                <a:avLst/>
              </a:prstGeom>
              <a:ln w="3810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直線コネクタ 39">
                <a:extLst>
                  <a:ext uri="{FF2B5EF4-FFF2-40B4-BE49-F238E27FC236}">
                    <a16:creationId xmlns:a16="http://schemas.microsoft.com/office/drawing/2014/main" id="{80C44821-B821-4D24-8062-7E5D36792F8E}"/>
                  </a:ext>
                </a:extLst>
              </p:cNvPr>
              <p:cNvCxnSpPr/>
              <p:nvPr/>
            </p:nvCxnSpPr>
            <p:spPr>
              <a:xfrm flipV="1">
                <a:off x="1327211" y="2668714"/>
                <a:ext cx="1161455" cy="62992"/>
              </a:xfrm>
              <a:prstGeom prst="line">
                <a:avLst/>
              </a:prstGeom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  <p:sp>
            <p:nvSpPr>
              <p:cNvPr id="99" name="テキスト ボックス 29">
                <a:extLst>
                  <a:ext uri="{FF2B5EF4-FFF2-40B4-BE49-F238E27FC236}">
                    <a16:creationId xmlns:a16="http://schemas.microsoft.com/office/drawing/2014/main" id="{9A9E1B09-A34B-4CF3-8668-5CDD992E0A5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55216" y="2280309"/>
                <a:ext cx="464475" cy="426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Times New Roman" panose="02020603050405020304" pitchFamily="18" charset="0"/>
                  </a:rPr>
                  <a:t>D</a:t>
                </a:r>
                <a:r>
                  <a:rPr kumimoji="0" lang="en-US" altLang="ja-JP" sz="1600" b="0" i="0" u="none" strike="noStrike" kern="120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Times New Roman" panose="02020603050405020304" pitchFamily="18" charset="0"/>
                  </a:rPr>
                  <a:t>s</a:t>
                </a:r>
                <a:endParaRPr kumimoji="0" lang="ja-JP" altLang="en-US" sz="16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0" name="テキスト ボックス 30">
                <a:extLst>
                  <a:ext uri="{FF2B5EF4-FFF2-40B4-BE49-F238E27FC236}">
                    <a16:creationId xmlns:a16="http://schemas.microsoft.com/office/drawing/2014/main" id="{E05774CA-1351-45FF-AD0C-BFA2D2DCCB9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06409" y="2466297"/>
                <a:ext cx="335343" cy="426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Times New Roman" panose="02020603050405020304" pitchFamily="18" charset="0"/>
                    <a:sym typeface="Symbol"/>
                  </a:rPr>
                  <a:t>τ</a:t>
                </a:r>
                <a:endParaRPr kumimoji="0" lang="ja-JP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1" name="テキスト ボックス 50">
                <a:extLst>
                  <a:ext uri="{FF2B5EF4-FFF2-40B4-BE49-F238E27FC236}">
                    <a16:creationId xmlns:a16="http://schemas.microsoft.com/office/drawing/2014/main" id="{12737DC3-EEDC-4A0C-B8B0-0E446102502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47537" y="2839435"/>
                <a:ext cx="612054" cy="426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Times New Roman" panose="02020603050405020304" pitchFamily="18" charset="0"/>
                  </a:rPr>
                  <a:t>ν</a:t>
                </a:r>
                <a:r>
                  <a:rPr kumimoji="0" lang="el-GR" altLang="ja-JP" sz="1600" b="0" i="0" u="none" strike="noStrike" kern="120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Times New Roman" panose="02020603050405020304" pitchFamily="18" charset="0"/>
                  </a:rPr>
                  <a:t>τ</a:t>
                </a:r>
                <a:endParaRPr kumimoji="0" lang="ja-JP" altLang="en-US" sz="16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2" name="テキスト ボックス 58">
                <a:extLst>
                  <a:ext uri="{FF2B5EF4-FFF2-40B4-BE49-F238E27FC236}">
                    <a16:creationId xmlns:a16="http://schemas.microsoft.com/office/drawing/2014/main" id="{A6482756-77B1-4ED6-B606-8E7EC1BB6F6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72533" y="1994685"/>
                <a:ext cx="1200796" cy="736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Times New Roman" panose="02020603050405020304" pitchFamily="18" charset="0"/>
                  </a:rPr>
                  <a:t>400 GeV 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Times New Roman" panose="02020603050405020304" pitchFamily="18" charset="0"/>
                  </a:rPr>
                  <a:t>proton</a:t>
                </a:r>
                <a:endParaRPr kumimoji="0" lang="ja-JP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3" name="テキスト ボックス 50">
                <a:extLst>
                  <a:ext uri="{FF2B5EF4-FFF2-40B4-BE49-F238E27FC236}">
                    <a16:creationId xmlns:a16="http://schemas.microsoft.com/office/drawing/2014/main" id="{52EC9C1F-D960-4BC2-944E-960A9B2A4B1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08723" y="2149323"/>
                <a:ext cx="612054" cy="426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Times New Roman" panose="02020603050405020304" pitchFamily="18" charset="0"/>
                  </a:rPr>
                  <a:t>ν</a:t>
                </a:r>
                <a:r>
                  <a:rPr kumimoji="0" lang="el-GR" altLang="ja-JP" sz="1600" b="0" i="0" u="none" strike="noStrike" kern="120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Times New Roman" panose="02020603050405020304" pitchFamily="18" charset="0"/>
                  </a:rPr>
                  <a:t>τ</a:t>
                </a:r>
                <a:endParaRPr kumimoji="0" lang="ja-JP" altLang="en-US" sz="16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04" name="直線コネクタ 103">
                <a:extLst>
                  <a:ext uri="{FF2B5EF4-FFF2-40B4-BE49-F238E27FC236}">
                    <a16:creationId xmlns:a16="http://schemas.microsoft.com/office/drawing/2014/main" id="{B99B0EA7-5013-4C97-9A77-749645FF9EAC}"/>
                  </a:ext>
                </a:extLst>
              </p:cNvPr>
              <p:cNvCxnSpPr/>
              <p:nvPr/>
            </p:nvCxnSpPr>
            <p:spPr>
              <a:xfrm rot="216980" flipV="1">
                <a:off x="2513480" y="2440303"/>
                <a:ext cx="901430" cy="250183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05" name="直線コネクタ 35">
                <a:extLst>
                  <a:ext uri="{FF2B5EF4-FFF2-40B4-BE49-F238E27FC236}">
                    <a16:creationId xmlns:a16="http://schemas.microsoft.com/office/drawing/2014/main" id="{D2CDA5B9-4888-4487-B92A-35CA898147F7}"/>
                  </a:ext>
                </a:extLst>
              </p:cNvPr>
              <p:cNvCxnSpPr/>
              <p:nvPr/>
            </p:nvCxnSpPr>
            <p:spPr>
              <a:xfrm flipV="1">
                <a:off x="1332084" y="2416845"/>
                <a:ext cx="373350" cy="31345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直線コネクタ 43">
                <a:extLst>
                  <a:ext uri="{FF2B5EF4-FFF2-40B4-BE49-F238E27FC236}">
                    <a16:creationId xmlns:a16="http://schemas.microsoft.com/office/drawing/2014/main" id="{A78E4F95-2186-44FE-8D77-5384899FC3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28007" y="2737377"/>
                <a:ext cx="590298" cy="39221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直線コネクタ 41">
                <a:extLst>
                  <a:ext uri="{FF2B5EF4-FFF2-40B4-BE49-F238E27FC236}">
                    <a16:creationId xmlns:a16="http://schemas.microsoft.com/office/drawing/2014/main" id="{67ECF66B-68E5-45F3-9B13-31D251A1EF45}"/>
                  </a:ext>
                </a:extLst>
              </p:cNvPr>
              <p:cNvCxnSpPr/>
              <p:nvPr/>
            </p:nvCxnSpPr>
            <p:spPr>
              <a:xfrm rot="13797530" flipH="1">
                <a:off x="2602856" y="2410312"/>
                <a:ext cx="888151" cy="726669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08" name="直線コネクタ 47">
                <a:extLst>
                  <a:ext uri="{FF2B5EF4-FFF2-40B4-BE49-F238E27FC236}">
                    <a16:creationId xmlns:a16="http://schemas.microsoft.com/office/drawing/2014/main" id="{7E66AF44-F8F8-4E12-B7E8-24C8F78E3119}"/>
                  </a:ext>
                </a:extLst>
              </p:cNvPr>
              <p:cNvCxnSpPr/>
              <p:nvPr/>
            </p:nvCxnSpPr>
            <p:spPr>
              <a:xfrm rot="216980" flipV="1">
                <a:off x="3623727" y="2469895"/>
                <a:ext cx="844651" cy="437054"/>
              </a:xfrm>
              <a:prstGeom prst="line">
                <a:avLst/>
              </a:prstGeom>
              <a:ln w="38100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109" name="直線コネクタ 52">
                <a:extLst>
                  <a:ext uri="{FF2B5EF4-FFF2-40B4-BE49-F238E27FC236}">
                    <a16:creationId xmlns:a16="http://schemas.microsoft.com/office/drawing/2014/main" id="{35BC8D60-E786-4389-810A-8E764AF3B5D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27640" y="2733048"/>
                <a:ext cx="700680" cy="22851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直線コネクタ 13">
                <a:extLst>
                  <a:ext uri="{FF2B5EF4-FFF2-40B4-BE49-F238E27FC236}">
                    <a16:creationId xmlns:a16="http://schemas.microsoft.com/office/drawing/2014/main" id="{1C2AA543-2BAD-4014-BC9A-E77F39BAD829}"/>
                  </a:ext>
                </a:extLst>
              </p:cNvPr>
              <p:cNvCxnSpPr/>
              <p:nvPr/>
            </p:nvCxnSpPr>
            <p:spPr>
              <a:xfrm rot="216980">
                <a:off x="3586521" y="2903348"/>
                <a:ext cx="868244" cy="445881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11" name="直線コネクタ 52">
                <a:extLst>
                  <a:ext uri="{FF2B5EF4-FFF2-40B4-BE49-F238E27FC236}">
                    <a16:creationId xmlns:a16="http://schemas.microsoft.com/office/drawing/2014/main" id="{9CC0A832-75EF-4EB2-BBFF-9E922888E868}"/>
                  </a:ext>
                </a:extLst>
              </p:cNvPr>
              <p:cNvCxnSpPr/>
              <p:nvPr/>
            </p:nvCxnSpPr>
            <p:spPr>
              <a:xfrm rot="13797530" flipH="1">
                <a:off x="1323083" y="2745808"/>
                <a:ext cx="726669" cy="3229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Arrow Connector 4">
                <a:extLst>
                  <a:ext uri="{FF2B5EF4-FFF2-40B4-BE49-F238E27FC236}">
                    <a16:creationId xmlns:a16="http://schemas.microsoft.com/office/drawing/2014/main" id="{BA5B9FC9-BAB5-45CD-B310-6D1E23B0B015}"/>
                  </a:ext>
                </a:extLst>
              </p:cNvPr>
              <p:cNvCxnSpPr/>
              <p:nvPr/>
            </p:nvCxnSpPr>
            <p:spPr>
              <a:xfrm>
                <a:off x="988695" y="2728365"/>
                <a:ext cx="234669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27">
                <a:extLst>
                  <a:ext uri="{FF2B5EF4-FFF2-40B4-BE49-F238E27FC236}">
                    <a16:creationId xmlns:a16="http://schemas.microsoft.com/office/drawing/2014/main" id="{2C8A4231-2100-436E-87E2-F55821A153AC}"/>
                  </a:ext>
                </a:extLst>
              </p:cNvPr>
              <p:cNvCxnSpPr/>
              <p:nvPr/>
            </p:nvCxnSpPr>
            <p:spPr>
              <a:xfrm>
                <a:off x="2933896" y="3060546"/>
                <a:ext cx="1517468" cy="816910"/>
              </a:xfrm>
              <a:prstGeom prst="line">
                <a:avLst/>
              </a:prstGeom>
              <a:ln w="38100"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4" name="TextBox 35">
                <a:extLst>
                  <a:ext uri="{FF2B5EF4-FFF2-40B4-BE49-F238E27FC236}">
                    <a16:creationId xmlns:a16="http://schemas.microsoft.com/office/drawing/2014/main" id="{4DE33107-CF75-497F-B29E-6CB2B8F177C6}"/>
                  </a:ext>
                </a:extLst>
              </p:cNvPr>
              <p:cNvSpPr txBox="1"/>
              <p:nvPr/>
            </p:nvSpPr>
            <p:spPr>
              <a:xfrm>
                <a:off x="3858693" y="2314385"/>
                <a:ext cx="640079" cy="4261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Times New Roman" panose="02020603050405020304" pitchFamily="18" charset="0"/>
                  </a:rPr>
                  <a:t>X</a:t>
                </a:r>
                <a:endPara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5" name="TextBox 35">
                <a:extLst>
                  <a:ext uri="{FF2B5EF4-FFF2-40B4-BE49-F238E27FC236}">
                    <a16:creationId xmlns:a16="http://schemas.microsoft.com/office/drawing/2014/main" id="{AC069597-9109-4AA3-A49B-B0F5CD04ACEA}"/>
                  </a:ext>
                </a:extLst>
              </p:cNvPr>
              <p:cNvSpPr txBox="1"/>
              <p:nvPr/>
            </p:nvSpPr>
            <p:spPr>
              <a:xfrm>
                <a:off x="3216071" y="3331149"/>
                <a:ext cx="640080" cy="4261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Times New Roman" panose="02020603050405020304" pitchFamily="18" charset="0"/>
                  </a:rPr>
                  <a:t>X'</a:t>
                </a:r>
                <a:endPara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6" name="テキスト ボックス 6">
                <a:extLst>
                  <a:ext uri="{FF2B5EF4-FFF2-40B4-BE49-F238E27FC236}">
                    <a16:creationId xmlns:a16="http://schemas.microsoft.com/office/drawing/2014/main" id="{EB014A0F-365C-4284-B687-60A708D7A277}"/>
                  </a:ext>
                </a:extLst>
              </p:cNvPr>
              <p:cNvSpPr txBox="1"/>
              <p:nvPr/>
            </p:nvSpPr>
            <p:spPr>
              <a:xfrm>
                <a:off x="1869347" y="3703589"/>
                <a:ext cx="1064549" cy="426138"/>
              </a:xfrm>
              <a:prstGeom prst="rect">
                <a:avLst/>
              </a:prstGeom>
              <a:noFill/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~5 mm</a:t>
                </a:r>
                <a:endParaRPr kumimoji="1" lang="ja-JP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17" name="直線矢印コネクタ 116">
                <a:extLst>
                  <a:ext uri="{FF2B5EF4-FFF2-40B4-BE49-F238E27FC236}">
                    <a16:creationId xmlns:a16="http://schemas.microsoft.com/office/drawing/2014/main" id="{AEFA74B0-BEE4-463E-AEC9-FA96EDE8B4C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25922" y="3694516"/>
                <a:ext cx="2007010" cy="0"/>
              </a:xfrm>
              <a:prstGeom prst="straightConnector1">
                <a:avLst/>
              </a:prstGeom>
              <a:ln>
                <a:headEnd type="arrow" w="sm" len="sm"/>
                <a:tailEnd type="arrow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18" name="テキスト ボックス 6">
                <a:extLst>
                  <a:ext uri="{FF2B5EF4-FFF2-40B4-BE49-F238E27FC236}">
                    <a16:creationId xmlns:a16="http://schemas.microsoft.com/office/drawing/2014/main" id="{DDE41C95-8E94-4E73-931D-77BA73FAD951}"/>
                  </a:ext>
                </a:extLst>
              </p:cNvPr>
              <p:cNvSpPr txBox="1"/>
              <p:nvPr/>
            </p:nvSpPr>
            <p:spPr>
              <a:xfrm>
                <a:off x="2474057" y="1656834"/>
                <a:ext cx="2481086" cy="39754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Times New Roman" panose="02020603050405020304" pitchFamily="18" charset="0"/>
                  </a:rPr>
                  <a:t>Small kink at D</a:t>
                </a:r>
                <a:r>
                  <a:rPr kumimoji="0" lang="en-US" altLang="ja-JP" sz="1600" b="0" i="0" u="none" strike="noStrike" kern="120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Times New Roman" panose="02020603050405020304" pitchFamily="18" charset="0"/>
                  </a:rPr>
                  <a:t>s </a:t>
                </a:r>
                <a:r>
                  <a:rPr kumimoji="0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Times New Roman" panose="02020603050405020304" pitchFamily="18" charset="0"/>
                  </a:rPr>
                  <a:t>→ </a:t>
                </a:r>
                <a:r>
                  <a:rPr kumimoji="0" lang="el-GR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Times New Roman" panose="02020603050405020304" pitchFamily="18" charset="0"/>
                  </a:rPr>
                  <a:t>τ</a:t>
                </a:r>
                <a:endParaRPr kumimoji="0" lang="en-US" altLang="ja-JP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19" name="直線矢印コネクタ 118">
                <a:extLst>
                  <a:ext uri="{FF2B5EF4-FFF2-40B4-BE49-F238E27FC236}">
                    <a16:creationId xmlns:a16="http://schemas.microsoft.com/office/drawing/2014/main" id="{DE33C7B5-8D5A-42E6-BE29-1678F2EFD67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568406" y="2153214"/>
                <a:ext cx="184518" cy="426138"/>
              </a:xfrm>
              <a:prstGeom prst="straightConnector1">
                <a:avLst/>
              </a:prstGeom>
              <a:ln>
                <a:tailEnd type="arrow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20" name="楕円 119">
              <a:extLst>
                <a:ext uri="{FF2B5EF4-FFF2-40B4-BE49-F238E27FC236}">
                  <a16:creationId xmlns:a16="http://schemas.microsoft.com/office/drawing/2014/main" id="{2DD50306-2856-41EF-BA53-E57CAE4252AD}"/>
                </a:ext>
              </a:extLst>
            </p:cNvPr>
            <p:cNvSpPr/>
            <p:nvPr/>
          </p:nvSpPr>
          <p:spPr>
            <a:xfrm>
              <a:off x="2520616" y="4134662"/>
              <a:ext cx="2539362" cy="808350"/>
            </a:xfrm>
            <a:prstGeom prst="ellipse">
              <a:avLst/>
            </a:prstGeom>
            <a:solidFill>
              <a:schemeClr val="accent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63" name="Rounded Rectangle 7">
            <a:extLst>
              <a:ext uri="{FF2B5EF4-FFF2-40B4-BE49-F238E27FC236}">
                <a16:creationId xmlns:a16="http://schemas.microsoft.com/office/drawing/2014/main" id="{11947A64-5D22-43B8-97D7-8646838A166E}"/>
              </a:ext>
            </a:extLst>
          </p:cNvPr>
          <p:cNvSpPr/>
          <p:nvPr/>
        </p:nvSpPr>
        <p:spPr>
          <a:xfrm>
            <a:off x="1171568" y="3750011"/>
            <a:ext cx="1317408" cy="66001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4" name="Rounded Rectangle 9">
            <a:extLst>
              <a:ext uri="{FF2B5EF4-FFF2-40B4-BE49-F238E27FC236}">
                <a16:creationId xmlns:a16="http://schemas.microsoft.com/office/drawing/2014/main" id="{4C75DE66-760C-4BF5-B1AA-3FDBC46EE910}"/>
              </a:ext>
            </a:extLst>
          </p:cNvPr>
          <p:cNvSpPr/>
          <p:nvPr/>
        </p:nvSpPr>
        <p:spPr>
          <a:xfrm>
            <a:off x="1243961" y="3050495"/>
            <a:ext cx="1481382" cy="40900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DONuT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5" name="Picture 245" descr="https://www-donut.fnal.gov/web_pages/donutpicts/chocolate_sprinkle">
            <a:extLst>
              <a:ext uri="{FF2B5EF4-FFF2-40B4-BE49-F238E27FC236}">
                <a16:creationId xmlns:a16="http://schemas.microsoft.com/office/drawing/2014/main" id="{76EAF6EE-2758-4CCB-82DD-E6E89B661E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146" y="3093763"/>
            <a:ext cx="384548" cy="342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47" descr="https://ship.web.cern.ch/ship/Admin/SHIP_Logo/SHIP-Full_Black_146x195.png">
            <a:extLst>
              <a:ext uri="{FF2B5EF4-FFF2-40B4-BE49-F238E27FC236}">
                <a16:creationId xmlns:a16="http://schemas.microsoft.com/office/drawing/2014/main" id="{6D94212C-D10E-48B7-B9F4-BB7DA1FA9F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5742" y="3585793"/>
            <a:ext cx="932655" cy="1108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B20EB956-BC9D-49CC-B5E0-47B156AEFBF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69941" y="4680880"/>
            <a:ext cx="1673280" cy="577294"/>
          </a:xfrm>
          <a:prstGeom prst="rect">
            <a:avLst/>
          </a:prstGeom>
        </p:spPr>
      </p:pic>
      <p:sp>
        <p:nvSpPr>
          <p:cNvPr id="68" name="Freeform 10">
            <a:extLst>
              <a:ext uri="{FF2B5EF4-FFF2-40B4-BE49-F238E27FC236}">
                <a16:creationId xmlns:a16="http://schemas.microsoft.com/office/drawing/2014/main" id="{3228AC1D-2415-4EB3-AD2A-E4D52F4F33ED}"/>
              </a:ext>
            </a:extLst>
          </p:cNvPr>
          <p:cNvSpPr/>
          <p:nvPr/>
        </p:nvSpPr>
        <p:spPr>
          <a:xfrm flipV="1">
            <a:off x="2718316" y="3300952"/>
            <a:ext cx="750584" cy="179278"/>
          </a:xfrm>
          <a:custGeom>
            <a:avLst/>
            <a:gdLst>
              <a:gd name="connsiteX0" fmla="*/ 0 w 3421626"/>
              <a:gd name="connsiteY0" fmla="*/ 1238864 h 1238864"/>
              <a:gd name="connsiteX1" fmla="*/ 1504336 w 3421626"/>
              <a:gd name="connsiteY1" fmla="*/ 235974 h 1238864"/>
              <a:gd name="connsiteX2" fmla="*/ 3421626 w 3421626"/>
              <a:gd name="connsiteY2" fmla="*/ 0 h 1238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21626" h="1238864">
                <a:moveTo>
                  <a:pt x="0" y="1238864"/>
                </a:moveTo>
                <a:cubicBezTo>
                  <a:pt x="467032" y="840657"/>
                  <a:pt x="934065" y="442451"/>
                  <a:pt x="1504336" y="235974"/>
                </a:cubicBezTo>
                <a:cubicBezTo>
                  <a:pt x="2074607" y="29497"/>
                  <a:pt x="2748116" y="14748"/>
                  <a:pt x="3421626" y="0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51F2F2D3-5BD3-4367-AF7E-747C25A1C03A}"/>
                  </a:ext>
                </a:extLst>
              </p:cNvPr>
              <p:cNvSpPr txBox="1"/>
              <p:nvPr/>
            </p:nvSpPr>
            <p:spPr>
              <a:xfrm>
                <a:off x="2497632" y="3855631"/>
                <a:ext cx="1657119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1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1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𝜈</m:t>
                        </m:r>
                      </m:e>
                      <m:sub>
                        <m:r>
                          <a:rPr kumimoji="0" lang="en-US" sz="11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𝜏</m:t>
                        </m:r>
                      </m:sub>
                    </m:sSub>
                  </m:oMath>
                </a14:m>
                <a:r>
                  <a:rPr kumimoji="0" lang="en-GB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flux estimation</a:t>
                </a:r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51F2F2D3-5BD3-4367-AF7E-747C25A1C0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7632" y="3855631"/>
                <a:ext cx="1657119" cy="261610"/>
              </a:xfrm>
              <a:prstGeom prst="rect">
                <a:avLst/>
              </a:prstGeom>
              <a:blipFill>
                <a:blip r:embed="rId7"/>
                <a:stretch>
                  <a:fillRect b="-1627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8D2EB9A6-079E-4452-9E21-CE14FEC0C494}"/>
                  </a:ext>
                </a:extLst>
              </p:cNvPr>
              <p:cNvSpPr txBox="1"/>
              <p:nvPr/>
            </p:nvSpPr>
            <p:spPr>
              <a:xfrm rot="448884">
                <a:off x="3008308" y="3072374"/>
                <a:ext cx="1657119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Re-evaluation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1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1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𝜈</m:t>
                        </m:r>
                      </m:e>
                      <m:sub>
                        <m:r>
                          <a:rPr kumimoji="0" lang="en-US" sz="11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𝜏</m:t>
                        </m:r>
                      </m:sub>
                    </m:sSub>
                  </m:oMath>
                </a14:m>
                <a:r>
                  <a:rPr kumimoji="0" lang="en-GB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cross-section (2020)</a:t>
                </a:r>
              </a:p>
            </p:txBody>
          </p:sp>
        </mc:Choice>
        <mc:Fallback xmlns="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8D2EB9A6-079E-4452-9E21-CE14FEC0C4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448884">
                <a:off x="3008308" y="3072374"/>
                <a:ext cx="1657119" cy="43088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" name="Freeform 13">
            <a:extLst>
              <a:ext uri="{FF2B5EF4-FFF2-40B4-BE49-F238E27FC236}">
                <a16:creationId xmlns:a16="http://schemas.microsoft.com/office/drawing/2014/main" id="{2C006379-4531-484B-8B85-A3D36899DF79}"/>
              </a:ext>
            </a:extLst>
          </p:cNvPr>
          <p:cNvSpPr/>
          <p:nvPr/>
        </p:nvSpPr>
        <p:spPr>
          <a:xfrm>
            <a:off x="2496663" y="4152373"/>
            <a:ext cx="1154106" cy="104338"/>
          </a:xfrm>
          <a:custGeom>
            <a:avLst/>
            <a:gdLst>
              <a:gd name="connsiteX0" fmla="*/ 0 w 3716594"/>
              <a:gd name="connsiteY0" fmla="*/ 88491 h 296295"/>
              <a:gd name="connsiteX1" fmla="*/ 1858297 w 3716594"/>
              <a:gd name="connsiteY1" fmla="*/ 294968 h 296295"/>
              <a:gd name="connsiteX2" fmla="*/ 3716594 w 3716594"/>
              <a:gd name="connsiteY2" fmla="*/ 0 h 296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16594" h="296295">
                <a:moveTo>
                  <a:pt x="0" y="88491"/>
                </a:moveTo>
                <a:cubicBezTo>
                  <a:pt x="619432" y="199103"/>
                  <a:pt x="1238865" y="309716"/>
                  <a:pt x="1858297" y="294968"/>
                </a:cubicBezTo>
                <a:cubicBezTo>
                  <a:pt x="2477729" y="280220"/>
                  <a:pt x="3097161" y="140110"/>
                  <a:pt x="3716594" y="0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3" name="Freeform 14">
            <a:extLst>
              <a:ext uri="{FF2B5EF4-FFF2-40B4-BE49-F238E27FC236}">
                <a16:creationId xmlns:a16="http://schemas.microsoft.com/office/drawing/2014/main" id="{412E3E70-D25E-45C1-9708-6F7AD9EAE7C1}"/>
              </a:ext>
            </a:extLst>
          </p:cNvPr>
          <p:cNvSpPr/>
          <p:nvPr/>
        </p:nvSpPr>
        <p:spPr>
          <a:xfrm>
            <a:off x="2508339" y="4422438"/>
            <a:ext cx="1361603" cy="473024"/>
          </a:xfrm>
          <a:custGeom>
            <a:avLst/>
            <a:gdLst>
              <a:gd name="connsiteX0" fmla="*/ 0 w 5043948"/>
              <a:gd name="connsiteY0" fmla="*/ 0 h 1343271"/>
              <a:gd name="connsiteX1" fmla="*/ 2536723 w 5043948"/>
              <a:gd name="connsiteY1" fmla="*/ 324465 h 1343271"/>
              <a:gd name="connsiteX2" fmla="*/ 2566219 w 5043948"/>
              <a:gd name="connsiteY2" fmla="*/ 1061884 h 1343271"/>
              <a:gd name="connsiteX3" fmla="*/ 1946787 w 5043948"/>
              <a:gd name="connsiteY3" fmla="*/ 973394 h 1343271"/>
              <a:gd name="connsiteX4" fmla="*/ 1946787 w 5043948"/>
              <a:gd name="connsiteY4" fmla="*/ 619433 h 1343271"/>
              <a:gd name="connsiteX5" fmla="*/ 2507226 w 5043948"/>
              <a:gd name="connsiteY5" fmla="*/ 501446 h 1343271"/>
              <a:gd name="connsiteX6" fmla="*/ 3421626 w 5043948"/>
              <a:gd name="connsiteY6" fmla="*/ 825910 h 1343271"/>
              <a:gd name="connsiteX7" fmla="*/ 4336026 w 5043948"/>
              <a:gd name="connsiteY7" fmla="*/ 1297858 h 1343271"/>
              <a:gd name="connsiteX8" fmla="*/ 5043948 w 5043948"/>
              <a:gd name="connsiteY8" fmla="*/ 1297858 h 1343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043948" h="1343271">
                <a:moveTo>
                  <a:pt x="0" y="0"/>
                </a:moveTo>
                <a:cubicBezTo>
                  <a:pt x="1054510" y="73742"/>
                  <a:pt x="2109020" y="147484"/>
                  <a:pt x="2536723" y="324465"/>
                </a:cubicBezTo>
                <a:cubicBezTo>
                  <a:pt x="2964426" y="501446"/>
                  <a:pt x="2664542" y="953729"/>
                  <a:pt x="2566219" y="1061884"/>
                </a:cubicBezTo>
                <a:cubicBezTo>
                  <a:pt x="2467896" y="1170039"/>
                  <a:pt x="2050026" y="1047136"/>
                  <a:pt x="1946787" y="973394"/>
                </a:cubicBezTo>
                <a:cubicBezTo>
                  <a:pt x="1843548" y="899652"/>
                  <a:pt x="1853380" y="698091"/>
                  <a:pt x="1946787" y="619433"/>
                </a:cubicBezTo>
                <a:cubicBezTo>
                  <a:pt x="2040194" y="540775"/>
                  <a:pt x="2261420" y="467033"/>
                  <a:pt x="2507226" y="501446"/>
                </a:cubicBezTo>
                <a:cubicBezTo>
                  <a:pt x="2753032" y="535859"/>
                  <a:pt x="3116826" y="693175"/>
                  <a:pt x="3421626" y="825910"/>
                </a:cubicBezTo>
                <a:cubicBezTo>
                  <a:pt x="3726426" y="958645"/>
                  <a:pt x="4065639" y="1219200"/>
                  <a:pt x="4336026" y="1297858"/>
                </a:cubicBezTo>
                <a:cubicBezTo>
                  <a:pt x="4606413" y="1376516"/>
                  <a:pt x="4825180" y="1337187"/>
                  <a:pt x="5043948" y="1297858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Rounded Rectangle 15">
                <a:extLst>
                  <a:ext uri="{FF2B5EF4-FFF2-40B4-BE49-F238E27FC236}">
                    <a16:creationId xmlns:a16="http://schemas.microsoft.com/office/drawing/2014/main" id="{ADC66034-C080-459A-933A-2F32A41DA476}"/>
                  </a:ext>
                </a:extLst>
              </p:cNvPr>
              <p:cNvSpPr/>
              <p:nvPr/>
            </p:nvSpPr>
            <p:spPr>
              <a:xfrm>
                <a:off x="5061901" y="3892760"/>
                <a:ext cx="2067420" cy="598166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Precise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𝝂</m:t>
                        </m:r>
                      </m:e>
                      <m:sub>
                        <m:r>
                          <a:rPr kumimoji="0" lang="en-US" sz="1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𝝉</m:t>
                        </m:r>
                      </m:sub>
                    </m:sSub>
                  </m:oMath>
                </a14:m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cross-section</a:t>
                </a: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.</a:t>
                </a:r>
              </a:p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New physics searches in neutrino scattering</a:t>
                </a:r>
                <a:endPara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74" name="Rounded Rectangle 15">
                <a:extLst>
                  <a:ext uri="{FF2B5EF4-FFF2-40B4-BE49-F238E27FC236}">
                    <a16:creationId xmlns:a16="http://schemas.microsoft.com/office/drawing/2014/main" id="{ADC66034-C080-459A-933A-2F32A41DA47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1901" y="3892760"/>
                <a:ext cx="2067420" cy="598166"/>
              </a:xfrm>
              <a:prstGeom prst="roundRect">
                <a:avLst/>
              </a:prstGeom>
              <a:blipFill>
                <a:blip r:embed="rId9"/>
                <a:stretch>
                  <a:fillRect t="-13131" b="-2020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1ACD1DAF-F391-40E2-A080-3B5287EF1BAE}"/>
              </a:ext>
            </a:extLst>
          </p:cNvPr>
          <p:cNvCxnSpPr/>
          <p:nvPr/>
        </p:nvCxnSpPr>
        <p:spPr>
          <a:xfrm>
            <a:off x="4645166" y="4085187"/>
            <a:ext cx="441737" cy="61094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749721FB-8E52-499E-8D55-CDA9372605AF}"/>
              </a:ext>
            </a:extLst>
          </p:cNvPr>
          <p:cNvCxnSpPr/>
          <p:nvPr/>
        </p:nvCxnSpPr>
        <p:spPr>
          <a:xfrm flipV="1">
            <a:off x="4939165" y="4440166"/>
            <a:ext cx="331525" cy="259859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77" name="Picture 266" descr="ãhyper-kãã®ç»åæ¤ç´¢çµæ">
            <a:extLst>
              <a:ext uri="{FF2B5EF4-FFF2-40B4-BE49-F238E27FC236}">
                <a16:creationId xmlns:a16="http://schemas.microsoft.com/office/drawing/2014/main" id="{9F266A27-5563-4911-8243-68F7DFE2F3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7033" y="3067482"/>
            <a:ext cx="438797" cy="389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" name="Picture 268" descr="ãsuper-k neutrinoãã®ç»åæ¤ç´¢çµæ">
            <a:extLst>
              <a:ext uri="{FF2B5EF4-FFF2-40B4-BE49-F238E27FC236}">
                <a16:creationId xmlns:a16="http://schemas.microsoft.com/office/drawing/2014/main" id="{633FB4E1-028E-4497-9072-D759BD401D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230" y="3114836"/>
            <a:ext cx="465631" cy="306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" name="Picture 270" descr="ãdune neutrinoãã®ç»åæ¤ç´¢çµæ">
            <a:extLst>
              <a:ext uri="{FF2B5EF4-FFF2-40B4-BE49-F238E27FC236}">
                <a16:creationId xmlns:a16="http://schemas.microsoft.com/office/drawing/2014/main" id="{2E551258-C916-40B9-ABFD-8DAC19D0D9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7848" y="3418691"/>
            <a:ext cx="961860" cy="347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3BBD0CBF-A952-484F-A880-94042FAE0A0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742877" y="4696382"/>
            <a:ext cx="1090941" cy="199080"/>
          </a:xfrm>
          <a:prstGeom prst="rect">
            <a:avLst/>
          </a:prstGeom>
        </p:spPr>
      </p:pic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76971292-E81E-4E19-9A36-9812504309DA}"/>
              </a:ext>
            </a:extLst>
          </p:cNvPr>
          <p:cNvCxnSpPr/>
          <p:nvPr/>
        </p:nvCxnSpPr>
        <p:spPr>
          <a:xfrm flipV="1">
            <a:off x="5701654" y="3682400"/>
            <a:ext cx="189002" cy="214727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4C4C4085-2F41-47CC-858D-5E30E18A09BA}"/>
                  </a:ext>
                </a:extLst>
              </p:cNvPr>
              <p:cNvSpPr txBox="1"/>
              <p:nvPr/>
            </p:nvSpPr>
            <p:spPr>
              <a:xfrm>
                <a:off x="5482293" y="2909613"/>
                <a:ext cx="174146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𝜈</m:t>
                    </m:r>
                  </m:oMath>
                </a14:m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oscillation experiments</a:t>
                </a:r>
                <a:endPara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4C4C4085-2F41-47CC-858D-5E30E18A09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2293" y="2909613"/>
                <a:ext cx="1741464" cy="261610"/>
              </a:xfrm>
              <a:prstGeom prst="rect">
                <a:avLst/>
              </a:prstGeom>
              <a:blipFill>
                <a:blip r:embed="rId14"/>
                <a:stretch>
                  <a:fillRect b="-1627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657A1843-2425-48F8-9A66-8068074EE96D}"/>
              </a:ext>
            </a:extLst>
          </p:cNvPr>
          <p:cNvCxnSpPr/>
          <p:nvPr/>
        </p:nvCxnSpPr>
        <p:spPr>
          <a:xfrm>
            <a:off x="5778169" y="4448338"/>
            <a:ext cx="230061" cy="21353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8D36A09C-C30D-49F2-B38F-3DA83379923E}"/>
                  </a:ext>
                </a:extLst>
              </p:cNvPr>
              <p:cNvSpPr txBox="1"/>
              <p:nvPr/>
            </p:nvSpPr>
            <p:spPr>
              <a:xfrm>
                <a:off x="5780444" y="4867420"/>
                <a:ext cx="1109071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Astrophysical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1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1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𝜈</m:t>
                        </m:r>
                      </m:e>
                      <m:sub>
                        <m:r>
                          <a:rPr kumimoji="0" lang="en-US" sz="11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𝜏</m:t>
                        </m:r>
                      </m:sub>
                    </m:sSub>
                  </m:oMath>
                </a14:m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observations</a:t>
                </a:r>
                <a:endPara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8D36A09C-C30D-49F2-B38F-3DA8337992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0444" y="4867420"/>
                <a:ext cx="1109071" cy="430887"/>
              </a:xfrm>
              <a:prstGeom prst="rect">
                <a:avLst/>
              </a:prstGeom>
              <a:blipFill>
                <a:blip r:embed="rId15"/>
                <a:stretch>
                  <a:fillRect b="-845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5" name="Freeform 72">
            <a:extLst>
              <a:ext uri="{FF2B5EF4-FFF2-40B4-BE49-F238E27FC236}">
                <a16:creationId xmlns:a16="http://schemas.microsoft.com/office/drawing/2014/main" id="{3A78790C-5E97-46C2-B97F-954529812A24}"/>
              </a:ext>
            </a:extLst>
          </p:cNvPr>
          <p:cNvSpPr/>
          <p:nvPr/>
        </p:nvSpPr>
        <p:spPr>
          <a:xfrm>
            <a:off x="2439198" y="3527771"/>
            <a:ext cx="2759909" cy="358531"/>
          </a:xfrm>
          <a:custGeom>
            <a:avLst/>
            <a:gdLst>
              <a:gd name="connsiteX0" fmla="*/ 0 w 6972300"/>
              <a:gd name="connsiteY0" fmla="*/ 1018139 h 1018139"/>
              <a:gd name="connsiteX1" fmla="*/ 1104900 w 6972300"/>
              <a:gd name="connsiteY1" fmla="*/ 351389 h 1018139"/>
              <a:gd name="connsiteX2" fmla="*/ 2419350 w 6972300"/>
              <a:gd name="connsiteY2" fmla="*/ 65639 h 1018139"/>
              <a:gd name="connsiteX3" fmla="*/ 3867150 w 6972300"/>
              <a:gd name="connsiteY3" fmla="*/ 8489 h 1018139"/>
              <a:gd name="connsiteX4" fmla="*/ 5314950 w 6972300"/>
              <a:gd name="connsiteY4" fmla="*/ 198989 h 1018139"/>
              <a:gd name="connsiteX5" fmla="*/ 6972300 w 6972300"/>
              <a:gd name="connsiteY5" fmla="*/ 960989 h 1018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72300" h="1018139">
                <a:moveTo>
                  <a:pt x="0" y="1018139"/>
                </a:moveTo>
                <a:cubicBezTo>
                  <a:pt x="350837" y="764139"/>
                  <a:pt x="701675" y="510139"/>
                  <a:pt x="1104900" y="351389"/>
                </a:cubicBezTo>
                <a:cubicBezTo>
                  <a:pt x="1508125" y="192639"/>
                  <a:pt x="1958975" y="122789"/>
                  <a:pt x="2419350" y="65639"/>
                </a:cubicBezTo>
                <a:cubicBezTo>
                  <a:pt x="2879725" y="8489"/>
                  <a:pt x="3384550" y="-13736"/>
                  <a:pt x="3867150" y="8489"/>
                </a:cubicBezTo>
                <a:cubicBezTo>
                  <a:pt x="4349750" y="30714"/>
                  <a:pt x="4797425" y="40239"/>
                  <a:pt x="5314950" y="198989"/>
                </a:cubicBezTo>
                <a:cubicBezTo>
                  <a:pt x="5832475" y="357739"/>
                  <a:pt x="6402387" y="659364"/>
                  <a:pt x="6972300" y="960989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32B369EE-FF79-4CAF-B1E9-D067CD108C99}"/>
              </a:ext>
            </a:extLst>
          </p:cNvPr>
          <p:cNvSpPr txBox="1"/>
          <p:nvPr/>
        </p:nvSpPr>
        <p:spPr>
          <a:xfrm>
            <a:off x="1789658" y="3269877"/>
            <a:ext cx="8228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-2008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3C859E4B-53FE-4D41-8161-9B3E2E84EA25}"/>
              </a:ext>
            </a:extLst>
          </p:cNvPr>
          <p:cNvSpPr txBox="1"/>
          <p:nvPr/>
        </p:nvSpPr>
        <p:spPr>
          <a:xfrm>
            <a:off x="4446689" y="4337918"/>
            <a:ext cx="8228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2027?-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1D701934-BB00-47AC-AA00-5E41938EA4C5}"/>
              </a:ext>
            </a:extLst>
          </p:cNvPr>
          <p:cNvSpPr txBox="1"/>
          <p:nvPr/>
        </p:nvSpPr>
        <p:spPr>
          <a:xfrm>
            <a:off x="5115940" y="5011571"/>
            <a:ext cx="8228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2022-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9" name="AutoShape 3">
            <a:extLst>
              <a:ext uri="{FF2B5EF4-FFF2-40B4-BE49-F238E27FC236}">
                <a16:creationId xmlns:a16="http://schemas.microsoft.com/office/drawing/2014/main" id="{5E6AB01D-432E-4B18-9F62-556E80EA0679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941375" y="3648729"/>
            <a:ext cx="1755106" cy="936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7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90" name="Line 5">
            <a:extLst>
              <a:ext uri="{FF2B5EF4-FFF2-40B4-BE49-F238E27FC236}">
                <a16:creationId xmlns:a16="http://schemas.microsoft.com/office/drawing/2014/main" id="{C4A50E6D-35DC-4688-B4F7-891C0F65903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139724" y="4083093"/>
            <a:ext cx="531621" cy="202368"/>
          </a:xfrm>
          <a:prstGeom prst="line">
            <a:avLst/>
          </a:prstGeom>
          <a:noFill/>
          <a:ln w="57150">
            <a:solidFill>
              <a:srgbClr val="AFABAB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7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93" name="Line 6">
            <a:extLst>
              <a:ext uri="{FF2B5EF4-FFF2-40B4-BE49-F238E27FC236}">
                <a16:creationId xmlns:a16="http://schemas.microsoft.com/office/drawing/2014/main" id="{A02E176A-519D-4762-899D-A978F37C3FF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254316" y="4207198"/>
            <a:ext cx="586921" cy="78264"/>
          </a:xfrm>
          <a:prstGeom prst="line">
            <a:avLst/>
          </a:prstGeom>
          <a:noFill/>
          <a:ln w="57150">
            <a:solidFill>
              <a:srgbClr val="3366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7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21" name="Line 7">
            <a:extLst>
              <a:ext uri="{FF2B5EF4-FFF2-40B4-BE49-F238E27FC236}">
                <a16:creationId xmlns:a16="http://schemas.microsoft.com/office/drawing/2014/main" id="{CF4DF955-58CD-43F9-8DD3-F3BBE025FA6C}"/>
              </a:ext>
            </a:extLst>
          </p:cNvPr>
          <p:cNvSpPr>
            <a:spLocks noChangeShapeType="1"/>
          </p:cNvSpPr>
          <p:nvPr/>
        </p:nvSpPr>
        <p:spPr bwMode="auto">
          <a:xfrm>
            <a:off x="1826155" y="4207198"/>
            <a:ext cx="328022" cy="78264"/>
          </a:xfrm>
          <a:prstGeom prst="line">
            <a:avLst/>
          </a:prstGeom>
          <a:noFill/>
          <a:ln w="57150">
            <a:solidFill>
              <a:srgbClr val="0070C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7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23" name="Rectangle 8">
            <a:extLst>
              <a:ext uri="{FF2B5EF4-FFF2-40B4-BE49-F238E27FC236}">
                <a16:creationId xmlns:a16="http://schemas.microsoft.com/office/drawing/2014/main" id="{D75DA39C-A613-449C-9E4E-6C0A6845AC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43632" y="3727056"/>
            <a:ext cx="516167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ja-JP" sz="4000" b="0" i="0" u="none" strike="noStrike" kern="1200" cap="none" spc="0" normalizeH="0" baseline="0" noProof="0" dirty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Calibri" panose="020F0502020204030204" pitchFamily="34" charset="0"/>
                <a:ea typeface="游ゴシック" panose="020B0400000000000000" pitchFamily="50" charset="-128"/>
                <a:cs typeface="+mn-cs"/>
              </a:rPr>
              <a:t>Ds</a:t>
            </a:r>
            <a:endParaRPr kumimoji="0" lang="ja-JP" altLang="ja-JP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24" name="Rectangle 9">
            <a:extLst>
              <a:ext uri="{FF2B5EF4-FFF2-40B4-BE49-F238E27FC236}">
                <a16:creationId xmlns:a16="http://schemas.microsoft.com/office/drawing/2014/main" id="{6F023900-4EA8-45AD-A13C-66C6BA1AE8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3618" y="3727056"/>
            <a:ext cx="724557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ja-JP" sz="4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游ゴシック" panose="020B0400000000000000" pitchFamily="50" charset="-128"/>
                <a:cs typeface="+mn-cs"/>
              </a:rPr>
              <a:t>Tau</a:t>
            </a:r>
            <a:endParaRPr kumimoji="0" lang="ja-JP" altLang="ja-JP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32C16064-F665-4674-A633-F40FC8CD42A9}"/>
              </a:ext>
            </a:extLst>
          </p:cNvPr>
          <p:cNvSpPr/>
          <p:nvPr/>
        </p:nvSpPr>
        <p:spPr>
          <a:xfrm>
            <a:off x="2312894" y="4421393"/>
            <a:ext cx="3474720" cy="906330"/>
          </a:xfrm>
          <a:custGeom>
            <a:avLst/>
            <a:gdLst>
              <a:gd name="connsiteX0" fmla="*/ 0 w 3474720"/>
              <a:gd name="connsiteY0" fmla="*/ 0 h 906330"/>
              <a:gd name="connsiteX1" fmla="*/ 613186 w 3474720"/>
              <a:gd name="connsiteY1" fmla="*/ 193638 h 906330"/>
              <a:gd name="connsiteX2" fmla="*/ 1054250 w 3474720"/>
              <a:gd name="connsiteY2" fmla="*/ 419548 h 906330"/>
              <a:gd name="connsiteX3" fmla="*/ 1624405 w 3474720"/>
              <a:gd name="connsiteY3" fmla="*/ 828339 h 906330"/>
              <a:gd name="connsiteX4" fmla="*/ 2926080 w 3474720"/>
              <a:gd name="connsiteY4" fmla="*/ 903642 h 906330"/>
              <a:gd name="connsiteX5" fmla="*/ 3474720 w 3474720"/>
              <a:gd name="connsiteY5" fmla="*/ 785308 h 906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74720" h="906330">
                <a:moveTo>
                  <a:pt x="0" y="0"/>
                </a:moveTo>
                <a:cubicBezTo>
                  <a:pt x="218739" y="61856"/>
                  <a:pt x="437478" y="123713"/>
                  <a:pt x="613186" y="193638"/>
                </a:cubicBezTo>
                <a:cubicBezTo>
                  <a:pt x="788894" y="263563"/>
                  <a:pt x="885714" y="313765"/>
                  <a:pt x="1054250" y="419548"/>
                </a:cubicBezTo>
                <a:cubicBezTo>
                  <a:pt x="1222786" y="525331"/>
                  <a:pt x="1312433" y="747657"/>
                  <a:pt x="1624405" y="828339"/>
                </a:cubicBezTo>
                <a:cubicBezTo>
                  <a:pt x="1936377" y="909021"/>
                  <a:pt x="2617694" y="910814"/>
                  <a:pt x="2926080" y="903642"/>
                </a:cubicBezTo>
                <a:cubicBezTo>
                  <a:pt x="3234466" y="896470"/>
                  <a:pt x="3354593" y="840889"/>
                  <a:pt x="3474720" y="785308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CD986B09-744C-4312-A7C0-4971DED7BE76}"/>
                  </a:ext>
                </a:extLst>
              </p:cNvPr>
              <p:cNvSpPr txBox="1"/>
              <p:nvPr/>
            </p:nvSpPr>
            <p:spPr>
              <a:xfrm rot="628980">
                <a:off x="1881054" y="4779651"/>
                <a:ext cx="236881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1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1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𝜈</m:t>
                        </m:r>
                      </m:e>
                      <m:sub>
                        <m:r>
                          <a:rPr kumimoji="0" lang="en-US" sz="11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𝜏</m:t>
                        </m:r>
                      </m:sub>
                    </m:sSub>
                  </m:oMath>
                </a14:m>
                <a:r>
                  <a:rPr kumimoji="0" lang="en-GB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flux constraint through the study of charm production</a:t>
                </a:r>
              </a:p>
            </p:txBody>
          </p:sp>
        </mc:Choice>
        <mc:Fallback xmlns="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CD986B09-744C-4312-A7C0-4971DED7BE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628980">
                <a:off x="1881054" y="4779651"/>
                <a:ext cx="2368810" cy="430887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6148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D6BDFD-B0AB-485D-B24E-CA8DD5696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Beam requirement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FF25767-3658-4C72-9C6B-4BD498BDC3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Beam: 400 GeV proton</a:t>
            </a:r>
          </a:p>
          <a:p>
            <a:r>
              <a:rPr lang="en-US" altLang="ja-JP" dirty="0"/>
              <a:t>Beam size/shape: 2 cm x 2 cm. </a:t>
            </a:r>
          </a:p>
          <a:p>
            <a:pPr lvl="1"/>
            <a:r>
              <a:rPr lang="en-US" altLang="ja-JP" dirty="0"/>
              <a:t>Gaussian-like shape is better than square-like profile.</a:t>
            </a:r>
          </a:p>
          <a:p>
            <a:pPr lvl="1"/>
            <a:r>
              <a:rPr lang="en-US" altLang="ja-JP" dirty="0"/>
              <a:t>A sigma of distribution ~10 mm (not RMS) </a:t>
            </a:r>
          </a:p>
          <a:p>
            <a:pPr lvl="1"/>
            <a:r>
              <a:rPr lang="en-US" altLang="ja-JP" dirty="0">
                <a:solidFill>
                  <a:srgbClr val="0070C0"/>
                </a:solidFill>
              </a:rPr>
              <a:t>2022 beam shape at H4 is good, 2021 H2 was better</a:t>
            </a:r>
          </a:p>
          <a:p>
            <a:pPr lvl="1"/>
            <a:r>
              <a:rPr lang="en-US" altLang="ja-JP" dirty="0"/>
              <a:t>No beam divergence = No Q-magnet working nearer than 100 m</a:t>
            </a:r>
          </a:p>
          <a:p>
            <a:r>
              <a:rPr lang="en-US" altLang="ja-JP" dirty="0"/>
              <a:t>Beam intensity: a few x 10</a:t>
            </a:r>
            <a:r>
              <a:rPr lang="en-US" altLang="ja-JP" baseline="30000" dirty="0"/>
              <a:t>5</a:t>
            </a:r>
            <a:r>
              <a:rPr lang="en-US" altLang="ja-JP" dirty="0"/>
              <a:t>/spill</a:t>
            </a:r>
          </a:p>
          <a:p>
            <a:r>
              <a:rPr lang="en-US" altLang="ja-JP" dirty="0"/>
              <a:t>Spill time structure: flatter is better</a:t>
            </a:r>
          </a:p>
        </p:txBody>
      </p:sp>
    </p:spTree>
    <p:extLst>
      <p:ext uri="{BB962C8B-B14F-4D97-AF65-F5344CB8AC3E}">
        <p14:creationId xmlns:p14="http://schemas.microsoft.com/office/powerpoint/2010/main" val="33467815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DCA7BD-B693-424B-8721-3A05E3397B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3954"/>
            <a:ext cx="10515600" cy="691212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Requirements for infrastructure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8099240-707A-4486-9D12-CEF4C5DB81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6667" y="720854"/>
            <a:ext cx="10834124" cy="435133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altLang="ja-JP" sz="2400" dirty="0"/>
              <a:t>Movable table (</a:t>
            </a:r>
            <a:r>
              <a:rPr lang="en-US" altLang="ja-JP" sz="2400" dirty="0" err="1"/>
              <a:t>Nikhef</a:t>
            </a:r>
            <a:r>
              <a:rPr lang="en-US" altLang="ja-JP" sz="2400" dirty="0"/>
              <a:t> table or equivalent</a:t>
            </a:r>
            <a:r>
              <a:rPr kumimoji="1" lang="en-US" altLang="ja-JP" sz="2400" dirty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400" dirty="0"/>
              <a:t>Beam profile monitor </a:t>
            </a:r>
            <a:endParaRPr lang="en-US" altLang="ja-JP" sz="2400" dirty="0">
              <a:solidFill>
                <a:srgbClr val="C0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400" dirty="0">
                <a:solidFill>
                  <a:srgbClr val="C00000"/>
                </a:solidFill>
              </a:rPr>
              <a:t>XDWC in front of NA65 detector (longer cable </a:t>
            </a:r>
            <a:r>
              <a:rPr lang="en-US" altLang="ja-JP" sz="2400" dirty="0">
                <a:solidFill>
                  <a:srgbClr val="C00000"/>
                </a:solidFill>
              </a:rPr>
              <a:t>is needed)</a:t>
            </a:r>
            <a:endParaRPr kumimoji="1" lang="en-US" altLang="ja-JP" sz="2400" dirty="0">
              <a:solidFill>
                <a:srgbClr val="C0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400" dirty="0"/>
              <a:t>Vacuum pipe to transport proton beam</a:t>
            </a: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2400" dirty="0"/>
              <a:t>Storage of the target mover (1m x 2 m + some carton boxes)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01E8ECA6-5B21-445A-B292-DF481D4C56D3}"/>
              </a:ext>
            </a:extLst>
          </p:cNvPr>
          <p:cNvGrpSpPr/>
          <p:nvPr/>
        </p:nvGrpSpPr>
        <p:grpSpPr>
          <a:xfrm>
            <a:off x="81361" y="2839878"/>
            <a:ext cx="5819274" cy="3889396"/>
            <a:chOff x="81360" y="2676479"/>
            <a:chExt cx="8104499" cy="4052795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812E57A3-A9D5-4BAF-B9A2-9CD308495FE9}"/>
                </a:ext>
              </a:extLst>
            </p:cNvPr>
            <p:cNvSpPr/>
            <p:nvPr/>
          </p:nvSpPr>
          <p:spPr>
            <a:xfrm>
              <a:off x="6038869" y="5332199"/>
              <a:ext cx="931321" cy="279987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2ED43B25-8DE8-4A1B-BEBD-C7A21DF2247F}"/>
                </a:ext>
              </a:extLst>
            </p:cNvPr>
            <p:cNvSpPr/>
            <p:nvPr/>
          </p:nvSpPr>
          <p:spPr>
            <a:xfrm>
              <a:off x="6415049" y="3080617"/>
              <a:ext cx="237688" cy="2256639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D4231FE-6D08-4471-9A0D-F360BEA96C35}"/>
                </a:ext>
              </a:extLst>
            </p:cNvPr>
            <p:cNvSpPr/>
            <p:nvPr/>
          </p:nvSpPr>
          <p:spPr>
            <a:xfrm>
              <a:off x="6087877" y="4512813"/>
              <a:ext cx="327171" cy="196097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47663CA3-3B76-4A0F-BF79-DC3B6F19704C}"/>
                </a:ext>
              </a:extLst>
            </p:cNvPr>
            <p:cNvSpPr/>
            <p:nvPr/>
          </p:nvSpPr>
          <p:spPr>
            <a:xfrm>
              <a:off x="6160582" y="3834008"/>
              <a:ext cx="237688" cy="678805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D40C1889-E7EE-4A99-A611-F639F7AD0B6F}"/>
                </a:ext>
              </a:extLst>
            </p:cNvPr>
            <p:cNvSpPr/>
            <p:nvPr/>
          </p:nvSpPr>
          <p:spPr>
            <a:xfrm>
              <a:off x="5532806" y="5619092"/>
              <a:ext cx="2239861" cy="111018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/>
                <a:t>Movable table</a:t>
              </a:r>
              <a:endParaRPr kumimoji="1" lang="ja-JP" altLang="en-US" dirty="0"/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4DEA383A-6D80-4DED-96ED-E1120A2F23A0}"/>
                </a:ext>
              </a:extLst>
            </p:cNvPr>
            <p:cNvSpPr txBox="1"/>
            <p:nvPr/>
          </p:nvSpPr>
          <p:spPr>
            <a:xfrm>
              <a:off x="5315355" y="2676479"/>
              <a:ext cx="28705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DsTau target mover</a:t>
              </a:r>
            </a:p>
            <a:p>
              <a:r>
                <a:rPr lang="en-US" altLang="ja-JP" dirty="0"/>
                <a:t>~200 kg</a:t>
              </a:r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F42665DF-BA16-42F9-8107-792F697AF691}"/>
                </a:ext>
              </a:extLst>
            </p:cNvPr>
            <p:cNvSpPr/>
            <p:nvPr/>
          </p:nvSpPr>
          <p:spPr>
            <a:xfrm>
              <a:off x="257087" y="3626442"/>
              <a:ext cx="4538886" cy="1048624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/>
                <a:t>Vacuum pipe</a:t>
              </a:r>
            </a:p>
            <a:p>
              <a:pPr algn="ctr"/>
              <a:endParaRPr kumimoji="1" lang="en-US" altLang="ja-JP" dirty="0"/>
            </a:p>
            <a:p>
              <a:pPr algn="ctr"/>
              <a:endParaRPr kumimoji="1" lang="ja-JP" altLang="en-US" dirty="0"/>
            </a:p>
          </p:txBody>
        </p:sp>
        <p:cxnSp>
          <p:nvCxnSpPr>
            <p:cNvPr id="13" name="直線矢印コネクタ 12">
              <a:extLst>
                <a:ext uri="{FF2B5EF4-FFF2-40B4-BE49-F238E27FC236}">
                  <a16:creationId xmlns:a16="http://schemas.microsoft.com/office/drawing/2014/main" id="{92606799-BA7F-424F-8261-D24FDC0C630E}"/>
                </a:ext>
              </a:extLst>
            </p:cNvPr>
            <p:cNvCxnSpPr>
              <a:cxnSpLocks/>
            </p:cNvCxnSpPr>
            <p:nvPr/>
          </p:nvCxnSpPr>
          <p:spPr>
            <a:xfrm>
              <a:off x="81360" y="4183418"/>
              <a:ext cx="6006517" cy="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E9C00F62-6743-4F5E-99DD-456988939F65}"/>
                </a:ext>
              </a:extLst>
            </p:cNvPr>
            <p:cNvSpPr/>
            <p:nvPr/>
          </p:nvSpPr>
          <p:spPr>
            <a:xfrm>
              <a:off x="4868678" y="3626442"/>
              <a:ext cx="237688" cy="1048624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C4E2F308-690F-45AB-B2A0-D4A1ECB1E1C6}"/>
                </a:ext>
              </a:extLst>
            </p:cNvPr>
            <p:cNvSpPr txBox="1"/>
            <p:nvPr/>
          </p:nvSpPr>
          <p:spPr>
            <a:xfrm>
              <a:off x="4192979" y="4796998"/>
              <a:ext cx="1528436" cy="3848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XDWC</a:t>
              </a:r>
              <a:endParaRPr kumimoji="1" lang="ja-JP" altLang="en-US" dirty="0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C1C0AFC-EAA8-4E44-B440-9EC708A42DA2}"/>
                </a:ext>
              </a:extLst>
            </p:cNvPr>
            <p:cNvSpPr/>
            <p:nvPr/>
          </p:nvSpPr>
          <p:spPr>
            <a:xfrm>
              <a:off x="6750607" y="3992696"/>
              <a:ext cx="100668" cy="414187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02F5FD45-C19E-4B72-95F8-280E4ED2251E}"/>
                </a:ext>
              </a:extLst>
            </p:cNvPr>
            <p:cNvSpPr txBox="1"/>
            <p:nvPr/>
          </p:nvSpPr>
          <p:spPr>
            <a:xfrm>
              <a:off x="6671795" y="3699410"/>
              <a:ext cx="13482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/>
                <a:t>Counter</a:t>
              </a:r>
              <a:endParaRPr kumimoji="1" lang="ja-JP" altLang="en-US" sz="1200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ADF519A4-527F-44C2-8BA5-CE004C2EB135}"/>
                </a:ext>
              </a:extLst>
            </p:cNvPr>
            <p:cNvSpPr/>
            <p:nvPr/>
          </p:nvSpPr>
          <p:spPr>
            <a:xfrm>
              <a:off x="5652876" y="3587784"/>
              <a:ext cx="80502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/>
                <a:t>Detector</a:t>
              </a:r>
              <a:endParaRPr lang="ja-JP" altLang="en-US" sz="1200" dirty="0"/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D18BF50D-EDB2-4A9B-9EAF-20145D77E149}"/>
              </a:ext>
            </a:extLst>
          </p:cNvPr>
          <p:cNvGrpSpPr>
            <a:grpSpLocks noChangeAspect="1"/>
          </p:cNvGrpSpPr>
          <p:nvPr/>
        </p:nvGrpSpPr>
        <p:grpSpPr>
          <a:xfrm>
            <a:off x="6598609" y="2989608"/>
            <a:ext cx="4884341" cy="3770589"/>
            <a:chOff x="188570" y="484187"/>
            <a:chExt cx="7477125" cy="5772150"/>
          </a:xfrm>
        </p:grpSpPr>
        <p:pic>
          <p:nvPicPr>
            <p:cNvPr id="22" name="図 21">
              <a:extLst>
                <a:ext uri="{FF2B5EF4-FFF2-40B4-BE49-F238E27FC236}">
                  <a16:creationId xmlns:a16="http://schemas.microsoft.com/office/drawing/2014/main" id="{9E982C45-F9BB-4C7A-B82F-5E5D0A3983D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8570" y="484187"/>
              <a:ext cx="7477125" cy="5772150"/>
            </a:xfrm>
            <a:prstGeom prst="rect">
              <a:avLst/>
            </a:prstGeom>
          </p:spPr>
        </p:pic>
        <p:sp>
          <p:nvSpPr>
            <p:cNvPr id="23" name="矢印: 下 22">
              <a:extLst>
                <a:ext uri="{FF2B5EF4-FFF2-40B4-BE49-F238E27FC236}">
                  <a16:creationId xmlns:a16="http://schemas.microsoft.com/office/drawing/2014/main" id="{DAFFACB3-45F4-42BA-BB0E-897867096165}"/>
                </a:ext>
              </a:extLst>
            </p:cNvPr>
            <p:cNvSpPr/>
            <p:nvPr/>
          </p:nvSpPr>
          <p:spPr>
            <a:xfrm>
              <a:off x="3101546" y="1027906"/>
              <a:ext cx="358346" cy="38076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740A023F-EF2A-46D8-B4A5-702E88BB5991}"/>
                </a:ext>
              </a:extLst>
            </p:cNvPr>
            <p:cNvSpPr txBox="1"/>
            <p:nvPr/>
          </p:nvSpPr>
          <p:spPr>
            <a:xfrm>
              <a:off x="2817341" y="629166"/>
              <a:ext cx="2421925" cy="4932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b="1" dirty="0">
                  <a:solidFill>
                    <a:schemeClr val="bg1"/>
                  </a:solidFill>
                </a:rPr>
                <a:t>XWDC</a:t>
              </a:r>
              <a:endParaRPr kumimoji="1" lang="ja-JP" alt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8474D29B-A4EC-4E30-AB72-D0090EEC1F97}"/>
                </a:ext>
              </a:extLst>
            </p:cNvPr>
            <p:cNvSpPr txBox="1"/>
            <p:nvPr/>
          </p:nvSpPr>
          <p:spPr>
            <a:xfrm>
              <a:off x="3546978" y="2010490"/>
              <a:ext cx="2421925" cy="4932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b="1" dirty="0">
                  <a:solidFill>
                    <a:schemeClr val="bg1"/>
                  </a:solidFill>
                </a:rPr>
                <a:t>Target mover</a:t>
              </a:r>
              <a:endParaRPr kumimoji="1" lang="ja-JP" alt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5E6B50C5-3B10-419A-8E8D-6F5DD8ADEBF2}"/>
                </a:ext>
              </a:extLst>
            </p:cNvPr>
            <p:cNvSpPr/>
            <p:nvPr/>
          </p:nvSpPr>
          <p:spPr>
            <a:xfrm rot="21091598">
              <a:off x="2856100" y="3033351"/>
              <a:ext cx="919064" cy="59416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b="1" dirty="0" err="1"/>
                <a:t>Emul-sion</a:t>
              </a:r>
              <a:endParaRPr kumimoji="1" lang="ja-JP" altLang="en-US" sz="1200" b="1" dirty="0"/>
            </a:p>
          </p:txBody>
        </p:sp>
      </p:grp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97F07D9A-4AFA-4527-85D0-79571B6A78BA}"/>
              </a:ext>
            </a:extLst>
          </p:cNvPr>
          <p:cNvSpPr txBox="1"/>
          <p:nvPr/>
        </p:nvSpPr>
        <p:spPr>
          <a:xfrm>
            <a:off x="10777037" y="2632899"/>
            <a:ext cx="1359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2021 setup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560156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</TotalTime>
  <Words>314</Words>
  <Application>Microsoft Office PowerPoint</Application>
  <PresentationFormat>ワイド画面</PresentationFormat>
  <Paragraphs>64</Paragraphs>
  <Slides>3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游ゴシック</vt:lpstr>
      <vt:lpstr>游ゴシック Light</vt:lpstr>
      <vt:lpstr>Arial</vt:lpstr>
      <vt:lpstr>Calibri</vt:lpstr>
      <vt:lpstr>Cambria Math</vt:lpstr>
      <vt:lpstr>Times New Roman</vt:lpstr>
      <vt:lpstr>Office テーマ</vt:lpstr>
      <vt:lpstr>The NA65/DsTau experiment at the CERN SPS</vt:lpstr>
      <vt:lpstr>Beam requirement</vt:lpstr>
      <vt:lpstr>Requirements for infrastructure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NA65/DsTau</dc:title>
  <dc:creator>有賀 昭貴</dc:creator>
  <cp:lastModifiedBy>有賀 昭貴</cp:lastModifiedBy>
  <cp:revision>17</cp:revision>
  <dcterms:created xsi:type="dcterms:W3CDTF">2021-05-20T11:07:11Z</dcterms:created>
  <dcterms:modified xsi:type="dcterms:W3CDTF">2023-03-27T15:17:04Z</dcterms:modified>
</cp:coreProperties>
</file>