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526" r:id="rId3"/>
    <p:sldId id="521" r:id="rId4"/>
    <p:sldId id="523" r:id="rId5"/>
    <p:sldId id="522" r:id="rId6"/>
    <p:sldId id="527" r:id="rId7"/>
    <p:sldId id="451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2" clrIdx="0">
    <p:extLst>
      <p:ext uri="{19B8F6BF-5375-455C-9EA6-DF929625EA0E}">
        <p15:presenceInfo xmlns:p15="http://schemas.microsoft.com/office/powerpoint/2012/main" userId="S-1-5-21-1526224874-1540688658-1361462980-11378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9F12"/>
    <a:srgbClr val="0055A0"/>
    <a:srgbClr val="FBA695"/>
    <a:srgbClr val="E4471C"/>
    <a:srgbClr val="E80202"/>
    <a:srgbClr val="104282"/>
    <a:srgbClr val="F9D03E"/>
    <a:srgbClr val="000000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807" autoAdjust="0"/>
  </p:normalViewPr>
  <p:slideViewPr>
    <p:cSldViewPr snapToGrid="0" snapToObjects="1">
      <p:cViewPr varScale="1">
        <p:scale>
          <a:sx n="142" d="100"/>
          <a:sy n="142" d="100"/>
        </p:scale>
        <p:origin x="144" y="44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0" d="100"/>
          <a:sy n="100" d="100"/>
        </p:scale>
        <p:origin x="3552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3B1B2-45D6-4458-AEBF-412F1E339A09}" type="datetimeFigureOut">
              <a:rPr lang="en-GB" smtClean="0"/>
              <a:pPr/>
              <a:t>24/03/2023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48C59-78F1-41BB-9016-33F1A3024E2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066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pPr/>
              <a:t>24/03/2023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24-Mar-23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24-Mar-23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24-Mar-23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FFA 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164"/>
            <a:ext cx="9144000" cy="3955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  <a:tileRect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64"/>
            <a:ext cx="8226854" cy="39552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Espace réservé du texte 29"/>
          <p:cNvSpPr>
            <a:spLocks noGrp="1"/>
          </p:cNvSpPr>
          <p:nvPr>
            <p:ph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8105" y="481992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2519837" y="4819924"/>
            <a:ext cx="501174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>
                <a:effectLst/>
                <a:latin typeface="Roboto" panose="02000000000000000000" pitchFamily="2" charset="0"/>
              </a:rPr>
              <a:t>234</a:t>
            </a:r>
            <a:r>
              <a:rPr lang="en-US" baseline="30000" dirty="0" err="1"/>
              <a:t>rd</a:t>
            </a:r>
            <a:r>
              <a:rPr lang="en-GB" sz="1200" b="0" i="0" dirty="0">
                <a:effectLst/>
                <a:latin typeface="Roboto" panose="02000000000000000000" pitchFamily="2" charset="0"/>
              </a:rPr>
              <a:t> Machine Protection Panel Meeting</a:t>
            </a:r>
            <a:r>
              <a:rPr lang="en-US" baseline="0" dirty="0"/>
              <a:t> – 24</a:t>
            </a:r>
            <a:r>
              <a:rPr lang="en-US" baseline="30000" dirty="0"/>
              <a:t>rd</a:t>
            </a:r>
            <a:r>
              <a:rPr lang="en-US" baseline="0" dirty="0"/>
              <a:t> March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046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5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 userDrawn="1"/>
        </p:nvSpPr>
        <p:spPr>
          <a:xfrm>
            <a:off x="2324100" y="4947293"/>
            <a:ext cx="449580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25" dirty="0">
                <a:latin typeface="+mj-lt"/>
              </a:rPr>
              <a:t>S. Gabourin / </a:t>
            </a:r>
            <a:r>
              <a:rPr lang="en-GB" sz="825" dirty="0">
                <a:latin typeface="+mj-lt"/>
              </a:rPr>
              <a:t>Workshop on Beam Interlock Systems</a:t>
            </a:r>
            <a:r>
              <a:rPr lang="en-US" sz="825" dirty="0">
                <a:latin typeface="+mj-lt"/>
              </a:rPr>
              <a:t> / 3-4 Jan 2015</a:t>
            </a:r>
          </a:p>
        </p:txBody>
      </p:sp>
    </p:spTree>
    <p:extLst>
      <p:ext uri="{BB962C8B-B14F-4D97-AF65-F5344CB8AC3E}">
        <p14:creationId xmlns:p14="http://schemas.microsoft.com/office/powerpoint/2010/main" val="483226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5715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68576" tIns="34289" rIns="68576" bIns="3428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69057"/>
            <a:ext cx="633412" cy="47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120253"/>
            <a:ext cx="49053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40494"/>
            <a:ext cx="609600" cy="2192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25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825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5715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Rectangle 47"/>
          <p:cNvSpPr>
            <a:spLocks noChangeArrowheads="1"/>
          </p:cNvSpPr>
          <p:nvPr userDrawn="1"/>
        </p:nvSpPr>
        <p:spPr bwMode="auto">
          <a:xfrm>
            <a:off x="0" y="4972050"/>
            <a:ext cx="9144000" cy="17145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68576" tIns="34289" rIns="68576" bIns="3428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4972050"/>
            <a:ext cx="89916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FFFFFF"/>
                </a:solidFill>
              </a:rPr>
              <a:t>         Rüdiger Schmidt                    JAS 2014						page </a:t>
            </a:r>
            <a:fld id="{20038FFA-3A97-494A-BECD-4DC9B4D1BD4C}" type="slidenum">
              <a:rPr lang="en-US" sz="9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4981575"/>
            <a:ext cx="73152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9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13216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D9233-6A9F-4196-9545-033839082F73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93DAE3-BE18-4D87-9776-FD360A2DE588}"/>
              </a:ext>
            </a:extLst>
          </p:cNvPr>
          <p:cNvSpPr txBox="1"/>
          <p:nvPr userDrawn="1"/>
        </p:nvSpPr>
        <p:spPr>
          <a:xfrm>
            <a:off x="-2" y="4964906"/>
            <a:ext cx="8001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/>
              <a:t>Adrian Miranda Fontan TE-MPE-MI                     MPE Technical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78305472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908795"/>
            <a:ext cx="4040188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908795"/>
            <a:ext cx="4041775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857842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3"/>
            <a:ext cx="4041775" cy="2857842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0E323E1D-A437-422F-B502-7AD1E78AD5C2}" type="datetime1">
              <a:rPr lang="en-US" smtClean="0"/>
              <a:t>24-Mar-23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FFFFFF"/>
                </a:solidFill>
              </a:defRPr>
            </a:lvl1pPr>
          </a:lstStyle>
          <a:p>
            <a:r>
              <a:rPr lang="en-US"/>
              <a:t>Adrian Miranda Fontan                                                           TE-MPE-MI WIC team            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67544" y="2"/>
            <a:ext cx="8208912" cy="35718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238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dirty="0"/>
              <a:t>Cliquez et modifiez le titre</a:t>
            </a:r>
            <a:endParaRPr kumimoji="0"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475658" y="398078"/>
            <a:ext cx="7200801" cy="198473"/>
          </a:xfrm>
        </p:spPr>
        <p:txBody>
          <a:bodyPr anchor="ctr">
            <a:noAutofit/>
          </a:bodyPr>
          <a:lstStyle>
            <a:lvl1pPr marL="20574" indent="0">
              <a:buNone/>
              <a:defRPr sz="1013" b="1" i="1">
                <a:solidFill>
                  <a:schemeClr val="tx1"/>
                </a:solidFill>
                <a:effectLst/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6" y="633246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29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8105" y="479647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04282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1"/>
          <p:cNvSpPr txBox="1">
            <a:spLocks/>
          </p:cNvSpPr>
          <p:nvPr userDrawn="1"/>
        </p:nvSpPr>
        <p:spPr>
          <a:xfrm>
            <a:off x="3177540" y="4806198"/>
            <a:ext cx="49325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>
                <a:solidFill>
                  <a:srgbClr val="104282"/>
                </a:solidFill>
              </a:rPr>
              <a:t>Raffaello Secondo, TE-MPE-MI</a:t>
            </a:r>
            <a:r>
              <a:rPr lang="en-US" sz="1100" b="0" baseline="0" dirty="0">
                <a:solidFill>
                  <a:srgbClr val="104282"/>
                </a:solidFill>
              </a:rPr>
              <a:t>  - </a:t>
            </a:r>
            <a:r>
              <a:rPr lang="en-US" sz="1100" b="0" dirty="0">
                <a:solidFill>
                  <a:srgbClr val="104282"/>
                </a:solidFill>
              </a:rPr>
              <a:t>BIS Overview - </a:t>
            </a:r>
            <a:r>
              <a:rPr lang="en-US" sz="1100" b="0" baseline="0" dirty="0">
                <a:solidFill>
                  <a:srgbClr val="104282"/>
                </a:solidFill>
              </a:rPr>
              <a:t> 03/10/2017</a:t>
            </a:r>
            <a:endParaRPr lang="en-US" sz="1100" b="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24-Mar-23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24-Mar-23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24-Mar-23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pc.web.cern.ch/sites/epc.web.cern.ch/files/logo/TE%20logo.png"/>
          <p:cNvPicPr>
            <a:picLocks noChangeAspect="1" noChangeArrowheads="1"/>
          </p:cNvPicPr>
          <p:nvPr userDrawn="1"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6" y="4718538"/>
            <a:ext cx="1688387" cy="37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3" r:id="rId14"/>
    <p:sldLayoutId id="2147483685" r:id="rId15"/>
    <p:sldLayoutId id="2147483686" r:id="rId16"/>
    <p:sldLayoutId id="2147483687" r:id="rId17"/>
    <p:sldLayoutId id="2147483688" r:id="rId1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7893" y="1412290"/>
            <a:ext cx="8228012" cy="115538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br>
              <a:rPr lang="en-GB" sz="2800" b="1" dirty="0"/>
            </a:br>
            <a:r>
              <a:rPr lang="en-GB" sz="2800" b="1" dirty="0"/>
              <a:t>Status of MPE-MI Systems in the LHC</a:t>
            </a:r>
            <a:endParaRPr lang="en-US" sz="1800" i="1" dirty="0"/>
          </a:p>
        </p:txBody>
      </p:sp>
      <p:sp>
        <p:nvSpPr>
          <p:cNvPr id="6" name="Text Placeholder 5"/>
          <p:cNvSpPr>
            <a:spLocks noGrp="1"/>
          </p:cNvSpPr>
          <p:nvPr>
            <p:ph idx="4294967295"/>
          </p:nvPr>
        </p:nvSpPr>
        <p:spPr>
          <a:xfrm>
            <a:off x="1481603" y="2514142"/>
            <a:ext cx="6180794" cy="12673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GB" sz="1600" b="0" i="0" dirty="0">
                <a:effectLst/>
                <a:latin typeface="Roboto" panose="02000000000000000000" pitchFamily="2" charset="0"/>
              </a:rPr>
              <a:t>234</a:t>
            </a:r>
            <a:r>
              <a:rPr lang="en-GB" sz="1600" b="0" i="0" baseline="30000" dirty="0">
                <a:effectLst/>
                <a:latin typeface="Roboto" panose="02000000000000000000" pitchFamily="2" charset="0"/>
              </a:rPr>
              <a:t>rd</a:t>
            </a:r>
            <a:r>
              <a:rPr lang="en-GB" sz="1600" b="0" i="0" dirty="0">
                <a:effectLst/>
                <a:latin typeface="Roboto" panose="02000000000000000000" pitchFamily="2" charset="0"/>
              </a:rPr>
              <a:t> Machine Protection Panel Meeting</a:t>
            </a:r>
            <a:endParaRPr lang="en-GB" sz="1800" b="0" i="0" dirty="0">
              <a:effectLst/>
              <a:latin typeface="Roboto" panose="02000000000000000000" pitchFamily="2" charset="0"/>
            </a:endParaRPr>
          </a:p>
          <a:p>
            <a:pPr marL="36576" indent="0" algn="ctr">
              <a:buNone/>
            </a:pPr>
            <a:endParaRPr lang="en-GB" sz="1800" dirty="0"/>
          </a:p>
          <a:p>
            <a:pPr marL="36576" indent="0" algn="ctr">
              <a:buNone/>
            </a:pPr>
            <a:r>
              <a:rPr lang="en-GB" sz="1600" dirty="0"/>
              <a:t>Raffaello</a:t>
            </a:r>
            <a:r>
              <a:rPr lang="en-GB" sz="1600" dirty="0">
                <a:solidFill>
                  <a:schemeClr val="accent6"/>
                </a:solidFill>
              </a:rPr>
              <a:t> </a:t>
            </a:r>
            <a:r>
              <a:rPr lang="en-GB" sz="1600" dirty="0"/>
              <a:t>Secondo</a:t>
            </a:r>
            <a:br>
              <a:rPr lang="en-GB" sz="1600" dirty="0"/>
            </a:br>
            <a:r>
              <a:rPr lang="en-GB" sz="1100" i="1" dirty="0"/>
              <a:t>on behalf of TE-MPE-MI</a:t>
            </a:r>
            <a:endParaRPr lang="en-GB" sz="1800" i="1" dirty="0"/>
          </a:p>
        </p:txBody>
      </p:sp>
      <p:pic>
        <p:nvPicPr>
          <p:cNvPr id="1030" name="Picture 6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00" y="223401"/>
            <a:ext cx="984447" cy="98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83145" y="4045360"/>
            <a:ext cx="14975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latin typeface="Roboto"/>
              </a:rPr>
              <a:t>24</a:t>
            </a:r>
            <a:r>
              <a:rPr lang="en-GB" sz="1400" baseline="30000" dirty="0">
                <a:latin typeface="Roboto"/>
              </a:rPr>
              <a:t>rd</a:t>
            </a:r>
            <a:r>
              <a:rPr lang="en-GB" sz="1400" dirty="0">
                <a:latin typeface="Roboto"/>
              </a:rPr>
              <a:t> March 2023</a:t>
            </a:r>
          </a:p>
        </p:txBody>
      </p:sp>
    </p:spTree>
    <p:extLst>
      <p:ext uri="{BB962C8B-B14F-4D97-AF65-F5344CB8AC3E}">
        <p14:creationId xmlns:p14="http://schemas.microsoft.com/office/powerpoint/2010/main" val="2720188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75055"/>
            <a:ext cx="8226854" cy="3955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2837E6-704C-402A-9B51-99C181F7BFC6}"/>
              </a:ext>
            </a:extLst>
          </p:cNvPr>
          <p:cNvSpPr txBox="1"/>
          <p:nvPr/>
        </p:nvSpPr>
        <p:spPr>
          <a:xfrm>
            <a:off x="299957" y="957366"/>
            <a:ext cx="44497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latin typeface="+mj-lt"/>
              </a:rPr>
              <a:t>All 8 WIC systems operational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latin typeface="+mj-lt"/>
              </a:rPr>
              <a:t>No changes done on the WIC side </a:t>
            </a:r>
          </a:p>
          <a:p>
            <a:r>
              <a:rPr lang="en-US" sz="1400" b="1" dirty="0">
                <a:solidFill>
                  <a:srgbClr val="0055A0"/>
                </a:solidFill>
                <a:latin typeface="+mj-lt"/>
              </a:rPr>
              <a:t>except in P1 and P5 because of BBCW not repairable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3EF2E63-D599-F96C-7242-EA8B42F17ACA}"/>
              </a:ext>
            </a:extLst>
          </p:cNvPr>
          <p:cNvGrpSpPr/>
          <p:nvPr/>
        </p:nvGrpSpPr>
        <p:grpSpPr>
          <a:xfrm>
            <a:off x="6938357" y="1751204"/>
            <a:ext cx="2151997" cy="3068720"/>
            <a:chOff x="6940082" y="1658140"/>
            <a:chExt cx="2151997" cy="3068720"/>
          </a:xfrm>
        </p:grpSpPr>
        <p:pic>
          <p:nvPicPr>
            <p:cNvPr id="8" name="Picture 7" descr="A picture containing indoor, engine&#10;&#10;Description automatically generated">
              <a:extLst>
                <a:ext uri="{FF2B5EF4-FFF2-40B4-BE49-F238E27FC236}">
                  <a16:creationId xmlns:a16="http://schemas.microsoft.com/office/drawing/2014/main" id="{AFA975DB-35F6-DDC5-B6AD-333C19FCEB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37286" y="1658140"/>
              <a:ext cx="1572243" cy="1494279"/>
            </a:xfrm>
            <a:prstGeom prst="ellipse">
              <a:avLst/>
            </a:prstGeom>
          </p:spPr>
        </p:pic>
        <p:pic>
          <p:nvPicPr>
            <p:cNvPr id="10" name="Picture 9" descr="A picture containing indoor, computer&#10;&#10;Description automatically generated">
              <a:extLst>
                <a:ext uri="{FF2B5EF4-FFF2-40B4-BE49-F238E27FC236}">
                  <a16:creationId xmlns:a16="http://schemas.microsoft.com/office/drawing/2014/main" id="{174B5D24-EACE-D553-3576-0650AE6013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78522" y="3478237"/>
              <a:ext cx="1482878" cy="927686"/>
            </a:xfrm>
            <a:prstGeom prst="round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05EC3DA-36A6-0149-32C6-7B89B43079FB}"/>
                </a:ext>
              </a:extLst>
            </p:cNvPr>
            <p:cNvCxnSpPr>
              <a:cxnSpLocks/>
              <a:stCxn id="8" idx="4"/>
            </p:cNvCxnSpPr>
            <p:nvPr/>
          </p:nvCxnSpPr>
          <p:spPr>
            <a:xfrm flipH="1">
              <a:off x="8174175" y="3152419"/>
              <a:ext cx="49233" cy="32581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4595C4E-3846-B9F8-3F2B-08C839F593BD}"/>
                </a:ext>
              </a:extLst>
            </p:cNvPr>
            <p:cNvSpPr txBox="1"/>
            <p:nvPr/>
          </p:nvSpPr>
          <p:spPr>
            <a:xfrm>
              <a:off x="6940082" y="4419083"/>
              <a:ext cx="21519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WIC rear patch panel in P5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CDF538E-76F1-0C0D-AE1A-1BCE0EB505E5}"/>
                </a:ext>
              </a:extLst>
            </p:cNvPr>
            <p:cNvSpPr/>
            <p:nvPr/>
          </p:nvSpPr>
          <p:spPr>
            <a:xfrm>
              <a:off x="7919961" y="3535308"/>
              <a:ext cx="431800" cy="38735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5C25315-180B-3FAB-1569-FCD3FE35BA00}"/>
              </a:ext>
            </a:extLst>
          </p:cNvPr>
          <p:cNvGrpSpPr/>
          <p:nvPr/>
        </p:nvGrpSpPr>
        <p:grpSpPr>
          <a:xfrm>
            <a:off x="5022633" y="523146"/>
            <a:ext cx="2377098" cy="2955800"/>
            <a:chOff x="5060188" y="615072"/>
            <a:chExt cx="2377098" cy="2955800"/>
          </a:xfrm>
        </p:grpSpPr>
        <p:pic>
          <p:nvPicPr>
            <p:cNvPr id="31" name="Picture 30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5E8EFE2B-7967-F96D-8521-9382235B38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60188" y="2331563"/>
              <a:ext cx="2134460" cy="928833"/>
            </a:xfrm>
            <a:prstGeom prst="round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646D0A0-78DC-8C85-A862-C4E91BAFF19C}"/>
                </a:ext>
              </a:extLst>
            </p:cNvPr>
            <p:cNvSpPr txBox="1"/>
            <p:nvPr/>
          </p:nvSpPr>
          <p:spPr>
            <a:xfrm>
              <a:off x="5060188" y="3263095"/>
              <a:ext cx="21344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WIC rear patch panel in P1</a:t>
              </a:r>
            </a:p>
          </p:txBody>
        </p:sp>
        <p:pic>
          <p:nvPicPr>
            <p:cNvPr id="26" name="Picture 25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0B978D44-1D53-61F2-E399-7B2E97E016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42878" y="615072"/>
              <a:ext cx="1594408" cy="1494280"/>
            </a:xfrm>
            <a:prstGeom prst="ellipse">
              <a:avLst/>
            </a:prstGeom>
          </p:spPr>
        </p:pic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F2624EA-6E54-C14C-1E52-3D01985613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99815" y="2196744"/>
              <a:ext cx="115367" cy="53140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7238FD5-B2E7-1D29-BF72-9B6D8ADCAC02}"/>
                </a:ext>
              </a:extLst>
            </p:cNvPr>
            <p:cNvSpPr/>
            <p:nvPr/>
          </p:nvSpPr>
          <p:spPr>
            <a:xfrm>
              <a:off x="6227548" y="2775985"/>
              <a:ext cx="469871" cy="43657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A69D37F6-26E6-EE23-8F14-9BC8178183E6}"/>
              </a:ext>
            </a:extLst>
          </p:cNvPr>
          <p:cNvSpPr txBox="1"/>
          <p:nvPr/>
        </p:nvSpPr>
        <p:spPr>
          <a:xfrm>
            <a:off x="268769" y="2019872"/>
            <a:ext cx="465524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The interlock cables of the power converters below were disconnected and replaced by a bridge: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55A0"/>
                </a:solidFill>
                <a:latin typeface="+mj-lt"/>
              </a:rPr>
              <a:t>R.BBCW.L1B1 in P1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55A0"/>
                </a:solidFill>
                <a:latin typeface="+mj-lt"/>
              </a:rPr>
              <a:t>R.BBCW.L5B1 in P5</a:t>
            </a:r>
            <a:endParaRPr lang="en-US" sz="1400" dirty="0">
              <a:latin typeface="+mj-lt"/>
            </a:endParaRPr>
          </a:p>
          <a:p>
            <a:endParaRPr lang="en-US" sz="1400" dirty="0">
              <a:latin typeface="+mj-lt"/>
            </a:endParaRPr>
          </a:p>
          <a:p>
            <a:r>
              <a:rPr lang="en-US" sz="1400" dirty="0">
                <a:latin typeface="+mj-lt"/>
              </a:rPr>
              <a:t>In order to have a permanent </a:t>
            </a:r>
            <a:r>
              <a:rPr lang="en-US" sz="1400" b="1" dirty="0">
                <a:solidFill>
                  <a:srgbClr val="0055A0"/>
                </a:solidFill>
                <a:latin typeface="+mj-lt"/>
              </a:rPr>
              <a:t>“</a:t>
            </a:r>
            <a:r>
              <a:rPr lang="en-US" sz="1400" b="1" dirty="0" err="1">
                <a:solidFill>
                  <a:srgbClr val="0055A0"/>
                </a:solidFill>
                <a:latin typeface="+mj-lt"/>
              </a:rPr>
              <a:t>PC_Status</a:t>
            </a:r>
            <a:r>
              <a:rPr lang="en-US" sz="1400" b="1" dirty="0">
                <a:solidFill>
                  <a:srgbClr val="0055A0"/>
                </a:solidFill>
                <a:latin typeface="+mj-lt"/>
              </a:rPr>
              <a:t>” at TRUE </a:t>
            </a:r>
            <a:r>
              <a:rPr lang="en-US" sz="1400" dirty="0">
                <a:latin typeface="+mj-lt"/>
              </a:rPr>
              <a:t>(bridge on pair 1-2) to give in turn a </a:t>
            </a:r>
            <a:r>
              <a:rPr lang="en-US" sz="1400" b="1" dirty="0">
                <a:solidFill>
                  <a:srgbClr val="0055A0"/>
                </a:solidFill>
                <a:latin typeface="+mj-lt"/>
              </a:rPr>
              <a:t>“</a:t>
            </a:r>
            <a:r>
              <a:rPr lang="en-US" sz="1400" b="1" dirty="0" err="1">
                <a:solidFill>
                  <a:srgbClr val="0055A0"/>
                </a:solidFill>
                <a:latin typeface="+mj-lt"/>
              </a:rPr>
              <a:t>User_Permit</a:t>
            </a:r>
            <a:r>
              <a:rPr lang="en-US" sz="1400" b="1" dirty="0">
                <a:solidFill>
                  <a:srgbClr val="0055A0"/>
                </a:solidFill>
                <a:latin typeface="+mj-lt"/>
              </a:rPr>
              <a:t>” </a:t>
            </a:r>
            <a:r>
              <a:rPr lang="en-US" sz="1400" b="1">
                <a:solidFill>
                  <a:srgbClr val="0055A0"/>
                </a:solidFill>
                <a:latin typeface="+mj-lt"/>
              </a:rPr>
              <a:t>at TRUE </a:t>
            </a:r>
            <a:r>
              <a:rPr lang="en-US" sz="1400" b="1" dirty="0">
                <a:solidFill>
                  <a:srgbClr val="0055A0"/>
                </a:solidFill>
                <a:latin typeface="+mj-lt"/>
              </a:rPr>
              <a:t>to the BIS</a:t>
            </a:r>
          </a:p>
          <a:p>
            <a:endParaRPr lang="en-US" sz="1400" b="1" dirty="0">
              <a:solidFill>
                <a:srgbClr val="0055A0"/>
              </a:solidFill>
              <a:latin typeface="+mj-lt"/>
            </a:endParaRPr>
          </a:p>
          <a:p>
            <a:r>
              <a:rPr lang="en-US" sz="1400" b="1" dirty="0">
                <a:solidFill>
                  <a:srgbClr val="0055A0"/>
                </a:solidFill>
                <a:latin typeface="+mj-lt"/>
              </a:rPr>
              <a:t>Remaining “B2” BBCW in P1 and P5 are protected by the WIC (No changes)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348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75055"/>
            <a:ext cx="8226854" cy="3955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PIC - FMCM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74B4BC3-F514-AD8A-E96B-740D7A8812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512" y="2124366"/>
            <a:ext cx="4498130" cy="2580576"/>
          </a:xfrm>
        </p:spPr>
        <p:txBody>
          <a:bodyPr>
            <a:normAutofit lnSpcReduction="10000"/>
          </a:bodyPr>
          <a:lstStyle/>
          <a:p>
            <a:pPr marL="322262" indent="-285750" algn="just">
              <a:buFont typeface="Wingdings" panose="05000000000000000000" pitchFamily="2" charset="2"/>
              <a:buChar char="§"/>
            </a:pPr>
            <a:r>
              <a:rPr lang="en-GB" sz="1200" b="1" i="0" dirty="0">
                <a:solidFill>
                  <a:srgbClr val="000000"/>
                </a:solidFill>
                <a:effectLst/>
                <a:latin typeface="+mj-lt"/>
              </a:rPr>
              <a:t>Boron Carbide (B4C) shielding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+mj-lt"/>
              </a:rPr>
              <a:t>installation around </a:t>
            </a:r>
            <a:r>
              <a:rPr lang="en-GB" sz="1200" b="1" i="0" dirty="0">
                <a:solidFill>
                  <a:schemeClr val="accent6"/>
                </a:solidFill>
                <a:effectLst/>
                <a:latin typeface="+mj-lt"/>
              </a:rPr>
              <a:t>PIC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+mj-lt"/>
              </a:rPr>
              <a:t> @point 1 (UL14, UL16) during YETS 22/23:</a:t>
            </a:r>
            <a:endParaRPr lang="en-GB" sz="900" dirty="0">
              <a:solidFill>
                <a:srgbClr val="000000"/>
              </a:solidFill>
              <a:latin typeface="+mj-lt"/>
            </a:endParaRPr>
          </a:p>
          <a:p>
            <a:pPr marL="457200" lvl="1" indent="-228600" algn="just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+mj-lt"/>
              </a:rPr>
              <a:t>Increasing </a:t>
            </a:r>
            <a:r>
              <a:rPr lang="en-GB" sz="1200" b="1" dirty="0">
                <a:solidFill>
                  <a:schemeClr val="accent6"/>
                </a:solidFill>
                <a:latin typeface="+mj-lt"/>
              </a:rPr>
              <a:t>PLC CPU failures </a:t>
            </a:r>
            <a:r>
              <a:rPr lang="en-GB" sz="1200" b="1" dirty="0" err="1">
                <a:solidFill>
                  <a:srgbClr val="000000"/>
                </a:solidFill>
                <a:latin typeface="+mj-lt"/>
              </a:rPr>
              <a:t>occuring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 only at point 1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 since 2017. 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#2 failures in 2022 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requiring access. </a:t>
            </a:r>
          </a:p>
          <a:p>
            <a:pPr marL="457200" lvl="1" indent="-228600" algn="just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+mj-lt"/>
              </a:rPr>
              <a:t>High energy hadrons and </a:t>
            </a:r>
            <a:r>
              <a:rPr lang="en-GB" sz="1200" dirty="0">
                <a:solidFill>
                  <a:srgbClr val="FF0000"/>
                </a:solidFill>
                <a:latin typeface="+mj-lt"/>
              </a:rPr>
              <a:t>thermal neutrons 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fluences measured in 2018 and 2022. 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Neutron fluence 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suggests large impact on failure rate.</a:t>
            </a:r>
          </a:p>
          <a:p>
            <a:pPr marL="457200" lvl="1" indent="-228600" algn="just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+mj-lt"/>
              </a:rPr>
              <a:t>Decision to 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install a 4pi B4C shielding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, to reduce </a:t>
            </a:r>
            <a:r>
              <a:rPr lang="en-GB" sz="1200" dirty="0" err="1">
                <a:solidFill>
                  <a:srgbClr val="000000"/>
                </a:solidFill>
                <a:latin typeface="+mj-lt"/>
              </a:rPr>
              <a:t>ThN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 induced SEEs</a:t>
            </a:r>
          </a:p>
          <a:p>
            <a:pPr marL="457200" lvl="1" indent="-228600" algn="just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+mj-lt"/>
              </a:rPr>
              <a:t>4x 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BATMONs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 installed to monitor fluences.</a:t>
            </a:r>
          </a:p>
          <a:p>
            <a:pPr marL="457200" lvl="1" indent="-228600" algn="just">
              <a:buFont typeface="Wingdings" panose="05000000000000000000" pitchFamily="2" charset="2"/>
              <a:buChar char="§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+mj-lt"/>
              </a:rPr>
              <a:t>A 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+mj-lt"/>
              </a:rPr>
              <a:t>thermal st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udy 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was carried out to evaluate the impact of potential overheating in the crates </a:t>
            </a:r>
            <a:r>
              <a:rPr lang="en-GB" sz="120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No risk of PLCs malfunctioning (low temperature increase).</a:t>
            </a:r>
            <a:endParaRPr lang="en-GB" sz="1200" b="0" i="0" dirty="0">
              <a:solidFill>
                <a:srgbClr val="000000"/>
              </a:solidFill>
              <a:effectLst/>
              <a:latin typeface="+mj-lt"/>
            </a:endParaRPr>
          </a:p>
          <a:p>
            <a:pPr marL="619442" lvl="1" indent="-171450" algn="just">
              <a:buFont typeface="Wingdings" panose="05000000000000000000" pitchFamily="2" charset="2"/>
              <a:buChar char="§"/>
            </a:pPr>
            <a:endParaRPr lang="en-GB" sz="1000" b="0" i="0" dirty="0">
              <a:solidFill>
                <a:srgbClr val="000000"/>
              </a:solidFill>
              <a:effectLst/>
              <a:latin typeface="+mj-lt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BF2FF6-700E-51BD-70EB-0FB6C7CC7A38}"/>
              </a:ext>
            </a:extLst>
          </p:cNvPr>
          <p:cNvGrpSpPr/>
          <p:nvPr/>
        </p:nvGrpSpPr>
        <p:grpSpPr>
          <a:xfrm>
            <a:off x="4706131" y="584647"/>
            <a:ext cx="4303399" cy="4090850"/>
            <a:chOff x="4706131" y="584647"/>
            <a:chExt cx="4303399" cy="4090850"/>
          </a:xfrm>
        </p:grpSpPr>
        <p:pic>
          <p:nvPicPr>
            <p:cNvPr id="8" name="Picture 7" descr="A picture containing floor, person&#10;&#10;Description automatically generated">
              <a:extLst>
                <a:ext uri="{FF2B5EF4-FFF2-40B4-BE49-F238E27FC236}">
                  <a16:creationId xmlns:a16="http://schemas.microsoft.com/office/drawing/2014/main" id="{585C0E19-448D-7CF1-0E26-4786076BE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06132" y="2646233"/>
              <a:ext cx="1521948" cy="202926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9" name="Picture 8" descr="A picture containing computer&#10;&#10;Description automatically generated">
              <a:extLst>
                <a:ext uri="{FF2B5EF4-FFF2-40B4-BE49-F238E27FC236}">
                  <a16:creationId xmlns:a16="http://schemas.microsoft.com/office/drawing/2014/main" id="{5F64B4BE-952A-184E-8AAB-C00AE2BAC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0599" y="584649"/>
              <a:ext cx="1434465" cy="191262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0" name="Picture 9" descr="A close-up of a computer&#10;&#10;Description automatically generated with low confidence">
              <a:extLst>
                <a:ext uri="{FF2B5EF4-FFF2-40B4-BE49-F238E27FC236}">
                  <a16:creationId xmlns:a16="http://schemas.microsoft.com/office/drawing/2014/main" id="{14468878-48E6-7832-EE1E-A58CDEC727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75064" y="584648"/>
              <a:ext cx="1434466" cy="19126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1" name="Picture 10" descr="A picture containing text, indoor&#10;&#10;Description automatically generated">
              <a:extLst>
                <a:ext uri="{FF2B5EF4-FFF2-40B4-BE49-F238E27FC236}">
                  <a16:creationId xmlns:a16="http://schemas.microsoft.com/office/drawing/2014/main" id="{7FC943E1-A32B-79C4-DD0E-1B9625D15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1608" y="2643125"/>
              <a:ext cx="2707921" cy="203094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734E0DB-49C0-3379-6B4D-EFBBE40B3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6131" y="584647"/>
              <a:ext cx="1434467" cy="191262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6592E035-B9C2-E0B5-0C07-5E18AA50B6BC}"/>
              </a:ext>
            </a:extLst>
          </p:cNvPr>
          <p:cNvSpPr txBox="1">
            <a:spLocks/>
          </p:cNvSpPr>
          <p:nvPr/>
        </p:nvSpPr>
        <p:spPr>
          <a:xfrm>
            <a:off x="134471" y="462323"/>
            <a:ext cx="4057047" cy="907256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2262" indent="-285750" algn="just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accent6"/>
                </a:solidFill>
                <a:latin typeface="+mj-lt"/>
              </a:rPr>
              <a:t>PIC</a:t>
            </a:r>
            <a:r>
              <a:rPr lang="en-GB" sz="1400" b="1" dirty="0">
                <a:solidFill>
                  <a:srgbClr val="000000"/>
                </a:solidFill>
                <a:latin typeface="+mj-lt"/>
              </a:rPr>
              <a:t> Hardware Commissioning</a:t>
            </a:r>
            <a:r>
              <a:rPr lang="en-GB" sz="1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619442" lvl="1" indent="-171450" algn="just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+mj-lt"/>
              </a:rPr>
              <a:t>All 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powering PIC tests done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 in </a:t>
            </a:r>
            <a:r>
              <a:rPr lang="en-GB" sz="1200" dirty="0" err="1">
                <a:solidFill>
                  <a:srgbClr val="000000"/>
                </a:solidFill>
                <a:latin typeface="+mj-lt"/>
              </a:rPr>
              <a:t>Acc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 testing.</a:t>
            </a:r>
          </a:p>
          <a:p>
            <a:pPr marL="619442" lvl="1" indent="-171450" algn="just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+mj-lt"/>
              </a:rPr>
              <a:t>PIC_TO_BIC tests 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ongoing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619442" lvl="1" indent="-171450" algn="just">
              <a:buFont typeface="Wingdings" panose="05000000000000000000" pitchFamily="2" charset="2"/>
              <a:buChar char="§"/>
            </a:pPr>
            <a:r>
              <a:rPr lang="en-GB" sz="1200" b="1" dirty="0">
                <a:solidFill>
                  <a:srgbClr val="000000"/>
                </a:solidFill>
                <a:latin typeface="+mj-lt"/>
              </a:rPr>
              <a:t>AUG connection to PIC 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tests </a:t>
            </a:r>
            <a:r>
              <a:rPr lang="en-GB" sz="1200" b="1" dirty="0">
                <a:solidFill>
                  <a:schemeClr val="accent6"/>
                </a:solidFill>
                <a:latin typeface="+mj-lt"/>
              </a:rPr>
              <a:t>to be analysed</a:t>
            </a:r>
            <a:endParaRPr lang="en-GB" sz="1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532E81-5091-DE40-9572-7B3EEDF0375D}"/>
              </a:ext>
            </a:extLst>
          </p:cNvPr>
          <p:cNvSpPr txBox="1"/>
          <p:nvPr/>
        </p:nvSpPr>
        <p:spPr>
          <a:xfrm>
            <a:off x="134471" y="1369579"/>
            <a:ext cx="42756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8026" indent="-171450" algn="just">
              <a:buFont typeface="Wingdings" panose="05000000000000000000" pitchFamily="2" charset="2"/>
              <a:buChar char="§"/>
            </a:pPr>
            <a:r>
              <a:rPr lang="en-GB" sz="1400" b="1" i="0" dirty="0">
                <a:solidFill>
                  <a:schemeClr val="accent6"/>
                </a:solidFill>
                <a:effectLst/>
                <a:latin typeface="+mj-lt"/>
              </a:rPr>
              <a:t>FMCM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en-GB" sz="1400" i="0" dirty="0">
                <a:solidFill>
                  <a:srgbClr val="000000"/>
                </a:solidFill>
                <a:effectLst/>
                <a:latin typeface="+mj-lt"/>
              </a:rPr>
              <a:t>- Waiting operation for LHC and SPS transfer line tests.</a:t>
            </a:r>
          </a:p>
        </p:txBody>
      </p:sp>
    </p:spTree>
    <p:extLst>
      <p:ext uri="{BB962C8B-B14F-4D97-AF65-F5344CB8AC3E}">
        <p14:creationId xmlns:p14="http://schemas.microsoft.com/office/powerpoint/2010/main" val="197833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75055"/>
            <a:ext cx="8226854" cy="3955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SMP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7571" y="489246"/>
            <a:ext cx="5783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Tests of the </a:t>
            </a:r>
            <a:r>
              <a:rPr lang="en-US" sz="1400" b="1" dirty="0"/>
              <a:t>DC-BCT1 </a:t>
            </a:r>
            <a:r>
              <a:rPr lang="en-US" sz="1400" dirty="0"/>
              <a:t>and </a:t>
            </a:r>
            <a:r>
              <a:rPr lang="en-US" sz="1400" b="1" dirty="0"/>
              <a:t>DC-BCT2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Modification of 24-bit acquisition, (</a:t>
            </a:r>
            <a:r>
              <a:rPr lang="en-US" sz="1400" b="1" dirty="0"/>
              <a:t>ECR 2802395</a:t>
            </a:r>
            <a:r>
              <a:rPr lang="en-US" sz="1400" dirty="0"/>
              <a:t>).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Test received intensity levels, including negative values.</a:t>
            </a:r>
            <a:endParaRPr lang="en-US" sz="1400" dirty="0">
              <a:solidFill>
                <a:srgbClr val="EE9F1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6E411D-E6C4-4900-84D6-38F613E1A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956" y="639117"/>
            <a:ext cx="2172948" cy="12476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52D1A9-D8BB-FDA1-EE4D-E6A02AFA7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673" y="2136307"/>
            <a:ext cx="1685381" cy="23649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63D5FF-8738-9A67-5367-3726A00FD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3" y="1227910"/>
            <a:ext cx="5957887" cy="14792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86FC95-C17C-F098-24EE-F0DD2BB8669A}"/>
              </a:ext>
            </a:extLst>
          </p:cNvPr>
          <p:cNvSpPr txBox="1"/>
          <p:nvPr/>
        </p:nvSpPr>
        <p:spPr>
          <a:xfrm>
            <a:off x="594716" y="2814371"/>
            <a:ext cx="515600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SIS/Sequencer </a:t>
            </a:r>
            <a:r>
              <a:rPr lang="en-US" sz="1400" dirty="0"/>
              <a:t>tests not repeated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Moveable Devices Allowed In</a:t>
            </a:r>
            <a:r>
              <a:rPr lang="en-US" sz="1400" dirty="0"/>
              <a:t>, </a:t>
            </a:r>
            <a:r>
              <a:rPr lang="en-US" sz="1400" b="1" dirty="0"/>
              <a:t>Stable Beams Flag tests passed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SPS</a:t>
            </a:r>
            <a:r>
              <a:rPr lang="en-US" sz="1400" dirty="0"/>
              <a:t> Flags – PBF/SBF/TBF tested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Validation of </a:t>
            </a:r>
            <a:r>
              <a:rPr lang="en-US" sz="1400" b="1" dirty="0">
                <a:solidFill>
                  <a:schemeClr val="accent6"/>
                </a:solidFill>
              </a:rPr>
              <a:t>SPS BCT5</a:t>
            </a:r>
            <a:r>
              <a:rPr lang="en-US" sz="1400" dirty="0"/>
              <a:t> connection(</a:t>
            </a:r>
            <a:r>
              <a:rPr lang="en-US" sz="1400" b="1" dirty="0"/>
              <a:t>ECR</a:t>
            </a:r>
            <a:r>
              <a:rPr lang="en-US" sz="1400" dirty="0"/>
              <a:t> </a:t>
            </a:r>
            <a:r>
              <a:rPr lang="en-US" sz="1400" b="1" dirty="0"/>
              <a:t>2822146</a:t>
            </a:r>
            <a:r>
              <a:rPr lang="en-US" sz="14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TED</a:t>
            </a:r>
            <a:r>
              <a:rPr lang="en-US" sz="1400" dirty="0"/>
              <a:t> Beam Flag logic with TEDs in </a:t>
            </a:r>
            <a:r>
              <a:rPr lang="en-US" sz="1400" b="1" dirty="0"/>
              <a:t>DUMP position </a:t>
            </a:r>
            <a:r>
              <a:rPr lang="en-US" sz="1400" dirty="0"/>
              <a:t>passed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Interface with </a:t>
            </a:r>
            <a:r>
              <a:rPr lang="en-US" sz="1400" b="1" dirty="0"/>
              <a:t>timing </a:t>
            </a:r>
            <a:r>
              <a:rPr lang="en-US" sz="1400" dirty="0"/>
              <a:t>and </a:t>
            </a:r>
            <a:r>
              <a:rPr lang="en-US" sz="1400" b="1" dirty="0"/>
              <a:t>CRC </a:t>
            </a:r>
            <a:r>
              <a:rPr lang="en-US" sz="1400" dirty="0"/>
              <a:t>tested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EBFB93-AA0C-95D3-CEB2-7B3345989C87}"/>
              </a:ext>
            </a:extLst>
          </p:cNvPr>
          <p:cNvSpPr txBox="1"/>
          <p:nvPr/>
        </p:nvSpPr>
        <p:spPr>
          <a:xfrm>
            <a:off x="594717" y="4188244"/>
            <a:ext cx="45755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</a:rPr>
              <a:t>Beam Tests </a:t>
            </a:r>
            <a:r>
              <a:rPr lang="en-US" sz="1400" b="1" dirty="0"/>
              <a:t>to be performed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28046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75055"/>
            <a:ext cx="8226854" cy="3955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1834" y="3067552"/>
            <a:ext cx="80210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IST tests status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Injection BIS IST - passed on 23</a:t>
            </a:r>
            <a:r>
              <a:rPr lang="en-US" sz="1400" baseline="30000" dirty="0"/>
              <a:t>rd</a:t>
            </a:r>
            <a:r>
              <a:rPr lang="en-US" sz="1400" dirty="0"/>
              <a:t> March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LHC Ring IST passed on all points, IST on point 7 to be repeated after removal of jumpers	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Jumpers on TZ76 possibly to be removed next </a:t>
            </a:r>
            <a:r>
              <a:rPr lang="en-US" sz="1400" b="1" dirty="0"/>
              <a:t>Wednesday </a:t>
            </a:r>
            <a:r>
              <a:rPr lang="en-US" sz="1400" dirty="0"/>
              <a:t>or </a:t>
            </a:r>
            <a:r>
              <a:rPr lang="en-US" sz="1400" b="1" dirty="0"/>
              <a:t>Friday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2BCA5A-3A32-FCE5-5E6B-40732A7F3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863" y="1013814"/>
            <a:ext cx="4912405" cy="3405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8E8362-B32B-1DE0-CDF4-AEB2193AF4C4}"/>
              </a:ext>
            </a:extLst>
          </p:cNvPr>
          <p:cNvSpPr txBox="1"/>
          <p:nvPr/>
        </p:nvSpPr>
        <p:spPr>
          <a:xfrm>
            <a:off x="401834" y="491744"/>
            <a:ext cx="51917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BIS Connections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/>
              <a:t>BCCM A + B, Beam 1 &amp; Beam 2</a:t>
            </a:r>
            <a:r>
              <a:rPr lang="en-US" sz="1400" dirty="0"/>
              <a:t> in UA47 disabled on input 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D2B973-3B8C-28D5-6D46-9CBD8C23065D}"/>
              </a:ext>
            </a:extLst>
          </p:cNvPr>
          <p:cNvSpPr txBox="1"/>
          <p:nvPr/>
        </p:nvSpPr>
        <p:spPr>
          <a:xfrm>
            <a:off x="401835" y="1617126"/>
            <a:ext cx="72205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BIS Input Channels </a:t>
            </a:r>
            <a:r>
              <a:rPr lang="en-US" sz="1400" b="1" dirty="0"/>
              <a:t>Jumpers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Removed Jumpers on Injection BIS – </a:t>
            </a:r>
            <a:r>
              <a:rPr lang="en-US" sz="1400" dirty="0"/>
              <a:t>21</a:t>
            </a:r>
            <a:r>
              <a:rPr lang="en-US" sz="1400" baseline="30000" dirty="0"/>
              <a:t>st</a:t>
            </a:r>
            <a:r>
              <a:rPr lang="en-US" sz="1400" dirty="0"/>
              <a:t> March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FF0000"/>
                </a:solidFill>
              </a:rPr>
              <a:t>New jumpers placed on LHC TZ76 Channel 1 – 22</a:t>
            </a:r>
            <a:r>
              <a:rPr lang="en-US" sz="1400" baseline="30000" dirty="0">
                <a:solidFill>
                  <a:srgbClr val="FF0000"/>
                </a:solidFill>
              </a:rPr>
              <a:t>nd</a:t>
            </a:r>
            <a:r>
              <a:rPr lang="en-US" sz="1400" dirty="0">
                <a:solidFill>
                  <a:srgbClr val="FF0000"/>
                </a:solidFill>
              </a:rPr>
              <a:t> March (vacuum B1 &amp; B2)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1B80D2-31F3-BC16-9CC9-AF5EE65D0A0F}"/>
              </a:ext>
            </a:extLst>
          </p:cNvPr>
          <p:cNvSpPr txBox="1"/>
          <p:nvPr/>
        </p:nvSpPr>
        <p:spPr>
          <a:xfrm>
            <a:off x="406299" y="2447554"/>
            <a:ext cx="45755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BIS Local Loop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Local loop removed from point 6 – 21</a:t>
            </a:r>
            <a:r>
              <a:rPr lang="en-US" sz="1400" baseline="30000" dirty="0"/>
              <a:t>st</a:t>
            </a:r>
            <a:r>
              <a:rPr lang="en-US" sz="1400" dirty="0"/>
              <a:t> March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EF5AB8-8101-F399-6F92-14C0CE1F8F7A}"/>
              </a:ext>
            </a:extLst>
          </p:cNvPr>
          <p:cNvSpPr txBox="1"/>
          <p:nvPr/>
        </p:nvSpPr>
        <p:spPr>
          <a:xfrm>
            <a:off x="406298" y="4021659"/>
            <a:ext cx="585793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Setup Beam Flag on LHC Injection BIS </a:t>
            </a:r>
            <a:r>
              <a:rPr lang="en-US" sz="1400" dirty="0"/>
              <a:t>(SR2 and SR8)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Moved from LHC-SBF to </a:t>
            </a:r>
            <a:r>
              <a:rPr lang="en-US" sz="1400" b="1" dirty="0">
                <a:solidFill>
                  <a:schemeClr val="accent6"/>
                </a:solidFill>
              </a:rPr>
              <a:t>SPS-SBF</a:t>
            </a:r>
            <a:r>
              <a:rPr lang="en-US" sz="1400" dirty="0"/>
              <a:t> – 15</a:t>
            </a:r>
            <a:r>
              <a:rPr lang="en-US" sz="1400" baseline="30000" dirty="0"/>
              <a:t>th</a:t>
            </a:r>
            <a:r>
              <a:rPr lang="en-US" sz="1400" dirty="0"/>
              <a:t> March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According to specifications, reduced redundancy of connections</a:t>
            </a:r>
          </a:p>
        </p:txBody>
      </p:sp>
    </p:spTree>
    <p:extLst>
      <p:ext uri="{BB962C8B-B14F-4D97-AF65-F5344CB8AC3E}">
        <p14:creationId xmlns:p14="http://schemas.microsoft.com/office/powerpoint/2010/main" val="3582372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66933-8CBE-CD4B-6448-8A398B93E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SBF for LHC Injection BIS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E5604B-DCE6-AAF8-6F57-2C7248BC5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F326C76-BA66-593C-27A1-01DBC7266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3" y="1064070"/>
            <a:ext cx="4281879" cy="322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A46A374-7B1D-0E59-4B8A-53769EA11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931" y="1064070"/>
            <a:ext cx="4298794" cy="322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622728EF-BECD-795E-B162-369E83B0DEE2}"/>
              </a:ext>
            </a:extLst>
          </p:cNvPr>
          <p:cNvSpPr/>
          <p:nvPr/>
        </p:nvSpPr>
        <p:spPr>
          <a:xfrm>
            <a:off x="4147200" y="2571750"/>
            <a:ext cx="777600" cy="51705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32481C-DA92-6316-B226-325D73176F5A}"/>
              </a:ext>
            </a:extLst>
          </p:cNvPr>
          <p:cNvSpPr txBox="1"/>
          <p:nvPr/>
        </p:nvSpPr>
        <p:spPr>
          <a:xfrm>
            <a:off x="733755" y="468094"/>
            <a:ext cx="29217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Masking with</a:t>
            </a:r>
          </a:p>
          <a:p>
            <a:pPr algn="ctr"/>
            <a:r>
              <a:rPr lang="en-US" b="1" dirty="0"/>
              <a:t>LHC</a:t>
            </a:r>
            <a:r>
              <a:rPr lang="en-US" dirty="0"/>
              <a:t> Setup Beam Flag </a:t>
            </a:r>
          </a:p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65408D-BFC8-5C6A-257F-EBA9673D4FA1}"/>
              </a:ext>
            </a:extLst>
          </p:cNvPr>
          <p:cNvSpPr txBox="1"/>
          <p:nvPr/>
        </p:nvSpPr>
        <p:spPr>
          <a:xfrm>
            <a:off x="5438474" y="481369"/>
            <a:ext cx="29217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Masking with</a:t>
            </a:r>
          </a:p>
          <a:p>
            <a:pPr algn="ctr"/>
            <a:r>
              <a:rPr lang="en-US" b="1" dirty="0"/>
              <a:t>SPS</a:t>
            </a:r>
            <a:r>
              <a:rPr lang="en-US" dirty="0"/>
              <a:t> Setup Beam Flag </a:t>
            </a:r>
          </a:p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BC337F6-F057-6CDD-5F44-38BB01044E17}"/>
              </a:ext>
            </a:extLst>
          </p:cNvPr>
          <p:cNvGrpSpPr/>
          <p:nvPr/>
        </p:nvGrpSpPr>
        <p:grpSpPr>
          <a:xfrm>
            <a:off x="5214938" y="2907506"/>
            <a:ext cx="2494893" cy="1912418"/>
            <a:chOff x="5214938" y="2907506"/>
            <a:chExt cx="2494893" cy="191241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A2520A9-AC6A-54EE-9399-BFA8206B4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66891" y="3088800"/>
              <a:ext cx="1742940" cy="1731124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F4015A3-1A55-48C3-40A5-7217E197DB1D}"/>
                </a:ext>
              </a:extLst>
            </p:cNvPr>
            <p:cNvSpPr/>
            <p:nvPr/>
          </p:nvSpPr>
          <p:spPr>
            <a:xfrm>
              <a:off x="5214938" y="2907506"/>
              <a:ext cx="458614" cy="442913"/>
            </a:xfrm>
            <a:prstGeom prst="rect">
              <a:avLst/>
            </a:prstGeom>
            <a:noFill/>
            <a:ln w="222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395ADBA-F941-6A9F-A788-708DE1A1054B}"/>
                </a:ext>
              </a:extLst>
            </p:cNvPr>
            <p:cNvCxnSpPr/>
            <p:nvPr/>
          </p:nvCxnSpPr>
          <p:spPr>
            <a:xfrm>
              <a:off x="5673552" y="2907506"/>
              <a:ext cx="2036279" cy="181294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11F1220-F73D-70EB-546B-8FDA45C56E48}"/>
                </a:ext>
              </a:extLst>
            </p:cNvPr>
            <p:cNvCxnSpPr>
              <a:cxnSpLocks/>
            </p:cNvCxnSpPr>
            <p:nvPr/>
          </p:nvCxnSpPr>
          <p:spPr>
            <a:xfrm>
              <a:off x="5214938" y="3345975"/>
              <a:ext cx="751953" cy="1473949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728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4852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38872</TotalTime>
  <Words>526</Words>
  <Application>Microsoft Office PowerPoint</Application>
  <PresentationFormat>On-screen Show (16:9)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Roboto</vt:lpstr>
      <vt:lpstr>Times New Roman</vt:lpstr>
      <vt:lpstr>Wingdings</vt:lpstr>
      <vt:lpstr>CERN2Corporate16-9</vt:lpstr>
      <vt:lpstr> Status of MPE-MI Systems in the LHC</vt:lpstr>
      <vt:lpstr>WIC</vt:lpstr>
      <vt:lpstr>PIC - FMCM</vt:lpstr>
      <vt:lpstr>SMP</vt:lpstr>
      <vt:lpstr>BIS</vt:lpstr>
      <vt:lpstr>SBF for LHC Injection BIS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Hardness Assurance of COTS components for CERN accelerators</dc:title>
  <dc:creator>Ruben Garcia Alia</dc:creator>
  <cp:lastModifiedBy>Raffaello Secondo</cp:lastModifiedBy>
  <cp:revision>1311</cp:revision>
  <dcterms:created xsi:type="dcterms:W3CDTF">2017-05-06T08:11:19Z</dcterms:created>
  <dcterms:modified xsi:type="dcterms:W3CDTF">2023-03-24T08:57:57Z</dcterms:modified>
</cp:coreProperties>
</file>