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7" r:id="rId2"/>
    <p:sldId id="380" r:id="rId3"/>
    <p:sldId id="382" r:id="rId4"/>
    <p:sldId id="354" r:id="rId5"/>
    <p:sldId id="375" r:id="rId6"/>
    <p:sldId id="32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F2CD6E5A-EEC3-4371-9ED1-C2CBC8F9C166}">
          <p14:sldIdLst>
            <p14:sldId id="297"/>
            <p14:sldId id="380"/>
            <p14:sldId id="382"/>
            <p14:sldId id="354"/>
            <p14:sldId id="375"/>
            <p14:sldId id="324"/>
          </p14:sldIdLst>
        </p14:section>
        <p14:section name="Spare" id="{43EE7E0F-50ED-4C66-8432-45A4D4F35CD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DDDDDD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F2E234-2166-4655-88C8-EB16FAA390A9}" v="2" dt="2022-06-10T08:20:48.53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2882" autoAdjust="0"/>
  </p:normalViewPr>
  <p:slideViewPr>
    <p:cSldViewPr snapToGrid="0" snapToObjects="1">
      <p:cViewPr varScale="1">
        <p:scale>
          <a:sx n="99" d="100"/>
          <a:sy n="99" d="100"/>
        </p:scale>
        <p:origin x="1044" y="84"/>
      </p:cViewPr>
      <p:guideLst/>
    </p:cSldViewPr>
  </p:slideViewPr>
  <p:outlineViewPr>
    <p:cViewPr>
      <p:scale>
        <a:sx n="33" d="100"/>
        <a:sy n="33" d="100"/>
      </p:scale>
      <p:origin x="0" y="-74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4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1809572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is Arial Bold 50pt </a:t>
            </a:r>
            <a:br>
              <a:rPr lang="en-US" dirty="0"/>
            </a:br>
            <a:r>
              <a:rPr lang="en-US" dirty="0"/>
              <a:t>up to three lines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5349667"/>
            <a:ext cx="11376026" cy="981062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/>
              <a:t>Presenter Name (Department)</a:t>
            </a:r>
          </a:p>
          <a:p>
            <a:endParaRPr lang="en-US" dirty="0"/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358218FC-FD39-42EB-B67E-45FD34A06A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6" y="6330728"/>
            <a:ext cx="925158" cy="365125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/>
              <a:t>24/03/2023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System readiness &amp; YETS 22-23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59726/0.1" TargetMode="External"/><Relationship Id="rId2" Type="http://schemas.openxmlformats.org/officeDocument/2006/relationships/hyperlink" Target="https://issues.cern.ch:8443/browse/BIBML-256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s://issues.cern.ch:8443/browse/BIBML-263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cern.ch/browse/TIMING-4011" TargetMode="External"/><Relationship Id="rId2" Type="http://schemas.openxmlformats.org/officeDocument/2006/relationships/hyperlink" Target="https://issues.cern.ch/browse/BIBML-2548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ssues.cern.ch/browse/BIBML-2507" TargetMode="External"/><Relationship Id="rId4" Type="http://schemas.openxmlformats.org/officeDocument/2006/relationships/hyperlink" Target="https://issues.cern.ch/browse/TIMING-402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edms.cern.ch/document/896394" TargetMode="External"/><Relationship Id="rId2" Type="http://schemas.openxmlformats.org/officeDocument/2006/relationships/hyperlink" Target="https://checklist.cern.ch/machine/13/node/1005354?tree=open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9D29C2F-867E-4DC8-8132-5507D058AB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5267321"/>
            <a:ext cx="11376026" cy="708938"/>
          </a:xfrm>
        </p:spPr>
        <p:txBody>
          <a:bodyPr/>
          <a:lstStyle/>
          <a:p>
            <a:r>
              <a:rPr lang="en-US" sz="2000" b="1" i="1">
                <a:solidFill>
                  <a:schemeClr val="bg1">
                    <a:lumMod val="65000"/>
                  </a:schemeClr>
                </a:solidFill>
              </a:rPr>
              <a:t>234</a:t>
            </a:r>
            <a:r>
              <a:rPr lang="en-US" sz="2000" b="1" i="1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2000" b="1" i="1">
                <a:solidFill>
                  <a:schemeClr val="bg1">
                    <a:lumMod val="65000"/>
                  </a:schemeClr>
                </a:solidFill>
              </a:rPr>
              <a:t> Machine Protection Panel</a:t>
            </a:r>
            <a:endParaRPr lang="en-US" sz="2000" b="1" i="1" dirty="0">
              <a:solidFill>
                <a:schemeClr val="bg1">
                  <a:lumMod val="65000"/>
                </a:schemeClr>
              </a:solidFill>
            </a:endParaRPr>
          </a:p>
          <a:p>
            <a:br>
              <a:rPr lang="en-US" sz="2000" dirty="0"/>
            </a:br>
            <a:r>
              <a:rPr lang="en-US" sz="1800" dirty="0"/>
              <a:t>Mathieu Saccani (SY-BI-BL) on behalf of the BLM team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endParaRPr lang="en-1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A2D00-75E6-4C46-90FC-1C25A9148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693FE1-61E4-4562-A86B-CC230A4E952A}"/>
              </a:ext>
            </a:extLst>
          </p:cNvPr>
          <p:cNvSpPr txBox="1">
            <a:spLocks/>
          </p:cNvSpPr>
          <p:nvPr/>
        </p:nvSpPr>
        <p:spPr>
          <a:xfrm>
            <a:off x="407989" y="3148153"/>
            <a:ext cx="11376025" cy="18717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LHC BLM</a:t>
            </a:r>
          </a:p>
          <a:p>
            <a:pPr algn="ctr"/>
            <a:r>
              <a:rPr lang="en-GB" sz="3600" b="0" dirty="0"/>
              <a:t>System Readiness </a:t>
            </a:r>
            <a:br>
              <a:rPr lang="en-GB" sz="3600" b="0" dirty="0"/>
            </a:br>
            <a:r>
              <a:rPr lang="en-GB" sz="3600" b="0" dirty="0"/>
              <a:t>Summary of YETS 22-23 Changes</a:t>
            </a:r>
            <a:endParaRPr lang="en-150" sz="3600" i="1" dirty="0"/>
          </a:p>
        </p:txBody>
      </p:sp>
    </p:spTree>
    <p:extLst>
      <p:ext uri="{BB962C8B-B14F-4D97-AF65-F5344CB8AC3E}">
        <p14:creationId xmlns:p14="http://schemas.microsoft.com/office/powerpoint/2010/main" val="423807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525">
        <p:fade/>
      </p:transition>
    </mc:Choice>
    <mc:Fallback xmlns="">
      <p:transition spd="med" advTm="13525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EB6DE8-514B-0331-145A-41B601440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43318"/>
            <a:ext cx="11376024" cy="4757457"/>
          </a:xfrm>
        </p:spPr>
        <p:txBody>
          <a:bodyPr/>
          <a:lstStyle/>
          <a:p>
            <a:r>
              <a:rPr lang="en-US" sz="2400" dirty="0"/>
              <a:t>Monitors </a:t>
            </a:r>
            <a:r>
              <a:rPr lang="en-US" sz="2000" dirty="0">
                <a:sym typeface="Wingdings" panose="05000000000000000000" pitchFamily="2" charset="2"/>
              </a:rPr>
              <a:t> minor changes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800" b="0" dirty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en-150" sz="1600" b="0" dirty="0">
                <a:solidFill>
                  <a:srgbClr val="2F2F2F"/>
                </a:solidFill>
                <a:latin typeface="Arial"/>
              </a:rPr>
              <a:t>Installation of </a:t>
            </a:r>
            <a:r>
              <a:rPr lang="en-US" altLang="en-150" sz="1600" b="0" dirty="0">
                <a:solidFill>
                  <a:srgbClr val="00B0F0"/>
                </a:solidFill>
                <a:latin typeface="Arial"/>
              </a:rPr>
              <a:t>2 temporary detectors </a:t>
            </a:r>
            <a:r>
              <a:rPr lang="en-US" altLang="en-150" sz="1600" b="0" dirty="0">
                <a:solidFill>
                  <a:srgbClr val="2F2F2F"/>
                </a:solidFill>
                <a:latin typeface="Arial"/>
              </a:rPr>
              <a:t>at 11L/R2 TCLD collimators: </a:t>
            </a:r>
            <a:r>
              <a:rPr lang="en-US" altLang="en-150" sz="1600" b="0" dirty="0">
                <a:solidFill>
                  <a:srgbClr val="2F2F2F"/>
                </a:solidFill>
                <a:latin typeface="Arial"/>
                <a:hlinkClick r:id="rId2"/>
              </a:rPr>
              <a:t>JIRA-BIBML-2560</a:t>
            </a:r>
            <a:r>
              <a:rPr lang="en-US" altLang="en-150" sz="1600" b="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600" b="0" dirty="0">
                <a:solidFill>
                  <a:srgbClr val="2F2F2F"/>
                </a:solidFill>
                <a:latin typeface="Arial"/>
                <a:hlinkClick r:id="rId3"/>
              </a:rPr>
              <a:t>EDMS-ECR-2859726</a:t>
            </a:r>
            <a:endParaRPr lang="en-GB" sz="1600" b="0" dirty="0">
              <a:solidFill>
                <a:srgbClr val="2F2F2F"/>
              </a:solidFill>
              <a:latin typeface="Arial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en-150" sz="1600" b="0" dirty="0">
                <a:solidFill>
                  <a:srgbClr val="2F2F2F"/>
                </a:solidFill>
                <a:latin typeface="Arial"/>
              </a:rPr>
              <a:t>Installation of </a:t>
            </a:r>
            <a:r>
              <a:rPr lang="en-GB" altLang="en-150" sz="1600" b="0" dirty="0">
                <a:solidFill>
                  <a:srgbClr val="00B0F0"/>
                </a:solidFill>
                <a:latin typeface="Arial"/>
              </a:rPr>
              <a:t>2 detectors </a:t>
            </a:r>
            <a:r>
              <a:rPr lang="en-GB" altLang="en-150" sz="1600" b="0" dirty="0">
                <a:solidFill>
                  <a:srgbClr val="2F2F2F"/>
                </a:solidFill>
                <a:latin typeface="Arial"/>
              </a:rPr>
              <a:t>on the </a:t>
            </a:r>
            <a:r>
              <a:rPr lang="en-GB" altLang="en-150" sz="1600" b="0" dirty="0" err="1">
                <a:solidFill>
                  <a:srgbClr val="2F2F2F"/>
                </a:solidFill>
                <a:latin typeface="Arial"/>
              </a:rPr>
              <a:t>CryoBLM</a:t>
            </a:r>
            <a:r>
              <a:rPr lang="en-GB" altLang="en-150" sz="1600" b="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altLang="en-150" sz="1600" b="0" dirty="0" err="1">
                <a:solidFill>
                  <a:srgbClr val="2F2F2F"/>
                </a:solidFill>
                <a:latin typeface="Arial"/>
              </a:rPr>
              <a:t>sCVD</a:t>
            </a:r>
            <a:r>
              <a:rPr lang="en-GB" altLang="en-150" sz="1600" b="0" dirty="0">
                <a:solidFill>
                  <a:srgbClr val="2F2F2F"/>
                </a:solidFill>
                <a:latin typeface="Arial"/>
              </a:rPr>
              <a:t> in SR5 and SR7 (research subject): </a:t>
            </a:r>
            <a:r>
              <a:rPr lang="en-GB" altLang="en-150" sz="1600" b="0" dirty="0">
                <a:solidFill>
                  <a:srgbClr val="2F2F2F"/>
                </a:solidFill>
                <a:latin typeface="Arial"/>
                <a:hlinkClick r:id="rId4"/>
              </a:rPr>
              <a:t>JIRA-BIBML-2630</a:t>
            </a:r>
            <a:endParaRPr lang="en-GB" altLang="en-150" sz="1600" b="0" dirty="0">
              <a:solidFill>
                <a:srgbClr val="2F2F2F"/>
              </a:solidFill>
              <a:latin typeface="Arial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endParaRPr lang="en-GB" altLang="en-150" sz="1800" b="0" dirty="0">
              <a:solidFill>
                <a:srgbClr val="2F2F2F"/>
              </a:solidFill>
              <a:highlight>
                <a:srgbClr val="FF00FF"/>
              </a:highlight>
              <a:latin typeface="Arial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endParaRPr lang="en-GB" altLang="en-150" sz="1800" b="0" dirty="0">
              <a:solidFill>
                <a:srgbClr val="2F2F2F"/>
              </a:solidFill>
              <a:highlight>
                <a:srgbClr val="FF00FF"/>
              </a:highlight>
              <a:latin typeface="Arial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endParaRPr lang="en-US" sz="1800" b="0" dirty="0">
              <a:solidFill>
                <a:srgbClr val="00B0F0"/>
              </a:solidFill>
              <a:latin typeface="Arial"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/>
              <a:t>Hardware</a:t>
            </a:r>
            <a:r>
              <a:rPr lang="en-US" sz="1800" dirty="0"/>
              <a:t> </a:t>
            </a:r>
            <a:r>
              <a:rPr lang="en-US" sz="1800" dirty="0">
                <a:sym typeface="Wingdings" panose="05000000000000000000" pitchFamily="2" charset="2"/>
              </a:rPr>
              <a:t> mostly preventive maintenance</a:t>
            </a:r>
            <a:r>
              <a:rPr lang="en-US" sz="1800" dirty="0"/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Arial"/>
              </a:rPr>
              <a:t>Acquisition electronics: </a:t>
            </a:r>
            <a:r>
              <a:rPr lang="en-US" sz="1600" b="0" dirty="0">
                <a:solidFill>
                  <a:srgbClr val="00B0F0"/>
                </a:solidFill>
                <a:latin typeface="Arial"/>
              </a:rPr>
              <a:t>3 replaced &amp; 27 repaired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 BLECF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 (HV resistor, GOH, …)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Arial"/>
              </a:rPr>
              <a:t>Processing electronics: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2 replaced</a:t>
            </a:r>
            <a:r>
              <a:rPr lang="en-US" sz="1600" b="0" dirty="0">
                <a:solidFill>
                  <a:srgbClr val="00B0F0"/>
                </a:solidFill>
                <a:latin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&amp; 6 repaired BLETC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 (optical receiver,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fibre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 clean-up)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Arial"/>
              </a:rPr>
              <a:t>Survey electronics: </a:t>
            </a:r>
            <a:r>
              <a:rPr lang="en-US" sz="1600" b="0" dirty="0">
                <a:solidFill>
                  <a:srgbClr val="00B0F0"/>
                </a:solidFill>
                <a:latin typeface="Arial"/>
              </a:rPr>
              <a:t>1 replaced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BLECS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rial"/>
              </a:rPr>
              <a:t>(SRAM memory)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Arial"/>
              </a:rPr>
              <a:t>Repaired of a few </a:t>
            </a:r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  <a:latin typeface="Arial"/>
              </a:rPr>
              <a:t>WorldFIP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Arial"/>
              </a:rPr>
              <a:t> failing links (remote reset)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E670C9-713A-3084-2485-865A8BAF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4856"/>
          </a:xfrm>
        </p:spPr>
        <p:txBody>
          <a:bodyPr/>
          <a:lstStyle/>
          <a:p>
            <a:r>
              <a:rPr lang="en-US" dirty="0"/>
              <a:t>Changes during YETS 22-23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3DBDF-7919-869F-AE5F-B4DDA6DB0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1D959-2A2E-43A2-27B2-97A38555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0454C-D77A-4E86-D935-EC320984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6B3068-4AE7-3725-D953-6B6485B22C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40" t="5534" r="5539" b="7098"/>
          <a:stretch/>
        </p:blipFill>
        <p:spPr>
          <a:xfrm rot="5400000">
            <a:off x="9559649" y="3117544"/>
            <a:ext cx="2372146" cy="19695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1CC093-D473-3585-1C53-8AC1E3FC2A06}"/>
              </a:ext>
            </a:extLst>
          </p:cNvPr>
          <p:cNvSpPr txBox="1"/>
          <p:nvPr/>
        </p:nvSpPr>
        <p:spPr>
          <a:xfrm>
            <a:off x="10138184" y="5310623"/>
            <a:ext cx="121507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A11L2 new monitor</a:t>
            </a:r>
            <a:endParaRPr lang="en-GB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4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EB6DE8-514B-0331-145A-41B601440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43318"/>
            <a:ext cx="11376024" cy="4757457"/>
          </a:xfrm>
        </p:spPr>
        <p:txBody>
          <a:bodyPr/>
          <a:lstStyle/>
          <a:p>
            <a:r>
              <a:rPr lang="en-US" sz="2400" dirty="0"/>
              <a:t>Firmware </a:t>
            </a:r>
            <a:r>
              <a:rPr lang="en-US" sz="1800" dirty="0">
                <a:sym typeface="Wingdings" panose="05000000000000000000" pitchFamily="2" charset="2"/>
              </a:rPr>
              <a:t> major changes</a:t>
            </a:r>
            <a:endParaRPr lang="en-US" sz="1800" b="0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BLETC (Threshold Comparator) firmware update to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solve the RS12 Ch6/14 8MSb swap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hlinkClick r:id="rId2"/>
              </a:rPr>
              <a:t>JIRA-BIBML-2548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altLang="en-150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BLECS (Combiner &amp; Survey)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 firmware update</a:t>
            </a:r>
            <a:r>
              <a:rPr lang="en-US" sz="1600" b="0" dirty="0">
                <a:solidFill>
                  <a:srgbClr val="2F2F2F"/>
                </a:solidFill>
                <a:latin typeface="Arial"/>
              </a:rPr>
              <a:t>: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781200" lvl="1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to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rial"/>
              </a:rPr>
              <a:t>solve the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VME incompatibility with MEN-A25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(FPGA was responding too slowly)</a:t>
            </a:r>
          </a:p>
          <a:p>
            <a:pPr marL="781200" lvl="1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to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rial"/>
              </a:rPr>
              <a:t>improve the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VME throughput and stability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(block transfer added, and should solve the sanity check </a:t>
            </a:r>
            <a:r>
              <a:rPr lang="en-US" sz="1600" dirty="0">
                <a:solidFill>
                  <a:srgbClr val="2F2F2F"/>
                </a:solidFill>
                <a:latin typeface="Arial"/>
              </a:rPr>
              <a:t>to randomly fail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</a:rPr>
              <a:t>)</a:t>
            </a:r>
          </a:p>
          <a:p>
            <a:pPr marL="781200" lvl="1" indent="-4572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1600" dirty="0">
                <a:solidFill>
                  <a:srgbClr val="2F2F2F"/>
                </a:solidFill>
                <a:latin typeface="Arial"/>
              </a:rPr>
              <a:t>minor processing improvements (remove offset in connectivity check, add access to all SRAMs, …)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</a:endParaRPr>
          </a:p>
          <a:p>
            <a:r>
              <a:rPr lang="en-US" sz="2400" dirty="0"/>
              <a:t>Software and Databases</a:t>
            </a:r>
            <a:r>
              <a:rPr lang="en-US" sz="1800" dirty="0"/>
              <a:t> </a:t>
            </a:r>
            <a:r>
              <a:rPr lang="en-US" sz="1800" dirty="0">
                <a:sym typeface="Wingdings" panose="05000000000000000000" pitchFamily="2" charset="2"/>
              </a:rPr>
              <a:t> major changes</a:t>
            </a:r>
            <a:endParaRPr lang="en-US" sz="1800" b="0" dirty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b="0" dirty="0">
                <a:solidFill>
                  <a:srgbClr val="00B0F0"/>
                </a:solidFill>
              </a:rPr>
              <a:t>CPU migration </a:t>
            </a:r>
            <a:r>
              <a:rPr lang="en-GB" sz="1600" b="0" dirty="0"/>
              <a:t>from MEN-A20 to A25 (advanced from LS3 to now): </a:t>
            </a:r>
          </a:p>
          <a:p>
            <a:pPr marL="781200" lvl="1" indent="-457200">
              <a:spcBef>
                <a:spcPts val="0"/>
              </a:spcBef>
            </a:pPr>
            <a:r>
              <a:rPr lang="en-GB" sz="1600" b="0" dirty="0"/>
              <a:t>avoid losing CTIM events (missing XPOC/PM): </a:t>
            </a:r>
            <a:r>
              <a:rPr lang="en-US" altLang="en-150" sz="1600" b="0" dirty="0">
                <a:hlinkClick r:id="rId3"/>
              </a:rPr>
              <a:t>JIRA-TIMING-4011</a:t>
            </a:r>
            <a:r>
              <a:rPr lang="en-US" altLang="en-150" sz="1600" b="0" dirty="0"/>
              <a:t> &amp; </a:t>
            </a:r>
            <a:r>
              <a:rPr lang="en-US" altLang="en-150" sz="1600" b="0" dirty="0">
                <a:hlinkClick r:id="rId4"/>
              </a:rPr>
              <a:t>JIRA-TIMING-4027 </a:t>
            </a:r>
            <a:endParaRPr lang="en-US" altLang="en-150" sz="1600" b="0" dirty="0"/>
          </a:p>
          <a:p>
            <a:pPr marL="781200" lvl="1" indent="-457200">
              <a:spcBef>
                <a:spcPts val="0"/>
              </a:spcBef>
            </a:pPr>
            <a:r>
              <a:rPr lang="en-US" altLang="en-150" sz="1600" dirty="0"/>
              <a:t>give more processing time margin for real-time actions</a:t>
            </a:r>
            <a:endParaRPr lang="en-US" altLang="en-150" sz="1600" b="0" dirty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b="0" dirty="0"/>
              <a:t>LHC data </a:t>
            </a:r>
            <a:r>
              <a:rPr lang="en-GB" sz="1600" b="0" dirty="0">
                <a:solidFill>
                  <a:srgbClr val="00B0F0"/>
                </a:solidFill>
              </a:rPr>
              <a:t>concentrator</a:t>
            </a:r>
            <a:r>
              <a:rPr lang="en-GB" sz="1600" b="0" dirty="0"/>
              <a:t> new release: </a:t>
            </a:r>
            <a:r>
              <a:rPr lang="en-GB" sz="1600" b="0" dirty="0">
                <a:hlinkClick r:id="rId5"/>
              </a:rPr>
              <a:t>JIRA-BIBML-2507</a:t>
            </a:r>
            <a:endParaRPr lang="en-GB" sz="1600" b="0" dirty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b="0" dirty="0">
                <a:solidFill>
                  <a:schemeClr val="bg2">
                    <a:lumMod val="10000"/>
                  </a:schemeClr>
                </a:solidFill>
              </a:rPr>
              <a:t>Changes in </a:t>
            </a:r>
            <a:r>
              <a:rPr lang="en-GB" sz="1600" b="0" dirty="0">
                <a:solidFill>
                  <a:srgbClr val="00B0F0"/>
                </a:solidFill>
              </a:rPr>
              <a:t>FESA:</a:t>
            </a:r>
          </a:p>
          <a:p>
            <a:pPr marL="609750" lvl="1" indent="-285750">
              <a:spcBef>
                <a:spcPts val="0"/>
              </a:spcBef>
            </a:pPr>
            <a:r>
              <a:rPr lang="en-GB" sz="1600" b="0" dirty="0"/>
              <a:t>Clean-up </a:t>
            </a:r>
            <a:r>
              <a:rPr lang="en-GB" sz="1600" dirty="0"/>
              <a:t>unused properties/fields</a:t>
            </a:r>
          </a:p>
          <a:p>
            <a:pPr marL="609750" lvl="1" indent="-285750">
              <a:spcBef>
                <a:spcPts val="0"/>
              </a:spcBef>
            </a:pPr>
            <a:r>
              <a:rPr lang="en-GB" sz="1600" b="0" dirty="0"/>
              <a:t>Probes inserted in RT actions</a:t>
            </a:r>
          </a:p>
          <a:p>
            <a:pPr marL="609750" lvl="1" indent="-285750">
              <a:spcBef>
                <a:spcPts val="0"/>
              </a:spcBef>
            </a:pPr>
            <a:r>
              <a:rPr lang="en-GB" sz="1600" dirty="0"/>
              <a:t>Remove some “VME retries” as the bus is now stable</a:t>
            </a:r>
            <a:endParaRPr lang="en-GB" sz="1600" b="0" dirty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b="0" dirty="0"/>
              <a:t>Update of </a:t>
            </a:r>
            <a:r>
              <a:rPr lang="en-GB" sz="1600" b="0" dirty="0">
                <a:solidFill>
                  <a:srgbClr val="00B0F0"/>
                </a:solidFill>
              </a:rPr>
              <a:t>GUIs</a:t>
            </a:r>
            <a:r>
              <a:rPr lang="en-GB" sz="1600" b="0" dirty="0"/>
              <a:t>: </a:t>
            </a:r>
            <a:r>
              <a:rPr lang="en-GB" sz="1600" b="0" dirty="0" err="1"/>
              <a:t>BLMLHC_expert</a:t>
            </a:r>
            <a:r>
              <a:rPr lang="en-GB" sz="1600" b="0" dirty="0"/>
              <a:t>, </a:t>
            </a:r>
            <a:r>
              <a:rPr lang="en-GB" sz="1600" b="0" dirty="0" err="1"/>
              <a:t>InternalParameters</a:t>
            </a:r>
            <a:r>
              <a:rPr lang="en-GB" sz="1600" b="0" dirty="0"/>
              <a:t>, Thresholds, 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E670C9-713A-3084-2485-865A8BAF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4856"/>
          </a:xfrm>
        </p:spPr>
        <p:txBody>
          <a:bodyPr/>
          <a:lstStyle/>
          <a:p>
            <a:r>
              <a:rPr lang="en-US" dirty="0"/>
              <a:t>Changes during YETS 22-23 </a:t>
            </a:r>
            <a:r>
              <a:rPr lang="en-US" sz="2400" b="0" dirty="0"/>
              <a:t>(cont’d)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3DBDF-7919-869F-AE5F-B4DDA6DB0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1D959-2A2E-43A2-27B2-97A38555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0454C-D77A-4E86-D935-EC320984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2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791EC5-4796-4348-823D-DE2787BDB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BLM LHC System readiness</a:t>
            </a:r>
            <a:endParaRPr lang="en-1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9C15F-27E1-4801-BC5B-C8E437CD2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0E413-C0D1-4403-8F1C-5857B2D74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4BD67-BDFA-4F40-9130-C16E14F5D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FF1780-C471-478F-8CEA-E1AA16F87FE7}"/>
              </a:ext>
            </a:extLst>
          </p:cNvPr>
          <p:cNvCxnSpPr>
            <a:cxnSpLocks/>
          </p:cNvCxnSpPr>
          <p:nvPr/>
        </p:nvCxnSpPr>
        <p:spPr>
          <a:xfrm flipV="1">
            <a:off x="5272234" y="625041"/>
            <a:ext cx="3172873" cy="1604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D2782A-B13C-4B21-876F-7442552B00CA}"/>
              </a:ext>
            </a:extLst>
          </p:cNvPr>
          <p:cNvCxnSpPr>
            <a:cxnSpLocks/>
          </p:cNvCxnSpPr>
          <p:nvPr/>
        </p:nvCxnSpPr>
        <p:spPr>
          <a:xfrm>
            <a:off x="5272234" y="2522074"/>
            <a:ext cx="307141" cy="1299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8C4EDEE-2334-401F-834A-1F3BE213E669}"/>
              </a:ext>
            </a:extLst>
          </p:cNvPr>
          <p:cNvSpPr txBox="1"/>
          <p:nvPr/>
        </p:nvSpPr>
        <p:spPr>
          <a:xfrm>
            <a:off x="8445107" y="5796446"/>
            <a:ext cx="205342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Needed? </a:t>
            </a:r>
            <a:br>
              <a:rPr lang="en-US" sz="1050" dirty="0">
                <a:solidFill>
                  <a:srgbClr val="C00000"/>
                </a:solidFill>
              </a:rPr>
            </a:br>
            <a:r>
              <a:rPr lang="en-US" sz="1050" dirty="0"/>
              <a:t>Injection Inhibit test to be tested with beam by ABT &amp; BI.</a:t>
            </a:r>
            <a:endParaRPr lang="en-150" sz="10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C4B799-9C2B-4EE4-8939-5718DCC4B35B}"/>
              </a:ext>
            </a:extLst>
          </p:cNvPr>
          <p:cNvSpPr txBox="1"/>
          <p:nvPr/>
        </p:nvSpPr>
        <p:spPr>
          <a:xfrm>
            <a:off x="95731" y="5652170"/>
            <a:ext cx="25129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hlinkClick r:id="rId2"/>
              </a:rPr>
              <a:t>Checklist - MPS - BLM</a:t>
            </a:r>
            <a:endParaRPr lang="en-GB" sz="1400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C48F4E-621D-4845-B4D4-703108BA5328}"/>
              </a:ext>
            </a:extLst>
          </p:cNvPr>
          <p:cNvSpPr txBox="1"/>
          <p:nvPr/>
        </p:nvSpPr>
        <p:spPr>
          <a:xfrm>
            <a:off x="5272234" y="3893082"/>
            <a:ext cx="203912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10000"/>
                  </a:schemeClr>
                </a:solidFill>
              </a:rPr>
              <a:t>Machine Checkout (“IST”)</a:t>
            </a:r>
            <a:endParaRPr lang="en-150" sz="105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E22FA1-8613-49B2-8E17-AA534164ABC6}"/>
              </a:ext>
            </a:extLst>
          </p:cNvPr>
          <p:cNvSpPr txBox="1"/>
          <p:nvPr/>
        </p:nvSpPr>
        <p:spPr>
          <a:xfrm>
            <a:off x="8840407" y="3881340"/>
            <a:ext cx="125455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10000"/>
                  </a:schemeClr>
                </a:solidFill>
              </a:rPr>
              <a:t>Tests with Beam</a:t>
            </a:r>
            <a:endParaRPr lang="en-150" sz="105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B9BAD5-561A-D6C9-7128-E0E626931F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4" b="294"/>
          <a:stretch/>
        </p:blipFill>
        <p:spPr>
          <a:xfrm>
            <a:off x="167447" y="1663376"/>
            <a:ext cx="5032082" cy="38077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3752BE-57F0-1BF5-5DE2-79AB43EC0D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08797" y="614095"/>
            <a:ext cx="1853440" cy="30077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91FDE7-4CA4-0143-88D8-159C987161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30093" y="4111264"/>
            <a:ext cx="1867085" cy="9873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382D048-C2F8-51AE-6FAE-514DC89D43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3620" y="4076306"/>
            <a:ext cx="1867085" cy="157728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8D7A082-0CA9-AA9E-0C3F-B9048AD6DDCD}"/>
              </a:ext>
            </a:extLst>
          </p:cNvPr>
          <p:cNvSpPr txBox="1"/>
          <p:nvPr/>
        </p:nvSpPr>
        <p:spPr>
          <a:xfrm>
            <a:off x="8392831" y="426630"/>
            <a:ext cx="203912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10000"/>
                  </a:schemeClr>
                </a:solidFill>
              </a:rPr>
              <a:t>Hardware Checkout</a:t>
            </a:r>
            <a:endParaRPr lang="en-150" sz="105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CE058A-9355-4B4E-9C72-478EC85F55D1}"/>
              </a:ext>
            </a:extLst>
          </p:cNvPr>
          <p:cNvSpPr txBox="1"/>
          <p:nvPr/>
        </p:nvSpPr>
        <p:spPr>
          <a:xfrm>
            <a:off x="1614825" y="1501793"/>
            <a:ext cx="203912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>
                    <a:lumMod val="10000"/>
                  </a:schemeClr>
                </a:solidFill>
              </a:rPr>
              <a:t>BLM MPS Checklist</a:t>
            </a:r>
            <a:endParaRPr lang="en-150" sz="105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83FF2C-911D-B429-8BEA-C98C68C77CBE}"/>
              </a:ext>
            </a:extLst>
          </p:cNvPr>
          <p:cNvCxnSpPr>
            <a:cxnSpLocks/>
          </p:cNvCxnSpPr>
          <p:nvPr/>
        </p:nvCxnSpPr>
        <p:spPr>
          <a:xfrm>
            <a:off x="5263219" y="2335770"/>
            <a:ext cx="3324920" cy="1638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E9F8E8B-8ED5-17EC-267F-FA8AA4A83D5D}"/>
              </a:ext>
            </a:extLst>
          </p:cNvPr>
          <p:cNvSpPr txBox="1"/>
          <p:nvPr/>
        </p:nvSpPr>
        <p:spPr>
          <a:xfrm flipH="1">
            <a:off x="10480597" y="558656"/>
            <a:ext cx="12580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Completed 20</a:t>
            </a:r>
            <a:r>
              <a:rPr lang="en-US" baseline="30000" dirty="0">
                <a:solidFill>
                  <a:srgbClr val="00B050"/>
                </a:solidFill>
              </a:rPr>
              <a:t>th</a:t>
            </a:r>
            <a:r>
              <a:rPr lang="en-US" dirty="0">
                <a:solidFill>
                  <a:srgbClr val="00B050"/>
                </a:solidFill>
              </a:rPr>
              <a:t> Mar 23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986A69-437E-7B1B-6D42-0DA1A6B0155A}"/>
              </a:ext>
            </a:extLst>
          </p:cNvPr>
          <p:cNvSpPr txBox="1"/>
          <p:nvPr/>
        </p:nvSpPr>
        <p:spPr>
          <a:xfrm flipH="1">
            <a:off x="10503159" y="4032313"/>
            <a:ext cx="115384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C000"/>
                </a:solidFill>
              </a:rPr>
              <a:t>Scheduled 3</a:t>
            </a:r>
            <a:r>
              <a:rPr lang="en-US" baseline="30000" dirty="0">
                <a:solidFill>
                  <a:srgbClr val="FFC000"/>
                </a:solidFill>
              </a:rPr>
              <a:t>rd</a:t>
            </a:r>
            <a:r>
              <a:rPr lang="en-US" dirty="0">
                <a:solidFill>
                  <a:srgbClr val="FFC000"/>
                </a:solidFill>
              </a:rPr>
              <a:t> Apr 23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(delayed?)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8CED0-01B5-BB0A-2A17-80B340054958}"/>
              </a:ext>
            </a:extLst>
          </p:cNvPr>
          <p:cNvSpPr txBox="1"/>
          <p:nvPr/>
        </p:nvSpPr>
        <p:spPr>
          <a:xfrm flipH="1">
            <a:off x="7257835" y="4058817"/>
            <a:ext cx="125096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Scheduled 3</a:t>
            </a:r>
            <a:r>
              <a:rPr lang="en-US" baseline="30000" dirty="0">
                <a:solidFill>
                  <a:srgbClr val="FFC000"/>
                </a:solidFill>
              </a:rPr>
              <a:t>rd</a:t>
            </a:r>
            <a:r>
              <a:rPr lang="en-US" dirty="0">
                <a:solidFill>
                  <a:srgbClr val="FFC000"/>
                </a:solidFill>
              </a:rPr>
              <a:t> Apr 23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(delayed?)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DC829C-470A-CB90-0314-237FF89949B5}"/>
              </a:ext>
            </a:extLst>
          </p:cNvPr>
          <p:cNvCxnSpPr>
            <a:cxnSpLocks/>
          </p:cNvCxnSpPr>
          <p:nvPr/>
        </p:nvCxnSpPr>
        <p:spPr>
          <a:xfrm>
            <a:off x="9725096" y="5594199"/>
            <a:ext cx="0" cy="260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11537A99-455F-B792-D111-C753FC721C6D}"/>
              </a:ext>
            </a:extLst>
          </p:cNvPr>
          <p:cNvSpPr/>
          <p:nvPr/>
        </p:nvSpPr>
        <p:spPr>
          <a:xfrm>
            <a:off x="10094957" y="4368334"/>
            <a:ext cx="168161" cy="737650"/>
          </a:xfrm>
          <a:prstGeom prst="rightBrac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D01FD0-064A-2C8B-E59B-9F563E2C05D3}"/>
              </a:ext>
            </a:extLst>
          </p:cNvPr>
          <p:cNvSpPr txBox="1"/>
          <p:nvPr/>
        </p:nvSpPr>
        <p:spPr>
          <a:xfrm>
            <a:off x="5835703" y="5372650"/>
            <a:ext cx="202230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To be done from the CCC.</a:t>
            </a:r>
            <a:br>
              <a:rPr lang="en-US" sz="1050" dirty="0"/>
            </a:br>
            <a:r>
              <a:rPr lang="en-US" sz="1050" dirty="0"/>
              <a:t>Last year issue in SR5 is solved.</a:t>
            </a:r>
            <a:endParaRPr lang="en-150" sz="10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55BDC7-AFF4-4127-F2A5-664B98C3395D}"/>
              </a:ext>
            </a:extLst>
          </p:cNvPr>
          <p:cNvSpPr txBox="1"/>
          <p:nvPr/>
        </p:nvSpPr>
        <p:spPr>
          <a:xfrm>
            <a:off x="10480809" y="1125315"/>
            <a:ext cx="117619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Done by BI experts.</a:t>
            </a:r>
            <a:endParaRPr lang="en-150" sz="105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0400E80-3ADD-D245-E266-AF4AEE69247B}"/>
              </a:ext>
            </a:extLst>
          </p:cNvPr>
          <p:cNvCxnSpPr>
            <a:cxnSpLocks/>
          </p:cNvCxnSpPr>
          <p:nvPr/>
        </p:nvCxnSpPr>
        <p:spPr>
          <a:xfrm>
            <a:off x="10263118" y="4774406"/>
            <a:ext cx="258773" cy="206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04797AA-2107-A624-E829-5A4DA51D8A37}"/>
              </a:ext>
            </a:extLst>
          </p:cNvPr>
          <p:cNvSpPr txBox="1"/>
          <p:nvPr/>
        </p:nvSpPr>
        <p:spPr>
          <a:xfrm>
            <a:off x="10561753" y="4864947"/>
            <a:ext cx="1657311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1 block of tests </a:t>
            </a:r>
            <a:br>
              <a:rPr lang="en-US" sz="1050" dirty="0"/>
            </a:br>
            <a:r>
              <a:rPr lang="en-US" sz="1050" dirty="0"/>
              <a:t>in CCC</a:t>
            </a:r>
            <a:endParaRPr lang="en-150" sz="105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97C977-5FFB-F2DC-B9FD-6131B3D54594}"/>
              </a:ext>
            </a:extLst>
          </p:cNvPr>
          <p:cNvCxnSpPr>
            <a:cxnSpLocks/>
          </p:cNvCxnSpPr>
          <p:nvPr/>
        </p:nvCxnSpPr>
        <p:spPr>
          <a:xfrm>
            <a:off x="10224773" y="5327819"/>
            <a:ext cx="2587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74290E6-4661-93D7-9391-D4946DF552EB}"/>
              </a:ext>
            </a:extLst>
          </p:cNvPr>
          <p:cNvSpPr txBox="1"/>
          <p:nvPr/>
        </p:nvSpPr>
        <p:spPr>
          <a:xfrm>
            <a:off x="10498527" y="5256149"/>
            <a:ext cx="170410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rgbClr val="C00000"/>
                </a:solidFill>
              </a:rPr>
              <a:t>No need</a:t>
            </a:r>
            <a:br>
              <a:rPr lang="en-US" sz="1050" dirty="0"/>
            </a:br>
            <a:r>
              <a:rPr lang="en-US" sz="1050" dirty="0"/>
              <a:t>No change on Direct Dump (neither on BLM nor LBDS)</a:t>
            </a:r>
          </a:p>
          <a:p>
            <a:pPr algn="l"/>
            <a:r>
              <a:rPr lang="en-US" sz="1050" dirty="0"/>
              <a:t>Already tested after LS2.</a:t>
            </a:r>
            <a:endParaRPr lang="en-150" sz="105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A5E1807-F21C-055F-5B63-A6047B858EE5}"/>
              </a:ext>
            </a:extLst>
          </p:cNvPr>
          <p:cNvCxnSpPr>
            <a:cxnSpLocks/>
          </p:cNvCxnSpPr>
          <p:nvPr/>
        </p:nvCxnSpPr>
        <p:spPr>
          <a:xfrm>
            <a:off x="6756094" y="5059266"/>
            <a:ext cx="0" cy="260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1037E8F-8004-A81A-810D-358B03B3479B}"/>
              </a:ext>
            </a:extLst>
          </p:cNvPr>
          <p:cNvCxnSpPr>
            <a:cxnSpLocks/>
          </p:cNvCxnSpPr>
          <p:nvPr/>
        </p:nvCxnSpPr>
        <p:spPr>
          <a:xfrm>
            <a:off x="10243277" y="2557017"/>
            <a:ext cx="205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B3E308E8-5F6A-BB86-2F30-55DC50489E6F}"/>
              </a:ext>
            </a:extLst>
          </p:cNvPr>
          <p:cNvSpPr txBox="1"/>
          <p:nvPr/>
        </p:nvSpPr>
        <p:spPr>
          <a:xfrm>
            <a:off x="10483546" y="2424389"/>
            <a:ext cx="170410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50" dirty="0"/>
              <a:t>Also verified with BIS team. Issue in SR5 solved.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D99D3E7-2B70-F82A-8181-7D66A73AA359}"/>
              </a:ext>
            </a:extLst>
          </p:cNvPr>
          <p:cNvSpPr txBox="1"/>
          <p:nvPr/>
        </p:nvSpPr>
        <p:spPr>
          <a:xfrm>
            <a:off x="10603316" y="1857420"/>
            <a:ext cx="142123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/>
              <a:t>Only after LS2.</a:t>
            </a:r>
            <a:br>
              <a:rPr lang="en-US" sz="1050" dirty="0"/>
            </a:br>
            <a:r>
              <a:rPr lang="en-US" sz="1050" dirty="0"/>
              <a:t>Could be greyed in the checklist.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FF5946C-F31B-D5E5-1EA4-81C7C2327F7D}"/>
              </a:ext>
            </a:extLst>
          </p:cNvPr>
          <p:cNvSpPr/>
          <p:nvPr/>
        </p:nvSpPr>
        <p:spPr>
          <a:xfrm>
            <a:off x="9571447" y="1763306"/>
            <a:ext cx="793573" cy="705854"/>
          </a:xfrm>
          <a:prstGeom prst="rect">
            <a:avLst/>
          </a:prstGeom>
          <a:solidFill>
            <a:srgbClr val="33CCCC">
              <a:alpha val="6274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587BECB1-A4D2-7585-0FAD-F83280DB7976}"/>
              </a:ext>
            </a:extLst>
          </p:cNvPr>
          <p:cNvSpPr/>
          <p:nvPr/>
        </p:nvSpPr>
        <p:spPr>
          <a:xfrm>
            <a:off x="10394620" y="1804983"/>
            <a:ext cx="152250" cy="600089"/>
          </a:xfrm>
          <a:prstGeom prst="rightBrac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5827C6-6215-13D1-484D-F4910A80D458}"/>
              </a:ext>
            </a:extLst>
          </p:cNvPr>
          <p:cNvSpPr txBox="1"/>
          <p:nvPr/>
        </p:nvSpPr>
        <p:spPr>
          <a:xfrm>
            <a:off x="95731" y="5918964"/>
            <a:ext cx="61168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hlinkClick r:id="rId7"/>
              </a:rPr>
              <a:t>MPS_BLM_Commisisoning-</a:t>
            </a:r>
            <a:r>
              <a:rPr lang="en-GB" sz="1400" i="1" dirty="0">
                <a:hlinkClick r:id="rId7"/>
              </a:rPr>
              <a:t>EDMS-</a:t>
            </a:r>
            <a:r>
              <a:rPr lang="en-GB" sz="1400" i="1" dirty="0">
                <a:hlinkClick r:id="rId7"/>
              </a:rPr>
              <a:t>896394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38619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  <p:bldP spid="36" grpId="0"/>
      <p:bldP spid="37" grpId="0"/>
      <p:bldP spid="20" grpId="0"/>
      <p:bldP spid="22" grpId="0"/>
      <p:bldP spid="32" grpId="0"/>
      <p:bldP spid="2" grpId="0"/>
      <p:bldP spid="7" grpId="0"/>
      <p:bldP spid="13" grpId="0" animBg="1"/>
      <p:bldP spid="28" grpId="0"/>
      <p:bldP spid="29" grpId="0"/>
      <p:bldP spid="35" grpId="0"/>
      <p:bldP spid="41" grpId="0"/>
      <p:bldP spid="61" grpId="0"/>
      <p:bldP spid="67" grpId="0"/>
      <p:bldP spid="69" grpId="0" animBg="1"/>
      <p:bldP spid="7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791EC5-4796-4348-823D-DE2787BDB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  <a:endParaRPr lang="en-1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9C15F-27E1-4801-BC5B-C8E437CD2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24/03/2023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0E413-C0D1-4403-8F1C-5857B2D74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System readiness &amp; YETS 22-23 changes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4BD67-BDFA-4F40-9130-C16E14F5D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8229788C-8F60-4721-9380-57AFE258E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761" y="1352939"/>
            <a:ext cx="11276039" cy="48425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Blindable channels inhibit at injection never tested with beam</a:t>
            </a:r>
            <a:endParaRPr lang="en-US" altLang="en-150" sz="24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150" sz="1800" b="0" dirty="0"/>
              <a:t>Feature present in </a:t>
            </a:r>
            <a:r>
              <a:rPr lang="en-US" altLang="en-150" sz="1800" b="0" dirty="0">
                <a:solidFill>
                  <a:srgbClr val="00B0F0"/>
                </a:solidFill>
              </a:rPr>
              <a:t>all crates, </a:t>
            </a:r>
            <a:r>
              <a:rPr lang="en-US" altLang="en-150" sz="1800" b="0" dirty="0">
                <a:solidFill>
                  <a:schemeClr val="bg2">
                    <a:lumMod val="10000"/>
                  </a:schemeClr>
                </a:solidFill>
              </a:rPr>
              <a:t>not only SR2-Inj &amp; SR8-Inj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150" sz="1800" b="0" dirty="0"/>
              <a:t>By default, it is </a:t>
            </a:r>
            <a:r>
              <a:rPr lang="en-US" altLang="en-150" sz="1800" b="0" dirty="0">
                <a:solidFill>
                  <a:srgbClr val="00B0F0"/>
                </a:solidFill>
              </a:rPr>
              <a:t>disabled</a:t>
            </a:r>
            <a:endParaRPr lang="en-US" altLang="en-150" sz="18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150" sz="1800" b="0" dirty="0"/>
              <a:t>Triggered by injection warning (from BST) with </a:t>
            </a:r>
            <a:r>
              <a:rPr lang="en-US" altLang="en-150" sz="1800" b="0" dirty="0">
                <a:solidFill>
                  <a:srgbClr val="00B0F0"/>
                </a:solidFill>
              </a:rPr>
              <a:t>programable timer </a:t>
            </a:r>
            <a:r>
              <a:rPr lang="en-US" altLang="en-150" sz="1800" b="0" dirty="0"/>
              <a:t>per crate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150" sz="1800" b="0" dirty="0"/>
              <a:t>Acts only on </a:t>
            </a:r>
            <a:r>
              <a:rPr lang="en-US" altLang="en-150" sz="1800" b="0" dirty="0">
                <a:solidFill>
                  <a:srgbClr val="00B0F0"/>
                </a:solidFill>
              </a:rPr>
              <a:t>maskable channels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150" sz="1800" b="0" dirty="0"/>
              <a:t>Inhibits the interlock </a:t>
            </a:r>
            <a:r>
              <a:rPr lang="en-US" altLang="en-150" sz="1800" b="0" dirty="0">
                <a:solidFill>
                  <a:srgbClr val="00B0F0"/>
                </a:solidFill>
              </a:rPr>
              <a:t>output to BIC only </a:t>
            </a:r>
            <a:r>
              <a:rPr lang="en-US" altLang="en-150" sz="1800" b="0" dirty="0"/>
              <a:t>(all running sums still active, and dump requests logged)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150" sz="1800" b="0" dirty="0">
                <a:solidFill>
                  <a:schemeClr val="bg2">
                    <a:lumMod val="10000"/>
                  </a:schemeClr>
                </a:solidFill>
              </a:rPr>
              <a:t>This feature must </a:t>
            </a:r>
            <a:r>
              <a:rPr lang="en-US" altLang="en-150" sz="1800" b="0" dirty="0">
                <a:solidFill>
                  <a:srgbClr val="00B0F0"/>
                </a:solidFill>
              </a:rPr>
              <a:t>be commissioned: </a:t>
            </a:r>
          </a:p>
          <a:p>
            <a:pPr marL="666900" lvl="1" indent="-342900">
              <a:spcBef>
                <a:spcPts val="0"/>
              </a:spcBef>
              <a:buFontTx/>
              <a:buChar char="-"/>
            </a:pPr>
            <a:r>
              <a:rPr lang="en-US" altLang="en-150" b="0" dirty="0"/>
              <a:t>Dedicate ~3h to ABT+BI in the CCC</a:t>
            </a:r>
          </a:p>
          <a:p>
            <a:pPr marL="666900" lvl="1" indent="-342900">
              <a:spcBef>
                <a:spcPts val="0"/>
              </a:spcBef>
              <a:buFontTx/>
              <a:buChar char="-"/>
            </a:pPr>
            <a:r>
              <a:rPr lang="en-US" altLang="en-150" b="0" dirty="0"/>
              <a:t>Test with beam </a:t>
            </a:r>
            <a:br>
              <a:rPr lang="en-US" altLang="en-150" b="0" dirty="0"/>
            </a:br>
            <a:r>
              <a:rPr lang="en-US" altLang="en-150" b="0" dirty="0"/>
              <a:t>and measure the blind time needed</a:t>
            </a:r>
          </a:p>
          <a:p>
            <a:pPr marL="666900" lvl="1" indent="-342900">
              <a:spcBef>
                <a:spcPts val="0"/>
              </a:spcBef>
              <a:buFontTx/>
              <a:buChar char="-"/>
            </a:pPr>
            <a:r>
              <a:rPr lang="en-US" altLang="en-150" b="0" dirty="0"/>
              <a:t>Double-check the set of maskable </a:t>
            </a:r>
            <a:br>
              <a:rPr lang="en-US" altLang="en-150" b="0" dirty="0"/>
            </a:br>
            <a:r>
              <a:rPr lang="en-US" altLang="en-150" b="0" dirty="0"/>
              <a:t>channels to blind (+adjust monitor factors)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14C13-1D2B-4A31-9C60-4A552F74846D}"/>
              </a:ext>
            </a:extLst>
          </p:cNvPr>
          <p:cNvSpPr txBox="1"/>
          <p:nvPr/>
        </p:nvSpPr>
        <p:spPr>
          <a:xfrm>
            <a:off x="7189756" y="5892075"/>
            <a:ext cx="33168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Injection Interlock Inhibit FW Implementation</a:t>
            </a:r>
            <a:endParaRPr lang="en-150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D596C1-EF12-3930-594B-C2B507D99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787" y="3521697"/>
            <a:ext cx="5516947" cy="233822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2919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43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FCEE7C1C-F82C-4036-91DE-1B7E0B94B0D3}" vid="{7B604C74-1B28-472F-B21E-50F6800E39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</Words>
  <Application>Microsoft Office PowerPoint</Application>
  <PresentationFormat>Widescreen</PresentationFormat>
  <Paragraphs>80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Changes during YETS 22-23</vt:lpstr>
      <vt:lpstr>Changes during YETS 22-23 (cont’d)</vt:lpstr>
      <vt:lpstr>BLM LHC System readiness</vt:lpstr>
      <vt:lpstr>Limitations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2022-06-10T07:38:43Z</dcterms:created>
  <dcterms:modified xsi:type="dcterms:W3CDTF">2023-03-24T10:36:17Z</dcterms:modified>
</cp:coreProperties>
</file>