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1" r:id="rId5"/>
    <p:sldId id="262" r:id="rId6"/>
    <p:sldId id="260" r:id="rId7"/>
    <p:sldId id="256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8" autoAdjust="0"/>
    <p:restoredTop sz="94660"/>
  </p:normalViewPr>
  <p:slideViewPr>
    <p:cSldViewPr snapToGrid="0">
      <p:cViewPr varScale="1">
        <p:scale>
          <a:sx n="158" d="100"/>
          <a:sy n="158" d="100"/>
        </p:scale>
        <p:origin x="11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3E505-7C98-44E3-8A10-A374D04671BD}" type="datetimeFigureOut">
              <a:rPr lang="en-GB" smtClean="0"/>
              <a:t>07/03/2023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FE28A-3020-463E-92CF-E78FC5EC0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60642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3E505-7C98-44E3-8A10-A374D04671BD}" type="datetimeFigureOut">
              <a:rPr lang="en-GB" smtClean="0"/>
              <a:t>07/03/2023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FE28A-3020-463E-92CF-E78FC5EC0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0945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3E505-7C98-44E3-8A10-A374D04671BD}" type="datetimeFigureOut">
              <a:rPr lang="en-GB" smtClean="0"/>
              <a:t>07/03/2023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FE28A-3020-463E-92CF-E78FC5EC0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3928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3E505-7C98-44E3-8A10-A374D04671BD}" type="datetimeFigureOut">
              <a:rPr lang="en-GB" smtClean="0"/>
              <a:t>07/03/2023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FE28A-3020-463E-92CF-E78FC5EC0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30889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3E505-7C98-44E3-8A10-A374D04671BD}" type="datetimeFigureOut">
              <a:rPr lang="en-GB" smtClean="0"/>
              <a:t>07/03/2023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FE28A-3020-463E-92CF-E78FC5EC0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4411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3E505-7C98-44E3-8A10-A374D04671BD}" type="datetimeFigureOut">
              <a:rPr lang="en-GB" smtClean="0"/>
              <a:t>07/03/2023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FE28A-3020-463E-92CF-E78FC5EC0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04891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3E505-7C98-44E3-8A10-A374D04671BD}" type="datetimeFigureOut">
              <a:rPr lang="en-GB" smtClean="0"/>
              <a:t>07/03/2023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FE28A-3020-463E-92CF-E78FC5EC0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6033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3E505-7C98-44E3-8A10-A374D04671BD}" type="datetimeFigureOut">
              <a:rPr lang="en-GB" smtClean="0"/>
              <a:t>07/03/2023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FE28A-3020-463E-92CF-E78FC5EC0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05569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3E505-7C98-44E3-8A10-A374D04671BD}" type="datetimeFigureOut">
              <a:rPr lang="en-GB" smtClean="0"/>
              <a:t>07/03/2023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FE28A-3020-463E-92CF-E78FC5EC0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28885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3E505-7C98-44E3-8A10-A374D04671BD}" type="datetimeFigureOut">
              <a:rPr lang="en-GB" smtClean="0"/>
              <a:t>07/03/2023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FE28A-3020-463E-92CF-E78FC5EC0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56547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3E505-7C98-44E3-8A10-A374D04671BD}" type="datetimeFigureOut">
              <a:rPr lang="en-GB" smtClean="0"/>
              <a:t>07/03/2023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FE28A-3020-463E-92CF-E78FC5EC0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7497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93E505-7C98-44E3-8A10-A374D04671BD}" type="datetimeFigureOut">
              <a:rPr lang="en-GB" smtClean="0"/>
              <a:t>07/03/2023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3FE28A-3020-463E-92CF-E78FC5EC0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5126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999817/" TargetMode="External"/><Relationship Id="rId2" Type="http://schemas.openxmlformats.org/officeDocument/2006/relationships/hyperlink" Target="https://cds.cern.ch/record/2784893?ln=en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vent/957057/page/27294-implementation-of-the-ecfa-detector-rd-roadmap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737" y="1167230"/>
            <a:ext cx="10515600" cy="1325563"/>
          </a:xfrm>
        </p:spPr>
        <p:txBody>
          <a:bodyPr/>
          <a:lstStyle/>
          <a:p>
            <a:pPr algn="ctr"/>
            <a:r>
              <a:rPr lang="fr-CH" dirty="0" smtClean="0"/>
              <a:t>DRD4 - </a:t>
            </a:r>
            <a:r>
              <a:rPr lang="fr-CH" dirty="0" err="1" smtClean="0"/>
              <a:t>Photodetectors</a:t>
            </a:r>
            <a:r>
              <a:rPr lang="fr-CH" dirty="0" smtClean="0"/>
              <a:t> and </a:t>
            </a:r>
            <a:r>
              <a:rPr lang="fr-CH" dirty="0" err="1" smtClean="0"/>
              <a:t>Particle</a:t>
            </a:r>
            <a:r>
              <a:rPr lang="fr-CH" dirty="0" smtClean="0"/>
              <a:t> </a:t>
            </a:r>
            <a:r>
              <a:rPr lang="fr-CH" dirty="0" smtClean="0"/>
              <a:t>ID</a:t>
            </a:r>
            <a:br>
              <a:rPr lang="fr-CH" dirty="0" smtClean="0"/>
            </a:br>
            <a:r>
              <a:rPr lang="fr-CH" dirty="0" smtClean="0"/>
              <a:t/>
            </a:r>
            <a:br>
              <a:rPr lang="fr-CH" dirty="0" smtClean="0"/>
            </a:br>
            <a:r>
              <a:rPr lang="fr-CH" sz="1400" dirty="0" smtClean="0"/>
              <a:t/>
            </a:r>
            <a:br>
              <a:rPr lang="fr-CH" sz="1400" dirty="0" smtClean="0"/>
            </a:br>
            <a:r>
              <a:rPr lang="fr-CH" sz="3200" b="1" dirty="0" smtClean="0">
                <a:latin typeface="Lucida Calligraphy" panose="03010101010101010101" pitchFamily="66" charset="0"/>
              </a:rPr>
              <a:t>»First </a:t>
            </a:r>
            <a:r>
              <a:rPr lang="fr-CH" sz="3200" b="1" dirty="0" err="1" smtClean="0">
                <a:latin typeface="Lucida Calligraphy" panose="03010101010101010101" pitchFamily="66" charset="0"/>
              </a:rPr>
              <a:t>small</a:t>
            </a:r>
            <a:r>
              <a:rPr lang="fr-CH" sz="3200" b="1" dirty="0" smtClean="0">
                <a:latin typeface="Lucida Calligraphy" panose="03010101010101010101" pitchFamily="66" charset="0"/>
              </a:rPr>
              <a:t> meeting» </a:t>
            </a:r>
            <a:r>
              <a:rPr lang="fr-CH" sz="2000" dirty="0" smtClean="0"/>
              <a:t/>
            </a:r>
            <a:br>
              <a:rPr lang="fr-CH" sz="2000" dirty="0" smtClean="0"/>
            </a:br>
            <a:r>
              <a:rPr lang="fr-CH" sz="2000" dirty="0" smtClean="0"/>
              <a:t/>
            </a:r>
            <a:br>
              <a:rPr lang="fr-CH" sz="2000" dirty="0" smtClean="0"/>
            </a:br>
            <a:r>
              <a:rPr lang="fr-CH" sz="2000" dirty="0" smtClean="0"/>
              <a:t>P. Krizan and C. </a:t>
            </a:r>
            <a:r>
              <a:rPr lang="fr-CH" sz="2000" dirty="0" smtClean="0"/>
              <a:t>Joram</a:t>
            </a:r>
            <a:r>
              <a:rPr lang="fr-CH" sz="2000" dirty="0" smtClean="0"/>
              <a:t/>
            </a:r>
            <a:br>
              <a:rPr lang="fr-CH" sz="2000" dirty="0" smtClean="0"/>
            </a:br>
            <a:endParaRPr lang="en-GB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101852"/>
            <a:ext cx="10515600" cy="3371138"/>
          </a:xfrm>
        </p:spPr>
        <p:txBody>
          <a:bodyPr/>
          <a:lstStyle/>
          <a:p>
            <a:pPr marL="0" indent="0">
              <a:buNone/>
            </a:pPr>
            <a:r>
              <a:rPr lang="fr-CH" dirty="0" smtClean="0">
                <a:latin typeface="+mj-lt"/>
              </a:rPr>
              <a:t>Agenda</a:t>
            </a:r>
          </a:p>
          <a:p>
            <a:r>
              <a:rPr lang="fr-CH" sz="2000" dirty="0" smtClean="0">
                <a:solidFill>
                  <a:srgbClr val="002060"/>
                </a:solidFill>
                <a:latin typeface="+mj-lt"/>
              </a:rPr>
              <a:t>Round table (≤1 minute per participant)</a:t>
            </a:r>
          </a:p>
          <a:p>
            <a:r>
              <a:rPr lang="fr-CH" sz="2000" dirty="0" smtClean="0">
                <a:solidFill>
                  <a:srgbClr val="002060"/>
                </a:solidFill>
                <a:latin typeface="+mj-lt"/>
              </a:rPr>
              <a:t>Detector R&amp;D </a:t>
            </a:r>
            <a:r>
              <a:rPr lang="fr-CH" sz="2000" dirty="0">
                <a:solidFill>
                  <a:srgbClr val="002060"/>
                </a:solidFill>
                <a:latin typeface="+mj-lt"/>
              </a:rPr>
              <a:t>C</a:t>
            </a:r>
            <a:r>
              <a:rPr lang="fr-CH" sz="2000" dirty="0" smtClean="0">
                <a:solidFill>
                  <a:srgbClr val="002060"/>
                </a:solidFill>
                <a:latin typeface="+mj-lt"/>
              </a:rPr>
              <a:t>ollaborations in the </a:t>
            </a:r>
            <a:r>
              <a:rPr lang="fr-CH" sz="2000" dirty="0" err="1" smtClean="0">
                <a:solidFill>
                  <a:srgbClr val="002060"/>
                </a:solidFill>
                <a:latin typeface="+mj-lt"/>
              </a:rPr>
              <a:t>context</a:t>
            </a:r>
            <a:r>
              <a:rPr lang="fr-CH" sz="2000" dirty="0" smtClean="0">
                <a:solidFill>
                  <a:srgbClr val="002060"/>
                </a:solidFill>
                <a:latin typeface="+mj-lt"/>
              </a:rPr>
              <a:t> of the ECFA Roadmap</a:t>
            </a:r>
            <a:endParaRPr lang="fr-CH" sz="2000" dirty="0">
              <a:solidFill>
                <a:srgbClr val="002060"/>
              </a:solidFill>
              <a:latin typeface="+mj-lt"/>
            </a:endParaRPr>
          </a:p>
          <a:p>
            <a:r>
              <a:rPr lang="fr-CH" sz="2000" dirty="0" err="1" smtClean="0">
                <a:solidFill>
                  <a:srgbClr val="002060"/>
                </a:solidFill>
                <a:latin typeface="+mj-lt"/>
              </a:rPr>
              <a:t>We</a:t>
            </a:r>
            <a:r>
              <a:rPr lang="fr-CH" sz="2000" dirty="0" smtClean="0">
                <a:solidFill>
                  <a:srgbClr val="002060"/>
                </a:solidFill>
                <a:latin typeface="+mj-lt"/>
              </a:rPr>
              <a:t> </a:t>
            </a:r>
            <a:r>
              <a:rPr lang="fr-CH" sz="2000" dirty="0" err="1" smtClean="0">
                <a:solidFill>
                  <a:srgbClr val="002060"/>
                </a:solidFill>
                <a:latin typeface="+mj-lt"/>
              </a:rPr>
              <a:t>like</a:t>
            </a:r>
            <a:r>
              <a:rPr lang="fr-CH" sz="2000" dirty="0" smtClean="0">
                <a:solidFill>
                  <a:srgbClr val="002060"/>
                </a:solidFill>
                <a:latin typeface="+mj-lt"/>
              </a:rPr>
              <a:t> the </a:t>
            </a:r>
            <a:r>
              <a:rPr lang="fr-CH" sz="2000" dirty="0" err="1" smtClean="0">
                <a:solidFill>
                  <a:srgbClr val="002060"/>
                </a:solidFill>
                <a:latin typeface="+mj-lt"/>
              </a:rPr>
              <a:t>bottom</a:t>
            </a:r>
            <a:r>
              <a:rPr lang="fr-CH" sz="2000" dirty="0" smtClean="0">
                <a:solidFill>
                  <a:srgbClr val="002060"/>
                </a:solidFill>
                <a:latin typeface="+mj-lt"/>
              </a:rPr>
              <a:t>-up </a:t>
            </a:r>
            <a:r>
              <a:rPr lang="fr-CH" sz="2000" dirty="0" err="1" smtClean="0">
                <a:solidFill>
                  <a:srgbClr val="002060"/>
                </a:solidFill>
                <a:latin typeface="+mj-lt"/>
              </a:rPr>
              <a:t>approach</a:t>
            </a:r>
            <a:r>
              <a:rPr lang="fr-CH" sz="2000" dirty="0" smtClean="0">
                <a:solidFill>
                  <a:srgbClr val="002060"/>
                </a:solidFill>
                <a:latin typeface="+mj-lt"/>
              </a:rPr>
              <a:t> </a:t>
            </a:r>
            <a:r>
              <a:rPr lang="fr-CH" sz="2000" dirty="0" smtClean="0">
                <a:solidFill>
                  <a:srgbClr val="002060"/>
                </a:solidFill>
                <a:latin typeface="+mj-lt"/>
                <a:sym typeface="Wingdings" panose="05000000000000000000" pitchFamily="2" charset="2"/>
              </a:rPr>
              <a:t></a:t>
            </a:r>
            <a:r>
              <a:rPr lang="fr-CH" sz="2000" dirty="0" err="1" smtClean="0">
                <a:solidFill>
                  <a:srgbClr val="002060"/>
                </a:solidFill>
                <a:latin typeface="+mj-lt"/>
              </a:rPr>
              <a:t>Purpose</a:t>
            </a:r>
            <a:r>
              <a:rPr lang="fr-CH" sz="2000" dirty="0" smtClean="0">
                <a:solidFill>
                  <a:srgbClr val="002060"/>
                </a:solidFill>
                <a:latin typeface="+mj-lt"/>
              </a:rPr>
              <a:t> of the meeting: </a:t>
            </a:r>
          </a:p>
          <a:p>
            <a:pPr lvl="1"/>
            <a:r>
              <a:rPr lang="fr-CH" sz="1800" dirty="0" err="1" smtClean="0">
                <a:solidFill>
                  <a:srgbClr val="002060"/>
                </a:solidFill>
                <a:latin typeface="+mj-lt"/>
              </a:rPr>
              <a:t>taking</a:t>
            </a:r>
            <a:r>
              <a:rPr lang="fr-CH" sz="1800" dirty="0" smtClean="0">
                <a:solidFill>
                  <a:srgbClr val="002060"/>
                </a:solidFill>
                <a:latin typeface="+mj-lt"/>
              </a:rPr>
              <a:t> the </a:t>
            </a:r>
            <a:r>
              <a:rPr lang="fr-CH" sz="1800" dirty="0" err="1" smtClean="0">
                <a:solidFill>
                  <a:srgbClr val="002060"/>
                </a:solidFill>
                <a:latin typeface="+mj-lt"/>
              </a:rPr>
              <a:t>temperature</a:t>
            </a:r>
            <a:r>
              <a:rPr lang="fr-CH" sz="1800" dirty="0" smtClean="0">
                <a:solidFill>
                  <a:srgbClr val="002060"/>
                </a:solidFill>
                <a:latin typeface="+mj-lt"/>
              </a:rPr>
              <a:t> of the </a:t>
            </a:r>
            <a:r>
              <a:rPr lang="fr-CH" sz="1800" dirty="0" err="1" smtClean="0">
                <a:solidFill>
                  <a:srgbClr val="002060"/>
                </a:solidFill>
                <a:latin typeface="+mj-lt"/>
              </a:rPr>
              <a:t>community</a:t>
            </a:r>
            <a:endParaRPr lang="fr-CH" sz="1800" dirty="0" smtClean="0">
              <a:solidFill>
                <a:srgbClr val="002060"/>
              </a:solidFill>
              <a:latin typeface="+mj-lt"/>
            </a:endParaRPr>
          </a:p>
          <a:p>
            <a:pPr lvl="1"/>
            <a:r>
              <a:rPr lang="fr-CH" sz="1800" dirty="0" err="1" smtClean="0">
                <a:solidFill>
                  <a:srgbClr val="002060"/>
                </a:solidFill>
                <a:latin typeface="+mj-lt"/>
              </a:rPr>
              <a:t>What</a:t>
            </a:r>
            <a:r>
              <a:rPr lang="fr-CH" sz="1800" dirty="0" smtClean="0">
                <a:solidFill>
                  <a:srgbClr val="002060"/>
                </a:solidFill>
                <a:latin typeface="+mj-lt"/>
              </a:rPr>
              <a:t> do </a:t>
            </a:r>
            <a:r>
              <a:rPr lang="fr-CH" sz="1800" dirty="0" err="1" smtClean="0">
                <a:solidFill>
                  <a:srgbClr val="002060"/>
                </a:solidFill>
                <a:latin typeface="+mj-lt"/>
              </a:rPr>
              <a:t>you</a:t>
            </a:r>
            <a:r>
              <a:rPr lang="fr-CH" sz="1800" dirty="0" smtClean="0">
                <a:solidFill>
                  <a:srgbClr val="002060"/>
                </a:solidFill>
                <a:latin typeface="+mj-lt"/>
              </a:rPr>
              <a:t> </a:t>
            </a:r>
            <a:r>
              <a:rPr lang="fr-CH" sz="1800" dirty="0" err="1" smtClean="0">
                <a:solidFill>
                  <a:srgbClr val="002060"/>
                </a:solidFill>
                <a:latin typeface="+mj-lt"/>
              </a:rPr>
              <a:t>expect</a:t>
            </a:r>
            <a:r>
              <a:rPr lang="fr-CH" sz="1800" dirty="0" smtClean="0">
                <a:solidFill>
                  <a:srgbClr val="002060"/>
                </a:solidFill>
                <a:latin typeface="+mj-lt"/>
              </a:rPr>
              <a:t> </a:t>
            </a:r>
            <a:r>
              <a:rPr lang="fr-CH" sz="1800" dirty="0" err="1" smtClean="0">
                <a:solidFill>
                  <a:srgbClr val="002060"/>
                </a:solidFill>
                <a:latin typeface="+mj-lt"/>
              </a:rPr>
              <a:t>from</a:t>
            </a:r>
            <a:r>
              <a:rPr lang="fr-CH" sz="1800" dirty="0" smtClean="0">
                <a:solidFill>
                  <a:srgbClr val="002060"/>
                </a:solidFill>
                <a:latin typeface="+mj-lt"/>
              </a:rPr>
              <a:t> </a:t>
            </a:r>
            <a:r>
              <a:rPr lang="fr-CH" sz="1800" dirty="0" err="1" smtClean="0">
                <a:solidFill>
                  <a:srgbClr val="002060"/>
                </a:solidFill>
                <a:latin typeface="+mj-lt"/>
              </a:rPr>
              <a:t>such</a:t>
            </a:r>
            <a:r>
              <a:rPr lang="fr-CH" sz="1800" dirty="0" smtClean="0">
                <a:solidFill>
                  <a:srgbClr val="002060"/>
                </a:solidFill>
                <a:latin typeface="+mj-lt"/>
              </a:rPr>
              <a:t> a collaboration ?</a:t>
            </a:r>
          </a:p>
          <a:p>
            <a:pPr lvl="1"/>
            <a:r>
              <a:rPr lang="fr-CH" sz="1800" dirty="0" err="1" smtClean="0">
                <a:solidFill>
                  <a:srgbClr val="002060"/>
                </a:solidFill>
                <a:latin typeface="+mj-lt"/>
              </a:rPr>
              <a:t>Where</a:t>
            </a:r>
            <a:r>
              <a:rPr lang="fr-CH" sz="1800" dirty="0" smtClean="0">
                <a:solidFill>
                  <a:srgbClr val="002060"/>
                </a:solidFill>
                <a:latin typeface="+mj-lt"/>
              </a:rPr>
              <a:t> do </a:t>
            </a:r>
            <a:r>
              <a:rPr lang="fr-CH" sz="1800" dirty="0" err="1" smtClean="0">
                <a:solidFill>
                  <a:srgbClr val="002060"/>
                </a:solidFill>
                <a:latin typeface="+mj-lt"/>
              </a:rPr>
              <a:t>you</a:t>
            </a:r>
            <a:r>
              <a:rPr lang="fr-CH" sz="1800" dirty="0" smtClean="0">
                <a:solidFill>
                  <a:srgbClr val="002060"/>
                </a:solidFill>
                <a:latin typeface="+mj-lt"/>
              </a:rPr>
              <a:t> </a:t>
            </a:r>
            <a:r>
              <a:rPr lang="fr-CH" sz="1800" dirty="0" err="1" smtClean="0">
                <a:solidFill>
                  <a:srgbClr val="002060"/>
                </a:solidFill>
                <a:latin typeface="+mj-lt"/>
              </a:rPr>
              <a:t>see</a:t>
            </a:r>
            <a:r>
              <a:rPr lang="fr-CH" sz="1800" dirty="0" smtClean="0">
                <a:solidFill>
                  <a:srgbClr val="002060"/>
                </a:solidFill>
                <a:latin typeface="+mj-lt"/>
              </a:rPr>
              <a:t> </a:t>
            </a:r>
            <a:r>
              <a:rPr lang="fr-CH" sz="1800" dirty="0" err="1" smtClean="0">
                <a:solidFill>
                  <a:srgbClr val="002060"/>
                </a:solidFill>
                <a:latin typeface="+mj-lt"/>
              </a:rPr>
              <a:t>potential</a:t>
            </a:r>
            <a:r>
              <a:rPr lang="fr-CH" sz="1800" dirty="0" smtClean="0">
                <a:solidFill>
                  <a:srgbClr val="002060"/>
                </a:solidFill>
                <a:latin typeface="+mj-lt"/>
              </a:rPr>
              <a:t> ? </a:t>
            </a:r>
            <a:r>
              <a:rPr lang="fr-CH" sz="1800" dirty="0" err="1" smtClean="0">
                <a:solidFill>
                  <a:srgbClr val="002060"/>
                </a:solidFill>
                <a:latin typeface="+mj-lt"/>
              </a:rPr>
              <a:t>Where</a:t>
            </a:r>
            <a:r>
              <a:rPr lang="fr-CH" sz="1800" dirty="0" smtClean="0">
                <a:solidFill>
                  <a:srgbClr val="002060"/>
                </a:solidFill>
                <a:latin typeface="+mj-lt"/>
              </a:rPr>
              <a:t> are the </a:t>
            </a:r>
            <a:r>
              <a:rPr lang="fr-CH" sz="1800" dirty="0" err="1" smtClean="0">
                <a:solidFill>
                  <a:srgbClr val="002060"/>
                </a:solidFill>
                <a:latin typeface="+mj-lt"/>
              </a:rPr>
              <a:t>risks</a:t>
            </a:r>
            <a:r>
              <a:rPr lang="fr-CH" sz="1800" dirty="0" smtClean="0">
                <a:solidFill>
                  <a:srgbClr val="002060"/>
                </a:solidFill>
                <a:latin typeface="+mj-lt"/>
              </a:rPr>
              <a:t> ?</a:t>
            </a:r>
          </a:p>
          <a:p>
            <a:pPr lvl="1"/>
            <a:r>
              <a:rPr lang="fr-CH" sz="1800" dirty="0" smtClean="0">
                <a:solidFill>
                  <a:srgbClr val="002060"/>
                </a:solidFill>
                <a:latin typeface="+mj-lt"/>
              </a:rPr>
              <a:t>First </a:t>
            </a:r>
            <a:r>
              <a:rPr lang="fr-CH" sz="1800" dirty="0" err="1" smtClean="0">
                <a:solidFill>
                  <a:srgbClr val="002060"/>
                </a:solidFill>
                <a:latin typeface="+mj-lt"/>
              </a:rPr>
              <a:t>ideas</a:t>
            </a:r>
            <a:r>
              <a:rPr lang="fr-CH" sz="1800" dirty="0" smtClean="0">
                <a:solidFill>
                  <a:srgbClr val="002060"/>
                </a:solidFill>
                <a:latin typeface="+mj-lt"/>
              </a:rPr>
              <a:t>: </a:t>
            </a:r>
            <a:r>
              <a:rPr lang="fr-CH" sz="1800" dirty="0" err="1" smtClean="0">
                <a:solidFill>
                  <a:srgbClr val="002060"/>
                </a:solidFill>
                <a:latin typeface="+mj-lt"/>
              </a:rPr>
              <a:t>what</a:t>
            </a:r>
            <a:r>
              <a:rPr lang="fr-CH" sz="1800" dirty="0" smtClean="0">
                <a:solidFill>
                  <a:srgbClr val="002060"/>
                </a:solidFill>
                <a:latin typeface="+mj-lt"/>
              </a:rPr>
              <a:t> are topics for joint R&amp;D ?</a:t>
            </a:r>
          </a:p>
          <a:p>
            <a:r>
              <a:rPr lang="fr-CH" sz="2000" dirty="0" smtClean="0">
                <a:solidFill>
                  <a:srgbClr val="002060"/>
                </a:solidFill>
                <a:latin typeface="+mj-lt"/>
              </a:rPr>
              <a:t>The </a:t>
            </a:r>
            <a:r>
              <a:rPr lang="fr-CH" sz="2000" dirty="0" err="1" smtClean="0">
                <a:solidFill>
                  <a:srgbClr val="002060"/>
                </a:solidFill>
                <a:latin typeface="+mj-lt"/>
              </a:rPr>
              <a:t>next</a:t>
            </a:r>
            <a:r>
              <a:rPr lang="fr-CH" sz="2000" dirty="0" smtClean="0">
                <a:solidFill>
                  <a:srgbClr val="002060"/>
                </a:solidFill>
                <a:latin typeface="+mj-lt"/>
              </a:rPr>
              <a:t> </a:t>
            </a:r>
            <a:r>
              <a:rPr lang="fr-CH" sz="2000" dirty="0" err="1" smtClean="0">
                <a:solidFill>
                  <a:srgbClr val="002060"/>
                </a:solidFill>
                <a:latin typeface="+mj-lt"/>
              </a:rPr>
              <a:t>steps</a:t>
            </a:r>
            <a:r>
              <a:rPr lang="fr-CH" sz="2000" dirty="0" smtClean="0">
                <a:solidFill>
                  <a:srgbClr val="002060"/>
                </a:solidFill>
                <a:latin typeface="+mj-lt"/>
              </a:rPr>
              <a:t> </a:t>
            </a:r>
            <a:endParaRPr lang="en-GB" sz="2000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187250" y="5027490"/>
            <a:ext cx="3735805" cy="160043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Disclaimer: the invitation list aimed to cover the major experiments with PID and major labs/groups with photodetector developments. P.K. and C.J. take the blame for possible bias and incompleteness of the list. </a:t>
            </a:r>
          </a:p>
          <a:p>
            <a:r>
              <a:rPr lang="en-GB" sz="1400" dirty="0" smtClean="0"/>
              <a:t>Not being invited to today’s meeting doesn’t exclude anyone from participating to DRD4.</a:t>
            </a:r>
            <a:endParaRPr lang="en-GB" sz="1400" dirty="0"/>
          </a:p>
        </p:txBody>
      </p:sp>
      <p:sp>
        <p:nvSpPr>
          <p:cNvPr id="5" name="Rectangle 4"/>
          <p:cNvSpPr/>
          <p:nvPr/>
        </p:nvSpPr>
        <p:spPr>
          <a:xfrm>
            <a:off x="10295021" y="-14327"/>
            <a:ext cx="21175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dirty="0"/>
              <a:t/>
            </a:r>
            <a:br>
              <a:rPr lang="fr-CH" dirty="0"/>
            </a:br>
            <a:r>
              <a:rPr lang="fr-CH" dirty="0"/>
              <a:t>08 March 2023.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3584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err="1" smtClean="0"/>
              <a:t>Material</a:t>
            </a:r>
            <a:r>
              <a:rPr lang="fr-CH" smtClean="0"/>
              <a:t> and Links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sz="1600" dirty="0" smtClean="0">
                <a:latin typeface="+mj-lt"/>
              </a:rPr>
              <a:t>The Roadmap (248 p)</a:t>
            </a:r>
            <a:endParaRPr lang="en-GB" sz="1600" dirty="0" smtClean="0">
              <a:latin typeface="+mj-lt"/>
              <a:hlinkClick r:id="rId2"/>
            </a:endParaRPr>
          </a:p>
          <a:p>
            <a:pPr marL="0" indent="0">
              <a:buNone/>
            </a:pPr>
            <a:r>
              <a:rPr lang="en-GB" sz="1600" dirty="0" smtClean="0">
                <a:latin typeface="+mj-lt"/>
                <a:hlinkClick r:id="rId2"/>
              </a:rPr>
              <a:t>https</a:t>
            </a:r>
            <a:r>
              <a:rPr lang="en-GB" sz="1600" dirty="0">
                <a:latin typeface="+mj-lt"/>
                <a:hlinkClick r:id="rId2"/>
              </a:rPr>
              <a:t>://</a:t>
            </a:r>
            <a:r>
              <a:rPr lang="en-GB" sz="1600" dirty="0" smtClean="0">
                <a:latin typeface="+mj-lt"/>
                <a:hlinkClick r:id="rId2"/>
              </a:rPr>
              <a:t>cds.cern.ch/record/2784893?ln=en</a:t>
            </a:r>
            <a:endParaRPr lang="en-GB" sz="1600" dirty="0" smtClean="0">
              <a:latin typeface="+mj-lt"/>
            </a:endParaRPr>
          </a:p>
          <a:p>
            <a:pPr marL="0" indent="0">
              <a:buNone/>
            </a:pPr>
            <a:endParaRPr lang="en-GB" sz="900" dirty="0" smtClean="0">
              <a:latin typeface="+mj-lt"/>
            </a:endParaRPr>
          </a:p>
          <a:p>
            <a:pPr marL="0" indent="0">
              <a:buNone/>
            </a:pPr>
            <a:endParaRPr lang="en-GB" sz="900" dirty="0" smtClean="0">
              <a:latin typeface="+mj-lt"/>
            </a:endParaRPr>
          </a:p>
          <a:p>
            <a:r>
              <a:rPr lang="en-GB" sz="1600" dirty="0">
                <a:latin typeface="+mj-lt"/>
              </a:rPr>
              <a:t>ECFA Detector R&amp;D Roadmap Symposium of Task Force 4 Photon Detectors and Particle Identification Detectors</a:t>
            </a:r>
          </a:p>
          <a:p>
            <a:pPr marL="0" indent="0">
              <a:buNone/>
            </a:pPr>
            <a:r>
              <a:rPr lang="en-GB" sz="1600" dirty="0">
                <a:latin typeface="+mj-lt"/>
              </a:rPr>
              <a:t>Thursday 6 May </a:t>
            </a:r>
            <a:r>
              <a:rPr lang="en-GB" sz="1600" dirty="0" smtClean="0">
                <a:latin typeface="+mj-lt"/>
              </a:rPr>
              <a:t>2021</a:t>
            </a:r>
            <a:endParaRPr lang="en-GB" sz="1600" dirty="0">
              <a:latin typeface="+mj-lt"/>
            </a:endParaRPr>
          </a:p>
          <a:p>
            <a:pPr marL="0" indent="0">
              <a:buNone/>
            </a:pPr>
            <a:r>
              <a:rPr lang="en-GB" sz="1600" dirty="0">
                <a:latin typeface="+mj-lt"/>
                <a:hlinkClick r:id="rId3"/>
              </a:rPr>
              <a:t>https://indico.cern.ch/event/999817</a:t>
            </a:r>
            <a:r>
              <a:rPr lang="en-GB" sz="1600" dirty="0" smtClean="0">
                <a:latin typeface="+mj-lt"/>
                <a:hlinkClick r:id="rId3"/>
              </a:rPr>
              <a:t>/</a:t>
            </a:r>
            <a:r>
              <a:rPr lang="en-GB" sz="1600" dirty="0" smtClean="0">
                <a:latin typeface="+mj-lt"/>
              </a:rPr>
              <a:t> </a:t>
            </a:r>
            <a:endParaRPr lang="en-GB" sz="1600" dirty="0" smtClean="0">
              <a:latin typeface="+mj-lt"/>
            </a:endParaRPr>
          </a:p>
          <a:p>
            <a:pPr marL="0" indent="0">
              <a:buNone/>
            </a:pPr>
            <a:endParaRPr lang="en-GB" sz="1600" dirty="0">
              <a:latin typeface="+mj-lt"/>
            </a:endParaRPr>
          </a:p>
          <a:p>
            <a:r>
              <a:rPr lang="en-GB" sz="1600" dirty="0" smtClean="0">
                <a:latin typeface="+mj-lt"/>
              </a:rPr>
              <a:t>Implementation </a:t>
            </a:r>
            <a:r>
              <a:rPr lang="en-GB" sz="1600" dirty="0">
                <a:latin typeface="+mj-lt"/>
              </a:rPr>
              <a:t>of the ECFA Detector R&amp;D </a:t>
            </a:r>
            <a:r>
              <a:rPr lang="en-GB" sz="1600" dirty="0" smtClean="0">
                <a:latin typeface="+mj-lt"/>
              </a:rPr>
              <a:t>Roadmap</a:t>
            </a:r>
          </a:p>
          <a:p>
            <a:pPr marL="0" indent="0">
              <a:buNone/>
            </a:pPr>
            <a:r>
              <a:rPr lang="en-GB" sz="1600" dirty="0" smtClean="0">
                <a:latin typeface="+mj-lt"/>
                <a:hlinkClick r:id="rId4"/>
              </a:rPr>
              <a:t>https</a:t>
            </a:r>
            <a:r>
              <a:rPr lang="en-GB" sz="1600" dirty="0">
                <a:latin typeface="+mj-lt"/>
                <a:hlinkClick r:id="rId4"/>
              </a:rPr>
              <a:t>://</a:t>
            </a:r>
            <a:r>
              <a:rPr lang="en-GB" sz="1600" dirty="0" smtClean="0">
                <a:latin typeface="+mj-lt"/>
                <a:hlinkClick r:id="rId4"/>
              </a:rPr>
              <a:t>indico.cern.ch/event/957057/page/27294-implementation-of-the-ecfa-detector-rd-roadmap</a:t>
            </a:r>
            <a:endParaRPr lang="en-GB" sz="1600" dirty="0" smtClean="0">
              <a:latin typeface="+mj-lt"/>
            </a:endParaRPr>
          </a:p>
          <a:p>
            <a:pPr marL="0" indent="0">
              <a:buNone/>
            </a:pPr>
            <a:r>
              <a:rPr lang="fr-CH" sz="1600" dirty="0" smtClean="0">
                <a:latin typeface="+mj-lt"/>
                <a:sym typeface="Wingdings" panose="05000000000000000000" pitchFamily="2" charset="2"/>
              </a:rPr>
              <a:t> DRD4. News, dates, …</a:t>
            </a:r>
            <a:endParaRPr lang="en-GB" sz="1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40671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Detector R&amp;D Collaborations in the context of the ECFA Roadmap</a:t>
            </a:r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942680" y="2036190"/>
            <a:ext cx="10642862" cy="324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CH" dirty="0" smtClean="0">
                <a:solidFill>
                  <a:srgbClr val="002060"/>
                </a:solidFill>
              </a:rPr>
              <a:t>The Roadmap has </a:t>
            </a:r>
            <a:r>
              <a:rPr lang="fr-CH" dirty="0" err="1" smtClean="0">
                <a:solidFill>
                  <a:srgbClr val="002060"/>
                </a:solidFill>
              </a:rPr>
              <a:t>identified</a:t>
            </a:r>
            <a:r>
              <a:rPr lang="fr-CH" dirty="0" smtClean="0">
                <a:solidFill>
                  <a:srgbClr val="002060"/>
                </a:solidFill>
              </a:rPr>
              <a:t> </a:t>
            </a:r>
            <a:r>
              <a:rPr lang="fr-CH" b="1" dirty="0" smtClean="0">
                <a:solidFill>
                  <a:srgbClr val="002060"/>
                </a:solidFill>
              </a:rPr>
              <a:t>detector technologies</a:t>
            </a:r>
            <a:r>
              <a:rPr lang="fr-CH" b="1" baseline="30000" dirty="0" smtClean="0">
                <a:solidFill>
                  <a:srgbClr val="002060"/>
                </a:solidFill>
              </a:rPr>
              <a:t>1)</a:t>
            </a:r>
            <a:r>
              <a:rPr lang="fr-CH" b="1" dirty="0" smtClean="0">
                <a:solidFill>
                  <a:srgbClr val="002060"/>
                </a:solidFill>
              </a:rPr>
              <a:t> </a:t>
            </a:r>
            <a:r>
              <a:rPr lang="fr-CH" dirty="0" err="1" smtClean="0">
                <a:solidFill>
                  <a:srgbClr val="002060"/>
                </a:solidFill>
              </a:rPr>
              <a:t>that</a:t>
            </a:r>
            <a:r>
              <a:rPr lang="fr-CH" dirty="0" smtClean="0">
                <a:solidFill>
                  <a:srgbClr val="002060"/>
                </a:solidFill>
              </a:rPr>
              <a:t> </a:t>
            </a:r>
            <a:r>
              <a:rPr lang="en-GB" dirty="0" smtClean="0">
                <a:solidFill>
                  <a:srgbClr val="002060"/>
                </a:solidFill>
              </a:rPr>
              <a:t>need</a:t>
            </a:r>
            <a:r>
              <a:rPr lang="fr-CH" dirty="0" smtClean="0">
                <a:solidFill>
                  <a:srgbClr val="002060"/>
                </a:solidFill>
              </a:rPr>
              <a:t> </a:t>
            </a:r>
            <a:r>
              <a:rPr lang="fr-CH" dirty="0" smtClean="0">
                <a:solidFill>
                  <a:srgbClr val="002060"/>
                </a:solidFill>
              </a:rPr>
              <a:t>to </a:t>
            </a:r>
            <a:r>
              <a:rPr lang="en-GB" dirty="0" smtClean="0">
                <a:solidFill>
                  <a:srgbClr val="002060"/>
                </a:solidFill>
              </a:rPr>
              <a:t>be</a:t>
            </a:r>
            <a:r>
              <a:rPr lang="fr-CH" dirty="0" smtClean="0">
                <a:solidFill>
                  <a:srgbClr val="002060"/>
                </a:solidFill>
              </a:rPr>
              <a:t> </a:t>
            </a:r>
            <a:r>
              <a:rPr lang="en-GB" dirty="0" smtClean="0">
                <a:solidFill>
                  <a:srgbClr val="002060"/>
                </a:solidFill>
              </a:rPr>
              <a:t>developed</a:t>
            </a:r>
            <a:r>
              <a:rPr lang="fr-CH" dirty="0" smtClean="0">
                <a:solidFill>
                  <a:srgbClr val="002060"/>
                </a:solidFill>
              </a:rPr>
              <a:t> </a:t>
            </a:r>
            <a:r>
              <a:rPr lang="fr-CH" dirty="0" smtClean="0">
                <a:solidFill>
                  <a:srgbClr val="002060"/>
                </a:solidFill>
              </a:rPr>
              <a:t>for the </a:t>
            </a:r>
            <a:r>
              <a:rPr lang="en-GB" dirty="0" smtClean="0">
                <a:solidFill>
                  <a:srgbClr val="002060"/>
                </a:solidFill>
              </a:rPr>
              <a:t>next</a:t>
            </a:r>
            <a:r>
              <a:rPr lang="fr-CH" dirty="0" smtClean="0">
                <a:solidFill>
                  <a:srgbClr val="002060"/>
                </a:solidFill>
              </a:rPr>
              <a:t> </a:t>
            </a:r>
            <a:r>
              <a:rPr lang="en-GB" dirty="0" smtClean="0">
                <a:solidFill>
                  <a:srgbClr val="002060"/>
                </a:solidFill>
              </a:rPr>
              <a:t>generations</a:t>
            </a:r>
            <a:r>
              <a:rPr lang="fr-CH" dirty="0" smtClean="0">
                <a:solidFill>
                  <a:srgbClr val="002060"/>
                </a:solidFill>
              </a:rPr>
              <a:t> </a:t>
            </a:r>
            <a:r>
              <a:rPr lang="fr-CH" dirty="0" smtClean="0">
                <a:solidFill>
                  <a:srgbClr val="002060"/>
                </a:solidFill>
              </a:rPr>
              <a:t>of </a:t>
            </a:r>
            <a:r>
              <a:rPr lang="en-GB" dirty="0" smtClean="0">
                <a:solidFill>
                  <a:srgbClr val="002060"/>
                </a:solidFill>
              </a:rPr>
              <a:t>particle</a:t>
            </a:r>
            <a:r>
              <a:rPr lang="fr-CH" dirty="0" smtClean="0">
                <a:solidFill>
                  <a:srgbClr val="002060"/>
                </a:solidFill>
              </a:rPr>
              <a:t> </a:t>
            </a:r>
            <a:r>
              <a:rPr lang="fr-CH" dirty="0" err="1" smtClean="0">
                <a:solidFill>
                  <a:srgbClr val="002060"/>
                </a:solidFill>
              </a:rPr>
              <a:t>physics</a:t>
            </a:r>
            <a:r>
              <a:rPr lang="fr-CH" dirty="0" smtClean="0">
                <a:solidFill>
                  <a:srgbClr val="002060"/>
                </a:solidFill>
              </a:rPr>
              <a:t> </a:t>
            </a:r>
            <a:r>
              <a:rPr lang="en-GB" dirty="0" smtClean="0">
                <a:solidFill>
                  <a:srgbClr val="002060"/>
                </a:solidFill>
              </a:rPr>
              <a:t>experiments</a:t>
            </a:r>
            <a:r>
              <a:rPr lang="fr-CH" dirty="0" smtClean="0">
                <a:solidFill>
                  <a:srgbClr val="002060"/>
                </a:solidFill>
              </a:rPr>
              <a:t>.</a:t>
            </a:r>
            <a:endParaRPr lang="fr-CH" dirty="0" smtClean="0">
              <a:solidFill>
                <a:srgbClr val="002060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CH" dirty="0" smtClean="0">
                <a:solidFill>
                  <a:srgbClr val="002060"/>
                </a:solidFill>
              </a:rPr>
              <a:t>To </a:t>
            </a:r>
            <a:r>
              <a:rPr lang="fr-CH" dirty="0" err="1" smtClean="0">
                <a:solidFill>
                  <a:srgbClr val="002060"/>
                </a:solidFill>
              </a:rPr>
              <a:t>address</a:t>
            </a:r>
            <a:r>
              <a:rPr lang="fr-CH" dirty="0" smtClean="0">
                <a:solidFill>
                  <a:srgbClr val="002060"/>
                </a:solidFill>
              </a:rPr>
              <a:t> </a:t>
            </a:r>
            <a:r>
              <a:rPr lang="fr-CH" dirty="0" err="1" smtClean="0">
                <a:solidFill>
                  <a:srgbClr val="002060"/>
                </a:solidFill>
              </a:rPr>
              <a:t>those</a:t>
            </a:r>
            <a:r>
              <a:rPr lang="fr-CH" dirty="0" smtClean="0">
                <a:solidFill>
                  <a:srgbClr val="002060"/>
                </a:solidFill>
              </a:rPr>
              <a:t> </a:t>
            </a:r>
            <a:r>
              <a:rPr lang="fr-CH" dirty="0" err="1" smtClean="0">
                <a:solidFill>
                  <a:srgbClr val="002060"/>
                </a:solidFill>
              </a:rPr>
              <a:t>needs</a:t>
            </a:r>
            <a:r>
              <a:rPr lang="fr-CH" dirty="0" smtClean="0">
                <a:solidFill>
                  <a:srgbClr val="002060"/>
                </a:solidFill>
              </a:rPr>
              <a:t> in a </a:t>
            </a:r>
            <a:r>
              <a:rPr lang="fr-CH" dirty="0" err="1" smtClean="0">
                <a:solidFill>
                  <a:srgbClr val="002060"/>
                </a:solidFill>
              </a:rPr>
              <a:t>coordinated</a:t>
            </a:r>
            <a:r>
              <a:rPr lang="fr-CH" dirty="0" smtClean="0">
                <a:solidFill>
                  <a:srgbClr val="002060"/>
                </a:solidFill>
              </a:rPr>
              <a:t> and efficient </a:t>
            </a:r>
            <a:r>
              <a:rPr lang="fr-CH" dirty="0" err="1" smtClean="0">
                <a:solidFill>
                  <a:srgbClr val="002060"/>
                </a:solidFill>
              </a:rPr>
              <a:t>way</a:t>
            </a:r>
            <a:r>
              <a:rPr lang="fr-CH" dirty="0" smtClean="0">
                <a:solidFill>
                  <a:srgbClr val="002060"/>
                </a:solidFill>
              </a:rPr>
              <a:t>, </a:t>
            </a:r>
            <a:r>
              <a:rPr lang="fr-CH" b="1" dirty="0" smtClean="0">
                <a:solidFill>
                  <a:srgbClr val="002060"/>
                </a:solidFill>
              </a:rPr>
              <a:t>Detector R&amp;D Collaborations </a:t>
            </a:r>
            <a:r>
              <a:rPr lang="fr-CH" dirty="0" smtClean="0">
                <a:solidFill>
                  <a:srgbClr val="002060"/>
                </a:solidFill>
              </a:rPr>
              <a:t>are </a:t>
            </a:r>
            <a:r>
              <a:rPr lang="fr-CH" dirty="0" err="1" smtClean="0">
                <a:solidFill>
                  <a:srgbClr val="002060"/>
                </a:solidFill>
              </a:rPr>
              <a:t>being</a:t>
            </a:r>
            <a:r>
              <a:rPr lang="fr-CH" dirty="0" smtClean="0">
                <a:solidFill>
                  <a:srgbClr val="002060"/>
                </a:solidFill>
              </a:rPr>
              <a:t> </a:t>
            </a:r>
            <a:r>
              <a:rPr lang="fr-CH" dirty="0" err="1" smtClean="0">
                <a:solidFill>
                  <a:srgbClr val="002060"/>
                </a:solidFill>
              </a:rPr>
              <a:t>formed</a:t>
            </a:r>
            <a:r>
              <a:rPr lang="fr-CH" dirty="0" smtClean="0">
                <a:solidFill>
                  <a:srgbClr val="002060"/>
                </a:solidFill>
              </a:rPr>
              <a:t>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CH" dirty="0" err="1" smtClean="0">
                <a:solidFill>
                  <a:srgbClr val="002060"/>
                </a:solidFill>
              </a:rPr>
              <a:t>Some</a:t>
            </a:r>
            <a:r>
              <a:rPr lang="fr-CH" dirty="0" smtClean="0">
                <a:solidFill>
                  <a:srgbClr val="002060"/>
                </a:solidFill>
              </a:rPr>
              <a:t> </a:t>
            </a:r>
            <a:r>
              <a:rPr lang="fr-CH" dirty="0" err="1" smtClean="0">
                <a:solidFill>
                  <a:srgbClr val="002060"/>
                </a:solidFill>
              </a:rPr>
              <a:t>similarity</a:t>
            </a:r>
            <a:r>
              <a:rPr lang="fr-CH" dirty="0" smtClean="0">
                <a:solidFill>
                  <a:srgbClr val="002060"/>
                </a:solidFill>
              </a:rPr>
              <a:t> to the CERN R&amp;D collaborations </a:t>
            </a:r>
            <a:r>
              <a:rPr lang="fr-CH" dirty="0" err="1" smtClean="0">
                <a:solidFill>
                  <a:srgbClr val="002060"/>
                </a:solidFill>
              </a:rPr>
              <a:t>before</a:t>
            </a:r>
            <a:r>
              <a:rPr lang="fr-CH" dirty="0" smtClean="0">
                <a:solidFill>
                  <a:srgbClr val="002060"/>
                </a:solidFill>
              </a:rPr>
              <a:t> the construction of LHC (</a:t>
            </a:r>
            <a:r>
              <a:rPr lang="fr-CH" dirty="0" err="1" smtClean="0">
                <a:solidFill>
                  <a:srgbClr val="002060"/>
                </a:solidFill>
              </a:rPr>
              <a:t>still</a:t>
            </a:r>
            <a:r>
              <a:rPr lang="fr-CH" dirty="0" smtClean="0">
                <a:solidFill>
                  <a:srgbClr val="002060"/>
                </a:solidFill>
              </a:rPr>
              <a:t> alive RD50, RD51…)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CH" dirty="0" smtClean="0">
                <a:solidFill>
                  <a:srgbClr val="002060"/>
                </a:solidFill>
              </a:rPr>
              <a:t>Collaborations </a:t>
            </a:r>
            <a:r>
              <a:rPr lang="fr-CH" dirty="0" err="1" smtClean="0">
                <a:solidFill>
                  <a:srgbClr val="002060"/>
                </a:solidFill>
              </a:rPr>
              <a:t>shall</a:t>
            </a:r>
            <a:r>
              <a:rPr lang="fr-CH" dirty="0" smtClean="0">
                <a:solidFill>
                  <a:srgbClr val="002060"/>
                </a:solidFill>
              </a:rPr>
              <a:t> </a:t>
            </a:r>
            <a:r>
              <a:rPr lang="fr-CH" dirty="0" err="1" smtClean="0">
                <a:solidFill>
                  <a:srgbClr val="002060"/>
                </a:solidFill>
              </a:rPr>
              <a:t>form</a:t>
            </a:r>
            <a:r>
              <a:rPr lang="fr-CH" dirty="0" smtClean="0">
                <a:solidFill>
                  <a:srgbClr val="002060"/>
                </a:solidFill>
              </a:rPr>
              <a:t>, </a:t>
            </a:r>
            <a:r>
              <a:rPr lang="fr-CH" dirty="0" err="1" smtClean="0">
                <a:solidFill>
                  <a:srgbClr val="002060"/>
                </a:solidFill>
              </a:rPr>
              <a:t>define</a:t>
            </a:r>
            <a:r>
              <a:rPr lang="fr-CH" dirty="0" smtClean="0">
                <a:solidFill>
                  <a:srgbClr val="002060"/>
                </a:solidFill>
              </a:rPr>
              <a:t> </a:t>
            </a:r>
            <a:r>
              <a:rPr lang="fr-CH" dirty="0" err="1" smtClean="0">
                <a:solidFill>
                  <a:srgbClr val="002060"/>
                </a:solidFill>
              </a:rPr>
              <a:t>their</a:t>
            </a:r>
            <a:r>
              <a:rPr lang="fr-CH" dirty="0" smtClean="0">
                <a:solidFill>
                  <a:srgbClr val="002060"/>
                </a:solidFill>
              </a:rPr>
              <a:t> </a:t>
            </a:r>
            <a:r>
              <a:rPr lang="fr-CH" dirty="0" err="1" smtClean="0">
                <a:solidFill>
                  <a:srgbClr val="002060"/>
                </a:solidFill>
              </a:rPr>
              <a:t>work</a:t>
            </a:r>
            <a:r>
              <a:rPr lang="fr-CH" dirty="0" smtClean="0">
                <a:solidFill>
                  <a:srgbClr val="002060"/>
                </a:solidFill>
              </a:rPr>
              <a:t> programme, </a:t>
            </a:r>
            <a:r>
              <a:rPr lang="fr-CH" dirty="0" err="1" smtClean="0">
                <a:solidFill>
                  <a:srgbClr val="002060"/>
                </a:solidFill>
              </a:rPr>
              <a:t>define</a:t>
            </a:r>
            <a:r>
              <a:rPr lang="fr-CH" dirty="0" smtClean="0">
                <a:solidFill>
                  <a:srgbClr val="002060"/>
                </a:solidFill>
              </a:rPr>
              <a:t> and organise </a:t>
            </a:r>
            <a:r>
              <a:rPr lang="fr-CH" dirty="0" err="1" smtClean="0">
                <a:solidFill>
                  <a:srgbClr val="002060"/>
                </a:solidFill>
              </a:rPr>
              <a:t>their</a:t>
            </a:r>
            <a:r>
              <a:rPr lang="fr-CH" dirty="0" smtClean="0">
                <a:solidFill>
                  <a:srgbClr val="002060"/>
                </a:solidFill>
              </a:rPr>
              <a:t> </a:t>
            </a:r>
            <a:r>
              <a:rPr lang="fr-CH" dirty="0" err="1" smtClean="0">
                <a:solidFill>
                  <a:srgbClr val="002060"/>
                </a:solidFill>
              </a:rPr>
              <a:t>funding</a:t>
            </a:r>
            <a:r>
              <a:rPr lang="fr-CH" dirty="0" smtClean="0">
                <a:solidFill>
                  <a:srgbClr val="002060"/>
                </a:solidFill>
              </a:rPr>
              <a:t>, </a:t>
            </a:r>
            <a:r>
              <a:rPr lang="fr-CH" dirty="0" err="1" smtClean="0">
                <a:solidFill>
                  <a:srgbClr val="002060"/>
                </a:solidFill>
              </a:rPr>
              <a:t>define</a:t>
            </a:r>
            <a:r>
              <a:rPr lang="fr-CH" dirty="0" smtClean="0">
                <a:solidFill>
                  <a:srgbClr val="002060"/>
                </a:solidFill>
              </a:rPr>
              <a:t> </a:t>
            </a:r>
            <a:r>
              <a:rPr lang="fr-CH" dirty="0" err="1" smtClean="0">
                <a:solidFill>
                  <a:srgbClr val="002060"/>
                </a:solidFill>
              </a:rPr>
              <a:t>their</a:t>
            </a:r>
            <a:r>
              <a:rPr lang="fr-CH" dirty="0" smtClean="0">
                <a:solidFill>
                  <a:srgbClr val="002060"/>
                </a:solidFill>
              </a:rPr>
              <a:t> management, report once per </a:t>
            </a:r>
            <a:r>
              <a:rPr lang="fr-CH" dirty="0" err="1" smtClean="0">
                <a:solidFill>
                  <a:srgbClr val="002060"/>
                </a:solidFill>
              </a:rPr>
              <a:t>year</a:t>
            </a:r>
            <a:r>
              <a:rPr lang="fr-CH" dirty="0" smtClean="0">
                <a:solidFill>
                  <a:srgbClr val="002060"/>
                </a:solidFill>
              </a:rPr>
              <a:t> to a DRD </a:t>
            </a:r>
            <a:r>
              <a:rPr lang="fr-CH" dirty="0" err="1" smtClean="0">
                <a:solidFill>
                  <a:srgbClr val="002060"/>
                </a:solidFill>
              </a:rPr>
              <a:t>Committee</a:t>
            </a:r>
            <a:r>
              <a:rPr lang="fr-CH" dirty="0" smtClean="0">
                <a:solidFill>
                  <a:srgbClr val="002060"/>
                </a:solidFill>
              </a:rPr>
              <a:t> at CERN.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CH" dirty="0" smtClean="0">
                <a:solidFill>
                  <a:srgbClr val="002060"/>
                </a:solidFill>
              </a:rPr>
              <a:t>Joint R&amp;D </a:t>
            </a:r>
            <a:r>
              <a:rPr lang="fr-CH" dirty="0" err="1" smtClean="0">
                <a:solidFill>
                  <a:srgbClr val="002060"/>
                </a:solidFill>
              </a:rPr>
              <a:t>should</a:t>
            </a:r>
            <a:r>
              <a:rPr lang="fr-CH" dirty="0" smtClean="0">
                <a:solidFill>
                  <a:srgbClr val="002060"/>
                </a:solidFill>
              </a:rPr>
              <a:t> </a:t>
            </a:r>
            <a:r>
              <a:rPr lang="fr-CH" dirty="0" err="1" smtClean="0">
                <a:solidFill>
                  <a:srgbClr val="002060"/>
                </a:solidFill>
              </a:rPr>
              <a:t>increase</a:t>
            </a:r>
            <a:r>
              <a:rPr lang="fr-CH" dirty="0" smtClean="0">
                <a:solidFill>
                  <a:srgbClr val="002060"/>
                </a:solidFill>
              </a:rPr>
              <a:t> </a:t>
            </a:r>
            <a:r>
              <a:rPr lang="fr-CH" dirty="0" err="1" smtClean="0">
                <a:solidFill>
                  <a:srgbClr val="002060"/>
                </a:solidFill>
              </a:rPr>
              <a:t>efficiencey</a:t>
            </a:r>
            <a:r>
              <a:rPr lang="fr-CH" dirty="0" smtClean="0">
                <a:solidFill>
                  <a:srgbClr val="002060"/>
                </a:solidFill>
              </a:rPr>
              <a:t> (</a:t>
            </a:r>
            <a:r>
              <a:rPr lang="fr-CH" dirty="0" err="1" smtClean="0">
                <a:solidFill>
                  <a:srgbClr val="002060"/>
                </a:solidFill>
              </a:rPr>
              <a:t>avoid</a:t>
            </a:r>
            <a:r>
              <a:rPr lang="fr-CH" dirty="0" smtClean="0">
                <a:solidFill>
                  <a:srgbClr val="002060"/>
                </a:solidFill>
              </a:rPr>
              <a:t> duplication, </a:t>
            </a:r>
            <a:r>
              <a:rPr lang="fr-CH" dirty="0" err="1" smtClean="0">
                <a:solidFill>
                  <a:srgbClr val="002060"/>
                </a:solidFill>
              </a:rPr>
              <a:t>form</a:t>
            </a:r>
            <a:r>
              <a:rPr lang="fr-CH" dirty="0" smtClean="0">
                <a:solidFill>
                  <a:srgbClr val="002060"/>
                </a:solidFill>
              </a:rPr>
              <a:t> </a:t>
            </a:r>
            <a:r>
              <a:rPr lang="fr-CH" dirty="0" err="1" smtClean="0">
                <a:solidFill>
                  <a:srgbClr val="002060"/>
                </a:solidFill>
              </a:rPr>
              <a:t>partnerships</a:t>
            </a:r>
            <a:r>
              <a:rPr lang="fr-CH" dirty="0" smtClean="0">
                <a:solidFill>
                  <a:srgbClr val="002060"/>
                </a:solidFill>
              </a:rPr>
              <a:t>) and lead to synergies </a:t>
            </a:r>
            <a:r>
              <a:rPr lang="fr-CH" dirty="0" smtClean="0">
                <a:solidFill>
                  <a:srgbClr val="002060"/>
                </a:solidFill>
              </a:rPr>
              <a:t>(</a:t>
            </a:r>
            <a:r>
              <a:rPr lang="en-GB" noProof="1" smtClean="0">
                <a:solidFill>
                  <a:srgbClr val="002060"/>
                </a:solidFill>
              </a:rPr>
              <a:t>share</a:t>
            </a:r>
            <a:r>
              <a:rPr lang="fr-CH" dirty="0" smtClean="0">
                <a:solidFill>
                  <a:srgbClr val="002060"/>
                </a:solidFill>
              </a:rPr>
              <a:t> </a:t>
            </a:r>
            <a:r>
              <a:rPr lang="fr-CH" dirty="0" err="1" smtClean="0">
                <a:solidFill>
                  <a:srgbClr val="002060"/>
                </a:solidFill>
              </a:rPr>
              <a:t>equipment</a:t>
            </a:r>
            <a:r>
              <a:rPr lang="fr-CH" dirty="0" smtClean="0">
                <a:solidFill>
                  <a:srgbClr val="002060"/>
                </a:solidFill>
              </a:rPr>
              <a:t>, </a:t>
            </a:r>
            <a:r>
              <a:rPr lang="fr-CH" dirty="0" err="1" smtClean="0">
                <a:solidFill>
                  <a:srgbClr val="002060"/>
                </a:solidFill>
              </a:rPr>
              <a:t>samples</a:t>
            </a:r>
            <a:r>
              <a:rPr lang="fr-CH" dirty="0" smtClean="0">
                <a:solidFill>
                  <a:srgbClr val="002060"/>
                </a:solidFill>
              </a:rPr>
              <a:t>, know-how).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CH" dirty="0" smtClean="0">
                <a:solidFill>
                  <a:srgbClr val="002060"/>
                </a:solidFill>
              </a:rPr>
              <a:t>The label </a:t>
            </a:r>
            <a:r>
              <a:rPr lang="fr-CH" b="1" i="1" dirty="0" smtClean="0">
                <a:solidFill>
                  <a:srgbClr val="002060"/>
                </a:solidFill>
              </a:rPr>
              <a:t>ECFA </a:t>
            </a:r>
            <a:r>
              <a:rPr lang="fr-CH" b="1" i="1" dirty="0" smtClean="0">
                <a:solidFill>
                  <a:srgbClr val="002060"/>
                </a:solidFill>
              </a:rPr>
              <a:t>Roadmap</a:t>
            </a:r>
            <a:r>
              <a:rPr lang="fr-CH" dirty="0" smtClean="0">
                <a:solidFill>
                  <a:srgbClr val="002060"/>
                </a:solidFill>
              </a:rPr>
              <a:t> </a:t>
            </a:r>
            <a:r>
              <a:rPr lang="fr-CH" dirty="0" err="1" smtClean="0">
                <a:solidFill>
                  <a:srgbClr val="002060"/>
                </a:solidFill>
              </a:rPr>
              <a:t>should</a:t>
            </a:r>
            <a:r>
              <a:rPr lang="fr-CH" dirty="0" smtClean="0">
                <a:solidFill>
                  <a:srgbClr val="002060"/>
                </a:solidFill>
              </a:rPr>
              <a:t> </a:t>
            </a:r>
            <a:r>
              <a:rPr lang="fr-CH" dirty="0" err="1" smtClean="0">
                <a:solidFill>
                  <a:srgbClr val="002060"/>
                </a:solidFill>
              </a:rPr>
              <a:t>enhance</a:t>
            </a:r>
            <a:r>
              <a:rPr lang="fr-CH" dirty="0" smtClean="0">
                <a:solidFill>
                  <a:srgbClr val="002060"/>
                </a:solidFill>
              </a:rPr>
              <a:t> chances for extra </a:t>
            </a:r>
            <a:r>
              <a:rPr lang="fr-CH" dirty="0" err="1" smtClean="0">
                <a:solidFill>
                  <a:srgbClr val="002060"/>
                </a:solidFill>
              </a:rPr>
              <a:t>funding</a:t>
            </a:r>
            <a:r>
              <a:rPr lang="fr-CH" dirty="0" smtClean="0">
                <a:solidFill>
                  <a:srgbClr val="002060"/>
                </a:solidFill>
              </a:rPr>
              <a:t> </a:t>
            </a:r>
            <a:r>
              <a:rPr lang="fr-CH" dirty="0" err="1" smtClean="0">
                <a:solidFill>
                  <a:srgbClr val="002060"/>
                </a:solidFill>
              </a:rPr>
              <a:t>from</a:t>
            </a:r>
            <a:r>
              <a:rPr lang="fr-CH" dirty="0" smtClean="0">
                <a:solidFill>
                  <a:srgbClr val="002060"/>
                </a:solidFill>
              </a:rPr>
              <a:t> </a:t>
            </a:r>
            <a:r>
              <a:rPr lang="fr-CH" dirty="0" err="1" smtClean="0">
                <a:solidFill>
                  <a:srgbClr val="002060"/>
                </a:solidFill>
              </a:rPr>
              <a:t>Funding</a:t>
            </a:r>
            <a:r>
              <a:rPr lang="fr-CH" dirty="0" smtClean="0">
                <a:solidFill>
                  <a:srgbClr val="002060"/>
                </a:solidFill>
              </a:rPr>
              <a:t> </a:t>
            </a:r>
            <a:r>
              <a:rPr lang="fr-CH" dirty="0" err="1" smtClean="0">
                <a:solidFill>
                  <a:srgbClr val="002060"/>
                </a:solidFill>
              </a:rPr>
              <a:t>Agencies</a:t>
            </a:r>
            <a:r>
              <a:rPr lang="fr-CH" dirty="0" smtClean="0">
                <a:solidFill>
                  <a:srgbClr val="002060"/>
                </a:solidFill>
              </a:rPr>
              <a:t>. The </a:t>
            </a:r>
            <a:r>
              <a:rPr lang="fr-CH" dirty="0" err="1" smtClean="0">
                <a:solidFill>
                  <a:srgbClr val="002060"/>
                </a:solidFill>
              </a:rPr>
              <a:t>participating</a:t>
            </a:r>
            <a:r>
              <a:rPr lang="fr-CH" dirty="0" smtClean="0">
                <a:solidFill>
                  <a:srgbClr val="002060"/>
                </a:solidFill>
              </a:rPr>
              <a:t> groups (</a:t>
            </a:r>
            <a:r>
              <a:rPr lang="fr-CH" dirty="0" err="1" smtClean="0">
                <a:solidFill>
                  <a:srgbClr val="002060"/>
                </a:solidFill>
              </a:rPr>
              <a:t>nationally</a:t>
            </a:r>
            <a:r>
              <a:rPr lang="fr-CH" dirty="0" smtClean="0">
                <a:solidFill>
                  <a:srgbClr val="002060"/>
                </a:solidFill>
              </a:rPr>
              <a:t> </a:t>
            </a:r>
            <a:r>
              <a:rPr lang="fr-CH" dirty="0" err="1" smtClean="0">
                <a:solidFill>
                  <a:srgbClr val="002060"/>
                </a:solidFill>
              </a:rPr>
              <a:t>clustered</a:t>
            </a:r>
            <a:r>
              <a:rPr lang="fr-CH" dirty="0" smtClean="0">
                <a:solidFill>
                  <a:srgbClr val="002060"/>
                </a:solidFill>
              </a:rPr>
              <a:t>?) </a:t>
            </a:r>
            <a:r>
              <a:rPr lang="fr-CH" dirty="0" err="1" smtClean="0">
                <a:solidFill>
                  <a:srgbClr val="002060"/>
                </a:solidFill>
              </a:rPr>
              <a:t>request</a:t>
            </a:r>
            <a:r>
              <a:rPr lang="fr-CH" dirty="0" smtClean="0">
                <a:solidFill>
                  <a:srgbClr val="002060"/>
                </a:solidFill>
              </a:rPr>
              <a:t> </a:t>
            </a:r>
            <a:r>
              <a:rPr lang="fr-CH" dirty="0" err="1" smtClean="0">
                <a:solidFill>
                  <a:srgbClr val="002060"/>
                </a:solidFill>
              </a:rPr>
              <a:t>funds</a:t>
            </a:r>
            <a:r>
              <a:rPr lang="fr-CH" dirty="0" smtClean="0">
                <a:solidFill>
                  <a:srgbClr val="002060"/>
                </a:solidFill>
              </a:rPr>
              <a:t> </a:t>
            </a:r>
            <a:r>
              <a:rPr lang="fr-CH" dirty="0" err="1" smtClean="0">
                <a:solidFill>
                  <a:srgbClr val="002060"/>
                </a:solidFill>
              </a:rPr>
              <a:t>from</a:t>
            </a:r>
            <a:r>
              <a:rPr lang="fr-CH" dirty="0" smtClean="0">
                <a:solidFill>
                  <a:srgbClr val="002060"/>
                </a:solidFill>
              </a:rPr>
              <a:t> </a:t>
            </a:r>
            <a:r>
              <a:rPr lang="fr-CH" dirty="0" err="1" smtClean="0">
                <a:solidFill>
                  <a:srgbClr val="002060"/>
                </a:solidFill>
              </a:rPr>
              <a:t>their</a:t>
            </a:r>
            <a:r>
              <a:rPr lang="fr-CH" dirty="0" smtClean="0">
                <a:solidFill>
                  <a:srgbClr val="002060"/>
                </a:solidFill>
              </a:rPr>
              <a:t> </a:t>
            </a:r>
            <a:r>
              <a:rPr lang="fr-CH" dirty="0" err="1" smtClean="0">
                <a:solidFill>
                  <a:srgbClr val="002060"/>
                </a:solidFill>
              </a:rPr>
              <a:t>FAs</a:t>
            </a:r>
            <a:r>
              <a:rPr lang="fr-CH" dirty="0" smtClean="0">
                <a:solidFill>
                  <a:srgbClr val="002060"/>
                </a:solidFill>
              </a:rPr>
              <a:t>.   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38199" y="5881709"/>
            <a:ext cx="1064364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fr-CH" sz="1400" baseline="30000" dirty="0" smtClean="0"/>
              <a:t>1) </a:t>
            </a:r>
            <a:r>
              <a:rPr lang="fr-CH" sz="1400" dirty="0" smtClean="0"/>
              <a:t>IMPORTANT</a:t>
            </a:r>
            <a:r>
              <a:rPr lang="fr-CH" sz="1400" dirty="0"/>
              <a:t>: </a:t>
            </a:r>
            <a:r>
              <a:rPr lang="en-GB" sz="1400" dirty="0" smtClean="0"/>
              <a:t>we</a:t>
            </a:r>
            <a:r>
              <a:rPr lang="fr-CH" sz="1400" dirty="0" smtClean="0"/>
              <a:t> </a:t>
            </a:r>
            <a:r>
              <a:rPr lang="fr-CH" sz="1400" dirty="0"/>
              <a:t>are </a:t>
            </a:r>
            <a:r>
              <a:rPr lang="en-GB" sz="1400" noProof="1" smtClean="0"/>
              <a:t>talking</a:t>
            </a:r>
            <a:r>
              <a:rPr lang="fr-CH" sz="1400" dirty="0" smtClean="0"/>
              <a:t> </a:t>
            </a:r>
            <a:r>
              <a:rPr lang="fr-CH" sz="1400" dirty="0"/>
              <a:t>about </a:t>
            </a:r>
            <a:r>
              <a:rPr lang="fr-CH" sz="1400" b="1" i="1" dirty="0" err="1"/>
              <a:t>technolgical</a:t>
            </a:r>
            <a:r>
              <a:rPr lang="fr-CH" sz="1400" dirty="0"/>
              <a:t> (</a:t>
            </a:r>
            <a:r>
              <a:rPr lang="fr-CH" sz="1400" dirty="0" err="1"/>
              <a:t>strategic</a:t>
            </a:r>
            <a:r>
              <a:rPr lang="fr-CH" sz="1400" dirty="0"/>
              <a:t>) detector </a:t>
            </a:r>
            <a:r>
              <a:rPr lang="fr-CH" sz="1400" dirty="0" smtClean="0"/>
              <a:t>R&amp;D in the </a:t>
            </a:r>
            <a:r>
              <a:rPr lang="fr-CH" sz="1400" dirty="0" err="1" smtClean="0"/>
              <a:t>fields</a:t>
            </a:r>
            <a:r>
              <a:rPr lang="fr-CH" sz="1400" dirty="0" smtClean="0"/>
              <a:t> </a:t>
            </a:r>
            <a:r>
              <a:rPr lang="fr-CH" sz="1400" dirty="0" err="1" smtClean="0"/>
              <a:t>photodetectors</a:t>
            </a:r>
            <a:r>
              <a:rPr lang="fr-CH" sz="1400" dirty="0" smtClean="0"/>
              <a:t> and </a:t>
            </a:r>
            <a:r>
              <a:rPr lang="fr-CH" sz="1400" dirty="0" err="1" smtClean="0"/>
              <a:t>Particle</a:t>
            </a:r>
            <a:r>
              <a:rPr lang="fr-CH" sz="1400" dirty="0" smtClean="0"/>
              <a:t> ID. </a:t>
            </a:r>
            <a:r>
              <a:rPr lang="fr-CH" sz="1400" dirty="0"/>
              <a:t>This </a:t>
            </a:r>
            <a:r>
              <a:rPr lang="fr-CH" sz="1400" dirty="0" err="1"/>
              <a:t>is</a:t>
            </a:r>
            <a:r>
              <a:rPr lang="fr-CH" sz="1400" dirty="0"/>
              <a:t> </a:t>
            </a:r>
            <a:r>
              <a:rPr lang="fr-CH" sz="1400" dirty="0" err="1"/>
              <a:t>different</a:t>
            </a:r>
            <a:r>
              <a:rPr lang="fr-CH" sz="1400" dirty="0"/>
              <a:t> </a:t>
            </a:r>
            <a:r>
              <a:rPr lang="fr-CH" sz="1400" dirty="0" err="1"/>
              <a:t>from</a:t>
            </a:r>
            <a:r>
              <a:rPr lang="fr-CH" sz="1400" dirty="0"/>
              <a:t> </a:t>
            </a:r>
            <a:r>
              <a:rPr lang="fr-CH" sz="1400" b="1" dirty="0" err="1" smtClean="0"/>
              <a:t>experiment-specific</a:t>
            </a:r>
            <a:r>
              <a:rPr lang="fr-CH" sz="1400" b="1" dirty="0" smtClean="0"/>
              <a:t> </a:t>
            </a:r>
            <a:r>
              <a:rPr lang="fr-CH" sz="1400" b="1" dirty="0" err="1"/>
              <a:t>developments</a:t>
            </a:r>
            <a:r>
              <a:rPr lang="fr-CH" sz="1400" b="1" dirty="0"/>
              <a:t> and optimisations </a:t>
            </a:r>
            <a:r>
              <a:rPr lang="fr-CH" sz="1400" dirty="0"/>
              <a:t>(adaptation of </a:t>
            </a:r>
            <a:r>
              <a:rPr lang="fr-CH" sz="1400" dirty="0" err="1"/>
              <a:t>geometry</a:t>
            </a:r>
            <a:r>
              <a:rPr lang="fr-CH" sz="1400" dirty="0"/>
              <a:t>, full-size prototype, industrialisation of production </a:t>
            </a:r>
            <a:r>
              <a:rPr lang="fr-CH" sz="1400" dirty="0" err="1"/>
              <a:t>process</a:t>
            </a:r>
            <a:r>
              <a:rPr lang="fr-CH" sz="1400" dirty="0"/>
              <a:t>, …). The latter R&amp;D </a:t>
            </a:r>
            <a:r>
              <a:rPr lang="fr-CH" sz="1400" dirty="0" err="1"/>
              <a:t>shall</a:t>
            </a:r>
            <a:r>
              <a:rPr lang="fr-CH" sz="1400" dirty="0"/>
              <a:t> </a:t>
            </a:r>
            <a:r>
              <a:rPr lang="fr-CH" sz="1400" dirty="0" err="1"/>
              <a:t>remain</a:t>
            </a:r>
            <a:r>
              <a:rPr lang="fr-CH" sz="1400" dirty="0"/>
              <a:t> </a:t>
            </a:r>
            <a:r>
              <a:rPr lang="fr-CH" sz="1400" dirty="0" err="1"/>
              <a:t>fully</a:t>
            </a:r>
            <a:r>
              <a:rPr lang="fr-CH" sz="1400" dirty="0"/>
              <a:t> </a:t>
            </a:r>
            <a:r>
              <a:rPr lang="fr-CH" sz="1400" dirty="0" err="1"/>
              <a:t>under</a:t>
            </a:r>
            <a:r>
              <a:rPr lang="fr-CH" sz="1400" dirty="0"/>
              <a:t> the </a:t>
            </a:r>
            <a:r>
              <a:rPr lang="fr-CH" sz="1400" dirty="0" err="1"/>
              <a:t>responsibility</a:t>
            </a:r>
            <a:r>
              <a:rPr lang="fr-CH" sz="1400" dirty="0"/>
              <a:t> of the </a:t>
            </a:r>
            <a:r>
              <a:rPr lang="fr-CH" sz="1400" dirty="0" err="1"/>
              <a:t>experiments</a:t>
            </a:r>
            <a:r>
              <a:rPr lang="fr-CH" sz="14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528519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0245" y="124691"/>
            <a:ext cx="8500205" cy="673330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79579" y="522514"/>
            <a:ext cx="230357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Current Roadmap </a:t>
            </a:r>
            <a:r>
              <a:rPr lang="en-GB" dirty="0" smtClean="0"/>
              <a:t>plan</a:t>
            </a:r>
          </a:p>
          <a:p>
            <a:r>
              <a:rPr lang="en-GB" sz="1100" dirty="0" smtClean="0"/>
              <a:t>ECFA bible p. 89</a:t>
            </a:r>
            <a:endParaRPr lang="en-GB" sz="1100" dirty="0"/>
          </a:p>
        </p:txBody>
      </p:sp>
      <p:sp>
        <p:nvSpPr>
          <p:cNvPr id="6" name="TextBox 5"/>
          <p:cNvSpPr txBox="1"/>
          <p:nvPr/>
        </p:nvSpPr>
        <p:spPr>
          <a:xfrm rot="16200000">
            <a:off x="210120" y="2533651"/>
            <a:ext cx="2000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mtClean="0"/>
              <a:t>PID - Technologies</a:t>
            </a:r>
            <a:endParaRPr lang="en-GB"/>
          </a:p>
        </p:txBody>
      </p:sp>
      <p:sp>
        <p:nvSpPr>
          <p:cNvPr id="7" name="TextBox 6"/>
          <p:cNvSpPr txBox="1"/>
          <p:nvPr/>
        </p:nvSpPr>
        <p:spPr>
          <a:xfrm rot="16200000">
            <a:off x="210120" y="4681152"/>
            <a:ext cx="20002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mtClean="0"/>
              <a:t>Photodetector Technologies</a:t>
            </a:r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 flipH="1">
            <a:off x="464389" y="3854450"/>
            <a:ext cx="1117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2521789" y="3854450"/>
            <a:ext cx="692150" cy="14974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2528139" y="4025900"/>
            <a:ext cx="692150" cy="14974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2572589" y="4210050"/>
            <a:ext cx="692150" cy="14974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6065089" y="3718442"/>
            <a:ext cx="3390900" cy="70750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>
            <a:off x="2578939" y="4908550"/>
            <a:ext cx="692150" cy="14974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/>
          <p:cNvSpPr/>
          <p:nvPr/>
        </p:nvSpPr>
        <p:spPr>
          <a:xfrm>
            <a:off x="2623389" y="5422900"/>
            <a:ext cx="692150" cy="14974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6331789" y="4667251"/>
            <a:ext cx="1854200" cy="9747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/>
          <p:cNvSpPr/>
          <p:nvPr/>
        </p:nvSpPr>
        <p:spPr>
          <a:xfrm>
            <a:off x="6230189" y="1718192"/>
            <a:ext cx="1955800" cy="65670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/>
          <p:cNvSpPr/>
          <p:nvPr/>
        </p:nvSpPr>
        <p:spPr>
          <a:xfrm>
            <a:off x="2461464" y="1759605"/>
            <a:ext cx="927100" cy="55914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9521912" y="2912925"/>
            <a:ext cx="2455434" cy="1323439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Not covered in this table: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Specific FE electronics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Simulation and Analysis-software</a:t>
            </a:r>
          </a:p>
          <a:p>
            <a:r>
              <a:rPr lang="en-GB" sz="1600" dirty="0"/>
              <a:t> </a:t>
            </a:r>
            <a:r>
              <a:rPr lang="en-GB" sz="1600" dirty="0" smtClean="0"/>
              <a:t>      … should be discussed!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795036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20700" y="406400"/>
            <a:ext cx="10547350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 smtClean="0"/>
              <a:t>Main recommendations</a:t>
            </a:r>
          </a:p>
          <a:p>
            <a:endParaRPr lang="en-GB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2060"/>
                </a:solidFill>
              </a:rPr>
              <a:t>DRDT </a:t>
            </a:r>
            <a:r>
              <a:rPr lang="en-GB" dirty="0">
                <a:solidFill>
                  <a:srgbClr val="002060"/>
                </a:solidFill>
              </a:rPr>
              <a:t>4.1 - Enhance the timing resolution and spectral range of photon </a:t>
            </a:r>
            <a:r>
              <a:rPr lang="en-GB" dirty="0" smtClean="0">
                <a:solidFill>
                  <a:srgbClr val="002060"/>
                </a:solidFill>
              </a:rPr>
              <a:t>detectors.</a:t>
            </a:r>
            <a:endParaRPr lang="en-GB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2060"/>
                </a:solidFill>
              </a:rPr>
              <a:t>DRDT 4.2 - Develop </a:t>
            </a:r>
            <a:r>
              <a:rPr lang="en-GB" dirty="0" err="1">
                <a:solidFill>
                  <a:srgbClr val="002060"/>
                </a:solidFill>
              </a:rPr>
              <a:t>photosensors</a:t>
            </a:r>
            <a:r>
              <a:rPr lang="en-GB" dirty="0">
                <a:solidFill>
                  <a:srgbClr val="002060"/>
                </a:solidFill>
              </a:rPr>
              <a:t> for extreme environments</a:t>
            </a:r>
            <a:r>
              <a:rPr lang="en-GB" dirty="0" smtClean="0">
                <a:solidFill>
                  <a:srgbClr val="002060"/>
                </a:solidFill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2060"/>
                </a:solidFill>
              </a:rPr>
              <a:t>DRDT </a:t>
            </a:r>
            <a:r>
              <a:rPr lang="en-GB" dirty="0">
                <a:solidFill>
                  <a:srgbClr val="002060"/>
                </a:solidFill>
              </a:rPr>
              <a:t>4.3 - Develop RICH and imaging detectors with low mass and </a:t>
            </a:r>
            <a:r>
              <a:rPr lang="en-GB" dirty="0" smtClean="0">
                <a:solidFill>
                  <a:srgbClr val="002060"/>
                </a:solidFill>
              </a:rPr>
              <a:t>high resolution timing.</a:t>
            </a:r>
            <a:endParaRPr lang="en-GB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2060"/>
                </a:solidFill>
              </a:rPr>
              <a:t>DRDT </a:t>
            </a:r>
            <a:r>
              <a:rPr lang="en-GB" dirty="0">
                <a:solidFill>
                  <a:srgbClr val="002060"/>
                </a:solidFill>
              </a:rPr>
              <a:t>4.4 - Develop compact high performance time-of-ﬂight detectors.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r>
              <a:rPr lang="en-GB" b="1" dirty="0" smtClean="0"/>
              <a:t>Further </a:t>
            </a:r>
            <a:r>
              <a:rPr lang="en-GB" b="1" dirty="0"/>
              <a:t>recommendations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2060"/>
                </a:solidFill>
              </a:rPr>
              <a:t>It is recommended that several “blue-sky” R&amp;D activities be pursued. </a:t>
            </a:r>
            <a:endParaRPr lang="en-GB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2060"/>
                </a:solidFill>
              </a:rPr>
              <a:t>The development of </a:t>
            </a:r>
            <a:r>
              <a:rPr lang="en-GB" dirty="0">
                <a:solidFill>
                  <a:srgbClr val="002060"/>
                </a:solidFill>
              </a:rPr>
              <a:t>solid state photon detectors from novel materials is an important future line of </a:t>
            </a:r>
            <a:r>
              <a:rPr lang="en-GB" dirty="0" smtClean="0">
                <a:solidFill>
                  <a:srgbClr val="002060"/>
                </a:solidFill>
              </a:rPr>
              <a:t>research</a:t>
            </a:r>
            <a:r>
              <a:rPr lang="en-GB" dirty="0">
                <a:solidFill>
                  <a:srgbClr val="002060"/>
                </a:solidFill>
              </a:rPr>
              <a:t>, as is the development of cryogenic superconducting </a:t>
            </a:r>
            <a:r>
              <a:rPr lang="en-GB" dirty="0" err="1">
                <a:solidFill>
                  <a:srgbClr val="002060"/>
                </a:solidFill>
              </a:rPr>
              <a:t>photosensors</a:t>
            </a:r>
            <a:r>
              <a:rPr lang="en-GB" dirty="0">
                <a:solidFill>
                  <a:srgbClr val="002060"/>
                </a:solidFill>
              </a:rPr>
              <a:t> for </a:t>
            </a:r>
            <a:r>
              <a:rPr lang="en-GB" dirty="0" smtClean="0">
                <a:solidFill>
                  <a:srgbClr val="002060"/>
                </a:solidFill>
              </a:rPr>
              <a:t>accelerator-based </a:t>
            </a:r>
            <a:r>
              <a:rPr lang="en-GB" dirty="0">
                <a:solidFill>
                  <a:srgbClr val="002060"/>
                </a:solidFill>
              </a:rPr>
              <a:t>experiments. </a:t>
            </a:r>
            <a:endParaRPr lang="en-GB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2060"/>
                </a:solidFill>
              </a:rPr>
              <a:t>Regarding </a:t>
            </a:r>
            <a:r>
              <a:rPr lang="en-GB" dirty="0">
                <a:solidFill>
                  <a:srgbClr val="002060"/>
                </a:solidFill>
              </a:rPr>
              <a:t>advances in PID techniques, gaseous photon </a:t>
            </a:r>
            <a:r>
              <a:rPr lang="en-GB" dirty="0" smtClean="0">
                <a:solidFill>
                  <a:srgbClr val="002060"/>
                </a:solidFill>
              </a:rPr>
              <a:t>detectors for </a:t>
            </a:r>
            <a:r>
              <a:rPr lang="en-GB" dirty="0">
                <a:solidFill>
                  <a:srgbClr val="002060"/>
                </a:solidFill>
              </a:rPr>
              <a:t>visible light should be advanced. </a:t>
            </a:r>
            <a:endParaRPr lang="en-GB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2060"/>
                </a:solidFill>
              </a:rPr>
              <a:t>Meta-materials </a:t>
            </a:r>
            <a:r>
              <a:rPr lang="en-GB" dirty="0">
                <a:solidFill>
                  <a:srgbClr val="002060"/>
                </a:solidFill>
              </a:rPr>
              <a:t>such as photonic crystals should </a:t>
            </a:r>
            <a:r>
              <a:rPr lang="en-GB" dirty="0" smtClean="0">
                <a:solidFill>
                  <a:srgbClr val="002060"/>
                </a:solidFill>
              </a:rPr>
              <a:t>be developed</a:t>
            </a:r>
            <a:r>
              <a:rPr lang="en-GB" dirty="0">
                <a:solidFill>
                  <a:srgbClr val="002060"/>
                </a:solidFill>
              </a:rPr>
              <a:t>, giving tune-able refractive indices for PID at high momentum. </a:t>
            </a:r>
            <a:endParaRPr lang="en-GB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2060"/>
                </a:solidFill>
              </a:rPr>
              <a:t>Finally</a:t>
            </a:r>
            <a:r>
              <a:rPr lang="en-GB" dirty="0">
                <a:solidFill>
                  <a:srgbClr val="002060"/>
                </a:solidFill>
              </a:rPr>
              <a:t>, </a:t>
            </a:r>
            <a:r>
              <a:rPr lang="en-GB" dirty="0" smtClean="0">
                <a:solidFill>
                  <a:srgbClr val="002060"/>
                </a:solidFill>
              </a:rPr>
              <a:t>for TRD </a:t>
            </a:r>
            <a:r>
              <a:rPr lang="en-GB" dirty="0">
                <a:solidFill>
                  <a:srgbClr val="002060"/>
                </a:solidFill>
              </a:rPr>
              <a:t>imaging detectors, the detection of transition radiation with silicon sensors is </a:t>
            </a:r>
            <a:r>
              <a:rPr lang="en-GB" dirty="0" smtClean="0">
                <a:solidFill>
                  <a:srgbClr val="002060"/>
                </a:solidFill>
              </a:rPr>
              <a:t>an important </a:t>
            </a:r>
            <a:r>
              <a:rPr lang="en-GB" dirty="0">
                <a:solidFill>
                  <a:srgbClr val="002060"/>
                </a:solidFill>
              </a:rPr>
              <a:t>line of future research.</a:t>
            </a:r>
          </a:p>
        </p:txBody>
      </p:sp>
    </p:spTree>
    <p:extLst>
      <p:ext uri="{BB962C8B-B14F-4D97-AF65-F5344CB8AC3E}">
        <p14:creationId xmlns:p14="http://schemas.microsoft.com/office/powerpoint/2010/main" val="3690097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err="1" smtClean="0"/>
              <a:t>Next</a:t>
            </a:r>
            <a:r>
              <a:rPr lang="fr-CH" smtClean="0"/>
              <a:t> </a:t>
            </a:r>
            <a:r>
              <a:rPr lang="en-GB" smtClean="0"/>
              <a:t>steps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sz="2000" dirty="0" err="1" smtClean="0">
                <a:solidFill>
                  <a:srgbClr val="002060"/>
                </a:solidFill>
              </a:rPr>
              <a:t>Establish</a:t>
            </a:r>
            <a:r>
              <a:rPr lang="fr-CH" sz="2000" dirty="0" smtClean="0">
                <a:solidFill>
                  <a:srgbClr val="002060"/>
                </a:solidFill>
              </a:rPr>
              <a:t> mailing </a:t>
            </a:r>
            <a:r>
              <a:rPr lang="fr-CH" sz="2000" dirty="0" err="1" smtClean="0">
                <a:solidFill>
                  <a:srgbClr val="002060"/>
                </a:solidFill>
              </a:rPr>
              <a:t>list</a:t>
            </a:r>
            <a:r>
              <a:rPr lang="fr-CH" sz="2000" dirty="0" smtClean="0">
                <a:solidFill>
                  <a:srgbClr val="002060"/>
                </a:solidFill>
              </a:rPr>
              <a:t> of </a:t>
            </a:r>
            <a:r>
              <a:rPr lang="fr-CH" sz="2000" dirty="0" err="1" smtClean="0">
                <a:solidFill>
                  <a:srgbClr val="002060"/>
                </a:solidFill>
              </a:rPr>
              <a:t>wider</a:t>
            </a:r>
            <a:r>
              <a:rPr lang="fr-CH" sz="2000" dirty="0" smtClean="0">
                <a:solidFill>
                  <a:srgbClr val="002060"/>
                </a:solidFill>
              </a:rPr>
              <a:t> </a:t>
            </a:r>
            <a:r>
              <a:rPr lang="fr-CH" sz="2000" dirty="0" err="1" smtClean="0">
                <a:solidFill>
                  <a:srgbClr val="002060"/>
                </a:solidFill>
              </a:rPr>
              <a:t>community</a:t>
            </a:r>
            <a:r>
              <a:rPr lang="fr-CH" sz="2000" dirty="0" smtClean="0">
                <a:solidFill>
                  <a:srgbClr val="002060"/>
                </a:solidFill>
              </a:rPr>
              <a:t>. </a:t>
            </a:r>
            <a:r>
              <a:rPr lang="fr-CH" sz="2000" dirty="0" err="1" smtClean="0">
                <a:solidFill>
                  <a:srgbClr val="002060"/>
                </a:solidFill>
              </a:rPr>
              <a:t>We</a:t>
            </a:r>
            <a:r>
              <a:rPr lang="fr-CH" sz="2000" dirty="0" smtClean="0">
                <a:solidFill>
                  <a:srgbClr val="002060"/>
                </a:solidFill>
              </a:rPr>
              <a:t> have a </a:t>
            </a:r>
            <a:r>
              <a:rPr lang="fr-CH" sz="2000" dirty="0" err="1" smtClean="0">
                <a:solidFill>
                  <a:srgbClr val="002060"/>
                </a:solidFill>
              </a:rPr>
              <a:t>list</a:t>
            </a:r>
            <a:r>
              <a:rPr lang="fr-CH" sz="2000" dirty="0" smtClean="0">
                <a:solidFill>
                  <a:srgbClr val="002060"/>
                </a:solidFill>
              </a:rPr>
              <a:t> </a:t>
            </a:r>
            <a:r>
              <a:rPr lang="fr-CH" sz="2000" dirty="0" err="1" smtClean="0">
                <a:solidFill>
                  <a:srgbClr val="002060"/>
                </a:solidFill>
              </a:rPr>
              <a:t>with</a:t>
            </a:r>
            <a:r>
              <a:rPr lang="fr-CH" sz="2000" dirty="0" smtClean="0">
                <a:solidFill>
                  <a:srgbClr val="002060"/>
                </a:solidFill>
              </a:rPr>
              <a:t> more </a:t>
            </a:r>
            <a:r>
              <a:rPr lang="fr-CH" sz="2000" dirty="0" err="1" smtClean="0">
                <a:solidFill>
                  <a:srgbClr val="002060"/>
                </a:solidFill>
              </a:rPr>
              <a:t>than</a:t>
            </a:r>
            <a:r>
              <a:rPr lang="fr-CH" sz="2000" dirty="0" smtClean="0">
                <a:solidFill>
                  <a:srgbClr val="002060"/>
                </a:solidFill>
              </a:rPr>
              <a:t> 100 people </a:t>
            </a:r>
            <a:r>
              <a:rPr lang="fr-CH" sz="2000" dirty="0" err="1" smtClean="0">
                <a:solidFill>
                  <a:srgbClr val="002060"/>
                </a:solidFill>
              </a:rPr>
              <a:t>expressing</a:t>
            </a:r>
            <a:r>
              <a:rPr lang="fr-CH" sz="2000" dirty="0" smtClean="0">
                <a:solidFill>
                  <a:srgbClr val="002060"/>
                </a:solidFill>
              </a:rPr>
              <a:t> </a:t>
            </a:r>
            <a:r>
              <a:rPr lang="fr-CH" sz="2000" dirty="0" err="1" smtClean="0">
                <a:solidFill>
                  <a:srgbClr val="002060"/>
                </a:solidFill>
              </a:rPr>
              <a:t>interest</a:t>
            </a:r>
            <a:r>
              <a:rPr lang="fr-CH" sz="2000" dirty="0" smtClean="0">
                <a:solidFill>
                  <a:srgbClr val="002060"/>
                </a:solidFill>
              </a:rPr>
              <a:t>. This </a:t>
            </a:r>
            <a:r>
              <a:rPr lang="fr-CH" sz="2000" dirty="0" err="1" smtClean="0">
                <a:solidFill>
                  <a:srgbClr val="002060"/>
                </a:solidFill>
              </a:rPr>
              <a:t>will</a:t>
            </a:r>
            <a:r>
              <a:rPr lang="fr-CH" sz="2000" dirty="0" smtClean="0">
                <a:solidFill>
                  <a:srgbClr val="002060"/>
                </a:solidFill>
              </a:rPr>
              <a:t> </a:t>
            </a:r>
            <a:r>
              <a:rPr lang="fr-CH" sz="2000" dirty="0" err="1" smtClean="0">
                <a:solidFill>
                  <a:srgbClr val="002060"/>
                </a:solidFill>
              </a:rPr>
              <a:t>be</a:t>
            </a:r>
            <a:r>
              <a:rPr lang="fr-CH" sz="2000" dirty="0" smtClean="0">
                <a:solidFill>
                  <a:srgbClr val="002060"/>
                </a:solidFill>
              </a:rPr>
              <a:t> the </a:t>
            </a:r>
            <a:r>
              <a:rPr lang="fr-CH" sz="2000" dirty="0" err="1" smtClean="0">
                <a:solidFill>
                  <a:srgbClr val="002060"/>
                </a:solidFill>
              </a:rPr>
              <a:t>starting</a:t>
            </a:r>
            <a:r>
              <a:rPr lang="fr-CH" sz="2000" dirty="0" smtClean="0">
                <a:solidFill>
                  <a:srgbClr val="002060"/>
                </a:solidFill>
              </a:rPr>
              <a:t> point.</a:t>
            </a:r>
            <a:r>
              <a:rPr lang="fr-CH" sz="2000" dirty="0" smtClean="0">
                <a:solidFill>
                  <a:srgbClr val="002060"/>
                </a:solidFill>
              </a:rPr>
              <a:t> </a:t>
            </a:r>
            <a:endParaRPr lang="fr-CH" sz="2000" dirty="0" smtClean="0">
              <a:solidFill>
                <a:srgbClr val="002060"/>
              </a:solidFill>
            </a:endParaRPr>
          </a:p>
          <a:p>
            <a:r>
              <a:rPr lang="fr-CH" sz="2000" dirty="0" smtClean="0">
                <a:solidFill>
                  <a:srgbClr val="002060"/>
                </a:solidFill>
              </a:rPr>
              <a:t>Invite for </a:t>
            </a:r>
            <a:r>
              <a:rPr lang="fr-CH" sz="2000" dirty="0" err="1" smtClean="0">
                <a:solidFill>
                  <a:srgbClr val="002060"/>
                </a:solidFill>
              </a:rPr>
              <a:t>community</a:t>
            </a:r>
            <a:r>
              <a:rPr lang="fr-CH" sz="2000" dirty="0" smtClean="0">
                <a:solidFill>
                  <a:srgbClr val="002060"/>
                </a:solidFill>
              </a:rPr>
              <a:t> meeting </a:t>
            </a:r>
          </a:p>
          <a:p>
            <a:pPr lvl="1"/>
            <a:r>
              <a:rPr lang="fr-CH" sz="1800" dirty="0" err="1" smtClean="0">
                <a:solidFill>
                  <a:srgbClr val="002060"/>
                </a:solidFill>
              </a:rPr>
              <a:t>Where</a:t>
            </a:r>
            <a:r>
              <a:rPr lang="fr-CH" sz="1800" dirty="0" smtClean="0">
                <a:solidFill>
                  <a:srgbClr val="002060"/>
                </a:solidFill>
              </a:rPr>
              <a:t>, </a:t>
            </a:r>
            <a:r>
              <a:rPr lang="fr-CH" sz="1800" dirty="0" err="1" smtClean="0">
                <a:solidFill>
                  <a:srgbClr val="002060"/>
                </a:solidFill>
              </a:rPr>
              <a:t>when</a:t>
            </a:r>
            <a:r>
              <a:rPr lang="fr-CH" sz="1800" dirty="0" smtClean="0">
                <a:solidFill>
                  <a:srgbClr val="002060"/>
                </a:solidFill>
              </a:rPr>
              <a:t>, how long, agenda ? Mix of </a:t>
            </a:r>
            <a:r>
              <a:rPr lang="fr-CH" sz="1800" dirty="0" err="1" smtClean="0">
                <a:solidFill>
                  <a:srgbClr val="002060"/>
                </a:solidFill>
              </a:rPr>
              <a:t>scientific</a:t>
            </a:r>
            <a:r>
              <a:rPr lang="fr-CH" sz="1800" dirty="0" smtClean="0">
                <a:solidFill>
                  <a:srgbClr val="002060"/>
                </a:solidFill>
              </a:rPr>
              <a:t> and </a:t>
            </a:r>
            <a:r>
              <a:rPr lang="fr-CH" sz="1800" dirty="0" err="1" smtClean="0">
                <a:solidFill>
                  <a:srgbClr val="002060"/>
                </a:solidFill>
              </a:rPr>
              <a:t>organisational</a:t>
            </a:r>
            <a:r>
              <a:rPr lang="fr-CH" sz="1800" dirty="0" smtClean="0">
                <a:solidFill>
                  <a:srgbClr val="002060"/>
                </a:solidFill>
              </a:rPr>
              <a:t> parts</a:t>
            </a:r>
          </a:p>
          <a:p>
            <a:pPr lvl="1"/>
            <a:r>
              <a:rPr lang="en-GB" sz="1800" dirty="0" smtClean="0">
                <a:solidFill>
                  <a:srgbClr val="002060"/>
                </a:solidFill>
              </a:rPr>
              <a:t>Volunteers</a:t>
            </a:r>
            <a:r>
              <a:rPr lang="fr-CH" sz="1800" dirty="0" smtClean="0">
                <a:solidFill>
                  <a:srgbClr val="002060"/>
                </a:solidFill>
              </a:rPr>
              <a:t> (organisation, </a:t>
            </a:r>
            <a:r>
              <a:rPr lang="fr-CH" sz="1800" dirty="0" err="1" smtClean="0">
                <a:solidFill>
                  <a:srgbClr val="002060"/>
                </a:solidFill>
              </a:rPr>
              <a:t>individuals</a:t>
            </a:r>
            <a:r>
              <a:rPr lang="fr-CH" sz="1800" dirty="0" smtClean="0">
                <a:solidFill>
                  <a:srgbClr val="002060"/>
                </a:solidFill>
              </a:rPr>
              <a:t>).</a:t>
            </a:r>
          </a:p>
          <a:p>
            <a:pPr lvl="1"/>
            <a:r>
              <a:rPr lang="fr-CH" sz="1800" dirty="0" err="1" smtClean="0">
                <a:solidFill>
                  <a:srgbClr val="002060"/>
                </a:solidFill>
              </a:rPr>
              <a:t>Fallback</a:t>
            </a:r>
            <a:r>
              <a:rPr lang="fr-CH" sz="1800" dirty="0" smtClean="0">
                <a:solidFill>
                  <a:srgbClr val="002060"/>
                </a:solidFill>
              </a:rPr>
              <a:t> venue: CERN</a:t>
            </a:r>
            <a:endParaRPr lang="fr-CH" sz="1800" dirty="0">
              <a:solidFill>
                <a:srgbClr val="002060"/>
              </a:solidFill>
            </a:endParaRPr>
          </a:p>
          <a:p>
            <a:r>
              <a:rPr lang="fr-CH" sz="2000" dirty="0" smtClean="0">
                <a:solidFill>
                  <a:srgbClr val="002060"/>
                </a:solidFill>
              </a:rPr>
              <a:t>Questionnaire. Online via </a:t>
            </a:r>
            <a:r>
              <a:rPr lang="fr-CH" sz="2000" dirty="0" err="1" smtClean="0">
                <a:solidFill>
                  <a:srgbClr val="002060"/>
                </a:solidFill>
              </a:rPr>
              <a:t>Indico</a:t>
            </a:r>
            <a:r>
              <a:rPr lang="fr-CH" sz="2000" dirty="0" smtClean="0">
                <a:solidFill>
                  <a:srgbClr val="002060"/>
                </a:solidFill>
              </a:rPr>
              <a:t>. Comes </a:t>
            </a:r>
            <a:r>
              <a:rPr lang="fr-CH" sz="2000" dirty="0" err="1" smtClean="0">
                <a:solidFill>
                  <a:srgbClr val="002060"/>
                </a:solidFill>
              </a:rPr>
              <a:t>with</a:t>
            </a:r>
            <a:r>
              <a:rPr lang="fr-CH" sz="2000" dirty="0" smtClean="0">
                <a:solidFill>
                  <a:srgbClr val="002060"/>
                </a:solidFill>
              </a:rPr>
              <a:t> the invitation. </a:t>
            </a:r>
          </a:p>
          <a:p>
            <a:pPr lvl="1"/>
            <a:r>
              <a:rPr lang="fr-CH" sz="1800" dirty="0" smtClean="0">
                <a:solidFill>
                  <a:srgbClr val="002060"/>
                </a:solidFill>
              </a:rPr>
              <a:t>Will explore </a:t>
            </a:r>
            <a:r>
              <a:rPr lang="fr-CH" sz="1800" dirty="0" err="1" smtClean="0">
                <a:solidFill>
                  <a:srgbClr val="002060"/>
                </a:solidFill>
              </a:rPr>
              <a:t>interests</a:t>
            </a:r>
            <a:r>
              <a:rPr lang="fr-CH" sz="1800" dirty="0" smtClean="0">
                <a:solidFill>
                  <a:srgbClr val="002060"/>
                </a:solidFill>
              </a:rPr>
              <a:t>, plans, infrastructure, </a:t>
            </a:r>
            <a:r>
              <a:rPr lang="fr-CH" sz="1800" dirty="0" err="1" smtClean="0">
                <a:solidFill>
                  <a:srgbClr val="002060"/>
                </a:solidFill>
              </a:rPr>
              <a:t>special</a:t>
            </a:r>
            <a:r>
              <a:rPr lang="fr-CH" sz="1800" dirty="0" smtClean="0">
                <a:solidFill>
                  <a:srgbClr val="002060"/>
                </a:solidFill>
              </a:rPr>
              <a:t> </a:t>
            </a:r>
            <a:r>
              <a:rPr lang="fr-CH" sz="1800" dirty="0" err="1" smtClean="0">
                <a:solidFill>
                  <a:srgbClr val="002060"/>
                </a:solidFill>
              </a:rPr>
              <a:t>equipment</a:t>
            </a:r>
            <a:endParaRPr lang="en-GB" sz="1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1605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507973" y="2484895"/>
            <a:ext cx="11713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39775"/>
            <a:r>
              <a:rPr lang="en-GB" sz="1200" dirty="0" smtClean="0"/>
              <a:t>Feb	</a:t>
            </a:r>
            <a:r>
              <a:rPr lang="en-GB" sz="1200" dirty="0" smtClean="0"/>
              <a:t>        Mar</a:t>
            </a:r>
            <a:r>
              <a:rPr lang="en-GB" sz="1200" dirty="0" smtClean="0"/>
              <a:t>	   Apr	   Mai	     June	             Jul	              Aug	                  Sep	Oct	Nov	Dec	Jan 2024</a:t>
            </a:r>
            <a:endParaRPr lang="en-GB" sz="1200" dirty="0"/>
          </a:p>
        </p:txBody>
      </p:sp>
      <p:sp>
        <p:nvSpPr>
          <p:cNvPr id="17" name="Rectangle 16"/>
          <p:cNvSpPr/>
          <p:nvPr/>
        </p:nvSpPr>
        <p:spPr>
          <a:xfrm>
            <a:off x="1352795" y="2819400"/>
            <a:ext cx="812800" cy="4318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2165595" y="2819400"/>
            <a:ext cx="812800" cy="4318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2978395" y="2819400"/>
            <a:ext cx="812800" cy="4318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3791195" y="2819400"/>
            <a:ext cx="812800" cy="4318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603995" y="2806700"/>
            <a:ext cx="812800" cy="4318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5416795" y="2806700"/>
            <a:ext cx="812800" cy="431800"/>
          </a:xfrm>
          <a:prstGeom prst="rect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/>
          <p:cNvSpPr/>
          <p:nvPr/>
        </p:nvSpPr>
        <p:spPr>
          <a:xfrm>
            <a:off x="6229595" y="2806700"/>
            <a:ext cx="812800" cy="431800"/>
          </a:xfrm>
          <a:prstGeom prst="rect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/>
          <p:cNvSpPr/>
          <p:nvPr/>
        </p:nvSpPr>
        <p:spPr>
          <a:xfrm>
            <a:off x="7042395" y="2806700"/>
            <a:ext cx="812800" cy="4318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/>
          <p:cNvSpPr/>
          <p:nvPr/>
        </p:nvSpPr>
        <p:spPr>
          <a:xfrm>
            <a:off x="7855195" y="2806700"/>
            <a:ext cx="812800" cy="4318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/>
          <p:cNvSpPr/>
          <p:nvPr/>
        </p:nvSpPr>
        <p:spPr>
          <a:xfrm>
            <a:off x="8667995" y="2806700"/>
            <a:ext cx="812800" cy="4318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/>
          <p:cNvSpPr/>
          <p:nvPr/>
        </p:nvSpPr>
        <p:spPr>
          <a:xfrm>
            <a:off x="9480795" y="2819400"/>
            <a:ext cx="812800" cy="4318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/>
          <p:cNvSpPr/>
          <p:nvPr/>
        </p:nvSpPr>
        <p:spPr>
          <a:xfrm>
            <a:off x="10293595" y="2819400"/>
            <a:ext cx="812800" cy="4318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/>
          <p:cNvSpPr/>
          <p:nvPr/>
        </p:nvSpPr>
        <p:spPr>
          <a:xfrm>
            <a:off x="11106395" y="2819400"/>
            <a:ext cx="812800" cy="4318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extBox 30"/>
          <p:cNvSpPr txBox="1"/>
          <p:nvPr/>
        </p:nvSpPr>
        <p:spPr>
          <a:xfrm rot="18900000">
            <a:off x="285614" y="3797677"/>
            <a:ext cx="20517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400" dirty="0" smtClean="0"/>
              <a:t>24/02  Send invitation  =&gt;</a:t>
            </a:r>
            <a:endParaRPr lang="en-GB" sz="1400" dirty="0"/>
          </a:p>
        </p:txBody>
      </p:sp>
      <p:sp>
        <p:nvSpPr>
          <p:cNvPr id="32" name="TextBox 31"/>
          <p:cNvSpPr txBox="1"/>
          <p:nvPr/>
        </p:nvSpPr>
        <p:spPr>
          <a:xfrm rot="18921071">
            <a:off x="353795" y="3944042"/>
            <a:ext cx="24896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400" dirty="0" smtClean="0"/>
              <a:t>08/03 Small zoom meeting  =&gt;</a:t>
            </a:r>
            <a:endParaRPr lang="en-GB" sz="1400" dirty="0"/>
          </a:p>
        </p:txBody>
      </p:sp>
      <p:sp>
        <p:nvSpPr>
          <p:cNvPr id="33" name="TextBox 32"/>
          <p:cNvSpPr txBox="1"/>
          <p:nvPr/>
        </p:nvSpPr>
        <p:spPr>
          <a:xfrm rot="19005979">
            <a:off x="978946" y="3833266"/>
            <a:ext cx="21071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400" dirty="0" smtClean="0"/>
              <a:t>Send out questionnaire =&gt;</a:t>
            </a:r>
            <a:endParaRPr lang="en-GB" sz="1400" dirty="0"/>
          </a:p>
        </p:txBody>
      </p:sp>
      <p:sp>
        <p:nvSpPr>
          <p:cNvPr id="34" name="TextBox 33"/>
          <p:cNvSpPr txBox="1"/>
          <p:nvPr/>
        </p:nvSpPr>
        <p:spPr>
          <a:xfrm rot="19148632">
            <a:off x="1550061" y="3833266"/>
            <a:ext cx="21021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400" smtClean="0"/>
              <a:t>questionnaire returned =&gt;</a:t>
            </a:r>
            <a:endParaRPr lang="en-GB" sz="1400"/>
          </a:p>
        </p:txBody>
      </p:sp>
      <p:sp>
        <p:nvSpPr>
          <p:cNvPr id="35" name="TextBox 34"/>
          <p:cNvSpPr txBox="1"/>
          <p:nvPr/>
        </p:nvSpPr>
        <p:spPr>
          <a:xfrm rot="18900000">
            <a:off x="2417214" y="3797676"/>
            <a:ext cx="18973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400" dirty="0" smtClean="0"/>
              <a:t>Community meeting =&gt;</a:t>
            </a:r>
            <a:endParaRPr lang="en-GB" sz="1400" dirty="0"/>
          </a:p>
        </p:txBody>
      </p:sp>
      <p:sp>
        <p:nvSpPr>
          <p:cNvPr id="36" name="TextBox 35"/>
          <p:cNvSpPr txBox="1"/>
          <p:nvPr/>
        </p:nvSpPr>
        <p:spPr>
          <a:xfrm rot="18900000">
            <a:off x="3238877" y="3824604"/>
            <a:ext cx="19514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400" dirty="0" smtClean="0"/>
              <a:t>Constitution meeting =&gt;</a:t>
            </a:r>
            <a:endParaRPr lang="en-GB" sz="1400" dirty="0"/>
          </a:p>
        </p:txBody>
      </p:sp>
      <p:sp>
        <p:nvSpPr>
          <p:cNvPr id="37" name="TextBox 36"/>
          <p:cNvSpPr txBox="1"/>
          <p:nvPr/>
        </p:nvSpPr>
        <p:spPr>
          <a:xfrm rot="18908676">
            <a:off x="2701102" y="3837302"/>
            <a:ext cx="1946110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r"/>
            <a:r>
              <a:rPr lang="en-GB" sz="1400" dirty="0" smtClean="0"/>
              <a:t>Start proposal writing=&gt;</a:t>
            </a:r>
            <a:endParaRPr lang="en-GB" sz="1400" dirty="0"/>
          </a:p>
        </p:txBody>
      </p:sp>
      <p:sp>
        <p:nvSpPr>
          <p:cNvPr id="38" name="TextBox 37"/>
          <p:cNvSpPr txBox="1"/>
          <p:nvPr/>
        </p:nvSpPr>
        <p:spPr>
          <a:xfrm rot="18900000">
            <a:off x="3770181" y="3813464"/>
            <a:ext cx="1889428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r"/>
            <a:r>
              <a:rPr lang="en-GB" sz="1400" dirty="0" smtClean="0"/>
              <a:t>Proposal completed =&gt;</a:t>
            </a:r>
            <a:endParaRPr lang="en-GB" sz="1400" dirty="0"/>
          </a:p>
        </p:txBody>
      </p:sp>
      <p:sp>
        <p:nvSpPr>
          <p:cNvPr id="40" name="TextBox 39"/>
          <p:cNvSpPr txBox="1"/>
          <p:nvPr/>
        </p:nvSpPr>
        <p:spPr>
          <a:xfrm>
            <a:off x="5506595" y="3378510"/>
            <a:ext cx="163749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Low efficiency !</a:t>
            </a:r>
          </a:p>
          <a:p>
            <a:endParaRPr lang="en-GB" sz="1400" dirty="0"/>
          </a:p>
          <a:p>
            <a:r>
              <a:rPr lang="en-GB" sz="1400" dirty="0" smtClean="0"/>
              <a:t>Many people absent!</a:t>
            </a:r>
          </a:p>
          <a:p>
            <a:endParaRPr lang="fr-CH" sz="1400" dirty="0"/>
          </a:p>
          <a:p>
            <a:r>
              <a:rPr lang="fr-CH" sz="1400" dirty="0" err="1" smtClean="0"/>
              <a:t>We’ll</a:t>
            </a:r>
            <a:r>
              <a:rPr lang="fr-CH" sz="1400" dirty="0" smtClean="0"/>
              <a:t> </a:t>
            </a:r>
            <a:r>
              <a:rPr lang="fr-CH" sz="1400" dirty="0" err="1" smtClean="0"/>
              <a:t>ask</a:t>
            </a:r>
            <a:r>
              <a:rPr lang="fr-CH" sz="1400" dirty="0" smtClean="0"/>
              <a:t> for a few </a:t>
            </a:r>
            <a:r>
              <a:rPr lang="fr-CH" sz="1400" dirty="0" err="1" smtClean="0"/>
              <a:t>weeks</a:t>
            </a:r>
            <a:r>
              <a:rPr lang="fr-CH" sz="1400" dirty="0" smtClean="0"/>
              <a:t> extra, if </a:t>
            </a:r>
            <a:r>
              <a:rPr lang="fr-CH" sz="1400" dirty="0" err="1" smtClean="0"/>
              <a:t>needed</a:t>
            </a:r>
            <a:r>
              <a:rPr lang="fr-CH" sz="1400" dirty="0" smtClean="0"/>
              <a:t>.</a:t>
            </a:r>
            <a:endParaRPr lang="en-GB" sz="1400" dirty="0"/>
          </a:p>
        </p:txBody>
      </p:sp>
      <p:sp>
        <p:nvSpPr>
          <p:cNvPr id="41" name="TextBox 40"/>
          <p:cNvSpPr txBox="1"/>
          <p:nvPr/>
        </p:nvSpPr>
        <p:spPr>
          <a:xfrm rot="18000000">
            <a:off x="9268638" y="3768894"/>
            <a:ext cx="16348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400" dirty="0" smtClean="0"/>
              <a:t>Start of activities =&gt;</a:t>
            </a:r>
            <a:endParaRPr lang="en-GB" sz="1400" dirty="0"/>
          </a:p>
        </p:txBody>
      </p:sp>
      <p:sp>
        <p:nvSpPr>
          <p:cNvPr id="4" name="TextBox 3"/>
          <p:cNvSpPr txBox="1"/>
          <p:nvPr/>
        </p:nvSpPr>
        <p:spPr>
          <a:xfrm>
            <a:off x="616145" y="427271"/>
            <a:ext cx="36953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800" dirty="0" smtClean="0"/>
              <a:t>DRD4 tentative </a:t>
            </a:r>
            <a:r>
              <a:rPr lang="fr-CH" sz="2800" dirty="0" err="1" smtClean="0"/>
              <a:t>timeline</a:t>
            </a:r>
            <a:endParaRPr lang="fr-CH" sz="2800" dirty="0" smtClean="0"/>
          </a:p>
          <a:p>
            <a:r>
              <a:rPr lang="fr-CH" dirty="0" smtClean="0"/>
              <a:t>(has to fit in ECFA global plan)</a:t>
            </a:r>
            <a:endParaRPr lang="en-GB" sz="2800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6242826" y="1560038"/>
            <a:ext cx="0" cy="11268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390904" y="889838"/>
            <a:ext cx="167738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400" dirty="0" smtClean="0"/>
              <a:t>31.07.2023</a:t>
            </a:r>
          </a:p>
          <a:p>
            <a:pPr algn="ctr"/>
            <a:r>
              <a:rPr lang="fr-CH" sz="1400" dirty="0" smtClean="0"/>
              <a:t>Official deadline for </a:t>
            </a:r>
          </a:p>
          <a:p>
            <a:pPr algn="ctr"/>
            <a:r>
              <a:rPr lang="fr-CH" sz="1400" dirty="0" err="1" smtClean="0"/>
              <a:t>proposal</a:t>
            </a:r>
            <a:r>
              <a:rPr lang="fr-CH" sz="1400" dirty="0" smtClean="0"/>
              <a:t> </a:t>
            </a:r>
            <a:r>
              <a:rPr lang="fr-CH" sz="1400" dirty="0" err="1" smtClean="0"/>
              <a:t>submission</a:t>
            </a:r>
            <a:endParaRPr lang="en-GB" sz="1400" dirty="0"/>
          </a:p>
        </p:txBody>
      </p:sp>
      <p:sp>
        <p:nvSpPr>
          <p:cNvPr id="2" name="Down Arrow 1"/>
          <p:cNvSpPr/>
          <p:nvPr/>
        </p:nvSpPr>
        <p:spPr>
          <a:xfrm>
            <a:off x="2310063" y="2550166"/>
            <a:ext cx="261932" cy="22295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 rot="18900000">
            <a:off x="2191680" y="2038938"/>
            <a:ext cx="7135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today</a:t>
            </a:r>
            <a:endParaRPr lang="en-GB" dirty="0"/>
          </a:p>
        </p:txBody>
      </p:sp>
      <p:sp>
        <p:nvSpPr>
          <p:cNvPr id="5" name="Right Brace 4"/>
          <p:cNvSpPr/>
          <p:nvPr/>
        </p:nvSpPr>
        <p:spPr>
          <a:xfrm rot="5400000">
            <a:off x="3494621" y="4369593"/>
            <a:ext cx="218531" cy="1225330"/>
          </a:xfrm>
          <a:prstGeom prst="rightBrace">
            <a:avLst>
              <a:gd name="adj1" fmla="val 33555"/>
              <a:gd name="adj2" fmla="val 50000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2978395" y="5426242"/>
            <a:ext cx="66856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6 weeks! </a:t>
            </a:r>
          </a:p>
          <a:p>
            <a:r>
              <a:rPr lang="en-GB" dirty="0" smtClean="0"/>
              <a:t>20 pages expected. </a:t>
            </a:r>
          </a:p>
          <a:p>
            <a:r>
              <a:rPr lang="en-GB" dirty="0" smtClean="0"/>
              <a:t>‘Bible’ helps, but we have to find groups that commit to do the work.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7183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538</TotalTime>
  <Words>798</Words>
  <Application>Microsoft Office PowerPoint</Application>
  <PresentationFormat>Widescreen</PresentationFormat>
  <Paragraphs>86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Lucida Calligraphy</vt:lpstr>
      <vt:lpstr>Wingdings</vt:lpstr>
      <vt:lpstr>Office Theme</vt:lpstr>
      <vt:lpstr>DRD4 - Photodetectors and Particle ID   »First small meeting»   P. Krizan and C. Joram </vt:lpstr>
      <vt:lpstr>Material and Links</vt:lpstr>
      <vt:lpstr>Detector R&amp;D Collaborations in the context of the ECFA Roadmap</vt:lpstr>
      <vt:lpstr>PowerPoint Presentation</vt:lpstr>
      <vt:lpstr>PowerPoint Presentation</vt:lpstr>
      <vt:lpstr>Next steps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Christian Joram</dc:creator>
  <cp:lastModifiedBy>Christian Joram</cp:lastModifiedBy>
  <cp:revision>140</cp:revision>
  <dcterms:created xsi:type="dcterms:W3CDTF">2023-02-16T11:29:17Z</dcterms:created>
  <dcterms:modified xsi:type="dcterms:W3CDTF">2023-03-07T16:47:33Z</dcterms:modified>
</cp:coreProperties>
</file>