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91" r:id="rId3"/>
    <p:sldMasterId id="2147483709" r:id="rId4"/>
  </p:sldMasterIdLst>
  <p:notesMasterIdLst>
    <p:notesMasterId r:id="rId24"/>
  </p:notesMasterIdLst>
  <p:sldIdLst>
    <p:sldId id="290" r:id="rId5"/>
    <p:sldId id="412" r:id="rId6"/>
    <p:sldId id="388" r:id="rId7"/>
    <p:sldId id="327" r:id="rId8"/>
    <p:sldId id="372" r:id="rId9"/>
    <p:sldId id="389" r:id="rId10"/>
    <p:sldId id="424" r:id="rId11"/>
    <p:sldId id="421" r:id="rId12"/>
    <p:sldId id="422" r:id="rId13"/>
    <p:sldId id="380" r:id="rId14"/>
    <p:sldId id="414" r:id="rId15"/>
    <p:sldId id="413" r:id="rId16"/>
    <p:sldId id="415" r:id="rId17"/>
    <p:sldId id="418" r:id="rId18"/>
    <p:sldId id="416" r:id="rId19"/>
    <p:sldId id="417" r:id="rId20"/>
    <p:sldId id="419" r:id="rId21"/>
    <p:sldId id="420" r:id="rId22"/>
    <p:sldId id="42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0FF"/>
    <a:srgbClr val="5DFFA6"/>
    <a:srgbClr val="4BFF9C"/>
    <a:srgbClr val="FF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70" autoAdjust="0"/>
    <p:restoredTop sz="94660"/>
  </p:normalViewPr>
  <p:slideViewPr>
    <p:cSldViewPr snapToGrid="0">
      <p:cViewPr varScale="1">
        <p:scale>
          <a:sx n="63" d="100"/>
          <a:sy n="63" d="100"/>
        </p:scale>
        <p:origin x="72" y="61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l\AppData\Roaming\Microsoft\Excel\errors%202023-03-12%20AB%20(version%201).xlsb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l\AppData\Roaming\Microsoft\Excel\errors%202023-03-12%20AB%20(version%201).xlsb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l\AppData\Roaming\Microsoft\Excel\errors%202023-03-12%20AB%20(version%201).xlsb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l\AppData\Roaming\Microsoft\Excel\errors%202023-03-12%20AB%20(version%201).xlsb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l\AppData\Roaming\Microsoft\Excel\errors%202023-03-12%20AB%20(version%201).xlsb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bdl\AppData\Roaming\Microsoft\Excel\errors%202023-03-12%20AB%20(version%201).xlsb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22915966754155731"/>
          <c:y val="1.388888888888888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8.55531496062992E-2"/>
          <c:y val="0.17171296296296298"/>
          <c:w val="0.87122462817147861"/>
          <c:h val="0.72088764946048411"/>
        </c:manualLayout>
      </c:layout>
      <c:scatterChart>
        <c:scatterStyle val="smoothMarker"/>
        <c:varyColors val="0"/>
        <c:ser>
          <c:idx val="0"/>
          <c:order val="0"/>
          <c:tx>
            <c:v>acceptance vs polar angle cut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12</c:v>
                </c:pt>
                <c:pt idx="11">
                  <c:v>14</c:v>
                </c:pt>
                <c:pt idx="12">
                  <c:v>16</c:v>
                </c:pt>
                <c:pt idx="13">
                  <c:v>18</c:v>
                </c:pt>
                <c:pt idx="14">
                  <c:v>20</c:v>
                </c:pt>
                <c:pt idx="15">
                  <c:v>25</c:v>
                </c:pt>
              </c:numCache>
            </c:numRef>
          </c:xVal>
          <c:yVal>
            <c:numRef>
              <c:f>Sheet2!$C$2:$C$17</c:f>
              <c:numCache>
                <c:formatCode>General</c:formatCode>
                <c:ptCount val="16"/>
                <c:pt idx="0">
                  <c:v>0.99977156013127777</c:v>
                </c:pt>
                <c:pt idx="1">
                  <c:v>0.99908651879091948</c:v>
                </c:pt>
                <c:pt idx="2">
                  <c:v>0.9979457101196092</c:v>
                </c:pt>
                <c:pt idx="3">
                  <c:v>0.99635052216444808</c:v>
                </c:pt>
                <c:pt idx="4">
                  <c:v>0.99430289360407831</c:v>
                </c:pt>
                <c:pt idx="5">
                  <c:v>0.99180530917620335</c:v>
                </c:pt>
                <c:pt idx="6">
                  <c:v>0.98886079381981451</c:v>
                </c:pt>
                <c:pt idx="7">
                  <c:v>0.9854729055478848</c:v>
                </c:pt>
                <c:pt idx="8">
                  <c:v>0.98164572706971454</c:v>
                </c:pt>
                <c:pt idx="9">
                  <c:v>0.97738385618547241</c:v>
                </c:pt>
                <c:pt idx="10">
                  <c:v>0.9675769378363771</c:v>
                </c:pt>
                <c:pt idx="11">
                  <c:v>0.95609879497608385</c:v>
                </c:pt>
                <c:pt idx="12">
                  <c:v>0.94300350283960266</c:v>
                </c:pt>
                <c:pt idx="13">
                  <c:v>0.92835206229498601</c:v>
                </c:pt>
                <c:pt idx="14">
                  <c:v>0.91221183198678912</c:v>
                </c:pt>
                <c:pt idx="15">
                  <c:v>0.86583974066576697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162-423B-BCA4-A65E072EF60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44559392"/>
        <c:axId val="1244570208"/>
      </c:scatterChart>
      <c:valAx>
        <c:axId val="12445593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4570208"/>
        <c:crosses val="autoZero"/>
        <c:crossBetween val="midCat"/>
      </c:valAx>
      <c:valAx>
        <c:axId val="1244570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44559392"/>
        <c:crosses val="autoZero"/>
        <c:crossBetween val="midCat"/>
      </c:valAx>
      <c:spPr>
        <a:solidFill>
          <a:schemeClr val="accent5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tolerance (log microns vs radians)</a:t>
            </a:r>
          </a:p>
        </c:rich>
      </c:tx>
      <c:layout>
        <c:manualLayout>
          <c:xMode val="edge"/>
          <c:yMode val="edge"/>
          <c:x val="0.26620122484689418"/>
          <c:y val="5.341880341880341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247594050743664E-2"/>
          <c:y val="0.12852564102564104"/>
          <c:w val="0.87753018372703417"/>
          <c:h val="0.78529819189268013"/>
        </c:manualLayout>
      </c:layout>
      <c:scatterChart>
        <c:scatterStyle val="smoothMarker"/>
        <c:varyColors val="0"/>
        <c:ser>
          <c:idx val="0"/>
          <c:order val="0"/>
          <c:tx>
            <c:v>tolerance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Sheet2!$F$2:$F$17</c:f>
              <c:numCache>
                <c:formatCode>General</c:formatCode>
                <c:ptCount val="16"/>
                <c:pt idx="0">
                  <c:v>1.7453292519943295E-2</c:v>
                </c:pt>
                <c:pt idx="1">
                  <c:v>3.4906585039886591E-2</c:v>
                </c:pt>
                <c:pt idx="2">
                  <c:v>5.2359877559829883E-2</c:v>
                </c:pt>
                <c:pt idx="3">
                  <c:v>6.9813170079773182E-2</c:v>
                </c:pt>
                <c:pt idx="4">
                  <c:v>8.7266462599716474E-2</c:v>
                </c:pt>
                <c:pt idx="5">
                  <c:v>0.10471975511965977</c:v>
                </c:pt>
                <c:pt idx="6">
                  <c:v>0.12217304763960307</c:v>
                </c:pt>
                <c:pt idx="7">
                  <c:v>0.13962634015954636</c:v>
                </c:pt>
                <c:pt idx="8">
                  <c:v>0.15707963267948966</c:v>
                </c:pt>
                <c:pt idx="9">
                  <c:v>0.17453292519943295</c:v>
                </c:pt>
                <c:pt idx="10">
                  <c:v>0.20943951023931953</c:v>
                </c:pt>
                <c:pt idx="11">
                  <c:v>0.24434609527920614</c:v>
                </c:pt>
                <c:pt idx="12">
                  <c:v>0.27925268031909273</c:v>
                </c:pt>
                <c:pt idx="13">
                  <c:v>0.31415926535897931</c:v>
                </c:pt>
                <c:pt idx="14">
                  <c:v>0.3490658503988659</c:v>
                </c:pt>
                <c:pt idx="15">
                  <c:v>0.43633231299858238</c:v>
                </c:pt>
              </c:numCache>
            </c:numRef>
          </c:xVal>
          <c:yVal>
            <c:numRef>
              <c:f>Sheet2!$E$2:$E$17</c:f>
              <c:numCache>
                <c:formatCode>General</c:formatCode>
                <c:ptCount val="16"/>
                <c:pt idx="0">
                  <c:v>138.41774756344205</c:v>
                </c:pt>
                <c:pt idx="1">
                  <c:v>70.229804785830908</c:v>
                </c:pt>
                <c:pt idx="2">
                  <c:v>47.089630605665334</c:v>
                </c:pt>
                <c:pt idx="3">
                  <c:v>35.451688096712623</c:v>
                </c:pt>
                <c:pt idx="4">
                  <c:v>28.45399617769667</c:v>
                </c:pt>
                <c:pt idx="5">
                  <c:v>23.787499061321622</c:v>
                </c:pt>
                <c:pt idx="6">
                  <c:v>20.457231878545819</c:v>
                </c:pt>
                <c:pt idx="7">
                  <c:v>17.963944458435478</c:v>
                </c:pt>
                <c:pt idx="8">
                  <c:v>16.029578117530047</c:v>
                </c:pt>
                <c:pt idx="9">
                  <c:v>14.486985852460874</c:v>
                </c:pt>
                <c:pt idx="10">
                  <c:v>12.186475152694323</c:v>
                </c:pt>
                <c:pt idx="11">
                  <c:v>10.55962281202785</c:v>
                </c:pt>
                <c:pt idx="12">
                  <c:v>9.3546442581456226</c:v>
                </c:pt>
                <c:pt idx="13">
                  <c:v>8.4315341620779041</c:v>
                </c:pt>
                <c:pt idx="14">
                  <c:v>7.7062564532520668</c:v>
                </c:pt>
                <c:pt idx="15">
                  <c:v>6.4498029029170603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BD6D-449D-A396-93B27F5095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388143583"/>
        <c:axId val="388122367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yVal>
                  <c:numRef>
                    <c:extLst>
                      <c:ext uri="{02D57815-91ED-43cb-92C2-25804820EDAC}">
                        <c15:formulaRef>
                          <c15:sqref>Sheet2!$A$3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1-BD6D-449D-A396-93B27F50959E}"/>
                  </c:ext>
                </c:extLst>
              </c15:ser>
            </c15:filteredScatterSeries>
            <c15:filteredScatterSeries>
              <c15:ser>
                <c:idx val="2"/>
                <c:order val="2"/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Sheet2!$A$4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BD6D-449D-A396-93B27F50959E}"/>
                  </c:ext>
                </c:extLst>
              </c15:ser>
            </c15:filteredScatterSeries>
            <c15:filteredScatterSeries>
              <c15:ser>
                <c:idx val="3"/>
                <c:order val="3"/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Sheet2!$A$5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BD6D-449D-A396-93B27F50959E}"/>
                  </c:ext>
                </c:extLst>
              </c15:ser>
            </c15:filteredScatterSeries>
            <c15:filteredScatterSeries>
              <c15:ser>
                <c:idx val="4"/>
                <c:order val="4"/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Sheet2!$A$6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BD6D-449D-A396-93B27F50959E}"/>
                  </c:ext>
                </c:extLst>
              </c15:ser>
            </c15:filteredScatterSeries>
            <c15:filteredScatterSeries>
              <c15:ser>
                <c:idx val="5"/>
                <c:order val="5"/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Sheet2!$A$7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BD6D-449D-A396-93B27F50959E}"/>
                  </c:ext>
                </c:extLst>
              </c15:ser>
            </c15:filteredScatterSeries>
            <c15:filteredScatterSeries>
              <c15:ser>
                <c:idx val="6"/>
                <c:order val="6"/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Sheet2!$A$8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BD6D-449D-A396-93B27F50959E}"/>
                  </c:ext>
                </c:extLst>
              </c15:ser>
            </c15:filteredScatterSeries>
            <c15:filteredScatterSeries>
              <c15:ser>
                <c:idx val="7"/>
                <c:order val="7"/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Sheet2!$A$9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BD6D-449D-A396-93B27F50959E}"/>
                  </c:ext>
                </c:extLst>
              </c15:ser>
            </c15:filteredScatterSeries>
            <c15:filteredScatterSeries>
              <c15:ser>
                <c:idx val="8"/>
                <c:order val="8"/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Sheet2!$A$10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9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BD6D-449D-A396-93B27F50959E}"/>
                  </c:ext>
                </c:extLst>
              </c15:ser>
            </c15:filteredScatterSeries>
            <c15:filteredScatterSeries>
              <c15:ser>
                <c:idx val="9"/>
                <c:order val="9"/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Sheet2!$A$11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10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BD6D-449D-A396-93B27F50959E}"/>
                  </c:ext>
                </c:extLst>
              </c15:ser>
            </c15:filteredScatterSeries>
            <c15:filteredScatterSeries>
              <c15:ser>
                <c:idx val="10"/>
                <c:order val="10"/>
                <c:spPr>
                  <a:ln w="19050" cap="rnd">
                    <a:solidFill>
                      <a:schemeClr val="accent5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>
                        <a:lumMod val="60000"/>
                      </a:schemeClr>
                    </a:solidFill>
                    <a:ln w="9525">
                      <a:solidFill>
                        <a:schemeClr val="accent5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Sheet2!$A$12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12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A-BD6D-449D-A396-93B27F50959E}"/>
                  </c:ext>
                </c:extLst>
              </c15:ser>
            </c15:filteredScatterSeries>
            <c15:filteredScatterSeries>
              <c15:ser>
                <c:idx val="11"/>
                <c:order val="11"/>
                <c:spPr>
                  <a:ln w="19050" cap="rnd">
                    <a:solidFill>
                      <a:schemeClr val="accent6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>
                        <a:lumMod val="60000"/>
                      </a:schemeClr>
                    </a:solidFill>
                    <a:ln w="9525">
                      <a:solidFill>
                        <a:schemeClr val="accent6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Sheet2!$A$13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B-BD6D-449D-A396-93B27F50959E}"/>
                  </c:ext>
                </c:extLst>
              </c15:ser>
            </c15:filteredScatterSeries>
            <c15:filteredScatterSeries>
              <c15:ser>
                <c:idx val="12"/>
                <c:order val="12"/>
                <c:spPr>
                  <a:ln w="19050" cap="rnd">
                    <a:solidFill>
                      <a:schemeClr val="accent1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1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Sheet2!$A$14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16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C-BD6D-449D-A396-93B27F50959E}"/>
                  </c:ext>
                </c:extLst>
              </c15:ser>
            </c15:filteredScatterSeries>
            <c15:filteredScatterSeries>
              <c15:ser>
                <c:idx val="13"/>
                <c:order val="13"/>
                <c:spPr>
                  <a:ln w="19050" cap="rnd">
                    <a:solidFill>
                      <a:schemeClr val="accent2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2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Sheet2!$A$15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18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D-BD6D-449D-A396-93B27F50959E}"/>
                  </c:ext>
                </c:extLst>
              </c15:ser>
            </c15:filteredScatterSeries>
            <c15:filteredScatterSeries>
              <c15:ser>
                <c:idx val="14"/>
                <c:order val="14"/>
                <c:spPr>
                  <a:ln w="19050" cap="rnd">
                    <a:solidFill>
                      <a:schemeClr val="accent3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3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Sheet2!$A$16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20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E-BD6D-449D-A396-93B27F50959E}"/>
                  </c:ext>
                </c:extLst>
              </c15:ser>
            </c15:filteredScatterSeries>
            <c15:filteredScatterSeries>
              <c15:ser>
                <c:idx val="15"/>
                <c:order val="15"/>
                <c:spPr>
                  <a:ln w="19050" cap="rnd">
                    <a:solidFill>
                      <a:schemeClr val="accent4">
                        <a:lumMod val="80000"/>
                        <a:lumOff val="2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80000"/>
                        <a:lumOff val="20000"/>
                      </a:schemeClr>
                    </a:solidFill>
                    <a:ln w="9525">
                      <a:solidFill>
                        <a:schemeClr val="accent4">
                          <a:lumMod val="80000"/>
                          <a:lumOff val="2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Sheet2!$A$17</c15:sqref>
                        </c15:formulaRef>
                      </c:ext>
                    </c:extLst>
                    <c:numCache>
                      <c:formatCode>General</c:formatCode>
                      <c:ptCount val="1"/>
                      <c:pt idx="0">
                        <c:v>25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F-BD6D-449D-A396-93B27F50959E}"/>
                  </c:ext>
                </c:extLst>
              </c15:ser>
            </c15:filteredScatterSeries>
          </c:ext>
        </c:extLst>
      </c:scatterChart>
      <c:valAx>
        <c:axId val="388143583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122367"/>
        <c:crosses val="autoZero"/>
        <c:crossBetween val="midCat"/>
        <c:majorUnit val="5.000000000000001E-2"/>
        <c:minorUnit val="1.0000000000000002E-2"/>
      </c:valAx>
      <c:valAx>
        <c:axId val="388122367"/>
        <c:scaling>
          <c:logBase val="10"/>
          <c:orientation val="minMax"/>
          <c:max val="2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General" sourceLinked="1"/>
        <c:majorTickMark val="out"/>
        <c:minorTickMark val="out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88143583"/>
        <c:crossesAt val="0"/>
        <c:crossBetween val="midCat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/>
              <a:t>Tolerance (microns at 2.5m) for 1.5 </a:t>
            </a:r>
            <a:r>
              <a:rPr lang="en-US" dirty="0" smtClean="0"/>
              <a:t>10x-6</a:t>
            </a:r>
            <a:r>
              <a:rPr lang="en-US" baseline="0" dirty="0" smtClean="0"/>
              <a:t> systematic</a:t>
            </a:r>
            <a:endParaRPr lang="en-US" dirty="0"/>
          </a:p>
        </c:rich>
      </c:tx>
      <c:layout>
        <c:manualLayout>
          <c:xMode val="edge"/>
          <c:yMode val="edge"/>
          <c:x val="0.18371189863139561"/>
          <c:y val="8.0782152230971127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5358705161854769E-2"/>
          <c:y val="0.15018234865062"/>
          <c:w val="0.87753018372703417"/>
          <c:h val="0.63757013961876208"/>
        </c:manualLayout>
      </c:layout>
      <c:scatterChart>
        <c:scatterStyle val="smoothMarker"/>
        <c:varyColors val="0"/>
        <c:ser>
          <c:idx val="0"/>
          <c:order val="0"/>
          <c:tx>
            <c:v>toelrance (microns at 2.5m) for 1.5 10x-6 geometrical precision on cut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12</c:v>
                </c:pt>
                <c:pt idx="11">
                  <c:v>14</c:v>
                </c:pt>
                <c:pt idx="12">
                  <c:v>16</c:v>
                </c:pt>
                <c:pt idx="13">
                  <c:v>18</c:v>
                </c:pt>
                <c:pt idx="14">
                  <c:v>20</c:v>
                </c:pt>
                <c:pt idx="15">
                  <c:v>25</c:v>
                </c:pt>
              </c:numCache>
            </c:numRef>
          </c:xVal>
          <c:yVal>
            <c:numRef>
              <c:f>Sheet2!$E$2:$E$17</c:f>
              <c:numCache>
                <c:formatCode>General</c:formatCode>
                <c:ptCount val="16"/>
                <c:pt idx="0">
                  <c:v>138.41774756344205</c:v>
                </c:pt>
                <c:pt idx="1">
                  <c:v>70.229804785830908</c:v>
                </c:pt>
                <c:pt idx="2">
                  <c:v>47.089630605665334</c:v>
                </c:pt>
                <c:pt idx="3">
                  <c:v>35.451688096712623</c:v>
                </c:pt>
                <c:pt idx="4">
                  <c:v>28.45399617769667</c:v>
                </c:pt>
                <c:pt idx="5">
                  <c:v>23.787499061321622</c:v>
                </c:pt>
                <c:pt idx="6">
                  <c:v>20.457231878545819</c:v>
                </c:pt>
                <c:pt idx="7">
                  <c:v>17.963944458435478</c:v>
                </c:pt>
                <c:pt idx="8">
                  <c:v>16.029578117530047</c:v>
                </c:pt>
                <c:pt idx="9">
                  <c:v>14.486985852460874</c:v>
                </c:pt>
                <c:pt idx="10">
                  <c:v>12.186475152694323</c:v>
                </c:pt>
                <c:pt idx="11">
                  <c:v>10.55962281202785</c:v>
                </c:pt>
                <c:pt idx="12">
                  <c:v>9.3546442581456226</c:v>
                </c:pt>
                <c:pt idx="13">
                  <c:v>8.4315341620779041</c:v>
                </c:pt>
                <c:pt idx="14">
                  <c:v>7.7062564532520668</c:v>
                </c:pt>
                <c:pt idx="15">
                  <c:v>6.4498029029170603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80B5-48F4-A851-BECA56D6DE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92713040"/>
        <c:axId val="1792704304"/>
      </c:scatterChart>
      <c:valAx>
        <c:axId val="179271304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2704304"/>
        <c:crosses val="autoZero"/>
        <c:crossBetween val="midCat"/>
      </c:valAx>
      <c:valAx>
        <c:axId val="17927043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92713040"/>
        <c:crosses val="autoZero"/>
        <c:crossBetween val="midCat"/>
      </c:valAx>
      <c:spPr>
        <a:solidFill>
          <a:schemeClr val="accent3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200"/>
              <a:t>Relative acceptance error for</a:t>
            </a:r>
            <a:r>
              <a:rPr lang="en-US" sz="1200" baseline="0"/>
              <a:t> </a:t>
            </a:r>
            <a:r>
              <a:rPr lang="en-US" sz="1200"/>
              <a:t>vs selection cut angle (degrees) with 1mrad uncertainty</a:t>
            </a:r>
            <a:r>
              <a:rPr lang="en-US" sz="1200" baseline="0"/>
              <a:t> on cut</a:t>
            </a:r>
            <a:endParaRPr lang="en-US" sz="120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v>rel acc err vs sel cut angle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Sheet2!$A$2:$A$17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12</c:v>
                </c:pt>
                <c:pt idx="11">
                  <c:v>14</c:v>
                </c:pt>
                <c:pt idx="12">
                  <c:v>16</c:v>
                </c:pt>
                <c:pt idx="13">
                  <c:v>18</c:v>
                </c:pt>
                <c:pt idx="14">
                  <c:v>20</c:v>
                </c:pt>
                <c:pt idx="15">
                  <c:v>25</c:v>
                </c:pt>
              </c:numCache>
            </c:numRef>
          </c:xVal>
          <c:yVal>
            <c:numRef>
              <c:f>Sheet2!$D$2:$D$17</c:f>
              <c:numCache>
                <c:formatCode>General</c:formatCode>
                <c:ptCount val="16"/>
                <c:pt idx="0">
                  <c:v>2.6924148298190786E-5</c:v>
                </c:pt>
                <c:pt idx="1">
                  <c:v>5.3065503654248225E-5</c:v>
                </c:pt>
                <c:pt idx="2">
                  <c:v>7.9142263690878956E-5</c:v>
                </c:pt>
                <c:pt idx="3">
                  <c:v>1.0512277870472486E-4</c:v>
                </c:pt>
                <c:pt idx="4">
                  <c:v>1.3097562603248125E-4</c:v>
                </c:pt>
                <c:pt idx="5">
                  <c:v>1.5666968405936288E-4</c:v>
                </c:pt>
                <c:pt idx="6">
                  <c:v>1.8217420541671858E-4</c:v>
                </c:pt>
                <c:pt idx="7">
                  <c:v>2.0745888917228505E-4</c:v>
                </c:pt>
                <c:pt idx="8">
                  <c:v>2.3249395181673682E-4</c:v>
                </c:pt>
                <c:pt idx="9">
                  <c:v>2.5725019686317907E-4</c:v>
                </c:pt>
                <c:pt idx="10">
                  <c:v>3.0581278965441383E-4</c:v>
                </c:pt>
                <c:pt idx="11">
                  <c:v>3.5292737523301421E-4</c:v>
                </c:pt>
                <c:pt idx="12">
                  <c:v>3.983882080020873E-4</c:v>
                </c:pt>
                <c:pt idx="13">
                  <c:v>4.4200496503488118E-4</c:v>
                </c:pt>
                <c:pt idx="14">
                  <c:v>4.8360445634104687E-4</c:v>
                </c:pt>
                <c:pt idx="15">
                  <c:v>5.7781299965214972E-4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3D0-4A6B-A743-91CF01C8DB8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759283279"/>
        <c:axId val="1759264975"/>
      </c:scatterChart>
      <c:valAx>
        <c:axId val="1759283279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264975"/>
        <c:crosses val="autoZero"/>
        <c:crossBetween val="midCat"/>
      </c:valAx>
      <c:valAx>
        <c:axId val="175926497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759283279"/>
        <c:crosses val="autoZero"/>
        <c:crossBetween val="midCat"/>
      </c:valAx>
      <c:spPr>
        <a:solidFill>
          <a:schemeClr val="accent6">
            <a:lumMod val="20000"/>
            <a:lumOff val="80000"/>
          </a:schemeClr>
        </a:solidFill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accent1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5.9469816272965881E-2"/>
          <c:y val="0.17820610965296008"/>
          <c:w val="0.90286351706036749"/>
          <c:h val="0.61498432487605714"/>
        </c:manualLayout>
      </c:layout>
      <c:scatterChart>
        <c:scatterStyle val="smoothMarker"/>
        <c:varyColors val="0"/>
        <c:ser>
          <c:idx val="0"/>
          <c:order val="0"/>
          <c:tx>
            <c:v>total cross-section vs angle cut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Sheet3!$A$4:$A$19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12</c:v>
                </c:pt>
                <c:pt idx="11">
                  <c:v>14</c:v>
                </c:pt>
                <c:pt idx="12">
                  <c:v>16</c:v>
                </c:pt>
                <c:pt idx="13">
                  <c:v>18</c:v>
                </c:pt>
                <c:pt idx="14">
                  <c:v>20</c:v>
                </c:pt>
                <c:pt idx="15">
                  <c:v>25</c:v>
                </c:pt>
              </c:numCache>
            </c:numRef>
          </c:xVal>
          <c:yVal>
            <c:numRef>
              <c:f>Sheet3!$G$4:$G$19</c:f>
              <c:numCache>
                <c:formatCode>General</c:formatCode>
                <c:ptCount val="16"/>
                <c:pt idx="0">
                  <c:v>67.862798604585549</c:v>
                </c:pt>
                <c:pt idx="1">
                  <c:v>56.774880082777663</c:v>
                </c:pt>
                <c:pt idx="2">
                  <c:v>50.291497439147214</c:v>
                </c:pt>
                <c:pt idx="3">
                  <c:v>45.694263796439103</c:v>
                </c:pt>
                <c:pt idx="4">
                  <c:v>42.131263718812384</c:v>
                </c:pt>
                <c:pt idx="5">
                  <c:v>39.223028662240196</c:v>
                </c:pt>
                <c:pt idx="6">
                  <c:v>36.767135713619957</c:v>
                </c:pt>
                <c:pt idx="7">
                  <c:v>34.642753491011057</c:v>
                </c:pt>
                <c:pt idx="8">
                  <c:v>32.771940252207827</c:v>
                </c:pt>
                <c:pt idx="9">
                  <c:v>31.101474835356349</c:v>
                </c:pt>
                <c:pt idx="10">
                  <c:v>28.219662464947575</c:v>
                </c:pt>
                <c:pt idx="11">
                  <c:v>25.794818137305523</c:v>
                </c:pt>
                <c:pt idx="12">
                  <c:v>23.706021536242655</c:v>
                </c:pt>
                <c:pt idx="13">
                  <c:v>21.875228424856573</c:v>
                </c:pt>
                <c:pt idx="14">
                  <c:v>20.249101636415048</c:v>
                </c:pt>
                <c:pt idx="15">
                  <c:v>16.852805501017915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848-40C6-850B-F1577AB0C8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58362847"/>
        <c:axId val="1258396127"/>
        <c:extLst>
          <c:ext xmlns:c15="http://schemas.microsoft.com/office/drawing/2012/chart" uri="{02D57815-91ED-43cb-92C2-25804820EDAC}">
            <c15:filteredScatterSeries>
              <c15:ser>
                <c:idx val="1"/>
                <c:order val="1"/>
                <c:spPr>
                  <a:ln w="19050" cap="rnd">
                    <a:solidFill>
                      <a:schemeClr val="accent2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/>
                    </a:solidFill>
                    <a:ln w="9525">
                      <a:solidFill>
                        <a:schemeClr val="accent2"/>
                      </a:solidFill>
                    </a:ln>
                    <a:effectLst/>
                  </c:spPr>
                </c:marker>
                <c:yVal>
                  <c:numRef>
                    <c:extLst>
                      <c:ext uri="{02D57815-91ED-43cb-92C2-25804820EDAC}">
                        <c15:formulaRef>
                          <c15:sqref>Sheet3!$B$2:$B$19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</c:v>
                      </c:pt>
                      <c:pt idx="2">
                        <c:v>1.7453292519943295E-2</c:v>
                      </c:pt>
                      <c:pt idx="3">
                        <c:v>3.4906585039886591E-2</c:v>
                      </c:pt>
                      <c:pt idx="4">
                        <c:v>5.2359877559829883E-2</c:v>
                      </c:pt>
                      <c:pt idx="5">
                        <c:v>6.9813170079773182E-2</c:v>
                      </c:pt>
                      <c:pt idx="6">
                        <c:v>8.7266462599716474E-2</c:v>
                      </c:pt>
                      <c:pt idx="7">
                        <c:v>0.10471975511965977</c:v>
                      </c:pt>
                      <c:pt idx="8">
                        <c:v>0.12217304763960307</c:v>
                      </c:pt>
                      <c:pt idx="9">
                        <c:v>0.13962634015954636</c:v>
                      </c:pt>
                      <c:pt idx="10">
                        <c:v>0.15707963267948966</c:v>
                      </c:pt>
                      <c:pt idx="11">
                        <c:v>0.17453292519943295</c:v>
                      </c:pt>
                      <c:pt idx="12">
                        <c:v>0.20943951023931953</c:v>
                      </c:pt>
                      <c:pt idx="13">
                        <c:v>0.24434609527920614</c:v>
                      </c:pt>
                      <c:pt idx="14">
                        <c:v>0.27925268031909273</c:v>
                      </c:pt>
                      <c:pt idx="15">
                        <c:v>0.31415926535897931</c:v>
                      </c:pt>
                      <c:pt idx="16">
                        <c:v>0.3490658503988659</c:v>
                      </c:pt>
                      <c:pt idx="17">
                        <c:v>0.43633231299858238</c:v>
                      </c:pt>
                    </c:numCache>
                  </c:numRef>
                </c:yVal>
                <c:smooth val="1"/>
                <c:extLst>
                  <c:ext xmlns:c16="http://schemas.microsoft.com/office/drawing/2014/chart" uri="{C3380CC4-5D6E-409C-BE32-E72D297353CC}">
                    <c16:uniqueId val="{00000001-F848-40C6-850B-F1577AB0C8B3}"/>
                  </c:ext>
                </c:extLst>
              </c15:ser>
            </c15:filteredScatterSeries>
            <c15:filteredScatterSeries>
              <c15:ser>
                <c:idx val="2"/>
                <c:order val="2"/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/>
                    </a:solidFill>
                    <a:ln w="9525">
                      <a:solidFill>
                        <a:schemeClr val="accent3"/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Sheet3!$C$2:$C$19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</c:v>
                      </c:pt>
                      <c:pt idx="2">
                        <c:v>1.7553292519943295E-2</c:v>
                      </c:pt>
                      <c:pt idx="3">
                        <c:v>3.5006585039886594E-2</c:v>
                      </c:pt>
                      <c:pt idx="4">
                        <c:v>5.2459877559829886E-2</c:v>
                      </c:pt>
                      <c:pt idx="5">
                        <c:v>6.9913170079773185E-2</c:v>
                      </c:pt>
                      <c:pt idx="6">
                        <c:v>8.7366462599716477E-2</c:v>
                      </c:pt>
                      <c:pt idx="7">
                        <c:v>0.10481975511965977</c:v>
                      </c:pt>
                      <c:pt idx="8">
                        <c:v>0.12227304763960307</c:v>
                      </c:pt>
                      <c:pt idx="9">
                        <c:v>0.13972634015954635</c:v>
                      </c:pt>
                      <c:pt idx="10">
                        <c:v>0.15717963267948964</c:v>
                      </c:pt>
                      <c:pt idx="11">
                        <c:v>0.17463292519943294</c:v>
                      </c:pt>
                      <c:pt idx="12">
                        <c:v>0.20953951023931952</c:v>
                      </c:pt>
                      <c:pt idx="13">
                        <c:v>0.24444609527920613</c:v>
                      </c:pt>
                      <c:pt idx="14">
                        <c:v>0.27935268031909272</c:v>
                      </c:pt>
                      <c:pt idx="15">
                        <c:v>0.3142592653589793</c:v>
                      </c:pt>
                      <c:pt idx="16">
                        <c:v>0.34916585039886588</c:v>
                      </c:pt>
                      <c:pt idx="17">
                        <c:v>0.43643231299858237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2-F848-40C6-850B-F1577AB0C8B3}"/>
                  </c:ext>
                </c:extLst>
              </c15:ser>
            </c15:filteredScatterSeries>
            <c15:filteredScatterSeries>
              <c15:ser>
                <c:idx val="3"/>
                <c:order val="3"/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/>
                    </a:solidFill>
                    <a:ln w="9525">
                      <a:solidFill>
                        <a:schemeClr val="accent4"/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Sheet3!$D$2:$D$19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</c:v>
                      </c:pt>
                      <c:pt idx="2">
                        <c:v>3283.1397036546587</c:v>
                      </c:pt>
                      <c:pt idx="3">
                        <c:v>821.03500208335265</c:v>
                      </c:pt>
                      <c:pt idx="4">
                        <c:v>365.08977729574957</c:v>
                      </c:pt>
                      <c:pt idx="5">
                        <c:v>205.50905538585545</c:v>
                      </c:pt>
                      <c:pt idx="6">
                        <c:v>131.64609564386049</c:v>
                      </c:pt>
                      <c:pt idx="7">
                        <c:v>91.523130967773511</c:v>
                      </c:pt>
                      <c:pt idx="8">
                        <c:v>67.330378738862279</c:v>
                      </c:pt>
                      <c:pt idx="9">
                        <c:v>51.62848628622227</c:v>
                      </c:pt>
                      <c:pt idx="10">
                        <c:v>40.863458189061461</c:v>
                      </c:pt>
                      <c:pt idx="11">
                        <c:v>33.163437477526259</c:v>
                      </c:pt>
                      <c:pt idx="12">
                        <c:v>23.133544467011333</c:v>
                      </c:pt>
                      <c:pt idx="13">
                        <c:v>17.086363696814669</c:v>
                      </c:pt>
                      <c:pt idx="14">
                        <c:v>13.162059503110203</c:v>
                      </c:pt>
                      <c:pt idx="15">
                        <c:v>10.472135954999569</c:v>
                      </c:pt>
                      <c:pt idx="16">
                        <c:v>8.5486321704130326</c:v>
                      </c:pt>
                      <c:pt idx="17">
                        <c:v>5.5989099321133891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F848-40C6-850B-F1577AB0C8B3}"/>
                  </c:ext>
                </c:extLst>
              </c15:ser>
            </c15:filteredScatterSeries>
            <c15:filteredScatterSeries>
              <c15:ser>
                <c:idx val="4"/>
                <c:order val="4"/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5"/>
                    </a:solidFill>
                    <a:ln w="9525">
                      <a:solidFill>
                        <a:schemeClr val="accent5"/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Sheet3!$E$2:$E$19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2">
                        <c:v>3245.8423663526683</c:v>
                      </c:pt>
                      <c:pt idx="3">
                        <c:v>816.35285845428291</c:v>
                      </c:pt>
                      <c:pt idx="4">
                        <c:v>363.7004929817183</c:v>
                      </c:pt>
                      <c:pt idx="5">
                        <c:v>204.92253260440668</c:v>
                      </c:pt>
                      <c:pt idx="6">
                        <c:v>131.34566779081553</c:v>
                      </c:pt>
                      <c:pt idx="7">
                        <c:v>91.349223229765371</c:v>
                      </c:pt>
                      <c:pt idx="8">
                        <c:v>67.220840860932483</c:v>
                      </c:pt>
                      <c:pt idx="9">
                        <c:v>51.55509398973664</c:v>
                      </c:pt>
                      <c:pt idx="10">
                        <c:v>40.811907080457289</c:v>
                      </c:pt>
                      <c:pt idx="11">
                        <c:v>33.12585394397572</c:v>
                      </c:pt>
                      <c:pt idx="12">
                        <c:v>23.111793095279108</c:v>
                      </c:pt>
                      <c:pt idx="13">
                        <c:v>17.072666176464406</c:v>
                      </c:pt>
                      <c:pt idx="14">
                        <c:v>13.152884123424574</c:v>
                      </c:pt>
                      <c:pt idx="15">
                        <c:v>10.465693050133677</c:v>
                      </c:pt>
                      <c:pt idx="16">
                        <c:v>8.5439367562711226</c:v>
                      </c:pt>
                      <c:pt idx="17">
                        <c:v>5.5965093800968031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4-F848-40C6-850B-F1577AB0C8B3}"/>
                  </c:ext>
                </c:extLst>
              </c15:ser>
            </c15:filteredScatterSeries>
            <c15:filteredScatterSeries>
              <c15:ser>
                <c:idx val="5"/>
                <c:order val="5"/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Sheet3!$F$2:$F$19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2">
                        <c:v>1.1360265072020091E-2</c:v>
                      </c:pt>
                      <c:pt idx="3">
                        <c:v>5.7027332783485939E-3</c:v>
                      </c:pt>
                      <c:pt idx="4">
                        <c:v>3.8053224177401427E-3</c:v>
                      </c:pt>
                      <c:pt idx="5">
                        <c:v>2.8539996952812252E-3</c:v>
                      </c:pt>
                      <c:pt idx="6">
                        <c:v>2.2820870727355766E-3</c:v>
                      </c:pt>
                      <c:pt idx="7">
                        <c:v>1.900150663217312E-3</c:v>
                      </c:pt>
                      <c:pt idx="8">
                        <c:v>1.6268715545865783E-3</c:v>
                      </c:pt>
                      <c:pt idx="9">
                        <c:v>1.421546548522666E-3</c:v>
                      </c:pt>
                      <c:pt idx="10">
                        <c:v>1.2615454219675449E-3</c:v>
                      </c:pt>
                      <c:pt idx="11">
                        <c:v>1.1332822050189354E-3</c:v>
                      </c:pt>
                      <c:pt idx="12">
                        <c:v>9.4025244437760918E-4</c:v>
                      </c:pt>
                      <c:pt idx="13">
                        <c:v>8.016638644310558E-4</c:v>
                      </c:pt>
                      <c:pt idx="14">
                        <c:v>6.9710820585953048E-4</c:v>
                      </c:pt>
                      <c:pt idx="15">
                        <c:v>6.1524266812219201E-4</c:v>
                      </c:pt>
                      <c:pt idx="16">
                        <c:v>5.49259115178789E-4</c:v>
                      </c:pt>
                      <c:pt idx="17">
                        <c:v>4.2875346195823374E-4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5-F848-40C6-850B-F1577AB0C8B3}"/>
                  </c:ext>
                </c:extLst>
              </c15:ser>
            </c15:filteredScatterSeries>
            <c15:filteredScatterSeries>
              <c15:ser>
                <c:idx val="6"/>
                <c:order val="6"/>
                <c:spPr>
                  <a:ln w="19050" cap="rnd">
                    <a:solidFill>
                      <a:schemeClr val="accent1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1">
                        <a:lumMod val="60000"/>
                      </a:schemeClr>
                    </a:solidFill>
                    <a:ln w="9525">
                      <a:solidFill>
                        <a:schemeClr val="accent1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Sheet3!$G$2:$G$19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0">
                        <c:v>0</c:v>
                      </c:pt>
                      <c:pt idx="1">
                        <c:v>0</c:v>
                      </c:pt>
                      <c:pt idx="2">
                        <c:v>67.862798604585549</c:v>
                      </c:pt>
                      <c:pt idx="3">
                        <c:v>56.774880082777663</c:v>
                      </c:pt>
                      <c:pt idx="4">
                        <c:v>50.291497439147214</c:v>
                      </c:pt>
                      <c:pt idx="5">
                        <c:v>45.694263796439103</c:v>
                      </c:pt>
                      <c:pt idx="6">
                        <c:v>42.131263718812384</c:v>
                      </c:pt>
                      <c:pt idx="7">
                        <c:v>39.223028662240196</c:v>
                      </c:pt>
                      <c:pt idx="8">
                        <c:v>36.767135713619957</c:v>
                      </c:pt>
                      <c:pt idx="9">
                        <c:v>34.642753491011057</c:v>
                      </c:pt>
                      <c:pt idx="10">
                        <c:v>32.771940252207827</c:v>
                      </c:pt>
                      <c:pt idx="11">
                        <c:v>31.101474835356349</c:v>
                      </c:pt>
                      <c:pt idx="12">
                        <c:v>28.219662464947575</c:v>
                      </c:pt>
                      <c:pt idx="13">
                        <c:v>25.794818137305523</c:v>
                      </c:pt>
                      <c:pt idx="14">
                        <c:v>23.706021536242655</c:v>
                      </c:pt>
                      <c:pt idx="15">
                        <c:v>21.875228424856573</c:v>
                      </c:pt>
                      <c:pt idx="16">
                        <c:v>20.249101636415048</c:v>
                      </c:pt>
                      <c:pt idx="17">
                        <c:v>16.852805501017915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6-F848-40C6-850B-F1577AB0C8B3}"/>
                  </c:ext>
                </c:extLst>
              </c15:ser>
            </c15:filteredScatterSeries>
            <c15:filteredScatterSeries>
              <c15:ser>
                <c:idx val="7"/>
                <c:order val="7"/>
                <c:spPr>
                  <a:ln w="19050" cap="rnd">
                    <a:solidFill>
                      <a:schemeClr val="accent2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2">
                        <a:lumMod val="60000"/>
                      </a:schemeClr>
                    </a:solidFill>
                    <a:ln w="9525">
                      <a:solidFill>
                        <a:schemeClr val="accent2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Sheet3!$H$2:$H$19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2">
                        <c:v>67.771396317215832</c:v>
                      </c:pt>
                      <c:pt idx="3">
                        <c:v>56.729127626656997</c:v>
                      </c:pt>
                      <c:pt idx="4">
                        <c:v>50.260996761736656</c:v>
                      </c:pt>
                      <c:pt idx="5">
                        <c:v>45.671399087296933</c:v>
                      </c:pt>
                      <c:pt idx="6">
                        <c:v>42.112986025654266</c:v>
                      </c:pt>
                      <c:pt idx="7">
                        <c:v>39.207812766317758</c:v>
                      </c:pt>
                      <c:pt idx="8">
                        <c:v>36.754109777677172</c:v>
                      </c:pt>
                      <c:pt idx="9">
                        <c:v>34.631372482772456</c:v>
                      </c:pt>
                      <c:pt idx="10">
                        <c:v>32.76184074158617</c:v>
                      </c:pt>
                      <c:pt idx="11">
                        <c:v>31.092402372283615</c:v>
                      </c:pt>
                      <c:pt idx="12">
                        <c:v>28.212135068135531</c:v>
                      </c:pt>
                      <c:pt idx="13">
                        <c:v>25.788399334782902</c:v>
                      </c:pt>
                      <c:pt idx="14">
                        <c:v>23.700438368061491</c:v>
                      </c:pt>
                      <c:pt idx="15">
                        <c:v>21.870298764325312</c:v>
                      </c:pt>
                      <c:pt idx="16">
                        <c:v>20.244697845598139</c:v>
                      </c:pt>
                      <c:pt idx="17">
                        <c:v>16.849358115228537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7-F848-40C6-850B-F1577AB0C8B3}"/>
                  </c:ext>
                </c:extLst>
              </c15:ser>
            </c15:filteredScatterSeries>
            <c15:filteredScatterSeries>
              <c15:ser>
                <c:idx val="8"/>
                <c:order val="8"/>
                <c:spPr>
                  <a:ln w="19050" cap="rnd">
                    <a:solidFill>
                      <a:schemeClr val="accent3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3">
                        <a:lumMod val="60000"/>
                      </a:schemeClr>
                    </a:solidFill>
                    <a:ln w="9525">
                      <a:solidFill>
                        <a:schemeClr val="accent3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Sheet3!$I$2:$I$19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2">
                        <c:v>9.1402287369717783E-2</c:v>
                      </c:pt>
                      <c:pt idx="3">
                        <c:v>4.5752456120666807E-2</c:v>
                      </c:pt>
                      <c:pt idx="4">
                        <c:v>3.0500677410557842E-2</c:v>
                      </c:pt>
                      <c:pt idx="5">
                        <c:v>2.2864709142169204E-2</c:v>
                      </c:pt>
                      <c:pt idx="6">
                        <c:v>1.827769315811878E-2</c:v>
                      </c:pt>
                      <c:pt idx="7">
                        <c:v>1.5215895922437994E-2</c:v>
                      </c:pt>
                      <c:pt idx="8">
                        <c:v>1.3025935942785338E-2</c:v>
                      </c:pt>
                      <c:pt idx="9">
                        <c:v>1.1381008238600998E-2</c:v>
                      </c:pt>
                      <c:pt idx="10">
                        <c:v>1.0099510621657259E-2</c:v>
                      </c:pt>
                      <c:pt idx="11">
                        <c:v>9.072463072733683E-3</c:v>
                      </c:pt>
                      <c:pt idx="12">
                        <c:v>7.5273968120441737E-3</c:v>
                      </c:pt>
                      <c:pt idx="13">
                        <c:v>6.4188025226208367E-3</c:v>
                      </c:pt>
                      <c:pt idx="14">
                        <c:v>5.5831681811646661E-3</c:v>
                      </c:pt>
                      <c:pt idx="15">
                        <c:v>4.9296605312605379E-3</c:v>
                      </c:pt>
                      <c:pt idx="16">
                        <c:v>4.4037908169087814E-3</c:v>
                      </c:pt>
                      <c:pt idx="17">
                        <c:v>3.447385789378643E-3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8-F848-40C6-850B-F1577AB0C8B3}"/>
                  </c:ext>
                </c:extLst>
              </c15:ser>
            </c15:filteredScatterSeries>
            <c15:filteredScatterSeries>
              <c15:ser>
                <c:idx val="9"/>
                <c:order val="9"/>
                <c:spPr>
                  <a:ln w="19050" cap="rnd">
                    <a:solidFill>
                      <a:schemeClr val="accent4">
                        <a:lumMod val="60000"/>
                      </a:schemeClr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4">
                        <a:lumMod val="60000"/>
                      </a:schemeClr>
                    </a:solidFill>
                    <a:ln w="9525">
                      <a:solidFill>
                        <a:schemeClr val="accent4">
                          <a:lumMod val="60000"/>
                        </a:schemeClr>
                      </a:solidFill>
                    </a:ln>
                    <a:effectLst/>
                  </c:spPr>
                </c:marker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Sheet3!$J$2:$J$19</c15:sqref>
                        </c15:formulaRef>
                      </c:ext>
                    </c:extLst>
                    <c:numCache>
                      <c:formatCode>General</c:formatCode>
                      <c:ptCount val="18"/>
                      <c:pt idx="2">
                        <c:v>1.3468688183976788E-3</c:v>
                      </c:pt>
                      <c:pt idx="3">
                        <c:v>8.0585738012937795E-4</c:v>
                      </c:pt>
                      <c:pt idx="4">
                        <c:v>6.0647781361976164E-4</c:v>
                      </c:pt>
                      <c:pt idx="5">
                        <c:v>5.0038467068925672E-4</c:v>
                      </c:pt>
                      <c:pt idx="6">
                        <c:v>4.3382731835687745E-4</c:v>
                      </c:pt>
                      <c:pt idx="7">
                        <c:v>3.879327130361623E-4</c:v>
                      </c:pt>
                      <c:pt idx="8">
                        <c:v>3.5428204264386119E-4</c:v>
                      </c:pt>
                      <c:pt idx="9">
                        <c:v>3.2852493210604899E-4</c:v>
                      </c:pt>
                      <c:pt idx="10">
                        <c:v>3.0817554724965851E-4</c:v>
                      </c:pt>
                      <c:pt idx="11">
                        <c:v>2.9170523651245151E-4</c:v>
                      </c:pt>
                      <c:pt idx="12">
                        <c:v>2.6674297828310886E-4</c:v>
                      </c:pt>
                      <c:pt idx="13">
                        <c:v>2.4884077447081133E-4</c:v>
                      </c:pt>
                      <c:pt idx="14">
                        <c:v>2.3551687796406111E-4</c:v>
                      </c:pt>
                      <c:pt idx="15">
                        <c:v>2.2535355679573251E-4</c:v>
                      </c:pt>
                      <c:pt idx="16">
                        <c:v>2.1748079969084689E-4</c:v>
                      </c:pt>
                      <c:pt idx="17">
                        <c:v>2.0455856973905146E-4</c:v>
                      </c:pt>
                    </c:numCache>
                  </c:numRef>
                </c:yVal>
                <c:smooth val="1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9-F848-40C6-850B-F1577AB0C8B3}"/>
                  </c:ext>
                </c:extLst>
              </c15:ser>
            </c15:filteredScatterSeries>
          </c:ext>
        </c:extLst>
      </c:scatterChart>
      <c:valAx>
        <c:axId val="1258362847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8396127"/>
        <c:crosses val="autoZero"/>
        <c:crossBetween val="midCat"/>
      </c:valAx>
      <c:valAx>
        <c:axId val="12583961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58362847"/>
        <c:crosses val="autoZero"/>
        <c:crossBetween val="midCat"/>
      </c:valAx>
      <c:spPr>
        <a:solidFill>
          <a:srgbClr val="92D050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2000" b="1" dirty="0"/>
              <a:t>tolerance(micron at 2.5m) </a:t>
            </a:r>
            <a:endParaRPr lang="en-US" sz="2000" b="1" dirty="0" smtClean="0"/>
          </a:p>
          <a:p>
            <a:pPr>
              <a:defRPr/>
            </a:pPr>
            <a:r>
              <a:rPr lang="en-US" sz="2000" b="1" dirty="0" smtClean="0"/>
              <a:t>for </a:t>
            </a:r>
            <a:r>
              <a:rPr lang="en-US" sz="20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1.4x10-5 </a:t>
            </a:r>
            <a:r>
              <a:rPr lang="en-US" sz="20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prec</a:t>
            </a:r>
            <a:r>
              <a:rPr lang="en-US" sz="2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,  </a:t>
            </a:r>
            <a:r>
              <a:rPr lang="en-US" sz="2000" b="1" dirty="0" smtClean="0">
                <a:solidFill>
                  <a:srgbClr val="C00000"/>
                </a:solidFill>
              </a:rPr>
              <a:t>stat</a:t>
            </a:r>
            <a:endParaRPr lang="en-US" sz="2000" b="1" dirty="0">
              <a:solidFill>
                <a:srgbClr val="C00000"/>
              </a:solidFill>
            </a:endParaRPr>
          </a:p>
        </c:rich>
      </c:tx>
      <c:layout>
        <c:manualLayout>
          <c:xMode val="edge"/>
          <c:yMode val="edge"/>
          <c:x val="0.24230243413826713"/>
          <c:y val="2.5713879138601646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accuracy(micron) for 1.4x10-5 prec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Sheet3!$A$4:$A$19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12</c:v>
                </c:pt>
                <c:pt idx="11">
                  <c:v>14</c:v>
                </c:pt>
                <c:pt idx="12">
                  <c:v>16</c:v>
                </c:pt>
                <c:pt idx="13">
                  <c:v>18</c:v>
                </c:pt>
                <c:pt idx="14">
                  <c:v>20</c:v>
                </c:pt>
                <c:pt idx="15">
                  <c:v>25</c:v>
                </c:pt>
              </c:numCache>
            </c:numRef>
          </c:xVal>
          <c:yVal>
            <c:numRef>
              <c:f>Sheet3!$K$4:$K$19</c:f>
              <c:numCache>
                <c:formatCode>General</c:formatCode>
                <c:ptCount val="16"/>
                <c:pt idx="0">
                  <c:v>2.6250024186756615</c:v>
                </c:pt>
                <c:pt idx="1">
                  <c:v>4.3872948155728473</c:v>
                </c:pt>
                <c:pt idx="2">
                  <c:v>5.8296178797224423</c:v>
                </c:pt>
                <c:pt idx="3">
                  <c:v>7.0656319288572584</c:v>
                </c:pt>
                <c:pt idx="4">
                  <c:v>8.1496340970955554</c:v>
                </c:pt>
                <c:pt idx="5">
                  <c:v>9.1137813005297179</c:v>
                </c:pt>
                <c:pt idx="6">
                  <c:v>9.9794329951032843</c:v>
                </c:pt>
                <c:pt idx="7">
                  <c:v>10.761843502311278</c:v>
                </c:pt>
                <c:pt idx="8">
                  <c:v>11.472467356628195</c:v>
                </c:pt>
                <c:pt idx="9">
                  <c:v>12.120227762115686</c:v>
                </c:pt>
                <c:pt idx="10">
                  <c:v>13.25445913774076</c:v>
                </c:pt>
                <c:pt idx="11">
                  <c:v>14.208016806937925</c:v>
                </c:pt>
                <c:pt idx="12">
                  <c:v>15.01180695199367</c:v>
                </c:pt>
                <c:pt idx="13">
                  <c:v>15.68883116913684</c:v>
                </c:pt>
                <c:pt idx="14">
                  <c:v>16.2567634060504</c:v>
                </c:pt>
                <c:pt idx="15">
                  <c:v>17.283724218657277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775-4F9D-A302-FD381299B2F7}"/>
            </c:ext>
          </c:extLst>
        </c:ser>
        <c:ser>
          <c:idx val="1"/>
          <c:order val="1"/>
          <c:tx>
            <c:v>tolerance for stat</c:v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Sheet3!$A$4:$A$19</c:f>
              <c:numCache>
                <c:formatCode>General</c:formatCode>
                <c:ptCount val="16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12</c:v>
                </c:pt>
                <c:pt idx="11">
                  <c:v>14</c:v>
                </c:pt>
                <c:pt idx="12">
                  <c:v>16</c:v>
                </c:pt>
                <c:pt idx="13">
                  <c:v>18</c:v>
                </c:pt>
                <c:pt idx="14">
                  <c:v>20</c:v>
                </c:pt>
                <c:pt idx="15">
                  <c:v>25</c:v>
                </c:pt>
              </c:numCache>
            </c:numRef>
          </c:xVal>
          <c:yVal>
            <c:numRef>
              <c:f>Sheet3!$N$4:$N$19</c:f>
              <c:numCache>
                <c:formatCode>General</c:formatCode>
                <c:ptCount val="16"/>
                <c:pt idx="0">
                  <c:v>3.3588651655759474</c:v>
                </c:pt>
                <c:pt idx="1">
                  <c:v>6.1375840339906089</c:v>
                </c:pt>
                <c:pt idx="2">
                  <c:v>8.6650595215771418</c:v>
                </c:pt>
                <c:pt idx="3">
                  <c:v>11.017902196150251</c:v>
                </c:pt>
                <c:pt idx="4">
                  <c:v>13.2347155790246</c:v>
                </c:pt>
                <c:pt idx="5">
                  <c:v>15.339343943031032</c:v>
                </c:pt>
                <c:pt idx="6">
                  <c:v>17.348211681378725</c:v>
                </c:pt>
                <c:pt idx="7">
                  <c:v>19.273439096417384</c:v>
                </c:pt>
                <c:pt idx="8">
                  <c:v>21.124405655072042</c:v>
                </c:pt>
                <c:pt idx="9">
                  <c:v>22.9086255985316</c:v>
                </c:pt>
                <c:pt idx="10">
                  <c:v>26.300551080153742</c:v>
                </c:pt>
                <c:pt idx="11">
                  <c:v>29.488044435013016</c:v>
                </c:pt>
                <c:pt idx="12">
                  <c:v>32.499926502417594</c:v>
                </c:pt>
                <c:pt idx="13">
                  <c:v>35.358435160658992</c:v>
                </c:pt>
                <c:pt idx="14">
                  <c:v>38.081140826111302</c:v>
                </c:pt>
                <c:pt idx="15">
                  <c:v>44.379251077312958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775-4F9D-A302-FD381299B2F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32262160"/>
        <c:axId val="132289616"/>
      </c:scatterChart>
      <c:valAx>
        <c:axId val="13226216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289616"/>
        <c:crosses val="autoZero"/>
        <c:crossBetween val="midCat"/>
      </c:valAx>
      <c:valAx>
        <c:axId val="1322896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32262160"/>
        <c:crosses val="autoZero"/>
        <c:crossBetween val="midCat"/>
      </c:valAx>
      <c:spPr>
        <a:solidFill>
          <a:srgbClr val="FFC000"/>
        </a:solidFill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193C06-F5C0-4DC5-98B3-BB6B10ABD733}" type="datetimeFigureOut">
              <a:rPr lang="fr-FR" smtClean="0"/>
              <a:t>20/03/2023</a:t>
            </a:fld>
            <a:endParaRPr lang="fr-F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BFA82E-D4A0-4FD1-BE42-2EBC57A9691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590580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E5CF8E0-6D34-4E8B-B2F0-61F09ED41E8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440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799A79C-07AB-46DA-9379-379EDEECDD7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10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4723CE8E-77F5-4CE1-85EB-522B70C598C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92290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3027E6FE-8F2C-4450-BA24-E5CA17CBEC9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95170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B21389CC-6BEF-4AF4-AEBF-686866805D22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1139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8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84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37342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8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84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019360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D258A3C5-FF71-4BD3-BAFB-F94EF6CA99BA}" type="datetime1">
              <a:rPr lang="fr-CH" smtClean="0">
                <a:solidFill>
                  <a:srgbClr val="0055A0">
                    <a:tint val="75000"/>
                  </a:srgbClr>
                </a:solidFill>
              </a:rPr>
              <a:t>20.03.2023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A. Blondel Low angle cuts for the dilepton and diphoton selections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09728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5740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814F7D51-9AF2-4576-AD87-486F7BAE27E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39C1BFFD-6ACE-4186-BB5D-92E7BB2BB75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52112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954172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  <a:gradFill>
            <a:gsLst>
              <a:gs pos="0">
                <a:srgbClr val="EBF5FF"/>
              </a:gs>
              <a:gs pos="100000">
                <a:srgbClr val="7F96F9"/>
              </a:gs>
            </a:gsLst>
          </a:gradFill>
          <a:ln>
            <a:solidFill>
              <a:schemeClr val="bg1"/>
            </a:solidFill>
          </a:ln>
        </p:spPr>
        <p:txBody>
          <a:bodyPr/>
          <a:lstStyle>
            <a:lvl1pPr>
              <a:defRPr sz="3647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6400" y="914400"/>
            <a:ext cx="11480800" cy="5378450"/>
          </a:xfrm>
        </p:spPr>
        <p:txBody>
          <a:bodyPr/>
          <a:lstStyle>
            <a:lvl1pPr>
              <a:defRPr sz="2280"/>
            </a:lvl1pPr>
            <a:lvl2pPr>
              <a:defRPr sz="2052"/>
            </a:lvl2pPr>
            <a:lvl3pPr>
              <a:defRPr sz="1824"/>
            </a:lvl3pPr>
            <a:lvl4pPr>
              <a:defRPr sz="1596"/>
            </a:lvl4pPr>
            <a:lvl5pPr>
              <a:buNone/>
              <a:defRPr sz="1368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694767" y="6610006"/>
            <a:ext cx="2540000" cy="206375"/>
          </a:xfrm>
        </p:spPr>
        <p:txBody>
          <a:bodyPr/>
          <a:lstStyle>
            <a:lvl1pPr>
              <a:defRPr sz="1368" dirty="0" smtClean="0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B7FE537-6424-43CC-B19E-6F53192B3A52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368" dirty="0" err="1" smtClean="0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8F37CEC-7426-473D-BB9A-C0489BA294D7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269C301-2C13-CF40-B001-28EB5107EB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228086" y="215330"/>
            <a:ext cx="1604474" cy="64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308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0316697-D532-4129-A594-DC93FE0CD296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30907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4FDE72B-AB19-4A53-B26A-8DD387A130B3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D49453E-1DE5-426C-B922-979B5BCB3A31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1999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2"/>
            <a:ext cx="10363200" cy="1362074"/>
          </a:xfrm>
        </p:spPr>
        <p:txBody>
          <a:bodyPr anchor="t"/>
          <a:lstStyle>
            <a:lvl1pPr algn="l">
              <a:defRPr sz="535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0" cy="1500187"/>
          </a:xfrm>
        </p:spPr>
        <p:txBody>
          <a:bodyPr anchor="b"/>
          <a:lstStyle>
            <a:lvl1pPr marL="0" indent="0">
              <a:buNone/>
              <a:defRPr sz="2622"/>
            </a:lvl1pPr>
            <a:lvl2pPr marL="609228" indent="0">
              <a:buNone/>
              <a:defRPr sz="2394"/>
            </a:lvl2pPr>
            <a:lvl3pPr marL="1218456" indent="0">
              <a:buNone/>
              <a:defRPr sz="2166"/>
            </a:lvl3pPr>
            <a:lvl4pPr marL="1827686" indent="0">
              <a:buNone/>
              <a:defRPr sz="1824"/>
            </a:lvl4pPr>
            <a:lvl5pPr marL="2436914" indent="0">
              <a:buNone/>
              <a:defRPr sz="1824"/>
            </a:lvl5pPr>
            <a:lvl6pPr marL="3046142" indent="0">
              <a:buNone/>
              <a:defRPr sz="1824"/>
            </a:lvl6pPr>
            <a:lvl7pPr marL="3655371" indent="0">
              <a:buNone/>
              <a:defRPr sz="1824"/>
            </a:lvl7pPr>
            <a:lvl8pPr marL="4264600" indent="0">
              <a:buNone/>
              <a:defRPr sz="1824"/>
            </a:lvl8pPr>
            <a:lvl9pPr marL="4873828" indent="0">
              <a:buNone/>
              <a:defRPr sz="182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1A514FA-57CC-4B10-9144-1D39253D72E3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EA2F5BE-86E4-4E9A-A8FB-7367990F2C5C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811913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6401" y="914400"/>
            <a:ext cx="5638800" cy="5378450"/>
          </a:xfrm>
        </p:spPr>
        <p:txBody>
          <a:bodyPr/>
          <a:lstStyle>
            <a:lvl1pPr>
              <a:defRPr sz="3761"/>
            </a:lvl1pPr>
            <a:lvl2pPr>
              <a:defRPr sz="3191"/>
            </a:lvl2pPr>
            <a:lvl3pPr>
              <a:defRPr sz="2622"/>
            </a:lvl3pPr>
            <a:lvl4pPr>
              <a:defRPr sz="2394"/>
            </a:lvl4pPr>
            <a:lvl5pPr>
              <a:defRPr sz="2394"/>
            </a:lvl5pPr>
            <a:lvl6pPr>
              <a:defRPr sz="2394"/>
            </a:lvl6pPr>
            <a:lvl7pPr>
              <a:defRPr sz="2394"/>
            </a:lvl7pPr>
            <a:lvl8pPr>
              <a:defRPr sz="2394"/>
            </a:lvl8pPr>
            <a:lvl9pPr>
              <a:defRPr sz="23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48401" y="914400"/>
            <a:ext cx="5638800" cy="5378450"/>
          </a:xfrm>
        </p:spPr>
        <p:txBody>
          <a:bodyPr/>
          <a:lstStyle>
            <a:lvl1pPr>
              <a:defRPr sz="3761"/>
            </a:lvl1pPr>
            <a:lvl2pPr>
              <a:defRPr sz="3191"/>
            </a:lvl2pPr>
            <a:lvl3pPr>
              <a:defRPr sz="2622"/>
            </a:lvl3pPr>
            <a:lvl4pPr>
              <a:defRPr sz="2394"/>
            </a:lvl4pPr>
            <a:lvl5pPr>
              <a:defRPr sz="2394"/>
            </a:lvl5pPr>
            <a:lvl6pPr>
              <a:defRPr sz="2394"/>
            </a:lvl6pPr>
            <a:lvl7pPr>
              <a:defRPr sz="2394"/>
            </a:lvl7pPr>
            <a:lvl8pPr>
              <a:defRPr sz="2394"/>
            </a:lvl8pPr>
            <a:lvl9pPr>
              <a:defRPr sz="239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BA5EF1AE-F1AF-4FEE-9C63-94F8058AAAAC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6D1A4C39-1342-4DBF-BA2D-862D2705C813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8572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535116"/>
            <a:ext cx="5386917" cy="639762"/>
          </a:xfrm>
        </p:spPr>
        <p:txBody>
          <a:bodyPr anchor="b"/>
          <a:lstStyle>
            <a:lvl1pPr marL="0" indent="0">
              <a:buNone/>
              <a:defRPr sz="3191" b="1"/>
            </a:lvl1pPr>
            <a:lvl2pPr marL="609228" indent="0">
              <a:buNone/>
              <a:defRPr sz="2622" b="1"/>
            </a:lvl2pPr>
            <a:lvl3pPr marL="1218456" indent="0">
              <a:buNone/>
              <a:defRPr sz="2394" b="1"/>
            </a:lvl3pPr>
            <a:lvl4pPr marL="1827686" indent="0">
              <a:buNone/>
              <a:defRPr sz="2166" b="1"/>
            </a:lvl4pPr>
            <a:lvl5pPr marL="2436914" indent="0">
              <a:buNone/>
              <a:defRPr sz="2166" b="1"/>
            </a:lvl5pPr>
            <a:lvl6pPr marL="3046142" indent="0">
              <a:buNone/>
              <a:defRPr sz="2166" b="1"/>
            </a:lvl6pPr>
            <a:lvl7pPr marL="3655371" indent="0">
              <a:buNone/>
              <a:defRPr sz="2166" b="1"/>
            </a:lvl7pPr>
            <a:lvl8pPr marL="4264600" indent="0">
              <a:buNone/>
              <a:defRPr sz="2166" b="1"/>
            </a:lvl8pPr>
            <a:lvl9pPr marL="4873828" indent="0">
              <a:buNone/>
              <a:defRPr sz="21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1" y="2174875"/>
            <a:ext cx="5386917" cy="3951289"/>
          </a:xfrm>
        </p:spPr>
        <p:txBody>
          <a:bodyPr/>
          <a:lstStyle>
            <a:lvl1pPr>
              <a:defRPr sz="3191"/>
            </a:lvl1pPr>
            <a:lvl2pPr>
              <a:defRPr sz="2622"/>
            </a:lvl2pPr>
            <a:lvl3pPr>
              <a:defRPr sz="2394"/>
            </a:lvl3pPr>
            <a:lvl4pPr>
              <a:defRPr sz="2166"/>
            </a:lvl4pPr>
            <a:lvl5pPr>
              <a:defRPr sz="2166"/>
            </a:lvl5pPr>
            <a:lvl6pPr>
              <a:defRPr sz="2166"/>
            </a:lvl6pPr>
            <a:lvl7pPr>
              <a:defRPr sz="2166"/>
            </a:lvl7pPr>
            <a:lvl8pPr>
              <a:defRPr sz="2166"/>
            </a:lvl8pPr>
            <a:lvl9pPr>
              <a:defRPr sz="21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70" y="1535116"/>
            <a:ext cx="5389033" cy="639762"/>
          </a:xfrm>
        </p:spPr>
        <p:txBody>
          <a:bodyPr anchor="b"/>
          <a:lstStyle>
            <a:lvl1pPr marL="0" indent="0">
              <a:buNone/>
              <a:defRPr sz="3191" b="1"/>
            </a:lvl1pPr>
            <a:lvl2pPr marL="609228" indent="0">
              <a:buNone/>
              <a:defRPr sz="2622" b="1"/>
            </a:lvl2pPr>
            <a:lvl3pPr marL="1218456" indent="0">
              <a:buNone/>
              <a:defRPr sz="2394" b="1"/>
            </a:lvl3pPr>
            <a:lvl4pPr marL="1827686" indent="0">
              <a:buNone/>
              <a:defRPr sz="2166" b="1"/>
            </a:lvl4pPr>
            <a:lvl5pPr marL="2436914" indent="0">
              <a:buNone/>
              <a:defRPr sz="2166" b="1"/>
            </a:lvl5pPr>
            <a:lvl6pPr marL="3046142" indent="0">
              <a:buNone/>
              <a:defRPr sz="2166" b="1"/>
            </a:lvl6pPr>
            <a:lvl7pPr marL="3655371" indent="0">
              <a:buNone/>
              <a:defRPr sz="2166" b="1"/>
            </a:lvl7pPr>
            <a:lvl8pPr marL="4264600" indent="0">
              <a:buNone/>
              <a:defRPr sz="2166" b="1"/>
            </a:lvl8pPr>
            <a:lvl9pPr marL="4873828" indent="0">
              <a:buNone/>
              <a:defRPr sz="216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9"/>
          </a:xfrm>
        </p:spPr>
        <p:txBody>
          <a:bodyPr/>
          <a:lstStyle>
            <a:lvl1pPr>
              <a:defRPr sz="3191"/>
            </a:lvl1pPr>
            <a:lvl2pPr>
              <a:defRPr sz="2622"/>
            </a:lvl2pPr>
            <a:lvl3pPr>
              <a:defRPr sz="2394"/>
            </a:lvl3pPr>
            <a:lvl4pPr>
              <a:defRPr sz="2166"/>
            </a:lvl4pPr>
            <a:lvl5pPr>
              <a:defRPr sz="2166"/>
            </a:lvl5pPr>
            <a:lvl6pPr>
              <a:defRPr sz="2166"/>
            </a:lvl6pPr>
            <a:lvl7pPr>
              <a:defRPr sz="2166"/>
            </a:lvl7pPr>
            <a:lvl8pPr>
              <a:defRPr sz="2166"/>
            </a:lvl8pPr>
            <a:lvl9pPr>
              <a:defRPr sz="2166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FC1BAA9-1788-4389-88BB-BD46B651CF7F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920E0F29-8CEC-48E4-9081-B3B24D9ED4CA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86166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6400" y="152400"/>
            <a:ext cx="11480800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4F45AF8-F995-4FA4-9AAE-FBBE0F548E2F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3A463A4-1425-4350-AC63-E9ADFA407B67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468570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B793387-4B8C-45CD-8C2F-E8E94FD477C1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93E0678-3149-443B-8A5D-85EC3119747D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268859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3" y="273049"/>
            <a:ext cx="4011084" cy="1162050"/>
          </a:xfrm>
        </p:spPr>
        <p:txBody>
          <a:bodyPr anchor="b"/>
          <a:lstStyle>
            <a:lvl1pPr algn="l">
              <a:defRPr sz="26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4217"/>
            </a:lvl1pPr>
            <a:lvl2pPr>
              <a:defRPr sz="3761"/>
            </a:lvl2pPr>
            <a:lvl3pPr>
              <a:defRPr sz="3191"/>
            </a:lvl3pPr>
            <a:lvl4pPr>
              <a:defRPr sz="2622"/>
            </a:lvl4pPr>
            <a:lvl5pPr>
              <a:defRPr sz="2622"/>
            </a:lvl5pPr>
            <a:lvl6pPr>
              <a:defRPr sz="2622"/>
            </a:lvl6pPr>
            <a:lvl7pPr>
              <a:defRPr sz="2622"/>
            </a:lvl7pPr>
            <a:lvl8pPr>
              <a:defRPr sz="2622"/>
            </a:lvl8pPr>
            <a:lvl9pPr>
              <a:defRPr sz="2622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824"/>
            </a:lvl1pPr>
            <a:lvl2pPr marL="609228" indent="0">
              <a:buNone/>
              <a:defRPr sz="1596"/>
            </a:lvl2pPr>
            <a:lvl3pPr marL="1218456" indent="0">
              <a:buNone/>
              <a:defRPr sz="1368"/>
            </a:lvl3pPr>
            <a:lvl4pPr marL="1827686" indent="0">
              <a:buNone/>
              <a:defRPr sz="1254"/>
            </a:lvl4pPr>
            <a:lvl5pPr marL="2436914" indent="0">
              <a:buNone/>
              <a:defRPr sz="1254"/>
            </a:lvl5pPr>
            <a:lvl6pPr marL="3046142" indent="0">
              <a:buNone/>
              <a:defRPr sz="1254"/>
            </a:lvl6pPr>
            <a:lvl7pPr marL="3655371" indent="0">
              <a:buNone/>
              <a:defRPr sz="1254"/>
            </a:lvl7pPr>
            <a:lvl8pPr marL="4264600" indent="0">
              <a:buNone/>
              <a:defRPr sz="1254"/>
            </a:lvl8pPr>
            <a:lvl9pPr marL="4873828" indent="0">
              <a:buNone/>
              <a:defRPr sz="12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5487C6D-E986-4286-98A3-5F99247EFA14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93EB195-D2B7-4D0A-8B1C-749C5BCD3FE8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256217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9" y="4800601"/>
            <a:ext cx="7315200" cy="566738"/>
          </a:xfrm>
        </p:spPr>
        <p:txBody>
          <a:bodyPr anchor="b"/>
          <a:lstStyle>
            <a:lvl1pPr algn="l">
              <a:defRPr sz="2622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 hasCustomPrompt="1"/>
          </p:nvPr>
        </p:nvSpPr>
        <p:spPr>
          <a:xfrm>
            <a:off x="2389719" y="612775"/>
            <a:ext cx="7315200" cy="4114800"/>
          </a:xfrm>
        </p:spPr>
        <p:txBody>
          <a:bodyPr/>
          <a:lstStyle>
            <a:lvl1pPr marL="0" indent="0">
              <a:buNone/>
              <a:defRPr sz="4217"/>
            </a:lvl1pPr>
            <a:lvl2pPr marL="609228" indent="0">
              <a:buNone/>
              <a:defRPr sz="3761"/>
            </a:lvl2pPr>
            <a:lvl3pPr marL="1218456" indent="0">
              <a:buNone/>
              <a:defRPr sz="3191"/>
            </a:lvl3pPr>
            <a:lvl4pPr marL="1827686" indent="0">
              <a:buNone/>
              <a:defRPr sz="2622"/>
            </a:lvl4pPr>
            <a:lvl5pPr marL="2436914" indent="0">
              <a:buNone/>
              <a:defRPr sz="2622"/>
            </a:lvl5pPr>
            <a:lvl6pPr marL="3046142" indent="0">
              <a:buNone/>
              <a:defRPr sz="2622"/>
            </a:lvl6pPr>
            <a:lvl7pPr marL="3655371" indent="0">
              <a:buNone/>
              <a:defRPr sz="2622"/>
            </a:lvl7pPr>
            <a:lvl8pPr marL="4264600" indent="0">
              <a:buNone/>
              <a:defRPr sz="2622"/>
            </a:lvl8pPr>
            <a:lvl9pPr marL="4873828" indent="0">
              <a:buNone/>
              <a:defRPr sz="2622"/>
            </a:lvl9pPr>
          </a:lstStyle>
          <a:p>
            <a:pPr lvl="0"/>
            <a:r>
              <a:rPr lang="en-US" noProof="0" dirty="0"/>
              <a:t> 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9" y="5367338"/>
            <a:ext cx="7315200" cy="804863"/>
          </a:xfrm>
        </p:spPr>
        <p:txBody>
          <a:bodyPr/>
          <a:lstStyle>
            <a:lvl1pPr marL="0" indent="0">
              <a:buNone/>
              <a:defRPr sz="1824"/>
            </a:lvl1pPr>
            <a:lvl2pPr marL="609228" indent="0">
              <a:buNone/>
              <a:defRPr sz="1596"/>
            </a:lvl2pPr>
            <a:lvl3pPr marL="1218456" indent="0">
              <a:buNone/>
              <a:defRPr sz="1368"/>
            </a:lvl3pPr>
            <a:lvl4pPr marL="1827686" indent="0">
              <a:buNone/>
              <a:defRPr sz="1254"/>
            </a:lvl4pPr>
            <a:lvl5pPr marL="2436914" indent="0">
              <a:buNone/>
              <a:defRPr sz="1254"/>
            </a:lvl5pPr>
            <a:lvl6pPr marL="3046142" indent="0">
              <a:buNone/>
              <a:defRPr sz="1254"/>
            </a:lvl6pPr>
            <a:lvl7pPr marL="3655371" indent="0">
              <a:buNone/>
              <a:defRPr sz="1254"/>
            </a:lvl7pPr>
            <a:lvl8pPr marL="4264600" indent="0">
              <a:buNone/>
              <a:defRPr sz="1254"/>
            </a:lvl8pPr>
            <a:lvl9pPr marL="4873828" indent="0">
              <a:buNone/>
              <a:defRPr sz="1254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221B1227-6629-4FB1-96B5-571DB46FB633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E51D6649-B869-482D-9FB7-E5CAAFB5D891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98341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D5773582-FA2E-4AD7-A944-FA5EE149E25E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45CCB8F-D0CD-49E5-88AB-A8F3F4C00268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00641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16999" y="152400"/>
            <a:ext cx="2870201" cy="61404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06402" y="152400"/>
            <a:ext cx="8407400" cy="6140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106A142D-DBD8-43F4-9042-04237E34298A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B5DD7CF-BEDA-4913-816E-1F120F320F8E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44593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6"/>
          </a:xfrm>
        </p:spPr>
        <p:txBody>
          <a:bodyPr anchor="t"/>
          <a:lstStyle>
            <a:lvl1pPr algn="l">
              <a:defRPr sz="48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4864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6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32EF251-B126-4D10-8559-71CFE48F17A3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118458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1458386" y="152400"/>
            <a:ext cx="10428816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06401" y="914400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1" y="914400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06401" y="3679827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48401" y="3679827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4884B31-4E2F-460B-A5F9-C7D874E512FE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3A44971-6174-4D10-B2A6-1EA49BB7016B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61869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le, Tex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8386" y="152400"/>
            <a:ext cx="10428816" cy="762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06401" y="914400"/>
            <a:ext cx="5638800" cy="537845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6248401" y="914400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6248401" y="3679827"/>
            <a:ext cx="5638800" cy="261302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428D97A9-EABF-407A-9DD4-F35C3100E0C6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8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0B2996AA-51BA-4786-A951-9D5ECE8ABD0C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/27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74619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57B730E-C3BA-4B1C-AB50-F742D11CA1EA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661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A5F37B3F-C745-48DA-AFD7-AB5DFC59E3A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56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8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84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925655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 Conte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2517059" y="110614"/>
            <a:ext cx="9116141" cy="740942"/>
          </a:xfrm>
          <a:prstGeom prst="rect">
            <a:avLst/>
          </a:prstGeom>
        </p:spPr>
        <p:txBody>
          <a:bodyPr vert="horz" lIns="61183" tIns="30591" rIns="61183" bIns="30591"/>
          <a:lstStyle>
            <a:lvl1pPr marL="0" indent="0" algn="l">
              <a:buFontTx/>
              <a:buNone/>
              <a:defRPr sz="4800" b="0">
                <a:solidFill>
                  <a:srgbClr val="FAF032"/>
                </a:solidFill>
                <a:effectLst>
                  <a:outerShdw dist="25400" dir="5400000" algn="tl" rotWithShape="0">
                    <a:schemeClr val="tx2">
                      <a:lumMod val="75000"/>
                      <a:alpha val="50000"/>
                    </a:schemeClr>
                  </a:outerShdw>
                </a:effectLst>
              </a:defRPr>
            </a:lvl1pPr>
          </a:lstStyle>
          <a:p>
            <a:pPr lvl="0"/>
            <a:r>
              <a:rPr lang="en-US" dirty="0" smtClean="0"/>
              <a:t>Click to edit Master text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599440" y="1094684"/>
            <a:ext cx="11033760" cy="5045075"/>
          </a:xfrm>
          <a:prstGeom prst="rect">
            <a:avLst/>
          </a:prstGeom>
        </p:spPr>
        <p:txBody>
          <a:bodyPr/>
          <a:lstStyle>
            <a:lvl1pPr>
              <a:defRPr sz="384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712" y="174050"/>
            <a:ext cx="2160000" cy="6775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1765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8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87306A7A-8F1B-4597-80A4-F4D0FD99D26E}" type="datetime1">
              <a:rPr lang="fr-CH" smtClean="0">
                <a:solidFill>
                  <a:srgbClr val="0055A0">
                    <a:tint val="75000"/>
                  </a:srgbClr>
                </a:solidFill>
              </a:rPr>
              <a:t>20.03.2023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srgbClr val="0055A0">
                    <a:tint val="75000"/>
                  </a:srgbClr>
                </a:solidFill>
              </a:rPr>
              <a:t>A. Blondel Low angle cuts for the dilepton and diphoton selections</a:t>
            </a:r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6" y="6356353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17918391-D411-FE40-AAD7-861AE5233E0E}" type="slidenum">
              <a:rPr lang="en-US" smtClean="0">
                <a:solidFill>
                  <a:srgbClr val="0055A0">
                    <a:tint val="75000"/>
                  </a:srgbClr>
                </a:solidFill>
              </a:rPr>
              <a:pPr defTabSz="1097280"/>
              <a:t>‹#›</a:t>
            </a:fld>
            <a:endParaRPr lang="en-US" dirty="0">
              <a:solidFill>
                <a:srgbClr val="0055A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10696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7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486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972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459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1945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2918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40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3891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5D87C6B0-F2D6-4FC2-ABE0-86D6B73ECA54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39C1BFFD-6ACE-4186-BB5D-92E7BB2BB75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0192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0"/>
            <a:ext cx="5384800" cy="4525963"/>
          </a:xfrm>
        </p:spPr>
        <p:txBody>
          <a:bodyPr/>
          <a:lstStyle>
            <a:lvl1pPr>
              <a:defRPr sz="3360"/>
            </a:lvl1pPr>
            <a:lvl2pPr>
              <a:defRPr sz="2880"/>
            </a:lvl2pPr>
            <a:lvl3pPr>
              <a:defRPr sz="2400"/>
            </a:lvl3pPr>
            <a:lvl4pPr>
              <a:defRPr sz="2160"/>
            </a:lvl4pPr>
            <a:lvl5pPr>
              <a:defRPr sz="2160"/>
            </a:lvl5pPr>
            <a:lvl6pPr>
              <a:defRPr sz="2160"/>
            </a:lvl6pPr>
            <a:lvl7pPr>
              <a:defRPr sz="2160"/>
            </a:lvl7pPr>
            <a:lvl8pPr>
              <a:defRPr sz="2160"/>
            </a:lvl8pPr>
            <a:lvl9pPr>
              <a:defRPr sz="216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2097D5B-12AA-471F-A126-0B573F1898F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30819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4"/>
            <a:ext cx="5386917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9" y="1535114"/>
            <a:ext cx="5389033" cy="639762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880"/>
            </a:lvl1pPr>
            <a:lvl2pPr>
              <a:defRPr sz="2400"/>
            </a:lvl2pPr>
            <a:lvl3pPr>
              <a:defRPr sz="2160"/>
            </a:lvl3pPr>
            <a:lvl4pPr>
              <a:defRPr sz="1920"/>
            </a:lvl4pPr>
            <a:lvl5pPr>
              <a:defRPr sz="1920"/>
            </a:lvl5pPr>
            <a:lvl6pPr>
              <a:defRPr sz="1920"/>
            </a:lvl6pPr>
            <a:lvl7pPr>
              <a:defRPr sz="1920"/>
            </a:lvl7pPr>
            <a:lvl8pPr>
              <a:defRPr sz="1920"/>
            </a:lvl8pPr>
            <a:lvl9pPr>
              <a:defRPr sz="192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5204587-2125-4850-8D5A-A58AE82070A1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98928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B687761-E1CF-44EA-B885-B59FBB371AE1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6080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858AB9E-7064-47AB-A3CB-455C611C92E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A1A743F-B8F9-DF4F-B444-0326959A405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781482" cy="7221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5009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2" y="273051"/>
            <a:ext cx="4011084" cy="1162050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0"/>
            <a:ext cx="6815667" cy="5853113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2" y="1435101"/>
            <a:ext cx="4011084" cy="4691063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B2C2261A-C662-478A-A312-ADFEE2B8E6F6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8958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680"/>
            </a:lvl1pPr>
            <a:lvl2pPr marL="548640" indent="0">
              <a:buNone/>
              <a:defRPr sz="1440"/>
            </a:lvl2pPr>
            <a:lvl3pPr marL="1097280" indent="0">
              <a:buNone/>
              <a:defRPr sz="1200"/>
            </a:lvl3pPr>
            <a:lvl4pPr marL="1645920" indent="0">
              <a:buNone/>
              <a:defRPr sz="1080"/>
            </a:lvl4pPr>
            <a:lvl5pPr marL="2194560" indent="0">
              <a:buNone/>
              <a:defRPr sz="1080"/>
            </a:lvl5pPr>
            <a:lvl6pPr marL="2743200" indent="0">
              <a:buNone/>
              <a:defRPr sz="1080"/>
            </a:lvl6pPr>
            <a:lvl7pPr marL="3291840" indent="0">
              <a:buNone/>
              <a:defRPr sz="1080"/>
            </a:lvl7pPr>
            <a:lvl8pPr marL="3840480" indent="0">
              <a:buNone/>
              <a:defRPr sz="1080"/>
            </a:lvl8pPr>
            <a:lvl9pPr marL="4389120" indent="0">
              <a:buNone/>
              <a:defRPr sz="108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11890ADE-A548-4508-8247-F04B31E506D9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71072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.xml"/><Relationship Id="rId13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0.xml"/><Relationship Id="rId7" Type="http://schemas.openxmlformats.org/officeDocument/2006/relationships/slideLayout" Target="../slideLayouts/slideLayout24.xml"/><Relationship Id="rId12" Type="http://schemas.openxmlformats.org/officeDocument/2006/relationships/slideLayout" Target="../slideLayouts/slideLayout29.xml"/><Relationship Id="rId2" Type="http://schemas.openxmlformats.org/officeDocument/2006/relationships/slideLayout" Target="../slideLayouts/slideLayout19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8.xml"/><Relationship Id="rId6" Type="http://schemas.openxmlformats.org/officeDocument/2006/relationships/slideLayout" Target="../slideLayouts/slideLayout23.xml"/><Relationship Id="rId11" Type="http://schemas.openxmlformats.org/officeDocument/2006/relationships/slideLayout" Target="../slideLayouts/slideLayout28.xml"/><Relationship Id="rId5" Type="http://schemas.openxmlformats.org/officeDocument/2006/relationships/slideLayout" Target="../slideLayouts/slideLayout22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27.xml"/><Relationship Id="rId4" Type="http://schemas.openxmlformats.org/officeDocument/2006/relationships/slideLayout" Target="../slideLayouts/slideLayout21.xml"/><Relationship Id="rId9" Type="http://schemas.openxmlformats.org/officeDocument/2006/relationships/slideLayout" Target="../slideLayouts/slideLayout26.xml"/><Relationship Id="rId14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g"/><Relationship Id="rId3" Type="http://schemas.openxmlformats.org/officeDocument/2006/relationships/slideLayout" Target="../slideLayouts/slideLayout34.xml"/><Relationship Id="rId7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E8E23376-30A7-44BE-B3A9-6A9EE2DC1E1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2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452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18C53DFE-68BF-4993-AFE7-2D7ECC7E6645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5733" y="6381330"/>
            <a:ext cx="4618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15" y="33184"/>
            <a:ext cx="1807464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9156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406400" y="152400"/>
            <a:ext cx="11480800" cy="762000"/>
          </a:xfrm>
          <a:prstGeom prst="rect">
            <a:avLst/>
          </a:prstGeom>
          <a:gradFill rotWithShape="0">
            <a:gsLst>
              <a:gs pos="0">
                <a:srgbClr val="EBF5FF"/>
              </a:gs>
              <a:gs pos="100000">
                <a:srgbClr val="7F96F9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vert="horz" wrap="square" lIns="107644" tIns="160351" rIns="107644" bIns="538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406400" y="914400"/>
            <a:ext cx="11480800" cy="537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07644" tIns="53823" rIns="107644" bIns="538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94767" y="6557964"/>
            <a:ext cx="25400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ctr">
              <a:defRPr sz="1596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D601BC6-317D-42B5-88D4-362DD6268CAD}" type="datetime1">
              <a:rPr kumimoji="1" lang="fr-CH" altLang="en-US" smtClean="0">
                <a:solidFill>
                  <a:srgbClr val="000000"/>
                </a:solidFill>
                <a:latin typeface="Arial" charset="0"/>
              </a:rPr>
              <a:t>20.03.2023</a:t>
            </a:fld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2" y="6367462"/>
            <a:ext cx="3860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ctr">
              <a:defRPr sz="1596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t>A. Blondel Low angle cuts for the dilepton and diphoton selections</a:t>
            </a:r>
            <a:endParaRPr kumimoji="1"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9347200" y="6367462"/>
            <a:ext cx="2540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107644" tIns="53823" rIns="107644" bIns="53823" numCol="1" anchor="ctr" anchorCtr="0" compatLnSpc="1">
            <a:prstTxWarp prst="textNoShape">
              <a:avLst/>
            </a:prstTxWarp>
          </a:bodyPr>
          <a:lstStyle>
            <a:lvl1pPr algn="r">
              <a:defRPr sz="1596"/>
            </a:lvl1pPr>
          </a:lstStyle>
          <a:p>
            <a:pPr defTabSz="1042233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F4F9ECCC-5760-4339-B592-055385547EC6}" type="slidenum">
              <a:rPr kumimoji="1" lang="en-US" altLang="en-US" smtClean="0">
                <a:solidFill>
                  <a:srgbClr val="000000"/>
                </a:solidFill>
                <a:latin typeface="Arial" charset="0"/>
              </a:rPr>
              <a:pPr defTabSz="1042233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kumimoji="1" lang="en-US" altLang="en-US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406400" y="6324600"/>
            <a:ext cx="11480800" cy="0"/>
          </a:xfrm>
          <a:prstGeom prst="line">
            <a:avLst/>
          </a:prstGeom>
          <a:noFill/>
          <a:ln w="9525">
            <a:solidFill>
              <a:schemeClr val="bg2"/>
            </a:solidFill>
            <a:round/>
            <a:headEnd/>
            <a:tailEnd/>
          </a:ln>
        </p:spPr>
        <p:txBody>
          <a:bodyPr wrap="none" lIns="121850" tIns="60926" rIns="121850" bIns="60926" anchor="ctr"/>
          <a:lstStyle/>
          <a:p>
            <a:pPr marL="0" marR="0" lvl="0" indent="0" algn="l" defTabSz="104223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en-US" sz="3191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364066" y="6343653"/>
            <a:ext cx="816877" cy="316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121850" tIns="60926" rIns="121850" bIns="60926">
            <a:spAutoFit/>
          </a:bodyPr>
          <a:lstStyle/>
          <a:p>
            <a:pPr marL="0" marR="0" lvl="0" indent="0" algn="l" defTabSz="104223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1254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P. </a:t>
            </a:r>
            <a:r>
              <a:rPr kumimoji="0" lang="en-US" altLang="en-US" sz="1254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+mn-ea"/>
                <a:cs typeface="+mn-cs"/>
              </a:rPr>
              <a:t>Janot</a:t>
            </a:r>
            <a:endParaRPr kumimoji="0" lang="en-US" altLang="en-US" sz="1254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+mn-ea"/>
              <a:cs typeface="+mn-cs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E0326FA6-46A5-B34D-BF25-E9C549A2B70A}"/>
              </a:ext>
            </a:extLst>
          </p:cNvPr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10228086" y="215330"/>
            <a:ext cx="1604474" cy="6499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5794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  <p:sldLayoutId id="2147483705" r:id="rId14"/>
  </p:sldLayoutIdLst>
  <p:hf hdr="0"/>
  <p:txStyles>
    <p:titleStyle>
      <a:lvl1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FG Deanna's Hand" pitchFamily="2" charset="0"/>
        </a:defRPr>
      </a:lvl2pPr>
      <a:lvl3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FG Deanna's Hand" pitchFamily="2" charset="0"/>
        </a:defRPr>
      </a:lvl3pPr>
      <a:lvl4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FG Deanna's Hand" pitchFamily="2" charset="0"/>
        </a:defRPr>
      </a:lvl4pPr>
      <a:lvl5pPr algn="ctr" rtl="0" eaLnBrk="0" fontAlgn="base" hangingPunct="0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FG Deanna's Hand" pitchFamily="2" charset="0"/>
        </a:defRPr>
      </a:lvl5pPr>
      <a:lvl6pPr marL="609228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Comic Sans MS" pitchFamily="66" charset="0"/>
        </a:defRPr>
      </a:lvl6pPr>
      <a:lvl7pPr marL="1218456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Comic Sans MS" pitchFamily="66" charset="0"/>
        </a:defRPr>
      </a:lvl7pPr>
      <a:lvl8pPr marL="1827686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Comic Sans MS" pitchFamily="66" charset="0"/>
        </a:defRPr>
      </a:lvl8pPr>
      <a:lvl9pPr marL="2436914" algn="ctr" rtl="0" eaLnBrk="1" fontAlgn="base" hangingPunct="1">
        <a:lnSpc>
          <a:spcPct val="70000"/>
        </a:lnSpc>
        <a:spcBef>
          <a:spcPct val="0"/>
        </a:spcBef>
        <a:spcAft>
          <a:spcPct val="0"/>
        </a:spcAft>
        <a:defRPr kumimoji="1" sz="4217" b="1">
          <a:solidFill>
            <a:srgbClr val="003399"/>
          </a:solidFill>
          <a:latin typeface="Comic Sans MS" pitchFamily="66" charset="0"/>
        </a:defRPr>
      </a:lvl9pPr>
    </p:titleStyle>
    <p:bodyStyle>
      <a:lvl1pPr marL="456922" indent="-456922" algn="l" rtl="0" eaLnBrk="0" fontAlgn="base" hangingPunct="0">
        <a:spcBef>
          <a:spcPct val="20000"/>
        </a:spcBef>
        <a:spcAft>
          <a:spcPct val="0"/>
        </a:spcAft>
        <a:buClr>
          <a:srgbClr val="FF0000"/>
        </a:buClr>
        <a:buSzPct val="50000"/>
        <a:buFont typeface="Wingdings" pitchFamily="2" charset="2"/>
        <a:buChar char="q"/>
        <a:defRPr kumimoji="1" sz="3191" b="1">
          <a:solidFill>
            <a:srgbClr val="FF0000"/>
          </a:solidFill>
          <a:latin typeface="+mn-lt"/>
          <a:ea typeface="+mn-ea"/>
          <a:cs typeface="+mn-cs"/>
        </a:defRPr>
      </a:lvl1pPr>
      <a:lvl2pPr marL="989995" indent="-380767" algn="l" rtl="0" eaLnBrk="0" fontAlgn="base" hangingPunct="0">
        <a:spcBef>
          <a:spcPct val="20000"/>
        </a:spcBef>
        <a:spcAft>
          <a:spcPct val="0"/>
        </a:spcAft>
        <a:buClr>
          <a:srgbClr val="0000CC"/>
        </a:buClr>
        <a:buSzPct val="60000"/>
        <a:buFont typeface="Zapf Dingbats" charset="2"/>
        <a:buChar char="u"/>
        <a:defRPr kumimoji="1" sz="2622" b="1">
          <a:solidFill>
            <a:srgbClr val="0000CC"/>
          </a:solidFill>
          <a:latin typeface="+mn-lt"/>
        </a:defRPr>
      </a:lvl2pPr>
      <a:lvl3pPr marL="1523071" indent="-304614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5000"/>
        <a:buFont typeface="Zapf Dingbats" charset="2"/>
        <a:buChar char="l"/>
        <a:defRPr kumimoji="1" sz="2622" b="1">
          <a:solidFill>
            <a:srgbClr val="009900"/>
          </a:solidFill>
          <a:latin typeface="+mn-lt"/>
        </a:defRPr>
      </a:lvl3pPr>
      <a:lvl4pPr marL="2132300" indent="-304614" algn="l" rtl="0" eaLnBrk="0" fontAlgn="base" hangingPunct="0">
        <a:spcBef>
          <a:spcPct val="20000"/>
        </a:spcBef>
        <a:spcAft>
          <a:spcPct val="0"/>
        </a:spcAft>
        <a:buClr>
          <a:srgbClr val="CC0099"/>
        </a:buClr>
        <a:buSzPct val="75000"/>
        <a:buFont typeface="Zapf Dingbats" charset="2"/>
        <a:buChar char="è"/>
        <a:defRPr kumimoji="1" sz="2622" b="1">
          <a:solidFill>
            <a:srgbClr val="CC0099"/>
          </a:solidFill>
          <a:latin typeface="+mn-lt"/>
        </a:defRPr>
      </a:lvl4pPr>
      <a:lvl5pPr marL="2741528" indent="-304614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buChar char="»"/>
        <a:defRPr kumimoji="1" sz="2622" b="1">
          <a:solidFill>
            <a:schemeClr val="tx1"/>
          </a:solidFill>
          <a:latin typeface="+mn-lt"/>
        </a:defRPr>
      </a:lvl5pPr>
      <a:lvl6pPr marL="3350757" indent="-30461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622" b="1">
          <a:solidFill>
            <a:schemeClr val="tx1"/>
          </a:solidFill>
          <a:latin typeface="+mn-lt"/>
        </a:defRPr>
      </a:lvl6pPr>
      <a:lvl7pPr marL="3959985" indent="-30461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622" b="1">
          <a:solidFill>
            <a:schemeClr val="tx1"/>
          </a:solidFill>
          <a:latin typeface="+mn-lt"/>
        </a:defRPr>
      </a:lvl7pPr>
      <a:lvl8pPr marL="4569214" indent="-30461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622" b="1">
          <a:solidFill>
            <a:schemeClr val="tx1"/>
          </a:solidFill>
          <a:latin typeface="+mn-lt"/>
        </a:defRPr>
      </a:lvl8pPr>
      <a:lvl9pPr marL="5178442" indent="-304614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00000"/>
        <a:buFont typeface="Zapf Dingbats" charset="2"/>
        <a:defRPr kumimoji="1" sz="2622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1pPr>
      <a:lvl2pPr marL="609228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2pPr>
      <a:lvl3pPr marL="1218456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3pPr>
      <a:lvl4pPr marL="1827686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4pPr>
      <a:lvl5pPr marL="2436914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5pPr>
      <a:lvl6pPr marL="3046142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6pPr>
      <a:lvl7pPr marL="3655371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7pPr>
      <a:lvl8pPr marL="4264600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8pPr>
      <a:lvl9pPr marL="4873828" algn="l" defTabSz="1218456" rtl="0" eaLnBrk="1" latinLnBrk="0" hangingPunct="1">
        <a:defRPr sz="239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0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96E6C9AA-ED31-47BB-AD9F-9831F7231DC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95733" y="6381330"/>
            <a:ext cx="46186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fr-C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097280"/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 defTabSz="1097280"/>
              <a:t>‹#›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6715" y="33184"/>
            <a:ext cx="1807464" cy="5669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425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</p:sldLayoutIdLst>
  <p:timing>
    <p:tnLst>
      <p:par>
        <p:cTn id="1" dur="indefinite" restart="never" nodeType="tmRoot"/>
      </p:par>
    </p:tnLst>
  </p:timing>
  <p:hf hdr="0"/>
  <p:txStyles>
    <p:titleStyle>
      <a:lvl1pPr algn="ctr" defTabSz="1097280" rtl="0" eaLnBrk="1" latinLnBrk="0" hangingPunct="1"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1480" indent="-41148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3840" kern="1200">
          <a:solidFill>
            <a:schemeClr val="tx1"/>
          </a:solidFill>
          <a:latin typeface="+mn-lt"/>
          <a:ea typeface="+mn-ea"/>
          <a:cs typeface="+mn-cs"/>
        </a:defRPr>
      </a:lvl1pPr>
      <a:lvl2pPr marL="891540" indent="-34290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336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4.xml"/><Relationship Id="rId4" Type="http://schemas.openxmlformats.org/officeDocument/2006/relationships/chart" Target="../charts/char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hyperlink" Target="https://inspirehep.net/literature/691576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C05AE302-4438-43D8-BBF7-FC3A85BAA48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44288" y="235132"/>
            <a:ext cx="11352461" cy="2308324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4800" b="1" dirty="0" err="1" smtClean="0"/>
              <a:t>Towards</a:t>
            </a:r>
            <a:r>
              <a:rPr lang="fr-FR" sz="4800" b="1" dirty="0"/>
              <a:t> </a:t>
            </a:r>
            <a:r>
              <a:rPr lang="fr-FR" sz="4800" b="1" dirty="0" smtClean="0"/>
              <a:t>the detector </a:t>
            </a:r>
            <a:r>
              <a:rPr lang="fr-FR" sz="4800" b="1" dirty="0" err="1" smtClean="0"/>
              <a:t>requirement</a:t>
            </a:r>
            <a:r>
              <a:rPr lang="fr-FR" sz="4800" b="1" dirty="0" smtClean="0"/>
              <a:t> report: </a:t>
            </a:r>
            <a:br>
              <a:rPr lang="fr-FR" sz="4800" b="1" dirty="0" smtClean="0"/>
            </a:br>
            <a:r>
              <a:rPr lang="fr-FR" sz="4800" b="1" dirty="0" smtClean="0"/>
              <a:t>di-lepton and di-photons cross-sections at the Z </a:t>
            </a:r>
            <a:r>
              <a:rPr lang="fr-FR" sz="4800" b="1" dirty="0" err="1" smtClean="0"/>
              <a:t>peak</a:t>
            </a:r>
            <a:r>
              <a:rPr lang="fr-FR" sz="4800" b="1" dirty="0" smtClean="0"/>
              <a:t> </a:t>
            </a:r>
            <a:endParaRPr lang="fr-FR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047931" y="5403456"/>
            <a:ext cx="521360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>
                <a:solidFill>
                  <a:srgbClr val="00B050"/>
                </a:solidFill>
              </a:rPr>
              <a:t>in 15 minutes + 5 minutes for questions</a:t>
            </a:r>
            <a:endParaRPr lang="fr-FR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06659" y="3742508"/>
            <a:ext cx="76230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FR" dirty="0" smtClean="0"/>
              <a:t>Motivation</a:t>
            </a:r>
            <a:endParaRPr lang="fr-FR" dirty="0"/>
          </a:p>
          <a:p>
            <a:pPr marL="342900" indent="-342900">
              <a:buAutoNum type="arabicPeriod"/>
            </a:pPr>
            <a:r>
              <a:rPr lang="fr-FR" dirty="0" err="1" smtClean="0"/>
              <a:t>What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involved</a:t>
            </a:r>
            <a:endParaRPr lang="fr-FR" dirty="0" smtClean="0"/>
          </a:p>
          <a:p>
            <a:pPr marL="342900" indent="-342900">
              <a:buFontTx/>
              <a:buAutoNum type="arabicPeriod"/>
            </a:pPr>
            <a:r>
              <a:rPr lang="fr-FR" dirty="0"/>
              <a:t>(not </a:t>
            </a:r>
            <a:r>
              <a:rPr lang="fr-FR" dirty="0" err="1"/>
              <a:t>included</a:t>
            </a:r>
            <a:r>
              <a:rPr lang="fr-FR" dirty="0"/>
              <a:t> in </a:t>
            </a:r>
            <a:r>
              <a:rPr lang="fr-FR" dirty="0" err="1"/>
              <a:t>this</a:t>
            </a:r>
            <a:r>
              <a:rPr lang="fr-FR" dirty="0"/>
              <a:t> </a:t>
            </a:r>
            <a:r>
              <a:rPr lang="fr-FR" dirty="0" smtClean="0"/>
              <a:t>talk: ECM, </a:t>
            </a:r>
            <a:r>
              <a:rPr lang="fr-FR" dirty="0" err="1" smtClean="0"/>
              <a:t>theoretical</a:t>
            </a:r>
            <a:r>
              <a:rPr lang="fr-FR" dirty="0" smtClean="0"/>
              <a:t> </a:t>
            </a:r>
            <a:r>
              <a:rPr lang="fr-FR" dirty="0" err="1" smtClean="0"/>
              <a:t>calculations</a:t>
            </a:r>
            <a:r>
              <a:rPr lang="fr-FR" dirty="0" smtClean="0"/>
              <a:t>) </a:t>
            </a:r>
          </a:p>
          <a:p>
            <a:pPr marL="342900" indent="-342900">
              <a:buFontTx/>
              <a:buAutoNum type="arabicPeriod"/>
            </a:pPr>
            <a:r>
              <a:rPr lang="fr-FR" dirty="0" smtClean="0"/>
              <a:t>Final state </a:t>
            </a:r>
            <a:r>
              <a:rPr lang="fr-FR" dirty="0" err="1" smtClean="0"/>
              <a:t>selections</a:t>
            </a:r>
            <a:r>
              <a:rPr lang="fr-FR" dirty="0" smtClean="0"/>
              <a:t>, </a:t>
            </a:r>
            <a:r>
              <a:rPr lang="fr-FR" dirty="0" err="1" smtClean="0"/>
              <a:t>leading</a:t>
            </a:r>
            <a:r>
              <a:rPr lang="fr-FR" dirty="0" smtClean="0"/>
              <a:t> to detector </a:t>
            </a:r>
            <a:r>
              <a:rPr lang="fr-FR" dirty="0" err="1" smtClean="0"/>
              <a:t>requirements</a:t>
            </a:r>
            <a:endParaRPr lang="fr-FR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3024378" y="2735199"/>
            <a:ext cx="7072577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algn="ctr">
              <a:buAutoNum type="alphaUcPeriod"/>
            </a:pPr>
            <a:r>
              <a:rPr lang="fr-FR" dirty="0" smtClean="0"/>
              <a:t>Blondel</a:t>
            </a:r>
            <a:r>
              <a:rPr lang="fr-FR" dirty="0" smtClean="0"/>
              <a:t>,  M. Dam, (</a:t>
            </a:r>
            <a:r>
              <a:rPr lang="fr-FR" dirty="0" err="1" smtClean="0"/>
              <a:t>also</a:t>
            </a:r>
            <a:r>
              <a:rPr lang="fr-FR" dirty="0"/>
              <a:t> </a:t>
            </a:r>
            <a:r>
              <a:rPr lang="fr-FR" dirty="0" smtClean="0"/>
              <a:t>discussions </a:t>
            </a:r>
            <a:r>
              <a:rPr lang="fr-FR" dirty="0" err="1" smtClean="0"/>
              <a:t>with</a:t>
            </a:r>
            <a:r>
              <a:rPr lang="fr-FR" dirty="0" smtClean="0"/>
              <a:t> P. </a:t>
            </a:r>
            <a:r>
              <a:rPr lang="fr-FR" dirty="0" err="1" smtClean="0"/>
              <a:t>Janot</a:t>
            </a:r>
            <a:r>
              <a:rPr lang="fr-FR" dirty="0" smtClean="0"/>
              <a:t>, C. </a:t>
            </a:r>
            <a:r>
              <a:rPr lang="fr-FR" dirty="0" err="1" smtClean="0"/>
              <a:t>Paus</a:t>
            </a:r>
            <a:r>
              <a:rPr lang="fr-FR" dirty="0" smtClean="0"/>
              <a:t>, E. Perez </a:t>
            </a:r>
            <a:r>
              <a:rPr lang="fr-FR" dirty="0" err="1" smtClean="0"/>
              <a:t>etc</a:t>
            </a:r>
            <a:r>
              <a:rPr lang="fr-FR" dirty="0" smtClean="0"/>
              <a:t>)</a:t>
            </a:r>
          </a:p>
          <a:p>
            <a:pPr algn="ctr"/>
            <a:r>
              <a:rPr lang="fr-FR" sz="2400" b="1" dirty="0" err="1" smtClean="0"/>
              <a:t>Work</a:t>
            </a:r>
            <a:r>
              <a:rPr lang="fr-FR" sz="2400" b="1" dirty="0" smtClean="0"/>
              <a:t> in </a:t>
            </a:r>
            <a:r>
              <a:rPr lang="fr-FR" sz="2400" b="1" dirty="0" err="1" smtClean="0"/>
              <a:t>progress</a:t>
            </a:r>
            <a:r>
              <a:rPr lang="fr-FR" sz="2400" b="1" dirty="0" smtClean="0"/>
              <a:t> for discussions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623821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FD97E-D1EB-4F95-A70E-00145ECC9A6E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28A6E5-1451-4611-9B85-9117163DB886}" type="slidenum">
              <a:rPr lang="fr-CH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fr-CH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6083" y="194123"/>
            <a:ext cx="4858124" cy="3669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371" y="502775"/>
            <a:ext cx="5101711" cy="3360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/>
          <a:srcRect l="2296" r="3561"/>
          <a:stretch/>
        </p:blipFill>
        <p:spPr>
          <a:xfrm>
            <a:off x="26584" y="3863151"/>
            <a:ext cx="7680853" cy="2994852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81"/>
          <a:stretch/>
        </p:blipFill>
        <p:spPr bwMode="auto">
          <a:xfrm>
            <a:off x="7707441" y="3864956"/>
            <a:ext cx="4494985" cy="2977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2085221" y="-5749"/>
            <a:ext cx="4263139" cy="49243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lIns="121912" tIns="60956" rIns="121912" bIns="60956" rtlCol="0">
            <a:spAutoFit/>
          </a:bodyPr>
          <a:lstStyle/>
          <a:p>
            <a:r>
              <a:rPr lang="fr-CH" sz="2400" dirty="0" smtClean="0"/>
              <a:t>FCC  scan </a:t>
            </a:r>
            <a:r>
              <a:rPr lang="fr-CH" sz="2400" dirty="0"/>
              <a:t>points for </a:t>
            </a:r>
            <a:r>
              <a:rPr lang="fr-CH" sz="2400" dirty="0" err="1"/>
              <a:t>m</a:t>
            </a:r>
            <a:r>
              <a:rPr lang="fr-CH" sz="2400" baseline="-25000" dirty="0" err="1"/>
              <a:t>Z</a:t>
            </a:r>
            <a:r>
              <a:rPr lang="fr-CH" sz="2400" dirty="0"/>
              <a:t>  and m</a:t>
            </a:r>
            <a:r>
              <a:rPr lang="fr-CH" sz="2400" baseline="-25000" dirty="0"/>
              <a:t>W</a:t>
            </a:r>
            <a:r>
              <a:rPr lang="fr-CH" sz="2400" dirty="0"/>
              <a:t> </a:t>
            </a:r>
            <a:endParaRPr lang="en-GB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502400" y="551688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9</a:t>
            </a:r>
            <a:r>
              <a:rPr lang="fr-FR" dirty="0" smtClean="0"/>
              <a:t>0 ab-1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6492240" y="502920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30 ab-1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6482080" y="6004560"/>
            <a:ext cx="8915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30 ab-1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4762500" y="4248150"/>
            <a:ext cx="3562350" cy="369332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dirty="0" err="1" smtClean="0"/>
              <a:t>from</a:t>
            </a:r>
            <a:r>
              <a:rPr lang="fr-FR" dirty="0" smtClean="0"/>
              <a:t> arXiv:1909.12245 </a:t>
            </a:r>
            <a:r>
              <a:rPr lang="en-CH" dirty="0" smtClean="0"/>
              <a:t>–</a:t>
            </a:r>
            <a:r>
              <a:rPr lang="fr-FR" dirty="0" smtClean="0"/>
              <a:t> 2 </a:t>
            </a:r>
            <a:r>
              <a:rPr lang="fr-FR" dirty="0" err="1" smtClean="0"/>
              <a:t>exp</a:t>
            </a:r>
            <a:r>
              <a:rPr lang="fr-FR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339193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93D6256-36E1-4308-9A68-98AB191F712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11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34251" y="220795"/>
            <a:ext cx="3620400" cy="25621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13249" y="3147083"/>
            <a:ext cx="2011425" cy="19157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8074" y="731658"/>
            <a:ext cx="4904281" cy="19924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09700" y="2724150"/>
            <a:ext cx="350288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s-</a:t>
            </a:r>
            <a:r>
              <a:rPr lang="fr-FR" dirty="0" err="1" smtClean="0"/>
              <a:t>channel</a:t>
            </a:r>
            <a:r>
              <a:rPr lang="fr-FR" dirty="0" smtClean="0"/>
              <a:t>: 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ee</a:t>
            </a:r>
            <a:r>
              <a:rPr lang="en-US" dirty="0" smtClean="0">
                <a:sym typeface="Wingdings" panose="05000000000000000000" pitchFamily="2" charset="2"/>
              </a:rPr>
              <a:t> =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CH" dirty="0" smtClean="0">
                <a:sym typeface="Symbol" panose="05050102010706020507" pitchFamily="18" charset="2"/>
              </a:rPr>
              <a:t></a:t>
            </a:r>
            <a:r>
              <a:rPr lang="en-US" dirty="0" smtClean="0">
                <a:sym typeface="Symbol" panose="05050102010706020507" pitchFamily="18" charset="2"/>
              </a:rPr>
              <a:t> =</a:t>
            </a:r>
            <a:r>
              <a:rPr lang="en-US" dirty="0" smtClean="0">
                <a:sym typeface="Wingdings" panose="05000000000000000000" pitchFamily="2" charset="2"/>
              </a:rPr>
              <a:t>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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4867275" y="5276850"/>
            <a:ext cx="2036135" cy="369332"/>
          </a:xfrm>
          <a:prstGeom prst="rect">
            <a:avLst/>
          </a:prstGeom>
          <a:solidFill>
            <a:srgbClr val="5DFFA6"/>
          </a:solidFill>
          <a:ln w="38100"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/>
              <a:t>t</a:t>
            </a:r>
            <a:r>
              <a:rPr lang="fr-FR" dirty="0" smtClean="0"/>
              <a:t>-</a:t>
            </a:r>
            <a:r>
              <a:rPr lang="fr-FR" dirty="0" err="1" smtClean="0"/>
              <a:t>channel</a:t>
            </a:r>
            <a:r>
              <a:rPr lang="fr-FR" dirty="0" smtClean="0"/>
              <a:t>:  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ee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8667750" y="2781300"/>
            <a:ext cx="936475" cy="369332"/>
          </a:xfrm>
          <a:prstGeom prst="rect">
            <a:avLst/>
          </a:prstGeom>
          <a:solidFill>
            <a:srgbClr val="89E0FF"/>
          </a:solidFill>
          <a:ln w="38100"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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616195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7B4CDEC1-1CC7-4EAB-95CA-690442A15237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19975" y="561975"/>
            <a:ext cx="4582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Systematic</a:t>
            </a:r>
            <a:r>
              <a:rPr lang="fr-FR" b="1" dirty="0" smtClean="0"/>
              <a:t> </a:t>
            </a:r>
            <a:r>
              <a:rPr lang="fr-FR" b="1" dirty="0" err="1" smtClean="0"/>
              <a:t>precision</a:t>
            </a:r>
            <a:r>
              <a:rPr lang="fr-FR" b="1" dirty="0" smtClean="0"/>
              <a:t> </a:t>
            </a:r>
            <a:r>
              <a:rPr lang="fr-FR" b="1" dirty="0" err="1" smtClean="0"/>
              <a:t>target</a:t>
            </a:r>
            <a:r>
              <a:rPr lang="fr-FR" b="1" dirty="0" smtClean="0"/>
              <a:t>  </a:t>
            </a:r>
            <a:r>
              <a:rPr lang="en-CH" b="1" dirty="0" smtClean="0">
                <a:sym typeface="Symbol" panose="05050102010706020507" pitchFamily="18" charset="2"/>
              </a:rPr>
              <a:t></a:t>
            </a:r>
            <a:r>
              <a:rPr lang="en-US" b="1" dirty="0" smtClean="0">
                <a:sym typeface="Symbol" panose="05050102010706020507" pitchFamily="18" charset="2"/>
              </a:rPr>
              <a:t>  </a:t>
            </a:r>
            <a:r>
              <a:rPr lang="fr-FR" b="1" dirty="0" err="1" smtClean="0"/>
              <a:t>statistical</a:t>
            </a:r>
            <a:r>
              <a:rPr lang="fr-FR" b="1" dirty="0" smtClean="0"/>
              <a:t> </a:t>
            </a:r>
            <a:r>
              <a:rPr lang="fr-FR" b="1" dirty="0" err="1" smtClean="0"/>
              <a:t>error</a:t>
            </a:r>
            <a:r>
              <a:rPr lang="fr-FR" b="1" dirty="0"/>
              <a:t>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200" y="647700"/>
            <a:ext cx="6370725" cy="4728579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14375" y="2686050"/>
            <a:ext cx="350288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s-</a:t>
            </a:r>
            <a:r>
              <a:rPr lang="fr-FR" dirty="0" err="1" smtClean="0"/>
              <a:t>channel</a:t>
            </a:r>
            <a:r>
              <a:rPr lang="fr-FR" dirty="0" smtClean="0"/>
              <a:t>: 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ee</a:t>
            </a:r>
            <a:r>
              <a:rPr lang="en-US" dirty="0" smtClean="0">
                <a:sym typeface="Wingdings" panose="05000000000000000000" pitchFamily="2" charset="2"/>
              </a:rPr>
              <a:t> =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CH" dirty="0" smtClean="0">
                <a:sym typeface="Symbol" panose="05050102010706020507" pitchFamily="18" charset="2"/>
              </a:rPr>
              <a:t></a:t>
            </a:r>
            <a:r>
              <a:rPr lang="en-US" dirty="0" smtClean="0">
                <a:sym typeface="Symbol" panose="05050102010706020507" pitchFamily="18" charset="2"/>
              </a:rPr>
              <a:t> =</a:t>
            </a:r>
            <a:r>
              <a:rPr lang="en-US" dirty="0" smtClean="0">
                <a:sym typeface="Wingdings" panose="05000000000000000000" pitchFamily="2" charset="2"/>
              </a:rPr>
              <a:t>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</a:t>
            </a:r>
            <a:endParaRPr lang="fr-FR" dirty="0"/>
          </a:p>
        </p:txBody>
      </p:sp>
      <p:sp>
        <p:nvSpPr>
          <p:cNvPr id="8" name="TextBox 7"/>
          <p:cNvSpPr txBox="1"/>
          <p:nvPr/>
        </p:nvSpPr>
        <p:spPr>
          <a:xfrm>
            <a:off x="314325" y="5457825"/>
            <a:ext cx="64109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NB </a:t>
            </a:r>
            <a:r>
              <a:rPr lang="fr-FR" b="1" dirty="0" smtClean="0">
                <a:solidFill>
                  <a:srgbClr val="FF0000"/>
                </a:solidFill>
              </a:rPr>
              <a:t>at the Z pole </a:t>
            </a:r>
            <a:r>
              <a:rPr lang="fr-FR" dirty="0" smtClean="0"/>
              <a:t>s(</a:t>
            </a:r>
            <a:r>
              <a:rPr lang="fr-FR" dirty="0" err="1" smtClean="0"/>
              <a:t>imaginary</a:t>
            </a:r>
            <a:r>
              <a:rPr lang="fr-FR" dirty="0" smtClean="0"/>
              <a:t>) and t(real) </a:t>
            </a:r>
            <a:r>
              <a:rPr lang="fr-FR" dirty="0" err="1" smtClean="0"/>
              <a:t>channels</a:t>
            </a:r>
            <a:r>
              <a:rPr lang="fr-FR" dirty="0" smtClean="0"/>
              <a:t> do not </a:t>
            </a:r>
            <a:r>
              <a:rPr lang="fr-FR" dirty="0" err="1" smtClean="0"/>
              <a:t>interfere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714375" y="3648075"/>
            <a:ext cx="2036135" cy="369332"/>
          </a:xfrm>
          <a:prstGeom prst="rect">
            <a:avLst/>
          </a:prstGeom>
          <a:solidFill>
            <a:srgbClr val="5DFFA6"/>
          </a:solidFill>
        </p:spPr>
        <p:txBody>
          <a:bodyPr wrap="none" rtlCol="0">
            <a:spAutoFit/>
          </a:bodyPr>
          <a:lstStyle/>
          <a:p>
            <a:r>
              <a:rPr lang="fr-FR" dirty="0"/>
              <a:t>t</a:t>
            </a:r>
            <a:r>
              <a:rPr lang="fr-FR" dirty="0" smtClean="0"/>
              <a:t>-</a:t>
            </a:r>
            <a:r>
              <a:rPr lang="fr-FR" dirty="0" err="1" smtClean="0"/>
              <a:t>channel</a:t>
            </a:r>
            <a:r>
              <a:rPr lang="fr-FR" dirty="0" smtClean="0"/>
              <a:t>:  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ee</a:t>
            </a:r>
            <a:endParaRPr lang="fr-FR" dirty="0"/>
          </a:p>
        </p:txBody>
      </p:sp>
      <p:sp>
        <p:nvSpPr>
          <p:cNvPr id="10" name="TextBox 9"/>
          <p:cNvSpPr txBox="1"/>
          <p:nvPr/>
        </p:nvSpPr>
        <p:spPr>
          <a:xfrm>
            <a:off x="723900" y="4600575"/>
            <a:ext cx="936475" cy="369332"/>
          </a:xfrm>
          <a:prstGeom prst="rect">
            <a:avLst/>
          </a:prstGeom>
          <a:solidFill>
            <a:srgbClr val="89E0FF"/>
          </a:solidFill>
        </p:spPr>
        <p:txBody>
          <a:bodyPr wrap="none" rtlCol="0">
            <a:spAutoFit/>
          </a:bodyPr>
          <a:lstStyle/>
          <a:p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</a:t>
            </a:r>
            <a:endParaRPr lang="fr-FR" dirty="0"/>
          </a:p>
        </p:txBody>
      </p:sp>
      <p:sp>
        <p:nvSpPr>
          <p:cNvPr id="11" name="TextBox 10"/>
          <p:cNvSpPr txBox="1"/>
          <p:nvPr/>
        </p:nvSpPr>
        <p:spPr>
          <a:xfrm>
            <a:off x="7048500" y="1352550"/>
            <a:ext cx="5174237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45 ab-1 in one </a:t>
            </a:r>
            <a:r>
              <a:rPr lang="fr-FR" b="1" dirty="0" err="1" smtClean="0"/>
              <a:t>experiment</a:t>
            </a:r>
            <a:r>
              <a:rPr lang="fr-FR" b="1" dirty="0"/>
              <a:t> </a:t>
            </a:r>
            <a:r>
              <a:rPr lang="fr-FR" b="1" dirty="0" smtClean="0"/>
              <a:t>at the Z pole</a:t>
            </a:r>
          </a:p>
          <a:p>
            <a:r>
              <a:rPr lang="fr-FR" dirty="0" smtClean="0"/>
              <a:t>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lepton pairs = 3x1.4nb x 45 ab-1= 1.9 10</a:t>
            </a:r>
            <a:r>
              <a:rPr lang="en-US" baseline="30000" dirty="0" smtClean="0">
                <a:sym typeface="Wingdings" panose="05000000000000000000" pitchFamily="2" charset="2"/>
              </a:rPr>
              <a:t>11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evts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relative statistical precision: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2.3 10</a:t>
            </a:r>
            <a:r>
              <a:rPr lang="en-US" b="1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-6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Z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hadrons = 31.4 </a:t>
            </a:r>
            <a:r>
              <a:rPr lang="en-US" dirty="0" err="1" smtClean="0">
                <a:sym typeface="Wingdings" panose="05000000000000000000" pitchFamily="2" charset="2"/>
              </a:rPr>
              <a:t>nb</a:t>
            </a:r>
            <a:r>
              <a:rPr lang="en-US" dirty="0" smtClean="0">
                <a:sym typeface="Wingdings" panose="05000000000000000000" pitchFamily="2" charset="2"/>
              </a:rPr>
              <a:t> x 45 ab-1 = 1.4 10</a:t>
            </a:r>
            <a:r>
              <a:rPr lang="en-US" baseline="30000" dirty="0" smtClean="0">
                <a:sym typeface="Wingdings" panose="05000000000000000000" pitchFamily="2" charset="2"/>
              </a:rPr>
              <a:t>12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evts</a:t>
            </a:r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rel. statistical precision 8.5 10</a:t>
            </a:r>
            <a:r>
              <a:rPr lang="en-US" baseline="30000" dirty="0" smtClean="0">
                <a:sym typeface="Wingdings" panose="05000000000000000000" pitchFamily="2" charset="2"/>
              </a:rPr>
              <a:t>-7</a:t>
            </a:r>
          </a:p>
          <a:p>
            <a:r>
              <a:rPr lang="en-US" dirty="0" err="1" smtClean="0">
                <a:sym typeface="Wingdings" panose="05000000000000000000" pitchFamily="2" charset="2"/>
              </a:rPr>
              <a:t>e+e</a:t>
            </a:r>
            <a:r>
              <a:rPr lang="en-US" dirty="0" smtClean="0">
                <a:sym typeface="Wingdings" panose="05000000000000000000" pitchFamily="2" charset="2"/>
              </a:rPr>
              <a:t>-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</a:t>
            </a:r>
            <a:r>
              <a:rPr lang="en-US" dirty="0" smtClean="0">
                <a:sym typeface="Symbol" panose="05050102010706020507" pitchFamily="18" charset="2"/>
              </a:rPr>
              <a:t>  (</a:t>
            </a:r>
            <a:r>
              <a:rPr lang="en-US" dirty="0">
                <a:sym typeface="Symbol" panose="05050102010706020507" pitchFamily="18" charset="2"/>
              </a:rPr>
              <a:t>20pb </a:t>
            </a:r>
            <a:r>
              <a:rPr lang="en-US" dirty="0" smtClean="0">
                <a:sym typeface="Symbol" panose="05050102010706020507" pitchFamily="18" charset="2"/>
              </a:rPr>
              <a:t> for 20 deg. cut )   =0.9 10</a:t>
            </a:r>
            <a:r>
              <a:rPr lang="en-US" baseline="30000" dirty="0" smtClean="0">
                <a:sym typeface="Symbol" panose="05050102010706020507" pitchFamily="18" charset="2"/>
              </a:rPr>
              <a:t>9 </a:t>
            </a:r>
            <a:r>
              <a:rPr lang="en-US" dirty="0" smtClean="0">
                <a:sym typeface="Symbol" panose="05050102010706020507" pitchFamily="18" charset="2"/>
              </a:rPr>
              <a:t>events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err="1" smtClean="0">
                <a:sym typeface="Symbol" panose="05050102010706020507" pitchFamily="18" charset="2"/>
              </a:rPr>
              <a:t>rel</a:t>
            </a:r>
            <a:r>
              <a:rPr lang="en-US" dirty="0" smtClean="0">
                <a:sym typeface="Symbol" panose="05050102010706020507" pitchFamily="18" charset="2"/>
              </a:rPr>
              <a:t> stat. precision</a:t>
            </a:r>
            <a:r>
              <a:rPr lang="en-US" baseline="30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3.3 10</a:t>
            </a:r>
            <a:r>
              <a:rPr lang="en-US" baseline="30000" dirty="0" smtClean="0">
                <a:sym typeface="Symbol" panose="05050102010706020507" pitchFamily="18" charset="2"/>
              </a:rPr>
              <a:t>-5 </a:t>
            </a:r>
            <a:r>
              <a:rPr lang="en-US" baseline="30000" dirty="0" smtClean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for a  20 degrees cut (0.94)</a:t>
            </a:r>
            <a:endParaRPr lang="en-US" baseline="30000" dirty="0" smtClean="0">
              <a:sym typeface="Wingdings" panose="05000000000000000000" pitchFamily="2" charset="2"/>
            </a:endParaRPr>
          </a:p>
          <a:p>
            <a:endParaRPr lang="fr-FR" dirty="0" smtClean="0">
              <a:sym typeface="Wingdings" panose="05000000000000000000" pitchFamily="2" charset="2"/>
            </a:endParaRPr>
          </a:p>
          <a:p>
            <a:r>
              <a:rPr lang="fr-FR" b="1" dirty="0" err="1" smtClean="0">
                <a:sym typeface="Wingdings" panose="05000000000000000000" pitchFamily="2" charset="2"/>
              </a:rPr>
              <a:t>Physics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 smtClean="0">
                <a:sym typeface="Wingdings" panose="05000000000000000000" pitchFamily="2" charset="2"/>
              </a:rPr>
              <a:t>interest</a:t>
            </a:r>
            <a:endParaRPr lang="fr-FR" b="1" dirty="0">
              <a:sym typeface="Wingdings" panose="05000000000000000000" pitchFamily="2" charset="2"/>
            </a:endParaRPr>
          </a:p>
          <a:p>
            <a:r>
              <a:rPr lang="fr-FR" dirty="0" err="1" smtClean="0">
                <a:sym typeface="Wingdings" panose="05000000000000000000" pitchFamily="2" charset="2"/>
              </a:rPr>
              <a:t>hadronic</a:t>
            </a:r>
            <a:r>
              <a:rPr lang="fr-FR" dirty="0" smtClean="0">
                <a:sym typeface="Wingdings" panose="05000000000000000000" pitchFamily="2" charset="2"/>
              </a:rPr>
              <a:t> cross-section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N</a:t>
            </a:r>
            <a:r>
              <a:rPr lang="en-US" baseline="-25000" dirty="0" err="1" smtClean="0">
                <a:sym typeface="Wingdings" panose="05000000000000000000" pitchFamily="2" charset="2"/>
              </a:rPr>
              <a:t>v</a:t>
            </a:r>
            <a:r>
              <a:rPr lang="en-US" baseline="-25000" dirty="0" smtClean="0">
                <a:sym typeface="Wingdings" panose="05000000000000000000" pitchFamily="2" charset="2"/>
              </a:rPr>
              <a:t>  </a:t>
            </a:r>
            <a:r>
              <a:rPr lang="en-US" dirty="0" smtClean="0">
                <a:sym typeface="Wingdings" panose="05000000000000000000" pitchFamily="2" charset="2"/>
              </a:rPr>
              <a:t>(L-R neutrino mixing)</a:t>
            </a:r>
            <a:endParaRPr lang="en-US" baseline="-25000" dirty="0" smtClean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ratio of hadrons to leptons </a:t>
            </a:r>
            <a:r>
              <a:rPr lang="en-US" dirty="0" err="1" smtClean="0">
                <a:sym typeface="Wingdings" panose="05000000000000000000" pitchFamily="2" charset="2"/>
              </a:rPr>
              <a:t>R</a:t>
            </a:r>
            <a:r>
              <a:rPr lang="en-US" baseline="-25000" dirty="0" err="1" smtClean="0">
                <a:sym typeface="Wingdings" panose="05000000000000000000" pitchFamily="2" charset="2"/>
              </a:rPr>
              <a:t>l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</a:t>
            </a:r>
            <a:r>
              <a:rPr lang="en-US" baseline="-25000" dirty="0" smtClean="0">
                <a:sym typeface="Symbol" panose="05050102010706020507" pitchFamily="18" charset="2"/>
              </a:rPr>
              <a:t>s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Z</a:t>
            </a:r>
            <a:r>
              <a:rPr lang="en-US" dirty="0" smtClean="0">
                <a:sym typeface="Symbol" panose="05050102010706020507" pitchFamily="18" charset="2"/>
              </a:rPr>
              <a:t>)+ l-q </a:t>
            </a:r>
            <a:r>
              <a:rPr lang="en-US" dirty="0" err="1" smtClean="0">
                <a:sym typeface="Symbol" panose="05050102010706020507" pitchFamily="18" charset="2"/>
              </a:rPr>
              <a:t>univ.</a:t>
            </a:r>
            <a:r>
              <a:rPr lang="en-US" dirty="0" smtClean="0">
                <a:sym typeface="Symbol" panose="05050102010706020507" pitchFamily="18" charset="2"/>
              </a:rPr>
              <a:t> </a:t>
            </a:r>
          </a:p>
          <a:p>
            <a:r>
              <a:rPr lang="en-US" dirty="0" smtClean="0">
                <a:sym typeface="Symbol" panose="05050102010706020507" pitchFamily="18" charset="2"/>
              </a:rPr>
              <a:t>Z width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rho/T parameter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Z mass (and W mass) and their ratios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b="1" dirty="0" err="1" smtClean="0">
                <a:sym typeface="Wingdings" panose="05000000000000000000" pitchFamily="2" charset="2"/>
              </a:rPr>
              <a:t>Bhabha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fr-FR" b="1" dirty="0" err="1"/>
              <a:t>ee</a:t>
            </a:r>
            <a:r>
              <a:rPr lang="fr-FR" b="1" dirty="0"/>
              <a:t> </a:t>
            </a:r>
            <a:r>
              <a:rPr lang="en-CH" b="1" dirty="0">
                <a:sym typeface="Wingdings" panose="05000000000000000000" pitchFamily="2" charset="2"/>
              </a:rPr>
              <a:t>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err="1" smtClean="0">
                <a:sym typeface="Wingdings" panose="05000000000000000000" pitchFamily="2" charset="2"/>
              </a:rPr>
              <a:t>ee</a:t>
            </a:r>
            <a:r>
              <a:rPr lang="fr-FR" b="1" dirty="0" smtClean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and </a:t>
            </a:r>
            <a:r>
              <a:rPr lang="fr-FR" b="1" dirty="0" err="1"/>
              <a:t>ee</a:t>
            </a:r>
            <a:r>
              <a:rPr lang="fr-FR" b="1" dirty="0"/>
              <a:t> </a:t>
            </a:r>
            <a:r>
              <a:rPr lang="en-CH" b="1" dirty="0">
                <a:sym typeface="Wingdings" panose="05000000000000000000" pitchFamily="2" charset="2"/>
              </a:rPr>
              <a:t>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CH" b="1" dirty="0" smtClean="0">
                <a:sym typeface="Symbol" panose="05050102010706020507" pitchFamily="18" charset="2"/>
              </a:rPr>
              <a:t></a:t>
            </a:r>
            <a:r>
              <a:rPr lang="en-US" b="1" dirty="0" smtClean="0">
                <a:sym typeface="Symbol" panose="05050102010706020507" pitchFamily="18" charset="2"/>
              </a:rPr>
              <a:t> are precious to 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determine the absolute  and relative luminosity. </a:t>
            </a:r>
          </a:p>
          <a:p>
            <a:r>
              <a:rPr lang="fr-FR" b="1" dirty="0" err="1"/>
              <a:t>ee</a:t>
            </a:r>
            <a:r>
              <a:rPr lang="fr-FR" b="1" dirty="0"/>
              <a:t> </a:t>
            </a:r>
            <a:r>
              <a:rPr lang="en-CH" b="1" dirty="0">
                <a:sym typeface="Wingdings" panose="05000000000000000000" pitchFamily="2" charset="2"/>
              </a:rPr>
              <a:t>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CH" b="1" dirty="0" smtClean="0">
                <a:sym typeface="Symbol" panose="05050102010706020507" pitchFamily="18" charset="2"/>
              </a:rPr>
              <a:t></a:t>
            </a:r>
            <a:r>
              <a:rPr lang="en-US" b="1" dirty="0" smtClean="0">
                <a:sym typeface="Symbol" panose="05050102010706020507" pitchFamily="18" charset="2"/>
              </a:rPr>
              <a:t> offers good hope to improve the </a:t>
            </a:r>
            <a:r>
              <a:rPr lang="en-US" b="1" dirty="0" smtClean="0">
                <a:sym typeface="Symbol" panose="05050102010706020507" pitchFamily="18" charset="2"/>
              </a:rPr>
              <a:t>absolute 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luminosity uncertainty </a:t>
            </a:r>
            <a:r>
              <a:rPr lang="en-US" b="1" dirty="0" err="1" smtClean="0">
                <a:sym typeface="Symbol" panose="05050102010706020507" pitchFamily="18" charset="2"/>
              </a:rPr>
              <a:t>wrt</a:t>
            </a:r>
            <a:r>
              <a:rPr lang="en-US" b="1" dirty="0" smtClean="0">
                <a:sym typeface="Symbol" panose="05050102010706020507" pitchFamily="18" charset="2"/>
              </a:rPr>
              <a:t> </a:t>
            </a:r>
            <a:r>
              <a:rPr lang="en-US" b="1" dirty="0" err="1">
                <a:sym typeface="Symbol" panose="05050102010706020507" pitchFamily="18" charset="2"/>
              </a:rPr>
              <a:t>B</a:t>
            </a:r>
            <a:r>
              <a:rPr lang="en-US" b="1" dirty="0" err="1" smtClean="0">
                <a:sym typeface="Symbol" panose="05050102010706020507" pitchFamily="18" charset="2"/>
              </a:rPr>
              <a:t>habha</a:t>
            </a:r>
            <a:r>
              <a:rPr lang="en-US" b="1" dirty="0" smtClean="0">
                <a:sym typeface="Symbol" panose="05050102010706020507" pitchFamily="18" charset="2"/>
              </a:rPr>
              <a:t>. 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FCC-</a:t>
            </a:r>
            <a:r>
              <a:rPr lang="en-US" b="1" dirty="0" err="1" smtClean="0">
                <a:solidFill>
                  <a:srgbClr val="FF0000"/>
                </a:solidFill>
                <a:sym typeface="Symbol" panose="05050102010706020507" pitchFamily="18" charset="2"/>
              </a:rPr>
              <a:t>ee</a:t>
            </a:r>
            <a:r>
              <a:rPr lang="en-US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 specific</a:t>
            </a:r>
            <a:endParaRPr lang="fr-FR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257925" y="4991100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0.98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859781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8FCE9EE3-79D4-4CEF-A774-7EF1C6B2B21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57600" y="161925"/>
            <a:ext cx="2498889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Leptonic</a:t>
            </a:r>
            <a:r>
              <a:rPr lang="fr-FR" b="1" dirty="0" smtClean="0"/>
              <a:t> </a:t>
            </a:r>
            <a:r>
              <a:rPr lang="fr-FR" b="1" dirty="0" err="1" smtClean="0"/>
              <a:t>event</a:t>
            </a:r>
            <a:r>
              <a:rPr lang="fr-FR" b="1" dirty="0" smtClean="0"/>
              <a:t> </a:t>
            </a:r>
            <a:r>
              <a:rPr lang="fr-FR" b="1" dirty="0" err="1" smtClean="0"/>
              <a:t>selection</a:t>
            </a:r>
            <a:endParaRPr lang="fr-FR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19125" y="971329"/>
            <a:ext cx="11062708" cy="56323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for </a:t>
            </a:r>
            <a:r>
              <a:rPr lang="fr-FR" b="1" dirty="0" err="1" smtClean="0"/>
              <a:t>each</a:t>
            </a:r>
            <a:r>
              <a:rPr lang="fr-FR" b="1" dirty="0" smtClean="0"/>
              <a:t> </a:t>
            </a:r>
            <a:r>
              <a:rPr lang="fr-FR" b="1" dirty="0" err="1" smtClean="0"/>
              <a:t>experiment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-- </a:t>
            </a:r>
            <a:r>
              <a:rPr lang="fr-FR" b="1" dirty="0" err="1"/>
              <a:t>statistics</a:t>
            </a:r>
            <a:r>
              <a:rPr lang="fr-FR" b="1" dirty="0"/>
              <a:t> </a:t>
            </a:r>
            <a:r>
              <a:rPr lang="fr-FR" b="1" dirty="0" smtClean="0"/>
              <a:t>6.8 10</a:t>
            </a:r>
            <a:r>
              <a:rPr lang="fr-FR" b="1" baseline="30000" dirty="0" smtClean="0"/>
              <a:t>10</a:t>
            </a:r>
            <a:r>
              <a:rPr lang="fr-FR" b="1" dirty="0" smtClean="0"/>
              <a:t> </a:t>
            </a:r>
            <a:r>
              <a:rPr lang="fr-FR" b="1" dirty="0" err="1"/>
              <a:t>events</a:t>
            </a:r>
            <a:r>
              <a:rPr lang="fr-FR" b="1" dirty="0"/>
              <a:t> in </a:t>
            </a:r>
            <a:r>
              <a:rPr lang="fr-FR" b="1" dirty="0" err="1"/>
              <a:t>each</a:t>
            </a:r>
            <a:r>
              <a:rPr lang="fr-FR" b="1" dirty="0"/>
              <a:t> </a:t>
            </a:r>
            <a:r>
              <a:rPr lang="fr-FR" b="1" dirty="0" err="1"/>
              <a:t>channel</a:t>
            </a:r>
            <a:r>
              <a:rPr lang="fr-FR" b="1" dirty="0"/>
              <a:t> </a:t>
            </a:r>
            <a:r>
              <a:rPr lang="en-CH" b="1" dirty="0">
                <a:sym typeface="Wingdings" panose="05000000000000000000" pitchFamily="2" charset="2"/>
              </a:rPr>
              <a:t></a:t>
            </a:r>
            <a:r>
              <a:rPr lang="en-US" b="1" dirty="0">
                <a:sym typeface="Wingdings" panose="05000000000000000000" pitchFamily="2" charset="2"/>
              </a:rPr>
              <a:t>  </a:t>
            </a:r>
            <a:r>
              <a:rPr lang="en-US" b="1" dirty="0" smtClean="0">
                <a:sym typeface="Wingdings" panose="05000000000000000000" pitchFamily="2" charset="2"/>
              </a:rPr>
              <a:t>1.9 </a:t>
            </a:r>
            <a:r>
              <a:rPr lang="en-US" b="1" dirty="0">
                <a:sym typeface="Wingdings" panose="05000000000000000000" pitchFamily="2" charset="2"/>
              </a:rPr>
              <a:t>10</a:t>
            </a:r>
            <a:r>
              <a:rPr lang="en-US" b="1" baseline="30000" dirty="0">
                <a:sym typeface="Wingdings" panose="05000000000000000000" pitchFamily="2" charset="2"/>
              </a:rPr>
              <a:t>11 </a:t>
            </a:r>
            <a:r>
              <a:rPr lang="en-US" b="1" dirty="0" err="1">
                <a:sym typeface="Wingdings" panose="05000000000000000000" pitchFamily="2" charset="2"/>
              </a:rPr>
              <a:t>leptonic</a:t>
            </a:r>
            <a:r>
              <a:rPr lang="en-US" b="1" dirty="0">
                <a:sym typeface="Wingdings" panose="05000000000000000000" pitchFamily="2" charset="2"/>
              </a:rPr>
              <a:t> events  provide  1/</a:t>
            </a:r>
            <a:r>
              <a:rPr lang="en-CH" b="1" dirty="0">
                <a:sym typeface="Symbol" panose="05050102010706020507" pitchFamily="18" charset="2"/>
              </a:rPr>
              <a:t></a:t>
            </a:r>
            <a:r>
              <a:rPr lang="en-US" b="1" dirty="0">
                <a:sym typeface="Symbol" panose="05050102010706020507" pitchFamily="18" charset="2"/>
              </a:rPr>
              <a:t>N  = </a:t>
            </a:r>
            <a:r>
              <a:rPr lang="en-US" b="1" dirty="0" smtClean="0">
                <a:sym typeface="Symbol" panose="05050102010706020507" pitchFamily="18" charset="2"/>
              </a:rPr>
              <a:t>2.3 </a:t>
            </a:r>
            <a:r>
              <a:rPr lang="en-US" b="1" dirty="0">
                <a:sym typeface="Symbol" panose="05050102010706020507" pitchFamily="18" charset="2"/>
              </a:rPr>
              <a:t>10</a:t>
            </a:r>
            <a:r>
              <a:rPr lang="en-US" b="1" baseline="30000" dirty="0">
                <a:sym typeface="Symbol" panose="05050102010706020507" pitchFamily="18" charset="2"/>
              </a:rPr>
              <a:t>-6 </a:t>
            </a:r>
            <a:r>
              <a:rPr lang="en-US" b="1" dirty="0">
                <a:sym typeface="Symbol" panose="05050102010706020507" pitchFamily="18" charset="2"/>
              </a:rPr>
              <a:t> </a:t>
            </a:r>
            <a:endParaRPr lang="fr-FR" b="1" dirty="0" smtClean="0"/>
          </a:p>
          <a:p>
            <a:endParaRPr lang="fr-FR" b="1" dirty="0"/>
          </a:p>
          <a:p>
            <a:r>
              <a:rPr lang="fr-FR" b="1" dirty="0" err="1" smtClean="0"/>
              <a:t>Paradoxically</a:t>
            </a:r>
            <a:r>
              <a:rPr lang="fr-FR" b="1" dirty="0" smtClean="0"/>
              <a:t> </a:t>
            </a:r>
            <a:r>
              <a:rPr lang="fr-FR" b="1" dirty="0" err="1" smtClean="0"/>
              <a:t>leptonic</a:t>
            </a:r>
            <a:r>
              <a:rPr lang="fr-FR" b="1" dirty="0" smtClean="0"/>
              <a:t> </a:t>
            </a:r>
            <a:r>
              <a:rPr lang="fr-FR" b="1" dirty="0" err="1" smtClean="0"/>
              <a:t>event</a:t>
            </a:r>
            <a:r>
              <a:rPr lang="fr-FR" b="1" dirty="0" smtClean="0"/>
              <a:t> </a:t>
            </a:r>
            <a:r>
              <a:rPr lang="fr-FR" b="1" dirty="0" err="1" smtClean="0"/>
              <a:t>selection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much</a:t>
            </a:r>
            <a:r>
              <a:rPr lang="fr-FR" b="1" dirty="0" smtClean="0"/>
              <a:t> more </a:t>
            </a:r>
            <a:r>
              <a:rPr lang="fr-FR" b="1" dirty="0" err="1" smtClean="0"/>
              <a:t>prone</a:t>
            </a:r>
            <a:r>
              <a:rPr lang="fr-FR" b="1" dirty="0" smtClean="0"/>
              <a:t> to </a:t>
            </a:r>
            <a:r>
              <a:rPr lang="fr-FR" b="1" dirty="0" err="1" smtClean="0"/>
              <a:t>systematics</a:t>
            </a:r>
            <a:r>
              <a:rPr lang="fr-FR" b="1" dirty="0" smtClean="0"/>
              <a:t> </a:t>
            </a:r>
            <a:r>
              <a:rPr lang="fr-FR" b="1" dirty="0" err="1" smtClean="0"/>
              <a:t>than</a:t>
            </a:r>
            <a:r>
              <a:rPr lang="fr-FR" b="1" dirty="0" smtClean="0"/>
              <a:t> the </a:t>
            </a:r>
            <a:r>
              <a:rPr lang="fr-FR" b="1" dirty="0" err="1" smtClean="0"/>
              <a:t>hadronic</a:t>
            </a:r>
            <a:r>
              <a:rPr lang="fr-FR" b="1" dirty="0" smtClean="0"/>
              <a:t> </a:t>
            </a:r>
            <a:r>
              <a:rPr lang="fr-FR" b="1" dirty="0" err="1" smtClean="0"/>
              <a:t>selection</a:t>
            </a:r>
            <a:endParaRPr lang="fr-FR" b="1" dirty="0" smtClean="0"/>
          </a:p>
          <a:p>
            <a:r>
              <a:rPr lang="fr-FR" b="1" dirty="0" smtClean="0"/>
              <a:t>The main </a:t>
            </a:r>
            <a:r>
              <a:rPr lang="fr-FR" b="1" dirty="0" err="1" smtClean="0"/>
              <a:t>reason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that</a:t>
            </a:r>
            <a:r>
              <a:rPr lang="fr-FR" b="1" dirty="0" smtClean="0"/>
              <a:t> </a:t>
            </a:r>
            <a:r>
              <a:rPr lang="fr-FR" b="1" dirty="0" err="1" smtClean="0"/>
              <a:t>it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</a:t>
            </a:r>
            <a:r>
              <a:rPr lang="fr-FR" b="1" dirty="0" err="1" smtClean="0"/>
              <a:t>much</a:t>
            </a:r>
            <a:r>
              <a:rPr lang="fr-FR" b="1" dirty="0" smtClean="0"/>
              <a:t> </a:t>
            </a:r>
            <a:r>
              <a:rPr lang="fr-FR" b="1" dirty="0" err="1" smtClean="0"/>
              <a:t>easier</a:t>
            </a:r>
            <a:r>
              <a:rPr lang="fr-FR" b="1" dirty="0" smtClean="0"/>
              <a:t> to </a:t>
            </a:r>
            <a:r>
              <a:rPr lang="fr-FR" b="1" dirty="0" err="1" smtClean="0"/>
              <a:t>lose</a:t>
            </a:r>
            <a:r>
              <a:rPr lang="fr-FR" b="1" dirty="0" smtClean="0"/>
              <a:t> one </a:t>
            </a:r>
            <a:r>
              <a:rPr lang="fr-FR" b="1" dirty="0" err="1" smtClean="0"/>
              <a:t>track</a:t>
            </a:r>
            <a:r>
              <a:rPr lang="fr-FR" b="1" dirty="0" smtClean="0"/>
              <a:t> </a:t>
            </a:r>
            <a:r>
              <a:rPr lang="fr-FR" b="1" dirty="0" err="1" smtClean="0"/>
              <a:t>than</a:t>
            </a:r>
            <a:r>
              <a:rPr lang="fr-FR" b="1" dirty="0" smtClean="0"/>
              <a:t> a </a:t>
            </a:r>
            <a:r>
              <a:rPr lang="fr-FR" b="1" dirty="0" err="1" smtClean="0"/>
              <a:t>whole</a:t>
            </a:r>
            <a:r>
              <a:rPr lang="fr-FR" b="1" dirty="0" smtClean="0"/>
              <a:t> jet. </a:t>
            </a:r>
            <a:endParaRPr lang="fr-FR" b="1" dirty="0"/>
          </a:p>
          <a:p>
            <a:endParaRPr lang="fr-FR" b="1" dirty="0" smtClean="0"/>
          </a:p>
          <a:p>
            <a:r>
              <a:rPr lang="fr-FR" dirty="0" smtClean="0"/>
              <a:t>For instance if </a:t>
            </a:r>
            <a:r>
              <a:rPr lang="fr-FR" dirty="0" err="1" smtClean="0"/>
              <a:t>two</a:t>
            </a:r>
            <a:r>
              <a:rPr lang="fr-FR" dirty="0" smtClean="0"/>
              <a:t> </a:t>
            </a:r>
            <a:r>
              <a:rPr lang="fr-FR" dirty="0" err="1" smtClean="0"/>
              <a:t>tracks</a:t>
            </a:r>
            <a:r>
              <a:rPr lang="fr-FR" dirty="0" smtClean="0"/>
              <a:t> are </a:t>
            </a:r>
            <a:r>
              <a:rPr lang="fr-FR" dirty="0" err="1" smtClean="0"/>
              <a:t>required</a:t>
            </a:r>
            <a:r>
              <a:rPr lang="fr-FR" dirty="0" smtClean="0"/>
              <a:t> the </a:t>
            </a:r>
            <a:r>
              <a:rPr lang="fr-FR" dirty="0" err="1" smtClean="0"/>
              <a:t>loss</a:t>
            </a:r>
            <a:r>
              <a:rPr lang="fr-FR" dirty="0" smtClean="0"/>
              <a:t> of </a:t>
            </a:r>
            <a:r>
              <a:rPr lang="fr-FR" dirty="0" err="1" smtClean="0"/>
              <a:t>efficiency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twice</a:t>
            </a:r>
            <a:r>
              <a:rPr lang="fr-FR" dirty="0" smtClean="0"/>
              <a:t> the </a:t>
            </a:r>
            <a:r>
              <a:rPr lang="fr-FR" dirty="0" err="1" smtClean="0"/>
              <a:t>track</a:t>
            </a:r>
            <a:r>
              <a:rPr lang="fr-FR" dirty="0" smtClean="0"/>
              <a:t> reconstruction </a:t>
            </a:r>
            <a:r>
              <a:rPr lang="fr-FR" dirty="0" err="1" smtClean="0"/>
              <a:t>inefficiency</a:t>
            </a:r>
            <a:r>
              <a:rPr lang="fr-FR" dirty="0" smtClean="0"/>
              <a:t> </a:t>
            </a:r>
            <a:r>
              <a:rPr lang="en-CH" dirty="0" smtClean="0">
                <a:sym typeface="Symbol" panose="05050102010706020507" pitchFamily="18" charset="2"/>
              </a:rPr>
              <a:t>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endParaRPr lang="fr-FR" dirty="0" smtClean="0"/>
          </a:p>
          <a:p>
            <a:endParaRPr lang="fr-FR" dirty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dirty="0" smtClean="0">
                <a:sym typeface="Wingdings" panose="05000000000000000000" pitchFamily="2" charset="2"/>
              </a:rPr>
              <a:t>selection might start with single track selection, second track to be used to ensure both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                 -- high efficiency  </a:t>
            </a:r>
          </a:p>
          <a:p>
            <a:r>
              <a:rPr lang="en-US" dirty="0">
                <a:sym typeface="Wingdings" panose="05000000000000000000" pitchFamily="2" charset="2"/>
              </a:rPr>
              <a:t> </a:t>
            </a:r>
            <a:r>
              <a:rPr lang="en-US" dirty="0" smtClean="0">
                <a:sym typeface="Wingdings" panose="05000000000000000000" pitchFamily="2" charset="2"/>
              </a:rPr>
              <a:t>                -- measurement of efficiency (2 tracks vs 1 track)</a:t>
            </a:r>
          </a:p>
          <a:p>
            <a:endParaRPr lang="en-US" dirty="0" smtClean="0">
              <a:sym typeface="Wingdings" panose="05000000000000000000" pitchFamily="2" charset="2"/>
            </a:endParaRPr>
          </a:p>
          <a:p>
            <a:r>
              <a:rPr lang="en-US" b="1" dirty="0" smtClean="0">
                <a:sym typeface="Wingdings" panose="05000000000000000000" pitchFamily="2" charset="2"/>
              </a:rPr>
              <a:t>Also low angle definition is essential</a:t>
            </a:r>
            <a:r>
              <a:rPr lang="en-US" dirty="0" smtClean="0">
                <a:sym typeface="Wingdings" panose="05000000000000000000" pitchFamily="2" charset="2"/>
              </a:rPr>
              <a:t>, as it is not compensated by the wider ‘jet’ structure</a:t>
            </a:r>
          </a:p>
          <a:p>
            <a:endParaRPr lang="en-US" dirty="0">
              <a:sym typeface="Wingdings" panose="05000000000000000000" pitchFamily="2" charset="2"/>
            </a:endParaRPr>
          </a:p>
          <a:p>
            <a:r>
              <a:rPr lang="en-US" dirty="0" smtClean="0">
                <a:sym typeface="Wingdings" panose="05000000000000000000" pitchFamily="2" charset="2"/>
              </a:rPr>
              <a:t>Similarly to luminosity </a:t>
            </a:r>
            <a:r>
              <a:rPr lang="en-US" dirty="0" err="1" smtClean="0">
                <a:sym typeface="Wingdings" panose="05000000000000000000" pitchFamily="2" charset="2"/>
              </a:rPr>
              <a:t>measaurement</a:t>
            </a:r>
            <a:r>
              <a:rPr lang="en-US" dirty="0" smtClean="0">
                <a:sym typeface="Wingdings" panose="05000000000000000000" pitchFamily="2" charset="2"/>
              </a:rPr>
              <a:t>, it is useful to select one track with tight cut and the other with looser cut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and switching the “tight side” from one side to the other event by event.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this eliminates effectively the issues of misalignment of the beam axis </a:t>
            </a:r>
            <a:r>
              <a:rPr lang="en-US" dirty="0" err="1" smtClean="0">
                <a:sym typeface="Wingdings" panose="05000000000000000000" pitchFamily="2" charset="2"/>
              </a:rPr>
              <a:t>wrt</a:t>
            </a:r>
            <a:r>
              <a:rPr lang="en-US" dirty="0" smtClean="0">
                <a:sym typeface="Wingdings" panose="05000000000000000000" pitchFamily="2" charset="2"/>
              </a:rPr>
              <a:t> detector axis (old trick by G. </a:t>
            </a:r>
            <a:r>
              <a:rPr lang="en-US" dirty="0" err="1" smtClean="0">
                <a:sym typeface="Wingdings" panose="05000000000000000000" pitchFamily="2" charset="2"/>
              </a:rPr>
              <a:t>Barbielini</a:t>
            </a:r>
            <a:r>
              <a:rPr lang="en-US" dirty="0" smtClean="0">
                <a:sym typeface="Wingdings" panose="05000000000000000000" pitchFamily="2" charset="2"/>
              </a:rPr>
              <a:t>)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the main question is the 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solid angle </a:t>
            </a:r>
            <a:r>
              <a:rPr lang="en-US" dirty="0" smtClean="0">
                <a:solidFill>
                  <a:srgbClr val="0070C0"/>
                </a:solidFill>
                <a:sym typeface="Wingdings" panose="05000000000000000000" pitchFamily="2" charset="2"/>
              </a:rPr>
              <a:t>under which the limit of the tight cut is seen from the vertex. </a:t>
            </a:r>
            <a:endParaRPr lang="en-US" dirty="0" smtClean="0">
              <a:solidFill>
                <a:srgbClr val="0070C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That solid angle refers to the angle </a:t>
            </a:r>
            <a:r>
              <a:rPr lang="en-US" b="1" dirty="0" err="1" smtClean="0">
                <a:solidFill>
                  <a:srgbClr val="0070C0"/>
                </a:solidFill>
                <a:sym typeface="Wingdings" panose="05000000000000000000" pitchFamily="2" charset="2"/>
              </a:rPr>
              <a:t>wrt</a:t>
            </a:r>
            <a:r>
              <a:rPr lang="en-US" b="1" dirty="0" smtClean="0">
                <a:solidFill>
                  <a:srgbClr val="0070C0"/>
                </a:solidFill>
                <a:sym typeface="Wingdings" panose="05000000000000000000" pitchFamily="2" charset="2"/>
              </a:rPr>
              <a:t> the nominal direction of the exiting beams 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(not the detector axis!)</a:t>
            </a:r>
            <a:endParaRPr lang="en-US" b="1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78212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ABD09E22-D7E4-4941-B6AF-3AAFC1BE8F8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14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1075" y="885825"/>
            <a:ext cx="10960436" cy="42780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000" b="1" dirty="0" err="1" smtClean="0"/>
              <a:t>requested</a:t>
            </a:r>
            <a:r>
              <a:rPr lang="fr-FR" sz="2000" b="1" dirty="0" smtClean="0"/>
              <a:t> </a:t>
            </a:r>
            <a:r>
              <a:rPr lang="fr-FR" sz="2000" b="1" dirty="0" smtClean="0"/>
              <a:t>comment  on </a:t>
            </a:r>
            <a:r>
              <a:rPr lang="fr-FR" sz="2000" b="1" dirty="0" smtClean="0"/>
              <a:t>angle </a:t>
            </a:r>
            <a:r>
              <a:rPr lang="fr-FR" sz="2000" b="1" dirty="0" err="1" smtClean="0"/>
              <a:t>determinations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using</a:t>
            </a:r>
            <a:r>
              <a:rPr lang="fr-FR" sz="2000" b="1" dirty="0" smtClean="0"/>
              <a:t> large angle </a:t>
            </a:r>
            <a:r>
              <a:rPr lang="fr-FR" sz="2000" b="1" dirty="0" err="1" smtClean="0"/>
              <a:t>dimuon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events</a:t>
            </a:r>
            <a:r>
              <a:rPr lang="fr-FR" sz="2000" b="1" dirty="0" smtClean="0"/>
              <a:t>. </a:t>
            </a:r>
          </a:p>
          <a:p>
            <a:endParaRPr lang="fr-FR" dirty="0"/>
          </a:p>
          <a:p>
            <a:r>
              <a:rPr lang="fr-FR" dirty="0"/>
              <a:t>T</a:t>
            </a:r>
            <a:r>
              <a:rPr lang="fr-FR" dirty="0" smtClean="0"/>
              <a:t>he </a:t>
            </a:r>
            <a:r>
              <a:rPr lang="fr-FR" dirty="0" err="1" smtClean="0"/>
              <a:t>acceptance</a:t>
            </a:r>
            <a:r>
              <a:rPr lang="fr-FR" dirty="0" smtClean="0"/>
              <a:t> </a:t>
            </a:r>
            <a:r>
              <a:rPr lang="fr-FR" dirty="0" err="1" smtClean="0"/>
              <a:t>cut</a:t>
            </a:r>
            <a:r>
              <a:rPr lang="fr-FR" dirty="0" smtClean="0"/>
              <a:t> </a:t>
            </a:r>
            <a:r>
              <a:rPr lang="fr-FR" dirty="0" err="1" smtClean="0"/>
              <a:t>above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expressed</a:t>
            </a:r>
            <a:r>
              <a:rPr lang="fr-FR" dirty="0" smtClean="0"/>
              <a:t> as a </a:t>
            </a:r>
            <a:r>
              <a:rPr lang="fr-FR" b="1" dirty="0" err="1" smtClean="0"/>
              <a:t>solid</a:t>
            </a:r>
            <a:r>
              <a:rPr lang="fr-FR" b="1" dirty="0" smtClean="0"/>
              <a:t> angle</a:t>
            </a:r>
            <a:r>
              <a:rPr lang="fr-FR" dirty="0" smtClean="0"/>
              <a:t>.  This </a:t>
            </a:r>
            <a:r>
              <a:rPr lang="fr-FR" dirty="0" err="1" smtClean="0"/>
              <a:t>cannot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extracted</a:t>
            </a:r>
            <a:r>
              <a:rPr lang="fr-FR" dirty="0" smtClean="0"/>
              <a:t> </a:t>
            </a:r>
            <a:r>
              <a:rPr lang="fr-FR" dirty="0" err="1" smtClean="0"/>
              <a:t>from</a:t>
            </a:r>
            <a:r>
              <a:rPr lang="fr-FR" dirty="0" smtClean="0"/>
              <a:t> a fit to large angle </a:t>
            </a:r>
            <a:r>
              <a:rPr lang="fr-FR" dirty="0" err="1" smtClean="0"/>
              <a:t>events</a:t>
            </a:r>
            <a:r>
              <a:rPr lang="fr-FR" dirty="0" smtClean="0"/>
              <a:t>.</a:t>
            </a:r>
          </a:p>
          <a:p>
            <a:endParaRPr lang="fr-FR" dirty="0"/>
          </a:p>
          <a:p>
            <a:r>
              <a:rPr lang="fr-FR" dirty="0" err="1" smtClean="0"/>
              <a:t>See</a:t>
            </a:r>
            <a:r>
              <a:rPr lang="fr-FR" dirty="0" smtClean="0"/>
              <a:t> « </a:t>
            </a:r>
            <a:r>
              <a:rPr lang="fr-FR" dirty="0" err="1" smtClean="0"/>
              <a:t>Absolute</a:t>
            </a:r>
            <a:r>
              <a:rPr lang="fr-FR" dirty="0" smtClean="0"/>
              <a:t> </a:t>
            </a:r>
            <a:r>
              <a:rPr lang="fr-FR" dirty="0"/>
              <a:t>angle </a:t>
            </a:r>
            <a:r>
              <a:rPr lang="fr-FR" dirty="0" err="1" smtClean="0"/>
              <a:t>determination</a:t>
            </a:r>
            <a:r>
              <a:rPr lang="fr-FR" dirty="0" smtClean="0"/>
              <a:t> » </a:t>
            </a:r>
            <a:r>
              <a:rPr lang="fr-FR" dirty="0" smtClean="0"/>
              <a:t>section in </a:t>
            </a:r>
            <a:r>
              <a:rPr lang="fr-FR" dirty="0" smtClean="0"/>
              <a:t>the EPOL </a:t>
            </a:r>
            <a:r>
              <a:rPr lang="fr-FR" dirty="0" err="1" smtClean="0"/>
              <a:t>paper</a:t>
            </a:r>
            <a:r>
              <a:rPr lang="fr-FR" dirty="0" smtClean="0"/>
              <a:t> </a:t>
            </a:r>
            <a:r>
              <a:rPr lang="fr-FR" dirty="0" smtClean="0"/>
              <a:t>arXiv:1909.12245v1,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great</a:t>
            </a:r>
            <a:r>
              <a:rPr lang="fr-FR" dirty="0" smtClean="0"/>
              <a:t>! </a:t>
            </a:r>
          </a:p>
          <a:p>
            <a:endParaRPr lang="fr-FR" dirty="0" smtClean="0"/>
          </a:p>
          <a:p>
            <a:r>
              <a:rPr lang="fr-FR" dirty="0" err="1" smtClean="0"/>
              <a:t>where</a:t>
            </a:r>
            <a:r>
              <a:rPr lang="fr-FR" dirty="0" smtClean="0"/>
              <a:t> </a:t>
            </a:r>
            <a:r>
              <a:rPr lang="fr-FR" dirty="0" smtClean="0"/>
              <a:t>the angles </a:t>
            </a:r>
            <a:r>
              <a:rPr lang="fr-FR" dirty="0" smtClean="0"/>
              <a:t>of </a:t>
            </a:r>
            <a:r>
              <a:rPr lang="fr-FR" dirty="0" smtClean="0"/>
              <a:t>the </a:t>
            </a:r>
            <a:r>
              <a:rPr lang="fr-FR" dirty="0" err="1" smtClean="0"/>
              <a:t>beam</a:t>
            </a:r>
            <a:r>
              <a:rPr lang="fr-FR" dirty="0" smtClean="0"/>
              <a:t> collision plane vs detector </a:t>
            </a:r>
            <a:r>
              <a:rPr lang="fr-FR" dirty="0" err="1" smtClean="0"/>
              <a:t>ref</a:t>
            </a:r>
            <a:r>
              <a:rPr lang="fr-FR" dirty="0" smtClean="0"/>
              <a:t> frame are </a:t>
            </a:r>
            <a:r>
              <a:rPr lang="fr-FR" dirty="0" err="1" smtClean="0"/>
              <a:t>determined</a:t>
            </a:r>
            <a:r>
              <a:rPr lang="fr-FR" dirty="0"/>
              <a:t> </a:t>
            </a:r>
            <a:r>
              <a:rPr lang="fr-FR" dirty="0" smtClean="0"/>
              <a:t>and </a:t>
            </a:r>
            <a:r>
              <a:rPr lang="fr-FR" dirty="0" err="1" smtClean="0"/>
              <a:t>considered</a:t>
            </a:r>
            <a:r>
              <a:rPr lang="fr-FR" dirty="0" smtClean="0"/>
              <a:t> to </a:t>
            </a:r>
            <a:r>
              <a:rPr lang="fr-FR" dirty="0" err="1" smtClean="0"/>
              <a:t>be</a:t>
            </a:r>
            <a:r>
              <a:rPr lang="fr-FR" dirty="0" smtClean="0"/>
              <a:t> ‘</a:t>
            </a:r>
            <a:r>
              <a:rPr lang="fr-FR" dirty="0" err="1" smtClean="0"/>
              <a:t>absolute</a:t>
            </a:r>
            <a:r>
              <a:rPr lang="fr-FR" dirty="0" smtClean="0"/>
              <a:t>’.</a:t>
            </a:r>
          </a:p>
          <a:p>
            <a:endParaRPr lang="en-US" dirty="0" smtClean="0"/>
          </a:p>
          <a:p>
            <a:r>
              <a:rPr lang="en-CH" dirty="0" smtClean="0"/>
              <a:t>–</a:t>
            </a:r>
            <a:r>
              <a:rPr lang="fr-FR" dirty="0" smtClean="0"/>
              <a:t> </a:t>
            </a:r>
            <a:r>
              <a:rPr lang="fr-FR" b="1" dirty="0" err="1" smtClean="0"/>
              <a:t>however</a:t>
            </a:r>
            <a:r>
              <a:rPr lang="fr-FR" dirty="0" smtClean="0"/>
              <a:t> the detector </a:t>
            </a:r>
            <a:r>
              <a:rPr lang="fr-FR" dirty="0" smtClean="0"/>
              <a:t>dimensions </a:t>
            </a:r>
            <a:r>
              <a:rPr lang="fr-FR" dirty="0" err="1" smtClean="0"/>
              <a:t>cannot</a:t>
            </a:r>
            <a:r>
              <a:rPr lang="fr-FR" dirty="0" smtClean="0"/>
              <a:t> </a:t>
            </a:r>
            <a:r>
              <a:rPr lang="fr-FR" dirty="0" err="1" smtClean="0"/>
              <a:t>be</a:t>
            </a:r>
            <a:r>
              <a:rPr lang="fr-FR" dirty="0" smtClean="0"/>
              <a:t> </a:t>
            </a:r>
            <a:r>
              <a:rPr lang="fr-FR" dirty="0" err="1" smtClean="0"/>
              <a:t>determined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</a:t>
            </a:r>
            <a:r>
              <a:rPr lang="fr-FR" dirty="0" err="1" smtClean="0"/>
              <a:t>way</a:t>
            </a:r>
            <a:r>
              <a:rPr lang="fr-FR" dirty="0" smtClean="0"/>
              <a:t>. </a:t>
            </a:r>
            <a:r>
              <a:rPr lang="fr-FR" dirty="0" err="1" smtClean="0"/>
              <a:t>Also</a:t>
            </a:r>
            <a:r>
              <a:rPr lang="fr-FR" dirty="0" smtClean="0"/>
              <a:t> the detector </a:t>
            </a:r>
            <a:r>
              <a:rPr lang="fr-FR" dirty="0" err="1" smtClean="0"/>
              <a:t>is</a:t>
            </a:r>
            <a:r>
              <a:rPr lang="fr-FR" dirty="0" smtClean="0"/>
              <a:t> not a </a:t>
            </a:r>
            <a:r>
              <a:rPr lang="fr-FR" dirty="0" err="1" smtClean="0"/>
              <a:t>rigid</a:t>
            </a:r>
            <a:r>
              <a:rPr lang="fr-FR" dirty="0" smtClean="0"/>
              <a:t> body. </a:t>
            </a:r>
            <a:endParaRPr lang="fr-FR" dirty="0" smtClean="0"/>
          </a:p>
          <a:p>
            <a:r>
              <a:rPr lang="fr-FR" dirty="0" smtClean="0"/>
              <a:t/>
            </a:r>
            <a:br>
              <a:rPr lang="fr-FR" dirty="0" smtClean="0"/>
            </a:br>
            <a:r>
              <a:rPr lang="fr-FR" dirty="0" smtClean="0"/>
              <a:t>-- As </a:t>
            </a:r>
            <a:r>
              <a:rPr lang="fr-FR" dirty="0" err="1" smtClean="0"/>
              <a:t>complement</a:t>
            </a:r>
            <a:r>
              <a:rPr lang="fr-FR" dirty="0" smtClean="0"/>
              <a:t>, </a:t>
            </a:r>
            <a:r>
              <a:rPr lang="fr-FR" dirty="0" err="1" smtClean="0"/>
              <a:t>it</a:t>
            </a:r>
            <a:r>
              <a:rPr lang="fr-FR" dirty="0" smtClean="0"/>
              <a:t> </a:t>
            </a:r>
            <a:r>
              <a:rPr lang="fr-FR" dirty="0" err="1" smtClean="0"/>
              <a:t>was</a:t>
            </a:r>
            <a:r>
              <a:rPr lang="fr-FR" dirty="0" smtClean="0"/>
              <a:t> </a:t>
            </a:r>
            <a:r>
              <a:rPr lang="fr-FR" dirty="0" err="1" smtClean="0"/>
              <a:t>noted</a:t>
            </a:r>
            <a:r>
              <a:rPr lang="fr-FR" dirty="0" smtClean="0"/>
              <a:t> </a:t>
            </a:r>
            <a:r>
              <a:rPr lang="fr-FR" dirty="0" err="1" smtClean="0"/>
              <a:t>that</a:t>
            </a:r>
            <a:r>
              <a:rPr lang="fr-FR" dirty="0" smtClean="0"/>
              <a:t> the </a:t>
            </a:r>
            <a:r>
              <a:rPr lang="fr-FR" dirty="0" err="1" smtClean="0"/>
              <a:t>combination</a:t>
            </a:r>
            <a:r>
              <a:rPr lang="fr-FR" dirty="0" smtClean="0"/>
              <a:t> of the </a:t>
            </a:r>
            <a:r>
              <a:rPr lang="fr-FR" dirty="0" err="1" smtClean="0"/>
              <a:t>beamstrahlung</a:t>
            </a:r>
            <a:r>
              <a:rPr lang="fr-FR" dirty="0" smtClean="0"/>
              <a:t> monitor x </a:t>
            </a:r>
            <a:r>
              <a:rPr lang="fr-FR" dirty="0" err="1" smtClean="0"/>
              <a:t>crossing</a:t>
            </a:r>
            <a:r>
              <a:rPr lang="fr-FR" dirty="0" smtClean="0"/>
              <a:t> point </a:t>
            </a:r>
            <a:r>
              <a:rPr lang="fr-FR" dirty="0" err="1" smtClean="0"/>
              <a:t>measurement</a:t>
            </a:r>
            <a:r>
              <a:rPr lang="fr-FR" dirty="0" smtClean="0"/>
              <a:t> </a:t>
            </a:r>
          </a:p>
          <a:p>
            <a:r>
              <a:rPr lang="fr-FR" dirty="0" err="1" smtClean="0"/>
              <a:t>can</a:t>
            </a:r>
            <a:r>
              <a:rPr lang="fr-FR" dirty="0" smtClean="0"/>
              <a:t> </a:t>
            </a:r>
            <a:r>
              <a:rPr lang="fr-FR" dirty="0" err="1" smtClean="0"/>
              <a:t>also</a:t>
            </a:r>
            <a:r>
              <a:rPr lang="fr-FR" dirty="0" smtClean="0"/>
              <a:t> in </a:t>
            </a:r>
            <a:r>
              <a:rPr lang="fr-FR" dirty="0" err="1" smtClean="0"/>
              <a:t>principle</a:t>
            </a:r>
            <a:r>
              <a:rPr lang="fr-FR" dirty="0" smtClean="0"/>
              <a:t> </a:t>
            </a:r>
            <a:r>
              <a:rPr lang="fr-FR" dirty="0" err="1" smtClean="0"/>
              <a:t>determine</a:t>
            </a:r>
            <a:r>
              <a:rPr lang="fr-FR" dirty="0" smtClean="0"/>
              <a:t> the </a:t>
            </a:r>
            <a:r>
              <a:rPr lang="fr-FR" dirty="0" err="1" smtClean="0"/>
              <a:t>beam</a:t>
            </a:r>
            <a:r>
              <a:rPr lang="fr-FR" dirty="0" smtClean="0"/>
              <a:t> collision plane. 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4896185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9C9C479-6AF9-4038-B250-76542FBE575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6119" y="318976"/>
            <a:ext cx="11622797" cy="59093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>
                <a:solidFill>
                  <a:srgbClr val="00B050"/>
                </a:solidFill>
              </a:rPr>
              <a:t>Typical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dilepton</a:t>
            </a:r>
            <a:r>
              <a:rPr lang="fr-FR" b="1" dirty="0" smtClean="0">
                <a:solidFill>
                  <a:srgbClr val="00B050"/>
                </a:solidFill>
              </a:rPr>
              <a:t> </a:t>
            </a:r>
            <a:r>
              <a:rPr lang="fr-FR" b="1" dirty="0" err="1" smtClean="0">
                <a:solidFill>
                  <a:srgbClr val="00B050"/>
                </a:solidFill>
              </a:rPr>
              <a:t>selection</a:t>
            </a:r>
            <a:endParaRPr lang="fr-FR" b="1" dirty="0" smtClean="0">
              <a:solidFill>
                <a:srgbClr val="00B050"/>
              </a:solidFill>
            </a:endParaRPr>
          </a:p>
          <a:p>
            <a:r>
              <a:rPr lang="fr-FR" dirty="0"/>
              <a:t> </a:t>
            </a:r>
            <a:r>
              <a:rPr lang="fr-FR" dirty="0" smtClean="0"/>
              <a:t>    -- </a:t>
            </a:r>
            <a:r>
              <a:rPr lang="fr-FR" dirty="0" err="1" smtClean="0"/>
              <a:t>define</a:t>
            </a:r>
            <a:r>
              <a:rPr lang="fr-FR" dirty="0" smtClean="0"/>
              <a:t> a inclusive  </a:t>
            </a:r>
            <a:r>
              <a:rPr lang="fr-FR" dirty="0" err="1" smtClean="0"/>
              <a:t>dilepton</a:t>
            </a:r>
            <a:r>
              <a:rPr lang="fr-FR" dirty="0" smtClean="0"/>
              <a:t> </a:t>
            </a:r>
            <a:r>
              <a:rPr lang="fr-FR" dirty="0" err="1" smtClean="0"/>
              <a:t>selection</a:t>
            </a:r>
            <a:r>
              <a:rPr lang="fr-FR" dirty="0" smtClean="0"/>
              <a:t>  (goal to </a:t>
            </a:r>
            <a:r>
              <a:rPr lang="fr-FR" dirty="0" err="1" smtClean="0"/>
              <a:t>measure</a:t>
            </a:r>
            <a:r>
              <a:rPr lang="fr-FR" dirty="0" smtClean="0"/>
              <a:t> </a:t>
            </a:r>
            <a:r>
              <a:rPr lang="fr-FR" dirty="0" err="1" smtClean="0"/>
              <a:t>number</a:t>
            </a:r>
            <a:r>
              <a:rPr lang="fr-FR" dirty="0" smtClean="0"/>
              <a:t> of leptons pairs 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 err="1" smtClean="0"/>
              <a:t>highest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)</a:t>
            </a:r>
          </a:p>
          <a:p>
            <a:r>
              <a:rPr lang="fr-FR" dirty="0"/>
              <a:t> </a:t>
            </a:r>
            <a:r>
              <a:rPr lang="fr-FR" dirty="0" smtClean="0"/>
              <a:t>    -- </a:t>
            </a:r>
            <a:r>
              <a:rPr lang="fr-FR" dirty="0" err="1" smtClean="0"/>
              <a:t>within</a:t>
            </a:r>
            <a:r>
              <a:rPr lang="fr-FR" dirty="0" smtClean="0"/>
              <a:t>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sample</a:t>
            </a:r>
            <a:r>
              <a:rPr lang="fr-FR" dirty="0" smtClean="0"/>
              <a:t> </a:t>
            </a:r>
            <a:r>
              <a:rPr lang="fr-FR" dirty="0" err="1" smtClean="0"/>
              <a:t>evaluate</a:t>
            </a:r>
            <a:r>
              <a:rPr lang="fr-FR" dirty="0" smtClean="0"/>
              <a:t> </a:t>
            </a:r>
            <a:r>
              <a:rPr lang="fr-FR" dirty="0" err="1" smtClean="0"/>
              <a:t>ee</a:t>
            </a:r>
            <a:r>
              <a:rPr lang="fr-FR" dirty="0" smtClean="0"/>
              <a:t>/ </a:t>
            </a:r>
            <a:r>
              <a:rPr lang="fr-FR" dirty="0" err="1" smtClean="0"/>
              <a:t>mumu</a:t>
            </a:r>
            <a:r>
              <a:rPr lang="fr-FR" dirty="0" smtClean="0"/>
              <a:t>/ </a:t>
            </a:r>
            <a:r>
              <a:rPr lang="fr-FR" dirty="0" err="1" smtClean="0"/>
              <a:t>tautau</a:t>
            </a:r>
            <a:r>
              <a:rPr lang="fr-FR" dirty="0" smtClean="0"/>
              <a:t> fractions</a:t>
            </a:r>
          </a:p>
          <a:p>
            <a:r>
              <a:rPr lang="fr-FR" dirty="0"/>
              <a:t> </a:t>
            </a:r>
            <a:r>
              <a:rPr lang="fr-FR" dirty="0" smtClean="0"/>
              <a:t>           --  e/mu/tau </a:t>
            </a:r>
            <a:r>
              <a:rPr lang="fr-FR" dirty="0" err="1" smtClean="0"/>
              <a:t>separation</a:t>
            </a:r>
            <a:r>
              <a:rPr lang="fr-FR" dirty="0" smtClean="0"/>
              <a:t> </a:t>
            </a:r>
            <a:r>
              <a:rPr lang="fr-FR" dirty="0" err="1" smtClean="0"/>
              <a:t>requires</a:t>
            </a:r>
            <a:r>
              <a:rPr lang="fr-FR" dirty="0" smtClean="0"/>
              <a:t> </a:t>
            </a:r>
            <a:r>
              <a:rPr lang="fr-FR" b="1" dirty="0" err="1" smtClean="0"/>
              <a:t>dedicated</a:t>
            </a:r>
            <a:r>
              <a:rPr lang="fr-FR" b="1" dirty="0" smtClean="0"/>
              <a:t> tau </a:t>
            </a:r>
            <a:r>
              <a:rPr lang="fr-FR" b="1" dirty="0" err="1" smtClean="0"/>
              <a:t>analysis</a:t>
            </a:r>
            <a:r>
              <a:rPr lang="fr-FR" b="1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--  </a:t>
            </a:r>
            <a:r>
              <a:rPr lang="fr-FR" dirty="0" err="1" smtClean="0"/>
              <a:t>ee</a:t>
            </a:r>
            <a:r>
              <a:rPr lang="fr-FR" dirty="0" smtClean="0"/>
              <a:t> </a:t>
            </a:r>
            <a:r>
              <a:rPr lang="fr-FR" dirty="0" err="1" smtClean="0"/>
              <a:t>channel</a:t>
            </a:r>
            <a:r>
              <a:rPr lang="fr-FR" dirty="0" smtClean="0"/>
              <a:t> comprises </a:t>
            </a:r>
            <a:r>
              <a:rPr lang="fr-FR" dirty="0" err="1" smtClean="0"/>
              <a:t>both</a:t>
            </a:r>
            <a:r>
              <a:rPr lang="fr-FR" dirty="0" smtClean="0"/>
              <a:t> Z </a:t>
            </a:r>
            <a:r>
              <a:rPr lang="fr-FR" dirty="0" err="1" smtClean="0"/>
              <a:t>decays</a:t>
            </a:r>
            <a:r>
              <a:rPr lang="fr-FR" dirty="0" smtClean="0"/>
              <a:t>, t-</a:t>
            </a:r>
            <a:r>
              <a:rPr lang="fr-FR" dirty="0" err="1" smtClean="0"/>
              <a:t>channel</a:t>
            </a:r>
            <a:r>
              <a:rPr lang="fr-FR" dirty="0" smtClean="0"/>
              <a:t> (</a:t>
            </a:r>
            <a:r>
              <a:rPr lang="fr-FR" dirty="0" err="1" smtClean="0"/>
              <a:t>Bhabha</a:t>
            </a:r>
            <a:r>
              <a:rPr lang="fr-FR" dirty="0" smtClean="0"/>
              <a:t> </a:t>
            </a:r>
            <a:r>
              <a:rPr lang="fr-FR" dirty="0" err="1" smtClean="0"/>
              <a:t>scattering</a:t>
            </a:r>
            <a:r>
              <a:rPr lang="fr-FR" dirty="0" smtClean="0"/>
              <a:t>, non </a:t>
            </a:r>
            <a:r>
              <a:rPr lang="fr-FR" dirty="0" err="1" smtClean="0"/>
              <a:t>resonant</a:t>
            </a:r>
            <a:r>
              <a:rPr lang="fr-FR" dirty="0" smtClean="0"/>
              <a:t>) and </a:t>
            </a:r>
            <a:r>
              <a:rPr lang="fr-FR" dirty="0" err="1" smtClean="0"/>
              <a:t>their</a:t>
            </a:r>
            <a:r>
              <a:rPr lang="fr-FR" dirty="0" smtClean="0"/>
              <a:t> </a:t>
            </a:r>
            <a:r>
              <a:rPr lang="fr-FR" dirty="0" err="1" smtClean="0"/>
              <a:t>interference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                                                      </a:t>
            </a:r>
            <a:r>
              <a:rPr lang="fr-FR" dirty="0" err="1" smtClean="0"/>
              <a:t>required</a:t>
            </a:r>
            <a:r>
              <a:rPr lang="fr-FR" dirty="0" smtClean="0"/>
              <a:t> </a:t>
            </a:r>
            <a:r>
              <a:rPr lang="fr-FR" b="1" dirty="0" err="1" smtClean="0"/>
              <a:t>dedicated</a:t>
            </a:r>
            <a:r>
              <a:rPr lang="fr-FR" b="1" dirty="0" smtClean="0"/>
              <a:t> </a:t>
            </a:r>
            <a:r>
              <a:rPr lang="fr-FR" b="1" dirty="0" err="1" smtClean="0"/>
              <a:t>treatment</a:t>
            </a:r>
            <a:r>
              <a:rPr lang="fr-FR" b="1" dirty="0" smtClean="0"/>
              <a:t> of </a:t>
            </a:r>
            <a:r>
              <a:rPr lang="fr-FR" b="1" dirty="0" err="1" smtClean="0"/>
              <a:t>e+e</a:t>
            </a:r>
            <a:r>
              <a:rPr lang="fr-FR" b="1" dirty="0" smtClean="0"/>
              <a:t>- </a:t>
            </a:r>
            <a:r>
              <a:rPr lang="fr-FR" b="1" dirty="0" err="1" smtClean="0"/>
              <a:t>channel</a:t>
            </a:r>
            <a:endParaRPr lang="fr-FR" b="1" dirty="0" smtClean="0"/>
          </a:p>
          <a:p>
            <a:r>
              <a:rPr lang="fr-FR" dirty="0"/>
              <a:t> </a:t>
            </a:r>
            <a:r>
              <a:rPr lang="fr-FR" dirty="0" smtClean="0"/>
              <a:t>     </a:t>
            </a:r>
            <a:endParaRPr lang="fr-FR" dirty="0"/>
          </a:p>
          <a:p>
            <a:r>
              <a:rPr lang="fr-FR" dirty="0" smtClean="0"/>
              <a:t>must impose a </a:t>
            </a:r>
            <a:r>
              <a:rPr lang="fr-FR" dirty="0" err="1" smtClean="0"/>
              <a:t>low</a:t>
            </a:r>
            <a:r>
              <a:rPr lang="fr-FR" dirty="0" smtClean="0"/>
              <a:t> angle </a:t>
            </a:r>
            <a:r>
              <a:rPr lang="fr-FR" dirty="0" err="1" smtClean="0"/>
              <a:t>limit</a:t>
            </a:r>
            <a:r>
              <a:rPr lang="fr-FR" dirty="0" smtClean="0"/>
              <a:t> of </a:t>
            </a:r>
            <a:r>
              <a:rPr lang="fr-FR" dirty="0" err="1" smtClean="0"/>
              <a:t>selection</a:t>
            </a:r>
            <a:r>
              <a:rPr lang="fr-FR" dirty="0" smtClean="0"/>
              <a:t> (</a:t>
            </a:r>
            <a:r>
              <a:rPr lang="fr-FR" dirty="0" err="1" smtClean="0"/>
              <a:t>necessary</a:t>
            </a:r>
            <a:r>
              <a:rPr lang="fr-FR" dirty="0" smtClean="0"/>
              <a:t> </a:t>
            </a:r>
            <a:r>
              <a:rPr lang="fr-FR" dirty="0" err="1" smtClean="0"/>
              <a:t>because</a:t>
            </a:r>
            <a:r>
              <a:rPr lang="fr-FR" dirty="0" smtClean="0"/>
              <a:t> of </a:t>
            </a:r>
            <a:r>
              <a:rPr lang="fr-FR" dirty="0" err="1" smtClean="0"/>
              <a:t>low</a:t>
            </a:r>
            <a:r>
              <a:rPr lang="fr-FR" dirty="0" smtClean="0"/>
              <a:t> angle </a:t>
            </a:r>
            <a:r>
              <a:rPr lang="fr-FR" dirty="0" err="1" smtClean="0"/>
              <a:t>bhabha</a:t>
            </a:r>
            <a:r>
              <a:rPr lang="fr-FR" dirty="0" smtClean="0"/>
              <a:t> </a:t>
            </a:r>
            <a:r>
              <a:rPr lang="fr-FR" dirty="0" err="1" smtClean="0"/>
              <a:t>scattering</a:t>
            </a:r>
            <a:r>
              <a:rPr lang="fr-FR" dirty="0"/>
              <a:t>)</a:t>
            </a:r>
            <a:endParaRPr lang="fr-FR" dirty="0" smtClean="0"/>
          </a:p>
          <a:p>
            <a:endParaRPr lang="fr-FR" b="1" dirty="0"/>
          </a:p>
          <a:p>
            <a:r>
              <a:rPr lang="fr-FR" b="1" dirty="0" err="1" smtClean="0">
                <a:solidFill>
                  <a:srgbClr val="FF0000"/>
                </a:solidFill>
              </a:rPr>
              <a:t>sensitivity</a:t>
            </a:r>
            <a:r>
              <a:rPr lang="fr-FR" b="1" dirty="0" smtClean="0">
                <a:solidFill>
                  <a:srgbClr val="FF0000"/>
                </a:solidFill>
              </a:rPr>
              <a:t> to </a:t>
            </a:r>
            <a:r>
              <a:rPr lang="fr-FR" b="1" dirty="0" err="1" smtClean="0">
                <a:solidFill>
                  <a:srgbClr val="FF0000"/>
                </a:solidFill>
              </a:rPr>
              <a:t>low</a:t>
            </a:r>
            <a:r>
              <a:rPr lang="fr-FR" b="1" dirty="0" smtClean="0">
                <a:solidFill>
                  <a:srgbClr val="FF0000"/>
                </a:solidFill>
              </a:rPr>
              <a:t> angle </a:t>
            </a:r>
            <a:r>
              <a:rPr lang="fr-FR" b="1" dirty="0" err="1" smtClean="0">
                <a:solidFill>
                  <a:srgbClr val="FF0000"/>
                </a:solidFill>
              </a:rPr>
              <a:t>cut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endParaRPr lang="fr-FR" dirty="0" smtClean="0">
              <a:solidFill>
                <a:srgbClr val="FF0000"/>
              </a:solidFill>
            </a:endParaRPr>
          </a:p>
          <a:p>
            <a:r>
              <a:rPr lang="fr-FR" dirty="0"/>
              <a:t> </a:t>
            </a:r>
            <a:r>
              <a:rPr lang="fr-FR" dirty="0" smtClean="0"/>
              <a:t>             -- a </a:t>
            </a:r>
            <a:r>
              <a:rPr lang="fr-FR" dirty="0" err="1" smtClean="0"/>
              <a:t>cut</a:t>
            </a:r>
            <a:r>
              <a:rPr lang="fr-FR" dirty="0" smtClean="0"/>
              <a:t> </a:t>
            </a:r>
            <a:r>
              <a:rPr lang="fr-FR" dirty="0" err="1" smtClean="0"/>
              <a:t>such</a:t>
            </a:r>
            <a:r>
              <a:rPr lang="fr-FR" dirty="0" smtClean="0"/>
              <a:t> as |cos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|&lt;0.95 has a typical efficiency of 0.9 for a process with angular distribution (1 + cos</a:t>
            </a:r>
            <a:r>
              <a:rPr lang="en-US" baseline="30000" dirty="0" smtClean="0">
                <a:sym typeface="Symbol" panose="05050102010706020507" pitchFamily="18" charset="2"/>
              </a:rPr>
              <a:t>2</a:t>
            </a:r>
            <a:r>
              <a:rPr lang="en-CH" dirty="0" smtClean="0">
                <a:sym typeface="Symbol" panose="05050102010706020507" pitchFamily="18" charset="2"/>
              </a:rPr>
              <a:t>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smtClean="0">
                <a:sym typeface="Symbol" panose="05050102010706020507" pitchFamily="18" charset="2"/>
              </a:rPr>
              <a:t>              --  what is the precision required on this angle to ensure a overall precision  matched with the statistical precision?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    --  this cut is correlated between channels and must be considered globally.</a:t>
            </a:r>
          </a:p>
          <a:p>
            <a:r>
              <a:rPr lang="en-US" dirty="0">
                <a:sym typeface="Symbol" panose="05050102010706020507" pitchFamily="18" charset="2"/>
              </a:rPr>
              <a:t> </a:t>
            </a:r>
            <a:r>
              <a:rPr lang="en-US" dirty="0" smtClean="0">
                <a:sym typeface="Symbol" panose="05050102010706020507" pitchFamily="18" charset="2"/>
              </a:rPr>
              <a:t>             -- as for luminosity measurement one could consider a tight-lose method (switch on event by event basis) 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dirty="0" smtClean="0">
                <a:sym typeface="Symbol" panose="05050102010706020507" pitchFamily="18" charset="2"/>
              </a:rPr>
              <a:t>                                requirement applies to tight cut.</a:t>
            </a:r>
            <a:br>
              <a:rPr lang="en-US" dirty="0" smtClean="0">
                <a:sym typeface="Symbol" panose="05050102010706020507" pitchFamily="18" charset="2"/>
              </a:rPr>
            </a:br>
            <a:r>
              <a:rPr lang="en-US" b="1" dirty="0" smtClean="0">
                <a:sym typeface="Symbol" panose="05050102010706020507" pitchFamily="18" charset="2"/>
              </a:rPr>
              <a:t>             </a:t>
            </a:r>
          </a:p>
          <a:p>
            <a:r>
              <a:rPr lang="en-US" b="1" dirty="0" smtClean="0">
                <a:sym typeface="Symbol" panose="05050102010706020507" pitchFamily="18" charset="2"/>
              </a:rPr>
              <a:t> </a:t>
            </a:r>
            <a:r>
              <a:rPr lang="en-US" b="1" dirty="0">
                <a:solidFill>
                  <a:srgbClr val="00B050"/>
                </a:solidFill>
                <a:sym typeface="Symbol" panose="05050102010706020507" pitchFamily="18" charset="2"/>
              </a:rPr>
              <a:t>A</a:t>
            </a:r>
            <a:r>
              <a:rPr lang="en-US" b="1" dirty="0" smtClean="0">
                <a:solidFill>
                  <a:srgbClr val="00B050"/>
                </a:solidFill>
                <a:sym typeface="Symbol" panose="05050102010706020507" pitchFamily="18" charset="2"/>
              </a:rPr>
              <a:t>nswer</a:t>
            </a:r>
            <a:r>
              <a:rPr lang="en-US" b="1" dirty="0" smtClean="0">
                <a:sym typeface="Symbol" panose="05050102010706020507" pitchFamily="18" charset="2"/>
              </a:rPr>
              <a:t>: at an angle of 20 degrees, a 2mrad change of polar angle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10</a:t>
            </a:r>
            <a:r>
              <a:rPr lang="en-US" b="1" baseline="30000" dirty="0" smtClean="0">
                <a:sym typeface="Wingdings" panose="05000000000000000000" pitchFamily="2" charset="2"/>
              </a:rPr>
              <a:t>-3 </a:t>
            </a:r>
            <a:r>
              <a:rPr lang="en-US" b="1" dirty="0" smtClean="0">
                <a:sym typeface="Wingdings" panose="05000000000000000000" pitchFamily="2" charset="2"/>
              </a:rPr>
              <a:t> change of acceptance. 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a precision of 1.4 10</a:t>
            </a:r>
            <a:r>
              <a:rPr lang="en-US" b="1" baseline="30000" dirty="0" smtClean="0">
                <a:sym typeface="Wingdings" panose="05000000000000000000" pitchFamily="2" charset="2"/>
              </a:rPr>
              <a:t>-6 </a:t>
            </a:r>
            <a:r>
              <a:rPr lang="en-US" b="1" dirty="0" smtClean="0">
                <a:sym typeface="Wingdings" panose="05000000000000000000" pitchFamily="2" charset="2"/>
              </a:rPr>
              <a:t>will require a (hardware or alignment) with precision of 3 </a:t>
            </a:r>
            <a:r>
              <a:rPr lang="en-CH" b="1" dirty="0" smtClean="0">
                <a:sym typeface="Symbol" panose="05050102010706020507" pitchFamily="18" charset="2"/>
              </a:rPr>
              <a:t></a:t>
            </a:r>
            <a:r>
              <a:rPr lang="en-US" b="1" dirty="0" smtClean="0">
                <a:sym typeface="Wingdings" panose="05000000000000000000" pitchFamily="2" charset="2"/>
              </a:rPr>
              <a:t>rad  (i.e. 6 microns at 2m)</a:t>
            </a:r>
          </a:p>
          <a:p>
            <a:r>
              <a:rPr lang="en-US" b="1" dirty="0">
                <a:sym typeface="Wingdings" panose="05000000000000000000" pitchFamily="2" charset="2"/>
              </a:rPr>
              <a:t> </a:t>
            </a:r>
            <a:r>
              <a:rPr lang="en-US" b="1" dirty="0" smtClean="0">
                <a:sym typeface="Wingdings" panose="05000000000000000000" pitchFamily="2" charset="2"/>
              </a:rPr>
              <a:t>               For an angle of 10 degrees the precision required is relaxed by 2 </a:t>
            </a:r>
            <a:r>
              <a:rPr lang="en-CH" b="1" dirty="0" smtClean="0">
                <a:sym typeface="Wingdings" panose="05000000000000000000" pitchFamily="2" charset="2"/>
              </a:rPr>
              <a:t>–</a:t>
            </a:r>
            <a:r>
              <a:rPr lang="en-US" b="1" dirty="0" smtClean="0">
                <a:sym typeface="Wingdings" panose="05000000000000000000" pitchFamily="2" charset="2"/>
              </a:rPr>
              <a:t> 6 </a:t>
            </a:r>
            <a:r>
              <a:rPr lang="en-CH" b="1" dirty="0">
                <a:sym typeface="Symbol" panose="05050102010706020507" pitchFamily="18" charset="2"/>
              </a:rPr>
              <a:t></a:t>
            </a:r>
            <a:r>
              <a:rPr lang="en-US" b="1" dirty="0">
                <a:sym typeface="Wingdings" panose="05000000000000000000" pitchFamily="2" charset="2"/>
              </a:rPr>
              <a:t>rad </a:t>
            </a:r>
            <a:r>
              <a:rPr lang="en-US" b="1" dirty="0" smtClean="0">
                <a:sym typeface="Wingdings" panose="05000000000000000000" pitchFamily="2" charset="2"/>
              </a:rPr>
              <a:t> or 12 microns at 2m</a:t>
            </a:r>
            <a:br>
              <a:rPr lang="en-US" b="1" dirty="0" smtClean="0">
                <a:sym typeface="Wingdings" panose="05000000000000000000" pitchFamily="2" charset="2"/>
              </a:rPr>
            </a:br>
            <a:r>
              <a:rPr lang="en-US" b="1" dirty="0" smtClean="0">
                <a:sym typeface="Wingdings" panose="05000000000000000000" pitchFamily="2" charset="2"/>
              </a:rPr>
              <a:t>                </a:t>
            </a:r>
          </a:p>
          <a:p>
            <a:r>
              <a:rPr lang="en-US" b="1" dirty="0" smtClean="0">
                <a:sym typeface="Wingdings" panose="05000000000000000000" pitchFamily="2" charset="2"/>
              </a:rPr>
              <a:t>This question is synergetic with the luminosity measurement from  </a:t>
            </a:r>
            <a:r>
              <a:rPr lang="en-US" b="1" dirty="0" err="1" smtClean="0">
                <a:sym typeface="Wingdings" panose="05000000000000000000" pitchFamily="2" charset="2"/>
              </a:rPr>
              <a:t>e+e</a:t>
            </a:r>
            <a:r>
              <a:rPr lang="en-US" b="1" dirty="0" smtClean="0">
                <a:sym typeface="Wingdings" panose="05000000000000000000" pitchFamily="2" charset="2"/>
              </a:rPr>
              <a:t>-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</a:t>
            </a:r>
            <a:r>
              <a:rPr lang="en-CH" b="1" dirty="0" smtClean="0">
                <a:sym typeface="Symbol" panose="05050102010706020507" pitchFamily="18" charset="2"/>
              </a:rPr>
              <a:t></a:t>
            </a:r>
            <a:r>
              <a:rPr lang="en-US" b="1" dirty="0" smtClean="0">
                <a:sym typeface="Symbol" panose="05050102010706020507" pitchFamily="18" charset="2"/>
              </a:rPr>
              <a:t>  events</a:t>
            </a:r>
            <a:r>
              <a:rPr lang="en-US" b="1" dirty="0">
                <a:sym typeface="Wingdings" panose="05000000000000000000" pitchFamily="2" charset="2"/>
              </a:rPr>
              <a:t> </a:t>
            </a:r>
            <a:endParaRPr lang="en-US" b="1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9598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2B7336C9-C7A3-4489-8F70-21EED3D330F7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0756066"/>
              </p:ext>
            </p:extLst>
          </p:nvPr>
        </p:nvGraphicFramePr>
        <p:xfrm>
          <a:off x="76200" y="6477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628900" y="182742"/>
            <a:ext cx="3502882" cy="36933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/>
              <a:t>s-</a:t>
            </a:r>
            <a:r>
              <a:rPr lang="fr-FR" dirty="0" err="1" smtClean="0"/>
              <a:t>channel</a:t>
            </a:r>
            <a:r>
              <a:rPr lang="fr-FR" dirty="0" smtClean="0"/>
              <a:t>: 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 err="1" smtClean="0">
                <a:sym typeface="Wingdings" panose="05000000000000000000" pitchFamily="2" charset="2"/>
              </a:rPr>
              <a:t>ee</a:t>
            </a:r>
            <a:r>
              <a:rPr lang="en-US" dirty="0" smtClean="0">
                <a:sym typeface="Wingdings" panose="05000000000000000000" pitchFamily="2" charset="2"/>
              </a:rPr>
              <a:t> =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CH" dirty="0" smtClean="0">
                <a:sym typeface="Symbol" panose="05050102010706020507" pitchFamily="18" charset="2"/>
              </a:rPr>
              <a:t></a:t>
            </a:r>
            <a:r>
              <a:rPr lang="en-US" dirty="0" smtClean="0">
                <a:sym typeface="Symbol" panose="05050102010706020507" pitchFamily="18" charset="2"/>
              </a:rPr>
              <a:t> =</a:t>
            </a:r>
            <a:r>
              <a:rPr lang="en-US" dirty="0" smtClean="0">
                <a:sym typeface="Wingdings" panose="05000000000000000000" pitchFamily="2" charset="2"/>
              </a:rPr>
              <a:t> Z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CH" dirty="0" smtClean="0">
                <a:sym typeface="Symbol" panose="05050102010706020507" pitchFamily="18" charset="2"/>
              </a:rPr>
              <a:t></a:t>
            </a:r>
            <a:endParaRPr lang="fr-FR" dirty="0"/>
          </a:p>
        </p:txBody>
      </p:sp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3066136"/>
              </p:ext>
            </p:extLst>
          </p:nvPr>
        </p:nvGraphicFramePr>
        <p:xfrm>
          <a:off x="0" y="3291840"/>
          <a:ext cx="4572000" cy="35661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70395866"/>
              </p:ext>
            </p:extLst>
          </p:nvPr>
        </p:nvGraphicFramePr>
        <p:xfrm>
          <a:off x="5982462" y="3245358"/>
          <a:ext cx="5615940" cy="4000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8604281"/>
              </p:ext>
            </p:extLst>
          </p:nvPr>
        </p:nvGraphicFramePr>
        <p:xfrm>
          <a:off x="6284976" y="399288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242816" y="2938272"/>
            <a:ext cx="2511552" cy="203132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b="1" dirty="0" err="1"/>
              <a:t>L</a:t>
            </a:r>
            <a:r>
              <a:rPr lang="fr-FR" b="1" dirty="0" err="1" smtClean="0"/>
              <a:t>arger</a:t>
            </a:r>
            <a:r>
              <a:rPr lang="fr-FR" b="1" dirty="0" smtClean="0"/>
              <a:t> </a:t>
            </a:r>
            <a:r>
              <a:rPr lang="fr-FR" b="1" dirty="0" err="1" smtClean="0"/>
              <a:t>cut</a:t>
            </a:r>
            <a:r>
              <a:rPr lang="fr-FR" b="1" dirty="0" smtClean="0"/>
              <a:t> angle 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tighter tolerance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10 degrees gives tolerance of 14 microns at 2.5 m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20 degrees gives 8 microns</a:t>
            </a:r>
            <a:endParaRPr lang="fr-FR" b="1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94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1621ED6-8DE3-44B5-9264-D47603C8F5DC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466844" y="138303"/>
            <a:ext cx="1516762" cy="584775"/>
          </a:xfrm>
          <a:prstGeom prst="rect">
            <a:avLst/>
          </a:prstGeom>
          <a:solidFill>
            <a:srgbClr val="89E0FF"/>
          </a:solidFill>
        </p:spPr>
        <p:txBody>
          <a:bodyPr wrap="none" rtlCol="0">
            <a:spAutoFit/>
          </a:bodyPr>
          <a:lstStyle/>
          <a:p>
            <a:r>
              <a:rPr lang="fr-FR" sz="3200" dirty="0" err="1" smtClean="0"/>
              <a:t>ee</a:t>
            </a:r>
            <a:r>
              <a:rPr lang="fr-FR" sz="3200" dirty="0" smtClean="0"/>
              <a:t> </a:t>
            </a:r>
            <a:r>
              <a:rPr lang="en-CH" sz="3200" dirty="0" smtClean="0">
                <a:sym typeface="Wingdings" panose="05000000000000000000" pitchFamily="2" charset="2"/>
              </a:rPr>
              <a:t></a:t>
            </a:r>
            <a:r>
              <a:rPr lang="en-US" sz="3200" dirty="0" smtClean="0">
                <a:sym typeface="Wingdings" panose="05000000000000000000" pitchFamily="2" charset="2"/>
              </a:rPr>
              <a:t> </a:t>
            </a:r>
            <a:r>
              <a:rPr lang="en-CH" sz="3200" dirty="0" smtClean="0">
                <a:sym typeface="Symbol" panose="05050102010706020507" pitchFamily="18" charset="2"/>
              </a:rPr>
              <a:t></a:t>
            </a:r>
            <a:endParaRPr lang="fr-FR" sz="3200" dirty="0"/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57013653"/>
              </p:ext>
            </p:extLst>
          </p:nvPr>
        </p:nvGraphicFramePr>
        <p:xfrm>
          <a:off x="225552" y="861822"/>
          <a:ext cx="5394960" cy="44416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90179081"/>
              </p:ext>
            </p:extLst>
          </p:nvPr>
        </p:nvGraphicFramePr>
        <p:xfrm>
          <a:off x="5986272" y="850392"/>
          <a:ext cx="6205728" cy="37947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719328" y="4754880"/>
            <a:ext cx="11148821" cy="221599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Lower</a:t>
            </a:r>
            <a:r>
              <a:rPr lang="fr-FR" sz="2400" b="1" dirty="0" smtClean="0"/>
              <a:t> angle </a:t>
            </a:r>
            <a:r>
              <a:rPr lang="fr-FR" sz="2400" b="1" dirty="0" err="1" smtClean="0"/>
              <a:t>cut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gives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higher</a:t>
            </a:r>
            <a:r>
              <a:rPr lang="fr-FR" sz="2400" b="1" dirty="0" smtClean="0"/>
              <a:t> cross-section, but angle </a:t>
            </a:r>
            <a:r>
              <a:rPr lang="fr-FR" sz="2400" b="1" dirty="0" err="1" smtClean="0"/>
              <a:t>cut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tolerance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becomes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tighter</a:t>
            </a:r>
            <a:r>
              <a:rPr lang="fr-FR" sz="2400" b="1" dirty="0" smtClean="0"/>
              <a:t>. </a:t>
            </a:r>
          </a:p>
          <a:p>
            <a:r>
              <a:rPr lang="fr-FR" sz="2400" b="1" dirty="0" smtClean="0"/>
              <a:t>The </a:t>
            </a:r>
            <a:r>
              <a:rPr lang="fr-FR" sz="2400" b="1" dirty="0" err="1" smtClean="0"/>
              <a:t>precision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never</a:t>
            </a:r>
            <a:r>
              <a:rPr lang="fr-FR" sz="2400" b="1" dirty="0" smtClean="0"/>
              <a:t> as good as the </a:t>
            </a:r>
            <a:r>
              <a:rPr lang="fr-FR" sz="2400" b="1" dirty="0" err="1" smtClean="0"/>
              <a:t>statistical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error</a:t>
            </a:r>
            <a:r>
              <a:rPr lang="fr-FR" sz="2400" b="1" dirty="0" smtClean="0"/>
              <a:t> of the large angle lepton </a:t>
            </a:r>
            <a:r>
              <a:rPr lang="fr-FR" sz="2400" b="1" dirty="0" err="1" smtClean="0"/>
              <a:t>samples</a:t>
            </a:r>
            <a:endParaRPr lang="fr-FR" sz="2400" b="1" dirty="0" smtClean="0"/>
          </a:p>
          <a:p>
            <a:r>
              <a:rPr lang="fr-FR" sz="2400" b="1" dirty="0" smtClean="0"/>
              <a:t>but  for a 10 </a:t>
            </a:r>
            <a:r>
              <a:rPr lang="fr-FR" sz="2400" b="1" dirty="0" err="1" smtClean="0"/>
              <a:t>degrees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cut</a:t>
            </a:r>
            <a:r>
              <a:rPr lang="fr-FR" sz="2400" b="1" dirty="0" smtClean="0"/>
              <a:t> the </a:t>
            </a:r>
            <a:r>
              <a:rPr lang="fr-FR" sz="2400" b="1" dirty="0" err="1" smtClean="0"/>
              <a:t>required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tolerance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not as </a:t>
            </a:r>
            <a:r>
              <a:rPr lang="fr-FR" sz="2400" b="1" dirty="0" err="1" smtClean="0"/>
              <a:t>tight</a:t>
            </a:r>
            <a:r>
              <a:rPr lang="fr-FR" sz="2400" b="1" dirty="0" smtClean="0"/>
              <a:t>.</a:t>
            </a:r>
          </a:p>
          <a:p>
            <a:r>
              <a:rPr lang="fr-FR" sz="2400" b="1" dirty="0" smtClean="0"/>
              <a:t>The </a:t>
            </a:r>
            <a:r>
              <a:rPr lang="fr-FR" sz="2400" b="1" dirty="0" err="1" smtClean="0"/>
              <a:t>angular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tolerance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accompanied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with</a:t>
            </a:r>
            <a:r>
              <a:rPr lang="fr-FR" sz="2400" b="1" dirty="0" smtClean="0"/>
              <a:t> a z position </a:t>
            </a:r>
            <a:r>
              <a:rPr lang="fr-FR" sz="2400" b="1" dirty="0" err="1" smtClean="0"/>
              <a:t>requirement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which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is</a:t>
            </a:r>
            <a:r>
              <a:rPr lang="fr-FR" sz="2400" b="1" dirty="0" smtClean="0"/>
              <a:t> </a:t>
            </a:r>
            <a:r>
              <a:rPr lang="fr-FR" sz="2400" b="1" dirty="0" err="1" smtClean="0"/>
              <a:t>typically</a:t>
            </a:r>
            <a:r>
              <a:rPr lang="fr-FR" sz="2400" b="1" dirty="0" smtClean="0"/>
              <a:t> </a:t>
            </a:r>
          </a:p>
          <a:p>
            <a:r>
              <a:rPr lang="fr-FR" sz="2400" b="1" dirty="0" smtClean="0"/>
              <a:t>5-10 times looser.</a:t>
            </a:r>
          </a:p>
          <a:p>
            <a:endParaRPr lang="fr-FR" dirty="0"/>
          </a:p>
        </p:txBody>
      </p:sp>
      <p:sp>
        <p:nvSpPr>
          <p:cNvPr id="9" name="TextBox 8"/>
          <p:cNvSpPr txBox="1"/>
          <p:nvPr/>
        </p:nvSpPr>
        <p:spPr>
          <a:xfrm>
            <a:off x="4876800" y="1402080"/>
            <a:ext cx="2511552" cy="258532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b="1" dirty="0" err="1"/>
              <a:t>L</a:t>
            </a:r>
            <a:r>
              <a:rPr lang="fr-FR" b="1" dirty="0" err="1" smtClean="0"/>
              <a:t>arger</a:t>
            </a:r>
            <a:r>
              <a:rPr lang="fr-FR" b="1" dirty="0" smtClean="0"/>
              <a:t> </a:t>
            </a:r>
            <a:r>
              <a:rPr lang="fr-FR" b="1" dirty="0" err="1" smtClean="0"/>
              <a:t>cut</a:t>
            </a:r>
            <a:r>
              <a:rPr lang="fr-FR" b="1" dirty="0" smtClean="0"/>
              <a:t> angle </a:t>
            </a:r>
          </a:p>
          <a:p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less statistics and less precision</a:t>
            </a:r>
            <a:endParaRPr lang="fr-FR" b="1" dirty="0" smtClean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looser tolerance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10 degrees gives tolerance of 25 microns at 2.5 m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en-US" b="1" dirty="0" smtClean="0">
                <a:sym typeface="Wingdings" panose="05000000000000000000" pitchFamily="2" charset="2"/>
              </a:rPr>
              <a:t>20 degrees gives 38 microns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2465254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DD94281D-CA99-4867-BB16-882806B809E5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50720" y="97536"/>
            <a:ext cx="37392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800" b="1" dirty="0"/>
              <a:t>D</a:t>
            </a:r>
            <a:r>
              <a:rPr lang="fr-FR" sz="2800" b="1" dirty="0" smtClean="0"/>
              <a:t>etector </a:t>
            </a:r>
            <a:r>
              <a:rPr lang="fr-FR" sz="2800" b="1" dirty="0" err="1" smtClean="0"/>
              <a:t>considerations</a:t>
            </a:r>
            <a:endParaRPr lang="fr-FR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19456" y="804672"/>
            <a:ext cx="4735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The main background for the </a:t>
            </a:r>
            <a:r>
              <a:rPr lang="fr-FR" b="1" dirty="0" err="1" smtClean="0"/>
              <a:t>diphoton</a:t>
            </a:r>
            <a:r>
              <a:rPr lang="fr-FR" b="1" dirty="0" smtClean="0"/>
              <a:t> </a:t>
            </a:r>
            <a:r>
              <a:rPr lang="fr-FR" b="1" dirty="0" err="1" smtClean="0"/>
              <a:t>channel</a:t>
            </a:r>
            <a:r>
              <a:rPr lang="fr-FR" b="1" dirty="0" smtClean="0"/>
              <a:t> </a:t>
            </a:r>
          </a:p>
          <a:p>
            <a:r>
              <a:rPr lang="fr-FR" b="1" dirty="0" err="1" smtClean="0"/>
              <a:t>is</a:t>
            </a:r>
            <a:r>
              <a:rPr lang="fr-FR" b="1" dirty="0" smtClean="0"/>
              <a:t> the t-</a:t>
            </a:r>
            <a:r>
              <a:rPr lang="fr-FR" b="1" dirty="0" err="1" smtClean="0"/>
              <a:t>channel</a:t>
            </a:r>
            <a:r>
              <a:rPr lang="fr-FR" b="1" dirty="0" smtClean="0"/>
              <a:t> </a:t>
            </a:r>
            <a:r>
              <a:rPr lang="fr-FR" b="1" dirty="0" err="1" smtClean="0"/>
              <a:t>Bhabha</a:t>
            </a:r>
            <a:r>
              <a:rPr lang="fr-FR" b="1" dirty="0" smtClean="0"/>
              <a:t> </a:t>
            </a:r>
            <a:r>
              <a:rPr lang="fr-FR" b="1" dirty="0" err="1" smtClean="0"/>
              <a:t>scattering</a:t>
            </a:r>
            <a:r>
              <a:rPr lang="fr-FR" b="1" dirty="0" smtClean="0"/>
              <a:t>. </a:t>
            </a:r>
            <a:endParaRPr lang="fr-FR" b="1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0019" y="1360935"/>
            <a:ext cx="5724205" cy="491683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965317" y="5881116"/>
            <a:ext cx="482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0.98</a:t>
            </a:r>
            <a:endParaRPr lang="fr-FR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86144" y="231648"/>
            <a:ext cx="5705856" cy="424731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b="1" dirty="0" smtClean="0"/>
              <a:t>1. It </a:t>
            </a:r>
            <a:r>
              <a:rPr lang="fr-FR" b="1" dirty="0" err="1"/>
              <a:t>is</a:t>
            </a:r>
            <a:r>
              <a:rPr lang="fr-FR" b="1" dirty="0"/>
              <a:t> essential to place a </a:t>
            </a:r>
            <a:r>
              <a:rPr lang="fr-FR" b="1" dirty="0" err="1"/>
              <a:t>tracker</a:t>
            </a:r>
            <a:r>
              <a:rPr lang="fr-FR" b="1" dirty="0"/>
              <a:t> in </a:t>
            </a:r>
            <a:r>
              <a:rPr lang="fr-FR" b="1" dirty="0" smtClean="0"/>
              <a:t>front </a:t>
            </a:r>
            <a:r>
              <a:rPr lang="fr-FR" b="1" dirty="0"/>
              <a:t>of the </a:t>
            </a:r>
            <a:r>
              <a:rPr lang="fr-FR" b="1" dirty="0" err="1" smtClean="0"/>
              <a:t>calorimeter</a:t>
            </a:r>
            <a:r>
              <a:rPr lang="fr-FR" b="1" dirty="0" smtClean="0"/>
              <a:t> in </a:t>
            </a:r>
            <a:r>
              <a:rPr lang="fr-FR" b="1" dirty="0" err="1" smtClean="0"/>
              <a:t>order</a:t>
            </a:r>
            <a:r>
              <a:rPr lang="fr-FR" b="1" dirty="0" smtClean="0"/>
              <a:t> to </a:t>
            </a:r>
            <a:r>
              <a:rPr lang="fr-FR" b="1" dirty="0" err="1" smtClean="0"/>
              <a:t>separate</a:t>
            </a:r>
            <a:r>
              <a:rPr lang="fr-FR" b="1" dirty="0" smtClean="0"/>
              <a:t> </a:t>
            </a:r>
            <a:r>
              <a:rPr lang="fr-FR" b="1" dirty="0" err="1" smtClean="0"/>
              <a:t>electron</a:t>
            </a:r>
            <a:r>
              <a:rPr lang="fr-FR" b="1" dirty="0" smtClean="0"/>
              <a:t> </a:t>
            </a:r>
            <a:r>
              <a:rPr lang="fr-FR" b="1" dirty="0" err="1" smtClean="0"/>
              <a:t>from</a:t>
            </a:r>
            <a:r>
              <a:rPr lang="fr-FR" b="1" dirty="0" smtClean="0"/>
              <a:t> photon.</a:t>
            </a:r>
          </a:p>
          <a:p>
            <a:endParaRPr lang="fr-FR" b="1" dirty="0"/>
          </a:p>
          <a:p>
            <a:r>
              <a:rPr lang="fr-FR" b="1" dirty="0" smtClean="0"/>
              <a:t>2. The least </a:t>
            </a:r>
            <a:r>
              <a:rPr lang="fr-FR" b="1" dirty="0" err="1" smtClean="0"/>
              <a:t>material</a:t>
            </a:r>
            <a:r>
              <a:rPr lang="fr-FR" b="1" dirty="0" smtClean="0"/>
              <a:t> </a:t>
            </a:r>
            <a:r>
              <a:rPr lang="fr-FR" b="1" dirty="0" err="1" smtClean="0"/>
              <a:t>between</a:t>
            </a:r>
            <a:r>
              <a:rPr lang="fr-FR" b="1" dirty="0" smtClean="0"/>
              <a:t> the IP and the first sensitive </a:t>
            </a:r>
            <a:r>
              <a:rPr lang="fr-FR" b="1" dirty="0" err="1" smtClean="0"/>
              <a:t>element</a:t>
            </a:r>
            <a:r>
              <a:rPr lang="fr-FR" b="1" dirty="0" smtClean="0"/>
              <a:t> the </a:t>
            </a:r>
            <a:r>
              <a:rPr lang="fr-FR" b="1" dirty="0" err="1" smtClean="0"/>
              <a:t>better</a:t>
            </a:r>
            <a:r>
              <a:rPr lang="fr-FR" b="1" dirty="0" smtClean="0"/>
              <a:t>. </a:t>
            </a:r>
          </a:p>
          <a:p>
            <a:endParaRPr lang="fr-FR" b="1" dirty="0"/>
          </a:p>
          <a:p>
            <a:r>
              <a:rPr lang="fr-FR" b="1" dirty="0" smtClean="0"/>
              <a:t>3. the </a:t>
            </a:r>
            <a:r>
              <a:rPr lang="fr-FR" b="1" dirty="0" err="1" smtClean="0"/>
              <a:t>critical</a:t>
            </a:r>
            <a:r>
              <a:rPr lang="fr-FR" b="1" dirty="0" smtClean="0"/>
              <a:t> </a:t>
            </a:r>
            <a:r>
              <a:rPr lang="fr-FR" b="1" dirty="0" err="1" smtClean="0"/>
              <a:t>number</a:t>
            </a:r>
            <a:r>
              <a:rPr lang="fr-FR" b="1" dirty="0" smtClean="0"/>
              <a:t> if ‘how </a:t>
            </a:r>
            <a:r>
              <a:rPr lang="fr-FR" b="1" dirty="0" err="1" smtClean="0"/>
              <a:t>many</a:t>
            </a:r>
            <a:r>
              <a:rPr lang="fr-FR" b="1" dirty="0" smtClean="0"/>
              <a:t> 45 </a:t>
            </a:r>
            <a:r>
              <a:rPr lang="fr-FR" b="1" dirty="0" err="1" smtClean="0"/>
              <a:t>GeV</a:t>
            </a:r>
            <a:r>
              <a:rPr lang="fr-FR" b="1" dirty="0" smtClean="0"/>
              <a:t> </a:t>
            </a:r>
            <a:r>
              <a:rPr lang="fr-FR" b="1" dirty="0" err="1" smtClean="0"/>
              <a:t>electrons</a:t>
            </a:r>
            <a:r>
              <a:rPr lang="fr-FR" b="1" dirty="0" smtClean="0"/>
              <a:t> </a:t>
            </a:r>
            <a:r>
              <a:rPr lang="fr-FR" b="1" dirty="0" err="1" smtClean="0"/>
              <a:t>give</a:t>
            </a:r>
            <a:r>
              <a:rPr lang="fr-FR" b="1" dirty="0" smtClean="0"/>
              <a:t> no </a:t>
            </a:r>
            <a:r>
              <a:rPr lang="fr-FR" b="1" dirty="0" err="1" smtClean="0"/>
              <a:t>track</a:t>
            </a:r>
            <a:r>
              <a:rPr lang="fr-FR" b="1" dirty="0" smtClean="0"/>
              <a:t>’ (</a:t>
            </a:r>
            <a:r>
              <a:rPr lang="fr-FR" b="1" dirty="0" err="1" smtClean="0"/>
              <a:t>catastrophic</a:t>
            </a:r>
            <a:r>
              <a:rPr lang="fr-FR" b="1" dirty="0" smtClean="0"/>
              <a:t> </a:t>
            </a:r>
            <a:r>
              <a:rPr lang="fr-FR" b="1" dirty="0" err="1" smtClean="0"/>
              <a:t>bremsstrahlung</a:t>
            </a:r>
            <a:r>
              <a:rPr lang="fr-FR" b="1" dirty="0" smtClean="0"/>
              <a:t>)  </a:t>
            </a:r>
          </a:p>
          <a:p>
            <a:endParaRPr lang="fr-FR" b="1" dirty="0"/>
          </a:p>
          <a:p>
            <a:r>
              <a:rPr lang="fr-FR" b="1" dirty="0" smtClean="0">
                <a:solidFill>
                  <a:srgbClr val="FF0000"/>
                </a:solidFill>
              </a:rPr>
              <a:t>4. </a:t>
            </a:r>
            <a:r>
              <a:rPr lang="fr-FR" b="1" dirty="0" err="1" smtClean="0">
                <a:solidFill>
                  <a:srgbClr val="FF0000"/>
                </a:solidFill>
              </a:rPr>
              <a:t>presence</a:t>
            </a:r>
            <a:r>
              <a:rPr lang="fr-FR" b="1" dirty="0" smtClean="0">
                <a:solidFill>
                  <a:srgbClr val="FF0000"/>
                </a:solidFill>
              </a:rPr>
              <a:t> of </a:t>
            </a:r>
            <a:r>
              <a:rPr lang="fr-FR" b="1" dirty="0" err="1" smtClean="0">
                <a:solidFill>
                  <a:srgbClr val="FF0000"/>
                </a:solidFill>
              </a:rPr>
              <a:t>two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sides</a:t>
            </a:r>
            <a:r>
              <a:rPr lang="fr-FR" b="1" dirty="0" smtClean="0">
                <a:solidFill>
                  <a:srgbClr val="FF0000"/>
                </a:solidFill>
              </a:rPr>
              <a:t> per </a:t>
            </a:r>
            <a:r>
              <a:rPr lang="fr-FR" b="1" dirty="0" err="1" smtClean="0">
                <a:solidFill>
                  <a:srgbClr val="FF0000"/>
                </a:solidFill>
              </a:rPr>
              <a:t>event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will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be</a:t>
            </a:r>
            <a:r>
              <a:rPr lang="fr-FR" b="1" dirty="0" smtClean="0">
                <a:solidFill>
                  <a:srgbClr val="FF0000"/>
                </a:solidFill>
              </a:rPr>
              <a:t> of </a:t>
            </a:r>
            <a:r>
              <a:rPr lang="fr-FR" b="1" dirty="0" err="1" smtClean="0">
                <a:solidFill>
                  <a:srgbClr val="FF0000"/>
                </a:solidFill>
              </a:rPr>
              <a:t>great</a:t>
            </a:r>
            <a:r>
              <a:rPr lang="fr-FR" b="1" dirty="0" smtClean="0">
                <a:solidFill>
                  <a:srgbClr val="FF0000"/>
                </a:solidFill>
              </a:rPr>
              <a:t> help.</a:t>
            </a:r>
          </a:p>
          <a:p>
            <a:endParaRPr lang="fr-FR" b="1" dirty="0" smtClean="0"/>
          </a:p>
          <a:p>
            <a:r>
              <a:rPr lang="fr-FR" b="1" dirty="0" err="1" smtClean="0"/>
              <a:t>whenever</a:t>
            </a:r>
            <a:r>
              <a:rPr lang="fr-FR" b="1" dirty="0" smtClean="0"/>
              <a:t> possible </a:t>
            </a:r>
            <a:r>
              <a:rPr lang="fr-FR" b="1" dirty="0" err="1" smtClean="0"/>
              <a:t>tracking</a:t>
            </a:r>
            <a:r>
              <a:rPr lang="fr-FR" b="1" dirty="0" smtClean="0"/>
              <a:t> </a:t>
            </a:r>
            <a:r>
              <a:rPr lang="fr-FR" b="1" dirty="0" err="1" smtClean="0"/>
              <a:t>elements</a:t>
            </a:r>
            <a:r>
              <a:rPr lang="fr-FR" b="1" dirty="0" smtClean="0"/>
              <a:t> </a:t>
            </a:r>
            <a:r>
              <a:rPr lang="fr-FR" b="1" dirty="0" err="1" smtClean="0"/>
              <a:t>should</a:t>
            </a:r>
            <a:r>
              <a:rPr lang="fr-FR" b="1" dirty="0" smtClean="0"/>
              <a:t> </a:t>
            </a:r>
            <a:r>
              <a:rPr lang="fr-FR" b="1" dirty="0" err="1" smtClean="0"/>
              <a:t>be</a:t>
            </a:r>
            <a:r>
              <a:rPr lang="fr-FR" b="1" dirty="0" smtClean="0"/>
              <a:t> </a:t>
            </a:r>
            <a:r>
              <a:rPr lang="fr-FR" b="1" dirty="0" err="1" smtClean="0"/>
              <a:t>perpendicular</a:t>
            </a:r>
            <a:r>
              <a:rPr lang="fr-FR" b="1" dirty="0" smtClean="0"/>
              <a:t> to the </a:t>
            </a:r>
            <a:r>
              <a:rPr lang="fr-FR" b="1" dirty="0" err="1" smtClean="0"/>
              <a:t>beam</a:t>
            </a:r>
            <a:r>
              <a:rPr lang="fr-FR" b="1" dirty="0" smtClean="0"/>
              <a:t> axis </a:t>
            </a:r>
            <a:endParaRPr lang="fr-FR" b="1" dirty="0"/>
          </a:p>
          <a:p>
            <a:endParaRPr lang="fr-FR" b="1" dirty="0" smtClean="0"/>
          </a:p>
          <a:p>
            <a:r>
              <a:rPr lang="fr-FR" b="1" dirty="0" smtClean="0"/>
              <a:t> </a:t>
            </a:r>
            <a:endParaRPr lang="fr-FR" b="1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192" y="4079432"/>
            <a:ext cx="4102200" cy="242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04625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858AB9E-7064-47AB-A3CB-455C611C92E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19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64864" y="222504"/>
            <a:ext cx="3072384" cy="523220"/>
          </a:xfrm>
          <a:prstGeom prst="rect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800" b="1" dirty="0" err="1" smtClean="0"/>
              <a:t>status</a:t>
            </a:r>
            <a:r>
              <a:rPr lang="fr-FR" sz="2800" b="1" dirty="0" smtClean="0"/>
              <a:t> and </a:t>
            </a:r>
            <a:r>
              <a:rPr lang="fr-FR" sz="2800" b="1" dirty="0" err="1" smtClean="0"/>
              <a:t>outlook</a:t>
            </a:r>
            <a:endParaRPr lang="fr-FR" sz="28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97409" y="1353312"/>
            <a:ext cx="1078992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for the t-</a:t>
            </a:r>
            <a:r>
              <a:rPr lang="fr-FR" sz="2000" dirty="0" err="1" smtClean="0"/>
              <a:t>channel</a:t>
            </a:r>
            <a:r>
              <a:rPr lang="fr-FR" sz="2000" dirty="0" smtClean="0"/>
              <a:t> </a:t>
            </a:r>
            <a:r>
              <a:rPr lang="fr-FR" sz="2000" dirty="0" err="1" smtClean="0"/>
              <a:t>Bhabha</a:t>
            </a:r>
            <a:r>
              <a:rPr lang="fr-FR" sz="2000" dirty="0" smtClean="0"/>
              <a:t>, Z </a:t>
            </a:r>
            <a:r>
              <a:rPr lang="fr-FR" sz="2000" dirty="0" err="1" smtClean="0"/>
              <a:t>leptonic</a:t>
            </a:r>
            <a:r>
              <a:rPr lang="fr-FR" sz="2000" dirty="0" smtClean="0"/>
              <a:t> </a:t>
            </a:r>
            <a:r>
              <a:rPr lang="fr-FR" sz="2000" dirty="0" err="1" smtClean="0"/>
              <a:t>decays</a:t>
            </a:r>
            <a:r>
              <a:rPr lang="fr-FR" sz="2000" dirty="0" smtClean="0"/>
              <a:t>, and </a:t>
            </a:r>
            <a:r>
              <a:rPr lang="fr-FR" sz="2000" dirty="0" err="1" smtClean="0"/>
              <a:t>two</a:t>
            </a:r>
            <a:r>
              <a:rPr lang="fr-FR" sz="2000" dirty="0" smtClean="0"/>
              <a:t> gamma  </a:t>
            </a:r>
            <a:r>
              <a:rPr lang="fr-FR" sz="2000" dirty="0" err="1" smtClean="0"/>
              <a:t>channel</a:t>
            </a:r>
            <a:r>
              <a:rPr lang="fr-FR" sz="2000" dirty="0" smtClean="0"/>
              <a:t>, a dominant and </a:t>
            </a:r>
            <a:r>
              <a:rPr lang="fr-FR" sz="2000" dirty="0" err="1" smtClean="0"/>
              <a:t>straightforward</a:t>
            </a:r>
            <a:r>
              <a:rPr lang="fr-FR" sz="2000" dirty="0" smtClean="0"/>
              <a:t> </a:t>
            </a:r>
            <a:r>
              <a:rPr lang="fr-FR" sz="2000" dirty="0" err="1" smtClean="0"/>
              <a:t>systematic</a:t>
            </a:r>
            <a:r>
              <a:rPr lang="fr-FR" sz="2000" dirty="0" smtClean="0"/>
              <a:t>  </a:t>
            </a:r>
            <a:r>
              <a:rPr lang="fr-FR" sz="2000" dirty="0" err="1" smtClean="0"/>
              <a:t>uncertainty</a:t>
            </a:r>
            <a:r>
              <a:rPr lang="fr-FR" sz="2000" dirty="0" smtClean="0"/>
              <a:t> arises </a:t>
            </a:r>
            <a:r>
              <a:rPr lang="fr-FR" sz="2000" dirty="0" err="1" smtClean="0"/>
              <a:t>from</a:t>
            </a:r>
            <a:r>
              <a:rPr lang="fr-FR" sz="2000" dirty="0" smtClean="0"/>
              <a:t> the </a:t>
            </a:r>
            <a:r>
              <a:rPr lang="fr-FR" sz="2000" dirty="0" err="1" smtClean="0"/>
              <a:t>definition</a:t>
            </a:r>
            <a:r>
              <a:rPr lang="fr-FR" sz="2000" dirty="0" smtClean="0"/>
              <a:t> of the </a:t>
            </a:r>
            <a:r>
              <a:rPr lang="fr-FR" sz="2000" dirty="0" err="1" smtClean="0"/>
              <a:t>low</a:t>
            </a:r>
            <a:r>
              <a:rPr lang="fr-FR" sz="2000" dirty="0" smtClean="0"/>
              <a:t> angle </a:t>
            </a:r>
            <a:r>
              <a:rPr lang="fr-FR" sz="2000" dirty="0" err="1" smtClean="0"/>
              <a:t>cut</a:t>
            </a:r>
            <a:r>
              <a:rPr lang="fr-FR" sz="2000" dirty="0" smtClean="0"/>
              <a:t>, </a:t>
            </a:r>
            <a:r>
              <a:rPr lang="fr-FR" sz="2000" dirty="0" err="1" smtClean="0"/>
              <a:t>which</a:t>
            </a:r>
            <a:r>
              <a:rPr lang="fr-FR" sz="2000" dirty="0" smtClean="0"/>
              <a:t> </a:t>
            </a:r>
            <a:r>
              <a:rPr lang="fr-FR" sz="2000" dirty="0" err="1" smtClean="0"/>
              <a:t>defines</a:t>
            </a:r>
            <a:r>
              <a:rPr lang="fr-FR" sz="2000" dirty="0" smtClean="0"/>
              <a:t> a </a:t>
            </a:r>
            <a:r>
              <a:rPr lang="fr-FR" sz="2000" dirty="0" err="1" smtClean="0"/>
              <a:t>solid</a:t>
            </a:r>
            <a:r>
              <a:rPr lang="fr-FR" sz="2000" dirty="0" smtClean="0"/>
              <a:t> angle in </a:t>
            </a:r>
            <a:r>
              <a:rPr lang="fr-FR" sz="2000" dirty="0" err="1" smtClean="0"/>
              <a:t>space</a:t>
            </a:r>
            <a:r>
              <a:rPr lang="fr-FR" sz="2000" dirty="0" smtClean="0"/>
              <a:t>. </a:t>
            </a:r>
          </a:p>
          <a:p>
            <a:endParaRPr lang="fr-FR" sz="2000" dirty="0"/>
          </a:p>
          <a:p>
            <a:r>
              <a:rPr lang="fr-FR" sz="2000" dirty="0" err="1" smtClean="0"/>
              <a:t>Examples</a:t>
            </a:r>
            <a:r>
              <a:rPr lang="fr-FR" sz="2000" dirty="0" smtClean="0"/>
              <a:t> and </a:t>
            </a:r>
            <a:r>
              <a:rPr lang="fr-FR" sz="2000" dirty="0" err="1" smtClean="0"/>
              <a:t>curves</a:t>
            </a:r>
            <a:r>
              <a:rPr lang="fr-FR" sz="2000" dirty="0" smtClean="0"/>
              <a:t> have been </a:t>
            </a:r>
            <a:r>
              <a:rPr lang="fr-FR" sz="2000" dirty="0" err="1" smtClean="0"/>
              <a:t>produced</a:t>
            </a:r>
            <a:r>
              <a:rPr lang="fr-FR" sz="2000" dirty="0" smtClean="0"/>
              <a:t>. </a:t>
            </a:r>
          </a:p>
          <a:p>
            <a:endParaRPr lang="fr-FR" sz="2000" dirty="0"/>
          </a:p>
          <a:p>
            <a:r>
              <a:rPr lang="fr-FR" sz="2000" dirty="0" smtClean="0"/>
              <a:t>A question arises : are the </a:t>
            </a:r>
            <a:r>
              <a:rPr lang="fr-FR" sz="2000" dirty="0" err="1" smtClean="0"/>
              <a:t>two</a:t>
            </a:r>
            <a:r>
              <a:rPr lang="fr-FR" sz="2000" dirty="0" smtClean="0"/>
              <a:t> </a:t>
            </a:r>
            <a:r>
              <a:rPr lang="fr-FR" sz="2000" dirty="0" err="1" smtClean="0"/>
              <a:t>sides</a:t>
            </a:r>
            <a:r>
              <a:rPr lang="fr-FR" sz="2000" dirty="0" smtClean="0"/>
              <a:t> of a detector </a:t>
            </a:r>
            <a:r>
              <a:rPr lang="fr-FR" sz="2000" dirty="0" err="1" smtClean="0"/>
              <a:t>independent</a:t>
            </a:r>
            <a:r>
              <a:rPr lang="fr-FR" sz="2000" dirty="0" smtClean="0"/>
              <a:t> or </a:t>
            </a:r>
            <a:r>
              <a:rPr lang="fr-FR" sz="2000" dirty="0" err="1" smtClean="0"/>
              <a:t>fully</a:t>
            </a:r>
            <a:r>
              <a:rPr lang="fr-FR" sz="2000" dirty="0" smtClean="0"/>
              <a:t> </a:t>
            </a:r>
            <a:r>
              <a:rPr lang="fr-FR" sz="2000" dirty="0" err="1" smtClean="0"/>
              <a:t>correlated</a:t>
            </a:r>
            <a:r>
              <a:rPr lang="fr-FR" sz="2000" dirty="0" smtClean="0"/>
              <a:t>? </a:t>
            </a:r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sz="2000" dirty="0" err="1" smtClean="0"/>
              <a:t>indepenance</a:t>
            </a:r>
            <a:r>
              <a:rPr lang="fr-FR" sz="2000" dirty="0" smtClean="0"/>
              <a:t> </a:t>
            </a:r>
            <a:r>
              <a:rPr lang="fr-FR" sz="2000" dirty="0" err="1" smtClean="0"/>
              <a:t>losens</a:t>
            </a:r>
            <a:r>
              <a:rPr lang="fr-FR" sz="2000" dirty="0" smtClean="0"/>
              <a:t> </a:t>
            </a:r>
            <a:r>
              <a:rPr lang="fr-FR" sz="2000" dirty="0" err="1" smtClean="0"/>
              <a:t>tolerance</a:t>
            </a:r>
            <a:r>
              <a:rPr lang="fr-FR" sz="2000" dirty="0" smtClean="0"/>
              <a:t> by </a:t>
            </a:r>
            <a:r>
              <a:rPr lang="fr-FR" sz="2000" dirty="0" err="1" smtClean="0"/>
              <a:t>sqrt</a:t>
            </a:r>
            <a:r>
              <a:rPr lang="fr-FR" sz="2000" dirty="0" smtClean="0"/>
              <a:t>(2)</a:t>
            </a:r>
          </a:p>
          <a:p>
            <a:endParaRPr lang="fr-FR" sz="2000" dirty="0"/>
          </a:p>
          <a:p>
            <a:r>
              <a:rPr lang="fr-FR" sz="2000" dirty="0" smtClean="0"/>
              <a:t>The </a:t>
            </a:r>
            <a:r>
              <a:rPr lang="fr-FR" sz="2000" dirty="0" err="1" smtClean="0"/>
              <a:t>systematic</a:t>
            </a:r>
            <a:r>
              <a:rPr lang="fr-FR" sz="2000" dirty="0" smtClean="0"/>
              <a:t> has been </a:t>
            </a:r>
            <a:r>
              <a:rPr lang="fr-FR" sz="2000" dirty="0" err="1" smtClean="0"/>
              <a:t>considered</a:t>
            </a:r>
            <a:r>
              <a:rPr lang="fr-FR" sz="2000" dirty="0" smtClean="0"/>
              <a:t> to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independent</a:t>
            </a:r>
            <a:r>
              <a:rPr lang="fr-FR" sz="2000" dirty="0" smtClean="0"/>
              <a:t> </a:t>
            </a:r>
            <a:r>
              <a:rPr lang="fr-FR" sz="2000" dirty="0" err="1" smtClean="0"/>
              <a:t>between</a:t>
            </a:r>
            <a:r>
              <a:rPr lang="fr-FR" sz="2000" dirty="0" smtClean="0"/>
              <a:t> detectors </a:t>
            </a:r>
          </a:p>
          <a:p>
            <a:r>
              <a:rPr lang="fr-FR" sz="2000" dirty="0" smtClean="0"/>
              <a:t>(</a:t>
            </a:r>
            <a:r>
              <a:rPr lang="fr-FR" sz="2000" dirty="0" err="1" smtClean="0"/>
              <a:t>precision</a:t>
            </a:r>
            <a:r>
              <a:rPr lang="fr-FR" sz="2000" dirty="0" smtClean="0"/>
              <a:t> </a:t>
            </a:r>
            <a:r>
              <a:rPr lang="fr-FR" sz="2000" dirty="0" err="1" smtClean="0"/>
              <a:t>improves</a:t>
            </a:r>
            <a:r>
              <a:rPr lang="fr-FR" sz="2000" dirty="0" smtClean="0"/>
              <a:t> </a:t>
            </a:r>
            <a:r>
              <a:rPr lang="fr-FR" sz="2000" dirty="0" err="1" smtClean="0"/>
              <a:t>with</a:t>
            </a:r>
            <a:r>
              <a:rPr lang="fr-FR" sz="2000" dirty="0"/>
              <a:t> </a:t>
            </a:r>
            <a:r>
              <a:rPr lang="fr-FR" sz="2000" dirty="0" err="1" smtClean="0"/>
              <a:t>number</a:t>
            </a:r>
            <a:r>
              <a:rPr lang="fr-FR" sz="2000" dirty="0" smtClean="0"/>
              <a:t> of detectors) </a:t>
            </a:r>
            <a:r>
              <a:rPr lang="fr-FR" sz="2000" dirty="0" err="1" smtClean="0"/>
              <a:t>this</a:t>
            </a:r>
            <a:r>
              <a:rPr lang="fr-FR" sz="2000" dirty="0" smtClean="0"/>
              <a:t> </a:t>
            </a:r>
            <a:r>
              <a:rPr lang="fr-FR" sz="2000" dirty="0" err="1" smtClean="0"/>
              <a:t>will</a:t>
            </a:r>
            <a:r>
              <a:rPr lang="fr-FR" sz="2000" dirty="0" smtClean="0"/>
              <a:t> lead to </a:t>
            </a:r>
            <a:r>
              <a:rPr lang="fr-FR" sz="2000" dirty="0" err="1" smtClean="0"/>
              <a:t>higher</a:t>
            </a:r>
            <a:r>
              <a:rPr lang="fr-FR" sz="2000" dirty="0" smtClean="0"/>
              <a:t> </a:t>
            </a:r>
            <a:r>
              <a:rPr lang="fr-FR" sz="2000" dirty="0" err="1" smtClean="0"/>
              <a:t>precision</a:t>
            </a:r>
            <a:r>
              <a:rPr lang="fr-FR" sz="2000" dirty="0" smtClean="0"/>
              <a:t> by factor 2 for four detectors vs. one. </a:t>
            </a:r>
          </a:p>
          <a:p>
            <a:endParaRPr lang="fr-FR" sz="2000" dirty="0" smtClean="0"/>
          </a:p>
          <a:p>
            <a:pPr marL="285750" indent="-285750">
              <a:buFont typeface="Wingdings" panose="05000000000000000000" pitchFamily="2" charset="2"/>
              <a:buChar char="è"/>
            </a:pPr>
            <a:r>
              <a:rPr lang="fr-FR" sz="2000" b="1" dirty="0" smtClean="0"/>
              <a:t>Detector design for the </a:t>
            </a:r>
            <a:r>
              <a:rPr lang="fr-FR" sz="2000" b="1" dirty="0" err="1" smtClean="0"/>
              <a:t>low</a:t>
            </a:r>
            <a:r>
              <a:rPr lang="fr-FR" sz="2000" b="1" dirty="0" smtClean="0"/>
              <a:t> angle </a:t>
            </a:r>
            <a:r>
              <a:rPr lang="fr-FR" sz="2000" b="1" dirty="0" err="1" smtClean="0"/>
              <a:t>region</a:t>
            </a:r>
            <a:r>
              <a:rPr lang="fr-FR" sz="2000" b="1" dirty="0" smtClean="0"/>
              <a:t> of the </a:t>
            </a:r>
            <a:r>
              <a:rPr lang="fr-FR" sz="2000" b="1" dirty="0" err="1" smtClean="0"/>
              <a:t>endcaps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is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truly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critical</a:t>
            </a:r>
            <a:r>
              <a:rPr lang="fr-FR" sz="2000" b="1" dirty="0" smtClean="0"/>
              <a:t>.  </a:t>
            </a:r>
            <a:r>
              <a:rPr lang="fr-FR" sz="2000" dirty="0" smtClean="0"/>
              <a:t>Impact </a:t>
            </a:r>
            <a:r>
              <a:rPr lang="fr-FR" sz="2000" dirty="0" err="1" smtClean="0"/>
              <a:t>beam</a:t>
            </a:r>
            <a:r>
              <a:rPr lang="fr-FR" sz="2000" dirty="0" smtClean="0"/>
              <a:t> pipe etc...</a:t>
            </a:r>
          </a:p>
          <a:p>
            <a:endParaRPr lang="fr-FR" sz="2000" dirty="0"/>
          </a:p>
          <a:p>
            <a:r>
              <a:rPr lang="fr-FR" sz="2000" b="1" dirty="0"/>
              <a:t>T</a:t>
            </a:r>
            <a:r>
              <a:rPr lang="fr-FR" sz="2000" b="1" dirty="0" smtClean="0"/>
              <a:t>ime to </a:t>
            </a:r>
            <a:r>
              <a:rPr lang="fr-FR" sz="2000" b="1" dirty="0" err="1" smtClean="0"/>
              <a:t>write</a:t>
            </a:r>
            <a:r>
              <a:rPr lang="fr-FR" sz="2000" b="1" dirty="0" smtClean="0"/>
              <a:t> a note on the topic.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59821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F232EBAD-B7CC-4765-BD87-5621A0D973AD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A.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Blondel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Low angle cuts for the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dilepton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and </a:t>
            </a:r>
            <a:r>
              <a:rPr lang="en-US" dirty="0" err="1" smtClean="0">
                <a:solidFill>
                  <a:prstClr val="black">
                    <a:tint val="75000"/>
                  </a:prstClr>
                </a:solidFill>
              </a:rPr>
              <a:t>diphoton</a:t>
            </a:r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 selections</a:t>
            </a:r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2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304925" y="552450"/>
            <a:ext cx="9715500" cy="20313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fr-FR" dirty="0" smtClean="0"/>
              <a:t>In the </a:t>
            </a:r>
            <a:r>
              <a:rPr lang="fr-FR" dirty="0" err="1" smtClean="0"/>
              <a:t>process</a:t>
            </a:r>
            <a:r>
              <a:rPr lang="fr-FR" dirty="0" smtClean="0"/>
              <a:t> </a:t>
            </a:r>
            <a:r>
              <a:rPr lang="fr-FR" dirty="0" err="1" smtClean="0"/>
              <a:t>towards</a:t>
            </a:r>
            <a:r>
              <a:rPr lang="fr-FR" dirty="0" smtClean="0"/>
              <a:t> </a:t>
            </a:r>
            <a:r>
              <a:rPr lang="fr-FR" dirty="0" err="1" smtClean="0"/>
              <a:t>feasibility</a:t>
            </a:r>
            <a:r>
              <a:rPr lang="fr-FR" dirty="0" smtClean="0"/>
              <a:t> </a:t>
            </a:r>
            <a:r>
              <a:rPr lang="fr-FR" dirty="0" err="1" smtClean="0"/>
              <a:t>study</a:t>
            </a:r>
            <a:r>
              <a:rPr lang="fr-FR" dirty="0" smtClean="0"/>
              <a:t>, an high </a:t>
            </a:r>
            <a:r>
              <a:rPr lang="fr-FR" dirty="0" err="1" smtClean="0"/>
              <a:t>priority</a:t>
            </a:r>
            <a:r>
              <a:rPr lang="fr-FR" dirty="0" smtClean="0"/>
              <a:t>  output </a:t>
            </a:r>
            <a:r>
              <a:rPr lang="fr-FR" dirty="0" err="1" smtClean="0"/>
              <a:t>is</a:t>
            </a:r>
            <a:r>
              <a:rPr lang="fr-FR" dirty="0" smtClean="0"/>
              <a:t>:</a:t>
            </a:r>
            <a:br>
              <a:rPr lang="fr-FR" dirty="0" smtClean="0"/>
            </a:br>
            <a:r>
              <a:rPr lang="fr-FR" b="1" dirty="0" smtClean="0">
                <a:solidFill>
                  <a:srgbClr val="FF0000"/>
                </a:solidFill>
              </a:rPr>
              <a:t> the publication of a set of detector </a:t>
            </a:r>
            <a:r>
              <a:rPr lang="fr-FR" b="1" dirty="0" err="1" smtClean="0">
                <a:solidFill>
                  <a:srgbClr val="FF0000"/>
                </a:solidFill>
              </a:rPr>
              <a:t>requirements</a:t>
            </a:r>
            <a:r>
              <a:rPr lang="fr-FR" b="1" dirty="0" smtClean="0">
                <a:solidFill>
                  <a:srgbClr val="FF0000"/>
                </a:solidFill>
              </a:rPr>
              <a:t> for the FCC-</a:t>
            </a:r>
            <a:r>
              <a:rPr lang="fr-FR" b="1" dirty="0" err="1" smtClean="0">
                <a:solidFill>
                  <a:srgbClr val="FF0000"/>
                </a:solidFill>
              </a:rPr>
              <a:t>ee</a:t>
            </a:r>
            <a:r>
              <a:rPr lang="fr-FR" b="1" dirty="0" smtClean="0">
                <a:solidFill>
                  <a:srgbClr val="FF0000"/>
                </a:solidFill>
              </a:rPr>
              <a:t> detector </a:t>
            </a:r>
            <a:r>
              <a:rPr lang="fr-FR" b="1" dirty="0" err="1" smtClean="0">
                <a:solidFill>
                  <a:srgbClr val="FF0000"/>
                </a:solidFill>
              </a:rPr>
              <a:t>systems</a:t>
            </a:r>
            <a:endParaRPr lang="fr-FR" b="1" dirty="0" smtClean="0">
              <a:solidFill>
                <a:srgbClr val="FF0000"/>
              </a:solidFill>
            </a:endParaRPr>
          </a:p>
          <a:p>
            <a:r>
              <a:rPr lang="fr-FR" b="1" dirty="0" smtClean="0">
                <a:solidFill>
                  <a:srgbClr val="FF0000"/>
                </a:solidFill>
              </a:rPr>
              <a:t>               -- part of the contents of the </a:t>
            </a:r>
            <a:r>
              <a:rPr lang="fr-FR" b="1" dirty="0" err="1" smtClean="0">
                <a:solidFill>
                  <a:srgbClr val="FF0000"/>
                </a:solidFill>
              </a:rPr>
              <a:t>mid-term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review</a:t>
            </a:r>
            <a:r>
              <a:rPr lang="fr-FR" b="1" dirty="0" smtClean="0">
                <a:solidFill>
                  <a:srgbClr val="FF0000"/>
                </a:solidFill>
              </a:rPr>
              <a:t> report</a:t>
            </a:r>
            <a:endParaRPr lang="fr-FR" b="1" dirty="0">
              <a:solidFill>
                <a:srgbClr val="FF0000"/>
              </a:solidFill>
            </a:endParaRPr>
          </a:p>
          <a:p>
            <a:pPr marL="342900" indent="-342900">
              <a:buAutoNum type="arabicPeriod" startAt="2"/>
            </a:pPr>
            <a:r>
              <a:rPr lang="fr-FR" dirty="0" smtClean="0"/>
              <a:t>Essential </a:t>
            </a:r>
            <a:r>
              <a:rPr lang="fr-FR" dirty="0" err="1" smtClean="0"/>
              <a:t>also</a:t>
            </a:r>
            <a:r>
              <a:rPr lang="fr-FR" dirty="0" smtClean="0"/>
              <a:t> </a:t>
            </a:r>
            <a:r>
              <a:rPr lang="fr-FR" dirty="0" err="1" smtClean="0"/>
              <a:t>towards</a:t>
            </a:r>
            <a:r>
              <a:rPr lang="fr-FR" dirty="0" smtClean="0"/>
              <a:t> the (ECFA) EU-</a:t>
            </a:r>
            <a:r>
              <a:rPr lang="fr-FR" dirty="0" err="1" smtClean="0"/>
              <a:t>wide</a:t>
            </a:r>
            <a:r>
              <a:rPr lang="fr-FR" dirty="0" smtClean="0"/>
              <a:t> detector R&amp;D plans and </a:t>
            </a:r>
            <a:r>
              <a:rPr lang="fr-FR" dirty="0" err="1" smtClean="0"/>
              <a:t>process</a:t>
            </a:r>
            <a:r>
              <a:rPr lang="fr-FR" dirty="0" smtClean="0"/>
              <a:t>, and the </a:t>
            </a:r>
            <a:r>
              <a:rPr lang="fr-FR" dirty="0" err="1" smtClean="0"/>
              <a:t>associated</a:t>
            </a:r>
            <a:r>
              <a:rPr lang="fr-FR" dirty="0" smtClean="0"/>
              <a:t> </a:t>
            </a:r>
            <a:r>
              <a:rPr lang="fr-FR" dirty="0" err="1" smtClean="0"/>
              <a:t>funding</a:t>
            </a:r>
            <a:r>
              <a:rPr lang="fr-FR" dirty="0" smtClean="0"/>
              <a:t> </a:t>
            </a:r>
            <a:r>
              <a:rPr lang="fr-FR" dirty="0" err="1" smtClean="0"/>
              <a:t>requests</a:t>
            </a:r>
            <a:r>
              <a:rPr lang="fr-FR" dirty="0" smtClean="0"/>
              <a:t>, </a:t>
            </a:r>
            <a:r>
              <a:rPr lang="fr-FR" dirty="0" err="1" smtClean="0"/>
              <a:t>which</a:t>
            </a:r>
            <a:r>
              <a:rPr lang="fr-FR" dirty="0" smtClean="0"/>
              <a:t> </a:t>
            </a:r>
            <a:r>
              <a:rPr lang="fr-FR" dirty="0" err="1" smtClean="0"/>
              <a:t>will</a:t>
            </a:r>
            <a:r>
              <a:rPr lang="fr-FR" dirty="0" smtClean="0"/>
              <a:t> orient </a:t>
            </a:r>
            <a:r>
              <a:rPr lang="fr-FR" dirty="0" err="1" smtClean="0"/>
              <a:t>soon</a:t>
            </a:r>
            <a:r>
              <a:rPr lang="fr-FR" dirty="0" smtClean="0"/>
              <a:t> the detector R&amp;D efforts of the </a:t>
            </a:r>
            <a:r>
              <a:rPr lang="fr-FR" dirty="0" err="1" smtClean="0"/>
              <a:t>community</a:t>
            </a:r>
            <a:r>
              <a:rPr lang="fr-FR" dirty="0" smtClean="0"/>
              <a:t>.</a:t>
            </a:r>
            <a:br>
              <a:rPr lang="fr-FR" dirty="0" smtClean="0"/>
            </a:br>
            <a:r>
              <a:rPr lang="fr-FR" b="1" dirty="0" err="1" smtClean="0">
                <a:solidFill>
                  <a:srgbClr val="0070C0"/>
                </a:solidFill>
              </a:rPr>
              <a:t>Emphasize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that</a:t>
            </a:r>
            <a:r>
              <a:rPr lang="fr-FR" b="1" dirty="0" smtClean="0">
                <a:solidFill>
                  <a:srgbClr val="0070C0"/>
                </a:solidFill>
              </a:rPr>
              <a:t> the FCC-</a:t>
            </a:r>
            <a:r>
              <a:rPr lang="fr-FR" b="1" dirty="0" err="1" smtClean="0">
                <a:solidFill>
                  <a:srgbClr val="0070C0"/>
                </a:solidFill>
              </a:rPr>
              <a:t>ee</a:t>
            </a:r>
            <a:r>
              <a:rPr lang="fr-FR" b="1" dirty="0" smtClean="0">
                <a:solidFill>
                  <a:srgbClr val="0070C0"/>
                </a:solidFill>
              </a:rPr>
              <a:t> has </a:t>
            </a:r>
            <a:r>
              <a:rPr lang="fr-FR" b="1" dirty="0" err="1" smtClean="0">
                <a:solidFill>
                  <a:srgbClr val="0070C0"/>
                </a:solidFill>
              </a:rPr>
              <a:t>very</a:t>
            </a:r>
            <a:r>
              <a:rPr lang="fr-FR" b="1" dirty="0" smtClean="0">
                <a:solidFill>
                  <a:srgbClr val="0070C0"/>
                </a:solidFill>
              </a:rPr>
              <a:t> </a:t>
            </a:r>
            <a:r>
              <a:rPr lang="fr-FR" b="1" dirty="0" err="1" smtClean="0">
                <a:solidFill>
                  <a:srgbClr val="0070C0"/>
                </a:solidFill>
              </a:rPr>
              <a:t>specific</a:t>
            </a:r>
            <a:r>
              <a:rPr lang="fr-FR" b="1" dirty="0" smtClean="0">
                <a:solidFill>
                  <a:srgbClr val="0070C0"/>
                </a:solidFill>
              </a:rPr>
              <a:t> aspects, in </a:t>
            </a:r>
            <a:r>
              <a:rPr lang="fr-FR" b="1" dirty="0" err="1" smtClean="0">
                <a:solidFill>
                  <a:srgbClr val="0070C0"/>
                </a:solidFill>
              </a:rPr>
              <a:t>particular</a:t>
            </a:r>
            <a:r>
              <a:rPr lang="fr-FR" b="1" dirty="0" smtClean="0">
                <a:solidFill>
                  <a:srgbClr val="0070C0"/>
                </a:solidFill>
              </a:rPr>
              <a:t> at the Z pole. </a:t>
            </a:r>
            <a:endParaRPr lang="fr-FR" dirty="0" smtClean="0"/>
          </a:p>
          <a:p>
            <a:r>
              <a:rPr lang="fr-FR" dirty="0" smtClean="0"/>
              <a:t>3.  Essential to guide the </a:t>
            </a:r>
            <a:r>
              <a:rPr lang="fr-FR" dirty="0" err="1" smtClean="0"/>
              <a:t>development</a:t>
            </a:r>
            <a:r>
              <a:rPr lang="fr-FR" dirty="0" smtClean="0"/>
              <a:t> of detector concepts. 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1718280" y="2619375"/>
            <a:ext cx="9887900" cy="175432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dirty="0" smtClean="0"/>
              <a:t>The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fr-FR" dirty="0" err="1" smtClean="0"/>
              <a:t>measurements</a:t>
            </a:r>
            <a:r>
              <a:rPr lang="fr-FR" dirty="0" smtClean="0"/>
              <a:t> at the Z pole and WW </a:t>
            </a:r>
            <a:r>
              <a:rPr lang="fr-FR" dirty="0" err="1" smtClean="0"/>
              <a:t>threshold</a:t>
            </a:r>
            <a:r>
              <a:rPr lang="fr-FR" dirty="0" smtClean="0"/>
              <a:t> are </a:t>
            </a:r>
            <a:r>
              <a:rPr lang="fr-FR" dirty="0" err="1" smtClean="0"/>
              <a:t>particularly</a:t>
            </a:r>
            <a:r>
              <a:rPr lang="fr-FR" dirty="0" smtClean="0"/>
              <a:t> important </a:t>
            </a:r>
            <a:r>
              <a:rPr lang="fr-FR" dirty="0" err="1" smtClean="0"/>
              <a:t>tools</a:t>
            </a:r>
            <a:r>
              <a:rPr lang="fr-FR" dirty="0" smtClean="0"/>
              <a:t> of </a:t>
            </a:r>
          </a:p>
          <a:p>
            <a:r>
              <a:rPr lang="fr-FR" dirty="0" err="1" smtClean="0"/>
              <a:t>search</a:t>
            </a:r>
            <a:r>
              <a:rPr lang="fr-FR" dirty="0" smtClean="0"/>
              <a:t> for </a:t>
            </a:r>
            <a:r>
              <a:rPr lang="fr-FR" dirty="0" err="1" smtClean="0"/>
              <a:t>nex</a:t>
            </a:r>
            <a:r>
              <a:rPr lang="fr-FR" dirty="0" smtClean="0"/>
              <a:t> </a:t>
            </a:r>
            <a:r>
              <a:rPr lang="fr-FR" dirty="0" err="1" smtClean="0"/>
              <a:t>physics</a:t>
            </a:r>
            <a:r>
              <a:rPr lang="fr-FR" dirty="0" smtClean="0"/>
              <a:t> via </a:t>
            </a:r>
            <a:r>
              <a:rPr lang="fr-FR" dirty="0" err="1" smtClean="0"/>
              <a:t>loops</a:t>
            </a:r>
            <a:r>
              <a:rPr lang="fr-FR" dirty="0" smtClean="0"/>
              <a:t> or </a:t>
            </a:r>
            <a:r>
              <a:rPr lang="fr-FR" dirty="0" err="1" smtClean="0"/>
              <a:t>mixing</a:t>
            </a:r>
            <a:r>
              <a:rPr lang="fr-FR" dirty="0" smtClean="0"/>
              <a:t> in a </a:t>
            </a:r>
            <a:r>
              <a:rPr lang="fr-FR" dirty="0" err="1" smtClean="0"/>
              <a:t>context</a:t>
            </a:r>
            <a:r>
              <a:rPr lang="fr-FR" dirty="0" smtClean="0"/>
              <a:t> </a:t>
            </a:r>
            <a:r>
              <a:rPr lang="fr-FR" dirty="0" err="1" smtClean="0"/>
              <a:t>where</a:t>
            </a:r>
            <a:r>
              <a:rPr lang="fr-FR" dirty="0" smtClean="0"/>
              <a:t> </a:t>
            </a:r>
          </a:p>
          <a:p>
            <a:r>
              <a:rPr lang="fr-FR" dirty="0"/>
              <a:t> </a:t>
            </a:r>
            <a:r>
              <a:rPr lang="fr-FR" dirty="0" smtClean="0"/>
              <a:t>1. the SM </a:t>
            </a:r>
            <a:r>
              <a:rPr lang="fr-FR" dirty="0" err="1" smtClean="0"/>
              <a:t>is</a:t>
            </a:r>
            <a:r>
              <a:rPr lang="fr-FR" dirty="0" smtClean="0"/>
              <a:t> </a:t>
            </a:r>
            <a:r>
              <a:rPr lang="fr-FR" dirty="0" err="1" smtClean="0"/>
              <a:t>complete</a:t>
            </a:r>
            <a:r>
              <a:rPr lang="fr-FR" dirty="0" smtClean="0"/>
              <a:t> (</a:t>
            </a:r>
            <a:r>
              <a:rPr lang="fr-FR" dirty="0" err="1" smtClean="0"/>
              <a:t>except</a:t>
            </a:r>
            <a:r>
              <a:rPr lang="fr-FR" dirty="0" smtClean="0"/>
              <a:t> </a:t>
            </a:r>
            <a:r>
              <a:rPr lang="fr-FR" dirty="0" err="1" smtClean="0"/>
              <a:t>perhaps</a:t>
            </a:r>
            <a:r>
              <a:rPr lang="fr-FR" dirty="0" smtClean="0"/>
              <a:t> RH neutrinos) </a:t>
            </a:r>
          </a:p>
          <a:p>
            <a:r>
              <a:rPr lang="fr-FR" dirty="0"/>
              <a:t> </a:t>
            </a:r>
            <a:r>
              <a:rPr lang="fr-FR" dirty="0" smtClean="0"/>
              <a:t>2. </a:t>
            </a:r>
            <a:r>
              <a:rPr lang="fr-FR" dirty="0" err="1" smtClean="0"/>
              <a:t>its</a:t>
            </a:r>
            <a:r>
              <a:rPr lang="fr-FR" dirty="0" smtClean="0"/>
              <a:t> </a:t>
            </a:r>
            <a:r>
              <a:rPr lang="fr-FR" dirty="0" err="1" smtClean="0"/>
              <a:t>predictions</a:t>
            </a:r>
            <a:r>
              <a:rPr lang="fr-FR" dirty="0" smtClean="0"/>
              <a:t> </a:t>
            </a:r>
            <a:r>
              <a:rPr lang="fr-FR" dirty="0" err="1" smtClean="0"/>
              <a:t>well</a:t>
            </a:r>
            <a:r>
              <a:rPr lang="fr-FR" dirty="0" smtClean="0"/>
              <a:t> </a:t>
            </a:r>
            <a:r>
              <a:rPr lang="fr-FR" dirty="0" err="1" smtClean="0"/>
              <a:t>defined</a:t>
            </a:r>
            <a:r>
              <a:rPr lang="fr-FR" dirty="0"/>
              <a:t> </a:t>
            </a:r>
            <a:r>
              <a:rPr lang="fr-FR" dirty="0" smtClean="0"/>
              <a:t>(up to </a:t>
            </a:r>
            <a:r>
              <a:rPr lang="fr-FR" dirty="0" err="1" smtClean="0"/>
              <a:t>parametric</a:t>
            </a:r>
            <a:r>
              <a:rPr lang="fr-FR" dirty="0" smtClean="0"/>
              <a:t> and </a:t>
            </a:r>
            <a:r>
              <a:rPr lang="fr-FR" dirty="0" err="1" smtClean="0"/>
              <a:t>calculation</a:t>
            </a:r>
            <a:r>
              <a:rPr lang="fr-FR" dirty="0" smtClean="0"/>
              <a:t> </a:t>
            </a:r>
            <a:r>
              <a:rPr lang="fr-FR" dirty="0" err="1" smtClean="0"/>
              <a:t>uncertainties</a:t>
            </a:r>
            <a:r>
              <a:rPr lang="fr-FR" dirty="0" smtClean="0"/>
              <a:t>)</a:t>
            </a:r>
          </a:p>
          <a:p>
            <a:r>
              <a:rPr lang="fr-FR" dirty="0"/>
              <a:t> 3</a:t>
            </a:r>
            <a:r>
              <a:rPr lang="fr-FR" dirty="0" smtClean="0"/>
              <a:t>. </a:t>
            </a:r>
            <a:r>
              <a:rPr lang="fr-FR" dirty="0" err="1" smtClean="0"/>
              <a:t>We</a:t>
            </a:r>
            <a:r>
              <a:rPr lang="fr-FR" dirty="0" smtClean="0"/>
              <a:t> know </a:t>
            </a:r>
            <a:r>
              <a:rPr lang="fr-FR" dirty="0" err="1" smtClean="0"/>
              <a:t>that</a:t>
            </a:r>
            <a:r>
              <a:rPr lang="fr-FR" dirty="0" smtClean="0"/>
              <a:t> new </a:t>
            </a:r>
            <a:r>
              <a:rPr lang="fr-FR" dirty="0" err="1" smtClean="0"/>
              <a:t>physics</a:t>
            </a:r>
            <a:r>
              <a:rPr lang="fr-FR" dirty="0" smtClean="0"/>
              <a:t> </a:t>
            </a:r>
            <a:r>
              <a:rPr lang="fr-FR" dirty="0" err="1" smtClean="0"/>
              <a:t>exists</a:t>
            </a:r>
            <a:r>
              <a:rPr lang="fr-FR" dirty="0" smtClean="0"/>
              <a:t> but </a:t>
            </a:r>
            <a:r>
              <a:rPr lang="fr-FR" dirty="0" err="1" smtClean="0"/>
              <a:t>we</a:t>
            </a:r>
            <a:r>
              <a:rPr lang="fr-FR" dirty="0" smtClean="0"/>
              <a:t> do not know </a:t>
            </a:r>
            <a:r>
              <a:rPr lang="fr-FR" dirty="0" err="1" smtClean="0"/>
              <a:t>what</a:t>
            </a:r>
            <a:r>
              <a:rPr lang="fr-FR" dirty="0" smtClean="0"/>
              <a:t>/mass </a:t>
            </a:r>
            <a:r>
              <a:rPr lang="fr-FR" dirty="0" err="1" smtClean="0"/>
              <a:t>scale</a:t>
            </a:r>
            <a:r>
              <a:rPr lang="fr-FR" dirty="0" smtClean="0"/>
              <a:t>/</a:t>
            </a:r>
            <a:r>
              <a:rPr lang="fr-FR" dirty="0" err="1" smtClean="0"/>
              <a:t>couplings</a:t>
            </a:r>
            <a:r>
              <a:rPr lang="fr-FR" dirty="0" smtClean="0"/>
              <a:t> to SM </a:t>
            </a:r>
            <a:r>
              <a:rPr lang="fr-FR" dirty="0" err="1" smtClean="0"/>
              <a:t>particles</a:t>
            </a:r>
            <a:endParaRPr lang="fr-FR" dirty="0" smtClean="0"/>
          </a:p>
          <a:p>
            <a:r>
              <a:rPr lang="fr-FR" dirty="0"/>
              <a:t> </a:t>
            </a:r>
            <a:r>
              <a:rPr lang="fr-FR" dirty="0" smtClean="0"/>
              <a:t>                   </a:t>
            </a:r>
            <a:r>
              <a:rPr lang="fr-FR" dirty="0" err="1" smtClean="0"/>
              <a:t>Improve</a:t>
            </a:r>
            <a:r>
              <a:rPr lang="fr-FR" dirty="0" smtClean="0"/>
              <a:t> </a:t>
            </a:r>
            <a:r>
              <a:rPr lang="fr-FR" dirty="0" err="1" smtClean="0"/>
              <a:t>precision</a:t>
            </a:r>
            <a:r>
              <a:rPr lang="fr-FR" dirty="0" smtClean="0"/>
              <a:t> </a:t>
            </a:r>
            <a:r>
              <a:rPr lang="en-CH" dirty="0" smtClean="0">
                <a:sym typeface="Wingdings" panose="05000000000000000000" pitchFamily="2" charset="2"/>
              </a:rPr>
              <a:t></a:t>
            </a:r>
            <a:r>
              <a:rPr lang="en-US" dirty="0" smtClean="0">
                <a:sym typeface="Wingdings" panose="05000000000000000000" pitchFamily="2" charset="2"/>
              </a:rPr>
              <a:t> improve discovery potential                                (see next three slides)</a:t>
            </a:r>
            <a:endParaRPr lang="fr-FR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1343024" y="4410075"/>
            <a:ext cx="8667751" cy="1754326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In </a:t>
            </a:r>
            <a:r>
              <a:rPr lang="fr-FR" dirty="0" err="1" smtClean="0"/>
              <a:t>my</a:t>
            </a:r>
            <a:r>
              <a:rPr lang="fr-FR" dirty="0" smtClean="0"/>
              <a:t> </a:t>
            </a:r>
            <a:r>
              <a:rPr lang="fr-FR" dirty="0" err="1" smtClean="0"/>
              <a:t>presentation</a:t>
            </a:r>
            <a:r>
              <a:rPr lang="fr-FR" dirty="0" smtClean="0"/>
              <a:t> in Krakow, I </a:t>
            </a:r>
            <a:r>
              <a:rPr lang="fr-FR" dirty="0" err="1" smtClean="0"/>
              <a:t>emphasized</a:t>
            </a:r>
            <a:r>
              <a:rPr lang="fr-FR" dirty="0" smtClean="0"/>
              <a:t> the </a:t>
            </a:r>
            <a:r>
              <a:rPr lang="fr-FR" dirty="0" err="1" smtClean="0"/>
              <a:t>measurement</a:t>
            </a:r>
            <a:r>
              <a:rPr lang="fr-FR" dirty="0" smtClean="0"/>
              <a:t> of the </a:t>
            </a:r>
            <a:r>
              <a:rPr lang="fr-FR" dirty="0" err="1" smtClean="0"/>
              <a:t>e+e</a:t>
            </a:r>
            <a:r>
              <a:rPr lang="fr-FR" dirty="0" smtClean="0"/>
              <a:t>- 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CH" dirty="0" smtClean="0">
                <a:sym typeface="Symbol" panose="05050102010706020507" pitchFamily="18" charset="2"/>
              </a:rPr>
              <a:t></a:t>
            </a:r>
            <a:r>
              <a:rPr lang="en-US" dirty="0" err="1" smtClean="0">
                <a:sym typeface="Symbol" panose="05050102010706020507" pitchFamily="18" charset="2"/>
              </a:rPr>
              <a:t>qq</a:t>
            </a:r>
            <a:r>
              <a:rPr lang="en-US" dirty="0" smtClean="0">
                <a:sym typeface="Symbol" panose="05050102010706020507" pitchFamily="18" charset="2"/>
              </a:rPr>
              <a:t> (</a:t>
            </a:r>
            <a:r>
              <a:rPr lang="en-US" dirty="0" smtClean="0">
                <a:sym typeface="Wingdings" panose="05000000000000000000" pitchFamily="2" charset="2"/>
              </a:rPr>
              <a:t>hadrons) rate which requires that the angle of detection be as low as possible. This governed the requirement that the low angle limit of the machine elements be contained in a cone of 100mrad around the detector axis. </a:t>
            </a:r>
          </a:p>
          <a:p>
            <a:r>
              <a:rPr lang="en-US" dirty="0" smtClean="0">
                <a:sym typeface="Wingdings" panose="05000000000000000000" pitchFamily="2" charset="2"/>
              </a:rPr>
              <a:t>Today we discuss further the low angle region which governs the processes </a:t>
            </a:r>
          </a:p>
          <a:p>
            <a:pPr algn="ctr"/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e+e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- </a:t>
            </a:r>
            <a:r>
              <a:rPr lang="en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lepton pairs and </a:t>
            </a:r>
            <a:r>
              <a:rPr lang="en-US" b="1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e+e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- </a:t>
            </a:r>
            <a:r>
              <a:rPr lang="en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CH" b="1" dirty="0" smtClean="0">
                <a:solidFill>
                  <a:srgbClr val="FF0000"/>
                </a:solidFill>
                <a:sym typeface="Symbol" panose="05050102010706020507" pitchFamily="18" charset="2"/>
              </a:rPr>
              <a:t></a:t>
            </a:r>
            <a:endParaRPr lang="fr-FR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233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04C35294-D8E5-461D-86DD-68DF91EAEE1B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90496" y="127590"/>
            <a:ext cx="11296649" cy="6617196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sz="2800" b="1" dirty="0" smtClean="0"/>
              <a:t>« The Standard Model </a:t>
            </a:r>
            <a:r>
              <a:rPr lang="fr-FR" sz="2800" b="1" dirty="0" err="1" smtClean="0"/>
              <a:t>is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complete</a:t>
            </a:r>
            <a:r>
              <a:rPr lang="fr-FR" sz="2800" b="1" dirty="0" smtClean="0"/>
              <a:t> »</a:t>
            </a:r>
          </a:p>
          <a:p>
            <a:endParaRPr lang="fr-FR" b="1" dirty="0"/>
          </a:p>
          <a:p>
            <a:r>
              <a:rPr lang="fr-FR" b="1" dirty="0" smtClean="0"/>
              <a:t>This </a:t>
            </a:r>
            <a:r>
              <a:rPr lang="fr-FR" b="1" dirty="0" err="1" smtClean="0"/>
              <a:t>statement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correct in the </a:t>
            </a:r>
            <a:r>
              <a:rPr lang="fr-FR" b="1" dirty="0" err="1" smtClean="0"/>
              <a:t>following</a:t>
            </a:r>
            <a:r>
              <a:rPr lang="fr-FR" b="1" dirty="0" smtClean="0"/>
              <a:t> </a:t>
            </a:r>
            <a:r>
              <a:rPr lang="fr-FR" b="1" dirty="0" err="1" smtClean="0"/>
              <a:t>sense</a:t>
            </a:r>
            <a:r>
              <a:rPr lang="fr-FR" b="1" dirty="0" smtClean="0"/>
              <a:t>, </a:t>
            </a:r>
            <a:r>
              <a:rPr lang="fr-FR" b="1" dirty="0" err="1" smtClean="0"/>
              <a:t>which</a:t>
            </a:r>
            <a:r>
              <a:rPr lang="fr-FR" b="1" dirty="0" smtClean="0"/>
              <a:t> </a:t>
            </a:r>
            <a:r>
              <a:rPr lang="fr-FR" b="1" dirty="0" err="1" smtClean="0"/>
              <a:t>allows</a:t>
            </a:r>
            <a:r>
              <a:rPr lang="fr-FR" b="1" dirty="0" smtClean="0"/>
              <a:t> to </a:t>
            </a:r>
            <a:r>
              <a:rPr lang="fr-FR" b="1" dirty="0" err="1" smtClean="0"/>
              <a:t>separate</a:t>
            </a:r>
            <a:r>
              <a:rPr lang="fr-FR" b="1" dirty="0" smtClean="0"/>
              <a:t>  ‘SM’ </a:t>
            </a:r>
            <a:r>
              <a:rPr lang="fr-FR" b="1" dirty="0" err="1" smtClean="0"/>
              <a:t>from</a:t>
            </a:r>
            <a:r>
              <a:rPr lang="fr-FR" b="1" dirty="0" smtClean="0"/>
              <a:t> ‘BSM’</a:t>
            </a:r>
          </a:p>
          <a:p>
            <a:endParaRPr lang="fr-FR" b="1" dirty="0"/>
          </a:p>
          <a:p>
            <a:r>
              <a:rPr lang="fr-FR" b="1" dirty="0" err="1" smtClean="0"/>
              <a:t>we</a:t>
            </a:r>
            <a:r>
              <a:rPr lang="fr-FR" b="1" dirty="0" smtClean="0"/>
              <a:t> </a:t>
            </a:r>
            <a:r>
              <a:rPr lang="fr-FR" b="1" dirty="0" err="1" smtClean="0"/>
              <a:t>should</a:t>
            </a:r>
            <a:r>
              <a:rPr lang="fr-FR" b="1" dirty="0" smtClean="0"/>
              <a:t> </a:t>
            </a:r>
            <a:r>
              <a:rPr lang="fr-FR" b="1" dirty="0" err="1" smtClean="0"/>
              <a:t>distinguish</a:t>
            </a:r>
            <a:endParaRPr lang="fr-FR" b="1" dirty="0" smtClean="0"/>
          </a:p>
          <a:p>
            <a:r>
              <a:rPr lang="fr-FR" b="1" dirty="0" smtClean="0"/>
              <a:t>A.</a:t>
            </a:r>
            <a:r>
              <a:rPr lang="fr-FR" b="1" dirty="0"/>
              <a:t> </a:t>
            </a:r>
            <a:r>
              <a:rPr lang="fr-FR" b="1" dirty="0" smtClean="0"/>
              <a:t>‘Theory of </a:t>
            </a:r>
            <a:r>
              <a:rPr lang="fr-FR" b="1" dirty="0" err="1" smtClean="0"/>
              <a:t>particle</a:t>
            </a:r>
            <a:r>
              <a:rPr lang="fr-FR" b="1" dirty="0" smtClean="0"/>
              <a:t> </a:t>
            </a:r>
            <a:r>
              <a:rPr lang="fr-FR" b="1" dirty="0" err="1" smtClean="0"/>
              <a:t>physics</a:t>
            </a:r>
            <a:r>
              <a:rPr lang="fr-FR" b="1" dirty="0" smtClean="0"/>
              <a:t>’ </a:t>
            </a:r>
          </a:p>
          <a:p>
            <a:r>
              <a:rPr lang="fr-FR" b="1" dirty="0" err="1"/>
              <a:t>based</a:t>
            </a:r>
            <a:r>
              <a:rPr lang="fr-FR" b="1" dirty="0"/>
              <a:t> on </a:t>
            </a:r>
            <a:r>
              <a:rPr lang="fr-FR" b="1" dirty="0" smtClean="0"/>
              <a:t>Quantum Field Theory, </a:t>
            </a:r>
            <a:r>
              <a:rPr lang="fr-FR" b="1" dirty="0" err="1" smtClean="0"/>
              <a:t>relativity</a:t>
            </a:r>
            <a:r>
              <a:rPr lang="fr-FR" b="1" dirty="0" smtClean="0"/>
              <a:t>, quantum </a:t>
            </a:r>
            <a:r>
              <a:rPr lang="fr-FR" b="1" dirty="0" err="1" smtClean="0"/>
              <a:t>mechanics</a:t>
            </a:r>
            <a:r>
              <a:rPr lang="fr-FR" b="1" dirty="0" smtClean="0"/>
              <a:t>, </a:t>
            </a:r>
            <a:r>
              <a:rPr lang="fr-FR" b="1" dirty="0" err="1" smtClean="0"/>
              <a:t>principles</a:t>
            </a:r>
            <a:r>
              <a:rPr lang="fr-FR" b="1" dirty="0" smtClean="0"/>
              <a:t> of Gauge invariance etc...  </a:t>
            </a:r>
            <a:r>
              <a:rPr lang="fr-FR" b="1" dirty="0" err="1" smtClean="0"/>
              <a:t>using</a:t>
            </a:r>
            <a:r>
              <a:rPr lang="fr-FR" b="1" dirty="0" smtClean="0"/>
              <a:t> in </a:t>
            </a:r>
            <a:r>
              <a:rPr lang="fr-FR" b="1" dirty="0" err="1" smtClean="0"/>
              <a:t>particular</a:t>
            </a:r>
            <a:r>
              <a:rPr lang="fr-FR" b="1" dirty="0" smtClean="0"/>
              <a:t> the SU(3)_</a:t>
            </a:r>
            <a:r>
              <a:rPr lang="fr-FR" b="1" dirty="0" err="1" smtClean="0"/>
              <a:t>color</a:t>
            </a:r>
            <a:r>
              <a:rPr lang="fr-FR" b="1" dirty="0" smtClean="0"/>
              <a:t> </a:t>
            </a:r>
            <a:r>
              <a:rPr lang="en-CH" b="1" dirty="0" smtClean="0">
                <a:sym typeface="Symbol" panose="05050102010706020507" pitchFamily="18" charset="2"/>
              </a:rPr>
              <a:t></a:t>
            </a:r>
            <a:r>
              <a:rPr lang="en-US" b="1" dirty="0" smtClean="0">
                <a:sym typeface="Symbol" panose="05050102010706020507" pitchFamily="18" charset="2"/>
              </a:rPr>
              <a:t> SU(2)_L </a:t>
            </a:r>
            <a:r>
              <a:rPr lang="en-CH" b="1" dirty="0" smtClean="0">
                <a:sym typeface="Symbol" panose="05050102010706020507" pitchFamily="18" charset="2"/>
              </a:rPr>
              <a:t></a:t>
            </a:r>
            <a:r>
              <a:rPr lang="en-US" b="1" dirty="0" smtClean="0">
                <a:sym typeface="Symbol" panose="05050102010706020507" pitchFamily="18" charset="2"/>
              </a:rPr>
              <a:t> U(1) gauge groups or extensions thereof. </a:t>
            </a:r>
            <a:br>
              <a:rPr lang="en-US" b="1" dirty="0" smtClean="0">
                <a:sym typeface="Symbol" panose="05050102010706020507" pitchFamily="18" charset="2"/>
              </a:rPr>
            </a:br>
            <a:r>
              <a:rPr lang="en-US" b="1" dirty="0" smtClean="0">
                <a:sym typeface="Symbol" panose="05050102010706020507" pitchFamily="18" charset="2"/>
              </a:rPr>
              <a:t>In itself it is not necessarily predictive, but provides a wide toolset to include further discoveries.</a:t>
            </a:r>
            <a:endParaRPr lang="fr-FR" b="1" dirty="0" smtClean="0"/>
          </a:p>
          <a:p>
            <a:r>
              <a:rPr lang="fr-FR" b="1" dirty="0" smtClean="0"/>
              <a:t>                         ** </a:t>
            </a:r>
            <a:r>
              <a:rPr lang="fr-FR" b="1" dirty="0" err="1" smtClean="0"/>
              <a:t>definitely</a:t>
            </a:r>
            <a:r>
              <a:rPr lang="fr-FR" b="1" dirty="0" smtClean="0"/>
              <a:t> not </a:t>
            </a:r>
            <a:r>
              <a:rPr lang="fr-FR" b="1" dirty="0" err="1" smtClean="0"/>
              <a:t>complete</a:t>
            </a:r>
            <a:r>
              <a:rPr lang="fr-FR" b="1" dirty="0" smtClean="0"/>
              <a:t>**, but </a:t>
            </a:r>
            <a:r>
              <a:rPr lang="fr-FR" b="1" dirty="0" err="1" smtClean="0"/>
              <a:t>completeness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not the </a:t>
            </a:r>
            <a:endParaRPr lang="fr-FR" b="1" dirty="0"/>
          </a:p>
          <a:p>
            <a:r>
              <a:rPr lang="fr-FR" b="1" dirty="0" smtClean="0"/>
              <a:t>and </a:t>
            </a:r>
          </a:p>
          <a:p>
            <a:r>
              <a:rPr lang="fr-FR" b="1" dirty="0" smtClean="0"/>
              <a:t>B. </a:t>
            </a:r>
            <a:r>
              <a:rPr lang="fr-FR" b="1" dirty="0" smtClean="0">
                <a:solidFill>
                  <a:srgbClr val="FF0000"/>
                </a:solidFill>
              </a:rPr>
              <a:t>« the Standard Model » </a:t>
            </a:r>
            <a:r>
              <a:rPr lang="fr-FR" b="1" dirty="0" err="1" smtClean="0"/>
              <a:t>which</a:t>
            </a:r>
            <a:r>
              <a:rPr lang="fr-FR" b="1" dirty="0" smtClean="0"/>
              <a:t> </a:t>
            </a:r>
            <a:r>
              <a:rPr lang="fr-FR" b="1" dirty="0" err="1" smtClean="0"/>
              <a:t>is</a:t>
            </a:r>
            <a:r>
              <a:rPr lang="fr-FR" b="1" dirty="0" smtClean="0"/>
              <a:t> one possible model </a:t>
            </a:r>
            <a:r>
              <a:rPr lang="fr-FR" b="1" dirty="0" err="1" smtClean="0"/>
              <a:t>witihin</a:t>
            </a:r>
            <a:r>
              <a:rPr lang="fr-FR" b="1" dirty="0" smtClean="0"/>
              <a:t> the </a:t>
            </a:r>
            <a:r>
              <a:rPr lang="fr-FR" b="1" dirty="0" err="1" smtClean="0"/>
              <a:t>above</a:t>
            </a:r>
            <a:r>
              <a:rPr lang="fr-FR" b="1" dirty="0" smtClean="0"/>
              <a:t>, </a:t>
            </a:r>
            <a:r>
              <a:rPr lang="fr-FR" b="1" dirty="0" err="1" smtClean="0"/>
              <a:t>with</a:t>
            </a:r>
            <a:r>
              <a:rPr lang="fr-FR" b="1" dirty="0" smtClean="0"/>
              <a:t> a </a:t>
            </a:r>
            <a:r>
              <a:rPr lang="fr-FR" b="1" dirty="0" err="1" smtClean="0"/>
              <a:t>specific</a:t>
            </a:r>
            <a:r>
              <a:rPr lang="fr-FR" b="1" dirty="0" smtClean="0"/>
              <a:t> set of constituants (fermions and gauge bosons), </a:t>
            </a:r>
            <a:r>
              <a:rPr lang="fr-FR" b="1" dirty="0" err="1" smtClean="0"/>
              <a:t>their</a:t>
            </a:r>
            <a:r>
              <a:rPr lang="fr-FR" b="1" dirty="0" smtClean="0"/>
              <a:t> </a:t>
            </a:r>
            <a:r>
              <a:rPr lang="fr-FR" b="1" dirty="0" err="1" smtClean="0"/>
              <a:t>couplings</a:t>
            </a:r>
            <a:r>
              <a:rPr lang="fr-FR" b="1" dirty="0" smtClean="0"/>
              <a:t>, </a:t>
            </a:r>
            <a:r>
              <a:rPr lang="fr-FR" b="1" dirty="0" err="1" smtClean="0"/>
              <a:t>chiralities</a:t>
            </a:r>
            <a:r>
              <a:rPr lang="fr-FR" b="1" dirty="0" smtClean="0"/>
              <a:t>  and </a:t>
            </a:r>
            <a:r>
              <a:rPr lang="fr-FR" b="1" dirty="0" err="1" smtClean="0"/>
              <a:t>their</a:t>
            </a:r>
            <a:r>
              <a:rPr lang="fr-FR" b="1" dirty="0" smtClean="0"/>
              <a:t> masses, </a:t>
            </a:r>
            <a:r>
              <a:rPr lang="fr-FR" b="1" u="sng" dirty="0" err="1" smtClean="0">
                <a:solidFill>
                  <a:srgbClr val="00B050"/>
                </a:solidFill>
              </a:rPr>
              <a:t>which</a:t>
            </a:r>
            <a:r>
              <a:rPr lang="fr-FR" b="1" u="sng" dirty="0" smtClean="0">
                <a:solidFill>
                  <a:srgbClr val="00B050"/>
                </a:solidFill>
              </a:rPr>
              <a:t> are all </a:t>
            </a:r>
            <a:r>
              <a:rPr lang="fr-FR" b="1" u="sng" dirty="0" err="1" smtClean="0">
                <a:solidFill>
                  <a:srgbClr val="00B050"/>
                </a:solidFill>
              </a:rPr>
              <a:t>extracted</a:t>
            </a:r>
            <a:r>
              <a:rPr lang="fr-FR" b="1" u="sng" dirty="0" smtClean="0">
                <a:solidFill>
                  <a:srgbClr val="00B050"/>
                </a:solidFill>
              </a:rPr>
              <a:t> </a:t>
            </a:r>
            <a:r>
              <a:rPr lang="fr-FR" b="1" u="sng" dirty="0" err="1" smtClean="0">
                <a:solidFill>
                  <a:srgbClr val="00B050"/>
                </a:solidFill>
              </a:rPr>
              <a:t>from</a:t>
            </a:r>
            <a:r>
              <a:rPr lang="fr-FR" b="1" u="sng" dirty="0" smtClean="0">
                <a:solidFill>
                  <a:srgbClr val="00B050"/>
                </a:solidFill>
              </a:rPr>
              <a:t> </a:t>
            </a:r>
            <a:r>
              <a:rPr lang="fr-FR" b="1" u="sng" dirty="0" err="1" smtClean="0">
                <a:solidFill>
                  <a:srgbClr val="00B050"/>
                </a:solidFill>
              </a:rPr>
              <a:t>experiment</a:t>
            </a:r>
            <a:endParaRPr lang="fr-FR" b="1" u="sng" dirty="0" smtClean="0">
              <a:solidFill>
                <a:srgbClr val="00B050"/>
              </a:solidFill>
            </a:endParaRPr>
          </a:p>
          <a:p>
            <a:r>
              <a:rPr lang="fr-FR" b="1" dirty="0" smtClean="0"/>
              <a:t>It </a:t>
            </a:r>
            <a:r>
              <a:rPr lang="fr-FR" b="1" dirty="0" err="1" smtClean="0"/>
              <a:t>was</a:t>
            </a:r>
            <a:r>
              <a:rPr lang="fr-FR" b="1" dirty="0" smtClean="0"/>
              <a:t> </a:t>
            </a:r>
            <a:r>
              <a:rPr lang="fr-FR" b="1" dirty="0" err="1" smtClean="0"/>
              <a:t>created</a:t>
            </a:r>
            <a:r>
              <a:rPr lang="fr-FR" b="1" dirty="0" smtClean="0"/>
              <a:t> (and </a:t>
            </a:r>
            <a:r>
              <a:rPr lang="fr-FR" b="1" dirty="0" err="1" smtClean="0"/>
              <a:t>named</a:t>
            </a:r>
            <a:r>
              <a:rPr lang="fr-FR" b="1" dirty="0" smtClean="0"/>
              <a:t> in ~1976) </a:t>
            </a:r>
            <a:r>
              <a:rPr lang="fr-FR" b="1" dirty="0" err="1" smtClean="0"/>
              <a:t>after</a:t>
            </a:r>
            <a:r>
              <a:rPr lang="fr-FR" b="1" dirty="0" smtClean="0"/>
              <a:t> the </a:t>
            </a:r>
            <a:r>
              <a:rPr lang="fr-FR" b="1" dirty="0" err="1" smtClean="0"/>
              <a:t>discovery</a:t>
            </a:r>
            <a:r>
              <a:rPr lang="fr-FR" b="1" dirty="0" smtClean="0"/>
              <a:t> of the </a:t>
            </a:r>
            <a:r>
              <a:rPr lang="fr-FR" b="1" dirty="0" err="1" smtClean="0"/>
              <a:t>Neutral</a:t>
            </a:r>
            <a:r>
              <a:rPr lang="fr-FR" b="1" dirty="0" smtClean="0"/>
              <a:t> </a:t>
            </a:r>
            <a:r>
              <a:rPr lang="fr-FR" b="1" dirty="0" err="1" smtClean="0"/>
              <a:t>Currents</a:t>
            </a:r>
            <a:r>
              <a:rPr lang="fr-FR" b="1" dirty="0" smtClean="0"/>
              <a:t> (1973), </a:t>
            </a:r>
            <a:r>
              <a:rPr lang="fr-FR" b="1" dirty="0" err="1" smtClean="0"/>
              <a:t>Charm</a:t>
            </a:r>
            <a:r>
              <a:rPr lang="fr-FR" b="1" dirty="0"/>
              <a:t> </a:t>
            </a:r>
            <a:r>
              <a:rPr lang="fr-FR" b="1" dirty="0" smtClean="0"/>
              <a:t>(74/76) and the tau and </a:t>
            </a:r>
            <a:r>
              <a:rPr lang="en-CH" b="1" dirty="0" smtClean="0">
                <a:sym typeface="Symbol" panose="05050102010706020507" pitchFamily="18" charset="2"/>
              </a:rPr>
              <a:t></a:t>
            </a:r>
            <a:r>
              <a:rPr lang="en-CH" b="1" baseline="-25000" dirty="0" smtClean="0">
                <a:sym typeface="Symbol" panose="05050102010706020507" pitchFamily="18" charset="2"/>
              </a:rPr>
              <a:t></a:t>
            </a:r>
            <a:r>
              <a:rPr lang="en-US" b="1" baseline="-25000" dirty="0" smtClean="0">
                <a:sym typeface="Symbol" panose="05050102010706020507" pitchFamily="18" charset="2"/>
              </a:rPr>
              <a:t> </a:t>
            </a:r>
            <a:r>
              <a:rPr lang="en-US" b="1" dirty="0" smtClean="0">
                <a:sym typeface="Symbol" panose="05050102010706020507" pitchFamily="18" charset="2"/>
              </a:rPr>
              <a:t>(75-77)</a:t>
            </a:r>
            <a:endParaRPr lang="fr-FR" b="1" dirty="0" smtClean="0"/>
          </a:p>
          <a:p>
            <a:r>
              <a:rPr lang="fr-FR" b="1" dirty="0" err="1" smtClean="0"/>
              <a:t>With</a:t>
            </a:r>
            <a:r>
              <a:rPr lang="fr-FR" b="1" dirty="0" smtClean="0"/>
              <a:t> the </a:t>
            </a:r>
            <a:r>
              <a:rPr lang="fr-FR" b="1" dirty="0" err="1" smtClean="0"/>
              <a:t>discovery</a:t>
            </a:r>
            <a:r>
              <a:rPr lang="fr-FR" b="1" dirty="0" smtClean="0"/>
              <a:t> of the </a:t>
            </a:r>
            <a:r>
              <a:rPr lang="fr-FR" b="1" dirty="0" err="1" smtClean="0"/>
              <a:t>Higgs</a:t>
            </a:r>
            <a:r>
              <a:rPr lang="fr-FR" b="1" dirty="0" smtClean="0"/>
              <a:t> boson, </a:t>
            </a:r>
            <a:r>
              <a:rPr lang="fr-FR" b="1" dirty="0" smtClean="0">
                <a:solidFill>
                  <a:srgbClr val="FF0000"/>
                </a:solidFill>
              </a:rPr>
              <a:t>the Standard Model </a:t>
            </a:r>
            <a:r>
              <a:rPr lang="fr-FR" b="1" dirty="0" err="1" smtClean="0">
                <a:solidFill>
                  <a:srgbClr val="FF0000"/>
                </a:solidFill>
              </a:rPr>
              <a:t>is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complete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smtClean="0"/>
              <a:t>and </a:t>
            </a:r>
            <a:r>
              <a:rPr lang="fr-FR" b="1" dirty="0" err="1" smtClean="0"/>
              <a:t>forms</a:t>
            </a:r>
            <a:r>
              <a:rPr lang="fr-FR" b="1" dirty="0"/>
              <a:t> </a:t>
            </a:r>
            <a:r>
              <a:rPr lang="fr-FR" b="1" dirty="0" smtClean="0"/>
              <a:t>a </a:t>
            </a:r>
            <a:r>
              <a:rPr lang="fr-FR" b="1" dirty="0" err="1" smtClean="0"/>
              <a:t>predictive</a:t>
            </a:r>
            <a:r>
              <a:rPr lang="fr-FR" b="1" dirty="0" smtClean="0"/>
              <a:t> and quantitative </a:t>
            </a:r>
            <a:r>
              <a:rPr lang="fr-FR" b="1" dirty="0" err="1" smtClean="0"/>
              <a:t>tool</a:t>
            </a:r>
            <a:r>
              <a:rPr lang="fr-FR" b="1" dirty="0"/>
              <a:t>.</a:t>
            </a:r>
            <a:endParaRPr lang="fr-FR" b="1" dirty="0" smtClean="0"/>
          </a:p>
          <a:p>
            <a:r>
              <a:rPr lang="fr-FR" b="1" dirty="0" smtClean="0"/>
              <a:t>--  assumes neutrinos are </a:t>
            </a:r>
            <a:r>
              <a:rPr lang="fr-FR" b="1" dirty="0" err="1" smtClean="0"/>
              <a:t>massless</a:t>
            </a:r>
            <a:r>
              <a:rPr lang="fr-FR" b="1" dirty="0" smtClean="0"/>
              <a:t> </a:t>
            </a:r>
          </a:p>
          <a:p>
            <a:r>
              <a:rPr lang="fr-FR" b="1" dirty="0" smtClean="0"/>
              <a:t>-- </a:t>
            </a:r>
            <a:r>
              <a:rPr lang="fr-FR" b="1" dirty="0"/>
              <a:t> </a:t>
            </a:r>
            <a:r>
              <a:rPr lang="fr-FR" b="1" dirty="0" smtClean="0"/>
              <a:t>comprises 3 </a:t>
            </a:r>
            <a:r>
              <a:rPr lang="fr-FR" b="1" dirty="0" err="1" smtClean="0"/>
              <a:t>families</a:t>
            </a:r>
            <a:r>
              <a:rPr lang="fr-FR" b="1" dirty="0" smtClean="0"/>
              <a:t> of quarks and leptons and a single, </a:t>
            </a:r>
            <a:r>
              <a:rPr lang="fr-FR" b="1" dirty="0" err="1" smtClean="0"/>
              <a:t>elementary</a:t>
            </a:r>
            <a:r>
              <a:rPr lang="fr-FR" b="1" dirty="0" smtClean="0"/>
              <a:t> </a:t>
            </a:r>
            <a:r>
              <a:rPr lang="fr-FR" b="1" dirty="0" err="1" smtClean="0"/>
              <a:t>Higgs</a:t>
            </a:r>
            <a:r>
              <a:rPr lang="fr-FR" b="1" dirty="0" smtClean="0"/>
              <a:t> boson, and as </a:t>
            </a:r>
            <a:r>
              <a:rPr lang="fr-FR" b="1" dirty="0" err="1" smtClean="0"/>
              <a:t>such</a:t>
            </a:r>
            <a:r>
              <a:rPr lang="fr-FR" b="1" dirty="0" smtClean="0"/>
              <a:t> </a:t>
            </a:r>
          </a:p>
          <a:p>
            <a:r>
              <a:rPr lang="fr-FR" b="1" dirty="0" err="1" smtClean="0">
                <a:solidFill>
                  <a:srgbClr val="FF0000"/>
                </a:solidFill>
              </a:rPr>
              <a:t>contains</a:t>
            </a:r>
            <a:r>
              <a:rPr lang="fr-FR" b="1" dirty="0" smtClean="0">
                <a:solidFill>
                  <a:srgbClr val="FF0000"/>
                </a:solidFill>
              </a:rPr>
              <a:t> no free </a:t>
            </a:r>
            <a:r>
              <a:rPr lang="fr-FR" b="1" dirty="0" err="1" smtClean="0">
                <a:solidFill>
                  <a:srgbClr val="FF0000"/>
                </a:solidFill>
              </a:rPr>
              <a:t>parameter</a:t>
            </a:r>
            <a:r>
              <a:rPr lang="fr-FR" b="1" dirty="0" smtClean="0">
                <a:solidFill>
                  <a:srgbClr val="FF0000"/>
                </a:solidFill>
              </a:rPr>
              <a:t> (</a:t>
            </a:r>
            <a:r>
              <a:rPr lang="fr-FR" b="1" dirty="0" err="1" smtClean="0">
                <a:solidFill>
                  <a:srgbClr val="FF0000"/>
                </a:solidFill>
              </a:rPr>
              <a:t>only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parametric</a:t>
            </a:r>
            <a:r>
              <a:rPr lang="fr-FR" b="1" dirty="0" smtClean="0">
                <a:solidFill>
                  <a:srgbClr val="FF0000"/>
                </a:solidFill>
              </a:rPr>
              <a:t> </a:t>
            </a:r>
            <a:r>
              <a:rPr lang="fr-FR" b="1" dirty="0" err="1" smtClean="0">
                <a:solidFill>
                  <a:srgbClr val="FF0000"/>
                </a:solidFill>
              </a:rPr>
              <a:t>uncertainties</a:t>
            </a:r>
            <a:r>
              <a:rPr lang="fr-FR" b="1" dirty="0" smtClean="0">
                <a:solidFill>
                  <a:srgbClr val="FF0000"/>
                </a:solidFill>
              </a:rPr>
              <a:t>) </a:t>
            </a:r>
            <a:r>
              <a:rPr lang="fr-FR" b="1" u="sng" dirty="0" smtClean="0">
                <a:solidFill>
                  <a:srgbClr val="FF0000"/>
                </a:solidFill>
              </a:rPr>
              <a:t>ANY DEVIATION </a:t>
            </a:r>
            <a:r>
              <a:rPr lang="fr-FR" b="1" u="sng" dirty="0" err="1" smtClean="0">
                <a:solidFill>
                  <a:srgbClr val="FF0000"/>
                </a:solidFill>
              </a:rPr>
              <a:t>from</a:t>
            </a:r>
            <a:r>
              <a:rPr lang="fr-FR" b="1" u="sng" dirty="0" smtClean="0">
                <a:solidFill>
                  <a:srgbClr val="FF0000"/>
                </a:solidFill>
              </a:rPr>
              <a:t> SM </a:t>
            </a:r>
            <a:r>
              <a:rPr lang="fr-FR" b="1" u="sng" dirty="0" err="1" smtClean="0">
                <a:solidFill>
                  <a:srgbClr val="FF0000"/>
                </a:solidFill>
              </a:rPr>
              <a:t>is</a:t>
            </a:r>
            <a:r>
              <a:rPr lang="fr-FR" b="1" u="sng" dirty="0" smtClean="0">
                <a:solidFill>
                  <a:srgbClr val="FF0000"/>
                </a:solidFill>
              </a:rPr>
              <a:t> BSM DISCOVERY</a:t>
            </a:r>
          </a:p>
          <a:p>
            <a:endParaRPr lang="fr-FR" b="1" dirty="0" smtClean="0"/>
          </a:p>
          <a:p>
            <a:r>
              <a:rPr lang="fr-FR" b="1" dirty="0" smtClean="0"/>
              <a:t>-- </a:t>
            </a:r>
            <a:r>
              <a:rPr lang="fr-FR" b="1" dirty="0" err="1" smtClean="0"/>
              <a:t>does</a:t>
            </a:r>
            <a:r>
              <a:rPr lang="fr-FR" b="1" dirty="0" smtClean="0"/>
              <a:t> not </a:t>
            </a:r>
            <a:r>
              <a:rPr lang="fr-FR" b="1" dirty="0" err="1" smtClean="0"/>
              <a:t>explain</a:t>
            </a:r>
            <a:r>
              <a:rPr lang="fr-FR" b="1" dirty="0" smtClean="0"/>
              <a:t> in a unique </a:t>
            </a:r>
            <a:r>
              <a:rPr lang="fr-FR" b="1" dirty="0" err="1" smtClean="0"/>
              <a:t>way</a:t>
            </a:r>
            <a:r>
              <a:rPr lang="fr-FR" b="1" dirty="0" smtClean="0"/>
              <a:t> the neutrino masses or the Baryon </a:t>
            </a:r>
            <a:r>
              <a:rPr lang="fr-FR" b="1" dirty="0" err="1"/>
              <a:t>A</a:t>
            </a:r>
            <a:r>
              <a:rPr lang="fr-FR" b="1" dirty="0" err="1" smtClean="0"/>
              <a:t>symetry</a:t>
            </a:r>
            <a:r>
              <a:rPr lang="fr-FR" b="1" dirty="0" smtClean="0"/>
              <a:t> of the </a:t>
            </a:r>
            <a:r>
              <a:rPr lang="fr-FR" b="1" dirty="0" err="1" smtClean="0"/>
              <a:t>Universe</a:t>
            </a:r>
            <a:r>
              <a:rPr lang="fr-FR" b="1" dirty="0" smtClean="0"/>
              <a:t>, </a:t>
            </a:r>
            <a:r>
              <a:rPr lang="fr-FR" b="1" dirty="0" err="1" smtClean="0"/>
              <a:t>does</a:t>
            </a:r>
            <a:r>
              <a:rPr lang="fr-FR" b="1" dirty="0" smtClean="0"/>
              <a:t> not comprise a candidate DM </a:t>
            </a:r>
            <a:r>
              <a:rPr lang="fr-FR" b="1" dirty="0" err="1" smtClean="0"/>
              <a:t>particle</a:t>
            </a:r>
            <a:r>
              <a:rPr lang="fr-FR" b="1" dirty="0" smtClean="0"/>
              <a:t>, etc... for </a:t>
            </a:r>
            <a:r>
              <a:rPr lang="fr-FR" b="1" dirty="0" err="1" smtClean="0"/>
              <a:t>which</a:t>
            </a:r>
            <a:r>
              <a:rPr lang="fr-FR" b="1" dirty="0" smtClean="0"/>
              <a:t> </a:t>
            </a:r>
            <a:r>
              <a:rPr lang="fr-FR" b="1" u="sng" dirty="0" err="1" smtClean="0">
                <a:solidFill>
                  <a:srgbClr val="00B050"/>
                </a:solidFill>
              </a:rPr>
              <a:t>we</a:t>
            </a:r>
            <a:r>
              <a:rPr lang="fr-FR" b="1" u="sng" dirty="0" smtClean="0">
                <a:solidFill>
                  <a:srgbClr val="00B050"/>
                </a:solidFill>
              </a:rPr>
              <a:t> know for sure </a:t>
            </a:r>
            <a:r>
              <a:rPr lang="fr-FR" b="1" u="sng" dirty="0" err="1" smtClean="0">
                <a:solidFill>
                  <a:srgbClr val="00B050"/>
                </a:solidFill>
              </a:rPr>
              <a:t>that</a:t>
            </a:r>
            <a:r>
              <a:rPr lang="fr-FR" b="1" u="sng" dirty="0" smtClean="0">
                <a:solidFill>
                  <a:srgbClr val="00B050"/>
                </a:solidFill>
              </a:rPr>
              <a:t> BSM </a:t>
            </a:r>
            <a:r>
              <a:rPr lang="fr-FR" b="1" u="sng" dirty="0" err="1" smtClean="0">
                <a:solidFill>
                  <a:srgbClr val="00B050"/>
                </a:solidFill>
              </a:rPr>
              <a:t>is</a:t>
            </a:r>
            <a:r>
              <a:rPr lang="fr-FR" b="1" u="sng" dirty="0" smtClean="0">
                <a:solidFill>
                  <a:srgbClr val="00B050"/>
                </a:solidFill>
              </a:rPr>
              <a:t> </a:t>
            </a:r>
            <a:r>
              <a:rPr lang="fr-FR" b="1" u="sng" dirty="0" err="1" smtClean="0">
                <a:solidFill>
                  <a:srgbClr val="00B050"/>
                </a:solidFill>
              </a:rPr>
              <a:t>needed</a:t>
            </a:r>
            <a:r>
              <a:rPr lang="fr-FR" b="1" u="sng" dirty="0" smtClean="0"/>
              <a:t>. </a:t>
            </a:r>
          </a:p>
          <a:p>
            <a:endParaRPr lang="fr-FR" b="1" dirty="0"/>
          </a:p>
        </p:txBody>
      </p:sp>
      <p:sp>
        <p:nvSpPr>
          <p:cNvPr id="6" name="TextBox 5"/>
          <p:cNvSpPr txBox="1"/>
          <p:nvPr/>
        </p:nvSpPr>
        <p:spPr>
          <a:xfrm>
            <a:off x="1304925" y="177165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78350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243840" y="6356352"/>
            <a:ext cx="2844800" cy="365125"/>
          </a:xfrm>
        </p:spPr>
        <p:txBody>
          <a:bodyPr/>
          <a:lstStyle/>
          <a:p>
            <a:fld id="{DF730E3A-39CA-4468-AD41-203C79E167C0}" type="datetime1">
              <a:rPr lang="fr-CH" smtClean="0"/>
              <a:t>20.03.2023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799840" y="6356352"/>
            <a:ext cx="3860800" cy="365125"/>
          </a:xfrm>
        </p:spPr>
        <p:txBody>
          <a:bodyPr/>
          <a:lstStyle/>
          <a:p>
            <a:r>
              <a:rPr lang="en-US" smtClean="0"/>
              <a:t>A. Blondel Low angle cuts for the dilepton and diphoton selections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371840" y="6356352"/>
            <a:ext cx="2844800" cy="365125"/>
          </a:xfrm>
        </p:spPr>
        <p:txBody>
          <a:bodyPr/>
          <a:lstStyle/>
          <a:p>
            <a:fld id="{4F2CCFFF-3AD2-4686-84D4-3FBC8ECCF628}" type="slidenum">
              <a:rPr lang="en-GB" smtClean="0"/>
              <a:t>4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740228" y="101555"/>
            <a:ext cx="11451772" cy="600164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2400" b="1" u="sng" dirty="0"/>
              <a:t>Motivation</a:t>
            </a:r>
            <a:r>
              <a:rPr lang="en-GB" sz="2400" b="1" dirty="0"/>
              <a:t> for the precision measurements </a:t>
            </a:r>
            <a:r>
              <a:rPr lang="en-GB" sz="2400" b="1" dirty="0" smtClean="0"/>
              <a:t>*and* precision </a:t>
            </a:r>
            <a:r>
              <a:rPr lang="en-GB" sz="2400" b="1" dirty="0"/>
              <a:t>calculations</a:t>
            </a:r>
          </a:p>
          <a:p>
            <a:pPr algn="ctr"/>
            <a:endParaRPr lang="en-GB" b="1" dirty="0"/>
          </a:p>
          <a:p>
            <a:r>
              <a:rPr lang="en-GB" dirty="0"/>
              <a:t>1. Given that </a:t>
            </a:r>
            <a:r>
              <a:rPr lang="en-GB" b="1" dirty="0">
                <a:solidFill>
                  <a:srgbClr val="FF0000"/>
                </a:solidFill>
              </a:rPr>
              <a:t>the </a:t>
            </a:r>
            <a:r>
              <a:rPr lang="en-GB" b="1" dirty="0" smtClean="0">
                <a:solidFill>
                  <a:srgbClr val="FF0000"/>
                </a:solidFill>
              </a:rPr>
              <a:t>minimal SM </a:t>
            </a:r>
            <a:r>
              <a:rPr lang="en-GB" b="1" dirty="0">
                <a:solidFill>
                  <a:srgbClr val="FF0000"/>
                </a:solidFill>
              </a:rPr>
              <a:t>is complete </a:t>
            </a:r>
            <a:r>
              <a:rPr lang="en-GB" dirty="0"/>
              <a:t>with the Higgs discovery, how do we find out: </a:t>
            </a:r>
            <a:br>
              <a:rPr lang="en-GB" dirty="0"/>
            </a:br>
            <a:r>
              <a:rPr lang="en-GB" dirty="0"/>
              <a:t>-- if the Higgs boson is exactly what is foreseen by the standard model</a:t>
            </a:r>
            <a:r>
              <a:rPr lang="en-GB" dirty="0" smtClean="0"/>
              <a:t>?                     (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Higgs Factory)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-- where/what  are the new physics phenomena that must be present to explain</a:t>
            </a:r>
            <a:r>
              <a:rPr lang="en-GB" dirty="0" smtClean="0"/>
              <a:t>:</a:t>
            </a:r>
            <a:endParaRPr lang="en-GB" dirty="0"/>
          </a:p>
          <a:p>
            <a:r>
              <a:rPr lang="en-GB" dirty="0" smtClean="0"/>
              <a:t>		baryon </a:t>
            </a:r>
            <a:r>
              <a:rPr lang="en-GB" dirty="0"/>
              <a:t>asymmetry</a:t>
            </a:r>
          </a:p>
          <a:p>
            <a:r>
              <a:rPr lang="en-GB" dirty="0" smtClean="0"/>
              <a:t>		dark </a:t>
            </a:r>
            <a:r>
              <a:rPr lang="en-GB" dirty="0"/>
              <a:t>matter, </a:t>
            </a:r>
          </a:p>
          <a:p>
            <a:r>
              <a:rPr lang="en-GB" dirty="0" smtClean="0"/>
              <a:t>		neutrino </a:t>
            </a:r>
            <a:r>
              <a:rPr lang="en-GB" dirty="0"/>
              <a:t>masses   (and other mysteries we don’t understand</a:t>
            </a:r>
            <a:r>
              <a:rPr lang="en-GB" dirty="0" smtClean="0"/>
              <a:t>)   (</a:t>
            </a:r>
            <a:r>
              <a:rPr lang="en-CH" dirty="0" smtClean="0">
                <a:sym typeface="Wingdings" panose="05000000000000000000" pitchFamily="2" charset="2"/>
              </a:rPr>
              <a:t></a:t>
            </a:r>
            <a:r>
              <a:rPr lang="en-US" dirty="0" smtClean="0">
                <a:sym typeface="Wingdings" panose="05000000000000000000" pitchFamily="2" charset="2"/>
              </a:rPr>
              <a:t> </a:t>
            </a:r>
            <a:r>
              <a:rPr lang="en-US" dirty="0">
                <a:sym typeface="Wingdings" panose="05000000000000000000" pitchFamily="2" charset="2"/>
              </a:rPr>
              <a:t>EW/top </a:t>
            </a:r>
            <a:r>
              <a:rPr lang="en-US" dirty="0" smtClean="0">
                <a:sym typeface="Wingdings" panose="05000000000000000000" pitchFamily="2" charset="2"/>
              </a:rPr>
              <a:t>factory)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/>
            </a:r>
            <a:br>
              <a:rPr lang="en-GB" dirty="0"/>
            </a:br>
            <a:r>
              <a:rPr lang="en-GB" dirty="0"/>
              <a:t>2. A powerful and broadly efficient </a:t>
            </a:r>
            <a:r>
              <a:rPr lang="en-GB" dirty="0" smtClean="0"/>
              <a:t>method </a:t>
            </a:r>
            <a:r>
              <a:rPr lang="en-GB" dirty="0"/>
              <a:t>is to perform  </a:t>
            </a:r>
            <a:r>
              <a:rPr lang="en-GB" b="1" u="sng" dirty="0"/>
              <a:t>precision </a:t>
            </a:r>
            <a:r>
              <a:rPr lang="en-GB" b="1" u="sng" dirty="0" smtClean="0"/>
              <a:t> EW measurements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-- many </a:t>
            </a:r>
            <a:r>
              <a:rPr lang="en-GB" b="1" u="sng" dirty="0"/>
              <a:t>observables </a:t>
            </a:r>
            <a:r>
              <a:rPr lang="en-GB" dirty="0"/>
              <a:t>contain sensitivity to new phenomena, either by loops, direct long distance propagator effects, or mixing with SM coupled particles.  </a:t>
            </a:r>
            <a:endParaRPr lang="en-GB" dirty="0" smtClean="0"/>
          </a:p>
          <a:p>
            <a:endParaRPr lang="en-GB" dirty="0"/>
          </a:p>
          <a:p>
            <a:r>
              <a:rPr lang="fr-CH" dirty="0"/>
              <a:t>    </a:t>
            </a:r>
            <a:r>
              <a:rPr lang="fr-CH" b="1" dirty="0"/>
              <a:t> </a:t>
            </a:r>
            <a:r>
              <a:rPr lang="fr-CH" b="1" dirty="0" smtClean="0"/>
              <a:t>   </a:t>
            </a:r>
            <a:r>
              <a:rPr lang="en-CH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</a:t>
            </a:r>
            <a:r>
              <a:rPr lang="en-US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are </a:t>
            </a:r>
            <a:r>
              <a:rPr lang="fr-CH" b="1" dirty="0" err="1">
                <a:solidFill>
                  <a:srgbClr val="FF0000"/>
                </a:solidFill>
              </a:rPr>
              <a:t>there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any</a:t>
            </a:r>
            <a:r>
              <a:rPr lang="fr-CH" b="1" dirty="0">
                <a:solidFill>
                  <a:srgbClr val="FF0000"/>
                </a:solidFill>
              </a:rPr>
              <a:t> more </a:t>
            </a:r>
            <a:r>
              <a:rPr lang="fr-CH" b="1" dirty="0" err="1">
                <a:solidFill>
                  <a:srgbClr val="FF0000"/>
                </a:solidFill>
              </a:rPr>
              <a:t>weakly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coupled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particles</a:t>
            </a:r>
            <a:r>
              <a:rPr lang="fr-CH" b="1" dirty="0">
                <a:solidFill>
                  <a:srgbClr val="FF0000"/>
                </a:solidFill>
              </a:rPr>
              <a:t>? </a:t>
            </a:r>
          </a:p>
          <a:p>
            <a:r>
              <a:rPr lang="fr-CH" dirty="0"/>
              <a:t>               The top quark </a:t>
            </a:r>
            <a:r>
              <a:rPr lang="fr-CH" dirty="0" err="1"/>
              <a:t>effect</a:t>
            </a:r>
            <a:r>
              <a:rPr lang="fr-CH" dirty="0"/>
              <a:t> at LEP </a:t>
            </a:r>
            <a:r>
              <a:rPr lang="fr-CH" dirty="0" err="1"/>
              <a:t>was</a:t>
            </a:r>
            <a:r>
              <a:rPr lang="fr-CH" dirty="0"/>
              <a:t> 10</a:t>
            </a:r>
            <a:r>
              <a:rPr lang="fr-CH" dirty="0">
                <a:sym typeface="Symbol"/>
              </a:rPr>
              <a:t>! (</a:t>
            </a:r>
            <a:r>
              <a:rPr lang="fr-CH" dirty="0">
                <a:sym typeface="Wingdings" panose="05000000000000000000" pitchFamily="2" charset="2"/>
              </a:rPr>
              <a:t> </a:t>
            </a:r>
            <a:r>
              <a:rPr lang="fr-CH" dirty="0" err="1">
                <a:sym typeface="Symbol"/>
              </a:rPr>
              <a:t>there</a:t>
            </a:r>
            <a:r>
              <a:rPr lang="fr-CH" dirty="0">
                <a:sym typeface="Symbol"/>
              </a:rPr>
              <a:t> </a:t>
            </a:r>
            <a:r>
              <a:rPr lang="fr-CH" dirty="0" err="1">
                <a:sym typeface="Symbol"/>
              </a:rPr>
              <a:t>is</a:t>
            </a:r>
            <a:r>
              <a:rPr lang="fr-CH" dirty="0">
                <a:sym typeface="Symbol"/>
              </a:rPr>
              <a:t> *not* </a:t>
            </a:r>
            <a:r>
              <a:rPr lang="fr-CH" dirty="0" err="1">
                <a:sym typeface="Symbol"/>
              </a:rPr>
              <a:t>another</a:t>
            </a:r>
            <a:r>
              <a:rPr lang="fr-CH" dirty="0">
                <a:sym typeface="Symbol"/>
              </a:rPr>
              <a:t>  t-b quark system) </a:t>
            </a:r>
            <a:endParaRPr lang="fr-CH" dirty="0"/>
          </a:p>
          <a:p>
            <a:r>
              <a:rPr lang="fr-CH" dirty="0"/>
              <a:t>               </a:t>
            </a:r>
            <a:r>
              <a:rPr lang="fr-CH" dirty="0" err="1"/>
              <a:t>any</a:t>
            </a:r>
            <a:r>
              <a:rPr lang="fr-CH" dirty="0"/>
              <a:t> </a:t>
            </a:r>
            <a:r>
              <a:rPr lang="fr-CH" dirty="0" err="1" smtClean="0"/>
              <a:t>custodial</a:t>
            </a:r>
            <a:r>
              <a:rPr lang="fr-CH" dirty="0" smtClean="0"/>
              <a:t> SU(2</a:t>
            </a:r>
            <a:r>
              <a:rPr lang="fr-CH" dirty="0"/>
              <a:t>)-</a:t>
            </a:r>
            <a:r>
              <a:rPr lang="fr-CH" dirty="0" err="1"/>
              <a:t>violating</a:t>
            </a:r>
            <a:r>
              <a:rPr lang="fr-CH" dirty="0"/>
              <a:t> </a:t>
            </a:r>
            <a:r>
              <a:rPr lang="fr-CH" dirty="0" err="1"/>
              <a:t>effect</a:t>
            </a:r>
            <a:r>
              <a:rPr lang="fr-CH" dirty="0"/>
              <a:t> </a:t>
            </a:r>
            <a:r>
              <a:rPr lang="fr-CH" dirty="0" err="1" smtClean="0"/>
              <a:t>appears</a:t>
            </a:r>
            <a:r>
              <a:rPr lang="fr-CH" dirty="0" smtClean="0"/>
              <a:t> </a:t>
            </a:r>
            <a:r>
              <a:rPr lang="fr-CH" u="sng" dirty="0" err="1"/>
              <a:t>regardless</a:t>
            </a:r>
            <a:r>
              <a:rPr lang="fr-CH" u="sng" dirty="0"/>
              <a:t> of mass </a:t>
            </a:r>
            <a:r>
              <a:rPr lang="fr-CH" u="sng" dirty="0" err="1" smtClean="0"/>
              <a:t>scale</a:t>
            </a:r>
            <a:endParaRPr lang="fr-CH" dirty="0"/>
          </a:p>
          <a:p>
            <a:r>
              <a:rPr lang="fr-CH" dirty="0"/>
              <a:t>    --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there</a:t>
            </a:r>
            <a:r>
              <a:rPr lang="fr-CH" dirty="0"/>
              <a:t> </a:t>
            </a:r>
            <a:r>
              <a:rPr lang="fr-CH" dirty="0" err="1"/>
              <a:t>mixing</a:t>
            </a:r>
            <a:r>
              <a:rPr lang="fr-CH" dirty="0"/>
              <a:t> ? in </a:t>
            </a:r>
            <a:r>
              <a:rPr lang="fr-CH" dirty="0" err="1"/>
              <a:t>particular</a:t>
            </a:r>
            <a:r>
              <a:rPr lang="fr-CH" dirty="0"/>
              <a:t>  active-</a:t>
            </a:r>
            <a:r>
              <a:rPr lang="fr-CH" dirty="0" err="1"/>
              <a:t>sterile</a:t>
            </a:r>
            <a:r>
              <a:rPr lang="fr-CH" dirty="0"/>
              <a:t> neutrino </a:t>
            </a:r>
            <a:r>
              <a:rPr lang="fr-CH" dirty="0" err="1"/>
              <a:t>mixing</a:t>
            </a:r>
            <a:r>
              <a:rPr lang="fr-CH" dirty="0"/>
              <a:t>     </a:t>
            </a:r>
          </a:p>
          <a:p>
            <a:endParaRPr lang="fr-CH" dirty="0"/>
          </a:p>
          <a:p>
            <a:r>
              <a:rPr lang="fr-CH" dirty="0"/>
              <a:t>    -- high mass </a:t>
            </a:r>
            <a:r>
              <a:rPr lang="fr-CH" dirty="0" smtClean="0"/>
              <a:t>SM-</a:t>
            </a:r>
            <a:r>
              <a:rPr lang="fr-CH" dirty="0" err="1" smtClean="0"/>
              <a:t>coupled</a:t>
            </a:r>
            <a:r>
              <a:rPr lang="fr-CH" dirty="0" smtClean="0"/>
              <a:t> and </a:t>
            </a:r>
            <a:r>
              <a:rPr lang="fr-CH" dirty="0" err="1" smtClean="0"/>
              <a:t>custodial</a:t>
            </a:r>
            <a:r>
              <a:rPr lang="fr-CH" dirty="0" smtClean="0"/>
              <a:t> SU(2</a:t>
            </a:r>
            <a:r>
              <a:rPr lang="fr-CH" dirty="0"/>
              <a:t>)-</a:t>
            </a:r>
            <a:r>
              <a:rPr lang="fr-CH" dirty="0" err="1"/>
              <a:t>respecting</a:t>
            </a:r>
            <a:r>
              <a:rPr lang="fr-CH" dirty="0"/>
              <a:t> </a:t>
            </a:r>
            <a:r>
              <a:rPr lang="fr-CH" dirty="0" smtClean="0">
                <a:sym typeface="Wingdings" panose="05000000000000000000" pitchFamily="2" charset="2"/>
              </a:rPr>
              <a:t> </a:t>
            </a:r>
            <a:r>
              <a:rPr lang="fr-CH" dirty="0">
                <a:sym typeface="Wingdings" panose="05000000000000000000" pitchFamily="2" charset="2"/>
              </a:rPr>
              <a:t>(ex: Z’ or </a:t>
            </a:r>
            <a:r>
              <a:rPr lang="fr-CH" dirty="0" err="1">
                <a:sym typeface="Wingdings" panose="05000000000000000000" pitchFamily="2" charset="2"/>
              </a:rPr>
              <a:t>degenerate</a:t>
            </a:r>
            <a:r>
              <a:rPr lang="fr-CH" dirty="0">
                <a:sym typeface="Wingdings" panose="05000000000000000000" pitchFamily="2" charset="2"/>
              </a:rPr>
              <a:t>  </a:t>
            </a:r>
            <a:r>
              <a:rPr lang="fr-CH" dirty="0" smtClean="0">
                <a:sym typeface="Wingdings" panose="05000000000000000000" pitchFamily="2" charset="2"/>
              </a:rPr>
              <a:t>Su-</a:t>
            </a:r>
            <a:r>
              <a:rPr lang="fr-CH" dirty="0" err="1" smtClean="0">
                <a:sym typeface="Wingdings" panose="05000000000000000000" pitchFamily="2" charset="2"/>
              </a:rPr>
              <a:t>Sy</a:t>
            </a:r>
            <a:r>
              <a:rPr lang="fr-CH" dirty="0" smtClean="0">
                <a:sym typeface="Wingdings" panose="05000000000000000000" pitchFamily="2" charset="2"/>
              </a:rPr>
              <a:t>)</a:t>
            </a:r>
          </a:p>
          <a:p>
            <a:endParaRPr lang="fr-CH" dirty="0">
              <a:sym typeface="Wingdings" panose="05000000000000000000" pitchFamily="2" charset="2"/>
            </a:endParaRPr>
          </a:p>
          <a:p>
            <a:r>
              <a:rPr lang="fr-CH" b="1" u="sng" dirty="0" err="1" smtClean="0"/>
              <a:t>Emphasis</a:t>
            </a:r>
            <a:r>
              <a:rPr lang="fr-CH" b="1" u="sng" dirty="0" smtClean="0"/>
              <a:t> </a:t>
            </a:r>
            <a:r>
              <a:rPr lang="fr-CH" b="1" u="sng" dirty="0"/>
              <a:t>on </a:t>
            </a:r>
            <a:r>
              <a:rPr lang="fr-CH" b="1" u="sng" dirty="0" err="1"/>
              <a:t>different</a:t>
            </a:r>
            <a:r>
              <a:rPr lang="fr-CH" b="1" u="sng" dirty="0"/>
              <a:t> observables </a:t>
            </a:r>
            <a:r>
              <a:rPr lang="fr-CH" b="1" u="sng" dirty="0" err="1"/>
              <a:t>depending</a:t>
            </a:r>
            <a:r>
              <a:rPr lang="fr-CH" b="1" u="sng" dirty="0"/>
              <a:t> on the question </a:t>
            </a:r>
            <a:r>
              <a:rPr lang="fr-CH" b="1" u="sng" dirty="0" err="1"/>
              <a:t>asked</a:t>
            </a:r>
            <a:r>
              <a:rPr lang="fr-CH" b="1" u="sng" dirty="0"/>
              <a:t>. </a:t>
            </a:r>
            <a:endParaRPr lang="en-GB" b="1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200008" y="4048669"/>
            <a:ext cx="548548" cy="369332"/>
          </a:xfrm>
          <a:prstGeom prst="rect">
            <a:avLst/>
          </a:prstGeom>
          <a:solidFill>
            <a:srgbClr val="92D050"/>
          </a:solidFill>
        </p:spPr>
        <p:txBody>
          <a:bodyPr wrap="none" rtlCol="0">
            <a:spAutoFit/>
          </a:bodyPr>
          <a:lstStyle/>
          <a:p>
            <a:r>
              <a:rPr lang="fr-CH" b="1" dirty="0"/>
              <a:t>«T»</a:t>
            </a:r>
            <a:endParaRPr lang="en-GB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04818" y="5294835"/>
            <a:ext cx="543739" cy="369332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fr-CH" b="1" dirty="0"/>
              <a:t>«S»</a:t>
            </a:r>
            <a:endParaRPr lang="en-GB" b="1" dirty="0"/>
          </a:p>
        </p:txBody>
      </p:sp>
      <p:sp>
        <p:nvSpPr>
          <p:cNvPr id="8" name="TextBox 7"/>
          <p:cNvSpPr txBox="1"/>
          <p:nvPr/>
        </p:nvSpPr>
        <p:spPr>
          <a:xfrm>
            <a:off x="180294" y="4720527"/>
            <a:ext cx="542136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fr-CH" dirty="0"/>
              <a:t>«</a:t>
            </a:r>
            <a:r>
              <a:rPr lang="fr-CH" dirty="0">
                <a:sym typeface="Symbol"/>
              </a:rPr>
              <a:t>»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9174480" y="4572000"/>
            <a:ext cx="2682240" cy="147732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fr-FR" dirty="0" smtClean="0"/>
              <a:t>not to </a:t>
            </a:r>
            <a:r>
              <a:rPr lang="fr-FR" dirty="0" err="1" smtClean="0"/>
              <a:t>forget</a:t>
            </a:r>
            <a:r>
              <a:rPr lang="fr-FR" dirty="0" smtClean="0"/>
              <a:t>: </a:t>
            </a:r>
          </a:p>
          <a:p>
            <a:r>
              <a:rPr lang="fr-FR" b="1" dirty="0" smtClean="0"/>
              <a:t>QCD</a:t>
            </a:r>
            <a:r>
              <a:rPr lang="fr-FR" dirty="0" smtClean="0"/>
              <a:t> </a:t>
            </a:r>
          </a:p>
          <a:p>
            <a:r>
              <a:rPr lang="fr-FR" dirty="0" smtClean="0"/>
              <a:t>Lepton-quark </a:t>
            </a:r>
          </a:p>
          <a:p>
            <a:r>
              <a:rPr lang="fr-FR" dirty="0" smtClean="0"/>
              <a:t>lepton  and quark </a:t>
            </a:r>
            <a:r>
              <a:rPr lang="fr-FR" dirty="0" err="1" smtClean="0"/>
              <a:t>family</a:t>
            </a:r>
            <a:r>
              <a:rPr lang="fr-FR" dirty="0" smtClean="0"/>
              <a:t> </a:t>
            </a:r>
          </a:p>
          <a:p>
            <a:r>
              <a:rPr lang="fr-FR" b="1" dirty="0" err="1" smtClean="0"/>
              <a:t>Universality</a:t>
            </a:r>
            <a:endParaRPr lang="fr-FR" b="1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9204960" y="3820160"/>
            <a:ext cx="2352054" cy="646331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CH" dirty="0">
                <a:sym typeface="Symbol" panose="05050102010706020507" pitchFamily="18" charset="2"/>
              </a:rPr>
              <a:t></a:t>
            </a:r>
            <a:r>
              <a:rPr lang="en-US" dirty="0">
                <a:sym typeface="Symbol" panose="05050102010706020507" pitchFamily="18" charset="2"/>
              </a:rPr>
              <a:t> =</a:t>
            </a:r>
            <a:r>
              <a:rPr lang="en-CH" dirty="0">
                <a:sym typeface="Symbol" panose="05050102010706020507" pitchFamily="18" charset="2"/>
              </a:rPr>
              <a:t></a:t>
            </a:r>
            <a:r>
              <a:rPr lang="en-US" dirty="0">
                <a:sym typeface="Symbol" panose="05050102010706020507" pitchFamily="18" charset="2"/>
              </a:rPr>
              <a:t>T/</a:t>
            </a:r>
            <a:r>
              <a:rPr lang="en-CH" dirty="0">
                <a:sym typeface="Symbol" panose="05050102010706020507" pitchFamily="18" charset="2"/>
              </a:rPr>
              <a:t></a:t>
            </a:r>
            <a:r>
              <a:rPr lang="en-US" dirty="0">
                <a:sym typeface="Symbol" panose="05050102010706020507" pitchFamily="18" charset="2"/>
              </a:rPr>
              <a:t>= </a:t>
            </a:r>
            <a:endParaRPr lang="en-US" dirty="0" smtClean="0">
              <a:sym typeface="Symbol" panose="05050102010706020507" pitchFamily="18" charset="2"/>
            </a:endParaRPr>
          </a:p>
          <a:p>
            <a:r>
              <a:rPr lang="en-CH" dirty="0" smtClean="0">
                <a:sym typeface="Symbol" panose="05050102010706020507" pitchFamily="18" charset="2"/>
              </a:rPr>
              <a:t></a:t>
            </a:r>
            <a:r>
              <a:rPr lang="en-US" dirty="0">
                <a:sym typeface="Symbol" panose="05050102010706020507" pitchFamily="18" charset="2"/>
              </a:rPr>
              <a:t>/</a:t>
            </a:r>
            <a:r>
              <a:rPr lang="en-CH" dirty="0">
                <a:sym typeface="Symbol" panose="05050102010706020507" pitchFamily="18" charset="2"/>
              </a:rPr>
              <a:t></a:t>
            </a:r>
            <a:r>
              <a:rPr lang="en-US" dirty="0">
                <a:sym typeface="Symbol" panose="05050102010706020507" pitchFamily="18" charset="2"/>
              </a:rPr>
              <a:t> . </a:t>
            </a:r>
            <a:r>
              <a:rPr lang="en-US" b="1" dirty="0">
                <a:sym typeface="Symbol" panose="05050102010706020507" pitchFamily="18" charset="2"/>
              </a:rPr>
              <a:t>(</a:t>
            </a:r>
            <a:r>
              <a:rPr lang="en-US" b="1" dirty="0" smtClean="0">
                <a:sym typeface="Symbol" panose="05050102010706020507" pitchFamily="18" charset="2"/>
              </a:rPr>
              <a:t>m</a:t>
            </a:r>
            <a:r>
              <a:rPr lang="en-US" b="1" baseline="30000" dirty="0" smtClean="0">
                <a:sym typeface="Symbol" panose="05050102010706020507" pitchFamily="18" charset="2"/>
              </a:rPr>
              <a:t>2</a:t>
            </a:r>
            <a:r>
              <a:rPr lang="en-US" b="1" baseline="-25000" dirty="0" smtClean="0">
                <a:sym typeface="Symbol" panose="05050102010706020507" pitchFamily="18" charset="2"/>
              </a:rPr>
              <a:t>top</a:t>
            </a:r>
            <a:r>
              <a:rPr lang="en-US" b="1" dirty="0" smtClean="0">
                <a:sym typeface="Symbol" panose="05050102010706020507" pitchFamily="18" charset="2"/>
              </a:rPr>
              <a:t>-m</a:t>
            </a:r>
            <a:r>
              <a:rPr lang="en-US" b="1" baseline="30000" dirty="0" smtClean="0">
                <a:sym typeface="Symbol" panose="05050102010706020507" pitchFamily="18" charset="2"/>
              </a:rPr>
              <a:t>2</a:t>
            </a:r>
            <a:r>
              <a:rPr lang="en-US" b="1" baseline="-25000" dirty="0" smtClean="0">
                <a:sym typeface="Symbol" panose="05050102010706020507" pitchFamily="18" charset="2"/>
              </a:rPr>
              <a:t>b</a:t>
            </a:r>
            <a:r>
              <a:rPr lang="en-US" b="1" dirty="0">
                <a:sym typeface="Symbol" panose="05050102010706020507" pitchFamily="18" charset="2"/>
              </a:rPr>
              <a:t>)/</a:t>
            </a:r>
            <a:r>
              <a:rPr lang="en-US" b="1" dirty="0" smtClean="0">
                <a:sym typeface="Symbol" panose="05050102010706020507" pitchFamily="18" charset="2"/>
              </a:rPr>
              <a:t>m</a:t>
            </a:r>
            <a:r>
              <a:rPr lang="en-US" b="1" baseline="30000" dirty="0" smtClean="0">
                <a:sym typeface="Symbol" panose="05050102010706020507" pitchFamily="18" charset="2"/>
              </a:rPr>
              <a:t>2</a:t>
            </a:r>
            <a:r>
              <a:rPr lang="en-US" b="1" baseline="-25000" dirty="0" smtClean="0">
                <a:sym typeface="Symbol" panose="05050102010706020507" pitchFamily="18" charset="2"/>
              </a:rPr>
              <a:t>W</a:t>
            </a:r>
            <a:endParaRPr lang="fr-CH" b="1" dirty="0"/>
          </a:p>
        </p:txBody>
      </p:sp>
    </p:spTree>
    <p:extLst>
      <p:ext uri="{BB962C8B-B14F-4D97-AF65-F5344CB8AC3E}">
        <p14:creationId xmlns:p14="http://schemas.microsoft.com/office/powerpoint/2010/main" val="35095992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Rectangle 34"/>
          <p:cNvSpPr/>
          <p:nvPr/>
        </p:nvSpPr>
        <p:spPr>
          <a:xfrm>
            <a:off x="9895840" y="782320"/>
            <a:ext cx="2092960" cy="554736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b="1" dirty="0" smtClean="0">
                <a:solidFill>
                  <a:srgbClr val="C00000"/>
                </a:solidFill>
              </a:rPr>
              <a:t>WW at and </a:t>
            </a:r>
            <a:r>
              <a:rPr lang="fr-FR" b="1" dirty="0" err="1" smtClean="0">
                <a:solidFill>
                  <a:srgbClr val="C00000"/>
                </a:solidFill>
              </a:rPr>
              <a:t>above</a:t>
            </a:r>
            <a:r>
              <a:rPr lang="fr-FR" b="1" dirty="0" smtClean="0">
                <a:solidFill>
                  <a:srgbClr val="C00000"/>
                </a:solidFill>
              </a:rPr>
              <a:t> </a:t>
            </a:r>
            <a:r>
              <a:rPr lang="fr-FR" b="1" dirty="0" err="1" smtClean="0">
                <a:solidFill>
                  <a:srgbClr val="C00000"/>
                </a:solidFill>
              </a:rPr>
              <a:t>threshold</a:t>
            </a:r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  <a:p>
            <a:pPr algn="ctr"/>
            <a:endParaRPr lang="fr-FR" b="1" dirty="0" smtClean="0">
              <a:solidFill>
                <a:srgbClr val="C00000"/>
              </a:solidFill>
            </a:endParaRPr>
          </a:p>
          <a:p>
            <a:pPr algn="ctr"/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72720" y="762000"/>
            <a:ext cx="9560560" cy="558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fr-FR" sz="2400" b="1" dirty="0" smtClean="0">
                <a:solidFill>
                  <a:srgbClr val="C00000"/>
                </a:solidFill>
              </a:rPr>
              <a:t>Z scan</a:t>
            </a: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  <a:p>
            <a:endParaRPr lang="fr-FR" b="1" dirty="0" smtClean="0">
              <a:solidFill>
                <a:srgbClr val="C00000"/>
              </a:solidFill>
            </a:endParaRPr>
          </a:p>
          <a:p>
            <a:endParaRPr lang="fr-FR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042160" y="914400"/>
            <a:ext cx="2133600" cy="10464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sz="2800" dirty="0" smtClean="0">
                <a:sym typeface="Symbol" panose="05050102010706020507" pitchFamily="18" charset="2"/>
              </a:rPr>
              <a:t></a:t>
            </a:r>
            <a:r>
              <a:rPr lang="en-US" sz="2800" baseline="-25000" dirty="0" smtClean="0">
                <a:sym typeface="Symbol" panose="05050102010706020507" pitchFamily="18" charset="2"/>
              </a:rPr>
              <a:t>QED</a:t>
            </a:r>
            <a:r>
              <a:rPr lang="en-US" sz="2800" dirty="0" smtClean="0">
                <a:sym typeface="Symbol" panose="05050102010706020507" pitchFamily="18" charset="2"/>
              </a:rPr>
              <a:t>, </a:t>
            </a:r>
            <a:r>
              <a:rPr lang="en-US" sz="2800" dirty="0" err="1" smtClean="0">
                <a:sym typeface="Symbol" panose="05050102010706020507" pitchFamily="18" charset="2"/>
              </a:rPr>
              <a:t>m</a:t>
            </a:r>
            <a:r>
              <a:rPr lang="en-US" sz="2800" baseline="-25000" dirty="0" err="1" smtClean="0">
                <a:sym typeface="Symbol" panose="05050102010706020507" pitchFamily="18" charset="2"/>
              </a:rPr>
              <a:t>Z</a:t>
            </a:r>
            <a:r>
              <a:rPr lang="en-US" sz="2800" dirty="0" smtClean="0">
                <a:sym typeface="Symbol" panose="05050102010706020507" pitchFamily="18" charset="2"/>
              </a:rPr>
              <a:t>, </a:t>
            </a:r>
            <a:r>
              <a:rPr lang="fr-FR" sz="2800" dirty="0" smtClean="0"/>
              <a:t>G</a:t>
            </a:r>
            <a:r>
              <a:rPr lang="fr-FR" sz="2800" baseline="-25000" dirty="0" smtClean="0"/>
              <a:t>F</a:t>
            </a:r>
            <a:endParaRPr lang="fr-FR" sz="2800" baseline="-25000" dirty="0"/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4206240" y="1960880"/>
            <a:ext cx="1859280" cy="7721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6085840" y="2377440"/>
            <a:ext cx="1209040" cy="5283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 smtClean="0"/>
              <a:t>sin</a:t>
            </a:r>
            <a:r>
              <a:rPr lang="fr-FR" sz="2400" baseline="30000" dirty="0" smtClean="0"/>
              <a:t>2</a:t>
            </a:r>
            <a:r>
              <a:rPr lang="en-CH" sz="2400" dirty="0" smtClean="0">
                <a:sym typeface="Symbol" panose="05050102010706020507" pitchFamily="18" charset="2"/>
              </a:rPr>
              <a:t></a:t>
            </a:r>
            <a:r>
              <a:rPr lang="en-US" sz="2400" baseline="30000" dirty="0" err="1" smtClean="0">
                <a:sym typeface="Symbol" panose="05050102010706020507" pitchFamily="18" charset="2"/>
              </a:rPr>
              <a:t>eff</a:t>
            </a:r>
            <a:r>
              <a:rPr lang="en-US" sz="2400" baseline="-25000" dirty="0" err="1" smtClean="0">
                <a:sym typeface="Symbol" panose="05050102010706020507" pitchFamily="18" charset="2"/>
              </a:rPr>
              <a:t>W</a:t>
            </a:r>
            <a:endParaRPr lang="fr-FR" sz="2400" baseline="-25000" dirty="0"/>
          </a:p>
        </p:txBody>
      </p:sp>
      <p:sp>
        <p:nvSpPr>
          <p:cNvPr id="9" name="Rectangle 8"/>
          <p:cNvSpPr/>
          <p:nvPr/>
        </p:nvSpPr>
        <p:spPr>
          <a:xfrm>
            <a:off x="4744720" y="1239520"/>
            <a:ext cx="812800" cy="93472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 smtClean="0">
                <a:sym typeface="Symbol" panose="05050102010706020507" pitchFamily="18" charset="2"/>
              </a:rPr>
              <a:t></a:t>
            </a:r>
            <a:r>
              <a:rPr lang="en-US" baseline="-25000" dirty="0" smtClean="0">
                <a:sym typeface="Symbol" panose="05050102010706020507" pitchFamily="18" charset="2"/>
              </a:rPr>
              <a:t>QED</a:t>
            </a:r>
          </a:p>
          <a:p>
            <a:pPr algn="ctr"/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top</a:t>
            </a:r>
            <a:endParaRPr lang="en-US" baseline="-25000" dirty="0" smtClean="0">
              <a:sym typeface="Symbol" panose="05050102010706020507" pitchFamily="18" charset="2"/>
            </a:endParaRPr>
          </a:p>
        </p:txBody>
      </p:sp>
      <p:sp>
        <p:nvSpPr>
          <p:cNvPr id="10" name="Oval 9"/>
          <p:cNvSpPr/>
          <p:nvPr/>
        </p:nvSpPr>
        <p:spPr>
          <a:xfrm>
            <a:off x="4429760" y="2357120"/>
            <a:ext cx="1036320" cy="579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S,T,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dirty="0" smtClean="0">
                <a:sym typeface="Symbol" panose="05050102010706020507" pitchFamily="18" charset="2"/>
              </a:rPr>
              <a:t>, NP</a:t>
            </a:r>
            <a:endParaRPr lang="fr-FR" dirty="0"/>
          </a:p>
        </p:txBody>
      </p:sp>
      <p:sp>
        <p:nvSpPr>
          <p:cNvPr id="11" name="Rectangle 10"/>
          <p:cNvSpPr/>
          <p:nvPr/>
        </p:nvSpPr>
        <p:spPr>
          <a:xfrm>
            <a:off x="4185920" y="3312160"/>
            <a:ext cx="1381760" cy="188976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400" dirty="0" smtClean="0"/>
              <a:t>ratios of partial Z </a:t>
            </a:r>
            <a:r>
              <a:rPr lang="fr-FR" sz="1400" dirty="0" err="1" smtClean="0"/>
              <a:t>widths</a:t>
            </a:r>
            <a:endParaRPr lang="fr-FR" sz="1400" dirty="0" smtClean="0"/>
          </a:p>
          <a:p>
            <a:pPr algn="ctr"/>
            <a:r>
              <a:rPr lang="fr-FR" dirty="0" err="1" smtClean="0"/>
              <a:t>R</a:t>
            </a:r>
            <a:r>
              <a:rPr lang="fr-FR" baseline="-25000" dirty="0" err="1" smtClean="0"/>
              <a:t>lept</a:t>
            </a:r>
            <a:r>
              <a:rPr lang="fr-FR" baseline="-25000" dirty="0" smtClean="0"/>
              <a:t> (e,</a:t>
            </a:r>
            <a:r>
              <a:rPr lang="en-CH" baseline="-25000" dirty="0" smtClean="0">
                <a:sym typeface="Symbol" panose="05050102010706020507" pitchFamily="18" charset="2"/>
              </a:rPr>
              <a:t></a:t>
            </a:r>
            <a:r>
              <a:rPr lang="en-US" baseline="-25000" dirty="0" smtClean="0">
                <a:sym typeface="Symbol" panose="05050102010706020507" pitchFamily="18" charset="2"/>
              </a:rPr>
              <a:t>,</a:t>
            </a:r>
            <a:r>
              <a:rPr lang="en-CH" baseline="-25000" dirty="0" smtClean="0">
                <a:sym typeface="Symbol" panose="05050102010706020507" pitchFamily="18" charset="2"/>
              </a:rPr>
              <a:t></a:t>
            </a:r>
            <a:r>
              <a:rPr lang="en-US" baseline="-25000" dirty="0" smtClean="0">
                <a:sym typeface="Symbol" panose="05050102010706020507" pitchFamily="18" charset="2"/>
              </a:rPr>
              <a:t>)</a:t>
            </a:r>
          </a:p>
          <a:p>
            <a:pPr algn="ctr"/>
            <a:r>
              <a:rPr lang="en-US" dirty="0" err="1" smtClean="0">
                <a:sym typeface="Symbol" panose="05050102010706020507" pitchFamily="18" charset="2"/>
              </a:rPr>
              <a:t>R</a:t>
            </a:r>
            <a:r>
              <a:rPr lang="en-US" baseline="-25000" dirty="0" err="1" smtClean="0">
                <a:sym typeface="Symbol" panose="05050102010706020507" pitchFamily="18" charset="2"/>
              </a:rPr>
              <a:t>b</a:t>
            </a:r>
            <a:endParaRPr lang="en-US" baseline="-25000" dirty="0" smtClean="0">
              <a:sym typeface="Symbol" panose="05050102010706020507" pitchFamily="18" charset="2"/>
            </a:endParaRPr>
          </a:p>
          <a:p>
            <a:pPr algn="ctr"/>
            <a:r>
              <a:rPr lang="en-US" dirty="0" err="1" smtClean="0">
                <a:sym typeface="Symbol" panose="05050102010706020507" pitchFamily="18" charset="2"/>
              </a:rPr>
              <a:t>R</a:t>
            </a:r>
            <a:r>
              <a:rPr lang="en-US" baseline="-25000" dirty="0" err="1" smtClean="0">
                <a:sym typeface="Symbol" panose="05050102010706020507" pitchFamily="18" charset="2"/>
              </a:rPr>
              <a:t>c</a:t>
            </a:r>
            <a:endParaRPr lang="en-US" baseline="-25000" dirty="0" smtClean="0">
              <a:sym typeface="Symbol" panose="05050102010706020507" pitchFamily="18" charset="2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2001520" y="1981200"/>
            <a:ext cx="629920" cy="12496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717040" y="3230880"/>
            <a:ext cx="1137920" cy="1473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 smtClean="0">
                <a:sym typeface="Symbol" panose="05050102010706020507" pitchFamily="18" charset="2"/>
              </a:rPr>
              <a:t></a:t>
            </a:r>
            <a:r>
              <a:rPr lang="en-US" baseline="-25000" dirty="0" smtClean="0">
                <a:sym typeface="Symbol" panose="05050102010706020507" pitchFamily="18" charset="2"/>
              </a:rPr>
              <a:t>had </a:t>
            </a:r>
            <a:r>
              <a:rPr lang="en-US" dirty="0" smtClean="0">
                <a:sym typeface="Symbol" panose="05050102010706020507" pitchFamily="18" charset="2"/>
              </a:rPr>
              <a:t>(</a:t>
            </a:r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Z</a:t>
            </a:r>
            <a:r>
              <a:rPr lang="en-US" dirty="0" smtClean="0">
                <a:sym typeface="Symbol" panose="05050102010706020507" pitchFamily="18" charset="2"/>
              </a:rPr>
              <a:t>)</a:t>
            </a:r>
          </a:p>
          <a:p>
            <a:pPr algn="ctr"/>
            <a:endParaRPr lang="en-US" dirty="0" smtClean="0">
              <a:sym typeface="Symbol" panose="05050102010706020507" pitchFamily="18" charset="2"/>
            </a:endParaRPr>
          </a:p>
          <a:p>
            <a:pPr algn="ctr"/>
            <a:r>
              <a:rPr lang="en-CH" dirty="0" smtClean="0">
                <a:sym typeface="Symbol" panose="05050102010706020507" pitchFamily="18" charset="2"/>
              </a:rPr>
              <a:t></a:t>
            </a:r>
            <a:r>
              <a:rPr lang="en-US" baseline="-25000" dirty="0" smtClean="0">
                <a:sym typeface="Symbol" panose="05050102010706020507" pitchFamily="18" charset="2"/>
              </a:rPr>
              <a:t>Z</a:t>
            </a:r>
            <a:endParaRPr lang="fr-FR" dirty="0"/>
          </a:p>
        </p:txBody>
      </p:sp>
      <p:sp>
        <p:nvSpPr>
          <p:cNvPr id="15" name="Rectangle 14"/>
          <p:cNvSpPr/>
          <p:nvPr/>
        </p:nvSpPr>
        <p:spPr>
          <a:xfrm>
            <a:off x="2692400" y="2123440"/>
            <a:ext cx="589280" cy="4368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top</a:t>
            </a:r>
            <a:endParaRPr lang="en-US" baseline="-25000" dirty="0" smtClean="0">
              <a:sym typeface="Symbol" panose="05050102010706020507" pitchFamily="18" charset="2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2214880" y="2570480"/>
            <a:ext cx="1056640" cy="579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T,</a:t>
            </a:r>
            <a:r>
              <a:rPr lang="en-CH" dirty="0" smtClean="0">
                <a:sym typeface="Symbol" panose="05050102010706020507" pitchFamily="18" charset="2"/>
              </a:rPr>
              <a:t></a:t>
            </a:r>
            <a:r>
              <a:rPr lang="en-US" dirty="0" smtClean="0">
                <a:sym typeface="Symbol" panose="05050102010706020507" pitchFamily="18" charset="2"/>
              </a:rPr>
              <a:t>, NP</a:t>
            </a:r>
            <a:endParaRPr lang="fr-FR" dirty="0"/>
          </a:p>
        </p:txBody>
      </p:sp>
      <p:sp>
        <p:nvSpPr>
          <p:cNvPr id="17" name="Rectangle 16"/>
          <p:cNvSpPr/>
          <p:nvPr/>
        </p:nvSpPr>
        <p:spPr>
          <a:xfrm>
            <a:off x="5923280" y="3149600"/>
            <a:ext cx="751840" cy="68072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 smtClean="0">
                <a:sym typeface="Symbol" panose="05050102010706020507" pitchFamily="18" charset="2"/>
              </a:rPr>
              <a:t></a:t>
            </a:r>
            <a:r>
              <a:rPr lang="en-US" baseline="-25000" dirty="0" smtClean="0">
                <a:sym typeface="Symbol" panose="05050102010706020507" pitchFamily="18" charset="2"/>
              </a:rPr>
              <a:t>s</a:t>
            </a:r>
          </a:p>
          <a:p>
            <a:pPr algn="ctr"/>
            <a:r>
              <a:rPr lang="en-US" dirty="0" smtClean="0">
                <a:sym typeface="Symbol" panose="05050102010706020507" pitchFamily="18" charset="2"/>
              </a:rPr>
              <a:t></a:t>
            </a:r>
            <a:r>
              <a:rPr lang="en-US" baseline="-25000" dirty="0" err="1" smtClean="0">
                <a:sym typeface="Symbol" panose="05050102010706020507" pitchFamily="18" charset="2"/>
              </a:rPr>
              <a:t>vb</a:t>
            </a:r>
            <a:endParaRPr lang="en-US" baseline="-25000" dirty="0">
              <a:sym typeface="Symbol" panose="05050102010706020507" pitchFamily="18" charset="2"/>
            </a:endParaRPr>
          </a:p>
          <a:p>
            <a:pPr algn="ctr"/>
            <a:endParaRPr lang="en-US" dirty="0">
              <a:sym typeface="Symbol" panose="05050102010706020507" pitchFamily="18" charset="2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5577840" y="2895600"/>
            <a:ext cx="508000" cy="62992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>
            <a:stCxn id="14" idx="3"/>
          </p:cNvCxnSpPr>
          <p:nvPr/>
        </p:nvCxnSpPr>
        <p:spPr>
          <a:xfrm>
            <a:off x="2854960" y="3967480"/>
            <a:ext cx="589280" cy="889000"/>
          </a:xfrm>
          <a:prstGeom prst="line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1" idx="1"/>
          </p:cNvCxnSpPr>
          <p:nvPr/>
        </p:nvCxnSpPr>
        <p:spPr>
          <a:xfrm flipH="1">
            <a:off x="3454400" y="4257040"/>
            <a:ext cx="731520" cy="5689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1940560" y="5547360"/>
            <a:ext cx="3027680" cy="71120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partial </a:t>
            </a:r>
            <a:r>
              <a:rPr lang="fr-FR" dirty="0" err="1" smtClean="0"/>
              <a:t>widths</a:t>
            </a:r>
            <a:r>
              <a:rPr lang="fr-FR" dirty="0" smtClean="0"/>
              <a:t>, (g</a:t>
            </a:r>
            <a:r>
              <a:rPr lang="fr-FR" baseline="-25000" dirty="0" smtClean="0"/>
              <a:t>A</a:t>
            </a:r>
            <a:r>
              <a:rPr lang="fr-FR" baseline="30000" dirty="0" smtClean="0"/>
              <a:t>2</a:t>
            </a:r>
            <a:r>
              <a:rPr lang="fr-FR" dirty="0" smtClean="0"/>
              <a:t> +g</a:t>
            </a:r>
            <a:r>
              <a:rPr lang="fr-FR" baseline="-25000" dirty="0" smtClean="0"/>
              <a:t>V</a:t>
            </a:r>
            <a:r>
              <a:rPr lang="fr-FR" baseline="30000" dirty="0" smtClean="0"/>
              <a:t>2</a:t>
            </a:r>
            <a:r>
              <a:rPr lang="fr-FR" dirty="0" smtClean="0"/>
              <a:t>)(f),  </a:t>
            </a:r>
            <a:r>
              <a:rPr lang="fr-FR" dirty="0" err="1" smtClean="0"/>
              <a:t>N</a:t>
            </a:r>
            <a:r>
              <a:rPr lang="fr-FR" baseline="-25000" dirty="0" err="1" smtClean="0"/>
              <a:t>v</a:t>
            </a:r>
            <a:endParaRPr lang="fr-FR" baseline="-25000" dirty="0"/>
          </a:p>
        </p:txBody>
      </p:sp>
      <p:sp>
        <p:nvSpPr>
          <p:cNvPr id="27" name="Rectangle 26"/>
          <p:cNvSpPr/>
          <p:nvPr/>
        </p:nvSpPr>
        <p:spPr>
          <a:xfrm>
            <a:off x="7782560" y="2915920"/>
            <a:ext cx="1473200" cy="258064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err="1" smtClean="0"/>
              <a:t>asymmetries</a:t>
            </a:r>
            <a:endParaRPr lang="fr-FR" dirty="0" smtClean="0"/>
          </a:p>
          <a:p>
            <a:pPr algn="ctr"/>
            <a:r>
              <a:rPr lang="fr-FR" dirty="0" err="1" smtClean="0"/>
              <a:t>from</a:t>
            </a:r>
            <a:r>
              <a:rPr lang="fr-FR" dirty="0" smtClean="0"/>
              <a:t> </a:t>
            </a:r>
            <a:r>
              <a:rPr lang="fr-FR" dirty="0" err="1" smtClean="0"/>
              <a:t>Parity</a:t>
            </a:r>
            <a:r>
              <a:rPr lang="fr-FR" dirty="0" smtClean="0"/>
              <a:t> </a:t>
            </a:r>
            <a:r>
              <a:rPr lang="fr-FR" dirty="0" err="1" smtClean="0"/>
              <a:t>violating</a:t>
            </a:r>
            <a:r>
              <a:rPr lang="fr-FR" dirty="0" smtClean="0"/>
              <a:t> </a:t>
            </a:r>
            <a:r>
              <a:rPr lang="fr-FR" dirty="0" err="1" smtClean="0"/>
              <a:t>couplings</a:t>
            </a:r>
            <a:endParaRPr lang="fr-FR" dirty="0" smtClean="0"/>
          </a:p>
          <a:p>
            <a:pPr algn="ctr"/>
            <a:r>
              <a:rPr lang="fr-FR" dirty="0" smtClean="0"/>
              <a:t>A</a:t>
            </a:r>
            <a:r>
              <a:rPr lang="fr-FR" baseline="-25000" dirty="0" smtClean="0"/>
              <a:t>FB</a:t>
            </a:r>
            <a:r>
              <a:rPr lang="en-US" baseline="30000" dirty="0" smtClean="0">
                <a:sym typeface="Symbol" panose="05050102010706020507" pitchFamily="18" charset="2"/>
              </a:rPr>
              <a:t>f</a:t>
            </a:r>
            <a:endParaRPr lang="fr-FR" dirty="0" smtClean="0"/>
          </a:p>
          <a:p>
            <a:pPr algn="ctr"/>
            <a:r>
              <a:rPr lang="fr-FR" dirty="0" smtClean="0"/>
              <a:t>P(</a:t>
            </a:r>
            <a:r>
              <a:rPr lang="en-CH" dirty="0" smtClean="0">
                <a:sym typeface="Symbol" panose="05050102010706020507" pitchFamily="18" charset="2"/>
              </a:rPr>
              <a:t></a:t>
            </a:r>
            <a:r>
              <a:rPr lang="en-US" dirty="0" smtClean="0">
                <a:sym typeface="Symbol" panose="05050102010706020507" pitchFamily="18" charset="2"/>
              </a:rPr>
              <a:t>), </a:t>
            </a:r>
            <a:r>
              <a:rPr lang="fr-FR" dirty="0" err="1" smtClean="0"/>
              <a:t>A</a:t>
            </a:r>
            <a:r>
              <a:rPr lang="fr-FR" baseline="-25000" dirty="0" err="1" smtClean="0"/>
              <a:t>FB</a:t>
            </a:r>
            <a:r>
              <a:rPr lang="fr-FR" baseline="30000" dirty="0" err="1" smtClean="0"/>
              <a:t>pol</a:t>
            </a:r>
            <a:r>
              <a:rPr lang="fr-FR" baseline="30000" dirty="0" smtClean="0"/>
              <a:t>(f)</a:t>
            </a:r>
          </a:p>
          <a:p>
            <a:pPr algn="ctr"/>
            <a:r>
              <a:rPr lang="fr-FR" sz="1200" dirty="0" smtClean="0"/>
              <a:t>(initial of final state)</a:t>
            </a:r>
          </a:p>
          <a:p>
            <a:pPr algn="ctr"/>
            <a:r>
              <a:rPr lang="fr-FR" sz="2000" dirty="0" smtClean="0"/>
              <a:t>A</a:t>
            </a:r>
            <a:r>
              <a:rPr lang="fr-FR" sz="2000" baseline="-25000" dirty="0" smtClean="0"/>
              <a:t>LR</a:t>
            </a:r>
            <a:endParaRPr lang="fr-FR" sz="2000" baseline="-25000" dirty="0"/>
          </a:p>
          <a:p>
            <a:pPr algn="ctr"/>
            <a:endParaRPr lang="fr-FR" sz="1200" baseline="-25000" dirty="0" smtClean="0"/>
          </a:p>
        </p:txBody>
      </p:sp>
      <p:cxnSp>
        <p:nvCxnSpPr>
          <p:cNvPr id="29" name="Straight Arrow Connector 28"/>
          <p:cNvCxnSpPr>
            <a:stCxn id="8" idx="3"/>
          </p:cNvCxnSpPr>
          <p:nvPr/>
        </p:nvCxnSpPr>
        <p:spPr>
          <a:xfrm>
            <a:off x="7294880" y="2641600"/>
            <a:ext cx="1056640" cy="254000"/>
          </a:xfrm>
          <a:prstGeom prst="straightConnector1">
            <a:avLst/>
          </a:prstGeom>
          <a:ln w="57150"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355840" y="2509520"/>
            <a:ext cx="2783840" cy="304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10121574" y="2407920"/>
            <a:ext cx="704040" cy="461665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2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fr-FR" dirty="0"/>
              <a:t>m</a:t>
            </a:r>
            <a:r>
              <a:rPr lang="fr-FR" baseline="-25000" dirty="0"/>
              <a:t>W</a:t>
            </a:r>
          </a:p>
        </p:txBody>
      </p:sp>
      <p:sp>
        <p:nvSpPr>
          <p:cNvPr id="38" name="Rectangle 37"/>
          <p:cNvSpPr/>
          <p:nvPr/>
        </p:nvSpPr>
        <p:spPr>
          <a:xfrm>
            <a:off x="8270240" y="2001520"/>
            <a:ext cx="812800" cy="49784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>
                <a:sym typeface="Symbol" panose="05050102010706020507" pitchFamily="18" charset="2"/>
              </a:rPr>
              <a:t>m</a:t>
            </a:r>
            <a:r>
              <a:rPr lang="en-US" baseline="-25000" dirty="0" err="1" smtClean="0">
                <a:sym typeface="Symbol" panose="05050102010706020507" pitchFamily="18" charset="2"/>
              </a:rPr>
              <a:t>top</a:t>
            </a:r>
            <a:endParaRPr lang="en-US" baseline="-25000" dirty="0">
              <a:sym typeface="Symbol" panose="05050102010706020507" pitchFamily="18" charset="2"/>
            </a:endParaRPr>
          </a:p>
          <a:p>
            <a:pPr algn="ctr"/>
            <a:endParaRPr lang="en-US" dirty="0">
              <a:sym typeface="Symbol" panose="05050102010706020507" pitchFamily="18" charset="2"/>
            </a:endParaRPr>
          </a:p>
        </p:txBody>
      </p:sp>
      <p:sp>
        <p:nvSpPr>
          <p:cNvPr id="39" name="Oval 38"/>
          <p:cNvSpPr/>
          <p:nvPr/>
        </p:nvSpPr>
        <p:spPr>
          <a:xfrm>
            <a:off x="8290560" y="1249680"/>
            <a:ext cx="924560" cy="57912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S,T, </a:t>
            </a:r>
            <a:r>
              <a:rPr lang="en-US" dirty="0" smtClean="0">
                <a:sym typeface="Symbol" panose="05050102010706020507" pitchFamily="18" charset="2"/>
              </a:rPr>
              <a:t>NP</a:t>
            </a:r>
            <a:endParaRPr lang="fr-FR" dirty="0"/>
          </a:p>
        </p:txBody>
      </p:sp>
      <p:sp>
        <p:nvSpPr>
          <p:cNvPr id="42" name="Rectangle 41"/>
          <p:cNvSpPr/>
          <p:nvPr/>
        </p:nvSpPr>
        <p:spPr>
          <a:xfrm>
            <a:off x="5090160" y="5547360"/>
            <a:ext cx="1259840" cy="680720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 smtClean="0"/>
              <a:t>(</a:t>
            </a:r>
            <a:r>
              <a:rPr lang="fr-FR" dirty="0" err="1" smtClean="0"/>
              <a:t>g</a:t>
            </a:r>
            <a:r>
              <a:rPr lang="fr-FR" baseline="-25000" dirty="0" err="1" smtClean="0"/>
              <a:t>V</a:t>
            </a:r>
            <a:r>
              <a:rPr lang="fr-FR" baseline="30000" dirty="0" smtClean="0"/>
              <a:t>/</a:t>
            </a:r>
            <a:r>
              <a:rPr lang="fr-FR" dirty="0" err="1" smtClean="0"/>
              <a:t>g</a:t>
            </a:r>
            <a:r>
              <a:rPr lang="fr-FR" baseline="-25000" dirty="0" err="1" smtClean="0"/>
              <a:t>A</a:t>
            </a:r>
            <a:r>
              <a:rPr lang="fr-FR" dirty="0" smtClean="0"/>
              <a:t>)(f)</a:t>
            </a:r>
            <a:endParaRPr lang="fr-FR" baseline="-25000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6390640" y="5120640"/>
            <a:ext cx="1361440" cy="6400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10131734" y="3647440"/>
            <a:ext cx="952826" cy="96520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2400"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CH" b="1" dirty="0" smtClean="0">
                <a:sym typeface="Symbol" panose="05050102010706020507" pitchFamily="18" charset="2"/>
              </a:rPr>
              <a:t></a:t>
            </a:r>
            <a:r>
              <a:rPr lang="fr-FR" b="1" baseline="-25000" dirty="0" smtClean="0"/>
              <a:t>W</a:t>
            </a:r>
          </a:p>
          <a:p>
            <a:r>
              <a:rPr lang="fr-FR" baseline="-25000" dirty="0" smtClean="0"/>
              <a:t>part. </a:t>
            </a:r>
            <a:r>
              <a:rPr lang="fr-FR" baseline="-25000" dirty="0" err="1" smtClean="0"/>
              <a:t>widths</a:t>
            </a:r>
            <a:endParaRPr lang="fr-FR" baseline="-25000" dirty="0" smtClean="0"/>
          </a:p>
          <a:p>
            <a:endParaRPr lang="fr-FR" baseline="-25000" dirty="0"/>
          </a:p>
        </p:txBody>
      </p:sp>
      <p:sp>
        <p:nvSpPr>
          <p:cNvPr id="47" name="Rectangle 46"/>
          <p:cNvSpPr/>
          <p:nvPr/>
        </p:nvSpPr>
        <p:spPr>
          <a:xfrm>
            <a:off x="10647680" y="2997200"/>
            <a:ext cx="487680" cy="43688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 smtClean="0">
                <a:sym typeface="Symbol" panose="05050102010706020507" pitchFamily="18" charset="2"/>
              </a:rPr>
              <a:t></a:t>
            </a:r>
            <a:r>
              <a:rPr lang="en-US" baseline="-25000" dirty="0" smtClean="0">
                <a:sym typeface="Symbol" panose="05050102010706020507" pitchFamily="18" charset="2"/>
              </a:rPr>
              <a:t>s</a:t>
            </a:r>
          </a:p>
          <a:p>
            <a:pPr algn="ctr"/>
            <a:endParaRPr lang="en-US" dirty="0">
              <a:sym typeface="Symbol" panose="05050102010706020507" pitchFamily="18" charset="2"/>
            </a:endParaRPr>
          </a:p>
        </p:txBody>
      </p:sp>
      <p:cxnSp>
        <p:nvCxnSpPr>
          <p:cNvPr id="48" name="Straight Arrow Connector 47"/>
          <p:cNvCxnSpPr>
            <a:stCxn id="37" idx="2"/>
            <a:endCxn id="46" idx="0"/>
          </p:cNvCxnSpPr>
          <p:nvPr/>
        </p:nvCxnSpPr>
        <p:spPr>
          <a:xfrm>
            <a:off x="10473594" y="2869585"/>
            <a:ext cx="134553" cy="77785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/>
        </p:nvSpPr>
        <p:spPr>
          <a:xfrm>
            <a:off x="335280" y="3332480"/>
            <a:ext cx="1046480" cy="1290320"/>
          </a:xfrm>
          <a:prstGeom prst="rect">
            <a:avLst/>
          </a:prstGeom>
          <a:solidFill>
            <a:schemeClr val="bg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800" b="1" dirty="0" smtClean="0">
                <a:sym typeface="Symbol" panose="05050102010706020507" pitchFamily="18" charset="2"/>
              </a:rPr>
              <a:t></a:t>
            </a:r>
          </a:p>
          <a:p>
            <a:pPr algn="ctr"/>
            <a:r>
              <a:rPr lang="fr-FR" dirty="0" smtClean="0"/>
              <a:t>(mass)</a:t>
            </a:r>
            <a:br>
              <a:rPr lang="fr-FR" dirty="0" smtClean="0"/>
            </a:br>
            <a:r>
              <a:rPr lang="fr-FR" dirty="0" smtClean="0"/>
              <a:t>BR, </a:t>
            </a:r>
          </a:p>
          <a:p>
            <a:pPr algn="ctr"/>
            <a:r>
              <a:rPr lang="fr-FR" dirty="0" err="1" smtClean="0"/>
              <a:t>lifetime</a:t>
            </a:r>
            <a:endParaRPr lang="fr-FR" dirty="0"/>
          </a:p>
        </p:txBody>
      </p:sp>
      <p:cxnSp>
        <p:nvCxnSpPr>
          <p:cNvPr id="56" name="Straight Arrow Connector 55"/>
          <p:cNvCxnSpPr/>
          <p:nvPr/>
        </p:nvCxnSpPr>
        <p:spPr>
          <a:xfrm flipH="1">
            <a:off x="1036320" y="1950720"/>
            <a:ext cx="1046480" cy="133096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660400" y="2387600"/>
            <a:ext cx="497840" cy="457200"/>
          </a:xfrm>
          <a:prstGeom prst="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 smtClean="0">
                <a:sym typeface="Symbol" panose="05050102010706020507" pitchFamily="18" charset="2"/>
              </a:rPr>
              <a:t></a:t>
            </a:r>
            <a:r>
              <a:rPr lang="en-US" baseline="-25000" dirty="0" smtClean="0">
                <a:sym typeface="Symbol" panose="05050102010706020507" pitchFamily="18" charset="2"/>
              </a:rPr>
              <a:t>s</a:t>
            </a:r>
          </a:p>
        </p:txBody>
      </p:sp>
      <p:cxnSp>
        <p:nvCxnSpPr>
          <p:cNvPr id="61" name="Straight Arrow Connector 60"/>
          <p:cNvCxnSpPr>
            <a:endCxn id="24" idx="0"/>
          </p:cNvCxnSpPr>
          <p:nvPr/>
        </p:nvCxnSpPr>
        <p:spPr>
          <a:xfrm flipH="1">
            <a:off x="3454400" y="4856480"/>
            <a:ext cx="10160" cy="69088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852930" y="130175"/>
            <a:ext cx="9225280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b="1" dirty="0" err="1" smtClean="0"/>
              <a:t>Overview</a:t>
            </a:r>
            <a:r>
              <a:rPr lang="fr-FR" b="1" dirty="0" smtClean="0"/>
              <a:t> of </a:t>
            </a:r>
            <a:r>
              <a:rPr lang="fr-FR" b="1" dirty="0" err="1" smtClean="0"/>
              <a:t>loop</a:t>
            </a:r>
            <a:r>
              <a:rPr lang="fr-FR" b="1" dirty="0" smtClean="0"/>
              <a:t> correction </a:t>
            </a:r>
            <a:r>
              <a:rPr lang="fr-FR" b="1" dirty="0" err="1" smtClean="0"/>
              <a:t>relationships</a:t>
            </a:r>
            <a:r>
              <a:rPr lang="fr-FR" b="1" dirty="0" smtClean="0"/>
              <a:t> and </a:t>
            </a:r>
            <a:r>
              <a:rPr lang="fr-FR" b="1" dirty="0" err="1" smtClean="0"/>
              <a:t>examples</a:t>
            </a:r>
            <a:r>
              <a:rPr lang="fr-FR" b="1" dirty="0" smtClean="0"/>
              <a:t> of new </a:t>
            </a:r>
            <a:r>
              <a:rPr lang="fr-FR" b="1" dirty="0" err="1" smtClean="0"/>
              <a:t>physics</a:t>
            </a:r>
            <a:r>
              <a:rPr lang="fr-FR" b="1" dirty="0" smtClean="0"/>
              <a:t> </a:t>
            </a:r>
            <a:r>
              <a:rPr lang="fr-FR" b="1" dirty="0" err="1" smtClean="0"/>
              <a:t>effects</a:t>
            </a:r>
            <a:r>
              <a:rPr lang="fr-FR" b="1" dirty="0" smtClean="0"/>
              <a:t>  </a:t>
            </a:r>
            <a:endParaRPr lang="fr-FR" b="1" dirty="0"/>
          </a:p>
        </p:txBody>
      </p:sp>
      <p:sp>
        <p:nvSpPr>
          <p:cNvPr id="65" name="Oval 64"/>
          <p:cNvSpPr/>
          <p:nvPr/>
        </p:nvSpPr>
        <p:spPr>
          <a:xfrm>
            <a:off x="1320800" y="2672080"/>
            <a:ext cx="497840" cy="447040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CH" dirty="0" smtClean="0">
                <a:sym typeface="Symbol" panose="05050102010706020507" pitchFamily="18" charset="2"/>
              </a:rPr>
              <a:t></a:t>
            </a:r>
            <a:endParaRPr lang="fr-FR" dirty="0"/>
          </a:p>
        </p:txBody>
      </p:sp>
      <p:sp>
        <p:nvSpPr>
          <p:cNvPr id="2" name="TextBox 1"/>
          <p:cNvSpPr txBox="1"/>
          <p:nvPr/>
        </p:nvSpPr>
        <p:spPr>
          <a:xfrm>
            <a:off x="914401" y="6414240"/>
            <a:ext cx="11186652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bottom</a:t>
            </a:r>
            <a:r>
              <a:rPr lang="fr-FR" b="1" dirty="0" smtClean="0"/>
              <a:t> line: </a:t>
            </a:r>
            <a:r>
              <a:rPr lang="fr-FR" b="1" dirty="0" err="1" smtClean="0"/>
              <a:t>FCCee</a:t>
            </a:r>
            <a:r>
              <a:rPr lang="fr-FR" b="1" dirty="0" smtClean="0"/>
              <a:t> </a:t>
            </a:r>
            <a:r>
              <a:rPr lang="fr-FR" b="1" dirty="0" err="1" smtClean="0"/>
              <a:t>provides</a:t>
            </a:r>
            <a:r>
              <a:rPr lang="fr-FR" b="1" dirty="0" smtClean="0"/>
              <a:t> </a:t>
            </a:r>
            <a:r>
              <a:rPr lang="fr-FR" b="1" dirty="0" err="1" smtClean="0"/>
              <a:t>both</a:t>
            </a:r>
            <a:r>
              <a:rPr lang="fr-FR" b="1" dirty="0" smtClean="0"/>
              <a:t> the SM inputs and the SM </a:t>
            </a:r>
            <a:r>
              <a:rPr lang="fr-FR" b="1" dirty="0" err="1" smtClean="0"/>
              <a:t>measurements</a:t>
            </a:r>
            <a:r>
              <a:rPr lang="fr-FR" b="1" dirty="0" smtClean="0"/>
              <a:t>  </a:t>
            </a:r>
            <a:r>
              <a:rPr lang="en-CH" b="1" dirty="0" smtClean="0">
                <a:sym typeface="Wingdings" panose="05000000000000000000" pitchFamily="2" charset="2"/>
              </a:rPr>
              <a:t></a:t>
            </a:r>
            <a:r>
              <a:rPr lang="en-US" b="1" dirty="0" smtClean="0">
                <a:sym typeface="Wingdings" panose="05000000000000000000" pitchFamily="2" charset="2"/>
              </a:rPr>
              <a:t> unprecedented exploration of BSM!</a:t>
            </a:r>
            <a:endParaRPr lang="fr-FR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9B67125-02FA-44AF-A54A-5BB98FF411E8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684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4A4808CB-2F6D-4BEA-A177-F1FF191C456F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6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51484" y="5543550"/>
            <a:ext cx="688252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Reference: </a:t>
            </a:r>
            <a:r>
              <a:rPr lang="fr-FR" sz="2400" b="1" dirty="0">
                <a:hlinkClick r:id="rId2"/>
              </a:rPr>
              <a:t>https://</a:t>
            </a:r>
            <a:r>
              <a:rPr lang="fr-FR" sz="2400" b="1" dirty="0" smtClean="0">
                <a:hlinkClick r:id="rId2"/>
              </a:rPr>
              <a:t>inspirehep.net/literature/691576</a:t>
            </a:r>
            <a:endParaRPr lang="fr-FR" sz="2400" b="1" dirty="0" smtClean="0"/>
          </a:p>
          <a:p>
            <a:r>
              <a:rPr lang="en-US" sz="2400" i="1" dirty="0" err="1"/>
              <a:t>Phys.Rept</a:t>
            </a:r>
            <a:r>
              <a:rPr lang="en-US" sz="2400" i="1" dirty="0"/>
              <a:t>.</a:t>
            </a:r>
            <a:r>
              <a:rPr lang="en-US" sz="2400" dirty="0"/>
              <a:t> 427 (2006) 257-454</a:t>
            </a:r>
          </a:p>
          <a:p>
            <a:endParaRPr lang="fr-FR" sz="2400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2174" y="87682"/>
            <a:ext cx="5209051" cy="520705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16199" y="1910741"/>
            <a:ext cx="4908076" cy="300415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4650" y="1190625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/>
              <a:t>B</a:t>
            </a:r>
            <a:r>
              <a:rPr lang="fr-FR" dirty="0" smtClean="0"/>
              <a:t>asic </a:t>
            </a:r>
            <a:r>
              <a:rPr lang="fr-FR" dirty="0" err="1" smtClean="0"/>
              <a:t>papers</a:t>
            </a:r>
            <a:r>
              <a:rPr lang="fr-FR" dirty="0" smtClean="0"/>
              <a:t> of the 4 LEP </a:t>
            </a:r>
            <a:r>
              <a:rPr lang="fr-FR" dirty="0" err="1" smtClean="0"/>
              <a:t>experiments</a:t>
            </a:r>
            <a:endParaRPr lang="fr-FR" dirty="0"/>
          </a:p>
        </p:txBody>
      </p:sp>
      <p:sp>
        <p:nvSpPr>
          <p:cNvPr id="12" name="TextBox 11"/>
          <p:cNvSpPr txBox="1"/>
          <p:nvPr/>
        </p:nvSpPr>
        <p:spPr>
          <a:xfrm>
            <a:off x="1031357" y="148856"/>
            <a:ext cx="2780761" cy="369332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FR" b="1" dirty="0" smtClean="0"/>
              <a:t>The </a:t>
            </a:r>
            <a:r>
              <a:rPr lang="fr-FR" b="1" dirty="0" err="1" smtClean="0"/>
              <a:t>fundamental</a:t>
            </a:r>
            <a:r>
              <a:rPr lang="fr-FR" b="1" dirty="0" smtClean="0"/>
              <a:t> </a:t>
            </a:r>
            <a:r>
              <a:rPr lang="fr-FR" b="1" dirty="0" err="1" smtClean="0"/>
              <a:t>reference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32785721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9858AB9E-7064-47AB-A3CB-455C611C92E0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7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9333" t="29466" r="15800" b="22296"/>
          <a:stretch/>
        </p:blipFill>
        <p:spPr>
          <a:xfrm>
            <a:off x="207264" y="926592"/>
            <a:ext cx="11862816" cy="496214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377184" y="134112"/>
            <a:ext cx="3624197" cy="52322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sz="2800" b="1" dirty="0"/>
              <a:t>A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very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useful</a:t>
            </a:r>
            <a:r>
              <a:rPr lang="fr-FR" sz="2800" b="1" dirty="0" smtClean="0"/>
              <a:t> </a:t>
            </a:r>
            <a:r>
              <a:rPr lang="fr-FR" sz="2800" b="1" dirty="0" err="1" smtClean="0"/>
              <a:t>reference</a:t>
            </a:r>
            <a:endParaRPr lang="fr-FR" sz="2800" b="1" dirty="0"/>
          </a:p>
        </p:txBody>
      </p:sp>
    </p:spTree>
    <p:extLst>
      <p:ext uri="{BB962C8B-B14F-4D97-AF65-F5344CB8AC3E}">
        <p14:creationId xmlns:p14="http://schemas.microsoft.com/office/powerpoint/2010/main" val="14639382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1F67E8C1-487D-46C9-8336-5A66BA82AD2B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8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299" y="464033"/>
            <a:ext cx="10397401" cy="5929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254752" y="438912"/>
            <a:ext cx="1908408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FR" b="1" dirty="0"/>
              <a:t>A</a:t>
            </a:r>
            <a:r>
              <a:rPr lang="fr-FR" b="1" dirty="0" smtClean="0"/>
              <a:t> </a:t>
            </a:r>
            <a:r>
              <a:rPr lang="fr-FR" b="1" dirty="0" err="1" smtClean="0"/>
              <a:t>great</a:t>
            </a:r>
            <a:r>
              <a:rPr lang="fr-FR" b="1" dirty="0" smtClean="0"/>
              <a:t> </a:t>
            </a:r>
            <a:r>
              <a:rPr lang="fr-FR" b="1" dirty="0" err="1" smtClean="0"/>
              <a:t>reference</a:t>
            </a:r>
            <a:r>
              <a:rPr lang="fr-FR" b="1" dirty="0" smtClean="0"/>
              <a:t>!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val="10463480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1097280"/>
            <a:fld id="{326112D4-31DD-4414-B7DC-056953788FC6}" type="datetime1">
              <a:rPr lang="fr-CH" smtClean="0">
                <a:solidFill>
                  <a:prstClr val="black">
                    <a:tint val="75000"/>
                  </a:prstClr>
                </a:solidFill>
              </a:rPr>
              <a:t>20.03.2023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1097280"/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A. Blondel Low angle cuts for the dilepton and diphoton selections</a:t>
            </a:r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1097280"/>
            <a:fld id="{B44C473A-E14C-4812-A0D4-922FFA49B43C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 defTabSz="1097280"/>
              <a:t>9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063" y="215146"/>
            <a:ext cx="10474801" cy="5574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7463119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eaLnBrk="1" fontAlgn="auto" hangingPunct="1">
          <a:spcBef>
            <a:spcPts val="0"/>
          </a:spcBef>
          <a:spcAft>
            <a:spcPts val="0"/>
          </a:spcAft>
          <a:defRPr sz="2400" dirty="0" smtClean="0">
            <a:solidFill>
              <a:prstClr val="black"/>
            </a:solidFill>
            <a:latin typeface="Calibri"/>
          </a:defRPr>
        </a:defPPr>
      </a:lstStyle>
    </a:spDef>
  </a:objectDefaults>
  <a:extraClrSchemeLst/>
</a:theme>
</file>

<file path=ppt/theme/theme3.xml><?xml version="1.0" encoding="utf-8"?>
<a:theme xmlns:a="http://schemas.openxmlformats.org/drawingml/2006/main" name="Theme1">
  <a:themeElements>
    <a:clrScheme name="">
      <a:dk1>
        <a:srgbClr val="000000"/>
      </a:dk1>
      <a:lt1>
        <a:srgbClr val="FFFFFF"/>
      </a:lt1>
      <a:dk2>
        <a:srgbClr val="0033CC"/>
      </a:dk2>
      <a:lt2>
        <a:srgbClr val="5F5F5F"/>
      </a:lt2>
      <a:accent1>
        <a:srgbClr val="CCECFF"/>
      </a:accent1>
      <a:accent2>
        <a:srgbClr val="FFFFCC"/>
      </a:accent2>
      <a:accent3>
        <a:srgbClr val="FFFFFF"/>
      </a:accent3>
      <a:accent4>
        <a:srgbClr val="000000"/>
      </a:accent4>
      <a:accent5>
        <a:srgbClr val="E2F4FF"/>
      </a:accent5>
      <a:accent6>
        <a:srgbClr val="E7E7B9"/>
      </a:accent6>
      <a:hlink>
        <a:srgbClr val="FF9966"/>
      </a:hlink>
      <a:folHlink>
        <a:srgbClr val="FFFFCC"/>
      </a:folHlink>
    </a:clrScheme>
    <a:fontScheme name="Module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eneric (Standard) 1">
        <a:dk1>
          <a:srgbClr val="009999"/>
        </a:dk1>
        <a:lt1>
          <a:srgbClr val="FFFFFF"/>
        </a:lt1>
        <a:dk2>
          <a:srgbClr val="336699"/>
        </a:dk2>
        <a:lt2>
          <a:srgbClr val="010000"/>
        </a:lt2>
        <a:accent1>
          <a:srgbClr val="CCECFF"/>
        </a:accent1>
        <a:accent2>
          <a:srgbClr val="FFFFCC"/>
        </a:accent2>
        <a:accent3>
          <a:srgbClr val="FFFFFF"/>
        </a:accent3>
        <a:accent4>
          <a:srgbClr val="008282"/>
        </a:accent4>
        <a:accent5>
          <a:srgbClr val="E2F4FF"/>
        </a:accent5>
        <a:accent6>
          <a:srgbClr val="E7E7B9"/>
        </a:accent6>
        <a:hlink>
          <a:srgbClr val="FF9966"/>
        </a:hlink>
        <a:folHlink>
          <a:srgbClr val="FFFF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eneric (Standard) 2">
        <a:dk1>
          <a:srgbClr val="800000"/>
        </a:dk1>
        <a:lt1>
          <a:srgbClr val="FFFFFF"/>
        </a:lt1>
        <a:dk2>
          <a:srgbClr val="000000"/>
        </a:dk2>
        <a:lt2>
          <a:srgbClr val="FFFFCC"/>
        </a:lt2>
        <a:accent1>
          <a:srgbClr val="000000"/>
        </a:accent1>
        <a:accent2>
          <a:srgbClr val="000099"/>
        </a:accent2>
        <a:accent3>
          <a:srgbClr val="AAAAAA"/>
        </a:accent3>
        <a:accent4>
          <a:srgbClr val="DADADA"/>
        </a:accent4>
        <a:accent5>
          <a:srgbClr val="AAAAAA"/>
        </a:accent5>
        <a:accent6>
          <a:srgbClr val="00008A"/>
        </a:accent6>
        <a:hlink>
          <a:srgbClr val="800000"/>
        </a:hlink>
        <a:folHlink>
          <a:srgbClr val="00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eneric (Standard) 3">
        <a:dk1>
          <a:srgbClr val="000000"/>
        </a:dk1>
        <a:lt1>
          <a:srgbClr val="FFFFFF"/>
        </a:lt1>
        <a:dk2>
          <a:srgbClr val="000000"/>
        </a:dk2>
        <a:lt2>
          <a:srgbClr val="CBCBCB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5F5F5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 eaLnBrk="1" fontAlgn="auto" hangingPunct="1">
          <a:spcBef>
            <a:spcPts val="0"/>
          </a:spcBef>
          <a:spcAft>
            <a:spcPts val="0"/>
          </a:spcAft>
          <a:defRPr sz="2400" dirty="0" smtClean="0">
            <a:solidFill>
              <a:prstClr val="black"/>
            </a:solidFill>
            <a:latin typeface="Calibri"/>
          </a:defRPr>
        </a:defPPr>
      </a:lstStyle>
    </a:sp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20507</TotalTime>
  <Words>1683</Words>
  <Application>Microsoft Office PowerPoint</Application>
  <PresentationFormat>Widescreen</PresentationFormat>
  <Paragraphs>329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19</vt:i4>
      </vt:variant>
    </vt:vector>
  </HeadingPairs>
  <TitlesOfParts>
    <vt:vector size="31" baseType="lpstr">
      <vt:lpstr>Arial</vt:lpstr>
      <vt:lpstr>Calibri</vt:lpstr>
      <vt:lpstr>Comic Sans MS</vt:lpstr>
      <vt:lpstr>Corbel</vt:lpstr>
      <vt:lpstr>FG Deanna's Hand</vt:lpstr>
      <vt:lpstr>Symbol</vt:lpstr>
      <vt:lpstr>Wingdings</vt:lpstr>
      <vt:lpstr>Zapf Dingbats</vt:lpstr>
      <vt:lpstr>1_Office Theme</vt:lpstr>
      <vt:lpstr>10_Office Theme</vt:lpstr>
      <vt:lpstr>Theme1</vt:lpstr>
      <vt:lpstr>11_Office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Alain Blondel</dc:creator>
  <cp:lastModifiedBy>Alain Blondel</cp:lastModifiedBy>
  <cp:revision>268</cp:revision>
  <dcterms:created xsi:type="dcterms:W3CDTF">2022-01-14T09:02:15Z</dcterms:created>
  <dcterms:modified xsi:type="dcterms:W3CDTF">2023-03-20T14:30:17Z</dcterms:modified>
</cp:coreProperties>
</file>