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45"/>
  </p:notesMasterIdLst>
  <p:handoutMasterIdLst>
    <p:handoutMasterId r:id="rId46"/>
  </p:handoutMasterIdLst>
  <p:sldIdLst>
    <p:sldId id="884" r:id="rId2"/>
    <p:sldId id="885" r:id="rId3"/>
    <p:sldId id="891" r:id="rId4"/>
    <p:sldId id="890" r:id="rId5"/>
    <p:sldId id="888" r:id="rId6"/>
    <p:sldId id="889" r:id="rId7"/>
    <p:sldId id="856" r:id="rId8"/>
    <p:sldId id="826" r:id="rId9"/>
    <p:sldId id="833" r:id="rId10"/>
    <p:sldId id="834" r:id="rId11"/>
    <p:sldId id="837" r:id="rId12"/>
    <p:sldId id="776" r:id="rId13"/>
    <p:sldId id="840" r:id="rId14"/>
    <p:sldId id="877" r:id="rId15"/>
    <p:sldId id="882" r:id="rId16"/>
    <p:sldId id="816" r:id="rId17"/>
    <p:sldId id="797" r:id="rId18"/>
    <p:sldId id="887" r:id="rId19"/>
    <p:sldId id="873" r:id="rId20"/>
    <p:sldId id="857" r:id="rId21"/>
    <p:sldId id="858" r:id="rId22"/>
    <p:sldId id="859" r:id="rId23"/>
    <p:sldId id="860" r:id="rId24"/>
    <p:sldId id="861" r:id="rId25"/>
    <p:sldId id="862" r:id="rId26"/>
    <p:sldId id="863" r:id="rId27"/>
    <p:sldId id="864" r:id="rId28"/>
    <p:sldId id="865" r:id="rId29"/>
    <p:sldId id="866" r:id="rId30"/>
    <p:sldId id="892" r:id="rId31"/>
    <p:sldId id="817" r:id="rId32"/>
    <p:sldId id="886" r:id="rId33"/>
    <p:sldId id="869" r:id="rId34"/>
    <p:sldId id="874" r:id="rId35"/>
    <p:sldId id="875" r:id="rId36"/>
    <p:sldId id="870" r:id="rId37"/>
    <p:sldId id="871" r:id="rId38"/>
    <p:sldId id="879" r:id="rId39"/>
    <p:sldId id="881" r:id="rId40"/>
    <p:sldId id="883" r:id="rId41"/>
    <p:sldId id="831" r:id="rId42"/>
    <p:sldId id="820" r:id="rId43"/>
    <p:sldId id="819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3600"/>
    <a:srgbClr val="CC9900"/>
    <a:srgbClr val="FF7C80"/>
    <a:srgbClr val="221AC0"/>
    <a:srgbClr val="A1ACFF"/>
    <a:srgbClr val="51C5FF"/>
    <a:srgbClr val="C000C0"/>
    <a:srgbClr val="970000"/>
    <a:srgbClr val="A20000"/>
    <a:srgbClr val="000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19" autoAdjust="0"/>
    <p:restoredTop sz="95400" autoAdjust="0"/>
  </p:normalViewPr>
  <p:slideViewPr>
    <p:cSldViewPr snapToGrid="0" snapToObjects="1">
      <p:cViewPr varScale="1">
        <p:scale>
          <a:sx n="71" d="100"/>
          <a:sy n="71" d="100"/>
        </p:scale>
        <p:origin x="78" y="21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Group </a:t>
            </a:r>
            <a:r>
              <a:rPr lang="en-GB" dirty="0" smtClean="0"/>
              <a:t>replies</a:t>
            </a:r>
            <a:r>
              <a:rPr lang="en-GB" baseline="0" dirty="0" smtClean="0"/>
              <a:t> </a:t>
            </a:r>
            <a:r>
              <a:rPr lang="en-GB" baseline="0" dirty="0"/>
              <a:t>versus </a:t>
            </a:r>
            <a:r>
              <a:rPr lang="en-GB" dirty="0"/>
              <a:t>countries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Sheet1!$D$1:$D$17</c:f>
              <c:strCache>
                <c:ptCount val="17"/>
                <c:pt idx="0">
                  <c:v>italy</c:v>
                </c:pt>
                <c:pt idx="1">
                  <c:v>Germany</c:v>
                </c:pt>
                <c:pt idx="2">
                  <c:v>USA</c:v>
                </c:pt>
                <c:pt idx="3">
                  <c:v>The Netherlands</c:v>
                </c:pt>
                <c:pt idx="4">
                  <c:v>South Korea</c:v>
                </c:pt>
                <c:pt idx="5">
                  <c:v>France</c:v>
                </c:pt>
                <c:pt idx="6">
                  <c:v>Australia</c:v>
                </c:pt>
                <c:pt idx="7">
                  <c:v>Poland</c:v>
                </c:pt>
                <c:pt idx="8">
                  <c:v>United Kingdom</c:v>
                </c:pt>
                <c:pt idx="9">
                  <c:v>UK</c:v>
                </c:pt>
                <c:pt idx="10">
                  <c:v>Romania</c:v>
                </c:pt>
                <c:pt idx="11">
                  <c:v>Armenia</c:v>
                </c:pt>
                <c:pt idx="12">
                  <c:v>Spain</c:v>
                </c:pt>
                <c:pt idx="13">
                  <c:v>Switzerland</c:v>
                </c:pt>
                <c:pt idx="14">
                  <c:v>Austria</c:v>
                </c:pt>
                <c:pt idx="15">
                  <c:v>Japan</c:v>
                </c:pt>
                <c:pt idx="16">
                  <c:v>CERN</c:v>
                </c:pt>
              </c:strCache>
            </c:strRef>
          </c:cat>
          <c:val>
            <c:numRef>
              <c:f>Sheet1!$E$1:$E$17</c:f>
              <c:numCache>
                <c:formatCode>General</c:formatCode>
                <c:ptCount val="17"/>
                <c:pt idx="0">
                  <c:v>9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1</c:v>
                </c:pt>
                <c:pt idx="7">
                  <c:v>2</c:v>
                </c:pt>
                <c:pt idx="8">
                  <c:v>4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3</c:v>
                </c:pt>
                <c:pt idx="14">
                  <c:v>1</c:v>
                </c:pt>
                <c:pt idx="15">
                  <c:v>1</c:v>
                </c:pt>
                <c:pt idx="1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C2-464A-A532-462D676DB7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5686184"/>
        <c:axId val="585686512"/>
      </c:barChart>
      <c:catAx>
        <c:axId val="585686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686512"/>
        <c:crosses val="autoZero"/>
        <c:auto val="1"/>
        <c:lblAlgn val="ctr"/>
        <c:lblOffset val="100"/>
        <c:noMultiLvlLbl val="0"/>
      </c:catAx>
      <c:valAx>
        <c:axId val="58568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686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Degree of interest in a DRD4 collaboration (1-5)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Sheet1!$K$1:$K$5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Sheet1!$L$1:$L$5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15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47-4B34-B93E-AF171F17FD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9693584"/>
        <c:axId val="589690632"/>
      </c:barChart>
      <c:catAx>
        <c:axId val="58969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690632"/>
        <c:crosses val="autoZero"/>
        <c:auto val="1"/>
        <c:lblAlgn val="ctr"/>
        <c:lblOffset val="100"/>
        <c:noMultiLvlLbl val="0"/>
      </c:catAx>
      <c:valAx>
        <c:axId val="589690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693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5/10/2023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275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1pPr>
            <a:lvl2pPr marL="749300" indent="-287338" defTabSz="930275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2pPr>
            <a:lvl3pPr marL="1152525" indent="-230188" defTabSz="930275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14488" indent="-230188" defTabSz="930275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4pPr>
            <a:lvl5pPr marL="2076450" indent="-230188" defTabSz="930275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5pPr>
            <a:lvl6pPr marL="2533650" indent="-230188" defTabSz="930275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6pPr>
            <a:lvl7pPr marL="2990850" indent="-230188" defTabSz="930275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7pPr>
            <a:lvl8pPr marL="3448050" indent="-230188" defTabSz="930275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8pPr>
            <a:lvl9pPr marL="3905250" indent="-230188" defTabSz="930275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9pPr>
          </a:lstStyle>
          <a:p>
            <a:fld id="{34D203FB-EBF9-4C38-9C17-B5D9DAFF4080}" type="slidenum">
              <a:rPr lang="en-GB" altLang="en-US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en-GB" altLang="en-US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469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457200"/>
            <a:ext cx="10363200" cy="2743200"/>
          </a:xfr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3581400"/>
            <a:ext cx="8534400" cy="2057400"/>
          </a:xfrm>
        </p:spPr>
        <p:txBody>
          <a:bodyPr/>
          <a:lstStyle>
            <a:lvl1pPr marL="0" indent="0">
              <a:buClr>
                <a:srgbClr val="CC00CC"/>
              </a:buClr>
              <a:defRPr sz="2400">
                <a:latin typeface="Gill Sans MT" panose="020B0502020104020203" pitchFamily="34" charset="0"/>
              </a:defRPr>
            </a:lvl1pPr>
            <a:lvl2pPr marL="457200" lvl="1" indent="0">
              <a:buClr>
                <a:srgbClr val="CC00CC"/>
              </a:buClr>
              <a:defRPr sz="2000">
                <a:latin typeface="Gill Sans MT" panose="020B0502020104020203" pitchFamily="34" charset="0"/>
              </a:defRPr>
            </a:lvl2pPr>
          </a:lstStyle>
          <a:p>
            <a:pPr lvl="0"/>
            <a:r>
              <a:rPr lang="en-GB" noProof="0" dirty="0" smtClean="0"/>
              <a:t> Click to edit Master subtitle style</a:t>
            </a:r>
          </a:p>
          <a:p>
            <a:pPr lvl="1"/>
            <a:r>
              <a:rPr lang="en-GB" noProof="0" dirty="0" smtClean="0"/>
              <a:t> Second level</a:t>
            </a:r>
          </a:p>
        </p:txBody>
      </p:sp>
    </p:spTree>
    <p:extLst>
      <p:ext uri="{BB962C8B-B14F-4D97-AF65-F5344CB8AC3E}">
        <p14:creationId xmlns:p14="http://schemas.microsoft.com/office/powerpoint/2010/main" val="34169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705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59800" y="304800"/>
            <a:ext cx="26162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304800"/>
            <a:ext cx="76454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00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052736"/>
            <a:ext cx="10261600" cy="495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54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latin typeface="Gill Sans MT" panose="020B0502020104020203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093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81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94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76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76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Gill Sans MT" panose="020B0502020104020203" pitchFamily="34" charset="0"/>
              </a:defRPr>
            </a:lvl1pPr>
            <a:lvl2pPr>
              <a:defRPr sz="2800">
                <a:latin typeface="Gill Sans MT" panose="020B0502020104020203" pitchFamily="34" charset="0"/>
              </a:defRPr>
            </a:lvl2pPr>
            <a:lvl3pPr>
              <a:defRPr sz="2400">
                <a:latin typeface="Gill Sans MT" panose="020B0502020104020203" pitchFamily="34" charset="0"/>
              </a:defRPr>
            </a:lvl3pPr>
            <a:lvl4pPr>
              <a:defRPr sz="2000">
                <a:latin typeface="Gill Sans MT" panose="020B0502020104020203" pitchFamily="34" charset="0"/>
              </a:defRPr>
            </a:lvl4pPr>
            <a:lvl5pPr>
              <a:defRPr sz="2000">
                <a:latin typeface="Gill Sans MT" panose="020B05020201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303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Gill Sans MT" panose="020B05020201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1329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304800"/>
            <a:ext cx="9347200" cy="6096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125538"/>
            <a:ext cx="10261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auto">
          <a:xfrm>
            <a:off x="10668000" y="6454775"/>
            <a:ext cx="812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9pPr>
          </a:lstStyle>
          <a:p>
            <a:pPr algn="r">
              <a:defRPr/>
            </a:pPr>
            <a:fld id="{AAC19CF7-6FE0-4C6B-9B65-D5D185598DFA}" type="slidenum">
              <a:rPr lang="en-US" altLang="en-US" sz="1400" smtClean="0">
                <a:solidFill>
                  <a:schemeClr val="tx2"/>
                </a:solidFill>
                <a:latin typeface="Gill Sans MT" panose="020B0502020104020203" pitchFamily="34" charset="0"/>
              </a:rPr>
              <a:pPr algn="r">
                <a:defRPr/>
              </a:pPr>
              <a:t>‹#›</a:t>
            </a:fld>
            <a:endParaRPr lang="en-US" altLang="en-US" sz="1400" b="0" smtClean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318052" y="6427788"/>
            <a:ext cx="1057854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Comic Sans MS" pitchFamily="66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Comic Sans MS" pitchFamily="66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Comic Sans MS" pitchFamily="66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Comic Sans MS" pitchFamily="66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DRD4     Community Meeting               </a:t>
            </a:r>
            <a:r>
              <a:rPr lang="en-GB" alt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16 &amp; 17 May 2023                                C. Joram,     P. Krizan</a:t>
            </a:r>
            <a:endParaRPr lang="en-GB" altLang="en-US" sz="1600" b="0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3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anose="020B0502020104020203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n"/>
        <a:defRPr sz="2800" b="1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CommonBullets" pitchFamily="34" charset="2"/>
        <a:buChar char="w"/>
        <a:defRPr sz="2400" b="1">
          <a:solidFill>
            <a:schemeClr val="accent2"/>
          </a:solidFill>
          <a:latin typeface="Gill Sans MT" panose="020B0502020104020203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2" charset="2"/>
        <a:buChar char="0"/>
        <a:defRPr sz="2000" b="1">
          <a:solidFill>
            <a:srgbClr val="009900"/>
          </a:solidFill>
          <a:latin typeface="Gill Sans MT" panose="020B0502020104020203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Monotype Sorts" pitchFamily="2" charset="2"/>
        <a:buChar char="Ô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6"/>
          <p:cNvSpPr txBox="1">
            <a:spLocks noChangeArrowheads="1"/>
          </p:cNvSpPr>
          <p:nvPr/>
        </p:nvSpPr>
        <p:spPr bwMode="auto">
          <a:xfrm>
            <a:off x="634598" y="272805"/>
            <a:ext cx="10986068" cy="1426202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2"/>
            </a:solidFill>
            <a:miter lim="800000"/>
            <a:headEnd/>
            <a:tailEnd/>
          </a:ln>
          <a:effectLst>
            <a:outerShdw dist="71842" dir="2700000" algn="ctr" rotWithShape="0">
              <a:srgbClr val="00CCFF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n"/>
              <a:defRPr sz="2800" b="1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CommonBullets" pitchFamily="34" charset="2"/>
              <a:buChar char="w"/>
              <a:defRPr sz="2400" b="1">
                <a:solidFill>
                  <a:schemeClr val="accent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9900"/>
              </a:buClr>
              <a:buFont typeface="Marlett" pitchFamily="2" charset="2"/>
              <a:buChar char="0"/>
              <a:defRPr sz="2000" b="1">
                <a:solidFill>
                  <a:srgbClr val="009900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Monotype Sorts" pitchFamily="2" charset="2"/>
              <a:buChar char="Ô"/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buNone/>
            </a:pPr>
            <a:r>
              <a:rPr lang="en-GB" sz="3600" dirty="0" smtClean="0">
                <a:solidFill>
                  <a:srgbClr val="DB3600"/>
                </a:solidFill>
              </a:rPr>
              <a:t>   Towards an R&amp;D collaboration for PD and PID (DRD4)</a:t>
            </a:r>
            <a:endParaRPr lang="en-GB" sz="3600" dirty="0">
              <a:solidFill>
                <a:srgbClr val="DB3600"/>
              </a:solidFill>
            </a:endParaRPr>
          </a:p>
        </p:txBody>
      </p:sp>
      <p:sp>
        <p:nvSpPr>
          <p:cNvPr id="5127" name="Text Box 124"/>
          <p:cNvSpPr txBox="1">
            <a:spLocks noChangeArrowheads="1"/>
          </p:cNvSpPr>
          <p:nvPr/>
        </p:nvSpPr>
        <p:spPr bwMode="auto">
          <a:xfrm>
            <a:off x="2819400" y="2580711"/>
            <a:ext cx="7025640" cy="1231106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n"/>
              <a:defRPr sz="2800" b="1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CommonBullets" pitchFamily="34" charset="2"/>
              <a:buChar char="w"/>
              <a:defRPr sz="2400" b="1">
                <a:solidFill>
                  <a:schemeClr val="accent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9900"/>
              </a:buClr>
              <a:buFont typeface="Marlett" pitchFamily="2" charset="2"/>
              <a:buChar char="0"/>
              <a:defRPr sz="2000" b="1">
                <a:solidFill>
                  <a:srgbClr val="009900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Monotype Sorts" pitchFamily="2" charset="2"/>
              <a:buChar char="Ô"/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dirty="0" smtClean="0">
                <a:solidFill>
                  <a:schemeClr val="accent1">
                    <a:lumMod val="50000"/>
                  </a:schemeClr>
                </a:solidFill>
              </a:rPr>
              <a:t>Peter Krizan </a:t>
            </a:r>
            <a:r>
              <a:rPr lang="en-GB" altLang="en-US" dirty="0" smtClean="0">
                <a:solidFill>
                  <a:schemeClr val="accent1">
                    <a:lumMod val="50000"/>
                  </a:schemeClr>
                </a:solidFill>
              </a:rPr>
              <a:t>     &amp;     </a:t>
            </a:r>
            <a:r>
              <a:rPr lang="en-GB" altLang="en-US" dirty="0" smtClean="0">
                <a:solidFill>
                  <a:schemeClr val="accent1">
                    <a:lumMod val="50000"/>
                  </a:schemeClr>
                </a:solidFill>
              </a:rPr>
              <a:t>Christian </a:t>
            </a:r>
            <a:r>
              <a:rPr lang="en-GB" altLang="en-US" dirty="0" smtClean="0">
                <a:solidFill>
                  <a:schemeClr val="accent1">
                    <a:lumMod val="50000"/>
                  </a:schemeClr>
                </a:solidFill>
              </a:rPr>
              <a:t>Joram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b="0" dirty="0" smtClean="0">
                <a:solidFill>
                  <a:schemeClr val="accent1">
                    <a:lumMod val="50000"/>
                  </a:schemeClr>
                </a:solidFill>
              </a:rPr>
              <a:t>JSI Ljubljana                				CERN              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 dirty="0">
              <a:solidFill>
                <a:srgbClr val="33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4598" y="3949893"/>
            <a:ext cx="1098606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DB3600"/>
                </a:solidFill>
                <a:latin typeface="Gill Sans MT" panose="020B0502020104020203" pitchFamily="34" charset="0"/>
              </a:rPr>
              <a:t>Community Meeting</a:t>
            </a:r>
          </a:p>
          <a:p>
            <a:pPr algn="ctr"/>
            <a:endParaRPr lang="en-GB" b="1" dirty="0" smtClean="0">
              <a:solidFill>
                <a:srgbClr val="DB3600"/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DB3600"/>
                </a:solidFill>
                <a:latin typeface="Gill Sans MT" panose="020B0502020104020203" pitchFamily="34" charset="0"/>
              </a:rPr>
              <a:t>16 and 17 May 2023</a:t>
            </a:r>
            <a:endParaRPr lang="en-GB" sz="2800" b="1" dirty="0">
              <a:solidFill>
                <a:srgbClr val="DB3600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5529" y="5656729"/>
            <a:ext cx="5961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Many thanks to Neville Harnew for quite a few slides.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2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388" y="192501"/>
            <a:ext cx="9146347" cy="609600"/>
          </a:xfrm>
        </p:spPr>
        <p:txBody>
          <a:bodyPr/>
          <a:lstStyle/>
          <a:p>
            <a:r>
              <a:rPr lang="en-GB" smtClean="0"/>
              <a:t>    </a:t>
            </a:r>
            <a:r>
              <a:rPr lang="en-GB" kern="1200" smtClean="0"/>
              <a:t>RICH </a:t>
            </a:r>
            <a:r>
              <a:rPr lang="en-GB" kern="1200"/>
              <a:t>technologies : key R&amp;D </a:t>
            </a:r>
            <a:r>
              <a:rPr lang="en-GB" kern="1200" smtClean="0"/>
              <a:t>areas</a:t>
            </a:r>
            <a:endParaRPr lang="en-GB" kern="1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98" y="938053"/>
            <a:ext cx="11825325" cy="5919947"/>
          </a:xfrm>
        </p:spPr>
        <p:txBody>
          <a:bodyPr/>
          <a:lstStyle/>
          <a:p>
            <a:r>
              <a:rPr lang="en-GB" sz="1900" b="0" smtClean="0"/>
              <a:t>RICH geometries</a:t>
            </a:r>
          </a:p>
          <a:p>
            <a:pPr lvl="1"/>
            <a:r>
              <a:rPr lang="en-GB" sz="1900" b="0" smtClean="0"/>
              <a:t>The </a:t>
            </a:r>
            <a:r>
              <a:rPr lang="en-GB" sz="1900" b="0"/>
              <a:t>HL-LHC has </a:t>
            </a:r>
            <a:r>
              <a:rPr lang="en-GB" sz="1900" b="0" smtClean="0"/>
              <a:t>possibly the </a:t>
            </a:r>
            <a:r>
              <a:rPr lang="en-GB" sz="1900" b="0"/>
              <a:t>most demanding requirements for </a:t>
            </a:r>
            <a:r>
              <a:rPr lang="en-GB" sz="1900" b="0" smtClean="0"/>
              <a:t>next </a:t>
            </a:r>
            <a:r>
              <a:rPr lang="en-GB" sz="1900" b="0"/>
              <a:t>generation of RICH </a:t>
            </a:r>
            <a:r>
              <a:rPr lang="en-GB" sz="1900" b="0" smtClean="0"/>
              <a:t>detectors eg. LHCb.</a:t>
            </a:r>
          </a:p>
          <a:p>
            <a:pPr lvl="1"/>
            <a:r>
              <a:rPr lang="en-GB" sz="1900" b="0" smtClean="0"/>
              <a:t>Hermetic experiments (eg FCC-ee, EIC) need RICH </a:t>
            </a:r>
            <a:r>
              <a:rPr lang="en-GB" sz="1900" b="0" dirty="0"/>
              <a:t>detectors with a total length shorter than a meter</a:t>
            </a:r>
            <a:r>
              <a:rPr lang="en-GB" sz="1900" b="0"/>
              <a:t>. Possibility of pressurizing noble gases to several bars </a:t>
            </a:r>
            <a:endParaRPr lang="en-GB" sz="1900" b="0" smtClean="0"/>
          </a:p>
          <a:p>
            <a:pPr lvl="1"/>
            <a:r>
              <a:rPr lang="en-GB" sz="1900" b="0" smtClean="0"/>
              <a:t>The </a:t>
            </a:r>
            <a:r>
              <a:rPr lang="en-GB" sz="1900" b="0"/>
              <a:t>use </a:t>
            </a:r>
            <a:r>
              <a:rPr lang="en-GB" sz="1900" b="0" dirty="0"/>
              <a:t>of </a:t>
            </a:r>
            <a:r>
              <a:rPr lang="en-GB" sz="1900" b="0"/>
              <a:t>lightweight mirrors (CF technology), light collection systems, concentrators – smart optics design</a:t>
            </a:r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1900" b="0" smtClean="0">
                <a:solidFill>
                  <a:schemeClr val="tx1"/>
                </a:solidFill>
              </a:rPr>
              <a:t>Radiator </a:t>
            </a:r>
            <a:r>
              <a:rPr lang="en-GB" sz="1900" b="0">
                <a:solidFill>
                  <a:schemeClr val="tx1"/>
                </a:solidFill>
              </a:rPr>
              <a:t>materials</a:t>
            </a:r>
          </a:p>
          <a:p>
            <a:pPr lvl="1"/>
            <a:r>
              <a:rPr lang="en-GB" sz="1900" b="0"/>
              <a:t> Gas radiators : to develop </a:t>
            </a:r>
            <a:r>
              <a:rPr lang="en-GB" sz="1900" b="0" i="1">
                <a:solidFill>
                  <a:schemeClr val="accent1">
                    <a:lumMod val="75000"/>
                  </a:schemeClr>
                </a:solidFill>
              </a:rPr>
              <a:t>green</a:t>
            </a:r>
            <a:r>
              <a:rPr lang="en-GB" sz="1900" b="0">
                <a:solidFill>
                  <a:schemeClr val="accent1">
                    <a:lumMod val="75000"/>
                  </a:schemeClr>
                </a:solidFill>
              </a:rPr>
              <a:t> gases </a:t>
            </a:r>
            <a:r>
              <a:rPr lang="en-GB" sz="1900" b="0"/>
              <a:t>as</a:t>
            </a:r>
            <a:r>
              <a:rPr lang="en-GB" sz="1900" b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900" b="0"/>
              <a:t>an alternative to fluorocarbons (C</a:t>
            </a:r>
            <a:r>
              <a:rPr lang="en-GB" sz="1900" b="0" baseline="-25000"/>
              <a:t>4</a:t>
            </a:r>
            <a:r>
              <a:rPr lang="en-GB" sz="1900" b="0"/>
              <a:t>F</a:t>
            </a:r>
            <a:r>
              <a:rPr lang="en-GB" sz="1900" b="0" baseline="-25000"/>
              <a:t>10</a:t>
            </a:r>
            <a:r>
              <a:rPr lang="en-GB" sz="1900" b="0"/>
              <a:t> or CF</a:t>
            </a:r>
            <a:r>
              <a:rPr lang="en-GB" sz="1900" b="0" baseline="-25000"/>
              <a:t>4</a:t>
            </a:r>
            <a:r>
              <a:rPr lang="en-GB" sz="1900" b="0" smtClean="0"/>
              <a:t>). </a:t>
            </a:r>
          </a:p>
          <a:p>
            <a:pPr lvl="1"/>
            <a:r>
              <a:rPr lang="en-GB" sz="1900" b="0" smtClean="0"/>
              <a:t>Solid</a:t>
            </a:r>
            <a:r>
              <a:rPr lang="en-GB" sz="1900" b="0"/>
              <a:t>, crystal &amp; aerogel radiators (tunable refractive index, larger tiles, higher photon </a:t>
            </a:r>
            <a:r>
              <a:rPr lang="en-GB" sz="1900" b="0" smtClean="0"/>
              <a:t>yield).</a:t>
            </a:r>
          </a:p>
          <a:p>
            <a:pPr lvl="1"/>
            <a:r>
              <a:rPr lang="en-GB" sz="1900" b="0" smtClean="0"/>
              <a:t>Meta-materials</a:t>
            </a:r>
            <a:r>
              <a:rPr lang="en-GB" sz="1900" b="0"/>
              <a:t>, photonic crystals, capable to match </a:t>
            </a:r>
            <a:r>
              <a:rPr lang="en-GB" sz="1900" b="0" smtClean="0"/>
              <a:t>refractive </a:t>
            </a:r>
            <a:r>
              <a:rPr lang="en-GB" sz="1900" b="0"/>
              <a:t>indices </a:t>
            </a:r>
            <a:r>
              <a:rPr lang="en-GB" sz="1900" b="0" smtClean="0"/>
              <a:t>at </a:t>
            </a:r>
            <a:r>
              <a:rPr lang="en-GB" sz="1900" b="0"/>
              <a:t>low and high momentum. </a:t>
            </a:r>
            <a:endParaRPr lang="en-GB" b="0">
              <a:solidFill>
                <a:srgbClr val="FF0000"/>
              </a:solidFill>
            </a:endParaRPr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1900" b="0">
                <a:solidFill>
                  <a:schemeClr val="tx1"/>
                </a:solidFill>
              </a:rPr>
              <a:t>Photon detectors and readout</a:t>
            </a:r>
          </a:p>
          <a:p>
            <a:pPr lvl="1"/>
            <a:r>
              <a:rPr lang="en-GB" sz="1900" b="0"/>
              <a:t>Need large-area </a:t>
            </a:r>
            <a:r>
              <a:rPr lang="en-GB" sz="1900" b="0">
                <a:solidFill>
                  <a:srgbClr val="FF0000"/>
                </a:solidFill>
              </a:rPr>
              <a:t>single-photon detectors </a:t>
            </a:r>
            <a:r>
              <a:rPr lang="en-GB" sz="1900" b="0"/>
              <a:t>capable of sustaining high counting rates (few MHz/cm</a:t>
            </a:r>
            <a:r>
              <a:rPr lang="en-GB" sz="1900" b="0" baseline="30000"/>
              <a:t>2</a:t>
            </a:r>
            <a:r>
              <a:rPr lang="en-GB" sz="1900" b="0"/>
              <a:t>), improved photon detection efficiency, a total ionizing dose up to a few Mrad, timing resolution of the order of few tens of ps. Granularities of mm-level pixel size.</a:t>
            </a:r>
          </a:p>
          <a:p>
            <a:pPr lvl="1"/>
            <a:r>
              <a:rPr lang="en-GB" sz="1900" b="0"/>
              <a:t>Need to develop SiPMs and MCP-PMTs, solid photocathodes in micro-pattern gaseous detectors (MPGDs)</a:t>
            </a:r>
            <a:r>
              <a:rPr lang="en-GB" sz="1900" b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GB" sz="1900" b="0">
                <a:solidFill>
                  <a:srgbClr val="FF0000"/>
                </a:solidFill>
              </a:rPr>
              <a:t>Timing absolutely crucial to the new generation of RICHes (&lt;50 ps precision) for background rejection and vertex association.  </a:t>
            </a:r>
            <a:endParaRPr lang="en-GB" sz="1900" b="0"/>
          </a:p>
          <a:p>
            <a:pPr lvl="1"/>
            <a:endParaRPr lang="en-GB" sz="1900" b="0"/>
          </a:p>
        </p:txBody>
      </p:sp>
    </p:spTree>
    <p:extLst>
      <p:ext uri="{BB962C8B-B14F-4D97-AF65-F5344CB8AC3E}">
        <p14:creationId xmlns:p14="http://schemas.microsoft.com/office/powerpoint/2010/main" val="2574396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194763"/>
            <a:ext cx="9813365" cy="609600"/>
          </a:xfrm>
        </p:spPr>
        <p:txBody>
          <a:bodyPr/>
          <a:lstStyle/>
          <a:p>
            <a:r>
              <a:rPr lang="en-GB" smtClean="0"/>
              <a:t> DIRC and TOP detectors key R&amp;D areas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427" y="1315262"/>
            <a:ext cx="10809350" cy="5264832"/>
          </a:xfrm>
        </p:spPr>
        <p:txBody>
          <a:bodyPr/>
          <a:lstStyle/>
          <a:p>
            <a:r>
              <a:rPr lang="en-GB" sz="2400" b="0" kern="1200"/>
              <a:t>Applications are for flavour and heavy-ion physics, where PID is essential. e.g. Panda, Belle-II, EIC, Gluex </a:t>
            </a:r>
            <a:r>
              <a:rPr lang="en-GB" sz="2400" b="0" kern="1200" smtClean="0"/>
              <a:t>drive </a:t>
            </a:r>
            <a:r>
              <a:rPr lang="en-GB" sz="2400" b="0" kern="1200"/>
              <a:t>the performance needs of DIRC detectors.</a:t>
            </a:r>
          </a:p>
          <a:p>
            <a:pPr lvl="1"/>
            <a:r>
              <a:rPr lang="en-GB" sz="2200" b="0" smtClean="0"/>
              <a:t>DIRC detectors need to extend to 3 </a:t>
            </a:r>
            <a:r>
              <a:rPr lang="en-GB" sz="2200" b="0"/>
              <a:t>sigma pi/K separation @ </a:t>
            </a:r>
            <a:r>
              <a:rPr lang="en-GB" sz="2200" b="0" smtClean="0"/>
              <a:t>7-8 </a:t>
            </a:r>
            <a:r>
              <a:rPr lang="en-GB" sz="2200" b="0"/>
              <a:t>GeV/c (with TOP correction</a:t>
            </a:r>
            <a:r>
              <a:rPr lang="en-GB" sz="2200" b="0" smtClean="0"/>
              <a:t>)</a:t>
            </a:r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b="0" kern="1200">
                <a:solidFill>
                  <a:schemeClr val="tx1"/>
                </a:solidFill>
              </a:rPr>
              <a:t>R&amp;D to make DIRC readout more compact, expand momentum reach, develop for endcap operation. Improvements in focusing designs, emphasizing spatial resolution.</a:t>
            </a:r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b="0" kern="1200" smtClean="0">
                <a:solidFill>
                  <a:schemeClr val="tx1"/>
                </a:solidFill>
              </a:rPr>
              <a:t>Develop </a:t>
            </a:r>
            <a:r>
              <a:rPr lang="en-GB" b="0" kern="1200">
                <a:solidFill>
                  <a:schemeClr val="tx1"/>
                </a:solidFill>
              </a:rPr>
              <a:t>quartz technology, surface quality is essential ((sub)-nm surface roughness) is a major cost driver, lower price</a:t>
            </a:r>
            <a:r>
              <a:rPr lang="en-GB" b="0" kern="1200" smtClean="0">
                <a:solidFill>
                  <a:schemeClr val="tx1"/>
                </a:solidFill>
              </a:rPr>
              <a:t>.</a:t>
            </a:r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b="0" kern="1200" smtClean="0">
                <a:solidFill>
                  <a:schemeClr val="tx1"/>
                </a:solidFill>
              </a:rPr>
              <a:t>Photon </a:t>
            </a:r>
            <a:r>
              <a:rPr lang="en-GB" b="0" kern="1200">
                <a:solidFill>
                  <a:schemeClr val="tx1"/>
                </a:solidFill>
              </a:rPr>
              <a:t>detection - fast timing performance is essential (ps level). SiPMs, MCP-PMTs. Improved photon detector granularity; radiation tolerance, lifetime, low noise, photon sensitivity. </a:t>
            </a:r>
          </a:p>
          <a:p>
            <a:pPr lvl="1"/>
            <a:endParaRPr lang="en-GB" sz="2200" b="0" smtClean="0"/>
          </a:p>
        </p:txBody>
      </p:sp>
    </p:spTree>
    <p:extLst>
      <p:ext uri="{BB962C8B-B14F-4D97-AF65-F5344CB8AC3E}">
        <p14:creationId xmlns:p14="http://schemas.microsoft.com/office/powerpoint/2010/main" val="3442584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989" y="170991"/>
            <a:ext cx="8166846" cy="609600"/>
          </a:xfrm>
        </p:spPr>
        <p:txBody>
          <a:bodyPr/>
          <a:lstStyle/>
          <a:p>
            <a:r>
              <a:rPr lang="en-GB" smtClean="0"/>
              <a:t>   </a:t>
            </a:r>
            <a:r>
              <a:rPr lang="en-GB" kern="1200" smtClean="0"/>
              <a:t>TOF technologies key R&amp;D areas</a:t>
            </a:r>
            <a:endParaRPr lang="en-GB" kern="1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07" y="619226"/>
            <a:ext cx="11734800" cy="5776498"/>
          </a:xfrm>
        </p:spPr>
        <p:txBody>
          <a:bodyPr/>
          <a:lstStyle/>
          <a:p>
            <a:pPr marL="0" lvl="1" indent="0">
              <a:buClr>
                <a:srgbClr val="FF0000"/>
              </a:buClr>
              <a:buSzPct val="70000"/>
              <a:buNone/>
            </a:pPr>
            <a:endParaRPr lang="en-GB" sz="1800" b="0" smtClean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en-GB" sz="2200" b="0" smtClean="0"/>
              <a:t>TOF provides complimentary </a:t>
            </a:r>
            <a:r>
              <a:rPr lang="en-GB" sz="2200" b="0" dirty="0"/>
              <a:t>PID for high energy machines</a:t>
            </a:r>
            <a:r>
              <a:rPr lang="en-GB" sz="2200" b="0"/>
              <a:t>. </a:t>
            </a:r>
            <a:r>
              <a:rPr lang="en-GB" sz="2200" b="0" smtClean="0"/>
              <a:t>Future applications</a:t>
            </a:r>
            <a:r>
              <a:rPr lang="en-GB" sz="2200" b="0"/>
              <a:t>, </a:t>
            </a:r>
            <a:r>
              <a:rPr lang="en-GB" sz="2200" b="0" smtClean="0"/>
              <a:t> </a:t>
            </a:r>
            <a:r>
              <a:rPr lang="en-GB" sz="2200" b="0" dirty="0"/>
              <a:t>e.g. Panda/CBM, Na62/</a:t>
            </a:r>
            <a:r>
              <a:rPr lang="en-GB" sz="2200" b="0" dirty="0" err="1"/>
              <a:t>TauLV</a:t>
            </a:r>
            <a:r>
              <a:rPr lang="en-GB" sz="2200" b="0" dirty="0"/>
              <a:t>, ALICE</a:t>
            </a:r>
            <a:r>
              <a:rPr lang="en-GB" sz="2200" b="0"/>
              <a:t>, </a:t>
            </a:r>
            <a:r>
              <a:rPr lang="en-GB" sz="2200" b="0" smtClean="0"/>
              <a:t>LHCb</a:t>
            </a:r>
            <a:r>
              <a:rPr lang="en-GB" sz="2200" b="0" dirty="0"/>
              <a:t>, ATLAS/CMS, EIC, FCC ... </a:t>
            </a:r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2200" b="0" dirty="0" err="1">
                <a:solidFill>
                  <a:schemeClr val="tx1"/>
                </a:solidFill>
                <a:ea typeface="+mn-ea"/>
                <a:cs typeface="+mn-cs"/>
              </a:rPr>
              <a:t>ToF</a:t>
            </a:r>
            <a:r>
              <a:rPr lang="en-GB" sz="2200" b="0" dirty="0">
                <a:solidFill>
                  <a:schemeClr val="tx1"/>
                </a:solidFill>
                <a:ea typeface="+mn-ea"/>
                <a:cs typeface="+mn-cs"/>
              </a:rPr>
              <a:t> methods</a:t>
            </a:r>
          </a:p>
          <a:p>
            <a:pPr lvl="1"/>
            <a:r>
              <a:rPr lang="en-GB" sz="2200" b="0" smtClean="0"/>
              <a:t>Scintillators to ~50ps. Gaseous </a:t>
            </a:r>
            <a:r>
              <a:rPr lang="en-GB" sz="2200" b="0" dirty="0"/>
              <a:t>detectors</a:t>
            </a:r>
            <a:r>
              <a:rPr lang="en-GB" sz="2200" b="0"/>
              <a:t>: </a:t>
            </a:r>
            <a:r>
              <a:rPr lang="en-GB" sz="2200" b="0" smtClean="0"/>
              <a:t>multigap RPCs to &lt;50ps with </a:t>
            </a:r>
            <a:r>
              <a:rPr lang="en-GB" sz="2200" b="0" dirty="0"/>
              <a:t>micro pattern </a:t>
            </a:r>
            <a:r>
              <a:rPr lang="en-GB" sz="2200" b="0"/>
              <a:t>gas </a:t>
            </a:r>
            <a:r>
              <a:rPr lang="en-GB" sz="2200" b="0" smtClean="0"/>
              <a:t>detectors (MPGDs). </a:t>
            </a:r>
            <a:endParaRPr lang="en-GB" sz="2200" b="0" dirty="0"/>
          </a:p>
          <a:p>
            <a:pPr lvl="1"/>
            <a:r>
              <a:rPr lang="en-GB" sz="2200" b="0" smtClean="0"/>
              <a:t>Silicon </a:t>
            </a:r>
            <a:r>
              <a:rPr lang="en-GB" sz="2200" b="0"/>
              <a:t>detectors : Low gain </a:t>
            </a:r>
            <a:r>
              <a:rPr lang="en-GB" sz="2200" b="0" dirty="0"/>
              <a:t>avalanche diodes (</a:t>
            </a:r>
            <a:r>
              <a:rPr lang="en-GB" sz="2200" b="0"/>
              <a:t>LGADs) important to the GPDs, FCC-hh etc, timing </a:t>
            </a:r>
            <a:r>
              <a:rPr lang="en-GB" sz="2200" b="0" smtClean="0"/>
              <a:t>to10 ps. </a:t>
            </a:r>
            <a:endParaRPr lang="en-GB" sz="2200" b="0" dirty="0"/>
          </a:p>
          <a:p>
            <a:pPr lvl="1"/>
            <a:r>
              <a:rPr lang="en-GB" sz="2200" b="0" dirty="0"/>
              <a:t>Large area </a:t>
            </a:r>
            <a:r>
              <a:rPr lang="en-GB" sz="2200" b="0"/>
              <a:t>MCPs </a:t>
            </a:r>
            <a:r>
              <a:rPr lang="en-GB" sz="2200" b="0" smtClean="0"/>
              <a:t>(to 15ps):  </a:t>
            </a:r>
            <a:r>
              <a:rPr lang="en-GB" sz="2200" b="0" dirty="0"/>
              <a:t>LAPPDs. Instrumenting large </a:t>
            </a:r>
            <a:r>
              <a:rPr lang="en-GB" sz="2200" b="0"/>
              <a:t>area </a:t>
            </a:r>
            <a:r>
              <a:rPr lang="en-GB" sz="2200" b="0" smtClean="0"/>
              <a:t>surfaces. </a:t>
            </a:r>
            <a:endParaRPr lang="en-GB" sz="2200" b="0" dirty="0"/>
          </a:p>
          <a:p>
            <a:pPr lvl="1"/>
            <a:r>
              <a:rPr lang="en-GB" sz="2200" b="0"/>
              <a:t>Cherenkov (DIRC)-based detectors eg. TORCH detector </a:t>
            </a:r>
            <a:r>
              <a:rPr lang="en-GB" sz="2200" b="0" smtClean="0"/>
              <a:t>(</a:t>
            </a:r>
            <a:r>
              <a:rPr lang="en-GB" sz="2200" b="0"/>
              <a:t>LHCb, TauFV, </a:t>
            </a:r>
            <a:r>
              <a:rPr lang="en-GB" sz="2200" b="0" smtClean="0"/>
              <a:t>kaon) with </a:t>
            </a:r>
            <a:r>
              <a:rPr lang="sv-SE" sz="2200" b="0" smtClean="0"/>
              <a:t>3 </a:t>
            </a:r>
            <a:r>
              <a:rPr lang="sv-SE" sz="2200" b="0"/>
              <a:t>sigma pi/K separation </a:t>
            </a:r>
            <a:r>
              <a:rPr lang="sv-SE" sz="2200" b="0" smtClean="0"/>
              <a:t>to </a:t>
            </a:r>
            <a:r>
              <a:rPr lang="sv-SE" sz="2200" b="0"/>
              <a:t>10 GeV/c at </a:t>
            </a:r>
            <a:r>
              <a:rPr lang="sv-SE" sz="2200" b="0" smtClean="0"/>
              <a:t>10m. </a:t>
            </a:r>
            <a:endParaRPr lang="en-GB" sz="2200" b="0" smtClean="0"/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2200" b="0" smtClean="0">
                <a:solidFill>
                  <a:schemeClr val="tx1"/>
                </a:solidFill>
                <a:ea typeface="+mn-ea"/>
                <a:cs typeface="+mn-cs"/>
              </a:rPr>
              <a:t>Future </a:t>
            </a:r>
            <a:r>
              <a:rPr lang="en-GB" sz="2200" b="0">
                <a:solidFill>
                  <a:schemeClr val="tx1"/>
                </a:solidFill>
                <a:ea typeface="+mn-ea"/>
                <a:cs typeface="+mn-cs"/>
              </a:rPr>
              <a:t>R&amp;D </a:t>
            </a:r>
            <a:r>
              <a:rPr lang="en-GB" sz="2200" b="0" dirty="0">
                <a:solidFill>
                  <a:schemeClr val="tx1"/>
                </a:solidFill>
                <a:ea typeface="+mn-ea"/>
                <a:cs typeface="+mn-cs"/>
              </a:rPr>
              <a:t>challenges</a:t>
            </a:r>
          </a:p>
          <a:p>
            <a:pPr lvl="1"/>
            <a:r>
              <a:rPr lang="en-GB" sz="2200" b="0" smtClean="0"/>
              <a:t>Quartz </a:t>
            </a:r>
            <a:r>
              <a:rPr lang="en-GB" sz="2200" b="0" dirty="0"/>
              <a:t>technology (as for </a:t>
            </a:r>
            <a:r>
              <a:rPr lang="en-GB" sz="2200" b="0"/>
              <a:t>DIRC</a:t>
            </a:r>
            <a:r>
              <a:rPr lang="en-GB" sz="2200" b="0" smtClean="0"/>
              <a:t>) </a:t>
            </a:r>
            <a:endParaRPr lang="en-GB" sz="2200" b="0" dirty="0"/>
          </a:p>
          <a:p>
            <a:pPr lvl="1"/>
            <a:r>
              <a:rPr lang="en-GB" sz="2200" b="0"/>
              <a:t>Photon </a:t>
            </a:r>
            <a:r>
              <a:rPr lang="en-GB" sz="2200" b="0" smtClean="0"/>
              <a:t>detection </a:t>
            </a:r>
            <a:r>
              <a:rPr lang="en-GB" sz="2200" b="0"/>
              <a:t>- </a:t>
            </a:r>
            <a:r>
              <a:rPr lang="en-GB" sz="2200" b="0" smtClean="0"/>
              <a:t>fast </a:t>
            </a:r>
            <a:r>
              <a:rPr lang="en-GB" sz="2200" b="0" dirty="0"/>
              <a:t>timing performance </a:t>
            </a:r>
            <a:r>
              <a:rPr lang="en-GB" sz="2200" b="0"/>
              <a:t>essential </a:t>
            </a:r>
            <a:r>
              <a:rPr lang="en-GB" sz="2200" b="0" smtClean="0"/>
              <a:t>(~10 ps </a:t>
            </a:r>
            <a:r>
              <a:rPr lang="en-GB" sz="2200" b="0" dirty="0"/>
              <a:t>level). </a:t>
            </a:r>
            <a:r>
              <a:rPr lang="en-GB" sz="2200" b="0" dirty="0" err="1"/>
              <a:t>SiPMs</a:t>
            </a:r>
            <a:r>
              <a:rPr lang="en-GB" sz="2200" b="0" dirty="0"/>
              <a:t>, MCP-PMTs LGADs. </a:t>
            </a:r>
          </a:p>
          <a:p>
            <a:pPr lvl="1"/>
            <a:r>
              <a:rPr lang="en-GB" sz="2200" b="0"/>
              <a:t>R&amp;D essential </a:t>
            </a:r>
            <a:r>
              <a:rPr lang="en-GB" sz="2200" b="0" smtClean="0"/>
              <a:t>for timing </a:t>
            </a:r>
            <a:r>
              <a:rPr lang="en-GB" sz="2200" b="0" dirty="0"/>
              <a:t>(clock</a:t>
            </a:r>
            <a:r>
              <a:rPr lang="en-GB" sz="2200" b="0"/>
              <a:t>) </a:t>
            </a:r>
            <a:r>
              <a:rPr lang="en-GB" sz="2200" b="0" smtClean="0"/>
              <a:t>distribution.  </a:t>
            </a:r>
            <a:endParaRPr lang="en-GB" sz="2200" b="0" dirty="0"/>
          </a:p>
        </p:txBody>
      </p:sp>
    </p:spTree>
    <p:extLst>
      <p:ext uri="{BB962C8B-B14F-4D97-AF65-F5344CB8AC3E}">
        <p14:creationId xmlns:p14="http://schemas.microsoft.com/office/powerpoint/2010/main" val="701662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565" y="1255060"/>
            <a:ext cx="5823495" cy="2545976"/>
          </a:xfrm>
        </p:spPr>
        <p:txBody>
          <a:bodyPr/>
          <a:lstStyle/>
          <a:p>
            <a:r>
              <a:rPr lang="en-GB" smtClean="0"/>
              <a:t>               </a:t>
            </a:r>
            <a:r>
              <a:rPr lang="en-GB" sz="4000" kern="1200" smtClean="0"/>
              <a:t>Photon </a:t>
            </a:r>
            <a:r>
              <a:rPr lang="en-GB" sz="4000" smtClean="0"/>
              <a:t>             </a:t>
            </a:r>
            <a:br>
              <a:rPr lang="en-GB" sz="4000" smtClean="0"/>
            </a:br>
            <a:r>
              <a:rPr lang="en-GB" sz="4000"/>
              <a:t> </a:t>
            </a:r>
            <a:r>
              <a:rPr lang="en-GB" sz="4000" smtClean="0"/>
              <a:t>           Detector </a:t>
            </a:r>
            <a:r>
              <a:rPr lang="en-GB" sz="4000"/>
              <a:t/>
            </a:r>
            <a:br>
              <a:rPr lang="en-GB" sz="4000"/>
            </a:br>
            <a:r>
              <a:rPr lang="en-GB" sz="4000" smtClean="0"/>
              <a:t>         </a:t>
            </a:r>
            <a:r>
              <a:rPr lang="en-GB" sz="4000" kern="1200" smtClean="0"/>
              <a:t>Technologies</a:t>
            </a:r>
            <a:endParaRPr lang="en-GB" sz="4000" kern="1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898" y="4623238"/>
            <a:ext cx="10809350" cy="1132103"/>
          </a:xfrm>
        </p:spPr>
        <p:txBody>
          <a:bodyPr/>
          <a:lstStyle/>
          <a:p>
            <a:r>
              <a:rPr lang="en-GB" sz="2200" b="0" kern="1200" smtClean="0"/>
              <a:t>Focus on MCP-PMTs and SiPMs for PID (and calorimetry)</a:t>
            </a:r>
          </a:p>
          <a:p>
            <a:r>
              <a:rPr lang="en-GB" sz="2200" b="0" kern="1200" smtClean="0"/>
              <a:t>Requirement for other vacuum devices and gaseous photon detectors in backup slides</a:t>
            </a:r>
            <a:endParaRPr lang="en-GB" sz="2200" b="0" smtClean="0"/>
          </a:p>
          <a:p>
            <a:pPr lvl="1"/>
            <a:endParaRPr lang="en-GB" sz="2200" b="0" smtClean="0"/>
          </a:p>
        </p:txBody>
      </p:sp>
    </p:spTree>
    <p:extLst>
      <p:ext uri="{BB962C8B-B14F-4D97-AF65-F5344CB8AC3E}">
        <p14:creationId xmlns:p14="http://schemas.microsoft.com/office/powerpoint/2010/main" val="2639513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741" y="129372"/>
            <a:ext cx="6442635" cy="609600"/>
          </a:xfrm>
        </p:spPr>
        <p:txBody>
          <a:bodyPr/>
          <a:lstStyle/>
          <a:p>
            <a:r>
              <a:rPr lang="en-GB" smtClean="0"/>
              <a:t>  Microchannel plate PMTs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89" y="263843"/>
            <a:ext cx="10679940" cy="4953000"/>
          </a:xfrm>
        </p:spPr>
        <p:txBody>
          <a:bodyPr/>
          <a:lstStyle/>
          <a:p>
            <a:endParaRPr lang="en-GB" b="0"/>
          </a:p>
          <a:p>
            <a:r>
              <a:rPr lang="en-GB" b="0"/>
              <a:t>MCP-PMTs proposed </a:t>
            </a:r>
            <a:r>
              <a:rPr lang="en-GB" b="0" smtClean="0"/>
              <a:t>extensively for </a:t>
            </a:r>
            <a:r>
              <a:rPr lang="en-GB" b="0"/>
              <a:t>RICH detectors and TOF  </a:t>
            </a:r>
            <a:endParaRPr lang="en-GB" b="0" smtClean="0"/>
          </a:p>
          <a:p>
            <a:pPr lvl="1"/>
            <a:r>
              <a:rPr lang="en-GB" sz="2200" b="0"/>
              <a:t>Several suppliers : eg. LAPPD (large area) and Photonis/ Hamamatsu/ Photek (compact, tunable </a:t>
            </a:r>
            <a:r>
              <a:rPr lang="en-GB" sz="2200" b="0" smtClean="0"/>
              <a:t>granularity)</a:t>
            </a:r>
          </a:p>
          <a:p>
            <a:pPr lvl="1"/>
            <a:r>
              <a:rPr lang="en-GB" sz="2200" b="0"/>
              <a:t>State of the art currently ~20ps timing resolution</a:t>
            </a:r>
          </a:p>
          <a:p>
            <a:r>
              <a:rPr lang="en-GB" b="0" smtClean="0"/>
              <a:t>R&amp;D </a:t>
            </a:r>
            <a:r>
              <a:rPr lang="en-GB" b="0"/>
              <a:t>requirements</a:t>
            </a:r>
          </a:p>
          <a:p>
            <a:pPr lvl="1"/>
            <a:r>
              <a:rPr lang="en-GB" sz="2200" b="0" smtClean="0"/>
              <a:t>Large </a:t>
            </a:r>
            <a:r>
              <a:rPr lang="en-GB" sz="2200" b="0"/>
              <a:t>area coverage, cheaper cost for tiling large </a:t>
            </a:r>
            <a:r>
              <a:rPr lang="en-GB" sz="2200" b="0" smtClean="0"/>
              <a:t>areas (LAPPD)</a:t>
            </a:r>
            <a:endParaRPr lang="en-GB" sz="2200" b="0"/>
          </a:p>
          <a:p>
            <a:pPr lvl="1"/>
            <a:r>
              <a:rPr lang="en-GB" sz="2200" b="0" smtClean="0"/>
              <a:t>Customised  </a:t>
            </a:r>
            <a:r>
              <a:rPr lang="en-GB" sz="2200" b="0"/>
              <a:t>granularity (for DIRC-type detectors, TOF) </a:t>
            </a:r>
            <a:r>
              <a:rPr lang="en-GB" sz="2200" b="0" smtClean="0"/>
              <a:t>-</a:t>
            </a:r>
            <a:r>
              <a:rPr lang="en-GB" sz="2200" b="0"/>
              <a:t>128 pixels over 2-inch </a:t>
            </a:r>
            <a:r>
              <a:rPr lang="en-GB" sz="2200" b="0" smtClean="0"/>
              <a:t>tube size</a:t>
            </a:r>
            <a:endParaRPr lang="en-GB" sz="2200" b="0"/>
          </a:p>
          <a:p>
            <a:pPr lvl="1"/>
            <a:r>
              <a:rPr lang="en-GB" sz="2200" b="0"/>
              <a:t>Rate limitation around 10</a:t>
            </a:r>
            <a:r>
              <a:rPr lang="en-GB" sz="2200" b="0" baseline="30000"/>
              <a:t>5</a:t>
            </a:r>
            <a:r>
              <a:rPr lang="en-GB" sz="2200" b="0"/>
              <a:t>/cm</a:t>
            </a:r>
            <a:r>
              <a:rPr lang="en-GB" sz="2200" b="0" baseline="30000"/>
              <a:t>2  </a:t>
            </a:r>
            <a:r>
              <a:rPr lang="en-GB" sz="2200" b="0" smtClean="0"/>
              <a:t>- need </a:t>
            </a:r>
            <a:r>
              <a:rPr lang="en-GB" sz="2200" b="0"/>
              <a:t>to improve rate capabilities (&gt;MHz)</a:t>
            </a:r>
          </a:p>
          <a:p>
            <a:pPr lvl="1"/>
            <a:r>
              <a:rPr lang="en-GB" sz="2200" b="0"/>
              <a:t>Improved integrated charge capabilities (several factors above current state of the art ~20 C/cm</a:t>
            </a:r>
            <a:r>
              <a:rPr lang="en-GB" sz="2200" b="0" baseline="30000"/>
              <a:t>2</a:t>
            </a:r>
            <a:r>
              <a:rPr lang="en-GB" sz="2200" b="0"/>
              <a:t>) </a:t>
            </a:r>
          </a:p>
          <a:p>
            <a:pPr lvl="1"/>
            <a:r>
              <a:rPr lang="en-GB" sz="2200" b="0" smtClean="0"/>
              <a:t>Operating gain currently 10</a:t>
            </a:r>
            <a:r>
              <a:rPr lang="en-GB" sz="2200" b="0" baseline="30000" smtClean="0"/>
              <a:t>6</a:t>
            </a:r>
            <a:r>
              <a:rPr lang="en-GB" sz="2200" b="0" smtClean="0"/>
              <a:t> </a:t>
            </a:r>
            <a:r>
              <a:rPr lang="en-GB" sz="2200" b="0"/>
              <a:t>– 10</a:t>
            </a:r>
            <a:r>
              <a:rPr lang="en-GB" sz="2200" b="0" baseline="30000"/>
              <a:t>7</a:t>
            </a:r>
            <a:r>
              <a:rPr lang="en-GB" sz="2200" b="0"/>
              <a:t>. </a:t>
            </a:r>
            <a:r>
              <a:rPr lang="en-GB" sz="2200" b="0" smtClean="0"/>
              <a:t>Electronics to facilitate operation at a ~few x 10</a:t>
            </a:r>
            <a:r>
              <a:rPr lang="en-GB" sz="2200" b="0" baseline="30000" smtClean="0"/>
              <a:t>5</a:t>
            </a:r>
            <a:r>
              <a:rPr lang="en-GB" sz="2200" b="0" smtClean="0"/>
              <a:t> operation to reduce integrated charge</a:t>
            </a:r>
          </a:p>
          <a:p>
            <a:pPr lvl="1"/>
            <a:r>
              <a:rPr lang="en-GB" sz="2200" b="0" smtClean="0"/>
              <a:t>Improvements in QE</a:t>
            </a:r>
            <a:r>
              <a:rPr lang="en-GB" sz="2200" b="0"/>
              <a:t>, </a:t>
            </a:r>
            <a:r>
              <a:rPr lang="en-GB" sz="2200" b="0" smtClean="0"/>
              <a:t>CCE need to </a:t>
            </a:r>
            <a:r>
              <a:rPr lang="en-GB" sz="2200" b="0"/>
              <a:t>come. </a:t>
            </a:r>
            <a:r>
              <a:rPr lang="en-GB" sz="2200" b="0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216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741" y="129372"/>
            <a:ext cx="9096188" cy="609600"/>
          </a:xfrm>
        </p:spPr>
        <p:txBody>
          <a:bodyPr/>
          <a:lstStyle/>
          <a:p>
            <a:r>
              <a:rPr lang="en-GB" smtClean="0"/>
              <a:t>  Radiation hard SiPMs : a key technology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9737"/>
            <a:ext cx="11654118" cy="5813109"/>
          </a:xfrm>
        </p:spPr>
        <p:txBody>
          <a:bodyPr/>
          <a:lstStyle/>
          <a:p>
            <a:r>
              <a:rPr lang="en-GB" sz="2200" b="0"/>
              <a:t>SiPMs are photosensors of choice for many applications </a:t>
            </a:r>
            <a:r>
              <a:rPr lang="en-GB" sz="2200" b="0" smtClean="0"/>
              <a:t>– HL-LHC </a:t>
            </a:r>
            <a:r>
              <a:rPr lang="en-GB" sz="2200" b="0"/>
              <a:t>&amp; FCC-hh mainly drive the </a:t>
            </a:r>
            <a:r>
              <a:rPr lang="en-GB" sz="2200" b="0" smtClean="0"/>
              <a:t>HEP technology </a:t>
            </a:r>
            <a:r>
              <a:rPr lang="en-GB" sz="2200" b="0"/>
              <a:t>limits </a:t>
            </a:r>
            <a:endParaRPr lang="en-GB" sz="2200" b="0" smtClean="0"/>
          </a:p>
          <a:p>
            <a:r>
              <a:rPr lang="en-GB" sz="2200" b="0"/>
              <a:t>Important </a:t>
            </a:r>
            <a:r>
              <a:rPr lang="en-GB" sz="2200" b="0" smtClean="0"/>
              <a:t>features are </a:t>
            </a:r>
            <a:r>
              <a:rPr lang="en-GB" sz="2200" b="0"/>
              <a:t>their compactness</a:t>
            </a:r>
            <a:r>
              <a:rPr lang="en-GB" sz="2200" b="0" smtClean="0"/>
              <a:t>, </a:t>
            </a:r>
            <a:r>
              <a:rPr lang="en-GB" sz="2200" b="0"/>
              <a:t>low operation voltage, </a:t>
            </a:r>
            <a:r>
              <a:rPr lang="en-GB" sz="2200" b="0" smtClean="0"/>
              <a:t>robustness to </a:t>
            </a:r>
            <a:r>
              <a:rPr lang="en-GB" sz="2200" b="0"/>
              <a:t>magnetic </a:t>
            </a:r>
            <a:r>
              <a:rPr lang="en-GB" sz="2200" b="0" smtClean="0"/>
              <a:t>fields </a:t>
            </a:r>
            <a:r>
              <a:rPr lang="en-GB" sz="2200" b="0"/>
              <a:t>and </a:t>
            </a:r>
            <a:r>
              <a:rPr lang="en-GB" sz="2200" b="0" smtClean="0"/>
              <a:t>reasonable price</a:t>
            </a:r>
            <a:endParaRPr lang="en-GB" sz="2200" b="0"/>
          </a:p>
          <a:p>
            <a:r>
              <a:rPr lang="en-GB" sz="2200" b="0" smtClean="0"/>
              <a:t>Timing</a:t>
            </a:r>
            <a:r>
              <a:rPr lang="en-GB" sz="2200" b="0"/>
              <a:t>, radiation tolerance, low backgrounds are </a:t>
            </a:r>
            <a:r>
              <a:rPr lang="en-GB" sz="2200" b="0" smtClean="0"/>
              <a:t>key :</a:t>
            </a:r>
            <a:endParaRPr lang="en-GB" sz="2200" b="0"/>
          </a:p>
          <a:p>
            <a:pPr lvl="1"/>
            <a:r>
              <a:rPr lang="en-GB" sz="2200" b="0" smtClean="0"/>
              <a:t>Wide applications for scintillating fibres, calorimeters, neutrinos and DM experiments (pulse shape discrimination), </a:t>
            </a:r>
            <a:r>
              <a:rPr lang="en-GB" sz="2200" b="0"/>
              <a:t>noble liquid detectors (eg MEG-II with LXe</a:t>
            </a:r>
            <a:r>
              <a:rPr lang="en-GB" sz="2200" b="0" smtClean="0"/>
              <a:t>), gamma ray astronomy </a:t>
            </a:r>
          </a:p>
          <a:p>
            <a:pPr lvl="1"/>
            <a:r>
              <a:rPr lang="en-GB" sz="2200" b="0" smtClean="0"/>
              <a:t>SiPMs now becoming the detector of choice </a:t>
            </a:r>
            <a:r>
              <a:rPr lang="en-GB" sz="2200" b="0"/>
              <a:t>for RICH and DIRC-type detectors (LHCb, ALICE, EIC, FCC-ee etc). </a:t>
            </a:r>
            <a:r>
              <a:rPr lang="en-GB" sz="2200" b="0" smtClean="0"/>
              <a:t>And also calorimetry.</a:t>
            </a:r>
            <a:endParaRPr lang="en-GB" sz="2200" b="0"/>
          </a:p>
          <a:p>
            <a:pPr lvl="2"/>
            <a:r>
              <a:rPr lang="en-GB" sz="1800" b="0" smtClean="0"/>
              <a:t>High QE around 50-60% in the visible (350-600 nm)</a:t>
            </a:r>
          </a:p>
          <a:p>
            <a:pPr lvl="2"/>
            <a:r>
              <a:rPr lang="en-GB" sz="1800" b="0" smtClean="0"/>
              <a:t>However high dark count rates 10-100 kHz mm</a:t>
            </a:r>
            <a:r>
              <a:rPr lang="en-GB" sz="1800" b="0" baseline="30000" smtClean="0"/>
              <a:t>-2</a:t>
            </a:r>
            <a:r>
              <a:rPr lang="en-GB" sz="1800" b="0" smtClean="0"/>
              <a:t> at room temperature </a:t>
            </a:r>
            <a:r>
              <a:rPr lang="en-GB" sz="1800" b="0" kern="1200" smtClean="0">
                <a:solidFill>
                  <a:srgbClr val="FF0000"/>
                </a:solidFill>
              </a:rPr>
              <a:t>need to improve towards </a:t>
            </a:r>
            <a:r>
              <a:rPr lang="en-GB" sz="1800" b="0" kern="1200">
                <a:solidFill>
                  <a:srgbClr val="FF0000"/>
                </a:solidFill>
              </a:rPr>
              <a:t>1 Hz mm</a:t>
            </a:r>
            <a:r>
              <a:rPr lang="en-GB" sz="1800" b="0" kern="1200" baseline="30000">
                <a:solidFill>
                  <a:srgbClr val="FF0000"/>
                </a:solidFill>
              </a:rPr>
              <a:t>-2</a:t>
            </a:r>
            <a:r>
              <a:rPr lang="en-GB" sz="1800" b="0" kern="1200">
                <a:solidFill>
                  <a:srgbClr val="FF0000"/>
                </a:solidFill>
              </a:rPr>
              <a:t> </a:t>
            </a:r>
            <a:endParaRPr lang="en-GB" sz="1800" b="0" smtClean="0"/>
          </a:p>
          <a:p>
            <a:pPr lvl="2"/>
            <a:r>
              <a:rPr lang="en-GB" sz="1800" b="0" smtClean="0"/>
              <a:t>Rad hardness : lose sensitivity to single photons at around 1x10</a:t>
            </a:r>
            <a:r>
              <a:rPr lang="en-GB" sz="1800" b="0" baseline="30000" smtClean="0"/>
              <a:t>11</a:t>
            </a:r>
            <a:r>
              <a:rPr lang="en-GB" sz="1800" b="0" smtClean="0"/>
              <a:t> n cm</a:t>
            </a:r>
            <a:r>
              <a:rPr lang="en-GB" sz="1800" b="0" baseline="30000" smtClean="0"/>
              <a:t>-2 </a:t>
            </a:r>
            <a:r>
              <a:rPr lang="en-GB" sz="1800" b="0"/>
              <a:t>eq</a:t>
            </a:r>
            <a:r>
              <a:rPr lang="en-GB" sz="1800" b="0" smtClean="0"/>
              <a:t>. </a:t>
            </a:r>
            <a:r>
              <a:rPr lang="en-GB" sz="1800" b="0" kern="1200" smtClean="0">
                <a:solidFill>
                  <a:srgbClr val="FF0000"/>
                </a:solidFill>
              </a:rPr>
              <a:t>need to improve (1x10</a:t>
            </a:r>
            <a:r>
              <a:rPr lang="en-GB" sz="1800" b="0" kern="1200" baseline="30000" smtClean="0">
                <a:solidFill>
                  <a:srgbClr val="FF0000"/>
                </a:solidFill>
              </a:rPr>
              <a:t>14</a:t>
            </a:r>
            <a:r>
              <a:rPr lang="en-GB" sz="1800" b="0" kern="1200" smtClean="0">
                <a:solidFill>
                  <a:srgbClr val="FF0000"/>
                </a:solidFill>
              </a:rPr>
              <a:t> </a:t>
            </a:r>
            <a:r>
              <a:rPr lang="en-GB" sz="1800" b="0" kern="1200">
                <a:solidFill>
                  <a:srgbClr val="FF0000"/>
                </a:solidFill>
              </a:rPr>
              <a:t>n cm</a:t>
            </a:r>
            <a:r>
              <a:rPr lang="en-GB" sz="1800" b="0" kern="1200" baseline="30000">
                <a:solidFill>
                  <a:srgbClr val="FF0000"/>
                </a:solidFill>
              </a:rPr>
              <a:t>-2 </a:t>
            </a:r>
            <a:r>
              <a:rPr lang="en-GB" sz="1800" b="0" kern="1200">
                <a:solidFill>
                  <a:srgbClr val="FF0000"/>
                </a:solidFill>
              </a:rPr>
              <a:t>eq @ CMS ; 10</a:t>
            </a:r>
            <a:r>
              <a:rPr lang="en-GB" sz="1800" b="0" kern="1200" baseline="30000">
                <a:solidFill>
                  <a:srgbClr val="FF0000"/>
                </a:solidFill>
              </a:rPr>
              <a:t>17</a:t>
            </a:r>
            <a:r>
              <a:rPr lang="en-GB" sz="1800" b="0" kern="1200">
                <a:solidFill>
                  <a:srgbClr val="FF0000"/>
                </a:solidFill>
              </a:rPr>
              <a:t>-10</a:t>
            </a:r>
            <a:r>
              <a:rPr lang="en-GB" sz="1800" b="0" kern="1200" baseline="30000">
                <a:solidFill>
                  <a:srgbClr val="FF0000"/>
                </a:solidFill>
              </a:rPr>
              <a:t>18</a:t>
            </a:r>
            <a:r>
              <a:rPr lang="en-GB" sz="1800" b="0" kern="1200">
                <a:solidFill>
                  <a:srgbClr val="FF0000"/>
                </a:solidFill>
              </a:rPr>
              <a:t>@ FCC-hh </a:t>
            </a:r>
            <a:r>
              <a:rPr lang="en-GB" sz="1800" b="0" kern="1200" smtClean="0">
                <a:solidFill>
                  <a:srgbClr val="FF0000"/>
                </a:solidFill>
              </a:rPr>
              <a:t>!)</a:t>
            </a:r>
            <a:endParaRPr lang="en-GB" sz="1800" b="0"/>
          </a:p>
          <a:p>
            <a:pPr lvl="2"/>
            <a:r>
              <a:rPr lang="en-GB" sz="1800" b="0" smtClean="0"/>
              <a:t>Fast timing response – significantly below 100 ps </a:t>
            </a:r>
            <a:r>
              <a:rPr lang="en-GB" sz="1800" b="0" kern="1200">
                <a:solidFill>
                  <a:srgbClr val="FF0000"/>
                </a:solidFill>
              </a:rPr>
              <a:t>(aspire to 10 ps or below for time resolution</a:t>
            </a:r>
            <a:r>
              <a:rPr lang="en-GB" sz="1800" b="0" kern="1200" smtClean="0">
                <a:solidFill>
                  <a:srgbClr val="FF0000"/>
                </a:solidFill>
              </a:rPr>
              <a:t>)</a:t>
            </a:r>
            <a:endParaRPr lang="en-GB" sz="1800" b="0" smtClean="0"/>
          </a:p>
          <a:p>
            <a:pPr lvl="2"/>
            <a:r>
              <a:rPr lang="en-GB" sz="1800" b="0" smtClean="0"/>
              <a:t>Small cell sizes which are tuneable </a:t>
            </a:r>
            <a:r>
              <a:rPr lang="en-GB" sz="1800" b="0" kern="1200">
                <a:solidFill>
                  <a:srgbClr val="FF0000"/>
                </a:solidFill>
              </a:rPr>
              <a:t>– integration of large systems (cooling etc) important</a:t>
            </a:r>
          </a:p>
          <a:p>
            <a:pPr lvl="2"/>
            <a:r>
              <a:rPr lang="en-GB" sz="1800" b="0" smtClean="0">
                <a:solidFill>
                  <a:srgbClr val="FF0000"/>
                </a:solidFill>
              </a:rPr>
              <a:t>Note requirements for single photon detection and calorimeters (with many photons) could be conflicting</a:t>
            </a:r>
            <a:endParaRPr lang="en-GB" sz="1800" b="0">
              <a:solidFill>
                <a:srgbClr val="FF0000"/>
              </a:solidFill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425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117" y="63048"/>
            <a:ext cx="8130988" cy="67141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55658"/>
            <a:ext cx="4034116" cy="4953000"/>
          </a:xfrm>
        </p:spPr>
        <p:txBody>
          <a:bodyPr/>
          <a:lstStyle/>
          <a:p>
            <a:r>
              <a:rPr lang="en-GB" sz="1800" b="0" smtClean="0"/>
              <a:t>A chart was produced showing the timeline </a:t>
            </a:r>
            <a:r>
              <a:rPr lang="en-GB" sz="1800" b="0"/>
              <a:t>of categories of experiments employing PID and </a:t>
            </a:r>
            <a:r>
              <a:rPr lang="en-GB" sz="1800" b="0" smtClean="0"/>
              <a:t>photon detectors </a:t>
            </a:r>
            <a:r>
              <a:rPr lang="en-GB" sz="1800" b="0"/>
              <a:t>together with </a:t>
            </a:r>
            <a:r>
              <a:rPr lang="en-GB" sz="1800" b="0" smtClean="0"/>
              <a:t>R&amp;D </a:t>
            </a:r>
            <a:r>
              <a:rPr lang="en-GB" sz="1800" b="0"/>
              <a:t>tasks. </a:t>
            </a:r>
            <a:endParaRPr lang="en-GB" sz="1800" b="0" smtClean="0"/>
          </a:p>
          <a:p>
            <a:r>
              <a:rPr lang="en-GB" sz="1800" b="0" smtClean="0"/>
              <a:t>The </a:t>
            </a:r>
            <a:r>
              <a:rPr lang="en-GB" sz="1800" b="0"/>
              <a:t>colour coding is </a:t>
            </a:r>
            <a:r>
              <a:rPr lang="en-GB" sz="1800" b="0" smtClean="0"/>
              <a:t>linked </a:t>
            </a:r>
            <a:r>
              <a:rPr lang="en-GB" sz="1800" b="0"/>
              <a:t>to the potential impact on the physics programme </a:t>
            </a:r>
            <a:r>
              <a:rPr lang="en-GB" sz="1800" b="0" smtClean="0"/>
              <a:t>of the experiment.</a:t>
            </a:r>
          </a:p>
          <a:p>
            <a:pPr lvl="1"/>
            <a:r>
              <a:rPr lang="en-GB" sz="1800" b="0" smtClean="0">
                <a:solidFill>
                  <a:srgbClr val="FF0000"/>
                </a:solidFill>
              </a:rPr>
              <a:t>Red</a:t>
            </a:r>
            <a:r>
              <a:rPr lang="en-GB" sz="1800" b="0">
                <a:solidFill>
                  <a:srgbClr val="FF0000"/>
                </a:solidFill>
              </a:rPr>
              <a:t>, largest </a:t>
            </a:r>
            <a:r>
              <a:rPr lang="en-GB" sz="1800" b="0" smtClean="0">
                <a:solidFill>
                  <a:srgbClr val="FF0000"/>
                </a:solidFill>
              </a:rPr>
              <a:t>dot </a:t>
            </a:r>
            <a:r>
              <a:rPr lang="en-GB" sz="1800" b="0" smtClean="0"/>
              <a:t>: Must </a:t>
            </a:r>
            <a:r>
              <a:rPr lang="en-GB" sz="1800" b="0"/>
              <a:t>happen or main physics goals cannot be </a:t>
            </a:r>
            <a:r>
              <a:rPr lang="en-GB" sz="1800" b="0" smtClean="0"/>
              <a:t>met;</a:t>
            </a:r>
            <a:endParaRPr lang="en-GB" sz="1800" b="0"/>
          </a:p>
          <a:p>
            <a:pPr lvl="1"/>
            <a:r>
              <a:rPr lang="en-GB" sz="1800" b="0">
                <a:solidFill>
                  <a:srgbClr val="DB3600"/>
                </a:solidFill>
              </a:rPr>
              <a:t>O</a:t>
            </a:r>
            <a:r>
              <a:rPr lang="en-GB" sz="1800" b="0" smtClean="0">
                <a:solidFill>
                  <a:srgbClr val="DB3600"/>
                </a:solidFill>
              </a:rPr>
              <a:t>range</a:t>
            </a:r>
            <a:r>
              <a:rPr lang="en-GB" sz="1800" b="0">
                <a:solidFill>
                  <a:srgbClr val="DB3600"/>
                </a:solidFill>
              </a:rPr>
              <a:t>, large </a:t>
            </a:r>
            <a:r>
              <a:rPr lang="en-GB" sz="1800" b="0" smtClean="0">
                <a:solidFill>
                  <a:srgbClr val="DB3600"/>
                </a:solidFill>
              </a:rPr>
              <a:t>dot </a:t>
            </a:r>
            <a:r>
              <a:rPr lang="en-GB" sz="1800" b="0" smtClean="0"/>
              <a:t>: Important </a:t>
            </a:r>
            <a:r>
              <a:rPr lang="en-GB" sz="1800" b="0"/>
              <a:t>to meet several physics </a:t>
            </a:r>
            <a:r>
              <a:rPr lang="en-GB" sz="1800" b="0" smtClean="0"/>
              <a:t>goals; </a:t>
            </a:r>
          </a:p>
          <a:p>
            <a:pPr lvl="1"/>
            <a:r>
              <a:rPr lang="en-GB" sz="1800" b="0">
                <a:solidFill>
                  <a:srgbClr val="CC9900"/>
                </a:solidFill>
              </a:rPr>
              <a:t>Y</a:t>
            </a:r>
            <a:r>
              <a:rPr lang="en-GB" sz="1800" b="0" smtClean="0">
                <a:solidFill>
                  <a:srgbClr val="CC9900"/>
                </a:solidFill>
              </a:rPr>
              <a:t>ellow</a:t>
            </a:r>
            <a:r>
              <a:rPr lang="en-GB" sz="1800" b="0">
                <a:solidFill>
                  <a:srgbClr val="CC9900"/>
                </a:solidFill>
              </a:rPr>
              <a:t>, medium </a:t>
            </a:r>
            <a:r>
              <a:rPr lang="en-GB" sz="1800" b="0" smtClean="0">
                <a:solidFill>
                  <a:srgbClr val="CC9900"/>
                </a:solidFill>
              </a:rPr>
              <a:t>dot</a:t>
            </a:r>
            <a:r>
              <a:rPr lang="en-GB" sz="1800" b="0" smtClean="0"/>
              <a:t> : </a:t>
            </a:r>
            <a:r>
              <a:rPr lang="en-GB" sz="1800" b="0"/>
              <a:t>desirable to enhance physics </a:t>
            </a:r>
            <a:r>
              <a:rPr lang="en-GB" sz="1800" b="0" smtClean="0"/>
              <a:t>reach;</a:t>
            </a:r>
            <a:endParaRPr lang="en-GB" sz="1800" b="0"/>
          </a:p>
          <a:p>
            <a:pPr lvl="1"/>
            <a:r>
              <a:rPr lang="en-GB" sz="1800" b="0">
                <a:solidFill>
                  <a:schemeClr val="accent1">
                    <a:lumMod val="50000"/>
                  </a:schemeClr>
                </a:solidFill>
              </a:rPr>
              <a:t>G</a:t>
            </a:r>
            <a:r>
              <a:rPr lang="en-GB" sz="1800" b="0" smtClean="0">
                <a:solidFill>
                  <a:schemeClr val="accent1">
                    <a:lumMod val="50000"/>
                  </a:schemeClr>
                </a:solidFill>
              </a:rPr>
              <a:t>reen</a:t>
            </a:r>
            <a:r>
              <a:rPr lang="en-GB" sz="1800" b="0">
                <a:solidFill>
                  <a:schemeClr val="accent1">
                    <a:lumMod val="50000"/>
                  </a:schemeClr>
                </a:solidFill>
              </a:rPr>
              <a:t>, small </a:t>
            </a:r>
            <a:r>
              <a:rPr lang="en-GB" sz="1800" b="0" smtClean="0">
                <a:solidFill>
                  <a:schemeClr val="accent1">
                    <a:lumMod val="50000"/>
                  </a:schemeClr>
                </a:solidFill>
              </a:rPr>
              <a:t>dot </a:t>
            </a:r>
            <a:r>
              <a:rPr lang="en-GB" sz="1800" b="0" smtClean="0"/>
              <a:t>: R&amp;D </a:t>
            </a:r>
            <a:r>
              <a:rPr lang="en-GB" sz="1800" b="0"/>
              <a:t>needs </a:t>
            </a:r>
            <a:r>
              <a:rPr lang="en-GB" sz="1800" b="0" smtClean="0"/>
              <a:t>are being met; </a:t>
            </a:r>
          </a:p>
          <a:p>
            <a:pPr lvl="1"/>
            <a:r>
              <a:rPr lang="en-GB" sz="1800" b="0" smtClean="0">
                <a:solidFill>
                  <a:schemeClr val="tx1"/>
                </a:solidFill>
              </a:rPr>
              <a:t>Blank</a:t>
            </a:r>
            <a:r>
              <a:rPr lang="en-GB" sz="1800" b="0" smtClean="0"/>
              <a:t> : no </a:t>
            </a:r>
            <a:r>
              <a:rPr lang="en-GB" sz="1800" b="0"/>
              <a:t>further </a:t>
            </a:r>
            <a:r>
              <a:rPr lang="en-GB" sz="1800" b="0" smtClean="0"/>
              <a:t>R&amp;D required </a:t>
            </a:r>
            <a:r>
              <a:rPr lang="en-GB" sz="1800" b="0"/>
              <a:t>or not </a:t>
            </a:r>
            <a:r>
              <a:rPr lang="en-GB" sz="1800" b="0" smtClean="0"/>
              <a:t>applicable.</a:t>
            </a:r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6037943" cy="609600"/>
          </a:xfrm>
        </p:spPr>
        <p:txBody>
          <a:bodyPr/>
          <a:lstStyle/>
          <a:p>
            <a:r>
              <a:rPr lang="en-GB" smtClean="0"/>
              <a:t> Summary of requirements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451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99" y="147303"/>
            <a:ext cx="8065436" cy="542982"/>
          </a:xfrm>
        </p:spPr>
        <p:txBody>
          <a:bodyPr/>
          <a:lstStyle/>
          <a:p>
            <a:r>
              <a:rPr lang="en-GB" smtClean="0"/>
              <a:t> </a:t>
            </a:r>
            <a:r>
              <a:rPr lang="en-GB" kern="1200"/>
              <a:t> </a:t>
            </a:r>
            <a:r>
              <a:rPr lang="en-GB" kern="1200" smtClean="0"/>
              <a:t>  Summary of recommendations</a:t>
            </a:r>
            <a:endParaRPr lang="en-GB" kern="1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270" y="330464"/>
            <a:ext cx="10303436" cy="6316253"/>
          </a:xfrm>
        </p:spPr>
        <p:txBody>
          <a:bodyPr/>
          <a:lstStyle/>
          <a:p>
            <a:pPr marL="457200" lvl="1" indent="0">
              <a:buNone/>
            </a:pPr>
            <a:endParaRPr lang="en-GB" b="0" kern="1200" dirty="0"/>
          </a:p>
          <a:p>
            <a:r>
              <a:rPr lang="en-GB" sz="1600" b="0" kern="1200" dirty="0" smtClean="0">
                <a:solidFill>
                  <a:schemeClr val="tx1"/>
                </a:solidFill>
              </a:rPr>
              <a:t>DRDT 4.1 : Enhance the timing resolution and spectral range of photon detectors</a:t>
            </a:r>
          </a:p>
          <a:p>
            <a:pPr lvl="1"/>
            <a:r>
              <a:rPr lang="en-GB" sz="1600" b="0" kern="1200" dirty="0" smtClean="0"/>
              <a:t>Next </a:t>
            </a:r>
            <a:r>
              <a:rPr lang="en-GB" sz="1600" b="0" kern="1200" dirty="0"/>
              <a:t>5 years : </a:t>
            </a:r>
            <a:r>
              <a:rPr lang="en-GB" sz="1600" b="0" kern="1200" dirty="0" smtClean="0"/>
              <a:t> Advances </a:t>
            </a:r>
            <a:r>
              <a:rPr lang="en-GB" sz="1600" b="0" kern="1200" dirty="0"/>
              <a:t>in SiPMs for fast timing, </a:t>
            </a:r>
            <a:r>
              <a:rPr lang="en-GB" sz="1600" b="0" kern="1200" dirty="0" err="1"/>
              <a:t>uv</a:t>
            </a:r>
            <a:r>
              <a:rPr lang="en-GB" sz="1600" b="0" kern="1200" dirty="0"/>
              <a:t> sensitivity and rad hardness. Light collection </a:t>
            </a:r>
            <a:r>
              <a:rPr lang="en-GB" sz="1600" b="0" kern="1200" dirty="0" smtClean="0"/>
              <a:t>systems</a:t>
            </a:r>
          </a:p>
          <a:p>
            <a:pPr lvl="1"/>
            <a:r>
              <a:rPr lang="en-GB" sz="1600" b="0" kern="1200" dirty="0" smtClean="0"/>
              <a:t>MCP-PMTs improved </a:t>
            </a:r>
            <a:r>
              <a:rPr lang="en-GB" sz="1600" b="0" kern="1200" dirty="0" smtClean="0"/>
              <a:t>QE </a:t>
            </a:r>
            <a:r>
              <a:rPr lang="en-GB" sz="1600" b="0" kern="1200" dirty="0" smtClean="0"/>
              <a:t>&amp; collection efficiencies, granularity and large areas. </a:t>
            </a:r>
          </a:p>
          <a:p>
            <a:pPr lvl="1"/>
            <a:r>
              <a:rPr lang="en-GB" sz="1600" b="0" kern="1200" dirty="0" smtClean="0"/>
              <a:t>Next 10 years : Incremental improvements to gaseous photon detectors, granularity and fast timing.</a:t>
            </a:r>
          </a:p>
          <a:p>
            <a:r>
              <a:rPr lang="en-GB" sz="1600" b="0" kern="1200" dirty="0"/>
              <a:t>DRDT </a:t>
            </a:r>
            <a:r>
              <a:rPr lang="en-GB" sz="1600" b="0" kern="1200" dirty="0" smtClean="0"/>
              <a:t>4.2 </a:t>
            </a:r>
            <a:r>
              <a:rPr lang="en-GB" sz="1600" b="0" kern="1200" dirty="0"/>
              <a:t>: </a:t>
            </a:r>
            <a:r>
              <a:rPr lang="en-GB" sz="1600" b="0" kern="1200" dirty="0" smtClean="0"/>
              <a:t>Develop </a:t>
            </a:r>
            <a:r>
              <a:rPr lang="en-GB" sz="1600" b="0" kern="1200" dirty="0" err="1"/>
              <a:t>photosensors</a:t>
            </a:r>
            <a:r>
              <a:rPr lang="en-GB" sz="1600" b="0" kern="1200" dirty="0"/>
              <a:t> for extreme </a:t>
            </a:r>
            <a:r>
              <a:rPr lang="en-GB" sz="1600" b="0" kern="1200" dirty="0" smtClean="0"/>
              <a:t>environments</a:t>
            </a:r>
          </a:p>
          <a:p>
            <a:pPr lvl="1"/>
            <a:r>
              <a:rPr lang="en-GB" sz="1600" b="0" kern="1200" dirty="0" smtClean="0"/>
              <a:t>Next 5 years : Improve radiation tolerance of SiPMs. Radiation pure for </a:t>
            </a:r>
            <a:r>
              <a:rPr lang="en-GB" sz="1600" b="0" kern="1200" dirty="0" err="1" smtClean="0"/>
              <a:t>cryo</a:t>
            </a:r>
            <a:r>
              <a:rPr lang="en-GB" sz="1600" b="0" kern="1200" dirty="0" smtClean="0"/>
              <a:t> systems.</a:t>
            </a:r>
          </a:p>
          <a:p>
            <a:pPr lvl="1"/>
            <a:r>
              <a:rPr lang="en-GB" sz="1600" b="0" kern="1200" dirty="0" smtClean="0"/>
              <a:t>MCP-PMTs improve detector ageing and high-rate performance</a:t>
            </a:r>
          </a:p>
          <a:p>
            <a:pPr lvl="1"/>
            <a:r>
              <a:rPr lang="en-GB" sz="1600" b="0" kern="1200" dirty="0" smtClean="0"/>
              <a:t>Improve photocathode ageing and rate capability for gaseous detectors</a:t>
            </a:r>
          </a:p>
          <a:p>
            <a:pPr lvl="1"/>
            <a:r>
              <a:rPr lang="en-GB" sz="1600" b="0" kern="1200" dirty="0" smtClean="0"/>
              <a:t>Next 20 years : Further advances in </a:t>
            </a:r>
            <a:r>
              <a:rPr lang="en-GB" sz="1600" b="0" kern="1200" dirty="0" err="1" smtClean="0"/>
              <a:t>SiPMT</a:t>
            </a:r>
            <a:r>
              <a:rPr lang="en-GB" sz="1600" b="0" kern="1200" dirty="0" smtClean="0"/>
              <a:t> rad </a:t>
            </a:r>
            <a:r>
              <a:rPr lang="en-GB" sz="1600" b="0" kern="1200" dirty="0" err="1" smtClean="0"/>
              <a:t>hadness</a:t>
            </a:r>
            <a:r>
              <a:rPr lang="en-GB" sz="1600" b="0" kern="1200" dirty="0" smtClean="0"/>
              <a:t> a couple of orders of magnitude beyond 1 x 10</a:t>
            </a:r>
            <a:r>
              <a:rPr lang="en-GB" sz="1600" b="0" kern="1200" baseline="30000" dirty="0" smtClean="0"/>
              <a:t>14</a:t>
            </a:r>
            <a:r>
              <a:rPr lang="en-GB" sz="1600" b="0" kern="1200" dirty="0" smtClean="0"/>
              <a:t> </a:t>
            </a:r>
            <a:r>
              <a:rPr lang="en-GB" sz="1600" b="0" kern="1200" dirty="0" err="1" smtClean="0"/>
              <a:t>n</a:t>
            </a:r>
            <a:r>
              <a:rPr lang="en-GB" sz="1600" b="0" kern="1200" baseline="-25000" dirty="0" err="1" smtClean="0"/>
              <a:t>eq</a:t>
            </a:r>
            <a:r>
              <a:rPr lang="en-GB" sz="1600" b="0" kern="1200" dirty="0" smtClean="0"/>
              <a:t>/cm</a:t>
            </a:r>
            <a:r>
              <a:rPr lang="en-GB" sz="1600" b="0" kern="1200" baseline="30000" dirty="0" smtClean="0"/>
              <a:t>2</a:t>
            </a:r>
            <a:endParaRPr lang="en-GB" sz="1600" b="0" kern="1200" baseline="30000" dirty="0"/>
          </a:p>
          <a:p>
            <a:r>
              <a:rPr lang="en-GB" sz="1600" b="0" kern="1200" dirty="0"/>
              <a:t>DRDT </a:t>
            </a:r>
            <a:r>
              <a:rPr lang="en-GB" sz="1600" b="0" kern="1200" dirty="0" smtClean="0"/>
              <a:t>4.3 </a:t>
            </a:r>
            <a:r>
              <a:rPr lang="en-GB" sz="1600" b="0" kern="1200" dirty="0"/>
              <a:t>: </a:t>
            </a:r>
            <a:r>
              <a:rPr lang="en-GB" sz="1600" b="0" kern="1200" dirty="0" smtClean="0"/>
              <a:t>Develop RICH and imaging detectors with low mass and high timing resolution</a:t>
            </a:r>
          </a:p>
          <a:p>
            <a:pPr lvl="1"/>
            <a:r>
              <a:rPr lang="en-GB" sz="1600" b="0" kern="1200" dirty="0" smtClean="0"/>
              <a:t>Next 5 years : Picosecond timing, greenhouse-friendly radiator gases, cheaper quartz </a:t>
            </a:r>
            <a:r>
              <a:rPr lang="en-GB" sz="1600" b="0" kern="1200" dirty="0" err="1" smtClean="0"/>
              <a:t>amd</a:t>
            </a:r>
            <a:r>
              <a:rPr lang="en-GB" sz="1600" b="0" kern="1200" dirty="0" smtClean="0"/>
              <a:t> transparent aerogels</a:t>
            </a:r>
          </a:p>
          <a:p>
            <a:pPr lvl="1"/>
            <a:r>
              <a:rPr lang="en-GB" sz="1600" b="0" kern="1200" dirty="0" smtClean="0"/>
              <a:t>Next 10 years : Compact RICH systems with low X</a:t>
            </a:r>
            <a:r>
              <a:rPr lang="en-GB" sz="1600" b="0" kern="1200" baseline="-25000" dirty="0" smtClean="0"/>
              <a:t>0</a:t>
            </a:r>
            <a:r>
              <a:rPr lang="en-GB" sz="1600" b="0" kern="1200" dirty="0" smtClean="0"/>
              <a:t> (pressurised systems).</a:t>
            </a:r>
          </a:p>
          <a:p>
            <a:r>
              <a:rPr lang="en-GB" sz="1600" b="0" kern="1200" dirty="0"/>
              <a:t>DRDT </a:t>
            </a:r>
            <a:r>
              <a:rPr lang="en-GB" sz="1600" b="0" kern="1200" dirty="0" smtClean="0"/>
              <a:t>4.4 </a:t>
            </a:r>
            <a:r>
              <a:rPr lang="en-GB" sz="1600" b="0" kern="1200" dirty="0"/>
              <a:t>: </a:t>
            </a:r>
            <a:r>
              <a:rPr lang="en-GB" sz="1600" b="0" kern="1200" dirty="0" smtClean="0"/>
              <a:t>Develop compact high performance time-of-flight detectors</a:t>
            </a:r>
          </a:p>
          <a:p>
            <a:pPr lvl="1"/>
            <a:r>
              <a:rPr lang="en-GB" sz="1600" b="0" kern="1200" dirty="0" smtClean="0"/>
              <a:t>Picosecond </a:t>
            </a:r>
            <a:r>
              <a:rPr lang="en-GB" sz="1600" b="0" kern="1200" dirty="0" err="1" smtClean="0"/>
              <a:t>timimg</a:t>
            </a:r>
            <a:r>
              <a:rPr lang="en-GB" sz="1600" b="0" kern="1200" dirty="0" smtClean="0"/>
              <a:t>, high granularity </a:t>
            </a:r>
            <a:r>
              <a:rPr lang="en-GB" sz="1600" b="0" kern="1200" dirty="0" err="1" smtClean="0"/>
              <a:t>photosensors</a:t>
            </a:r>
            <a:r>
              <a:rPr lang="en-GB" sz="1600" b="0" kern="1200" dirty="0" smtClean="0"/>
              <a:t> with long lifetime and high-rate capabilities</a:t>
            </a:r>
          </a:p>
          <a:p>
            <a:r>
              <a:rPr lang="en-GB" sz="1600" b="0" kern="1200" dirty="0" smtClean="0"/>
              <a:t>Pursue “blue sky” R&amp;D activities</a:t>
            </a:r>
          </a:p>
          <a:p>
            <a:pPr lvl="1"/>
            <a:r>
              <a:rPr lang="en-GB" sz="1600" b="0" kern="1200" dirty="0" smtClean="0"/>
              <a:t>Solid state photon detectors from novel materials</a:t>
            </a:r>
          </a:p>
          <a:p>
            <a:pPr lvl="1"/>
            <a:r>
              <a:rPr lang="en-GB" sz="1600" b="0" kern="1200" dirty="0" smtClean="0"/>
              <a:t>Cryogenic superconducting </a:t>
            </a:r>
            <a:r>
              <a:rPr lang="en-GB" sz="1600" b="0" kern="1200" dirty="0" err="1" smtClean="0"/>
              <a:t>photosensors</a:t>
            </a:r>
            <a:endParaRPr lang="en-GB" sz="1600" b="0" kern="1200" dirty="0" smtClean="0"/>
          </a:p>
          <a:p>
            <a:pPr lvl="1"/>
            <a:r>
              <a:rPr lang="en-GB" sz="1600" b="0" kern="1200" dirty="0" smtClean="0"/>
              <a:t>Gaseous photon detectors for visible light</a:t>
            </a:r>
          </a:p>
          <a:p>
            <a:pPr lvl="1"/>
            <a:r>
              <a:rPr lang="en-GB" sz="1600" b="0" kern="1200" dirty="0" smtClean="0"/>
              <a:t>Metamaterials to give tune-able refractive indices</a:t>
            </a:r>
          </a:p>
        </p:txBody>
      </p:sp>
    </p:spTree>
    <p:extLst>
      <p:ext uri="{BB962C8B-B14F-4D97-AF65-F5344CB8AC3E}">
        <p14:creationId xmlns:p14="http://schemas.microsoft.com/office/powerpoint/2010/main" val="3428743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99" y="147303"/>
            <a:ext cx="8065436" cy="542982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kern="1200" dirty="0"/>
              <a:t> </a:t>
            </a:r>
            <a:r>
              <a:rPr lang="en-GB" kern="1200" dirty="0" smtClean="0"/>
              <a:t>  </a:t>
            </a:r>
            <a:r>
              <a:rPr lang="en-GB" kern="1200" dirty="0" smtClean="0"/>
              <a:t>Scintillating fibre trackers</a:t>
            </a:r>
            <a:endParaRPr lang="en-GB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0" y="815788"/>
            <a:ext cx="9858936" cy="5830929"/>
          </a:xfrm>
        </p:spPr>
        <p:txBody>
          <a:bodyPr/>
          <a:lstStyle/>
          <a:p>
            <a:pPr marL="457200" lvl="1" indent="0">
              <a:buNone/>
            </a:pPr>
            <a:endParaRPr lang="en-GB" sz="2800" b="0" kern="1200" dirty="0"/>
          </a:p>
          <a:p>
            <a:r>
              <a:rPr lang="en-GB" sz="1800" b="0" kern="1200" dirty="0" smtClean="0">
                <a:solidFill>
                  <a:schemeClr val="tx1"/>
                </a:solidFill>
              </a:rPr>
              <a:t>Decision by ECFA Roadmap </a:t>
            </a:r>
            <a:r>
              <a:rPr lang="en-GB" sz="1800" b="0" kern="1200" dirty="0" smtClean="0"/>
              <a:t>officials : DRD4 shall include Scintillating Fibre (</a:t>
            </a:r>
            <a:r>
              <a:rPr lang="en-GB" sz="1800" b="0" kern="1200" dirty="0" err="1" smtClean="0"/>
              <a:t>SciFi</a:t>
            </a:r>
            <a:r>
              <a:rPr lang="en-GB" sz="1800" b="0" kern="1200" dirty="0" smtClean="0"/>
              <a:t>) trackers</a:t>
            </a:r>
          </a:p>
          <a:p>
            <a:r>
              <a:rPr lang="en-GB" sz="1800" b="0" kern="1200" dirty="0" smtClean="0"/>
              <a:t>We weren’t aware. </a:t>
            </a:r>
          </a:p>
          <a:p>
            <a:pPr marL="0" indent="0">
              <a:buNone/>
            </a:pPr>
            <a:endParaRPr lang="en-GB" sz="1800" b="0" kern="1200" dirty="0" smtClean="0">
              <a:solidFill>
                <a:schemeClr val="tx1"/>
              </a:solidFill>
            </a:endParaRPr>
          </a:p>
          <a:p>
            <a:r>
              <a:rPr lang="en-GB" sz="1800" b="0" kern="1200" dirty="0" smtClean="0">
                <a:solidFill>
                  <a:schemeClr val="tx1"/>
                </a:solidFill>
              </a:rPr>
              <a:t>Recent </a:t>
            </a:r>
            <a:r>
              <a:rPr lang="en-GB" sz="1800" b="0" kern="1200" dirty="0" smtClean="0"/>
              <a:t>examples: LHCb </a:t>
            </a:r>
            <a:r>
              <a:rPr lang="en-GB" sz="1800" b="0" kern="1200" dirty="0" err="1" smtClean="0"/>
              <a:t>SciFi</a:t>
            </a:r>
            <a:r>
              <a:rPr lang="en-GB" sz="1800" b="0" kern="1200" dirty="0" smtClean="0"/>
              <a:t>, Mu3e</a:t>
            </a:r>
          </a:p>
          <a:p>
            <a:r>
              <a:rPr lang="en-GB" sz="1800" b="0" kern="1200" dirty="0" smtClean="0"/>
              <a:t>Possible R&amp;D goals</a:t>
            </a:r>
          </a:p>
          <a:p>
            <a:pPr lvl="1"/>
            <a:r>
              <a:rPr lang="en-GB" sz="1600" b="0" kern="1200" dirty="0" smtClean="0"/>
              <a:t>Higher light yield</a:t>
            </a:r>
          </a:p>
          <a:p>
            <a:pPr lvl="1"/>
            <a:r>
              <a:rPr lang="en-GB" sz="1600" b="0" kern="1200" dirty="0" smtClean="0"/>
              <a:t>Longer attenuation length</a:t>
            </a:r>
          </a:p>
          <a:p>
            <a:pPr lvl="1"/>
            <a:r>
              <a:rPr lang="en-GB" sz="1600" b="0" kern="1200" dirty="0" smtClean="0"/>
              <a:t>More radiation hardness</a:t>
            </a:r>
          </a:p>
          <a:p>
            <a:pPr lvl="1"/>
            <a:r>
              <a:rPr lang="en-GB" sz="1600" b="0" kern="1200" dirty="0" smtClean="0"/>
              <a:t>Better geometrical parameters (no bumps)</a:t>
            </a:r>
          </a:p>
          <a:p>
            <a:pPr lvl="1"/>
            <a:r>
              <a:rPr lang="en-GB" sz="1600" b="0" kern="1200" dirty="0" smtClean="0"/>
              <a:t>Effective mat production technology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730" y="2062238"/>
            <a:ext cx="6476674" cy="41867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55" y="4600575"/>
            <a:ext cx="4409720" cy="158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03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506" y="1165412"/>
            <a:ext cx="7494494" cy="3665621"/>
          </a:xfrm>
        </p:spPr>
        <p:txBody>
          <a:bodyPr/>
          <a:lstStyle/>
          <a:p>
            <a:pPr algn="ctr"/>
            <a:r>
              <a:rPr lang="en-GB" dirty="0" smtClean="0"/>
              <a:t>    </a:t>
            </a:r>
            <a:r>
              <a:rPr lang="en-GB" sz="6600" kern="1200" dirty="0" smtClean="0"/>
              <a:t>Quick analysis of returned surveys</a:t>
            </a:r>
            <a:endParaRPr lang="en-GB" sz="6600" kern="1200" dirty="0"/>
          </a:p>
        </p:txBody>
      </p:sp>
    </p:spTree>
    <p:extLst>
      <p:ext uri="{BB962C8B-B14F-4D97-AF65-F5344CB8AC3E}">
        <p14:creationId xmlns:p14="http://schemas.microsoft.com/office/powerpoint/2010/main" val="415936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</a:rPr>
              <a:t>Community meeting of groups and individuals active in the field of </a:t>
            </a:r>
            <a:r>
              <a:rPr lang="en-GB" dirty="0" err="1" smtClean="0">
                <a:solidFill>
                  <a:schemeClr val="accent2"/>
                </a:solidFill>
              </a:rPr>
              <a:t>photodectors</a:t>
            </a:r>
            <a:r>
              <a:rPr lang="en-GB" dirty="0" smtClean="0">
                <a:solidFill>
                  <a:schemeClr val="accent2"/>
                </a:solidFill>
              </a:rPr>
              <a:t> and Particl</a:t>
            </a:r>
            <a:r>
              <a:rPr lang="en-GB" dirty="0" smtClean="0">
                <a:solidFill>
                  <a:schemeClr val="accent2"/>
                </a:solidFill>
              </a:rPr>
              <a:t>e ID </a:t>
            </a:r>
            <a:r>
              <a:rPr lang="en-GB" dirty="0" smtClean="0">
                <a:solidFill>
                  <a:srgbClr val="FF0000"/>
                </a:solidFill>
              </a:rPr>
              <a:t>(+ </a:t>
            </a:r>
            <a:r>
              <a:rPr lang="en-GB" dirty="0" err="1" smtClean="0">
                <a:solidFill>
                  <a:srgbClr val="FF0000"/>
                </a:solidFill>
              </a:rPr>
              <a:t>SciFi</a:t>
            </a:r>
            <a:r>
              <a:rPr lang="en-GB" dirty="0" smtClean="0">
                <a:solidFill>
                  <a:srgbClr val="FF0000"/>
                </a:solidFill>
              </a:rPr>
              <a:t> trackers)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Towards an R&amp;D collaboration (DRD4) as outlined in the ECFA Roadmap process.</a:t>
            </a:r>
          </a:p>
          <a:p>
            <a:r>
              <a:rPr lang="en-GB" dirty="0">
                <a:solidFill>
                  <a:schemeClr val="accent2"/>
                </a:solidFill>
              </a:rPr>
              <a:t>DRD4 shall bundle and boost R&amp;D </a:t>
            </a:r>
            <a:r>
              <a:rPr lang="en-GB" dirty="0" err="1">
                <a:solidFill>
                  <a:schemeClr val="accent2"/>
                </a:solidFill>
              </a:rPr>
              <a:t>avtivities</a:t>
            </a:r>
            <a:r>
              <a:rPr lang="en-GB" dirty="0">
                <a:solidFill>
                  <a:schemeClr val="accent2"/>
                </a:solidFill>
              </a:rPr>
              <a:t> in the </a:t>
            </a:r>
            <a:r>
              <a:rPr lang="en-GB" dirty="0" smtClean="0">
                <a:solidFill>
                  <a:schemeClr val="accent2"/>
                </a:solidFill>
              </a:rPr>
              <a:t>above fields, </a:t>
            </a:r>
            <a:r>
              <a:rPr lang="en-GB" dirty="0">
                <a:solidFill>
                  <a:schemeClr val="accent2"/>
                </a:solidFill>
              </a:rPr>
              <a:t>in order to achieve the performance needed for the next generation of high energy physics </a:t>
            </a:r>
            <a:r>
              <a:rPr lang="en-GB" dirty="0" smtClean="0">
                <a:solidFill>
                  <a:schemeClr val="accent2"/>
                </a:solidFill>
              </a:rPr>
              <a:t>experiments and upgrades.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>
                <a:solidFill>
                  <a:schemeClr val="accent2"/>
                </a:solidFill>
              </a:rPr>
              <a:t>Common R&amp;D may accelerate progress, avoid duplication, give access to infrastructure, train people, lower the cost...  </a:t>
            </a:r>
          </a:p>
          <a:p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998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ECFA </a:t>
            </a:r>
            <a:r>
              <a:rPr lang="en-GB"/>
              <a:t>TF-4 </a:t>
            </a:r>
            <a:r>
              <a:rPr lang="en-GB" smtClean="0"/>
              <a:t>Survey : 40 groups </a:t>
            </a:r>
            <a:r>
              <a:rPr lang="en-GB"/>
              <a:t>replying 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947528" y="1321583"/>
          <a:ext cx="7260220" cy="4356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3461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5115859" cy="609600"/>
          </a:xfrm>
        </p:spPr>
        <p:txBody>
          <a:bodyPr/>
          <a:lstStyle/>
          <a:p>
            <a:r>
              <a:rPr lang="en-GB" dirty="0" smtClean="0"/>
              <a:t>Replying Groups (40)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73620" y="1249118"/>
            <a:ext cx="589151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INFN Rome 1 and CREF</a:t>
            </a:r>
          </a:p>
          <a:p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Bergische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Universität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Wuppertal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INFN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Padova</a:t>
            </a:r>
            <a:endParaRPr lang="en-GB" sz="1400" b="0" i="1" dirty="0" smtClean="0">
              <a:solidFill>
                <a:srgbClr val="777777"/>
              </a:solidFill>
              <a:effectLst/>
              <a:latin typeface="Liberation Sans"/>
            </a:endParaRP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GSI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Helmholtzzentrum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fuer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Schwerionenforschung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GmbH, Darmstadt, Germany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Georgia State University</a:t>
            </a:r>
          </a:p>
          <a:p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infn</a:t>
            </a:r>
            <a:endParaRPr lang="en-GB" sz="1400" b="0" i="1" dirty="0" smtClean="0">
              <a:solidFill>
                <a:srgbClr val="777777"/>
              </a:solidFill>
              <a:effectLst/>
              <a:latin typeface="Liberation Sans"/>
            </a:endParaRP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School of Physics and Astronomy, Monash University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Seoul National University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University of Warwick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IRFU, CEA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INFN Bari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INFN Bari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European Space Agency (ESA/ESTEC)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STFC - RAL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Institute of Plasma Physics and Laser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Microfusion</a:t>
            </a:r>
            <a:endParaRPr lang="en-GB" sz="1400" b="0" i="1" dirty="0" smtClean="0">
              <a:solidFill>
                <a:srgbClr val="777777"/>
              </a:solidFill>
              <a:effectLst/>
              <a:latin typeface="Liberation Sans"/>
            </a:endParaRP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CERN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IFIN-HH</a:t>
            </a:r>
          </a:p>
          <a:p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IJCLab</a:t>
            </a:r>
            <a:endParaRPr lang="en-GB" sz="1400" b="0" i="1" dirty="0" smtClean="0">
              <a:solidFill>
                <a:srgbClr val="777777"/>
              </a:solidFill>
              <a:effectLst/>
              <a:latin typeface="Liberation Sans"/>
            </a:endParaRP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INFN Milano Bicocca</a:t>
            </a:r>
          </a:p>
          <a:p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Particle Therapy Research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Center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, University Medical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Center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Groningen</a:t>
            </a:r>
          </a:p>
        </p:txBody>
      </p:sp>
      <p:sp>
        <p:nvSpPr>
          <p:cNvPr id="5" name="Rectangle 4"/>
          <p:cNvSpPr/>
          <p:nvPr/>
        </p:nvSpPr>
        <p:spPr>
          <a:xfrm>
            <a:off x="6065134" y="1249118"/>
            <a:ext cx="590308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LHCb TORCH R&amp;D project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A. I.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Alikhanyan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National Science Laboratory (Yerevan Physics Institute) AANL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ICCUB // University of Barcelona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DESY, Hamburg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University Giessen, Germany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CERN</a:t>
            </a:r>
          </a:p>
          <a:p>
            <a:pPr marL="173038" indent="-173038"/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Institut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des 2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infinis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de Lyon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INFN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KM3NeT Collaboration</a:t>
            </a:r>
          </a:p>
          <a:p>
            <a:pPr marL="173038" indent="-173038"/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AstroCeNT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/ Nicolaus Copernicus Astronomical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Center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of the Polish Academy of Sciences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ISTITUTO NAZIONALE DI FISICA NUCLEARE, Division of Ferrara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DESY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Fondazione Bruno Kessler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University of Oxford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The Catholic University of America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Queen Mary University of London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Aix-Marseille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Univ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, CNRS/IN2P3, CPPM,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imXgam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research team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Innsbruck University, NRNU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MEPhI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Moscow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Belle II, ARICH at KEK</a:t>
            </a:r>
          </a:p>
          <a:p>
            <a:pPr marL="173038" indent="-173038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1836955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10680700" cy="609600"/>
          </a:xfrm>
        </p:spPr>
        <p:txBody>
          <a:bodyPr/>
          <a:lstStyle/>
          <a:p>
            <a:r>
              <a:rPr lang="en-GB" sz="2800" dirty="0" smtClean="0"/>
              <a:t>Involved experiments  (</a:t>
            </a:r>
            <a:r>
              <a:rPr lang="en-GB" sz="2800"/>
              <a:t>double </a:t>
            </a:r>
            <a:r>
              <a:rPr lang="en-GB" sz="2800" smtClean="0"/>
              <a:t>countings </a:t>
            </a:r>
            <a:r>
              <a:rPr lang="en-GB" sz="2800" dirty="0"/>
              <a:t>not removed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582592" y="1373135"/>
            <a:ext cx="513530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/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ePIC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at EIC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RICH - CBM (Compressed Baryonic Matter)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PANDA/FAIR,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GlueX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/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JLab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,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ePIC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/BNL</a:t>
            </a:r>
          </a:p>
          <a:p>
            <a:pPr marL="358775" indent="-358775"/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fairtel</a:t>
            </a:r>
            <a:endParaRPr lang="en-GB" sz="1400" b="0" i="1" dirty="0" smtClean="0">
              <a:solidFill>
                <a:srgbClr val="777777"/>
              </a:solidFill>
              <a:effectLst/>
              <a:latin typeface="Liberation Sans"/>
            </a:endParaRP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HERD R&amp;D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Belle II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LHCb Upgrade II (TORCH)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ALICE-TOF, CALICE-SDHCAL,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AIDAinnova</a:t>
            </a:r>
            <a:endParaRPr lang="en-GB" sz="1400" b="0" i="1" dirty="0" smtClean="0">
              <a:solidFill>
                <a:srgbClr val="777777"/>
              </a:solidFill>
              <a:effectLst/>
              <a:latin typeface="Liberation Sans"/>
            </a:endParaRP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CALIPSO group,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ClearMind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 project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N/A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LHCb / TORCH, also photon detectors for other applications relevant to DRD1 and DRD2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Space radiation environments and effects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LHCb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RF Timer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Future </a:t>
            </a:r>
            <a:r>
              <a:rPr lang="en-GB" sz="1400" b="0" i="1" dirty="0" err="1" smtClean="0">
                <a:solidFill>
                  <a:srgbClr val="777777"/>
                </a:solidFill>
                <a:effectLst/>
                <a:latin typeface="Liberation Sans"/>
              </a:rPr>
              <a:t>e+e</a:t>
            </a:r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- Higgs Factory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LHCb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LHCb, CTA, HERD, PETVISION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DUNE, Solar, LEGEND-200, LEGEND-1000</a:t>
            </a:r>
          </a:p>
          <a:p>
            <a:pPr marL="358775" indent="-358775"/>
            <a:r>
              <a:rPr lang="en-GB" sz="1400" b="0" i="1" dirty="0" smtClean="0">
                <a:solidFill>
                  <a:srgbClr val="777777"/>
                </a:solidFill>
                <a:effectLst/>
                <a:latin typeface="Liberation Sans"/>
              </a:rPr>
              <a:t>Real-time in vivo verification of proton therapy (RIVER)</a:t>
            </a:r>
          </a:p>
        </p:txBody>
      </p:sp>
      <p:sp>
        <p:nvSpPr>
          <p:cNvPr id="5" name="Rectangle 4"/>
          <p:cNvSpPr/>
          <p:nvPr/>
        </p:nvSpPr>
        <p:spPr>
          <a:xfrm>
            <a:off x="5717894" y="1373135"/>
            <a:ext cx="6096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TORCH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CBM RICH (with Univ. Wuppertal, GSI)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KM3NeT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PICMIC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CMS and CALICE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ALICE3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Detector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developmet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for high luminosity experiments (LHCb and 4DPHOTON projects)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ILD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LHCb and TORCH and ARC</a:t>
            </a:r>
          </a:p>
          <a:p>
            <a:pPr marL="531813" indent="-531813"/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ClearMind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 (French ANR), TEMPORAL (French PIA), TIARA (French PCSI)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Ongoing contacts / projects / discussions are related to CMS, LHCb and ALICE.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DarkSide-20k,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DarkSide-LowMass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, ARGO, 3DPi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ATLAS/TRT (main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resposibility</a:t>
            </a:r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)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Electron Ion Collider/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hpDIRC</a:t>
            </a:r>
            <a:endParaRPr lang="en-GB" sz="1400" i="1" dirty="0">
              <a:solidFill>
                <a:srgbClr val="777777"/>
              </a:solidFill>
              <a:latin typeface="Liberation Sans"/>
            </a:endParaRP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Belle II, ARICH</a:t>
            </a:r>
          </a:p>
          <a:p>
            <a:pPr marL="531813" indent="-531813"/>
            <a:r>
              <a:rPr lang="en-GB" sz="1400" i="1" dirty="0">
                <a:solidFill>
                  <a:srgbClr val="777777"/>
                </a:solidFill>
                <a:latin typeface="Liberation Sans"/>
              </a:rPr>
              <a:t>DUNE, ATLAS, </a:t>
            </a:r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MoEDAL</a:t>
            </a:r>
            <a:endParaRPr lang="en-GB" sz="1400" i="1" dirty="0">
              <a:solidFill>
                <a:srgbClr val="777777"/>
              </a:solidFill>
              <a:latin typeface="Liberation Sans"/>
            </a:endParaRPr>
          </a:p>
          <a:p>
            <a:pPr marL="531813" indent="-531813"/>
            <a:r>
              <a:rPr lang="en-GB" sz="1400" i="1" dirty="0" err="1">
                <a:solidFill>
                  <a:srgbClr val="777777"/>
                </a:solidFill>
                <a:latin typeface="Liberation Sans"/>
              </a:rPr>
              <a:t>lhcb</a:t>
            </a:r>
            <a:endParaRPr lang="en-GB" sz="1400" i="1" dirty="0">
              <a:solidFill>
                <a:srgbClr val="777777"/>
              </a:solidFill>
              <a:latin typeface="Liberation Sans"/>
            </a:endParaRPr>
          </a:p>
        </p:txBody>
      </p:sp>
    </p:spTree>
    <p:extLst>
      <p:ext uri="{BB962C8B-B14F-4D97-AF65-F5344CB8AC3E}">
        <p14:creationId xmlns:p14="http://schemas.microsoft.com/office/powerpoint/2010/main" val="1384864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9" y="304800"/>
            <a:ext cx="10192327" cy="609600"/>
          </a:xfrm>
        </p:spPr>
        <p:txBody>
          <a:bodyPr/>
          <a:lstStyle/>
          <a:p>
            <a:r>
              <a:rPr lang="en-GB" smtClean="0"/>
              <a:t>  Degree </a:t>
            </a:r>
            <a:r>
              <a:rPr lang="en-GB" dirty="0"/>
              <a:t>of interest in a DRD4 collaboration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11225" y="1052513"/>
          <a:ext cx="10261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miley Face 2"/>
          <p:cNvSpPr/>
          <p:nvPr/>
        </p:nvSpPr>
        <p:spPr bwMode="auto">
          <a:xfrm>
            <a:off x="4162425" y="1790700"/>
            <a:ext cx="1114425" cy="1114425"/>
          </a:xfrm>
          <a:prstGeom prst="smileyFace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1447" y="3033713"/>
            <a:ext cx="100540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377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090" y="304800"/>
            <a:ext cx="11313728" cy="609600"/>
          </a:xfrm>
        </p:spPr>
        <p:txBody>
          <a:bodyPr/>
          <a:lstStyle/>
          <a:p>
            <a:r>
              <a:rPr lang="en-GB" sz="2800" dirty="0"/>
              <a:t>ECFA TF-4 Survey. Personnel resources. Groups replying (23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90" y="1127931"/>
            <a:ext cx="9363919" cy="5610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88009" y="2546429"/>
            <a:ext cx="225706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Optimistic picture</a:t>
            </a:r>
            <a:r>
              <a:rPr lang="en-GB" sz="1400" smtClean="0"/>
              <a:t>. Interface </a:t>
            </a:r>
            <a:r>
              <a:rPr lang="en-GB" sz="1400" dirty="0" smtClean="0"/>
              <a:t>didn’t allow to enter 0.x FTE</a:t>
            </a:r>
            <a:r>
              <a:rPr lang="en-GB" sz="1400" smtClean="0"/>
              <a:t>.  And only half groups answered.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21233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4649694" cy="609600"/>
          </a:xfrm>
        </p:spPr>
        <p:txBody>
          <a:bodyPr/>
          <a:lstStyle/>
          <a:p>
            <a:r>
              <a:rPr lang="en-GB" dirty="0" smtClean="0"/>
              <a:t>Available Facilities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510145" y="1009939"/>
            <a:ext cx="6783660" cy="5394628"/>
            <a:chOff x="1786046" y="375927"/>
            <a:chExt cx="8376526" cy="676204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0840" y="375927"/>
              <a:ext cx="8228274" cy="592021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6046" y="6033208"/>
              <a:ext cx="8376526" cy="11047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774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Technologies </a:t>
            </a:r>
            <a:r>
              <a:rPr lang="en-GB" dirty="0" smtClean="0"/>
              <a:t>of Interest (</a:t>
            </a:r>
            <a:r>
              <a:rPr lang="en-GB" dirty="0" err="1" smtClean="0"/>
              <a:t>Photodetection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326" y="1220665"/>
            <a:ext cx="8541699" cy="527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36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    Technology </a:t>
            </a:r>
            <a:r>
              <a:rPr lang="en-GB" dirty="0" smtClean="0"/>
              <a:t>of Interest: Electronics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82" y="1259622"/>
            <a:ext cx="10904678" cy="44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52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and software tools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86" y="1539907"/>
            <a:ext cx="11357357" cy="440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4802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3260165" cy="609600"/>
          </a:xfrm>
        </p:spPr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1120588"/>
            <a:ext cx="6111172" cy="560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7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/>
        </p:nvSpPr>
        <p:spPr>
          <a:xfrm>
            <a:off x="196417" y="397456"/>
            <a:ext cx="11864954" cy="61082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2000" b="1" dirty="0">
                <a:solidFill>
                  <a:schemeClr val="accent6"/>
                </a:solidFill>
              </a:rPr>
              <a:t>Peter Križan</a:t>
            </a:r>
          </a:p>
          <a:p>
            <a:r>
              <a:rPr lang="fr-CH" sz="2000" dirty="0" err="1">
                <a:solidFill>
                  <a:schemeClr val="accent6"/>
                </a:solidFill>
              </a:rPr>
              <a:t>University</a:t>
            </a:r>
            <a:r>
              <a:rPr lang="fr-CH" sz="2000" dirty="0">
                <a:solidFill>
                  <a:schemeClr val="accent6"/>
                </a:solidFill>
              </a:rPr>
              <a:t> of Ljubljana and J. Stefan Institute </a:t>
            </a:r>
          </a:p>
          <a:p>
            <a:r>
              <a:rPr lang="fr-CH" sz="2000" dirty="0" err="1">
                <a:solidFill>
                  <a:schemeClr val="accent6"/>
                </a:solidFill>
              </a:rPr>
              <a:t>Flavour</a:t>
            </a:r>
            <a:r>
              <a:rPr lang="fr-CH" sz="2000" dirty="0">
                <a:solidFill>
                  <a:schemeClr val="accent6"/>
                </a:solidFill>
              </a:rPr>
              <a:t> </a:t>
            </a:r>
            <a:r>
              <a:rPr lang="fr-CH" sz="2000" dirty="0" err="1">
                <a:solidFill>
                  <a:schemeClr val="accent6"/>
                </a:solidFill>
              </a:rPr>
              <a:t>physics</a:t>
            </a:r>
            <a:r>
              <a:rPr lang="fr-CH" sz="2000" dirty="0">
                <a:solidFill>
                  <a:schemeClr val="accent6"/>
                </a:solidFill>
              </a:rPr>
              <a:t> and detectors</a:t>
            </a:r>
          </a:p>
          <a:p>
            <a:pPr lvl="1"/>
            <a:r>
              <a:rPr lang="fr-CH" sz="1800" dirty="0">
                <a:solidFill>
                  <a:schemeClr val="accent6"/>
                </a:solidFill>
              </a:rPr>
              <a:t>ARGUS @DESY</a:t>
            </a:r>
          </a:p>
          <a:p>
            <a:pPr lvl="1"/>
            <a:r>
              <a:rPr lang="fr-CH" sz="1800" dirty="0">
                <a:solidFill>
                  <a:schemeClr val="accent6"/>
                </a:solidFill>
              </a:rPr>
              <a:t>HERA-B @DESY: RICH </a:t>
            </a:r>
            <a:r>
              <a:rPr lang="fr-CH" sz="1800" dirty="0" err="1">
                <a:solidFill>
                  <a:schemeClr val="accent6"/>
                </a:solidFill>
              </a:rPr>
              <a:t>with</a:t>
            </a:r>
            <a:r>
              <a:rPr lang="fr-CH" sz="1800" dirty="0">
                <a:solidFill>
                  <a:schemeClr val="accent6"/>
                </a:solidFill>
              </a:rPr>
              <a:t> </a:t>
            </a:r>
            <a:r>
              <a:rPr lang="fr-CH" sz="1800" dirty="0" err="1">
                <a:solidFill>
                  <a:schemeClr val="accent6"/>
                </a:solidFill>
              </a:rPr>
              <a:t>MaPMTs</a:t>
            </a:r>
            <a:r>
              <a:rPr lang="fr-CH" sz="1800" dirty="0">
                <a:solidFill>
                  <a:schemeClr val="accent6"/>
                </a:solidFill>
              </a:rPr>
              <a:t> and C</a:t>
            </a:r>
            <a:r>
              <a:rPr lang="fr-CH" sz="1800" baseline="-25000" dirty="0">
                <a:solidFill>
                  <a:schemeClr val="accent6"/>
                </a:solidFill>
              </a:rPr>
              <a:t>4</a:t>
            </a:r>
            <a:r>
              <a:rPr lang="fr-CH" sz="1800" dirty="0">
                <a:solidFill>
                  <a:schemeClr val="accent6"/>
                </a:solidFill>
              </a:rPr>
              <a:t>F</a:t>
            </a:r>
            <a:r>
              <a:rPr lang="fr-CH" sz="1800" baseline="-25000" dirty="0">
                <a:solidFill>
                  <a:schemeClr val="accent6"/>
                </a:solidFill>
              </a:rPr>
              <a:t>10</a:t>
            </a:r>
          </a:p>
          <a:p>
            <a:pPr lvl="1"/>
            <a:r>
              <a:rPr lang="fr-CH" sz="1800" dirty="0">
                <a:solidFill>
                  <a:schemeClr val="accent6"/>
                </a:solidFill>
              </a:rPr>
              <a:t>Belle @KEK: </a:t>
            </a:r>
            <a:r>
              <a:rPr lang="fr-CH" sz="1800" dirty="0" err="1">
                <a:solidFill>
                  <a:schemeClr val="accent6"/>
                </a:solidFill>
              </a:rPr>
              <a:t>silicon</a:t>
            </a:r>
            <a:r>
              <a:rPr lang="fr-CH" sz="1800" dirty="0">
                <a:solidFill>
                  <a:schemeClr val="accent6"/>
                </a:solidFill>
              </a:rPr>
              <a:t> </a:t>
            </a:r>
            <a:r>
              <a:rPr lang="fr-CH" sz="1800" dirty="0" err="1">
                <a:solidFill>
                  <a:schemeClr val="accent6"/>
                </a:solidFill>
              </a:rPr>
              <a:t>strip</a:t>
            </a:r>
            <a:r>
              <a:rPr lang="fr-CH" sz="1800" dirty="0">
                <a:solidFill>
                  <a:schemeClr val="accent6"/>
                </a:solidFill>
              </a:rPr>
              <a:t> vertex detector</a:t>
            </a:r>
          </a:p>
          <a:p>
            <a:pPr lvl="1"/>
            <a:r>
              <a:rPr lang="fr-CH" sz="1800" dirty="0">
                <a:solidFill>
                  <a:schemeClr val="accent6"/>
                </a:solidFill>
              </a:rPr>
              <a:t>Belle II: </a:t>
            </a:r>
            <a:r>
              <a:rPr lang="fr-CH" sz="1800" dirty="0" err="1">
                <a:solidFill>
                  <a:schemeClr val="accent6"/>
                </a:solidFill>
              </a:rPr>
              <a:t>spoke</a:t>
            </a:r>
            <a:r>
              <a:rPr lang="fr-CH" sz="1800" dirty="0">
                <a:solidFill>
                  <a:schemeClr val="accent6"/>
                </a:solidFill>
              </a:rPr>
              <a:t>, </a:t>
            </a:r>
            <a:r>
              <a:rPr lang="fr-CH" sz="1800" dirty="0" err="1">
                <a:solidFill>
                  <a:schemeClr val="accent6"/>
                </a:solidFill>
              </a:rPr>
              <a:t>technical</a:t>
            </a:r>
            <a:r>
              <a:rPr lang="fr-CH" sz="1800" dirty="0">
                <a:solidFill>
                  <a:schemeClr val="accent6"/>
                </a:solidFill>
              </a:rPr>
              <a:t> </a:t>
            </a:r>
            <a:r>
              <a:rPr lang="fr-CH" sz="1800" dirty="0" err="1">
                <a:solidFill>
                  <a:schemeClr val="accent6"/>
                </a:solidFill>
              </a:rPr>
              <a:t>coordinator</a:t>
            </a:r>
            <a:r>
              <a:rPr lang="fr-CH" sz="1800" dirty="0">
                <a:solidFill>
                  <a:schemeClr val="accent6"/>
                </a:solidFill>
              </a:rPr>
              <a:t>, </a:t>
            </a:r>
            <a:r>
              <a:rPr lang="fr-CH" sz="1800" dirty="0" err="1">
                <a:solidFill>
                  <a:schemeClr val="accent6"/>
                </a:solidFill>
              </a:rPr>
              <a:t>Cherenkov</a:t>
            </a:r>
            <a:r>
              <a:rPr lang="fr-CH" sz="1800" dirty="0">
                <a:solidFill>
                  <a:schemeClr val="accent6"/>
                </a:solidFill>
              </a:rPr>
              <a:t> detectors </a:t>
            </a:r>
            <a:r>
              <a:rPr lang="fr-CH" sz="1800" dirty="0" smtClean="0">
                <a:solidFill>
                  <a:schemeClr val="accent6"/>
                </a:solidFill>
              </a:rPr>
              <a:t>ARICH </a:t>
            </a:r>
            <a:r>
              <a:rPr lang="fr-CH" sz="1800" dirty="0">
                <a:solidFill>
                  <a:schemeClr val="accent6"/>
                </a:solidFill>
              </a:rPr>
              <a:t>and TOP  </a:t>
            </a:r>
          </a:p>
          <a:p>
            <a:pPr lvl="1"/>
            <a:r>
              <a:rPr lang="en-US" sz="1800" dirty="0">
                <a:solidFill>
                  <a:schemeClr val="accent6"/>
                </a:solidFill>
              </a:rPr>
              <a:t>Applications in medical imaging: Cherenkov based TOF-PET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</a:rPr>
              <a:t>Photon detectors</a:t>
            </a:r>
            <a:endParaRPr lang="fr-CH" sz="1800" dirty="0">
              <a:solidFill>
                <a:schemeClr val="accent6"/>
              </a:solidFill>
            </a:endParaRPr>
          </a:p>
          <a:p>
            <a:pPr lvl="1"/>
            <a:r>
              <a:rPr lang="fr-CH" sz="1800" dirty="0" err="1">
                <a:solidFill>
                  <a:schemeClr val="accent6"/>
                </a:solidFill>
              </a:rPr>
              <a:t>MaPMTs</a:t>
            </a:r>
            <a:r>
              <a:rPr lang="fr-CH" sz="1800" dirty="0">
                <a:solidFill>
                  <a:schemeClr val="accent6"/>
                </a:solidFill>
              </a:rPr>
              <a:t>, MCP-PMT, HAPD, </a:t>
            </a:r>
            <a:r>
              <a:rPr lang="fr-CH" sz="1800" dirty="0" err="1">
                <a:solidFill>
                  <a:schemeClr val="accent6"/>
                </a:solidFill>
              </a:rPr>
              <a:t>SiPM</a:t>
            </a:r>
            <a:endParaRPr lang="fr-CH" sz="1800" dirty="0">
              <a:solidFill>
                <a:schemeClr val="accent6"/>
              </a:solidFill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Editor NIMA (2010-2022)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lvl="1" indent="0">
              <a:buNone/>
            </a:pPr>
            <a:endParaRPr lang="fr-CH" sz="1800" dirty="0">
              <a:solidFill>
                <a:schemeClr val="accent6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H" sz="2000" i="0" u="none" strike="noStrike" kern="1200" cap="none" spc="0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Why</a:t>
            </a:r>
            <a:r>
              <a:rPr kumimoji="0" lang="fr-CH" sz="20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i="0" u="none" strike="noStrike" kern="1200" cap="none" spc="0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</a:t>
            </a:r>
            <a:r>
              <a:rPr kumimoji="0" lang="fr-CH" sz="20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 </a:t>
            </a:r>
            <a:r>
              <a:rPr kumimoji="0" lang="fr-CH" sz="2000" i="0" u="none" strike="noStrike" kern="1200" cap="none" spc="0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here</a:t>
            </a:r>
            <a:r>
              <a:rPr kumimoji="0" lang="fr-CH" sz="20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panose="020F0502020204030204"/>
              </a:rPr>
              <a:t>?</a:t>
            </a:r>
            <a:endParaRPr lang="fr-CH" sz="1800" dirty="0">
              <a:solidFill>
                <a:schemeClr val="accent6"/>
              </a:solidFill>
            </a:endParaRPr>
          </a:p>
          <a:p>
            <a:r>
              <a:rPr lang="fr-CH" sz="2000" dirty="0">
                <a:solidFill>
                  <a:schemeClr val="accent6"/>
                </a:solidFill>
              </a:rPr>
              <a:t>ECFA Roadmap, </a:t>
            </a:r>
            <a:r>
              <a:rPr lang="fr-CH" sz="2000" dirty="0" err="1">
                <a:solidFill>
                  <a:schemeClr val="accent6"/>
                </a:solidFill>
              </a:rPr>
              <a:t>co-convener</a:t>
            </a:r>
            <a:r>
              <a:rPr lang="fr-CH" sz="2000" dirty="0">
                <a:solidFill>
                  <a:schemeClr val="accent6"/>
                </a:solidFill>
              </a:rPr>
              <a:t> of TF4 (</a:t>
            </a:r>
            <a:r>
              <a:rPr lang="fr-CH" sz="2000" dirty="0" err="1">
                <a:solidFill>
                  <a:schemeClr val="accent6"/>
                </a:solidFill>
              </a:rPr>
              <a:t>together</a:t>
            </a:r>
            <a:r>
              <a:rPr lang="fr-CH" sz="2000" dirty="0">
                <a:solidFill>
                  <a:schemeClr val="accent6"/>
                </a:solidFill>
              </a:rPr>
              <a:t> </a:t>
            </a:r>
            <a:r>
              <a:rPr lang="fr-CH" sz="2000" dirty="0" err="1">
                <a:solidFill>
                  <a:schemeClr val="accent6"/>
                </a:solidFill>
              </a:rPr>
              <a:t>with</a:t>
            </a:r>
            <a:r>
              <a:rPr lang="fr-CH" sz="2000" dirty="0">
                <a:solidFill>
                  <a:schemeClr val="accent6"/>
                </a:solidFill>
              </a:rPr>
              <a:t> Neville </a:t>
            </a:r>
            <a:r>
              <a:rPr lang="fr-CH" sz="2000" dirty="0" err="1">
                <a:solidFill>
                  <a:schemeClr val="accent6"/>
                </a:solidFill>
              </a:rPr>
              <a:t>Harnew</a:t>
            </a:r>
            <a:r>
              <a:rPr lang="fr-CH" sz="2000" dirty="0">
                <a:solidFill>
                  <a:schemeClr val="accent6"/>
                </a:solidFill>
              </a:rPr>
              <a:t>). </a:t>
            </a:r>
          </a:p>
          <a:p>
            <a:r>
              <a:rPr lang="fr-CH" sz="2000" dirty="0" err="1">
                <a:solidFill>
                  <a:schemeClr val="accent6"/>
                </a:solidFill>
              </a:rPr>
              <a:t>With</a:t>
            </a:r>
            <a:r>
              <a:rPr lang="fr-CH" sz="2000" dirty="0">
                <a:solidFill>
                  <a:schemeClr val="accent6"/>
                </a:solidFill>
              </a:rPr>
              <a:t> Christian </a:t>
            </a:r>
            <a:r>
              <a:rPr lang="fr-CH" sz="2000" dirty="0" err="1">
                <a:solidFill>
                  <a:schemeClr val="accent6"/>
                </a:solidFill>
              </a:rPr>
              <a:t>given</a:t>
            </a:r>
            <a:r>
              <a:rPr lang="fr-CH" sz="2000" dirty="0">
                <a:solidFill>
                  <a:schemeClr val="accent6"/>
                </a:solidFill>
              </a:rPr>
              <a:t> the mandate to launch a D(</a:t>
            </a:r>
            <a:r>
              <a:rPr lang="fr-CH" sz="2000" dirty="0" err="1">
                <a:solidFill>
                  <a:schemeClr val="accent6"/>
                </a:solidFill>
              </a:rPr>
              <a:t>etector</a:t>
            </a:r>
            <a:r>
              <a:rPr lang="fr-CH" sz="2000" dirty="0">
                <a:solidFill>
                  <a:schemeClr val="accent6"/>
                </a:solidFill>
              </a:rPr>
              <a:t>)RD Collaboration on </a:t>
            </a:r>
            <a:r>
              <a:rPr lang="fr-CH" sz="2000" dirty="0" err="1">
                <a:solidFill>
                  <a:schemeClr val="accent6"/>
                </a:solidFill>
              </a:rPr>
              <a:t>Photodetector</a:t>
            </a:r>
            <a:r>
              <a:rPr lang="fr-CH" sz="2000" dirty="0">
                <a:solidFill>
                  <a:schemeClr val="accent6"/>
                </a:solidFill>
              </a:rPr>
              <a:t> and PID</a:t>
            </a:r>
          </a:p>
          <a:p>
            <a:r>
              <a:rPr lang="fr-CH" sz="2000" dirty="0">
                <a:solidFill>
                  <a:schemeClr val="accent6"/>
                </a:solidFill>
              </a:rPr>
              <a:t>Co-</a:t>
            </a:r>
            <a:r>
              <a:rPr lang="fr-CH" sz="2000" dirty="0" err="1">
                <a:solidFill>
                  <a:schemeClr val="accent6"/>
                </a:solidFill>
              </a:rPr>
              <a:t>coordinator</a:t>
            </a:r>
            <a:r>
              <a:rPr lang="fr-CH" sz="2000" dirty="0">
                <a:solidFill>
                  <a:schemeClr val="accent6"/>
                </a:solidFill>
              </a:rPr>
              <a:t> of the </a:t>
            </a:r>
            <a:r>
              <a:rPr lang="fr-CH" sz="2000" dirty="0" err="1">
                <a:solidFill>
                  <a:schemeClr val="accent6"/>
                </a:solidFill>
              </a:rPr>
              <a:t>Photodector</a:t>
            </a:r>
            <a:r>
              <a:rPr lang="fr-CH" sz="2000" dirty="0">
                <a:solidFill>
                  <a:schemeClr val="accent6"/>
                </a:solidFill>
              </a:rPr>
              <a:t> </a:t>
            </a:r>
            <a:r>
              <a:rPr lang="fr-CH" sz="2000" dirty="0" err="1">
                <a:solidFill>
                  <a:schemeClr val="accent6"/>
                </a:solidFill>
              </a:rPr>
              <a:t>working</a:t>
            </a:r>
            <a:r>
              <a:rPr lang="fr-CH" sz="2000" dirty="0">
                <a:solidFill>
                  <a:schemeClr val="accent6"/>
                </a:solidFill>
              </a:rPr>
              <a:t> group of the 2019 US DOE HEP-Instrumentation BRN effort</a:t>
            </a:r>
          </a:p>
          <a:p>
            <a:r>
              <a:rPr lang="fr-CH" sz="2000" dirty="0">
                <a:solidFill>
                  <a:schemeClr val="accent6"/>
                </a:solidFill>
              </a:rPr>
              <a:t>Technical </a:t>
            </a:r>
            <a:r>
              <a:rPr lang="fr-CH" sz="2000" dirty="0" err="1">
                <a:solidFill>
                  <a:schemeClr val="accent6"/>
                </a:solidFill>
              </a:rPr>
              <a:t>coordinator</a:t>
            </a:r>
            <a:r>
              <a:rPr lang="fr-CH" sz="2000" dirty="0">
                <a:solidFill>
                  <a:schemeClr val="accent6"/>
                </a:solidFill>
              </a:rPr>
              <a:t> of Belle II (2015-2020)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FE4B26-E419-4617-B176-A2123EBD40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4"/>
          <a:stretch/>
        </p:blipFill>
        <p:spPr>
          <a:xfrm>
            <a:off x="8785290" y="192627"/>
            <a:ext cx="308739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8331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10829636" cy="609600"/>
          </a:xfrm>
        </p:spPr>
        <p:txBody>
          <a:bodyPr/>
          <a:lstStyle/>
          <a:p>
            <a:r>
              <a:rPr lang="en-GB" dirty="0"/>
              <a:t>Tentative </a:t>
            </a:r>
            <a:r>
              <a:rPr lang="en-GB"/>
              <a:t>Programme </a:t>
            </a:r>
            <a:r>
              <a:rPr lang="en-GB" smtClean="0"/>
              <a:t>for </a:t>
            </a:r>
            <a:r>
              <a:rPr lang="en-GB"/>
              <a:t>Community </a:t>
            </a:r>
            <a:r>
              <a:rPr lang="en-GB" smtClean="0"/>
              <a:t>Meeting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7356" y="1087179"/>
            <a:ext cx="4697480" cy="49859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Tue, 16/05, morning, 0.5h</a:t>
            </a:r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Introduction, the Roadmap, purpose of the meeting, timeline, results of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Session </a:t>
            </a:r>
            <a:r>
              <a:rPr lang="en-GB" b="1" dirty="0" err="1" smtClean="0"/>
              <a:t>Photodetection</a:t>
            </a:r>
            <a:r>
              <a:rPr lang="en-GB" b="1" dirty="0" smtClean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SiPM</a:t>
            </a:r>
            <a:r>
              <a:rPr lang="en-GB" dirty="0" smtClean="0"/>
              <a:t>, SPAD, PMT, MCP	12 talks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Session </a:t>
            </a:r>
            <a:r>
              <a:rPr lang="en-GB" b="1" dirty="0" smtClean="0"/>
              <a:t>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Software</a:t>
            </a:r>
            <a:endParaRPr lang="en-GB" b="1" dirty="0"/>
          </a:p>
          <a:p>
            <a:endParaRPr lang="en-GB" b="1" dirty="0"/>
          </a:p>
          <a:p>
            <a:r>
              <a:rPr lang="en-GB" b="1" dirty="0" smtClean="0"/>
              <a:t>Session </a:t>
            </a:r>
            <a:r>
              <a:rPr lang="en-GB" b="1" dirty="0" smtClean="0"/>
              <a:t>Particle </a:t>
            </a:r>
            <a:r>
              <a:rPr lang="en-GB" b="1" dirty="0" smtClean="0"/>
              <a:t>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RICH/DIRC</a:t>
            </a:r>
            <a:r>
              <a:rPr lang="en-GB" dirty="0" smtClean="0"/>
              <a:t>	</a:t>
            </a:r>
            <a:endParaRPr lang="en-GB" dirty="0" smtClean="0"/>
          </a:p>
          <a:p>
            <a:pPr marL="285750" indent="-285750" defTabSz="762000">
              <a:buFont typeface="Arial" panose="020B0604020202020204" pitchFamily="34" charset="0"/>
              <a:buChar char="•"/>
            </a:pPr>
            <a:r>
              <a:rPr lang="en-GB" dirty="0" smtClean="0"/>
              <a:t>TOF/TORCH</a:t>
            </a:r>
            <a:r>
              <a:rPr lang="en-GB" dirty="0" smtClean="0"/>
              <a:t>	</a:t>
            </a:r>
            <a:endParaRPr lang="en-GB" dirty="0" smtClean="0"/>
          </a:p>
          <a:p>
            <a:endParaRPr lang="en-GB" sz="2400" b="1" dirty="0"/>
          </a:p>
          <a:p>
            <a:r>
              <a:rPr lang="en-GB" sz="2400" b="1" dirty="0" smtClean="0"/>
              <a:t>Social dinner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42649" y="1087180"/>
            <a:ext cx="5198187" cy="5078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Wed, 17/05</a:t>
            </a:r>
          </a:p>
          <a:p>
            <a:endParaRPr lang="en-GB" b="1" dirty="0" smtClean="0"/>
          </a:p>
          <a:p>
            <a:r>
              <a:rPr lang="en-GB" b="1" dirty="0" smtClean="0"/>
              <a:t>Session ‘blue </a:t>
            </a:r>
            <a:r>
              <a:rPr lang="en-GB" b="1" dirty="0" smtClean="0"/>
              <a:t>sky’, special, etc</a:t>
            </a:r>
            <a:r>
              <a:rPr lang="en-GB" b="1" dirty="0" smtClean="0"/>
              <a:t>.</a:t>
            </a:r>
          </a:p>
          <a:p>
            <a:endParaRPr lang="en-GB" dirty="0" smtClean="0"/>
          </a:p>
          <a:p>
            <a:r>
              <a:rPr lang="en-GB" b="1" dirty="0" smtClean="0"/>
              <a:t>Session Organisation 1 </a:t>
            </a: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Introduction to </a:t>
            </a:r>
            <a:r>
              <a:rPr lang="en-GB" dirty="0" smtClean="0"/>
              <a:t>Organisation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Presentation of groups and their interests</a:t>
            </a:r>
          </a:p>
          <a:p>
            <a:endParaRPr lang="en-GB" dirty="0" smtClean="0"/>
          </a:p>
          <a:p>
            <a:r>
              <a:rPr lang="en-GB" b="1" dirty="0" smtClean="0"/>
              <a:t>Session Organisation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Structure of DRD4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Which WPs? Scopes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Common projects </a:t>
            </a:r>
          </a:p>
          <a:p>
            <a:endParaRPr lang="en-GB" dirty="0" smtClean="0"/>
          </a:p>
          <a:p>
            <a:r>
              <a:rPr lang="en-GB" b="1" dirty="0" smtClean="0"/>
              <a:t>Session Organisation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Proposal, content, timeline, signatories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Contributors</a:t>
            </a:r>
          </a:p>
          <a:p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3216559" y="4467644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/>
            <a:r>
              <a:rPr lang="en-GB" dirty="0"/>
              <a:t>6 talks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16558" y="364030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/>
            <a:r>
              <a:rPr lang="en-GB" dirty="0" smtClean="0"/>
              <a:t>3 </a:t>
            </a:r>
            <a:r>
              <a:rPr lang="en-GB" dirty="0"/>
              <a:t>talks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15217" y="164117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/>
            <a:r>
              <a:rPr lang="en-GB" dirty="0" smtClean="0"/>
              <a:t>3 </a:t>
            </a:r>
            <a:r>
              <a:rPr lang="en-GB" dirty="0"/>
              <a:t>talks</a:t>
            </a:r>
          </a:p>
        </p:txBody>
      </p:sp>
    </p:spTree>
    <p:extLst>
      <p:ext uri="{BB962C8B-B14F-4D97-AF65-F5344CB8AC3E}">
        <p14:creationId xmlns:p14="http://schemas.microsoft.com/office/powerpoint/2010/main" val="28127934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777" y="1299882"/>
            <a:ext cx="9278471" cy="3514165"/>
          </a:xfrm>
        </p:spPr>
        <p:txBody>
          <a:bodyPr/>
          <a:lstStyle/>
          <a:p>
            <a:r>
              <a:rPr lang="en-GB" smtClean="0"/>
              <a:t>     </a:t>
            </a:r>
            <a:r>
              <a:rPr lang="en-GB" sz="8000" smtClean="0"/>
              <a:t>SPARE  SLIDES</a:t>
            </a:r>
            <a:endParaRPr lang="en-GB" sz="8000"/>
          </a:p>
        </p:txBody>
      </p:sp>
    </p:spTree>
    <p:extLst>
      <p:ext uri="{BB962C8B-B14F-4D97-AF65-F5344CB8AC3E}">
        <p14:creationId xmlns:p14="http://schemas.microsoft.com/office/powerpoint/2010/main" val="9315618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143" y="0"/>
            <a:ext cx="3734047" cy="609600"/>
          </a:xfrm>
        </p:spPr>
        <p:txBody>
          <a:bodyPr/>
          <a:lstStyle/>
          <a:p>
            <a:pPr algn="r"/>
            <a:r>
              <a:rPr lang="en-GB" sz="2400" dirty="0" smtClean="0"/>
              <a:t>Draft </a:t>
            </a:r>
            <a:r>
              <a:rPr lang="en-GB" sz="2400" dirty="0"/>
              <a:t>structure of </a:t>
            </a:r>
            <a:r>
              <a:rPr lang="en-GB" sz="2400" dirty="0" smtClean="0"/>
              <a:t>DRD4</a:t>
            </a:r>
            <a:endParaRPr lang="en-GB" sz="2800" dirty="0"/>
          </a:p>
        </p:txBody>
      </p:sp>
      <p:sp>
        <p:nvSpPr>
          <p:cNvPr id="4" name="Cube 3"/>
          <p:cNvSpPr/>
          <p:nvPr/>
        </p:nvSpPr>
        <p:spPr>
          <a:xfrm>
            <a:off x="664278" y="4581140"/>
            <a:ext cx="2264399" cy="1289768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2762" y="4762912"/>
            <a:ext cx="20746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Photodetector R&amp;D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Solid state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Gaseous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3401656" y="4581140"/>
            <a:ext cx="1430233" cy="1755915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37721" y="4705839"/>
            <a:ext cx="118974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Particle ID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RICH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DIRC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TORCH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be 7"/>
          <p:cNvSpPr/>
          <p:nvPr/>
        </p:nvSpPr>
        <p:spPr>
          <a:xfrm>
            <a:off x="5317701" y="4605833"/>
            <a:ext cx="1905947" cy="1759908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3143" y="4784130"/>
            <a:ext cx="17123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Radiators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elements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</a:p>
        </p:txBody>
      </p:sp>
      <p:sp>
        <p:nvSpPr>
          <p:cNvPr id="10" name="Cube 9"/>
          <p:cNvSpPr/>
          <p:nvPr/>
        </p:nvSpPr>
        <p:spPr>
          <a:xfrm>
            <a:off x="7682387" y="4634321"/>
            <a:ext cx="1191369" cy="1525602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52936" y="4773710"/>
            <a:ext cx="112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ideas,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concepts, 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blue sky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2" name="Cube 11"/>
          <p:cNvSpPr/>
          <p:nvPr/>
        </p:nvSpPr>
        <p:spPr>
          <a:xfrm>
            <a:off x="509509" y="2537526"/>
            <a:ext cx="2079866" cy="1167778"/>
          </a:xfrm>
          <a:prstGeom prst="cube">
            <a:avLst>
              <a:gd name="adj" fmla="val 12319"/>
            </a:avLst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 the timing resolution and spectral range of photon detectors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47058" y="1863005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Joint projects</a:t>
            </a:r>
          </a:p>
        </p:txBody>
      </p:sp>
      <p:sp>
        <p:nvSpPr>
          <p:cNvPr id="14" name="Cube 13"/>
          <p:cNvSpPr/>
          <p:nvPr/>
        </p:nvSpPr>
        <p:spPr>
          <a:xfrm>
            <a:off x="9515852" y="186513"/>
            <a:ext cx="2417695" cy="1867313"/>
          </a:xfrm>
          <a:prstGeom prst="cube">
            <a:avLst>
              <a:gd name="adj" fmla="val 13175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be 14"/>
          <p:cNvSpPr/>
          <p:nvPr/>
        </p:nvSpPr>
        <p:spPr>
          <a:xfrm>
            <a:off x="7286623" y="1024980"/>
            <a:ext cx="2073514" cy="1025509"/>
          </a:xfrm>
          <a:prstGeom prst="cube">
            <a:avLst>
              <a:gd name="adj" fmla="val 12319"/>
            </a:avLst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8550" y="1150066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Coordinator 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JP leaders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WG leaders</a:t>
            </a:r>
          </a:p>
        </p:txBody>
      </p:sp>
      <p:sp>
        <p:nvSpPr>
          <p:cNvPr id="17" name="Right Brace 16"/>
          <p:cNvSpPr/>
          <p:nvPr/>
        </p:nvSpPr>
        <p:spPr>
          <a:xfrm rot="16200000">
            <a:off x="5476781" y="-676748"/>
            <a:ext cx="548256" cy="10032161"/>
          </a:xfrm>
          <a:prstGeom prst="rightBrace">
            <a:avLst>
              <a:gd name="adj1" fmla="val 8333"/>
              <a:gd name="adj2" fmla="val 68126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56566" y="4017435"/>
            <a:ext cx="1988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Working Groups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8006" y="120134"/>
            <a:ext cx="209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(For discussion only)</a:t>
            </a:r>
            <a:endParaRPr lang="en-GB" dirty="0"/>
          </a:p>
        </p:txBody>
      </p:sp>
      <p:sp>
        <p:nvSpPr>
          <p:cNvPr id="20" name="Cube 19"/>
          <p:cNvSpPr/>
          <p:nvPr/>
        </p:nvSpPr>
        <p:spPr>
          <a:xfrm>
            <a:off x="2932044" y="2557668"/>
            <a:ext cx="1852201" cy="1123326"/>
          </a:xfrm>
          <a:prstGeom prst="cube">
            <a:avLst>
              <a:gd name="adj" fmla="val 12319"/>
            </a:avLst>
          </a:prstGeom>
          <a:solidFill>
            <a:srgbClr val="FF7C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photosensors for extreme environments</a:t>
            </a:r>
          </a:p>
        </p:txBody>
      </p:sp>
      <p:sp>
        <p:nvSpPr>
          <p:cNvPr id="21" name="Cube 20"/>
          <p:cNvSpPr/>
          <p:nvPr/>
        </p:nvSpPr>
        <p:spPr>
          <a:xfrm>
            <a:off x="5142511" y="2592236"/>
            <a:ext cx="2297860" cy="1084221"/>
          </a:xfrm>
          <a:prstGeom prst="cube">
            <a:avLst>
              <a:gd name="adj" fmla="val 12319"/>
            </a:avLst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RICH and imaging detectors with low mass and high timing resolution</a:t>
            </a:r>
          </a:p>
        </p:txBody>
      </p:sp>
      <p:sp>
        <p:nvSpPr>
          <p:cNvPr id="22" name="Cube 21"/>
          <p:cNvSpPr/>
          <p:nvPr/>
        </p:nvSpPr>
        <p:spPr>
          <a:xfrm>
            <a:off x="7682387" y="2535507"/>
            <a:ext cx="1897448" cy="1118790"/>
          </a:xfrm>
          <a:prstGeom prst="cube">
            <a:avLst>
              <a:gd name="adj" fmla="val 10845"/>
            </a:avLst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compact high performance time-of-flight detectors</a:t>
            </a:r>
          </a:p>
        </p:txBody>
      </p:sp>
      <p:sp>
        <p:nvSpPr>
          <p:cNvPr id="23" name="Right Brace 22"/>
          <p:cNvSpPr/>
          <p:nvPr/>
        </p:nvSpPr>
        <p:spPr>
          <a:xfrm rot="16200000">
            <a:off x="5850521" y="-3219461"/>
            <a:ext cx="548256" cy="11114909"/>
          </a:xfrm>
          <a:prstGeom prst="rightBrace">
            <a:avLst>
              <a:gd name="adj1" fmla="val 8333"/>
              <a:gd name="adj2" fmla="val 7604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be 23"/>
          <p:cNvSpPr/>
          <p:nvPr/>
        </p:nvSpPr>
        <p:spPr>
          <a:xfrm>
            <a:off x="9875840" y="2523681"/>
            <a:ext cx="1897448" cy="1118790"/>
          </a:xfrm>
          <a:prstGeom prst="cube">
            <a:avLst>
              <a:gd name="adj" fmla="val 10845"/>
            </a:avLst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JP</a:t>
            </a:r>
          </a:p>
          <a:p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>
            <a:stCxn id="17" idx="1"/>
          </p:cNvCxnSpPr>
          <p:nvPr/>
        </p:nvCxnSpPr>
        <p:spPr bwMode="auto">
          <a:xfrm flipV="1">
            <a:off x="7569339" y="2016096"/>
            <a:ext cx="7677" cy="2049108"/>
          </a:xfrm>
          <a:prstGeom prst="line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cxnSp>
      <p:sp>
        <p:nvSpPr>
          <p:cNvPr id="26" name="Cube 25"/>
          <p:cNvSpPr/>
          <p:nvPr/>
        </p:nvSpPr>
        <p:spPr>
          <a:xfrm>
            <a:off x="9579835" y="4605833"/>
            <a:ext cx="1191369" cy="1525602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79835" y="4780453"/>
            <a:ext cx="114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WG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40108" y="2291044"/>
            <a:ext cx="978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DRDT 4.1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8661" y="2306593"/>
            <a:ext cx="1027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DRDT  4.2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09207" y="2343770"/>
            <a:ext cx="1027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DRDT  4.3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99988" y="2306593"/>
            <a:ext cx="1027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DRDT  4.4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2104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Organisation of Detector R&amp;D Roadmap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12" y="1062982"/>
            <a:ext cx="11924236" cy="500612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83341" y="5944263"/>
            <a:ext cx="8077200" cy="546847"/>
          </a:xfrm>
        </p:spPr>
        <p:txBody>
          <a:bodyPr/>
          <a:lstStyle/>
          <a:p>
            <a:pPr marL="0" indent="0">
              <a:buNone/>
            </a:pPr>
            <a:r>
              <a:rPr lang="en-GB"/>
              <a:t> </a:t>
            </a:r>
            <a:r>
              <a:rPr lang="en-GB" smtClean="0"/>
              <a:t>         </a:t>
            </a:r>
            <a:r>
              <a:rPr lang="en-GB" sz="2400" b="0" u="sng" smtClean="0">
                <a:solidFill>
                  <a:schemeClr val="accent2"/>
                </a:solidFill>
              </a:rPr>
              <a:t>https</a:t>
            </a:r>
            <a:r>
              <a:rPr lang="en-GB" sz="2400" b="0" u="sng">
                <a:solidFill>
                  <a:schemeClr val="accent2"/>
                </a:solidFill>
              </a:rPr>
              <a:t>://indico.cern.ch/e/ECFADetectorRDRoadmap</a:t>
            </a:r>
          </a:p>
        </p:txBody>
      </p:sp>
    </p:spTree>
    <p:extLst>
      <p:ext uri="{BB962C8B-B14F-4D97-AF65-F5344CB8AC3E}">
        <p14:creationId xmlns:p14="http://schemas.microsoft.com/office/powerpoint/2010/main" val="11510059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721" y="149956"/>
            <a:ext cx="10224761" cy="609600"/>
          </a:xfr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  </a:t>
            </a:r>
            <a:r>
              <a:rPr lang="en-GB" dirty="0" smtClean="0"/>
              <a:t>Facility </a:t>
            </a:r>
            <a:r>
              <a:rPr lang="en-GB" dirty="0"/>
              <a:t>requirements : Particle Identification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2CE572B-8694-1947-BEA9-BEC194038B0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32597" y="943495"/>
          <a:ext cx="8210473" cy="5245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8484">
                  <a:extLst>
                    <a:ext uri="{9D8B030D-6E8A-4147-A177-3AD203B41FA5}">
                      <a16:colId xmlns:a16="http://schemas.microsoft.com/office/drawing/2014/main" val="3967954757"/>
                    </a:ext>
                  </a:extLst>
                </a:gridCol>
                <a:gridCol w="1713470">
                  <a:extLst>
                    <a:ext uri="{9D8B030D-6E8A-4147-A177-3AD203B41FA5}">
                      <a16:colId xmlns:a16="http://schemas.microsoft.com/office/drawing/2014/main" val="2630441168"/>
                    </a:ext>
                  </a:extLst>
                </a:gridCol>
                <a:gridCol w="1095633">
                  <a:extLst>
                    <a:ext uri="{9D8B030D-6E8A-4147-A177-3AD203B41FA5}">
                      <a16:colId xmlns:a16="http://schemas.microsoft.com/office/drawing/2014/main" val="3336412356"/>
                    </a:ext>
                  </a:extLst>
                </a:gridCol>
                <a:gridCol w="1293340">
                  <a:extLst>
                    <a:ext uri="{9D8B030D-6E8A-4147-A177-3AD203B41FA5}">
                      <a16:colId xmlns:a16="http://schemas.microsoft.com/office/drawing/2014/main" val="3748929878"/>
                    </a:ext>
                  </a:extLst>
                </a:gridCol>
                <a:gridCol w="1252152">
                  <a:extLst>
                    <a:ext uri="{9D8B030D-6E8A-4147-A177-3AD203B41FA5}">
                      <a16:colId xmlns:a16="http://schemas.microsoft.com/office/drawing/2014/main" val="268503869"/>
                    </a:ext>
                  </a:extLst>
                </a:gridCol>
                <a:gridCol w="1087394">
                  <a:extLst>
                    <a:ext uri="{9D8B030D-6E8A-4147-A177-3AD203B41FA5}">
                      <a16:colId xmlns:a16="http://schemas.microsoft.com/office/drawing/2014/main" val="1169969686"/>
                    </a:ext>
                  </a:extLst>
                </a:gridCol>
              </a:tblGrid>
              <a:tr h="457900">
                <a:tc>
                  <a:txBody>
                    <a:bodyPr/>
                    <a:lstStyle/>
                    <a:p>
                      <a:pPr algn="l" fontAlgn="t"/>
                      <a:r>
                        <a:rPr lang="fr-FR" sz="1500" u="none" strike="noStrike" dirty="0" err="1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Projects</a:t>
                      </a:r>
                      <a:endParaRPr lang="fr-FR" sz="1500" b="1" i="0" u="none" strike="noStrike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Timescale</a:t>
                      </a:r>
                      <a:endParaRPr lang="fr-FR" sz="1500" b="1" i="0" u="none" strike="noStrike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RICH</a:t>
                      </a:r>
                      <a:r>
                        <a:rPr lang="fr-FR" sz="1500" u="none" strike="noStrike" baseline="0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 (high and low momentum PID)</a:t>
                      </a:r>
                      <a:endParaRPr lang="fr-FR" sz="1500" b="1" i="0" u="none" strike="noStrike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Time of</a:t>
                      </a:r>
                      <a:r>
                        <a:rPr lang="fr-FR" sz="1500" u="none" strike="noStrike" baseline="0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 flight and DIRC</a:t>
                      </a:r>
                      <a:endParaRPr lang="fr-FR" sz="1500" b="1" i="0" u="none" strike="noStrike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RPC technologies</a:t>
                      </a:r>
                      <a:endParaRPr lang="fr-FR" sz="1500" b="1" i="0" u="none" strike="noStrike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TRD &amp; dE/dx</a:t>
                      </a:r>
                      <a:endParaRPr lang="fr-FR" sz="1500" b="1" i="0" u="none" strike="noStrike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439183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Panda/CBM </a:t>
                      </a:r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(</a:t>
                      </a:r>
                      <a:r>
                        <a:rPr lang="fr-FR" sz="1500" u="none" strike="noStrike" dirty="0" err="1">
                          <a:effectLst/>
                          <a:latin typeface="Avenir Next" panose="020B0503020202020204" pitchFamily="34" charset="0"/>
                        </a:rPr>
                        <a:t>Fair</a:t>
                      </a:r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/GSI)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2025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166830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smtClean="0">
                          <a:solidFill>
                            <a:srgbClr val="000000"/>
                          </a:solidFill>
                          <a:effectLst/>
                          <a:latin typeface="Avenir Next" panose="020B0503020202020204" pitchFamily="34" charset="0"/>
                        </a:rPr>
                        <a:t>NA62/KLEVER/TauFV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2025</a:t>
                      </a: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665997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ALICE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2026-27 (LS3) – 2031 (LS4)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148662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Belle-II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2026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647034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Neutrino long baseline</a:t>
                      </a:r>
                      <a:endParaRPr lang="fr-FR" sz="1500" u="none" strike="noStrike" kern="120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kern="1200" smtClean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2027</a:t>
                      </a:r>
                      <a:endParaRPr lang="fr-FR" sz="1500" u="none" strike="noStrike" kern="120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611141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LHCb 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2031 (LS4)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630903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ATLAS-CMS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2031 (LS4) - 2035 (LS5)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554133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3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Non accelerator &amp; particle astro</a:t>
                      </a:r>
                      <a:endParaRPr lang="fr-FR" sz="1300" u="none" strike="noStrike" kern="120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smtClean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--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28485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EIC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2031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519159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ILC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2035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20129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CLIC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2035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400799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FCC-ee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2040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69997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Muon-collider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&gt; 2045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449615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FCC-hh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&gt; 2050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699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4762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50" y="156034"/>
            <a:ext cx="9696604" cy="609600"/>
          </a:xfr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/>
              <a:t>   Facility requirements : Photon Detectors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2CE572B-8694-1947-BEA9-BEC194038B0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440674" y="985493"/>
          <a:ext cx="9079606" cy="5249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3042">
                  <a:extLst>
                    <a:ext uri="{9D8B030D-6E8A-4147-A177-3AD203B41FA5}">
                      <a16:colId xmlns:a16="http://schemas.microsoft.com/office/drawing/2014/main" val="3967954757"/>
                    </a:ext>
                  </a:extLst>
                </a:gridCol>
                <a:gridCol w="1767920">
                  <a:extLst>
                    <a:ext uri="{9D8B030D-6E8A-4147-A177-3AD203B41FA5}">
                      <a16:colId xmlns:a16="http://schemas.microsoft.com/office/drawing/2014/main" val="2630441168"/>
                    </a:ext>
                  </a:extLst>
                </a:gridCol>
                <a:gridCol w="967498">
                  <a:extLst>
                    <a:ext uri="{9D8B030D-6E8A-4147-A177-3AD203B41FA5}">
                      <a16:colId xmlns:a16="http://schemas.microsoft.com/office/drawing/2014/main" val="3336412356"/>
                    </a:ext>
                  </a:extLst>
                </a:gridCol>
                <a:gridCol w="1142083">
                  <a:extLst>
                    <a:ext uri="{9D8B030D-6E8A-4147-A177-3AD203B41FA5}">
                      <a16:colId xmlns:a16="http://schemas.microsoft.com/office/drawing/2014/main" val="3748929878"/>
                    </a:ext>
                  </a:extLst>
                </a:gridCol>
                <a:gridCol w="1105712">
                  <a:extLst>
                    <a:ext uri="{9D8B030D-6E8A-4147-A177-3AD203B41FA5}">
                      <a16:colId xmlns:a16="http://schemas.microsoft.com/office/drawing/2014/main" val="268503869"/>
                    </a:ext>
                  </a:extLst>
                </a:gridCol>
                <a:gridCol w="1108495">
                  <a:extLst>
                    <a:ext uri="{9D8B030D-6E8A-4147-A177-3AD203B41FA5}">
                      <a16:colId xmlns:a16="http://schemas.microsoft.com/office/drawing/2014/main" val="3663917398"/>
                    </a:ext>
                  </a:extLst>
                </a:gridCol>
                <a:gridCol w="1184856">
                  <a:extLst>
                    <a:ext uri="{9D8B030D-6E8A-4147-A177-3AD203B41FA5}">
                      <a16:colId xmlns:a16="http://schemas.microsoft.com/office/drawing/2014/main" val="1169969686"/>
                    </a:ext>
                  </a:extLst>
                </a:gridCol>
              </a:tblGrid>
              <a:tr h="698634">
                <a:tc>
                  <a:txBody>
                    <a:bodyPr/>
                    <a:lstStyle/>
                    <a:p>
                      <a:pPr algn="l" fontAlgn="t"/>
                      <a:r>
                        <a:rPr lang="fr-FR" sz="1500" u="none" strike="noStrike" dirty="0" err="1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Projects</a:t>
                      </a:r>
                      <a:endParaRPr lang="fr-FR" sz="1500" b="1" i="0" u="none" strike="noStrike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Timescale</a:t>
                      </a:r>
                      <a:endParaRPr lang="fr-FR" sz="1500" b="1" i="0" u="none" strike="noStrike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SiPM technology</a:t>
                      </a:r>
                      <a:endParaRPr lang="fr-FR" sz="1500" b="1" i="0" u="none" strike="noStrike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MCP-PMT technology</a:t>
                      </a:r>
                      <a:endParaRPr lang="fr-FR" sz="1500" b="1" i="0" u="none" strike="noStrike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Large diameter PMT technology</a:t>
                      </a:r>
                      <a:endParaRPr lang="fr-FR" sz="1500" b="1" i="0" u="none" strike="noStrike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kern="1200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Scintillating fibres &amp; new scintillating materials</a:t>
                      </a:r>
                      <a:endParaRPr lang="fr-FR" sz="1500" u="none" strike="noStrike" kern="1200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500" u="none" strike="noStrike" smtClean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CCDs &amp; superconducting devices</a:t>
                      </a:r>
                      <a:endParaRPr lang="fr-FR" sz="1500" b="1" i="0" u="none" strike="noStrike" dirty="0">
                        <a:solidFill>
                          <a:schemeClr val="bg1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439183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Panda/CBM </a:t>
                      </a:r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(</a:t>
                      </a:r>
                      <a:r>
                        <a:rPr lang="fr-FR" sz="1500" u="none" strike="noStrike" dirty="0" err="1">
                          <a:effectLst/>
                          <a:latin typeface="Avenir Next" panose="020B0503020202020204" pitchFamily="34" charset="0"/>
                        </a:rPr>
                        <a:t>Fair</a:t>
                      </a:r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/GSI)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2025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u="none" strike="noStrike" kern="1200" smtClean="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166830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smtClean="0">
                          <a:solidFill>
                            <a:srgbClr val="000000"/>
                          </a:solidFill>
                          <a:effectLst/>
                          <a:latin typeface="Avenir Next" panose="020B0503020202020204" pitchFamily="34" charset="0"/>
                        </a:rPr>
                        <a:t>NA62/KLEVER/TauFV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2025</a:t>
                      </a: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665997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ALICE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2026-27 (LS3) – 2031 (LS4)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u="none" strike="noStrike" kern="1200" smtClean="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u="none" strike="noStrike" kern="1200" smtClean="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148662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Belle-II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2026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 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647034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Neutrino long baseline</a:t>
                      </a:r>
                      <a:endParaRPr lang="fr-FR" sz="1500" u="none" strike="noStrike" kern="120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kern="1200" smtClean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2027</a:t>
                      </a:r>
                      <a:endParaRPr lang="fr-FR" sz="1500" u="none" strike="noStrike" kern="120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611141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LHCb 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2031 (LS4)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630903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ATLAS-CMS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2031 (LS4) - 2035 (LS5)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554133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3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Non accelerator &amp; particle astro</a:t>
                      </a:r>
                      <a:endParaRPr lang="fr-FR" sz="1300" u="none" strike="noStrike" kern="120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smtClean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--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smtClean="0">
                          <a:solidFill>
                            <a:schemeClr val="dk1"/>
                          </a:solidFill>
                          <a:effectLst/>
                          <a:latin typeface="Avenir Next" panose="020B0503020202020204" pitchFamily="34" charset="0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28485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EIC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2031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519159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ILC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2035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20129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CLIC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2035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400799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FCC-ee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2040</a:t>
                      </a:r>
                      <a:endParaRPr lang="fr-FR" sz="1500" b="1" i="0" u="none" strike="noStrike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u="none" strike="noStrike" kern="1200" smtClean="0">
                        <a:solidFill>
                          <a:schemeClr val="dk1"/>
                        </a:solidFill>
                        <a:effectLst/>
                        <a:latin typeface="Avenir Next" panose="020B0503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69997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Muon-collider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&gt; 2045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449615"/>
                  </a:ext>
                </a:extLst>
              </a:tr>
              <a:tr h="3250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u="none" strike="noStrike">
                          <a:effectLst/>
                          <a:latin typeface="Avenir Next" panose="020B0503020202020204" pitchFamily="34" charset="0"/>
                        </a:rPr>
                        <a:t>FCC-hh</a:t>
                      </a:r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u="none" strike="noStrike" dirty="0">
                          <a:solidFill>
                            <a:srgbClr val="C00000"/>
                          </a:solidFill>
                          <a:effectLst/>
                          <a:latin typeface="Avenir Next" panose="020B0503020202020204" pitchFamily="34" charset="0"/>
                        </a:rPr>
                        <a:t>&gt; 2050</a:t>
                      </a:r>
                      <a:endParaRPr lang="fr-FR" sz="1500" b="1" i="0" u="none" strike="noStrike" dirty="0">
                        <a:solidFill>
                          <a:srgbClr val="C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smtClean="0">
                          <a:effectLst/>
                          <a:latin typeface="Avenir Next" panose="020B0503020202020204" pitchFamily="34" charset="0"/>
                        </a:rPr>
                        <a:t>✓</a:t>
                      </a:r>
                      <a:endParaRPr lang="fr-FR" sz="1500" b="1" i="0" u="none" strike="noStrike" smtClean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Avenir Next" panose="020B0503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A672D">
                        <a:alpha val="2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699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9536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946" y="302459"/>
            <a:ext cx="9744765" cy="1362635"/>
          </a:xfrm>
        </p:spPr>
        <p:txBody>
          <a:bodyPr/>
          <a:lstStyle/>
          <a:p>
            <a:r>
              <a:rPr lang="en-GB"/>
              <a:t>Large </a:t>
            </a:r>
            <a:r>
              <a:rPr lang="en-GB" smtClean="0"/>
              <a:t>accelerator-based facility/experiment earliest feasible start dates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954541"/>
            <a:ext cx="11570353" cy="36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996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130" y="188259"/>
            <a:ext cx="10279529" cy="1299882"/>
          </a:xfrm>
        </p:spPr>
        <p:txBody>
          <a:bodyPr/>
          <a:lstStyle/>
          <a:p>
            <a:r>
              <a:rPr lang="en-GB"/>
              <a:t>Smaller </a:t>
            </a:r>
            <a:r>
              <a:rPr lang="en-GB" smtClean="0"/>
              <a:t>accelerator </a:t>
            </a:r>
            <a:r>
              <a:rPr lang="en-GB"/>
              <a:t>and </a:t>
            </a:r>
            <a:r>
              <a:rPr lang="en-GB" smtClean="0"/>
              <a:t>non-accelerator-based experiments start dates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53" y="1626992"/>
            <a:ext cx="11498636" cy="487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028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212" y="161364"/>
            <a:ext cx="9454776" cy="609600"/>
          </a:xfr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 Family of vacuum-based photodetectors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763" y="1093694"/>
            <a:ext cx="11032566" cy="4953000"/>
          </a:xfrm>
        </p:spPr>
        <p:txBody>
          <a:bodyPr/>
          <a:lstStyle/>
          <a:p>
            <a:pPr marL="0" indent="0">
              <a:buNone/>
            </a:pPr>
            <a:r>
              <a:rPr lang="en-GB" b="0"/>
              <a:t>A number of photon </a:t>
            </a:r>
            <a:r>
              <a:rPr lang="en-GB" b="0" smtClean="0"/>
              <a:t>detector types have </a:t>
            </a:r>
            <a:r>
              <a:rPr lang="en-GB" b="0"/>
              <a:t>evolved from the classic photomultiplier </a:t>
            </a:r>
            <a:r>
              <a:rPr lang="en-GB" b="0" smtClean="0"/>
              <a:t>concept :</a:t>
            </a:r>
          </a:p>
          <a:p>
            <a:pPr marL="0" indent="0">
              <a:buNone/>
            </a:pPr>
            <a:endParaRPr lang="en-GB" sz="900" b="0"/>
          </a:p>
          <a:p>
            <a:r>
              <a:rPr lang="en-GB" b="0" kern="1200" smtClean="0"/>
              <a:t>Micro-channel </a:t>
            </a:r>
            <a:r>
              <a:rPr lang="en-GB" b="0" kern="1200" dirty="0"/>
              <a:t>plate detectors (MCP-PMTs)</a:t>
            </a:r>
          </a:p>
          <a:p>
            <a:pPr lvl="1"/>
            <a:r>
              <a:rPr lang="en-GB" b="0"/>
              <a:t>Several suppliers : eg. LAPPD (large area) and Photonis/ Hamamatsu/ Photek (compact, tunable granularity</a:t>
            </a:r>
            <a:r>
              <a:rPr lang="en-GB" b="0" smtClean="0"/>
              <a:t>) – see next slide</a:t>
            </a:r>
            <a:endParaRPr lang="en-GB" b="0"/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2800" b="0" kern="1200" smtClean="0">
                <a:solidFill>
                  <a:schemeClr val="tx1"/>
                </a:solidFill>
                <a:ea typeface="+mn-ea"/>
                <a:cs typeface="+mn-cs"/>
              </a:rPr>
              <a:t>Photo-multipliers </a:t>
            </a:r>
            <a:r>
              <a:rPr lang="en-GB" sz="2800" b="0" kern="1200" dirty="0">
                <a:solidFill>
                  <a:schemeClr val="tx1"/>
                </a:solidFill>
                <a:ea typeface="+mn-ea"/>
                <a:cs typeface="+mn-cs"/>
              </a:rPr>
              <a:t>(including large </a:t>
            </a:r>
            <a:r>
              <a:rPr lang="en-GB" sz="2800" b="0" kern="1200">
                <a:solidFill>
                  <a:schemeClr val="tx1"/>
                </a:solidFill>
                <a:ea typeface="+mn-ea"/>
                <a:cs typeface="+mn-cs"/>
              </a:rPr>
              <a:t>areas</a:t>
            </a:r>
            <a:r>
              <a:rPr lang="en-GB" sz="2800" b="0" kern="1200" smtClean="0">
                <a:solidFill>
                  <a:schemeClr val="tx1"/>
                </a:solidFill>
                <a:ea typeface="+mn-ea"/>
                <a:cs typeface="+mn-cs"/>
              </a:rPr>
              <a:t>)</a:t>
            </a:r>
          </a:p>
          <a:p>
            <a:pPr lvl="1" defTabSz="457200">
              <a:buSzPct val="70000"/>
            </a:pPr>
            <a:r>
              <a:rPr lang="en-GB" b="0" smtClean="0"/>
              <a:t>Improvements needed to increase radio-purity (factor 5-10), UV response &amp; QE</a:t>
            </a:r>
            <a:endParaRPr lang="en-GB" b="0" dirty="0"/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2800" b="0" kern="1200" dirty="0" err="1">
                <a:solidFill>
                  <a:schemeClr val="tx1"/>
                </a:solidFill>
                <a:ea typeface="+mn-ea"/>
                <a:cs typeface="+mn-cs"/>
              </a:rPr>
              <a:t>Multianode</a:t>
            </a:r>
            <a:r>
              <a:rPr lang="sl-SI" sz="2800" b="0" kern="120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en-GB" sz="2800" b="0" kern="1200" dirty="0">
                <a:solidFill>
                  <a:schemeClr val="tx1"/>
                </a:solidFill>
                <a:ea typeface="+mn-ea"/>
                <a:cs typeface="+mn-cs"/>
              </a:rPr>
              <a:t>(</a:t>
            </a:r>
            <a:r>
              <a:rPr lang="en-GB" sz="2800" b="0" kern="1200" dirty="0" err="1">
                <a:solidFill>
                  <a:schemeClr val="tx1"/>
                </a:solidFill>
                <a:ea typeface="+mn-ea"/>
                <a:cs typeface="+mn-cs"/>
              </a:rPr>
              <a:t>MaPMTs</a:t>
            </a:r>
            <a:r>
              <a:rPr lang="en-GB" sz="2800" b="0" kern="1200" dirty="0">
                <a:solidFill>
                  <a:schemeClr val="tx1"/>
                </a:solidFill>
                <a:ea typeface="+mn-ea"/>
                <a:cs typeface="+mn-cs"/>
              </a:rPr>
              <a:t>) </a:t>
            </a:r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2800" b="0" kern="1200" dirty="0">
                <a:solidFill>
                  <a:schemeClr val="tx1"/>
                </a:solidFill>
                <a:ea typeface="+mn-ea"/>
                <a:cs typeface="+mn-cs"/>
              </a:rPr>
              <a:t>Hybrid avalanche photon detectors (HAPDs) </a:t>
            </a:r>
          </a:p>
          <a:p>
            <a:pPr marL="342900" lvl="1" indent="-342900" defTabSz="4572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GB" sz="2800" b="0" kern="1200">
                <a:solidFill>
                  <a:schemeClr val="tx1"/>
                </a:solidFill>
                <a:ea typeface="+mn-ea"/>
                <a:cs typeface="+mn-cs"/>
              </a:rPr>
              <a:t>Hybrid </a:t>
            </a:r>
            <a:r>
              <a:rPr lang="en-GB" sz="2800" b="0" kern="1200" smtClean="0">
                <a:solidFill>
                  <a:schemeClr val="tx1"/>
                </a:solidFill>
                <a:ea typeface="+mn-ea"/>
                <a:cs typeface="+mn-cs"/>
              </a:rPr>
              <a:t>HPDs, V-SiPMT ….  etc</a:t>
            </a:r>
            <a:endParaRPr lang="en-GB" sz="2800" b="0" kern="1200" dirty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90909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6619" y="320842"/>
            <a:ext cx="6109169" cy="609600"/>
          </a:xfrm>
        </p:spPr>
        <p:txBody>
          <a:bodyPr/>
          <a:lstStyle/>
          <a:p>
            <a:r>
              <a:rPr lang="en-GB" smtClean="0"/>
              <a:t> </a:t>
            </a:r>
            <a:r>
              <a:rPr lang="en-GB" kern="1200" smtClean="0"/>
              <a:t>Gas-based </a:t>
            </a:r>
            <a:r>
              <a:rPr lang="en-GB" kern="1200" dirty="0" smtClean="0"/>
              <a:t>photodetectors</a:t>
            </a:r>
            <a:endParaRPr lang="en-GB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117" y="1117758"/>
            <a:ext cx="10261600" cy="5265113"/>
          </a:xfrm>
        </p:spPr>
        <p:txBody>
          <a:bodyPr/>
          <a:lstStyle/>
          <a:p>
            <a:r>
              <a:rPr lang="en-GB" sz="2100" b="0" kern="1200"/>
              <a:t>Gaseous Photon Detectors (GPDs) represent </a:t>
            </a:r>
            <a:r>
              <a:rPr lang="en-GB" sz="2100" b="0" kern="1200" smtClean="0"/>
              <a:t>an effective </a:t>
            </a:r>
            <a:r>
              <a:rPr lang="en-GB" sz="2100" b="0" kern="1200"/>
              <a:t>solution for instrumenting large imaging surfaces (up to several square metres) </a:t>
            </a:r>
            <a:r>
              <a:rPr lang="en-GB" sz="2100" b="0" kern="1200" smtClean="0"/>
              <a:t>in </a:t>
            </a:r>
            <a:r>
              <a:rPr lang="en-GB" sz="2100" b="0" kern="1200"/>
              <a:t>high magnetic felds.</a:t>
            </a:r>
          </a:p>
          <a:p>
            <a:r>
              <a:rPr lang="en-US" sz="2100" b="0" kern="1200" smtClean="0"/>
              <a:t>Need to develop GPDs </a:t>
            </a:r>
            <a:r>
              <a:rPr lang="en-US" sz="2100" b="0" kern="1200" dirty="0"/>
              <a:t>based on Micro Pattern Gaseous Detector (MPGD) </a:t>
            </a:r>
            <a:r>
              <a:rPr lang="en-US" sz="2100" b="0" kern="1200"/>
              <a:t>structures </a:t>
            </a:r>
            <a:r>
              <a:rPr lang="en-US" sz="2100" b="0" kern="1200" smtClean="0"/>
              <a:t>which allow photon conversions at few 10’s of micron level.</a:t>
            </a:r>
            <a:endParaRPr lang="sl-SI" sz="2100" b="0" kern="1200" dirty="0"/>
          </a:p>
          <a:p>
            <a:pPr lvl="1"/>
            <a:r>
              <a:rPr lang="en-GB" sz="2000" b="0" smtClean="0"/>
              <a:t>Further R&amp;D  </a:t>
            </a:r>
            <a:r>
              <a:rPr lang="en-US" sz="2000" b="0" smtClean="0"/>
              <a:t>to </a:t>
            </a:r>
            <a:r>
              <a:rPr lang="en-US" sz="2000" b="0" dirty="0" err="1"/>
              <a:t>im</a:t>
            </a:r>
            <a:r>
              <a:rPr lang="sl-SI" sz="2000" b="0" dirty="0"/>
              <a:t>p</a:t>
            </a:r>
            <a:r>
              <a:rPr lang="en-US" sz="2000" b="0" dirty="0"/>
              <a:t>rove the photocathode </a:t>
            </a:r>
            <a:r>
              <a:rPr lang="en-US" sz="2000" b="0"/>
              <a:t>lifetime </a:t>
            </a:r>
            <a:r>
              <a:rPr lang="en-US" sz="2000" b="0" smtClean="0"/>
              <a:t>(GHz rates for EIC), the PDE, radiation hardness and time resolution in the few ps range (</a:t>
            </a:r>
            <a:r>
              <a:rPr lang="en-US" sz="2000" b="0"/>
              <a:t>PICOSEC-Micromegas Detector </a:t>
            </a:r>
            <a:r>
              <a:rPr lang="en-US" sz="2000" b="0" smtClean="0"/>
              <a:t>Development); challenging </a:t>
            </a:r>
            <a:r>
              <a:rPr lang="en-US" sz="2000" b="0"/>
              <a:t>extension </a:t>
            </a:r>
            <a:r>
              <a:rPr lang="sl-SI" sz="2000" b="0"/>
              <a:t>to</a:t>
            </a:r>
            <a:r>
              <a:rPr lang="en-US" sz="2000" b="0"/>
              <a:t> the visible spectral range.</a:t>
            </a:r>
          </a:p>
          <a:p>
            <a:r>
              <a:rPr lang="en-US" sz="2100" b="0" kern="1200"/>
              <a:t>Search for </a:t>
            </a:r>
            <a:r>
              <a:rPr lang="en-US" sz="2100" b="0" kern="1200" smtClean="0"/>
              <a:t>UV-sensitive </a:t>
            </a:r>
            <a:r>
              <a:rPr lang="en-US" sz="2100" b="0" kern="1200" dirty="0"/>
              <a:t>materials more radiation-hard and chemically inert than </a:t>
            </a:r>
            <a:r>
              <a:rPr lang="en-US" sz="2100" b="0" kern="1200" dirty="0" err="1"/>
              <a:t>CsI</a:t>
            </a:r>
            <a:r>
              <a:rPr lang="en-US" sz="2100" b="0" kern="1200" dirty="0"/>
              <a:t>.</a:t>
            </a:r>
            <a:endParaRPr lang="sl-SI" sz="2100" b="0" kern="1200" dirty="0"/>
          </a:p>
          <a:p>
            <a:pPr lvl="1"/>
            <a:r>
              <a:rPr lang="en-US" sz="2000" b="0" dirty="0"/>
              <a:t>Carbon based photocathodes</a:t>
            </a:r>
            <a:endParaRPr lang="sl-SI" sz="2000" b="0" dirty="0"/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US" sz="2100" b="0" kern="1200">
                <a:solidFill>
                  <a:schemeClr val="tx1"/>
                </a:solidFill>
                <a:ea typeface="+mn-ea"/>
                <a:cs typeface="+mn-cs"/>
              </a:rPr>
              <a:t>Develop compact GPD systems with integrated electronics for imaging applications</a:t>
            </a:r>
            <a:endParaRPr lang="sl-SI" sz="2100" b="0" kern="1200">
              <a:solidFill>
                <a:schemeClr val="tx1"/>
              </a:solidFill>
              <a:ea typeface="+mn-ea"/>
              <a:cs typeface="+mn-cs"/>
            </a:endParaRPr>
          </a:p>
          <a:p>
            <a:pPr lvl="1"/>
            <a:r>
              <a:rPr lang="en-US" sz="2000" b="0"/>
              <a:t>InGrid </a:t>
            </a:r>
            <a:r>
              <a:rPr lang="sl-SI" sz="2000" b="0"/>
              <a:t>-</a:t>
            </a:r>
            <a:r>
              <a:rPr lang="en-US" sz="2000" b="0"/>
              <a:t> Micromegas integrated in a Timepix</a:t>
            </a:r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US" sz="2100" b="0" kern="1200">
                <a:solidFill>
                  <a:schemeClr val="tx1"/>
                </a:solidFill>
                <a:ea typeface="+mn-ea"/>
                <a:cs typeface="+mn-cs"/>
              </a:rPr>
              <a:t>R&amp;D for alternative hydrocarbon-free gas mixtures</a:t>
            </a:r>
          </a:p>
          <a:p>
            <a:pPr marL="342900" lvl="1" indent="-342900">
              <a:buClr>
                <a:srgbClr val="FF0000"/>
              </a:buClr>
              <a:buSzPct val="70000"/>
              <a:buFont typeface="Monotype Sorts" pitchFamily="2" charset="2"/>
              <a:buChar char="n"/>
            </a:pPr>
            <a:r>
              <a:rPr lang="en-US" sz="2100" b="0" kern="1200">
                <a:solidFill>
                  <a:schemeClr val="tx1"/>
                </a:solidFill>
                <a:ea typeface="+mn-ea"/>
                <a:cs typeface="+mn-cs"/>
              </a:rPr>
              <a:t>GPDs for cryogenic applications </a:t>
            </a:r>
          </a:p>
          <a:p>
            <a:pPr lvl="1">
              <a:buSzPct val="70000"/>
            </a:pPr>
            <a:r>
              <a:rPr lang="en-US" sz="2000" b="0"/>
              <a:t>Detection of both scintillator light and ionization</a:t>
            </a:r>
            <a:endParaRPr lang="sl-SI" sz="2000" b="0"/>
          </a:p>
          <a:p>
            <a:pPr lvl="1"/>
            <a:endParaRPr lang="en-US" sz="2000" b="0" kern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6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34" y="369228"/>
            <a:ext cx="3876344" cy="290351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0912642" y="553448"/>
            <a:ext cx="721894" cy="9264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25260" y="369228"/>
            <a:ext cx="9895090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chemeClr val="accent2"/>
                </a:solidFill>
              </a:rPr>
              <a:t>Christian Joram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CERN, since 1994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Detector physicist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DELPHI RICH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LHCb, RICH R&amp;D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ATLAS ALFA, </a:t>
            </a:r>
            <a:r>
              <a:rPr lang="en-GB" dirty="0" err="1" smtClean="0">
                <a:solidFill>
                  <a:schemeClr val="accent2"/>
                </a:solidFill>
              </a:rPr>
              <a:t>Scint</a:t>
            </a:r>
            <a:r>
              <a:rPr lang="en-GB" dirty="0" smtClean="0">
                <a:solidFill>
                  <a:schemeClr val="accent2"/>
                </a:solidFill>
              </a:rPr>
              <a:t>. Fibre tracker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LHCb </a:t>
            </a:r>
            <a:r>
              <a:rPr lang="en-GB" dirty="0" err="1" smtClean="0">
                <a:solidFill>
                  <a:schemeClr val="accent2"/>
                </a:solidFill>
              </a:rPr>
              <a:t>SciFi</a:t>
            </a:r>
            <a:r>
              <a:rPr lang="en-GB" dirty="0" smtClean="0">
                <a:solidFill>
                  <a:schemeClr val="accent2"/>
                </a:solidFill>
              </a:rPr>
              <a:t>, </a:t>
            </a:r>
            <a:r>
              <a:rPr lang="en-GB" dirty="0" err="1" smtClean="0">
                <a:solidFill>
                  <a:schemeClr val="accent2"/>
                </a:solidFill>
              </a:rPr>
              <a:t>Scint</a:t>
            </a:r>
            <a:r>
              <a:rPr lang="en-GB" dirty="0" smtClean="0">
                <a:solidFill>
                  <a:schemeClr val="accent2"/>
                </a:solidFill>
              </a:rPr>
              <a:t>. Fibre tracker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AXIAL PET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Photodetectors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HPD, MAPMT, SIPM, also digital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dirty="0" smtClean="0">
              <a:solidFill>
                <a:schemeClr val="accent2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accent2"/>
                </a:solidFill>
              </a:rPr>
              <a:t>Why am I here?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ECFA Roadmap, expert in TF4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Peter and I were given the mandate to launch </a:t>
            </a:r>
            <a:r>
              <a:rPr lang="en-GB" dirty="0" smtClean="0">
                <a:solidFill>
                  <a:schemeClr val="accent2"/>
                </a:solidFill>
              </a:rPr>
              <a:t>this Detector </a:t>
            </a:r>
            <a:r>
              <a:rPr lang="en-GB" dirty="0" smtClean="0">
                <a:solidFill>
                  <a:schemeClr val="accent2"/>
                </a:solidFill>
              </a:rPr>
              <a:t>R&amp;D (DRD) </a:t>
            </a:r>
            <a:r>
              <a:rPr lang="en-GB" dirty="0" smtClean="0">
                <a:solidFill>
                  <a:schemeClr val="accent2"/>
                </a:solidFill>
              </a:rPr>
              <a:t>Collaboration</a:t>
            </a:r>
            <a:endParaRPr lang="en-GB" dirty="0" smtClean="0">
              <a:solidFill>
                <a:schemeClr val="accent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Helped to launch RD50 and RD51 collaborations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Coordinator of EU MC network MC-PAD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2"/>
                </a:solidFill>
              </a:rPr>
              <a:t>Coordinator of CERN Detector R&amp;D </a:t>
            </a:r>
            <a:r>
              <a:rPr lang="en-GB" dirty="0" smtClean="0">
                <a:solidFill>
                  <a:schemeClr val="accent2"/>
                </a:solidFill>
              </a:rPr>
              <a:t>Programme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fr-CH" dirty="0" smtClean="0">
                <a:solidFill>
                  <a:schemeClr val="accent2"/>
                </a:solidFill>
              </a:rPr>
              <a:t>Editor of NIM A</a:t>
            </a:r>
            <a:endParaRPr lang="en-GB" dirty="0" smtClean="0">
              <a:solidFill>
                <a:schemeClr val="accent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2642" y="5543431"/>
            <a:ext cx="1043488" cy="104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856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741" y="396785"/>
            <a:ext cx="9096188" cy="609600"/>
          </a:xfrm>
        </p:spPr>
        <p:txBody>
          <a:bodyPr/>
          <a:lstStyle/>
          <a:p>
            <a:r>
              <a:rPr lang="en-GB" smtClean="0"/>
              <a:t>SiPMs : R&amp;D technology requirements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99" y="1149821"/>
            <a:ext cx="11851341" cy="5179262"/>
          </a:xfrm>
        </p:spPr>
        <p:txBody>
          <a:bodyPr/>
          <a:lstStyle/>
          <a:p>
            <a:r>
              <a:rPr lang="en-GB" b="0"/>
              <a:t>A </a:t>
            </a:r>
            <a:r>
              <a:rPr lang="en-GB" b="0" smtClean="0"/>
              <a:t>non-exhaustive list – different </a:t>
            </a:r>
            <a:r>
              <a:rPr lang="en-GB" b="0"/>
              <a:t>applications, different requirements:</a:t>
            </a:r>
          </a:p>
          <a:p>
            <a:pPr lvl="1">
              <a:buClr>
                <a:srgbClr val="FF0000"/>
              </a:buClr>
            </a:pPr>
            <a:r>
              <a:rPr lang="en-GB" sz="1800" b="0" kern="1200">
                <a:solidFill>
                  <a:srgbClr val="FF0000"/>
                </a:solidFill>
              </a:rPr>
              <a:t>Improved </a:t>
            </a:r>
            <a:r>
              <a:rPr lang="en-GB" sz="1800" b="0" kern="1200" smtClean="0">
                <a:solidFill>
                  <a:srgbClr val="FF0000"/>
                </a:solidFill>
              </a:rPr>
              <a:t>radiation hardness </a:t>
            </a:r>
            <a:r>
              <a:rPr lang="en-GB" sz="1800" b="0" kern="1200">
                <a:solidFill>
                  <a:srgbClr val="FF0000"/>
                </a:solidFill>
              </a:rPr>
              <a:t>(</a:t>
            </a:r>
            <a:r>
              <a:rPr lang="en-GB" sz="1800" b="0" kern="1200" smtClean="0">
                <a:solidFill>
                  <a:srgbClr val="FF0000"/>
                </a:solidFill>
              </a:rPr>
              <a:t>1x10</a:t>
            </a:r>
            <a:r>
              <a:rPr lang="en-GB" sz="1800" b="0" kern="1200" baseline="30000" smtClean="0">
                <a:solidFill>
                  <a:srgbClr val="FF0000"/>
                </a:solidFill>
              </a:rPr>
              <a:t>14</a:t>
            </a:r>
            <a:r>
              <a:rPr lang="en-GB" sz="1800" b="0" kern="1200" smtClean="0">
                <a:solidFill>
                  <a:srgbClr val="FF0000"/>
                </a:solidFill>
              </a:rPr>
              <a:t> n cm</a:t>
            </a:r>
            <a:r>
              <a:rPr lang="en-GB" sz="1800" b="0" kern="1200" baseline="30000" smtClean="0">
                <a:solidFill>
                  <a:srgbClr val="FF0000"/>
                </a:solidFill>
              </a:rPr>
              <a:t>-2 </a:t>
            </a:r>
            <a:r>
              <a:rPr lang="en-GB" sz="1800" b="0" kern="1200" smtClean="0">
                <a:solidFill>
                  <a:srgbClr val="FF0000"/>
                </a:solidFill>
              </a:rPr>
              <a:t>eq </a:t>
            </a:r>
            <a:r>
              <a:rPr lang="en-GB" sz="1800" b="0" kern="1200">
                <a:solidFill>
                  <a:srgbClr val="FF0000"/>
                </a:solidFill>
              </a:rPr>
              <a:t>@ </a:t>
            </a:r>
            <a:r>
              <a:rPr lang="en-GB" sz="1800" b="0" kern="1200" smtClean="0">
                <a:solidFill>
                  <a:srgbClr val="FF0000"/>
                </a:solidFill>
              </a:rPr>
              <a:t>CMS ; 10</a:t>
            </a:r>
            <a:r>
              <a:rPr lang="en-GB" sz="1800" b="0" kern="1200" baseline="30000">
                <a:solidFill>
                  <a:srgbClr val="FF0000"/>
                </a:solidFill>
              </a:rPr>
              <a:t>17</a:t>
            </a:r>
            <a:r>
              <a:rPr lang="en-GB" sz="1800" b="0" kern="1200" smtClean="0">
                <a:solidFill>
                  <a:srgbClr val="FF0000"/>
                </a:solidFill>
              </a:rPr>
              <a:t>-10</a:t>
            </a:r>
            <a:r>
              <a:rPr lang="en-GB" sz="1800" b="0" kern="1200" baseline="30000">
                <a:solidFill>
                  <a:srgbClr val="FF0000"/>
                </a:solidFill>
              </a:rPr>
              <a:t>18</a:t>
            </a:r>
            <a:r>
              <a:rPr lang="en-GB" sz="1800" b="0" kern="1200">
                <a:solidFill>
                  <a:srgbClr val="FF0000"/>
                </a:solidFill>
              </a:rPr>
              <a:t>@ FCC-hh !)</a:t>
            </a:r>
          </a:p>
          <a:p>
            <a:pPr lvl="1">
              <a:buClr>
                <a:srgbClr val="FF0000"/>
              </a:buClr>
            </a:pPr>
            <a:r>
              <a:rPr lang="en-GB" sz="1800" b="0" kern="1200">
                <a:solidFill>
                  <a:srgbClr val="FF0000"/>
                </a:solidFill>
              </a:rPr>
              <a:t>Improved dark count rates towards 1 </a:t>
            </a:r>
            <a:r>
              <a:rPr lang="en-GB" sz="1800" b="0" kern="1200" smtClean="0">
                <a:solidFill>
                  <a:srgbClr val="FF0000"/>
                </a:solidFill>
              </a:rPr>
              <a:t>Hz mm</a:t>
            </a:r>
            <a:r>
              <a:rPr lang="en-GB" sz="1800" b="0" kern="1200" baseline="30000" smtClean="0">
                <a:solidFill>
                  <a:srgbClr val="FF0000"/>
                </a:solidFill>
              </a:rPr>
              <a:t>-2</a:t>
            </a:r>
            <a:r>
              <a:rPr lang="en-GB" sz="1800" b="0" kern="1200" smtClean="0">
                <a:solidFill>
                  <a:srgbClr val="FF0000"/>
                </a:solidFill>
              </a:rPr>
              <a:t> </a:t>
            </a:r>
            <a:r>
              <a:rPr lang="en-GB" sz="1800" b="0" kern="1200">
                <a:solidFill>
                  <a:srgbClr val="FF0000"/>
                </a:solidFill>
              </a:rPr>
              <a:t>(driven by low light-level experiments) </a:t>
            </a:r>
            <a:r>
              <a:rPr lang="en-GB" sz="1800" b="0" kern="1200" smtClean="0">
                <a:solidFill>
                  <a:srgbClr val="FF0000"/>
                </a:solidFill>
              </a:rPr>
              <a:t>and reduced after pulsing</a:t>
            </a:r>
            <a:endParaRPr lang="en-GB" sz="1800" b="0" kern="1200">
              <a:solidFill>
                <a:srgbClr val="FF0000"/>
              </a:solidFill>
            </a:endParaRPr>
          </a:p>
          <a:p>
            <a:pPr lvl="1">
              <a:buClr>
                <a:srgbClr val="FF0000"/>
              </a:buClr>
            </a:pPr>
            <a:r>
              <a:rPr lang="en-GB" sz="1800" b="0" kern="1200">
                <a:solidFill>
                  <a:srgbClr val="FF0000"/>
                </a:solidFill>
              </a:rPr>
              <a:t>Improved timing characteristics (aspire to 10 ps </a:t>
            </a:r>
            <a:r>
              <a:rPr lang="en-GB" sz="1800" b="0" kern="1200" smtClean="0">
                <a:solidFill>
                  <a:srgbClr val="FF0000"/>
                </a:solidFill>
              </a:rPr>
              <a:t>or below for time </a:t>
            </a:r>
            <a:r>
              <a:rPr lang="en-GB" sz="1800" b="0" kern="1200">
                <a:solidFill>
                  <a:srgbClr val="FF0000"/>
                </a:solidFill>
              </a:rPr>
              <a:t>resolution)</a:t>
            </a:r>
          </a:p>
          <a:p>
            <a:pPr lvl="1"/>
            <a:r>
              <a:rPr lang="en-GB" sz="1800" b="0" kern="1200"/>
              <a:t>Increasing photon </a:t>
            </a:r>
            <a:r>
              <a:rPr lang="en-GB" sz="1800" b="0" kern="1200" smtClean="0"/>
              <a:t>detection efficiency </a:t>
            </a:r>
            <a:r>
              <a:rPr lang="en-GB" sz="1800" b="0" kern="1200"/>
              <a:t>for </a:t>
            </a:r>
            <a:r>
              <a:rPr lang="en-GB" sz="1800" b="0" kern="1200" smtClean="0"/>
              <a:t>single-photons : fill factor and spectral range </a:t>
            </a:r>
            <a:r>
              <a:rPr lang="en-GB" sz="1800" b="0" kern="1200"/>
              <a:t>into the </a:t>
            </a:r>
            <a:r>
              <a:rPr lang="en-GB" sz="1800" b="0" kern="1200" smtClean="0"/>
              <a:t>UV &amp; IR</a:t>
            </a:r>
            <a:endParaRPr lang="en-GB" sz="1800" b="0" kern="1200"/>
          </a:p>
          <a:p>
            <a:pPr lvl="1"/>
            <a:r>
              <a:rPr lang="en-GB" sz="1800" b="0" kern="1200"/>
              <a:t>Cryogenic operation of SiPMs : improved cooling systems (to reduce dark noise</a:t>
            </a:r>
            <a:r>
              <a:rPr lang="en-GB" sz="1800" b="0" kern="1200" smtClean="0"/>
              <a:t>), @ -50 </a:t>
            </a:r>
            <a:r>
              <a:rPr lang="en-GB" sz="1800" b="0" kern="1200"/>
              <a:t>°C</a:t>
            </a:r>
          </a:p>
          <a:p>
            <a:pPr lvl="1"/>
            <a:r>
              <a:rPr lang="en-GB" sz="1800" b="0" kern="1200"/>
              <a:t>Optimised SiPM </a:t>
            </a:r>
            <a:r>
              <a:rPr lang="en-GB" sz="1800" b="0" kern="1200" smtClean="0"/>
              <a:t>systems - large-area </a:t>
            </a:r>
            <a:r>
              <a:rPr lang="en-GB" sz="1800" b="0" kern="1200"/>
              <a:t>integration with cooling</a:t>
            </a:r>
          </a:p>
          <a:p>
            <a:pPr lvl="1"/>
            <a:r>
              <a:rPr lang="en-GB" sz="1800" b="0" kern="1200"/>
              <a:t>Optimised optical couplings. </a:t>
            </a:r>
            <a:r>
              <a:rPr lang="en-GB" sz="1800" b="0" kern="1200" smtClean="0"/>
              <a:t>development </a:t>
            </a:r>
            <a:r>
              <a:rPr lang="en-GB" sz="1800" b="0" kern="1200"/>
              <a:t>of micro-lenses/filters.</a:t>
            </a:r>
          </a:p>
          <a:p>
            <a:pPr lvl="1"/>
            <a:r>
              <a:rPr lang="nn-NO" sz="1800" b="0" kern="1200"/>
              <a:t>New materials for SiPMTs (eg SiC, GaN, InGaN, AlGaN)</a:t>
            </a:r>
          </a:p>
          <a:p>
            <a:pPr lvl="1"/>
            <a:r>
              <a:rPr lang="en-GB" sz="1800" b="0" kern="1200"/>
              <a:t>Improved dynamic range </a:t>
            </a:r>
            <a:r>
              <a:rPr lang="en-GB" sz="1800" b="0" kern="1200" smtClean="0"/>
              <a:t>(driven by calorimetry)</a:t>
            </a:r>
          </a:p>
          <a:p>
            <a:pPr lvl="1"/>
            <a:r>
              <a:rPr lang="en-GB" sz="1800" b="0" kern="1200" smtClean="0"/>
              <a:t>Improved cross talk</a:t>
            </a:r>
            <a:endParaRPr lang="en-GB" sz="1800" b="0" kern="1200"/>
          </a:p>
          <a:p>
            <a:pPr lvl="1"/>
            <a:r>
              <a:rPr lang="en-GB" sz="1800" b="0" kern="1200"/>
              <a:t>Cheaper solutions for SiPMs (eg CMOS) for large area applications and high pixel </a:t>
            </a:r>
            <a:r>
              <a:rPr lang="en-GB" sz="1800" b="0" kern="1200" smtClean="0"/>
              <a:t>density.  </a:t>
            </a:r>
            <a:r>
              <a:rPr lang="en-US" sz="1800" b="0" kern="1200" smtClean="0"/>
              <a:t>Analogue vs</a:t>
            </a:r>
            <a:r>
              <a:rPr lang="en-US" sz="1800" b="0" kern="1200"/>
              <a:t>. Digital</a:t>
            </a:r>
            <a:endParaRPr lang="en-GB" sz="1800" b="0" kern="1200"/>
          </a:p>
          <a:p>
            <a:pPr lvl="1"/>
            <a:r>
              <a:rPr lang="en-GB" sz="1800" b="0" kern="1200" smtClean="0"/>
              <a:t>Improving </a:t>
            </a:r>
            <a:r>
              <a:rPr lang="en-GB" sz="1800" b="0" kern="1200"/>
              <a:t>pulse shape </a:t>
            </a:r>
            <a:r>
              <a:rPr lang="en-GB" sz="1800" b="0" kern="1200" smtClean="0"/>
              <a:t>discrimination (neutrinos </a:t>
            </a:r>
            <a:r>
              <a:rPr lang="en-GB" sz="1800" b="0" kern="1200"/>
              <a:t>and </a:t>
            </a:r>
            <a:r>
              <a:rPr lang="en-GB" sz="1800" b="0" kern="1200" smtClean="0"/>
              <a:t>non-accelerator); </a:t>
            </a:r>
            <a:r>
              <a:rPr lang="en-GB" sz="1800" b="0" kern="1200"/>
              <a:t>development of corresponding r/o electronics </a:t>
            </a:r>
          </a:p>
          <a:p>
            <a:pPr lvl="1"/>
            <a:r>
              <a:rPr lang="en-GB" sz="1800" b="0" kern="1200"/>
              <a:t>High radioactive-purity for underground experiments, better than a few Bq/kg depending on </a:t>
            </a:r>
            <a:r>
              <a:rPr lang="en-GB" sz="1800" b="0" kern="1200" smtClean="0"/>
              <a:t>material</a:t>
            </a:r>
            <a:endParaRPr lang="en-US" sz="1800" b="0" kern="1200"/>
          </a:p>
          <a:p>
            <a:pPr lvl="1"/>
            <a:r>
              <a:rPr lang="en-US" sz="1800" b="0" kern="1200" smtClean="0"/>
              <a:t>Cell </a:t>
            </a:r>
            <a:r>
              <a:rPr lang="en-US" sz="1800" b="0" kern="1200"/>
              <a:t>size, dynamic range, </a:t>
            </a:r>
            <a:r>
              <a:rPr lang="sl-SI" sz="1800" b="0" kern="1200"/>
              <a:t>fi</a:t>
            </a:r>
            <a:r>
              <a:rPr lang="en-US" sz="1800" b="0" kern="1200"/>
              <a:t>ll </a:t>
            </a:r>
            <a:r>
              <a:rPr lang="en-US" sz="1800" b="0" kern="1200" smtClean="0"/>
              <a:t>factor.</a:t>
            </a:r>
            <a:endParaRPr lang="en-US" sz="2200" b="0" kern="1200"/>
          </a:p>
          <a:p>
            <a:pPr lvl="1"/>
            <a:endParaRPr lang="en-GB" sz="1800" b="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1208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469" y="195336"/>
            <a:ext cx="4882883" cy="609600"/>
          </a:xfr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 PID </a:t>
            </a:r>
            <a:r>
              <a:rPr lang="en-GB" dirty="0"/>
              <a:t>with </a:t>
            </a:r>
            <a:r>
              <a:rPr lang="en-GB" dirty="0" err="1"/>
              <a:t>dE</a:t>
            </a:r>
            <a:r>
              <a:rPr lang="en-GB" dirty="0"/>
              <a:t>/dx, TRD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41" y="943109"/>
            <a:ext cx="11907078" cy="5601125"/>
          </a:xfrm>
        </p:spPr>
        <p:txBody>
          <a:bodyPr/>
          <a:lstStyle/>
          <a:p>
            <a:pPr>
              <a:buSzPct val="120000"/>
              <a:buFont typeface="Wingdings" panose="05000000000000000000" pitchFamily="2" charset="2"/>
              <a:buChar char="§"/>
            </a:pPr>
            <a:r>
              <a:rPr lang="en-US" sz="2600" b="0" kern="1200" smtClean="0">
                <a:solidFill>
                  <a:schemeClr val="tx1"/>
                </a:solidFill>
              </a:rPr>
              <a:t>dE/dx </a:t>
            </a:r>
            <a:r>
              <a:rPr lang="en-US" sz="2600" b="0" kern="1200" dirty="0" smtClean="0">
                <a:solidFill>
                  <a:schemeClr val="tx1"/>
                </a:solidFill>
              </a:rPr>
              <a:t>resolution </a:t>
            </a:r>
            <a:r>
              <a:rPr lang="en-US" sz="2600" b="0" kern="1200" dirty="0">
                <a:solidFill>
                  <a:schemeClr val="tx1"/>
                </a:solidFill>
              </a:rPr>
              <a:t>around 5% is routinely reached, in excellent conditions and </a:t>
            </a:r>
            <a:r>
              <a:rPr lang="en-US" sz="2600" b="0" kern="1200" dirty="0" smtClean="0">
                <a:solidFill>
                  <a:schemeClr val="tx1"/>
                </a:solidFill>
              </a:rPr>
              <a:t>with</a:t>
            </a:r>
            <a:r>
              <a:rPr lang="sl-SI" sz="2600" b="0" kern="1200" dirty="0" smtClean="0">
                <a:solidFill>
                  <a:schemeClr val="tx1"/>
                </a:solidFill>
              </a:rPr>
              <a:t> </a:t>
            </a:r>
            <a:r>
              <a:rPr lang="en-US" sz="2600" b="0" kern="1200" dirty="0" smtClean="0">
                <a:solidFill>
                  <a:schemeClr val="tx1"/>
                </a:solidFill>
              </a:rPr>
              <a:t>accurate calibration.</a:t>
            </a:r>
            <a:r>
              <a:rPr lang="sl-SI" sz="2600" b="0" kern="1200" dirty="0" smtClean="0">
                <a:solidFill>
                  <a:schemeClr val="tx1"/>
                </a:solidFill>
              </a:rPr>
              <a:t> </a:t>
            </a:r>
            <a:r>
              <a:rPr lang="en-US" sz="2600" b="0" kern="1200" dirty="0" smtClean="0">
                <a:solidFill>
                  <a:schemeClr val="tx1"/>
                </a:solidFill>
              </a:rPr>
              <a:t>Possible </a:t>
            </a:r>
            <a:r>
              <a:rPr lang="en-US" sz="2600" b="0" kern="1200" dirty="0">
                <a:solidFill>
                  <a:schemeClr val="tx1"/>
                </a:solidFill>
              </a:rPr>
              <a:t>improvements</a:t>
            </a:r>
          </a:p>
          <a:p>
            <a:pPr lvl="1"/>
            <a:r>
              <a:rPr lang="en-US" sz="1800" b="0" dirty="0" err="1"/>
              <a:t>dE</a:t>
            </a:r>
            <a:r>
              <a:rPr lang="en-US" sz="1800" b="0" dirty="0"/>
              <a:t>/dx resolution </a:t>
            </a:r>
            <a:r>
              <a:rPr lang="sl-SI" sz="1800" b="0" dirty="0"/>
              <a:t>~</a:t>
            </a:r>
            <a:r>
              <a:rPr lang="en-US" sz="1800" b="0" dirty="0"/>
              <a:t> 5.4% (LP</a:t>
            </a:r>
            <a:r>
              <a:rPr lang="sl-SI" sz="1800" b="0" dirty="0"/>
              <a:t>)</a:t>
            </a:r>
            <a:r>
              <a:rPr lang="sl-SI" sz="1800" b="0" baseline="30000" dirty="0"/>
              <a:t>-</a:t>
            </a:r>
            <a:r>
              <a:rPr lang="en-US" sz="1800" b="0" baseline="30000" dirty="0"/>
              <a:t>0</a:t>
            </a:r>
            <a:r>
              <a:rPr lang="sl-SI" sz="1800" b="0" baseline="30000" dirty="0"/>
              <a:t>.</a:t>
            </a:r>
            <a:r>
              <a:rPr lang="en-US" sz="1800" b="0" baseline="30000" dirty="0"/>
              <a:t>37 </a:t>
            </a:r>
            <a:r>
              <a:rPr lang="en-US" sz="1800" b="0" dirty="0"/>
              <a:t>with L length in m, P pressure in bar; the</a:t>
            </a:r>
            <a:r>
              <a:rPr lang="sl-SI" sz="1800" b="0" dirty="0"/>
              <a:t> </a:t>
            </a:r>
            <a:r>
              <a:rPr lang="en-US" sz="1800" b="0" dirty="0"/>
              <a:t>interest in the P term is renewed where excellent PID is needed together with a large mass of </a:t>
            </a:r>
            <a:r>
              <a:rPr lang="sl-SI" sz="1800" b="0" dirty="0" err="1"/>
              <a:t>the</a:t>
            </a:r>
            <a:r>
              <a:rPr lang="sl-SI" sz="1800" b="0" dirty="0"/>
              <a:t> </a:t>
            </a:r>
            <a:r>
              <a:rPr lang="en-US" sz="1800" b="0" dirty="0"/>
              <a:t>gas (TPC-as-a-target). R&amp;D topics: suitable gas mixtures for high-P</a:t>
            </a:r>
            <a:r>
              <a:rPr lang="sl-SI" sz="1800" b="0" dirty="0"/>
              <a:t> </a:t>
            </a:r>
            <a:r>
              <a:rPr lang="en-US" sz="1800" b="0" dirty="0"/>
              <a:t>operation, light pressure-containment vessels.</a:t>
            </a:r>
          </a:p>
          <a:p>
            <a:pPr lvl="1"/>
            <a:r>
              <a:rPr lang="en-US" sz="1800" b="0" dirty="0"/>
              <a:t>Cluster counting: </a:t>
            </a:r>
            <a:r>
              <a:rPr lang="en-US" sz="1800" b="0" dirty="0" err="1"/>
              <a:t>dN</a:t>
            </a:r>
            <a:r>
              <a:rPr lang="en-US" sz="1800" b="0" baseline="-25000" dirty="0" err="1"/>
              <a:t>cl</a:t>
            </a:r>
            <a:r>
              <a:rPr lang="en-US" sz="1800" b="0" dirty="0"/>
              <a:t>/dx resolution is potentially better than </a:t>
            </a:r>
            <a:r>
              <a:rPr lang="en-US" sz="1800" b="0" dirty="0" err="1"/>
              <a:t>dE</a:t>
            </a:r>
            <a:r>
              <a:rPr lang="en-US" sz="1800" b="0" dirty="0"/>
              <a:t>/dx (by a factor of 2). Cluster counting requires fast electronics and sophisticated counting algorithms, or alternative readout methods. It has the potential of being less de</a:t>
            </a:r>
            <a:r>
              <a:rPr lang="sl-SI" sz="1800" b="0" dirty="0"/>
              <a:t>p</a:t>
            </a:r>
            <a:r>
              <a:rPr lang="en-US" sz="1800" b="0" dirty="0" err="1"/>
              <a:t>endent</a:t>
            </a:r>
            <a:r>
              <a:rPr lang="en-US" sz="1800" b="0" dirty="0"/>
              <a:t> on other parameters. Cluster counting in time, cluster counting in space;</a:t>
            </a:r>
            <a:r>
              <a:rPr lang="sl-SI" sz="1800" b="0" dirty="0"/>
              <a:t> </a:t>
            </a:r>
            <a:r>
              <a:rPr lang="en-US" sz="1800" b="0" dirty="0"/>
              <a:t>R&amp;D topics: wave-form sampling FEE with FPGA processing, 2D </a:t>
            </a:r>
            <a:r>
              <a:rPr lang="en-US" sz="1800" b="0" dirty="0" err="1"/>
              <a:t>micropattern</a:t>
            </a:r>
            <a:r>
              <a:rPr lang="sl-SI" sz="1800" b="0" dirty="0"/>
              <a:t> </a:t>
            </a:r>
            <a:r>
              <a:rPr lang="en-US" sz="1800" b="0" dirty="0"/>
              <a:t>read-out.</a:t>
            </a:r>
          </a:p>
          <a:p>
            <a:pPr>
              <a:buSzPct val="120000"/>
              <a:buFont typeface="Wingdings" panose="05000000000000000000" pitchFamily="2" charset="2"/>
              <a:buChar char="§"/>
            </a:pPr>
            <a:r>
              <a:rPr lang="en-US" sz="2600" b="0" kern="1200" dirty="0">
                <a:solidFill>
                  <a:schemeClr val="tx1"/>
                </a:solidFill>
              </a:rPr>
              <a:t>TRD</a:t>
            </a:r>
            <a:r>
              <a:rPr lang="sl-SI" sz="2600" b="0" kern="1200" dirty="0">
                <a:solidFill>
                  <a:schemeClr val="tx1"/>
                </a:solidFill>
              </a:rPr>
              <a:t>: </a:t>
            </a:r>
            <a:r>
              <a:rPr lang="sl-SI" sz="2600" b="0" kern="1200" dirty="0" err="1">
                <a:solidFill>
                  <a:schemeClr val="tx1"/>
                </a:solidFill>
              </a:rPr>
              <a:t>employed</a:t>
            </a:r>
            <a:r>
              <a:rPr lang="sl-SI" sz="2600" b="0" kern="1200" dirty="0">
                <a:solidFill>
                  <a:schemeClr val="tx1"/>
                </a:solidFill>
              </a:rPr>
              <a:t> in </a:t>
            </a:r>
            <a:r>
              <a:rPr lang="sl-SI" sz="2600" b="0" kern="1200" dirty="0" err="1">
                <a:solidFill>
                  <a:schemeClr val="tx1"/>
                </a:solidFill>
              </a:rPr>
              <a:t>several</a:t>
            </a:r>
            <a:r>
              <a:rPr lang="sl-SI" sz="2600" b="0" kern="1200" dirty="0">
                <a:solidFill>
                  <a:schemeClr val="tx1"/>
                </a:solidFill>
              </a:rPr>
              <a:t> </a:t>
            </a:r>
            <a:r>
              <a:rPr lang="sl-SI" sz="2600" b="0" kern="1200" dirty="0" err="1">
                <a:solidFill>
                  <a:schemeClr val="tx1"/>
                </a:solidFill>
              </a:rPr>
              <a:t>experiments</a:t>
            </a:r>
            <a:r>
              <a:rPr lang="sl-SI" sz="2600" b="0" kern="1200" dirty="0">
                <a:solidFill>
                  <a:schemeClr val="tx1"/>
                </a:solidFill>
              </a:rPr>
              <a:t>,  </a:t>
            </a:r>
            <a:r>
              <a:rPr lang="en-US" sz="2600" b="0" kern="1200" dirty="0">
                <a:solidFill>
                  <a:schemeClr val="tx1"/>
                </a:solidFill>
              </a:rPr>
              <a:t>ATLAS, </a:t>
            </a:r>
            <a:r>
              <a:rPr lang="sl-SI" sz="2600" b="0" kern="1200" dirty="0">
                <a:solidFill>
                  <a:schemeClr val="tx1"/>
                </a:solidFill>
              </a:rPr>
              <a:t> </a:t>
            </a:r>
            <a:r>
              <a:rPr lang="en-US" sz="2600" b="0" kern="1200" dirty="0">
                <a:solidFill>
                  <a:schemeClr val="tx1"/>
                </a:solidFill>
              </a:rPr>
              <a:t>ALICE, </a:t>
            </a:r>
            <a:r>
              <a:rPr lang="sl-SI" sz="2600" b="0" kern="1200" dirty="0">
                <a:solidFill>
                  <a:schemeClr val="tx1"/>
                </a:solidFill>
              </a:rPr>
              <a:t> </a:t>
            </a:r>
            <a:r>
              <a:rPr lang="en-US" sz="2600" b="0" kern="1200" dirty="0">
                <a:solidFill>
                  <a:schemeClr val="tx1"/>
                </a:solidFill>
              </a:rPr>
              <a:t>AMS, CBM, EI</a:t>
            </a:r>
            <a:r>
              <a:rPr lang="sl-SI" sz="2600" b="0" kern="1200" dirty="0">
                <a:solidFill>
                  <a:schemeClr val="tx1"/>
                </a:solidFill>
              </a:rPr>
              <a:t>C</a:t>
            </a:r>
          </a:p>
          <a:p>
            <a:pPr lvl="1"/>
            <a:r>
              <a:rPr lang="en-US" sz="1800" b="0" dirty="0"/>
              <a:t>Gas TRDs a mature instrument for PID at high energies.</a:t>
            </a:r>
            <a:r>
              <a:rPr lang="sl-SI" sz="1800" b="0" dirty="0"/>
              <a:t> </a:t>
            </a:r>
            <a:r>
              <a:rPr lang="en-US" sz="1800" b="0" dirty="0"/>
              <a:t>Due to the </a:t>
            </a:r>
            <a:r>
              <a:rPr lang="sl-SI" sz="1800" b="0" dirty="0" err="1"/>
              <a:t>overlapping</a:t>
            </a:r>
            <a:r>
              <a:rPr lang="sl-SI" sz="1800" b="0" dirty="0"/>
              <a:t> </a:t>
            </a:r>
            <a:r>
              <a:rPr lang="sl-SI" sz="1800" b="0" dirty="0" err="1"/>
              <a:t>of</a:t>
            </a:r>
            <a:r>
              <a:rPr lang="sl-SI" sz="1800" b="0" dirty="0"/>
              <a:t> </a:t>
            </a:r>
            <a:r>
              <a:rPr lang="sl-SI" sz="1800" b="0" dirty="0" err="1"/>
              <a:t>the</a:t>
            </a:r>
            <a:r>
              <a:rPr lang="sl-SI" sz="1800" b="0" dirty="0"/>
              <a:t> </a:t>
            </a:r>
            <a:r>
              <a:rPr lang="en-US" sz="1800" b="0" dirty="0"/>
              <a:t>TR signal </a:t>
            </a:r>
            <a:r>
              <a:rPr lang="sl-SI" sz="1800" b="0" dirty="0" err="1"/>
              <a:t>with</a:t>
            </a:r>
            <a:r>
              <a:rPr lang="sl-SI" sz="1800" b="0" dirty="0"/>
              <a:t> </a:t>
            </a:r>
            <a:r>
              <a:rPr lang="en-US" sz="1800" b="0" dirty="0"/>
              <a:t>the ionization</a:t>
            </a:r>
            <a:r>
              <a:rPr lang="sl-SI" sz="1800" b="0" dirty="0"/>
              <a:t>,</a:t>
            </a:r>
            <a:r>
              <a:rPr lang="en-US" sz="1800" b="0" dirty="0"/>
              <a:t> a </a:t>
            </a:r>
            <a:r>
              <a:rPr lang="sl-SI" sz="1800" b="0" dirty="0" err="1"/>
              <a:t>precise</a:t>
            </a:r>
            <a:r>
              <a:rPr lang="sl-SI" sz="1800" b="0" dirty="0"/>
              <a:t> </a:t>
            </a:r>
            <a:r>
              <a:rPr lang="en-US" sz="1800" b="0" dirty="0"/>
              <a:t>knowledge (and simulation) of </a:t>
            </a:r>
            <a:r>
              <a:rPr lang="en-US" sz="1800" b="0" dirty="0" err="1"/>
              <a:t>dE</a:t>
            </a:r>
            <a:r>
              <a:rPr lang="en-US" sz="1800" b="0" dirty="0"/>
              <a:t>/dx is a must</a:t>
            </a:r>
            <a:r>
              <a:rPr lang="sl-SI" sz="1800" b="0" dirty="0"/>
              <a:t>.</a:t>
            </a:r>
            <a:endParaRPr lang="en-US" sz="1800" b="0" dirty="0"/>
          </a:p>
          <a:p>
            <a:pPr lvl="1"/>
            <a:r>
              <a:rPr lang="en-US" sz="1800" b="0" dirty="0"/>
              <a:t>GEMs are making their way in the technique</a:t>
            </a:r>
          </a:p>
          <a:p>
            <a:pPr lvl="1"/>
            <a:r>
              <a:rPr lang="en-US" sz="1800" b="0" dirty="0"/>
              <a:t>An attempt has been made to improve cluster counting by means of a </a:t>
            </a:r>
            <a:r>
              <a:rPr lang="en-US" sz="1800" b="0" dirty="0" err="1"/>
              <a:t>GridPix</a:t>
            </a:r>
            <a:r>
              <a:rPr lang="en-US" sz="1800" b="0" dirty="0"/>
              <a:t>. Some improvement is possible, although not drastic. Potential improvement may be reached by differentiating the response to X-ray photons and to particle ionization</a:t>
            </a:r>
            <a:r>
              <a:rPr lang="sl-SI" sz="1800" b="0" dirty="0">
                <a:sym typeface="Wingdings" panose="05000000000000000000" pitchFamily="2" charset="2"/>
              </a:rPr>
              <a:t></a:t>
            </a:r>
            <a:r>
              <a:rPr lang="en-US" sz="1800" b="0" dirty="0"/>
              <a:t>  Extensive R&amp;D required! </a:t>
            </a:r>
            <a:endParaRPr lang="sl-SI" sz="1800" b="0" dirty="0"/>
          </a:p>
          <a:p>
            <a:pPr lvl="1"/>
            <a:r>
              <a:rPr lang="sl-SI" sz="1800" b="0" dirty="0"/>
              <a:t>TRD </a:t>
            </a:r>
            <a:r>
              <a:rPr lang="sl-SI" sz="1800" b="0" dirty="0" err="1"/>
              <a:t>imaging</a:t>
            </a:r>
            <a:r>
              <a:rPr lang="sl-SI" sz="1800" b="0" dirty="0"/>
              <a:t> (</a:t>
            </a:r>
            <a:r>
              <a:rPr lang="sl-SI" sz="1800" b="0" dirty="0" err="1"/>
              <a:t>e.g</a:t>
            </a:r>
            <a:r>
              <a:rPr lang="sl-SI" sz="1800" b="0" dirty="0"/>
              <a:t>., </a:t>
            </a:r>
            <a:r>
              <a:rPr lang="sl-SI" sz="1800" b="0" dirty="0" err="1"/>
              <a:t>with</a:t>
            </a:r>
            <a:r>
              <a:rPr lang="sl-SI" sz="1800" b="0" dirty="0"/>
              <a:t> </a:t>
            </a:r>
            <a:r>
              <a:rPr lang="sl-SI" sz="1800" b="0"/>
              <a:t>Timepix3</a:t>
            </a:r>
            <a:r>
              <a:rPr lang="sl-SI" sz="1800" b="0" smtClean="0"/>
              <a:t>)</a:t>
            </a:r>
            <a:r>
              <a:rPr lang="en-GB" sz="1800" b="0" smtClean="0"/>
              <a:t>? </a:t>
            </a:r>
            <a:r>
              <a:rPr lang="sl-SI" sz="1800" b="0" smtClean="0"/>
              <a:t>(</a:t>
            </a:r>
            <a:r>
              <a:rPr lang="sl-SI" sz="1800" b="0" dirty="0" err="1"/>
              <a:t>for</a:t>
            </a:r>
            <a:r>
              <a:rPr lang="sl-SI" sz="1800" b="0" dirty="0"/>
              <a:t> hadron PID at </a:t>
            </a:r>
            <a:r>
              <a:rPr lang="sl-SI" sz="1800" b="0" dirty="0" err="1"/>
              <a:t>very</a:t>
            </a:r>
            <a:r>
              <a:rPr lang="sl-SI" sz="1800" b="0" dirty="0"/>
              <a:t> </a:t>
            </a:r>
            <a:r>
              <a:rPr lang="sl-SI" sz="1800" b="0" dirty="0" err="1"/>
              <a:t>high</a:t>
            </a:r>
            <a:r>
              <a:rPr lang="sl-SI" sz="1800" b="0" dirty="0"/>
              <a:t> </a:t>
            </a:r>
            <a:r>
              <a:rPr lang="sl-SI" sz="1800" b="0"/>
              <a:t>energies) </a:t>
            </a:r>
            <a:endParaRPr lang="sl-SI" sz="1800" b="0" dirty="0"/>
          </a:p>
          <a:p>
            <a:pPr marL="457200" lvl="1" indent="0">
              <a:buNone/>
            </a:pPr>
            <a:endParaRPr lang="en-US" b="0" kern="1200" dirty="0"/>
          </a:p>
        </p:txBody>
      </p:sp>
    </p:spTree>
    <p:extLst>
      <p:ext uri="{BB962C8B-B14F-4D97-AF65-F5344CB8AC3E}">
        <p14:creationId xmlns:p14="http://schemas.microsoft.com/office/powerpoint/2010/main" val="7248120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187" y="336987"/>
            <a:ext cx="7602071" cy="774638"/>
          </a:xfr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Superconducting  photodetectors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353" y="1409017"/>
            <a:ext cx="10814007" cy="4953000"/>
          </a:xfrm>
        </p:spPr>
        <p:txBody>
          <a:bodyPr/>
          <a:lstStyle/>
          <a:p>
            <a:pPr marL="457200" lvl="1" indent="0">
              <a:buNone/>
            </a:pPr>
            <a:endParaRPr lang="sl-SI" b="0" kern="1200" dirty="0" smtClean="0"/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b="0" kern="1200" dirty="0">
                <a:solidFill>
                  <a:schemeClr val="tx2"/>
                </a:solidFill>
              </a:rPr>
              <a:t>Single </a:t>
            </a:r>
            <a:r>
              <a:rPr lang="sl-SI" sz="2800" b="0" kern="1200" dirty="0">
                <a:solidFill>
                  <a:schemeClr val="tx2"/>
                </a:solidFill>
              </a:rPr>
              <a:t>p</a:t>
            </a:r>
            <a:r>
              <a:rPr lang="en-US" sz="2800" b="0" kern="1200" dirty="0" err="1">
                <a:solidFill>
                  <a:schemeClr val="tx2"/>
                </a:solidFill>
              </a:rPr>
              <a:t>hoton</a:t>
            </a:r>
            <a:r>
              <a:rPr lang="en-US" sz="2800" b="0" kern="1200" dirty="0">
                <a:solidFill>
                  <a:schemeClr val="tx2"/>
                </a:solidFill>
              </a:rPr>
              <a:t> </a:t>
            </a:r>
            <a:r>
              <a:rPr lang="sl-SI" sz="2800" b="0" kern="1200" dirty="0">
                <a:solidFill>
                  <a:schemeClr val="tx2"/>
                </a:solidFill>
              </a:rPr>
              <a:t>d</a:t>
            </a:r>
            <a:r>
              <a:rPr lang="en-US" sz="2800" b="0" kern="1200" dirty="0" err="1">
                <a:solidFill>
                  <a:schemeClr val="tx2"/>
                </a:solidFill>
              </a:rPr>
              <a:t>etection</a:t>
            </a:r>
            <a:r>
              <a:rPr lang="en-US" sz="2800" b="0" kern="1200" dirty="0">
                <a:solidFill>
                  <a:schemeClr val="tx2"/>
                </a:solidFill>
              </a:rPr>
              <a:t> </a:t>
            </a:r>
            <a:r>
              <a:rPr lang="sl-SI" sz="2800" b="0" kern="1200" dirty="0">
                <a:solidFill>
                  <a:schemeClr val="tx2"/>
                </a:solidFill>
              </a:rPr>
              <a:t>t</a:t>
            </a:r>
            <a:r>
              <a:rPr lang="en-US" sz="2800" b="0" kern="1200" dirty="0" err="1">
                <a:solidFill>
                  <a:schemeClr val="tx2"/>
                </a:solidFill>
              </a:rPr>
              <a:t>echnologies</a:t>
            </a:r>
            <a:r>
              <a:rPr lang="en-US" sz="2800" b="0" kern="1200" dirty="0">
                <a:solidFill>
                  <a:schemeClr val="tx2"/>
                </a:solidFill>
              </a:rPr>
              <a:t> with </a:t>
            </a:r>
            <a:r>
              <a:rPr lang="sl-SI" sz="2800" b="0" kern="1200" dirty="0">
                <a:solidFill>
                  <a:schemeClr val="tx2"/>
                </a:solidFill>
              </a:rPr>
              <a:t>s</a:t>
            </a:r>
            <a:r>
              <a:rPr lang="en-US" sz="2800" b="0" kern="1200" dirty="0" err="1">
                <a:solidFill>
                  <a:schemeClr val="tx2"/>
                </a:solidFill>
              </a:rPr>
              <a:t>uperconductors</a:t>
            </a:r>
            <a:endParaRPr lang="en-US" sz="2800" b="0" kern="1200" dirty="0">
              <a:solidFill>
                <a:schemeClr val="tx2"/>
              </a:solidFill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b="0" kern="1200" dirty="0">
                <a:solidFill>
                  <a:schemeClr val="tx2"/>
                </a:solidFill>
              </a:rPr>
              <a:t>Superconducting </a:t>
            </a:r>
            <a:r>
              <a:rPr lang="sl-SI" sz="2800" b="0" kern="1200" dirty="0">
                <a:solidFill>
                  <a:schemeClr val="tx2"/>
                </a:solidFill>
              </a:rPr>
              <a:t>d</a:t>
            </a:r>
            <a:r>
              <a:rPr lang="en-US" sz="2800" b="0" kern="1200" dirty="0" err="1">
                <a:solidFill>
                  <a:schemeClr val="tx2"/>
                </a:solidFill>
              </a:rPr>
              <a:t>etectors</a:t>
            </a:r>
            <a:r>
              <a:rPr lang="en-US" sz="2800" b="0" kern="1200" dirty="0">
                <a:solidFill>
                  <a:schemeClr val="tx2"/>
                </a:solidFill>
              </a:rPr>
              <a:t> for UV-</a:t>
            </a:r>
            <a:r>
              <a:rPr lang="en-US" sz="2800" b="0" kern="1200" dirty="0" err="1">
                <a:solidFill>
                  <a:schemeClr val="tx2"/>
                </a:solidFill>
              </a:rPr>
              <a:t>midIR</a:t>
            </a:r>
            <a:r>
              <a:rPr lang="en-US" sz="2800" b="0" kern="1200" dirty="0">
                <a:solidFill>
                  <a:schemeClr val="tx2"/>
                </a:solidFill>
              </a:rPr>
              <a:t> photons</a:t>
            </a:r>
          </a:p>
          <a:p>
            <a:pPr lvl="2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b="0" kern="1200" smtClean="0">
                <a:solidFill>
                  <a:schemeClr val="accent2"/>
                </a:solidFill>
              </a:rPr>
              <a:t> TES: Transition Edge Sensor</a:t>
            </a:r>
          </a:p>
          <a:p>
            <a:pPr lvl="2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b="0" kern="1200" smtClean="0">
                <a:solidFill>
                  <a:schemeClr val="accent2"/>
                </a:solidFill>
              </a:rPr>
              <a:t> SNSPD: Superconducting Nanowire Single Photon Detector </a:t>
            </a:r>
            <a:endParaRPr lang="sl-SI" sz="2800" b="0" kern="1200" smtClean="0">
              <a:solidFill>
                <a:schemeClr val="accent2"/>
              </a:solidFill>
            </a:endParaRPr>
          </a:p>
          <a:p>
            <a:pPr lvl="2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b="0" kern="1200" smtClean="0">
                <a:solidFill>
                  <a:schemeClr val="accent2"/>
                </a:solidFill>
              </a:rPr>
              <a:t> MKID: Microwave Kinetic Inductance Detector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b="0" kern="1200" smtClean="0">
                <a:solidFill>
                  <a:schemeClr val="tx2"/>
                </a:solidFill>
              </a:rPr>
              <a:t>Example: nanowire detectors for </a:t>
            </a:r>
            <a:r>
              <a:rPr lang="sl-SI" sz="2800" b="0" kern="1200" smtClean="0">
                <a:solidFill>
                  <a:schemeClr val="tx2"/>
                </a:solidFill>
              </a:rPr>
              <a:t>d</a:t>
            </a:r>
            <a:r>
              <a:rPr lang="en-US" sz="2800" b="0" kern="1200" smtClean="0">
                <a:solidFill>
                  <a:schemeClr val="tx2"/>
                </a:solidFill>
              </a:rPr>
              <a:t>ark </a:t>
            </a:r>
            <a:r>
              <a:rPr lang="sl-SI" sz="2800" b="0" kern="1200" smtClean="0">
                <a:solidFill>
                  <a:schemeClr val="tx2"/>
                </a:solidFill>
              </a:rPr>
              <a:t>m</a:t>
            </a:r>
            <a:r>
              <a:rPr lang="en-US" sz="2800" b="0" kern="1200" smtClean="0">
                <a:solidFill>
                  <a:schemeClr val="tx2"/>
                </a:solidFill>
              </a:rPr>
              <a:t>atter </a:t>
            </a:r>
            <a:r>
              <a:rPr lang="sl-SI" sz="2800" b="0" kern="1200" smtClean="0">
                <a:solidFill>
                  <a:schemeClr val="tx2"/>
                </a:solidFill>
              </a:rPr>
              <a:t>d</a:t>
            </a:r>
            <a:r>
              <a:rPr lang="en-US" sz="2800" b="0" kern="1200" smtClean="0">
                <a:solidFill>
                  <a:schemeClr val="tx2"/>
                </a:solidFill>
              </a:rPr>
              <a:t>etection; </a:t>
            </a:r>
            <a:r>
              <a:rPr lang="sl-SI" sz="2800" b="0" kern="1200" smtClean="0">
                <a:solidFill>
                  <a:schemeClr val="tx2"/>
                </a:solidFill>
              </a:rPr>
              <a:t>d</a:t>
            </a:r>
            <a:r>
              <a:rPr lang="en-US" sz="2800" b="0" kern="1200" smtClean="0">
                <a:solidFill>
                  <a:schemeClr val="tx2"/>
                </a:solidFill>
              </a:rPr>
              <a:t>ark </a:t>
            </a:r>
            <a:r>
              <a:rPr lang="sl-SI" sz="2800" b="0" kern="1200" smtClean="0">
                <a:solidFill>
                  <a:schemeClr val="tx2"/>
                </a:solidFill>
              </a:rPr>
              <a:t>p</a:t>
            </a:r>
            <a:r>
              <a:rPr lang="en-US" sz="2800" b="0" kern="1200" smtClean="0">
                <a:solidFill>
                  <a:schemeClr val="tx2"/>
                </a:solidFill>
              </a:rPr>
              <a:t>hotons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b="0" kern="1200" smtClean="0">
                <a:solidFill>
                  <a:schemeClr val="tx2"/>
                </a:solidFill>
              </a:rPr>
              <a:t>Work </a:t>
            </a:r>
            <a:r>
              <a:rPr lang="en-US" sz="2800" b="0" kern="1200" dirty="0">
                <a:solidFill>
                  <a:schemeClr val="tx2"/>
                </a:solidFill>
              </a:rPr>
              <a:t>in progress relevant to HEP applications</a:t>
            </a:r>
            <a:endParaRPr lang="en-GB" sz="2800" b="0" kern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7888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35" y="166657"/>
            <a:ext cx="9161930" cy="792568"/>
          </a:xfrm>
        </p:spPr>
        <p:txBody>
          <a:bodyPr/>
          <a:lstStyle/>
          <a:p>
            <a:r>
              <a:rPr lang="en-US" kern="1200" dirty="0"/>
              <a:t>Novel optical materials for fiber trackers</a:t>
            </a:r>
            <a:endParaRPr lang="en-GB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9391"/>
            <a:ext cx="11946835" cy="4953000"/>
          </a:xfrm>
        </p:spPr>
        <p:txBody>
          <a:bodyPr/>
          <a:lstStyle/>
          <a:p>
            <a:pPr>
              <a:buSzPct val="108000"/>
              <a:buFont typeface="Wingdings" panose="05000000000000000000" pitchFamily="2" charset="2"/>
              <a:buChar char="§"/>
            </a:pPr>
            <a:r>
              <a:rPr lang="en-US" sz="2400" b="0" kern="1200">
                <a:solidFill>
                  <a:schemeClr val="tx2"/>
                </a:solidFill>
              </a:rPr>
              <a:t>Scintillating</a:t>
            </a:r>
            <a:r>
              <a:rPr lang="sl-SI" sz="2400" b="0" kern="1200">
                <a:solidFill>
                  <a:schemeClr val="tx2"/>
                </a:solidFill>
              </a:rPr>
              <a:t> </a:t>
            </a:r>
            <a:r>
              <a:rPr lang="sl-SI" sz="2400" b="0" kern="1200" dirty="0">
                <a:solidFill>
                  <a:schemeClr val="tx2"/>
                </a:solidFill>
              </a:rPr>
              <a:t>fi</a:t>
            </a:r>
            <a:r>
              <a:rPr lang="en-US" sz="2400" b="0" kern="1200" dirty="0" err="1">
                <a:solidFill>
                  <a:schemeClr val="tx2"/>
                </a:solidFill>
              </a:rPr>
              <a:t>bres</a:t>
            </a:r>
            <a:r>
              <a:rPr lang="sl-SI" sz="2400" b="0" kern="1200" dirty="0">
                <a:solidFill>
                  <a:schemeClr val="tx2"/>
                </a:solidFill>
              </a:rPr>
              <a:t>: </a:t>
            </a:r>
            <a:r>
              <a:rPr lang="en-US" sz="2400" b="0" kern="1200" dirty="0">
                <a:solidFill>
                  <a:schemeClr val="tx2"/>
                </a:solidFill>
              </a:rPr>
              <a:t> </a:t>
            </a:r>
            <a:endParaRPr lang="sl-SI" sz="2400" b="0" kern="1200" dirty="0">
              <a:solidFill>
                <a:schemeClr val="tx2"/>
              </a:solidFill>
            </a:endParaRPr>
          </a:p>
          <a:p>
            <a:pPr lvl="1"/>
            <a:r>
              <a:rPr lang="sl-SI" sz="1800" b="0" dirty="0"/>
              <a:t>A</a:t>
            </a:r>
            <a:r>
              <a:rPr lang="en-US" sz="1800" b="0" dirty="0"/>
              <a:t> cost-e</a:t>
            </a:r>
            <a:r>
              <a:rPr lang="sl-SI" sz="1800" b="0" dirty="0" err="1"/>
              <a:t>ff</a:t>
            </a:r>
            <a:r>
              <a:rPr lang="en-US" sz="1800" b="0" dirty="0" err="1"/>
              <a:t>ective</a:t>
            </a:r>
            <a:r>
              <a:rPr lang="en-US" sz="1800" b="0" dirty="0"/>
              <a:t> way of instrumenting large areas for charged</a:t>
            </a:r>
            <a:r>
              <a:rPr lang="sl-SI" sz="1800" b="0" dirty="0"/>
              <a:t> </a:t>
            </a:r>
            <a:r>
              <a:rPr lang="en-US" sz="1800" b="0" dirty="0"/>
              <a:t>particle tracking at relatively low material budget. With the availability of small-pitch</a:t>
            </a:r>
            <a:r>
              <a:rPr lang="sl-SI" sz="1800" b="0" dirty="0"/>
              <a:t> </a:t>
            </a:r>
            <a:r>
              <a:rPr lang="en-US" sz="1800" b="0" dirty="0" err="1"/>
              <a:t>SiPM</a:t>
            </a:r>
            <a:r>
              <a:rPr lang="en-US" sz="1800" b="0" dirty="0"/>
              <a:t> arrays, high resolutions are possible</a:t>
            </a:r>
            <a:r>
              <a:rPr lang="sl-SI" sz="1800" b="0" dirty="0"/>
              <a:t> (</a:t>
            </a:r>
            <a:r>
              <a:rPr lang="en-US" sz="1800" b="0" dirty="0" err="1"/>
              <a:t>LHCb</a:t>
            </a:r>
            <a:r>
              <a:rPr lang="en-US" sz="1800" b="0" dirty="0"/>
              <a:t> </a:t>
            </a:r>
            <a:r>
              <a:rPr lang="en-US" sz="1800" b="0" dirty="0" err="1"/>
              <a:t>SciFi</a:t>
            </a:r>
            <a:r>
              <a:rPr lang="en-US" sz="1800" b="0" dirty="0"/>
              <a:t> tracker upgrade</a:t>
            </a:r>
            <a:r>
              <a:rPr lang="sl-SI" sz="1800" b="0" dirty="0"/>
              <a:t>)</a:t>
            </a:r>
          </a:p>
          <a:p>
            <a:pPr>
              <a:buSzPct val="108000"/>
              <a:buFont typeface="Wingdings" panose="05000000000000000000" pitchFamily="2" charset="2"/>
              <a:buChar char="§"/>
            </a:pPr>
            <a:r>
              <a:rPr lang="sl-SI" sz="2400" b="0" kern="1200" dirty="0">
                <a:solidFill>
                  <a:schemeClr val="tx2"/>
                </a:solidFill>
              </a:rPr>
              <a:t>F</a:t>
            </a:r>
            <a:r>
              <a:rPr lang="en-US" sz="2400" b="0" kern="1200" dirty="0" err="1">
                <a:solidFill>
                  <a:schemeClr val="tx2"/>
                </a:solidFill>
              </a:rPr>
              <a:t>urther</a:t>
            </a:r>
            <a:r>
              <a:rPr lang="en-US" sz="2400" b="0" kern="1200" dirty="0">
                <a:solidFill>
                  <a:schemeClr val="tx2"/>
                </a:solidFill>
              </a:rPr>
              <a:t> advance</a:t>
            </a:r>
            <a:r>
              <a:rPr lang="sl-SI" sz="2400" b="0" kern="1200" dirty="0">
                <a:solidFill>
                  <a:schemeClr val="tx2"/>
                </a:solidFill>
              </a:rPr>
              <a:t>s in</a:t>
            </a:r>
            <a:r>
              <a:rPr lang="en-US" sz="2400" b="0" kern="1200" dirty="0">
                <a:solidFill>
                  <a:schemeClr val="tx2"/>
                </a:solidFill>
              </a:rPr>
              <a:t> the technology, e.g. for a second upgrade</a:t>
            </a:r>
            <a:r>
              <a:rPr lang="sl-SI" sz="2400" b="0" kern="1200" dirty="0">
                <a:solidFill>
                  <a:schemeClr val="tx2"/>
                </a:solidFill>
              </a:rPr>
              <a:t> </a:t>
            </a:r>
            <a:r>
              <a:rPr lang="en-US" sz="2400" b="0" kern="1200" dirty="0">
                <a:solidFill>
                  <a:schemeClr val="tx2"/>
                </a:solidFill>
              </a:rPr>
              <a:t>of the tracker envisaged for the High-Luminosity LHC</a:t>
            </a:r>
            <a:r>
              <a:rPr lang="sl-SI" sz="2400" b="0" kern="1200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sl-SI" sz="1800" b="0" dirty="0" err="1"/>
              <a:t>Optimize</a:t>
            </a:r>
            <a:r>
              <a:rPr lang="sl-SI" sz="1800" b="0" dirty="0"/>
              <a:t> </a:t>
            </a:r>
            <a:r>
              <a:rPr lang="en-US" sz="1800" b="0" dirty="0"/>
              <a:t>photo-sensor </a:t>
            </a:r>
            <a:r>
              <a:rPr lang="sl-SI" sz="1800" b="0" dirty="0" err="1"/>
              <a:t>and</a:t>
            </a:r>
            <a:r>
              <a:rPr lang="en-US" sz="1800" b="0" dirty="0"/>
              <a:t> optical </a:t>
            </a:r>
            <a:r>
              <a:rPr lang="sl-SI" sz="1800" b="0" dirty="0"/>
              <a:t>fi</a:t>
            </a:r>
            <a:r>
              <a:rPr lang="en-US" sz="1800" b="0" dirty="0" err="1"/>
              <a:t>bers</a:t>
            </a:r>
            <a:r>
              <a:rPr lang="en-US" sz="1800" b="0" dirty="0"/>
              <a:t> need to be </a:t>
            </a:r>
            <a:r>
              <a:rPr lang="en-US" sz="1800" b="0" dirty="0" err="1"/>
              <a:t>optimised</a:t>
            </a:r>
            <a:r>
              <a:rPr lang="en-US" sz="1800" b="0" dirty="0"/>
              <a:t> </a:t>
            </a:r>
            <a:r>
              <a:rPr lang="sl-SI" sz="1800" b="0" dirty="0" err="1"/>
              <a:t>for</a:t>
            </a:r>
            <a:r>
              <a:rPr lang="sl-SI" sz="1800" b="0" dirty="0"/>
              <a:t> a </a:t>
            </a:r>
            <a:r>
              <a:rPr lang="en-US" sz="1800" b="0" dirty="0"/>
              <a:t>higher light yield, allowing for</a:t>
            </a:r>
            <a:r>
              <a:rPr lang="sl-SI" sz="1800" b="0" dirty="0"/>
              <a:t> </a:t>
            </a:r>
            <a:r>
              <a:rPr lang="en-US" sz="1800" b="0" dirty="0"/>
              <a:t>smaller diameters and thus higher precision and improved radiation tolerance.</a:t>
            </a:r>
          </a:p>
          <a:p>
            <a:pPr>
              <a:buSzPct val="108000"/>
              <a:buFont typeface="Wingdings" panose="05000000000000000000" pitchFamily="2" charset="2"/>
              <a:buChar char="§"/>
            </a:pPr>
            <a:r>
              <a:rPr lang="en-US" sz="2400" b="0" kern="1200" dirty="0">
                <a:solidFill>
                  <a:schemeClr val="tx2"/>
                </a:solidFill>
              </a:rPr>
              <a:t>Open issues: </a:t>
            </a:r>
            <a:endParaRPr lang="sl-SI" sz="2400" b="0" kern="1200" dirty="0">
              <a:solidFill>
                <a:schemeClr val="tx2"/>
              </a:solidFill>
            </a:endParaRPr>
          </a:p>
          <a:p>
            <a:pPr lvl="1"/>
            <a:r>
              <a:rPr lang="en-US" sz="1800" b="0" dirty="0"/>
              <a:t>Radiation tolerance, </a:t>
            </a:r>
            <a:r>
              <a:rPr lang="sl-SI" sz="1800" b="0" dirty="0"/>
              <a:t>s</a:t>
            </a:r>
            <a:r>
              <a:rPr lang="en-US" sz="1800" b="0" dirty="0"/>
              <a:t>peed, </a:t>
            </a:r>
            <a:r>
              <a:rPr lang="sl-SI" sz="1800" b="0" dirty="0"/>
              <a:t>e</a:t>
            </a:r>
            <a:r>
              <a:rPr lang="en-US" sz="1800" b="0" dirty="0"/>
              <a:t>mission spectrum</a:t>
            </a:r>
          </a:p>
          <a:p>
            <a:pPr>
              <a:buSzPct val="108000"/>
              <a:buFont typeface="Wingdings" panose="05000000000000000000" pitchFamily="2" charset="2"/>
              <a:buChar char="§"/>
            </a:pPr>
            <a:r>
              <a:rPr lang="en-US" sz="2400" b="0" kern="1200" dirty="0">
                <a:solidFill>
                  <a:schemeClr val="tx2"/>
                </a:solidFill>
              </a:rPr>
              <a:t>Innovative materials</a:t>
            </a:r>
            <a:r>
              <a:rPr lang="sl-SI" sz="2400" b="0" kern="1200" dirty="0">
                <a:solidFill>
                  <a:schemeClr val="tx2"/>
                </a:solidFill>
              </a:rPr>
              <a:t>: </a:t>
            </a:r>
            <a:r>
              <a:rPr lang="en-US" sz="2400" b="0" kern="1200" dirty="0">
                <a:solidFill>
                  <a:schemeClr val="tx2"/>
                </a:solidFill>
              </a:rPr>
              <a:t>Nanostructured-</a:t>
            </a:r>
            <a:r>
              <a:rPr lang="en-US" sz="2400" b="0" kern="1200" dirty="0" err="1">
                <a:solidFill>
                  <a:schemeClr val="tx2"/>
                </a:solidFill>
              </a:rPr>
              <a:t>Organo</a:t>
            </a:r>
            <a:r>
              <a:rPr lang="en-US" sz="2400" b="0" kern="1200" dirty="0">
                <a:solidFill>
                  <a:schemeClr val="tx2"/>
                </a:solidFill>
              </a:rPr>
              <a:t>-silicon-</a:t>
            </a:r>
            <a:r>
              <a:rPr lang="en-US" sz="2400" b="0" kern="1200" dirty="0" err="1">
                <a:solidFill>
                  <a:schemeClr val="tx2"/>
                </a:solidFill>
              </a:rPr>
              <a:t>Luminophores</a:t>
            </a:r>
            <a:r>
              <a:rPr lang="en-US" sz="2400" b="0" kern="1200" dirty="0">
                <a:solidFill>
                  <a:schemeClr val="tx2"/>
                </a:solidFill>
              </a:rPr>
              <a:t> (NOL)</a:t>
            </a:r>
            <a:r>
              <a:rPr lang="sl-SI" sz="2400" b="0" kern="1200" dirty="0">
                <a:solidFill>
                  <a:schemeClr val="tx2"/>
                </a:solidFill>
              </a:rPr>
              <a:t> </a:t>
            </a:r>
            <a:r>
              <a:rPr lang="en-US" sz="2400" b="0" kern="1200" dirty="0">
                <a:solidFill>
                  <a:schemeClr val="tx2"/>
                </a:solidFill>
              </a:rPr>
              <a:t>scintillators</a:t>
            </a:r>
            <a:r>
              <a:rPr lang="sl-SI" sz="2400" b="0" kern="1200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sl-SI" sz="1800" b="0" dirty="0"/>
              <a:t>E</a:t>
            </a:r>
            <a:r>
              <a:rPr lang="en-US" sz="1800" b="0" dirty="0" err="1"/>
              <a:t>xhibit</a:t>
            </a:r>
            <a:r>
              <a:rPr lang="en-US" sz="1800" b="0" dirty="0"/>
              <a:t> stronger and faster light output than presently achieved. </a:t>
            </a:r>
            <a:endParaRPr lang="sl-SI" sz="1800" b="0" dirty="0"/>
          </a:p>
          <a:p>
            <a:pPr lvl="1"/>
            <a:r>
              <a:rPr lang="en-US" sz="1800" b="0" dirty="0"/>
              <a:t>D</a:t>
            </a:r>
            <a:r>
              <a:rPr lang="sl-SI" sz="1800" b="0" dirty="0" err="1"/>
              <a:t>ecay</a:t>
            </a:r>
            <a:r>
              <a:rPr lang="sl-SI" sz="1800" b="0" dirty="0"/>
              <a:t> </a:t>
            </a:r>
            <a:r>
              <a:rPr lang="en-US" sz="1800" b="0" dirty="0"/>
              <a:t>time: NOL </a:t>
            </a:r>
            <a:r>
              <a:rPr lang="sl-SI" sz="1800" b="0" dirty="0"/>
              <a:t>fi</a:t>
            </a:r>
            <a:r>
              <a:rPr lang="en-US" sz="1800" b="0" dirty="0" err="1"/>
              <a:t>bres</a:t>
            </a:r>
            <a:r>
              <a:rPr lang="en-US" sz="1800" b="0" dirty="0"/>
              <a:t> are almost a factor 2 (6) faster than the best blue (green) standard</a:t>
            </a:r>
            <a:r>
              <a:rPr lang="sl-SI" sz="1800" b="0" dirty="0"/>
              <a:t> fi</a:t>
            </a:r>
            <a:r>
              <a:rPr lang="en-US" sz="1800" b="0" dirty="0" err="1"/>
              <a:t>bres</a:t>
            </a:r>
            <a:r>
              <a:rPr lang="en-US" sz="1800" b="0" dirty="0"/>
              <a:t>, which makes them very interesting for time critical applications </a:t>
            </a:r>
            <a:endParaRPr lang="sl-SI" sz="1800" b="0" dirty="0"/>
          </a:p>
          <a:p>
            <a:pPr lvl="1"/>
            <a:r>
              <a:rPr lang="en-US" sz="1800" b="0" dirty="0"/>
              <a:t>Radiation hard</a:t>
            </a:r>
            <a:r>
              <a:rPr lang="sl-SI" sz="1800" b="0" dirty="0"/>
              <a:t>n</a:t>
            </a:r>
            <a:r>
              <a:rPr lang="en-US" sz="1800" b="0" dirty="0" err="1"/>
              <a:t>ess</a:t>
            </a:r>
            <a:r>
              <a:rPr lang="en-US" sz="1800" b="0" dirty="0"/>
              <a:t> (X-rays to a dose of 1 </a:t>
            </a:r>
            <a:r>
              <a:rPr lang="en-US" sz="1800" b="0" dirty="0" err="1"/>
              <a:t>kGy</a:t>
            </a:r>
            <a:r>
              <a:rPr lang="en-US" sz="1800" b="0" dirty="0"/>
              <a:t>): </a:t>
            </a:r>
            <a:r>
              <a:rPr lang="sl-SI" sz="1800" b="0" dirty="0"/>
              <a:t>d</a:t>
            </a:r>
            <a:r>
              <a:rPr lang="en-US" sz="1800" b="0" dirty="0" err="1"/>
              <a:t>amage</a:t>
            </a:r>
            <a:r>
              <a:rPr lang="en-US" sz="1800" b="0" dirty="0"/>
              <a:t> is as expected on a level comparable to</a:t>
            </a:r>
            <a:r>
              <a:rPr lang="sl-SI" sz="1800" b="0" dirty="0"/>
              <a:t> </a:t>
            </a:r>
            <a:r>
              <a:rPr lang="en-US" sz="1800" b="0" dirty="0"/>
              <a:t>reference </a:t>
            </a:r>
            <a:r>
              <a:rPr lang="sl-SI" sz="1800" b="0"/>
              <a:t>fi</a:t>
            </a:r>
            <a:r>
              <a:rPr lang="en-US" sz="1800" b="0" smtClean="0"/>
              <a:t>bres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490052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10829636" cy="609600"/>
          </a:xfrm>
        </p:spPr>
        <p:txBody>
          <a:bodyPr/>
          <a:lstStyle/>
          <a:p>
            <a:r>
              <a:rPr lang="en-GB" dirty="0"/>
              <a:t>Tentative </a:t>
            </a:r>
            <a:r>
              <a:rPr lang="en-GB"/>
              <a:t>Programme </a:t>
            </a:r>
            <a:r>
              <a:rPr lang="en-GB" smtClean="0"/>
              <a:t>for </a:t>
            </a:r>
            <a:r>
              <a:rPr lang="en-GB"/>
              <a:t>Community </a:t>
            </a:r>
            <a:r>
              <a:rPr lang="en-GB" smtClean="0"/>
              <a:t>Meeting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7356" y="1087179"/>
            <a:ext cx="4697480" cy="49859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Tue, 16/05, morning, 0.5h</a:t>
            </a:r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Introduction, the Roadmap, purpose of the meeting, timeline, results of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Session </a:t>
            </a:r>
            <a:r>
              <a:rPr lang="en-GB" b="1" dirty="0" err="1" smtClean="0"/>
              <a:t>Photodetection</a:t>
            </a:r>
            <a:r>
              <a:rPr lang="en-GB" b="1" dirty="0" smtClean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SiPM</a:t>
            </a:r>
            <a:r>
              <a:rPr lang="en-GB" dirty="0" smtClean="0"/>
              <a:t>, SPAD, PMT, MCP	12 talks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Session </a:t>
            </a:r>
            <a:r>
              <a:rPr lang="en-GB" b="1" dirty="0" smtClean="0"/>
              <a:t>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Software</a:t>
            </a:r>
            <a:endParaRPr lang="en-GB" b="1" dirty="0"/>
          </a:p>
          <a:p>
            <a:endParaRPr lang="en-GB" b="1" dirty="0"/>
          </a:p>
          <a:p>
            <a:r>
              <a:rPr lang="en-GB" b="1" dirty="0" smtClean="0"/>
              <a:t>Session </a:t>
            </a:r>
            <a:r>
              <a:rPr lang="en-GB" b="1" dirty="0" smtClean="0"/>
              <a:t>Particle </a:t>
            </a:r>
            <a:r>
              <a:rPr lang="en-GB" b="1" dirty="0" smtClean="0"/>
              <a:t>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RICH/DIRC</a:t>
            </a:r>
            <a:r>
              <a:rPr lang="en-GB" dirty="0" smtClean="0"/>
              <a:t>	</a:t>
            </a:r>
            <a:endParaRPr lang="en-GB" dirty="0" smtClean="0"/>
          </a:p>
          <a:p>
            <a:pPr marL="285750" indent="-285750" defTabSz="762000">
              <a:buFont typeface="Arial" panose="020B0604020202020204" pitchFamily="34" charset="0"/>
              <a:buChar char="•"/>
            </a:pPr>
            <a:r>
              <a:rPr lang="en-GB" dirty="0" smtClean="0"/>
              <a:t>TOF/TORCH</a:t>
            </a:r>
            <a:r>
              <a:rPr lang="en-GB" dirty="0" smtClean="0"/>
              <a:t>	</a:t>
            </a:r>
            <a:endParaRPr lang="en-GB" dirty="0" smtClean="0"/>
          </a:p>
          <a:p>
            <a:endParaRPr lang="en-GB" sz="2400" b="1" dirty="0"/>
          </a:p>
          <a:p>
            <a:r>
              <a:rPr lang="en-GB" sz="2400" b="1" dirty="0" smtClean="0"/>
              <a:t>Social dinner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42649" y="1087180"/>
            <a:ext cx="5198187" cy="5078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Wed, 17/05</a:t>
            </a:r>
          </a:p>
          <a:p>
            <a:endParaRPr lang="en-GB" b="1" dirty="0" smtClean="0"/>
          </a:p>
          <a:p>
            <a:r>
              <a:rPr lang="en-GB" b="1" dirty="0" smtClean="0"/>
              <a:t>Session ‘blue </a:t>
            </a:r>
            <a:r>
              <a:rPr lang="en-GB" b="1" dirty="0" smtClean="0"/>
              <a:t>sky’, special, etc</a:t>
            </a:r>
            <a:r>
              <a:rPr lang="en-GB" b="1" dirty="0" smtClean="0"/>
              <a:t>.</a:t>
            </a:r>
          </a:p>
          <a:p>
            <a:endParaRPr lang="en-GB" dirty="0" smtClean="0"/>
          </a:p>
          <a:p>
            <a:r>
              <a:rPr lang="en-GB" b="1" dirty="0" smtClean="0"/>
              <a:t>Session Organisation 1 </a:t>
            </a: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Introduction to </a:t>
            </a:r>
            <a:r>
              <a:rPr lang="en-GB" dirty="0" smtClean="0"/>
              <a:t>Organisation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Presentation of groups and their interests</a:t>
            </a:r>
          </a:p>
          <a:p>
            <a:endParaRPr lang="en-GB" dirty="0" smtClean="0"/>
          </a:p>
          <a:p>
            <a:r>
              <a:rPr lang="en-GB" b="1" dirty="0" smtClean="0"/>
              <a:t>Session Organisation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Structure of DRD4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Which WPs? Scopes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Common projects </a:t>
            </a:r>
          </a:p>
          <a:p>
            <a:endParaRPr lang="en-GB" dirty="0" smtClean="0"/>
          </a:p>
          <a:p>
            <a:r>
              <a:rPr lang="en-GB" b="1" dirty="0" smtClean="0"/>
              <a:t>Session Organisation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Proposal, content, timeline, signatories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Contributors</a:t>
            </a:r>
          </a:p>
          <a:p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3216559" y="4467644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/>
            <a:r>
              <a:rPr lang="en-GB" dirty="0"/>
              <a:t>6 talks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16558" y="364030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/>
            <a:r>
              <a:rPr lang="en-GB" dirty="0" smtClean="0"/>
              <a:t>3 </a:t>
            </a:r>
            <a:r>
              <a:rPr lang="en-GB" dirty="0"/>
              <a:t>talks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15217" y="164117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/>
            <a:r>
              <a:rPr lang="en-GB" dirty="0" smtClean="0"/>
              <a:t>3 </a:t>
            </a:r>
            <a:r>
              <a:rPr lang="en-GB" dirty="0"/>
              <a:t>talks</a:t>
            </a:r>
          </a:p>
        </p:txBody>
      </p:sp>
    </p:spTree>
    <p:extLst>
      <p:ext uri="{BB962C8B-B14F-4D97-AF65-F5344CB8AC3E}">
        <p14:creationId xmlns:p14="http://schemas.microsoft.com/office/powerpoint/2010/main" val="2434112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DRD4: timeline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600075" y="1247940"/>
            <a:ext cx="10566400" cy="4842166"/>
            <a:chOff x="533400" y="885990"/>
            <a:chExt cx="10566400" cy="4842166"/>
          </a:xfrm>
        </p:grpSpPr>
        <p:sp>
          <p:nvSpPr>
            <p:cNvPr id="4" name="Rectangle 3"/>
            <p:cNvSpPr/>
            <p:nvPr/>
          </p:nvSpPr>
          <p:spPr>
            <a:xfrm>
              <a:off x="5334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3462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590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718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784600" y="28067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597400" y="2806700"/>
              <a:ext cx="812800" cy="4318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10200" y="2806700"/>
              <a:ext cx="812800" cy="4318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223000" y="28067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35800" y="28067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848600" y="28067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6614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4742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287000" y="2819400"/>
              <a:ext cx="812800" cy="431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67799" y="4110501"/>
              <a:ext cx="2051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24/02  Send invitation  =&gt;</a:t>
              </a:r>
              <a:endParaRPr lang="en-GB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04572" y="4329439"/>
              <a:ext cx="2489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08/03 Small zoom meeting  =&gt;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748354" y="4138168"/>
              <a:ext cx="21071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Send out questionnaire =&gt;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1258821" y="4135700"/>
              <a:ext cx="2102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questionnaire returned =&gt;</a:t>
              </a:r>
              <a:endParaRPr lang="en-GB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347516" y="4087449"/>
              <a:ext cx="2005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>
                  <a:solidFill>
                    <a:srgbClr val="FF0000"/>
                  </a:solidFill>
                </a:rPr>
                <a:t>Community meeting =&gt;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2937375" y="4050100"/>
              <a:ext cx="195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Constitution meeting =&gt;</a:t>
              </a:r>
              <a:endParaRPr lang="en-GB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2615852" y="4111847"/>
              <a:ext cx="19461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Start proposal writing=&gt;</a:t>
              </a:r>
              <a:endParaRPr lang="en-GB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3421339" y="4029325"/>
              <a:ext cx="1889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Proposal completed =&gt;</a:t>
              </a:r>
              <a:endParaRPr lang="en-GB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87200" y="3378510"/>
              <a:ext cx="1637497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Low efficiency !</a:t>
              </a:r>
            </a:p>
            <a:p>
              <a:endParaRPr lang="en-GB" sz="1400" dirty="0"/>
            </a:p>
            <a:p>
              <a:r>
                <a:rPr lang="en-GB" sz="1400" dirty="0" smtClean="0"/>
                <a:t>Many people absent!</a:t>
              </a:r>
            </a:p>
            <a:p>
              <a:endParaRPr lang="fr-CH" sz="1400" dirty="0"/>
            </a:p>
            <a:p>
              <a:r>
                <a:rPr lang="fr-CH" sz="1400" dirty="0" err="1" smtClean="0"/>
                <a:t>We’ll</a:t>
              </a:r>
              <a:r>
                <a:rPr lang="fr-CH" sz="1400" dirty="0" smtClean="0"/>
                <a:t> </a:t>
              </a:r>
              <a:r>
                <a:rPr lang="fr-CH" sz="1400" dirty="0" err="1" smtClean="0"/>
                <a:t>ask</a:t>
              </a:r>
              <a:r>
                <a:rPr lang="fr-CH" sz="1400" dirty="0" smtClean="0"/>
                <a:t> for a few </a:t>
              </a:r>
              <a:r>
                <a:rPr lang="fr-CH" sz="1400" dirty="0" err="1" smtClean="0"/>
                <a:t>weeks</a:t>
              </a:r>
              <a:r>
                <a:rPr lang="fr-CH" sz="1400" dirty="0" smtClean="0"/>
                <a:t> extra, if </a:t>
              </a:r>
              <a:r>
                <a:rPr lang="fr-CH" sz="1400" dirty="0" err="1" smtClean="0"/>
                <a:t>needed</a:t>
              </a:r>
              <a:r>
                <a:rPr lang="fr-CH" sz="1400" dirty="0" smtClean="0"/>
                <a:t>.</a:t>
              </a:r>
              <a:endParaRPr lang="en-GB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8755421" y="4042026"/>
              <a:ext cx="16348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dirty="0" smtClean="0"/>
                <a:t>Start of activities =&gt;</a:t>
              </a:r>
              <a:endParaRPr lang="en-GB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9303" y="885990"/>
              <a:ext cx="3089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2800" dirty="0" smtClean="0"/>
                <a:t>DRD4 </a:t>
              </a:r>
              <a:r>
                <a:rPr lang="fr-CH" sz="2800" dirty="0" err="1" smtClean="0"/>
                <a:t>Timeline</a:t>
              </a:r>
              <a:endParaRPr lang="en-GB" sz="2800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5391347" y="2005428"/>
              <a:ext cx="0" cy="681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359529" y="959874"/>
              <a:ext cx="21013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dirty="0" smtClean="0"/>
                <a:t>31.07.2023</a:t>
              </a:r>
            </a:p>
            <a:p>
              <a:pPr algn="ctr"/>
              <a:r>
                <a:rPr lang="fr-CH" dirty="0" smtClean="0"/>
                <a:t>Official deadline for </a:t>
              </a:r>
            </a:p>
            <a:p>
              <a:pPr algn="ctr"/>
              <a:r>
                <a:rPr lang="fr-CH" dirty="0" err="1" smtClean="0"/>
                <a:t>proposal</a:t>
              </a:r>
              <a:r>
                <a:rPr lang="fr-CH" dirty="0" smtClean="0"/>
                <a:t> </a:t>
              </a:r>
              <a:r>
                <a:rPr lang="fr-CH" dirty="0" err="1" smtClean="0"/>
                <a:t>submission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 rot="5400000">
              <a:off x="2579298" y="1851540"/>
              <a:ext cx="17156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 smtClean="0">
                  <a:solidFill>
                    <a:srgbClr val="FF0000"/>
                  </a:solidFill>
                </a:rPr>
                <a:t>TODAY   =&gt; 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12965" y="3255344"/>
            <a:ext cx="1021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Feb     Mar      Apr      May     Jun      Jul       Aug       Sep     Oct       Nov     Dec      Jan/2024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085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388" y="233083"/>
            <a:ext cx="9768541" cy="609600"/>
          </a:xfrm>
        </p:spPr>
        <p:txBody>
          <a:bodyPr/>
          <a:lstStyle/>
          <a:p>
            <a:r>
              <a:rPr lang="en-GB" smtClean="0"/>
              <a:t> Community meeting and survey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306" y="1396705"/>
            <a:ext cx="11161059" cy="5083735"/>
          </a:xfrm>
        </p:spPr>
        <p:txBody>
          <a:bodyPr/>
          <a:lstStyle/>
          <a:p>
            <a:r>
              <a:rPr lang="en-GB" sz="1800" dirty="0" smtClean="0">
                <a:solidFill>
                  <a:schemeClr val="accent6"/>
                </a:solidFill>
              </a:rPr>
              <a:t>8 March 2023		Small meeting (zoom) with representatives of major experiments and 				groups (~20 participants)</a:t>
            </a:r>
          </a:p>
          <a:p>
            <a:pPr lvl="6"/>
            <a:r>
              <a:rPr lang="en-GB" dirty="0">
                <a:solidFill>
                  <a:schemeClr val="accent6"/>
                </a:solidFill>
              </a:rPr>
              <a:t>https://indico.cern.ch/event/1263718</a:t>
            </a:r>
            <a:r>
              <a:rPr lang="en-GB" dirty="0" smtClean="0">
                <a:solidFill>
                  <a:schemeClr val="accent6"/>
                </a:solidFill>
              </a:rPr>
              <a:t>/</a:t>
            </a:r>
          </a:p>
          <a:p>
            <a:pPr marL="2743200" lvl="6" indent="0">
              <a:buNone/>
            </a:pPr>
            <a:endParaRPr lang="en-GB" dirty="0" smtClean="0">
              <a:solidFill>
                <a:schemeClr val="accent6"/>
              </a:solidFill>
            </a:endParaRPr>
          </a:p>
          <a:p>
            <a:r>
              <a:rPr lang="en-GB" sz="1800" dirty="0" smtClean="0">
                <a:solidFill>
                  <a:schemeClr val="accent6"/>
                </a:solidFill>
              </a:rPr>
              <a:t>April	 2023		Survey conducted : 40 groups and 43 individuals  </a:t>
            </a:r>
          </a:p>
          <a:p>
            <a:pPr lvl="6"/>
            <a:r>
              <a:rPr lang="en-GB" dirty="0" smtClean="0">
                <a:solidFill>
                  <a:schemeClr val="accent6"/>
                </a:solidFill>
              </a:rPr>
              <a:t>Many small groups, many experiments</a:t>
            </a:r>
          </a:p>
          <a:p>
            <a:endParaRPr lang="en-GB" sz="1800" dirty="0" smtClean="0">
              <a:solidFill>
                <a:schemeClr val="accent6"/>
              </a:solidFill>
            </a:endParaRPr>
          </a:p>
          <a:p>
            <a:r>
              <a:rPr lang="en-GB" sz="1800" dirty="0" smtClean="0">
                <a:solidFill>
                  <a:srgbClr val="C00000"/>
                </a:solidFill>
              </a:rPr>
              <a:t>16 – 17 May 2023	TF-4 community meeting</a:t>
            </a:r>
          </a:p>
          <a:p>
            <a:pPr lvl="6"/>
            <a:r>
              <a:rPr lang="en-GB" dirty="0" smtClean="0">
                <a:solidFill>
                  <a:srgbClr val="C00000"/>
                </a:solidFill>
              </a:rPr>
              <a:t>https</a:t>
            </a:r>
            <a:r>
              <a:rPr lang="en-GB" dirty="0">
                <a:solidFill>
                  <a:srgbClr val="C00000"/>
                </a:solidFill>
              </a:rPr>
              <a:t>://indico.cern.ch/event/1263731</a:t>
            </a:r>
            <a:r>
              <a:rPr lang="en-GB" dirty="0" smtClean="0">
                <a:solidFill>
                  <a:srgbClr val="C00000"/>
                </a:solidFill>
              </a:rPr>
              <a:t>/ </a:t>
            </a:r>
          </a:p>
          <a:p>
            <a:pPr lvl="6"/>
            <a:r>
              <a:rPr lang="en-GB" dirty="0" smtClean="0">
                <a:solidFill>
                  <a:srgbClr val="C00000"/>
                </a:solidFill>
              </a:rPr>
              <a:t>91 </a:t>
            </a:r>
            <a:r>
              <a:rPr lang="en-GB" dirty="0" smtClean="0">
                <a:solidFill>
                  <a:srgbClr val="C00000"/>
                </a:solidFill>
              </a:rPr>
              <a:t>registrations so </a:t>
            </a:r>
            <a:r>
              <a:rPr lang="en-GB" dirty="0" smtClean="0">
                <a:solidFill>
                  <a:srgbClr val="C00000"/>
                </a:solidFill>
              </a:rPr>
              <a:t>far (55 present)</a:t>
            </a:r>
            <a:endParaRPr lang="en-GB" dirty="0">
              <a:solidFill>
                <a:srgbClr val="C00000"/>
              </a:solidFill>
            </a:endParaRPr>
          </a:p>
          <a:p>
            <a:pPr lvl="6"/>
            <a:r>
              <a:rPr lang="en-GB" dirty="0" smtClean="0">
                <a:solidFill>
                  <a:srgbClr val="C00000"/>
                </a:solidFill>
              </a:rPr>
              <a:t>24 abstracts</a:t>
            </a:r>
          </a:p>
          <a:p>
            <a:pPr lvl="6"/>
            <a:r>
              <a:rPr lang="en-GB" dirty="0" smtClean="0">
                <a:solidFill>
                  <a:srgbClr val="C00000"/>
                </a:solidFill>
              </a:rPr>
              <a:t>40 </a:t>
            </a:r>
            <a:r>
              <a:rPr lang="en-GB" dirty="0" err="1" smtClean="0">
                <a:solidFill>
                  <a:srgbClr val="C00000"/>
                </a:solidFill>
              </a:rPr>
              <a:t>partipants</a:t>
            </a:r>
            <a:r>
              <a:rPr lang="en-GB" dirty="0" smtClean="0">
                <a:solidFill>
                  <a:srgbClr val="C00000"/>
                </a:solidFill>
              </a:rPr>
              <a:t> to dinner</a:t>
            </a:r>
            <a:endParaRPr lang="en-GB" dirty="0" smtClean="0">
              <a:solidFill>
                <a:srgbClr val="C00000"/>
              </a:solidFill>
            </a:endParaRPr>
          </a:p>
          <a:p>
            <a:pPr lvl="6"/>
            <a:endParaRPr lang="en-GB" dirty="0" smtClean="0">
              <a:solidFill>
                <a:schemeClr val="accent6"/>
              </a:solidFill>
            </a:endParaRPr>
          </a:p>
          <a:p>
            <a:r>
              <a:rPr lang="en-GB" sz="1800" dirty="0" smtClean="0">
                <a:solidFill>
                  <a:schemeClr val="accent6"/>
                </a:solidFill>
              </a:rPr>
              <a:t>31 July 2023		Ultimate deadline for submission of proposal</a:t>
            </a:r>
          </a:p>
          <a:p>
            <a:pPr lvl="6"/>
            <a:r>
              <a:rPr lang="en-GB" dirty="0" smtClean="0">
                <a:solidFill>
                  <a:schemeClr val="accent6"/>
                </a:solidFill>
              </a:rPr>
              <a:t>20 pages, based on Roadmap ‘book’</a:t>
            </a:r>
            <a:endParaRPr lang="en-GB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1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694" y="182023"/>
            <a:ext cx="8567271" cy="609600"/>
          </a:xfrm>
        </p:spPr>
        <p:txBody>
          <a:bodyPr/>
          <a:lstStyle/>
          <a:p>
            <a:r>
              <a:rPr lang="en-GB" sz="2800" b="0" dirty="0" smtClean="0"/>
              <a:t>  DRD4 - Detector </a:t>
            </a:r>
            <a:r>
              <a:rPr lang="en-GB" sz="2800" b="0" dirty="0"/>
              <a:t>Research and Development </a:t>
            </a:r>
            <a:r>
              <a:rPr lang="en-GB" sz="2800" b="0" dirty="0" smtClean="0"/>
              <a:t>Themes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777" y="3841909"/>
            <a:ext cx="10261600" cy="2524182"/>
          </a:xfrm>
        </p:spPr>
        <p:txBody>
          <a:bodyPr/>
          <a:lstStyle/>
          <a:p>
            <a:r>
              <a:rPr lang="en-GB" sz="2000" b="0" dirty="0" smtClean="0"/>
              <a:t>Required </a:t>
            </a:r>
            <a:r>
              <a:rPr lang="en-GB" sz="2000" b="0" dirty="0"/>
              <a:t>for fast timing in Cerenkov and time of </a:t>
            </a:r>
            <a:r>
              <a:rPr lang="en-GB" sz="2000" b="0" dirty="0" smtClean="0"/>
              <a:t>flight </a:t>
            </a:r>
            <a:r>
              <a:rPr lang="en-GB" sz="2000" b="0" dirty="0"/>
              <a:t>detectors, for operation </a:t>
            </a:r>
            <a:r>
              <a:rPr lang="en-GB" sz="2000" b="0" dirty="0" smtClean="0"/>
              <a:t>with high </a:t>
            </a:r>
            <a:r>
              <a:rPr lang="en-GB" sz="2000" b="0" dirty="0"/>
              <a:t>particle </a:t>
            </a:r>
            <a:r>
              <a:rPr lang="en-GB" sz="2000" b="0" dirty="0" smtClean="0"/>
              <a:t>fluxes </a:t>
            </a:r>
            <a:r>
              <a:rPr lang="en-GB" sz="2000" b="0" dirty="0"/>
              <a:t>and pile-up, and in extending the wavelength coverage of </a:t>
            </a:r>
            <a:r>
              <a:rPr lang="en-GB" sz="2000" b="0" dirty="0" smtClean="0"/>
              <a:t>scintillation photons </a:t>
            </a:r>
            <a:r>
              <a:rPr lang="en-GB" sz="2000" b="0" dirty="0"/>
              <a:t>from noble gases and Cerenkov photons</a:t>
            </a:r>
            <a:r>
              <a:rPr lang="en-GB" sz="2000" b="0" dirty="0" smtClean="0"/>
              <a:t>.</a:t>
            </a:r>
          </a:p>
          <a:p>
            <a:r>
              <a:rPr lang="en-GB" sz="2000" b="0" dirty="0"/>
              <a:t>E</a:t>
            </a:r>
            <a:r>
              <a:rPr lang="en-GB" sz="2000" b="0" dirty="0" smtClean="0"/>
              <a:t>ssential </a:t>
            </a:r>
            <a:r>
              <a:rPr lang="en-GB" sz="2000" b="0" dirty="0"/>
              <a:t>for operation in the high-radiation environments at the HL-LHC, Belle II </a:t>
            </a:r>
            <a:r>
              <a:rPr lang="en-GB" sz="2000" b="0" dirty="0" smtClean="0"/>
              <a:t>Upgrade</a:t>
            </a:r>
            <a:r>
              <a:rPr lang="en-GB" sz="2000" b="0" dirty="0"/>
              <a:t>, EIC and FCC-</a:t>
            </a:r>
            <a:r>
              <a:rPr lang="en-GB" sz="2000" b="0" dirty="0" err="1"/>
              <a:t>hh</a:t>
            </a:r>
            <a:r>
              <a:rPr lang="en-GB" sz="2000" b="0"/>
              <a:t>; and similarly for cryogenic operation</a:t>
            </a:r>
            <a:r>
              <a:rPr lang="en-GB" sz="2000" b="0" smtClean="0"/>
              <a:t>.</a:t>
            </a:r>
          </a:p>
          <a:p>
            <a:r>
              <a:rPr lang="en-GB" sz="2000" b="0" smtClean="0"/>
              <a:t>Required </a:t>
            </a:r>
            <a:r>
              <a:rPr lang="en-GB" sz="2000" b="0"/>
              <a:t>for particle identication at HL-LHC, Belle II upgrade, EIC, and FCC-ee</a:t>
            </a:r>
            <a:r>
              <a:rPr lang="en-GB" sz="2000" b="0" smtClean="0"/>
              <a:t>.</a:t>
            </a:r>
          </a:p>
          <a:p>
            <a:r>
              <a:rPr lang="en-GB" sz="2000" b="0"/>
              <a:t>As a complementary approach for particle </a:t>
            </a:r>
            <a:r>
              <a:rPr lang="en-GB" sz="2000" b="0" smtClean="0"/>
              <a:t>identification </a:t>
            </a:r>
            <a:r>
              <a:rPr lang="en-GB" sz="2000" b="0"/>
              <a:t>at HL-LHC, EIC and FCC-ee.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4470" y="836509"/>
            <a:ext cx="12454176" cy="828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1665184"/>
            <a:ext cx="12552218" cy="1915536"/>
          </a:xfrm>
          <a:prstGeom prst="rect">
            <a:avLst/>
          </a:prstGeom>
        </p:spPr>
      </p:pic>
      <p:sp>
        <p:nvSpPr>
          <p:cNvPr id="9" name="Curved Right Arrow 8"/>
          <p:cNvSpPr/>
          <p:nvPr/>
        </p:nvSpPr>
        <p:spPr bwMode="auto">
          <a:xfrm>
            <a:off x="125505" y="1710070"/>
            <a:ext cx="1353671" cy="2663466"/>
          </a:xfrm>
          <a:prstGeom prst="curvedRightArrow">
            <a:avLst/>
          </a:prstGeom>
          <a:solidFill>
            <a:srgbClr val="FF7C80">
              <a:alpha val="42745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Curved Right Arrow 9"/>
          <p:cNvSpPr/>
          <p:nvPr/>
        </p:nvSpPr>
        <p:spPr bwMode="auto">
          <a:xfrm>
            <a:off x="125505" y="2401448"/>
            <a:ext cx="1353671" cy="3013233"/>
          </a:xfrm>
          <a:prstGeom prst="curvedRightArrow">
            <a:avLst/>
          </a:prstGeom>
          <a:solidFill>
            <a:schemeClr val="accent5">
              <a:lumMod val="75000"/>
              <a:alpha val="43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Curved Right Arrow 10"/>
          <p:cNvSpPr/>
          <p:nvPr/>
        </p:nvSpPr>
        <p:spPr bwMode="auto">
          <a:xfrm>
            <a:off x="125505" y="2745966"/>
            <a:ext cx="1353671" cy="3255139"/>
          </a:xfrm>
          <a:prstGeom prst="curvedRightArrow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Curved Right Arrow 11"/>
          <p:cNvSpPr/>
          <p:nvPr/>
        </p:nvSpPr>
        <p:spPr bwMode="auto">
          <a:xfrm>
            <a:off x="230106" y="3266539"/>
            <a:ext cx="1353671" cy="3255139"/>
          </a:xfrm>
          <a:prstGeom prst="curvedRightArrow">
            <a:avLst/>
          </a:prstGeom>
          <a:solidFill>
            <a:schemeClr val="accent1">
              <a:lumMod val="40000"/>
              <a:lumOff val="60000"/>
              <a:alpha val="43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97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565" y="1255059"/>
            <a:ext cx="5823495" cy="3665621"/>
          </a:xfrm>
        </p:spPr>
        <p:txBody>
          <a:bodyPr/>
          <a:lstStyle/>
          <a:p>
            <a:r>
              <a:rPr lang="en-GB" dirty="0" smtClean="0"/>
              <a:t>  </a:t>
            </a:r>
            <a:r>
              <a:rPr lang="en-GB" sz="4000" kern="1200" dirty="0" smtClean="0"/>
              <a:t>RICH, </a:t>
            </a:r>
            <a:r>
              <a:rPr lang="en-GB" sz="4000" dirty="0"/>
              <a:t>DIRC </a:t>
            </a:r>
            <a:r>
              <a:rPr lang="en-GB" sz="4000" dirty="0" smtClean="0"/>
              <a:t>and TOF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           </a:t>
            </a:r>
            <a:r>
              <a:rPr lang="en-GB" sz="4000" dirty="0" smtClean="0"/>
              <a:t>detector 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>        </a:t>
            </a:r>
            <a:r>
              <a:rPr lang="en-GB" sz="4000" kern="1200" dirty="0" smtClean="0"/>
              <a:t>technologies</a:t>
            </a:r>
            <a:endParaRPr lang="en-GB" sz="4000" kern="1200" dirty="0"/>
          </a:p>
        </p:txBody>
      </p:sp>
    </p:spTree>
    <p:extLst>
      <p:ext uri="{BB962C8B-B14F-4D97-AF65-F5344CB8AC3E}">
        <p14:creationId xmlns:p14="http://schemas.microsoft.com/office/powerpoint/2010/main" val="35949555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16152</TotalTime>
  <Words>3876</Words>
  <Application>Microsoft Office PowerPoint</Application>
  <PresentationFormat>Widescreen</PresentationFormat>
  <Paragraphs>585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Arial</vt:lpstr>
      <vt:lpstr>Avenir Next</vt:lpstr>
      <vt:lpstr>Calibri</vt:lpstr>
      <vt:lpstr>Comic Sans MS</vt:lpstr>
      <vt:lpstr>CommonBullets</vt:lpstr>
      <vt:lpstr>Courier New</vt:lpstr>
      <vt:lpstr>Gill Sans MT</vt:lpstr>
      <vt:lpstr>Liberation Sans</vt:lpstr>
      <vt:lpstr>Marlett</vt:lpstr>
      <vt:lpstr>Monotype Sorts</vt:lpstr>
      <vt:lpstr>Times New Roman</vt:lpstr>
      <vt:lpstr>Wingdings</vt:lpstr>
      <vt:lpstr>Blank Presentation</vt:lpstr>
      <vt:lpstr>PowerPoint Presentation</vt:lpstr>
      <vt:lpstr>Welcome at CERN</vt:lpstr>
      <vt:lpstr>PowerPoint Presentation</vt:lpstr>
      <vt:lpstr>PowerPoint Presentation</vt:lpstr>
      <vt:lpstr>Tentative Programme for Community Meeting</vt:lpstr>
      <vt:lpstr>DRD4: timeline</vt:lpstr>
      <vt:lpstr> Community meeting and survey schedule</vt:lpstr>
      <vt:lpstr>  DRD4 - Detector Research and Development Themes</vt:lpstr>
      <vt:lpstr>  RICH, DIRC and TOF            detector          technologies</vt:lpstr>
      <vt:lpstr>    RICH technologies : key R&amp;D areas</vt:lpstr>
      <vt:lpstr> DIRC and TOP detectors key R&amp;D areas</vt:lpstr>
      <vt:lpstr>   TOF technologies key R&amp;D areas</vt:lpstr>
      <vt:lpstr>               Photon                           Detector           Technologies</vt:lpstr>
      <vt:lpstr>  Microchannel plate PMTs</vt:lpstr>
      <vt:lpstr>  Radiation hard SiPMs : a key technology</vt:lpstr>
      <vt:lpstr> Summary of requirements </vt:lpstr>
      <vt:lpstr>    Summary of recommendations</vt:lpstr>
      <vt:lpstr>    Scintillating fibre trackers</vt:lpstr>
      <vt:lpstr>    Quick analysis of returned surveys</vt:lpstr>
      <vt:lpstr>ECFA TF-4 Survey : 40 groups replying </vt:lpstr>
      <vt:lpstr>Replying Groups (40)</vt:lpstr>
      <vt:lpstr>Involved experiments  (double countings not removed)</vt:lpstr>
      <vt:lpstr>  Degree of interest in a DRD4 collaboration </vt:lpstr>
      <vt:lpstr>ECFA TF-4 Survey. Personnel resources. Groups replying (23)</vt:lpstr>
      <vt:lpstr>Available Facilities</vt:lpstr>
      <vt:lpstr>Technologies of Interest (Photodetection)</vt:lpstr>
      <vt:lpstr>     Technology of Interest: Electronics</vt:lpstr>
      <vt:lpstr>Simulation and software tools</vt:lpstr>
      <vt:lpstr>Applications</vt:lpstr>
      <vt:lpstr>Tentative Programme for Community Meeting</vt:lpstr>
      <vt:lpstr>     SPARE  SLIDES</vt:lpstr>
      <vt:lpstr>Draft structure of DRD4</vt:lpstr>
      <vt:lpstr> Organisation of Detector R&amp;D Roadmap</vt:lpstr>
      <vt:lpstr>  Facility requirements : Particle Identification</vt:lpstr>
      <vt:lpstr>   Facility requirements : Photon Detectors</vt:lpstr>
      <vt:lpstr>Large accelerator-based facility/experiment earliest feasible start dates</vt:lpstr>
      <vt:lpstr>Smaller accelerator and non-accelerator-based experiments start dates</vt:lpstr>
      <vt:lpstr> Family of vacuum-based photodetectors</vt:lpstr>
      <vt:lpstr> Gas-based photodetectors</vt:lpstr>
      <vt:lpstr>SiPMs : R&amp;D technology requirements</vt:lpstr>
      <vt:lpstr> PID with dE/dx, TRD</vt:lpstr>
      <vt:lpstr>Superconducting  photodetectors</vt:lpstr>
      <vt:lpstr>Novel optical materials for fiber trackers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Nicolo' Cartiglia</dc:creator>
  <cp:lastModifiedBy>Christian Joram</cp:lastModifiedBy>
  <cp:revision>291</cp:revision>
  <cp:lastPrinted>2020-10-30T09:46:12Z</cp:lastPrinted>
  <dcterms:created xsi:type="dcterms:W3CDTF">2021-04-22T08:03:20Z</dcterms:created>
  <dcterms:modified xsi:type="dcterms:W3CDTF">2023-05-16T05:14:21Z</dcterms:modified>
</cp:coreProperties>
</file>