
<file path=[Content_Types].xml><?xml version="1.0" encoding="utf-8"?>
<Types xmlns="http://schemas.openxmlformats.org/package/2006/content-types">
  <Default Extension="png" ContentType="image/png"/>
  <Default Extension="jpeg" ContentType="image/jpeg"/>
  <Default Extension="wmf" ContentType="image/x-wmf"/>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tags/tag1.xml" ContentType="application/vnd.openxmlformats-officedocument.presentationml.tags+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harts/chart1.xml" ContentType="application/vnd.openxmlformats-officedocument.drawingml.chart+xml"/>
  <Override PartName="/ppt/drawings/drawing1.xml" ContentType="application/vnd.openxmlformats-officedocument.drawingml.chartshapes+xml"/>
  <Override PartName="/ppt/charts/chart2.xml" ContentType="application/vnd.openxmlformats-officedocument.drawingml.chart+xml"/>
  <Override PartName="/ppt/charts/chart3.xml" ContentType="application/vnd.openxmlformats-officedocument.drawingml.chart+xml"/>
  <Override PartName="/ppt/drawings/drawing2.xml" ContentType="application/vnd.openxmlformats-officedocument.drawingml.chartshapes+xml"/>
  <Override PartName="/ppt/charts/chart4.xml" ContentType="application/vnd.openxmlformats-officedocument.drawingml.chart+xml"/>
  <Override PartName="/ppt/charts/chart5.xml" ContentType="application/vnd.openxmlformats-officedocument.drawingml.chart+xml"/>
  <Override PartName="/ppt/drawings/drawing3.xml" ContentType="application/vnd.openxmlformats-officedocument.drawingml.chartshapes+xml"/>
  <Override PartName="/ppt/tags/tag2.xml" ContentType="application/vnd.openxmlformats-officedocument.presentationml.tags+xml"/>
  <Override PartName="/ppt/tags/tag3.xml" ContentType="application/vnd.openxmlformats-officedocument.presentationml.tags+xml"/>
  <Override PartName="/ppt/charts/chart6.xml" ContentType="application/vnd.openxmlformats-officedocument.drawingml.chart+xml"/>
  <Override PartName="/ppt/drawings/drawing4.xml" ContentType="application/vnd.openxmlformats-officedocument.drawingml.chartshapes+xml"/>
  <Override PartName="/ppt/tags/tag4.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bookmarkIdSeed="2">
  <p:sldMasterIdLst>
    <p:sldMasterId id="2147483648" r:id="rId1"/>
    <p:sldMasterId id="2147483661" r:id="rId2"/>
  </p:sldMasterIdLst>
  <p:notesMasterIdLst>
    <p:notesMasterId r:id="rId67"/>
  </p:notesMasterIdLst>
  <p:handoutMasterIdLst>
    <p:handoutMasterId r:id="rId68"/>
  </p:handoutMasterIdLst>
  <p:sldIdLst>
    <p:sldId id="615" r:id="rId3"/>
    <p:sldId id="922" r:id="rId4"/>
    <p:sldId id="981" r:id="rId5"/>
    <p:sldId id="974" r:id="rId6"/>
    <p:sldId id="980" r:id="rId7"/>
    <p:sldId id="984" r:id="rId8"/>
    <p:sldId id="1000" r:id="rId9"/>
    <p:sldId id="1001" r:id="rId10"/>
    <p:sldId id="985" r:id="rId11"/>
    <p:sldId id="988" r:id="rId12"/>
    <p:sldId id="989" r:id="rId13"/>
    <p:sldId id="991" r:id="rId14"/>
    <p:sldId id="992" r:id="rId15"/>
    <p:sldId id="993" r:id="rId16"/>
    <p:sldId id="994" r:id="rId17"/>
    <p:sldId id="997" r:id="rId18"/>
    <p:sldId id="954" r:id="rId19"/>
    <p:sldId id="958" r:id="rId20"/>
    <p:sldId id="959" r:id="rId21"/>
    <p:sldId id="962" r:id="rId22"/>
    <p:sldId id="961" r:id="rId23"/>
    <p:sldId id="963" r:id="rId24"/>
    <p:sldId id="964" r:id="rId25"/>
    <p:sldId id="798" r:id="rId26"/>
    <p:sldId id="1032" r:id="rId27"/>
    <p:sldId id="1034" r:id="rId28"/>
    <p:sldId id="1033" r:id="rId29"/>
    <p:sldId id="873" r:id="rId30"/>
    <p:sldId id="1052" r:id="rId31"/>
    <p:sldId id="1053" r:id="rId32"/>
    <p:sldId id="857" r:id="rId33"/>
    <p:sldId id="1054" r:id="rId34"/>
    <p:sldId id="1060" r:id="rId35"/>
    <p:sldId id="1061" r:id="rId36"/>
    <p:sldId id="1004" r:id="rId37"/>
    <p:sldId id="1005" r:id="rId38"/>
    <p:sldId id="1006" r:id="rId39"/>
    <p:sldId id="1007" r:id="rId40"/>
    <p:sldId id="1009" r:id="rId41"/>
    <p:sldId id="1010" r:id="rId42"/>
    <p:sldId id="1011" r:id="rId43"/>
    <p:sldId id="1012" r:id="rId44"/>
    <p:sldId id="916" r:id="rId45"/>
    <p:sldId id="1035" r:id="rId46"/>
    <p:sldId id="1036" r:id="rId47"/>
    <p:sldId id="1037" r:id="rId48"/>
    <p:sldId id="1038" r:id="rId49"/>
    <p:sldId id="1039" r:id="rId50"/>
    <p:sldId id="1040" r:id="rId51"/>
    <p:sldId id="1041" r:id="rId52"/>
    <p:sldId id="917" r:id="rId53"/>
    <p:sldId id="918" r:id="rId54"/>
    <p:sldId id="919" r:id="rId55"/>
    <p:sldId id="1018" r:id="rId56"/>
    <p:sldId id="1019" r:id="rId57"/>
    <p:sldId id="1050" r:id="rId58"/>
    <p:sldId id="1062" r:id="rId59"/>
    <p:sldId id="1063" r:id="rId60"/>
    <p:sldId id="1022" r:id="rId61"/>
    <p:sldId id="1020" r:id="rId62"/>
    <p:sldId id="1055" r:id="rId63"/>
    <p:sldId id="1056" r:id="rId64"/>
    <p:sldId id="1057" r:id="rId65"/>
    <p:sldId id="1059" r:id="rId6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484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400" autoAdjust="0"/>
    <p:restoredTop sz="94660"/>
  </p:normalViewPr>
  <p:slideViewPr>
    <p:cSldViewPr snapToGrid="0">
      <p:cViewPr>
        <p:scale>
          <a:sx n="63" d="100"/>
          <a:sy n="63" d="100"/>
        </p:scale>
        <p:origin x="696" y="20"/>
      </p:cViewPr>
      <p:guideLst/>
    </p:cSldViewPr>
  </p:slideViewPr>
  <p:notesTextViewPr>
    <p:cViewPr>
      <p:scale>
        <a:sx n="1" d="1"/>
        <a:sy n="1" d="1"/>
      </p:scale>
      <p:origin x="0" y="0"/>
    </p:cViewPr>
  </p:notesTextViewPr>
  <p:sorterViewPr>
    <p:cViewPr>
      <p:scale>
        <a:sx n="64" d="100"/>
        <a:sy n="64" d="100"/>
      </p:scale>
      <p:origin x="0" y="-3040"/>
    </p:cViewPr>
  </p:sorter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4.xml"/><Relationship Id="rId21" Type="http://schemas.openxmlformats.org/officeDocument/2006/relationships/slide" Target="slides/slide19.xml"/><Relationship Id="rId42" Type="http://schemas.openxmlformats.org/officeDocument/2006/relationships/slide" Target="slides/slide40.xml"/><Relationship Id="rId47" Type="http://schemas.openxmlformats.org/officeDocument/2006/relationships/slide" Target="slides/slide45.xml"/><Relationship Id="rId63" Type="http://schemas.openxmlformats.org/officeDocument/2006/relationships/slide" Target="slides/slide61.xml"/><Relationship Id="rId68" Type="http://schemas.openxmlformats.org/officeDocument/2006/relationships/handoutMaster" Target="handoutMasters/handoutMaster1.xml"/><Relationship Id="rId7" Type="http://schemas.openxmlformats.org/officeDocument/2006/relationships/slide" Target="slides/slide5.xml"/><Relationship Id="rId71"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slide" Target="slides/slide64.xml"/><Relationship Id="rId5" Type="http://schemas.openxmlformats.org/officeDocument/2006/relationships/slide" Target="slides/slide3.xml"/><Relationship Id="rId61" Type="http://schemas.openxmlformats.org/officeDocument/2006/relationships/slide" Target="slides/slide59.xml"/><Relationship Id="rId19" Type="http://schemas.openxmlformats.org/officeDocument/2006/relationships/slide" Target="slides/slide1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presProps" Target="presProps.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tableStyles" Target="tableStyles.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notesMaster" Target="notesMasters/notesMaster1.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4" Type="http://schemas.openxmlformats.org/officeDocument/2006/relationships/slide" Target="slides/slide2.xml"/><Relationship Id="rId9" Type="http://schemas.openxmlformats.org/officeDocument/2006/relationships/slide" Target="slides/slide7.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 Id="rId34" Type="http://schemas.openxmlformats.org/officeDocument/2006/relationships/slide" Target="slides/slide32.xml"/><Relationship Id="rId50" Type="http://schemas.openxmlformats.org/officeDocument/2006/relationships/slide" Target="slides/slide48.xml"/><Relationship Id="rId55" Type="http://schemas.openxmlformats.org/officeDocument/2006/relationships/slide" Target="slides/slide53.xml"/></Relationships>
</file>

<file path=ppt/charts/_rels/chart1.xml.rels><?xml version="1.0" encoding="UTF-8" standalone="yes"?>
<Relationships xmlns="http://schemas.openxmlformats.org/package/2006/relationships"><Relationship Id="rId1" Type="http://schemas.openxmlformats.org/officeDocument/2006/relationships/chartUserShapes" Target="../drawings/drawing1.xml"/></Relationships>
</file>

<file path=ppt/charts/_rels/chart3.xml.rels><?xml version="1.0" encoding="UTF-8" standalone="yes"?>
<Relationships xmlns="http://schemas.openxmlformats.org/package/2006/relationships"><Relationship Id="rId1" Type="http://schemas.openxmlformats.org/officeDocument/2006/relationships/chartUserShapes" Target="../drawings/drawing2.xml"/></Relationships>
</file>

<file path=ppt/charts/_rels/chart5.xml.rels><?xml version="1.0" encoding="UTF-8" standalone="yes"?>
<Relationships xmlns="http://schemas.openxmlformats.org/package/2006/relationships"><Relationship Id="rId1" Type="http://schemas.openxmlformats.org/officeDocument/2006/relationships/chartUserShapes" Target="../drawings/drawing3.xml"/></Relationships>
</file>

<file path=ppt/charts/_rels/chart6.xml.rels><?xml version="1.0" encoding="UTF-8" standalone="yes"?>
<Relationships xmlns="http://schemas.openxmlformats.org/package/2006/relationships"><Relationship Id="rId1" Type="http://schemas.openxmlformats.org/officeDocument/2006/relationships/chartUserShapes" Target="../drawings/drawing4.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fr-FR"/>
  <c:roundedCorners val="0"/>
  <c:style val="2"/>
  <c:chart>
    <c:title>
      <c:tx>
        <c:rich>
          <a:bodyPr rot="0"/>
          <a:lstStyle/>
          <a:p>
            <a:pPr>
              <a:defRPr sz="1600" b="1" strike="noStrike" spc="-1">
                <a:solidFill>
                  <a:srgbClr val="000000"/>
                </a:solidFill>
                <a:latin typeface="Arial"/>
                <a:ea typeface="DejaVu Sans"/>
              </a:defRPr>
            </a:pPr>
            <a:r>
              <a:rPr lang="en-GB" sz="1600" b="1" strike="noStrike" spc="-1" dirty="0" smtClean="0">
                <a:solidFill>
                  <a:schemeClr val="accent6">
                    <a:lumMod val="75000"/>
                  </a:schemeClr>
                </a:solidFill>
                <a:latin typeface="Arial"/>
                <a:ea typeface="DejaVu Sans"/>
              </a:rPr>
              <a:t>C</a:t>
            </a:r>
            <a:r>
              <a:rPr lang="en-GB" sz="1600" b="1" strike="noStrike" spc="-1" baseline="-25000" dirty="0" smtClean="0">
                <a:solidFill>
                  <a:schemeClr val="accent6">
                    <a:lumMod val="75000"/>
                  </a:schemeClr>
                </a:solidFill>
                <a:latin typeface="Arial"/>
                <a:ea typeface="DejaVu Sans"/>
              </a:rPr>
              <a:t>5</a:t>
            </a:r>
            <a:r>
              <a:rPr lang="en-GB" sz="1600" b="1" strike="noStrike" spc="-1" dirty="0" smtClean="0">
                <a:solidFill>
                  <a:schemeClr val="accent6">
                    <a:lumMod val="75000"/>
                  </a:schemeClr>
                </a:solidFill>
                <a:latin typeface="Arial"/>
                <a:ea typeface="DejaVu Sans"/>
              </a:rPr>
              <a:t>F</a:t>
            </a:r>
            <a:r>
              <a:rPr lang="en-GB" sz="1600" b="1" i="0" u="none" strike="noStrike" spc="-1" baseline="-25000" dirty="0" smtClean="0">
                <a:solidFill>
                  <a:schemeClr val="accent6">
                    <a:lumMod val="75000"/>
                  </a:schemeClr>
                </a:solidFill>
                <a:effectLst/>
                <a:latin typeface="Arial"/>
                <a:ea typeface="DejaVu Sans"/>
              </a:rPr>
              <a:t>12</a:t>
            </a:r>
            <a:r>
              <a:rPr lang="en-GB" sz="1600" b="1" strike="noStrike" spc="-1" dirty="0" smtClean="0">
                <a:solidFill>
                  <a:schemeClr val="accent6">
                    <a:lumMod val="75000"/>
                  </a:schemeClr>
                </a:solidFill>
                <a:latin typeface="Arial"/>
                <a:ea typeface="DejaVu Sans"/>
              </a:rPr>
              <a:t>-N</a:t>
            </a:r>
            <a:r>
              <a:rPr lang="en-GB" sz="1600" b="1" i="0" u="none" strike="noStrike" spc="-1" baseline="-25000" dirty="0" smtClean="0">
                <a:solidFill>
                  <a:schemeClr val="accent6">
                    <a:lumMod val="75000"/>
                  </a:schemeClr>
                </a:solidFill>
                <a:effectLst/>
                <a:latin typeface="Arial"/>
                <a:ea typeface="DejaVu Sans"/>
              </a:rPr>
              <a:t>2</a:t>
            </a:r>
            <a:r>
              <a:rPr lang="en-GB" sz="1600" b="1" strike="noStrike" spc="-1" dirty="0" smtClean="0">
                <a:solidFill>
                  <a:schemeClr val="accent6">
                    <a:lumMod val="75000"/>
                  </a:schemeClr>
                </a:solidFill>
                <a:latin typeface="Arial"/>
                <a:ea typeface="DejaVu Sans"/>
              </a:rPr>
              <a:t> 40 ⁰C</a:t>
            </a:r>
            <a:endParaRPr lang="en-GB" sz="1600" b="1" strike="noStrike" spc="-1" dirty="0">
              <a:solidFill>
                <a:srgbClr val="000000"/>
              </a:solidFill>
              <a:latin typeface="Arial"/>
              <a:ea typeface="DejaVu Sans"/>
            </a:endParaRPr>
          </a:p>
        </c:rich>
      </c:tx>
      <c:layout>
        <c:manualLayout>
          <c:xMode val="edge"/>
          <c:yMode val="edge"/>
          <c:x val="0.10234342262192567"/>
          <c:y val="1.1835677759806564E-2"/>
        </c:manualLayout>
      </c:layout>
      <c:overlay val="0"/>
      <c:spPr>
        <a:noFill/>
        <a:ln>
          <a:noFill/>
        </a:ln>
      </c:spPr>
    </c:title>
    <c:autoTitleDeleted val="0"/>
    <c:plotArea>
      <c:layout>
        <c:manualLayout>
          <c:layoutTarget val="inner"/>
          <c:xMode val="edge"/>
          <c:yMode val="edge"/>
          <c:x val="0.113800248653129"/>
          <c:y val="9.1229875762699406E-2"/>
          <c:w val="0.76597596353087405"/>
          <c:h val="0.73844004998897295"/>
        </c:manualLayout>
      </c:layout>
      <c:scatterChart>
        <c:scatterStyle val="lineMarker"/>
        <c:varyColors val="0"/>
        <c:ser>
          <c:idx val="0"/>
          <c:order val="0"/>
          <c:tx>
            <c:strRef>
              <c:f>label 0</c:f>
              <c:strCache>
                <c:ptCount val="1"/>
                <c:pt idx="0">
                  <c:v>e thresh</c:v>
                </c:pt>
              </c:strCache>
            </c:strRef>
          </c:tx>
          <c:spPr>
            <a:ln w="28440">
              <a:noFill/>
            </a:ln>
          </c:spPr>
          <c:marker>
            <c:symbol val="circle"/>
            <c:size val="5"/>
            <c:spPr>
              <a:solidFill>
                <a:srgbClr val="5B9BD5"/>
              </a:solidFill>
            </c:spPr>
          </c:marker>
          <c:dLbls>
            <c:spPr>
              <a:noFill/>
              <a:ln>
                <a:noFill/>
              </a:ln>
              <a:effectLst/>
            </c:spPr>
            <c:txPr>
              <a:bodyPr/>
              <a:lstStyle/>
              <a:p>
                <a:pPr>
                  <a:defRPr sz="1000" b="0" strike="noStrike" spc="-1">
                    <a:solidFill>
                      <a:srgbClr val="000000"/>
                    </a:solidFill>
                    <a:latin typeface="Arial"/>
                    <a:ea typeface="DejaVu Sans"/>
                  </a:defRPr>
                </a:pPr>
                <a:endParaRPr lang="en-US"/>
              </a:p>
            </c:txPr>
            <c:dLblPos val="r"/>
            <c:showLegendKey val="0"/>
            <c:showVal val="0"/>
            <c:showCatName val="0"/>
            <c:showSerName val="0"/>
            <c:showPercent val="0"/>
            <c:showBubbleSize val="1"/>
            <c:separator>; </c:separator>
            <c:showLeaderLines val="0"/>
            <c:extLst>
              <c:ext xmlns:c15="http://schemas.microsoft.com/office/drawing/2012/chart" uri="{CE6537A1-D6FC-4f65-9D91-7224C49458BB}">
                <c15:showLeaderLines val="0"/>
              </c:ext>
            </c:extLst>
          </c:dLbls>
          <c:xVal>
            <c:numRef>
              <c:f>1</c:f>
              <c:numCache>
                <c:formatCode>General</c:formatCode>
                <c:ptCount val="11"/>
                <c:pt idx="0">
                  <c:v>361.57150866452997</c:v>
                </c:pt>
                <c:pt idx="1">
                  <c:v>256.66370132773199</c:v>
                </c:pt>
                <c:pt idx="2">
                  <c:v>207.76041110631601</c:v>
                </c:pt>
                <c:pt idx="3">
                  <c:v>177.74100163378299</c:v>
                </c:pt>
                <c:pt idx="4">
                  <c:v>156.771959339836</c:v>
                </c:pt>
                <c:pt idx="5">
                  <c:v>140.96541864529999</c:v>
                </c:pt>
                <c:pt idx="6">
                  <c:v>128.432486611158</c:v>
                </c:pt>
                <c:pt idx="7">
                  <c:v>118.12923971441801</c:v>
                </c:pt>
                <c:pt idx="8">
                  <c:v>109.42497216462201</c:v>
                </c:pt>
                <c:pt idx="9">
                  <c:v>101.912772216321</c:v>
                </c:pt>
                <c:pt idx="10">
                  <c:v>95.316482075286103</c:v>
                </c:pt>
              </c:numCache>
            </c:numRef>
          </c:xVal>
          <c:yVal>
            <c:numRef>
              <c:f>0</c:f>
              <c:numCache>
                <c:formatCode>General</c:formatCode>
                <c:ptCount val="11"/>
                <c:pt idx="0">
                  <c:v>0.20020702669725099</c:v>
                </c:pt>
                <c:pt idx="1">
                  <c:v>0.165659470998367</c:v>
                </c:pt>
                <c:pt idx="2">
                  <c:v>0.144450626031322</c:v>
                </c:pt>
                <c:pt idx="3">
                  <c:v>0.12974354620157</c:v>
                </c:pt>
                <c:pt idx="4">
                  <c:v>0.11877719639533001</c:v>
                </c:pt>
                <c:pt idx="5">
                  <c:v>0.11019484801759601</c:v>
                </c:pt>
                <c:pt idx="6">
                  <c:v>0.103241767825863</c:v>
                </c:pt>
                <c:pt idx="7">
                  <c:v>9.7460275852463404E-2</c:v>
                </c:pt>
                <c:pt idx="8">
                  <c:v>9.2554565335660602E-2</c:v>
                </c:pt>
                <c:pt idx="9">
                  <c:v>8.8323827105703204E-2</c:v>
                </c:pt>
                <c:pt idx="10">
                  <c:v>8.4626311551591005E-2</c:v>
                </c:pt>
              </c:numCache>
            </c:numRef>
          </c:yVal>
          <c:smooth val="0"/>
          <c:extLst>
            <c:ext xmlns:c16="http://schemas.microsoft.com/office/drawing/2014/chart" uri="{C3380CC4-5D6E-409C-BE32-E72D297353CC}">
              <c16:uniqueId val="{00000000-E757-4E25-B96D-78D229939146}"/>
            </c:ext>
          </c:extLst>
        </c:ser>
        <c:ser>
          <c:idx val="1"/>
          <c:order val="1"/>
          <c:tx>
            <c:strRef>
              <c:f>label 2</c:f>
              <c:strCache>
                <c:ptCount val="1"/>
                <c:pt idx="0">
                  <c:v>mu thresh</c:v>
                </c:pt>
              </c:strCache>
            </c:strRef>
          </c:tx>
          <c:spPr>
            <a:ln w="25560">
              <a:solidFill>
                <a:schemeClr val="accent5"/>
              </a:solidFill>
              <a:round/>
            </a:ln>
          </c:spPr>
          <c:marker>
            <c:symbol val="circle"/>
            <c:size val="5"/>
            <c:spPr>
              <a:solidFill>
                <a:srgbClr val="ED7D31"/>
              </a:solidFill>
            </c:spPr>
          </c:marker>
          <c:dLbls>
            <c:spPr>
              <a:noFill/>
              <a:ln>
                <a:noFill/>
              </a:ln>
              <a:effectLst/>
            </c:spPr>
            <c:txPr>
              <a:bodyPr/>
              <a:lstStyle/>
              <a:p>
                <a:pPr>
                  <a:defRPr sz="1000" b="0" strike="noStrike" spc="-1">
                    <a:solidFill>
                      <a:srgbClr val="000000"/>
                    </a:solidFill>
                    <a:latin typeface="Arial"/>
                    <a:ea typeface="DejaVu Sans"/>
                  </a:defRPr>
                </a:pPr>
                <a:endParaRPr lang="en-US"/>
              </a:p>
            </c:txPr>
            <c:dLblPos val="r"/>
            <c:showLegendKey val="0"/>
            <c:showVal val="0"/>
            <c:showCatName val="0"/>
            <c:showSerName val="0"/>
            <c:showPercent val="0"/>
            <c:showBubbleSize val="1"/>
            <c:separator>; </c:separator>
            <c:showLeaderLines val="0"/>
            <c:extLst>
              <c:ext xmlns:c15="http://schemas.microsoft.com/office/drawing/2012/chart" uri="{CE6537A1-D6FC-4f65-9D91-7224C49458BB}">
                <c15:showLeaderLines val="0"/>
              </c:ext>
            </c:extLst>
          </c:dLbls>
          <c:xVal>
            <c:numRef>
              <c:f>3</c:f>
              <c:numCache>
                <c:formatCode>General</c:formatCode>
                <c:ptCount val="11"/>
                <c:pt idx="0">
                  <c:v>361.57150866452997</c:v>
                </c:pt>
                <c:pt idx="1">
                  <c:v>256.66370132773199</c:v>
                </c:pt>
                <c:pt idx="2">
                  <c:v>207.76041110631601</c:v>
                </c:pt>
                <c:pt idx="3">
                  <c:v>177.74100163378299</c:v>
                </c:pt>
                <c:pt idx="4">
                  <c:v>156.771959339836</c:v>
                </c:pt>
                <c:pt idx="5">
                  <c:v>140.96541864529999</c:v>
                </c:pt>
                <c:pt idx="6">
                  <c:v>128.432486611158</c:v>
                </c:pt>
                <c:pt idx="7">
                  <c:v>118.12923971441801</c:v>
                </c:pt>
                <c:pt idx="8">
                  <c:v>109.42497216462201</c:v>
                </c:pt>
                <c:pt idx="9">
                  <c:v>101.912772216321</c:v>
                </c:pt>
                <c:pt idx="10">
                  <c:v>95.316482075286103</c:v>
                </c:pt>
              </c:numCache>
            </c:numRef>
          </c:xVal>
          <c:yVal>
            <c:numRef>
              <c:f>2</c:f>
              <c:numCache>
                <c:formatCode>General</c:formatCode>
                <c:ptCount val="11"/>
                <c:pt idx="0">
                  <c:v>4.20434756064226</c:v>
                </c:pt>
                <c:pt idx="1">
                  <c:v>3.4788488909657</c:v>
                </c:pt>
                <c:pt idx="2">
                  <c:v>3.03346314665776</c:v>
                </c:pt>
                <c:pt idx="3">
                  <c:v>2.72461447023296</c:v>
                </c:pt>
                <c:pt idx="4">
                  <c:v>2.4943211243019401</c:v>
                </c:pt>
                <c:pt idx="5">
                  <c:v>2.3140918083695201</c:v>
                </c:pt>
                <c:pt idx="6">
                  <c:v>2.1680771243431298</c:v>
                </c:pt>
                <c:pt idx="7">
                  <c:v>2.04666579290173</c:v>
                </c:pt>
                <c:pt idx="8">
                  <c:v>1.9436458720488701</c:v>
                </c:pt>
                <c:pt idx="9">
                  <c:v>1.8548003692197701</c:v>
                </c:pt>
                <c:pt idx="10">
                  <c:v>1.77715254258341</c:v>
                </c:pt>
              </c:numCache>
            </c:numRef>
          </c:yVal>
          <c:smooth val="0"/>
          <c:extLst>
            <c:ext xmlns:c16="http://schemas.microsoft.com/office/drawing/2014/chart" uri="{C3380CC4-5D6E-409C-BE32-E72D297353CC}">
              <c16:uniqueId val="{00000001-E757-4E25-B96D-78D229939146}"/>
            </c:ext>
          </c:extLst>
        </c:ser>
        <c:ser>
          <c:idx val="2"/>
          <c:order val="2"/>
          <c:tx>
            <c:strRef>
              <c:f>label 4</c:f>
              <c:strCache>
                <c:ptCount val="1"/>
                <c:pt idx="0">
                  <c:v>pi thresh</c:v>
                </c:pt>
              </c:strCache>
            </c:strRef>
          </c:tx>
          <c:spPr>
            <a:ln w="19080">
              <a:solidFill>
                <a:srgbClr val="FF9900"/>
              </a:solidFill>
              <a:round/>
            </a:ln>
          </c:spPr>
          <c:marker>
            <c:symbol val="circle"/>
            <c:size val="5"/>
            <c:spPr>
              <a:solidFill>
                <a:srgbClr val="FF9900"/>
              </a:solidFill>
            </c:spPr>
          </c:marker>
          <c:dLbls>
            <c:spPr>
              <a:noFill/>
              <a:ln>
                <a:noFill/>
              </a:ln>
              <a:effectLst/>
            </c:spPr>
            <c:txPr>
              <a:bodyPr/>
              <a:lstStyle/>
              <a:p>
                <a:pPr>
                  <a:defRPr sz="1000" b="0" strike="noStrike" spc="-1">
                    <a:solidFill>
                      <a:srgbClr val="000000"/>
                    </a:solidFill>
                    <a:latin typeface="Arial"/>
                    <a:ea typeface="DejaVu Sans"/>
                  </a:defRPr>
                </a:pPr>
                <a:endParaRPr lang="en-US"/>
              </a:p>
            </c:txPr>
            <c:dLblPos val="r"/>
            <c:showLegendKey val="0"/>
            <c:showVal val="0"/>
            <c:showCatName val="0"/>
            <c:showSerName val="0"/>
            <c:showPercent val="0"/>
            <c:showBubbleSize val="1"/>
            <c:separator>; </c:separator>
            <c:showLeaderLines val="0"/>
            <c:extLst>
              <c:ext xmlns:c15="http://schemas.microsoft.com/office/drawing/2012/chart" uri="{CE6537A1-D6FC-4f65-9D91-7224C49458BB}">
                <c15:showLeaderLines val="0"/>
              </c:ext>
            </c:extLst>
          </c:dLbls>
          <c:xVal>
            <c:numRef>
              <c:f>5</c:f>
              <c:numCache>
                <c:formatCode>General</c:formatCode>
                <c:ptCount val="11"/>
                <c:pt idx="0">
                  <c:v>361.57150866452997</c:v>
                </c:pt>
                <c:pt idx="1">
                  <c:v>256.66370132773199</c:v>
                </c:pt>
                <c:pt idx="2">
                  <c:v>207.76041110631601</c:v>
                </c:pt>
                <c:pt idx="3">
                  <c:v>177.74100163378299</c:v>
                </c:pt>
                <c:pt idx="4">
                  <c:v>156.771959339836</c:v>
                </c:pt>
                <c:pt idx="5">
                  <c:v>140.96541864529999</c:v>
                </c:pt>
                <c:pt idx="6">
                  <c:v>128.432486611158</c:v>
                </c:pt>
                <c:pt idx="7">
                  <c:v>118.12923971441801</c:v>
                </c:pt>
                <c:pt idx="8">
                  <c:v>109.42497216462201</c:v>
                </c:pt>
                <c:pt idx="9">
                  <c:v>101.912772216321</c:v>
                </c:pt>
                <c:pt idx="10">
                  <c:v>95.316482075286103</c:v>
                </c:pt>
              </c:numCache>
            </c:numRef>
          </c:xVal>
          <c:yVal>
            <c:numRef>
              <c:f>4</c:f>
              <c:numCache>
                <c:formatCode>General</c:formatCode>
                <c:ptCount val="11"/>
                <c:pt idx="0">
                  <c:v>5.4856725315046697</c:v>
                </c:pt>
                <c:pt idx="1">
                  <c:v>4.5390695053552497</c:v>
                </c:pt>
                <c:pt idx="2">
                  <c:v>3.95794715325823</c:v>
                </c:pt>
                <c:pt idx="3">
                  <c:v>3.5549731659230099</c:v>
                </c:pt>
                <c:pt idx="4">
                  <c:v>3.2544951812320502</c:v>
                </c:pt>
                <c:pt idx="5">
                  <c:v>3.0193388356821398</c:v>
                </c:pt>
                <c:pt idx="6">
                  <c:v>2.8288244384286498</c:v>
                </c:pt>
                <c:pt idx="7">
                  <c:v>2.6704115583574999</c:v>
                </c:pt>
                <c:pt idx="8">
                  <c:v>2.5359950901970998</c:v>
                </c:pt>
                <c:pt idx="9">
                  <c:v>2.4200728626962702</c:v>
                </c:pt>
                <c:pt idx="10">
                  <c:v>2.3187609365135899</c:v>
                </c:pt>
              </c:numCache>
            </c:numRef>
          </c:yVal>
          <c:smooth val="0"/>
          <c:extLst>
            <c:ext xmlns:c16="http://schemas.microsoft.com/office/drawing/2014/chart" uri="{C3380CC4-5D6E-409C-BE32-E72D297353CC}">
              <c16:uniqueId val="{00000002-E757-4E25-B96D-78D229939146}"/>
            </c:ext>
          </c:extLst>
        </c:ser>
        <c:ser>
          <c:idx val="3"/>
          <c:order val="3"/>
          <c:tx>
            <c:strRef>
              <c:f>label 6</c:f>
              <c:strCache>
                <c:ptCount val="1"/>
                <c:pt idx="0">
                  <c:v>kthresh</c:v>
                </c:pt>
              </c:strCache>
            </c:strRef>
          </c:tx>
          <c:spPr>
            <a:ln w="25560">
              <a:solidFill>
                <a:srgbClr val="000000"/>
              </a:solidFill>
              <a:round/>
            </a:ln>
          </c:spPr>
          <c:marker>
            <c:symbol val="circle"/>
            <c:size val="5"/>
            <c:spPr>
              <a:solidFill>
                <a:srgbClr val="000000"/>
              </a:solidFill>
            </c:spPr>
          </c:marker>
          <c:dLbls>
            <c:spPr>
              <a:noFill/>
              <a:ln>
                <a:noFill/>
              </a:ln>
              <a:effectLst/>
            </c:spPr>
            <c:txPr>
              <a:bodyPr/>
              <a:lstStyle/>
              <a:p>
                <a:pPr>
                  <a:defRPr sz="1000" b="0" strike="noStrike" spc="-1">
                    <a:solidFill>
                      <a:srgbClr val="000000"/>
                    </a:solidFill>
                    <a:latin typeface="Arial"/>
                    <a:ea typeface="DejaVu Sans"/>
                  </a:defRPr>
                </a:pPr>
                <a:endParaRPr lang="en-US"/>
              </a:p>
            </c:txPr>
            <c:dLblPos val="r"/>
            <c:showLegendKey val="0"/>
            <c:showVal val="0"/>
            <c:showCatName val="0"/>
            <c:showSerName val="0"/>
            <c:showPercent val="0"/>
            <c:showBubbleSize val="1"/>
            <c:separator>; </c:separator>
            <c:showLeaderLines val="0"/>
            <c:extLst>
              <c:ext xmlns:c15="http://schemas.microsoft.com/office/drawing/2012/chart" uri="{CE6537A1-D6FC-4f65-9D91-7224C49458BB}">
                <c15:showLeaderLines val="0"/>
              </c:ext>
            </c:extLst>
          </c:dLbls>
          <c:xVal>
            <c:numRef>
              <c:f>7</c:f>
              <c:numCache>
                <c:formatCode>General</c:formatCode>
                <c:ptCount val="11"/>
                <c:pt idx="0">
                  <c:v>361.57150866452997</c:v>
                </c:pt>
                <c:pt idx="1">
                  <c:v>256.66370132773199</c:v>
                </c:pt>
                <c:pt idx="2">
                  <c:v>207.76041110631601</c:v>
                </c:pt>
                <c:pt idx="3">
                  <c:v>177.74100163378299</c:v>
                </c:pt>
                <c:pt idx="4">
                  <c:v>156.771959339836</c:v>
                </c:pt>
                <c:pt idx="5">
                  <c:v>140.96541864529999</c:v>
                </c:pt>
                <c:pt idx="6">
                  <c:v>128.432486611158</c:v>
                </c:pt>
                <c:pt idx="7">
                  <c:v>118.12923971441801</c:v>
                </c:pt>
                <c:pt idx="8">
                  <c:v>109.42497216462201</c:v>
                </c:pt>
                <c:pt idx="9">
                  <c:v>101.912772216321</c:v>
                </c:pt>
                <c:pt idx="10">
                  <c:v>95.316482075286103</c:v>
                </c:pt>
              </c:numCache>
            </c:numRef>
          </c:xVal>
          <c:yVal>
            <c:numRef>
              <c:f>6</c:f>
              <c:numCache>
                <c:formatCode>General</c:formatCode>
                <c:ptCount val="11"/>
                <c:pt idx="0">
                  <c:v>19.9005784537067</c:v>
                </c:pt>
                <c:pt idx="1">
                  <c:v>16.466551417237699</c:v>
                </c:pt>
                <c:pt idx="2">
                  <c:v>14.3583922275134</c:v>
                </c:pt>
                <c:pt idx="3">
                  <c:v>12.896508492436</c:v>
                </c:pt>
                <c:pt idx="4">
                  <c:v>11.8064533216958</c:v>
                </c:pt>
                <c:pt idx="5">
                  <c:v>10.9533678929491</c:v>
                </c:pt>
                <c:pt idx="6">
                  <c:v>10.262231721890799</c:v>
                </c:pt>
                <c:pt idx="7">
                  <c:v>9.6875514197348593</c:v>
                </c:pt>
                <c:pt idx="8">
                  <c:v>9.1999237943646595</c:v>
                </c:pt>
                <c:pt idx="9">
                  <c:v>8.7793884143069008</c:v>
                </c:pt>
                <c:pt idx="10">
                  <c:v>8.4118553682281405</c:v>
                </c:pt>
              </c:numCache>
            </c:numRef>
          </c:yVal>
          <c:smooth val="0"/>
          <c:extLst>
            <c:ext xmlns:c16="http://schemas.microsoft.com/office/drawing/2014/chart" uri="{C3380CC4-5D6E-409C-BE32-E72D297353CC}">
              <c16:uniqueId val="{00000003-E757-4E25-B96D-78D229939146}"/>
            </c:ext>
          </c:extLst>
        </c:ser>
        <c:ser>
          <c:idx val="4"/>
          <c:order val="4"/>
          <c:tx>
            <c:strRef>
              <c:f>label 8</c:f>
              <c:strCache>
                <c:ptCount val="1"/>
                <c:pt idx="0">
                  <c:v>pthresh</c:v>
                </c:pt>
              </c:strCache>
            </c:strRef>
          </c:tx>
          <c:spPr>
            <a:ln w="28440">
              <a:noFill/>
            </a:ln>
          </c:spPr>
          <c:marker>
            <c:symbol val="circle"/>
            <c:size val="5"/>
            <c:spPr>
              <a:solidFill>
                <a:srgbClr val="FF0000"/>
              </a:solidFill>
            </c:spPr>
          </c:marker>
          <c:dLbls>
            <c:spPr>
              <a:noFill/>
              <a:ln>
                <a:noFill/>
              </a:ln>
              <a:effectLst/>
            </c:spPr>
            <c:txPr>
              <a:bodyPr/>
              <a:lstStyle/>
              <a:p>
                <a:pPr>
                  <a:defRPr sz="1000" b="0" strike="noStrike" spc="-1">
                    <a:solidFill>
                      <a:srgbClr val="000000"/>
                    </a:solidFill>
                    <a:latin typeface="Arial"/>
                    <a:ea typeface="DejaVu Sans"/>
                  </a:defRPr>
                </a:pPr>
                <a:endParaRPr lang="en-US"/>
              </a:p>
            </c:txPr>
            <c:dLblPos val="r"/>
            <c:showLegendKey val="0"/>
            <c:showVal val="0"/>
            <c:showCatName val="0"/>
            <c:showSerName val="0"/>
            <c:showPercent val="0"/>
            <c:showBubbleSize val="1"/>
            <c:separator>; </c:separator>
            <c:showLeaderLines val="0"/>
            <c:extLst>
              <c:ext xmlns:c15="http://schemas.microsoft.com/office/drawing/2012/chart" uri="{CE6537A1-D6FC-4f65-9D91-7224C49458BB}">
                <c15:showLeaderLines val="0"/>
              </c:ext>
            </c:extLst>
          </c:dLbls>
          <c:trendline>
            <c:spPr>
              <a:ln w="25560">
                <a:solidFill>
                  <a:srgbClr val="FF0000"/>
                </a:solidFill>
                <a:round/>
              </a:ln>
            </c:spPr>
            <c:trendlineType val="poly"/>
            <c:order val="3"/>
            <c:dispRSqr val="0"/>
            <c:dispEq val="0"/>
          </c:trendline>
          <c:xVal>
            <c:numRef>
              <c:f>9</c:f>
              <c:numCache>
                <c:formatCode>General</c:formatCode>
                <c:ptCount val="11"/>
                <c:pt idx="0">
                  <c:v>361.57150866452997</c:v>
                </c:pt>
                <c:pt idx="1">
                  <c:v>256.66370132773199</c:v>
                </c:pt>
                <c:pt idx="2">
                  <c:v>207.76041110631601</c:v>
                </c:pt>
                <c:pt idx="3">
                  <c:v>177.74100163378299</c:v>
                </c:pt>
                <c:pt idx="4">
                  <c:v>156.771959339836</c:v>
                </c:pt>
                <c:pt idx="5">
                  <c:v>140.96541864529999</c:v>
                </c:pt>
                <c:pt idx="6">
                  <c:v>128.432486611158</c:v>
                </c:pt>
                <c:pt idx="7">
                  <c:v>118.12923971441801</c:v>
                </c:pt>
                <c:pt idx="8">
                  <c:v>109.42497216462201</c:v>
                </c:pt>
                <c:pt idx="9">
                  <c:v>101.912772216321</c:v>
                </c:pt>
                <c:pt idx="10">
                  <c:v>95.316482075286103</c:v>
                </c:pt>
              </c:numCache>
            </c:numRef>
          </c:xVal>
          <c:yVal>
            <c:numRef>
              <c:f>8</c:f>
              <c:numCache>
                <c:formatCode>General</c:formatCode>
                <c:ptCount val="11"/>
                <c:pt idx="0">
                  <c:v>37.478755397725301</c:v>
                </c:pt>
                <c:pt idx="1">
                  <c:v>31.0114529708943</c:v>
                </c:pt>
                <c:pt idx="2">
                  <c:v>27.041157193063501</c:v>
                </c:pt>
                <c:pt idx="3">
                  <c:v>24.2879918489338</c:v>
                </c:pt>
                <c:pt idx="4">
                  <c:v>22.235091165205901</c:v>
                </c:pt>
                <c:pt idx="5">
                  <c:v>20.628475548893999</c:v>
                </c:pt>
                <c:pt idx="6">
                  <c:v>19.3268589370016</c:v>
                </c:pt>
                <c:pt idx="7">
                  <c:v>18.244563639581099</c:v>
                </c:pt>
                <c:pt idx="8">
                  <c:v>17.3262146308357</c:v>
                </c:pt>
                <c:pt idx="9">
                  <c:v>16.534220434187599</c:v>
                </c:pt>
                <c:pt idx="10">
                  <c:v>15.8420455224578</c:v>
                </c:pt>
              </c:numCache>
            </c:numRef>
          </c:yVal>
          <c:smooth val="0"/>
          <c:extLst>
            <c:ext xmlns:c16="http://schemas.microsoft.com/office/drawing/2014/chart" uri="{C3380CC4-5D6E-409C-BE32-E72D297353CC}">
              <c16:uniqueId val="{00000004-E757-4E25-B96D-78D229939146}"/>
            </c:ext>
          </c:extLst>
        </c:ser>
        <c:dLbls>
          <c:showLegendKey val="0"/>
          <c:showVal val="0"/>
          <c:showCatName val="0"/>
          <c:showSerName val="0"/>
          <c:showPercent val="0"/>
          <c:showBubbleSize val="0"/>
        </c:dLbls>
        <c:axId val="82949631"/>
        <c:axId val="42131911"/>
      </c:scatterChart>
      <c:scatterChart>
        <c:scatterStyle val="lineMarker"/>
        <c:varyColors val="0"/>
        <c:ser>
          <c:idx val="5"/>
          <c:order val="5"/>
          <c:tx>
            <c:strRef>
              <c:f>label 10</c:f>
              <c:strCache>
                <c:ptCount val="1"/>
                <c:pt idx="0">
                  <c:v>% C5F12</c:v>
                </c:pt>
              </c:strCache>
            </c:strRef>
          </c:tx>
          <c:spPr>
            <a:ln w="25560" cap="rnd">
              <a:solidFill>
                <a:srgbClr val="70AD47"/>
              </a:solidFill>
              <a:prstDash val="sysDash"/>
              <a:round/>
            </a:ln>
          </c:spPr>
          <c:marker>
            <c:symbol val="circle"/>
            <c:size val="5"/>
            <c:spPr>
              <a:solidFill>
                <a:srgbClr val="70AD47"/>
              </a:solidFill>
            </c:spPr>
          </c:marker>
          <c:dLbls>
            <c:spPr>
              <a:noFill/>
              <a:ln>
                <a:noFill/>
              </a:ln>
              <a:effectLst/>
            </c:spPr>
            <c:txPr>
              <a:bodyPr/>
              <a:lstStyle/>
              <a:p>
                <a:pPr>
                  <a:defRPr sz="1000" b="0" strike="noStrike" spc="-1">
                    <a:solidFill>
                      <a:srgbClr val="000000"/>
                    </a:solidFill>
                    <a:latin typeface="Arial"/>
                    <a:ea typeface="DejaVu Sans"/>
                  </a:defRPr>
                </a:pPr>
                <a:endParaRPr lang="en-US"/>
              </a:p>
            </c:txPr>
            <c:dLblPos val="r"/>
            <c:showLegendKey val="0"/>
            <c:showVal val="0"/>
            <c:showCatName val="0"/>
            <c:showSerName val="0"/>
            <c:showPercent val="0"/>
            <c:showBubbleSize val="1"/>
            <c:separator>; </c:separator>
            <c:showLeaderLines val="0"/>
            <c:extLst>
              <c:ext xmlns:c15="http://schemas.microsoft.com/office/drawing/2012/chart" uri="{CE6537A1-D6FC-4f65-9D91-7224C49458BB}">
                <c15:showLeaderLines val="0"/>
              </c:ext>
            </c:extLst>
          </c:dLbls>
          <c:xVal>
            <c:numRef>
              <c:f>11</c:f>
              <c:numCache>
                <c:formatCode>General</c:formatCode>
                <c:ptCount val="11"/>
                <c:pt idx="0">
                  <c:v>361.57150866452997</c:v>
                </c:pt>
                <c:pt idx="1">
                  <c:v>256.66370132773199</c:v>
                </c:pt>
                <c:pt idx="2">
                  <c:v>207.76041110631601</c:v>
                </c:pt>
                <c:pt idx="3">
                  <c:v>177.74100163378299</c:v>
                </c:pt>
                <c:pt idx="4">
                  <c:v>156.771959339836</c:v>
                </c:pt>
                <c:pt idx="5">
                  <c:v>140.96541864529999</c:v>
                </c:pt>
                <c:pt idx="6">
                  <c:v>128.432486611158</c:v>
                </c:pt>
                <c:pt idx="7">
                  <c:v>118.12923971441801</c:v>
                </c:pt>
                <c:pt idx="8">
                  <c:v>109.42497216462201</c:v>
                </c:pt>
                <c:pt idx="9">
                  <c:v>101.912772216321</c:v>
                </c:pt>
                <c:pt idx="10">
                  <c:v>95.316482075286103</c:v>
                </c:pt>
              </c:numCache>
            </c:numRef>
          </c:xVal>
          <c:yVal>
            <c:numRef>
              <c:f>10</c:f>
              <c:numCache>
                <c:formatCode>General</c:formatCode>
                <c:ptCount val="11"/>
                <c:pt idx="0">
                  <c:v>0</c:v>
                </c:pt>
                <c:pt idx="1">
                  <c:v>10</c:v>
                </c:pt>
                <c:pt idx="2">
                  <c:v>20</c:v>
                </c:pt>
                <c:pt idx="3">
                  <c:v>30</c:v>
                </c:pt>
                <c:pt idx="4">
                  <c:v>40</c:v>
                </c:pt>
                <c:pt idx="5">
                  <c:v>50</c:v>
                </c:pt>
                <c:pt idx="6">
                  <c:v>60</c:v>
                </c:pt>
                <c:pt idx="7">
                  <c:v>70</c:v>
                </c:pt>
                <c:pt idx="8">
                  <c:v>80</c:v>
                </c:pt>
                <c:pt idx="9">
                  <c:v>90</c:v>
                </c:pt>
                <c:pt idx="10">
                  <c:v>100</c:v>
                </c:pt>
              </c:numCache>
            </c:numRef>
          </c:yVal>
          <c:smooth val="0"/>
          <c:extLst>
            <c:ext xmlns:c16="http://schemas.microsoft.com/office/drawing/2014/chart" uri="{C3380CC4-5D6E-409C-BE32-E72D297353CC}">
              <c16:uniqueId val="{00000005-E757-4E25-B96D-78D229939146}"/>
            </c:ext>
          </c:extLst>
        </c:ser>
        <c:dLbls>
          <c:showLegendKey val="0"/>
          <c:showVal val="0"/>
          <c:showCatName val="0"/>
          <c:showSerName val="0"/>
          <c:showPercent val="0"/>
          <c:showBubbleSize val="0"/>
        </c:dLbls>
        <c:axId val="1063607"/>
        <c:axId val="12012025"/>
      </c:scatterChart>
      <c:valAx>
        <c:axId val="82949631"/>
        <c:scaling>
          <c:orientation val="minMax"/>
          <c:min val="80"/>
        </c:scaling>
        <c:delete val="0"/>
        <c:axPos val="b"/>
        <c:majorGridlines>
          <c:spPr>
            <a:ln w="9360">
              <a:solidFill>
                <a:srgbClr val="D9D9D9"/>
              </a:solidFill>
              <a:round/>
            </a:ln>
          </c:spPr>
        </c:majorGridlines>
        <c:numFmt formatCode="General" sourceLinked="0"/>
        <c:majorTickMark val="none"/>
        <c:minorTickMark val="none"/>
        <c:tickLblPos val="nextTo"/>
        <c:spPr>
          <a:ln w="9360">
            <a:solidFill>
              <a:srgbClr val="BFBFBF"/>
            </a:solidFill>
            <a:round/>
          </a:ln>
        </c:spPr>
        <c:txPr>
          <a:bodyPr/>
          <a:lstStyle/>
          <a:p>
            <a:pPr>
              <a:defRPr sz="1800" b="1" strike="noStrike" spc="-1">
                <a:solidFill>
                  <a:srgbClr val="000000"/>
                </a:solidFill>
                <a:latin typeface="Arial"/>
                <a:ea typeface="DejaVu Sans"/>
              </a:defRPr>
            </a:pPr>
            <a:endParaRPr lang="en-US"/>
          </a:p>
        </c:txPr>
        <c:crossAx val="42131911"/>
        <c:crosses val="autoZero"/>
        <c:crossBetween val="midCat"/>
        <c:majorUnit val="50"/>
      </c:valAx>
      <c:valAx>
        <c:axId val="42131911"/>
        <c:scaling>
          <c:orientation val="minMax"/>
        </c:scaling>
        <c:delete val="0"/>
        <c:axPos val="l"/>
        <c:majorGridlines>
          <c:spPr>
            <a:ln w="9360">
              <a:solidFill>
                <a:srgbClr val="D9D9D9"/>
              </a:solidFill>
              <a:round/>
            </a:ln>
          </c:spPr>
        </c:majorGridlines>
        <c:numFmt formatCode="General" sourceLinked="0"/>
        <c:majorTickMark val="none"/>
        <c:minorTickMark val="none"/>
        <c:tickLblPos val="nextTo"/>
        <c:spPr>
          <a:ln w="9360">
            <a:solidFill>
              <a:srgbClr val="BFBFBF"/>
            </a:solidFill>
            <a:round/>
          </a:ln>
        </c:spPr>
        <c:txPr>
          <a:bodyPr/>
          <a:lstStyle/>
          <a:p>
            <a:pPr>
              <a:defRPr sz="1600" b="1" strike="noStrike" spc="-1">
                <a:solidFill>
                  <a:srgbClr val="000000"/>
                </a:solidFill>
                <a:latin typeface="Arial"/>
                <a:ea typeface="DejaVu Sans"/>
              </a:defRPr>
            </a:pPr>
            <a:endParaRPr lang="en-US"/>
          </a:p>
        </c:txPr>
        <c:crossAx val="82949631"/>
        <c:crosses val="autoZero"/>
        <c:crossBetween val="midCat"/>
      </c:valAx>
      <c:valAx>
        <c:axId val="1063607"/>
        <c:scaling>
          <c:orientation val="minMax"/>
        </c:scaling>
        <c:delete val="1"/>
        <c:axPos val="b"/>
        <c:numFmt formatCode="General" sourceLinked="0"/>
        <c:majorTickMark val="out"/>
        <c:minorTickMark val="none"/>
        <c:tickLblPos val="nextTo"/>
        <c:crossAx val="12012025"/>
        <c:crosses val="autoZero"/>
        <c:crossBetween val="midCat"/>
      </c:valAx>
      <c:valAx>
        <c:axId val="12012025"/>
        <c:scaling>
          <c:orientation val="minMax"/>
          <c:max val="100"/>
          <c:min val="0"/>
        </c:scaling>
        <c:delete val="0"/>
        <c:axPos val="r"/>
        <c:numFmt formatCode="General" sourceLinked="0"/>
        <c:majorTickMark val="out"/>
        <c:minorTickMark val="none"/>
        <c:tickLblPos val="nextTo"/>
        <c:spPr>
          <a:ln w="9360">
            <a:solidFill>
              <a:srgbClr val="BFBFBF"/>
            </a:solidFill>
            <a:round/>
          </a:ln>
        </c:spPr>
        <c:txPr>
          <a:bodyPr/>
          <a:lstStyle/>
          <a:p>
            <a:pPr>
              <a:defRPr sz="1600" b="1" strike="noStrike" spc="-1">
                <a:solidFill>
                  <a:srgbClr val="70AD47"/>
                </a:solidFill>
                <a:latin typeface="Arial"/>
                <a:ea typeface="DejaVu Sans"/>
              </a:defRPr>
            </a:pPr>
            <a:endParaRPr lang="en-US"/>
          </a:p>
        </c:txPr>
        <c:crossAx val="1063607"/>
        <c:crosses val="max"/>
        <c:crossBetween val="midCat"/>
      </c:valAx>
      <c:spPr>
        <a:solidFill>
          <a:srgbClr val="FFFFFF"/>
        </a:solidFill>
        <a:ln>
          <a:noFill/>
        </a:ln>
      </c:spPr>
    </c:plotArea>
    <c:legend>
      <c:legendPos val="b"/>
      <c:layout>
        <c:manualLayout>
          <c:xMode val="edge"/>
          <c:yMode val="edge"/>
          <c:x val="0.52423090205829503"/>
          <c:y val="0.29066216501268199"/>
          <c:w val="0.35152102310740602"/>
          <c:h val="0.13011446485855899"/>
        </c:manualLayout>
      </c:layout>
      <c:overlay val="0"/>
      <c:spPr>
        <a:solidFill>
          <a:srgbClr val="FFFFFF"/>
        </a:solidFill>
        <a:ln w="15840">
          <a:solidFill>
            <a:srgbClr val="000000"/>
          </a:solidFill>
          <a:round/>
        </a:ln>
      </c:spPr>
      <c:txPr>
        <a:bodyPr/>
        <a:lstStyle/>
        <a:p>
          <a:pPr>
            <a:defRPr sz="1200" b="1" strike="noStrike" spc="-1">
              <a:solidFill>
                <a:srgbClr val="595959"/>
              </a:solidFill>
              <a:latin typeface="Arial"/>
              <a:ea typeface="DejaVu Sans"/>
            </a:defRPr>
          </a:pPr>
          <a:endParaRPr lang="en-US"/>
        </a:p>
      </c:txPr>
    </c:legend>
    <c:plotVisOnly val="1"/>
    <c:dispBlanksAs val="gap"/>
    <c:showDLblsOverMax val="1"/>
  </c:chart>
  <c:spPr>
    <a:noFill/>
    <a:ln w="25560">
      <a:solidFill>
        <a:srgbClr val="000000"/>
      </a:solidFill>
      <a:round/>
    </a:ln>
  </c:spPr>
  <c:userShapes r:id="rId1"/>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fr-FR"/>
  <c:roundedCorners val="0"/>
  <c:style val="2"/>
  <c:chart>
    <c:title>
      <c:tx>
        <c:rich>
          <a:bodyPr rot="0"/>
          <a:lstStyle/>
          <a:p>
            <a:pPr marL="0" marR="0" lvl="0" indent="0" algn="ctr" defTabSz="914400" rtl="0" eaLnBrk="1" fontAlgn="auto" latinLnBrk="0" hangingPunct="1">
              <a:lnSpc>
                <a:spcPct val="100000"/>
              </a:lnSpc>
              <a:spcBef>
                <a:spcPts val="0"/>
              </a:spcBef>
              <a:spcAft>
                <a:spcPts val="0"/>
              </a:spcAft>
              <a:buClrTx/>
              <a:buSzTx/>
              <a:buFontTx/>
              <a:buNone/>
              <a:tabLst/>
              <a:defRPr sz="1800" b="1" i="0" u="none" strike="noStrike" kern="1200" spc="-1" baseline="0">
                <a:solidFill>
                  <a:srgbClr val="595959"/>
                </a:solidFill>
                <a:latin typeface="Arial"/>
                <a:ea typeface="DejaVu Sans"/>
                <a:cs typeface="+mn-cs"/>
              </a:defRPr>
            </a:pPr>
            <a:r>
              <a:rPr lang="en-GB" sz="1800" b="1" strike="noStrike" spc="-1" dirty="0">
                <a:solidFill>
                  <a:schemeClr val="accent6">
                    <a:lumMod val="75000"/>
                  </a:schemeClr>
                </a:solidFill>
                <a:latin typeface="Arial"/>
                <a:ea typeface="DejaVu Sans"/>
              </a:rPr>
              <a:t>C5F12-N2 40 ⁰</a:t>
            </a:r>
            <a:r>
              <a:rPr lang="en-GB" sz="1800" b="1" strike="noStrike" spc="-1" dirty="0" smtClean="0">
                <a:solidFill>
                  <a:schemeClr val="accent6">
                    <a:lumMod val="75000"/>
                  </a:schemeClr>
                </a:solidFill>
                <a:latin typeface="Arial"/>
                <a:ea typeface="DejaVu Sans"/>
              </a:rPr>
              <a:t>C</a:t>
            </a:r>
            <a:r>
              <a:rPr lang="en-GB" sz="1800" b="1" strike="noStrike" spc="-1" dirty="0" smtClean="0">
                <a:solidFill>
                  <a:srgbClr val="595959"/>
                </a:solidFill>
                <a:latin typeface="Arial"/>
                <a:ea typeface="DejaVu Sans"/>
              </a:rPr>
              <a:t>: </a:t>
            </a:r>
            <a:r>
              <a:rPr lang="en-GB" sz="1800" b="1" i="0" baseline="0" dirty="0" smtClean="0">
                <a:effectLst/>
              </a:rPr>
              <a:t>N2-NOVEC5110 (C5F10O) might be very similar</a:t>
            </a:r>
            <a:endParaRPr lang="en-GB" dirty="0" smtClean="0">
              <a:effectLst/>
            </a:endParaRPr>
          </a:p>
          <a:p>
            <a:pPr marL="0" marR="0" lvl="0" indent="0" algn="ctr" defTabSz="914400" rtl="0" eaLnBrk="1" fontAlgn="auto" latinLnBrk="0" hangingPunct="1">
              <a:lnSpc>
                <a:spcPct val="100000"/>
              </a:lnSpc>
              <a:spcBef>
                <a:spcPts val="0"/>
              </a:spcBef>
              <a:spcAft>
                <a:spcPts val="0"/>
              </a:spcAft>
              <a:buClrTx/>
              <a:buSzTx/>
              <a:buFontTx/>
              <a:buNone/>
              <a:tabLst/>
              <a:defRPr sz="1800" b="1" i="0" u="none" strike="noStrike" kern="1200" spc="-1" baseline="0">
                <a:solidFill>
                  <a:srgbClr val="595959"/>
                </a:solidFill>
                <a:latin typeface="Arial"/>
                <a:ea typeface="DejaVu Sans"/>
                <a:cs typeface="+mn-cs"/>
              </a:defRPr>
            </a:pPr>
            <a:endParaRPr lang="en-GB" sz="1800" b="1" strike="noStrike" spc="-1" dirty="0">
              <a:solidFill>
                <a:srgbClr val="595959"/>
              </a:solidFill>
              <a:latin typeface="Arial"/>
              <a:ea typeface="DejaVu Sans"/>
            </a:endParaRPr>
          </a:p>
        </c:rich>
      </c:tx>
      <c:layout/>
      <c:overlay val="0"/>
      <c:spPr>
        <a:noFill/>
        <a:ln>
          <a:noFill/>
        </a:ln>
      </c:spPr>
    </c:title>
    <c:autoTitleDeleted val="0"/>
    <c:plotArea>
      <c:layout>
        <c:manualLayout>
          <c:layoutTarget val="inner"/>
          <c:xMode val="edge"/>
          <c:yMode val="edge"/>
          <c:x val="0.113219949059239"/>
          <c:y val="0.10344336937962401"/>
          <c:w val="0.76485087503081095"/>
          <c:h val="0.720902105862265"/>
        </c:manualLayout>
      </c:layout>
      <c:scatterChart>
        <c:scatterStyle val="lineMarker"/>
        <c:varyColors val="0"/>
        <c:ser>
          <c:idx val="0"/>
          <c:order val="0"/>
          <c:tx>
            <c:strRef>
              <c:f>label 0</c:f>
              <c:strCache>
                <c:ptCount val="1"/>
                <c:pt idx="0">
                  <c:v>e thresh</c:v>
                </c:pt>
              </c:strCache>
            </c:strRef>
          </c:tx>
          <c:spPr>
            <a:ln w="28440">
              <a:noFill/>
            </a:ln>
          </c:spPr>
          <c:marker>
            <c:symbol val="circle"/>
            <c:size val="5"/>
            <c:spPr>
              <a:solidFill>
                <a:srgbClr val="5B9BD5"/>
              </a:solidFill>
            </c:spPr>
          </c:marker>
          <c:dLbls>
            <c:spPr>
              <a:noFill/>
              <a:ln>
                <a:noFill/>
              </a:ln>
              <a:effectLst/>
            </c:spPr>
            <c:txPr>
              <a:bodyPr/>
              <a:lstStyle/>
              <a:p>
                <a:pPr>
                  <a:defRPr sz="1000" b="0" strike="noStrike" spc="-1">
                    <a:solidFill>
                      <a:srgbClr val="000000"/>
                    </a:solidFill>
                    <a:latin typeface="Arial"/>
                    <a:ea typeface="DejaVu Sans"/>
                  </a:defRPr>
                </a:pPr>
                <a:endParaRPr lang="en-US"/>
              </a:p>
            </c:txPr>
            <c:dLblPos val="r"/>
            <c:showLegendKey val="0"/>
            <c:showVal val="0"/>
            <c:showCatName val="0"/>
            <c:showSerName val="0"/>
            <c:showPercent val="0"/>
            <c:showBubbleSize val="1"/>
            <c:separator>; </c:separator>
            <c:showLeaderLines val="0"/>
            <c:extLst>
              <c:ext xmlns:c15="http://schemas.microsoft.com/office/drawing/2012/chart" uri="{CE6537A1-D6FC-4f65-9D91-7224C49458BB}">
                <c15:showLeaderLines val="0"/>
              </c:ext>
            </c:extLst>
          </c:dLbls>
          <c:xVal>
            <c:numRef>
              <c:f>1</c:f>
              <c:numCache>
                <c:formatCode>General</c:formatCode>
                <c:ptCount val="11"/>
                <c:pt idx="0">
                  <c:v>361.57150866452997</c:v>
                </c:pt>
                <c:pt idx="1">
                  <c:v>256.66370132773199</c:v>
                </c:pt>
                <c:pt idx="2">
                  <c:v>207.76041110631601</c:v>
                </c:pt>
                <c:pt idx="3">
                  <c:v>177.74100163378299</c:v>
                </c:pt>
                <c:pt idx="4">
                  <c:v>156.771959339836</c:v>
                </c:pt>
                <c:pt idx="5">
                  <c:v>140.96541864529999</c:v>
                </c:pt>
                <c:pt idx="6">
                  <c:v>128.432486611158</c:v>
                </c:pt>
                <c:pt idx="7">
                  <c:v>118.12923971441801</c:v>
                </c:pt>
                <c:pt idx="8">
                  <c:v>109.42497216462201</c:v>
                </c:pt>
                <c:pt idx="9">
                  <c:v>101.912772216321</c:v>
                </c:pt>
                <c:pt idx="10">
                  <c:v>95.316482075286103</c:v>
                </c:pt>
              </c:numCache>
            </c:numRef>
          </c:xVal>
          <c:yVal>
            <c:numRef>
              <c:f>0</c:f>
              <c:numCache>
                <c:formatCode>General</c:formatCode>
                <c:ptCount val="11"/>
                <c:pt idx="0">
                  <c:v>0.20020702669725099</c:v>
                </c:pt>
                <c:pt idx="1">
                  <c:v>0.165659470998367</c:v>
                </c:pt>
                <c:pt idx="2">
                  <c:v>0.144450626031322</c:v>
                </c:pt>
                <c:pt idx="3">
                  <c:v>0.12974354620157</c:v>
                </c:pt>
                <c:pt idx="4">
                  <c:v>0.11877719639533001</c:v>
                </c:pt>
                <c:pt idx="5">
                  <c:v>0.11019484801759601</c:v>
                </c:pt>
                <c:pt idx="6">
                  <c:v>0.103241767825863</c:v>
                </c:pt>
                <c:pt idx="7">
                  <c:v>9.7460275852463404E-2</c:v>
                </c:pt>
                <c:pt idx="8">
                  <c:v>9.2554565335660602E-2</c:v>
                </c:pt>
                <c:pt idx="9">
                  <c:v>8.8323827105703204E-2</c:v>
                </c:pt>
                <c:pt idx="10">
                  <c:v>8.4626311551591005E-2</c:v>
                </c:pt>
              </c:numCache>
            </c:numRef>
          </c:yVal>
          <c:smooth val="0"/>
          <c:extLst>
            <c:ext xmlns:c16="http://schemas.microsoft.com/office/drawing/2014/chart" uri="{C3380CC4-5D6E-409C-BE32-E72D297353CC}">
              <c16:uniqueId val="{00000000-79F4-45B8-9685-36BA4672751F}"/>
            </c:ext>
          </c:extLst>
        </c:ser>
        <c:ser>
          <c:idx val="1"/>
          <c:order val="1"/>
          <c:tx>
            <c:strRef>
              <c:f>label 2</c:f>
              <c:strCache>
                <c:ptCount val="1"/>
                <c:pt idx="0">
                  <c:v>mu thresh</c:v>
                </c:pt>
              </c:strCache>
            </c:strRef>
          </c:tx>
          <c:spPr>
            <a:ln w="25560">
              <a:solidFill>
                <a:srgbClr val="70AD47"/>
              </a:solidFill>
              <a:round/>
            </a:ln>
          </c:spPr>
          <c:marker>
            <c:symbol val="circle"/>
            <c:size val="5"/>
            <c:spPr>
              <a:solidFill>
                <a:srgbClr val="70AD47"/>
              </a:solidFill>
            </c:spPr>
          </c:marker>
          <c:dLbls>
            <c:spPr>
              <a:noFill/>
              <a:ln>
                <a:noFill/>
              </a:ln>
              <a:effectLst/>
            </c:spPr>
            <c:txPr>
              <a:bodyPr/>
              <a:lstStyle/>
              <a:p>
                <a:pPr>
                  <a:defRPr sz="1000" b="0" strike="noStrike" spc="-1">
                    <a:solidFill>
                      <a:srgbClr val="000000"/>
                    </a:solidFill>
                    <a:latin typeface="Arial"/>
                    <a:ea typeface="DejaVu Sans"/>
                  </a:defRPr>
                </a:pPr>
                <a:endParaRPr lang="en-US"/>
              </a:p>
            </c:txPr>
            <c:dLblPos val="r"/>
            <c:showLegendKey val="0"/>
            <c:showVal val="0"/>
            <c:showCatName val="0"/>
            <c:showSerName val="0"/>
            <c:showPercent val="0"/>
            <c:showBubbleSize val="1"/>
            <c:separator>; </c:separator>
            <c:showLeaderLines val="0"/>
            <c:extLst>
              <c:ext xmlns:c15="http://schemas.microsoft.com/office/drawing/2012/chart" uri="{CE6537A1-D6FC-4f65-9D91-7224C49458BB}">
                <c15:showLeaderLines val="0"/>
              </c:ext>
            </c:extLst>
          </c:dLbls>
          <c:xVal>
            <c:numRef>
              <c:f>3</c:f>
              <c:numCache>
                <c:formatCode>General</c:formatCode>
                <c:ptCount val="11"/>
                <c:pt idx="0">
                  <c:v>361.57150866452997</c:v>
                </c:pt>
                <c:pt idx="1">
                  <c:v>256.66370132773199</c:v>
                </c:pt>
                <c:pt idx="2">
                  <c:v>207.76041110631601</c:v>
                </c:pt>
                <c:pt idx="3">
                  <c:v>177.74100163378299</c:v>
                </c:pt>
                <c:pt idx="4">
                  <c:v>156.771959339836</c:v>
                </c:pt>
                <c:pt idx="5">
                  <c:v>140.96541864529999</c:v>
                </c:pt>
                <c:pt idx="6">
                  <c:v>128.432486611158</c:v>
                </c:pt>
                <c:pt idx="7">
                  <c:v>118.12923971441801</c:v>
                </c:pt>
                <c:pt idx="8">
                  <c:v>109.42497216462201</c:v>
                </c:pt>
                <c:pt idx="9">
                  <c:v>101.912772216321</c:v>
                </c:pt>
                <c:pt idx="10">
                  <c:v>95.316482075286103</c:v>
                </c:pt>
              </c:numCache>
            </c:numRef>
          </c:xVal>
          <c:yVal>
            <c:numRef>
              <c:f>2</c:f>
              <c:numCache>
                <c:formatCode>General</c:formatCode>
                <c:ptCount val="11"/>
                <c:pt idx="0">
                  <c:v>4.20434756064226</c:v>
                </c:pt>
                <c:pt idx="1">
                  <c:v>3.4788488909657</c:v>
                </c:pt>
                <c:pt idx="2">
                  <c:v>3.03346314665776</c:v>
                </c:pt>
                <c:pt idx="3">
                  <c:v>2.72461447023296</c:v>
                </c:pt>
                <c:pt idx="4">
                  <c:v>2.4943211243019401</c:v>
                </c:pt>
                <c:pt idx="5">
                  <c:v>2.3140918083695201</c:v>
                </c:pt>
                <c:pt idx="6">
                  <c:v>2.1680771243431298</c:v>
                </c:pt>
                <c:pt idx="7">
                  <c:v>2.04666579290173</c:v>
                </c:pt>
                <c:pt idx="8">
                  <c:v>1.9436458720488701</c:v>
                </c:pt>
                <c:pt idx="9">
                  <c:v>1.8548003692197701</c:v>
                </c:pt>
                <c:pt idx="10">
                  <c:v>1.77715254258341</c:v>
                </c:pt>
              </c:numCache>
            </c:numRef>
          </c:yVal>
          <c:smooth val="0"/>
          <c:extLst>
            <c:ext xmlns:c16="http://schemas.microsoft.com/office/drawing/2014/chart" uri="{C3380CC4-5D6E-409C-BE32-E72D297353CC}">
              <c16:uniqueId val="{00000001-79F4-45B8-9685-36BA4672751F}"/>
            </c:ext>
          </c:extLst>
        </c:ser>
        <c:ser>
          <c:idx val="2"/>
          <c:order val="2"/>
          <c:tx>
            <c:strRef>
              <c:f>label 4</c:f>
              <c:strCache>
                <c:ptCount val="1"/>
                <c:pt idx="0">
                  <c:v>pi thresh</c:v>
                </c:pt>
              </c:strCache>
            </c:strRef>
          </c:tx>
          <c:spPr>
            <a:ln w="28440">
              <a:solidFill>
                <a:srgbClr val="FFC000"/>
              </a:solidFill>
              <a:round/>
            </a:ln>
          </c:spPr>
          <c:marker>
            <c:symbol val="circle"/>
            <c:size val="5"/>
            <c:spPr>
              <a:solidFill>
                <a:srgbClr val="FFC000"/>
              </a:solidFill>
            </c:spPr>
          </c:marker>
          <c:dPt>
            <c:idx val="2"/>
            <c:bubble3D val="0"/>
            <c:spPr>
              <a:ln w="25560">
                <a:solidFill>
                  <a:srgbClr val="FFC000"/>
                </a:solidFill>
                <a:round/>
              </a:ln>
            </c:spPr>
            <c:extLst>
              <c:ext xmlns:c16="http://schemas.microsoft.com/office/drawing/2014/chart" uri="{C3380CC4-5D6E-409C-BE32-E72D297353CC}">
                <c16:uniqueId val="{00000003-79F4-45B8-9685-36BA4672751F}"/>
              </c:ext>
            </c:extLst>
          </c:dPt>
          <c:dLbls>
            <c:dLbl>
              <c:idx val="2"/>
              <c:spPr/>
              <c:txPr>
                <a:bodyPr/>
                <a:lstStyle/>
                <a:p>
                  <a:pPr>
                    <a:defRPr sz="1000" b="0" strike="noStrike" spc="-1">
                      <a:solidFill>
                        <a:srgbClr val="000000"/>
                      </a:solidFill>
                      <a:latin typeface="Arial"/>
                      <a:ea typeface="DejaVu Sans"/>
                    </a:defRPr>
                  </a:pPr>
                  <a:endParaRPr lang="en-US"/>
                </a:p>
              </c:txPr>
              <c:dLblPos val="r"/>
              <c:showLegendKey val="0"/>
              <c:showVal val="0"/>
              <c:showCatName val="0"/>
              <c:showSerName val="0"/>
              <c:showPercent val="0"/>
              <c:showBubbleSize val="1"/>
              <c:extLst>
                <c:ext xmlns:c15="http://schemas.microsoft.com/office/drawing/2012/chart" uri="{CE6537A1-D6FC-4f65-9D91-7224C49458BB}"/>
                <c:ext xmlns:c16="http://schemas.microsoft.com/office/drawing/2014/chart" uri="{C3380CC4-5D6E-409C-BE32-E72D297353CC}">
                  <c16:uniqueId val="{00000003-79F4-45B8-9685-36BA4672751F}"/>
                </c:ext>
              </c:extLst>
            </c:dLbl>
            <c:spPr>
              <a:noFill/>
              <a:ln>
                <a:noFill/>
              </a:ln>
              <a:effectLst/>
            </c:spPr>
            <c:txPr>
              <a:bodyPr/>
              <a:lstStyle/>
              <a:p>
                <a:pPr>
                  <a:defRPr sz="1000" b="0" strike="noStrike" spc="-1">
                    <a:solidFill>
                      <a:srgbClr val="000000"/>
                    </a:solidFill>
                    <a:latin typeface="Arial"/>
                    <a:ea typeface="DejaVu Sans"/>
                  </a:defRPr>
                </a:pPr>
                <a:endParaRPr lang="en-US"/>
              </a:p>
            </c:txPr>
            <c:dLblPos val="r"/>
            <c:showLegendKey val="0"/>
            <c:showVal val="0"/>
            <c:showCatName val="0"/>
            <c:showSerName val="0"/>
            <c:showPercent val="0"/>
            <c:showBubbleSize val="1"/>
            <c:separator>; </c:separator>
            <c:showLeaderLines val="0"/>
            <c:extLst>
              <c:ext xmlns:c15="http://schemas.microsoft.com/office/drawing/2012/chart" uri="{CE6537A1-D6FC-4f65-9D91-7224C49458BB}">
                <c15:showLeaderLines val="0"/>
              </c:ext>
            </c:extLst>
          </c:dLbls>
          <c:xVal>
            <c:numRef>
              <c:f>5</c:f>
              <c:numCache>
                <c:formatCode>General</c:formatCode>
                <c:ptCount val="11"/>
                <c:pt idx="0">
                  <c:v>361.57150866452997</c:v>
                </c:pt>
                <c:pt idx="1">
                  <c:v>256.66370132773199</c:v>
                </c:pt>
                <c:pt idx="2">
                  <c:v>207.76041110631601</c:v>
                </c:pt>
                <c:pt idx="3">
                  <c:v>177.74100163378299</c:v>
                </c:pt>
                <c:pt idx="4">
                  <c:v>156.771959339836</c:v>
                </c:pt>
                <c:pt idx="5">
                  <c:v>140.96541864529999</c:v>
                </c:pt>
                <c:pt idx="6">
                  <c:v>128.432486611158</c:v>
                </c:pt>
                <c:pt idx="7">
                  <c:v>118.12923971441801</c:v>
                </c:pt>
                <c:pt idx="8">
                  <c:v>109.42497216462201</c:v>
                </c:pt>
                <c:pt idx="9">
                  <c:v>101.912772216321</c:v>
                </c:pt>
                <c:pt idx="10">
                  <c:v>95.316482075286103</c:v>
                </c:pt>
              </c:numCache>
            </c:numRef>
          </c:xVal>
          <c:yVal>
            <c:numRef>
              <c:f>4</c:f>
              <c:numCache>
                <c:formatCode>General</c:formatCode>
                <c:ptCount val="11"/>
                <c:pt idx="0">
                  <c:v>5.4856725315046697</c:v>
                </c:pt>
                <c:pt idx="1">
                  <c:v>4.5390695053552497</c:v>
                </c:pt>
                <c:pt idx="2">
                  <c:v>3.95794715325823</c:v>
                </c:pt>
                <c:pt idx="3">
                  <c:v>3.5549731659230099</c:v>
                </c:pt>
                <c:pt idx="4">
                  <c:v>3.2544951812320502</c:v>
                </c:pt>
                <c:pt idx="5">
                  <c:v>3.0193388356821398</c:v>
                </c:pt>
                <c:pt idx="6">
                  <c:v>2.8288244384286498</c:v>
                </c:pt>
                <c:pt idx="7">
                  <c:v>2.6704115583574999</c:v>
                </c:pt>
                <c:pt idx="8">
                  <c:v>2.5359950901970998</c:v>
                </c:pt>
                <c:pt idx="9">
                  <c:v>2.4200728626962702</c:v>
                </c:pt>
                <c:pt idx="10">
                  <c:v>2.3187609365135899</c:v>
                </c:pt>
              </c:numCache>
            </c:numRef>
          </c:yVal>
          <c:smooth val="0"/>
          <c:extLst>
            <c:ext xmlns:c16="http://schemas.microsoft.com/office/drawing/2014/chart" uri="{C3380CC4-5D6E-409C-BE32-E72D297353CC}">
              <c16:uniqueId val="{00000004-79F4-45B8-9685-36BA4672751F}"/>
            </c:ext>
          </c:extLst>
        </c:ser>
        <c:ser>
          <c:idx val="3"/>
          <c:order val="3"/>
          <c:tx>
            <c:strRef>
              <c:f>label 6</c:f>
              <c:strCache>
                <c:ptCount val="1"/>
                <c:pt idx="0">
                  <c:v>kthresh</c:v>
                </c:pt>
              </c:strCache>
            </c:strRef>
          </c:tx>
          <c:spPr>
            <a:ln w="28440">
              <a:noFill/>
            </a:ln>
          </c:spPr>
          <c:marker>
            <c:symbol val="circle"/>
            <c:size val="5"/>
            <c:spPr>
              <a:solidFill>
                <a:srgbClr val="FFC000"/>
              </a:solidFill>
            </c:spPr>
          </c:marker>
          <c:dLbls>
            <c:spPr>
              <a:noFill/>
              <a:ln>
                <a:noFill/>
              </a:ln>
              <a:effectLst/>
            </c:spPr>
            <c:txPr>
              <a:bodyPr/>
              <a:lstStyle/>
              <a:p>
                <a:pPr>
                  <a:defRPr sz="1000" b="0" strike="noStrike" spc="-1">
                    <a:solidFill>
                      <a:srgbClr val="000000"/>
                    </a:solidFill>
                    <a:latin typeface="Arial"/>
                    <a:ea typeface="DejaVu Sans"/>
                  </a:defRPr>
                </a:pPr>
                <a:endParaRPr lang="en-US"/>
              </a:p>
            </c:txPr>
            <c:dLblPos val="r"/>
            <c:showLegendKey val="0"/>
            <c:showVal val="0"/>
            <c:showCatName val="0"/>
            <c:showSerName val="0"/>
            <c:showPercent val="0"/>
            <c:showBubbleSize val="1"/>
            <c:separator>; </c:separator>
            <c:showLeaderLines val="0"/>
            <c:extLst>
              <c:ext xmlns:c15="http://schemas.microsoft.com/office/drawing/2012/chart" uri="{CE6537A1-D6FC-4f65-9D91-7224C49458BB}">
                <c15:showLeaderLines val="0"/>
              </c:ext>
            </c:extLst>
          </c:dLbls>
          <c:trendline>
            <c:spPr>
              <a:ln w="25560">
                <a:solidFill>
                  <a:srgbClr val="FFC000"/>
                </a:solidFill>
                <a:round/>
              </a:ln>
            </c:spPr>
            <c:trendlineType val="poly"/>
            <c:order val="2"/>
            <c:dispRSqr val="0"/>
            <c:dispEq val="0"/>
          </c:trendline>
          <c:xVal>
            <c:numRef>
              <c:f>7</c:f>
              <c:numCache>
                <c:formatCode>General</c:formatCode>
                <c:ptCount val="11"/>
                <c:pt idx="0">
                  <c:v>361.57150866452997</c:v>
                </c:pt>
                <c:pt idx="1">
                  <c:v>256.66370132773199</c:v>
                </c:pt>
                <c:pt idx="2">
                  <c:v>207.76041110631601</c:v>
                </c:pt>
                <c:pt idx="3">
                  <c:v>177.74100163378299</c:v>
                </c:pt>
                <c:pt idx="4">
                  <c:v>156.771959339836</c:v>
                </c:pt>
                <c:pt idx="5">
                  <c:v>140.96541864529999</c:v>
                </c:pt>
                <c:pt idx="6">
                  <c:v>128.432486611158</c:v>
                </c:pt>
                <c:pt idx="7">
                  <c:v>118.12923971441801</c:v>
                </c:pt>
                <c:pt idx="8">
                  <c:v>109.42497216462201</c:v>
                </c:pt>
                <c:pt idx="9">
                  <c:v>101.912772216321</c:v>
                </c:pt>
                <c:pt idx="10">
                  <c:v>95.316482075286103</c:v>
                </c:pt>
              </c:numCache>
            </c:numRef>
          </c:xVal>
          <c:yVal>
            <c:numRef>
              <c:f>6</c:f>
              <c:numCache>
                <c:formatCode>General</c:formatCode>
                <c:ptCount val="11"/>
                <c:pt idx="0">
                  <c:v>19.9005784537067</c:v>
                </c:pt>
                <c:pt idx="1">
                  <c:v>16.466551417237699</c:v>
                </c:pt>
                <c:pt idx="2">
                  <c:v>14.3583922275134</c:v>
                </c:pt>
                <c:pt idx="3">
                  <c:v>12.896508492436</c:v>
                </c:pt>
                <c:pt idx="4">
                  <c:v>11.8064533216958</c:v>
                </c:pt>
                <c:pt idx="5">
                  <c:v>10.9533678929491</c:v>
                </c:pt>
                <c:pt idx="6">
                  <c:v>10.262231721890799</c:v>
                </c:pt>
                <c:pt idx="7">
                  <c:v>9.6875514197348593</c:v>
                </c:pt>
                <c:pt idx="8">
                  <c:v>9.1999237943646595</c:v>
                </c:pt>
                <c:pt idx="9">
                  <c:v>8.7793884143069008</c:v>
                </c:pt>
                <c:pt idx="10">
                  <c:v>8.4118553682281405</c:v>
                </c:pt>
              </c:numCache>
            </c:numRef>
          </c:yVal>
          <c:smooth val="0"/>
          <c:extLst>
            <c:ext xmlns:c16="http://schemas.microsoft.com/office/drawing/2014/chart" uri="{C3380CC4-5D6E-409C-BE32-E72D297353CC}">
              <c16:uniqueId val="{00000005-79F4-45B8-9685-36BA4672751F}"/>
            </c:ext>
          </c:extLst>
        </c:ser>
        <c:ser>
          <c:idx val="4"/>
          <c:order val="4"/>
          <c:tx>
            <c:strRef>
              <c:f>label 8</c:f>
              <c:strCache>
                <c:ptCount val="1"/>
                <c:pt idx="0">
                  <c:v>pthresh</c:v>
                </c:pt>
              </c:strCache>
            </c:strRef>
          </c:tx>
          <c:spPr>
            <a:ln w="25560">
              <a:solidFill>
                <a:srgbClr val="FF0000"/>
              </a:solidFill>
              <a:round/>
            </a:ln>
          </c:spPr>
          <c:marker>
            <c:symbol val="circle"/>
            <c:size val="5"/>
            <c:spPr>
              <a:solidFill>
                <a:srgbClr val="FF0000"/>
              </a:solidFill>
            </c:spPr>
          </c:marker>
          <c:dLbls>
            <c:spPr>
              <a:noFill/>
              <a:ln>
                <a:noFill/>
              </a:ln>
              <a:effectLst/>
            </c:spPr>
            <c:txPr>
              <a:bodyPr/>
              <a:lstStyle/>
              <a:p>
                <a:pPr>
                  <a:defRPr sz="1000" b="0" strike="noStrike" spc="-1">
                    <a:solidFill>
                      <a:srgbClr val="000000"/>
                    </a:solidFill>
                    <a:latin typeface="Arial"/>
                    <a:ea typeface="DejaVu Sans"/>
                  </a:defRPr>
                </a:pPr>
                <a:endParaRPr lang="en-US"/>
              </a:p>
            </c:txPr>
            <c:dLblPos val="r"/>
            <c:showLegendKey val="0"/>
            <c:showVal val="0"/>
            <c:showCatName val="0"/>
            <c:showSerName val="0"/>
            <c:showPercent val="0"/>
            <c:showBubbleSize val="1"/>
            <c:separator>; </c:separator>
            <c:showLeaderLines val="0"/>
            <c:extLst>
              <c:ext xmlns:c15="http://schemas.microsoft.com/office/drawing/2012/chart" uri="{CE6537A1-D6FC-4f65-9D91-7224C49458BB}">
                <c15:showLeaderLines val="0"/>
              </c:ext>
            </c:extLst>
          </c:dLbls>
          <c:xVal>
            <c:numRef>
              <c:f>9</c:f>
              <c:numCache>
                <c:formatCode>General</c:formatCode>
                <c:ptCount val="11"/>
                <c:pt idx="0">
                  <c:v>361.57150866452997</c:v>
                </c:pt>
                <c:pt idx="1">
                  <c:v>256.66370132773199</c:v>
                </c:pt>
                <c:pt idx="2">
                  <c:v>207.76041110631601</c:v>
                </c:pt>
                <c:pt idx="3">
                  <c:v>177.74100163378299</c:v>
                </c:pt>
                <c:pt idx="4">
                  <c:v>156.771959339836</c:v>
                </c:pt>
                <c:pt idx="5">
                  <c:v>140.96541864529999</c:v>
                </c:pt>
                <c:pt idx="6">
                  <c:v>128.432486611158</c:v>
                </c:pt>
                <c:pt idx="7">
                  <c:v>118.12923971441801</c:v>
                </c:pt>
                <c:pt idx="8">
                  <c:v>109.42497216462201</c:v>
                </c:pt>
                <c:pt idx="9">
                  <c:v>101.912772216321</c:v>
                </c:pt>
                <c:pt idx="10">
                  <c:v>95.316482075286103</c:v>
                </c:pt>
              </c:numCache>
            </c:numRef>
          </c:xVal>
          <c:yVal>
            <c:numRef>
              <c:f>8</c:f>
              <c:numCache>
                <c:formatCode>General</c:formatCode>
                <c:ptCount val="11"/>
                <c:pt idx="0">
                  <c:v>37.478755397725301</c:v>
                </c:pt>
                <c:pt idx="1">
                  <c:v>31.0114529708943</c:v>
                </c:pt>
                <c:pt idx="2">
                  <c:v>27.041157193063501</c:v>
                </c:pt>
                <c:pt idx="3">
                  <c:v>24.2879918489338</c:v>
                </c:pt>
                <c:pt idx="4">
                  <c:v>22.235091165205901</c:v>
                </c:pt>
                <c:pt idx="5">
                  <c:v>20.628475548893999</c:v>
                </c:pt>
                <c:pt idx="6">
                  <c:v>19.3268589370016</c:v>
                </c:pt>
                <c:pt idx="7">
                  <c:v>18.244563639581099</c:v>
                </c:pt>
                <c:pt idx="8">
                  <c:v>17.3262146308357</c:v>
                </c:pt>
                <c:pt idx="9">
                  <c:v>16.534220434187599</c:v>
                </c:pt>
                <c:pt idx="10">
                  <c:v>15.8420455224578</c:v>
                </c:pt>
              </c:numCache>
            </c:numRef>
          </c:yVal>
          <c:smooth val="0"/>
          <c:extLst>
            <c:ext xmlns:c16="http://schemas.microsoft.com/office/drawing/2014/chart" uri="{C3380CC4-5D6E-409C-BE32-E72D297353CC}">
              <c16:uniqueId val="{00000006-79F4-45B8-9685-36BA4672751F}"/>
            </c:ext>
          </c:extLst>
        </c:ser>
        <c:dLbls>
          <c:showLegendKey val="0"/>
          <c:showVal val="0"/>
          <c:showCatName val="0"/>
          <c:showSerName val="0"/>
          <c:showPercent val="0"/>
          <c:showBubbleSize val="0"/>
        </c:dLbls>
        <c:axId val="89019359"/>
        <c:axId val="24120678"/>
      </c:scatterChart>
      <c:scatterChart>
        <c:scatterStyle val="lineMarker"/>
        <c:varyColors val="0"/>
        <c:ser>
          <c:idx val="5"/>
          <c:order val="5"/>
          <c:tx>
            <c:strRef>
              <c:f>label 10</c:f>
              <c:strCache>
                <c:ptCount val="1"/>
                <c:pt idx="0">
                  <c:v>Thresh/c</c:v>
                </c:pt>
              </c:strCache>
            </c:strRef>
          </c:tx>
          <c:spPr>
            <a:ln w="25560" cap="rnd">
              <a:solidFill>
                <a:srgbClr val="70AD47"/>
              </a:solidFill>
              <a:prstDash val="sysDash"/>
              <a:round/>
            </a:ln>
          </c:spPr>
          <c:marker>
            <c:symbol val="circle"/>
            <c:size val="5"/>
            <c:spPr>
              <a:solidFill>
                <a:srgbClr val="70AD47"/>
              </a:solidFill>
            </c:spPr>
          </c:marker>
          <c:dLbls>
            <c:spPr>
              <a:noFill/>
              <a:ln>
                <a:noFill/>
              </a:ln>
              <a:effectLst/>
            </c:spPr>
            <c:txPr>
              <a:bodyPr/>
              <a:lstStyle/>
              <a:p>
                <a:pPr>
                  <a:defRPr sz="1000" b="0" strike="noStrike" spc="-1">
                    <a:solidFill>
                      <a:srgbClr val="000000"/>
                    </a:solidFill>
                    <a:latin typeface="Arial"/>
                    <a:ea typeface="DejaVu Sans"/>
                  </a:defRPr>
                </a:pPr>
                <a:endParaRPr lang="en-US"/>
              </a:p>
            </c:txPr>
            <c:dLblPos val="r"/>
            <c:showLegendKey val="0"/>
            <c:showVal val="0"/>
            <c:showCatName val="0"/>
            <c:showSerName val="0"/>
            <c:showPercent val="0"/>
            <c:showBubbleSize val="1"/>
            <c:separator>; </c:separator>
            <c:showLeaderLines val="0"/>
            <c:extLst>
              <c:ext xmlns:c15="http://schemas.microsoft.com/office/drawing/2012/chart" uri="{CE6537A1-D6FC-4f65-9D91-7224C49458BB}">
                <c15:showLeaderLines val="0"/>
              </c:ext>
            </c:extLst>
          </c:dLbls>
          <c:trendline>
            <c:spPr>
              <a:ln w="19080">
                <a:noFill/>
              </a:ln>
            </c:spPr>
            <c:trendlineType val="poly"/>
            <c:order val="6"/>
            <c:dispRSqr val="0"/>
            <c:dispEq val="0"/>
          </c:trendline>
          <c:xVal>
            <c:numRef>
              <c:f>11</c:f>
              <c:numCache>
                <c:formatCode>General</c:formatCode>
                <c:ptCount val="11"/>
                <c:pt idx="0">
                  <c:v>361.57150866452997</c:v>
                </c:pt>
                <c:pt idx="1">
                  <c:v>256.66370132773199</c:v>
                </c:pt>
                <c:pt idx="2">
                  <c:v>207.76041110631601</c:v>
                </c:pt>
                <c:pt idx="3">
                  <c:v>177.74100163378299</c:v>
                </c:pt>
                <c:pt idx="4">
                  <c:v>156.771959339836</c:v>
                </c:pt>
                <c:pt idx="5">
                  <c:v>140.96541864529999</c:v>
                </c:pt>
                <c:pt idx="6">
                  <c:v>128.432486611158</c:v>
                </c:pt>
                <c:pt idx="7">
                  <c:v>118.12923971441801</c:v>
                </c:pt>
                <c:pt idx="8">
                  <c:v>109.42497216462201</c:v>
                </c:pt>
                <c:pt idx="9">
                  <c:v>101.912772216321</c:v>
                </c:pt>
                <c:pt idx="10">
                  <c:v>95.316482075286103</c:v>
                </c:pt>
              </c:numCache>
            </c:numRef>
          </c:xVal>
          <c:yVal>
            <c:numRef>
              <c:f>10</c:f>
              <c:numCache>
                <c:formatCode>General</c:formatCode>
                <c:ptCount val="11"/>
                <c:pt idx="0">
                  <c:v>0.99968809731363795</c:v>
                </c:pt>
                <c:pt idx="1">
                  <c:v>0.999544407658989</c:v>
                </c:pt>
                <c:pt idx="2">
                  <c:v>0.99940075930472105</c:v>
                </c:pt>
                <c:pt idx="3">
                  <c:v>0.99925715223303002</c:v>
                </c:pt>
                <c:pt idx="4">
                  <c:v>0.99911358642612302</c:v>
                </c:pt>
                <c:pt idx="5">
                  <c:v>0.99897006186621595</c:v>
                </c:pt>
                <c:pt idx="6">
                  <c:v>0.99882657853553602</c:v>
                </c:pt>
                <c:pt idx="7">
                  <c:v>0.998683136416322</c:v>
                </c:pt>
                <c:pt idx="8">
                  <c:v>0.99853973549081798</c:v>
                </c:pt>
                <c:pt idx="9">
                  <c:v>0.99839637574128404</c:v>
                </c:pt>
                <c:pt idx="10">
                  <c:v>0.99825305714998802</c:v>
                </c:pt>
              </c:numCache>
            </c:numRef>
          </c:yVal>
          <c:smooth val="0"/>
          <c:extLst>
            <c:ext xmlns:c16="http://schemas.microsoft.com/office/drawing/2014/chart" uri="{C3380CC4-5D6E-409C-BE32-E72D297353CC}">
              <c16:uniqueId val="{00000007-79F4-45B8-9685-36BA4672751F}"/>
            </c:ext>
          </c:extLst>
        </c:ser>
        <c:dLbls>
          <c:showLegendKey val="0"/>
          <c:showVal val="0"/>
          <c:showCatName val="0"/>
          <c:showSerName val="0"/>
          <c:showPercent val="0"/>
          <c:showBubbleSize val="0"/>
        </c:dLbls>
        <c:axId val="39289227"/>
        <c:axId val="29546681"/>
      </c:scatterChart>
      <c:valAx>
        <c:axId val="89019359"/>
        <c:scaling>
          <c:orientation val="minMax"/>
          <c:min val="80"/>
        </c:scaling>
        <c:delete val="0"/>
        <c:axPos val="b"/>
        <c:majorGridlines>
          <c:spPr>
            <a:ln w="9360">
              <a:solidFill>
                <a:srgbClr val="D9D9D9"/>
              </a:solidFill>
              <a:round/>
            </a:ln>
          </c:spPr>
        </c:majorGridlines>
        <c:numFmt formatCode="General" sourceLinked="0"/>
        <c:majorTickMark val="none"/>
        <c:minorTickMark val="none"/>
        <c:tickLblPos val="nextTo"/>
        <c:spPr>
          <a:ln w="9360">
            <a:solidFill>
              <a:srgbClr val="BFBFBF"/>
            </a:solidFill>
            <a:round/>
          </a:ln>
        </c:spPr>
        <c:txPr>
          <a:bodyPr/>
          <a:lstStyle/>
          <a:p>
            <a:pPr>
              <a:defRPr sz="1800" b="1" strike="noStrike" spc="-1">
                <a:solidFill>
                  <a:srgbClr val="000000"/>
                </a:solidFill>
                <a:latin typeface="Arial"/>
                <a:ea typeface="DejaVu Sans"/>
              </a:defRPr>
            </a:pPr>
            <a:endParaRPr lang="en-US"/>
          </a:p>
        </c:txPr>
        <c:crossAx val="24120678"/>
        <c:crosses val="autoZero"/>
        <c:crossBetween val="midCat"/>
      </c:valAx>
      <c:valAx>
        <c:axId val="24120678"/>
        <c:scaling>
          <c:orientation val="minMax"/>
        </c:scaling>
        <c:delete val="0"/>
        <c:axPos val="l"/>
        <c:majorGridlines>
          <c:spPr>
            <a:ln w="9360">
              <a:solidFill>
                <a:srgbClr val="D9D9D9"/>
              </a:solidFill>
              <a:round/>
            </a:ln>
          </c:spPr>
        </c:majorGridlines>
        <c:numFmt formatCode="General" sourceLinked="0"/>
        <c:majorTickMark val="none"/>
        <c:minorTickMark val="none"/>
        <c:tickLblPos val="nextTo"/>
        <c:spPr>
          <a:ln w="9360">
            <a:solidFill>
              <a:srgbClr val="BFBFBF"/>
            </a:solidFill>
            <a:round/>
          </a:ln>
        </c:spPr>
        <c:txPr>
          <a:bodyPr/>
          <a:lstStyle/>
          <a:p>
            <a:pPr>
              <a:defRPr sz="1600" b="1" strike="noStrike" spc="-1">
                <a:solidFill>
                  <a:srgbClr val="000000"/>
                </a:solidFill>
                <a:latin typeface="Arial"/>
                <a:ea typeface="DejaVu Sans"/>
              </a:defRPr>
            </a:pPr>
            <a:endParaRPr lang="en-US"/>
          </a:p>
        </c:txPr>
        <c:crossAx val="89019359"/>
        <c:crosses val="autoZero"/>
        <c:crossBetween val="midCat"/>
      </c:valAx>
      <c:valAx>
        <c:axId val="39289227"/>
        <c:scaling>
          <c:orientation val="minMax"/>
        </c:scaling>
        <c:delete val="1"/>
        <c:axPos val="b"/>
        <c:numFmt formatCode="General" sourceLinked="0"/>
        <c:majorTickMark val="out"/>
        <c:minorTickMark val="none"/>
        <c:tickLblPos val="nextTo"/>
        <c:crossAx val="29546681"/>
        <c:crosses val="autoZero"/>
        <c:crossBetween val="midCat"/>
      </c:valAx>
      <c:valAx>
        <c:axId val="29546681"/>
        <c:scaling>
          <c:orientation val="minMax"/>
        </c:scaling>
        <c:delete val="0"/>
        <c:axPos val="r"/>
        <c:numFmt formatCode="General" sourceLinked="0"/>
        <c:majorTickMark val="out"/>
        <c:minorTickMark val="none"/>
        <c:tickLblPos val="nextTo"/>
        <c:spPr>
          <a:ln w="9360">
            <a:solidFill>
              <a:srgbClr val="BFBFBF"/>
            </a:solidFill>
            <a:round/>
          </a:ln>
        </c:spPr>
        <c:txPr>
          <a:bodyPr/>
          <a:lstStyle/>
          <a:p>
            <a:pPr>
              <a:defRPr sz="1600" b="1" strike="noStrike" spc="-1">
                <a:solidFill>
                  <a:srgbClr val="70AD47"/>
                </a:solidFill>
                <a:latin typeface="Arial"/>
                <a:ea typeface="DejaVu Sans"/>
              </a:defRPr>
            </a:pPr>
            <a:endParaRPr lang="en-US"/>
          </a:p>
        </c:txPr>
        <c:crossAx val="39289227"/>
        <c:crosses val="max"/>
        <c:crossBetween val="midCat"/>
      </c:valAx>
      <c:spPr>
        <a:noFill/>
        <a:ln>
          <a:noFill/>
        </a:ln>
      </c:spPr>
    </c:plotArea>
    <c:legend>
      <c:legendPos val="b"/>
      <c:layout>
        <c:manualLayout>
          <c:xMode val="edge"/>
          <c:yMode val="edge"/>
          <c:x val="0.111783179276504"/>
          <c:y val="0.107766970313073"/>
          <c:w val="0.31411480086728299"/>
          <c:h val="0.15970123840445799"/>
        </c:manualLayout>
      </c:layout>
      <c:overlay val="0"/>
      <c:spPr>
        <a:solidFill>
          <a:srgbClr val="FFFFFF"/>
        </a:solidFill>
        <a:ln w="15840">
          <a:solidFill>
            <a:srgbClr val="000000"/>
          </a:solidFill>
          <a:round/>
        </a:ln>
      </c:spPr>
      <c:txPr>
        <a:bodyPr/>
        <a:lstStyle/>
        <a:p>
          <a:pPr>
            <a:defRPr sz="1200" b="1" strike="noStrike" spc="-1">
              <a:solidFill>
                <a:srgbClr val="000000"/>
              </a:solidFill>
              <a:latin typeface="Arial"/>
              <a:ea typeface="DejaVu Sans"/>
            </a:defRPr>
          </a:pPr>
          <a:endParaRPr lang="en-US"/>
        </a:p>
      </c:txPr>
    </c:legend>
    <c:plotVisOnly val="1"/>
    <c:dispBlanksAs val="gap"/>
    <c:showDLblsOverMax val="1"/>
  </c:chart>
  <c:spPr>
    <a:noFill/>
    <a:ln w="25560">
      <a:solidFill>
        <a:srgbClr val="000000"/>
      </a:solidFill>
      <a:round/>
    </a:ln>
  </c:spPr>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fr-FR"/>
  <c:roundedCorners val="0"/>
  <c:style val="2"/>
  <c:chart>
    <c:autoTitleDeleted val="1"/>
    <c:plotArea>
      <c:layout>
        <c:manualLayout>
          <c:layoutTarget val="inner"/>
          <c:xMode val="edge"/>
          <c:yMode val="edge"/>
          <c:x val="0.113800248653129"/>
          <c:y val="9.1229875762699406E-2"/>
          <c:w val="0.76597596353087405"/>
          <c:h val="0.73844004998897295"/>
        </c:manualLayout>
      </c:layout>
      <c:scatterChart>
        <c:scatterStyle val="lineMarker"/>
        <c:varyColors val="0"/>
        <c:ser>
          <c:idx val="0"/>
          <c:order val="0"/>
          <c:tx>
            <c:strRef>
              <c:f>label 0</c:f>
              <c:strCache>
                <c:ptCount val="1"/>
                <c:pt idx="0">
                  <c:v>e thresh</c:v>
                </c:pt>
              </c:strCache>
            </c:strRef>
          </c:tx>
          <c:spPr>
            <a:ln w="28440">
              <a:noFill/>
            </a:ln>
          </c:spPr>
          <c:marker>
            <c:symbol val="circle"/>
            <c:size val="5"/>
            <c:spPr>
              <a:solidFill>
                <a:srgbClr val="5B9BD5"/>
              </a:solidFill>
            </c:spPr>
          </c:marker>
          <c:dLbls>
            <c:spPr>
              <a:noFill/>
              <a:ln>
                <a:noFill/>
              </a:ln>
              <a:effectLst/>
            </c:spPr>
            <c:txPr>
              <a:bodyPr/>
              <a:lstStyle/>
              <a:p>
                <a:pPr>
                  <a:defRPr sz="1000" b="0" strike="noStrike" spc="-1">
                    <a:solidFill>
                      <a:srgbClr val="000000"/>
                    </a:solidFill>
                    <a:latin typeface="Arial"/>
                    <a:ea typeface="DejaVu Sans"/>
                  </a:defRPr>
                </a:pPr>
                <a:endParaRPr lang="en-US"/>
              </a:p>
            </c:txPr>
            <c:dLblPos val="r"/>
            <c:showLegendKey val="0"/>
            <c:showVal val="0"/>
            <c:showCatName val="0"/>
            <c:showSerName val="0"/>
            <c:showPercent val="0"/>
            <c:showBubbleSize val="1"/>
            <c:separator>; </c:separator>
            <c:showLeaderLines val="0"/>
            <c:extLst>
              <c:ext xmlns:c15="http://schemas.microsoft.com/office/drawing/2012/chart" uri="{CE6537A1-D6FC-4f65-9D91-7224C49458BB}">
                <c15:showLeaderLines val="0"/>
              </c:ext>
            </c:extLst>
          </c:dLbls>
          <c:xVal>
            <c:numRef>
              <c:f>1</c:f>
              <c:numCache>
                <c:formatCode>General</c:formatCode>
                <c:ptCount val="11"/>
                <c:pt idx="0">
                  <c:v>361.57150866452997</c:v>
                </c:pt>
                <c:pt idx="1">
                  <c:v>256.66370132773199</c:v>
                </c:pt>
                <c:pt idx="2">
                  <c:v>207.76041110631601</c:v>
                </c:pt>
                <c:pt idx="3">
                  <c:v>177.74100163378299</c:v>
                </c:pt>
                <c:pt idx="4">
                  <c:v>156.771959339836</c:v>
                </c:pt>
                <c:pt idx="5">
                  <c:v>140.96541864529999</c:v>
                </c:pt>
                <c:pt idx="6">
                  <c:v>128.432486611158</c:v>
                </c:pt>
                <c:pt idx="7">
                  <c:v>118.12923971441801</c:v>
                </c:pt>
                <c:pt idx="8">
                  <c:v>109.42497216462201</c:v>
                </c:pt>
                <c:pt idx="9">
                  <c:v>101.912772216321</c:v>
                </c:pt>
                <c:pt idx="10">
                  <c:v>95.316482075286103</c:v>
                </c:pt>
              </c:numCache>
            </c:numRef>
          </c:xVal>
          <c:yVal>
            <c:numRef>
              <c:f>0</c:f>
              <c:numCache>
                <c:formatCode>General</c:formatCode>
                <c:ptCount val="11"/>
                <c:pt idx="0">
                  <c:v>0.20020702669725099</c:v>
                </c:pt>
                <c:pt idx="1">
                  <c:v>0.165659470998367</c:v>
                </c:pt>
                <c:pt idx="2">
                  <c:v>0.144450626031322</c:v>
                </c:pt>
                <c:pt idx="3">
                  <c:v>0.12974354620157</c:v>
                </c:pt>
                <c:pt idx="4">
                  <c:v>0.11877719639533001</c:v>
                </c:pt>
                <c:pt idx="5">
                  <c:v>0.11019484801759601</c:v>
                </c:pt>
                <c:pt idx="6">
                  <c:v>0.103241767825863</c:v>
                </c:pt>
                <c:pt idx="7">
                  <c:v>9.7460275852463404E-2</c:v>
                </c:pt>
                <c:pt idx="8">
                  <c:v>9.2554565335660602E-2</c:v>
                </c:pt>
                <c:pt idx="9">
                  <c:v>8.8323827105703204E-2</c:v>
                </c:pt>
                <c:pt idx="10">
                  <c:v>8.4626311551591005E-2</c:v>
                </c:pt>
              </c:numCache>
            </c:numRef>
          </c:yVal>
          <c:smooth val="0"/>
          <c:extLst>
            <c:ext xmlns:c16="http://schemas.microsoft.com/office/drawing/2014/chart" uri="{C3380CC4-5D6E-409C-BE32-E72D297353CC}">
              <c16:uniqueId val="{00000000-E757-4E25-B96D-78D229939146}"/>
            </c:ext>
          </c:extLst>
        </c:ser>
        <c:ser>
          <c:idx val="1"/>
          <c:order val="1"/>
          <c:tx>
            <c:strRef>
              <c:f>label 2</c:f>
              <c:strCache>
                <c:ptCount val="1"/>
                <c:pt idx="0">
                  <c:v>mu thresh</c:v>
                </c:pt>
              </c:strCache>
            </c:strRef>
          </c:tx>
          <c:spPr>
            <a:ln w="25560">
              <a:solidFill>
                <a:schemeClr val="accent1"/>
              </a:solidFill>
              <a:round/>
            </a:ln>
          </c:spPr>
          <c:marker>
            <c:symbol val="circle"/>
            <c:size val="5"/>
            <c:spPr>
              <a:solidFill>
                <a:srgbClr val="ED7D31"/>
              </a:solidFill>
            </c:spPr>
          </c:marker>
          <c:dLbls>
            <c:spPr>
              <a:noFill/>
              <a:ln>
                <a:noFill/>
              </a:ln>
              <a:effectLst/>
            </c:spPr>
            <c:txPr>
              <a:bodyPr/>
              <a:lstStyle/>
              <a:p>
                <a:pPr>
                  <a:defRPr sz="1000" b="0" strike="noStrike" spc="-1">
                    <a:solidFill>
                      <a:srgbClr val="000000"/>
                    </a:solidFill>
                    <a:latin typeface="Arial"/>
                    <a:ea typeface="DejaVu Sans"/>
                  </a:defRPr>
                </a:pPr>
                <a:endParaRPr lang="en-US"/>
              </a:p>
            </c:txPr>
            <c:dLblPos val="r"/>
            <c:showLegendKey val="0"/>
            <c:showVal val="0"/>
            <c:showCatName val="0"/>
            <c:showSerName val="0"/>
            <c:showPercent val="0"/>
            <c:showBubbleSize val="1"/>
            <c:separator>; </c:separator>
            <c:showLeaderLines val="0"/>
            <c:extLst>
              <c:ext xmlns:c15="http://schemas.microsoft.com/office/drawing/2012/chart" uri="{CE6537A1-D6FC-4f65-9D91-7224C49458BB}">
                <c15:showLeaderLines val="0"/>
              </c:ext>
            </c:extLst>
          </c:dLbls>
          <c:xVal>
            <c:numRef>
              <c:f>3</c:f>
              <c:numCache>
                <c:formatCode>General</c:formatCode>
                <c:ptCount val="11"/>
                <c:pt idx="0">
                  <c:v>361.57150866452997</c:v>
                </c:pt>
                <c:pt idx="1">
                  <c:v>256.66370132773199</c:v>
                </c:pt>
                <c:pt idx="2">
                  <c:v>207.76041110631601</c:v>
                </c:pt>
                <c:pt idx="3">
                  <c:v>177.74100163378299</c:v>
                </c:pt>
                <c:pt idx="4">
                  <c:v>156.771959339836</c:v>
                </c:pt>
                <c:pt idx="5">
                  <c:v>140.96541864529999</c:v>
                </c:pt>
                <c:pt idx="6">
                  <c:v>128.432486611158</c:v>
                </c:pt>
                <c:pt idx="7">
                  <c:v>118.12923971441801</c:v>
                </c:pt>
                <c:pt idx="8">
                  <c:v>109.42497216462201</c:v>
                </c:pt>
                <c:pt idx="9">
                  <c:v>101.912772216321</c:v>
                </c:pt>
                <c:pt idx="10">
                  <c:v>95.316482075286103</c:v>
                </c:pt>
              </c:numCache>
            </c:numRef>
          </c:xVal>
          <c:yVal>
            <c:numRef>
              <c:f>2</c:f>
              <c:numCache>
                <c:formatCode>General</c:formatCode>
                <c:ptCount val="11"/>
                <c:pt idx="0">
                  <c:v>4.20434756064226</c:v>
                </c:pt>
                <c:pt idx="1">
                  <c:v>3.4788488909657</c:v>
                </c:pt>
                <c:pt idx="2">
                  <c:v>3.03346314665776</c:v>
                </c:pt>
                <c:pt idx="3">
                  <c:v>2.72461447023296</c:v>
                </c:pt>
                <c:pt idx="4">
                  <c:v>2.4943211243019401</c:v>
                </c:pt>
                <c:pt idx="5">
                  <c:v>2.3140918083695201</c:v>
                </c:pt>
                <c:pt idx="6">
                  <c:v>2.1680771243431298</c:v>
                </c:pt>
                <c:pt idx="7">
                  <c:v>2.04666579290173</c:v>
                </c:pt>
                <c:pt idx="8">
                  <c:v>1.9436458720488701</c:v>
                </c:pt>
                <c:pt idx="9">
                  <c:v>1.8548003692197701</c:v>
                </c:pt>
                <c:pt idx="10">
                  <c:v>1.77715254258341</c:v>
                </c:pt>
              </c:numCache>
            </c:numRef>
          </c:yVal>
          <c:smooth val="0"/>
          <c:extLst>
            <c:ext xmlns:c16="http://schemas.microsoft.com/office/drawing/2014/chart" uri="{C3380CC4-5D6E-409C-BE32-E72D297353CC}">
              <c16:uniqueId val="{00000001-E757-4E25-B96D-78D229939146}"/>
            </c:ext>
          </c:extLst>
        </c:ser>
        <c:ser>
          <c:idx val="2"/>
          <c:order val="2"/>
          <c:tx>
            <c:strRef>
              <c:f>label 4</c:f>
              <c:strCache>
                <c:ptCount val="1"/>
                <c:pt idx="0">
                  <c:v>pi thresh</c:v>
                </c:pt>
              </c:strCache>
            </c:strRef>
          </c:tx>
          <c:spPr>
            <a:ln w="19080">
              <a:solidFill>
                <a:srgbClr val="FF9900"/>
              </a:solidFill>
              <a:round/>
            </a:ln>
          </c:spPr>
          <c:marker>
            <c:symbol val="circle"/>
            <c:size val="5"/>
            <c:spPr>
              <a:solidFill>
                <a:srgbClr val="FF9900"/>
              </a:solidFill>
            </c:spPr>
          </c:marker>
          <c:dLbls>
            <c:spPr>
              <a:noFill/>
              <a:ln>
                <a:noFill/>
              </a:ln>
              <a:effectLst/>
            </c:spPr>
            <c:txPr>
              <a:bodyPr/>
              <a:lstStyle/>
              <a:p>
                <a:pPr>
                  <a:defRPr sz="1000" b="0" strike="noStrike" spc="-1">
                    <a:solidFill>
                      <a:srgbClr val="000000"/>
                    </a:solidFill>
                    <a:latin typeface="Arial"/>
                    <a:ea typeface="DejaVu Sans"/>
                  </a:defRPr>
                </a:pPr>
                <a:endParaRPr lang="en-US"/>
              </a:p>
            </c:txPr>
            <c:dLblPos val="r"/>
            <c:showLegendKey val="0"/>
            <c:showVal val="0"/>
            <c:showCatName val="0"/>
            <c:showSerName val="0"/>
            <c:showPercent val="0"/>
            <c:showBubbleSize val="1"/>
            <c:separator>; </c:separator>
            <c:showLeaderLines val="0"/>
            <c:extLst>
              <c:ext xmlns:c15="http://schemas.microsoft.com/office/drawing/2012/chart" uri="{CE6537A1-D6FC-4f65-9D91-7224C49458BB}">
                <c15:showLeaderLines val="0"/>
              </c:ext>
            </c:extLst>
          </c:dLbls>
          <c:xVal>
            <c:numRef>
              <c:f>5</c:f>
              <c:numCache>
                <c:formatCode>General</c:formatCode>
                <c:ptCount val="11"/>
                <c:pt idx="0">
                  <c:v>361.57150866452997</c:v>
                </c:pt>
                <c:pt idx="1">
                  <c:v>256.66370132773199</c:v>
                </c:pt>
                <c:pt idx="2">
                  <c:v>207.76041110631601</c:v>
                </c:pt>
                <c:pt idx="3">
                  <c:v>177.74100163378299</c:v>
                </c:pt>
                <c:pt idx="4">
                  <c:v>156.771959339836</c:v>
                </c:pt>
                <c:pt idx="5">
                  <c:v>140.96541864529999</c:v>
                </c:pt>
                <c:pt idx="6">
                  <c:v>128.432486611158</c:v>
                </c:pt>
                <c:pt idx="7">
                  <c:v>118.12923971441801</c:v>
                </c:pt>
                <c:pt idx="8">
                  <c:v>109.42497216462201</c:v>
                </c:pt>
                <c:pt idx="9">
                  <c:v>101.912772216321</c:v>
                </c:pt>
                <c:pt idx="10">
                  <c:v>95.316482075286103</c:v>
                </c:pt>
              </c:numCache>
            </c:numRef>
          </c:xVal>
          <c:yVal>
            <c:numRef>
              <c:f>4</c:f>
              <c:numCache>
                <c:formatCode>General</c:formatCode>
                <c:ptCount val="11"/>
                <c:pt idx="0">
                  <c:v>5.4856725315046697</c:v>
                </c:pt>
                <c:pt idx="1">
                  <c:v>4.5390695053552497</c:v>
                </c:pt>
                <c:pt idx="2">
                  <c:v>3.95794715325823</c:v>
                </c:pt>
                <c:pt idx="3">
                  <c:v>3.5549731659230099</c:v>
                </c:pt>
                <c:pt idx="4">
                  <c:v>3.2544951812320502</c:v>
                </c:pt>
                <c:pt idx="5">
                  <c:v>3.0193388356821398</c:v>
                </c:pt>
                <c:pt idx="6">
                  <c:v>2.8288244384286498</c:v>
                </c:pt>
                <c:pt idx="7">
                  <c:v>2.6704115583574999</c:v>
                </c:pt>
                <c:pt idx="8">
                  <c:v>2.5359950901970998</c:v>
                </c:pt>
                <c:pt idx="9">
                  <c:v>2.4200728626962702</c:v>
                </c:pt>
                <c:pt idx="10">
                  <c:v>2.3187609365135899</c:v>
                </c:pt>
              </c:numCache>
            </c:numRef>
          </c:yVal>
          <c:smooth val="0"/>
          <c:extLst>
            <c:ext xmlns:c16="http://schemas.microsoft.com/office/drawing/2014/chart" uri="{C3380CC4-5D6E-409C-BE32-E72D297353CC}">
              <c16:uniqueId val="{00000002-E757-4E25-B96D-78D229939146}"/>
            </c:ext>
          </c:extLst>
        </c:ser>
        <c:ser>
          <c:idx val="3"/>
          <c:order val="3"/>
          <c:tx>
            <c:strRef>
              <c:f>label 6</c:f>
              <c:strCache>
                <c:ptCount val="1"/>
                <c:pt idx="0">
                  <c:v>kthresh</c:v>
                </c:pt>
              </c:strCache>
            </c:strRef>
          </c:tx>
          <c:spPr>
            <a:ln w="25560">
              <a:solidFill>
                <a:srgbClr val="000000"/>
              </a:solidFill>
              <a:round/>
            </a:ln>
          </c:spPr>
          <c:marker>
            <c:symbol val="circle"/>
            <c:size val="5"/>
            <c:spPr>
              <a:solidFill>
                <a:srgbClr val="000000"/>
              </a:solidFill>
            </c:spPr>
          </c:marker>
          <c:dLbls>
            <c:spPr>
              <a:noFill/>
              <a:ln>
                <a:noFill/>
              </a:ln>
              <a:effectLst/>
            </c:spPr>
            <c:txPr>
              <a:bodyPr/>
              <a:lstStyle/>
              <a:p>
                <a:pPr>
                  <a:defRPr sz="1000" b="0" strike="noStrike" spc="-1">
                    <a:solidFill>
                      <a:srgbClr val="000000"/>
                    </a:solidFill>
                    <a:latin typeface="Arial"/>
                    <a:ea typeface="DejaVu Sans"/>
                  </a:defRPr>
                </a:pPr>
                <a:endParaRPr lang="en-US"/>
              </a:p>
            </c:txPr>
            <c:dLblPos val="r"/>
            <c:showLegendKey val="0"/>
            <c:showVal val="0"/>
            <c:showCatName val="0"/>
            <c:showSerName val="0"/>
            <c:showPercent val="0"/>
            <c:showBubbleSize val="1"/>
            <c:separator>; </c:separator>
            <c:showLeaderLines val="0"/>
            <c:extLst>
              <c:ext xmlns:c15="http://schemas.microsoft.com/office/drawing/2012/chart" uri="{CE6537A1-D6FC-4f65-9D91-7224C49458BB}">
                <c15:showLeaderLines val="0"/>
              </c:ext>
            </c:extLst>
          </c:dLbls>
          <c:xVal>
            <c:numRef>
              <c:f>7</c:f>
              <c:numCache>
                <c:formatCode>General</c:formatCode>
                <c:ptCount val="11"/>
                <c:pt idx="0">
                  <c:v>361.57150866452997</c:v>
                </c:pt>
                <c:pt idx="1">
                  <c:v>256.66370132773199</c:v>
                </c:pt>
                <c:pt idx="2">
                  <c:v>207.76041110631601</c:v>
                </c:pt>
                <c:pt idx="3">
                  <c:v>177.74100163378299</c:v>
                </c:pt>
                <c:pt idx="4">
                  <c:v>156.771959339836</c:v>
                </c:pt>
                <c:pt idx="5">
                  <c:v>140.96541864529999</c:v>
                </c:pt>
                <c:pt idx="6">
                  <c:v>128.432486611158</c:v>
                </c:pt>
                <c:pt idx="7">
                  <c:v>118.12923971441801</c:v>
                </c:pt>
                <c:pt idx="8">
                  <c:v>109.42497216462201</c:v>
                </c:pt>
                <c:pt idx="9">
                  <c:v>101.912772216321</c:v>
                </c:pt>
                <c:pt idx="10">
                  <c:v>95.316482075286103</c:v>
                </c:pt>
              </c:numCache>
            </c:numRef>
          </c:xVal>
          <c:yVal>
            <c:numRef>
              <c:f>6</c:f>
              <c:numCache>
                <c:formatCode>General</c:formatCode>
                <c:ptCount val="11"/>
                <c:pt idx="0">
                  <c:v>19.9005784537067</c:v>
                </c:pt>
                <c:pt idx="1">
                  <c:v>16.466551417237699</c:v>
                </c:pt>
                <c:pt idx="2">
                  <c:v>14.3583922275134</c:v>
                </c:pt>
                <c:pt idx="3">
                  <c:v>12.896508492436</c:v>
                </c:pt>
                <c:pt idx="4">
                  <c:v>11.8064533216958</c:v>
                </c:pt>
                <c:pt idx="5">
                  <c:v>10.9533678929491</c:v>
                </c:pt>
                <c:pt idx="6">
                  <c:v>10.262231721890799</c:v>
                </c:pt>
                <c:pt idx="7">
                  <c:v>9.6875514197348593</c:v>
                </c:pt>
                <c:pt idx="8">
                  <c:v>9.1999237943646595</c:v>
                </c:pt>
                <c:pt idx="9">
                  <c:v>8.7793884143069008</c:v>
                </c:pt>
                <c:pt idx="10">
                  <c:v>8.4118553682281405</c:v>
                </c:pt>
              </c:numCache>
            </c:numRef>
          </c:yVal>
          <c:smooth val="0"/>
          <c:extLst>
            <c:ext xmlns:c16="http://schemas.microsoft.com/office/drawing/2014/chart" uri="{C3380CC4-5D6E-409C-BE32-E72D297353CC}">
              <c16:uniqueId val="{00000003-E757-4E25-B96D-78D229939146}"/>
            </c:ext>
          </c:extLst>
        </c:ser>
        <c:ser>
          <c:idx val="4"/>
          <c:order val="4"/>
          <c:tx>
            <c:strRef>
              <c:f>label 8</c:f>
              <c:strCache>
                <c:ptCount val="1"/>
                <c:pt idx="0">
                  <c:v>pthresh</c:v>
                </c:pt>
              </c:strCache>
            </c:strRef>
          </c:tx>
          <c:spPr>
            <a:ln w="28440">
              <a:noFill/>
            </a:ln>
          </c:spPr>
          <c:marker>
            <c:symbol val="circle"/>
            <c:size val="5"/>
            <c:spPr>
              <a:solidFill>
                <a:srgbClr val="FF0000"/>
              </a:solidFill>
            </c:spPr>
          </c:marker>
          <c:dLbls>
            <c:spPr>
              <a:noFill/>
              <a:ln>
                <a:noFill/>
              </a:ln>
              <a:effectLst/>
            </c:spPr>
            <c:txPr>
              <a:bodyPr/>
              <a:lstStyle/>
              <a:p>
                <a:pPr>
                  <a:defRPr sz="1000" b="0" strike="noStrike" spc="-1">
                    <a:solidFill>
                      <a:srgbClr val="000000"/>
                    </a:solidFill>
                    <a:latin typeface="Arial"/>
                    <a:ea typeface="DejaVu Sans"/>
                  </a:defRPr>
                </a:pPr>
                <a:endParaRPr lang="en-US"/>
              </a:p>
            </c:txPr>
            <c:dLblPos val="r"/>
            <c:showLegendKey val="0"/>
            <c:showVal val="0"/>
            <c:showCatName val="0"/>
            <c:showSerName val="0"/>
            <c:showPercent val="0"/>
            <c:showBubbleSize val="1"/>
            <c:separator>; </c:separator>
            <c:showLeaderLines val="0"/>
            <c:extLst>
              <c:ext xmlns:c15="http://schemas.microsoft.com/office/drawing/2012/chart" uri="{CE6537A1-D6FC-4f65-9D91-7224C49458BB}">
                <c15:showLeaderLines val="0"/>
              </c:ext>
            </c:extLst>
          </c:dLbls>
          <c:trendline>
            <c:spPr>
              <a:ln w="25560">
                <a:solidFill>
                  <a:srgbClr val="FF0000"/>
                </a:solidFill>
                <a:round/>
              </a:ln>
            </c:spPr>
            <c:trendlineType val="poly"/>
            <c:order val="3"/>
            <c:dispRSqr val="0"/>
            <c:dispEq val="0"/>
          </c:trendline>
          <c:xVal>
            <c:numRef>
              <c:f>9</c:f>
              <c:numCache>
                <c:formatCode>General</c:formatCode>
                <c:ptCount val="11"/>
                <c:pt idx="0">
                  <c:v>361.57150866452997</c:v>
                </c:pt>
                <c:pt idx="1">
                  <c:v>256.66370132773199</c:v>
                </c:pt>
                <c:pt idx="2">
                  <c:v>207.76041110631601</c:v>
                </c:pt>
                <c:pt idx="3">
                  <c:v>177.74100163378299</c:v>
                </c:pt>
                <c:pt idx="4">
                  <c:v>156.771959339836</c:v>
                </c:pt>
                <c:pt idx="5">
                  <c:v>140.96541864529999</c:v>
                </c:pt>
                <c:pt idx="6">
                  <c:v>128.432486611158</c:v>
                </c:pt>
                <c:pt idx="7">
                  <c:v>118.12923971441801</c:v>
                </c:pt>
                <c:pt idx="8">
                  <c:v>109.42497216462201</c:v>
                </c:pt>
                <c:pt idx="9">
                  <c:v>101.912772216321</c:v>
                </c:pt>
                <c:pt idx="10">
                  <c:v>95.316482075286103</c:v>
                </c:pt>
              </c:numCache>
            </c:numRef>
          </c:xVal>
          <c:yVal>
            <c:numRef>
              <c:f>8</c:f>
              <c:numCache>
                <c:formatCode>General</c:formatCode>
                <c:ptCount val="11"/>
                <c:pt idx="0">
                  <c:v>37.478755397725301</c:v>
                </c:pt>
                <c:pt idx="1">
                  <c:v>31.0114529708943</c:v>
                </c:pt>
                <c:pt idx="2">
                  <c:v>27.041157193063501</c:v>
                </c:pt>
                <c:pt idx="3">
                  <c:v>24.2879918489338</c:v>
                </c:pt>
                <c:pt idx="4">
                  <c:v>22.235091165205901</c:v>
                </c:pt>
                <c:pt idx="5">
                  <c:v>20.628475548893999</c:v>
                </c:pt>
                <c:pt idx="6">
                  <c:v>19.3268589370016</c:v>
                </c:pt>
                <c:pt idx="7">
                  <c:v>18.244563639581099</c:v>
                </c:pt>
                <c:pt idx="8">
                  <c:v>17.3262146308357</c:v>
                </c:pt>
                <c:pt idx="9">
                  <c:v>16.534220434187599</c:v>
                </c:pt>
                <c:pt idx="10">
                  <c:v>15.8420455224578</c:v>
                </c:pt>
              </c:numCache>
            </c:numRef>
          </c:yVal>
          <c:smooth val="0"/>
          <c:extLst>
            <c:ext xmlns:c16="http://schemas.microsoft.com/office/drawing/2014/chart" uri="{C3380CC4-5D6E-409C-BE32-E72D297353CC}">
              <c16:uniqueId val="{00000004-E757-4E25-B96D-78D229939146}"/>
            </c:ext>
          </c:extLst>
        </c:ser>
        <c:dLbls>
          <c:showLegendKey val="0"/>
          <c:showVal val="0"/>
          <c:showCatName val="0"/>
          <c:showSerName val="0"/>
          <c:showPercent val="0"/>
          <c:showBubbleSize val="0"/>
        </c:dLbls>
        <c:axId val="82949631"/>
        <c:axId val="42131911"/>
      </c:scatterChart>
      <c:scatterChart>
        <c:scatterStyle val="lineMarker"/>
        <c:varyColors val="0"/>
        <c:ser>
          <c:idx val="5"/>
          <c:order val="5"/>
          <c:tx>
            <c:strRef>
              <c:f>label 10</c:f>
              <c:strCache>
                <c:ptCount val="1"/>
                <c:pt idx="0">
                  <c:v>% C5F12</c:v>
                </c:pt>
              </c:strCache>
            </c:strRef>
          </c:tx>
          <c:spPr>
            <a:ln w="25560" cap="rnd">
              <a:solidFill>
                <a:srgbClr val="70AD47"/>
              </a:solidFill>
              <a:prstDash val="sysDash"/>
              <a:round/>
            </a:ln>
          </c:spPr>
          <c:marker>
            <c:symbol val="circle"/>
            <c:size val="5"/>
            <c:spPr>
              <a:solidFill>
                <a:srgbClr val="70AD47"/>
              </a:solidFill>
            </c:spPr>
          </c:marker>
          <c:dLbls>
            <c:spPr>
              <a:noFill/>
              <a:ln>
                <a:noFill/>
              </a:ln>
              <a:effectLst/>
            </c:spPr>
            <c:txPr>
              <a:bodyPr/>
              <a:lstStyle/>
              <a:p>
                <a:pPr>
                  <a:defRPr sz="1000" b="0" strike="noStrike" spc="-1">
                    <a:solidFill>
                      <a:srgbClr val="000000"/>
                    </a:solidFill>
                    <a:latin typeface="Arial"/>
                    <a:ea typeface="DejaVu Sans"/>
                  </a:defRPr>
                </a:pPr>
                <a:endParaRPr lang="en-US"/>
              </a:p>
            </c:txPr>
            <c:dLblPos val="r"/>
            <c:showLegendKey val="0"/>
            <c:showVal val="0"/>
            <c:showCatName val="0"/>
            <c:showSerName val="0"/>
            <c:showPercent val="0"/>
            <c:showBubbleSize val="1"/>
            <c:separator>; </c:separator>
            <c:showLeaderLines val="0"/>
            <c:extLst>
              <c:ext xmlns:c15="http://schemas.microsoft.com/office/drawing/2012/chart" uri="{CE6537A1-D6FC-4f65-9D91-7224C49458BB}">
                <c15:showLeaderLines val="0"/>
              </c:ext>
            </c:extLst>
          </c:dLbls>
          <c:xVal>
            <c:numRef>
              <c:f>11</c:f>
              <c:numCache>
                <c:formatCode>General</c:formatCode>
                <c:ptCount val="11"/>
                <c:pt idx="0">
                  <c:v>361.57150866452997</c:v>
                </c:pt>
                <c:pt idx="1">
                  <c:v>256.66370132773199</c:v>
                </c:pt>
                <c:pt idx="2">
                  <c:v>207.76041110631601</c:v>
                </c:pt>
                <c:pt idx="3">
                  <c:v>177.74100163378299</c:v>
                </c:pt>
                <c:pt idx="4">
                  <c:v>156.771959339836</c:v>
                </c:pt>
                <c:pt idx="5">
                  <c:v>140.96541864529999</c:v>
                </c:pt>
                <c:pt idx="6">
                  <c:v>128.432486611158</c:v>
                </c:pt>
                <c:pt idx="7">
                  <c:v>118.12923971441801</c:v>
                </c:pt>
                <c:pt idx="8">
                  <c:v>109.42497216462201</c:v>
                </c:pt>
                <c:pt idx="9">
                  <c:v>101.912772216321</c:v>
                </c:pt>
                <c:pt idx="10">
                  <c:v>95.316482075286103</c:v>
                </c:pt>
              </c:numCache>
            </c:numRef>
          </c:xVal>
          <c:yVal>
            <c:numRef>
              <c:f>10</c:f>
              <c:numCache>
                <c:formatCode>General</c:formatCode>
                <c:ptCount val="11"/>
                <c:pt idx="0">
                  <c:v>0</c:v>
                </c:pt>
                <c:pt idx="1">
                  <c:v>10</c:v>
                </c:pt>
                <c:pt idx="2">
                  <c:v>20</c:v>
                </c:pt>
                <c:pt idx="3">
                  <c:v>30</c:v>
                </c:pt>
                <c:pt idx="4">
                  <c:v>40</c:v>
                </c:pt>
                <c:pt idx="5">
                  <c:v>50</c:v>
                </c:pt>
                <c:pt idx="6">
                  <c:v>60</c:v>
                </c:pt>
                <c:pt idx="7">
                  <c:v>70</c:v>
                </c:pt>
                <c:pt idx="8">
                  <c:v>80</c:v>
                </c:pt>
                <c:pt idx="9">
                  <c:v>90</c:v>
                </c:pt>
                <c:pt idx="10">
                  <c:v>100</c:v>
                </c:pt>
              </c:numCache>
            </c:numRef>
          </c:yVal>
          <c:smooth val="0"/>
          <c:extLst>
            <c:ext xmlns:c16="http://schemas.microsoft.com/office/drawing/2014/chart" uri="{C3380CC4-5D6E-409C-BE32-E72D297353CC}">
              <c16:uniqueId val="{00000005-E757-4E25-B96D-78D229939146}"/>
            </c:ext>
          </c:extLst>
        </c:ser>
        <c:dLbls>
          <c:showLegendKey val="0"/>
          <c:showVal val="0"/>
          <c:showCatName val="0"/>
          <c:showSerName val="0"/>
          <c:showPercent val="0"/>
          <c:showBubbleSize val="0"/>
        </c:dLbls>
        <c:axId val="1063607"/>
        <c:axId val="12012025"/>
      </c:scatterChart>
      <c:valAx>
        <c:axId val="82949631"/>
        <c:scaling>
          <c:orientation val="minMax"/>
          <c:min val="80"/>
        </c:scaling>
        <c:delete val="0"/>
        <c:axPos val="b"/>
        <c:majorGridlines>
          <c:spPr>
            <a:ln w="9360">
              <a:solidFill>
                <a:srgbClr val="D9D9D9"/>
              </a:solidFill>
              <a:round/>
            </a:ln>
          </c:spPr>
        </c:majorGridlines>
        <c:numFmt formatCode="General" sourceLinked="0"/>
        <c:majorTickMark val="none"/>
        <c:minorTickMark val="none"/>
        <c:tickLblPos val="nextTo"/>
        <c:spPr>
          <a:ln w="9360">
            <a:solidFill>
              <a:srgbClr val="BFBFBF"/>
            </a:solidFill>
            <a:round/>
          </a:ln>
        </c:spPr>
        <c:txPr>
          <a:bodyPr/>
          <a:lstStyle/>
          <a:p>
            <a:pPr>
              <a:defRPr sz="1800" b="1" strike="noStrike" spc="-1">
                <a:solidFill>
                  <a:srgbClr val="000000"/>
                </a:solidFill>
                <a:latin typeface="Arial"/>
                <a:ea typeface="DejaVu Sans"/>
              </a:defRPr>
            </a:pPr>
            <a:endParaRPr lang="en-US"/>
          </a:p>
        </c:txPr>
        <c:crossAx val="42131911"/>
        <c:crosses val="autoZero"/>
        <c:crossBetween val="midCat"/>
        <c:majorUnit val="50"/>
      </c:valAx>
      <c:valAx>
        <c:axId val="42131911"/>
        <c:scaling>
          <c:orientation val="minMax"/>
        </c:scaling>
        <c:delete val="0"/>
        <c:axPos val="l"/>
        <c:majorGridlines>
          <c:spPr>
            <a:ln w="9360">
              <a:solidFill>
                <a:srgbClr val="D9D9D9"/>
              </a:solidFill>
              <a:round/>
            </a:ln>
          </c:spPr>
        </c:majorGridlines>
        <c:numFmt formatCode="General" sourceLinked="0"/>
        <c:majorTickMark val="none"/>
        <c:minorTickMark val="none"/>
        <c:tickLblPos val="nextTo"/>
        <c:spPr>
          <a:ln w="9360">
            <a:solidFill>
              <a:srgbClr val="BFBFBF"/>
            </a:solidFill>
            <a:round/>
          </a:ln>
        </c:spPr>
        <c:txPr>
          <a:bodyPr/>
          <a:lstStyle/>
          <a:p>
            <a:pPr>
              <a:defRPr sz="1600" b="1" strike="noStrike" spc="-1">
                <a:solidFill>
                  <a:srgbClr val="000000"/>
                </a:solidFill>
                <a:latin typeface="Arial"/>
                <a:ea typeface="DejaVu Sans"/>
              </a:defRPr>
            </a:pPr>
            <a:endParaRPr lang="en-US"/>
          </a:p>
        </c:txPr>
        <c:crossAx val="82949631"/>
        <c:crosses val="autoZero"/>
        <c:crossBetween val="midCat"/>
      </c:valAx>
      <c:valAx>
        <c:axId val="1063607"/>
        <c:scaling>
          <c:orientation val="minMax"/>
        </c:scaling>
        <c:delete val="1"/>
        <c:axPos val="b"/>
        <c:numFmt formatCode="General" sourceLinked="0"/>
        <c:majorTickMark val="out"/>
        <c:minorTickMark val="none"/>
        <c:tickLblPos val="nextTo"/>
        <c:crossAx val="12012025"/>
        <c:crosses val="autoZero"/>
        <c:crossBetween val="midCat"/>
      </c:valAx>
      <c:valAx>
        <c:axId val="12012025"/>
        <c:scaling>
          <c:orientation val="minMax"/>
          <c:max val="100"/>
          <c:min val="0"/>
        </c:scaling>
        <c:delete val="0"/>
        <c:axPos val="r"/>
        <c:numFmt formatCode="General" sourceLinked="0"/>
        <c:majorTickMark val="out"/>
        <c:minorTickMark val="none"/>
        <c:tickLblPos val="nextTo"/>
        <c:spPr>
          <a:ln w="9360">
            <a:solidFill>
              <a:srgbClr val="BFBFBF"/>
            </a:solidFill>
            <a:round/>
          </a:ln>
        </c:spPr>
        <c:txPr>
          <a:bodyPr/>
          <a:lstStyle/>
          <a:p>
            <a:pPr>
              <a:defRPr sz="1600" b="1" strike="noStrike" spc="-1">
                <a:solidFill>
                  <a:srgbClr val="70AD47"/>
                </a:solidFill>
                <a:latin typeface="Arial"/>
                <a:ea typeface="DejaVu Sans"/>
              </a:defRPr>
            </a:pPr>
            <a:endParaRPr lang="en-US"/>
          </a:p>
        </c:txPr>
        <c:crossAx val="1063607"/>
        <c:crosses val="max"/>
        <c:crossBetween val="midCat"/>
      </c:valAx>
      <c:spPr>
        <a:solidFill>
          <a:srgbClr val="FFFFFF"/>
        </a:solidFill>
        <a:ln>
          <a:noFill/>
        </a:ln>
      </c:spPr>
    </c:plotArea>
    <c:legend>
      <c:legendPos val="b"/>
      <c:layout>
        <c:manualLayout>
          <c:xMode val="edge"/>
          <c:yMode val="edge"/>
          <c:x val="0.52423090205829503"/>
          <c:y val="0.29066216501268199"/>
          <c:w val="0.35152102310740602"/>
          <c:h val="0.13011446485855899"/>
        </c:manualLayout>
      </c:layout>
      <c:overlay val="0"/>
      <c:spPr>
        <a:solidFill>
          <a:srgbClr val="FFFFFF"/>
        </a:solidFill>
        <a:ln w="15840">
          <a:solidFill>
            <a:srgbClr val="000000"/>
          </a:solidFill>
          <a:round/>
        </a:ln>
      </c:spPr>
      <c:txPr>
        <a:bodyPr/>
        <a:lstStyle/>
        <a:p>
          <a:pPr>
            <a:defRPr sz="1200" b="1" strike="noStrike" spc="-1">
              <a:solidFill>
                <a:srgbClr val="595959"/>
              </a:solidFill>
              <a:latin typeface="Arial"/>
              <a:ea typeface="DejaVu Sans"/>
            </a:defRPr>
          </a:pPr>
          <a:endParaRPr lang="en-US"/>
        </a:p>
      </c:txPr>
    </c:legend>
    <c:plotVisOnly val="1"/>
    <c:dispBlanksAs val="gap"/>
    <c:showDLblsOverMax val="1"/>
  </c:chart>
  <c:spPr>
    <a:noFill/>
    <a:ln w="25560">
      <a:solidFill>
        <a:srgbClr val="000000"/>
      </a:solidFill>
      <a:round/>
    </a:ln>
  </c:spPr>
  <c:userShapes r:id="rId1"/>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fr-FR"/>
  <c:roundedCorners val="0"/>
  <c:style val="2"/>
  <c:chart>
    <c:title>
      <c:tx>
        <c:rich>
          <a:bodyPr rot="0"/>
          <a:lstStyle/>
          <a:p>
            <a:pPr>
              <a:defRPr sz="1800" b="1" strike="noStrike" spc="-1">
                <a:solidFill>
                  <a:srgbClr val="000000"/>
                </a:solidFill>
                <a:latin typeface="Times New Roman"/>
              </a:defRPr>
            </a:pPr>
            <a:r>
              <a:rPr lang="en-GB" sz="1800" b="1" strike="noStrike" spc="-1" dirty="0" smtClean="0">
                <a:solidFill>
                  <a:srgbClr val="000000"/>
                </a:solidFill>
                <a:latin typeface="Times New Roman"/>
              </a:rPr>
              <a:t>e.g.: COMPASS, </a:t>
            </a:r>
            <a:r>
              <a:rPr lang="en-GB" sz="1800" b="1" strike="noStrike" spc="-1" dirty="0" err="1" smtClean="0">
                <a:solidFill>
                  <a:srgbClr val="000000"/>
                </a:solidFill>
                <a:latin typeface="Times New Roman"/>
              </a:rPr>
              <a:t>LHCb</a:t>
            </a:r>
            <a:r>
              <a:rPr lang="en-GB" sz="1800" b="1" strike="noStrike" spc="-1" dirty="0" smtClean="0">
                <a:solidFill>
                  <a:srgbClr val="000000"/>
                </a:solidFill>
                <a:latin typeface="Times New Roman"/>
              </a:rPr>
              <a:t> RICH 1: C</a:t>
            </a:r>
            <a:r>
              <a:rPr lang="en-GB" sz="1800" b="1" strike="noStrike" spc="-1" baseline="-25000" dirty="0" smtClean="0">
                <a:solidFill>
                  <a:srgbClr val="000000"/>
                </a:solidFill>
                <a:latin typeface="Times New Roman"/>
              </a:rPr>
              <a:t>4</a:t>
            </a:r>
            <a:r>
              <a:rPr lang="en-GB" sz="1800" b="1" strike="noStrike" spc="-1" dirty="0" smtClean="0">
                <a:solidFill>
                  <a:srgbClr val="000000"/>
                </a:solidFill>
                <a:latin typeface="Times New Roman"/>
              </a:rPr>
              <a:t>F</a:t>
            </a:r>
            <a:r>
              <a:rPr lang="en-GB" sz="1800" b="1" i="0" u="none" strike="noStrike" spc="-1" baseline="-25000" dirty="0" smtClean="0">
                <a:solidFill>
                  <a:srgbClr val="000000"/>
                </a:solidFill>
                <a:effectLst/>
                <a:latin typeface="Times New Roman"/>
              </a:rPr>
              <a:t>10</a:t>
            </a:r>
            <a:r>
              <a:rPr lang="en-GB" sz="1800" b="1" strike="noStrike" spc="-1" dirty="0" smtClean="0">
                <a:solidFill>
                  <a:srgbClr val="000000"/>
                </a:solidFill>
                <a:latin typeface="Times New Roman"/>
              </a:rPr>
              <a:t>-N</a:t>
            </a:r>
            <a:r>
              <a:rPr lang="en-GB" sz="1800" b="1" i="0" u="none" strike="noStrike" spc="-1" baseline="-25000" dirty="0" smtClean="0">
                <a:solidFill>
                  <a:srgbClr val="000000"/>
                </a:solidFill>
                <a:effectLst/>
                <a:latin typeface="Times New Roman"/>
              </a:rPr>
              <a:t>2</a:t>
            </a:r>
            <a:r>
              <a:rPr lang="en-GB" sz="1800" b="1" strike="noStrike" spc="-1" dirty="0" smtClean="0">
                <a:solidFill>
                  <a:srgbClr val="000000"/>
                </a:solidFill>
                <a:latin typeface="Times New Roman"/>
              </a:rPr>
              <a:t> </a:t>
            </a:r>
            <a:r>
              <a:rPr lang="en-GB" sz="1800" b="1" strike="noStrike" spc="-1" dirty="0">
                <a:solidFill>
                  <a:srgbClr val="000000"/>
                </a:solidFill>
                <a:latin typeface="Times New Roman"/>
              </a:rPr>
              <a:t>@ 25 ⁰</a:t>
            </a:r>
            <a:r>
              <a:rPr lang="en-GB" sz="1800" b="1" strike="noStrike" spc="-1" dirty="0" smtClean="0">
                <a:solidFill>
                  <a:srgbClr val="000000"/>
                </a:solidFill>
                <a:latin typeface="Times New Roman"/>
              </a:rPr>
              <a:t>C: </a:t>
            </a:r>
          </a:p>
          <a:p>
            <a:pPr>
              <a:defRPr sz="1800" b="1" strike="noStrike" spc="-1">
                <a:solidFill>
                  <a:srgbClr val="000000"/>
                </a:solidFill>
                <a:latin typeface="Times New Roman"/>
              </a:defRPr>
            </a:pPr>
            <a:r>
              <a:rPr lang="en-GB" sz="1800" b="1" strike="noStrike" spc="-1" dirty="0" smtClean="0">
                <a:solidFill>
                  <a:srgbClr val="000000"/>
                </a:solidFill>
                <a:latin typeface="Times New Roman"/>
              </a:rPr>
              <a:t>animation for </a:t>
            </a:r>
            <a:r>
              <a:rPr lang="en-GB" sz="1800" b="1" i="0" u="none" strike="noStrike" baseline="0" dirty="0" smtClean="0">
                <a:effectLst/>
              </a:rPr>
              <a:t>N</a:t>
            </a:r>
            <a:r>
              <a:rPr lang="en-GB" sz="1800" b="1" i="0" u="none" strike="noStrike" baseline="-25000" dirty="0" smtClean="0">
                <a:effectLst/>
              </a:rPr>
              <a:t>2</a:t>
            </a:r>
            <a:r>
              <a:rPr lang="en-GB" sz="1800" b="1" i="0" u="none" strike="noStrike" baseline="0" dirty="0" smtClean="0">
                <a:effectLst/>
              </a:rPr>
              <a:t> </a:t>
            </a:r>
            <a:r>
              <a:rPr lang="en-GB" sz="1800" b="1" i="0" u="none" strike="noStrike" baseline="0" dirty="0" err="1" smtClean="0">
                <a:effectLst/>
              </a:rPr>
              <a:t>depassivation</a:t>
            </a:r>
            <a:endParaRPr lang="en-GB" sz="1800" b="1" strike="noStrike" spc="-1" dirty="0">
              <a:solidFill>
                <a:srgbClr val="000000"/>
              </a:solidFill>
              <a:latin typeface="Times New Roman"/>
            </a:endParaRPr>
          </a:p>
        </c:rich>
      </c:tx>
      <c:layout>
        <c:manualLayout>
          <c:xMode val="edge"/>
          <c:yMode val="edge"/>
          <c:x val="0.22244247246301393"/>
          <c:y val="2.3608716157462674E-3"/>
        </c:manualLayout>
      </c:layout>
      <c:overlay val="0"/>
      <c:spPr>
        <a:noFill/>
        <a:ln>
          <a:noFill/>
        </a:ln>
      </c:spPr>
    </c:title>
    <c:autoTitleDeleted val="0"/>
    <c:plotArea>
      <c:layout>
        <c:manualLayout>
          <c:layoutTarget val="inner"/>
          <c:xMode val="edge"/>
          <c:yMode val="edge"/>
          <c:x val="0.103894503327582"/>
          <c:y val="9.4900192320445706E-2"/>
          <c:w val="0.78259797880207105"/>
          <c:h val="0.72723655414815302"/>
        </c:manualLayout>
      </c:layout>
      <c:scatterChart>
        <c:scatterStyle val="lineMarker"/>
        <c:varyColors val="0"/>
        <c:ser>
          <c:idx val="0"/>
          <c:order val="0"/>
          <c:tx>
            <c:strRef>
              <c:f>label 0</c:f>
              <c:strCache>
                <c:ptCount val="1"/>
                <c:pt idx="0">
                  <c:v>e thresh</c:v>
                </c:pt>
              </c:strCache>
            </c:strRef>
          </c:tx>
          <c:spPr>
            <a:ln w="28440">
              <a:noFill/>
            </a:ln>
          </c:spPr>
          <c:marker>
            <c:symbol val="circle"/>
            <c:size val="5"/>
            <c:spPr>
              <a:solidFill>
                <a:srgbClr val="00CC99"/>
              </a:solidFill>
            </c:spPr>
          </c:marker>
          <c:dLbls>
            <c:spPr>
              <a:noFill/>
              <a:ln>
                <a:noFill/>
              </a:ln>
              <a:effectLst/>
            </c:spPr>
            <c:txPr>
              <a:bodyPr/>
              <a:lstStyle/>
              <a:p>
                <a:pPr>
                  <a:defRPr sz="1000" b="0" strike="noStrike" spc="-1">
                    <a:solidFill>
                      <a:srgbClr val="000000"/>
                    </a:solidFill>
                    <a:latin typeface="Times New Roman"/>
                  </a:defRPr>
                </a:pPr>
                <a:endParaRPr lang="en-US"/>
              </a:p>
            </c:txPr>
            <c:dLblPos val="r"/>
            <c:showLegendKey val="0"/>
            <c:showVal val="0"/>
            <c:showCatName val="0"/>
            <c:showSerName val="0"/>
            <c:showPercent val="0"/>
            <c:showBubbleSize val="1"/>
            <c:separator>; </c:separator>
            <c:showLeaderLines val="0"/>
            <c:extLst>
              <c:ext xmlns:c15="http://schemas.microsoft.com/office/drawing/2012/chart" uri="{CE6537A1-D6FC-4f65-9D91-7224C49458BB}">
                <c15:showLeaderLines val="0"/>
              </c:ext>
            </c:extLst>
          </c:dLbls>
          <c:xVal>
            <c:numRef>
              <c:f>1</c:f>
              <c:numCache>
                <c:formatCode>General</c:formatCode>
                <c:ptCount val="11"/>
                <c:pt idx="0">
                  <c:v>352.80554329709202</c:v>
                </c:pt>
                <c:pt idx="1">
                  <c:v>263.393983949394</c:v>
                </c:pt>
                <c:pt idx="2">
                  <c:v>217.54894792942801</c:v>
                </c:pt>
                <c:pt idx="3">
                  <c:v>188.28848822732601</c:v>
                </c:pt>
                <c:pt idx="4">
                  <c:v>167.42098121844799</c:v>
                </c:pt>
                <c:pt idx="5">
                  <c:v>151.49471355246499</c:v>
                </c:pt>
                <c:pt idx="6">
                  <c:v>138.76788802501201</c:v>
                </c:pt>
                <c:pt idx="7">
                  <c:v>128.253185480963</c:v>
                </c:pt>
                <c:pt idx="8">
                  <c:v>119.34320896725301</c:v>
                </c:pt>
                <c:pt idx="9">
                  <c:v>111.640770856572</c:v>
                </c:pt>
                <c:pt idx="10">
                  <c:v>104.873532673703</c:v>
                </c:pt>
              </c:numCache>
            </c:numRef>
          </c:xVal>
          <c:yVal>
            <c:numRef>
              <c:f>0</c:f>
              <c:numCache>
                <c:formatCode>General</c:formatCode>
                <c:ptCount val="11"/>
                <c:pt idx="0">
                  <c:v>0.20020702669725099</c:v>
                </c:pt>
                <c:pt idx="1">
                  <c:v>0.17039523447791499</c:v>
                </c:pt>
                <c:pt idx="2">
                  <c:v>0.15087267943435501</c:v>
                </c:pt>
                <c:pt idx="3">
                  <c:v>0.13682152063674499</c:v>
                </c:pt>
                <c:pt idx="4">
                  <c:v>0.12608654765550301</c:v>
                </c:pt>
                <c:pt idx="5">
                  <c:v>0.11754004561102099</c:v>
                </c:pt>
                <c:pt idx="6">
                  <c:v>0.110527169295423</c:v>
                </c:pt>
                <c:pt idx="7">
                  <c:v>0.10463818048303899</c:v>
                </c:pt>
                <c:pt idx="8">
                  <c:v>9.9601849081643504E-2</c:v>
                </c:pt>
                <c:pt idx="9">
                  <c:v>9.5230539609974504E-2</c:v>
                </c:pt>
                <c:pt idx="10">
                  <c:v>9.1389758820777295E-2</c:v>
                </c:pt>
              </c:numCache>
            </c:numRef>
          </c:yVal>
          <c:smooth val="0"/>
          <c:extLst>
            <c:ext xmlns:c16="http://schemas.microsoft.com/office/drawing/2014/chart" uri="{C3380CC4-5D6E-409C-BE32-E72D297353CC}">
              <c16:uniqueId val="{00000000-5458-4F7F-BCC6-A64AA80034F9}"/>
            </c:ext>
          </c:extLst>
        </c:ser>
        <c:ser>
          <c:idx val="1"/>
          <c:order val="1"/>
          <c:tx>
            <c:strRef>
              <c:f>label 2</c:f>
              <c:strCache>
                <c:ptCount val="1"/>
                <c:pt idx="0">
                  <c:v>mu thresh</c:v>
                </c:pt>
              </c:strCache>
            </c:strRef>
          </c:tx>
          <c:spPr>
            <a:ln w="25560">
              <a:solidFill>
                <a:srgbClr val="3333CC"/>
              </a:solidFill>
              <a:round/>
            </a:ln>
          </c:spPr>
          <c:marker>
            <c:symbol val="circle"/>
            <c:size val="5"/>
            <c:spPr>
              <a:solidFill>
                <a:srgbClr val="3333CC"/>
              </a:solidFill>
            </c:spPr>
          </c:marker>
          <c:dLbls>
            <c:spPr>
              <a:noFill/>
              <a:ln>
                <a:noFill/>
              </a:ln>
              <a:effectLst/>
            </c:spPr>
            <c:txPr>
              <a:bodyPr/>
              <a:lstStyle/>
              <a:p>
                <a:pPr>
                  <a:defRPr sz="1000" b="0" strike="noStrike" spc="-1">
                    <a:solidFill>
                      <a:srgbClr val="000000"/>
                    </a:solidFill>
                    <a:latin typeface="Times New Roman"/>
                  </a:defRPr>
                </a:pPr>
                <a:endParaRPr lang="en-US"/>
              </a:p>
            </c:txPr>
            <c:dLblPos val="r"/>
            <c:showLegendKey val="0"/>
            <c:showVal val="0"/>
            <c:showCatName val="0"/>
            <c:showSerName val="0"/>
            <c:showPercent val="0"/>
            <c:showBubbleSize val="1"/>
            <c:separator>; </c:separator>
            <c:showLeaderLines val="0"/>
            <c:extLst>
              <c:ext xmlns:c15="http://schemas.microsoft.com/office/drawing/2012/chart" uri="{CE6537A1-D6FC-4f65-9D91-7224C49458BB}">
                <c15:showLeaderLines val="0"/>
              </c:ext>
            </c:extLst>
          </c:dLbls>
          <c:xVal>
            <c:numRef>
              <c:f>3</c:f>
              <c:numCache>
                <c:formatCode>General</c:formatCode>
                <c:ptCount val="11"/>
                <c:pt idx="0">
                  <c:v>352.80554329709202</c:v>
                </c:pt>
                <c:pt idx="1">
                  <c:v>263.393983949394</c:v>
                </c:pt>
                <c:pt idx="2">
                  <c:v>217.54894792942801</c:v>
                </c:pt>
                <c:pt idx="3">
                  <c:v>188.28848822732601</c:v>
                </c:pt>
                <c:pt idx="4">
                  <c:v>167.42098121844799</c:v>
                </c:pt>
                <c:pt idx="5">
                  <c:v>151.49471355246499</c:v>
                </c:pt>
                <c:pt idx="6">
                  <c:v>138.76788802501201</c:v>
                </c:pt>
                <c:pt idx="7">
                  <c:v>128.253185480963</c:v>
                </c:pt>
                <c:pt idx="8">
                  <c:v>119.34320896725301</c:v>
                </c:pt>
                <c:pt idx="9">
                  <c:v>111.640770856572</c:v>
                </c:pt>
                <c:pt idx="10">
                  <c:v>104.873532673703</c:v>
                </c:pt>
              </c:numCache>
            </c:numRef>
          </c:xVal>
          <c:yVal>
            <c:numRef>
              <c:f>2</c:f>
              <c:numCache>
                <c:formatCode>General</c:formatCode>
                <c:ptCount val="11"/>
                <c:pt idx="0">
                  <c:v>4.20434756064226</c:v>
                </c:pt>
                <c:pt idx="1">
                  <c:v>3.5782999240362199</c:v>
                </c:pt>
                <c:pt idx="2">
                  <c:v>3.1683262681214601</c:v>
                </c:pt>
                <c:pt idx="3">
                  <c:v>2.8732519333716402</c:v>
                </c:pt>
                <c:pt idx="4">
                  <c:v>2.64781750076556</c:v>
                </c:pt>
                <c:pt idx="5">
                  <c:v>2.4683409578314399</c:v>
                </c:pt>
                <c:pt idx="6">
                  <c:v>2.3210705552038799</c:v>
                </c:pt>
                <c:pt idx="7">
                  <c:v>2.1974017901438101</c:v>
                </c:pt>
                <c:pt idx="8">
                  <c:v>2.0916388307145102</c:v>
                </c:pt>
                <c:pt idx="9">
                  <c:v>1.9998413318094601</c:v>
                </c:pt>
                <c:pt idx="10">
                  <c:v>1.9191849352363199</c:v>
                </c:pt>
              </c:numCache>
            </c:numRef>
          </c:yVal>
          <c:smooth val="0"/>
          <c:extLst>
            <c:ext xmlns:c16="http://schemas.microsoft.com/office/drawing/2014/chart" uri="{C3380CC4-5D6E-409C-BE32-E72D297353CC}">
              <c16:uniqueId val="{00000001-5458-4F7F-BCC6-A64AA80034F9}"/>
            </c:ext>
          </c:extLst>
        </c:ser>
        <c:ser>
          <c:idx val="2"/>
          <c:order val="2"/>
          <c:tx>
            <c:strRef>
              <c:f>label 4</c:f>
              <c:strCache>
                <c:ptCount val="1"/>
                <c:pt idx="0">
                  <c:v>pi thresh</c:v>
                </c:pt>
              </c:strCache>
            </c:strRef>
          </c:tx>
          <c:spPr>
            <a:ln w="28440">
              <a:solidFill>
                <a:srgbClr val="FFC000"/>
              </a:solidFill>
              <a:round/>
            </a:ln>
          </c:spPr>
          <c:marker>
            <c:symbol val="circle"/>
            <c:size val="5"/>
            <c:spPr>
              <a:solidFill>
                <a:srgbClr val="FFC000"/>
              </a:solidFill>
            </c:spPr>
          </c:marker>
          <c:dLbls>
            <c:spPr>
              <a:noFill/>
              <a:ln>
                <a:noFill/>
              </a:ln>
              <a:effectLst/>
            </c:spPr>
            <c:txPr>
              <a:bodyPr/>
              <a:lstStyle/>
              <a:p>
                <a:pPr>
                  <a:defRPr sz="1000" b="0" strike="noStrike" spc="-1">
                    <a:solidFill>
                      <a:srgbClr val="000000"/>
                    </a:solidFill>
                    <a:latin typeface="Times New Roman"/>
                  </a:defRPr>
                </a:pPr>
                <a:endParaRPr lang="en-US"/>
              </a:p>
            </c:txPr>
            <c:dLblPos val="r"/>
            <c:showLegendKey val="0"/>
            <c:showVal val="0"/>
            <c:showCatName val="0"/>
            <c:showSerName val="0"/>
            <c:showPercent val="0"/>
            <c:showBubbleSize val="1"/>
            <c:separator>; </c:separator>
            <c:showLeaderLines val="0"/>
            <c:extLst>
              <c:ext xmlns:c15="http://schemas.microsoft.com/office/drawing/2012/chart" uri="{CE6537A1-D6FC-4f65-9D91-7224C49458BB}">
                <c15:showLeaderLines val="0"/>
              </c:ext>
            </c:extLst>
          </c:dLbls>
          <c:xVal>
            <c:numRef>
              <c:f>5</c:f>
              <c:numCache>
                <c:formatCode>General</c:formatCode>
                <c:ptCount val="11"/>
                <c:pt idx="0">
                  <c:v>352.80554329709202</c:v>
                </c:pt>
                <c:pt idx="1">
                  <c:v>263.393983949394</c:v>
                </c:pt>
                <c:pt idx="2">
                  <c:v>217.54894792942801</c:v>
                </c:pt>
                <c:pt idx="3">
                  <c:v>188.28848822732601</c:v>
                </c:pt>
                <c:pt idx="4">
                  <c:v>167.42098121844799</c:v>
                </c:pt>
                <c:pt idx="5">
                  <c:v>151.49471355246499</c:v>
                </c:pt>
                <c:pt idx="6">
                  <c:v>138.76788802501201</c:v>
                </c:pt>
                <c:pt idx="7">
                  <c:v>128.253185480963</c:v>
                </c:pt>
                <c:pt idx="8">
                  <c:v>119.34320896725301</c:v>
                </c:pt>
                <c:pt idx="9">
                  <c:v>111.640770856572</c:v>
                </c:pt>
                <c:pt idx="10">
                  <c:v>104.873532673703</c:v>
                </c:pt>
              </c:numCache>
            </c:numRef>
          </c:xVal>
          <c:yVal>
            <c:numRef>
              <c:f>4</c:f>
              <c:numCache>
                <c:formatCode>General</c:formatCode>
                <c:ptCount val="11"/>
                <c:pt idx="0">
                  <c:v>5.4856725315046697</c:v>
                </c:pt>
                <c:pt idx="1">
                  <c:v>4.6688294246948798</c:v>
                </c:pt>
                <c:pt idx="2">
                  <c:v>4.1339114165013404</c:v>
                </c:pt>
                <c:pt idx="3">
                  <c:v>3.7489096654468099</c:v>
                </c:pt>
                <c:pt idx="4">
                  <c:v>3.4547714057607801</c:v>
                </c:pt>
                <c:pt idx="5">
                  <c:v>3.2205972497419699</c:v>
                </c:pt>
                <c:pt idx="6">
                  <c:v>3.0284444386945899</c:v>
                </c:pt>
                <c:pt idx="7">
                  <c:v>2.8670861452352598</c:v>
                </c:pt>
                <c:pt idx="8">
                  <c:v>2.7290906648370301</c:v>
                </c:pt>
                <c:pt idx="9">
                  <c:v>2.6093167853132999</c:v>
                </c:pt>
                <c:pt idx="10">
                  <c:v>2.5040793916893</c:v>
                </c:pt>
              </c:numCache>
            </c:numRef>
          </c:yVal>
          <c:smooth val="0"/>
          <c:extLst>
            <c:ext xmlns:c16="http://schemas.microsoft.com/office/drawing/2014/chart" uri="{C3380CC4-5D6E-409C-BE32-E72D297353CC}">
              <c16:uniqueId val="{00000002-5458-4F7F-BCC6-A64AA80034F9}"/>
            </c:ext>
          </c:extLst>
        </c:ser>
        <c:ser>
          <c:idx val="3"/>
          <c:order val="3"/>
          <c:tx>
            <c:strRef>
              <c:f>label 6</c:f>
              <c:strCache>
                <c:ptCount val="1"/>
                <c:pt idx="0">
                  <c:v>kthresh</c:v>
                </c:pt>
              </c:strCache>
            </c:strRef>
          </c:tx>
          <c:spPr>
            <a:ln w="25560">
              <a:solidFill>
                <a:srgbClr val="000000"/>
              </a:solidFill>
              <a:round/>
            </a:ln>
          </c:spPr>
          <c:marker>
            <c:symbol val="circle"/>
            <c:size val="5"/>
            <c:spPr>
              <a:solidFill>
                <a:srgbClr val="000000"/>
              </a:solidFill>
            </c:spPr>
          </c:marker>
          <c:dLbls>
            <c:spPr>
              <a:noFill/>
              <a:ln>
                <a:noFill/>
              </a:ln>
              <a:effectLst/>
            </c:spPr>
            <c:txPr>
              <a:bodyPr/>
              <a:lstStyle/>
              <a:p>
                <a:pPr>
                  <a:defRPr sz="1000" b="0" strike="noStrike" spc="-1">
                    <a:solidFill>
                      <a:srgbClr val="000000"/>
                    </a:solidFill>
                    <a:latin typeface="Times New Roman"/>
                  </a:defRPr>
                </a:pPr>
                <a:endParaRPr lang="en-US"/>
              </a:p>
            </c:txPr>
            <c:dLblPos val="r"/>
            <c:showLegendKey val="0"/>
            <c:showVal val="0"/>
            <c:showCatName val="0"/>
            <c:showSerName val="0"/>
            <c:showPercent val="0"/>
            <c:showBubbleSize val="1"/>
            <c:separator>; </c:separator>
            <c:showLeaderLines val="0"/>
            <c:extLst>
              <c:ext xmlns:c15="http://schemas.microsoft.com/office/drawing/2012/chart" uri="{CE6537A1-D6FC-4f65-9D91-7224C49458BB}">
                <c15:showLeaderLines val="0"/>
              </c:ext>
            </c:extLst>
          </c:dLbls>
          <c:xVal>
            <c:numRef>
              <c:f>7</c:f>
              <c:numCache>
                <c:formatCode>General</c:formatCode>
                <c:ptCount val="11"/>
                <c:pt idx="0">
                  <c:v>352.80554329709202</c:v>
                </c:pt>
                <c:pt idx="1">
                  <c:v>263.393983949394</c:v>
                </c:pt>
                <c:pt idx="2">
                  <c:v>217.54894792942801</c:v>
                </c:pt>
                <c:pt idx="3">
                  <c:v>188.28848822732601</c:v>
                </c:pt>
                <c:pt idx="4">
                  <c:v>167.42098121844799</c:v>
                </c:pt>
                <c:pt idx="5">
                  <c:v>151.49471355246499</c:v>
                </c:pt>
                <c:pt idx="6">
                  <c:v>138.76788802501201</c:v>
                </c:pt>
                <c:pt idx="7">
                  <c:v>128.253185480963</c:v>
                </c:pt>
                <c:pt idx="8">
                  <c:v>119.34320896725301</c:v>
                </c:pt>
                <c:pt idx="9">
                  <c:v>111.640770856572</c:v>
                </c:pt>
                <c:pt idx="10">
                  <c:v>104.873532673703</c:v>
                </c:pt>
              </c:numCache>
            </c:numRef>
          </c:xVal>
          <c:yVal>
            <c:numRef>
              <c:f>6</c:f>
              <c:numCache>
                <c:formatCode>General</c:formatCode>
                <c:ptCount val="11"/>
                <c:pt idx="0">
                  <c:v>19.9005784537067</c:v>
                </c:pt>
                <c:pt idx="1">
                  <c:v>16.937286307104799</c:v>
                </c:pt>
                <c:pt idx="2">
                  <c:v>14.996744335774901</c:v>
                </c:pt>
                <c:pt idx="3">
                  <c:v>13.600059151292401</c:v>
                </c:pt>
                <c:pt idx="4">
                  <c:v>12.533002836956999</c:v>
                </c:pt>
                <c:pt idx="5">
                  <c:v>11.6834805337355</c:v>
                </c:pt>
                <c:pt idx="6">
                  <c:v>10.986400627965001</c:v>
                </c:pt>
                <c:pt idx="7">
                  <c:v>10.401035140014001</c:v>
                </c:pt>
                <c:pt idx="8">
                  <c:v>9.9004237987153605</c:v>
                </c:pt>
                <c:pt idx="9">
                  <c:v>9.4659156372314595</c:v>
                </c:pt>
                <c:pt idx="10">
                  <c:v>9.0841420267852602</c:v>
                </c:pt>
              </c:numCache>
            </c:numRef>
          </c:yVal>
          <c:smooth val="0"/>
          <c:extLst>
            <c:ext xmlns:c16="http://schemas.microsoft.com/office/drawing/2014/chart" uri="{C3380CC4-5D6E-409C-BE32-E72D297353CC}">
              <c16:uniqueId val="{00000003-5458-4F7F-BCC6-A64AA80034F9}"/>
            </c:ext>
          </c:extLst>
        </c:ser>
        <c:ser>
          <c:idx val="4"/>
          <c:order val="4"/>
          <c:tx>
            <c:strRef>
              <c:f>label 8</c:f>
              <c:strCache>
                <c:ptCount val="1"/>
                <c:pt idx="0">
                  <c:v>pthresh</c:v>
                </c:pt>
              </c:strCache>
            </c:strRef>
          </c:tx>
          <c:spPr>
            <a:ln w="25560">
              <a:solidFill>
                <a:srgbClr val="FF0000"/>
              </a:solidFill>
              <a:round/>
            </a:ln>
          </c:spPr>
          <c:marker>
            <c:symbol val="circle"/>
            <c:size val="5"/>
            <c:spPr>
              <a:solidFill>
                <a:srgbClr val="FF0000"/>
              </a:solidFill>
            </c:spPr>
          </c:marker>
          <c:dLbls>
            <c:spPr>
              <a:noFill/>
              <a:ln>
                <a:noFill/>
              </a:ln>
              <a:effectLst/>
            </c:spPr>
            <c:txPr>
              <a:bodyPr/>
              <a:lstStyle/>
              <a:p>
                <a:pPr>
                  <a:defRPr sz="1000" b="0" strike="noStrike" spc="-1">
                    <a:solidFill>
                      <a:srgbClr val="000000"/>
                    </a:solidFill>
                    <a:latin typeface="Times New Roman"/>
                  </a:defRPr>
                </a:pPr>
                <a:endParaRPr lang="en-US"/>
              </a:p>
            </c:txPr>
            <c:dLblPos val="r"/>
            <c:showLegendKey val="0"/>
            <c:showVal val="0"/>
            <c:showCatName val="0"/>
            <c:showSerName val="0"/>
            <c:showPercent val="0"/>
            <c:showBubbleSize val="1"/>
            <c:separator>; </c:separator>
            <c:showLeaderLines val="0"/>
            <c:extLst>
              <c:ext xmlns:c15="http://schemas.microsoft.com/office/drawing/2012/chart" uri="{CE6537A1-D6FC-4f65-9D91-7224C49458BB}">
                <c15:showLeaderLines val="0"/>
              </c:ext>
            </c:extLst>
          </c:dLbls>
          <c:xVal>
            <c:numRef>
              <c:f>9</c:f>
              <c:numCache>
                <c:formatCode>General</c:formatCode>
                <c:ptCount val="11"/>
                <c:pt idx="0">
                  <c:v>352.80554329709202</c:v>
                </c:pt>
                <c:pt idx="1">
                  <c:v>263.393983949394</c:v>
                </c:pt>
                <c:pt idx="2">
                  <c:v>217.54894792942801</c:v>
                </c:pt>
                <c:pt idx="3">
                  <c:v>188.28848822732601</c:v>
                </c:pt>
                <c:pt idx="4">
                  <c:v>167.42098121844799</c:v>
                </c:pt>
                <c:pt idx="5">
                  <c:v>151.49471355246499</c:v>
                </c:pt>
                <c:pt idx="6">
                  <c:v>138.76788802501201</c:v>
                </c:pt>
                <c:pt idx="7">
                  <c:v>128.253185480963</c:v>
                </c:pt>
                <c:pt idx="8">
                  <c:v>119.34320896725301</c:v>
                </c:pt>
                <c:pt idx="9">
                  <c:v>111.640770856572</c:v>
                </c:pt>
                <c:pt idx="10">
                  <c:v>104.873532673703</c:v>
                </c:pt>
              </c:numCache>
            </c:numRef>
          </c:xVal>
          <c:yVal>
            <c:numRef>
              <c:f>8</c:f>
              <c:numCache>
                <c:formatCode>General</c:formatCode>
                <c:ptCount val="11"/>
                <c:pt idx="0">
                  <c:v>37.478755397725301</c:v>
                </c:pt>
                <c:pt idx="1">
                  <c:v>31.8979878942657</c:v>
                </c:pt>
                <c:pt idx="2">
                  <c:v>28.243365590111299</c:v>
                </c:pt>
                <c:pt idx="3">
                  <c:v>25.6129886631986</c:v>
                </c:pt>
                <c:pt idx="4">
                  <c:v>23.603401721110099</c:v>
                </c:pt>
                <c:pt idx="5">
                  <c:v>22.0034965383831</c:v>
                </c:pt>
                <c:pt idx="6">
                  <c:v>20.690686092103199</c:v>
                </c:pt>
                <c:pt idx="7">
                  <c:v>19.5882673864248</c:v>
                </c:pt>
                <c:pt idx="8">
                  <c:v>18.645466148083699</c:v>
                </c:pt>
                <c:pt idx="9">
                  <c:v>17.827157014987201</c:v>
                </c:pt>
                <c:pt idx="10">
                  <c:v>17.108162851249499</c:v>
                </c:pt>
              </c:numCache>
            </c:numRef>
          </c:yVal>
          <c:smooth val="0"/>
          <c:extLst>
            <c:ext xmlns:c16="http://schemas.microsoft.com/office/drawing/2014/chart" uri="{C3380CC4-5D6E-409C-BE32-E72D297353CC}">
              <c16:uniqueId val="{00000004-5458-4F7F-BCC6-A64AA80034F9}"/>
            </c:ext>
          </c:extLst>
        </c:ser>
        <c:dLbls>
          <c:showLegendKey val="0"/>
          <c:showVal val="0"/>
          <c:showCatName val="0"/>
          <c:showSerName val="0"/>
          <c:showPercent val="0"/>
          <c:showBubbleSize val="0"/>
        </c:dLbls>
        <c:axId val="47724471"/>
        <c:axId val="39623338"/>
      </c:scatterChart>
      <c:scatterChart>
        <c:scatterStyle val="lineMarker"/>
        <c:varyColors val="0"/>
        <c:ser>
          <c:idx val="5"/>
          <c:order val="5"/>
          <c:tx>
            <c:strRef>
              <c:f>label 10</c:f>
              <c:strCache>
                <c:ptCount val="1"/>
                <c:pt idx="0">
                  <c:v>% C4F10</c:v>
                </c:pt>
              </c:strCache>
            </c:strRef>
          </c:tx>
          <c:spPr>
            <a:ln w="25560" cap="rnd">
              <a:solidFill>
                <a:srgbClr val="3333CC"/>
              </a:solidFill>
              <a:prstDash val="sysDash"/>
              <a:round/>
            </a:ln>
          </c:spPr>
          <c:marker>
            <c:symbol val="circle"/>
            <c:size val="5"/>
            <c:spPr>
              <a:solidFill>
                <a:srgbClr val="3333CC"/>
              </a:solidFill>
            </c:spPr>
          </c:marker>
          <c:dLbls>
            <c:spPr>
              <a:noFill/>
              <a:ln>
                <a:noFill/>
              </a:ln>
              <a:effectLst/>
            </c:spPr>
            <c:txPr>
              <a:bodyPr/>
              <a:lstStyle/>
              <a:p>
                <a:pPr>
                  <a:defRPr sz="1000" b="0" strike="noStrike" spc="-1">
                    <a:solidFill>
                      <a:srgbClr val="000000"/>
                    </a:solidFill>
                    <a:latin typeface="Times New Roman"/>
                  </a:defRPr>
                </a:pPr>
                <a:endParaRPr lang="en-US"/>
              </a:p>
            </c:txPr>
            <c:dLblPos val="r"/>
            <c:showLegendKey val="0"/>
            <c:showVal val="0"/>
            <c:showCatName val="0"/>
            <c:showSerName val="0"/>
            <c:showPercent val="0"/>
            <c:showBubbleSize val="1"/>
            <c:separator>; </c:separator>
            <c:showLeaderLines val="0"/>
            <c:extLst>
              <c:ext xmlns:c15="http://schemas.microsoft.com/office/drawing/2012/chart" uri="{CE6537A1-D6FC-4f65-9D91-7224C49458BB}">
                <c15:showLeaderLines val="0"/>
              </c:ext>
            </c:extLst>
          </c:dLbls>
          <c:xVal>
            <c:numRef>
              <c:f>11</c:f>
              <c:numCache>
                <c:formatCode>General</c:formatCode>
                <c:ptCount val="11"/>
                <c:pt idx="0">
                  <c:v>352.80554329709202</c:v>
                </c:pt>
                <c:pt idx="1">
                  <c:v>263.393983949394</c:v>
                </c:pt>
                <c:pt idx="2">
                  <c:v>217.54894792942801</c:v>
                </c:pt>
                <c:pt idx="3">
                  <c:v>188.28848822732601</c:v>
                </c:pt>
                <c:pt idx="4">
                  <c:v>167.42098121844799</c:v>
                </c:pt>
                <c:pt idx="5">
                  <c:v>151.49471355246499</c:v>
                </c:pt>
                <c:pt idx="6">
                  <c:v>138.76788802501201</c:v>
                </c:pt>
                <c:pt idx="7">
                  <c:v>128.253185480963</c:v>
                </c:pt>
                <c:pt idx="8">
                  <c:v>119.34320896725301</c:v>
                </c:pt>
                <c:pt idx="9">
                  <c:v>111.640770856572</c:v>
                </c:pt>
                <c:pt idx="10">
                  <c:v>104.873532673703</c:v>
                </c:pt>
              </c:numCache>
            </c:numRef>
          </c:xVal>
          <c:yVal>
            <c:numRef>
              <c:f>10</c:f>
              <c:numCache>
                <c:formatCode>General</c:formatCode>
                <c:ptCount val="11"/>
                <c:pt idx="0">
                  <c:v>0</c:v>
                </c:pt>
                <c:pt idx="1">
                  <c:v>10</c:v>
                </c:pt>
                <c:pt idx="2">
                  <c:v>20</c:v>
                </c:pt>
                <c:pt idx="3">
                  <c:v>30</c:v>
                </c:pt>
                <c:pt idx="4">
                  <c:v>40</c:v>
                </c:pt>
                <c:pt idx="5">
                  <c:v>50</c:v>
                </c:pt>
                <c:pt idx="6">
                  <c:v>60</c:v>
                </c:pt>
                <c:pt idx="7">
                  <c:v>70</c:v>
                </c:pt>
                <c:pt idx="8">
                  <c:v>80</c:v>
                </c:pt>
                <c:pt idx="9">
                  <c:v>90</c:v>
                </c:pt>
                <c:pt idx="10">
                  <c:v>100</c:v>
                </c:pt>
              </c:numCache>
            </c:numRef>
          </c:yVal>
          <c:smooth val="0"/>
          <c:extLst>
            <c:ext xmlns:c16="http://schemas.microsoft.com/office/drawing/2014/chart" uri="{C3380CC4-5D6E-409C-BE32-E72D297353CC}">
              <c16:uniqueId val="{00000005-5458-4F7F-BCC6-A64AA80034F9}"/>
            </c:ext>
          </c:extLst>
        </c:ser>
        <c:dLbls>
          <c:showLegendKey val="0"/>
          <c:showVal val="0"/>
          <c:showCatName val="0"/>
          <c:showSerName val="0"/>
          <c:showPercent val="0"/>
          <c:showBubbleSize val="0"/>
        </c:dLbls>
        <c:axId val="76273423"/>
        <c:axId val="93491422"/>
      </c:scatterChart>
      <c:valAx>
        <c:axId val="47724471"/>
        <c:scaling>
          <c:orientation val="minMax"/>
          <c:min val="100"/>
        </c:scaling>
        <c:delete val="0"/>
        <c:axPos val="b"/>
        <c:majorGridlines>
          <c:spPr>
            <a:ln w="9360">
              <a:solidFill>
                <a:srgbClr val="D9D9D9"/>
              </a:solidFill>
              <a:round/>
            </a:ln>
          </c:spPr>
        </c:majorGridlines>
        <c:numFmt formatCode="General" sourceLinked="0"/>
        <c:majorTickMark val="none"/>
        <c:minorTickMark val="none"/>
        <c:tickLblPos val="nextTo"/>
        <c:spPr>
          <a:ln w="9360">
            <a:solidFill>
              <a:srgbClr val="BFBFBF"/>
            </a:solidFill>
            <a:round/>
          </a:ln>
        </c:spPr>
        <c:txPr>
          <a:bodyPr/>
          <a:lstStyle/>
          <a:p>
            <a:pPr>
              <a:defRPr sz="1600" b="1" strike="noStrike" spc="-1">
                <a:solidFill>
                  <a:srgbClr val="000000"/>
                </a:solidFill>
                <a:latin typeface="Times New Roman"/>
              </a:defRPr>
            </a:pPr>
            <a:endParaRPr lang="en-US"/>
          </a:p>
        </c:txPr>
        <c:crossAx val="39623338"/>
        <c:crosses val="autoZero"/>
        <c:crossBetween val="midCat"/>
      </c:valAx>
      <c:valAx>
        <c:axId val="39623338"/>
        <c:scaling>
          <c:orientation val="minMax"/>
        </c:scaling>
        <c:delete val="0"/>
        <c:axPos val="l"/>
        <c:majorGridlines>
          <c:spPr>
            <a:ln w="9360">
              <a:solidFill>
                <a:srgbClr val="D9D9D9"/>
              </a:solidFill>
              <a:round/>
            </a:ln>
          </c:spPr>
        </c:majorGridlines>
        <c:numFmt formatCode="General" sourceLinked="0"/>
        <c:majorTickMark val="none"/>
        <c:minorTickMark val="none"/>
        <c:tickLblPos val="nextTo"/>
        <c:spPr>
          <a:ln w="9360">
            <a:solidFill>
              <a:srgbClr val="BFBFBF"/>
            </a:solidFill>
            <a:round/>
          </a:ln>
        </c:spPr>
        <c:txPr>
          <a:bodyPr/>
          <a:lstStyle/>
          <a:p>
            <a:pPr>
              <a:defRPr sz="1600" b="1" strike="noStrike" spc="-1">
                <a:solidFill>
                  <a:srgbClr val="000000"/>
                </a:solidFill>
                <a:latin typeface="Times New Roman"/>
              </a:defRPr>
            </a:pPr>
            <a:endParaRPr lang="en-US"/>
          </a:p>
        </c:txPr>
        <c:crossAx val="47724471"/>
        <c:crosses val="autoZero"/>
        <c:crossBetween val="midCat"/>
      </c:valAx>
      <c:valAx>
        <c:axId val="76273423"/>
        <c:scaling>
          <c:orientation val="minMax"/>
        </c:scaling>
        <c:delete val="1"/>
        <c:axPos val="b"/>
        <c:numFmt formatCode="General" sourceLinked="0"/>
        <c:majorTickMark val="out"/>
        <c:minorTickMark val="none"/>
        <c:tickLblPos val="nextTo"/>
        <c:crossAx val="93491422"/>
        <c:crosses val="autoZero"/>
        <c:crossBetween val="midCat"/>
      </c:valAx>
      <c:valAx>
        <c:axId val="93491422"/>
        <c:scaling>
          <c:orientation val="minMax"/>
          <c:max val="100"/>
        </c:scaling>
        <c:delete val="0"/>
        <c:axPos val="r"/>
        <c:numFmt formatCode="General" sourceLinked="0"/>
        <c:majorTickMark val="out"/>
        <c:minorTickMark val="none"/>
        <c:tickLblPos val="nextTo"/>
        <c:spPr>
          <a:ln w="9360">
            <a:solidFill>
              <a:srgbClr val="BFBFBF"/>
            </a:solidFill>
            <a:round/>
          </a:ln>
        </c:spPr>
        <c:txPr>
          <a:bodyPr/>
          <a:lstStyle/>
          <a:p>
            <a:pPr>
              <a:defRPr sz="1400" b="1" strike="noStrike" spc="-1">
                <a:solidFill>
                  <a:srgbClr val="0070C0"/>
                </a:solidFill>
                <a:latin typeface="Times New Roman"/>
              </a:defRPr>
            </a:pPr>
            <a:endParaRPr lang="en-US"/>
          </a:p>
        </c:txPr>
        <c:crossAx val="76273423"/>
        <c:crosses val="max"/>
        <c:crossBetween val="midCat"/>
      </c:valAx>
      <c:spPr>
        <a:noFill/>
        <a:ln>
          <a:noFill/>
        </a:ln>
      </c:spPr>
    </c:plotArea>
    <c:legend>
      <c:legendPos val="b"/>
      <c:layout>
        <c:manualLayout>
          <c:xMode val="edge"/>
          <c:yMode val="edge"/>
          <c:x val="0.52063323062877997"/>
          <c:y val="0.54813492535003805"/>
          <c:w val="0.35378842862033499"/>
          <c:h val="0.13506184158487"/>
        </c:manualLayout>
      </c:layout>
      <c:overlay val="0"/>
      <c:spPr>
        <a:solidFill>
          <a:srgbClr val="FFFFFF"/>
        </a:solidFill>
        <a:ln w="19080">
          <a:solidFill>
            <a:srgbClr val="000000"/>
          </a:solidFill>
          <a:round/>
        </a:ln>
      </c:spPr>
      <c:txPr>
        <a:bodyPr/>
        <a:lstStyle/>
        <a:p>
          <a:pPr>
            <a:defRPr sz="1200" b="1" strike="noStrike" spc="-1">
              <a:solidFill>
                <a:srgbClr val="595959"/>
              </a:solidFill>
              <a:latin typeface="Times New Roman"/>
            </a:defRPr>
          </a:pPr>
          <a:endParaRPr lang="en-US"/>
        </a:p>
      </c:txPr>
    </c:legend>
    <c:plotVisOnly val="1"/>
    <c:dispBlanksAs val="gap"/>
    <c:showDLblsOverMax val="1"/>
  </c:chart>
  <c:spPr>
    <a:noFill/>
    <a:ln w="25560">
      <a:solidFill>
        <a:srgbClr val="000000"/>
      </a:solidFill>
      <a:round/>
    </a:ln>
  </c:spPr>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fr-FR"/>
  <c:roundedCorners val="0"/>
  <c:style val="2"/>
  <c:chart>
    <c:autoTitleDeleted val="1"/>
    <c:plotArea>
      <c:layout>
        <c:manualLayout>
          <c:layoutTarget val="inner"/>
          <c:xMode val="edge"/>
          <c:yMode val="edge"/>
          <c:x val="0.113800248653129"/>
          <c:y val="9.1229875762699406E-2"/>
          <c:w val="0.76597596353087405"/>
          <c:h val="0.73844004998897295"/>
        </c:manualLayout>
      </c:layout>
      <c:scatterChart>
        <c:scatterStyle val="lineMarker"/>
        <c:varyColors val="0"/>
        <c:ser>
          <c:idx val="0"/>
          <c:order val="0"/>
          <c:tx>
            <c:strRef>
              <c:f>label 0</c:f>
              <c:strCache>
                <c:ptCount val="1"/>
                <c:pt idx="0">
                  <c:v>e thresh</c:v>
                </c:pt>
              </c:strCache>
            </c:strRef>
          </c:tx>
          <c:spPr>
            <a:ln w="28440">
              <a:noFill/>
            </a:ln>
          </c:spPr>
          <c:marker>
            <c:symbol val="circle"/>
            <c:size val="5"/>
            <c:spPr>
              <a:solidFill>
                <a:srgbClr val="5B9BD5"/>
              </a:solidFill>
            </c:spPr>
          </c:marker>
          <c:dLbls>
            <c:spPr>
              <a:noFill/>
              <a:ln>
                <a:noFill/>
              </a:ln>
              <a:effectLst/>
            </c:spPr>
            <c:txPr>
              <a:bodyPr/>
              <a:lstStyle/>
              <a:p>
                <a:pPr>
                  <a:defRPr sz="1000" b="0" strike="noStrike" spc="-1">
                    <a:solidFill>
                      <a:srgbClr val="000000"/>
                    </a:solidFill>
                    <a:latin typeface="Arial"/>
                    <a:ea typeface="DejaVu Sans"/>
                  </a:defRPr>
                </a:pPr>
                <a:endParaRPr lang="en-US"/>
              </a:p>
            </c:txPr>
            <c:dLblPos val="r"/>
            <c:showLegendKey val="0"/>
            <c:showVal val="0"/>
            <c:showCatName val="0"/>
            <c:showSerName val="0"/>
            <c:showPercent val="0"/>
            <c:showBubbleSize val="1"/>
            <c:separator>; </c:separator>
            <c:showLeaderLines val="0"/>
            <c:extLst>
              <c:ext xmlns:c15="http://schemas.microsoft.com/office/drawing/2012/chart" uri="{CE6537A1-D6FC-4f65-9D91-7224C49458BB}">
                <c15:showLeaderLines val="0"/>
              </c:ext>
            </c:extLst>
          </c:dLbls>
          <c:xVal>
            <c:numRef>
              <c:f>1</c:f>
              <c:numCache>
                <c:formatCode>General</c:formatCode>
                <c:ptCount val="11"/>
                <c:pt idx="0">
                  <c:v>361.57150866452997</c:v>
                </c:pt>
                <c:pt idx="1">
                  <c:v>256.66370132773199</c:v>
                </c:pt>
                <c:pt idx="2">
                  <c:v>207.76041110631601</c:v>
                </c:pt>
                <c:pt idx="3">
                  <c:v>177.74100163378299</c:v>
                </c:pt>
                <c:pt idx="4">
                  <c:v>156.771959339836</c:v>
                </c:pt>
                <c:pt idx="5">
                  <c:v>140.96541864529999</c:v>
                </c:pt>
                <c:pt idx="6">
                  <c:v>128.432486611158</c:v>
                </c:pt>
                <c:pt idx="7">
                  <c:v>118.12923971441801</c:v>
                </c:pt>
                <c:pt idx="8">
                  <c:v>109.42497216462201</c:v>
                </c:pt>
                <c:pt idx="9">
                  <c:v>101.912772216321</c:v>
                </c:pt>
                <c:pt idx="10">
                  <c:v>95.316482075286103</c:v>
                </c:pt>
              </c:numCache>
            </c:numRef>
          </c:xVal>
          <c:yVal>
            <c:numRef>
              <c:f>0</c:f>
              <c:numCache>
                <c:formatCode>General</c:formatCode>
                <c:ptCount val="11"/>
                <c:pt idx="0">
                  <c:v>0.20020702669725099</c:v>
                </c:pt>
                <c:pt idx="1">
                  <c:v>0.165659470998367</c:v>
                </c:pt>
                <c:pt idx="2">
                  <c:v>0.144450626031322</c:v>
                </c:pt>
                <c:pt idx="3">
                  <c:v>0.12974354620157</c:v>
                </c:pt>
                <c:pt idx="4">
                  <c:v>0.11877719639533001</c:v>
                </c:pt>
                <c:pt idx="5">
                  <c:v>0.11019484801759601</c:v>
                </c:pt>
                <c:pt idx="6">
                  <c:v>0.103241767825863</c:v>
                </c:pt>
                <c:pt idx="7">
                  <c:v>9.7460275852463404E-2</c:v>
                </c:pt>
                <c:pt idx="8">
                  <c:v>9.2554565335660602E-2</c:v>
                </c:pt>
                <c:pt idx="9">
                  <c:v>8.8323827105703204E-2</c:v>
                </c:pt>
                <c:pt idx="10">
                  <c:v>8.4626311551591005E-2</c:v>
                </c:pt>
              </c:numCache>
            </c:numRef>
          </c:yVal>
          <c:smooth val="0"/>
          <c:extLst>
            <c:ext xmlns:c16="http://schemas.microsoft.com/office/drawing/2014/chart" uri="{C3380CC4-5D6E-409C-BE32-E72D297353CC}">
              <c16:uniqueId val="{00000000-E757-4E25-B96D-78D229939146}"/>
            </c:ext>
          </c:extLst>
        </c:ser>
        <c:ser>
          <c:idx val="1"/>
          <c:order val="1"/>
          <c:tx>
            <c:strRef>
              <c:f>label 2</c:f>
              <c:strCache>
                <c:ptCount val="1"/>
                <c:pt idx="0">
                  <c:v>mu thresh</c:v>
                </c:pt>
              </c:strCache>
            </c:strRef>
          </c:tx>
          <c:spPr>
            <a:ln w="25560">
              <a:solidFill>
                <a:schemeClr val="accent1"/>
              </a:solidFill>
              <a:round/>
            </a:ln>
          </c:spPr>
          <c:marker>
            <c:symbol val="circle"/>
            <c:size val="5"/>
            <c:spPr>
              <a:solidFill>
                <a:srgbClr val="ED7D31"/>
              </a:solidFill>
            </c:spPr>
          </c:marker>
          <c:dLbls>
            <c:spPr>
              <a:noFill/>
              <a:ln>
                <a:noFill/>
              </a:ln>
              <a:effectLst/>
            </c:spPr>
            <c:txPr>
              <a:bodyPr/>
              <a:lstStyle/>
              <a:p>
                <a:pPr>
                  <a:defRPr sz="1000" b="0" strike="noStrike" spc="-1">
                    <a:solidFill>
                      <a:srgbClr val="000000"/>
                    </a:solidFill>
                    <a:latin typeface="Arial"/>
                    <a:ea typeface="DejaVu Sans"/>
                  </a:defRPr>
                </a:pPr>
                <a:endParaRPr lang="en-US"/>
              </a:p>
            </c:txPr>
            <c:dLblPos val="r"/>
            <c:showLegendKey val="0"/>
            <c:showVal val="0"/>
            <c:showCatName val="0"/>
            <c:showSerName val="0"/>
            <c:showPercent val="0"/>
            <c:showBubbleSize val="1"/>
            <c:separator>; </c:separator>
            <c:showLeaderLines val="0"/>
            <c:extLst>
              <c:ext xmlns:c15="http://schemas.microsoft.com/office/drawing/2012/chart" uri="{CE6537A1-D6FC-4f65-9D91-7224C49458BB}">
                <c15:showLeaderLines val="0"/>
              </c:ext>
            </c:extLst>
          </c:dLbls>
          <c:xVal>
            <c:numRef>
              <c:f>3</c:f>
              <c:numCache>
                <c:formatCode>General</c:formatCode>
                <c:ptCount val="11"/>
                <c:pt idx="0">
                  <c:v>361.57150866452997</c:v>
                </c:pt>
                <c:pt idx="1">
                  <c:v>256.66370132773199</c:v>
                </c:pt>
                <c:pt idx="2">
                  <c:v>207.76041110631601</c:v>
                </c:pt>
                <c:pt idx="3">
                  <c:v>177.74100163378299</c:v>
                </c:pt>
                <c:pt idx="4">
                  <c:v>156.771959339836</c:v>
                </c:pt>
                <c:pt idx="5">
                  <c:v>140.96541864529999</c:v>
                </c:pt>
                <c:pt idx="6">
                  <c:v>128.432486611158</c:v>
                </c:pt>
                <c:pt idx="7">
                  <c:v>118.12923971441801</c:v>
                </c:pt>
                <c:pt idx="8">
                  <c:v>109.42497216462201</c:v>
                </c:pt>
                <c:pt idx="9">
                  <c:v>101.912772216321</c:v>
                </c:pt>
                <c:pt idx="10">
                  <c:v>95.316482075286103</c:v>
                </c:pt>
              </c:numCache>
            </c:numRef>
          </c:xVal>
          <c:yVal>
            <c:numRef>
              <c:f>2</c:f>
              <c:numCache>
                <c:formatCode>General</c:formatCode>
                <c:ptCount val="11"/>
                <c:pt idx="0">
                  <c:v>4.20434756064226</c:v>
                </c:pt>
                <c:pt idx="1">
                  <c:v>3.4788488909657</c:v>
                </c:pt>
                <c:pt idx="2">
                  <c:v>3.03346314665776</c:v>
                </c:pt>
                <c:pt idx="3">
                  <c:v>2.72461447023296</c:v>
                </c:pt>
                <c:pt idx="4">
                  <c:v>2.4943211243019401</c:v>
                </c:pt>
                <c:pt idx="5">
                  <c:v>2.3140918083695201</c:v>
                </c:pt>
                <c:pt idx="6">
                  <c:v>2.1680771243431298</c:v>
                </c:pt>
                <c:pt idx="7">
                  <c:v>2.04666579290173</c:v>
                </c:pt>
                <c:pt idx="8">
                  <c:v>1.9436458720488701</c:v>
                </c:pt>
                <c:pt idx="9">
                  <c:v>1.8548003692197701</c:v>
                </c:pt>
                <c:pt idx="10">
                  <c:v>1.77715254258341</c:v>
                </c:pt>
              </c:numCache>
            </c:numRef>
          </c:yVal>
          <c:smooth val="0"/>
          <c:extLst>
            <c:ext xmlns:c16="http://schemas.microsoft.com/office/drawing/2014/chart" uri="{C3380CC4-5D6E-409C-BE32-E72D297353CC}">
              <c16:uniqueId val="{00000001-E757-4E25-B96D-78D229939146}"/>
            </c:ext>
          </c:extLst>
        </c:ser>
        <c:ser>
          <c:idx val="2"/>
          <c:order val="2"/>
          <c:tx>
            <c:strRef>
              <c:f>label 4</c:f>
              <c:strCache>
                <c:ptCount val="1"/>
                <c:pt idx="0">
                  <c:v>pi thresh</c:v>
                </c:pt>
              </c:strCache>
            </c:strRef>
          </c:tx>
          <c:spPr>
            <a:ln w="19080">
              <a:solidFill>
                <a:srgbClr val="FF9900"/>
              </a:solidFill>
              <a:round/>
            </a:ln>
          </c:spPr>
          <c:marker>
            <c:symbol val="circle"/>
            <c:size val="5"/>
            <c:spPr>
              <a:solidFill>
                <a:srgbClr val="FF9900"/>
              </a:solidFill>
            </c:spPr>
          </c:marker>
          <c:dLbls>
            <c:spPr>
              <a:noFill/>
              <a:ln>
                <a:noFill/>
              </a:ln>
              <a:effectLst/>
            </c:spPr>
            <c:txPr>
              <a:bodyPr/>
              <a:lstStyle/>
              <a:p>
                <a:pPr>
                  <a:defRPr sz="1000" b="0" strike="noStrike" spc="-1">
                    <a:solidFill>
                      <a:srgbClr val="000000"/>
                    </a:solidFill>
                    <a:latin typeface="Arial"/>
                    <a:ea typeface="DejaVu Sans"/>
                  </a:defRPr>
                </a:pPr>
                <a:endParaRPr lang="en-US"/>
              </a:p>
            </c:txPr>
            <c:dLblPos val="r"/>
            <c:showLegendKey val="0"/>
            <c:showVal val="0"/>
            <c:showCatName val="0"/>
            <c:showSerName val="0"/>
            <c:showPercent val="0"/>
            <c:showBubbleSize val="1"/>
            <c:separator>; </c:separator>
            <c:showLeaderLines val="0"/>
            <c:extLst>
              <c:ext xmlns:c15="http://schemas.microsoft.com/office/drawing/2012/chart" uri="{CE6537A1-D6FC-4f65-9D91-7224C49458BB}">
                <c15:showLeaderLines val="0"/>
              </c:ext>
            </c:extLst>
          </c:dLbls>
          <c:xVal>
            <c:numRef>
              <c:f>5</c:f>
              <c:numCache>
                <c:formatCode>General</c:formatCode>
                <c:ptCount val="11"/>
                <c:pt idx="0">
                  <c:v>361.57150866452997</c:v>
                </c:pt>
                <c:pt idx="1">
                  <c:v>256.66370132773199</c:v>
                </c:pt>
                <c:pt idx="2">
                  <c:v>207.76041110631601</c:v>
                </c:pt>
                <c:pt idx="3">
                  <c:v>177.74100163378299</c:v>
                </c:pt>
                <c:pt idx="4">
                  <c:v>156.771959339836</c:v>
                </c:pt>
                <c:pt idx="5">
                  <c:v>140.96541864529999</c:v>
                </c:pt>
                <c:pt idx="6">
                  <c:v>128.432486611158</c:v>
                </c:pt>
                <c:pt idx="7">
                  <c:v>118.12923971441801</c:v>
                </c:pt>
                <c:pt idx="8">
                  <c:v>109.42497216462201</c:v>
                </c:pt>
                <c:pt idx="9">
                  <c:v>101.912772216321</c:v>
                </c:pt>
                <c:pt idx="10">
                  <c:v>95.316482075286103</c:v>
                </c:pt>
              </c:numCache>
            </c:numRef>
          </c:xVal>
          <c:yVal>
            <c:numRef>
              <c:f>4</c:f>
              <c:numCache>
                <c:formatCode>General</c:formatCode>
                <c:ptCount val="11"/>
                <c:pt idx="0">
                  <c:v>5.4856725315046697</c:v>
                </c:pt>
                <c:pt idx="1">
                  <c:v>4.5390695053552497</c:v>
                </c:pt>
                <c:pt idx="2">
                  <c:v>3.95794715325823</c:v>
                </c:pt>
                <c:pt idx="3">
                  <c:v>3.5549731659230099</c:v>
                </c:pt>
                <c:pt idx="4">
                  <c:v>3.2544951812320502</c:v>
                </c:pt>
                <c:pt idx="5">
                  <c:v>3.0193388356821398</c:v>
                </c:pt>
                <c:pt idx="6">
                  <c:v>2.8288244384286498</c:v>
                </c:pt>
                <c:pt idx="7">
                  <c:v>2.6704115583574999</c:v>
                </c:pt>
                <c:pt idx="8">
                  <c:v>2.5359950901970998</c:v>
                </c:pt>
                <c:pt idx="9">
                  <c:v>2.4200728626962702</c:v>
                </c:pt>
                <c:pt idx="10">
                  <c:v>2.3187609365135899</c:v>
                </c:pt>
              </c:numCache>
            </c:numRef>
          </c:yVal>
          <c:smooth val="0"/>
          <c:extLst>
            <c:ext xmlns:c16="http://schemas.microsoft.com/office/drawing/2014/chart" uri="{C3380CC4-5D6E-409C-BE32-E72D297353CC}">
              <c16:uniqueId val="{00000002-E757-4E25-B96D-78D229939146}"/>
            </c:ext>
          </c:extLst>
        </c:ser>
        <c:ser>
          <c:idx val="3"/>
          <c:order val="3"/>
          <c:tx>
            <c:strRef>
              <c:f>label 6</c:f>
              <c:strCache>
                <c:ptCount val="1"/>
                <c:pt idx="0">
                  <c:v>kthresh</c:v>
                </c:pt>
              </c:strCache>
            </c:strRef>
          </c:tx>
          <c:spPr>
            <a:ln w="25560">
              <a:solidFill>
                <a:srgbClr val="000000"/>
              </a:solidFill>
              <a:round/>
            </a:ln>
          </c:spPr>
          <c:marker>
            <c:symbol val="circle"/>
            <c:size val="5"/>
            <c:spPr>
              <a:solidFill>
                <a:srgbClr val="000000"/>
              </a:solidFill>
            </c:spPr>
          </c:marker>
          <c:dLbls>
            <c:spPr>
              <a:noFill/>
              <a:ln>
                <a:noFill/>
              </a:ln>
              <a:effectLst/>
            </c:spPr>
            <c:txPr>
              <a:bodyPr/>
              <a:lstStyle/>
              <a:p>
                <a:pPr>
                  <a:defRPr sz="1000" b="0" strike="noStrike" spc="-1">
                    <a:solidFill>
                      <a:srgbClr val="000000"/>
                    </a:solidFill>
                    <a:latin typeface="Arial"/>
                    <a:ea typeface="DejaVu Sans"/>
                  </a:defRPr>
                </a:pPr>
                <a:endParaRPr lang="en-US"/>
              </a:p>
            </c:txPr>
            <c:dLblPos val="r"/>
            <c:showLegendKey val="0"/>
            <c:showVal val="0"/>
            <c:showCatName val="0"/>
            <c:showSerName val="0"/>
            <c:showPercent val="0"/>
            <c:showBubbleSize val="1"/>
            <c:separator>; </c:separator>
            <c:showLeaderLines val="0"/>
            <c:extLst>
              <c:ext xmlns:c15="http://schemas.microsoft.com/office/drawing/2012/chart" uri="{CE6537A1-D6FC-4f65-9D91-7224C49458BB}">
                <c15:showLeaderLines val="0"/>
              </c:ext>
            </c:extLst>
          </c:dLbls>
          <c:xVal>
            <c:numRef>
              <c:f>7</c:f>
              <c:numCache>
                <c:formatCode>General</c:formatCode>
                <c:ptCount val="11"/>
                <c:pt idx="0">
                  <c:v>361.57150866452997</c:v>
                </c:pt>
                <c:pt idx="1">
                  <c:v>256.66370132773199</c:v>
                </c:pt>
                <c:pt idx="2">
                  <c:v>207.76041110631601</c:v>
                </c:pt>
                <c:pt idx="3">
                  <c:v>177.74100163378299</c:v>
                </c:pt>
                <c:pt idx="4">
                  <c:v>156.771959339836</c:v>
                </c:pt>
                <c:pt idx="5">
                  <c:v>140.96541864529999</c:v>
                </c:pt>
                <c:pt idx="6">
                  <c:v>128.432486611158</c:v>
                </c:pt>
                <c:pt idx="7">
                  <c:v>118.12923971441801</c:v>
                </c:pt>
                <c:pt idx="8">
                  <c:v>109.42497216462201</c:v>
                </c:pt>
                <c:pt idx="9">
                  <c:v>101.912772216321</c:v>
                </c:pt>
                <c:pt idx="10">
                  <c:v>95.316482075286103</c:v>
                </c:pt>
              </c:numCache>
            </c:numRef>
          </c:xVal>
          <c:yVal>
            <c:numRef>
              <c:f>6</c:f>
              <c:numCache>
                <c:formatCode>General</c:formatCode>
                <c:ptCount val="11"/>
                <c:pt idx="0">
                  <c:v>19.9005784537067</c:v>
                </c:pt>
                <c:pt idx="1">
                  <c:v>16.466551417237699</c:v>
                </c:pt>
                <c:pt idx="2">
                  <c:v>14.3583922275134</c:v>
                </c:pt>
                <c:pt idx="3">
                  <c:v>12.896508492436</c:v>
                </c:pt>
                <c:pt idx="4">
                  <c:v>11.8064533216958</c:v>
                </c:pt>
                <c:pt idx="5">
                  <c:v>10.9533678929491</c:v>
                </c:pt>
                <c:pt idx="6">
                  <c:v>10.262231721890799</c:v>
                </c:pt>
                <c:pt idx="7">
                  <c:v>9.6875514197348593</c:v>
                </c:pt>
                <c:pt idx="8">
                  <c:v>9.1999237943646595</c:v>
                </c:pt>
                <c:pt idx="9">
                  <c:v>8.7793884143069008</c:v>
                </c:pt>
                <c:pt idx="10">
                  <c:v>8.4118553682281405</c:v>
                </c:pt>
              </c:numCache>
            </c:numRef>
          </c:yVal>
          <c:smooth val="0"/>
          <c:extLst>
            <c:ext xmlns:c16="http://schemas.microsoft.com/office/drawing/2014/chart" uri="{C3380CC4-5D6E-409C-BE32-E72D297353CC}">
              <c16:uniqueId val="{00000003-E757-4E25-B96D-78D229939146}"/>
            </c:ext>
          </c:extLst>
        </c:ser>
        <c:ser>
          <c:idx val="4"/>
          <c:order val="4"/>
          <c:tx>
            <c:strRef>
              <c:f>label 8</c:f>
              <c:strCache>
                <c:ptCount val="1"/>
                <c:pt idx="0">
                  <c:v>pthresh</c:v>
                </c:pt>
              </c:strCache>
            </c:strRef>
          </c:tx>
          <c:spPr>
            <a:ln w="28440">
              <a:noFill/>
            </a:ln>
          </c:spPr>
          <c:marker>
            <c:symbol val="circle"/>
            <c:size val="5"/>
            <c:spPr>
              <a:solidFill>
                <a:srgbClr val="FF0000"/>
              </a:solidFill>
            </c:spPr>
          </c:marker>
          <c:dLbls>
            <c:spPr>
              <a:noFill/>
              <a:ln>
                <a:noFill/>
              </a:ln>
              <a:effectLst/>
            </c:spPr>
            <c:txPr>
              <a:bodyPr/>
              <a:lstStyle/>
              <a:p>
                <a:pPr>
                  <a:defRPr sz="1000" b="0" strike="noStrike" spc="-1">
                    <a:solidFill>
                      <a:srgbClr val="000000"/>
                    </a:solidFill>
                    <a:latin typeface="Arial"/>
                    <a:ea typeface="DejaVu Sans"/>
                  </a:defRPr>
                </a:pPr>
                <a:endParaRPr lang="en-US"/>
              </a:p>
            </c:txPr>
            <c:dLblPos val="r"/>
            <c:showLegendKey val="0"/>
            <c:showVal val="0"/>
            <c:showCatName val="0"/>
            <c:showSerName val="0"/>
            <c:showPercent val="0"/>
            <c:showBubbleSize val="1"/>
            <c:separator>; </c:separator>
            <c:showLeaderLines val="0"/>
            <c:extLst>
              <c:ext xmlns:c15="http://schemas.microsoft.com/office/drawing/2012/chart" uri="{CE6537A1-D6FC-4f65-9D91-7224C49458BB}">
                <c15:showLeaderLines val="0"/>
              </c:ext>
            </c:extLst>
          </c:dLbls>
          <c:trendline>
            <c:spPr>
              <a:ln w="25560">
                <a:solidFill>
                  <a:srgbClr val="FF0000"/>
                </a:solidFill>
                <a:round/>
              </a:ln>
            </c:spPr>
            <c:trendlineType val="poly"/>
            <c:order val="3"/>
            <c:dispRSqr val="0"/>
            <c:dispEq val="0"/>
          </c:trendline>
          <c:xVal>
            <c:numRef>
              <c:f>9</c:f>
              <c:numCache>
                <c:formatCode>General</c:formatCode>
                <c:ptCount val="11"/>
                <c:pt idx="0">
                  <c:v>361.57150866452997</c:v>
                </c:pt>
                <c:pt idx="1">
                  <c:v>256.66370132773199</c:v>
                </c:pt>
                <c:pt idx="2">
                  <c:v>207.76041110631601</c:v>
                </c:pt>
                <c:pt idx="3">
                  <c:v>177.74100163378299</c:v>
                </c:pt>
                <c:pt idx="4">
                  <c:v>156.771959339836</c:v>
                </c:pt>
                <c:pt idx="5">
                  <c:v>140.96541864529999</c:v>
                </c:pt>
                <c:pt idx="6">
                  <c:v>128.432486611158</c:v>
                </c:pt>
                <c:pt idx="7">
                  <c:v>118.12923971441801</c:v>
                </c:pt>
                <c:pt idx="8">
                  <c:v>109.42497216462201</c:v>
                </c:pt>
                <c:pt idx="9">
                  <c:v>101.912772216321</c:v>
                </c:pt>
                <c:pt idx="10">
                  <c:v>95.316482075286103</c:v>
                </c:pt>
              </c:numCache>
            </c:numRef>
          </c:xVal>
          <c:yVal>
            <c:numRef>
              <c:f>8</c:f>
              <c:numCache>
                <c:formatCode>General</c:formatCode>
                <c:ptCount val="11"/>
                <c:pt idx="0">
                  <c:v>37.478755397725301</c:v>
                </c:pt>
                <c:pt idx="1">
                  <c:v>31.0114529708943</c:v>
                </c:pt>
                <c:pt idx="2">
                  <c:v>27.041157193063501</c:v>
                </c:pt>
                <c:pt idx="3">
                  <c:v>24.2879918489338</c:v>
                </c:pt>
                <c:pt idx="4">
                  <c:v>22.235091165205901</c:v>
                </c:pt>
                <c:pt idx="5">
                  <c:v>20.628475548893999</c:v>
                </c:pt>
                <c:pt idx="6">
                  <c:v>19.3268589370016</c:v>
                </c:pt>
                <c:pt idx="7">
                  <c:v>18.244563639581099</c:v>
                </c:pt>
                <c:pt idx="8">
                  <c:v>17.3262146308357</c:v>
                </c:pt>
                <c:pt idx="9">
                  <c:v>16.534220434187599</c:v>
                </c:pt>
                <c:pt idx="10">
                  <c:v>15.8420455224578</c:v>
                </c:pt>
              </c:numCache>
            </c:numRef>
          </c:yVal>
          <c:smooth val="0"/>
          <c:extLst>
            <c:ext xmlns:c16="http://schemas.microsoft.com/office/drawing/2014/chart" uri="{C3380CC4-5D6E-409C-BE32-E72D297353CC}">
              <c16:uniqueId val="{00000004-E757-4E25-B96D-78D229939146}"/>
            </c:ext>
          </c:extLst>
        </c:ser>
        <c:dLbls>
          <c:showLegendKey val="0"/>
          <c:showVal val="0"/>
          <c:showCatName val="0"/>
          <c:showSerName val="0"/>
          <c:showPercent val="0"/>
          <c:showBubbleSize val="0"/>
        </c:dLbls>
        <c:axId val="82949631"/>
        <c:axId val="42131911"/>
      </c:scatterChart>
      <c:scatterChart>
        <c:scatterStyle val="lineMarker"/>
        <c:varyColors val="0"/>
        <c:ser>
          <c:idx val="5"/>
          <c:order val="5"/>
          <c:tx>
            <c:strRef>
              <c:f>label 10</c:f>
              <c:strCache>
                <c:ptCount val="1"/>
                <c:pt idx="0">
                  <c:v>% C5F12</c:v>
                </c:pt>
              </c:strCache>
            </c:strRef>
          </c:tx>
          <c:spPr>
            <a:ln w="25560" cap="rnd">
              <a:solidFill>
                <a:srgbClr val="70AD47"/>
              </a:solidFill>
              <a:prstDash val="sysDash"/>
              <a:round/>
            </a:ln>
          </c:spPr>
          <c:marker>
            <c:symbol val="circle"/>
            <c:size val="5"/>
            <c:spPr>
              <a:solidFill>
                <a:srgbClr val="70AD47"/>
              </a:solidFill>
            </c:spPr>
          </c:marker>
          <c:dLbls>
            <c:spPr>
              <a:noFill/>
              <a:ln>
                <a:noFill/>
              </a:ln>
              <a:effectLst/>
            </c:spPr>
            <c:txPr>
              <a:bodyPr/>
              <a:lstStyle/>
              <a:p>
                <a:pPr>
                  <a:defRPr sz="1000" b="0" strike="noStrike" spc="-1">
                    <a:solidFill>
                      <a:srgbClr val="000000"/>
                    </a:solidFill>
                    <a:latin typeface="Arial"/>
                    <a:ea typeface="DejaVu Sans"/>
                  </a:defRPr>
                </a:pPr>
                <a:endParaRPr lang="en-US"/>
              </a:p>
            </c:txPr>
            <c:dLblPos val="r"/>
            <c:showLegendKey val="0"/>
            <c:showVal val="0"/>
            <c:showCatName val="0"/>
            <c:showSerName val="0"/>
            <c:showPercent val="0"/>
            <c:showBubbleSize val="1"/>
            <c:separator>; </c:separator>
            <c:showLeaderLines val="0"/>
            <c:extLst>
              <c:ext xmlns:c15="http://schemas.microsoft.com/office/drawing/2012/chart" uri="{CE6537A1-D6FC-4f65-9D91-7224C49458BB}">
                <c15:showLeaderLines val="0"/>
              </c:ext>
            </c:extLst>
          </c:dLbls>
          <c:xVal>
            <c:numRef>
              <c:f>11</c:f>
              <c:numCache>
                <c:formatCode>General</c:formatCode>
                <c:ptCount val="11"/>
                <c:pt idx="0">
                  <c:v>361.57150866452997</c:v>
                </c:pt>
                <c:pt idx="1">
                  <c:v>256.66370132773199</c:v>
                </c:pt>
                <c:pt idx="2">
                  <c:v>207.76041110631601</c:v>
                </c:pt>
                <c:pt idx="3">
                  <c:v>177.74100163378299</c:v>
                </c:pt>
                <c:pt idx="4">
                  <c:v>156.771959339836</c:v>
                </c:pt>
                <c:pt idx="5">
                  <c:v>140.96541864529999</c:v>
                </c:pt>
                <c:pt idx="6">
                  <c:v>128.432486611158</c:v>
                </c:pt>
                <c:pt idx="7">
                  <c:v>118.12923971441801</c:v>
                </c:pt>
                <c:pt idx="8">
                  <c:v>109.42497216462201</c:v>
                </c:pt>
                <c:pt idx="9">
                  <c:v>101.912772216321</c:v>
                </c:pt>
                <c:pt idx="10">
                  <c:v>95.316482075286103</c:v>
                </c:pt>
              </c:numCache>
            </c:numRef>
          </c:xVal>
          <c:yVal>
            <c:numRef>
              <c:f>10</c:f>
              <c:numCache>
                <c:formatCode>General</c:formatCode>
                <c:ptCount val="11"/>
                <c:pt idx="0">
                  <c:v>0</c:v>
                </c:pt>
                <c:pt idx="1">
                  <c:v>10</c:v>
                </c:pt>
                <c:pt idx="2">
                  <c:v>20</c:v>
                </c:pt>
                <c:pt idx="3">
                  <c:v>30</c:v>
                </c:pt>
                <c:pt idx="4">
                  <c:v>40</c:v>
                </c:pt>
                <c:pt idx="5">
                  <c:v>50</c:v>
                </c:pt>
                <c:pt idx="6">
                  <c:v>60</c:v>
                </c:pt>
                <c:pt idx="7">
                  <c:v>70</c:v>
                </c:pt>
                <c:pt idx="8">
                  <c:v>80</c:v>
                </c:pt>
                <c:pt idx="9">
                  <c:v>90</c:v>
                </c:pt>
                <c:pt idx="10">
                  <c:v>100</c:v>
                </c:pt>
              </c:numCache>
            </c:numRef>
          </c:yVal>
          <c:smooth val="0"/>
          <c:extLst>
            <c:ext xmlns:c16="http://schemas.microsoft.com/office/drawing/2014/chart" uri="{C3380CC4-5D6E-409C-BE32-E72D297353CC}">
              <c16:uniqueId val="{00000005-E757-4E25-B96D-78D229939146}"/>
            </c:ext>
          </c:extLst>
        </c:ser>
        <c:dLbls>
          <c:showLegendKey val="0"/>
          <c:showVal val="0"/>
          <c:showCatName val="0"/>
          <c:showSerName val="0"/>
          <c:showPercent val="0"/>
          <c:showBubbleSize val="0"/>
        </c:dLbls>
        <c:axId val="1063607"/>
        <c:axId val="12012025"/>
      </c:scatterChart>
      <c:valAx>
        <c:axId val="82949631"/>
        <c:scaling>
          <c:orientation val="minMax"/>
          <c:min val="80"/>
        </c:scaling>
        <c:delete val="0"/>
        <c:axPos val="b"/>
        <c:majorGridlines>
          <c:spPr>
            <a:ln w="9360">
              <a:solidFill>
                <a:srgbClr val="D9D9D9"/>
              </a:solidFill>
              <a:round/>
            </a:ln>
          </c:spPr>
        </c:majorGridlines>
        <c:numFmt formatCode="General" sourceLinked="0"/>
        <c:majorTickMark val="none"/>
        <c:minorTickMark val="none"/>
        <c:tickLblPos val="nextTo"/>
        <c:spPr>
          <a:ln w="9360">
            <a:solidFill>
              <a:srgbClr val="BFBFBF"/>
            </a:solidFill>
            <a:round/>
          </a:ln>
        </c:spPr>
        <c:txPr>
          <a:bodyPr/>
          <a:lstStyle/>
          <a:p>
            <a:pPr>
              <a:defRPr sz="1800" b="1" strike="noStrike" spc="-1">
                <a:solidFill>
                  <a:srgbClr val="000000"/>
                </a:solidFill>
                <a:latin typeface="Arial"/>
                <a:ea typeface="DejaVu Sans"/>
              </a:defRPr>
            </a:pPr>
            <a:endParaRPr lang="en-US"/>
          </a:p>
        </c:txPr>
        <c:crossAx val="42131911"/>
        <c:crosses val="autoZero"/>
        <c:crossBetween val="midCat"/>
        <c:majorUnit val="50"/>
      </c:valAx>
      <c:valAx>
        <c:axId val="42131911"/>
        <c:scaling>
          <c:orientation val="minMax"/>
        </c:scaling>
        <c:delete val="0"/>
        <c:axPos val="l"/>
        <c:majorGridlines>
          <c:spPr>
            <a:ln w="9360">
              <a:solidFill>
                <a:srgbClr val="D9D9D9"/>
              </a:solidFill>
              <a:round/>
            </a:ln>
          </c:spPr>
        </c:majorGridlines>
        <c:numFmt formatCode="General" sourceLinked="0"/>
        <c:majorTickMark val="none"/>
        <c:minorTickMark val="none"/>
        <c:tickLblPos val="nextTo"/>
        <c:spPr>
          <a:ln w="9360">
            <a:solidFill>
              <a:srgbClr val="BFBFBF"/>
            </a:solidFill>
            <a:round/>
          </a:ln>
        </c:spPr>
        <c:txPr>
          <a:bodyPr/>
          <a:lstStyle/>
          <a:p>
            <a:pPr>
              <a:defRPr sz="1600" b="1" strike="noStrike" spc="-1">
                <a:solidFill>
                  <a:srgbClr val="000000"/>
                </a:solidFill>
                <a:latin typeface="Arial"/>
                <a:ea typeface="DejaVu Sans"/>
              </a:defRPr>
            </a:pPr>
            <a:endParaRPr lang="en-US"/>
          </a:p>
        </c:txPr>
        <c:crossAx val="82949631"/>
        <c:crosses val="autoZero"/>
        <c:crossBetween val="midCat"/>
      </c:valAx>
      <c:valAx>
        <c:axId val="1063607"/>
        <c:scaling>
          <c:orientation val="minMax"/>
        </c:scaling>
        <c:delete val="1"/>
        <c:axPos val="b"/>
        <c:numFmt formatCode="General" sourceLinked="0"/>
        <c:majorTickMark val="out"/>
        <c:minorTickMark val="none"/>
        <c:tickLblPos val="nextTo"/>
        <c:crossAx val="12012025"/>
        <c:crosses val="autoZero"/>
        <c:crossBetween val="midCat"/>
      </c:valAx>
      <c:valAx>
        <c:axId val="12012025"/>
        <c:scaling>
          <c:orientation val="minMax"/>
          <c:max val="100"/>
          <c:min val="0"/>
        </c:scaling>
        <c:delete val="0"/>
        <c:axPos val="r"/>
        <c:numFmt formatCode="General" sourceLinked="0"/>
        <c:majorTickMark val="out"/>
        <c:minorTickMark val="none"/>
        <c:tickLblPos val="nextTo"/>
        <c:spPr>
          <a:ln w="9360">
            <a:solidFill>
              <a:srgbClr val="BFBFBF"/>
            </a:solidFill>
            <a:round/>
          </a:ln>
        </c:spPr>
        <c:txPr>
          <a:bodyPr/>
          <a:lstStyle/>
          <a:p>
            <a:pPr>
              <a:defRPr sz="1600" b="1" strike="noStrike" spc="-1">
                <a:solidFill>
                  <a:srgbClr val="70AD47"/>
                </a:solidFill>
                <a:latin typeface="Arial"/>
                <a:ea typeface="DejaVu Sans"/>
              </a:defRPr>
            </a:pPr>
            <a:endParaRPr lang="en-US"/>
          </a:p>
        </c:txPr>
        <c:crossAx val="1063607"/>
        <c:crosses val="max"/>
        <c:crossBetween val="midCat"/>
      </c:valAx>
      <c:spPr>
        <a:solidFill>
          <a:srgbClr val="FFFFFF"/>
        </a:solidFill>
        <a:ln>
          <a:noFill/>
        </a:ln>
      </c:spPr>
    </c:plotArea>
    <c:legend>
      <c:legendPos val="b"/>
      <c:layout>
        <c:manualLayout>
          <c:xMode val="edge"/>
          <c:yMode val="edge"/>
          <c:x val="0.52423090205829503"/>
          <c:y val="0.29066216501268199"/>
          <c:w val="0.35152102310740602"/>
          <c:h val="0.13011446485855899"/>
        </c:manualLayout>
      </c:layout>
      <c:overlay val="0"/>
      <c:spPr>
        <a:solidFill>
          <a:srgbClr val="FFFFFF"/>
        </a:solidFill>
        <a:ln w="15840">
          <a:solidFill>
            <a:srgbClr val="000000"/>
          </a:solidFill>
          <a:round/>
        </a:ln>
      </c:spPr>
      <c:txPr>
        <a:bodyPr/>
        <a:lstStyle/>
        <a:p>
          <a:pPr>
            <a:defRPr sz="1200" b="1" strike="noStrike" spc="-1">
              <a:solidFill>
                <a:srgbClr val="595959"/>
              </a:solidFill>
              <a:latin typeface="Arial"/>
              <a:ea typeface="DejaVu Sans"/>
            </a:defRPr>
          </a:pPr>
          <a:endParaRPr lang="en-US"/>
        </a:p>
      </c:txPr>
    </c:legend>
    <c:plotVisOnly val="1"/>
    <c:dispBlanksAs val="gap"/>
    <c:showDLblsOverMax val="1"/>
  </c:chart>
  <c:spPr>
    <a:noFill/>
    <a:ln w="25560">
      <a:solidFill>
        <a:srgbClr val="000000"/>
      </a:solidFill>
      <a:round/>
    </a:ln>
  </c:spPr>
  <c:userShapes r:id="rId1"/>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fr-FR"/>
  <c:roundedCorners val="0"/>
  <c:style val="2"/>
  <c:chart>
    <c:title>
      <c:tx>
        <c:rich>
          <a:bodyPr rot="0"/>
          <a:lstStyle/>
          <a:p>
            <a:pPr>
              <a:defRPr sz="1600" b="1" strike="noStrike" spc="-1">
                <a:solidFill>
                  <a:srgbClr val="000000"/>
                </a:solidFill>
                <a:latin typeface="Arial"/>
                <a:ea typeface="DejaVu Sans"/>
              </a:defRPr>
            </a:pPr>
            <a:r>
              <a:rPr lang="en-GB" sz="1600" b="1" strike="noStrike" spc="-1" dirty="0" smtClean="0">
                <a:solidFill>
                  <a:schemeClr val="accent6">
                    <a:lumMod val="75000"/>
                  </a:schemeClr>
                </a:solidFill>
                <a:latin typeface="Arial"/>
                <a:ea typeface="DejaVu Sans"/>
              </a:rPr>
              <a:t>C</a:t>
            </a:r>
            <a:r>
              <a:rPr lang="en-GB" sz="1600" b="1" strike="noStrike" spc="-1" baseline="-25000" dirty="0" smtClean="0">
                <a:solidFill>
                  <a:schemeClr val="accent6">
                    <a:lumMod val="75000"/>
                  </a:schemeClr>
                </a:solidFill>
                <a:latin typeface="Arial"/>
                <a:ea typeface="DejaVu Sans"/>
              </a:rPr>
              <a:t>5</a:t>
            </a:r>
            <a:r>
              <a:rPr lang="en-GB" sz="1600" b="1" strike="noStrike" spc="-1" dirty="0" smtClean="0">
                <a:solidFill>
                  <a:schemeClr val="accent6">
                    <a:lumMod val="75000"/>
                  </a:schemeClr>
                </a:solidFill>
                <a:latin typeface="Arial"/>
                <a:ea typeface="DejaVu Sans"/>
              </a:rPr>
              <a:t>F</a:t>
            </a:r>
            <a:r>
              <a:rPr lang="en-GB" sz="1600" b="1" i="0" u="none" strike="noStrike" spc="-1" baseline="-25000" dirty="0" smtClean="0">
                <a:solidFill>
                  <a:schemeClr val="accent6">
                    <a:lumMod val="75000"/>
                  </a:schemeClr>
                </a:solidFill>
                <a:effectLst/>
                <a:latin typeface="Arial"/>
                <a:ea typeface="DejaVu Sans"/>
              </a:rPr>
              <a:t>12</a:t>
            </a:r>
            <a:r>
              <a:rPr lang="en-GB" sz="1600" b="1" strike="noStrike" spc="-1" dirty="0" smtClean="0">
                <a:solidFill>
                  <a:schemeClr val="accent6">
                    <a:lumMod val="75000"/>
                  </a:schemeClr>
                </a:solidFill>
                <a:latin typeface="Arial"/>
                <a:ea typeface="DejaVu Sans"/>
              </a:rPr>
              <a:t>-N</a:t>
            </a:r>
            <a:r>
              <a:rPr lang="en-GB" sz="1600" b="1" i="0" u="none" strike="noStrike" spc="-1" baseline="-25000" dirty="0" smtClean="0">
                <a:solidFill>
                  <a:schemeClr val="accent6">
                    <a:lumMod val="75000"/>
                  </a:schemeClr>
                </a:solidFill>
                <a:effectLst/>
                <a:latin typeface="Arial"/>
                <a:ea typeface="DejaVu Sans"/>
              </a:rPr>
              <a:t>2</a:t>
            </a:r>
            <a:r>
              <a:rPr lang="en-GB" sz="1600" b="1" strike="noStrike" spc="-1" dirty="0" smtClean="0">
                <a:solidFill>
                  <a:schemeClr val="accent6">
                    <a:lumMod val="75000"/>
                  </a:schemeClr>
                </a:solidFill>
                <a:latin typeface="Arial"/>
                <a:ea typeface="DejaVu Sans"/>
              </a:rPr>
              <a:t> 40 ⁰C</a:t>
            </a:r>
            <a:endParaRPr lang="en-GB" sz="1600" b="1" strike="noStrike" spc="-1" dirty="0">
              <a:solidFill>
                <a:srgbClr val="000000"/>
              </a:solidFill>
              <a:latin typeface="Arial"/>
              <a:ea typeface="DejaVu Sans"/>
            </a:endParaRPr>
          </a:p>
        </c:rich>
      </c:tx>
      <c:layout>
        <c:manualLayout>
          <c:xMode val="edge"/>
          <c:yMode val="edge"/>
          <c:x val="0.10234342262192567"/>
          <c:y val="1.1835677759806564E-2"/>
        </c:manualLayout>
      </c:layout>
      <c:overlay val="0"/>
      <c:spPr>
        <a:noFill/>
        <a:ln>
          <a:noFill/>
        </a:ln>
      </c:spPr>
    </c:title>
    <c:autoTitleDeleted val="0"/>
    <c:plotArea>
      <c:layout>
        <c:manualLayout>
          <c:layoutTarget val="inner"/>
          <c:xMode val="edge"/>
          <c:yMode val="edge"/>
          <c:x val="0.113800248653129"/>
          <c:y val="9.1229875762699406E-2"/>
          <c:w val="0.76597596353087405"/>
          <c:h val="0.73844004998897295"/>
        </c:manualLayout>
      </c:layout>
      <c:scatterChart>
        <c:scatterStyle val="lineMarker"/>
        <c:varyColors val="0"/>
        <c:ser>
          <c:idx val="0"/>
          <c:order val="0"/>
          <c:tx>
            <c:strRef>
              <c:f>label 0</c:f>
              <c:strCache>
                <c:ptCount val="1"/>
                <c:pt idx="0">
                  <c:v>e thresh</c:v>
                </c:pt>
              </c:strCache>
            </c:strRef>
          </c:tx>
          <c:spPr>
            <a:ln w="28440">
              <a:noFill/>
            </a:ln>
          </c:spPr>
          <c:marker>
            <c:symbol val="circle"/>
            <c:size val="5"/>
            <c:spPr>
              <a:solidFill>
                <a:srgbClr val="5B9BD5"/>
              </a:solidFill>
            </c:spPr>
          </c:marker>
          <c:dLbls>
            <c:spPr>
              <a:noFill/>
              <a:ln>
                <a:noFill/>
              </a:ln>
              <a:effectLst/>
            </c:spPr>
            <c:txPr>
              <a:bodyPr/>
              <a:lstStyle/>
              <a:p>
                <a:pPr>
                  <a:defRPr sz="1000" b="0" strike="noStrike" spc="-1">
                    <a:solidFill>
                      <a:srgbClr val="000000"/>
                    </a:solidFill>
                    <a:latin typeface="Arial"/>
                    <a:ea typeface="DejaVu Sans"/>
                  </a:defRPr>
                </a:pPr>
                <a:endParaRPr lang="en-US"/>
              </a:p>
            </c:txPr>
            <c:dLblPos val="r"/>
            <c:showLegendKey val="0"/>
            <c:showVal val="0"/>
            <c:showCatName val="0"/>
            <c:showSerName val="0"/>
            <c:showPercent val="0"/>
            <c:showBubbleSize val="1"/>
            <c:separator>; </c:separator>
            <c:showLeaderLines val="0"/>
            <c:extLst>
              <c:ext xmlns:c15="http://schemas.microsoft.com/office/drawing/2012/chart" uri="{CE6537A1-D6FC-4f65-9D91-7224C49458BB}">
                <c15:showLeaderLines val="0"/>
              </c:ext>
            </c:extLst>
          </c:dLbls>
          <c:xVal>
            <c:numRef>
              <c:f>1</c:f>
              <c:numCache>
                <c:formatCode>General</c:formatCode>
                <c:ptCount val="11"/>
                <c:pt idx="0">
                  <c:v>361.57150866452997</c:v>
                </c:pt>
                <c:pt idx="1">
                  <c:v>256.66370132773199</c:v>
                </c:pt>
                <c:pt idx="2">
                  <c:v>207.76041110631601</c:v>
                </c:pt>
                <c:pt idx="3">
                  <c:v>177.74100163378299</c:v>
                </c:pt>
                <c:pt idx="4">
                  <c:v>156.771959339836</c:v>
                </c:pt>
                <c:pt idx="5">
                  <c:v>140.96541864529999</c:v>
                </c:pt>
                <c:pt idx="6">
                  <c:v>128.432486611158</c:v>
                </c:pt>
                <c:pt idx="7">
                  <c:v>118.12923971441801</c:v>
                </c:pt>
                <c:pt idx="8">
                  <c:v>109.42497216462201</c:v>
                </c:pt>
                <c:pt idx="9">
                  <c:v>101.912772216321</c:v>
                </c:pt>
                <c:pt idx="10">
                  <c:v>95.316482075286103</c:v>
                </c:pt>
              </c:numCache>
            </c:numRef>
          </c:xVal>
          <c:yVal>
            <c:numRef>
              <c:f>0</c:f>
              <c:numCache>
                <c:formatCode>General</c:formatCode>
                <c:ptCount val="11"/>
                <c:pt idx="0">
                  <c:v>0.20020702669725099</c:v>
                </c:pt>
                <c:pt idx="1">
                  <c:v>0.165659470998367</c:v>
                </c:pt>
                <c:pt idx="2">
                  <c:v>0.144450626031322</c:v>
                </c:pt>
                <c:pt idx="3">
                  <c:v>0.12974354620157</c:v>
                </c:pt>
                <c:pt idx="4">
                  <c:v>0.11877719639533001</c:v>
                </c:pt>
                <c:pt idx="5">
                  <c:v>0.11019484801759601</c:v>
                </c:pt>
                <c:pt idx="6">
                  <c:v>0.103241767825863</c:v>
                </c:pt>
                <c:pt idx="7">
                  <c:v>9.7460275852463404E-2</c:v>
                </c:pt>
                <c:pt idx="8">
                  <c:v>9.2554565335660602E-2</c:v>
                </c:pt>
                <c:pt idx="9">
                  <c:v>8.8323827105703204E-2</c:v>
                </c:pt>
                <c:pt idx="10">
                  <c:v>8.4626311551591005E-2</c:v>
                </c:pt>
              </c:numCache>
            </c:numRef>
          </c:yVal>
          <c:smooth val="0"/>
          <c:extLst>
            <c:ext xmlns:c16="http://schemas.microsoft.com/office/drawing/2014/chart" uri="{C3380CC4-5D6E-409C-BE32-E72D297353CC}">
              <c16:uniqueId val="{00000000-E757-4E25-B96D-78D229939146}"/>
            </c:ext>
          </c:extLst>
        </c:ser>
        <c:ser>
          <c:idx val="1"/>
          <c:order val="1"/>
          <c:tx>
            <c:strRef>
              <c:f>label 2</c:f>
              <c:strCache>
                <c:ptCount val="1"/>
                <c:pt idx="0">
                  <c:v>mu thresh</c:v>
                </c:pt>
              </c:strCache>
            </c:strRef>
          </c:tx>
          <c:spPr>
            <a:ln w="25560">
              <a:solidFill>
                <a:srgbClr val="ED7D31"/>
              </a:solidFill>
              <a:round/>
            </a:ln>
          </c:spPr>
          <c:marker>
            <c:symbol val="circle"/>
            <c:size val="5"/>
            <c:spPr>
              <a:solidFill>
                <a:srgbClr val="ED7D31"/>
              </a:solidFill>
            </c:spPr>
          </c:marker>
          <c:dLbls>
            <c:spPr>
              <a:noFill/>
              <a:ln>
                <a:noFill/>
              </a:ln>
              <a:effectLst/>
            </c:spPr>
            <c:txPr>
              <a:bodyPr/>
              <a:lstStyle/>
              <a:p>
                <a:pPr>
                  <a:defRPr sz="1000" b="0" strike="noStrike" spc="-1">
                    <a:solidFill>
                      <a:srgbClr val="000000"/>
                    </a:solidFill>
                    <a:latin typeface="Arial"/>
                    <a:ea typeface="DejaVu Sans"/>
                  </a:defRPr>
                </a:pPr>
                <a:endParaRPr lang="en-US"/>
              </a:p>
            </c:txPr>
            <c:dLblPos val="r"/>
            <c:showLegendKey val="0"/>
            <c:showVal val="0"/>
            <c:showCatName val="0"/>
            <c:showSerName val="0"/>
            <c:showPercent val="0"/>
            <c:showBubbleSize val="1"/>
            <c:separator>; </c:separator>
            <c:showLeaderLines val="0"/>
            <c:extLst>
              <c:ext xmlns:c15="http://schemas.microsoft.com/office/drawing/2012/chart" uri="{CE6537A1-D6FC-4f65-9D91-7224C49458BB}">
                <c15:showLeaderLines val="0"/>
              </c:ext>
            </c:extLst>
          </c:dLbls>
          <c:xVal>
            <c:numRef>
              <c:f>3</c:f>
              <c:numCache>
                <c:formatCode>General</c:formatCode>
                <c:ptCount val="11"/>
                <c:pt idx="0">
                  <c:v>361.57150866452997</c:v>
                </c:pt>
                <c:pt idx="1">
                  <c:v>256.66370132773199</c:v>
                </c:pt>
                <c:pt idx="2">
                  <c:v>207.76041110631601</c:v>
                </c:pt>
                <c:pt idx="3">
                  <c:v>177.74100163378299</c:v>
                </c:pt>
                <c:pt idx="4">
                  <c:v>156.771959339836</c:v>
                </c:pt>
                <c:pt idx="5">
                  <c:v>140.96541864529999</c:v>
                </c:pt>
                <c:pt idx="6">
                  <c:v>128.432486611158</c:v>
                </c:pt>
                <c:pt idx="7">
                  <c:v>118.12923971441801</c:v>
                </c:pt>
                <c:pt idx="8">
                  <c:v>109.42497216462201</c:v>
                </c:pt>
                <c:pt idx="9">
                  <c:v>101.912772216321</c:v>
                </c:pt>
                <c:pt idx="10">
                  <c:v>95.316482075286103</c:v>
                </c:pt>
              </c:numCache>
            </c:numRef>
          </c:xVal>
          <c:yVal>
            <c:numRef>
              <c:f>2</c:f>
              <c:numCache>
                <c:formatCode>General</c:formatCode>
                <c:ptCount val="11"/>
                <c:pt idx="0">
                  <c:v>4.20434756064226</c:v>
                </c:pt>
                <c:pt idx="1">
                  <c:v>3.4788488909657</c:v>
                </c:pt>
                <c:pt idx="2">
                  <c:v>3.03346314665776</c:v>
                </c:pt>
                <c:pt idx="3">
                  <c:v>2.72461447023296</c:v>
                </c:pt>
                <c:pt idx="4">
                  <c:v>2.4943211243019401</c:v>
                </c:pt>
                <c:pt idx="5">
                  <c:v>2.3140918083695201</c:v>
                </c:pt>
                <c:pt idx="6">
                  <c:v>2.1680771243431298</c:v>
                </c:pt>
                <c:pt idx="7">
                  <c:v>2.04666579290173</c:v>
                </c:pt>
                <c:pt idx="8">
                  <c:v>1.9436458720488701</c:v>
                </c:pt>
                <c:pt idx="9">
                  <c:v>1.8548003692197701</c:v>
                </c:pt>
                <c:pt idx="10">
                  <c:v>1.77715254258341</c:v>
                </c:pt>
              </c:numCache>
            </c:numRef>
          </c:yVal>
          <c:smooth val="0"/>
          <c:extLst>
            <c:ext xmlns:c16="http://schemas.microsoft.com/office/drawing/2014/chart" uri="{C3380CC4-5D6E-409C-BE32-E72D297353CC}">
              <c16:uniqueId val="{00000001-E757-4E25-B96D-78D229939146}"/>
            </c:ext>
          </c:extLst>
        </c:ser>
        <c:ser>
          <c:idx val="2"/>
          <c:order val="2"/>
          <c:tx>
            <c:strRef>
              <c:f>label 4</c:f>
              <c:strCache>
                <c:ptCount val="1"/>
                <c:pt idx="0">
                  <c:v>pi thresh</c:v>
                </c:pt>
              </c:strCache>
            </c:strRef>
          </c:tx>
          <c:spPr>
            <a:ln w="19080">
              <a:solidFill>
                <a:srgbClr val="FF9900"/>
              </a:solidFill>
              <a:round/>
            </a:ln>
          </c:spPr>
          <c:marker>
            <c:symbol val="circle"/>
            <c:size val="5"/>
            <c:spPr>
              <a:solidFill>
                <a:srgbClr val="FF9900"/>
              </a:solidFill>
            </c:spPr>
          </c:marker>
          <c:dLbls>
            <c:spPr>
              <a:noFill/>
              <a:ln>
                <a:noFill/>
              </a:ln>
              <a:effectLst/>
            </c:spPr>
            <c:txPr>
              <a:bodyPr/>
              <a:lstStyle/>
              <a:p>
                <a:pPr>
                  <a:defRPr sz="1000" b="0" strike="noStrike" spc="-1">
                    <a:solidFill>
                      <a:srgbClr val="000000"/>
                    </a:solidFill>
                    <a:latin typeface="Arial"/>
                    <a:ea typeface="DejaVu Sans"/>
                  </a:defRPr>
                </a:pPr>
                <a:endParaRPr lang="en-US"/>
              </a:p>
            </c:txPr>
            <c:dLblPos val="r"/>
            <c:showLegendKey val="0"/>
            <c:showVal val="0"/>
            <c:showCatName val="0"/>
            <c:showSerName val="0"/>
            <c:showPercent val="0"/>
            <c:showBubbleSize val="1"/>
            <c:separator>; </c:separator>
            <c:showLeaderLines val="0"/>
            <c:extLst>
              <c:ext xmlns:c15="http://schemas.microsoft.com/office/drawing/2012/chart" uri="{CE6537A1-D6FC-4f65-9D91-7224C49458BB}">
                <c15:showLeaderLines val="0"/>
              </c:ext>
            </c:extLst>
          </c:dLbls>
          <c:xVal>
            <c:numRef>
              <c:f>5</c:f>
              <c:numCache>
                <c:formatCode>General</c:formatCode>
                <c:ptCount val="11"/>
                <c:pt idx="0">
                  <c:v>361.57150866452997</c:v>
                </c:pt>
                <c:pt idx="1">
                  <c:v>256.66370132773199</c:v>
                </c:pt>
                <c:pt idx="2">
                  <c:v>207.76041110631601</c:v>
                </c:pt>
                <c:pt idx="3">
                  <c:v>177.74100163378299</c:v>
                </c:pt>
                <c:pt idx="4">
                  <c:v>156.771959339836</c:v>
                </c:pt>
                <c:pt idx="5">
                  <c:v>140.96541864529999</c:v>
                </c:pt>
                <c:pt idx="6">
                  <c:v>128.432486611158</c:v>
                </c:pt>
                <c:pt idx="7">
                  <c:v>118.12923971441801</c:v>
                </c:pt>
                <c:pt idx="8">
                  <c:v>109.42497216462201</c:v>
                </c:pt>
                <c:pt idx="9">
                  <c:v>101.912772216321</c:v>
                </c:pt>
                <c:pt idx="10">
                  <c:v>95.316482075286103</c:v>
                </c:pt>
              </c:numCache>
            </c:numRef>
          </c:xVal>
          <c:yVal>
            <c:numRef>
              <c:f>4</c:f>
              <c:numCache>
                <c:formatCode>General</c:formatCode>
                <c:ptCount val="11"/>
                <c:pt idx="0">
                  <c:v>5.4856725315046697</c:v>
                </c:pt>
                <c:pt idx="1">
                  <c:v>4.5390695053552497</c:v>
                </c:pt>
                <c:pt idx="2">
                  <c:v>3.95794715325823</c:v>
                </c:pt>
                <c:pt idx="3">
                  <c:v>3.5549731659230099</c:v>
                </c:pt>
                <c:pt idx="4">
                  <c:v>3.2544951812320502</c:v>
                </c:pt>
                <c:pt idx="5">
                  <c:v>3.0193388356821398</c:v>
                </c:pt>
                <c:pt idx="6">
                  <c:v>2.8288244384286498</c:v>
                </c:pt>
                <c:pt idx="7">
                  <c:v>2.6704115583574999</c:v>
                </c:pt>
                <c:pt idx="8">
                  <c:v>2.5359950901970998</c:v>
                </c:pt>
                <c:pt idx="9">
                  <c:v>2.4200728626962702</c:v>
                </c:pt>
                <c:pt idx="10">
                  <c:v>2.3187609365135899</c:v>
                </c:pt>
              </c:numCache>
            </c:numRef>
          </c:yVal>
          <c:smooth val="0"/>
          <c:extLst>
            <c:ext xmlns:c16="http://schemas.microsoft.com/office/drawing/2014/chart" uri="{C3380CC4-5D6E-409C-BE32-E72D297353CC}">
              <c16:uniqueId val="{00000002-E757-4E25-B96D-78D229939146}"/>
            </c:ext>
          </c:extLst>
        </c:ser>
        <c:ser>
          <c:idx val="3"/>
          <c:order val="3"/>
          <c:tx>
            <c:strRef>
              <c:f>label 6</c:f>
              <c:strCache>
                <c:ptCount val="1"/>
                <c:pt idx="0">
                  <c:v>kthresh</c:v>
                </c:pt>
              </c:strCache>
            </c:strRef>
          </c:tx>
          <c:spPr>
            <a:ln w="25560">
              <a:solidFill>
                <a:srgbClr val="000000"/>
              </a:solidFill>
              <a:round/>
            </a:ln>
          </c:spPr>
          <c:marker>
            <c:symbol val="circle"/>
            <c:size val="5"/>
            <c:spPr>
              <a:solidFill>
                <a:srgbClr val="000000"/>
              </a:solidFill>
            </c:spPr>
          </c:marker>
          <c:dLbls>
            <c:spPr>
              <a:noFill/>
              <a:ln>
                <a:noFill/>
              </a:ln>
              <a:effectLst/>
            </c:spPr>
            <c:txPr>
              <a:bodyPr/>
              <a:lstStyle/>
              <a:p>
                <a:pPr>
                  <a:defRPr sz="1000" b="0" strike="noStrike" spc="-1">
                    <a:solidFill>
                      <a:srgbClr val="000000"/>
                    </a:solidFill>
                    <a:latin typeface="Arial"/>
                    <a:ea typeface="DejaVu Sans"/>
                  </a:defRPr>
                </a:pPr>
                <a:endParaRPr lang="en-US"/>
              </a:p>
            </c:txPr>
            <c:dLblPos val="r"/>
            <c:showLegendKey val="0"/>
            <c:showVal val="0"/>
            <c:showCatName val="0"/>
            <c:showSerName val="0"/>
            <c:showPercent val="0"/>
            <c:showBubbleSize val="1"/>
            <c:separator>; </c:separator>
            <c:showLeaderLines val="0"/>
            <c:extLst>
              <c:ext xmlns:c15="http://schemas.microsoft.com/office/drawing/2012/chart" uri="{CE6537A1-D6FC-4f65-9D91-7224C49458BB}">
                <c15:showLeaderLines val="0"/>
              </c:ext>
            </c:extLst>
          </c:dLbls>
          <c:xVal>
            <c:numRef>
              <c:f>7</c:f>
              <c:numCache>
                <c:formatCode>General</c:formatCode>
                <c:ptCount val="11"/>
                <c:pt idx="0">
                  <c:v>361.57150866452997</c:v>
                </c:pt>
                <c:pt idx="1">
                  <c:v>256.66370132773199</c:v>
                </c:pt>
                <c:pt idx="2">
                  <c:v>207.76041110631601</c:v>
                </c:pt>
                <c:pt idx="3">
                  <c:v>177.74100163378299</c:v>
                </c:pt>
                <c:pt idx="4">
                  <c:v>156.771959339836</c:v>
                </c:pt>
                <c:pt idx="5">
                  <c:v>140.96541864529999</c:v>
                </c:pt>
                <c:pt idx="6">
                  <c:v>128.432486611158</c:v>
                </c:pt>
                <c:pt idx="7">
                  <c:v>118.12923971441801</c:v>
                </c:pt>
                <c:pt idx="8">
                  <c:v>109.42497216462201</c:v>
                </c:pt>
                <c:pt idx="9">
                  <c:v>101.912772216321</c:v>
                </c:pt>
                <c:pt idx="10">
                  <c:v>95.316482075286103</c:v>
                </c:pt>
              </c:numCache>
            </c:numRef>
          </c:xVal>
          <c:yVal>
            <c:numRef>
              <c:f>6</c:f>
              <c:numCache>
                <c:formatCode>General</c:formatCode>
                <c:ptCount val="11"/>
                <c:pt idx="0">
                  <c:v>19.9005784537067</c:v>
                </c:pt>
                <c:pt idx="1">
                  <c:v>16.466551417237699</c:v>
                </c:pt>
                <c:pt idx="2">
                  <c:v>14.3583922275134</c:v>
                </c:pt>
                <c:pt idx="3">
                  <c:v>12.896508492436</c:v>
                </c:pt>
                <c:pt idx="4">
                  <c:v>11.8064533216958</c:v>
                </c:pt>
                <c:pt idx="5">
                  <c:v>10.9533678929491</c:v>
                </c:pt>
                <c:pt idx="6">
                  <c:v>10.262231721890799</c:v>
                </c:pt>
                <c:pt idx="7">
                  <c:v>9.6875514197348593</c:v>
                </c:pt>
                <c:pt idx="8">
                  <c:v>9.1999237943646595</c:v>
                </c:pt>
                <c:pt idx="9">
                  <c:v>8.7793884143069008</c:v>
                </c:pt>
                <c:pt idx="10">
                  <c:v>8.4118553682281405</c:v>
                </c:pt>
              </c:numCache>
            </c:numRef>
          </c:yVal>
          <c:smooth val="0"/>
          <c:extLst>
            <c:ext xmlns:c16="http://schemas.microsoft.com/office/drawing/2014/chart" uri="{C3380CC4-5D6E-409C-BE32-E72D297353CC}">
              <c16:uniqueId val="{00000003-E757-4E25-B96D-78D229939146}"/>
            </c:ext>
          </c:extLst>
        </c:ser>
        <c:ser>
          <c:idx val="4"/>
          <c:order val="4"/>
          <c:tx>
            <c:strRef>
              <c:f>label 8</c:f>
              <c:strCache>
                <c:ptCount val="1"/>
                <c:pt idx="0">
                  <c:v>pthresh</c:v>
                </c:pt>
              </c:strCache>
            </c:strRef>
          </c:tx>
          <c:spPr>
            <a:ln w="28440">
              <a:noFill/>
            </a:ln>
          </c:spPr>
          <c:marker>
            <c:symbol val="circle"/>
            <c:size val="5"/>
            <c:spPr>
              <a:solidFill>
                <a:srgbClr val="FF0000"/>
              </a:solidFill>
            </c:spPr>
          </c:marker>
          <c:dLbls>
            <c:spPr>
              <a:noFill/>
              <a:ln>
                <a:noFill/>
              </a:ln>
              <a:effectLst/>
            </c:spPr>
            <c:txPr>
              <a:bodyPr/>
              <a:lstStyle/>
              <a:p>
                <a:pPr>
                  <a:defRPr sz="1000" b="0" strike="noStrike" spc="-1">
                    <a:solidFill>
                      <a:srgbClr val="000000"/>
                    </a:solidFill>
                    <a:latin typeface="Arial"/>
                    <a:ea typeface="DejaVu Sans"/>
                  </a:defRPr>
                </a:pPr>
                <a:endParaRPr lang="en-US"/>
              </a:p>
            </c:txPr>
            <c:dLblPos val="r"/>
            <c:showLegendKey val="0"/>
            <c:showVal val="0"/>
            <c:showCatName val="0"/>
            <c:showSerName val="0"/>
            <c:showPercent val="0"/>
            <c:showBubbleSize val="1"/>
            <c:separator>; </c:separator>
            <c:showLeaderLines val="0"/>
            <c:extLst>
              <c:ext xmlns:c15="http://schemas.microsoft.com/office/drawing/2012/chart" uri="{CE6537A1-D6FC-4f65-9D91-7224C49458BB}">
                <c15:showLeaderLines val="0"/>
              </c:ext>
            </c:extLst>
          </c:dLbls>
          <c:trendline>
            <c:spPr>
              <a:ln w="25560">
                <a:solidFill>
                  <a:srgbClr val="FF0000"/>
                </a:solidFill>
                <a:round/>
              </a:ln>
            </c:spPr>
            <c:trendlineType val="poly"/>
            <c:order val="3"/>
            <c:dispRSqr val="0"/>
            <c:dispEq val="0"/>
          </c:trendline>
          <c:xVal>
            <c:numRef>
              <c:f>9</c:f>
              <c:numCache>
                <c:formatCode>General</c:formatCode>
                <c:ptCount val="11"/>
                <c:pt idx="0">
                  <c:v>361.57150866452997</c:v>
                </c:pt>
                <c:pt idx="1">
                  <c:v>256.66370132773199</c:v>
                </c:pt>
                <c:pt idx="2">
                  <c:v>207.76041110631601</c:v>
                </c:pt>
                <c:pt idx="3">
                  <c:v>177.74100163378299</c:v>
                </c:pt>
                <c:pt idx="4">
                  <c:v>156.771959339836</c:v>
                </c:pt>
                <c:pt idx="5">
                  <c:v>140.96541864529999</c:v>
                </c:pt>
                <c:pt idx="6">
                  <c:v>128.432486611158</c:v>
                </c:pt>
                <c:pt idx="7">
                  <c:v>118.12923971441801</c:v>
                </c:pt>
                <c:pt idx="8">
                  <c:v>109.42497216462201</c:v>
                </c:pt>
                <c:pt idx="9">
                  <c:v>101.912772216321</c:v>
                </c:pt>
                <c:pt idx="10">
                  <c:v>95.316482075286103</c:v>
                </c:pt>
              </c:numCache>
            </c:numRef>
          </c:xVal>
          <c:yVal>
            <c:numRef>
              <c:f>8</c:f>
              <c:numCache>
                <c:formatCode>General</c:formatCode>
                <c:ptCount val="11"/>
                <c:pt idx="0">
                  <c:v>37.478755397725301</c:v>
                </c:pt>
                <c:pt idx="1">
                  <c:v>31.0114529708943</c:v>
                </c:pt>
                <c:pt idx="2">
                  <c:v>27.041157193063501</c:v>
                </c:pt>
                <c:pt idx="3">
                  <c:v>24.2879918489338</c:v>
                </c:pt>
                <c:pt idx="4">
                  <c:v>22.235091165205901</c:v>
                </c:pt>
                <c:pt idx="5">
                  <c:v>20.628475548893999</c:v>
                </c:pt>
                <c:pt idx="6">
                  <c:v>19.3268589370016</c:v>
                </c:pt>
                <c:pt idx="7">
                  <c:v>18.244563639581099</c:v>
                </c:pt>
                <c:pt idx="8">
                  <c:v>17.3262146308357</c:v>
                </c:pt>
                <c:pt idx="9">
                  <c:v>16.534220434187599</c:v>
                </c:pt>
                <c:pt idx="10">
                  <c:v>15.8420455224578</c:v>
                </c:pt>
              </c:numCache>
            </c:numRef>
          </c:yVal>
          <c:smooth val="0"/>
          <c:extLst>
            <c:ext xmlns:c16="http://schemas.microsoft.com/office/drawing/2014/chart" uri="{C3380CC4-5D6E-409C-BE32-E72D297353CC}">
              <c16:uniqueId val="{00000004-E757-4E25-B96D-78D229939146}"/>
            </c:ext>
          </c:extLst>
        </c:ser>
        <c:dLbls>
          <c:showLegendKey val="0"/>
          <c:showVal val="0"/>
          <c:showCatName val="0"/>
          <c:showSerName val="0"/>
          <c:showPercent val="0"/>
          <c:showBubbleSize val="0"/>
        </c:dLbls>
        <c:axId val="82949631"/>
        <c:axId val="42131911"/>
      </c:scatterChart>
      <c:scatterChart>
        <c:scatterStyle val="lineMarker"/>
        <c:varyColors val="0"/>
        <c:ser>
          <c:idx val="5"/>
          <c:order val="5"/>
          <c:tx>
            <c:strRef>
              <c:f>label 10</c:f>
              <c:strCache>
                <c:ptCount val="1"/>
                <c:pt idx="0">
                  <c:v>% C5F12</c:v>
                </c:pt>
              </c:strCache>
            </c:strRef>
          </c:tx>
          <c:spPr>
            <a:ln w="25560" cap="rnd">
              <a:solidFill>
                <a:srgbClr val="70AD47"/>
              </a:solidFill>
              <a:prstDash val="sysDash"/>
              <a:round/>
            </a:ln>
          </c:spPr>
          <c:marker>
            <c:symbol val="circle"/>
            <c:size val="5"/>
            <c:spPr>
              <a:solidFill>
                <a:srgbClr val="70AD47"/>
              </a:solidFill>
            </c:spPr>
          </c:marker>
          <c:dLbls>
            <c:spPr>
              <a:noFill/>
              <a:ln>
                <a:noFill/>
              </a:ln>
              <a:effectLst/>
            </c:spPr>
            <c:txPr>
              <a:bodyPr/>
              <a:lstStyle/>
              <a:p>
                <a:pPr>
                  <a:defRPr sz="1000" b="0" strike="noStrike" spc="-1">
                    <a:solidFill>
                      <a:srgbClr val="000000"/>
                    </a:solidFill>
                    <a:latin typeface="Arial"/>
                    <a:ea typeface="DejaVu Sans"/>
                  </a:defRPr>
                </a:pPr>
                <a:endParaRPr lang="en-US"/>
              </a:p>
            </c:txPr>
            <c:dLblPos val="r"/>
            <c:showLegendKey val="0"/>
            <c:showVal val="0"/>
            <c:showCatName val="0"/>
            <c:showSerName val="0"/>
            <c:showPercent val="0"/>
            <c:showBubbleSize val="1"/>
            <c:separator>; </c:separator>
            <c:showLeaderLines val="0"/>
            <c:extLst>
              <c:ext xmlns:c15="http://schemas.microsoft.com/office/drawing/2012/chart" uri="{CE6537A1-D6FC-4f65-9D91-7224C49458BB}">
                <c15:showLeaderLines val="0"/>
              </c:ext>
            </c:extLst>
          </c:dLbls>
          <c:xVal>
            <c:numRef>
              <c:f>11</c:f>
              <c:numCache>
                <c:formatCode>General</c:formatCode>
                <c:ptCount val="11"/>
                <c:pt idx="0">
                  <c:v>361.57150866452997</c:v>
                </c:pt>
                <c:pt idx="1">
                  <c:v>256.66370132773199</c:v>
                </c:pt>
                <c:pt idx="2">
                  <c:v>207.76041110631601</c:v>
                </c:pt>
                <c:pt idx="3">
                  <c:v>177.74100163378299</c:v>
                </c:pt>
                <c:pt idx="4">
                  <c:v>156.771959339836</c:v>
                </c:pt>
                <c:pt idx="5">
                  <c:v>140.96541864529999</c:v>
                </c:pt>
                <c:pt idx="6">
                  <c:v>128.432486611158</c:v>
                </c:pt>
                <c:pt idx="7">
                  <c:v>118.12923971441801</c:v>
                </c:pt>
                <c:pt idx="8">
                  <c:v>109.42497216462201</c:v>
                </c:pt>
                <c:pt idx="9">
                  <c:v>101.912772216321</c:v>
                </c:pt>
                <c:pt idx="10">
                  <c:v>95.316482075286103</c:v>
                </c:pt>
              </c:numCache>
            </c:numRef>
          </c:xVal>
          <c:yVal>
            <c:numRef>
              <c:f>10</c:f>
              <c:numCache>
                <c:formatCode>General</c:formatCode>
                <c:ptCount val="11"/>
                <c:pt idx="0">
                  <c:v>0</c:v>
                </c:pt>
                <c:pt idx="1">
                  <c:v>10</c:v>
                </c:pt>
                <c:pt idx="2">
                  <c:v>20</c:v>
                </c:pt>
                <c:pt idx="3">
                  <c:v>30</c:v>
                </c:pt>
                <c:pt idx="4">
                  <c:v>40</c:v>
                </c:pt>
                <c:pt idx="5">
                  <c:v>50</c:v>
                </c:pt>
                <c:pt idx="6">
                  <c:v>60</c:v>
                </c:pt>
                <c:pt idx="7">
                  <c:v>70</c:v>
                </c:pt>
                <c:pt idx="8">
                  <c:v>80</c:v>
                </c:pt>
                <c:pt idx="9">
                  <c:v>90</c:v>
                </c:pt>
                <c:pt idx="10">
                  <c:v>100</c:v>
                </c:pt>
              </c:numCache>
            </c:numRef>
          </c:yVal>
          <c:smooth val="0"/>
          <c:extLst>
            <c:ext xmlns:c16="http://schemas.microsoft.com/office/drawing/2014/chart" uri="{C3380CC4-5D6E-409C-BE32-E72D297353CC}">
              <c16:uniqueId val="{00000005-E757-4E25-B96D-78D229939146}"/>
            </c:ext>
          </c:extLst>
        </c:ser>
        <c:dLbls>
          <c:showLegendKey val="0"/>
          <c:showVal val="0"/>
          <c:showCatName val="0"/>
          <c:showSerName val="0"/>
          <c:showPercent val="0"/>
          <c:showBubbleSize val="0"/>
        </c:dLbls>
        <c:axId val="1063607"/>
        <c:axId val="12012025"/>
      </c:scatterChart>
      <c:valAx>
        <c:axId val="82949631"/>
        <c:scaling>
          <c:orientation val="minMax"/>
          <c:min val="80"/>
        </c:scaling>
        <c:delete val="0"/>
        <c:axPos val="b"/>
        <c:majorGridlines>
          <c:spPr>
            <a:ln w="9360">
              <a:solidFill>
                <a:srgbClr val="D9D9D9"/>
              </a:solidFill>
              <a:round/>
            </a:ln>
          </c:spPr>
        </c:majorGridlines>
        <c:numFmt formatCode="General" sourceLinked="0"/>
        <c:majorTickMark val="none"/>
        <c:minorTickMark val="none"/>
        <c:tickLblPos val="nextTo"/>
        <c:spPr>
          <a:ln w="9360">
            <a:solidFill>
              <a:srgbClr val="BFBFBF"/>
            </a:solidFill>
            <a:round/>
          </a:ln>
        </c:spPr>
        <c:txPr>
          <a:bodyPr/>
          <a:lstStyle/>
          <a:p>
            <a:pPr>
              <a:defRPr sz="1800" b="1" strike="noStrike" spc="-1">
                <a:solidFill>
                  <a:srgbClr val="000000"/>
                </a:solidFill>
                <a:latin typeface="Arial"/>
                <a:ea typeface="DejaVu Sans"/>
              </a:defRPr>
            </a:pPr>
            <a:endParaRPr lang="en-US"/>
          </a:p>
        </c:txPr>
        <c:crossAx val="42131911"/>
        <c:crosses val="autoZero"/>
        <c:crossBetween val="midCat"/>
        <c:majorUnit val="50"/>
      </c:valAx>
      <c:valAx>
        <c:axId val="42131911"/>
        <c:scaling>
          <c:orientation val="minMax"/>
        </c:scaling>
        <c:delete val="0"/>
        <c:axPos val="l"/>
        <c:majorGridlines>
          <c:spPr>
            <a:ln w="9360">
              <a:solidFill>
                <a:srgbClr val="D9D9D9"/>
              </a:solidFill>
              <a:round/>
            </a:ln>
          </c:spPr>
        </c:majorGridlines>
        <c:numFmt formatCode="General" sourceLinked="0"/>
        <c:majorTickMark val="none"/>
        <c:minorTickMark val="none"/>
        <c:tickLblPos val="nextTo"/>
        <c:spPr>
          <a:ln w="9360">
            <a:solidFill>
              <a:srgbClr val="BFBFBF"/>
            </a:solidFill>
            <a:round/>
          </a:ln>
        </c:spPr>
        <c:txPr>
          <a:bodyPr/>
          <a:lstStyle/>
          <a:p>
            <a:pPr>
              <a:defRPr sz="1600" b="1" strike="noStrike" spc="-1">
                <a:solidFill>
                  <a:srgbClr val="000000"/>
                </a:solidFill>
                <a:latin typeface="Arial"/>
                <a:ea typeface="DejaVu Sans"/>
              </a:defRPr>
            </a:pPr>
            <a:endParaRPr lang="en-US"/>
          </a:p>
        </c:txPr>
        <c:crossAx val="82949631"/>
        <c:crosses val="autoZero"/>
        <c:crossBetween val="midCat"/>
      </c:valAx>
      <c:valAx>
        <c:axId val="1063607"/>
        <c:scaling>
          <c:orientation val="minMax"/>
        </c:scaling>
        <c:delete val="1"/>
        <c:axPos val="b"/>
        <c:numFmt formatCode="General" sourceLinked="0"/>
        <c:majorTickMark val="out"/>
        <c:minorTickMark val="none"/>
        <c:tickLblPos val="nextTo"/>
        <c:crossAx val="12012025"/>
        <c:crosses val="autoZero"/>
        <c:crossBetween val="midCat"/>
      </c:valAx>
      <c:valAx>
        <c:axId val="12012025"/>
        <c:scaling>
          <c:orientation val="minMax"/>
          <c:max val="100"/>
          <c:min val="0"/>
        </c:scaling>
        <c:delete val="0"/>
        <c:axPos val="r"/>
        <c:numFmt formatCode="General" sourceLinked="0"/>
        <c:majorTickMark val="out"/>
        <c:minorTickMark val="none"/>
        <c:tickLblPos val="nextTo"/>
        <c:spPr>
          <a:ln w="9360">
            <a:solidFill>
              <a:srgbClr val="BFBFBF"/>
            </a:solidFill>
            <a:round/>
          </a:ln>
        </c:spPr>
        <c:txPr>
          <a:bodyPr/>
          <a:lstStyle/>
          <a:p>
            <a:pPr>
              <a:defRPr sz="1600" b="1" strike="noStrike" spc="-1">
                <a:solidFill>
                  <a:srgbClr val="70AD47"/>
                </a:solidFill>
                <a:latin typeface="Arial"/>
                <a:ea typeface="DejaVu Sans"/>
              </a:defRPr>
            </a:pPr>
            <a:endParaRPr lang="en-US"/>
          </a:p>
        </c:txPr>
        <c:crossAx val="1063607"/>
        <c:crosses val="max"/>
        <c:crossBetween val="midCat"/>
      </c:valAx>
      <c:spPr>
        <a:solidFill>
          <a:srgbClr val="FFFFFF"/>
        </a:solidFill>
        <a:ln>
          <a:noFill/>
        </a:ln>
      </c:spPr>
    </c:plotArea>
    <c:legend>
      <c:legendPos val="b"/>
      <c:layout>
        <c:manualLayout>
          <c:xMode val="edge"/>
          <c:yMode val="edge"/>
          <c:x val="0.52423090205829503"/>
          <c:y val="0.29066216501268199"/>
          <c:w val="0.35152102310740602"/>
          <c:h val="0.13011446485855899"/>
        </c:manualLayout>
      </c:layout>
      <c:overlay val="0"/>
      <c:spPr>
        <a:solidFill>
          <a:srgbClr val="FFFFFF"/>
        </a:solidFill>
        <a:ln w="15840">
          <a:solidFill>
            <a:srgbClr val="000000"/>
          </a:solidFill>
          <a:round/>
        </a:ln>
      </c:spPr>
      <c:txPr>
        <a:bodyPr/>
        <a:lstStyle/>
        <a:p>
          <a:pPr>
            <a:defRPr sz="1200" b="1" strike="noStrike" spc="-1">
              <a:solidFill>
                <a:srgbClr val="595959"/>
              </a:solidFill>
              <a:latin typeface="Arial"/>
              <a:ea typeface="DejaVu Sans"/>
            </a:defRPr>
          </a:pPr>
          <a:endParaRPr lang="en-US"/>
        </a:p>
      </c:txPr>
    </c:legend>
    <c:plotVisOnly val="1"/>
    <c:dispBlanksAs val="gap"/>
    <c:showDLblsOverMax val="1"/>
  </c:chart>
  <c:spPr>
    <a:noFill/>
    <a:ln w="25560">
      <a:solidFill>
        <a:srgbClr val="000000"/>
      </a:solidFill>
      <a:round/>
    </a:ln>
  </c:spPr>
  <c:userShapes r:id="rId1"/>
</c:chartSpace>
</file>

<file path=ppt/drawings/drawing1.xml><?xml version="1.0" encoding="utf-8"?>
<c:userShapes xmlns:c="http://schemas.openxmlformats.org/drawingml/2006/chart">
  <cdr:relSizeAnchor xmlns:cdr="http://schemas.openxmlformats.org/drawingml/2006/chartDrawing">
    <cdr:from>
      <cdr:x>0.32285</cdr:x>
      <cdr:y>0.92553</cdr:y>
    </cdr:from>
    <cdr:to>
      <cdr:x>0.73269</cdr:x>
      <cdr:y>1</cdr:y>
    </cdr:to>
    <cdr:sp macro="" textlink="">
      <cdr:nvSpPr>
        <cdr:cNvPr id="2" name="CustomShape 4"/>
        <cdr:cNvSpPr/>
      </cdr:nvSpPr>
      <cdr:spPr>
        <a:xfrm xmlns:a="http://schemas.openxmlformats.org/drawingml/2006/main">
          <a:off x="2804440" y="5745640"/>
          <a:ext cx="3560040" cy="364680"/>
        </a:xfrm>
        <a:prstGeom xmlns:a="http://schemas.openxmlformats.org/drawingml/2006/main" prst="rect">
          <a:avLst/>
        </a:prstGeom>
        <a:noFill xmlns:a="http://schemas.openxmlformats.org/drawingml/2006/main"/>
        <a:ln xmlns:a="http://schemas.openxmlformats.org/drawingml/2006/main">
          <a:noFill/>
        </a:ln>
      </cdr:spPr>
      <cdr:style>
        <a:lnRef xmlns:a="http://schemas.openxmlformats.org/drawingml/2006/main" idx="0">
          <a:scrgbClr r="0" g="0" b="0"/>
        </a:lnRef>
        <a:fillRef xmlns:a="http://schemas.openxmlformats.org/drawingml/2006/main" idx="0">
          <a:scrgbClr r="0" g="0" b="0"/>
        </a:fillRef>
        <a:effectRef xmlns:a="http://schemas.openxmlformats.org/drawingml/2006/main" idx="0">
          <a:scrgbClr r="0" g="0" b="0"/>
        </a:effectRef>
        <a:fontRef xmlns:a="http://schemas.openxmlformats.org/drawingml/2006/main" idx="minor"/>
      </cdr:style>
      <cdr:txBody>
        <a:bodyPr xmlns:a="http://schemas.openxmlformats.org/drawingml/2006/main" wrap="none" lIns="90000" tIns="45000" rIns="90000" bIns="45000">
          <a:spAutoFit/>
        </a:bodyPr>
        <a:lstStyle xmlns:a="http://schemas.openxmlformats.org/drawingml/2006/main">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xmlns:a="http://schemas.openxmlformats.org/drawingml/2006/main">
          <a:pPr>
            <a:lnSpc>
              <a:spcPct val="100000"/>
            </a:lnSpc>
          </a:pPr>
          <a:r>
            <a:rPr lang="en-GB" sz="1800" b="1" strike="noStrike" spc="-1" dirty="0">
              <a:solidFill>
                <a:srgbClr val="000000"/>
              </a:solidFill>
              <a:latin typeface="Arial"/>
              <a:ea typeface="DejaVu Sans"/>
            </a:rPr>
            <a:t>Measured Sound Velocity (m/s)</a:t>
          </a:r>
          <a:endParaRPr lang="en-GB" sz="1800" b="0" strike="noStrike" spc="-1" dirty="0">
            <a:latin typeface="Arial"/>
          </a:endParaRPr>
        </a:p>
      </cdr:txBody>
    </cdr:sp>
  </cdr:relSizeAnchor>
  <cdr:relSizeAnchor xmlns:cdr="http://schemas.openxmlformats.org/drawingml/2006/chartDrawing">
    <cdr:from>
      <cdr:x>0.00932</cdr:x>
      <cdr:y>0.15821</cdr:y>
    </cdr:from>
    <cdr:to>
      <cdr:x>0.05127</cdr:x>
      <cdr:y>0.85142</cdr:y>
    </cdr:to>
    <cdr:sp macro="" textlink="">
      <cdr:nvSpPr>
        <cdr:cNvPr id="3" name="CustomShape 2"/>
        <cdr:cNvSpPr/>
      </cdr:nvSpPr>
      <cdr:spPr>
        <a:xfrm xmlns:a="http://schemas.openxmlformats.org/drawingml/2006/main" rot="16200000">
          <a:off x="-1434059" y="2289780"/>
          <a:ext cx="3394440" cy="364320"/>
        </a:xfrm>
        <a:prstGeom xmlns:a="http://schemas.openxmlformats.org/drawingml/2006/main" prst="rect">
          <a:avLst/>
        </a:prstGeom>
        <a:noFill xmlns:a="http://schemas.openxmlformats.org/drawingml/2006/main"/>
        <a:ln xmlns:a="http://schemas.openxmlformats.org/drawingml/2006/main">
          <a:noFill/>
        </a:ln>
      </cdr:spPr>
      <cdr:style>
        <a:lnRef xmlns:a="http://schemas.openxmlformats.org/drawingml/2006/main" idx="0">
          <a:scrgbClr r="0" g="0" b="0"/>
        </a:lnRef>
        <a:fillRef xmlns:a="http://schemas.openxmlformats.org/drawingml/2006/main" idx="0">
          <a:scrgbClr r="0" g="0" b="0"/>
        </a:fillRef>
        <a:effectRef xmlns:a="http://schemas.openxmlformats.org/drawingml/2006/main" idx="0">
          <a:scrgbClr r="0" g="0" b="0"/>
        </a:effectRef>
        <a:fontRef xmlns:a="http://schemas.openxmlformats.org/drawingml/2006/main" idx="minor"/>
      </cdr:style>
      <cdr:txBody>
        <a:bodyPr xmlns:a="http://schemas.openxmlformats.org/drawingml/2006/main" wrap="none" lIns="90000" tIns="45000" rIns="90000" bIns="45000">
          <a:spAutoFit/>
        </a:bodyPr>
        <a:lstStyle xmlns:a="http://schemas.openxmlformats.org/drawingml/2006/main">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xmlns:a="http://schemas.openxmlformats.org/drawingml/2006/main">
          <a:pPr>
            <a:lnSpc>
              <a:spcPct val="100000"/>
            </a:lnSpc>
          </a:pPr>
          <a:r>
            <a:rPr lang="en-GB" sz="1800" b="1" strike="noStrike" spc="-1" dirty="0">
              <a:solidFill>
                <a:srgbClr val="000000"/>
              </a:solidFill>
              <a:latin typeface="Arial"/>
              <a:ea typeface="DejaVu Sans"/>
            </a:rPr>
            <a:t>Cherenkov</a:t>
          </a:r>
          <a:r>
            <a:rPr lang="en-GB" sz="1800" b="0" strike="noStrike" spc="-1" dirty="0">
              <a:solidFill>
                <a:srgbClr val="000000"/>
              </a:solidFill>
              <a:latin typeface="Arial"/>
              <a:ea typeface="DejaVu Sans"/>
            </a:rPr>
            <a:t> </a:t>
          </a:r>
          <a:r>
            <a:rPr lang="en-GB" sz="1800" b="1" strike="noStrike" spc="-1" dirty="0">
              <a:solidFill>
                <a:srgbClr val="000000"/>
              </a:solidFill>
              <a:latin typeface="Arial"/>
              <a:ea typeface="DejaVu Sans"/>
            </a:rPr>
            <a:t>Threshold (GeV/c)</a:t>
          </a:r>
          <a:endParaRPr lang="en-GB" sz="1800" b="0" strike="noStrike" spc="-1" dirty="0">
            <a:latin typeface="Arial"/>
          </a:endParaRPr>
        </a:p>
      </cdr:txBody>
    </cdr:sp>
  </cdr:relSizeAnchor>
</c:userShapes>
</file>

<file path=ppt/drawings/drawing2.xml><?xml version="1.0" encoding="utf-8"?>
<c:userShapes xmlns:c="http://schemas.openxmlformats.org/drawingml/2006/chart">
  <cdr:relSizeAnchor xmlns:cdr="http://schemas.openxmlformats.org/drawingml/2006/chartDrawing">
    <cdr:from>
      <cdr:x>0.32285</cdr:x>
      <cdr:y>0.92553</cdr:y>
    </cdr:from>
    <cdr:to>
      <cdr:x>0.73269</cdr:x>
      <cdr:y>1</cdr:y>
    </cdr:to>
    <cdr:sp macro="" textlink="">
      <cdr:nvSpPr>
        <cdr:cNvPr id="2" name="CustomShape 4"/>
        <cdr:cNvSpPr/>
      </cdr:nvSpPr>
      <cdr:spPr>
        <a:xfrm xmlns:a="http://schemas.openxmlformats.org/drawingml/2006/main">
          <a:off x="2804440" y="5745640"/>
          <a:ext cx="3560040" cy="364680"/>
        </a:xfrm>
        <a:prstGeom xmlns:a="http://schemas.openxmlformats.org/drawingml/2006/main" prst="rect">
          <a:avLst/>
        </a:prstGeom>
        <a:noFill xmlns:a="http://schemas.openxmlformats.org/drawingml/2006/main"/>
        <a:ln xmlns:a="http://schemas.openxmlformats.org/drawingml/2006/main">
          <a:noFill/>
        </a:ln>
      </cdr:spPr>
      <cdr:style>
        <a:lnRef xmlns:a="http://schemas.openxmlformats.org/drawingml/2006/main" idx="0">
          <a:scrgbClr r="0" g="0" b="0"/>
        </a:lnRef>
        <a:fillRef xmlns:a="http://schemas.openxmlformats.org/drawingml/2006/main" idx="0">
          <a:scrgbClr r="0" g="0" b="0"/>
        </a:fillRef>
        <a:effectRef xmlns:a="http://schemas.openxmlformats.org/drawingml/2006/main" idx="0">
          <a:scrgbClr r="0" g="0" b="0"/>
        </a:effectRef>
        <a:fontRef xmlns:a="http://schemas.openxmlformats.org/drawingml/2006/main" idx="minor"/>
      </cdr:style>
      <cdr:txBody>
        <a:bodyPr xmlns:a="http://schemas.openxmlformats.org/drawingml/2006/main" wrap="none" lIns="90000" tIns="45000" rIns="90000" bIns="45000">
          <a:spAutoFit/>
        </a:bodyPr>
        <a:lstStyle xmlns:a="http://schemas.openxmlformats.org/drawingml/2006/main">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xmlns:a="http://schemas.openxmlformats.org/drawingml/2006/main">
          <a:pPr>
            <a:lnSpc>
              <a:spcPct val="100000"/>
            </a:lnSpc>
          </a:pPr>
          <a:r>
            <a:rPr lang="en-GB" sz="1800" b="1" strike="noStrike" spc="-1" dirty="0">
              <a:solidFill>
                <a:srgbClr val="000000"/>
              </a:solidFill>
              <a:latin typeface="Arial"/>
              <a:ea typeface="DejaVu Sans"/>
            </a:rPr>
            <a:t>Measured Sound Velocity (m/s)</a:t>
          </a:r>
          <a:endParaRPr lang="en-GB" sz="1800" b="0" strike="noStrike" spc="-1" dirty="0">
            <a:latin typeface="Arial"/>
          </a:endParaRPr>
        </a:p>
      </cdr:txBody>
    </cdr:sp>
  </cdr:relSizeAnchor>
  <cdr:relSizeAnchor xmlns:cdr="http://schemas.openxmlformats.org/drawingml/2006/chartDrawing">
    <cdr:from>
      <cdr:x>0.00932</cdr:x>
      <cdr:y>0.15821</cdr:y>
    </cdr:from>
    <cdr:to>
      <cdr:x>0.05127</cdr:x>
      <cdr:y>0.85142</cdr:y>
    </cdr:to>
    <cdr:sp macro="" textlink="">
      <cdr:nvSpPr>
        <cdr:cNvPr id="3" name="CustomShape 2"/>
        <cdr:cNvSpPr/>
      </cdr:nvSpPr>
      <cdr:spPr>
        <a:xfrm xmlns:a="http://schemas.openxmlformats.org/drawingml/2006/main" rot="16200000">
          <a:off x="-1434059" y="2289780"/>
          <a:ext cx="3394440" cy="364320"/>
        </a:xfrm>
        <a:prstGeom xmlns:a="http://schemas.openxmlformats.org/drawingml/2006/main" prst="rect">
          <a:avLst/>
        </a:prstGeom>
        <a:noFill xmlns:a="http://schemas.openxmlformats.org/drawingml/2006/main"/>
        <a:ln xmlns:a="http://schemas.openxmlformats.org/drawingml/2006/main">
          <a:noFill/>
        </a:ln>
      </cdr:spPr>
      <cdr:style>
        <a:lnRef xmlns:a="http://schemas.openxmlformats.org/drawingml/2006/main" idx="0">
          <a:scrgbClr r="0" g="0" b="0"/>
        </a:lnRef>
        <a:fillRef xmlns:a="http://schemas.openxmlformats.org/drawingml/2006/main" idx="0">
          <a:scrgbClr r="0" g="0" b="0"/>
        </a:fillRef>
        <a:effectRef xmlns:a="http://schemas.openxmlformats.org/drawingml/2006/main" idx="0">
          <a:scrgbClr r="0" g="0" b="0"/>
        </a:effectRef>
        <a:fontRef xmlns:a="http://schemas.openxmlformats.org/drawingml/2006/main" idx="minor"/>
      </cdr:style>
      <cdr:txBody>
        <a:bodyPr xmlns:a="http://schemas.openxmlformats.org/drawingml/2006/main" wrap="none" lIns="90000" tIns="45000" rIns="90000" bIns="45000">
          <a:spAutoFit/>
        </a:bodyPr>
        <a:lstStyle xmlns:a="http://schemas.openxmlformats.org/drawingml/2006/main">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xmlns:a="http://schemas.openxmlformats.org/drawingml/2006/main">
          <a:pPr>
            <a:lnSpc>
              <a:spcPct val="100000"/>
            </a:lnSpc>
          </a:pPr>
          <a:r>
            <a:rPr lang="en-GB" sz="1800" b="1" strike="noStrike" spc="-1" dirty="0">
              <a:solidFill>
                <a:srgbClr val="000000"/>
              </a:solidFill>
              <a:latin typeface="Arial"/>
              <a:ea typeface="DejaVu Sans"/>
            </a:rPr>
            <a:t>Cherenkov</a:t>
          </a:r>
          <a:r>
            <a:rPr lang="en-GB" sz="1800" b="0" strike="noStrike" spc="-1" dirty="0">
              <a:solidFill>
                <a:srgbClr val="000000"/>
              </a:solidFill>
              <a:latin typeface="Arial"/>
              <a:ea typeface="DejaVu Sans"/>
            </a:rPr>
            <a:t> </a:t>
          </a:r>
          <a:r>
            <a:rPr lang="en-GB" sz="1800" b="1" strike="noStrike" spc="-1" dirty="0">
              <a:solidFill>
                <a:srgbClr val="000000"/>
              </a:solidFill>
              <a:latin typeface="Arial"/>
              <a:ea typeface="DejaVu Sans"/>
            </a:rPr>
            <a:t>Threshold (GeV/c)</a:t>
          </a:r>
          <a:endParaRPr lang="en-GB" sz="1800" b="0" strike="noStrike" spc="-1" dirty="0">
            <a:latin typeface="Arial"/>
          </a:endParaRPr>
        </a:p>
      </cdr:txBody>
    </cdr:sp>
  </cdr:relSizeAnchor>
</c:userShapes>
</file>

<file path=ppt/drawings/drawing3.xml><?xml version="1.0" encoding="utf-8"?>
<c:userShapes xmlns:c="http://schemas.openxmlformats.org/drawingml/2006/chart">
  <cdr:relSizeAnchor xmlns:cdr="http://schemas.openxmlformats.org/drawingml/2006/chartDrawing">
    <cdr:from>
      <cdr:x>0.32285</cdr:x>
      <cdr:y>0.92553</cdr:y>
    </cdr:from>
    <cdr:to>
      <cdr:x>0.73269</cdr:x>
      <cdr:y>1</cdr:y>
    </cdr:to>
    <cdr:sp macro="" textlink="">
      <cdr:nvSpPr>
        <cdr:cNvPr id="2" name="CustomShape 4"/>
        <cdr:cNvSpPr/>
      </cdr:nvSpPr>
      <cdr:spPr>
        <a:xfrm xmlns:a="http://schemas.openxmlformats.org/drawingml/2006/main">
          <a:off x="2804440" y="5745640"/>
          <a:ext cx="3560040" cy="364680"/>
        </a:xfrm>
        <a:prstGeom xmlns:a="http://schemas.openxmlformats.org/drawingml/2006/main" prst="rect">
          <a:avLst/>
        </a:prstGeom>
        <a:noFill xmlns:a="http://schemas.openxmlformats.org/drawingml/2006/main"/>
        <a:ln xmlns:a="http://schemas.openxmlformats.org/drawingml/2006/main">
          <a:noFill/>
        </a:ln>
      </cdr:spPr>
      <cdr:style>
        <a:lnRef xmlns:a="http://schemas.openxmlformats.org/drawingml/2006/main" idx="0">
          <a:scrgbClr r="0" g="0" b="0"/>
        </a:lnRef>
        <a:fillRef xmlns:a="http://schemas.openxmlformats.org/drawingml/2006/main" idx="0">
          <a:scrgbClr r="0" g="0" b="0"/>
        </a:fillRef>
        <a:effectRef xmlns:a="http://schemas.openxmlformats.org/drawingml/2006/main" idx="0">
          <a:scrgbClr r="0" g="0" b="0"/>
        </a:effectRef>
        <a:fontRef xmlns:a="http://schemas.openxmlformats.org/drawingml/2006/main" idx="minor"/>
      </cdr:style>
      <cdr:txBody>
        <a:bodyPr xmlns:a="http://schemas.openxmlformats.org/drawingml/2006/main" wrap="none" lIns="90000" tIns="45000" rIns="90000" bIns="45000">
          <a:spAutoFit/>
        </a:bodyPr>
        <a:lstStyle xmlns:a="http://schemas.openxmlformats.org/drawingml/2006/main">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xmlns:a="http://schemas.openxmlformats.org/drawingml/2006/main">
          <a:pPr>
            <a:lnSpc>
              <a:spcPct val="100000"/>
            </a:lnSpc>
          </a:pPr>
          <a:r>
            <a:rPr lang="en-GB" sz="1800" b="1" strike="noStrike" spc="-1" dirty="0">
              <a:solidFill>
                <a:srgbClr val="000000"/>
              </a:solidFill>
              <a:latin typeface="Arial"/>
              <a:ea typeface="DejaVu Sans"/>
            </a:rPr>
            <a:t>Measured Sound Velocity (m/s)</a:t>
          </a:r>
          <a:endParaRPr lang="en-GB" sz="1800" b="0" strike="noStrike" spc="-1" dirty="0">
            <a:latin typeface="Arial"/>
          </a:endParaRPr>
        </a:p>
      </cdr:txBody>
    </cdr:sp>
  </cdr:relSizeAnchor>
  <cdr:relSizeAnchor xmlns:cdr="http://schemas.openxmlformats.org/drawingml/2006/chartDrawing">
    <cdr:from>
      <cdr:x>0.00932</cdr:x>
      <cdr:y>0.15821</cdr:y>
    </cdr:from>
    <cdr:to>
      <cdr:x>0.05127</cdr:x>
      <cdr:y>0.85142</cdr:y>
    </cdr:to>
    <cdr:sp macro="" textlink="">
      <cdr:nvSpPr>
        <cdr:cNvPr id="3" name="CustomShape 2"/>
        <cdr:cNvSpPr/>
      </cdr:nvSpPr>
      <cdr:spPr>
        <a:xfrm xmlns:a="http://schemas.openxmlformats.org/drawingml/2006/main" rot="16200000">
          <a:off x="-1434059" y="2289780"/>
          <a:ext cx="3394440" cy="364320"/>
        </a:xfrm>
        <a:prstGeom xmlns:a="http://schemas.openxmlformats.org/drawingml/2006/main" prst="rect">
          <a:avLst/>
        </a:prstGeom>
        <a:noFill xmlns:a="http://schemas.openxmlformats.org/drawingml/2006/main"/>
        <a:ln xmlns:a="http://schemas.openxmlformats.org/drawingml/2006/main">
          <a:noFill/>
        </a:ln>
      </cdr:spPr>
      <cdr:style>
        <a:lnRef xmlns:a="http://schemas.openxmlformats.org/drawingml/2006/main" idx="0">
          <a:scrgbClr r="0" g="0" b="0"/>
        </a:lnRef>
        <a:fillRef xmlns:a="http://schemas.openxmlformats.org/drawingml/2006/main" idx="0">
          <a:scrgbClr r="0" g="0" b="0"/>
        </a:fillRef>
        <a:effectRef xmlns:a="http://schemas.openxmlformats.org/drawingml/2006/main" idx="0">
          <a:scrgbClr r="0" g="0" b="0"/>
        </a:effectRef>
        <a:fontRef xmlns:a="http://schemas.openxmlformats.org/drawingml/2006/main" idx="minor"/>
      </cdr:style>
      <cdr:txBody>
        <a:bodyPr xmlns:a="http://schemas.openxmlformats.org/drawingml/2006/main" wrap="none" lIns="90000" tIns="45000" rIns="90000" bIns="45000">
          <a:spAutoFit/>
        </a:bodyPr>
        <a:lstStyle xmlns:a="http://schemas.openxmlformats.org/drawingml/2006/main">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xmlns:a="http://schemas.openxmlformats.org/drawingml/2006/main">
          <a:pPr>
            <a:lnSpc>
              <a:spcPct val="100000"/>
            </a:lnSpc>
          </a:pPr>
          <a:r>
            <a:rPr lang="en-GB" sz="1800" b="1" strike="noStrike" spc="-1" dirty="0">
              <a:solidFill>
                <a:srgbClr val="000000"/>
              </a:solidFill>
              <a:latin typeface="Arial"/>
              <a:ea typeface="DejaVu Sans"/>
            </a:rPr>
            <a:t>Cherenkov</a:t>
          </a:r>
          <a:r>
            <a:rPr lang="en-GB" sz="1800" b="0" strike="noStrike" spc="-1" dirty="0">
              <a:solidFill>
                <a:srgbClr val="000000"/>
              </a:solidFill>
              <a:latin typeface="Arial"/>
              <a:ea typeface="DejaVu Sans"/>
            </a:rPr>
            <a:t> </a:t>
          </a:r>
          <a:r>
            <a:rPr lang="en-GB" sz="1800" b="1" strike="noStrike" spc="-1" dirty="0">
              <a:solidFill>
                <a:srgbClr val="000000"/>
              </a:solidFill>
              <a:latin typeface="Arial"/>
              <a:ea typeface="DejaVu Sans"/>
            </a:rPr>
            <a:t>Threshold (GeV/c)</a:t>
          </a:r>
          <a:endParaRPr lang="en-GB" sz="1800" b="0" strike="noStrike" spc="-1" dirty="0">
            <a:latin typeface="Arial"/>
          </a:endParaRPr>
        </a:p>
      </cdr:txBody>
    </cdr:sp>
  </cdr:relSizeAnchor>
</c:userShapes>
</file>

<file path=ppt/drawings/drawing4.xml><?xml version="1.0" encoding="utf-8"?>
<c:userShapes xmlns:c="http://schemas.openxmlformats.org/drawingml/2006/chart">
  <cdr:relSizeAnchor xmlns:cdr="http://schemas.openxmlformats.org/drawingml/2006/chartDrawing">
    <cdr:from>
      <cdr:x>0.32285</cdr:x>
      <cdr:y>0.92553</cdr:y>
    </cdr:from>
    <cdr:to>
      <cdr:x>0.73269</cdr:x>
      <cdr:y>1</cdr:y>
    </cdr:to>
    <cdr:sp macro="" textlink="">
      <cdr:nvSpPr>
        <cdr:cNvPr id="2" name="CustomShape 4"/>
        <cdr:cNvSpPr/>
      </cdr:nvSpPr>
      <cdr:spPr>
        <a:xfrm xmlns:a="http://schemas.openxmlformats.org/drawingml/2006/main">
          <a:off x="2804440" y="5745640"/>
          <a:ext cx="3560040" cy="364680"/>
        </a:xfrm>
        <a:prstGeom xmlns:a="http://schemas.openxmlformats.org/drawingml/2006/main" prst="rect">
          <a:avLst/>
        </a:prstGeom>
        <a:noFill xmlns:a="http://schemas.openxmlformats.org/drawingml/2006/main"/>
        <a:ln xmlns:a="http://schemas.openxmlformats.org/drawingml/2006/main">
          <a:noFill/>
        </a:ln>
      </cdr:spPr>
      <cdr:style>
        <a:lnRef xmlns:a="http://schemas.openxmlformats.org/drawingml/2006/main" idx="0">
          <a:scrgbClr r="0" g="0" b="0"/>
        </a:lnRef>
        <a:fillRef xmlns:a="http://schemas.openxmlformats.org/drawingml/2006/main" idx="0">
          <a:scrgbClr r="0" g="0" b="0"/>
        </a:fillRef>
        <a:effectRef xmlns:a="http://schemas.openxmlformats.org/drawingml/2006/main" idx="0">
          <a:scrgbClr r="0" g="0" b="0"/>
        </a:effectRef>
        <a:fontRef xmlns:a="http://schemas.openxmlformats.org/drawingml/2006/main" idx="minor"/>
      </cdr:style>
      <cdr:txBody>
        <a:bodyPr xmlns:a="http://schemas.openxmlformats.org/drawingml/2006/main" wrap="none" lIns="90000" tIns="45000" rIns="90000" bIns="45000">
          <a:spAutoFit/>
        </a:bodyPr>
        <a:lstStyle xmlns:a="http://schemas.openxmlformats.org/drawingml/2006/main">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xmlns:a="http://schemas.openxmlformats.org/drawingml/2006/main">
          <a:pPr>
            <a:lnSpc>
              <a:spcPct val="100000"/>
            </a:lnSpc>
          </a:pPr>
          <a:r>
            <a:rPr lang="en-GB" sz="1800" b="1" strike="noStrike" spc="-1" dirty="0">
              <a:solidFill>
                <a:srgbClr val="000000"/>
              </a:solidFill>
              <a:latin typeface="Arial"/>
              <a:ea typeface="DejaVu Sans"/>
            </a:rPr>
            <a:t>Measured Sound Velocity (m/s)</a:t>
          </a:r>
          <a:endParaRPr lang="en-GB" sz="1800" b="0" strike="noStrike" spc="-1" dirty="0">
            <a:latin typeface="Arial"/>
          </a:endParaRPr>
        </a:p>
      </cdr:txBody>
    </cdr:sp>
  </cdr:relSizeAnchor>
  <cdr:relSizeAnchor xmlns:cdr="http://schemas.openxmlformats.org/drawingml/2006/chartDrawing">
    <cdr:from>
      <cdr:x>0.00932</cdr:x>
      <cdr:y>0.15821</cdr:y>
    </cdr:from>
    <cdr:to>
      <cdr:x>0.05127</cdr:x>
      <cdr:y>0.85142</cdr:y>
    </cdr:to>
    <cdr:sp macro="" textlink="">
      <cdr:nvSpPr>
        <cdr:cNvPr id="3" name="CustomShape 2"/>
        <cdr:cNvSpPr/>
      </cdr:nvSpPr>
      <cdr:spPr>
        <a:xfrm xmlns:a="http://schemas.openxmlformats.org/drawingml/2006/main" rot="16200000">
          <a:off x="-1434059" y="2289780"/>
          <a:ext cx="3394440" cy="364320"/>
        </a:xfrm>
        <a:prstGeom xmlns:a="http://schemas.openxmlformats.org/drawingml/2006/main" prst="rect">
          <a:avLst/>
        </a:prstGeom>
        <a:noFill xmlns:a="http://schemas.openxmlformats.org/drawingml/2006/main"/>
        <a:ln xmlns:a="http://schemas.openxmlformats.org/drawingml/2006/main">
          <a:noFill/>
        </a:ln>
      </cdr:spPr>
      <cdr:style>
        <a:lnRef xmlns:a="http://schemas.openxmlformats.org/drawingml/2006/main" idx="0">
          <a:scrgbClr r="0" g="0" b="0"/>
        </a:lnRef>
        <a:fillRef xmlns:a="http://schemas.openxmlformats.org/drawingml/2006/main" idx="0">
          <a:scrgbClr r="0" g="0" b="0"/>
        </a:fillRef>
        <a:effectRef xmlns:a="http://schemas.openxmlformats.org/drawingml/2006/main" idx="0">
          <a:scrgbClr r="0" g="0" b="0"/>
        </a:effectRef>
        <a:fontRef xmlns:a="http://schemas.openxmlformats.org/drawingml/2006/main" idx="minor"/>
      </cdr:style>
      <cdr:txBody>
        <a:bodyPr xmlns:a="http://schemas.openxmlformats.org/drawingml/2006/main" wrap="none" lIns="90000" tIns="45000" rIns="90000" bIns="45000">
          <a:spAutoFit/>
        </a:bodyPr>
        <a:lstStyle xmlns:a="http://schemas.openxmlformats.org/drawingml/2006/main">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xmlns:a="http://schemas.openxmlformats.org/drawingml/2006/main">
          <a:pPr>
            <a:lnSpc>
              <a:spcPct val="100000"/>
            </a:lnSpc>
          </a:pPr>
          <a:r>
            <a:rPr lang="en-GB" sz="1800" b="1" strike="noStrike" spc="-1" dirty="0">
              <a:solidFill>
                <a:srgbClr val="000000"/>
              </a:solidFill>
              <a:latin typeface="Arial"/>
              <a:ea typeface="DejaVu Sans"/>
            </a:rPr>
            <a:t>Cherenkov</a:t>
          </a:r>
          <a:r>
            <a:rPr lang="en-GB" sz="1800" b="0" strike="noStrike" spc="-1" dirty="0">
              <a:solidFill>
                <a:srgbClr val="000000"/>
              </a:solidFill>
              <a:latin typeface="Arial"/>
              <a:ea typeface="DejaVu Sans"/>
            </a:rPr>
            <a:t> </a:t>
          </a:r>
          <a:r>
            <a:rPr lang="en-GB" sz="1800" b="1" strike="noStrike" spc="-1" dirty="0">
              <a:solidFill>
                <a:srgbClr val="000000"/>
              </a:solidFill>
              <a:latin typeface="Arial"/>
              <a:ea typeface="DejaVu Sans"/>
            </a:rPr>
            <a:t>Threshold (GeV/c)</a:t>
          </a:r>
          <a:endParaRPr lang="en-GB" sz="1800" b="0" strike="noStrike" spc="-1" dirty="0">
            <a:latin typeface="Arial"/>
          </a:endParaRPr>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Espace réservé de la date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294B577B-8989-4B1E-AAFF-BF4D13BF5B66}" type="datetimeFigureOut">
              <a:rPr lang="en-GB" smtClean="0"/>
              <a:t>15/05/2023</a:t>
            </a:fld>
            <a:endParaRPr lang="en-GB"/>
          </a:p>
        </p:txBody>
      </p:sp>
      <p:sp>
        <p:nvSpPr>
          <p:cNvPr id="4" name="Espace réservé du pied de page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Espace réservé du numéro de diapositive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C357ACD-2835-4E62-979E-32D55374B7DB}" type="slidenum">
              <a:rPr lang="en-GB" smtClean="0"/>
              <a:t>‹N°›</a:t>
            </a:fld>
            <a:endParaRPr lang="en-GB"/>
          </a:p>
        </p:txBody>
      </p:sp>
    </p:spTree>
    <p:extLst>
      <p:ext uri="{BB962C8B-B14F-4D97-AF65-F5344CB8AC3E}">
        <p14:creationId xmlns:p14="http://schemas.microsoft.com/office/powerpoint/2010/main" val="4084526507"/>
      </p:ext>
    </p:extLst>
  </p:cSld>
  <p:clrMap bg1="lt1" tx1="dk1" bg2="lt2" tx2="dk2" accent1="accent1" accent2="accent2" accent3="accent3" accent4="accent4" accent5="accent5" accent6="accent6" hlink="hlink" folHlink="folHlink"/>
  <p:hf sldNum="0"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31" name="PlaceHolder 1"/>
          <p:cNvSpPr>
            <a:spLocks noGrp="1" noRot="1" noChangeAspect="1"/>
          </p:cNvSpPr>
          <p:nvPr>
            <p:ph type="sldImg"/>
          </p:nvPr>
        </p:nvSpPr>
        <p:spPr>
          <a:xfrm>
            <a:off x="216000" y="812520"/>
            <a:ext cx="7127280" cy="4008960"/>
          </a:xfrm>
          <a:prstGeom prst="rect">
            <a:avLst/>
          </a:prstGeom>
        </p:spPr>
        <p:txBody>
          <a:bodyPr lIns="0" tIns="0" rIns="0" bIns="0" anchor="ctr">
            <a:noAutofit/>
          </a:bodyPr>
          <a:lstStyle/>
          <a:p>
            <a:r>
              <a:rPr lang="en-US" sz="1800" b="0" strike="noStrike" spc="-1">
                <a:solidFill>
                  <a:srgbClr val="000000"/>
                </a:solidFill>
                <a:latin typeface="Arial"/>
              </a:rPr>
              <a:t>Click to move the slide</a:t>
            </a:r>
          </a:p>
        </p:txBody>
      </p:sp>
      <p:sp>
        <p:nvSpPr>
          <p:cNvPr id="432" name="PlaceHolder 2"/>
          <p:cNvSpPr>
            <a:spLocks noGrp="1"/>
          </p:cNvSpPr>
          <p:nvPr>
            <p:ph type="body"/>
          </p:nvPr>
        </p:nvSpPr>
        <p:spPr>
          <a:xfrm>
            <a:off x="756000" y="5078520"/>
            <a:ext cx="6047640" cy="4811040"/>
          </a:xfrm>
          <a:prstGeom prst="rect">
            <a:avLst/>
          </a:prstGeom>
        </p:spPr>
        <p:txBody>
          <a:bodyPr lIns="0" tIns="0" rIns="0" bIns="0">
            <a:noAutofit/>
          </a:bodyPr>
          <a:lstStyle/>
          <a:p>
            <a:r>
              <a:rPr lang="en-GB" sz="2000" b="0" strike="noStrike" spc="-1">
                <a:latin typeface="Arial"/>
              </a:rPr>
              <a:t>Click to edit the notes format</a:t>
            </a:r>
          </a:p>
        </p:txBody>
      </p:sp>
      <p:sp>
        <p:nvSpPr>
          <p:cNvPr id="433" name="PlaceHolder 3"/>
          <p:cNvSpPr>
            <a:spLocks noGrp="1"/>
          </p:cNvSpPr>
          <p:nvPr>
            <p:ph type="hdr"/>
          </p:nvPr>
        </p:nvSpPr>
        <p:spPr>
          <a:xfrm>
            <a:off x="0" y="0"/>
            <a:ext cx="3280680" cy="534240"/>
          </a:xfrm>
          <a:prstGeom prst="rect">
            <a:avLst/>
          </a:prstGeom>
        </p:spPr>
        <p:txBody>
          <a:bodyPr lIns="0" tIns="0" rIns="0" bIns="0">
            <a:noAutofit/>
          </a:bodyPr>
          <a:lstStyle/>
          <a:p>
            <a:r>
              <a:rPr lang="en-GB" sz="1400" b="0" strike="noStrike" spc="-1">
                <a:latin typeface="Times New Roman"/>
              </a:rPr>
              <a:t>&lt;header&gt;</a:t>
            </a:r>
          </a:p>
        </p:txBody>
      </p:sp>
      <p:sp>
        <p:nvSpPr>
          <p:cNvPr id="434" name="PlaceHolder 4"/>
          <p:cNvSpPr>
            <a:spLocks noGrp="1"/>
          </p:cNvSpPr>
          <p:nvPr>
            <p:ph type="dt"/>
          </p:nvPr>
        </p:nvSpPr>
        <p:spPr>
          <a:xfrm>
            <a:off x="4278960" y="0"/>
            <a:ext cx="3280680" cy="534240"/>
          </a:xfrm>
          <a:prstGeom prst="rect">
            <a:avLst/>
          </a:prstGeom>
        </p:spPr>
        <p:txBody>
          <a:bodyPr lIns="0" tIns="0" rIns="0" bIns="0">
            <a:noAutofit/>
          </a:bodyPr>
          <a:lstStyle/>
          <a:p>
            <a:pPr algn="r"/>
            <a:r>
              <a:rPr lang="en-GB" sz="1400" b="0" strike="noStrike" spc="-1">
                <a:latin typeface="Times New Roman"/>
              </a:rPr>
              <a:t>&lt;date/time&gt;</a:t>
            </a:r>
          </a:p>
        </p:txBody>
      </p:sp>
      <p:sp>
        <p:nvSpPr>
          <p:cNvPr id="435" name="PlaceHolder 5"/>
          <p:cNvSpPr>
            <a:spLocks noGrp="1"/>
          </p:cNvSpPr>
          <p:nvPr>
            <p:ph type="ftr"/>
          </p:nvPr>
        </p:nvSpPr>
        <p:spPr>
          <a:xfrm>
            <a:off x="0" y="10157400"/>
            <a:ext cx="3280680" cy="534240"/>
          </a:xfrm>
          <a:prstGeom prst="rect">
            <a:avLst/>
          </a:prstGeom>
        </p:spPr>
        <p:txBody>
          <a:bodyPr lIns="0" tIns="0" rIns="0" bIns="0" anchor="b">
            <a:noAutofit/>
          </a:bodyPr>
          <a:lstStyle/>
          <a:p>
            <a:endParaRPr lang="en-GB" sz="1400" b="0" strike="noStrike" spc="-1">
              <a:latin typeface="Times New Roman"/>
            </a:endParaRPr>
          </a:p>
        </p:txBody>
      </p:sp>
      <p:sp>
        <p:nvSpPr>
          <p:cNvPr id="436" name="PlaceHolder 6"/>
          <p:cNvSpPr>
            <a:spLocks noGrp="1"/>
          </p:cNvSpPr>
          <p:nvPr>
            <p:ph type="sldNum"/>
          </p:nvPr>
        </p:nvSpPr>
        <p:spPr>
          <a:xfrm>
            <a:off x="4278960" y="10157400"/>
            <a:ext cx="3280680" cy="534240"/>
          </a:xfrm>
          <a:prstGeom prst="rect">
            <a:avLst/>
          </a:prstGeom>
        </p:spPr>
        <p:txBody>
          <a:bodyPr lIns="0" tIns="0" rIns="0" bIns="0" anchor="b">
            <a:noAutofit/>
          </a:bodyPr>
          <a:lstStyle/>
          <a:p>
            <a:pPr algn="r"/>
            <a:fld id="{C93656D0-C4AF-4174-85DA-80339AEDE765}" type="slidenum">
              <a:rPr lang="en-GB" sz="1400" b="0" strike="noStrike" spc="-1">
                <a:latin typeface="Times New Roman"/>
              </a:rPr>
              <a:t>‹N°›</a:t>
            </a:fld>
            <a:endParaRPr lang="en-GB" sz="1400" b="0" strike="noStrike" spc="-1">
              <a:latin typeface="Times New Roman"/>
            </a:endParaRPr>
          </a:p>
        </p:txBody>
      </p:sp>
    </p:spTree>
  </p:cSld>
  <p:clrMap bg1="lt1" tx1="dk1" bg2="lt2" tx2="dk2" accent1="accent1" accent2="accent2" accent3="accent3" accent4="accent4" accent5="accent5" accent6="accent6" hlink="hlink" folHlink="folHlink"/>
  <p:hf sldNum="0" hd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00" name="PlaceHolder 1"/>
          <p:cNvSpPr>
            <a:spLocks noGrp="1" noRot="1" noChangeAspect="1"/>
          </p:cNvSpPr>
          <p:nvPr>
            <p:ph type="sldImg"/>
          </p:nvPr>
        </p:nvSpPr>
        <p:spPr>
          <a:xfrm>
            <a:off x="1371600" y="1143000"/>
            <a:ext cx="4114800" cy="3086100"/>
          </a:xfrm>
          <a:prstGeom prst="rect">
            <a:avLst/>
          </a:prstGeom>
        </p:spPr>
      </p:sp>
      <p:sp>
        <p:nvSpPr>
          <p:cNvPr id="5601" name="PlaceHolder 2"/>
          <p:cNvSpPr>
            <a:spLocks noGrp="1"/>
          </p:cNvSpPr>
          <p:nvPr>
            <p:ph type="body"/>
          </p:nvPr>
        </p:nvSpPr>
        <p:spPr>
          <a:xfrm>
            <a:off x="685800" y="4400640"/>
            <a:ext cx="5485680" cy="3599640"/>
          </a:xfrm>
          <a:prstGeom prst="rect">
            <a:avLst/>
          </a:prstGeom>
        </p:spPr>
        <p:txBody>
          <a:bodyPr lIns="0" tIns="0" rIns="0" bIns="0">
            <a:noAutofit/>
          </a:bodyPr>
          <a:lstStyle/>
          <a:p>
            <a:endParaRPr lang="en-GB" sz="2000" b="0" strike="noStrike" spc="-1">
              <a:latin typeface="Arial"/>
            </a:endParaRPr>
          </a:p>
        </p:txBody>
      </p:sp>
      <p:sp>
        <p:nvSpPr>
          <p:cNvPr id="5602" name="CustomShape 3"/>
          <p:cNvSpPr/>
          <p:nvPr/>
        </p:nvSpPr>
        <p:spPr>
          <a:xfrm>
            <a:off x="3884760" y="8685360"/>
            <a:ext cx="2971080" cy="4579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noAutofit/>
          </a:bodyPr>
          <a:lstStyle/>
          <a:p>
            <a:pPr algn="r">
              <a:lnSpc>
                <a:spcPct val="100000"/>
              </a:lnSpc>
            </a:pPr>
            <a:fld id="{370E0622-7EAA-49D3-895D-B22ECF35D2A9}" type="slidenum">
              <a:rPr lang="en-GB" sz="1200" b="0" strike="noStrike" spc="-1">
                <a:solidFill>
                  <a:srgbClr val="000000"/>
                </a:solidFill>
                <a:latin typeface="+mn-lt"/>
                <a:ea typeface="+mn-ea"/>
              </a:rPr>
              <a:t>1</a:t>
            </a:fld>
            <a:endParaRPr lang="en-GB" sz="1200" b="0" strike="noStrike" spc="-1">
              <a:latin typeface="Arial"/>
            </a:endParaRPr>
          </a:p>
        </p:txBody>
      </p:sp>
      <p:sp>
        <p:nvSpPr>
          <p:cNvPr id="2" name="Espace réservé du pied de page 1"/>
          <p:cNvSpPr>
            <a:spLocks noGrp="1"/>
          </p:cNvSpPr>
          <p:nvPr>
            <p:ph type="ftr" idx="10"/>
          </p:nvPr>
        </p:nvSpPr>
        <p:spPr/>
        <p:txBody>
          <a:bodyPr/>
          <a:lstStyle/>
          <a:p>
            <a:endParaRPr lang="en-GB" sz="1400" b="0" strike="noStrike" spc="-1">
              <a:latin typeface="Times New Roman"/>
            </a:endParaRPr>
          </a:p>
        </p:txBody>
      </p:sp>
    </p:spTree>
    <p:extLst>
      <p:ext uri="{BB962C8B-B14F-4D97-AF65-F5344CB8AC3E}">
        <p14:creationId xmlns:p14="http://schemas.microsoft.com/office/powerpoint/2010/main" val="303977590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108075" y="812800"/>
            <a:ext cx="5343525" cy="4008438"/>
          </a:xfrm>
        </p:spPr>
      </p:sp>
      <p:sp>
        <p:nvSpPr>
          <p:cNvPr id="3" name="Espace réservé des notes 2"/>
          <p:cNvSpPr>
            <a:spLocks noGrp="1"/>
          </p:cNvSpPr>
          <p:nvPr>
            <p:ph type="body" idx="1"/>
          </p:nvPr>
        </p:nvSpPr>
        <p:spPr/>
        <p:txBody>
          <a:bodyPr/>
          <a:lstStyle/>
          <a:p>
            <a:endParaRPr lang="fr-FR" dirty="0"/>
          </a:p>
        </p:txBody>
      </p:sp>
      <p:sp>
        <p:nvSpPr>
          <p:cNvPr id="4" name="Espace réservé du pied de page 3"/>
          <p:cNvSpPr>
            <a:spLocks noGrp="1"/>
          </p:cNvSpPr>
          <p:nvPr>
            <p:ph type="ftr" idx="10"/>
          </p:nvPr>
        </p:nvSpPr>
        <p:spPr/>
        <p:txBody>
          <a:bodyPr/>
          <a:lstStyle/>
          <a:p>
            <a:endParaRPr lang="en-GB" sz="1400" b="0" strike="noStrike" spc="-1">
              <a:latin typeface="Times New Roman"/>
            </a:endParaRPr>
          </a:p>
        </p:txBody>
      </p:sp>
    </p:spTree>
    <p:extLst>
      <p:ext uri="{BB962C8B-B14F-4D97-AF65-F5344CB8AC3E}">
        <p14:creationId xmlns:p14="http://schemas.microsoft.com/office/powerpoint/2010/main" val="279178888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108075" y="812800"/>
            <a:ext cx="5343525" cy="4008438"/>
          </a:xfrm>
        </p:spPr>
      </p:sp>
      <p:sp>
        <p:nvSpPr>
          <p:cNvPr id="3" name="Espace réservé des notes 2"/>
          <p:cNvSpPr>
            <a:spLocks noGrp="1"/>
          </p:cNvSpPr>
          <p:nvPr>
            <p:ph type="body" idx="1"/>
          </p:nvPr>
        </p:nvSpPr>
        <p:spPr/>
        <p:txBody>
          <a:bodyPr/>
          <a:lstStyle/>
          <a:p>
            <a:endParaRPr lang="fr-FR" dirty="0"/>
          </a:p>
        </p:txBody>
      </p:sp>
      <p:sp>
        <p:nvSpPr>
          <p:cNvPr id="4" name="Espace réservé du pied de page 3"/>
          <p:cNvSpPr>
            <a:spLocks noGrp="1"/>
          </p:cNvSpPr>
          <p:nvPr>
            <p:ph type="ftr" idx="10"/>
          </p:nvPr>
        </p:nvSpPr>
        <p:spPr/>
        <p:txBody>
          <a:bodyPr/>
          <a:lstStyle/>
          <a:p>
            <a:endParaRPr lang="en-GB" sz="1400" b="0" strike="noStrike" spc="-1">
              <a:latin typeface="Times New Roman"/>
            </a:endParaRPr>
          </a:p>
        </p:txBody>
      </p:sp>
    </p:spTree>
    <p:extLst>
      <p:ext uri="{BB962C8B-B14F-4D97-AF65-F5344CB8AC3E}">
        <p14:creationId xmlns:p14="http://schemas.microsoft.com/office/powerpoint/2010/main" val="29225760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108075" y="812800"/>
            <a:ext cx="5343525" cy="4008438"/>
          </a:xfrm>
        </p:spPr>
      </p:sp>
      <p:sp>
        <p:nvSpPr>
          <p:cNvPr id="3" name="Espace réservé des notes 2"/>
          <p:cNvSpPr>
            <a:spLocks noGrp="1"/>
          </p:cNvSpPr>
          <p:nvPr>
            <p:ph type="body" idx="1"/>
          </p:nvPr>
        </p:nvSpPr>
        <p:spPr/>
        <p:txBody>
          <a:bodyPr/>
          <a:lstStyle/>
          <a:p>
            <a:endParaRPr lang="fr-FR" dirty="0"/>
          </a:p>
        </p:txBody>
      </p:sp>
      <p:sp>
        <p:nvSpPr>
          <p:cNvPr id="4" name="Espace réservé du pied de page 3"/>
          <p:cNvSpPr>
            <a:spLocks noGrp="1"/>
          </p:cNvSpPr>
          <p:nvPr>
            <p:ph type="ftr" idx="10"/>
          </p:nvPr>
        </p:nvSpPr>
        <p:spPr/>
        <p:txBody>
          <a:bodyPr/>
          <a:lstStyle/>
          <a:p>
            <a:endParaRPr lang="en-GB" sz="1400" b="0" strike="noStrike" spc="-1">
              <a:latin typeface="Times New Roman"/>
            </a:endParaRPr>
          </a:p>
        </p:txBody>
      </p:sp>
    </p:spTree>
    <p:extLst>
      <p:ext uri="{BB962C8B-B14F-4D97-AF65-F5344CB8AC3E}">
        <p14:creationId xmlns:p14="http://schemas.microsoft.com/office/powerpoint/2010/main" val="268721282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108075" y="812800"/>
            <a:ext cx="5343525" cy="4008438"/>
          </a:xfrm>
        </p:spPr>
      </p:sp>
      <p:sp>
        <p:nvSpPr>
          <p:cNvPr id="3" name="Espace réservé des notes 2"/>
          <p:cNvSpPr>
            <a:spLocks noGrp="1"/>
          </p:cNvSpPr>
          <p:nvPr>
            <p:ph type="body" idx="1"/>
          </p:nvPr>
        </p:nvSpPr>
        <p:spPr/>
        <p:txBody>
          <a:bodyPr/>
          <a:lstStyle/>
          <a:p>
            <a:endParaRPr lang="fr-FR" dirty="0"/>
          </a:p>
        </p:txBody>
      </p:sp>
      <p:sp>
        <p:nvSpPr>
          <p:cNvPr id="4" name="Espace réservé du pied de page 3"/>
          <p:cNvSpPr>
            <a:spLocks noGrp="1"/>
          </p:cNvSpPr>
          <p:nvPr>
            <p:ph type="ftr" idx="10"/>
          </p:nvPr>
        </p:nvSpPr>
        <p:spPr/>
        <p:txBody>
          <a:bodyPr/>
          <a:lstStyle/>
          <a:p>
            <a:endParaRPr lang="en-GB" sz="1400" b="0" strike="noStrike" spc="-1">
              <a:latin typeface="Times New Roman"/>
            </a:endParaRPr>
          </a:p>
        </p:txBody>
      </p:sp>
    </p:spTree>
    <p:extLst>
      <p:ext uri="{BB962C8B-B14F-4D97-AF65-F5344CB8AC3E}">
        <p14:creationId xmlns:p14="http://schemas.microsoft.com/office/powerpoint/2010/main" val="9664751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108075" y="812800"/>
            <a:ext cx="5343525" cy="4008438"/>
          </a:xfrm>
        </p:spPr>
      </p:sp>
      <p:sp>
        <p:nvSpPr>
          <p:cNvPr id="3" name="Espace réservé des notes 2"/>
          <p:cNvSpPr>
            <a:spLocks noGrp="1"/>
          </p:cNvSpPr>
          <p:nvPr>
            <p:ph type="body" idx="1"/>
          </p:nvPr>
        </p:nvSpPr>
        <p:spPr/>
        <p:txBody>
          <a:bodyPr/>
          <a:lstStyle/>
          <a:p>
            <a:endParaRPr lang="fr-FR" dirty="0"/>
          </a:p>
        </p:txBody>
      </p:sp>
      <p:sp>
        <p:nvSpPr>
          <p:cNvPr id="4" name="Espace réservé du pied de page 3"/>
          <p:cNvSpPr>
            <a:spLocks noGrp="1"/>
          </p:cNvSpPr>
          <p:nvPr>
            <p:ph type="ftr" idx="10"/>
          </p:nvPr>
        </p:nvSpPr>
        <p:spPr/>
        <p:txBody>
          <a:bodyPr/>
          <a:lstStyle/>
          <a:p>
            <a:endParaRPr lang="en-GB" sz="1400" b="0" strike="noStrike" spc="-1">
              <a:latin typeface="Times New Roman"/>
            </a:endParaRPr>
          </a:p>
        </p:txBody>
      </p:sp>
    </p:spTree>
    <p:extLst>
      <p:ext uri="{BB962C8B-B14F-4D97-AF65-F5344CB8AC3E}">
        <p14:creationId xmlns:p14="http://schemas.microsoft.com/office/powerpoint/2010/main" val="339909110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108075" y="812800"/>
            <a:ext cx="5343525" cy="4008438"/>
          </a:xfrm>
        </p:spPr>
      </p:sp>
      <p:sp>
        <p:nvSpPr>
          <p:cNvPr id="3" name="Espace réservé des notes 2"/>
          <p:cNvSpPr>
            <a:spLocks noGrp="1"/>
          </p:cNvSpPr>
          <p:nvPr>
            <p:ph type="body" idx="1"/>
          </p:nvPr>
        </p:nvSpPr>
        <p:spPr/>
        <p:txBody>
          <a:bodyPr/>
          <a:lstStyle/>
          <a:p>
            <a:endParaRPr lang="fr-FR" dirty="0"/>
          </a:p>
        </p:txBody>
      </p:sp>
      <p:sp>
        <p:nvSpPr>
          <p:cNvPr id="4" name="Espace réservé du pied de page 3"/>
          <p:cNvSpPr>
            <a:spLocks noGrp="1"/>
          </p:cNvSpPr>
          <p:nvPr>
            <p:ph type="ftr" idx="10"/>
          </p:nvPr>
        </p:nvSpPr>
        <p:spPr/>
        <p:txBody>
          <a:bodyPr/>
          <a:lstStyle/>
          <a:p>
            <a:endParaRPr lang="en-GB" sz="1400" b="0" strike="noStrike" spc="-1">
              <a:latin typeface="Times New Roman"/>
            </a:endParaRPr>
          </a:p>
        </p:txBody>
      </p:sp>
    </p:spTree>
    <p:extLst>
      <p:ext uri="{BB962C8B-B14F-4D97-AF65-F5344CB8AC3E}">
        <p14:creationId xmlns:p14="http://schemas.microsoft.com/office/powerpoint/2010/main" val="145436350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108075" y="812800"/>
            <a:ext cx="5343525" cy="4008438"/>
          </a:xfrm>
        </p:spPr>
      </p:sp>
      <p:sp>
        <p:nvSpPr>
          <p:cNvPr id="3" name="Espace réservé des notes 2"/>
          <p:cNvSpPr>
            <a:spLocks noGrp="1"/>
          </p:cNvSpPr>
          <p:nvPr>
            <p:ph type="body" idx="1"/>
          </p:nvPr>
        </p:nvSpPr>
        <p:spPr/>
        <p:txBody>
          <a:bodyPr/>
          <a:lstStyle/>
          <a:p>
            <a:endParaRPr lang="fr-FR" dirty="0"/>
          </a:p>
        </p:txBody>
      </p:sp>
      <p:sp>
        <p:nvSpPr>
          <p:cNvPr id="4" name="Espace réservé du pied de page 3"/>
          <p:cNvSpPr>
            <a:spLocks noGrp="1"/>
          </p:cNvSpPr>
          <p:nvPr>
            <p:ph type="ftr" idx="10"/>
          </p:nvPr>
        </p:nvSpPr>
        <p:spPr/>
        <p:txBody>
          <a:bodyPr/>
          <a:lstStyle/>
          <a:p>
            <a:endParaRPr lang="en-GB" sz="1400" b="0" strike="noStrike" spc="-1">
              <a:latin typeface="Times New Roman"/>
            </a:endParaRPr>
          </a:p>
        </p:txBody>
      </p:sp>
    </p:spTree>
    <p:extLst>
      <p:ext uri="{BB962C8B-B14F-4D97-AF65-F5344CB8AC3E}">
        <p14:creationId xmlns:p14="http://schemas.microsoft.com/office/powerpoint/2010/main" val="158362459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108075" y="812800"/>
            <a:ext cx="5343525" cy="4008438"/>
          </a:xfrm>
        </p:spPr>
      </p:sp>
      <p:sp>
        <p:nvSpPr>
          <p:cNvPr id="3" name="Espace réservé des notes 2"/>
          <p:cNvSpPr>
            <a:spLocks noGrp="1"/>
          </p:cNvSpPr>
          <p:nvPr>
            <p:ph type="body" idx="1"/>
          </p:nvPr>
        </p:nvSpPr>
        <p:spPr/>
        <p:txBody>
          <a:bodyPr/>
          <a:lstStyle/>
          <a:p>
            <a:endParaRPr lang="fr-FR" dirty="0"/>
          </a:p>
        </p:txBody>
      </p:sp>
      <p:sp>
        <p:nvSpPr>
          <p:cNvPr id="4" name="Espace réservé du pied de page 3"/>
          <p:cNvSpPr>
            <a:spLocks noGrp="1"/>
          </p:cNvSpPr>
          <p:nvPr>
            <p:ph type="ftr" idx="10"/>
          </p:nvPr>
        </p:nvSpPr>
        <p:spPr/>
        <p:txBody>
          <a:bodyPr/>
          <a:lstStyle/>
          <a:p>
            <a:endParaRPr lang="en-GB" sz="1400" b="0" strike="noStrike" spc="-1">
              <a:latin typeface="Times New Roman"/>
            </a:endParaRPr>
          </a:p>
        </p:txBody>
      </p:sp>
    </p:spTree>
    <p:extLst>
      <p:ext uri="{BB962C8B-B14F-4D97-AF65-F5344CB8AC3E}">
        <p14:creationId xmlns:p14="http://schemas.microsoft.com/office/powerpoint/2010/main" val="62303635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108075" y="812800"/>
            <a:ext cx="5343525" cy="4008438"/>
          </a:xfrm>
        </p:spPr>
      </p:sp>
      <p:sp>
        <p:nvSpPr>
          <p:cNvPr id="3" name="Espace réservé des notes 2"/>
          <p:cNvSpPr>
            <a:spLocks noGrp="1"/>
          </p:cNvSpPr>
          <p:nvPr>
            <p:ph type="body" idx="1"/>
          </p:nvPr>
        </p:nvSpPr>
        <p:spPr/>
        <p:txBody>
          <a:bodyPr/>
          <a:lstStyle/>
          <a:p>
            <a:endParaRPr lang="fr-FR" dirty="0"/>
          </a:p>
        </p:txBody>
      </p:sp>
      <p:sp>
        <p:nvSpPr>
          <p:cNvPr id="4" name="Espace réservé du pied de page 3"/>
          <p:cNvSpPr>
            <a:spLocks noGrp="1"/>
          </p:cNvSpPr>
          <p:nvPr>
            <p:ph type="ftr" idx="10"/>
          </p:nvPr>
        </p:nvSpPr>
        <p:spPr/>
        <p:txBody>
          <a:bodyPr/>
          <a:lstStyle/>
          <a:p>
            <a:endParaRPr lang="en-GB" sz="1400" b="0" strike="noStrike" spc="-1">
              <a:latin typeface="Times New Roman"/>
            </a:endParaRPr>
          </a:p>
        </p:txBody>
      </p:sp>
    </p:spTree>
    <p:extLst>
      <p:ext uri="{BB962C8B-B14F-4D97-AF65-F5344CB8AC3E}">
        <p14:creationId xmlns:p14="http://schemas.microsoft.com/office/powerpoint/2010/main" val="230780740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23" name="PlaceHolder 1"/>
          <p:cNvSpPr>
            <a:spLocks noGrp="1"/>
          </p:cNvSpPr>
          <p:nvPr>
            <p:ph type="title"/>
          </p:nvPr>
        </p:nvSpPr>
        <p:spPr>
          <a:xfrm>
            <a:off x="457200" y="273600"/>
            <a:ext cx="8229240" cy="1144800"/>
          </a:xfrm>
          <a:prstGeom prst="rect">
            <a:avLst/>
          </a:prstGeom>
        </p:spPr>
        <p:txBody>
          <a:bodyPr lIns="0" tIns="0" rIns="0" bIns="0" anchor="ctr">
            <a:spAutoFit/>
          </a:bodyPr>
          <a:lstStyle/>
          <a:p>
            <a:endParaRPr lang="en-US" sz="1800" b="0" strike="noStrike" spc="-1">
              <a:solidFill>
                <a:srgbClr val="000000"/>
              </a:solidFill>
              <a:latin typeface="Arial"/>
            </a:endParaRPr>
          </a:p>
        </p:txBody>
      </p:sp>
      <p:sp>
        <p:nvSpPr>
          <p:cNvPr id="24" name="PlaceHolder 2"/>
          <p:cNvSpPr>
            <a:spLocks noGrp="1"/>
          </p:cNvSpPr>
          <p:nvPr>
            <p:ph type="body"/>
          </p:nvPr>
        </p:nvSpPr>
        <p:spPr>
          <a:xfrm>
            <a:off x="457200" y="1604520"/>
            <a:ext cx="8229240" cy="1896840"/>
          </a:xfrm>
          <a:prstGeom prst="rect">
            <a:avLst/>
          </a:prstGeom>
        </p:spPr>
        <p:txBody>
          <a:bodyPr lIns="0" tIns="0" rIns="0" bIns="0">
            <a:normAutofit/>
          </a:bodyPr>
          <a:lstStyle/>
          <a:p>
            <a:endParaRPr lang="en-US" sz="2800" b="0" strike="noStrike" spc="-1">
              <a:solidFill>
                <a:srgbClr val="000000"/>
              </a:solidFill>
              <a:latin typeface="Arial"/>
            </a:endParaRPr>
          </a:p>
        </p:txBody>
      </p:sp>
      <p:sp>
        <p:nvSpPr>
          <p:cNvPr id="25" name="PlaceHolder 3"/>
          <p:cNvSpPr>
            <a:spLocks noGrp="1"/>
          </p:cNvSpPr>
          <p:nvPr>
            <p:ph type="body"/>
          </p:nvPr>
        </p:nvSpPr>
        <p:spPr>
          <a:xfrm>
            <a:off x="457200" y="3682080"/>
            <a:ext cx="8229240" cy="1896840"/>
          </a:xfrm>
          <a:prstGeom prst="rect">
            <a:avLst/>
          </a:prstGeom>
        </p:spPr>
        <p:txBody>
          <a:bodyPr lIns="0" tIns="0" rIns="0" bIns="0">
            <a:normAutofit/>
          </a:bodyPr>
          <a:lstStyle/>
          <a:p>
            <a:endParaRPr lang="en-US" sz="2800" b="0" strike="noStrike" spc="-1">
              <a:solidFill>
                <a:srgbClr val="000000"/>
              </a:solidFill>
              <a:latin typeface="Aria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26" name="PlaceHolder 1"/>
          <p:cNvSpPr>
            <a:spLocks noGrp="1"/>
          </p:cNvSpPr>
          <p:nvPr>
            <p:ph type="title"/>
          </p:nvPr>
        </p:nvSpPr>
        <p:spPr>
          <a:xfrm>
            <a:off x="457200" y="273600"/>
            <a:ext cx="8229240" cy="1144800"/>
          </a:xfrm>
          <a:prstGeom prst="rect">
            <a:avLst/>
          </a:prstGeom>
        </p:spPr>
        <p:txBody>
          <a:bodyPr lIns="0" tIns="0" rIns="0" bIns="0" anchor="ctr">
            <a:spAutoFit/>
          </a:bodyPr>
          <a:lstStyle/>
          <a:p>
            <a:endParaRPr lang="en-US" sz="1800" b="0" strike="noStrike" spc="-1">
              <a:solidFill>
                <a:srgbClr val="000000"/>
              </a:solidFill>
              <a:latin typeface="Arial"/>
            </a:endParaRPr>
          </a:p>
        </p:txBody>
      </p:sp>
      <p:sp>
        <p:nvSpPr>
          <p:cNvPr id="27" name="PlaceHolder 2"/>
          <p:cNvSpPr>
            <a:spLocks noGrp="1"/>
          </p:cNvSpPr>
          <p:nvPr>
            <p:ph type="body"/>
          </p:nvPr>
        </p:nvSpPr>
        <p:spPr>
          <a:xfrm>
            <a:off x="457200" y="1604520"/>
            <a:ext cx="4015800" cy="1896840"/>
          </a:xfrm>
          <a:prstGeom prst="rect">
            <a:avLst/>
          </a:prstGeom>
        </p:spPr>
        <p:txBody>
          <a:bodyPr lIns="0" tIns="0" rIns="0" bIns="0">
            <a:normAutofit/>
          </a:bodyPr>
          <a:lstStyle/>
          <a:p>
            <a:endParaRPr lang="en-US" sz="2800" b="0" strike="noStrike" spc="-1">
              <a:solidFill>
                <a:srgbClr val="000000"/>
              </a:solidFill>
              <a:latin typeface="Arial"/>
            </a:endParaRPr>
          </a:p>
        </p:txBody>
      </p:sp>
      <p:sp>
        <p:nvSpPr>
          <p:cNvPr id="28" name="PlaceHolder 3"/>
          <p:cNvSpPr>
            <a:spLocks noGrp="1"/>
          </p:cNvSpPr>
          <p:nvPr>
            <p:ph type="body"/>
          </p:nvPr>
        </p:nvSpPr>
        <p:spPr>
          <a:xfrm>
            <a:off x="4674240" y="1604520"/>
            <a:ext cx="4015800" cy="1896840"/>
          </a:xfrm>
          <a:prstGeom prst="rect">
            <a:avLst/>
          </a:prstGeom>
        </p:spPr>
        <p:txBody>
          <a:bodyPr lIns="0" tIns="0" rIns="0" bIns="0">
            <a:normAutofit/>
          </a:bodyPr>
          <a:lstStyle/>
          <a:p>
            <a:endParaRPr lang="en-US" sz="2800" b="0" strike="noStrike" spc="-1">
              <a:solidFill>
                <a:srgbClr val="000000"/>
              </a:solidFill>
              <a:latin typeface="Arial"/>
            </a:endParaRPr>
          </a:p>
        </p:txBody>
      </p:sp>
      <p:sp>
        <p:nvSpPr>
          <p:cNvPr id="29" name="PlaceHolder 4"/>
          <p:cNvSpPr>
            <a:spLocks noGrp="1"/>
          </p:cNvSpPr>
          <p:nvPr>
            <p:ph type="body"/>
          </p:nvPr>
        </p:nvSpPr>
        <p:spPr>
          <a:xfrm>
            <a:off x="457200" y="3682080"/>
            <a:ext cx="4015800" cy="1896840"/>
          </a:xfrm>
          <a:prstGeom prst="rect">
            <a:avLst/>
          </a:prstGeom>
        </p:spPr>
        <p:txBody>
          <a:bodyPr lIns="0" tIns="0" rIns="0" bIns="0">
            <a:normAutofit/>
          </a:bodyPr>
          <a:lstStyle/>
          <a:p>
            <a:endParaRPr lang="en-US" sz="2800" b="0" strike="noStrike" spc="-1">
              <a:solidFill>
                <a:srgbClr val="000000"/>
              </a:solidFill>
              <a:latin typeface="Arial"/>
            </a:endParaRPr>
          </a:p>
        </p:txBody>
      </p:sp>
      <p:sp>
        <p:nvSpPr>
          <p:cNvPr id="30" name="PlaceHolder 5"/>
          <p:cNvSpPr>
            <a:spLocks noGrp="1"/>
          </p:cNvSpPr>
          <p:nvPr>
            <p:ph type="body"/>
          </p:nvPr>
        </p:nvSpPr>
        <p:spPr>
          <a:xfrm>
            <a:off x="4674240" y="3682080"/>
            <a:ext cx="4015800" cy="1896840"/>
          </a:xfrm>
          <a:prstGeom prst="rect">
            <a:avLst/>
          </a:prstGeom>
        </p:spPr>
        <p:txBody>
          <a:bodyPr lIns="0" tIns="0" rIns="0" bIns="0">
            <a:normAutofit/>
          </a:bodyPr>
          <a:lstStyle/>
          <a:p>
            <a:endParaRPr lang="en-US" sz="2800" b="0" strike="noStrike" spc="-1">
              <a:solidFill>
                <a:srgbClr val="000000"/>
              </a:solidFill>
              <a:latin typeface="Aria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31" name="PlaceHolder 1"/>
          <p:cNvSpPr>
            <a:spLocks noGrp="1"/>
          </p:cNvSpPr>
          <p:nvPr>
            <p:ph type="title"/>
          </p:nvPr>
        </p:nvSpPr>
        <p:spPr>
          <a:xfrm>
            <a:off x="457200" y="273600"/>
            <a:ext cx="8229240" cy="1144800"/>
          </a:xfrm>
          <a:prstGeom prst="rect">
            <a:avLst/>
          </a:prstGeom>
        </p:spPr>
        <p:txBody>
          <a:bodyPr lIns="0" tIns="0" rIns="0" bIns="0" anchor="ctr">
            <a:spAutoFit/>
          </a:bodyPr>
          <a:lstStyle/>
          <a:p>
            <a:endParaRPr lang="en-US" sz="1800" b="0" strike="noStrike" spc="-1">
              <a:solidFill>
                <a:srgbClr val="000000"/>
              </a:solidFill>
              <a:latin typeface="Arial"/>
            </a:endParaRPr>
          </a:p>
        </p:txBody>
      </p:sp>
      <p:sp>
        <p:nvSpPr>
          <p:cNvPr id="32" name="PlaceHolder 2"/>
          <p:cNvSpPr>
            <a:spLocks noGrp="1"/>
          </p:cNvSpPr>
          <p:nvPr>
            <p:ph type="body"/>
          </p:nvPr>
        </p:nvSpPr>
        <p:spPr>
          <a:xfrm>
            <a:off x="457200" y="1604520"/>
            <a:ext cx="2649600" cy="1896840"/>
          </a:xfrm>
          <a:prstGeom prst="rect">
            <a:avLst/>
          </a:prstGeom>
        </p:spPr>
        <p:txBody>
          <a:bodyPr lIns="0" tIns="0" rIns="0" bIns="0">
            <a:normAutofit/>
          </a:bodyPr>
          <a:lstStyle/>
          <a:p>
            <a:endParaRPr lang="en-US" sz="2800" b="0" strike="noStrike" spc="-1">
              <a:solidFill>
                <a:srgbClr val="000000"/>
              </a:solidFill>
              <a:latin typeface="Arial"/>
            </a:endParaRPr>
          </a:p>
        </p:txBody>
      </p:sp>
      <p:sp>
        <p:nvSpPr>
          <p:cNvPr id="33" name="PlaceHolder 3"/>
          <p:cNvSpPr>
            <a:spLocks noGrp="1"/>
          </p:cNvSpPr>
          <p:nvPr>
            <p:ph type="body"/>
          </p:nvPr>
        </p:nvSpPr>
        <p:spPr>
          <a:xfrm>
            <a:off x="3239640" y="1604520"/>
            <a:ext cx="2649600" cy="1896840"/>
          </a:xfrm>
          <a:prstGeom prst="rect">
            <a:avLst/>
          </a:prstGeom>
        </p:spPr>
        <p:txBody>
          <a:bodyPr lIns="0" tIns="0" rIns="0" bIns="0">
            <a:normAutofit/>
          </a:bodyPr>
          <a:lstStyle/>
          <a:p>
            <a:endParaRPr lang="en-US" sz="2800" b="0" strike="noStrike" spc="-1">
              <a:solidFill>
                <a:srgbClr val="000000"/>
              </a:solidFill>
              <a:latin typeface="Arial"/>
            </a:endParaRPr>
          </a:p>
        </p:txBody>
      </p:sp>
      <p:sp>
        <p:nvSpPr>
          <p:cNvPr id="34" name="PlaceHolder 4"/>
          <p:cNvSpPr>
            <a:spLocks noGrp="1"/>
          </p:cNvSpPr>
          <p:nvPr>
            <p:ph type="body"/>
          </p:nvPr>
        </p:nvSpPr>
        <p:spPr>
          <a:xfrm>
            <a:off x="6022080" y="1604520"/>
            <a:ext cx="2649600" cy="1896840"/>
          </a:xfrm>
          <a:prstGeom prst="rect">
            <a:avLst/>
          </a:prstGeom>
        </p:spPr>
        <p:txBody>
          <a:bodyPr lIns="0" tIns="0" rIns="0" bIns="0">
            <a:normAutofit/>
          </a:bodyPr>
          <a:lstStyle/>
          <a:p>
            <a:endParaRPr lang="en-US" sz="2800" b="0" strike="noStrike" spc="-1">
              <a:solidFill>
                <a:srgbClr val="000000"/>
              </a:solidFill>
              <a:latin typeface="Arial"/>
            </a:endParaRPr>
          </a:p>
        </p:txBody>
      </p:sp>
      <p:sp>
        <p:nvSpPr>
          <p:cNvPr id="35" name="PlaceHolder 5"/>
          <p:cNvSpPr>
            <a:spLocks noGrp="1"/>
          </p:cNvSpPr>
          <p:nvPr>
            <p:ph type="body"/>
          </p:nvPr>
        </p:nvSpPr>
        <p:spPr>
          <a:xfrm>
            <a:off x="457200" y="3682080"/>
            <a:ext cx="2649600" cy="1896840"/>
          </a:xfrm>
          <a:prstGeom prst="rect">
            <a:avLst/>
          </a:prstGeom>
        </p:spPr>
        <p:txBody>
          <a:bodyPr lIns="0" tIns="0" rIns="0" bIns="0">
            <a:normAutofit/>
          </a:bodyPr>
          <a:lstStyle/>
          <a:p>
            <a:endParaRPr lang="en-US" sz="2800" b="0" strike="noStrike" spc="-1">
              <a:solidFill>
                <a:srgbClr val="000000"/>
              </a:solidFill>
              <a:latin typeface="Arial"/>
            </a:endParaRPr>
          </a:p>
        </p:txBody>
      </p:sp>
      <p:sp>
        <p:nvSpPr>
          <p:cNvPr id="36" name="PlaceHolder 6"/>
          <p:cNvSpPr>
            <a:spLocks noGrp="1"/>
          </p:cNvSpPr>
          <p:nvPr>
            <p:ph type="body"/>
          </p:nvPr>
        </p:nvSpPr>
        <p:spPr>
          <a:xfrm>
            <a:off x="3239640" y="3682080"/>
            <a:ext cx="2649600" cy="1896840"/>
          </a:xfrm>
          <a:prstGeom prst="rect">
            <a:avLst/>
          </a:prstGeom>
        </p:spPr>
        <p:txBody>
          <a:bodyPr lIns="0" tIns="0" rIns="0" bIns="0">
            <a:normAutofit/>
          </a:bodyPr>
          <a:lstStyle/>
          <a:p>
            <a:endParaRPr lang="en-US" sz="2800" b="0" strike="noStrike" spc="-1">
              <a:solidFill>
                <a:srgbClr val="000000"/>
              </a:solidFill>
              <a:latin typeface="Arial"/>
            </a:endParaRPr>
          </a:p>
        </p:txBody>
      </p:sp>
      <p:sp>
        <p:nvSpPr>
          <p:cNvPr id="37" name="PlaceHolder 7"/>
          <p:cNvSpPr>
            <a:spLocks noGrp="1"/>
          </p:cNvSpPr>
          <p:nvPr>
            <p:ph type="body"/>
          </p:nvPr>
        </p:nvSpPr>
        <p:spPr>
          <a:xfrm>
            <a:off x="6022080" y="3682080"/>
            <a:ext cx="2649600" cy="1896840"/>
          </a:xfrm>
          <a:prstGeom prst="rect">
            <a:avLst/>
          </a:prstGeom>
        </p:spPr>
        <p:txBody>
          <a:bodyPr lIns="0" tIns="0" rIns="0" bIns="0">
            <a:normAutofit/>
          </a:bodyPr>
          <a:lstStyle/>
          <a:p>
            <a:endParaRPr lang="en-US" sz="2800" b="0" strike="noStrike" spc="-1">
              <a:solidFill>
                <a:srgbClr val="000000"/>
              </a:solidFill>
              <a:latin typeface="Arial"/>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000">
                <a:latin typeface="Arial Rounded MT Bold" pitchFamily="34" charset="0"/>
              </a:defRPr>
            </a:lvl1pPr>
          </a:lstStyle>
          <a:p>
            <a:r>
              <a:rPr lang="en-US" smtClean="0"/>
              <a:t>Click to edit Master title style</a:t>
            </a:r>
            <a:endParaRPr lang="en-GB"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75DEEA70-F2A5-4F11-9D2F-52A27AAB522D}" type="slidenum">
              <a:rPr lang="en-GB"/>
              <a:pPr>
                <a:defRPr/>
              </a:pPr>
              <a:t>‹N°›</a:t>
            </a:fld>
            <a:endParaRPr lang="en-GB"/>
          </a:p>
        </p:txBody>
      </p:sp>
    </p:spTree>
    <p:extLst>
      <p:ext uri="{BB962C8B-B14F-4D97-AF65-F5344CB8AC3E}">
        <p14:creationId xmlns:p14="http://schemas.microsoft.com/office/powerpoint/2010/main" val="424705904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30238" y="457200"/>
            <a:ext cx="2949575" cy="1600200"/>
          </a:xfrm>
        </p:spPr>
        <p:txBody>
          <a:bodyPr anchor="b"/>
          <a:lstStyle>
            <a:lvl1pPr>
              <a:defRPr sz="3200"/>
            </a:lvl1pPr>
          </a:lstStyle>
          <a:p>
            <a:r>
              <a:rPr lang="fr-FR" smtClean="0"/>
              <a:t>Modifiez le style du titre</a:t>
            </a:r>
            <a:endParaRPr lang="fr-FR"/>
          </a:p>
        </p:txBody>
      </p:sp>
      <p:sp>
        <p:nvSpPr>
          <p:cNvPr id="3" name="Espace réservé pour une image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smtClean="0"/>
              <a:t>Modifier les styles du texte du masque</a:t>
            </a:r>
          </a:p>
        </p:txBody>
      </p:sp>
      <p:sp>
        <p:nvSpPr>
          <p:cNvPr id="5" name="Espace réservé de la date 4"/>
          <p:cNvSpPr>
            <a:spLocks noGrp="1"/>
          </p:cNvSpPr>
          <p:nvPr>
            <p:ph type="dt" idx="10"/>
          </p:nvPr>
        </p:nvSpPr>
        <p:spPr/>
        <p:txBody>
          <a:bodyPr/>
          <a:lstStyle/>
          <a:p>
            <a:endParaRPr lang="en-GB" sz="2400" b="0" strike="noStrike" spc="-1">
              <a:latin typeface="Times New Roman"/>
            </a:endParaRPr>
          </a:p>
        </p:txBody>
      </p:sp>
      <p:sp>
        <p:nvSpPr>
          <p:cNvPr id="6" name="Espace réservé du pied de page 5"/>
          <p:cNvSpPr>
            <a:spLocks noGrp="1"/>
          </p:cNvSpPr>
          <p:nvPr>
            <p:ph type="ftr" idx="11"/>
          </p:nvPr>
        </p:nvSpPr>
        <p:spPr/>
        <p:txBody>
          <a:bodyPr/>
          <a:lstStyle/>
          <a:p>
            <a:endParaRPr lang="en-GB" sz="2400" b="0" strike="noStrike" spc="-1">
              <a:latin typeface="Times New Roman"/>
            </a:endParaRPr>
          </a:p>
        </p:txBody>
      </p:sp>
      <p:sp>
        <p:nvSpPr>
          <p:cNvPr id="7" name="Espace réservé du numéro de diapositive 6"/>
          <p:cNvSpPr>
            <a:spLocks noGrp="1"/>
          </p:cNvSpPr>
          <p:nvPr>
            <p:ph type="sldNum" idx="12"/>
          </p:nvPr>
        </p:nvSpPr>
        <p:spPr/>
        <p:txBody>
          <a:bodyPr/>
          <a:lstStyle/>
          <a:p>
            <a:pPr>
              <a:lnSpc>
                <a:spcPct val="100000"/>
              </a:lnSpc>
            </a:pPr>
            <a:fld id="{444B57E9-381B-49B4-AF00-88136E0A515C}" type="slidenum">
              <a:rPr lang="en-GB" sz="1800" b="0" strike="noStrike" spc="-1" smtClean="0">
                <a:solidFill>
                  <a:srgbClr val="000000"/>
                </a:solidFill>
                <a:latin typeface="Arial"/>
                <a:ea typeface="DejaVu Sans"/>
              </a:rPr>
              <a:t>‹N°›</a:t>
            </a:fld>
            <a:endParaRPr lang="en-GB" sz="1800" b="0" strike="noStrike" spc="-1">
              <a:latin typeface="Times New Roman"/>
            </a:endParaRPr>
          </a:p>
        </p:txBody>
      </p:sp>
    </p:spTree>
    <p:extLst>
      <p:ext uri="{BB962C8B-B14F-4D97-AF65-F5344CB8AC3E}">
        <p14:creationId xmlns:p14="http://schemas.microsoft.com/office/powerpoint/2010/main" val="225528979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40" name="PlaceHolder 1"/>
          <p:cNvSpPr>
            <a:spLocks noGrp="1"/>
          </p:cNvSpPr>
          <p:nvPr>
            <p:ph type="title"/>
          </p:nvPr>
        </p:nvSpPr>
        <p:spPr>
          <a:xfrm>
            <a:off x="457200" y="273600"/>
            <a:ext cx="8229240" cy="1144800"/>
          </a:xfrm>
          <a:prstGeom prst="rect">
            <a:avLst/>
          </a:prstGeom>
        </p:spPr>
        <p:txBody>
          <a:bodyPr lIns="0" tIns="0" rIns="0" bIns="0" anchor="ctr">
            <a:spAutoFit/>
          </a:bodyPr>
          <a:lstStyle/>
          <a:p>
            <a:endParaRPr lang="en-US" sz="1800" b="0" strike="noStrike" spc="-1">
              <a:solidFill>
                <a:srgbClr val="000000"/>
              </a:solidFill>
              <a:latin typeface="Arial"/>
            </a:endParaRPr>
          </a:p>
        </p:txBody>
      </p:sp>
      <p:sp>
        <p:nvSpPr>
          <p:cNvPr id="41" name="PlaceHolder 2"/>
          <p:cNvSpPr>
            <a:spLocks noGrp="1"/>
          </p:cNvSpPr>
          <p:nvPr>
            <p:ph type="subTitle"/>
          </p:nvPr>
        </p:nvSpPr>
        <p:spPr>
          <a:xfrm>
            <a:off x="457200" y="1604520"/>
            <a:ext cx="8229240" cy="3977280"/>
          </a:xfrm>
          <a:prstGeom prst="rect">
            <a:avLst/>
          </a:prstGeom>
        </p:spPr>
        <p:txBody>
          <a:bodyPr lIns="0" tIns="0" rIns="0" bIns="0" anchor="ctr">
            <a:spAutoFit/>
          </a:bodyPr>
          <a:lstStyle/>
          <a:p>
            <a:pPr algn="ctr"/>
            <a:endParaRPr lang="en-GB" sz="3200" b="0" strike="noStrike" spc="-1">
              <a:latin typeface="Arial"/>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42" name="PlaceHolder 1"/>
          <p:cNvSpPr>
            <a:spLocks noGrp="1"/>
          </p:cNvSpPr>
          <p:nvPr>
            <p:ph type="title"/>
          </p:nvPr>
        </p:nvSpPr>
        <p:spPr>
          <a:xfrm>
            <a:off x="457200" y="273600"/>
            <a:ext cx="8229240" cy="1144800"/>
          </a:xfrm>
          <a:prstGeom prst="rect">
            <a:avLst/>
          </a:prstGeom>
        </p:spPr>
        <p:txBody>
          <a:bodyPr lIns="0" tIns="0" rIns="0" bIns="0" anchor="ctr">
            <a:spAutoFit/>
          </a:bodyPr>
          <a:lstStyle/>
          <a:p>
            <a:endParaRPr lang="en-US" sz="1800" b="0" strike="noStrike" spc="-1">
              <a:solidFill>
                <a:srgbClr val="000000"/>
              </a:solidFill>
              <a:latin typeface="Arial"/>
            </a:endParaRPr>
          </a:p>
        </p:txBody>
      </p:sp>
      <p:sp>
        <p:nvSpPr>
          <p:cNvPr id="43" name="PlaceHolder 2"/>
          <p:cNvSpPr>
            <a:spLocks noGrp="1"/>
          </p:cNvSpPr>
          <p:nvPr>
            <p:ph type="body"/>
          </p:nvPr>
        </p:nvSpPr>
        <p:spPr>
          <a:xfrm>
            <a:off x="457200" y="1604520"/>
            <a:ext cx="8229240" cy="3977280"/>
          </a:xfrm>
          <a:prstGeom prst="rect">
            <a:avLst/>
          </a:prstGeom>
        </p:spPr>
        <p:txBody>
          <a:bodyPr lIns="0" tIns="0" rIns="0" bIns="0">
            <a:normAutofit/>
          </a:bodyPr>
          <a:lstStyle/>
          <a:p>
            <a:endParaRPr lang="en-US" sz="2800" b="0" strike="noStrike" spc="-1">
              <a:solidFill>
                <a:srgbClr val="000000"/>
              </a:solidFill>
              <a:latin typeface="Arial"/>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44" name="PlaceHolder 1"/>
          <p:cNvSpPr>
            <a:spLocks noGrp="1"/>
          </p:cNvSpPr>
          <p:nvPr>
            <p:ph type="title"/>
          </p:nvPr>
        </p:nvSpPr>
        <p:spPr>
          <a:xfrm>
            <a:off x="457200" y="273600"/>
            <a:ext cx="8229240" cy="1144800"/>
          </a:xfrm>
          <a:prstGeom prst="rect">
            <a:avLst/>
          </a:prstGeom>
        </p:spPr>
        <p:txBody>
          <a:bodyPr lIns="0" tIns="0" rIns="0" bIns="0" anchor="ctr">
            <a:spAutoFit/>
          </a:bodyPr>
          <a:lstStyle/>
          <a:p>
            <a:endParaRPr lang="en-US" sz="1800" b="0" strike="noStrike" spc="-1">
              <a:solidFill>
                <a:srgbClr val="000000"/>
              </a:solidFill>
              <a:latin typeface="Arial"/>
            </a:endParaRPr>
          </a:p>
        </p:txBody>
      </p:sp>
      <p:sp>
        <p:nvSpPr>
          <p:cNvPr id="45" name="PlaceHolder 2"/>
          <p:cNvSpPr>
            <a:spLocks noGrp="1"/>
          </p:cNvSpPr>
          <p:nvPr>
            <p:ph type="body"/>
          </p:nvPr>
        </p:nvSpPr>
        <p:spPr>
          <a:xfrm>
            <a:off x="457200" y="1604520"/>
            <a:ext cx="4015800" cy="3977280"/>
          </a:xfrm>
          <a:prstGeom prst="rect">
            <a:avLst/>
          </a:prstGeom>
        </p:spPr>
        <p:txBody>
          <a:bodyPr lIns="0" tIns="0" rIns="0" bIns="0">
            <a:normAutofit/>
          </a:bodyPr>
          <a:lstStyle/>
          <a:p>
            <a:endParaRPr lang="en-US" sz="2800" b="0" strike="noStrike" spc="-1">
              <a:solidFill>
                <a:srgbClr val="000000"/>
              </a:solidFill>
              <a:latin typeface="Arial"/>
            </a:endParaRPr>
          </a:p>
        </p:txBody>
      </p:sp>
      <p:sp>
        <p:nvSpPr>
          <p:cNvPr id="46" name="PlaceHolder 3"/>
          <p:cNvSpPr>
            <a:spLocks noGrp="1"/>
          </p:cNvSpPr>
          <p:nvPr>
            <p:ph type="body"/>
          </p:nvPr>
        </p:nvSpPr>
        <p:spPr>
          <a:xfrm>
            <a:off x="4674240" y="1604520"/>
            <a:ext cx="4015800" cy="3977280"/>
          </a:xfrm>
          <a:prstGeom prst="rect">
            <a:avLst/>
          </a:prstGeom>
        </p:spPr>
        <p:txBody>
          <a:bodyPr lIns="0" tIns="0" rIns="0" bIns="0">
            <a:normAutofit/>
          </a:bodyPr>
          <a:lstStyle/>
          <a:p>
            <a:endParaRPr lang="en-US" sz="2800" b="0" strike="noStrike" spc="-1">
              <a:solidFill>
                <a:srgbClr val="000000"/>
              </a:solidFill>
              <a:latin typeface="Arial"/>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47" name="PlaceHolder 1"/>
          <p:cNvSpPr>
            <a:spLocks noGrp="1"/>
          </p:cNvSpPr>
          <p:nvPr>
            <p:ph type="title"/>
          </p:nvPr>
        </p:nvSpPr>
        <p:spPr>
          <a:xfrm>
            <a:off x="457200" y="273600"/>
            <a:ext cx="8229240" cy="1144800"/>
          </a:xfrm>
          <a:prstGeom prst="rect">
            <a:avLst/>
          </a:prstGeom>
        </p:spPr>
        <p:txBody>
          <a:bodyPr lIns="0" tIns="0" rIns="0" bIns="0" anchor="ctr">
            <a:spAutoFit/>
          </a:bodyPr>
          <a:lstStyle/>
          <a:p>
            <a:endParaRPr lang="en-US" sz="1800" b="0" strike="noStrike" spc="-1">
              <a:solidFill>
                <a:srgbClr val="000000"/>
              </a:solidFill>
              <a:latin typeface="Aria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2" name="PlaceHolder 1"/>
          <p:cNvSpPr>
            <a:spLocks noGrp="1"/>
          </p:cNvSpPr>
          <p:nvPr>
            <p:ph type="title"/>
          </p:nvPr>
        </p:nvSpPr>
        <p:spPr>
          <a:xfrm>
            <a:off x="457200" y="273600"/>
            <a:ext cx="8229240" cy="1144800"/>
          </a:xfrm>
          <a:prstGeom prst="rect">
            <a:avLst/>
          </a:prstGeom>
        </p:spPr>
        <p:txBody>
          <a:bodyPr lIns="0" tIns="0" rIns="0" bIns="0" anchor="ctr">
            <a:spAutoFit/>
          </a:bodyPr>
          <a:lstStyle/>
          <a:p>
            <a:endParaRPr lang="en-US" sz="1800" b="0" strike="noStrike" spc="-1">
              <a:solidFill>
                <a:srgbClr val="000000"/>
              </a:solidFill>
              <a:latin typeface="Arial"/>
            </a:endParaRPr>
          </a:p>
        </p:txBody>
      </p:sp>
      <p:sp>
        <p:nvSpPr>
          <p:cNvPr id="3" name="PlaceHolder 2"/>
          <p:cNvSpPr>
            <a:spLocks noGrp="1"/>
          </p:cNvSpPr>
          <p:nvPr>
            <p:ph type="subTitle"/>
          </p:nvPr>
        </p:nvSpPr>
        <p:spPr>
          <a:xfrm>
            <a:off x="457200" y="1604520"/>
            <a:ext cx="8229240" cy="3977280"/>
          </a:xfrm>
          <a:prstGeom prst="rect">
            <a:avLst/>
          </a:prstGeom>
        </p:spPr>
        <p:txBody>
          <a:bodyPr lIns="0" tIns="0" rIns="0" bIns="0" anchor="ctr">
            <a:spAutoFit/>
          </a:bodyPr>
          <a:lstStyle/>
          <a:p>
            <a:pPr algn="ctr"/>
            <a:endParaRPr lang="en-GB" sz="3200" b="0" strike="noStrike" spc="-1">
              <a:latin typeface="Arial"/>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48" name="PlaceHolder 1"/>
          <p:cNvSpPr>
            <a:spLocks noGrp="1"/>
          </p:cNvSpPr>
          <p:nvPr>
            <p:ph type="subTitle"/>
          </p:nvPr>
        </p:nvSpPr>
        <p:spPr>
          <a:xfrm>
            <a:off x="457200" y="273600"/>
            <a:ext cx="8229240" cy="5307840"/>
          </a:xfrm>
          <a:prstGeom prst="rect">
            <a:avLst/>
          </a:prstGeom>
        </p:spPr>
        <p:txBody>
          <a:bodyPr lIns="0" tIns="0" rIns="0" bIns="0" anchor="ctr">
            <a:spAutoFit/>
          </a:bodyPr>
          <a:lstStyle/>
          <a:p>
            <a:pPr algn="ctr"/>
            <a:endParaRPr lang="en-GB" sz="3200" b="0" strike="noStrike" spc="-1">
              <a:latin typeface="Arial"/>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49" name="PlaceHolder 1"/>
          <p:cNvSpPr>
            <a:spLocks noGrp="1"/>
          </p:cNvSpPr>
          <p:nvPr>
            <p:ph type="title"/>
          </p:nvPr>
        </p:nvSpPr>
        <p:spPr>
          <a:xfrm>
            <a:off x="457200" y="273600"/>
            <a:ext cx="8229240" cy="1144800"/>
          </a:xfrm>
          <a:prstGeom prst="rect">
            <a:avLst/>
          </a:prstGeom>
        </p:spPr>
        <p:txBody>
          <a:bodyPr lIns="0" tIns="0" rIns="0" bIns="0" anchor="ctr">
            <a:spAutoFit/>
          </a:bodyPr>
          <a:lstStyle/>
          <a:p>
            <a:endParaRPr lang="en-US" sz="1800" b="0" strike="noStrike" spc="-1">
              <a:solidFill>
                <a:srgbClr val="000000"/>
              </a:solidFill>
              <a:latin typeface="Arial"/>
            </a:endParaRPr>
          </a:p>
        </p:txBody>
      </p:sp>
      <p:sp>
        <p:nvSpPr>
          <p:cNvPr id="50" name="PlaceHolder 2"/>
          <p:cNvSpPr>
            <a:spLocks noGrp="1"/>
          </p:cNvSpPr>
          <p:nvPr>
            <p:ph type="body"/>
          </p:nvPr>
        </p:nvSpPr>
        <p:spPr>
          <a:xfrm>
            <a:off x="457200" y="1604520"/>
            <a:ext cx="4015800" cy="1896840"/>
          </a:xfrm>
          <a:prstGeom prst="rect">
            <a:avLst/>
          </a:prstGeom>
        </p:spPr>
        <p:txBody>
          <a:bodyPr lIns="0" tIns="0" rIns="0" bIns="0">
            <a:normAutofit/>
          </a:bodyPr>
          <a:lstStyle/>
          <a:p>
            <a:endParaRPr lang="en-US" sz="2800" b="0" strike="noStrike" spc="-1">
              <a:solidFill>
                <a:srgbClr val="000000"/>
              </a:solidFill>
              <a:latin typeface="Arial"/>
            </a:endParaRPr>
          </a:p>
        </p:txBody>
      </p:sp>
      <p:sp>
        <p:nvSpPr>
          <p:cNvPr id="51" name="PlaceHolder 3"/>
          <p:cNvSpPr>
            <a:spLocks noGrp="1"/>
          </p:cNvSpPr>
          <p:nvPr>
            <p:ph type="body"/>
          </p:nvPr>
        </p:nvSpPr>
        <p:spPr>
          <a:xfrm>
            <a:off x="4674240" y="1604520"/>
            <a:ext cx="4015800" cy="3977280"/>
          </a:xfrm>
          <a:prstGeom prst="rect">
            <a:avLst/>
          </a:prstGeom>
        </p:spPr>
        <p:txBody>
          <a:bodyPr lIns="0" tIns="0" rIns="0" bIns="0">
            <a:normAutofit/>
          </a:bodyPr>
          <a:lstStyle/>
          <a:p>
            <a:endParaRPr lang="en-US" sz="2800" b="0" strike="noStrike" spc="-1">
              <a:solidFill>
                <a:srgbClr val="000000"/>
              </a:solidFill>
              <a:latin typeface="Arial"/>
            </a:endParaRPr>
          </a:p>
        </p:txBody>
      </p:sp>
      <p:sp>
        <p:nvSpPr>
          <p:cNvPr id="52" name="PlaceHolder 4"/>
          <p:cNvSpPr>
            <a:spLocks noGrp="1"/>
          </p:cNvSpPr>
          <p:nvPr>
            <p:ph type="body"/>
          </p:nvPr>
        </p:nvSpPr>
        <p:spPr>
          <a:xfrm>
            <a:off x="457200" y="3682080"/>
            <a:ext cx="4015800" cy="1896840"/>
          </a:xfrm>
          <a:prstGeom prst="rect">
            <a:avLst/>
          </a:prstGeom>
        </p:spPr>
        <p:txBody>
          <a:bodyPr lIns="0" tIns="0" rIns="0" bIns="0">
            <a:normAutofit/>
          </a:bodyPr>
          <a:lstStyle/>
          <a:p>
            <a:endParaRPr lang="en-US" sz="2800" b="0" strike="noStrike" spc="-1">
              <a:solidFill>
                <a:srgbClr val="000000"/>
              </a:solidFill>
              <a:latin typeface="Arial"/>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53" name="PlaceHolder 1"/>
          <p:cNvSpPr>
            <a:spLocks noGrp="1"/>
          </p:cNvSpPr>
          <p:nvPr>
            <p:ph type="title"/>
          </p:nvPr>
        </p:nvSpPr>
        <p:spPr>
          <a:xfrm>
            <a:off x="457200" y="273600"/>
            <a:ext cx="8229240" cy="1144800"/>
          </a:xfrm>
          <a:prstGeom prst="rect">
            <a:avLst/>
          </a:prstGeom>
        </p:spPr>
        <p:txBody>
          <a:bodyPr lIns="0" tIns="0" rIns="0" bIns="0" anchor="ctr">
            <a:spAutoFit/>
          </a:bodyPr>
          <a:lstStyle/>
          <a:p>
            <a:endParaRPr lang="en-US" sz="1800" b="0" strike="noStrike" spc="-1">
              <a:solidFill>
                <a:srgbClr val="000000"/>
              </a:solidFill>
              <a:latin typeface="Arial"/>
            </a:endParaRPr>
          </a:p>
        </p:txBody>
      </p:sp>
      <p:sp>
        <p:nvSpPr>
          <p:cNvPr id="54" name="PlaceHolder 2"/>
          <p:cNvSpPr>
            <a:spLocks noGrp="1"/>
          </p:cNvSpPr>
          <p:nvPr>
            <p:ph type="body"/>
          </p:nvPr>
        </p:nvSpPr>
        <p:spPr>
          <a:xfrm>
            <a:off x="457200" y="1604520"/>
            <a:ext cx="4015800" cy="3977280"/>
          </a:xfrm>
          <a:prstGeom prst="rect">
            <a:avLst/>
          </a:prstGeom>
        </p:spPr>
        <p:txBody>
          <a:bodyPr lIns="0" tIns="0" rIns="0" bIns="0">
            <a:normAutofit/>
          </a:bodyPr>
          <a:lstStyle/>
          <a:p>
            <a:endParaRPr lang="en-US" sz="2800" b="0" strike="noStrike" spc="-1">
              <a:solidFill>
                <a:srgbClr val="000000"/>
              </a:solidFill>
              <a:latin typeface="Arial"/>
            </a:endParaRPr>
          </a:p>
        </p:txBody>
      </p:sp>
      <p:sp>
        <p:nvSpPr>
          <p:cNvPr id="55" name="PlaceHolder 3"/>
          <p:cNvSpPr>
            <a:spLocks noGrp="1"/>
          </p:cNvSpPr>
          <p:nvPr>
            <p:ph type="body"/>
          </p:nvPr>
        </p:nvSpPr>
        <p:spPr>
          <a:xfrm>
            <a:off x="4674240" y="1604520"/>
            <a:ext cx="4015800" cy="1896840"/>
          </a:xfrm>
          <a:prstGeom prst="rect">
            <a:avLst/>
          </a:prstGeom>
        </p:spPr>
        <p:txBody>
          <a:bodyPr lIns="0" tIns="0" rIns="0" bIns="0">
            <a:normAutofit/>
          </a:bodyPr>
          <a:lstStyle/>
          <a:p>
            <a:endParaRPr lang="en-US" sz="2800" b="0" strike="noStrike" spc="-1">
              <a:solidFill>
                <a:srgbClr val="000000"/>
              </a:solidFill>
              <a:latin typeface="Arial"/>
            </a:endParaRPr>
          </a:p>
        </p:txBody>
      </p:sp>
      <p:sp>
        <p:nvSpPr>
          <p:cNvPr id="56" name="PlaceHolder 4"/>
          <p:cNvSpPr>
            <a:spLocks noGrp="1"/>
          </p:cNvSpPr>
          <p:nvPr>
            <p:ph type="body"/>
          </p:nvPr>
        </p:nvSpPr>
        <p:spPr>
          <a:xfrm>
            <a:off x="4674240" y="3682080"/>
            <a:ext cx="4015800" cy="1896840"/>
          </a:xfrm>
          <a:prstGeom prst="rect">
            <a:avLst/>
          </a:prstGeom>
        </p:spPr>
        <p:txBody>
          <a:bodyPr lIns="0" tIns="0" rIns="0" bIns="0">
            <a:normAutofit/>
          </a:bodyPr>
          <a:lstStyle/>
          <a:p>
            <a:endParaRPr lang="en-US" sz="2800" b="0" strike="noStrike" spc="-1">
              <a:solidFill>
                <a:srgbClr val="000000"/>
              </a:solidFill>
              <a:latin typeface="Arial"/>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57" name="PlaceHolder 1"/>
          <p:cNvSpPr>
            <a:spLocks noGrp="1"/>
          </p:cNvSpPr>
          <p:nvPr>
            <p:ph type="title"/>
          </p:nvPr>
        </p:nvSpPr>
        <p:spPr>
          <a:xfrm>
            <a:off x="457200" y="273600"/>
            <a:ext cx="8229240" cy="1144800"/>
          </a:xfrm>
          <a:prstGeom prst="rect">
            <a:avLst/>
          </a:prstGeom>
        </p:spPr>
        <p:txBody>
          <a:bodyPr lIns="0" tIns="0" rIns="0" bIns="0" anchor="ctr">
            <a:spAutoFit/>
          </a:bodyPr>
          <a:lstStyle/>
          <a:p>
            <a:endParaRPr lang="en-US" sz="1800" b="0" strike="noStrike" spc="-1">
              <a:solidFill>
                <a:srgbClr val="000000"/>
              </a:solidFill>
              <a:latin typeface="Arial"/>
            </a:endParaRPr>
          </a:p>
        </p:txBody>
      </p:sp>
      <p:sp>
        <p:nvSpPr>
          <p:cNvPr id="58" name="PlaceHolder 2"/>
          <p:cNvSpPr>
            <a:spLocks noGrp="1"/>
          </p:cNvSpPr>
          <p:nvPr>
            <p:ph type="body"/>
          </p:nvPr>
        </p:nvSpPr>
        <p:spPr>
          <a:xfrm>
            <a:off x="457200" y="1604520"/>
            <a:ext cx="4015800" cy="1896840"/>
          </a:xfrm>
          <a:prstGeom prst="rect">
            <a:avLst/>
          </a:prstGeom>
        </p:spPr>
        <p:txBody>
          <a:bodyPr lIns="0" tIns="0" rIns="0" bIns="0">
            <a:normAutofit/>
          </a:bodyPr>
          <a:lstStyle/>
          <a:p>
            <a:endParaRPr lang="en-US" sz="2800" b="0" strike="noStrike" spc="-1">
              <a:solidFill>
                <a:srgbClr val="000000"/>
              </a:solidFill>
              <a:latin typeface="Arial"/>
            </a:endParaRPr>
          </a:p>
        </p:txBody>
      </p:sp>
      <p:sp>
        <p:nvSpPr>
          <p:cNvPr id="59" name="PlaceHolder 3"/>
          <p:cNvSpPr>
            <a:spLocks noGrp="1"/>
          </p:cNvSpPr>
          <p:nvPr>
            <p:ph type="body"/>
          </p:nvPr>
        </p:nvSpPr>
        <p:spPr>
          <a:xfrm>
            <a:off x="4674240" y="1604520"/>
            <a:ext cx="4015800" cy="1896840"/>
          </a:xfrm>
          <a:prstGeom prst="rect">
            <a:avLst/>
          </a:prstGeom>
        </p:spPr>
        <p:txBody>
          <a:bodyPr lIns="0" tIns="0" rIns="0" bIns="0">
            <a:normAutofit/>
          </a:bodyPr>
          <a:lstStyle/>
          <a:p>
            <a:endParaRPr lang="en-US" sz="2800" b="0" strike="noStrike" spc="-1">
              <a:solidFill>
                <a:srgbClr val="000000"/>
              </a:solidFill>
              <a:latin typeface="Arial"/>
            </a:endParaRPr>
          </a:p>
        </p:txBody>
      </p:sp>
      <p:sp>
        <p:nvSpPr>
          <p:cNvPr id="60" name="PlaceHolder 4"/>
          <p:cNvSpPr>
            <a:spLocks noGrp="1"/>
          </p:cNvSpPr>
          <p:nvPr>
            <p:ph type="body"/>
          </p:nvPr>
        </p:nvSpPr>
        <p:spPr>
          <a:xfrm>
            <a:off x="457200" y="3682080"/>
            <a:ext cx="8229240" cy="1896840"/>
          </a:xfrm>
          <a:prstGeom prst="rect">
            <a:avLst/>
          </a:prstGeom>
        </p:spPr>
        <p:txBody>
          <a:bodyPr lIns="0" tIns="0" rIns="0" bIns="0">
            <a:normAutofit/>
          </a:bodyPr>
          <a:lstStyle/>
          <a:p>
            <a:endParaRPr lang="en-US" sz="2800" b="0" strike="noStrike" spc="-1">
              <a:solidFill>
                <a:srgbClr val="000000"/>
              </a:solidFill>
              <a:latin typeface="Arial"/>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61" name="PlaceHolder 1"/>
          <p:cNvSpPr>
            <a:spLocks noGrp="1"/>
          </p:cNvSpPr>
          <p:nvPr>
            <p:ph type="title"/>
          </p:nvPr>
        </p:nvSpPr>
        <p:spPr>
          <a:xfrm>
            <a:off x="457200" y="273600"/>
            <a:ext cx="8229240" cy="1144800"/>
          </a:xfrm>
          <a:prstGeom prst="rect">
            <a:avLst/>
          </a:prstGeom>
        </p:spPr>
        <p:txBody>
          <a:bodyPr lIns="0" tIns="0" rIns="0" bIns="0" anchor="ctr">
            <a:spAutoFit/>
          </a:bodyPr>
          <a:lstStyle/>
          <a:p>
            <a:endParaRPr lang="en-US" sz="1800" b="0" strike="noStrike" spc="-1">
              <a:solidFill>
                <a:srgbClr val="000000"/>
              </a:solidFill>
              <a:latin typeface="Arial"/>
            </a:endParaRPr>
          </a:p>
        </p:txBody>
      </p:sp>
      <p:sp>
        <p:nvSpPr>
          <p:cNvPr id="62" name="PlaceHolder 2"/>
          <p:cNvSpPr>
            <a:spLocks noGrp="1"/>
          </p:cNvSpPr>
          <p:nvPr>
            <p:ph type="body"/>
          </p:nvPr>
        </p:nvSpPr>
        <p:spPr>
          <a:xfrm>
            <a:off x="457200" y="1604520"/>
            <a:ext cx="8229240" cy="1896840"/>
          </a:xfrm>
          <a:prstGeom prst="rect">
            <a:avLst/>
          </a:prstGeom>
        </p:spPr>
        <p:txBody>
          <a:bodyPr lIns="0" tIns="0" rIns="0" bIns="0">
            <a:normAutofit/>
          </a:bodyPr>
          <a:lstStyle/>
          <a:p>
            <a:endParaRPr lang="en-US" sz="2800" b="0" strike="noStrike" spc="-1">
              <a:solidFill>
                <a:srgbClr val="000000"/>
              </a:solidFill>
              <a:latin typeface="Arial"/>
            </a:endParaRPr>
          </a:p>
        </p:txBody>
      </p:sp>
      <p:sp>
        <p:nvSpPr>
          <p:cNvPr id="63" name="PlaceHolder 3"/>
          <p:cNvSpPr>
            <a:spLocks noGrp="1"/>
          </p:cNvSpPr>
          <p:nvPr>
            <p:ph type="body"/>
          </p:nvPr>
        </p:nvSpPr>
        <p:spPr>
          <a:xfrm>
            <a:off x="457200" y="3682080"/>
            <a:ext cx="8229240" cy="1896840"/>
          </a:xfrm>
          <a:prstGeom prst="rect">
            <a:avLst/>
          </a:prstGeom>
        </p:spPr>
        <p:txBody>
          <a:bodyPr lIns="0" tIns="0" rIns="0" bIns="0">
            <a:normAutofit/>
          </a:bodyPr>
          <a:lstStyle/>
          <a:p>
            <a:endParaRPr lang="en-US" sz="2800" b="0" strike="noStrike" spc="-1">
              <a:solidFill>
                <a:srgbClr val="000000"/>
              </a:solidFill>
              <a:latin typeface="Arial"/>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64" name="PlaceHolder 1"/>
          <p:cNvSpPr>
            <a:spLocks noGrp="1"/>
          </p:cNvSpPr>
          <p:nvPr>
            <p:ph type="title"/>
          </p:nvPr>
        </p:nvSpPr>
        <p:spPr>
          <a:xfrm>
            <a:off x="457200" y="273600"/>
            <a:ext cx="8229240" cy="1144800"/>
          </a:xfrm>
          <a:prstGeom prst="rect">
            <a:avLst/>
          </a:prstGeom>
        </p:spPr>
        <p:txBody>
          <a:bodyPr lIns="0" tIns="0" rIns="0" bIns="0" anchor="ctr">
            <a:spAutoFit/>
          </a:bodyPr>
          <a:lstStyle/>
          <a:p>
            <a:endParaRPr lang="en-US" sz="1800" b="0" strike="noStrike" spc="-1">
              <a:solidFill>
                <a:srgbClr val="000000"/>
              </a:solidFill>
              <a:latin typeface="Arial"/>
            </a:endParaRPr>
          </a:p>
        </p:txBody>
      </p:sp>
      <p:sp>
        <p:nvSpPr>
          <p:cNvPr id="65" name="PlaceHolder 2"/>
          <p:cNvSpPr>
            <a:spLocks noGrp="1"/>
          </p:cNvSpPr>
          <p:nvPr>
            <p:ph type="body"/>
          </p:nvPr>
        </p:nvSpPr>
        <p:spPr>
          <a:xfrm>
            <a:off x="457200" y="1604520"/>
            <a:ext cx="4015800" cy="1896840"/>
          </a:xfrm>
          <a:prstGeom prst="rect">
            <a:avLst/>
          </a:prstGeom>
        </p:spPr>
        <p:txBody>
          <a:bodyPr lIns="0" tIns="0" rIns="0" bIns="0">
            <a:normAutofit/>
          </a:bodyPr>
          <a:lstStyle/>
          <a:p>
            <a:endParaRPr lang="en-US" sz="2800" b="0" strike="noStrike" spc="-1">
              <a:solidFill>
                <a:srgbClr val="000000"/>
              </a:solidFill>
              <a:latin typeface="Arial"/>
            </a:endParaRPr>
          </a:p>
        </p:txBody>
      </p:sp>
      <p:sp>
        <p:nvSpPr>
          <p:cNvPr id="66" name="PlaceHolder 3"/>
          <p:cNvSpPr>
            <a:spLocks noGrp="1"/>
          </p:cNvSpPr>
          <p:nvPr>
            <p:ph type="body"/>
          </p:nvPr>
        </p:nvSpPr>
        <p:spPr>
          <a:xfrm>
            <a:off x="4674240" y="1604520"/>
            <a:ext cx="4015800" cy="1896840"/>
          </a:xfrm>
          <a:prstGeom prst="rect">
            <a:avLst/>
          </a:prstGeom>
        </p:spPr>
        <p:txBody>
          <a:bodyPr lIns="0" tIns="0" rIns="0" bIns="0">
            <a:normAutofit/>
          </a:bodyPr>
          <a:lstStyle/>
          <a:p>
            <a:endParaRPr lang="en-US" sz="2800" b="0" strike="noStrike" spc="-1">
              <a:solidFill>
                <a:srgbClr val="000000"/>
              </a:solidFill>
              <a:latin typeface="Arial"/>
            </a:endParaRPr>
          </a:p>
        </p:txBody>
      </p:sp>
      <p:sp>
        <p:nvSpPr>
          <p:cNvPr id="67" name="PlaceHolder 4"/>
          <p:cNvSpPr>
            <a:spLocks noGrp="1"/>
          </p:cNvSpPr>
          <p:nvPr>
            <p:ph type="body"/>
          </p:nvPr>
        </p:nvSpPr>
        <p:spPr>
          <a:xfrm>
            <a:off x="457200" y="3682080"/>
            <a:ext cx="4015800" cy="1896840"/>
          </a:xfrm>
          <a:prstGeom prst="rect">
            <a:avLst/>
          </a:prstGeom>
        </p:spPr>
        <p:txBody>
          <a:bodyPr lIns="0" tIns="0" rIns="0" bIns="0">
            <a:normAutofit/>
          </a:bodyPr>
          <a:lstStyle/>
          <a:p>
            <a:endParaRPr lang="en-US" sz="2800" b="0" strike="noStrike" spc="-1">
              <a:solidFill>
                <a:srgbClr val="000000"/>
              </a:solidFill>
              <a:latin typeface="Arial"/>
            </a:endParaRPr>
          </a:p>
        </p:txBody>
      </p:sp>
      <p:sp>
        <p:nvSpPr>
          <p:cNvPr id="68" name="PlaceHolder 5"/>
          <p:cNvSpPr>
            <a:spLocks noGrp="1"/>
          </p:cNvSpPr>
          <p:nvPr>
            <p:ph type="body"/>
          </p:nvPr>
        </p:nvSpPr>
        <p:spPr>
          <a:xfrm>
            <a:off x="4674240" y="3682080"/>
            <a:ext cx="4015800" cy="1896840"/>
          </a:xfrm>
          <a:prstGeom prst="rect">
            <a:avLst/>
          </a:prstGeom>
        </p:spPr>
        <p:txBody>
          <a:bodyPr lIns="0" tIns="0" rIns="0" bIns="0">
            <a:normAutofit/>
          </a:bodyPr>
          <a:lstStyle/>
          <a:p>
            <a:endParaRPr lang="en-US" sz="2800" b="0" strike="noStrike" spc="-1">
              <a:solidFill>
                <a:srgbClr val="000000"/>
              </a:solidFill>
              <a:latin typeface="Arial"/>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69" name="PlaceHolder 1"/>
          <p:cNvSpPr>
            <a:spLocks noGrp="1"/>
          </p:cNvSpPr>
          <p:nvPr>
            <p:ph type="title"/>
          </p:nvPr>
        </p:nvSpPr>
        <p:spPr>
          <a:xfrm>
            <a:off x="457200" y="273600"/>
            <a:ext cx="8229240" cy="1144800"/>
          </a:xfrm>
          <a:prstGeom prst="rect">
            <a:avLst/>
          </a:prstGeom>
        </p:spPr>
        <p:txBody>
          <a:bodyPr lIns="0" tIns="0" rIns="0" bIns="0" anchor="ctr">
            <a:spAutoFit/>
          </a:bodyPr>
          <a:lstStyle/>
          <a:p>
            <a:endParaRPr lang="en-US" sz="1800" b="0" strike="noStrike" spc="-1">
              <a:solidFill>
                <a:srgbClr val="000000"/>
              </a:solidFill>
              <a:latin typeface="Arial"/>
            </a:endParaRPr>
          </a:p>
        </p:txBody>
      </p:sp>
      <p:sp>
        <p:nvSpPr>
          <p:cNvPr id="70" name="PlaceHolder 2"/>
          <p:cNvSpPr>
            <a:spLocks noGrp="1"/>
          </p:cNvSpPr>
          <p:nvPr>
            <p:ph type="body"/>
          </p:nvPr>
        </p:nvSpPr>
        <p:spPr>
          <a:xfrm>
            <a:off x="457200" y="1604520"/>
            <a:ext cx="2649600" cy="1896840"/>
          </a:xfrm>
          <a:prstGeom prst="rect">
            <a:avLst/>
          </a:prstGeom>
        </p:spPr>
        <p:txBody>
          <a:bodyPr lIns="0" tIns="0" rIns="0" bIns="0">
            <a:normAutofit/>
          </a:bodyPr>
          <a:lstStyle/>
          <a:p>
            <a:endParaRPr lang="en-US" sz="2800" b="0" strike="noStrike" spc="-1">
              <a:solidFill>
                <a:srgbClr val="000000"/>
              </a:solidFill>
              <a:latin typeface="Arial"/>
            </a:endParaRPr>
          </a:p>
        </p:txBody>
      </p:sp>
      <p:sp>
        <p:nvSpPr>
          <p:cNvPr id="71" name="PlaceHolder 3"/>
          <p:cNvSpPr>
            <a:spLocks noGrp="1"/>
          </p:cNvSpPr>
          <p:nvPr>
            <p:ph type="body"/>
          </p:nvPr>
        </p:nvSpPr>
        <p:spPr>
          <a:xfrm>
            <a:off x="3239640" y="1604520"/>
            <a:ext cx="2649600" cy="1896840"/>
          </a:xfrm>
          <a:prstGeom prst="rect">
            <a:avLst/>
          </a:prstGeom>
        </p:spPr>
        <p:txBody>
          <a:bodyPr lIns="0" tIns="0" rIns="0" bIns="0">
            <a:normAutofit/>
          </a:bodyPr>
          <a:lstStyle/>
          <a:p>
            <a:endParaRPr lang="en-US" sz="2800" b="0" strike="noStrike" spc="-1">
              <a:solidFill>
                <a:srgbClr val="000000"/>
              </a:solidFill>
              <a:latin typeface="Arial"/>
            </a:endParaRPr>
          </a:p>
        </p:txBody>
      </p:sp>
      <p:sp>
        <p:nvSpPr>
          <p:cNvPr id="72" name="PlaceHolder 4"/>
          <p:cNvSpPr>
            <a:spLocks noGrp="1"/>
          </p:cNvSpPr>
          <p:nvPr>
            <p:ph type="body"/>
          </p:nvPr>
        </p:nvSpPr>
        <p:spPr>
          <a:xfrm>
            <a:off x="6022080" y="1604520"/>
            <a:ext cx="2649600" cy="1896840"/>
          </a:xfrm>
          <a:prstGeom prst="rect">
            <a:avLst/>
          </a:prstGeom>
        </p:spPr>
        <p:txBody>
          <a:bodyPr lIns="0" tIns="0" rIns="0" bIns="0">
            <a:normAutofit/>
          </a:bodyPr>
          <a:lstStyle/>
          <a:p>
            <a:endParaRPr lang="en-US" sz="2800" b="0" strike="noStrike" spc="-1">
              <a:solidFill>
                <a:srgbClr val="000000"/>
              </a:solidFill>
              <a:latin typeface="Arial"/>
            </a:endParaRPr>
          </a:p>
        </p:txBody>
      </p:sp>
      <p:sp>
        <p:nvSpPr>
          <p:cNvPr id="73" name="PlaceHolder 5"/>
          <p:cNvSpPr>
            <a:spLocks noGrp="1"/>
          </p:cNvSpPr>
          <p:nvPr>
            <p:ph type="body"/>
          </p:nvPr>
        </p:nvSpPr>
        <p:spPr>
          <a:xfrm>
            <a:off x="457200" y="3682080"/>
            <a:ext cx="2649600" cy="1896840"/>
          </a:xfrm>
          <a:prstGeom prst="rect">
            <a:avLst/>
          </a:prstGeom>
        </p:spPr>
        <p:txBody>
          <a:bodyPr lIns="0" tIns="0" rIns="0" bIns="0">
            <a:normAutofit/>
          </a:bodyPr>
          <a:lstStyle/>
          <a:p>
            <a:endParaRPr lang="en-US" sz="2800" b="0" strike="noStrike" spc="-1">
              <a:solidFill>
                <a:srgbClr val="000000"/>
              </a:solidFill>
              <a:latin typeface="Arial"/>
            </a:endParaRPr>
          </a:p>
        </p:txBody>
      </p:sp>
      <p:sp>
        <p:nvSpPr>
          <p:cNvPr id="74" name="PlaceHolder 6"/>
          <p:cNvSpPr>
            <a:spLocks noGrp="1"/>
          </p:cNvSpPr>
          <p:nvPr>
            <p:ph type="body"/>
          </p:nvPr>
        </p:nvSpPr>
        <p:spPr>
          <a:xfrm>
            <a:off x="3239640" y="3682080"/>
            <a:ext cx="2649600" cy="1896840"/>
          </a:xfrm>
          <a:prstGeom prst="rect">
            <a:avLst/>
          </a:prstGeom>
        </p:spPr>
        <p:txBody>
          <a:bodyPr lIns="0" tIns="0" rIns="0" bIns="0">
            <a:normAutofit/>
          </a:bodyPr>
          <a:lstStyle/>
          <a:p>
            <a:endParaRPr lang="en-US" sz="2800" b="0" strike="noStrike" spc="-1">
              <a:solidFill>
                <a:srgbClr val="000000"/>
              </a:solidFill>
              <a:latin typeface="Arial"/>
            </a:endParaRPr>
          </a:p>
        </p:txBody>
      </p:sp>
      <p:sp>
        <p:nvSpPr>
          <p:cNvPr id="75" name="PlaceHolder 7"/>
          <p:cNvSpPr>
            <a:spLocks noGrp="1"/>
          </p:cNvSpPr>
          <p:nvPr>
            <p:ph type="body"/>
          </p:nvPr>
        </p:nvSpPr>
        <p:spPr>
          <a:xfrm>
            <a:off x="6022080" y="3682080"/>
            <a:ext cx="2649600" cy="1896840"/>
          </a:xfrm>
          <a:prstGeom prst="rect">
            <a:avLst/>
          </a:prstGeom>
        </p:spPr>
        <p:txBody>
          <a:bodyPr lIns="0" tIns="0" rIns="0" bIns="0">
            <a:normAutofit/>
          </a:bodyPr>
          <a:lstStyle/>
          <a:p>
            <a:endParaRPr lang="en-US" sz="2800" b="0" strike="noStrike" spc="-1">
              <a:solidFill>
                <a:srgbClr val="000000"/>
              </a:solidFill>
              <a:latin typeface="Arial"/>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000">
                <a:latin typeface="Arial Rounded MT Bold" pitchFamily="34" charset="0"/>
              </a:defRPr>
            </a:lvl1pPr>
          </a:lstStyle>
          <a:p>
            <a:r>
              <a:rPr lang="en-US" smtClean="0"/>
              <a:t>Click to edit Master title style</a:t>
            </a:r>
            <a:endParaRPr lang="en-GB"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75DEEA70-F2A5-4F11-9D2F-52A27AAB522D}" type="slidenum">
              <a:rPr lang="en-GB"/>
              <a:pPr>
                <a:defRPr/>
              </a:pPr>
              <a:t>‹N°›</a:t>
            </a:fld>
            <a:endParaRPr lang="en-GB"/>
          </a:p>
        </p:txBody>
      </p:sp>
    </p:spTree>
    <p:extLst>
      <p:ext uri="{BB962C8B-B14F-4D97-AF65-F5344CB8AC3E}">
        <p14:creationId xmlns:p14="http://schemas.microsoft.com/office/powerpoint/2010/main" val="152729254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picTx">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30238" y="457200"/>
            <a:ext cx="2949575" cy="1600200"/>
          </a:xfrm>
        </p:spPr>
        <p:txBody>
          <a:bodyPr anchor="b"/>
          <a:lstStyle>
            <a:lvl1pPr>
              <a:defRPr sz="3200"/>
            </a:lvl1pPr>
          </a:lstStyle>
          <a:p>
            <a:r>
              <a:rPr lang="fr-FR" smtClean="0"/>
              <a:t>Modifiez le style du titre</a:t>
            </a:r>
            <a:endParaRPr lang="fr-FR"/>
          </a:p>
        </p:txBody>
      </p:sp>
      <p:sp>
        <p:nvSpPr>
          <p:cNvPr id="3" name="Espace réservé pour une image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smtClean="0"/>
              <a:t>Modifier les styles du texte du masque</a:t>
            </a:r>
          </a:p>
        </p:txBody>
      </p:sp>
      <p:sp>
        <p:nvSpPr>
          <p:cNvPr id="5" name="Espace réservé de la date 4"/>
          <p:cNvSpPr>
            <a:spLocks noGrp="1"/>
          </p:cNvSpPr>
          <p:nvPr>
            <p:ph type="dt" idx="10"/>
          </p:nvPr>
        </p:nvSpPr>
        <p:spPr/>
        <p:txBody>
          <a:bodyPr/>
          <a:lstStyle/>
          <a:p>
            <a:endParaRPr lang="en-GB" sz="2400" b="0" strike="noStrike" spc="-1">
              <a:latin typeface="Times New Roman"/>
            </a:endParaRPr>
          </a:p>
        </p:txBody>
      </p:sp>
      <p:sp>
        <p:nvSpPr>
          <p:cNvPr id="6" name="Espace réservé du pied de page 5"/>
          <p:cNvSpPr>
            <a:spLocks noGrp="1"/>
          </p:cNvSpPr>
          <p:nvPr>
            <p:ph type="ftr" idx="11"/>
          </p:nvPr>
        </p:nvSpPr>
        <p:spPr/>
        <p:txBody>
          <a:bodyPr/>
          <a:lstStyle/>
          <a:p>
            <a:endParaRPr lang="en-GB" sz="2400" b="0" strike="noStrike" spc="-1">
              <a:latin typeface="Times New Roman"/>
            </a:endParaRPr>
          </a:p>
        </p:txBody>
      </p:sp>
      <p:sp>
        <p:nvSpPr>
          <p:cNvPr id="7" name="Espace réservé du numéro de diapositive 6"/>
          <p:cNvSpPr>
            <a:spLocks noGrp="1"/>
          </p:cNvSpPr>
          <p:nvPr>
            <p:ph type="sldNum" idx="12"/>
          </p:nvPr>
        </p:nvSpPr>
        <p:spPr/>
        <p:txBody>
          <a:bodyPr/>
          <a:lstStyle/>
          <a:p>
            <a:pPr>
              <a:lnSpc>
                <a:spcPct val="100000"/>
              </a:lnSpc>
            </a:pPr>
            <a:fld id="{444B57E9-381B-49B4-AF00-88136E0A515C}" type="slidenum">
              <a:rPr lang="en-GB" sz="1800" b="0" strike="noStrike" spc="-1" smtClean="0">
                <a:solidFill>
                  <a:srgbClr val="000000"/>
                </a:solidFill>
                <a:latin typeface="Arial"/>
                <a:ea typeface="DejaVu Sans"/>
              </a:rPr>
              <a:t>‹N°›</a:t>
            </a:fld>
            <a:endParaRPr lang="en-GB" sz="1800" b="0" strike="noStrike" spc="-1">
              <a:latin typeface="Times New Roman"/>
            </a:endParaRPr>
          </a:p>
        </p:txBody>
      </p:sp>
    </p:spTree>
    <p:extLst>
      <p:ext uri="{BB962C8B-B14F-4D97-AF65-F5344CB8AC3E}">
        <p14:creationId xmlns:p14="http://schemas.microsoft.com/office/powerpoint/2010/main" val="7290247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4" name="PlaceHolder 1"/>
          <p:cNvSpPr>
            <a:spLocks noGrp="1"/>
          </p:cNvSpPr>
          <p:nvPr>
            <p:ph type="title"/>
          </p:nvPr>
        </p:nvSpPr>
        <p:spPr>
          <a:xfrm>
            <a:off x="457200" y="273600"/>
            <a:ext cx="8229240" cy="1144800"/>
          </a:xfrm>
          <a:prstGeom prst="rect">
            <a:avLst/>
          </a:prstGeom>
        </p:spPr>
        <p:txBody>
          <a:bodyPr lIns="0" tIns="0" rIns="0" bIns="0" anchor="ctr">
            <a:spAutoFit/>
          </a:bodyPr>
          <a:lstStyle/>
          <a:p>
            <a:endParaRPr lang="en-US" sz="1800" b="0" strike="noStrike" spc="-1">
              <a:solidFill>
                <a:srgbClr val="000000"/>
              </a:solidFill>
              <a:latin typeface="Arial"/>
            </a:endParaRPr>
          </a:p>
        </p:txBody>
      </p:sp>
      <p:sp>
        <p:nvSpPr>
          <p:cNvPr id="5" name="PlaceHolder 2"/>
          <p:cNvSpPr>
            <a:spLocks noGrp="1"/>
          </p:cNvSpPr>
          <p:nvPr>
            <p:ph type="body"/>
          </p:nvPr>
        </p:nvSpPr>
        <p:spPr>
          <a:xfrm>
            <a:off x="457200" y="1604520"/>
            <a:ext cx="8229240" cy="3977280"/>
          </a:xfrm>
          <a:prstGeom prst="rect">
            <a:avLst/>
          </a:prstGeom>
        </p:spPr>
        <p:txBody>
          <a:bodyPr lIns="0" tIns="0" rIns="0" bIns="0">
            <a:normAutofit/>
          </a:bodyPr>
          <a:lstStyle/>
          <a:p>
            <a:endParaRPr lang="en-US" sz="2800" b="0" strike="noStrike" spc="-1">
              <a:solidFill>
                <a:srgbClr val="000000"/>
              </a:solidFill>
              <a:latin typeface="Aria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6" name="PlaceHolder 1"/>
          <p:cNvSpPr>
            <a:spLocks noGrp="1"/>
          </p:cNvSpPr>
          <p:nvPr>
            <p:ph type="title"/>
          </p:nvPr>
        </p:nvSpPr>
        <p:spPr>
          <a:xfrm>
            <a:off x="457200" y="273600"/>
            <a:ext cx="8229240" cy="1144800"/>
          </a:xfrm>
          <a:prstGeom prst="rect">
            <a:avLst/>
          </a:prstGeom>
        </p:spPr>
        <p:txBody>
          <a:bodyPr lIns="0" tIns="0" rIns="0" bIns="0" anchor="ctr">
            <a:spAutoFit/>
          </a:bodyPr>
          <a:lstStyle/>
          <a:p>
            <a:endParaRPr lang="en-US" sz="1800" b="0" strike="noStrike" spc="-1">
              <a:solidFill>
                <a:srgbClr val="000000"/>
              </a:solidFill>
              <a:latin typeface="Arial"/>
            </a:endParaRPr>
          </a:p>
        </p:txBody>
      </p:sp>
      <p:sp>
        <p:nvSpPr>
          <p:cNvPr id="7" name="PlaceHolder 2"/>
          <p:cNvSpPr>
            <a:spLocks noGrp="1"/>
          </p:cNvSpPr>
          <p:nvPr>
            <p:ph type="body"/>
          </p:nvPr>
        </p:nvSpPr>
        <p:spPr>
          <a:xfrm>
            <a:off x="457200" y="1604520"/>
            <a:ext cx="4015800" cy="3977280"/>
          </a:xfrm>
          <a:prstGeom prst="rect">
            <a:avLst/>
          </a:prstGeom>
        </p:spPr>
        <p:txBody>
          <a:bodyPr lIns="0" tIns="0" rIns="0" bIns="0">
            <a:normAutofit/>
          </a:bodyPr>
          <a:lstStyle/>
          <a:p>
            <a:endParaRPr lang="en-US" sz="2800" b="0" strike="noStrike" spc="-1">
              <a:solidFill>
                <a:srgbClr val="000000"/>
              </a:solidFill>
              <a:latin typeface="Arial"/>
            </a:endParaRPr>
          </a:p>
        </p:txBody>
      </p:sp>
      <p:sp>
        <p:nvSpPr>
          <p:cNvPr id="8" name="PlaceHolder 3"/>
          <p:cNvSpPr>
            <a:spLocks noGrp="1"/>
          </p:cNvSpPr>
          <p:nvPr>
            <p:ph type="body"/>
          </p:nvPr>
        </p:nvSpPr>
        <p:spPr>
          <a:xfrm>
            <a:off x="4674240" y="1604520"/>
            <a:ext cx="4015800" cy="3977280"/>
          </a:xfrm>
          <a:prstGeom prst="rect">
            <a:avLst/>
          </a:prstGeom>
        </p:spPr>
        <p:txBody>
          <a:bodyPr lIns="0" tIns="0" rIns="0" bIns="0">
            <a:normAutofit/>
          </a:bodyPr>
          <a:lstStyle/>
          <a:p>
            <a:endParaRPr lang="en-US" sz="2800" b="0" strike="noStrike" spc="-1">
              <a:solidFill>
                <a:srgbClr val="000000"/>
              </a:solidFill>
              <a:latin typeface="Aria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9" name="PlaceHolder 1"/>
          <p:cNvSpPr>
            <a:spLocks noGrp="1"/>
          </p:cNvSpPr>
          <p:nvPr>
            <p:ph type="title"/>
          </p:nvPr>
        </p:nvSpPr>
        <p:spPr>
          <a:xfrm>
            <a:off x="457200" y="273600"/>
            <a:ext cx="8229240" cy="1144800"/>
          </a:xfrm>
          <a:prstGeom prst="rect">
            <a:avLst/>
          </a:prstGeom>
        </p:spPr>
        <p:txBody>
          <a:bodyPr lIns="0" tIns="0" rIns="0" bIns="0" anchor="ctr">
            <a:spAutoFit/>
          </a:bodyPr>
          <a:lstStyle/>
          <a:p>
            <a:endParaRPr lang="en-US" sz="1800" b="0" strike="noStrike" spc="-1">
              <a:solidFill>
                <a:srgbClr val="000000"/>
              </a:solidFill>
              <a:latin typeface="Aria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0" name="PlaceHolder 1"/>
          <p:cNvSpPr>
            <a:spLocks noGrp="1"/>
          </p:cNvSpPr>
          <p:nvPr>
            <p:ph type="subTitle"/>
          </p:nvPr>
        </p:nvSpPr>
        <p:spPr>
          <a:xfrm>
            <a:off x="457200" y="273600"/>
            <a:ext cx="8229240" cy="5307840"/>
          </a:xfrm>
          <a:prstGeom prst="rect">
            <a:avLst/>
          </a:prstGeom>
        </p:spPr>
        <p:txBody>
          <a:bodyPr lIns="0" tIns="0" rIns="0" bIns="0" anchor="ctr">
            <a:spAutoFit/>
          </a:bodyPr>
          <a:lstStyle/>
          <a:p>
            <a:pPr algn="ctr"/>
            <a:endParaRPr lang="en-GB" sz="3200" b="0" strike="noStrike" spc="-1">
              <a:latin typeface="Aria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1" name="PlaceHolder 1"/>
          <p:cNvSpPr>
            <a:spLocks noGrp="1"/>
          </p:cNvSpPr>
          <p:nvPr>
            <p:ph type="title"/>
          </p:nvPr>
        </p:nvSpPr>
        <p:spPr>
          <a:xfrm>
            <a:off x="457200" y="273600"/>
            <a:ext cx="8229240" cy="1144800"/>
          </a:xfrm>
          <a:prstGeom prst="rect">
            <a:avLst/>
          </a:prstGeom>
        </p:spPr>
        <p:txBody>
          <a:bodyPr lIns="0" tIns="0" rIns="0" bIns="0" anchor="ctr">
            <a:spAutoFit/>
          </a:bodyPr>
          <a:lstStyle/>
          <a:p>
            <a:endParaRPr lang="en-US" sz="1800" b="0" strike="noStrike" spc="-1">
              <a:solidFill>
                <a:srgbClr val="000000"/>
              </a:solidFill>
              <a:latin typeface="Arial"/>
            </a:endParaRPr>
          </a:p>
        </p:txBody>
      </p:sp>
      <p:sp>
        <p:nvSpPr>
          <p:cNvPr id="12" name="PlaceHolder 2"/>
          <p:cNvSpPr>
            <a:spLocks noGrp="1"/>
          </p:cNvSpPr>
          <p:nvPr>
            <p:ph type="body"/>
          </p:nvPr>
        </p:nvSpPr>
        <p:spPr>
          <a:xfrm>
            <a:off x="457200" y="1604520"/>
            <a:ext cx="4015800" cy="1896840"/>
          </a:xfrm>
          <a:prstGeom prst="rect">
            <a:avLst/>
          </a:prstGeom>
        </p:spPr>
        <p:txBody>
          <a:bodyPr lIns="0" tIns="0" rIns="0" bIns="0">
            <a:normAutofit/>
          </a:bodyPr>
          <a:lstStyle/>
          <a:p>
            <a:endParaRPr lang="en-US" sz="2800" b="0" strike="noStrike" spc="-1">
              <a:solidFill>
                <a:srgbClr val="000000"/>
              </a:solidFill>
              <a:latin typeface="Arial"/>
            </a:endParaRPr>
          </a:p>
        </p:txBody>
      </p:sp>
      <p:sp>
        <p:nvSpPr>
          <p:cNvPr id="13" name="PlaceHolder 3"/>
          <p:cNvSpPr>
            <a:spLocks noGrp="1"/>
          </p:cNvSpPr>
          <p:nvPr>
            <p:ph type="body"/>
          </p:nvPr>
        </p:nvSpPr>
        <p:spPr>
          <a:xfrm>
            <a:off x="4674240" y="1604520"/>
            <a:ext cx="4015800" cy="3977280"/>
          </a:xfrm>
          <a:prstGeom prst="rect">
            <a:avLst/>
          </a:prstGeom>
        </p:spPr>
        <p:txBody>
          <a:bodyPr lIns="0" tIns="0" rIns="0" bIns="0">
            <a:normAutofit/>
          </a:bodyPr>
          <a:lstStyle/>
          <a:p>
            <a:endParaRPr lang="en-US" sz="2800" b="0" strike="noStrike" spc="-1">
              <a:solidFill>
                <a:srgbClr val="000000"/>
              </a:solidFill>
              <a:latin typeface="Arial"/>
            </a:endParaRPr>
          </a:p>
        </p:txBody>
      </p:sp>
      <p:sp>
        <p:nvSpPr>
          <p:cNvPr id="14" name="PlaceHolder 4"/>
          <p:cNvSpPr>
            <a:spLocks noGrp="1"/>
          </p:cNvSpPr>
          <p:nvPr>
            <p:ph type="body"/>
          </p:nvPr>
        </p:nvSpPr>
        <p:spPr>
          <a:xfrm>
            <a:off x="457200" y="3682080"/>
            <a:ext cx="4015800" cy="1896840"/>
          </a:xfrm>
          <a:prstGeom prst="rect">
            <a:avLst/>
          </a:prstGeom>
        </p:spPr>
        <p:txBody>
          <a:bodyPr lIns="0" tIns="0" rIns="0" bIns="0">
            <a:normAutofit/>
          </a:bodyPr>
          <a:lstStyle/>
          <a:p>
            <a:endParaRPr lang="en-US" sz="2800" b="0" strike="noStrike" spc="-1">
              <a:solidFill>
                <a:srgbClr val="000000"/>
              </a:solidFill>
              <a:latin typeface="Aria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5" name="PlaceHolder 1"/>
          <p:cNvSpPr>
            <a:spLocks noGrp="1"/>
          </p:cNvSpPr>
          <p:nvPr>
            <p:ph type="title"/>
          </p:nvPr>
        </p:nvSpPr>
        <p:spPr>
          <a:xfrm>
            <a:off x="457200" y="273600"/>
            <a:ext cx="8229240" cy="1144800"/>
          </a:xfrm>
          <a:prstGeom prst="rect">
            <a:avLst/>
          </a:prstGeom>
        </p:spPr>
        <p:txBody>
          <a:bodyPr lIns="0" tIns="0" rIns="0" bIns="0" anchor="ctr">
            <a:spAutoFit/>
          </a:bodyPr>
          <a:lstStyle/>
          <a:p>
            <a:endParaRPr lang="en-US" sz="1800" b="0" strike="noStrike" spc="-1">
              <a:solidFill>
                <a:srgbClr val="000000"/>
              </a:solidFill>
              <a:latin typeface="Arial"/>
            </a:endParaRPr>
          </a:p>
        </p:txBody>
      </p:sp>
      <p:sp>
        <p:nvSpPr>
          <p:cNvPr id="16" name="PlaceHolder 2"/>
          <p:cNvSpPr>
            <a:spLocks noGrp="1"/>
          </p:cNvSpPr>
          <p:nvPr>
            <p:ph type="body"/>
          </p:nvPr>
        </p:nvSpPr>
        <p:spPr>
          <a:xfrm>
            <a:off x="457200" y="1604520"/>
            <a:ext cx="4015800" cy="3977280"/>
          </a:xfrm>
          <a:prstGeom prst="rect">
            <a:avLst/>
          </a:prstGeom>
        </p:spPr>
        <p:txBody>
          <a:bodyPr lIns="0" tIns="0" rIns="0" bIns="0">
            <a:normAutofit/>
          </a:bodyPr>
          <a:lstStyle/>
          <a:p>
            <a:endParaRPr lang="en-US" sz="2800" b="0" strike="noStrike" spc="-1">
              <a:solidFill>
                <a:srgbClr val="000000"/>
              </a:solidFill>
              <a:latin typeface="Arial"/>
            </a:endParaRPr>
          </a:p>
        </p:txBody>
      </p:sp>
      <p:sp>
        <p:nvSpPr>
          <p:cNvPr id="17" name="PlaceHolder 3"/>
          <p:cNvSpPr>
            <a:spLocks noGrp="1"/>
          </p:cNvSpPr>
          <p:nvPr>
            <p:ph type="body"/>
          </p:nvPr>
        </p:nvSpPr>
        <p:spPr>
          <a:xfrm>
            <a:off x="4674240" y="1604520"/>
            <a:ext cx="4015800" cy="1896840"/>
          </a:xfrm>
          <a:prstGeom prst="rect">
            <a:avLst/>
          </a:prstGeom>
        </p:spPr>
        <p:txBody>
          <a:bodyPr lIns="0" tIns="0" rIns="0" bIns="0">
            <a:normAutofit/>
          </a:bodyPr>
          <a:lstStyle/>
          <a:p>
            <a:endParaRPr lang="en-US" sz="2800" b="0" strike="noStrike" spc="-1">
              <a:solidFill>
                <a:srgbClr val="000000"/>
              </a:solidFill>
              <a:latin typeface="Arial"/>
            </a:endParaRPr>
          </a:p>
        </p:txBody>
      </p:sp>
      <p:sp>
        <p:nvSpPr>
          <p:cNvPr id="18" name="PlaceHolder 4"/>
          <p:cNvSpPr>
            <a:spLocks noGrp="1"/>
          </p:cNvSpPr>
          <p:nvPr>
            <p:ph type="body"/>
          </p:nvPr>
        </p:nvSpPr>
        <p:spPr>
          <a:xfrm>
            <a:off x="4674240" y="3682080"/>
            <a:ext cx="4015800" cy="1896840"/>
          </a:xfrm>
          <a:prstGeom prst="rect">
            <a:avLst/>
          </a:prstGeom>
        </p:spPr>
        <p:txBody>
          <a:bodyPr lIns="0" tIns="0" rIns="0" bIns="0">
            <a:normAutofit/>
          </a:bodyPr>
          <a:lstStyle/>
          <a:p>
            <a:endParaRPr lang="en-US" sz="2800" b="0" strike="noStrike" spc="-1">
              <a:solidFill>
                <a:srgbClr val="000000"/>
              </a:solidFill>
              <a:latin typeface="Aria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19" name="PlaceHolder 1"/>
          <p:cNvSpPr>
            <a:spLocks noGrp="1"/>
          </p:cNvSpPr>
          <p:nvPr>
            <p:ph type="title"/>
          </p:nvPr>
        </p:nvSpPr>
        <p:spPr>
          <a:xfrm>
            <a:off x="457200" y="273600"/>
            <a:ext cx="8229240" cy="1144800"/>
          </a:xfrm>
          <a:prstGeom prst="rect">
            <a:avLst/>
          </a:prstGeom>
        </p:spPr>
        <p:txBody>
          <a:bodyPr lIns="0" tIns="0" rIns="0" bIns="0" anchor="ctr">
            <a:spAutoFit/>
          </a:bodyPr>
          <a:lstStyle/>
          <a:p>
            <a:endParaRPr lang="en-US" sz="1800" b="0" strike="noStrike" spc="-1">
              <a:solidFill>
                <a:srgbClr val="000000"/>
              </a:solidFill>
              <a:latin typeface="Arial"/>
            </a:endParaRPr>
          </a:p>
        </p:txBody>
      </p:sp>
      <p:sp>
        <p:nvSpPr>
          <p:cNvPr id="20" name="PlaceHolder 2"/>
          <p:cNvSpPr>
            <a:spLocks noGrp="1"/>
          </p:cNvSpPr>
          <p:nvPr>
            <p:ph type="body"/>
          </p:nvPr>
        </p:nvSpPr>
        <p:spPr>
          <a:xfrm>
            <a:off x="457200" y="1604520"/>
            <a:ext cx="4015800" cy="1896840"/>
          </a:xfrm>
          <a:prstGeom prst="rect">
            <a:avLst/>
          </a:prstGeom>
        </p:spPr>
        <p:txBody>
          <a:bodyPr lIns="0" tIns="0" rIns="0" bIns="0">
            <a:normAutofit/>
          </a:bodyPr>
          <a:lstStyle/>
          <a:p>
            <a:endParaRPr lang="en-US" sz="2800" b="0" strike="noStrike" spc="-1">
              <a:solidFill>
                <a:srgbClr val="000000"/>
              </a:solidFill>
              <a:latin typeface="Arial"/>
            </a:endParaRPr>
          </a:p>
        </p:txBody>
      </p:sp>
      <p:sp>
        <p:nvSpPr>
          <p:cNvPr id="21" name="PlaceHolder 3"/>
          <p:cNvSpPr>
            <a:spLocks noGrp="1"/>
          </p:cNvSpPr>
          <p:nvPr>
            <p:ph type="body"/>
          </p:nvPr>
        </p:nvSpPr>
        <p:spPr>
          <a:xfrm>
            <a:off x="4674240" y="1604520"/>
            <a:ext cx="4015800" cy="1896840"/>
          </a:xfrm>
          <a:prstGeom prst="rect">
            <a:avLst/>
          </a:prstGeom>
        </p:spPr>
        <p:txBody>
          <a:bodyPr lIns="0" tIns="0" rIns="0" bIns="0">
            <a:normAutofit/>
          </a:bodyPr>
          <a:lstStyle/>
          <a:p>
            <a:endParaRPr lang="en-US" sz="2800" b="0" strike="noStrike" spc="-1">
              <a:solidFill>
                <a:srgbClr val="000000"/>
              </a:solidFill>
              <a:latin typeface="Arial"/>
            </a:endParaRPr>
          </a:p>
        </p:txBody>
      </p:sp>
      <p:sp>
        <p:nvSpPr>
          <p:cNvPr id="22" name="PlaceHolder 4"/>
          <p:cNvSpPr>
            <a:spLocks noGrp="1"/>
          </p:cNvSpPr>
          <p:nvPr>
            <p:ph type="body"/>
          </p:nvPr>
        </p:nvSpPr>
        <p:spPr>
          <a:xfrm>
            <a:off x="457200" y="3682080"/>
            <a:ext cx="8229240" cy="1896840"/>
          </a:xfrm>
          <a:prstGeom prst="rect">
            <a:avLst/>
          </a:prstGeom>
        </p:spPr>
        <p:txBody>
          <a:bodyPr lIns="0" tIns="0" rIns="0" bIns="0">
            <a:normAutofit/>
          </a:bodyPr>
          <a:lstStyle/>
          <a:p>
            <a:endParaRPr lang="en-US" sz="2800" b="0" strike="noStrike" spc="-1">
              <a:solidFill>
                <a:srgbClr val="000000"/>
              </a:solidFill>
              <a:latin typeface="Arial"/>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13" Type="http://schemas.openxmlformats.org/officeDocument/2006/relationships/slideLayout" Target="../slideLayouts/slideLayout27.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slideLayout" Target="../slideLayouts/slideLayout26.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5" Type="http://schemas.openxmlformats.org/officeDocument/2006/relationships/theme" Target="../theme/theme2.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 Id="rId14" Type="http://schemas.openxmlformats.org/officeDocument/2006/relationships/slideLayout" Target="../slideLayouts/slideLayout2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PlaceHolder 1"/>
          <p:cNvSpPr>
            <a:spLocks noGrp="1"/>
          </p:cNvSpPr>
          <p:nvPr>
            <p:ph type="title"/>
          </p:nvPr>
        </p:nvSpPr>
        <p:spPr>
          <a:xfrm>
            <a:off x="628560" y="454680"/>
            <a:ext cx="7886160" cy="1145160"/>
          </a:xfrm>
          <a:prstGeom prst="rect">
            <a:avLst/>
          </a:prstGeom>
        </p:spPr>
        <p:txBody>
          <a:bodyPr lIns="0" tIns="0" rIns="0" bIns="0" anchor="ctr">
            <a:spAutoFit/>
          </a:bodyPr>
          <a:lstStyle/>
          <a:p>
            <a:r>
              <a:rPr lang="en-US" sz="4400" b="0" strike="noStrike" spc="-1">
                <a:solidFill>
                  <a:srgbClr val="000000"/>
                </a:solidFill>
                <a:latin typeface="Arial"/>
              </a:rPr>
              <a:t>Click to edit the title text format</a:t>
            </a:r>
          </a:p>
        </p:txBody>
      </p:sp>
      <p:sp>
        <p:nvSpPr>
          <p:cNvPr id="3" name="PlaceHolder 2"/>
          <p:cNvSpPr>
            <a:spLocks noGrp="1"/>
          </p:cNvSpPr>
          <p:nvPr>
            <p:ph type="body"/>
          </p:nvPr>
        </p:nvSpPr>
        <p:spPr>
          <a:xfrm>
            <a:off x="457200" y="1604520"/>
            <a:ext cx="8229240" cy="3977280"/>
          </a:xfrm>
          <a:prstGeom prst="rect">
            <a:avLst/>
          </a:prstGeom>
        </p:spPr>
        <p:txBody>
          <a:bodyPr lIns="0" tIns="0" rIns="0" bIns="0">
            <a:normAutofit/>
          </a:bodyPr>
          <a:lstStyle/>
          <a:p>
            <a:pPr marL="432000" indent="-324000">
              <a:spcBef>
                <a:spcPts val="1417"/>
              </a:spcBef>
              <a:buClr>
                <a:srgbClr val="000000"/>
              </a:buClr>
              <a:buSzPct val="45000"/>
              <a:buFont typeface="Wingdings" charset="2"/>
              <a:buChar char=""/>
            </a:pPr>
            <a:r>
              <a:rPr lang="en-US" sz="2800" b="0" strike="noStrike" spc="-1">
                <a:solidFill>
                  <a:srgbClr val="000000"/>
                </a:solidFill>
                <a:latin typeface="Arial"/>
              </a:rPr>
              <a:t>Click to edit the outline text format</a:t>
            </a:r>
          </a:p>
          <a:p>
            <a:pPr marL="864000" lvl="1" indent="-324000">
              <a:spcBef>
                <a:spcPts val="1134"/>
              </a:spcBef>
              <a:buClr>
                <a:srgbClr val="000000"/>
              </a:buClr>
              <a:buSzPct val="75000"/>
              <a:buFont typeface="Symbol" charset="2"/>
              <a:buChar char=""/>
            </a:pPr>
            <a:r>
              <a:rPr lang="en-US" sz="2000" b="0" strike="noStrike" spc="-1">
                <a:solidFill>
                  <a:srgbClr val="000000"/>
                </a:solidFill>
                <a:latin typeface="Arial"/>
              </a:rPr>
              <a:t>Second Outline Level</a:t>
            </a:r>
          </a:p>
          <a:p>
            <a:pPr marL="1296000" lvl="2" indent="-288000">
              <a:spcBef>
                <a:spcPts val="850"/>
              </a:spcBef>
              <a:buClr>
                <a:srgbClr val="000000"/>
              </a:buClr>
              <a:buSzPct val="45000"/>
              <a:buFont typeface="Wingdings" charset="2"/>
              <a:buChar char=""/>
            </a:pPr>
            <a:r>
              <a:rPr lang="en-US" sz="1800" b="0" strike="noStrike" spc="-1">
                <a:solidFill>
                  <a:srgbClr val="000000"/>
                </a:solidFill>
                <a:latin typeface="Arial"/>
              </a:rPr>
              <a:t>Third Outline Level</a:t>
            </a:r>
          </a:p>
          <a:p>
            <a:pPr marL="1728000" lvl="3" indent="-216000">
              <a:spcBef>
                <a:spcPts val="567"/>
              </a:spcBef>
              <a:buClr>
                <a:srgbClr val="000000"/>
              </a:buClr>
              <a:buSzPct val="75000"/>
              <a:buFont typeface="Symbol" charset="2"/>
              <a:buChar char=""/>
            </a:pPr>
            <a:r>
              <a:rPr lang="en-US" sz="1800" b="0" strike="noStrike" spc="-1">
                <a:solidFill>
                  <a:srgbClr val="000000"/>
                </a:solidFill>
                <a:latin typeface="Arial"/>
              </a:rPr>
              <a:t>Fourth Outline Level</a:t>
            </a:r>
          </a:p>
          <a:p>
            <a:pPr marL="2160000" lvl="4" indent="-216000">
              <a:spcBef>
                <a:spcPts val="283"/>
              </a:spcBef>
              <a:buClr>
                <a:srgbClr val="000000"/>
              </a:buClr>
              <a:buSzPct val="45000"/>
              <a:buFont typeface="Wingdings" charset="2"/>
              <a:buChar char=""/>
            </a:pPr>
            <a:r>
              <a:rPr lang="en-US" sz="2000" b="0" strike="noStrike" spc="-1">
                <a:solidFill>
                  <a:srgbClr val="000000"/>
                </a:solidFill>
                <a:latin typeface="Arial"/>
              </a:rPr>
              <a:t>Fifth Outline Level</a:t>
            </a:r>
          </a:p>
          <a:p>
            <a:pPr marL="2592000" lvl="5" indent="-216000">
              <a:spcBef>
                <a:spcPts val="283"/>
              </a:spcBef>
              <a:buClr>
                <a:srgbClr val="000000"/>
              </a:buClr>
              <a:buSzPct val="45000"/>
              <a:buFont typeface="Wingdings" charset="2"/>
              <a:buChar char=""/>
            </a:pPr>
            <a:r>
              <a:rPr lang="en-US" sz="2000" b="0" strike="noStrike" spc="-1">
                <a:solidFill>
                  <a:srgbClr val="000000"/>
                </a:solidFill>
                <a:latin typeface="Arial"/>
              </a:rPr>
              <a:t>Sixth Outline Level</a:t>
            </a:r>
          </a:p>
          <a:p>
            <a:pPr marL="3024000" lvl="6" indent="-216000">
              <a:spcBef>
                <a:spcPts val="283"/>
              </a:spcBef>
              <a:buClr>
                <a:srgbClr val="000000"/>
              </a:buClr>
              <a:buSzPct val="45000"/>
              <a:buFont typeface="Wingdings" charset="2"/>
              <a:buChar char=""/>
            </a:pPr>
            <a:r>
              <a:rPr lang="en-US" sz="2000" b="0" strike="noStrike" spc="-1">
                <a:solidFill>
                  <a:srgbClr val="000000"/>
                </a:solidFill>
                <a:latin typeface="Arial"/>
              </a:rPr>
              <a:t>Seventh Outline Level</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799" r:id="rId13"/>
    <p:sldLayoutId id="2147483800" r:id="rId14"/>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8" name="PlaceHolder 1"/>
          <p:cNvSpPr>
            <a:spLocks noGrp="1"/>
          </p:cNvSpPr>
          <p:nvPr>
            <p:ph type="title"/>
          </p:nvPr>
        </p:nvSpPr>
        <p:spPr>
          <a:xfrm>
            <a:off x="457200" y="273600"/>
            <a:ext cx="8229240" cy="1144800"/>
          </a:xfrm>
          <a:prstGeom prst="rect">
            <a:avLst/>
          </a:prstGeom>
        </p:spPr>
        <p:txBody>
          <a:bodyPr lIns="0" tIns="0" rIns="0" bIns="0" anchor="ctr">
            <a:noAutofit/>
          </a:bodyPr>
          <a:lstStyle/>
          <a:p>
            <a:r>
              <a:rPr lang="en-US" sz="1800" b="0" strike="noStrike" spc="-1">
                <a:solidFill>
                  <a:srgbClr val="000000"/>
                </a:solidFill>
                <a:latin typeface="Arial"/>
              </a:rPr>
              <a:t>Click to edit the title text format</a:t>
            </a:r>
          </a:p>
        </p:txBody>
      </p:sp>
      <p:sp>
        <p:nvSpPr>
          <p:cNvPr id="39" name="PlaceHolder 2"/>
          <p:cNvSpPr>
            <a:spLocks noGrp="1"/>
          </p:cNvSpPr>
          <p:nvPr>
            <p:ph type="body"/>
          </p:nvPr>
        </p:nvSpPr>
        <p:spPr>
          <a:xfrm>
            <a:off x="457200" y="1604520"/>
            <a:ext cx="8229240" cy="3977280"/>
          </a:xfrm>
          <a:prstGeom prst="rect">
            <a:avLst/>
          </a:prstGeom>
        </p:spPr>
        <p:txBody>
          <a:bodyPr lIns="0" tIns="0" rIns="0" bIns="0">
            <a:normAutofit/>
          </a:bodyPr>
          <a:lstStyle/>
          <a:p>
            <a:pPr marL="432000" indent="-324000">
              <a:spcBef>
                <a:spcPts val="1417"/>
              </a:spcBef>
              <a:buClr>
                <a:srgbClr val="000000"/>
              </a:buClr>
              <a:buSzPct val="45000"/>
              <a:buFont typeface="Wingdings" charset="2"/>
              <a:buChar char=""/>
            </a:pPr>
            <a:r>
              <a:rPr lang="en-US" sz="2800" b="0" strike="noStrike" spc="-1">
                <a:solidFill>
                  <a:srgbClr val="000000"/>
                </a:solidFill>
                <a:latin typeface="Arial"/>
              </a:rPr>
              <a:t>Click to edit the outline text format</a:t>
            </a:r>
          </a:p>
          <a:p>
            <a:pPr marL="864000" lvl="1" indent="-324000">
              <a:spcBef>
                <a:spcPts val="1134"/>
              </a:spcBef>
              <a:buClr>
                <a:srgbClr val="000000"/>
              </a:buClr>
              <a:buSzPct val="75000"/>
              <a:buFont typeface="Symbol" charset="2"/>
              <a:buChar char=""/>
            </a:pPr>
            <a:r>
              <a:rPr lang="en-US" sz="2000" b="0" strike="noStrike" spc="-1">
                <a:solidFill>
                  <a:srgbClr val="000000"/>
                </a:solidFill>
                <a:latin typeface="Arial"/>
              </a:rPr>
              <a:t>Second Outline Level</a:t>
            </a:r>
          </a:p>
          <a:p>
            <a:pPr marL="1296000" lvl="2" indent="-288000">
              <a:spcBef>
                <a:spcPts val="850"/>
              </a:spcBef>
              <a:buClr>
                <a:srgbClr val="000000"/>
              </a:buClr>
              <a:buSzPct val="45000"/>
              <a:buFont typeface="Wingdings" charset="2"/>
              <a:buChar char=""/>
            </a:pPr>
            <a:r>
              <a:rPr lang="en-US" sz="1800" b="0" strike="noStrike" spc="-1">
                <a:solidFill>
                  <a:srgbClr val="000000"/>
                </a:solidFill>
                <a:latin typeface="Arial"/>
              </a:rPr>
              <a:t>Third Outline Level</a:t>
            </a:r>
          </a:p>
          <a:p>
            <a:pPr marL="1728000" lvl="3" indent="-216000">
              <a:spcBef>
                <a:spcPts val="567"/>
              </a:spcBef>
              <a:buClr>
                <a:srgbClr val="000000"/>
              </a:buClr>
              <a:buSzPct val="75000"/>
              <a:buFont typeface="Symbol" charset="2"/>
              <a:buChar char=""/>
            </a:pPr>
            <a:r>
              <a:rPr lang="en-US" sz="1800" b="0" strike="noStrike" spc="-1">
                <a:solidFill>
                  <a:srgbClr val="000000"/>
                </a:solidFill>
                <a:latin typeface="Arial"/>
              </a:rPr>
              <a:t>Fourth Outline Level</a:t>
            </a:r>
          </a:p>
          <a:p>
            <a:pPr marL="2160000" lvl="4" indent="-216000">
              <a:spcBef>
                <a:spcPts val="283"/>
              </a:spcBef>
              <a:buClr>
                <a:srgbClr val="000000"/>
              </a:buClr>
              <a:buSzPct val="45000"/>
              <a:buFont typeface="Wingdings" charset="2"/>
              <a:buChar char=""/>
            </a:pPr>
            <a:r>
              <a:rPr lang="en-US" sz="2000" b="0" strike="noStrike" spc="-1">
                <a:solidFill>
                  <a:srgbClr val="000000"/>
                </a:solidFill>
                <a:latin typeface="Arial"/>
              </a:rPr>
              <a:t>Fifth Outline Level</a:t>
            </a:r>
          </a:p>
          <a:p>
            <a:pPr marL="2592000" lvl="5" indent="-216000">
              <a:spcBef>
                <a:spcPts val="283"/>
              </a:spcBef>
              <a:buClr>
                <a:srgbClr val="000000"/>
              </a:buClr>
              <a:buSzPct val="45000"/>
              <a:buFont typeface="Wingdings" charset="2"/>
              <a:buChar char=""/>
            </a:pPr>
            <a:r>
              <a:rPr lang="en-US" sz="2000" b="0" strike="noStrike" spc="-1">
                <a:solidFill>
                  <a:srgbClr val="000000"/>
                </a:solidFill>
                <a:latin typeface="Arial"/>
              </a:rPr>
              <a:t>Sixth Outline Level</a:t>
            </a:r>
          </a:p>
          <a:p>
            <a:pPr marL="3024000" lvl="6" indent="-216000">
              <a:spcBef>
                <a:spcPts val="283"/>
              </a:spcBef>
              <a:buClr>
                <a:srgbClr val="000000"/>
              </a:buClr>
              <a:buSzPct val="45000"/>
              <a:buFont typeface="Wingdings" charset="2"/>
              <a:buChar char=""/>
            </a:pPr>
            <a:r>
              <a:rPr lang="en-US" sz="2000" b="0" strike="noStrike" spc="-1">
                <a:solidFill>
                  <a:srgbClr val="000000"/>
                </a:solidFill>
                <a:latin typeface="Arial"/>
              </a:rPr>
              <a:t>Seventh Outline Level</a:t>
            </a:r>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 id="2147483791" r:id="rId13"/>
    <p:sldLayoutId id="2147483798" r:id="rId14"/>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3.xml"/><Relationship Id="rId5" Type="http://schemas.openxmlformats.org/officeDocument/2006/relationships/image" Target="../media/image3.wmf"/><Relationship Id="rId4" Type="http://schemas.openxmlformats.org/officeDocument/2006/relationships/image" Target="../media/image2.wmf"/></Relationships>
</file>

<file path=ppt/slides/_rels/slide10.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image" Target="../media/image14.png"/><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3" Type="http://schemas.openxmlformats.org/officeDocument/2006/relationships/hyperlink" Target="https://pubs.acs.org/action/doSearch?field1=Contrib&amp;text1=TIMOTHY+J.++WALLINGTON" TargetMode="External"/><Relationship Id="rId2" Type="http://schemas.openxmlformats.org/officeDocument/2006/relationships/image" Target="../media/image14.png"/><Relationship Id="rId1" Type="http://schemas.openxmlformats.org/officeDocument/2006/relationships/slideLayout" Target="../slideLayouts/slideLayout13.xml"/><Relationship Id="rId5" Type="http://schemas.openxmlformats.org/officeDocument/2006/relationships/image" Target="../media/image15.png"/><Relationship Id="rId4" Type="http://schemas.openxmlformats.org/officeDocument/2006/relationships/hyperlink" Target="https://doi.org/10.1021/es00056a714"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3" Type="http://schemas.openxmlformats.org/officeDocument/2006/relationships/image" Target="../media/image16.png"/><Relationship Id="rId7" Type="http://schemas.openxmlformats.org/officeDocument/2006/relationships/image" Target="../media/image12.jpg"/><Relationship Id="rId2" Type="http://schemas.openxmlformats.org/officeDocument/2006/relationships/notesSlide" Target="../notesSlides/notesSlide4.xml"/><Relationship Id="rId1" Type="http://schemas.openxmlformats.org/officeDocument/2006/relationships/slideLayout" Target="../slideLayouts/slideLayout14.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s>
</file>

<file path=ppt/slides/_rels/slide14.xml.rels><?xml version="1.0" encoding="UTF-8" standalone="yes"?>
<Relationships xmlns="http://schemas.openxmlformats.org/package/2006/relationships"><Relationship Id="rId3" Type="http://schemas.openxmlformats.org/officeDocument/2006/relationships/image" Target="../media/image21.png"/><Relationship Id="rId7" Type="http://schemas.openxmlformats.org/officeDocument/2006/relationships/hyperlink" Target="https://repository.library.noaa.gov/" TargetMode="External"/><Relationship Id="rId2" Type="http://schemas.openxmlformats.org/officeDocument/2006/relationships/image" Target="../media/image20.png"/><Relationship Id="rId1" Type="http://schemas.openxmlformats.org/officeDocument/2006/relationships/slideLayout" Target="../slideLayouts/slideLayout2.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png"/></Relationships>
</file>

<file path=ppt/slides/_rels/slide15.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14.xml"/><Relationship Id="rId5" Type="http://schemas.openxmlformats.org/officeDocument/2006/relationships/image" Target="../media/image12.jpg"/><Relationship Id="rId4" Type="http://schemas.openxmlformats.org/officeDocument/2006/relationships/image" Target="../media/image27.png"/></Relationships>
</file>

<file path=ppt/slides/_rels/slide16.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14.xml"/><Relationship Id="rId4" Type="http://schemas.openxmlformats.org/officeDocument/2006/relationships/image" Target="../media/image14.png"/></Relationships>
</file>

<file path=ppt/slides/_rels/slide17.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3.xml"/><Relationship Id="rId5" Type="http://schemas.openxmlformats.org/officeDocument/2006/relationships/image" Target="../media/image10.png"/><Relationship Id="rId4" Type="http://schemas.openxmlformats.org/officeDocument/2006/relationships/image" Target="../media/image32.pn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3" Type="http://schemas.openxmlformats.org/officeDocument/2006/relationships/image" Target="../media/image34.emf"/><Relationship Id="rId2" Type="http://schemas.openxmlformats.org/officeDocument/2006/relationships/image" Target="../media/image33.emf"/><Relationship Id="rId1" Type="http://schemas.openxmlformats.org/officeDocument/2006/relationships/slideLayout" Target="../slideLayouts/slideLayout15.xml"/><Relationship Id="rId6" Type="http://schemas.openxmlformats.org/officeDocument/2006/relationships/image" Target="../media/image37.png"/><Relationship Id="rId5" Type="http://schemas.openxmlformats.org/officeDocument/2006/relationships/image" Target="../media/image36.emf"/><Relationship Id="rId4" Type="http://schemas.openxmlformats.org/officeDocument/2006/relationships/image" Target="../media/image35.emf"/></Relationships>
</file>

<file path=ppt/slides/_rels/slide25.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0.xml"/><Relationship Id="rId1" Type="http://schemas.openxmlformats.org/officeDocument/2006/relationships/slideLayout" Target="../slideLayouts/slideLayout15.xml"/></Relationships>
</file>

<file path=ppt/slides/_rels/slide26.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chart" Target="../charts/chart2.xml"/><Relationship Id="rId1" Type="http://schemas.openxmlformats.org/officeDocument/2006/relationships/slideLayout" Target="../slideLayouts/slideLayout15.xml"/></Relationships>
</file>

<file path=ppt/slides/_rels/slide27.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15.xml"/></Relationships>
</file>

<file path=ppt/slides/_rels/slide28.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15.xml"/></Relationships>
</file>

<file path=ppt/slides/_rels/slide29.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15.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slideLayout" Target="../slideLayouts/slideLayout1.xml"/><Relationship Id="rId1" Type="http://schemas.openxmlformats.org/officeDocument/2006/relationships/tags" Target="../tags/tag1.xml"/><Relationship Id="rId4" Type="http://schemas.openxmlformats.org/officeDocument/2006/relationships/image" Target="../media/image5.jpeg"/></Relationships>
</file>

<file path=ppt/slides/_rels/slide30.xml.rels><?xml version="1.0" encoding="UTF-8" standalone="yes"?>
<Relationships xmlns="http://schemas.openxmlformats.org/package/2006/relationships"><Relationship Id="rId3" Type="http://schemas.openxmlformats.org/officeDocument/2006/relationships/hyperlink" Target="https://echa.europa.eu/candidate-list-table" TargetMode="External"/><Relationship Id="rId2" Type="http://schemas.openxmlformats.org/officeDocument/2006/relationships/hyperlink" Target="https://echa.europa.eu/-/echa-publishes-pfas-restriction-proposal" TargetMode="External"/><Relationship Id="rId1" Type="http://schemas.openxmlformats.org/officeDocument/2006/relationships/slideLayout" Target="../slideLayouts/slideLayout16.xml"/><Relationship Id="rId5" Type="http://schemas.openxmlformats.org/officeDocument/2006/relationships/hyperlink" Target="https://echa.europa.eu/hot-topics/perfluoroalkyl-chemicals-pfas" TargetMode="External"/><Relationship Id="rId4" Type="http://schemas.openxmlformats.org/officeDocument/2006/relationships/hyperlink" Target="https://echa.europa.eu/documents/10162/d2f7fce1-b089-c4fd-1101-2601f53a07d1" TargetMode="External"/></Relationships>
</file>

<file path=ppt/slides/_rels/slide31.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image" Target="../media/image10.jpg"/><Relationship Id="rId1" Type="http://schemas.openxmlformats.org/officeDocument/2006/relationships/slideLayout" Target="../slideLayouts/slideLayout16.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33.xml.rels><?xml version="1.0" encoding="UTF-8" standalone="yes"?>
<Relationships xmlns="http://schemas.openxmlformats.org/package/2006/relationships"><Relationship Id="rId3" Type="http://schemas.openxmlformats.org/officeDocument/2006/relationships/image" Target="../media/image39.jpeg"/><Relationship Id="rId7" Type="http://schemas.openxmlformats.org/officeDocument/2006/relationships/image" Target="../media/image43.jpeg"/><Relationship Id="rId2" Type="http://schemas.openxmlformats.org/officeDocument/2006/relationships/slideLayout" Target="../slideLayouts/slideLayout15.xml"/><Relationship Id="rId1" Type="http://schemas.openxmlformats.org/officeDocument/2006/relationships/tags" Target="../tags/tag2.xml"/><Relationship Id="rId6" Type="http://schemas.openxmlformats.org/officeDocument/2006/relationships/image" Target="../media/image42.jpeg"/><Relationship Id="rId5" Type="http://schemas.openxmlformats.org/officeDocument/2006/relationships/image" Target="../media/image41.jpeg"/><Relationship Id="rId4" Type="http://schemas.openxmlformats.org/officeDocument/2006/relationships/image" Target="../media/image40.jpeg"/></Relationships>
</file>

<file path=ppt/slides/_rels/slide34.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slideLayout" Target="../slideLayouts/slideLayout15.xml"/><Relationship Id="rId1" Type="http://schemas.openxmlformats.org/officeDocument/2006/relationships/tags" Target="../tags/tag3.xml"/><Relationship Id="rId4" Type="http://schemas.openxmlformats.org/officeDocument/2006/relationships/image" Target="../media/image45.jpeg"/></Relationships>
</file>

<file path=ppt/slides/_rels/slide35.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28.xml"/></Relationships>
</file>

<file path=ppt/slides/_rels/slide36.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28.xml"/></Relationships>
</file>

<file path=ppt/slides/_rels/slide37.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28.xml"/></Relationships>
</file>

<file path=ppt/slides/_rels/slide38.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9.png"/><Relationship Id="rId1" Type="http://schemas.openxmlformats.org/officeDocument/2006/relationships/slideLayout" Target="../slideLayouts/slideLayout28.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4.xml"/><Relationship Id="rId4" Type="http://schemas.openxmlformats.org/officeDocument/2006/relationships/hyperlink" Target="https://e-publishing.cern.ch/index.php/CERN_Environment_Report/issue/view/102" TargetMode="External"/></Relationships>
</file>

<file path=ppt/slides/_rels/slide40.xml.rels><?xml version="1.0" encoding="UTF-8" standalone="yes"?>
<Relationships xmlns="http://schemas.openxmlformats.org/package/2006/relationships"><Relationship Id="rId8" Type="http://schemas.openxmlformats.org/officeDocument/2006/relationships/hyperlink" Target="https://doi.org/10.1016/j.nima.2005.11.221" TargetMode="External"/><Relationship Id="rId3" Type="http://schemas.openxmlformats.org/officeDocument/2006/relationships/hyperlink" Target="https://indico.cern.ch/event/999799/contributions/4204191/attachments/2236047/3789965/BMandelli_ECFA.pdf" TargetMode="External"/><Relationship Id="rId7" Type="http://schemas.openxmlformats.org/officeDocument/2006/relationships/hyperlink" Target="http://static6.arrow.com/aropdfconversion/a7116f41dfdd5b79d2eb7b40afd687f8af23d8ef/mediawebserver(563).pdf" TargetMode="External"/><Relationship Id="rId2" Type="http://schemas.openxmlformats.org/officeDocument/2006/relationships/hyperlink" Target="https://doi.org/10.25325/CERN-Environment-2020-001" TargetMode="External"/><Relationship Id="rId1" Type="http://schemas.openxmlformats.org/officeDocument/2006/relationships/slideLayout" Target="../slideLayouts/slideLayout28.xml"/><Relationship Id="rId6" Type="http://schemas.openxmlformats.org/officeDocument/2006/relationships/hyperlink" Target="https://indico.cern.ch/event/1094055/contributions/4932286/attachments/2508724/4311387/RICH2022_C4F10_dallatorre.pdf" TargetMode="External"/><Relationship Id="rId5" Type="http://schemas.openxmlformats.org/officeDocument/2006/relationships/hyperlink" Target="https://indico.cern.ch/event/1155238/attachments/2436920/4173752/EP-DT%20Seminar%20May%202022.pdf" TargetMode="External"/><Relationship Id="rId10" Type="http://schemas.openxmlformats.org/officeDocument/2006/relationships/hyperlink" Target="https://doi.org/10.1016/j.nima.2014.08.005" TargetMode="External"/><Relationship Id="rId4" Type="http://schemas.openxmlformats.org/officeDocument/2006/relationships/hyperlink" Target="https://indico.cern.ch/event/1022051/contributions/4325947/" TargetMode="External"/><Relationship Id="rId9" Type="http://schemas.openxmlformats.org/officeDocument/2006/relationships/hyperlink" Target="https://www.synquestlabs.com/Home/ProductDetail?SearchText=Octafluorotetrahydrofuran" TargetMode="External"/></Relationships>
</file>

<file path=ppt/slides/_rels/slide41.xml.rels><?xml version="1.0" encoding="UTF-8" standalone="yes"?>
<Relationships xmlns="http://schemas.openxmlformats.org/package/2006/relationships"><Relationship Id="rId8" Type="http://schemas.openxmlformats.org/officeDocument/2006/relationships/hyperlink" Target="https://indico.cern.ch/event/1022051/contributions/4333562/attachments/2231064/3780374/LHCb-RICH-Current-GasRadiators-April-2021.pdf" TargetMode="External"/><Relationship Id="rId13" Type="http://schemas.openxmlformats.org/officeDocument/2006/relationships/hyperlink" Target="https://doi.org/10.1016/j.nima.2017.01.014" TargetMode="External"/><Relationship Id="rId3" Type="http://schemas.openxmlformats.org/officeDocument/2006/relationships/hyperlink" Target="https://www.3m.com/3M/en_US/p/c/b/novec/?Ntt=novec" TargetMode="External"/><Relationship Id="rId7" Type="http://schemas.openxmlformats.org/officeDocument/2006/relationships/hyperlink" Target="https://www.nist.gov/system/files/documents/el/fire_research/R0301570.pdf" TargetMode="External"/><Relationship Id="rId12" Type="http://schemas.openxmlformats.org/officeDocument/2006/relationships/hyperlink" Target="https://doi.org/10.1016/0168-9002(88)90912-6" TargetMode="External"/><Relationship Id="rId2" Type="http://schemas.openxmlformats.org/officeDocument/2006/relationships/hyperlink" Target="https://doi.org/10.5194/acp-19-3481-2019" TargetMode="External"/><Relationship Id="rId1" Type="http://schemas.openxmlformats.org/officeDocument/2006/relationships/slideLayout" Target="../slideLayouts/slideLayout28.xml"/><Relationship Id="rId6" Type="http://schemas.openxmlformats.org/officeDocument/2006/relationships/hyperlink" Target="https://multimedia.3m.com/mws/media/1132123O/3m-novec-5110-insulating-gas.pdf" TargetMode="External"/><Relationship Id="rId11" Type="http://schemas.openxmlformats.org/officeDocument/2006/relationships/hyperlink" Target="https://link.springer.com/article/10.1393/ncr/i2006-10004-6" TargetMode="External"/><Relationship Id="rId5" Type="http://schemas.openxmlformats.org/officeDocument/2006/relationships/hyperlink" Target="https://multimedia.3m.com/mws/media/124688O/3m-novec-1230-fire-protection-fluid.pdf" TargetMode="External"/><Relationship Id="rId10" Type="http://schemas.openxmlformats.org/officeDocument/2006/relationships/hyperlink" Target="https://doi.org/10.1016/j.nima.2017.02.061" TargetMode="External"/><Relationship Id="rId4" Type="http://schemas.openxmlformats.org/officeDocument/2006/relationships/hyperlink" Target="https://multimedia.3m.com/mws/media/569865O/3m-novec-engineered-fluid-649.pdf" TargetMode="External"/><Relationship Id="rId9" Type="http://schemas.openxmlformats.org/officeDocument/2006/relationships/hyperlink" Target="https://indico.cern.ch/event/1022051/contributions/4319538/attachments/2231436/3781060/LHCb-RICH-Future-Radiators.pdf" TargetMode="External"/></Relationships>
</file>

<file path=ppt/slides/_rels/slide42.xml.rels><?xml version="1.0" encoding="UTF-8" standalone="yes"?>
<Relationships xmlns="http://schemas.openxmlformats.org/package/2006/relationships"><Relationship Id="rId8" Type="http://schemas.openxmlformats.org/officeDocument/2006/relationships/hyperlink" Target="https://iopscience.iop.org/article/10.1088/1748-0221/17/07/P07013/pdf" TargetMode="External"/><Relationship Id="rId13" Type="http://schemas.openxmlformats.org/officeDocument/2006/relationships/hyperlink" Target="https://echa.europa.eu/hot-topics/perfluoroalkyl-chemicals-pfas" TargetMode="External"/><Relationship Id="rId3" Type="http://schemas.openxmlformats.org/officeDocument/2006/relationships/hyperlink" Target="https://doi.org/10.1016/j.nima.2008.07.077" TargetMode="External"/><Relationship Id="rId7" Type="http://schemas.openxmlformats.org/officeDocument/2006/relationships/hyperlink" Target="http://dx.doi.org/10.1016/j.nima.2014.07.005" TargetMode="External"/><Relationship Id="rId12" Type="http://schemas.openxmlformats.org/officeDocument/2006/relationships/hyperlink" Target="https://echa.europa.eu/documents/10162/d2f7fce1-b089-c4fd-1101-2601f53a07d1" TargetMode="External"/><Relationship Id="rId2" Type="http://schemas.openxmlformats.org/officeDocument/2006/relationships/hyperlink" Target="https://doi.org/10.3390/instruments5010006" TargetMode="External"/><Relationship Id="rId1" Type="http://schemas.openxmlformats.org/officeDocument/2006/relationships/slideLayout" Target="../slideLayouts/slideLayout28.xml"/><Relationship Id="rId6" Type="http://schemas.openxmlformats.org/officeDocument/2006/relationships/hyperlink" Target="https://doi.org/10.1016/j.nima.2015.04.020" TargetMode="External"/><Relationship Id="rId11" Type="http://schemas.openxmlformats.org/officeDocument/2006/relationships/hyperlink" Target="https://echa.europa.eu/candidate-list-table" TargetMode="External"/><Relationship Id="rId5" Type="http://schemas.openxmlformats.org/officeDocument/2006/relationships/hyperlink" Target="http://www.senscomp.com/ultrasonic-sensors/" TargetMode="External"/><Relationship Id="rId10" Type="http://schemas.openxmlformats.org/officeDocument/2006/relationships/hyperlink" Target="https://echa.europa.eu/-/echa-publishes-pfas-restriction-proposal" TargetMode="External"/><Relationship Id="rId4" Type="http://schemas.openxmlformats.org/officeDocument/2006/relationships/hyperlink" Target="http://cds.cern.ch/record/1204565/files/CERN-THESIS-2009-071.pdf" TargetMode="External"/><Relationship Id="rId9" Type="http://schemas.openxmlformats.org/officeDocument/2006/relationships/hyperlink" Target="https://iopscience.iop.org/article/10.1088/1748-0221/8/02/P02006/pdf" TargetMode="External"/></Relationships>
</file>

<file path=ppt/slides/_rels/slide43.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27.xml"/></Relationships>
</file>

<file path=ppt/slides/_rels/slide44.xml.rels><?xml version="1.0" encoding="UTF-8" standalone="yes"?>
<Relationships xmlns="http://schemas.openxmlformats.org/package/2006/relationships"><Relationship Id="rId3" Type="http://schemas.openxmlformats.org/officeDocument/2006/relationships/image" Target="../media/image34.emf"/><Relationship Id="rId2" Type="http://schemas.openxmlformats.org/officeDocument/2006/relationships/image" Target="../media/image33.emf"/><Relationship Id="rId1" Type="http://schemas.openxmlformats.org/officeDocument/2006/relationships/slideLayout" Target="../slideLayouts/slideLayout16.xml"/><Relationship Id="rId5" Type="http://schemas.openxmlformats.org/officeDocument/2006/relationships/image" Target="../media/image36.emf"/><Relationship Id="rId4" Type="http://schemas.openxmlformats.org/officeDocument/2006/relationships/image" Target="../media/image35.emf"/></Relationships>
</file>

<file path=ppt/slides/_rels/slide45.xml.rels><?xml version="1.0" encoding="UTF-8" standalone="yes"?>
<Relationships xmlns="http://schemas.openxmlformats.org/package/2006/relationships"><Relationship Id="rId3" Type="http://schemas.openxmlformats.org/officeDocument/2006/relationships/image" Target="../media/image53.jpg"/><Relationship Id="rId2" Type="http://schemas.openxmlformats.org/officeDocument/2006/relationships/image" Target="../media/image52.jpg"/><Relationship Id="rId1" Type="http://schemas.openxmlformats.org/officeDocument/2006/relationships/slideLayout" Target="../slideLayouts/slideLayout15.xml"/></Relationships>
</file>

<file path=ppt/slides/_rels/slide46.xml.rels><?xml version="1.0" encoding="UTF-8" standalone="yes"?>
<Relationships xmlns="http://schemas.openxmlformats.org/package/2006/relationships"><Relationship Id="rId3" Type="http://schemas.openxmlformats.org/officeDocument/2006/relationships/image" Target="../media/image33.emf"/><Relationship Id="rId2" Type="http://schemas.openxmlformats.org/officeDocument/2006/relationships/image" Target="../media/image54.wmf"/><Relationship Id="rId1" Type="http://schemas.openxmlformats.org/officeDocument/2006/relationships/slideLayout" Target="../slideLayouts/slideLayout15.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49.xml.rels><?xml version="1.0" encoding="UTF-8" standalone="yes"?>
<Relationships xmlns="http://schemas.openxmlformats.org/package/2006/relationships"><Relationship Id="rId2" Type="http://schemas.openxmlformats.org/officeDocument/2006/relationships/image" Target="../media/image55.png"/><Relationship Id="rId1" Type="http://schemas.openxmlformats.org/officeDocument/2006/relationships/slideLayout" Target="../slideLayouts/slideLayout15.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14.xml"/><Relationship Id="rId4" Type="http://schemas.openxmlformats.org/officeDocument/2006/relationships/hyperlink" Target="https://e-publishing.cern.ch/index.php/CERN_Environment_Report/issue/view/102" TargetMode="External"/></Relationships>
</file>

<file path=ppt/slides/_rels/slide50.xml.rels><?xml version="1.0" encoding="UTF-8" standalone="yes"?>
<Relationships xmlns="http://schemas.openxmlformats.org/package/2006/relationships"><Relationship Id="rId3" Type="http://schemas.openxmlformats.org/officeDocument/2006/relationships/image" Target="../media/image57.jpg"/><Relationship Id="rId2" Type="http://schemas.openxmlformats.org/officeDocument/2006/relationships/image" Target="../media/image56.emf"/><Relationship Id="rId1" Type="http://schemas.openxmlformats.org/officeDocument/2006/relationships/slideLayout" Target="../slideLayouts/slideLayout27.xml"/><Relationship Id="rId4" Type="http://schemas.openxmlformats.org/officeDocument/2006/relationships/image" Target="../media/image58.jpg"/></Relationships>
</file>

<file path=ppt/slides/_rels/slide51.xml.rels><?xml version="1.0" encoding="UTF-8" standalone="yes"?>
<Relationships xmlns="http://schemas.openxmlformats.org/package/2006/relationships"><Relationship Id="rId2" Type="http://schemas.openxmlformats.org/officeDocument/2006/relationships/image" Target="../media/image59.png"/><Relationship Id="rId1" Type="http://schemas.openxmlformats.org/officeDocument/2006/relationships/slideLayout" Target="../slideLayouts/slideLayout17.xml"/></Relationships>
</file>

<file path=ppt/slides/_rels/slide52.xml.rels><?xml version="1.0" encoding="UTF-8" standalone="yes"?>
<Relationships xmlns="http://schemas.openxmlformats.org/package/2006/relationships"><Relationship Id="rId3" Type="http://schemas.openxmlformats.org/officeDocument/2006/relationships/image" Target="file:///C:\Greg\ATLAS\sonar%20backup%20oct%20%202014\sonar\sonar%20papers\Acousticum\paper\figures\tessaracts-1.jpg" TargetMode="External"/><Relationship Id="rId2" Type="http://schemas.openxmlformats.org/officeDocument/2006/relationships/image" Target="../media/image60.jpeg"/><Relationship Id="rId1" Type="http://schemas.openxmlformats.org/officeDocument/2006/relationships/slideLayout" Target="../slideLayouts/slideLayout27.xml"/><Relationship Id="rId4" Type="http://schemas.openxmlformats.org/officeDocument/2006/relationships/image" Target="../media/image61.jpg"/></Relationships>
</file>

<file path=ppt/slides/_rels/slide53.xml.rels><?xml version="1.0" encoding="UTF-8" standalone="yes"?>
<Relationships xmlns="http://schemas.openxmlformats.org/package/2006/relationships"><Relationship Id="rId2" Type="http://schemas.openxmlformats.org/officeDocument/2006/relationships/image" Target="../media/image82.png"/><Relationship Id="rId1" Type="http://schemas.openxmlformats.org/officeDocument/2006/relationships/slideLayout" Target="../slideLayouts/slideLayout15.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56.xml.rels><?xml version="1.0" encoding="UTF-8" standalone="yes"?>
<Relationships xmlns="http://schemas.openxmlformats.org/package/2006/relationships"><Relationship Id="rId2" Type="http://schemas.openxmlformats.org/officeDocument/2006/relationships/chart" Target="../charts/chart6.xml"/><Relationship Id="rId1" Type="http://schemas.openxmlformats.org/officeDocument/2006/relationships/slideLayout" Target="../slideLayouts/slideLayout15.xml"/></Relationships>
</file>

<file path=ppt/slides/_rels/slide57.xml.rels><?xml version="1.0" encoding="UTF-8" standalone="yes"?>
<Relationships xmlns="http://schemas.openxmlformats.org/package/2006/relationships"><Relationship Id="rId3" Type="http://schemas.openxmlformats.org/officeDocument/2006/relationships/image" Target="../media/image63.jpeg"/><Relationship Id="rId2" Type="http://schemas.openxmlformats.org/officeDocument/2006/relationships/image" Target="../media/image62.png"/><Relationship Id="rId1" Type="http://schemas.openxmlformats.org/officeDocument/2006/relationships/slideLayout" Target="../slideLayouts/slideLayout15.xml"/><Relationship Id="rId5" Type="http://schemas.openxmlformats.org/officeDocument/2006/relationships/image" Target="../media/image65.png"/><Relationship Id="rId4" Type="http://schemas.openxmlformats.org/officeDocument/2006/relationships/image" Target="../media/image64.jpeg"/></Relationships>
</file>

<file path=ppt/slides/_rels/slide58.xml.rels><?xml version="1.0" encoding="UTF-8" standalone="yes"?>
<Relationships xmlns="http://schemas.openxmlformats.org/package/2006/relationships"><Relationship Id="rId3" Type="http://schemas.openxmlformats.org/officeDocument/2006/relationships/image" Target="../media/image67.jpeg"/><Relationship Id="rId2" Type="http://schemas.openxmlformats.org/officeDocument/2006/relationships/image" Target="../media/image66.wmf"/><Relationship Id="rId1" Type="http://schemas.openxmlformats.org/officeDocument/2006/relationships/slideLayout" Target="../slideLayouts/slideLayout15.xml"/><Relationship Id="rId5" Type="http://schemas.openxmlformats.org/officeDocument/2006/relationships/image" Target="../media/image69.wmf"/><Relationship Id="rId4" Type="http://schemas.openxmlformats.org/officeDocument/2006/relationships/image" Target="../media/image68.png"/></Relationships>
</file>

<file path=ppt/slides/_rels/slide59.xml.rels><?xml version="1.0" encoding="UTF-8" standalone="yes"?>
<Relationships xmlns="http://schemas.openxmlformats.org/package/2006/relationships"><Relationship Id="rId3" Type="http://schemas.openxmlformats.org/officeDocument/2006/relationships/image" Target="../media/image71.jpeg"/><Relationship Id="rId2" Type="http://schemas.openxmlformats.org/officeDocument/2006/relationships/image" Target="../media/image70.wmf"/><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2.xml"/><Relationship Id="rId1" Type="http://schemas.openxmlformats.org/officeDocument/2006/relationships/slideLayout" Target="../slideLayouts/slideLayout14.xml"/></Relationships>
</file>

<file path=ppt/slides/_rels/slide60.xml.rels><?xml version="1.0" encoding="UTF-8" standalone="yes"?>
<Relationships xmlns="http://schemas.openxmlformats.org/package/2006/relationships"><Relationship Id="rId3" Type="http://schemas.openxmlformats.org/officeDocument/2006/relationships/image" Target="../media/image69.wmf"/><Relationship Id="rId2" Type="http://schemas.openxmlformats.org/officeDocument/2006/relationships/slideLayout" Target="../slideLayouts/slideLayout15.xml"/><Relationship Id="rId1" Type="http://schemas.openxmlformats.org/officeDocument/2006/relationships/tags" Target="../tags/tag4.xml"/><Relationship Id="rId4" Type="http://schemas.openxmlformats.org/officeDocument/2006/relationships/image" Target="../media/image72.jpeg"/></Relationships>
</file>

<file path=ppt/slides/_rels/slide6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28.xml"/><Relationship Id="rId5" Type="http://schemas.openxmlformats.org/officeDocument/2006/relationships/image" Target="../media/image12.jpg"/><Relationship Id="rId4" Type="http://schemas.openxmlformats.org/officeDocument/2006/relationships/image" Target="../media/image27.png"/></Relationships>
</file>

<file path=ppt/slides/_rels/slide62.xml.rels><?xml version="1.0" encoding="UTF-8" standalone="yes"?>
<Relationships xmlns="http://schemas.openxmlformats.org/package/2006/relationships"><Relationship Id="rId2" Type="http://schemas.openxmlformats.org/officeDocument/2006/relationships/image" Target="../media/image73.png"/><Relationship Id="rId1" Type="http://schemas.openxmlformats.org/officeDocument/2006/relationships/slideLayout" Target="../slideLayouts/slideLayout28.xml"/></Relationships>
</file>

<file path=ppt/slides/_rels/slide63.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image" Target="../media/image74.png"/><Relationship Id="rId1" Type="http://schemas.openxmlformats.org/officeDocument/2006/relationships/slideLayout" Target="../slideLayouts/slideLayout28.xml"/><Relationship Id="rId4" Type="http://schemas.openxmlformats.org/officeDocument/2006/relationships/image" Target="../media/image76.png"/></Relationships>
</file>

<file path=ppt/slides/_rels/slide64.xml.rels><?xml version="1.0" encoding="UTF-8" standalone="yes"?>
<Relationships xmlns="http://schemas.openxmlformats.org/package/2006/relationships"><Relationship Id="rId3" Type="http://schemas.openxmlformats.org/officeDocument/2006/relationships/hyperlink" Target="https://pubchem.ncbi.nlm.nih.gov/compound/Bis_pentafluoroethyl_-ether" TargetMode="External"/><Relationship Id="rId2" Type="http://schemas.openxmlformats.org/officeDocument/2006/relationships/image" Target="../media/image77.png"/><Relationship Id="rId1" Type="http://schemas.openxmlformats.org/officeDocument/2006/relationships/slideLayout" Target="../slideLayouts/slideLayout16.xml"/><Relationship Id="rId4" Type="http://schemas.openxmlformats.org/officeDocument/2006/relationships/hyperlink" Target="https://www.govinfo.gov/content/pkg/CFR-2017-title40-vol23/xml/CFR-2017-title40-vol23-part98-subpartA-appA.xml" TargetMode="External"/></Relationships>
</file>

<file path=ppt/slides/_rels/slide7.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3.xml"/><Relationship Id="rId1" Type="http://schemas.openxmlformats.org/officeDocument/2006/relationships/slideLayout" Target="../slideLayouts/slideLayout13.xml"/><Relationship Id="rId4"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7" name="CustomShape 1"/>
          <p:cNvSpPr/>
          <p:nvPr/>
        </p:nvSpPr>
        <p:spPr>
          <a:xfrm>
            <a:off x="0" y="1538399"/>
            <a:ext cx="9143280" cy="42930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rmAutofit fontScale="32500" lnSpcReduction="20000"/>
          </a:bodyPr>
          <a:lstStyle/>
          <a:p>
            <a:pPr algn="ctr">
              <a:lnSpc>
                <a:spcPct val="90000"/>
              </a:lnSpc>
              <a:spcBef>
                <a:spcPts val="1001"/>
              </a:spcBef>
            </a:pPr>
            <a:endParaRPr lang="en-GB" sz="1800" b="0" strike="noStrike" spc="-1" dirty="0">
              <a:latin typeface="Arial"/>
            </a:endParaRPr>
          </a:p>
          <a:p>
            <a:pPr algn="ctr">
              <a:lnSpc>
                <a:spcPct val="90000"/>
              </a:lnSpc>
              <a:spcBef>
                <a:spcPts val="1001"/>
              </a:spcBef>
            </a:pPr>
            <a:endParaRPr lang="en-GB" sz="1800" b="0" strike="noStrike" spc="-1" dirty="0" smtClean="0">
              <a:latin typeface="Arial"/>
            </a:endParaRPr>
          </a:p>
          <a:p>
            <a:pPr algn="ctr">
              <a:lnSpc>
                <a:spcPct val="120000"/>
              </a:lnSpc>
            </a:pPr>
            <a:r>
              <a:rPr lang="en-US" sz="6400" dirty="0" smtClean="0"/>
              <a:t>Controlling </a:t>
            </a:r>
            <a:r>
              <a:rPr lang="en-US" sz="6400" dirty="0"/>
              <a:t>refractive index and reducing the GWP of Cerenkov gas radiators: challenge in an era of diminishing fluorocarbon </a:t>
            </a:r>
            <a:r>
              <a:rPr lang="en-US" sz="6400" dirty="0" smtClean="0"/>
              <a:t>availability</a:t>
            </a:r>
          </a:p>
          <a:p>
            <a:pPr algn="ctr">
              <a:lnSpc>
                <a:spcPct val="120000"/>
              </a:lnSpc>
            </a:pPr>
            <a:r>
              <a:rPr lang="en-US" sz="6400" dirty="0" smtClean="0"/>
              <a:t> </a:t>
            </a:r>
            <a:endParaRPr lang="en-GB" sz="6400" b="1" spc="-1" dirty="0" smtClean="0"/>
          </a:p>
          <a:p>
            <a:pPr algn="ctr">
              <a:lnSpc>
                <a:spcPct val="90000"/>
              </a:lnSpc>
              <a:spcBef>
                <a:spcPts val="1001"/>
              </a:spcBef>
            </a:pPr>
            <a:endParaRPr lang="en-GB" sz="7400" b="1" i="1" strike="noStrike" spc="-1" dirty="0" smtClean="0">
              <a:solidFill>
                <a:srgbClr val="C00000"/>
              </a:solidFill>
              <a:latin typeface="Calibri"/>
              <a:ea typeface="DejaVu Sans"/>
            </a:endParaRPr>
          </a:p>
          <a:p>
            <a:pPr algn="ctr">
              <a:lnSpc>
                <a:spcPct val="90000"/>
              </a:lnSpc>
              <a:spcBef>
                <a:spcPts val="1001"/>
              </a:spcBef>
            </a:pPr>
            <a:endParaRPr lang="en-GB" sz="7400" b="1" i="1" strike="noStrike" spc="-1" dirty="0" smtClean="0">
              <a:solidFill>
                <a:srgbClr val="C00000"/>
              </a:solidFill>
              <a:latin typeface="Calibri"/>
              <a:ea typeface="DejaVu Sans"/>
            </a:endParaRPr>
          </a:p>
          <a:p>
            <a:pPr algn="ctr">
              <a:lnSpc>
                <a:spcPct val="90000"/>
              </a:lnSpc>
              <a:spcBef>
                <a:spcPts val="1001"/>
              </a:spcBef>
            </a:pPr>
            <a:r>
              <a:rPr lang="en-GB" sz="7400" b="1" i="1" strike="noStrike" spc="-1" dirty="0" smtClean="0">
                <a:solidFill>
                  <a:schemeClr val="bg1"/>
                </a:solidFill>
                <a:latin typeface="Calibri"/>
                <a:ea typeface="DejaVu Sans"/>
              </a:rPr>
              <a:t>“From the Speed of Sound to the Speed of Light: and beyond!”</a:t>
            </a:r>
            <a:endParaRPr lang="en-GB" sz="7400" b="0" strike="noStrike" spc="-1" dirty="0" smtClean="0">
              <a:solidFill>
                <a:schemeClr val="bg1"/>
              </a:solidFill>
              <a:latin typeface="Arial"/>
            </a:endParaRPr>
          </a:p>
          <a:p>
            <a:pPr algn="ctr">
              <a:lnSpc>
                <a:spcPct val="120000"/>
              </a:lnSpc>
            </a:pPr>
            <a:endParaRPr lang="en-GB" sz="5800" b="0" strike="noStrike" spc="-1" dirty="0" smtClean="0">
              <a:solidFill>
                <a:srgbClr val="000000"/>
              </a:solidFill>
              <a:latin typeface="+mj-lt"/>
              <a:ea typeface="DejaVu Sans"/>
            </a:endParaRPr>
          </a:p>
          <a:p>
            <a:pPr algn="ctr">
              <a:lnSpc>
                <a:spcPct val="120000"/>
              </a:lnSpc>
            </a:pPr>
            <a:r>
              <a:rPr lang="en-GB" sz="5800" b="0" strike="noStrike" spc="-1" dirty="0" smtClean="0">
                <a:solidFill>
                  <a:srgbClr val="000000"/>
                </a:solidFill>
                <a:latin typeface="+mj-lt"/>
                <a:ea typeface="DejaVu Sans"/>
              </a:rPr>
              <a:t> </a:t>
            </a:r>
            <a:r>
              <a:rPr lang="en-GB" sz="5800" b="1" strike="noStrike" spc="-1" dirty="0">
                <a:solidFill>
                  <a:srgbClr val="000000"/>
                </a:solidFill>
                <a:latin typeface="+mj-lt"/>
                <a:ea typeface="DejaVu Sans"/>
              </a:rPr>
              <a:t>G. </a:t>
            </a:r>
            <a:r>
              <a:rPr lang="en-GB" sz="5800" b="1" strike="noStrike" spc="-1" dirty="0" smtClean="0">
                <a:solidFill>
                  <a:srgbClr val="000000"/>
                </a:solidFill>
                <a:latin typeface="+mj-lt"/>
                <a:ea typeface="DejaVu Sans"/>
              </a:rPr>
              <a:t>Hallewell</a:t>
            </a:r>
          </a:p>
          <a:p>
            <a:pPr algn="ctr">
              <a:lnSpc>
                <a:spcPct val="120000"/>
              </a:lnSpc>
            </a:pPr>
            <a:endParaRPr lang="en-GB" sz="2500" b="0" strike="noStrike" spc="-1" dirty="0">
              <a:latin typeface="+mj-lt"/>
            </a:endParaRPr>
          </a:p>
          <a:p>
            <a:pPr algn="ctr"/>
            <a:r>
              <a:rPr lang="fr-FR" sz="5800" dirty="0">
                <a:latin typeface="+mj-lt"/>
              </a:rPr>
              <a:t>Aix Marseille Université, CNRS/IN2P3, CPPM, Marseille, </a:t>
            </a:r>
            <a:r>
              <a:rPr lang="fr-FR" sz="5800" dirty="0" smtClean="0">
                <a:latin typeface="+mj-lt"/>
              </a:rPr>
              <a:t>France</a:t>
            </a:r>
            <a:endParaRPr lang="en-GB" sz="5800" dirty="0">
              <a:latin typeface="+mj-lt"/>
            </a:endParaRPr>
          </a:p>
        </p:txBody>
      </p:sp>
      <p:pic>
        <p:nvPicPr>
          <p:cNvPr id="438" name="Image 3"/>
          <p:cNvPicPr/>
          <p:nvPr/>
        </p:nvPicPr>
        <p:blipFill>
          <a:blip r:embed="rId3"/>
          <a:stretch/>
        </p:blipFill>
        <p:spPr>
          <a:xfrm>
            <a:off x="509400" y="165960"/>
            <a:ext cx="1236960" cy="1522800"/>
          </a:xfrm>
          <a:prstGeom prst="rect">
            <a:avLst/>
          </a:prstGeom>
          <a:ln>
            <a:noFill/>
          </a:ln>
        </p:spPr>
      </p:pic>
      <p:pic>
        <p:nvPicPr>
          <p:cNvPr id="440" name="Image 6"/>
          <p:cNvPicPr/>
          <p:nvPr/>
        </p:nvPicPr>
        <p:blipFill>
          <a:blip r:embed="rId4"/>
          <a:srcRect l="7246" t="13915"/>
          <a:stretch/>
        </p:blipFill>
        <p:spPr>
          <a:xfrm>
            <a:off x="374400" y="5808600"/>
            <a:ext cx="1732680" cy="1048680"/>
          </a:xfrm>
          <a:prstGeom prst="rect">
            <a:avLst/>
          </a:prstGeom>
          <a:ln>
            <a:noFill/>
          </a:ln>
        </p:spPr>
      </p:pic>
      <p:pic>
        <p:nvPicPr>
          <p:cNvPr id="441" name="Image 7"/>
          <p:cNvPicPr/>
          <p:nvPr/>
        </p:nvPicPr>
        <p:blipFill>
          <a:blip r:embed="rId5"/>
          <a:srcRect b="19168"/>
          <a:stretch/>
        </p:blipFill>
        <p:spPr>
          <a:xfrm>
            <a:off x="6698880" y="5937120"/>
            <a:ext cx="2174400" cy="619920"/>
          </a:xfrm>
          <a:prstGeom prst="rect">
            <a:avLst/>
          </a:prstGeom>
          <a:ln>
            <a:noFill/>
          </a:ln>
        </p:spPr>
      </p:pic>
      <p:sp>
        <p:nvSpPr>
          <p:cNvPr id="445" name="CustomShape 4"/>
          <p:cNvSpPr/>
          <p:nvPr/>
        </p:nvSpPr>
        <p:spPr>
          <a:xfrm>
            <a:off x="6458040" y="6356520"/>
            <a:ext cx="2056680" cy="3643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pPr>
            <a:fld id="{7D01061F-E3C1-4B78-A297-D1E8F51D5FFF}" type="slidenum">
              <a:rPr lang="en-GB" sz="1200" b="0" strike="noStrike" spc="-1">
                <a:solidFill>
                  <a:srgbClr val="8B8B8B"/>
                </a:solidFill>
                <a:latin typeface="Calibri"/>
                <a:ea typeface="DejaVu Sans"/>
              </a:rPr>
              <a:t>1</a:t>
            </a:fld>
            <a:endParaRPr lang="en-GB" sz="1200" b="0" strike="noStrike" spc="-1" dirty="0">
              <a:latin typeface="Arial"/>
            </a:endParaRPr>
          </a:p>
        </p:txBody>
      </p:sp>
      <p:sp>
        <p:nvSpPr>
          <p:cNvPr id="12" name="CustomShape 2"/>
          <p:cNvSpPr/>
          <p:nvPr/>
        </p:nvSpPr>
        <p:spPr>
          <a:xfrm>
            <a:off x="2205646" y="6067833"/>
            <a:ext cx="4771142" cy="317095"/>
          </a:xfrm>
          <a:prstGeom prst="rect">
            <a:avLst/>
          </a:prstGeom>
          <a:noFill/>
          <a:ln>
            <a:noFill/>
          </a:ln>
        </p:spPr>
        <p:style>
          <a:lnRef idx="0">
            <a:scrgbClr r="0" g="0" b="0"/>
          </a:lnRef>
          <a:fillRef idx="0">
            <a:scrgbClr r="0" g="0" b="0"/>
          </a:fillRef>
          <a:effectRef idx="0">
            <a:scrgbClr r="0" g="0" b="0"/>
          </a:effectRef>
          <a:fontRef idx="minor"/>
        </p:style>
        <p:txBody>
          <a:bodyPr wrap="square" lIns="90000" tIns="45000" rIns="90000" bIns="45000">
            <a:spAutoFit/>
          </a:bodyPr>
          <a:lstStyle/>
          <a:p>
            <a:pPr algn="ctr">
              <a:lnSpc>
                <a:spcPct val="100000"/>
              </a:lnSpc>
            </a:pPr>
            <a:r>
              <a:rPr lang="en-GB" sz="1470" b="0" strike="noStrike" spc="-1" dirty="0" smtClean="0">
                <a:solidFill>
                  <a:srgbClr val="000000"/>
                </a:solidFill>
                <a:latin typeface="Calibri"/>
                <a:ea typeface="DejaVu Sans"/>
              </a:rPr>
              <a:t>. </a:t>
            </a:r>
            <a:endParaRPr lang="en-GB" sz="1470" b="0" strike="noStrike" spc="-1" dirty="0">
              <a:latin typeface="Arial"/>
            </a:endParaRPr>
          </a:p>
        </p:txBody>
      </p:sp>
      <p:sp>
        <p:nvSpPr>
          <p:cNvPr id="14" name="CustomShape 2"/>
          <p:cNvSpPr/>
          <p:nvPr/>
        </p:nvSpPr>
        <p:spPr>
          <a:xfrm>
            <a:off x="2569893" y="5941748"/>
            <a:ext cx="3666173" cy="73721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spAutoFit/>
          </a:bodyPr>
          <a:lstStyle/>
          <a:p>
            <a:pPr algn="ctr"/>
            <a:r>
              <a:rPr lang="en-US" sz="1400" b="1" dirty="0" smtClean="0"/>
              <a:t>ECFA</a:t>
            </a:r>
            <a:r>
              <a:rPr lang="en-US" sz="1400" b="1" dirty="0"/>
              <a:t> Detector R&amp;D Roadmap, </a:t>
            </a:r>
            <a:endParaRPr lang="en-US" sz="1400" b="1" dirty="0" smtClean="0"/>
          </a:p>
          <a:p>
            <a:pPr algn="ctr"/>
            <a:r>
              <a:rPr lang="en-US" sz="1400" b="1" dirty="0" smtClean="0"/>
              <a:t>Photodetectors &amp; </a:t>
            </a:r>
            <a:r>
              <a:rPr lang="en-US" sz="1400" b="1" dirty="0"/>
              <a:t>Particle ID (ECFA </a:t>
            </a:r>
            <a:r>
              <a:rPr lang="en-US" sz="1400" b="1" dirty="0" smtClean="0"/>
              <a:t>TF-4)</a:t>
            </a:r>
          </a:p>
          <a:p>
            <a:pPr algn="ctr"/>
            <a:r>
              <a:rPr lang="en-US" sz="1400" b="1" dirty="0" smtClean="0"/>
              <a:t>Meeting @ CERN May16-17</a:t>
            </a:r>
            <a:r>
              <a:rPr lang="en-US" sz="1400" b="1" baseline="30000" dirty="0" smtClean="0"/>
              <a:t>th</a:t>
            </a:r>
            <a:r>
              <a:rPr lang="en-US" sz="1400" b="1" dirty="0" smtClean="0"/>
              <a:t> 2023</a:t>
            </a:r>
            <a:endParaRPr lang="en-US" sz="1400" b="1" dirty="0"/>
          </a:p>
        </p:txBody>
      </p:sp>
      <p:sp>
        <p:nvSpPr>
          <p:cNvPr id="15" name="ZoneTexte 14"/>
          <p:cNvSpPr txBox="1"/>
          <p:nvPr/>
        </p:nvSpPr>
        <p:spPr>
          <a:xfrm>
            <a:off x="1042445" y="5039965"/>
            <a:ext cx="7369198" cy="584775"/>
          </a:xfrm>
          <a:prstGeom prst="rect">
            <a:avLst/>
          </a:prstGeom>
          <a:noFill/>
        </p:spPr>
        <p:txBody>
          <a:bodyPr wrap="none" rtlCol="0">
            <a:spAutoFit/>
          </a:bodyPr>
          <a:lstStyle/>
          <a:p>
            <a:pPr algn="ctr"/>
            <a:r>
              <a:rPr lang="fr-FR" sz="1600" dirty="0" err="1" smtClean="0">
                <a:solidFill>
                  <a:srgbClr val="0070C0"/>
                </a:solidFill>
              </a:rPr>
              <a:t>With</a:t>
            </a:r>
            <a:r>
              <a:rPr lang="fr-FR" sz="1600" dirty="0" smtClean="0">
                <a:solidFill>
                  <a:srgbClr val="0070C0"/>
                </a:solidFill>
              </a:rPr>
              <a:t> </a:t>
            </a:r>
            <a:r>
              <a:rPr lang="fr-FR" sz="1600" dirty="0" err="1" smtClean="0">
                <a:solidFill>
                  <a:srgbClr val="0070C0"/>
                </a:solidFill>
              </a:rPr>
              <a:t>thanks</a:t>
            </a:r>
            <a:r>
              <a:rPr lang="fr-FR" sz="1600" dirty="0" smtClean="0">
                <a:solidFill>
                  <a:srgbClr val="0070C0"/>
                </a:solidFill>
              </a:rPr>
              <a:t> to Christoph </a:t>
            </a:r>
            <a:r>
              <a:rPr lang="fr-FR" sz="1600" dirty="0" smtClean="0">
                <a:solidFill>
                  <a:srgbClr val="0070C0"/>
                </a:solidFill>
              </a:rPr>
              <a:t>Frei, Christian </a:t>
            </a:r>
            <a:r>
              <a:rPr lang="fr-FR" sz="1600" dirty="0" err="1" smtClean="0">
                <a:solidFill>
                  <a:srgbClr val="0070C0"/>
                </a:solidFill>
              </a:rPr>
              <a:t>Joram</a:t>
            </a:r>
            <a:r>
              <a:rPr lang="fr-FR" sz="1600" dirty="0" smtClean="0">
                <a:solidFill>
                  <a:srgbClr val="0070C0"/>
                </a:solidFill>
              </a:rPr>
              <a:t> </a:t>
            </a:r>
            <a:r>
              <a:rPr lang="fr-FR" sz="1600" dirty="0" smtClean="0">
                <a:solidFill>
                  <a:srgbClr val="0070C0"/>
                </a:solidFill>
              </a:rPr>
              <a:t>and Antonello di Mauro (CERN),</a:t>
            </a:r>
          </a:p>
          <a:p>
            <a:pPr algn="ctr"/>
            <a:r>
              <a:rPr lang="fr-FR" sz="1600" dirty="0" smtClean="0">
                <a:solidFill>
                  <a:srgbClr val="0070C0"/>
                </a:solidFill>
              </a:rPr>
              <a:t>Helen </a:t>
            </a:r>
            <a:r>
              <a:rPr lang="fr-FR" sz="1600" dirty="0" err="1" smtClean="0">
                <a:solidFill>
                  <a:srgbClr val="0070C0"/>
                </a:solidFill>
              </a:rPr>
              <a:t>McNamee</a:t>
            </a:r>
            <a:r>
              <a:rPr lang="fr-FR" sz="1600" dirty="0">
                <a:solidFill>
                  <a:srgbClr val="0070C0"/>
                </a:solidFill>
              </a:rPr>
              <a:t> </a:t>
            </a:r>
            <a:r>
              <a:rPr lang="fr-FR" sz="1600" dirty="0" smtClean="0">
                <a:solidFill>
                  <a:srgbClr val="0070C0"/>
                </a:solidFill>
              </a:rPr>
              <a:t>and Andy </a:t>
            </a:r>
            <a:r>
              <a:rPr lang="fr-FR" sz="1600" dirty="0" err="1" smtClean="0">
                <a:solidFill>
                  <a:srgbClr val="0070C0"/>
                </a:solidFill>
              </a:rPr>
              <a:t>Penman</a:t>
            </a:r>
            <a:r>
              <a:rPr lang="fr-FR" sz="1600" dirty="0" smtClean="0">
                <a:solidFill>
                  <a:srgbClr val="0070C0"/>
                </a:solidFill>
              </a:rPr>
              <a:t>  (F2 </a:t>
            </a:r>
            <a:r>
              <a:rPr lang="fr-FR" sz="1600" dirty="0" err="1" smtClean="0">
                <a:solidFill>
                  <a:srgbClr val="0070C0"/>
                </a:solidFill>
              </a:rPr>
              <a:t>Chemicals</a:t>
            </a:r>
            <a:r>
              <a:rPr lang="fr-FR" sz="1600" dirty="0" smtClean="0">
                <a:solidFill>
                  <a:srgbClr val="0070C0"/>
                </a:solidFill>
              </a:rPr>
              <a:t>, UK)</a:t>
            </a:r>
            <a:endParaRPr lang="fr-FR" sz="1600" dirty="0">
              <a:solidFill>
                <a:schemeClr val="accent6">
                  <a:lumMod val="40000"/>
                  <a:lumOff val="60000"/>
                </a:schemeClr>
              </a:solidFill>
            </a:endParaRPr>
          </a:p>
        </p:txBody>
      </p:sp>
    </p:spTree>
    <p:extLst>
      <p:ext uri="{BB962C8B-B14F-4D97-AF65-F5344CB8AC3E}">
        <p14:creationId xmlns:p14="http://schemas.microsoft.com/office/powerpoint/2010/main" val="1448953530"/>
      </p:ext>
    </p:extLst>
  </p:cSld>
  <p:clrMapOvr>
    <a:masterClrMapping/>
  </p:clrMapOvr>
  <mc:AlternateContent xmlns:mc="http://schemas.openxmlformats.org/markup-compatibility/2006" xmlns:p14="http://schemas.microsoft.com/office/powerpoint/2010/main">
    <mc:Choice Requires="p14">
      <p:transition spd="slow" p14:dur="2000"/>
    </mc:Choice>
    <mc:Fallback xmlns="" xmlns:p15="http://schemas.microsoft.com/office/powerpoint/2012/main">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72955" y="170121"/>
            <a:ext cx="8686440" cy="1044530"/>
          </a:xfrm>
          <a:ln w="22225">
            <a:solidFill>
              <a:schemeClr val="accent6">
                <a:lumMod val="75000"/>
              </a:schemeClr>
            </a:solidFill>
          </a:ln>
        </p:spPr>
        <p:txBody>
          <a:bodyPr/>
          <a:lstStyle/>
          <a:p>
            <a:pPr algn="ctr"/>
            <a:r>
              <a:rPr lang="fr-FR" sz="2800" b="1" dirty="0" smtClean="0">
                <a:solidFill>
                  <a:schemeClr val="accent6">
                    <a:lumMod val="75000"/>
                  </a:schemeClr>
                </a:solidFill>
              </a:rPr>
              <a:t>Q:  But </a:t>
            </a:r>
            <a:r>
              <a:rPr lang="fr-FR" sz="2800" b="1" dirty="0" err="1" smtClean="0">
                <a:solidFill>
                  <a:schemeClr val="accent6">
                    <a:lumMod val="75000"/>
                  </a:schemeClr>
                </a:solidFill>
              </a:rPr>
              <a:t>What</a:t>
            </a:r>
            <a:r>
              <a:rPr lang="fr-FR" sz="2800" b="1" dirty="0" smtClean="0">
                <a:solidFill>
                  <a:schemeClr val="accent6">
                    <a:lumMod val="75000"/>
                  </a:schemeClr>
                </a:solidFill>
              </a:rPr>
              <a:t> </a:t>
            </a:r>
            <a:r>
              <a:rPr lang="fr-FR" sz="2800" b="1" dirty="0" err="1" smtClean="0">
                <a:solidFill>
                  <a:schemeClr val="accent6">
                    <a:lumMod val="75000"/>
                  </a:schemeClr>
                </a:solidFill>
              </a:rPr>
              <a:t>gives</a:t>
            </a:r>
            <a:r>
              <a:rPr lang="fr-FR" sz="2800" b="1" dirty="0" smtClean="0">
                <a:solidFill>
                  <a:schemeClr val="accent6">
                    <a:lumMod val="75000"/>
                  </a:schemeClr>
                </a:solidFill>
              </a:rPr>
              <a:t> NOVEC </a:t>
            </a:r>
            <a:r>
              <a:rPr lang="fr-FR" sz="2800" b="1" dirty="0" smtClean="0">
                <a:solidFill>
                  <a:schemeClr val="accent6">
                    <a:lumMod val="75000"/>
                  </a:schemeClr>
                </a:solidFill>
              </a:rPr>
              <a:t>649/1230 </a:t>
            </a:r>
            <a:br>
              <a:rPr lang="fr-FR" sz="2800" b="1" dirty="0" smtClean="0">
                <a:solidFill>
                  <a:schemeClr val="accent6">
                    <a:lumMod val="75000"/>
                  </a:schemeClr>
                </a:solidFill>
              </a:rPr>
            </a:br>
            <a:r>
              <a:rPr lang="fr-FR" sz="2800" b="1" dirty="0" smtClean="0">
                <a:solidFill>
                  <a:schemeClr val="accent6">
                    <a:lumMod val="75000"/>
                  </a:schemeClr>
                </a:solidFill>
              </a:rPr>
              <a:t>(a </a:t>
            </a:r>
            <a:r>
              <a:rPr lang="fr-FR" sz="2800" b="1" dirty="0" err="1" smtClean="0">
                <a:solidFill>
                  <a:schemeClr val="accent6">
                    <a:lumMod val="75000"/>
                  </a:schemeClr>
                </a:solidFill>
              </a:rPr>
              <a:t>spurred-Oxygen</a:t>
            </a:r>
            <a:r>
              <a:rPr lang="fr-FR" sz="2800" b="1" dirty="0" smtClean="0">
                <a:solidFill>
                  <a:schemeClr val="accent6">
                    <a:lumMod val="75000"/>
                  </a:schemeClr>
                </a:solidFill>
              </a:rPr>
              <a:t> </a:t>
            </a:r>
            <a:r>
              <a:rPr lang="fr-FR" sz="2800" b="1" dirty="0" err="1" smtClean="0">
                <a:solidFill>
                  <a:schemeClr val="accent6">
                    <a:lumMod val="75000"/>
                  </a:schemeClr>
                </a:solidFill>
              </a:rPr>
              <a:t>fluoro-ketone</a:t>
            </a:r>
            <a:r>
              <a:rPr lang="fr-FR" sz="2800" b="1" dirty="0" smtClean="0">
                <a:solidFill>
                  <a:schemeClr val="accent6">
                    <a:lumMod val="75000"/>
                  </a:schemeClr>
                </a:solidFill>
              </a:rPr>
              <a:t>) </a:t>
            </a:r>
            <a:r>
              <a:rPr lang="fr-FR" sz="2800" b="1" dirty="0" err="1" smtClean="0">
                <a:solidFill>
                  <a:schemeClr val="accent6">
                    <a:lumMod val="75000"/>
                  </a:schemeClr>
                </a:solidFill>
              </a:rPr>
              <a:t>its</a:t>
            </a:r>
            <a:r>
              <a:rPr lang="fr-FR" sz="2800" b="1" dirty="0" smtClean="0">
                <a:solidFill>
                  <a:schemeClr val="accent6">
                    <a:lumMod val="75000"/>
                  </a:schemeClr>
                </a:solidFill>
              </a:rPr>
              <a:t> </a:t>
            </a:r>
            <a:r>
              <a:rPr lang="fr-FR" sz="2800" b="1" dirty="0" err="1" smtClean="0">
                <a:solidFill>
                  <a:schemeClr val="accent6">
                    <a:lumMod val="75000"/>
                  </a:schemeClr>
                </a:solidFill>
              </a:rPr>
              <a:t>low</a:t>
            </a:r>
            <a:r>
              <a:rPr lang="fr-FR" sz="2800" b="1" dirty="0" smtClean="0">
                <a:solidFill>
                  <a:schemeClr val="accent6">
                    <a:lumMod val="75000"/>
                  </a:schemeClr>
                </a:solidFill>
              </a:rPr>
              <a:t> GWP?</a:t>
            </a:r>
            <a:endParaRPr lang="fr-FR" sz="2800" b="1" dirty="0">
              <a:solidFill>
                <a:schemeClr val="accent6">
                  <a:lumMod val="75000"/>
                </a:schemeClr>
              </a:solidFill>
            </a:endParaRPr>
          </a:p>
        </p:txBody>
      </p:sp>
      <p:grpSp>
        <p:nvGrpSpPr>
          <p:cNvPr id="7" name="Groupe 6"/>
          <p:cNvGrpSpPr/>
          <p:nvPr/>
        </p:nvGrpSpPr>
        <p:grpSpPr>
          <a:xfrm>
            <a:off x="501555" y="1216151"/>
            <a:ext cx="8229240" cy="4966285"/>
            <a:chOff x="568657" y="1611936"/>
            <a:chExt cx="8229240" cy="4966285"/>
          </a:xfrm>
        </p:grpSpPr>
        <p:pic>
          <p:nvPicPr>
            <p:cNvPr id="5" name="Imag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34009" y="1611936"/>
              <a:ext cx="4004063" cy="2550631"/>
            </a:xfrm>
            <a:prstGeom prst="rect">
              <a:avLst/>
            </a:prstGeom>
          </p:spPr>
        </p:pic>
        <p:sp>
          <p:nvSpPr>
            <p:cNvPr id="6" name="Titre 1"/>
            <p:cNvSpPr txBox="1">
              <a:spLocks/>
            </p:cNvSpPr>
            <p:nvPr/>
          </p:nvSpPr>
          <p:spPr>
            <a:xfrm>
              <a:off x="568657" y="4164067"/>
              <a:ext cx="8229240" cy="2414154"/>
            </a:xfrm>
            <a:prstGeom prst="rect">
              <a:avLst/>
            </a:prstGeom>
          </p:spPr>
          <p:txBody>
            <a:bodyPr lIns="0" tIns="0" rIns="0" bIns="0" anchor="ctr">
              <a:noAutofit/>
            </a:bodyPr>
            <a:lstStyle>
              <a:lvl1pPr algn="l" defTabSz="914400" rtl="0" eaLnBrk="1" latinLnBrk="0" hangingPunct="1">
                <a:lnSpc>
                  <a:spcPct val="90000"/>
                </a:lnSpc>
                <a:spcBef>
                  <a:spcPct val="0"/>
                </a:spcBef>
                <a:buNone/>
                <a:defRPr sz="4000" kern="1200">
                  <a:solidFill>
                    <a:schemeClr val="tx1"/>
                  </a:solidFill>
                  <a:latin typeface="Arial Rounded MT Bold" pitchFamily="34" charset="0"/>
                  <a:ea typeface="+mj-ea"/>
                  <a:cs typeface="+mj-cs"/>
                </a:defRPr>
              </a:lvl1pPr>
            </a:lstStyle>
            <a:p>
              <a:pPr algn="ctr"/>
              <a:r>
                <a:rPr lang="fr-FR" sz="2800" b="1" dirty="0" smtClean="0">
                  <a:solidFill>
                    <a:schemeClr val="accent5"/>
                  </a:solidFill>
                </a:rPr>
                <a:t>A: Structure!: a </a:t>
              </a:r>
              <a:r>
                <a:rPr lang="fr-FR" sz="2800" b="1" i="1" dirty="0" smtClean="0">
                  <a:solidFill>
                    <a:schemeClr val="accent5"/>
                  </a:solidFill>
                </a:rPr>
                <a:t>double-</a:t>
              </a:r>
              <a:r>
                <a:rPr lang="fr-FR" sz="2800" b="1" i="1" dirty="0" err="1" smtClean="0">
                  <a:solidFill>
                    <a:schemeClr val="accent5"/>
                  </a:solidFill>
                </a:rPr>
                <a:t>bonded</a:t>
              </a:r>
              <a:r>
                <a:rPr lang="fr-FR" sz="2800" b="1" i="1" dirty="0" smtClean="0">
                  <a:solidFill>
                    <a:schemeClr val="accent5"/>
                  </a:solidFill>
                </a:rPr>
                <a:t> </a:t>
              </a:r>
              <a:r>
                <a:rPr lang="fr-FR" sz="2800" b="1" i="1" dirty="0" err="1" smtClean="0">
                  <a:solidFill>
                    <a:schemeClr val="accent5"/>
                  </a:solidFill>
                </a:rPr>
                <a:t>oxygen</a:t>
              </a:r>
              <a:r>
                <a:rPr lang="fr-FR" sz="2800" b="1" i="1" dirty="0" smtClean="0">
                  <a:solidFill>
                    <a:schemeClr val="accent5"/>
                  </a:solidFill>
                </a:rPr>
                <a:t> </a:t>
              </a:r>
              <a:r>
                <a:rPr lang="fr-FR" sz="2800" b="1" i="1" dirty="0" err="1" smtClean="0">
                  <a:solidFill>
                    <a:schemeClr val="accent5"/>
                  </a:solidFill>
                </a:rPr>
                <a:t>atom</a:t>
              </a:r>
              <a:r>
                <a:rPr lang="fr-FR" sz="2800" b="1" i="1" dirty="0">
                  <a:solidFill>
                    <a:schemeClr val="accent5"/>
                  </a:solidFill>
                </a:rPr>
                <a:t> </a:t>
              </a:r>
              <a:r>
                <a:rPr lang="fr-FR" sz="2800" b="1" i="1" dirty="0" smtClean="0">
                  <a:solidFill>
                    <a:schemeClr val="accent5"/>
                  </a:solidFill>
                </a:rPr>
                <a:t>on</a:t>
              </a:r>
              <a:r>
                <a:rPr lang="fr-FR" sz="2800" b="1" i="1" dirty="0" smtClean="0">
                  <a:solidFill>
                    <a:schemeClr val="accent5"/>
                  </a:solidFill>
                </a:rPr>
                <a:t> </a:t>
              </a:r>
              <a:r>
                <a:rPr lang="fr-FR" sz="2800" b="1" i="1" dirty="0">
                  <a:solidFill>
                    <a:schemeClr val="accent5"/>
                  </a:solidFill>
                </a:rPr>
                <a:t>a</a:t>
              </a:r>
              <a:r>
                <a:rPr lang="fr-FR" sz="2800" b="1" i="1" dirty="0" smtClean="0">
                  <a:solidFill>
                    <a:schemeClr val="accent5"/>
                  </a:solidFill>
                </a:rPr>
                <a:t> </a:t>
              </a:r>
              <a:r>
                <a:rPr lang="fr-FR" sz="2800" b="1" i="1" dirty="0" err="1" smtClean="0">
                  <a:solidFill>
                    <a:schemeClr val="accent5"/>
                  </a:solidFill>
                </a:rPr>
                <a:t>peripheral</a:t>
              </a:r>
              <a:r>
                <a:rPr lang="fr-FR" sz="2800" b="1" i="1" dirty="0" smtClean="0">
                  <a:solidFill>
                    <a:schemeClr val="accent5"/>
                  </a:solidFill>
                </a:rPr>
                <a:t> </a:t>
              </a:r>
              <a:r>
                <a:rPr lang="fr-FR" sz="2800" b="1" i="1" dirty="0" err="1" smtClean="0">
                  <a:solidFill>
                    <a:schemeClr val="accent5"/>
                  </a:solidFill>
                </a:rPr>
                <a:t>spur</a:t>
              </a:r>
              <a:r>
                <a:rPr lang="fr-FR" sz="2800" b="1" i="1" dirty="0" smtClean="0">
                  <a:solidFill>
                    <a:schemeClr val="accent5"/>
                  </a:solidFill>
                </a:rPr>
                <a:t> </a:t>
              </a:r>
              <a:r>
                <a:rPr lang="fr-FR" sz="2800" b="1" dirty="0" smtClean="0">
                  <a:solidFill>
                    <a:schemeClr val="accent5"/>
                  </a:solidFill>
                </a:rPr>
                <a:t>of the </a:t>
              </a:r>
              <a:r>
                <a:rPr lang="fr-FR" sz="2800" b="1" dirty="0" err="1" smtClean="0">
                  <a:solidFill>
                    <a:schemeClr val="accent5"/>
                  </a:solidFill>
                </a:rPr>
                <a:t>molecule</a:t>
              </a:r>
              <a:endParaRPr lang="fr-FR" sz="2800" b="1" dirty="0" smtClean="0">
                <a:solidFill>
                  <a:schemeClr val="accent5"/>
                </a:solidFill>
              </a:endParaRPr>
            </a:p>
            <a:p>
              <a:pPr algn="ctr"/>
              <a:endParaRPr lang="fr-FR" sz="2800" b="1" dirty="0" smtClean="0">
                <a:solidFill>
                  <a:schemeClr val="accent5"/>
                </a:solidFill>
              </a:endParaRPr>
            </a:p>
            <a:p>
              <a:pPr algn="ctr"/>
              <a:r>
                <a:rPr lang="en-GB" sz="2800" dirty="0" smtClean="0">
                  <a:solidFill>
                    <a:schemeClr val="accent5"/>
                  </a:solidFill>
                </a:rPr>
                <a:t>This </a:t>
              </a:r>
              <a:r>
                <a:rPr lang="en-GB" sz="2800" dirty="0" err="1" smtClean="0">
                  <a:solidFill>
                    <a:schemeClr val="accent5"/>
                  </a:solidFill>
                </a:rPr>
                <a:t>fluoro</a:t>
              </a:r>
              <a:r>
                <a:rPr lang="en-GB" sz="2800" dirty="0" smtClean="0">
                  <a:solidFill>
                    <a:schemeClr val="accent5"/>
                  </a:solidFill>
                </a:rPr>
                <a:t>-ketone configuration is:</a:t>
              </a:r>
            </a:p>
            <a:p>
              <a:pPr algn="ctr"/>
              <a:r>
                <a:rPr lang="pt-BR" sz="2800" dirty="0" smtClean="0">
                  <a:solidFill>
                    <a:schemeClr val="accent5"/>
                  </a:solidFill>
                </a:rPr>
                <a:t>CF</a:t>
              </a:r>
              <a:r>
                <a:rPr lang="pt-BR" sz="2800" baseline="-25000" dirty="0" smtClean="0">
                  <a:solidFill>
                    <a:schemeClr val="accent5"/>
                  </a:solidFill>
                </a:rPr>
                <a:t>3</a:t>
              </a:r>
              <a:r>
                <a:rPr lang="pt-BR" sz="2800" dirty="0" smtClean="0">
                  <a:solidFill>
                    <a:schemeClr val="accent5"/>
                  </a:solidFill>
                </a:rPr>
                <a:t>CF</a:t>
              </a:r>
              <a:r>
                <a:rPr lang="pt-BR" sz="2800" baseline="-25000" dirty="0" smtClean="0">
                  <a:solidFill>
                    <a:schemeClr val="accent5"/>
                  </a:solidFill>
                </a:rPr>
                <a:t>2</a:t>
              </a:r>
              <a:r>
                <a:rPr lang="pt-BR" sz="2800" dirty="0" smtClean="0">
                  <a:solidFill>
                    <a:schemeClr val="accent5"/>
                  </a:solidFill>
                </a:rPr>
                <a:t>C(O)CF(CF</a:t>
              </a:r>
              <a:r>
                <a:rPr lang="pt-BR" sz="2800" baseline="-25000" dirty="0" smtClean="0">
                  <a:solidFill>
                    <a:schemeClr val="accent5"/>
                  </a:solidFill>
                </a:rPr>
                <a:t>3</a:t>
              </a:r>
              <a:r>
                <a:rPr lang="pt-BR" sz="2800" dirty="0" smtClean="0">
                  <a:solidFill>
                    <a:schemeClr val="accent5"/>
                  </a:solidFill>
                </a:rPr>
                <a:t>)</a:t>
              </a:r>
              <a:r>
                <a:rPr lang="pt-BR" sz="2800" baseline="-25000" dirty="0" smtClean="0">
                  <a:solidFill>
                    <a:schemeClr val="accent5"/>
                  </a:solidFill>
                </a:rPr>
                <a:t>2</a:t>
              </a:r>
              <a:endParaRPr lang="fr-FR" sz="2800" b="1" dirty="0">
                <a:solidFill>
                  <a:schemeClr val="accent5"/>
                </a:solidFill>
              </a:endParaRPr>
            </a:p>
            <a:p>
              <a:pPr algn="ctr"/>
              <a:endParaRPr lang="fr-FR" sz="2800" b="1" dirty="0">
                <a:solidFill>
                  <a:schemeClr val="accent5"/>
                </a:solidFill>
              </a:endParaRPr>
            </a:p>
          </p:txBody>
        </p:sp>
      </p:grpSp>
      <p:sp>
        <p:nvSpPr>
          <p:cNvPr id="11" name="CustomShape 4"/>
          <p:cNvSpPr/>
          <p:nvPr/>
        </p:nvSpPr>
        <p:spPr>
          <a:xfrm>
            <a:off x="6458040" y="6356520"/>
            <a:ext cx="2056680" cy="3643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pPr>
            <a:fld id="{7D01061F-E3C1-4B78-A297-D1E8F51D5FFF}" type="slidenum">
              <a:rPr lang="en-GB" sz="1200" b="0" strike="noStrike" spc="-1">
                <a:solidFill>
                  <a:srgbClr val="8B8B8B"/>
                </a:solidFill>
                <a:latin typeface="Calibri"/>
                <a:ea typeface="DejaVu Sans"/>
              </a:rPr>
              <a:t>10</a:t>
            </a:fld>
            <a:endParaRPr lang="en-GB" sz="1200" b="0" strike="noStrike" spc="-1">
              <a:latin typeface="Arial"/>
            </a:endParaRPr>
          </a:p>
        </p:txBody>
      </p:sp>
      <p:sp>
        <p:nvSpPr>
          <p:cNvPr id="3" name="Espace réservé du pied de page 2"/>
          <p:cNvSpPr>
            <a:spLocks noGrp="1"/>
          </p:cNvSpPr>
          <p:nvPr>
            <p:ph type="ftr" sz="quarter" idx="11"/>
          </p:nvPr>
        </p:nvSpPr>
        <p:spPr/>
        <p:txBody>
          <a:bodyPr/>
          <a:lstStyle/>
          <a:p>
            <a:pPr>
              <a:defRPr/>
            </a:pPr>
            <a:endParaRPr lang="en-GB"/>
          </a:p>
        </p:txBody>
      </p:sp>
      <p:sp>
        <p:nvSpPr>
          <p:cNvPr id="4" name="Espace réservé du numéro de diapositive 3"/>
          <p:cNvSpPr>
            <a:spLocks noGrp="1"/>
          </p:cNvSpPr>
          <p:nvPr>
            <p:ph type="sldNum" sz="quarter" idx="12"/>
          </p:nvPr>
        </p:nvSpPr>
        <p:spPr/>
        <p:txBody>
          <a:bodyPr/>
          <a:lstStyle/>
          <a:p>
            <a:pPr>
              <a:defRPr/>
            </a:pPr>
            <a:fld id="{75DEEA70-F2A5-4F11-9D2F-52A27AAB522D}" type="slidenum">
              <a:rPr lang="en-GB" smtClean="0"/>
              <a:pPr>
                <a:defRPr/>
              </a:pPr>
              <a:t>10</a:t>
            </a:fld>
            <a:endParaRPr lang="en-GB"/>
          </a:p>
        </p:txBody>
      </p:sp>
      <p:sp>
        <p:nvSpPr>
          <p:cNvPr id="10" name="CustomShape 2"/>
          <p:cNvSpPr/>
          <p:nvPr/>
        </p:nvSpPr>
        <p:spPr>
          <a:xfrm>
            <a:off x="888423" y="6520900"/>
            <a:ext cx="7428822" cy="337100"/>
          </a:xfrm>
          <a:prstGeom prst="rect">
            <a:avLst/>
          </a:prstGeom>
          <a:noFill/>
          <a:ln>
            <a:noFill/>
          </a:ln>
        </p:spPr>
        <p:style>
          <a:lnRef idx="0">
            <a:scrgbClr r="0" g="0" b="0"/>
          </a:lnRef>
          <a:fillRef idx="0">
            <a:scrgbClr r="0" g="0" b="0"/>
          </a:fillRef>
          <a:effectRef idx="0">
            <a:scrgbClr r="0" g="0" b="0"/>
          </a:effectRef>
          <a:fontRef idx="minor"/>
        </p:style>
        <p:txBody>
          <a:bodyPr wrap="square" lIns="90000" tIns="45000" rIns="90000" bIns="45000">
            <a:spAutoFit/>
          </a:bodyPr>
          <a:lstStyle/>
          <a:p>
            <a:pPr algn="ctr"/>
            <a:r>
              <a:rPr lang="en-US" sz="1600" b="1" dirty="0" smtClean="0"/>
              <a:t>G. Hallewell: </a:t>
            </a:r>
            <a:r>
              <a:rPr lang="en-US" sz="1600" b="1" dirty="0" err="1" smtClean="0"/>
              <a:t>GasRad</a:t>
            </a:r>
            <a:r>
              <a:rPr lang="en-US" sz="1600" b="1" dirty="0" smtClean="0"/>
              <a:t> GWP: ECFA</a:t>
            </a:r>
            <a:r>
              <a:rPr lang="en-US" sz="1600" b="1" dirty="0"/>
              <a:t> </a:t>
            </a:r>
            <a:r>
              <a:rPr lang="en-US" sz="1600" b="1" dirty="0" smtClean="0"/>
              <a:t>TF-4 Meeting May16-17</a:t>
            </a:r>
            <a:r>
              <a:rPr lang="en-US" sz="1600" b="1" baseline="30000" dirty="0" smtClean="0"/>
              <a:t>th</a:t>
            </a:r>
            <a:r>
              <a:rPr lang="en-US" sz="1600" b="1" dirty="0" smtClean="0"/>
              <a:t> 2023</a:t>
            </a:r>
            <a:endParaRPr lang="en-US" sz="1600" b="1" dirty="0"/>
          </a:p>
        </p:txBody>
      </p:sp>
      <p:pic>
        <p:nvPicPr>
          <p:cNvPr id="12" name="Image 11"/>
          <p:cNvPicPr>
            <a:picLocks noChangeAspect="1"/>
          </p:cNvPicPr>
          <p:nvPr/>
        </p:nvPicPr>
        <p:blipFill rotWithShape="1">
          <a:blip r:embed="rId3">
            <a:extLst>
              <a:ext uri="{28A0092B-C50C-407E-A947-70E740481C1C}">
                <a14:useLocalDpi xmlns:a14="http://schemas.microsoft.com/office/drawing/2010/main" val="0"/>
              </a:ext>
            </a:extLst>
          </a:blip>
          <a:srcRect l="73502" t="33383" r="6047" b="29531"/>
          <a:stretch/>
        </p:blipFill>
        <p:spPr>
          <a:xfrm>
            <a:off x="6793312" y="1297248"/>
            <a:ext cx="1743740" cy="2301802"/>
          </a:xfrm>
          <a:prstGeom prst="rect">
            <a:avLst/>
          </a:prstGeom>
        </p:spPr>
      </p:pic>
      <p:sp>
        <p:nvSpPr>
          <p:cNvPr id="9" name="Ellipse 8"/>
          <p:cNvSpPr/>
          <p:nvPr/>
        </p:nvSpPr>
        <p:spPr>
          <a:xfrm rot="1064248">
            <a:off x="4461793" y="1494331"/>
            <a:ext cx="548680" cy="1222744"/>
          </a:xfrm>
          <a:prstGeom prst="ellipse">
            <a:avLst/>
          </a:prstGeom>
          <a:noFill/>
          <a:ln w="3810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3" name="Ellipse 12"/>
          <p:cNvSpPr/>
          <p:nvPr/>
        </p:nvSpPr>
        <p:spPr>
          <a:xfrm rot="1064248">
            <a:off x="7038900" y="2044423"/>
            <a:ext cx="548680" cy="595052"/>
          </a:xfrm>
          <a:prstGeom prst="ellipse">
            <a:avLst/>
          </a:prstGeom>
          <a:noFill/>
          <a:ln w="3810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3952494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2"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500" fill="hold"/>
                                        <p:tgtEl>
                                          <p:spTgt spid="9"/>
                                        </p:tgtEl>
                                        <p:attrNameLst>
                                          <p:attrName>ppt_x</p:attrName>
                                        </p:attrNameLst>
                                      </p:cBhvr>
                                      <p:tavLst>
                                        <p:tav tm="0">
                                          <p:val>
                                            <p:strVal val="1+#ppt_w/2"/>
                                          </p:val>
                                        </p:tav>
                                        <p:tav tm="100000">
                                          <p:val>
                                            <p:strVal val="#ppt_x"/>
                                          </p:val>
                                        </p:tav>
                                      </p:tavLst>
                                    </p:anim>
                                    <p:anim calcmode="lin" valueType="num">
                                      <p:cBhvr additive="base">
                                        <p:cTn id="12" dur="500" fill="hold"/>
                                        <p:tgtEl>
                                          <p:spTgt spid="9"/>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500" fill="hold"/>
                                        <p:tgtEl>
                                          <p:spTgt spid="13"/>
                                        </p:tgtEl>
                                        <p:attrNameLst>
                                          <p:attrName>ppt_x</p:attrName>
                                        </p:attrNameLst>
                                      </p:cBhvr>
                                      <p:tavLst>
                                        <p:tav tm="0">
                                          <p:val>
                                            <p:strVal val="1+#ppt_w/2"/>
                                          </p:val>
                                        </p:tav>
                                        <p:tav tm="100000">
                                          <p:val>
                                            <p:strVal val="#ppt_x"/>
                                          </p:val>
                                        </p:tav>
                                      </p:tavLst>
                                    </p:anim>
                                    <p:anim calcmode="lin" valueType="num">
                                      <p:cBhvr additive="base">
                                        <p:cTn id="16"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3"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72955" y="219009"/>
            <a:ext cx="8686440" cy="790925"/>
          </a:xfrm>
          <a:ln w="22225">
            <a:solidFill>
              <a:schemeClr val="accent6">
                <a:lumMod val="75000"/>
              </a:schemeClr>
            </a:solidFill>
          </a:ln>
        </p:spPr>
        <p:txBody>
          <a:bodyPr/>
          <a:lstStyle/>
          <a:p>
            <a:pPr algn="ctr"/>
            <a:r>
              <a:rPr lang="fr-FR" sz="2800" b="1" dirty="0" smtClean="0">
                <a:solidFill>
                  <a:schemeClr val="accent6">
                    <a:lumMod val="75000"/>
                  </a:schemeClr>
                </a:solidFill>
              </a:rPr>
              <a:t>Q: </a:t>
            </a:r>
            <a:r>
              <a:rPr lang="fr-FR" sz="2800" b="1" dirty="0" err="1" smtClean="0">
                <a:solidFill>
                  <a:schemeClr val="accent6">
                    <a:lumMod val="75000"/>
                  </a:schemeClr>
                </a:solidFill>
              </a:rPr>
              <a:t>What</a:t>
            </a:r>
            <a:r>
              <a:rPr lang="fr-FR" sz="2800" b="1" dirty="0" smtClean="0">
                <a:solidFill>
                  <a:schemeClr val="accent6">
                    <a:lumMod val="75000"/>
                  </a:schemeClr>
                </a:solidFill>
              </a:rPr>
              <a:t> </a:t>
            </a:r>
            <a:r>
              <a:rPr lang="fr-FR" sz="2800" b="1" dirty="0" err="1" smtClean="0">
                <a:solidFill>
                  <a:schemeClr val="accent6">
                    <a:lumMod val="75000"/>
                  </a:schemeClr>
                </a:solidFill>
              </a:rPr>
              <a:t>gives</a:t>
            </a:r>
            <a:r>
              <a:rPr lang="fr-FR" sz="2800" b="1" dirty="0" smtClean="0">
                <a:solidFill>
                  <a:schemeClr val="accent6">
                    <a:lumMod val="75000"/>
                  </a:schemeClr>
                </a:solidFill>
              </a:rPr>
              <a:t> NOVEC 649/1230 </a:t>
            </a:r>
            <a:r>
              <a:rPr lang="fr-FR" sz="2800" b="1" dirty="0" err="1" smtClean="0">
                <a:solidFill>
                  <a:schemeClr val="accent6">
                    <a:lumMod val="75000"/>
                  </a:schemeClr>
                </a:solidFill>
              </a:rPr>
              <a:t>its</a:t>
            </a:r>
            <a:r>
              <a:rPr lang="fr-FR" sz="2800" b="1" dirty="0" smtClean="0">
                <a:solidFill>
                  <a:schemeClr val="accent6">
                    <a:lumMod val="75000"/>
                  </a:schemeClr>
                </a:solidFill>
              </a:rPr>
              <a:t> </a:t>
            </a:r>
            <a:r>
              <a:rPr lang="fr-FR" sz="2800" b="1" dirty="0" err="1" smtClean="0">
                <a:solidFill>
                  <a:schemeClr val="accent6">
                    <a:lumMod val="75000"/>
                  </a:schemeClr>
                </a:solidFill>
              </a:rPr>
              <a:t>low</a:t>
            </a:r>
            <a:r>
              <a:rPr lang="fr-FR" sz="2800" b="1" dirty="0" smtClean="0">
                <a:solidFill>
                  <a:schemeClr val="accent6">
                    <a:lumMod val="75000"/>
                  </a:schemeClr>
                </a:solidFill>
              </a:rPr>
              <a:t> GWP?</a:t>
            </a:r>
            <a:endParaRPr lang="fr-FR" sz="2800" b="1" dirty="0">
              <a:solidFill>
                <a:schemeClr val="accent6">
                  <a:lumMod val="75000"/>
                </a:schemeClr>
              </a:solidFill>
            </a:endParaRPr>
          </a:p>
        </p:txBody>
      </p:sp>
      <p:grpSp>
        <p:nvGrpSpPr>
          <p:cNvPr id="7" name="Groupe 6"/>
          <p:cNvGrpSpPr/>
          <p:nvPr/>
        </p:nvGrpSpPr>
        <p:grpSpPr>
          <a:xfrm>
            <a:off x="158793" y="1217650"/>
            <a:ext cx="8748529" cy="5255676"/>
            <a:chOff x="498850" y="1545198"/>
            <a:chExt cx="8748529" cy="5678111"/>
          </a:xfrm>
        </p:grpSpPr>
        <p:pic>
          <p:nvPicPr>
            <p:cNvPr id="5" name="Image 4"/>
            <p:cNvPicPr>
              <a:picLocks noChangeAspect="1"/>
            </p:cNvPicPr>
            <p:nvPr/>
          </p:nvPicPr>
          <p:blipFill rotWithShape="1">
            <a:blip r:embed="rId2">
              <a:extLst>
                <a:ext uri="{28A0092B-C50C-407E-A947-70E740481C1C}">
                  <a14:useLocalDpi xmlns:a14="http://schemas.microsoft.com/office/drawing/2010/main" val="0"/>
                </a:ext>
              </a:extLst>
            </a:blip>
            <a:srcRect l="12902" r="48978" b="21437"/>
            <a:stretch/>
          </p:blipFill>
          <p:spPr>
            <a:xfrm>
              <a:off x="718429" y="1545198"/>
              <a:ext cx="1529702" cy="2003850"/>
            </a:xfrm>
            <a:prstGeom prst="rect">
              <a:avLst/>
            </a:prstGeom>
          </p:spPr>
        </p:pic>
        <p:sp>
          <p:nvSpPr>
            <p:cNvPr id="6" name="Titre 1"/>
            <p:cNvSpPr txBox="1">
              <a:spLocks/>
            </p:cNvSpPr>
            <p:nvPr/>
          </p:nvSpPr>
          <p:spPr>
            <a:xfrm>
              <a:off x="498850" y="4809155"/>
              <a:ext cx="8748529" cy="2414154"/>
            </a:xfrm>
            <a:prstGeom prst="rect">
              <a:avLst/>
            </a:prstGeom>
          </p:spPr>
          <p:txBody>
            <a:bodyPr lIns="0" tIns="0" rIns="0" bIns="0" anchor="ctr">
              <a:noAutofit/>
            </a:bodyPr>
            <a:lstStyle>
              <a:lvl1pPr algn="l" defTabSz="914400" rtl="0" eaLnBrk="1" latinLnBrk="0" hangingPunct="1">
                <a:lnSpc>
                  <a:spcPct val="90000"/>
                </a:lnSpc>
                <a:spcBef>
                  <a:spcPct val="0"/>
                </a:spcBef>
                <a:buNone/>
                <a:defRPr sz="4000" kern="1200">
                  <a:solidFill>
                    <a:schemeClr val="tx1"/>
                  </a:solidFill>
                  <a:latin typeface="Arial Rounded MT Bold" pitchFamily="34" charset="0"/>
                  <a:ea typeface="+mj-ea"/>
                  <a:cs typeface="+mj-cs"/>
                </a:defRPr>
              </a:lvl1pPr>
            </a:lstStyle>
            <a:p>
              <a:pPr algn="ctr">
                <a:lnSpc>
                  <a:spcPct val="100000"/>
                </a:lnSpc>
              </a:pPr>
              <a:endParaRPr lang="fr-FR" sz="2400" b="1" dirty="0" smtClean="0">
                <a:solidFill>
                  <a:schemeClr val="accent5"/>
                </a:solidFill>
              </a:endParaRPr>
            </a:p>
            <a:p>
              <a:pPr algn="ctr">
                <a:lnSpc>
                  <a:spcPct val="100000"/>
                </a:lnSpc>
              </a:pPr>
              <a:r>
                <a:rPr lang="fr-FR" sz="2400" b="1" dirty="0" smtClean="0">
                  <a:solidFill>
                    <a:schemeClr val="accent5"/>
                  </a:solidFill>
                </a:rPr>
                <a:t>Scission by </a:t>
              </a:r>
              <a:r>
                <a:rPr lang="fr-FR" sz="2400" b="1" dirty="0" smtClean="0">
                  <a:solidFill>
                    <a:srgbClr val="7030A0"/>
                  </a:solidFill>
                </a:rPr>
                <a:t>UV photons of </a:t>
              </a:r>
              <a:r>
                <a:rPr lang="fr-FR" sz="2400" b="1" dirty="0" smtClean="0">
                  <a:solidFill>
                    <a:srgbClr val="7030A0"/>
                  </a:solidFill>
                  <a:latin typeface="Symbol" panose="05050102010706020507" pitchFamily="18" charset="2"/>
                </a:rPr>
                <a:t>l</a:t>
              </a:r>
              <a:r>
                <a:rPr lang="fr-FR" sz="2400" b="1" dirty="0" smtClean="0">
                  <a:solidFill>
                    <a:srgbClr val="7030A0"/>
                  </a:solidFill>
                </a:rPr>
                <a:t> </a:t>
              </a:r>
              <a:r>
                <a:rPr lang="fr-FR" sz="2400" b="1" dirty="0" err="1" smtClean="0">
                  <a:solidFill>
                    <a:srgbClr val="7030A0"/>
                  </a:solidFill>
                </a:rPr>
                <a:t>around</a:t>
              </a:r>
              <a:r>
                <a:rPr lang="fr-FR" sz="2400" b="1" dirty="0" smtClean="0">
                  <a:solidFill>
                    <a:srgbClr val="7030A0"/>
                  </a:solidFill>
                </a:rPr>
                <a:t> 300 nm</a:t>
              </a:r>
            </a:p>
            <a:p>
              <a:pPr algn="ctr"/>
              <a:r>
                <a:rPr lang="fr-FR" sz="2400" b="1" dirty="0" smtClean="0">
                  <a:solidFill>
                    <a:schemeClr val="accent5"/>
                  </a:solidFill>
                </a:rPr>
                <a:t> </a:t>
              </a:r>
              <a:r>
                <a:rPr lang="fr-FR" sz="2400" b="1" dirty="0">
                  <a:solidFill>
                    <a:schemeClr val="accent5"/>
                  </a:solidFill>
                </a:rPr>
                <a:t>I</a:t>
              </a:r>
              <a:r>
                <a:rPr lang="fr-FR" sz="2400" b="1" dirty="0" smtClean="0">
                  <a:solidFill>
                    <a:schemeClr val="accent5"/>
                  </a:solidFill>
                </a:rPr>
                <a:t>n the </a:t>
              </a:r>
              <a:r>
                <a:rPr lang="fr-FR" sz="2400" b="1" dirty="0" err="1" smtClean="0">
                  <a:solidFill>
                    <a:schemeClr val="accent5"/>
                  </a:solidFill>
                </a:rPr>
                <a:t>atmosphere</a:t>
              </a:r>
              <a:r>
                <a:rPr lang="fr-FR" sz="2400" b="1" dirty="0" smtClean="0">
                  <a:solidFill>
                    <a:schemeClr val="accent5"/>
                  </a:solidFill>
                </a:rPr>
                <a:t>  (</a:t>
              </a:r>
              <a:r>
                <a:rPr lang="fr-FR" sz="2400" b="1" dirty="0" err="1" smtClean="0">
                  <a:solidFill>
                    <a:schemeClr val="accent5"/>
                  </a:solidFill>
                </a:rPr>
                <a:t>low</a:t>
              </a:r>
              <a:r>
                <a:rPr lang="fr-FR" sz="2400" b="1" dirty="0" smtClean="0">
                  <a:solidFill>
                    <a:schemeClr val="accent5"/>
                  </a:solidFill>
                </a:rPr>
                <a:t> pressure, high UV): the fragments do not </a:t>
              </a:r>
              <a:r>
                <a:rPr lang="fr-FR" sz="2400" b="1" dirty="0" err="1" smtClean="0">
                  <a:solidFill>
                    <a:schemeClr val="accent5"/>
                  </a:solidFill>
                </a:rPr>
                <a:t>reassociate</a:t>
              </a:r>
              <a:r>
                <a:rPr lang="fr-FR" sz="2400" b="1" dirty="0" smtClean="0">
                  <a:solidFill>
                    <a:schemeClr val="accent5"/>
                  </a:solidFill>
                </a:rPr>
                <a:t>* </a:t>
              </a:r>
              <a:r>
                <a:rPr lang="fr-FR" sz="2400" b="1" dirty="0" err="1" smtClean="0">
                  <a:solidFill>
                    <a:schemeClr val="accent5"/>
                  </a:solidFill>
                </a:rPr>
                <a:t>into</a:t>
              </a:r>
              <a:r>
                <a:rPr lang="fr-FR" sz="2400" b="1" dirty="0" smtClean="0">
                  <a:solidFill>
                    <a:schemeClr val="accent5"/>
                  </a:solidFill>
                </a:rPr>
                <a:t> </a:t>
              </a:r>
              <a:r>
                <a:rPr lang="fr-FR" sz="2400" b="1" dirty="0" err="1" smtClean="0">
                  <a:solidFill>
                    <a:schemeClr val="accent5"/>
                  </a:solidFill>
                </a:rPr>
                <a:t>saturated</a:t>
              </a:r>
              <a:r>
                <a:rPr lang="fr-FR" sz="2400" b="1" dirty="0" smtClean="0">
                  <a:solidFill>
                    <a:schemeClr val="accent5"/>
                  </a:solidFill>
                </a:rPr>
                <a:t> </a:t>
              </a:r>
              <a:r>
                <a:rPr lang="fr-FR" sz="2400" b="1" dirty="0" err="1" smtClean="0">
                  <a:solidFill>
                    <a:schemeClr val="accent5"/>
                  </a:solidFill>
                </a:rPr>
                <a:t>fluorocarbons</a:t>
              </a:r>
              <a:r>
                <a:rPr lang="fr-FR" sz="2400" b="1" dirty="0" smtClean="0">
                  <a:solidFill>
                    <a:schemeClr val="accent5"/>
                  </a:solidFill>
                </a:rPr>
                <a:t> of the type </a:t>
              </a:r>
              <a:r>
                <a:rPr lang="fr-FR" sz="2400" b="1" dirty="0" err="1" smtClean="0">
                  <a:solidFill>
                    <a:schemeClr val="accent5"/>
                  </a:solidFill>
                </a:rPr>
                <a:t>C</a:t>
              </a:r>
              <a:r>
                <a:rPr lang="fr-FR" sz="2400" b="1" baseline="-25000" dirty="0" err="1" smtClean="0">
                  <a:solidFill>
                    <a:schemeClr val="accent5"/>
                  </a:solidFill>
                </a:rPr>
                <a:t>n</a:t>
              </a:r>
              <a:r>
                <a:rPr lang="fr-FR" sz="2400" b="1" dirty="0" err="1" smtClean="0">
                  <a:solidFill>
                    <a:schemeClr val="accent5"/>
                  </a:solidFill>
                </a:rPr>
                <a:t>F</a:t>
              </a:r>
              <a:r>
                <a:rPr lang="fr-FR" sz="2400" b="1" baseline="-25000" dirty="0" smtClean="0">
                  <a:solidFill>
                    <a:schemeClr val="accent5"/>
                  </a:solidFill>
                </a:rPr>
                <a:t>(2n+2) </a:t>
              </a:r>
              <a:r>
                <a:rPr lang="fr-FR" sz="2400" b="1" dirty="0" smtClean="0">
                  <a:solidFill>
                    <a:schemeClr val="accent5"/>
                  </a:solidFill>
                </a:rPr>
                <a:t> (</a:t>
              </a:r>
              <a:r>
                <a:rPr lang="fr-FR" sz="2400" b="1" dirty="0" err="1" smtClean="0">
                  <a:solidFill>
                    <a:schemeClr val="accent5"/>
                  </a:solidFill>
                </a:rPr>
                <a:t>which</a:t>
              </a:r>
              <a:r>
                <a:rPr lang="fr-FR" sz="2400" b="1" dirty="0" smtClean="0">
                  <a:solidFill>
                    <a:schemeClr val="accent5"/>
                  </a:solidFill>
                </a:rPr>
                <a:t> </a:t>
              </a:r>
              <a:r>
                <a:rPr lang="fr-FR" sz="2400" b="1" dirty="0" err="1" smtClean="0">
                  <a:solidFill>
                    <a:schemeClr val="accent5"/>
                  </a:solidFill>
                </a:rPr>
                <a:t>would</a:t>
              </a:r>
              <a:r>
                <a:rPr lang="fr-FR" sz="2400" b="1" dirty="0" smtClean="0">
                  <a:solidFill>
                    <a:schemeClr val="accent5"/>
                  </a:solidFill>
                </a:rPr>
                <a:t> have </a:t>
              </a:r>
              <a:r>
                <a:rPr lang="fr-FR" sz="2400" b="1" dirty="0" smtClean="0">
                  <a:solidFill>
                    <a:srgbClr val="FF0000"/>
                  </a:solidFill>
                </a:rPr>
                <a:t>high GWP</a:t>
              </a:r>
              <a:r>
                <a:rPr lang="fr-FR" sz="2400" b="1" dirty="0" smtClean="0">
                  <a:solidFill>
                    <a:schemeClr val="accent5"/>
                  </a:solidFill>
                </a:rPr>
                <a:t>) </a:t>
              </a:r>
            </a:p>
            <a:p>
              <a:r>
                <a:rPr lang="en-GB" sz="1600" b="1" dirty="0"/>
                <a:t>*</a:t>
              </a:r>
              <a:r>
                <a:rPr lang="en-GB" sz="1600" b="1" dirty="0" smtClean="0"/>
                <a:t>The Environmental Impact </a:t>
              </a:r>
              <a:r>
                <a:rPr lang="en-GB" sz="1600" b="1" dirty="0"/>
                <a:t>of CFC Replacements HFCs and HCFCs</a:t>
              </a:r>
            </a:p>
            <a:p>
              <a:r>
                <a:rPr lang="en-GB" sz="1600" dirty="0" smtClean="0">
                  <a:hlinkClick r:id="rId3"/>
                </a:rPr>
                <a:t>T. WALLINGTON</a:t>
              </a:r>
              <a:r>
                <a:rPr lang="en-GB" sz="1600" dirty="0" smtClean="0"/>
                <a:t> et al </a:t>
              </a:r>
              <a:r>
                <a:rPr lang="en-GB" sz="1600" i="1" dirty="0" smtClean="0"/>
                <a:t>Environ.Sci.Technol.</a:t>
              </a:r>
              <a:r>
                <a:rPr lang="en-GB" sz="1600" dirty="0" smtClean="0"/>
                <a:t>1994(28)7 320A h</a:t>
              </a:r>
              <a:r>
                <a:rPr lang="en-GB" sz="1600" dirty="0" smtClean="0">
                  <a:hlinkClick r:id="rId4" tooltip="DOI URL"/>
                </a:rPr>
                <a:t>ttps://doi.org/10.1021/es00056a714</a:t>
              </a:r>
              <a:endParaRPr lang="en-GB" sz="1600" dirty="0" smtClean="0"/>
            </a:p>
            <a:p>
              <a:pPr algn="ctr">
                <a:lnSpc>
                  <a:spcPct val="100000"/>
                </a:lnSpc>
              </a:pPr>
              <a:endParaRPr lang="fr-FR" sz="1600" b="1" dirty="0" smtClean="0">
                <a:solidFill>
                  <a:schemeClr val="accent5"/>
                </a:solidFill>
              </a:endParaRPr>
            </a:p>
          </p:txBody>
        </p:sp>
      </p:grpSp>
      <p:pic>
        <p:nvPicPr>
          <p:cNvPr id="9" name="Image 8"/>
          <p:cNvPicPr>
            <a:picLocks noChangeAspect="1"/>
          </p:cNvPicPr>
          <p:nvPr/>
        </p:nvPicPr>
        <p:blipFill rotWithShape="1">
          <a:blip r:embed="rId2">
            <a:extLst>
              <a:ext uri="{28A0092B-C50C-407E-A947-70E740481C1C}">
                <a14:useLocalDpi xmlns:a14="http://schemas.microsoft.com/office/drawing/2010/main" val="0"/>
              </a:ext>
            </a:extLst>
          </a:blip>
          <a:srcRect l="51003" t="16131" r="6348"/>
          <a:stretch/>
        </p:blipFill>
        <p:spPr>
          <a:xfrm>
            <a:off x="2128579" y="1667156"/>
            <a:ext cx="1707697" cy="2139178"/>
          </a:xfrm>
          <a:prstGeom prst="rect">
            <a:avLst/>
          </a:prstGeom>
        </p:spPr>
      </p:pic>
      <p:grpSp>
        <p:nvGrpSpPr>
          <p:cNvPr id="14" name="Groupe 13"/>
          <p:cNvGrpSpPr/>
          <p:nvPr/>
        </p:nvGrpSpPr>
        <p:grpSpPr>
          <a:xfrm>
            <a:off x="6458040" y="2021487"/>
            <a:ext cx="1982901" cy="2182255"/>
            <a:chOff x="6726266" y="1432452"/>
            <a:chExt cx="1982901" cy="2182255"/>
          </a:xfrm>
        </p:grpSpPr>
        <p:pic>
          <p:nvPicPr>
            <p:cNvPr id="11" name="Image 10"/>
            <p:cNvPicPr>
              <a:picLocks noChangeAspect="1"/>
            </p:cNvPicPr>
            <p:nvPr/>
          </p:nvPicPr>
          <p:blipFill rotWithShape="1">
            <a:blip r:embed="rId2">
              <a:extLst>
                <a:ext uri="{28A0092B-C50C-407E-A947-70E740481C1C}">
                  <a14:useLocalDpi xmlns:a14="http://schemas.microsoft.com/office/drawing/2010/main" val="0"/>
                </a:ext>
              </a:extLst>
            </a:blip>
            <a:srcRect l="51003" t="17620"/>
            <a:stretch/>
          </p:blipFill>
          <p:spPr>
            <a:xfrm>
              <a:off x="6747286" y="1513490"/>
              <a:ext cx="1961881" cy="2101217"/>
            </a:xfrm>
            <a:prstGeom prst="rect">
              <a:avLst/>
            </a:prstGeom>
          </p:spPr>
        </p:pic>
        <p:sp>
          <p:nvSpPr>
            <p:cNvPr id="12" name="Triangle isocèle 11"/>
            <p:cNvSpPr/>
            <p:nvPr/>
          </p:nvSpPr>
          <p:spPr>
            <a:xfrm flipH="1" flipV="1">
              <a:off x="6726266" y="1432452"/>
              <a:ext cx="809474" cy="1648220"/>
            </a:xfrm>
            <a:prstGeom prst="triangle">
              <a:avLst>
                <a:gd name="adj" fmla="val 9375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cxnSp>
        <p:nvCxnSpPr>
          <p:cNvPr id="16" name="Connecteur droit avec flèche 15"/>
          <p:cNvCxnSpPr/>
          <p:nvPr/>
        </p:nvCxnSpPr>
        <p:spPr>
          <a:xfrm flipH="1">
            <a:off x="1946903" y="2478400"/>
            <a:ext cx="84156" cy="1273303"/>
          </a:xfrm>
          <a:prstGeom prst="straightConnector1">
            <a:avLst/>
          </a:prstGeom>
          <a:ln w="28575">
            <a:solidFill>
              <a:srgbClr val="7030A0"/>
            </a:solidFill>
            <a:prstDash val="sysDash"/>
            <a:headEnd type="triangle"/>
            <a:tailEnd type="none"/>
          </a:ln>
        </p:spPr>
        <p:style>
          <a:lnRef idx="1">
            <a:schemeClr val="accent1"/>
          </a:lnRef>
          <a:fillRef idx="0">
            <a:schemeClr val="accent1"/>
          </a:fillRef>
          <a:effectRef idx="0">
            <a:schemeClr val="accent1"/>
          </a:effectRef>
          <a:fontRef idx="minor">
            <a:schemeClr val="tx1"/>
          </a:fontRef>
        </p:style>
      </p:cxnSp>
      <p:grpSp>
        <p:nvGrpSpPr>
          <p:cNvPr id="19" name="Groupe 18"/>
          <p:cNvGrpSpPr/>
          <p:nvPr/>
        </p:nvGrpSpPr>
        <p:grpSpPr>
          <a:xfrm>
            <a:off x="4325486" y="1200968"/>
            <a:ext cx="2326071" cy="2328041"/>
            <a:chOff x="4109635" y="1173897"/>
            <a:chExt cx="2326071" cy="2328041"/>
          </a:xfrm>
        </p:grpSpPr>
        <p:pic>
          <p:nvPicPr>
            <p:cNvPr id="20" name="Image 19"/>
            <p:cNvPicPr>
              <a:picLocks noChangeAspect="1"/>
            </p:cNvPicPr>
            <p:nvPr/>
          </p:nvPicPr>
          <p:blipFill rotWithShape="1">
            <a:blip r:embed="rId2">
              <a:extLst>
                <a:ext uri="{28A0092B-C50C-407E-A947-70E740481C1C}">
                  <a14:useLocalDpi xmlns:a14="http://schemas.microsoft.com/office/drawing/2010/main" val="0"/>
                </a:ext>
              </a:extLst>
            </a:blip>
            <a:srcRect l="13072" r="34692" b="19635"/>
            <a:stretch/>
          </p:blipFill>
          <p:spPr>
            <a:xfrm>
              <a:off x="4109635" y="1173897"/>
              <a:ext cx="2091558" cy="2049822"/>
            </a:xfrm>
            <a:prstGeom prst="rect">
              <a:avLst/>
            </a:prstGeom>
          </p:spPr>
        </p:pic>
        <p:sp>
          <p:nvSpPr>
            <p:cNvPr id="21" name="Triangle isocèle 20"/>
            <p:cNvSpPr/>
            <p:nvPr/>
          </p:nvSpPr>
          <p:spPr>
            <a:xfrm>
              <a:off x="5594879" y="1923637"/>
              <a:ext cx="840827" cy="1578301"/>
            </a:xfrm>
            <a:prstGeom prst="triangle">
              <a:avLst>
                <a:gd name="adj" fmla="val 9375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cxnSp>
        <p:nvCxnSpPr>
          <p:cNvPr id="22" name="Connecteur droit avec flèche 21"/>
          <p:cNvCxnSpPr/>
          <p:nvPr/>
        </p:nvCxnSpPr>
        <p:spPr>
          <a:xfrm flipV="1">
            <a:off x="6120683" y="2543791"/>
            <a:ext cx="346896" cy="856848"/>
          </a:xfrm>
          <a:prstGeom prst="straightConnector1">
            <a:avLst/>
          </a:prstGeom>
          <a:ln w="28575">
            <a:solidFill>
              <a:srgbClr val="7030A0"/>
            </a:solidFill>
            <a:prstDash val="sysDash"/>
            <a:headEnd type="none"/>
            <a:tailEnd type="triangle"/>
          </a:ln>
        </p:spPr>
        <p:style>
          <a:lnRef idx="1">
            <a:schemeClr val="accent1"/>
          </a:lnRef>
          <a:fillRef idx="0">
            <a:schemeClr val="accent1"/>
          </a:fillRef>
          <a:effectRef idx="0">
            <a:schemeClr val="accent1"/>
          </a:effectRef>
          <a:fontRef idx="minor">
            <a:schemeClr val="tx1"/>
          </a:fontRef>
        </p:style>
      </p:cxnSp>
      <p:sp>
        <p:nvSpPr>
          <p:cNvPr id="24" name="ZoneTexte 23"/>
          <p:cNvSpPr txBox="1"/>
          <p:nvPr/>
        </p:nvSpPr>
        <p:spPr>
          <a:xfrm>
            <a:off x="689426" y="989929"/>
            <a:ext cx="7853497" cy="369332"/>
          </a:xfrm>
          <a:prstGeom prst="rect">
            <a:avLst/>
          </a:prstGeom>
          <a:noFill/>
        </p:spPr>
        <p:txBody>
          <a:bodyPr wrap="none" rtlCol="0">
            <a:spAutoFit/>
          </a:bodyPr>
          <a:lstStyle/>
          <a:p>
            <a:r>
              <a:rPr lang="fr-FR" dirty="0">
                <a:solidFill>
                  <a:srgbClr val="3484CC"/>
                </a:solidFill>
              </a:rPr>
              <a:t>https://www.nist.gov/system/files/documents/el/fire_research/R0301570.pdf</a:t>
            </a:r>
          </a:p>
        </p:txBody>
      </p:sp>
      <p:pic>
        <p:nvPicPr>
          <p:cNvPr id="25" name="Espace réservé pour une image  4" descr="A Novel Class of Low Global Warming Potential Alternatives - R0301570.pdf — Mozilla Firefox"/>
          <p:cNvPicPr>
            <a:picLocks noChangeAspect="1"/>
          </p:cNvPicPr>
          <p:nvPr/>
        </p:nvPicPr>
        <p:blipFill rotWithShape="1">
          <a:blip r:embed="rId5">
            <a:extLst>
              <a:ext uri="{28A0092B-C50C-407E-A947-70E740481C1C}">
                <a14:useLocalDpi xmlns:a14="http://schemas.microsoft.com/office/drawing/2010/main" val="0"/>
              </a:ext>
            </a:extLst>
          </a:blip>
          <a:srcRect l="4493" r="3589"/>
          <a:stretch/>
        </p:blipFill>
        <p:spPr>
          <a:xfrm>
            <a:off x="496993" y="1307431"/>
            <a:ext cx="7704193" cy="3202104"/>
          </a:xfrm>
          <a:prstGeom prst="rect">
            <a:avLst/>
          </a:prstGeom>
        </p:spPr>
      </p:pic>
      <p:sp>
        <p:nvSpPr>
          <p:cNvPr id="30" name="CustomShape 4"/>
          <p:cNvSpPr/>
          <p:nvPr/>
        </p:nvSpPr>
        <p:spPr>
          <a:xfrm>
            <a:off x="6458040" y="6356520"/>
            <a:ext cx="2056680" cy="3643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pPr>
            <a:fld id="{7D01061F-E3C1-4B78-A297-D1E8F51D5FFF}" type="slidenum">
              <a:rPr lang="en-GB" sz="1200" b="0" strike="noStrike" spc="-1">
                <a:solidFill>
                  <a:srgbClr val="8B8B8B"/>
                </a:solidFill>
                <a:latin typeface="Calibri"/>
                <a:ea typeface="DejaVu Sans"/>
              </a:rPr>
              <a:t>11</a:t>
            </a:fld>
            <a:endParaRPr lang="en-GB" sz="1200" b="0" strike="noStrike" spc="-1">
              <a:latin typeface="Arial"/>
            </a:endParaRPr>
          </a:p>
        </p:txBody>
      </p:sp>
      <p:sp>
        <p:nvSpPr>
          <p:cNvPr id="3" name="Espace réservé du pied de page 2"/>
          <p:cNvSpPr>
            <a:spLocks noGrp="1"/>
          </p:cNvSpPr>
          <p:nvPr>
            <p:ph type="ftr" sz="quarter" idx="11"/>
          </p:nvPr>
        </p:nvSpPr>
        <p:spPr/>
        <p:txBody>
          <a:bodyPr/>
          <a:lstStyle/>
          <a:p>
            <a:pPr>
              <a:defRPr/>
            </a:pPr>
            <a:endParaRPr lang="en-GB"/>
          </a:p>
        </p:txBody>
      </p:sp>
      <p:sp>
        <p:nvSpPr>
          <p:cNvPr id="4" name="Espace réservé du numéro de diapositive 3"/>
          <p:cNvSpPr>
            <a:spLocks noGrp="1"/>
          </p:cNvSpPr>
          <p:nvPr>
            <p:ph type="sldNum" sz="quarter" idx="12"/>
          </p:nvPr>
        </p:nvSpPr>
        <p:spPr/>
        <p:txBody>
          <a:bodyPr/>
          <a:lstStyle/>
          <a:p>
            <a:pPr>
              <a:defRPr/>
            </a:pPr>
            <a:fld id="{75DEEA70-F2A5-4F11-9D2F-52A27AAB522D}" type="slidenum">
              <a:rPr lang="en-GB" smtClean="0"/>
              <a:pPr>
                <a:defRPr/>
              </a:pPr>
              <a:t>11</a:t>
            </a:fld>
            <a:endParaRPr lang="en-GB"/>
          </a:p>
        </p:txBody>
      </p:sp>
      <p:sp>
        <p:nvSpPr>
          <p:cNvPr id="23" name="CustomShape 2"/>
          <p:cNvSpPr/>
          <p:nvPr/>
        </p:nvSpPr>
        <p:spPr>
          <a:xfrm>
            <a:off x="888423" y="6520900"/>
            <a:ext cx="7428822" cy="337100"/>
          </a:xfrm>
          <a:prstGeom prst="rect">
            <a:avLst/>
          </a:prstGeom>
          <a:noFill/>
          <a:ln>
            <a:noFill/>
          </a:ln>
        </p:spPr>
        <p:style>
          <a:lnRef idx="0">
            <a:scrgbClr r="0" g="0" b="0"/>
          </a:lnRef>
          <a:fillRef idx="0">
            <a:scrgbClr r="0" g="0" b="0"/>
          </a:fillRef>
          <a:effectRef idx="0">
            <a:scrgbClr r="0" g="0" b="0"/>
          </a:effectRef>
          <a:fontRef idx="minor"/>
        </p:style>
        <p:txBody>
          <a:bodyPr wrap="square" lIns="90000" tIns="45000" rIns="90000" bIns="45000">
            <a:spAutoFit/>
          </a:bodyPr>
          <a:lstStyle/>
          <a:p>
            <a:pPr algn="ctr"/>
            <a:r>
              <a:rPr lang="en-US" sz="1600" b="1" dirty="0" smtClean="0"/>
              <a:t>G. Hallewell: </a:t>
            </a:r>
            <a:r>
              <a:rPr lang="en-US" sz="1600" b="1" dirty="0" err="1" smtClean="0"/>
              <a:t>GasRad</a:t>
            </a:r>
            <a:r>
              <a:rPr lang="en-US" sz="1600" b="1" dirty="0" smtClean="0"/>
              <a:t> GWP: ECFA</a:t>
            </a:r>
            <a:r>
              <a:rPr lang="en-US" sz="1600" b="1" dirty="0"/>
              <a:t> </a:t>
            </a:r>
            <a:r>
              <a:rPr lang="en-US" sz="1600" b="1" dirty="0" smtClean="0"/>
              <a:t>TF-4 Meeting May16-17</a:t>
            </a:r>
            <a:r>
              <a:rPr lang="en-US" sz="1600" b="1" baseline="30000" dirty="0" smtClean="0"/>
              <a:t>th</a:t>
            </a:r>
            <a:r>
              <a:rPr lang="en-US" sz="1600" b="1" dirty="0" smtClean="0"/>
              <a:t> 2023</a:t>
            </a:r>
            <a:endParaRPr lang="en-US" sz="1600" b="1" dirty="0"/>
          </a:p>
        </p:txBody>
      </p:sp>
      <p:sp>
        <p:nvSpPr>
          <p:cNvPr id="10" name="ZoneTexte 9"/>
          <p:cNvSpPr txBox="1"/>
          <p:nvPr/>
        </p:nvSpPr>
        <p:spPr>
          <a:xfrm>
            <a:off x="8409422" y="962940"/>
            <a:ext cx="569387" cy="369332"/>
          </a:xfrm>
          <a:prstGeom prst="rect">
            <a:avLst/>
          </a:prstGeom>
          <a:noFill/>
        </p:spPr>
        <p:txBody>
          <a:bodyPr wrap="none" rtlCol="0">
            <a:spAutoFit/>
          </a:bodyPr>
          <a:lstStyle/>
          <a:p>
            <a:r>
              <a:rPr lang="fr-FR" dirty="0" smtClean="0"/>
              <a:t>[15]</a:t>
            </a:r>
            <a:endParaRPr lang="fr-FR" dirty="0"/>
          </a:p>
        </p:txBody>
      </p:sp>
    </p:spTree>
    <p:extLst>
      <p:ext uri="{BB962C8B-B14F-4D97-AF65-F5344CB8AC3E}">
        <p14:creationId xmlns:p14="http://schemas.microsoft.com/office/powerpoint/2010/main" val="20102129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211263" y="222505"/>
            <a:ext cx="8591185" cy="5688159"/>
          </a:xfrm>
        </p:spPr>
        <p:txBody>
          <a:bodyPr>
            <a:noAutofit/>
          </a:bodyPr>
          <a:lstStyle/>
          <a:p>
            <a:pPr marL="0" indent="0" algn="ctr">
              <a:lnSpc>
                <a:spcPct val="120000"/>
              </a:lnSpc>
              <a:spcBef>
                <a:spcPts val="0"/>
              </a:spcBef>
              <a:buNone/>
            </a:pPr>
            <a:endParaRPr lang="fr-FR" sz="4800" b="1" dirty="0" smtClean="0">
              <a:solidFill>
                <a:schemeClr val="accent6">
                  <a:lumMod val="50000"/>
                </a:schemeClr>
              </a:solidFill>
              <a:sym typeface="Wingdings" panose="05000000000000000000" pitchFamily="2" charset="2"/>
            </a:endParaRPr>
          </a:p>
          <a:p>
            <a:pPr marL="0" indent="0" algn="ctr">
              <a:lnSpc>
                <a:spcPct val="120000"/>
              </a:lnSpc>
              <a:spcBef>
                <a:spcPts val="0"/>
              </a:spcBef>
              <a:buNone/>
            </a:pPr>
            <a:r>
              <a:rPr lang="en-GB" sz="4800" b="1" spc="-1" dirty="0" smtClean="0">
                <a:solidFill>
                  <a:srgbClr val="C00000"/>
                </a:solidFill>
                <a:cs typeface="Times New Roman" panose="02020603050405020304" pitchFamily="18" charset="0"/>
              </a:rPr>
              <a:t>Positive and Negative </a:t>
            </a:r>
            <a:r>
              <a:rPr lang="en-GB" sz="4800" b="1" spc="-1" dirty="0" err="1" smtClean="0">
                <a:solidFill>
                  <a:srgbClr val="C00000"/>
                </a:solidFill>
                <a:cs typeface="Times New Roman" panose="02020603050405020304" pitchFamily="18" charset="0"/>
              </a:rPr>
              <a:t>exeriences</a:t>
            </a:r>
            <a:r>
              <a:rPr lang="en-GB" sz="4800" b="1" spc="-1" dirty="0" smtClean="0">
                <a:solidFill>
                  <a:srgbClr val="C00000"/>
                </a:solidFill>
                <a:cs typeface="Times New Roman" panose="02020603050405020304" pitchFamily="18" charset="0"/>
              </a:rPr>
              <a:t> with C</a:t>
            </a:r>
            <a:r>
              <a:rPr lang="en-GB" sz="4800" b="1" spc="-1" baseline="-25000" dirty="0" smtClean="0">
                <a:solidFill>
                  <a:srgbClr val="C00000"/>
                </a:solidFill>
                <a:cs typeface="Times New Roman" panose="02020603050405020304" pitchFamily="18" charset="0"/>
              </a:rPr>
              <a:t>4</a:t>
            </a:r>
            <a:r>
              <a:rPr lang="en-GB" sz="4800" b="1" spc="-1" dirty="0" smtClean="0">
                <a:solidFill>
                  <a:srgbClr val="C00000"/>
                </a:solidFill>
                <a:cs typeface="Times New Roman" panose="02020603050405020304" pitchFamily="18" charset="0"/>
              </a:rPr>
              <a:t>F</a:t>
            </a:r>
            <a:r>
              <a:rPr lang="en-GB" sz="4800" b="1" spc="-1" baseline="-25000" dirty="0" smtClean="0">
                <a:solidFill>
                  <a:srgbClr val="C00000"/>
                </a:solidFill>
                <a:cs typeface="Times New Roman" panose="02020603050405020304" pitchFamily="18" charset="0"/>
              </a:rPr>
              <a:t>8</a:t>
            </a:r>
            <a:r>
              <a:rPr lang="en-GB" sz="4800" b="1" spc="-1" dirty="0" smtClean="0">
                <a:solidFill>
                  <a:srgbClr val="C00000"/>
                </a:solidFill>
                <a:cs typeface="Times New Roman" panose="02020603050405020304" pitchFamily="18" charset="0"/>
              </a:rPr>
              <a:t>O as a substitute for C</a:t>
            </a:r>
            <a:r>
              <a:rPr lang="en-GB" sz="4800" b="1" spc="-1" baseline="-25000" dirty="0" smtClean="0">
                <a:solidFill>
                  <a:srgbClr val="C00000"/>
                </a:solidFill>
                <a:cs typeface="Times New Roman" panose="02020603050405020304" pitchFamily="18" charset="0"/>
              </a:rPr>
              <a:t>4</a:t>
            </a:r>
            <a:r>
              <a:rPr lang="en-GB" sz="4800" b="1" spc="-1" dirty="0" smtClean="0">
                <a:solidFill>
                  <a:srgbClr val="C00000"/>
                </a:solidFill>
                <a:cs typeface="Times New Roman" panose="02020603050405020304" pitchFamily="18" charset="0"/>
              </a:rPr>
              <a:t>F</a:t>
            </a:r>
            <a:r>
              <a:rPr lang="en-GB" sz="4800" b="1" spc="-1" baseline="-25000" dirty="0" smtClean="0">
                <a:solidFill>
                  <a:srgbClr val="C00000"/>
                </a:solidFill>
                <a:cs typeface="Times New Roman" panose="02020603050405020304" pitchFamily="18" charset="0"/>
              </a:rPr>
              <a:t>10 </a:t>
            </a:r>
            <a:endParaRPr lang="en-GB" sz="4800" b="1" spc="-1" dirty="0">
              <a:solidFill>
                <a:srgbClr val="C00000"/>
              </a:solidFill>
              <a:cs typeface="Times New Roman" panose="02020603050405020304" pitchFamily="18" charset="0"/>
            </a:endParaRPr>
          </a:p>
          <a:p>
            <a:pPr marL="0" indent="0" algn="ctr">
              <a:lnSpc>
                <a:spcPct val="120000"/>
              </a:lnSpc>
              <a:spcBef>
                <a:spcPts val="0"/>
              </a:spcBef>
              <a:buNone/>
            </a:pPr>
            <a:r>
              <a:rPr lang="en-GB" sz="4800" b="1" spc="-1" dirty="0" smtClean="0">
                <a:solidFill>
                  <a:srgbClr val="C00000"/>
                </a:solidFill>
                <a:cs typeface="Times New Roman" panose="02020603050405020304" pitchFamily="18" charset="0"/>
              </a:rPr>
              <a:t>Cherenkov radiator </a:t>
            </a:r>
            <a:r>
              <a:rPr lang="en-GB" sz="4800" b="1" spc="-1" dirty="0" smtClean="0">
                <a:solidFill>
                  <a:srgbClr val="C00000"/>
                </a:solidFill>
                <a:cs typeface="Times New Roman" panose="02020603050405020304" pitchFamily="18" charset="0"/>
              </a:rPr>
              <a:t>gas</a:t>
            </a:r>
          </a:p>
          <a:p>
            <a:pPr marL="0" indent="0" algn="ctr">
              <a:lnSpc>
                <a:spcPct val="120000"/>
              </a:lnSpc>
              <a:spcBef>
                <a:spcPts val="0"/>
              </a:spcBef>
              <a:buNone/>
            </a:pPr>
            <a:r>
              <a:rPr lang="en-GB" sz="4800" b="1" spc="-1" dirty="0" smtClean="0">
                <a:solidFill>
                  <a:schemeClr val="accent5"/>
                </a:solidFill>
                <a:cs typeface="Times New Roman" panose="02020603050405020304" pitchFamily="18" charset="0"/>
              </a:rPr>
              <a:t>(</a:t>
            </a:r>
            <a:r>
              <a:rPr lang="en-GB" sz="4800" b="1" spc="-1" dirty="0" err="1" smtClean="0">
                <a:solidFill>
                  <a:schemeClr val="accent5"/>
                </a:solidFill>
                <a:cs typeface="Times New Roman" panose="02020603050405020304" pitchFamily="18" charset="0"/>
              </a:rPr>
              <a:t>BTeV</a:t>
            </a:r>
            <a:r>
              <a:rPr lang="en-GB" sz="4800" b="1" spc="-1" dirty="0" smtClean="0">
                <a:solidFill>
                  <a:schemeClr val="accent5"/>
                </a:solidFill>
                <a:cs typeface="Times New Roman" panose="02020603050405020304" pitchFamily="18" charset="0"/>
              </a:rPr>
              <a:t> and ALICE VHMPID)</a:t>
            </a:r>
            <a:endParaRPr lang="en-GB" sz="4800" b="1" spc="-1" dirty="0">
              <a:solidFill>
                <a:schemeClr val="accent5"/>
              </a:solidFill>
              <a:cs typeface="Times New Roman" panose="02020603050405020304" pitchFamily="18" charset="0"/>
            </a:endParaRPr>
          </a:p>
          <a:p>
            <a:pPr marL="0" indent="0" algn="ctr">
              <a:lnSpc>
                <a:spcPct val="120000"/>
              </a:lnSpc>
              <a:spcBef>
                <a:spcPts val="0"/>
              </a:spcBef>
              <a:buNone/>
            </a:pPr>
            <a:endParaRPr lang="en-GB" sz="4800" b="1" spc="-1" dirty="0">
              <a:solidFill>
                <a:srgbClr val="C00000"/>
              </a:solidFill>
              <a:cs typeface="Times New Roman" panose="02020603050405020304" pitchFamily="18" charset="0"/>
            </a:endParaRPr>
          </a:p>
          <a:p>
            <a:pPr marL="0" indent="0" algn="ctr">
              <a:lnSpc>
                <a:spcPct val="120000"/>
              </a:lnSpc>
              <a:spcBef>
                <a:spcPts val="0"/>
              </a:spcBef>
              <a:buNone/>
            </a:pPr>
            <a:r>
              <a:rPr lang="en-GB" sz="4800" b="1" spc="-1" dirty="0" smtClean="0">
                <a:solidFill>
                  <a:srgbClr val="C00000"/>
                </a:solidFill>
                <a:cs typeface="Times New Roman" panose="02020603050405020304" pitchFamily="18" charset="0"/>
              </a:rPr>
              <a:t> </a:t>
            </a:r>
          </a:p>
          <a:p>
            <a:pPr>
              <a:lnSpc>
                <a:spcPct val="120000"/>
              </a:lnSpc>
              <a:spcBef>
                <a:spcPts val="0"/>
              </a:spcBef>
            </a:pPr>
            <a:endParaRPr lang="en-GB" sz="400" b="1" spc="-1" dirty="0" smtClean="0">
              <a:solidFill>
                <a:srgbClr val="C00000"/>
              </a:solidFill>
              <a:cs typeface="Times New Roman" panose="02020603050405020304" pitchFamily="18" charset="0"/>
            </a:endParaRPr>
          </a:p>
          <a:p>
            <a:pPr>
              <a:lnSpc>
                <a:spcPct val="120000"/>
              </a:lnSpc>
              <a:spcBef>
                <a:spcPts val="0"/>
              </a:spcBef>
            </a:pPr>
            <a:endParaRPr lang="fr-FR" sz="2400" b="1" dirty="0" smtClean="0">
              <a:solidFill>
                <a:srgbClr val="C00000"/>
              </a:solidFill>
              <a:sym typeface="Wingdings" panose="05000000000000000000" pitchFamily="2" charset="2"/>
            </a:endParaRPr>
          </a:p>
        </p:txBody>
      </p:sp>
      <p:sp>
        <p:nvSpPr>
          <p:cNvPr id="8" name="CustomShape 4"/>
          <p:cNvSpPr/>
          <p:nvPr/>
        </p:nvSpPr>
        <p:spPr>
          <a:xfrm>
            <a:off x="6458040" y="6356520"/>
            <a:ext cx="2056680" cy="3643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pPr>
            <a:fld id="{7D01061F-E3C1-4B78-A297-D1E8F51D5FFF}" type="slidenum">
              <a:rPr lang="en-GB" sz="1200" b="0" strike="noStrike" spc="-1">
                <a:solidFill>
                  <a:srgbClr val="8B8B8B"/>
                </a:solidFill>
                <a:latin typeface="Calibri"/>
                <a:ea typeface="DejaVu Sans"/>
              </a:rPr>
              <a:t>12</a:t>
            </a:fld>
            <a:endParaRPr lang="en-GB" sz="1200" b="0" strike="noStrike" spc="-1">
              <a:latin typeface="Arial"/>
            </a:endParaRPr>
          </a:p>
        </p:txBody>
      </p:sp>
      <p:sp>
        <p:nvSpPr>
          <p:cNvPr id="2" name="Espace réservé du pied de page 1"/>
          <p:cNvSpPr>
            <a:spLocks noGrp="1"/>
          </p:cNvSpPr>
          <p:nvPr>
            <p:ph type="ftr" sz="quarter" idx="11"/>
          </p:nvPr>
        </p:nvSpPr>
        <p:spPr/>
        <p:txBody>
          <a:bodyPr/>
          <a:lstStyle/>
          <a:p>
            <a:pPr>
              <a:defRPr/>
            </a:pPr>
            <a:endParaRPr lang="en-GB"/>
          </a:p>
        </p:txBody>
      </p:sp>
      <p:sp>
        <p:nvSpPr>
          <p:cNvPr id="4" name="Espace réservé du numéro de diapositive 3"/>
          <p:cNvSpPr>
            <a:spLocks noGrp="1"/>
          </p:cNvSpPr>
          <p:nvPr>
            <p:ph type="sldNum" sz="quarter" idx="12"/>
          </p:nvPr>
        </p:nvSpPr>
        <p:spPr/>
        <p:txBody>
          <a:bodyPr/>
          <a:lstStyle/>
          <a:p>
            <a:pPr>
              <a:defRPr/>
            </a:pPr>
            <a:fld id="{75DEEA70-F2A5-4F11-9D2F-52A27AAB522D}" type="slidenum">
              <a:rPr lang="en-GB" smtClean="0"/>
              <a:pPr>
                <a:defRPr/>
              </a:pPr>
              <a:t>12</a:t>
            </a:fld>
            <a:endParaRPr lang="en-GB"/>
          </a:p>
        </p:txBody>
      </p:sp>
      <p:sp>
        <p:nvSpPr>
          <p:cNvPr id="7" name="CustomShape 2"/>
          <p:cNvSpPr/>
          <p:nvPr/>
        </p:nvSpPr>
        <p:spPr>
          <a:xfrm>
            <a:off x="888423" y="6520900"/>
            <a:ext cx="7428822" cy="337100"/>
          </a:xfrm>
          <a:prstGeom prst="rect">
            <a:avLst/>
          </a:prstGeom>
          <a:noFill/>
          <a:ln>
            <a:noFill/>
          </a:ln>
        </p:spPr>
        <p:style>
          <a:lnRef idx="0">
            <a:scrgbClr r="0" g="0" b="0"/>
          </a:lnRef>
          <a:fillRef idx="0">
            <a:scrgbClr r="0" g="0" b="0"/>
          </a:fillRef>
          <a:effectRef idx="0">
            <a:scrgbClr r="0" g="0" b="0"/>
          </a:effectRef>
          <a:fontRef idx="minor"/>
        </p:style>
        <p:txBody>
          <a:bodyPr wrap="square" lIns="90000" tIns="45000" rIns="90000" bIns="45000">
            <a:spAutoFit/>
          </a:bodyPr>
          <a:lstStyle/>
          <a:p>
            <a:pPr algn="ctr"/>
            <a:r>
              <a:rPr lang="en-US" sz="1600" b="1" dirty="0" smtClean="0"/>
              <a:t>G. Hallewell: </a:t>
            </a:r>
            <a:r>
              <a:rPr lang="en-US" sz="1600" b="1" dirty="0" err="1" smtClean="0"/>
              <a:t>GasRad</a:t>
            </a:r>
            <a:r>
              <a:rPr lang="en-US" sz="1600" b="1" dirty="0" smtClean="0"/>
              <a:t> GWP: ECFA</a:t>
            </a:r>
            <a:r>
              <a:rPr lang="en-US" sz="1600" b="1" dirty="0"/>
              <a:t> </a:t>
            </a:r>
            <a:r>
              <a:rPr lang="en-US" sz="1600" b="1" dirty="0" smtClean="0"/>
              <a:t>TF-4 Meeting May16-17</a:t>
            </a:r>
            <a:r>
              <a:rPr lang="en-US" sz="1600" b="1" baseline="30000" dirty="0" smtClean="0"/>
              <a:t>th</a:t>
            </a:r>
            <a:r>
              <a:rPr lang="en-US" sz="1600" b="1" dirty="0" smtClean="0"/>
              <a:t> 2023</a:t>
            </a:r>
            <a:endParaRPr lang="en-US" sz="1600" b="1" dirty="0"/>
          </a:p>
        </p:txBody>
      </p:sp>
    </p:spTree>
    <p:extLst>
      <p:ext uri="{BB962C8B-B14F-4D97-AF65-F5344CB8AC3E}">
        <p14:creationId xmlns:p14="http://schemas.microsoft.com/office/powerpoint/2010/main" val="1896485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Espace réservé pour une image  5" descr="BTeV C4F8O paper 1.pdf and 32 more pages - Profile 1 - Microsoft​ Edge"/>
          <p:cNvPicPr>
            <a:picLocks noGrp="1" noChangeAspect="1"/>
          </p:cNvPicPr>
          <p:nvPr>
            <p:ph type="pic" idx="1"/>
          </p:nvPr>
        </p:nvPicPr>
        <p:blipFill>
          <a:blip r:embed="rId3" cstate="print">
            <a:extLst>
              <a:ext uri="{28A0092B-C50C-407E-A947-70E740481C1C}">
                <a14:useLocalDpi xmlns:a14="http://schemas.microsoft.com/office/drawing/2010/main" val="0"/>
              </a:ext>
            </a:extLst>
          </a:blip>
          <a:srcRect/>
          <a:stretch>
            <a:fillRect/>
          </a:stretch>
        </p:blipFill>
        <p:spPr>
          <a:xfrm>
            <a:off x="148302" y="376608"/>
            <a:ext cx="3927730" cy="2683823"/>
          </a:xfrm>
        </p:spPr>
      </p:pic>
      <p:pic>
        <p:nvPicPr>
          <p:cNvPr id="8" name="Espace réservé pour une image  5" descr="BTeV C4F8O paper 1.pdf and 32 more pages - Profile 1 - Microsoft​ Edge"/>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a:xfrm>
            <a:off x="325723" y="3060431"/>
            <a:ext cx="3377537" cy="3281623"/>
          </a:xfrm>
          <a:prstGeom prst="rect">
            <a:avLst/>
          </a:prstGeom>
        </p:spPr>
      </p:pic>
      <p:pic>
        <p:nvPicPr>
          <p:cNvPr id="9" name="Espace réservé pour une image  5" descr="BTeV C4F8O paper 1.pdf and 32 more pages - Profile 1 - Microsoft​ Edge"/>
          <p:cNvPicPr>
            <a:picLocks noChangeAspect="1"/>
          </p:cNvPicPr>
          <p:nvPr/>
        </p:nvPicPr>
        <p:blipFill rotWithShape="1">
          <a:blip r:embed="rId5">
            <a:extLst>
              <a:ext uri="{28A0092B-C50C-407E-A947-70E740481C1C}">
                <a14:useLocalDpi xmlns:a14="http://schemas.microsoft.com/office/drawing/2010/main" val="0"/>
              </a:ext>
            </a:extLst>
          </a:blip>
          <a:srcRect l="51772" r="2553" b="14030"/>
          <a:stretch/>
        </p:blipFill>
        <p:spPr>
          <a:xfrm>
            <a:off x="3979317" y="3060431"/>
            <a:ext cx="2617712" cy="3476842"/>
          </a:xfrm>
          <a:prstGeom prst="rect">
            <a:avLst/>
          </a:prstGeom>
        </p:spPr>
      </p:pic>
      <p:pic>
        <p:nvPicPr>
          <p:cNvPr id="10" name="Espace réservé pour une image  5" descr="BTeV C4F8O paper 1.pdf and 32 more pages - Profile 1 - Microsoft​ Edge"/>
          <p:cNvPicPr>
            <a:picLocks noChangeAspect="1"/>
          </p:cNvPicPr>
          <p:nvPr/>
        </p:nvPicPr>
        <p:blipFill rotWithShape="1">
          <a:blip r:embed="rId5">
            <a:extLst>
              <a:ext uri="{28A0092B-C50C-407E-A947-70E740481C1C}">
                <a14:useLocalDpi xmlns:a14="http://schemas.microsoft.com/office/drawing/2010/main" val="0"/>
              </a:ext>
            </a:extLst>
          </a:blip>
          <a:srcRect l="4122" t="30098" r="50210" b="7573"/>
          <a:stretch/>
        </p:blipFill>
        <p:spPr>
          <a:xfrm>
            <a:off x="3963346" y="539357"/>
            <a:ext cx="2617712" cy="2521074"/>
          </a:xfrm>
          <a:prstGeom prst="rect">
            <a:avLst/>
          </a:prstGeom>
        </p:spPr>
      </p:pic>
      <p:sp>
        <p:nvSpPr>
          <p:cNvPr id="11" name="Ellipse 10"/>
          <p:cNvSpPr/>
          <p:nvPr/>
        </p:nvSpPr>
        <p:spPr>
          <a:xfrm>
            <a:off x="3947374" y="664229"/>
            <a:ext cx="2649656" cy="183442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12" name="Espace réservé pour une image  5"/>
          <p:cNvPicPr>
            <a:picLocks noChangeAspect="1"/>
          </p:cNvPicPr>
          <p:nvPr/>
        </p:nvPicPr>
        <p:blipFill rotWithShape="1">
          <a:blip r:embed="rId6">
            <a:extLst>
              <a:ext uri="{28A0092B-C50C-407E-A947-70E740481C1C}">
                <a14:useLocalDpi xmlns:a14="http://schemas.microsoft.com/office/drawing/2010/main" val="0"/>
              </a:ext>
            </a:extLst>
          </a:blip>
          <a:srcRect l="4474" t="39946" r="4896"/>
          <a:stretch/>
        </p:blipFill>
        <p:spPr>
          <a:xfrm>
            <a:off x="6597029" y="3993422"/>
            <a:ext cx="2361064" cy="2110461"/>
          </a:xfrm>
          <a:prstGeom prst="rect">
            <a:avLst/>
          </a:prstGeom>
        </p:spPr>
      </p:pic>
      <p:sp>
        <p:nvSpPr>
          <p:cNvPr id="14" name="Ellipse 13"/>
          <p:cNvSpPr/>
          <p:nvPr/>
        </p:nvSpPr>
        <p:spPr>
          <a:xfrm>
            <a:off x="3880681" y="3735555"/>
            <a:ext cx="2803898" cy="133604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6" name="Ellipse 25"/>
          <p:cNvSpPr/>
          <p:nvPr/>
        </p:nvSpPr>
        <p:spPr>
          <a:xfrm>
            <a:off x="238174" y="3375898"/>
            <a:ext cx="3203812" cy="1645175"/>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0" name="CustomShape 4"/>
          <p:cNvSpPr/>
          <p:nvPr/>
        </p:nvSpPr>
        <p:spPr>
          <a:xfrm>
            <a:off x="6458040" y="6537273"/>
            <a:ext cx="2056680" cy="3643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pPr>
            <a:fld id="{7D01061F-E3C1-4B78-A297-D1E8F51D5FFF}" type="slidenum">
              <a:rPr lang="en-GB" sz="1200" b="0" strike="noStrike" spc="-1">
                <a:solidFill>
                  <a:srgbClr val="8B8B8B"/>
                </a:solidFill>
                <a:latin typeface="Calibri"/>
                <a:ea typeface="DejaVu Sans"/>
              </a:rPr>
              <a:t>13</a:t>
            </a:fld>
            <a:endParaRPr lang="en-GB" sz="1200" b="0" strike="noStrike" spc="-1">
              <a:latin typeface="Arial"/>
            </a:endParaRPr>
          </a:p>
        </p:txBody>
      </p:sp>
      <p:sp>
        <p:nvSpPr>
          <p:cNvPr id="3" name="Espace réservé du pied de page 2"/>
          <p:cNvSpPr>
            <a:spLocks noGrp="1"/>
          </p:cNvSpPr>
          <p:nvPr>
            <p:ph type="ftr" idx="11"/>
          </p:nvPr>
        </p:nvSpPr>
        <p:spPr>
          <a:xfrm>
            <a:off x="0" y="180753"/>
            <a:ext cx="0" cy="0"/>
          </a:xfrm>
        </p:spPr>
        <p:txBody>
          <a:bodyPr/>
          <a:lstStyle/>
          <a:p>
            <a:endParaRPr lang="en-GB" sz="2400" b="0" strike="noStrike" spc="-1">
              <a:latin typeface="Times New Roman"/>
            </a:endParaRPr>
          </a:p>
        </p:txBody>
      </p:sp>
      <p:sp>
        <p:nvSpPr>
          <p:cNvPr id="4" name="Espace réservé du numéro de diapositive 3"/>
          <p:cNvSpPr>
            <a:spLocks noGrp="1"/>
          </p:cNvSpPr>
          <p:nvPr>
            <p:ph type="sldNum" idx="12"/>
          </p:nvPr>
        </p:nvSpPr>
        <p:spPr>
          <a:xfrm>
            <a:off x="0" y="180753"/>
            <a:ext cx="0" cy="0"/>
          </a:xfrm>
        </p:spPr>
        <p:txBody>
          <a:bodyPr/>
          <a:lstStyle/>
          <a:p>
            <a:pPr>
              <a:lnSpc>
                <a:spcPct val="100000"/>
              </a:lnSpc>
            </a:pPr>
            <a:fld id="{444B57E9-381B-49B4-AF00-88136E0A515C}" type="slidenum">
              <a:rPr lang="en-GB" sz="1800" b="0" strike="noStrike" spc="-1" smtClean="0">
                <a:solidFill>
                  <a:srgbClr val="000000"/>
                </a:solidFill>
                <a:latin typeface="Arial"/>
                <a:ea typeface="DejaVu Sans"/>
              </a:rPr>
              <a:t>13</a:t>
            </a:fld>
            <a:endParaRPr lang="en-GB" sz="1800" b="0" strike="noStrike" spc="-1">
              <a:latin typeface="Times New Roman"/>
            </a:endParaRPr>
          </a:p>
        </p:txBody>
      </p:sp>
      <p:pic>
        <p:nvPicPr>
          <p:cNvPr id="41" name="Image 40"/>
          <p:cNvPicPr>
            <a:picLocks noChangeAspect="1"/>
          </p:cNvPicPr>
          <p:nvPr/>
        </p:nvPicPr>
        <p:blipFill rotWithShape="1">
          <a:blip r:embed="rId7">
            <a:extLst>
              <a:ext uri="{28A0092B-C50C-407E-A947-70E740481C1C}">
                <a14:useLocalDpi xmlns:a14="http://schemas.microsoft.com/office/drawing/2010/main" val="0"/>
              </a:ext>
            </a:extLst>
          </a:blip>
          <a:srcRect l="76248" t="9724" r="9216" b="72429"/>
          <a:stretch/>
        </p:blipFill>
        <p:spPr>
          <a:xfrm>
            <a:off x="7226541" y="322787"/>
            <a:ext cx="1329070" cy="1223973"/>
          </a:xfrm>
          <a:prstGeom prst="rect">
            <a:avLst/>
          </a:prstGeom>
        </p:spPr>
      </p:pic>
      <p:pic>
        <p:nvPicPr>
          <p:cNvPr id="43" name="Image 42"/>
          <p:cNvPicPr>
            <a:picLocks noChangeAspect="1"/>
          </p:cNvPicPr>
          <p:nvPr/>
        </p:nvPicPr>
        <p:blipFill rotWithShape="1">
          <a:blip r:embed="rId7">
            <a:extLst>
              <a:ext uri="{28A0092B-C50C-407E-A947-70E740481C1C}">
                <a14:useLocalDpi xmlns:a14="http://schemas.microsoft.com/office/drawing/2010/main" val="0"/>
              </a:ext>
            </a:extLst>
          </a:blip>
          <a:srcRect l="75339" t="35700" r="8963" b="43990"/>
          <a:stretch/>
        </p:blipFill>
        <p:spPr>
          <a:xfrm>
            <a:off x="7173378" y="1534578"/>
            <a:ext cx="1435395" cy="1392866"/>
          </a:xfrm>
          <a:prstGeom prst="rect">
            <a:avLst/>
          </a:prstGeom>
        </p:spPr>
      </p:pic>
      <p:sp>
        <p:nvSpPr>
          <p:cNvPr id="5" name="ZoneTexte 4"/>
          <p:cNvSpPr txBox="1"/>
          <p:nvPr/>
        </p:nvSpPr>
        <p:spPr>
          <a:xfrm>
            <a:off x="2014491" y="69076"/>
            <a:ext cx="5500673" cy="461665"/>
          </a:xfrm>
          <a:prstGeom prst="rect">
            <a:avLst/>
          </a:prstGeom>
          <a:noFill/>
        </p:spPr>
        <p:txBody>
          <a:bodyPr wrap="none" rtlCol="0">
            <a:spAutoFit/>
          </a:bodyPr>
          <a:lstStyle/>
          <a:p>
            <a:r>
              <a:rPr lang="fr-FR" sz="2400" b="1" dirty="0" err="1" smtClean="0">
                <a:solidFill>
                  <a:schemeClr val="accent5"/>
                </a:solidFill>
              </a:rPr>
              <a:t>BTeV</a:t>
            </a:r>
            <a:r>
              <a:rPr lang="fr-FR" sz="2400" b="1" dirty="0" smtClean="0">
                <a:solidFill>
                  <a:schemeClr val="accent5"/>
                </a:solidFill>
              </a:rPr>
              <a:t> </a:t>
            </a:r>
            <a:r>
              <a:rPr lang="fr-FR" sz="2400" b="1" dirty="0" err="1" smtClean="0">
                <a:solidFill>
                  <a:schemeClr val="accent5"/>
                </a:solidFill>
              </a:rPr>
              <a:t>study</a:t>
            </a:r>
            <a:r>
              <a:rPr lang="fr-FR" sz="2400" b="1" dirty="0" smtClean="0">
                <a:solidFill>
                  <a:schemeClr val="accent5"/>
                </a:solidFill>
              </a:rPr>
              <a:t>: </a:t>
            </a:r>
            <a:r>
              <a:rPr lang="fr-FR" sz="2400" b="1" dirty="0" err="1" smtClean="0">
                <a:solidFill>
                  <a:schemeClr val="accent5"/>
                </a:solidFill>
              </a:rPr>
              <a:t>optics</a:t>
            </a:r>
            <a:r>
              <a:rPr lang="fr-FR" sz="2400" b="1" dirty="0" smtClean="0">
                <a:solidFill>
                  <a:schemeClr val="accent5"/>
                </a:solidFill>
              </a:rPr>
              <a:t> good – GWP not </a:t>
            </a:r>
            <a:endParaRPr lang="fr-FR" sz="2400" b="1" dirty="0">
              <a:solidFill>
                <a:schemeClr val="accent5"/>
              </a:solidFill>
            </a:endParaRPr>
          </a:p>
        </p:txBody>
      </p:sp>
      <p:sp>
        <p:nvSpPr>
          <p:cNvPr id="44" name="CustomShape 2"/>
          <p:cNvSpPr/>
          <p:nvPr/>
        </p:nvSpPr>
        <p:spPr>
          <a:xfrm>
            <a:off x="888423" y="6520900"/>
            <a:ext cx="7428822" cy="337100"/>
          </a:xfrm>
          <a:prstGeom prst="rect">
            <a:avLst/>
          </a:prstGeom>
          <a:noFill/>
          <a:ln>
            <a:noFill/>
          </a:ln>
        </p:spPr>
        <p:style>
          <a:lnRef idx="0">
            <a:scrgbClr r="0" g="0" b="0"/>
          </a:lnRef>
          <a:fillRef idx="0">
            <a:scrgbClr r="0" g="0" b="0"/>
          </a:fillRef>
          <a:effectRef idx="0">
            <a:scrgbClr r="0" g="0" b="0"/>
          </a:effectRef>
          <a:fontRef idx="minor"/>
        </p:style>
        <p:txBody>
          <a:bodyPr wrap="square" lIns="90000" tIns="45000" rIns="90000" bIns="45000">
            <a:spAutoFit/>
          </a:bodyPr>
          <a:lstStyle/>
          <a:p>
            <a:pPr algn="ctr"/>
            <a:r>
              <a:rPr lang="en-US" sz="1600" b="1" dirty="0" smtClean="0"/>
              <a:t>G. Hallewell: </a:t>
            </a:r>
            <a:r>
              <a:rPr lang="en-US" sz="1600" b="1" dirty="0" err="1" smtClean="0"/>
              <a:t>GasRad</a:t>
            </a:r>
            <a:r>
              <a:rPr lang="en-US" sz="1600" b="1" dirty="0" smtClean="0"/>
              <a:t> GWP: ECFA</a:t>
            </a:r>
            <a:r>
              <a:rPr lang="en-US" sz="1600" b="1" dirty="0"/>
              <a:t> </a:t>
            </a:r>
            <a:r>
              <a:rPr lang="en-US" sz="1600" b="1" dirty="0" smtClean="0"/>
              <a:t>TF-4 Meeting May16-17</a:t>
            </a:r>
            <a:r>
              <a:rPr lang="en-US" sz="1600" b="1" baseline="30000" dirty="0" smtClean="0"/>
              <a:t>th</a:t>
            </a:r>
            <a:r>
              <a:rPr lang="en-US" sz="1600" b="1" dirty="0" smtClean="0"/>
              <a:t> 2023</a:t>
            </a:r>
            <a:endParaRPr lang="en-US" sz="1600" b="1" dirty="0"/>
          </a:p>
        </p:txBody>
      </p:sp>
    </p:spTree>
    <p:extLst>
      <p:ext uri="{BB962C8B-B14F-4D97-AF65-F5344CB8AC3E}">
        <p14:creationId xmlns:p14="http://schemas.microsoft.com/office/powerpoint/2010/main" val="38728784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4" grpId="0" animBg="1"/>
      <p:bldP spid="26"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ZoneTexte 5"/>
          <p:cNvSpPr txBox="1"/>
          <p:nvPr/>
        </p:nvSpPr>
        <p:spPr>
          <a:xfrm>
            <a:off x="2599898" y="-1115867"/>
            <a:ext cx="4241546" cy="646331"/>
          </a:xfrm>
          <a:prstGeom prst="rect">
            <a:avLst/>
          </a:prstGeom>
          <a:noFill/>
        </p:spPr>
        <p:txBody>
          <a:bodyPr wrap="none" rtlCol="0">
            <a:spAutoFit/>
          </a:bodyPr>
          <a:lstStyle/>
          <a:p>
            <a:r>
              <a:rPr lang="fr-FR" dirty="0"/>
              <a:t>c-</a:t>
            </a:r>
            <a:r>
              <a:rPr lang="en-GB" dirty="0" err="1" smtClean="0"/>
              <a:t>octafluorooxolane</a:t>
            </a:r>
            <a:r>
              <a:rPr lang="fr-FR" dirty="0" smtClean="0"/>
              <a:t> (C</a:t>
            </a:r>
            <a:r>
              <a:rPr lang="fr-FR" baseline="-25000" dirty="0" smtClean="0"/>
              <a:t>4</a:t>
            </a:r>
            <a:r>
              <a:rPr lang="fr-FR" dirty="0" smtClean="0"/>
              <a:t>F</a:t>
            </a:r>
            <a:r>
              <a:rPr lang="fr-FR" baseline="-25000" dirty="0" smtClean="0"/>
              <a:t>8</a:t>
            </a:r>
            <a:r>
              <a:rPr lang="fr-FR" dirty="0" smtClean="0"/>
              <a:t>O), </a:t>
            </a:r>
          </a:p>
          <a:p>
            <a:r>
              <a:rPr lang="fr-FR" dirty="0" smtClean="0"/>
              <a:t>MW = 216: GWP =  12000  BTEV </a:t>
            </a:r>
            <a:r>
              <a:rPr lang="fr-FR" dirty="0" err="1" smtClean="0"/>
              <a:t>stuff</a:t>
            </a:r>
            <a:r>
              <a:rPr lang="fr-FR" dirty="0" smtClean="0"/>
              <a:t>?</a:t>
            </a:r>
            <a:endParaRPr lang="fr-FR" dirty="0"/>
          </a:p>
        </p:txBody>
      </p:sp>
      <p:sp>
        <p:nvSpPr>
          <p:cNvPr id="8" name="Titre 1"/>
          <p:cNvSpPr>
            <a:spLocks noGrp="1"/>
          </p:cNvSpPr>
          <p:nvPr>
            <p:ph type="title"/>
          </p:nvPr>
        </p:nvSpPr>
        <p:spPr>
          <a:xfrm>
            <a:off x="491499" y="306698"/>
            <a:ext cx="8229240" cy="443198"/>
          </a:xfrm>
        </p:spPr>
        <p:txBody>
          <a:bodyPr/>
          <a:lstStyle/>
          <a:p>
            <a:pPr algn="ctr"/>
            <a:r>
              <a:rPr lang="fr-FR" sz="3200" b="1" dirty="0" err="1" smtClean="0">
                <a:solidFill>
                  <a:schemeClr val="accent5"/>
                </a:solidFill>
              </a:rPr>
              <a:t>Shapes</a:t>
            </a:r>
            <a:r>
              <a:rPr lang="fr-FR" sz="3200" b="1" dirty="0" smtClean="0">
                <a:solidFill>
                  <a:schemeClr val="accent5"/>
                </a:solidFill>
              </a:rPr>
              <a:t> of C</a:t>
            </a:r>
            <a:r>
              <a:rPr lang="fr-FR" sz="3200" b="1" baseline="-25000" dirty="0" smtClean="0">
                <a:solidFill>
                  <a:schemeClr val="accent5"/>
                </a:solidFill>
              </a:rPr>
              <a:t>n</a:t>
            </a:r>
            <a:r>
              <a:rPr lang="fr-FR" sz="3200" b="1" dirty="0" smtClean="0">
                <a:solidFill>
                  <a:schemeClr val="accent5"/>
                </a:solidFill>
              </a:rPr>
              <a:t>F</a:t>
            </a:r>
            <a:r>
              <a:rPr lang="fr-FR" sz="3200" b="1" baseline="-25000" dirty="0" smtClean="0">
                <a:solidFill>
                  <a:schemeClr val="accent5"/>
                </a:solidFill>
              </a:rPr>
              <a:t>2n</a:t>
            </a:r>
            <a:r>
              <a:rPr lang="fr-FR" sz="3200" b="1" dirty="0" smtClean="0">
                <a:solidFill>
                  <a:schemeClr val="accent5"/>
                </a:solidFill>
              </a:rPr>
              <a:t>O </a:t>
            </a:r>
            <a:r>
              <a:rPr lang="fr-FR" sz="3200" b="1" dirty="0" err="1" smtClean="0">
                <a:solidFill>
                  <a:schemeClr val="accent5"/>
                </a:solidFill>
              </a:rPr>
              <a:t>molecules</a:t>
            </a:r>
            <a:r>
              <a:rPr lang="fr-FR" sz="3200" b="1" dirty="0" smtClean="0">
                <a:solidFill>
                  <a:schemeClr val="accent5"/>
                </a:solidFill>
              </a:rPr>
              <a:t> and GWP: </a:t>
            </a:r>
            <a:endParaRPr lang="fr-FR" sz="3200" b="1" dirty="0">
              <a:solidFill>
                <a:schemeClr val="accent5"/>
              </a:solidFill>
            </a:endParaRPr>
          </a:p>
        </p:txBody>
      </p:sp>
      <p:pic>
        <p:nvPicPr>
          <p:cNvPr id="9" name="Espace réservé pour une image  4" descr="RICH2022 presentation-v1.pptx - PowerPoint"/>
          <p:cNvPicPr>
            <a:picLocks noChangeAspect="1"/>
          </p:cNvPicPr>
          <p:nvPr/>
        </p:nvPicPr>
        <p:blipFill rotWithShape="1">
          <a:blip r:embed="rId2">
            <a:extLst>
              <a:ext uri="{28A0092B-C50C-407E-A947-70E740481C1C}">
                <a14:useLocalDpi xmlns:a14="http://schemas.microsoft.com/office/drawing/2010/main" val="0"/>
              </a:ext>
            </a:extLst>
          </a:blip>
          <a:srcRect l="7825" r="5024"/>
          <a:stretch/>
        </p:blipFill>
        <p:spPr>
          <a:xfrm>
            <a:off x="163772" y="1393463"/>
            <a:ext cx="4244455" cy="4007863"/>
          </a:xfrm>
          <a:prstGeom prst="rect">
            <a:avLst/>
          </a:prstGeom>
        </p:spPr>
      </p:pic>
      <p:sp>
        <p:nvSpPr>
          <p:cNvPr id="10" name="Titre 1"/>
          <p:cNvSpPr txBox="1">
            <a:spLocks/>
          </p:cNvSpPr>
          <p:nvPr/>
        </p:nvSpPr>
        <p:spPr>
          <a:xfrm>
            <a:off x="382710" y="5547228"/>
            <a:ext cx="4475893" cy="914096"/>
          </a:xfrm>
          <a:prstGeom prst="rect">
            <a:avLst/>
          </a:prstGeom>
        </p:spPr>
        <p:txBody>
          <a:bodyPr wrap="square" lIns="0" tIns="0" rIns="0" bIns="0" anchor="ctr">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1100" dirty="0" smtClean="0"/>
              <a:t>3M Specialty Gas PFG-3480 is a high-performance chamber cleaning gas that has environmental advantages and can help reduce operating costs. PFG-3480 reduces emissions of global warming compounds by 90 percent when compared to the traditional plasma enhanced chemical vapor deposition(PECVD) cleaning gas, C2F6. The replacement does not require changes to existing processes</a:t>
            </a:r>
            <a:endParaRPr lang="fr-FR" sz="1100" b="1" dirty="0">
              <a:solidFill>
                <a:schemeClr val="accent5"/>
              </a:solidFill>
            </a:endParaRPr>
          </a:p>
        </p:txBody>
      </p:sp>
      <p:sp>
        <p:nvSpPr>
          <p:cNvPr id="13" name="Titre 1"/>
          <p:cNvSpPr txBox="1">
            <a:spLocks/>
          </p:cNvSpPr>
          <p:nvPr/>
        </p:nvSpPr>
        <p:spPr>
          <a:xfrm>
            <a:off x="163772" y="807233"/>
            <a:ext cx="8884693" cy="387798"/>
          </a:xfrm>
          <a:prstGeom prst="rect">
            <a:avLst/>
          </a:prstGeom>
        </p:spPr>
        <p:txBody>
          <a:bodyPr wrap="square" lIns="0" tIns="0" rIns="0" bIns="0" anchor="ctr">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GB" sz="2800" b="1" i="1" dirty="0" err="1" smtClean="0">
                <a:solidFill>
                  <a:srgbClr val="C00000"/>
                </a:solidFill>
              </a:rPr>
              <a:t>Perfluortetrahydrofuran</a:t>
            </a:r>
            <a:r>
              <a:rPr lang="en-GB" sz="2800" b="1" i="1" dirty="0" smtClean="0">
                <a:solidFill>
                  <a:srgbClr val="C00000"/>
                </a:solidFill>
              </a:rPr>
              <a:t> – </a:t>
            </a:r>
            <a:r>
              <a:rPr lang="en-GB" sz="2800" b="1" i="1" dirty="0" smtClean="0">
                <a:solidFill>
                  <a:srgbClr val="C00000"/>
                </a:solidFill>
              </a:rPr>
              <a:t>The</a:t>
            </a:r>
            <a:r>
              <a:rPr lang="en-GB" sz="2800" b="1" i="1" dirty="0" smtClean="0">
                <a:solidFill>
                  <a:srgbClr val="C00000"/>
                </a:solidFill>
              </a:rPr>
              <a:t> </a:t>
            </a:r>
            <a:r>
              <a:rPr lang="en-GB" sz="2800" b="1" i="1" dirty="0" err="1" smtClean="0">
                <a:solidFill>
                  <a:srgbClr val="C00000"/>
                </a:solidFill>
              </a:rPr>
              <a:t>BTeV</a:t>
            </a:r>
            <a:r>
              <a:rPr lang="en-GB" sz="2800" b="1" i="1" dirty="0" smtClean="0">
                <a:solidFill>
                  <a:srgbClr val="C00000"/>
                </a:solidFill>
              </a:rPr>
              <a:t> choice </a:t>
            </a:r>
            <a:endParaRPr lang="fr-FR" sz="2800" b="1" i="1" dirty="0">
              <a:solidFill>
                <a:srgbClr val="C00000"/>
              </a:solidFill>
            </a:endParaRPr>
          </a:p>
        </p:txBody>
      </p:sp>
      <p:pic>
        <p:nvPicPr>
          <p:cNvPr id="14" name="Espace réservé pour une image  4" descr="Octafluorotetrahydrofuran | C4F8O - PubChem — Mozilla Firefox"/>
          <p:cNvPicPr>
            <a:picLocks noChangeAspect="1"/>
          </p:cNvPicPr>
          <p:nvPr/>
        </p:nvPicPr>
        <p:blipFill rotWithShape="1">
          <a:blip r:embed="rId3">
            <a:extLst>
              <a:ext uri="{28A0092B-C50C-407E-A947-70E740481C1C}">
                <a14:useLocalDpi xmlns:a14="http://schemas.microsoft.com/office/drawing/2010/main" val="0"/>
              </a:ext>
            </a:extLst>
          </a:blip>
          <a:srcRect l="34668" t="22235" r="43406" b="63683"/>
          <a:stretch/>
        </p:blipFill>
        <p:spPr>
          <a:xfrm>
            <a:off x="1576150" y="1972130"/>
            <a:ext cx="1746913" cy="791571"/>
          </a:xfrm>
          <a:prstGeom prst="rect">
            <a:avLst/>
          </a:prstGeom>
        </p:spPr>
      </p:pic>
      <p:grpSp>
        <p:nvGrpSpPr>
          <p:cNvPr id="2" name="Groupe 1"/>
          <p:cNvGrpSpPr/>
          <p:nvPr/>
        </p:nvGrpSpPr>
        <p:grpSpPr>
          <a:xfrm>
            <a:off x="5040636" y="1716117"/>
            <a:ext cx="3856563" cy="2652888"/>
            <a:chOff x="5040636" y="1716117"/>
            <a:chExt cx="3856563" cy="2652888"/>
          </a:xfrm>
        </p:grpSpPr>
        <p:pic>
          <p:nvPicPr>
            <p:cNvPr id="15" name="Espace réservé pour une image  4" descr="mediawebserver(563).pdf — Mozilla Firefox"/>
            <p:cNvPicPr>
              <a:picLocks noChangeAspect="1"/>
            </p:cNvPicPr>
            <p:nvPr/>
          </p:nvPicPr>
          <p:blipFill rotWithShape="1">
            <a:blip r:embed="rId4" cstate="print">
              <a:extLst>
                <a:ext uri="{28A0092B-C50C-407E-A947-70E740481C1C}">
                  <a14:useLocalDpi xmlns:a14="http://schemas.microsoft.com/office/drawing/2010/main" val="0"/>
                </a:ext>
              </a:extLst>
            </a:blip>
            <a:srcRect l="25500" t="11428"/>
            <a:stretch/>
          </p:blipFill>
          <p:spPr>
            <a:xfrm>
              <a:off x="5040636" y="2162475"/>
              <a:ext cx="3856563" cy="2206530"/>
            </a:xfrm>
            <a:prstGeom prst="rect">
              <a:avLst/>
            </a:prstGeom>
          </p:spPr>
        </p:pic>
        <p:pic>
          <p:nvPicPr>
            <p:cNvPr id="16" name="Espace réservé pour une image  4" descr="mediawebserver(563).pdf — Mozilla Firefox"/>
            <p:cNvPicPr>
              <a:picLocks noChangeAspect="1"/>
            </p:cNvPicPr>
            <p:nvPr/>
          </p:nvPicPr>
          <p:blipFill rotWithShape="1">
            <a:blip r:embed="rId4" cstate="print">
              <a:extLst>
                <a:ext uri="{28A0092B-C50C-407E-A947-70E740481C1C}">
                  <a14:useLocalDpi xmlns:a14="http://schemas.microsoft.com/office/drawing/2010/main" val="0"/>
                </a:ext>
              </a:extLst>
            </a:blip>
            <a:srcRect r="29511" b="90623"/>
            <a:stretch/>
          </p:blipFill>
          <p:spPr>
            <a:xfrm>
              <a:off x="5040636" y="1716117"/>
              <a:ext cx="3680103" cy="235579"/>
            </a:xfrm>
            <a:prstGeom prst="rect">
              <a:avLst/>
            </a:prstGeom>
          </p:spPr>
        </p:pic>
      </p:grpSp>
      <p:sp>
        <p:nvSpPr>
          <p:cNvPr id="17" name="Ellipse 16"/>
          <p:cNvSpPr/>
          <p:nvPr/>
        </p:nvSpPr>
        <p:spPr>
          <a:xfrm>
            <a:off x="4606118" y="1951696"/>
            <a:ext cx="4393005" cy="1058398"/>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8" name="Ellipse 17"/>
          <p:cNvSpPr/>
          <p:nvPr/>
        </p:nvSpPr>
        <p:spPr>
          <a:xfrm>
            <a:off x="4842745" y="3155996"/>
            <a:ext cx="4156378" cy="1423788"/>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9" name="ZoneTexte 18"/>
          <p:cNvSpPr txBox="1"/>
          <p:nvPr/>
        </p:nvSpPr>
        <p:spPr>
          <a:xfrm>
            <a:off x="677941" y="2575777"/>
            <a:ext cx="3467616" cy="369332"/>
          </a:xfrm>
          <a:prstGeom prst="rect">
            <a:avLst/>
          </a:prstGeom>
          <a:noFill/>
        </p:spPr>
        <p:txBody>
          <a:bodyPr wrap="none" rtlCol="0">
            <a:spAutoFit/>
          </a:bodyPr>
          <a:lstStyle/>
          <a:p>
            <a:r>
              <a:rPr lang="fr-FR" b="1" dirty="0" err="1" smtClean="0">
                <a:solidFill>
                  <a:srgbClr val="C00000"/>
                </a:solidFill>
              </a:rPr>
              <a:t>From</a:t>
            </a:r>
            <a:r>
              <a:rPr lang="fr-FR" b="1" dirty="0" smtClean="0">
                <a:solidFill>
                  <a:srgbClr val="C00000"/>
                </a:solidFill>
              </a:rPr>
              <a:t> </a:t>
            </a:r>
            <a:r>
              <a:rPr lang="fr-FR" b="1" dirty="0" err="1" smtClean="0">
                <a:solidFill>
                  <a:srgbClr val="C00000"/>
                </a:solidFill>
              </a:rPr>
              <a:t>June</a:t>
            </a:r>
            <a:r>
              <a:rPr lang="fr-FR" b="1" dirty="0" smtClean="0">
                <a:solidFill>
                  <a:srgbClr val="C00000"/>
                </a:solidFill>
              </a:rPr>
              <a:t> 2000 3M </a:t>
            </a:r>
            <a:r>
              <a:rPr lang="fr-FR" b="1" dirty="0" err="1" smtClean="0">
                <a:solidFill>
                  <a:srgbClr val="C00000"/>
                </a:solidFill>
              </a:rPr>
              <a:t>datasheet</a:t>
            </a:r>
            <a:endParaRPr lang="fr-FR" b="1" dirty="0">
              <a:solidFill>
                <a:srgbClr val="C00000"/>
              </a:solidFill>
            </a:endParaRPr>
          </a:p>
        </p:txBody>
      </p:sp>
      <p:grpSp>
        <p:nvGrpSpPr>
          <p:cNvPr id="4" name="Groupe 3"/>
          <p:cNvGrpSpPr/>
          <p:nvPr/>
        </p:nvGrpSpPr>
        <p:grpSpPr>
          <a:xfrm>
            <a:off x="163772" y="1333913"/>
            <a:ext cx="8925637" cy="5162421"/>
            <a:chOff x="287525" y="2083370"/>
            <a:chExt cx="8433214" cy="4700700"/>
          </a:xfrm>
        </p:grpSpPr>
        <p:pic>
          <p:nvPicPr>
            <p:cNvPr id="20" name="Espace réservé pour une image  5" descr="044ed5ad-93ae-40e3-9420-d78a4729ff0f — Mozilla Firefox"/>
            <p:cNvPicPr>
              <a:picLocks noChangeAspect="1"/>
            </p:cNvPicPr>
            <p:nvPr/>
          </p:nvPicPr>
          <p:blipFill rotWithShape="1">
            <a:blip r:embed="rId5">
              <a:extLst>
                <a:ext uri="{28A0092B-C50C-407E-A947-70E740481C1C}">
                  <a14:useLocalDpi xmlns:a14="http://schemas.microsoft.com/office/drawing/2010/main" val="0"/>
                </a:ext>
              </a:extLst>
            </a:blip>
            <a:srcRect t="35931"/>
            <a:stretch/>
          </p:blipFill>
          <p:spPr>
            <a:xfrm>
              <a:off x="362153" y="3220872"/>
              <a:ext cx="8328917" cy="3563198"/>
            </a:xfrm>
            <a:prstGeom prst="rect">
              <a:avLst/>
            </a:prstGeom>
          </p:spPr>
        </p:pic>
        <p:pic>
          <p:nvPicPr>
            <p:cNvPr id="22" name="Espace réservé pour une image  5" descr="044ed5ad-93ae-40e3-9420-d78a4729ff0f — Mozilla Firefox"/>
            <p:cNvPicPr>
              <a:picLocks noChangeAspect="1"/>
            </p:cNvPicPr>
            <p:nvPr/>
          </p:nvPicPr>
          <p:blipFill rotWithShape="1">
            <a:blip r:embed="rId5">
              <a:extLst>
                <a:ext uri="{28A0092B-C50C-407E-A947-70E740481C1C}">
                  <a14:useLocalDpi xmlns:a14="http://schemas.microsoft.com/office/drawing/2010/main" val="0"/>
                </a:ext>
              </a:extLst>
            </a:blip>
            <a:srcRect b="79570"/>
            <a:stretch/>
          </p:blipFill>
          <p:spPr>
            <a:xfrm>
              <a:off x="287525" y="2083370"/>
              <a:ext cx="8433214" cy="1150428"/>
            </a:xfrm>
            <a:prstGeom prst="rect">
              <a:avLst/>
            </a:prstGeom>
          </p:spPr>
        </p:pic>
      </p:grpSp>
      <p:pic>
        <p:nvPicPr>
          <p:cNvPr id="23" name="Espace réservé pour une image  5" descr="044ed5ad-93ae-40e3-9420-d78a4729ff0f — Mozilla Firefox"/>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a:xfrm>
            <a:off x="187807" y="1170566"/>
            <a:ext cx="8837278" cy="5229654"/>
          </a:xfrm>
          <a:prstGeom prst="rect">
            <a:avLst/>
          </a:prstGeom>
        </p:spPr>
      </p:pic>
      <p:sp>
        <p:nvSpPr>
          <p:cNvPr id="7" name="Ellipse 6"/>
          <p:cNvSpPr/>
          <p:nvPr/>
        </p:nvSpPr>
        <p:spPr>
          <a:xfrm>
            <a:off x="4463178" y="3112135"/>
            <a:ext cx="4585287" cy="1085313"/>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4" name="Titre 1"/>
          <p:cNvSpPr txBox="1">
            <a:spLocks/>
          </p:cNvSpPr>
          <p:nvPr/>
        </p:nvSpPr>
        <p:spPr>
          <a:xfrm>
            <a:off x="4809584" y="4637154"/>
            <a:ext cx="3911155" cy="830997"/>
          </a:xfrm>
          <a:prstGeom prst="rect">
            <a:avLst/>
          </a:prstGeom>
          <a:solidFill>
            <a:srgbClr val="FFFFFF"/>
          </a:solidFill>
        </p:spPr>
        <p:txBody>
          <a:bodyPr wrap="square" lIns="0" tIns="0" rIns="0" bIns="0" anchor="ctr">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fr-FR" sz="2000" u="sng" dirty="0" smtClean="0">
                <a:solidFill>
                  <a:schemeClr val="accent5"/>
                </a:solidFill>
                <a:hlinkClick r:id="rId7"/>
              </a:rPr>
              <a:t>https://repository.library.noaa.gov/</a:t>
            </a:r>
            <a:endParaRPr lang="fr-FR" sz="2000" u="sng" dirty="0" smtClean="0">
              <a:solidFill>
                <a:schemeClr val="accent5"/>
              </a:solidFill>
            </a:endParaRPr>
          </a:p>
          <a:p>
            <a:r>
              <a:rPr lang="fr-FR" sz="2000" u="sng" dirty="0" smtClean="0">
                <a:solidFill>
                  <a:schemeClr val="accent5"/>
                </a:solidFill>
              </a:rPr>
              <a:t>044ed5ad-93ae-40e3-9420-d78</a:t>
            </a:r>
          </a:p>
          <a:p>
            <a:r>
              <a:rPr lang="fr-FR" sz="2000" u="sng" dirty="0" smtClean="0">
                <a:solidFill>
                  <a:schemeClr val="accent5"/>
                </a:solidFill>
              </a:rPr>
              <a:t>a4729ff0f</a:t>
            </a:r>
            <a:endParaRPr lang="fr-FR" sz="2000" u="sng" dirty="0">
              <a:solidFill>
                <a:schemeClr val="accent5"/>
              </a:solidFill>
            </a:endParaRPr>
          </a:p>
        </p:txBody>
      </p:sp>
      <p:sp>
        <p:nvSpPr>
          <p:cNvPr id="21" name="CustomShape 4"/>
          <p:cNvSpPr/>
          <p:nvPr/>
        </p:nvSpPr>
        <p:spPr>
          <a:xfrm>
            <a:off x="6458040" y="6356520"/>
            <a:ext cx="2056680" cy="3643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pPr>
            <a:fld id="{7D01061F-E3C1-4B78-A297-D1E8F51D5FFF}" type="slidenum">
              <a:rPr lang="en-GB" sz="1200" b="0" strike="noStrike" spc="-1">
                <a:solidFill>
                  <a:srgbClr val="8B8B8B"/>
                </a:solidFill>
                <a:latin typeface="Calibri"/>
                <a:ea typeface="DejaVu Sans"/>
              </a:rPr>
              <a:t>14</a:t>
            </a:fld>
            <a:endParaRPr lang="en-GB" sz="1200" b="0" strike="noStrike" spc="-1">
              <a:latin typeface="Arial"/>
            </a:endParaRPr>
          </a:p>
        </p:txBody>
      </p:sp>
      <p:sp>
        <p:nvSpPr>
          <p:cNvPr id="25" name="CustomShape 2"/>
          <p:cNvSpPr/>
          <p:nvPr/>
        </p:nvSpPr>
        <p:spPr>
          <a:xfrm>
            <a:off x="888423" y="6520900"/>
            <a:ext cx="7428822" cy="337100"/>
          </a:xfrm>
          <a:prstGeom prst="rect">
            <a:avLst/>
          </a:prstGeom>
          <a:noFill/>
          <a:ln>
            <a:noFill/>
          </a:ln>
        </p:spPr>
        <p:style>
          <a:lnRef idx="0">
            <a:scrgbClr r="0" g="0" b="0"/>
          </a:lnRef>
          <a:fillRef idx="0">
            <a:scrgbClr r="0" g="0" b="0"/>
          </a:fillRef>
          <a:effectRef idx="0">
            <a:scrgbClr r="0" g="0" b="0"/>
          </a:effectRef>
          <a:fontRef idx="minor"/>
        </p:style>
        <p:txBody>
          <a:bodyPr wrap="square" lIns="90000" tIns="45000" rIns="90000" bIns="45000">
            <a:spAutoFit/>
          </a:bodyPr>
          <a:lstStyle/>
          <a:p>
            <a:pPr algn="ctr"/>
            <a:r>
              <a:rPr lang="en-US" sz="1600" b="1" dirty="0" smtClean="0"/>
              <a:t>G. Hallewell: </a:t>
            </a:r>
            <a:r>
              <a:rPr lang="en-US" sz="1600" b="1" dirty="0" err="1" smtClean="0"/>
              <a:t>GasRad</a:t>
            </a:r>
            <a:r>
              <a:rPr lang="en-US" sz="1600" b="1" dirty="0" smtClean="0"/>
              <a:t> GWP: ECFA</a:t>
            </a:r>
            <a:r>
              <a:rPr lang="en-US" sz="1600" b="1" dirty="0"/>
              <a:t> </a:t>
            </a:r>
            <a:r>
              <a:rPr lang="en-US" sz="1600" b="1" dirty="0" smtClean="0"/>
              <a:t>TF-4 Meeting May16-17</a:t>
            </a:r>
            <a:r>
              <a:rPr lang="en-US" sz="1600" b="1" baseline="30000" dirty="0" smtClean="0"/>
              <a:t>th</a:t>
            </a:r>
            <a:r>
              <a:rPr lang="en-US" sz="1600" b="1" dirty="0" smtClean="0"/>
              <a:t> 2023</a:t>
            </a:r>
            <a:endParaRPr lang="en-US" sz="1600" b="1" dirty="0"/>
          </a:p>
        </p:txBody>
      </p:sp>
    </p:spTree>
    <p:extLst>
      <p:ext uri="{BB962C8B-B14F-4D97-AF65-F5344CB8AC3E}">
        <p14:creationId xmlns:p14="http://schemas.microsoft.com/office/powerpoint/2010/main" val="30400530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8"/>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barn(inVertical)">
                                      <p:cBhvr>
                                        <p:cTn id="17" dur="500"/>
                                        <p:tgtEl>
                                          <p:spTgt spid="4"/>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nodeType="clickEffect">
                                  <p:stCondLst>
                                    <p:cond delay="0"/>
                                  </p:stCondLst>
                                  <p:childTnLst>
                                    <p:set>
                                      <p:cBhvr>
                                        <p:cTn id="21" dur="1" fill="hold">
                                          <p:stCondLst>
                                            <p:cond delay="0"/>
                                          </p:stCondLst>
                                        </p:cTn>
                                        <p:tgtEl>
                                          <p:spTgt spid="23"/>
                                        </p:tgtEl>
                                        <p:attrNameLst>
                                          <p:attrName>style.visibility</p:attrName>
                                        </p:attrNameLst>
                                      </p:cBhvr>
                                      <p:to>
                                        <p:strVal val="visible"/>
                                      </p:to>
                                    </p:set>
                                    <p:animEffect transition="in" filter="barn(inVertical)">
                                      <p:cBhvr>
                                        <p:cTn id="22" dur="500"/>
                                        <p:tgtEl>
                                          <p:spTgt spid="23"/>
                                        </p:tgtEl>
                                      </p:cBhvr>
                                    </p:animEffect>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7"/>
                                        </p:tgtEl>
                                        <p:attrNameLst>
                                          <p:attrName>style.visibility</p:attrName>
                                        </p:attrNameLst>
                                      </p:cBhvr>
                                      <p:to>
                                        <p:strVal val="visible"/>
                                      </p:to>
                                    </p:set>
                                    <p:anim calcmode="lin" valueType="num">
                                      <p:cBhvr additive="base">
                                        <p:cTn id="27" dur="500" fill="hold"/>
                                        <p:tgtEl>
                                          <p:spTgt spid="7"/>
                                        </p:tgtEl>
                                        <p:attrNameLst>
                                          <p:attrName>ppt_x</p:attrName>
                                        </p:attrNameLst>
                                      </p:cBhvr>
                                      <p:tavLst>
                                        <p:tav tm="0">
                                          <p:val>
                                            <p:strVal val="#ppt_x"/>
                                          </p:val>
                                        </p:tav>
                                        <p:tav tm="100000">
                                          <p:val>
                                            <p:strVal val="#ppt_x"/>
                                          </p:val>
                                        </p:tav>
                                      </p:tavLst>
                                    </p:anim>
                                    <p:anim calcmode="lin" valueType="num">
                                      <p:cBhvr additive="base">
                                        <p:cTn id="2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animBg="1"/>
      <p:bldP spid="7"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Espace réservé pour une image  5" descr="RICH2022 presentation-v30-08-2022.pptx - PowerPoint"/>
          <p:cNvPicPr>
            <a:picLocks noGrp="1" noChangeAspect="1"/>
          </p:cNvPicPr>
          <p:nvPr>
            <p:ph type="pic" idx="1"/>
          </p:nvPr>
        </p:nvPicPr>
        <p:blipFill rotWithShape="1">
          <a:blip r:embed="rId2">
            <a:extLst>
              <a:ext uri="{28A0092B-C50C-407E-A947-70E740481C1C}">
                <a14:useLocalDpi xmlns:a14="http://schemas.microsoft.com/office/drawing/2010/main" val="0"/>
              </a:ext>
            </a:extLst>
          </a:blip>
          <a:srcRect r="3074"/>
          <a:stretch/>
        </p:blipFill>
        <p:spPr>
          <a:xfrm>
            <a:off x="165755" y="1097775"/>
            <a:ext cx="5227093" cy="4873625"/>
          </a:xfrm>
        </p:spPr>
      </p:pic>
      <p:pic>
        <p:nvPicPr>
          <p:cNvPr id="8" name="Espace réservé pour une image  5" descr="C4F8O and CsI pc.pdf - Adobe Acrobat Reader 2017"/>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a:xfrm>
            <a:off x="5392848" y="3616657"/>
            <a:ext cx="3488650" cy="1991164"/>
          </a:xfrm>
          <a:prstGeom prst="rect">
            <a:avLst/>
          </a:prstGeom>
        </p:spPr>
      </p:pic>
      <p:pic>
        <p:nvPicPr>
          <p:cNvPr id="9" name="Espace réservé pour une image  4" descr="C4F8O and CsI pc.pdf - Adobe Acrobat Reader 2017"/>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a:xfrm>
            <a:off x="5392848" y="1184230"/>
            <a:ext cx="3488650" cy="2262686"/>
          </a:xfrm>
          <a:prstGeom prst="rect">
            <a:avLst/>
          </a:prstGeom>
        </p:spPr>
      </p:pic>
      <p:sp>
        <p:nvSpPr>
          <p:cNvPr id="7" name="Titre 1"/>
          <p:cNvSpPr>
            <a:spLocks noGrp="1"/>
          </p:cNvSpPr>
          <p:nvPr>
            <p:ph type="title"/>
          </p:nvPr>
        </p:nvSpPr>
        <p:spPr>
          <a:xfrm>
            <a:off x="491499" y="306698"/>
            <a:ext cx="8229240" cy="443198"/>
          </a:xfrm>
        </p:spPr>
        <p:txBody>
          <a:bodyPr/>
          <a:lstStyle/>
          <a:p>
            <a:pPr algn="ctr"/>
            <a:r>
              <a:rPr lang="fr-FR" sz="3200" b="1" dirty="0" err="1" smtClean="0">
                <a:solidFill>
                  <a:schemeClr val="accent5"/>
                </a:solidFill>
              </a:rPr>
              <a:t>Shapes</a:t>
            </a:r>
            <a:r>
              <a:rPr lang="fr-FR" sz="3200" b="1" dirty="0" smtClean="0">
                <a:solidFill>
                  <a:schemeClr val="accent5"/>
                </a:solidFill>
              </a:rPr>
              <a:t> of C</a:t>
            </a:r>
            <a:r>
              <a:rPr lang="fr-FR" sz="3200" b="1" baseline="-25000" dirty="0" smtClean="0">
                <a:solidFill>
                  <a:schemeClr val="accent5"/>
                </a:solidFill>
              </a:rPr>
              <a:t>n</a:t>
            </a:r>
            <a:r>
              <a:rPr lang="fr-FR" sz="3200" b="1" dirty="0" smtClean="0">
                <a:solidFill>
                  <a:schemeClr val="accent5"/>
                </a:solidFill>
              </a:rPr>
              <a:t>F</a:t>
            </a:r>
            <a:r>
              <a:rPr lang="fr-FR" sz="3200" b="1" baseline="-25000" dirty="0" smtClean="0">
                <a:solidFill>
                  <a:schemeClr val="accent5"/>
                </a:solidFill>
              </a:rPr>
              <a:t>2n</a:t>
            </a:r>
            <a:r>
              <a:rPr lang="fr-FR" sz="3200" b="1" dirty="0" smtClean="0">
                <a:solidFill>
                  <a:schemeClr val="accent5"/>
                </a:solidFill>
              </a:rPr>
              <a:t>O </a:t>
            </a:r>
            <a:r>
              <a:rPr lang="fr-FR" sz="3200" b="1" dirty="0" err="1" smtClean="0">
                <a:solidFill>
                  <a:schemeClr val="accent5"/>
                </a:solidFill>
              </a:rPr>
              <a:t>molecules</a:t>
            </a:r>
            <a:r>
              <a:rPr lang="fr-FR" sz="3200" b="1" dirty="0" smtClean="0">
                <a:solidFill>
                  <a:schemeClr val="accent5"/>
                </a:solidFill>
              </a:rPr>
              <a:t> and GWP: </a:t>
            </a:r>
            <a:endParaRPr lang="fr-FR" sz="3200" b="1" dirty="0">
              <a:solidFill>
                <a:schemeClr val="accent5"/>
              </a:solidFill>
            </a:endParaRPr>
          </a:p>
        </p:txBody>
      </p:sp>
      <p:sp>
        <p:nvSpPr>
          <p:cNvPr id="10" name="Titre 1"/>
          <p:cNvSpPr txBox="1">
            <a:spLocks/>
          </p:cNvSpPr>
          <p:nvPr/>
        </p:nvSpPr>
        <p:spPr>
          <a:xfrm>
            <a:off x="0" y="834933"/>
            <a:ext cx="9048465" cy="332399"/>
          </a:xfrm>
          <a:prstGeom prst="rect">
            <a:avLst/>
          </a:prstGeom>
        </p:spPr>
        <p:txBody>
          <a:bodyPr wrap="square" lIns="0" tIns="0" rIns="0" bIns="0" anchor="ctr">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GB" sz="2400" b="1" i="1" dirty="0" err="1" smtClean="0">
                <a:solidFill>
                  <a:srgbClr val="C00000"/>
                </a:solidFill>
              </a:rPr>
              <a:t>Octafluortetrahydrofuran</a:t>
            </a:r>
            <a:r>
              <a:rPr lang="en-GB" sz="2400" b="1" i="1" dirty="0" smtClean="0">
                <a:solidFill>
                  <a:srgbClr val="C00000"/>
                </a:solidFill>
              </a:rPr>
              <a:t> – the probable ALICE </a:t>
            </a:r>
            <a:r>
              <a:rPr lang="en-GB" sz="2400" b="1" i="1" dirty="0" smtClean="0">
                <a:solidFill>
                  <a:srgbClr val="C00000"/>
                </a:solidFill>
              </a:rPr>
              <a:t>VHMPID </a:t>
            </a:r>
            <a:r>
              <a:rPr lang="en-GB" sz="2400" b="1" i="1" dirty="0" err="1" smtClean="0">
                <a:solidFill>
                  <a:srgbClr val="C00000"/>
                </a:solidFill>
              </a:rPr>
              <a:t>config</a:t>
            </a:r>
            <a:r>
              <a:rPr lang="en-GB" sz="2400" b="1" i="1" dirty="0" smtClean="0">
                <a:solidFill>
                  <a:srgbClr val="C00000"/>
                </a:solidFill>
              </a:rPr>
              <a:t> </a:t>
            </a:r>
            <a:endParaRPr lang="fr-FR" sz="2400" b="1" i="1" dirty="0">
              <a:solidFill>
                <a:srgbClr val="C00000"/>
              </a:solidFill>
            </a:endParaRPr>
          </a:p>
        </p:txBody>
      </p:sp>
      <p:sp>
        <p:nvSpPr>
          <p:cNvPr id="11" name="Titre 1"/>
          <p:cNvSpPr txBox="1">
            <a:spLocks/>
          </p:cNvSpPr>
          <p:nvPr/>
        </p:nvSpPr>
        <p:spPr>
          <a:xfrm>
            <a:off x="409612" y="6053469"/>
            <a:ext cx="8229240" cy="443198"/>
          </a:xfrm>
          <a:prstGeom prst="rect">
            <a:avLst/>
          </a:prstGeom>
        </p:spPr>
        <p:txBody>
          <a:bodyPr lIns="0" tIns="0" rIns="0" bIns="0" anchor="b">
            <a:noAutofit/>
          </a:bodyPr>
          <a:lstStyle>
            <a:lvl1pPr algn="l" defTabSz="914400" rtl="0" eaLnBrk="1" latinLnBrk="0" hangingPunct="1">
              <a:lnSpc>
                <a:spcPct val="90000"/>
              </a:lnSpc>
              <a:spcBef>
                <a:spcPct val="0"/>
              </a:spcBef>
              <a:buNone/>
              <a:defRPr sz="3200" kern="1200">
                <a:solidFill>
                  <a:schemeClr val="tx1"/>
                </a:solidFill>
                <a:latin typeface="+mj-lt"/>
                <a:ea typeface="+mj-ea"/>
                <a:cs typeface="+mj-cs"/>
              </a:defRPr>
            </a:lvl1pPr>
          </a:lstStyle>
          <a:p>
            <a:pPr algn="ctr"/>
            <a:r>
              <a:rPr lang="fr-FR" sz="2000" b="1" dirty="0" smtClean="0">
                <a:solidFill>
                  <a:schemeClr val="accent5"/>
                </a:solidFill>
              </a:rPr>
              <a:t> C</a:t>
            </a:r>
            <a:r>
              <a:rPr lang="fr-FR" sz="2000" b="1" baseline="-25000" dirty="0" smtClean="0">
                <a:solidFill>
                  <a:schemeClr val="accent5"/>
                </a:solidFill>
              </a:rPr>
              <a:t>4</a:t>
            </a:r>
            <a:r>
              <a:rPr lang="fr-FR" sz="2000" b="1" dirty="0" smtClean="0">
                <a:solidFill>
                  <a:schemeClr val="accent5"/>
                </a:solidFill>
              </a:rPr>
              <a:t>F</a:t>
            </a:r>
            <a:r>
              <a:rPr lang="fr-FR" sz="2000" b="1" baseline="-25000" dirty="0">
                <a:solidFill>
                  <a:schemeClr val="accent5"/>
                </a:solidFill>
              </a:rPr>
              <a:t>8</a:t>
            </a:r>
            <a:r>
              <a:rPr lang="fr-FR" sz="2000" b="1" dirty="0" smtClean="0">
                <a:solidFill>
                  <a:schemeClr val="accent5"/>
                </a:solidFill>
              </a:rPr>
              <a:t>O </a:t>
            </a:r>
            <a:r>
              <a:rPr lang="fr-FR" sz="2000" b="1" dirty="0" err="1" smtClean="0">
                <a:solidFill>
                  <a:schemeClr val="accent5"/>
                </a:solidFill>
              </a:rPr>
              <a:t>acquired</a:t>
            </a:r>
            <a:r>
              <a:rPr lang="fr-FR" sz="2000" b="1" dirty="0" smtClean="0">
                <a:solidFill>
                  <a:schemeClr val="accent5"/>
                </a:solidFill>
              </a:rPr>
              <a:t> </a:t>
            </a:r>
            <a:r>
              <a:rPr lang="fr-FR" sz="2000" b="1" dirty="0" err="1" smtClean="0">
                <a:solidFill>
                  <a:schemeClr val="accent5"/>
                </a:solidFill>
              </a:rPr>
              <a:t>from</a:t>
            </a:r>
            <a:r>
              <a:rPr lang="fr-FR" sz="2000" b="1" dirty="0" smtClean="0">
                <a:solidFill>
                  <a:schemeClr val="accent5"/>
                </a:solidFill>
              </a:rPr>
              <a:t> </a:t>
            </a:r>
            <a:r>
              <a:rPr lang="fr-FR" sz="2000" b="1" dirty="0" err="1" smtClean="0">
                <a:solidFill>
                  <a:schemeClr val="accent5"/>
                </a:solidFill>
              </a:rPr>
              <a:t>Synquest</a:t>
            </a:r>
            <a:r>
              <a:rPr lang="fr-FR" sz="2000" b="1" dirty="0" smtClean="0">
                <a:solidFill>
                  <a:schemeClr val="accent5"/>
                </a:solidFill>
              </a:rPr>
              <a:t> </a:t>
            </a:r>
            <a:r>
              <a:rPr lang="fr-FR" sz="2000" b="1" dirty="0" smtClean="0">
                <a:solidFill>
                  <a:schemeClr val="accent5"/>
                </a:solidFill>
              </a:rPr>
              <a:t>(FL,USA) : </a:t>
            </a:r>
            <a:r>
              <a:rPr lang="fr-FR" sz="2000" b="1" dirty="0" err="1" smtClean="0">
                <a:solidFill>
                  <a:schemeClr val="accent5"/>
                </a:solidFill>
              </a:rPr>
              <a:t>reported</a:t>
            </a:r>
            <a:r>
              <a:rPr lang="fr-FR" sz="2000" b="1" dirty="0" smtClean="0">
                <a:solidFill>
                  <a:schemeClr val="accent5"/>
                </a:solidFill>
              </a:rPr>
              <a:t> by </a:t>
            </a:r>
            <a:r>
              <a:rPr lang="fr-FR" sz="2000" b="1" dirty="0" smtClean="0">
                <a:solidFill>
                  <a:schemeClr val="accent5"/>
                </a:solidFill>
              </a:rPr>
              <a:t>A. </a:t>
            </a:r>
            <a:r>
              <a:rPr lang="fr-FR" sz="2000" b="1" dirty="0" smtClean="0">
                <a:solidFill>
                  <a:schemeClr val="accent5"/>
                </a:solidFill>
              </a:rPr>
              <a:t>di Mauro: </a:t>
            </a:r>
            <a:endParaRPr lang="fr-FR" sz="2000" b="1" dirty="0">
              <a:solidFill>
                <a:schemeClr val="accent5"/>
              </a:solidFill>
            </a:endParaRPr>
          </a:p>
        </p:txBody>
      </p:sp>
      <p:sp>
        <p:nvSpPr>
          <p:cNvPr id="30" name="CustomShape 4"/>
          <p:cNvSpPr/>
          <p:nvPr/>
        </p:nvSpPr>
        <p:spPr>
          <a:xfrm>
            <a:off x="6458040" y="6356520"/>
            <a:ext cx="2056680" cy="3643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pPr>
            <a:fld id="{7D01061F-E3C1-4B78-A297-D1E8F51D5FFF}" type="slidenum">
              <a:rPr lang="en-GB" sz="1200" b="0" strike="noStrike" spc="-1">
                <a:solidFill>
                  <a:srgbClr val="8B8B8B"/>
                </a:solidFill>
                <a:latin typeface="Calibri"/>
                <a:ea typeface="DejaVu Sans"/>
              </a:rPr>
              <a:t>15</a:t>
            </a:fld>
            <a:endParaRPr lang="en-GB" sz="1200" b="0" strike="noStrike" spc="-1">
              <a:latin typeface="Arial"/>
            </a:endParaRPr>
          </a:p>
        </p:txBody>
      </p:sp>
      <p:sp>
        <p:nvSpPr>
          <p:cNvPr id="2" name="Espace réservé du pied de page 1"/>
          <p:cNvSpPr>
            <a:spLocks noGrp="1"/>
          </p:cNvSpPr>
          <p:nvPr>
            <p:ph type="ftr" idx="11"/>
          </p:nvPr>
        </p:nvSpPr>
        <p:spPr/>
        <p:txBody>
          <a:bodyPr/>
          <a:lstStyle/>
          <a:p>
            <a:endParaRPr lang="en-GB" sz="2400" b="0" strike="noStrike" spc="-1" dirty="0">
              <a:latin typeface="Times New Roman"/>
            </a:endParaRPr>
          </a:p>
        </p:txBody>
      </p:sp>
      <p:sp>
        <p:nvSpPr>
          <p:cNvPr id="3" name="Espace réservé du numéro de diapositive 2"/>
          <p:cNvSpPr>
            <a:spLocks noGrp="1"/>
          </p:cNvSpPr>
          <p:nvPr>
            <p:ph type="sldNum" idx="12"/>
          </p:nvPr>
        </p:nvSpPr>
        <p:spPr/>
        <p:txBody>
          <a:bodyPr/>
          <a:lstStyle/>
          <a:p>
            <a:pPr>
              <a:lnSpc>
                <a:spcPct val="100000"/>
              </a:lnSpc>
            </a:pPr>
            <a:endParaRPr lang="en-GB" sz="1800" b="0" strike="noStrike" spc="-1" dirty="0">
              <a:latin typeface="Times New Roman"/>
            </a:endParaRPr>
          </a:p>
        </p:txBody>
      </p:sp>
      <p:sp>
        <p:nvSpPr>
          <p:cNvPr id="29" name="CustomShape 2"/>
          <p:cNvSpPr/>
          <p:nvPr/>
        </p:nvSpPr>
        <p:spPr>
          <a:xfrm>
            <a:off x="888423" y="6520900"/>
            <a:ext cx="7428822" cy="337100"/>
          </a:xfrm>
          <a:prstGeom prst="rect">
            <a:avLst/>
          </a:prstGeom>
          <a:noFill/>
          <a:ln>
            <a:noFill/>
          </a:ln>
        </p:spPr>
        <p:style>
          <a:lnRef idx="0">
            <a:scrgbClr r="0" g="0" b="0"/>
          </a:lnRef>
          <a:fillRef idx="0">
            <a:scrgbClr r="0" g="0" b="0"/>
          </a:fillRef>
          <a:effectRef idx="0">
            <a:scrgbClr r="0" g="0" b="0"/>
          </a:effectRef>
          <a:fontRef idx="minor"/>
        </p:style>
        <p:txBody>
          <a:bodyPr wrap="square" lIns="90000" tIns="45000" rIns="90000" bIns="45000">
            <a:spAutoFit/>
          </a:bodyPr>
          <a:lstStyle/>
          <a:p>
            <a:pPr algn="ctr"/>
            <a:r>
              <a:rPr lang="en-US" sz="1600" b="1" dirty="0" smtClean="0"/>
              <a:t>G. Hallewell: </a:t>
            </a:r>
            <a:r>
              <a:rPr lang="en-US" sz="1600" b="1" dirty="0" err="1" smtClean="0"/>
              <a:t>GasRad</a:t>
            </a:r>
            <a:r>
              <a:rPr lang="en-US" sz="1600" b="1" dirty="0" smtClean="0"/>
              <a:t> GWP: ECFA</a:t>
            </a:r>
            <a:r>
              <a:rPr lang="en-US" sz="1600" b="1" dirty="0"/>
              <a:t> </a:t>
            </a:r>
            <a:r>
              <a:rPr lang="en-US" sz="1600" b="1" dirty="0" smtClean="0"/>
              <a:t>TF-4 Meeting May16-17</a:t>
            </a:r>
            <a:r>
              <a:rPr lang="en-US" sz="1600" b="1" baseline="30000" dirty="0" smtClean="0"/>
              <a:t>th</a:t>
            </a:r>
            <a:r>
              <a:rPr lang="en-US" sz="1600" b="1" dirty="0" smtClean="0"/>
              <a:t> 2023</a:t>
            </a:r>
            <a:endParaRPr lang="en-US" sz="1600" b="1" dirty="0"/>
          </a:p>
        </p:txBody>
      </p:sp>
      <p:pic>
        <p:nvPicPr>
          <p:cNvPr id="31" name="Image 30"/>
          <p:cNvPicPr>
            <a:picLocks noChangeAspect="1"/>
          </p:cNvPicPr>
          <p:nvPr/>
        </p:nvPicPr>
        <p:blipFill rotWithShape="1">
          <a:blip r:embed="rId5">
            <a:extLst>
              <a:ext uri="{28A0092B-C50C-407E-A947-70E740481C1C}">
                <a14:useLocalDpi xmlns:a14="http://schemas.microsoft.com/office/drawing/2010/main" val="0"/>
              </a:ext>
            </a:extLst>
          </a:blip>
          <a:srcRect l="76248" t="9724" r="9216" b="72429"/>
          <a:stretch/>
        </p:blipFill>
        <p:spPr>
          <a:xfrm>
            <a:off x="4063778" y="3616657"/>
            <a:ext cx="1329070" cy="1223973"/>
          </a:xfrm>
          <a:prstGeom prst="rect">
            <a:avLst/>
          </a:prstGeom>
        </p:spPr>
      </p:pic>
    </p:spTree>
    <p:extLst>
      <p:ext uri="{BB962C8B-B14F-4D97-AF65-F5344CB8AC3E}">
        <p14:creationId xmlns:p14="http://schemas.microsoft.com/office/powerpoint/2010/main" val="336027987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71181" y="286798"/>
            <a:ext cx="7885965" cy="886397"/>
          </a:xfrm>
        </p:spPr>
        <p:txBody>
          <a:bodyPr/>
          <a:lstStyle/>
          <a:p>
            <a:pPr algn="ctr"/>
            <a:r>
              <a:rPr lang="fr-FR" b="1" dirty="0" err="1" smtClean="0">
                <a:solidFill>
                  <a:schemeClr val="accent6">
                    <a:lumMod val="50000"/>
                  </a:schemeClr>
                </a:solidFill>
              </a:rPr>
              <a:t>Another</a:t>
            </a:r>
            <a:r>
              <a:rPr lang="fr-FR" b="1" dirty="0" smtClean="0">
                <a:solidFill>
                  <a:schemeClr val="accent6">
                    <a:lumMod val="50000"/>
                  </a:schemeClr>
                </a:solidFill>
              </a:rPr>
              <a:t> </a:t>
            </a:r>
            <a:r>
              <a:rPr lang="fr-FR" b="1" dirty="0" err="1" smtClean="0">
                <a:solidFill>
                  <a:schemeClr val="accent6">
                    <a:lumMod val="50000"/>
                  </a:schemeClr>
                </a:solidFill>
              </a:rPr>
              <a:t>exciting</a:t>
            </a:r>
            <a:r>
              <a:rPr lang="fr-FR" b="1" dirty="0" smtClean="0">
                <a:solidFill>
                  <a:schemeClr val="accent6">
                    <a:lumMod val="50000"/>
                  </a:schemeClr>
                </a:solidFill>
              </a:rPr>
              <a:t> </a:t>
            </a:r>
            <a:r>
              <a:rPr lang="fr-FR" b="1" dirty="0" err="1">
                <a:solidFill>
                  <a:schemeClr val="accent6">
                    <a:lumMod val="50000"/>
                  </a:schemeClr>
                </a:solidFill>
              </a:rPr>
              <a:t>e</a:t>
            </a:r>
            <a:r>
              <a:rPr lang="fr-FR" b="1" dirty="0" err="1" smtClean="0">
                <a:solidFill>
                  <a:schemeClr val="accent6">
                    <a:lumMod val="50000"/>
                  </a:schemeClr>
                </a:solidFill>
              </a:rPr>
              <a:t>xample</a:t>
            </a:r>
            <a:r>
              <a:rPr lang="fr-FR" b="1" dirty="0" smtClean="0">
                <a:solidFill>
                  <a:schemeClr val="accent6">
                    <a:lumMod val="50000"/>
                  </a:schemeClr>
                </a:solidFill>
              </a:rPr>
              <a:t>: </a:t>
            </a:r>
            <a:r>
              <a:rPr lang="fr-FR" b="1" dirty="0" err="1" smtClean="0">
                <a:solidFill>
                  <a:schemeClr val="accent6">
                    <a:lumMod val="50000"/>
                  </a:schemeClr>
                </a:solidFill>
              </a:rPr>
              <a:t>Novec</a:t>
            </a:r>
            <a:r>
              <a:rPr lang="fr-FR" b="1" dirty="0" smtClean="0">
                <a:solidFill>
                  <a:schemeClr val="accent6">
                    <a:lumMod val="50000"/>
                  </a:schemeClr>
                </a:solidFill>
              </a:rPr>
              <a:t> 5110: C</a:t>
            </a:r>
            <a:r>
              <a:rPr lang="fr-FR" b="1" baseline="-25000" dirty="0" smtClean="0">
                <a:solidFill>
                  <a:schemeClr val="accent6">
                    <a:lumMod val="50000"/>
                  </a:schemeClr>
                </a:solidFill>
              </a:rPr>
              <a:t>5</a:t>
            </a:r>
            <a:r>
              <a:rPr lang="fr-FR" b="1" dirty="0" smtClean="0">
                <a:solidFill>
                  <a:schemeClr val="accent6">
                    <a:lumMod val="50000"/>
                  </a:schemeClr>
                </a:solidFill>
              </a:rPr>
              <a:t>F</a:t>
            </a:r>
            <a:r>
              <a:rPr lang="fr-FR" b="1" baseline="-25000" dirty="0" smtClean="0">
                <a:solidFill>
                  <a:schemeClr val="accent6">
                    <a:lumMod val="50000"/>
                  </a:schemeClr>
                </a:solidFill>
              </a:rPr>
              <a:t>10</a:t>
            </a:r>
            <a:r>
              <a:rPr lang="fr-FR" b="1" dirty="0" smtClean="0">
                <a:solidFill>
                  <a:schemeClr val="accent6">
                    <a:lumMod val="50000"/>
                  </a:schemeClr>
                </a:solidFill>
              </a:rPr>
              <a:t>O MW = </a:t>
            </a:r>
            <a:r>
              <a:rPr lang="fr-FR" b="1" dirty="0" smtClean="0">
                <a:solidFill>
                  <a:schemeClr val="accent6">
                    <a:lumMod val="50000"/>
                  </a:schemeClr>
                </a:solidFill>
              </a:rPr>
              <a:t>282: </a:t>
            </a:r>
            <a:r>
              <a:rPr lang="fr-FR" b="1" dirty="0" smtClean="0">
                <a:solidFill>
                  <a:schemeClr val="accent6">
                    <a:lumMod val="50000"/>
                  </a:schemeClr>
                </a:solidFill>
              </a:rPr>
              <a:t>GWP &lt;1</a:t>
            </a:r>
            <a:endParaRPr lang="fr-FR" b="1" dirty="0">
              <a:solidFill>
                <a:schemeClr val="accent6">
                  <a:lumMod val="50000"/>
                </a:schemeClr>
              </a:solidFill>
            </a:endParaRPr>
          </a:p>
        </p:txBody>
      </p:sp>
      <p:pic>
        <p:nvPicPr>
          <p:cNvPr id="6" name="Espace réservé pour une image  5" descr="Technical Data | July 2015 - Adobe Acrobat Reader 2017"/>
          <p:cNvPicPr>
            <a:picLocks noGrp="1" noChangeAspect="1"/>
          </p:cNvPicPr>
          <p:nvPr>
            <p:ph type="pic" idx="1"/>
          </p:nvPr>
        </p:nvPicPr>
        <p:blipFill rotWithShape="1">
          <a:blip r:embed="rId2">
            <a:extLst>
              <a:ext uri="{28A0092B-C50C-407E-A947-70E740481C1C}">
                <a14:useLocalDpi xmlns:a14="http://schemas.microsoft.com/office/drawing/2010/main" val="0"/>
              </a:ext>
            </a:extLst>
          </a:blip>
          <a:srcRect l="4550" r="5647"/>
          <a:stretch/>
        </p:blipFill>
        <p:spPr>
          <a:xfrm>
            <a:off x="242169" y="1501254"/>
            <a:ext cx="4729982" cy="4504212"/>
          </a:xfrm>
        </p:spPr>
      </p:pic>
      <p:pic>
        <p:nvPicPr>
          <p:cNvPr id="7" name="Espace réservé pour une image  5" descr="Technical Data | July 2015 - Adobe Acrobat Reader 2017"/>
          <p:cNvPicPr>
            <a:picLocks noChangeAspect="1"/>
          </p:cNvPicPr>
          <p:nvPr/>
        </p:nvPicPr>
        <p:blipFill rotWithShape="1">
          <a:blip r:embed="rId3">
            <a:extLst>
              <a:ext uri="{28A0092B-C50C-407E-A947-70E740481C1C}">
                <a14:useLocalDpi xmlns:a14="http://schemas.microsoft.com/office/drawing/2010/main" val="0"/>
              </a:ext>
            </a:extLst>
          </a:blip>
          <a:srcRect l="3099" r="6313"/>
          <a:stretch/>
        </p:blipFill>
        <p:spPr>
          <a:xfrm>
            <a:off x="4972151" y="1501254"/>
            <a:ext cx="3862317" cy="4873625"/>
          </a:xfrm>
          <a:prstGeom prst="rect">
            <a:avLst/>
          </a:prstGeom>
        </p:spPr>
      </p:pic>
      <p:sp>
        <p:nvSpPr>
          <p:cNvPr id="3" name="Ellipse 2"/>
          <p:cNvSpPr/>
          <p:nvPr/>
        </p:nvSpPr>
        <p:spPr>
          <a:xfrm>
            <a:off x="0" y="5595582"/>
            <a:ext cx="3442239" cy="313898"/>
          </a:xfrm>
          <a:prstGeom prst="ellipse">
            <a:avLst/>
          </a:prstGeom>
          <a:no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nvGrpSpPr>
          <p:cNvPr id="16" name="Groupe 15"/>
          <p:cNvGrpSpPr/>
          <p:nvPr/>
        </p:nvGrpSpPr>
        <p:grpSpPr>
          <a:xfrm>
            <a:off x="2698192" y="1591046"/>
            <a:ext cx="1529912" cy="1450794"/>
            <a:chOff x="2698192" y="1086079"/>
            <a:chExt cx="1529912" cy="1450794"/>
          </a:xfrm>
        </p:grpSpPr>
        <p:grpSp>
          <p:nvGrpSpPr>
            <p:cNvPr id="12" name="Groupe 11"/>
            <p:cNvGrpSpPr/>
            <p:nvPr/>
          </p:nvGrpSpPr>
          <p:grpSpPr>
            <a:xfrm>
              <a:off x="2698192" y="1173708"/>
              <a:ext cx="1529912" cy="1363165"/>
              <a:chOff x="6672980" y="4326339"/>
              <a:chExt cx="1854660" cy="1715492"/>
            </a:xfrm>
            <a:noFill/>
          </p:grpSpPr>
          <p:pic>
            <p:nvPicPr>
              <p:cNvPr id="13" name="Image 12"/>
              <p:cNvPicPr>
                <a:picLocks noChangeAspect="1"/>
              </p:cNvPicPr>
              <p:nvPr/>
            </p:nvPicPr>
            <p:blipFill rotWithShape="1">
              <a:blip r:embed="rId4">
                <a:extLst>
                  <a:ext uri="{28A0092B-C50C-407E-A947-70E740481C1C}">
                    <a14:useLocalDpi xmlns:a14="http://schemas.microsoft.com/office/drawing/2010/main" val="0"/>
                  </a:ext>
                </a:extLst>
              </a:blip>
              <a:srcRect l="11361" t="2981" r="60884" b="42103"/>
              <a:stretch/>
            </p:blipFill>
            <p:spPr>
              <a:xfrm>
                <a:off x="6672980" y="4326339"/>
                <a:ext cx="742873" cy="936309"/>
              </a:xfrm>
              <a:prstGeom prst="rect">
                <a:avLst/>
              </a:prstGeom>
              <a:grpFill/>
            </p:spPr>
          </p:pic>
          <p:pic>
            <p:nvPicPr>
              <p:cNvPr id="14" name="Image 13"/>
              <p:cNvPicPr>
                <a:picLocks noChangeAspect="1"/>
              </p:cNvPicPr>
              <p:nvPr/>
            </p:nvPicPr>
            <p:blipFill rotWithShape="1">
              <a:blip r:embed="rId4">
                <a:extLst>
                  <a:ext uri="{28A0092B-C50C-407E-A947-70E740481C1C}">
                    <a14:useLocalDpi xmlns:a14="http://schemas.microsoft.com/office/drawing/2010/main" val="0"/>
                  </a:ext>
                </a:extLst>
              </a:blip>
              <a:srcRect l="52847" r="5933"/>
              <a:stretch/>
            </p:blipFill>
            <p:spPr>
              <a:xfrm>
                <a:off x="7424382" y="4336856"/>
                <a:ext cx="1103258" cy="1704975"/>
              </a:xfrm>
              <a:prstGeom prst="rect">
                <a:avLst/>
              </a:prstGeom>
              <a:grpFill/>
            </p:spPr>
          </p:pic>
        </p:grpSp>
        <p:sp>
          <p:nvSpPr>
            <p:cNvPr id="15" name="Rectangle 14"/>
            <p:cNvSpPr/>
            <p:nvPr/>
          </p:nvSpPr>
          <p:spPr>
            <a:xfrm>
              <a:off x="2698192" y="1086079"/>
              <a:ext cx="1529912" cy="1450794"/>
            </a:xfrm>
            <a:prstGeom prst="rect">
              <a:avLst/>
            </a:prstGeom>
            <a:no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17" name="ZoneTexte 16"/>
          <p:cNvSpPr txBox="1"/>
          <p:nvPr/>
        </p:nvSpPr>
        <p:spPr>
          <a:xfrm rot="20180998">
            <a:off x="-183620" y="2538657"/>
            <a:ext cx="9553834" cy="1569660"/>
          </a:xfrm>
          <a:prstGeom prst="rect">
            <a:avLst/>
          </a:prstGeom>
          <a:solidFill>
            <a:srgbClr val="FFFFFF"/>
          </a:solidFill>
          <a:ln w="25400">
            <a:solidFill>
              <a:schemeClr val="accent6">
                <a:lumMod val="75000"/>
              </a:schemeClr>
            </a:solidFill>
          </a:ln>
        </p:spPr>
        <p:txBody>
          <a:bodyPr wrap="none" rtlCol="0">
            <a:spAutoFit/>
          </a:bodyPr>
          <a:lstStyle/>
          <a:p>
            <a:pPr algn="ctr"/>
            <a:r>
              <a:rPr lang="fr-FR" sz="3200" b="1" dirty="0" err="1" smtClean="0">
                <a:solidFill>
                  <a:schemeClr val="accent6">
                    <a:lumMod val="7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Mixing</a:t>
            </a:r>
            <a:r>
              <a:rPr lang="fr-FR" sz="3200" b="1" dirty="0" smtClean="0">
                <a:solidFill>
                  <a:schemeClr val="accent6">
                    <a:lumMod val="7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 </a:t>
            </a:r>
            <a:r>
              <a:rPr lang="fr-FR" sz="3200" b="1" dirty="0" err="1" smtClean="0">
                <a:solidFill>
                  <a:schemeClr val="accent6">
                    <a:lumMod val="7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potential</a:t>
            </a:r>
            <a:r>
              <a:rPr lang="fr-FR" sz="3200" b="1" dirty="0" smtClean="0">
                <a:solidFill>
                  <a:schemeClr val="accent6">
                    <a:lumMod val="7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 </a:t>
            </a:r>
            <a:r>
              <a:rPr lang="fr-FR" sz="3200" b="1" dirty="0" err="1" smtClean="0">
                <a:solidFill>
                  <a:schemeClr val="accent6">
                    <a:lumMod val="7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here</a:t>
            </a:r>
            <a:r>
              <a:rPr lang="fr-FR" sz="3200" b="1" dirty="0" smtClean="0">
                <a:solidFill>
                  <a:schemeClr val="accent6">
                    <a:lumMod val="7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 </a:t>
            </a:r>
            <a:r>
              <a:rPr lang="fr-FR" sz="3200" b="1" dirty="0" err="1" smtClean="0">
                <a:solidFill>
                  <a:schemeClr val="accent6">
                    <a:lumMod val="7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with</a:t>
            </a:r>
            <a:r>
              <a:rPr lang="fr-FR" sz="3200" b="1" dirty="0" smtClean="0">
                <a:solidFill>
                  <a:schemeClr val="accent6">
                    <a:lumMod val="7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 </a:t>
            </a:r>
            <a:r>
              <a:rPr lang="fr-FR" sz="3200" b="1" dirty="0" err="1" smtClean="0">
                <a:solidFill>
                  <a:schemeClr val="accent6">
                    <a:lumMod val="7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currently-available</a:t>
            </a:r>
            <a:r>
              <a:rPr lang="fr-FR" sz="3200" b="1" dirty="0" smtClean="0">
                <a:solidFill>
                  <a:schemeClr val="accent6">
                    <a:lumMod val="7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 </a:t>
            </a:r>
          </a:p>
          <a:p>
            <a:pPr algn="ctr"/>
            <a:r>
              <a:rPr lang="fr-FR" sz="3200" b="1" dirty="0" err="1" smtClean="0">
                <a:solidFill>
                  <a:schemeClr val="accent6">
                    <a:lumMod val="7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low</a:t>
            </a:r>
            <a:r>
              <a:rPr lang="fr-FR" sz="3200" b="1" dirty="0" smtClean="0">
                <a:solidFill>
                  <a:schemeClr val="accent6">
                    <a:lumMod val="7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 GWP « </a:t>
            </a:r>
            <a:r>
              <a:rPr lang="fr-FR" sz="3200" b="1" dirty="0" err="1" smtClean="0">
                <a:solidFill>
                  <a:schemeClr val="accent6">
                    <a:lumMod val="7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Fluoro-oxygenate</a:t>
            </a:r>
            <a:r>
              <a:rPr lang="fr-FR" sz="3200" b="1" dirty="0" smtClean="0">
                <a:solidFill>
                  <a:schemeClr val="accent6">
                    <a:lumMod val="7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 » (C</a:t>
            </a:r>
            <a:r>
              <a:rPr lang="fr-FR" sz="3200" b="1" baseline="-25000" dirty="0" smtClean="0">
                <a:solidFill>
                  <a:schemeClr val="accent6">
                    <a:lumMod val="7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n</a:t>
            </a:r>
            <a:r>
              <a:rPr lang="fr-FR" sz="3200" b="1" dirty="0" smtClean="0">
                <a:solidFill>
                  <a:schemeClr val="accent6">
                    <a:lumMod val="7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F</a:t>
            </a:r>
            <a:r>
              <a:rPr lang="fr-FR" sz="3200" b="1" baseline="-25000" dirty="0" smtClean="0">
                <a:solidFill>
                  <a:schemeClr val="accent6">
                    <a:lumMod val="7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2n</a:t>
            </a:r>
            <a:r>
              <a:rPr lang="fr-FR" sz="3200" b="1" dirty="0" smtClean="0">
                <a:solidFill>
                  <a:schemeClr val="accent6">
                    <a:lumMod val="7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O) : </a:t>
            </a:r>
          </a:p>
          <a:p>
            <a:pPr algn="ctr"/>
            <a:r>
              <a:rPr lang="fr-FR" sz="3200" b="1" dirty="0" err="1" smtClean="0">
                <a:solidFill>
                  <a:schemeClr val="accent6">
                    <a:lumMod val="7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Blend</a:t>
            </a:r>
            <a:r>
              <a:rPr lang="fr-FR" sz="3200" b="1" dirty="0" smtClean="0">
                <a:solidFill>
                  <a:schemeClr val="accent6">
                    <a:lumMod val="7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 </a:t>
            </a:r>
            <a:r>
              <a:rPr lang="fr-FR" sz="3200" b="1" dirty="0" err="1" smtClean="0">
                <a:solidFill>
                  <a:schemeClr val="accent6">
                    <a:lumMod val="7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with</a:t>
            </a:r>
            <a:r>
              <a:rPr lang="fr-FR" sz="3200" b="1" dirty="0" smtClean="0">
                <a:solidFill>
                  <a:schemeClr val="accent6">
                    <a:lumMod val="7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 N</a:t>
            </a:r>
            <a:r>
              <a:rPr lang="fr-FR" sz="3200" b="1" baseline="-25000" dirty="0" smtClean="0">
                <a:solidFill>
                  <a:schemeClr val="accent6">
                    <a:lumMod val="7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2</a:t>
            </a:r>
            <a:r>
              <a:rPr lang="fr-FR" sz="3200" b="1" dirty="0" smtClean="0">
                <a:solidFill>
                  <a:schemeClr val="accent6">
                    <a:lumMod val="7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 to match C</a:t>
            </a:r>
            <a:r>
              <a:rPr lang="fr-FR" sz="3200" b="1" baseline="-25000" dirty="0" smtClean="0">
                <a:solidFill>
                  <a:schemeClr val="accent6">
                    <a:lumMod val="7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4</a:t>
            </a:r>
            <a:r>
              <a:rPr lang="fr-FR" sz="3200" b="1" dirty="0" smtClean="0">
                <a:solidFill>
                  <a:schemeClr val="accent6">
                    <a:lumMod val="7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F</a:t>
            </a:r>
            <a:r>
              <a:rPr lang="fr-FR" sz="3200" b="1" baseline="-25000" dirty="0" smtClean="0">
                <a:solidFill>
                  <a:schemeClr val="accent6">
                    <a:lumMod val="7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10</a:t>
            </a:r>
            <a:r>
              <a:rPr lang="fr-FR" sz="3200" b="1" dirty="0" smtClean="0">
                <a:solidFill>
                  <a:schemeClr val="accent6">
                    <a:lumMod val="7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 - or </a:t>
            </a:r>
            <a:r>
              <a:rPr lang="fr-FR" sz="3200" b="1" dirty="0" err="1" smtClean="0">
                <a:solidFill>
                  <a:schemeClr val="accent6">
                    <a:lumMod val="7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even</a:t>
            </a:r>
            <a:r>
              <a:rPr lang="fr-FR" sz="3200" b="1" dirty="0" smtClean="0">
                <a:solidFill>
                  <a:schemeClr val="accent6">
                    <a:lumMod val="7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 CF</a:t>
            </a:r>
            <a:r>
              <a:rPr lang="fr-FR" sz="3200" b="1" baseline="-25000" dirty="0" smtClean="0">
                <a:solidFill>
                  <a:schemeClr val="accent6">
                    <a:lumMod val="7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4</a:t>
            </a:r>
            <a:r>
              <a:rPr lang="fr-FR" sz="3200" b="1" dirty="0" smtClean="0">
                <a:solidFill>
                  <a:schemeClr val="accent6">
                    <a:lumMod val="7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 - </a:t>
            </a:r>
            <a:r>
              <a:rPr lang="fr-FR" sz="3200" b="1" dirty="0" err="1" smtClean="0">
                <a:solidFill>
                  <a:schemeClr val="accent6">
                    <a:lumMod val="7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refractivity</a:t>
            </a:r>
            <a:r>
              <a:rPr lang="fr-FR" sz="3200" b="1" dirty="0" smtClean="0">
                <a:solidFill>
                  <a:schemeClr val="accent6">
                    <a:lumMod val="7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a:t>
            </a:r>
            <a:endParaRPr lang="fr-FR" sz="3200" b="1" dirty="0">
              <a:solidFill>
                <a:schemeClr val="accent6">
                  <a:lumMod val="7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endParaRPr>
          </a:p>
        </p:txBody>
      </p:sp>
      <p:sp>
        <p:nvSpPr>
          <p:cNvPr id="19" name="CustomShape 4"/>
          <p:cNvSpPr/>
          <p:nvPr/>
        </p:nvSpPr>
        <p:spPr>
          <a:xfrm>
            <a:off x="6458040" y="6356520"/>
            <a:ext cx="2056680" cy="3643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pPr>
            <a:fld id="{7D01061F-E3C1-4B78-A297-D1E8F51D5FFF}" type="slidenum">
              <a:rPr lang="en-GB" sz="1200" b="0" strike="noStrike" spc="-1">
                <a:solidFill>
                  <a:srgbClr val="8B8B8B"/>
                </a:solidFill>
                <a:latin typeface="Calibri"/>
                <a:ea typeface="DejaVu Sans"/>
              </a:rPr>
              <a:t>16</a:t>
            </a:fld>
            <a:endParaRPr lang="en-GB" sz="1200" b="0" strike="noStrike" spc="-1">
              <a:latin typeface="Arial"/>
            </a:endParaRPr>
          </a:p>
        </p:txBody>
      </p:sp>
      <p:sp>
        <p:nvSpPr>
          <p:cNvPr id="4" name="Espace réservé du pied de page 3"/>
          <p:cNvSpPr>
            <a:spLocks noGrp="1"/>
          </p:cNvSpPr>
          <p:nvPr>
            <p:ph type="ftr" idx="11"/>
          </p:nvPr>
        </p:nvSpPr>
        <p:spPr/>
        <p:txBody>
          <a:bodyPr/>
          <a:lstStyle/>
          <a:p>
            <a:endParaRPr lang="en-GB" sz="2400" b="0" strike="noStrike" spc="-1">
              <a:latin typeface="Times New Roman"/>
            </a:endParaRPr>
          </a:p>
        </p:txBody>
      </p:sp>
      <p:sp>
        <p:nvSpPr>
          <p:cNvPr id="5" name="Espace réservé du numéro de diapositive 4"/>
          <p:cNvSpPr>
            <a:spLocks noGrp="1"/>
          </p:cNvSpPr>
          <p:nvPr>
            <p:ph type="sldNum" idx="12"/>
          </p:nvPr>
        </p:nvSpPr>
        <p:spPr/>
        <p:txBody>
          <a:bodyPr/>
          <a:lstStyle/>
          <a:p>
            <a:pPr>
              <a:lnSpc>
                <a:spcPct val="100000"/>
              </a:lnSpc>
            </a:pPr>
            <a:fld id="{444B57E9-381B-49B4-AF00-88136E0A515C}" type="slidenum">
              <a:rPr lang="en-GB" sz="1800" b="0" strike="noStrike" spc="-1" smtClean="0">
                <a:solidFill>
                  <a:srgbClr val="000000"/>
                </a:solidFill>
                <a:latin typeface="Arial"/>
                <a:ea typeface="DejaVu Sans"/>
              </a:rPr>
              <a:t>16</a:t>
            </a:fld>
            <a:endParaRPr lang="en-GB" sz="1800" b="0" strike="noStrike" spc="-1">
              <a:latin typeface="Times New Roman"/>
            </a:endParaRPr>
          </a:p>
        </p:txBody>
      </p:sp>
      <p:sp>
        <p:nvSpPr>
          <p:cNvPr id="20" name="CustomShape 2"/>
          <p:cNvSpPr/>
          <p:nvPr/>
        </p:nvSpPr>
        <p:spPr>
          <a:xfrm>
            <a:off x="888423" y="6520900"/>
            <a:ext cx="7428822" cy="337100"/>
          </a:xfrm>
          <a:prstGeom prst="rect">
            <a:avLst/>
          </a:prstGeom>
          <a:noFill/>
          <a:ln>
            <a:noFill/>
          </a:ln>
        </p:spPr>
        <p:style>
          <a:lnRef idx="0">
            <a:scrgbClr r="0" g="0" b="0"/>
          </a:lnRef>
          <a:fillRef idx="0">
            <a:scrgbClr r="0" g="0" b="0"/>
          </a:fillRef>
          <a:effectRef idx="0">
            <a:scrgbClr r="0" g="0" b="0"/>
          </a:effectRef>
          <a:fontRef idx="minor"/>
        </p:style>
        <p:txBody>
          <a:bodyPr wrap="square" lIns="90000" tIns="45000" rIns="90000" bIns="45000">
            <a:spAutoFit/>
          </a:bodyPr>
          <a:lstStyle/>
          <a:p>
            <a:pPr algn="ctr"/>
            <a:r>
              <a:rPr lang="en-US" sz="1600" b="1" dirty="0" smtClean="0"/>
              <a:t>G. Hallewell: </a:t>
            </a:r>
            <a:r>
              <a:rPr lang="en-US" sz="1600" b="1" dirty="0" err="1" smtClean="0"/>
              <a:t>GasRad</a:t>
            </a:r>
            <a:r>
              <a:rPr lang="en-US" sz="1600" b="1" dirty="0" smtClean="0"/>
              <a:t> GWP: ECFA</a:t>
            </a:r>
            <a:r>
              <a:rPr lang="en-US" sz="1600" b="1" dirty="0"/>
              <a:t> </a:t>
            </a:r>
            <a:r>
              <a:rPr lang="en-US" sz="1600" b="1" dirty="0" smtClean="0"/>
              <a:t>TF-4 Meeting May16-17</a:t>
            </a:r>
            <a:r>
              <a:rPr lang="en-US" sz="1600" b="1" baseline="30000" dirty="0" smtClean="0"/>
              <a:t>th</a:t>
            </a:r>
            <a:r>
              <a:rPr lang="en-US" sz="1600" b="1" dirty="0" smtClean="0"/>
              <a:t> 2023</a:t>
            </a:r>
            <a:endParaRPr lang="en-US" sz="1600" b="1" dirty="0"/>
          </a:p>
        </p:txBody>
      </p:sp>
    </p:spTree>
    <p:extLst>
      <p:ext uri="{BB962C8B-B14F-4D97-AF65-F5344CB8AC3E}">
        <p14:creationId xmlns:p14="http://schemas.microsoft.com/office/powerpoint/2010/main" val="24964006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fill="hold"/>
                                        <p:tgtEl>
                                          <p:spTgt spid="16"/>
                                        </p:tgtEl>
                                        <p:attrNameLst>
                                          <p:attrName>ppt_x</p:attrName>
                                        </p:attrNameLst>
                                      </p:cBhvr>
                                      <p:tavLst>
                                        <p:tav tm="0">
                                          <p:val>
                                            <p:strVal val="#ppt_x"/>
                                          </p:val>
                                        </p:tav>
                                        <p:tav tm="100000">
                                          <p:val>
                                            <p:strVal val="#ppt_x"/>
                                          </p:val>
                                        </p:tav>
                                      </p:tavLst>
                                    </p:anim>
                                    <p:anim calcmode="lin" valueType="num">
                                      <p:cBhvr additive="base">
                                        <p:cTn id="8"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999"/>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1"/>
          <p:cNvSpPr txBox="1">
            <a:spLocks/>
          </p:cNvSpPr>
          <p:nvPr/>
        </p:nvSpPr>
        <p:spPr>
          <a:xfrm>
            <a:off x="293680" y="-32864"/>
            <a:ext cx="8736016" cy="624017"/>
          </a:xfrm>
          <a:prstGeom prst="rect">
            <a:avLst/>
          </a:prstGeom>
          <a:ln w="25400">
            <a:noFill/>
          </a:ln>
        </p:spPr>
        <p:txBody>
          <a:bodyPr wrap="square" lIns="0" tIns="0" rIns="0" bIns="0" anchor="ctr">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lnSpc>
                <a:spcPct val="200000"/>
              </a:lnSpc>
              <a:spcBef>
                <a:spcPts val="1200"/>
              </a:spcBef>
              <a:spcAft>
                <a:spcPts val="1200"/>
              </a:spcAft>
            </a:pPr>
            <a:r>
              <a:rPr lang="fr-FR" sz="2400" b="1" dirty="0" err="1" smtClean="0">
                <a:solidFill>
                  <a:srgbClr val="C00000"/>
                </a:solidFill>
                <a:effectLst>
                  <a:outerShdw blurRad="38100" dist="38100" dir="2700000" algn="tl">
                    <a:srgbClr val="000000">
                      <a:alpha val="43137"/>
                    </a:srgbClr>
                  </a:outerShdw>
                </a:effectLst>
              </a:rPr>
              <a:t>Refractive</a:t>
            </a:r>
            <a:r>
              <a:rPr lang="fr-FR" sz="2400" b="1" dirty="0" smtClean="0">
                <a:solidFill>
                  <a:srgbClr val="C00000"/>
                </a:solidFill>
                <a:effectLst>
                  <a:outerShdw blurRad="38100" dist="38100" dir="2700000" algn="tl">
                    <a:srgbClr val="000000">
                      <a:alpha val="43137"/>
                    </a:srgbClr>
                  </a:outerShdw>
                </a:effectLst>
              </a:rPr>
              <a:t> index &amp; GWP ’</a:t>
            </a:r>
            <a:r>
              <a:rPr lang="fr-FR" sz="2400" b="1" dirty="0" err="1" smtClean="0">
                <a:solidFill>
                  <a:srgbClr val="C00000"/>
                </a:solidFill>
                <a:effectLst>
                  <a:outerShdw blurRad="38100" dist="38100" dir="2700000" algn="tl">
                    <a:srgbClr val="000000">
                      <a:alpha val="43137"/>
                    </a:srgbClr>
                  </a:outerShdw>
                </a:effectLst>
              </a:rPr>
              <a:t>load</a:t>
            </a:r>
            <a:r>
              <a:rPr lang="fr-FR" sz="2400" b="1" dirty="0" smtClean="0">
                <a:solidFill>
                  <a:srgbClr val="C00000"/>
                </a:solidFill>
                <a:effectLst>
                  <a:outerShdw blurRad="38100" dist="38100" dir="2700000" algn="tl">
                    <a:srgbClr val="000000">
                      <a:alpha val="43137"/>
                    </a:srgbClr>
                  </a:outerShdw>
                </a:effectLst>
              </a:rPr>
              <a:t>’ in a </a:t>
            </a:r>
            <a:r>
              <a:rPr lang="fr-FR" sz="2400" b="1" dirty="0" err="1" smtClean="0">
                <a:solidFill>
                  <a:srgbClr val="C00000"/>
                </a:solidFill>
                <a:effectLst>
                  <a:outerShdw blurRad="38100" dist="38100" dir="2700000" algn="tl">
                    <a:srgbClr val="000000">
                      <a:alpha val="43137"/>
                    </a:srgbClr>
                  </a:outerShdw>
                </a:effectLst>
              </a:rPr>
              <a:t>Cherenkov</a:t>
            </a:r>
            <a:r>
              <a:rPr lang="fr-FR" sz="2400" b="1" dirty="0" smtClean="0">
                <a:solidFill>
                  <a:srgbClr val="C00000"/>
                </a:solidFill>
                <a:effectLst>
                  <a:outerShdw blurRad="38100" dist="38100" dir="2700000" algn="tl">
                    <a:srgbClr val="000000">
                      <a:alpha val="43137"/>
                    </a:srgbClr>
                  </a:outerShdw>
                </a:effectLst>
              </a:rPr>
              <a:t> </a:t>
            </a:r>
            <a:r>
              <a:rPr lang="fr-FR" sz="2400" b="1" dirty="0" err="1" smtClean="0">
                <a:solidFill>
                  <a:srgbClr val="C00000"/>
                </a:solidFill>
                <a:effectLst>
                  <a:outerShdw blurRad="38100" dist="38100" dir="2700000" algn="tl">
                    <a:srgbClr val="000000">
                      <a:alpha val="43137"/>
                    </a:srgbClr>
                  </a:outerShdw>
                </a:effectLst>
              </a:rPr>
              <a:t>Gas</a:t>
            </a:r>
            <a:r>
              <a:rPr lang="fr-FR" sz="2400" b="1" dirty="0" smtClean="0">
                <a:solidFill>
                  <a:srgbClr val="C00000"/>
                </a:solidFill>
                <a:effectLst>
                  <a:outerShdw blurRad="38100" dist="38100" dir="2700000" algn="tl">
                    <a:srgbClr val="000000">
                      <a:alpha val="43137"/>
                    </a:srgbClr>
                  </a:outerShdw>
                </a:effectLst>
              </a:rPr>
              <a:t> </a:t>
            </a:r>
            <a:r>
              <a:rPr lang="fr-FR" sz="2400" b="1" dirty="0" err="1" smtClean="0">
                <a:solidFill>
                  <a:srgbClr val="C00000"/>
                </a:solidFill>
                <a:effectLst>
                  <a:outerShdw blurRad="38100" dist="38100" dir="2700000" algn="tl">
                    <a:srgbClr val="000000">
                      <a:alpha val="43137"/>
                    </a:srgbClr>
                  </a:outerShdw>
                </a:effectLst>
              </a:rPr>
              <a:t>Radiator</a:t>
            </a:r>
            <a:endParaRPr lang="fr-FR" sz="2400" b="1" dirty="0" smtClean="0">
              <a:solidFill>
                <a:srgbClr val="C00000"/>
              </a:solidFill>
              <a:effectLst>
                <a:outerShdw blurRad="38100" dist="38100" dir="2700000" algn="tl">
                  <a:srgbClr val="000000">
                    <a:alpha val="43137"/>
                  </a:srgbClr>
                </a:outerShdw>
              </a:effectLst>
            </a:endParaRPr>
          </a:p>
        </p:txBody>
      </p:sp>
      <p:sp>
        <p:nvSpPr>
          <p:cNvPr id="8" name="CustomShape 2"/>
          <p:cNvSpPr/>
          <p:nvPr/>
        </p:nvSpPr>
        <p:spPr>
          <a:xfrm>
            <a:off x="947277" y="6453406"/>
            <a:ext cx="7428822" cy="337100"/>
          </a:xfrm>
          <a:prstGeom prst="rect">
            <a:avLst/>
          </a:prstGeom>
          <a:noFill/>
          <a:ln>
            <a:noFill/>
          </a:ln>
        </p:spPr>
        <p:style>
          <a:lnRef idx="0">
            <a:scrgbClr r="0" g="0" b="0"/>
          </a:lnRef>
          <a:fillRef idx="0">
            <a:scrgbClr r="0" g="0" b="0"/>
          </a:fillRef>
          <a:effectRef idx="0">
            <a:scrgbClr r="0" g="0" b="0"/>
          </a:effectRef>
          <a:fontRef idx="minor"/>
        </p:style>
        <p:txBody>
          <a:bodyPr wrap="square" lIns="90000" tIns="45000" rIns="90000" bIns="45000">
            <a:spAutoFit/>
          </a:bodyPr>
          <a:lstStyle/>
          <a:p>
            <a:pPr algn="ctr"/>
            <a:r>
              <a:rPr lang="en-US" sz="1600" b="1" dirty="0" smtClean="0"/>
              <a:t>G. Hallewell: </a:t>
            </a:r>
            <a:r>
              <a:rPr lang="en-US" sz="1600" b="1" dirty="0" err="1" smtClean="0"/>
              <a:t>GasRad</a:t>
            </a:r>
            <a:r>
              <a:rPr lang="en-US" sz="1600" b="1" dirty="0" smtClean="0"/>
              <a:t> GWP: ECFA</a:t>
            </a:r>
            <a:r>
              <a:rPr lang="en-US" sz="1600" b="1" dirty="0"/>
              <a:t> </a:t>
            </a:r>
            <a:r>
              <a:rPr lang="en-US" sz="1600" b="1" dirty="0" smtClean="0"/>
              <a:t>TF-4 Meeting May16-17</a:t>
            </a:r>
            <a:r>
              <a:rPr lang="en-US" sz="1600" b="1" baseline="30000" dirty="0" smtClean="0"/>
              <a:t>th</a:t>
            </a:r>
            <a:r>
              <a:rPr lang="en-US" sz="1600" b="1" dirty="0" smtClean="0"/>
              <a:t> 2023</a:t>
            </a:r>
            <a:endParaRPr lang="en-US" sz="1600" b="1" dirty="0"/>
          </a:p>
        </p:txBody>
      </p:sp>
      <p:grpSp>
        <p:nvGrpSpPr>
          <p:cNvPr id="14" name="Groupe 13"/>
          <p:cNvGrpSpPr/>
          <p:nvPr/>
        </p:nvGrpSpPr>
        <p:grpSpPr>
          <a:xfrm>
            <a:off x="6320790" y="618207"/>
            <a:ext cx="2708906" cy="2179948"/>
            <a:chOff x="6309360" y="1746621"/>
            <a:chExt cx="2708906" cy="2179948"/>
          </a:xfrm>
        </p:grpSpPr>
        <p:pic>
          <p:nvPicPr>
            <p:cNvPr id="9" name="Espace réservé pour une image  5" descr="cer-000168870.pdf and 67 more pages - Profile 1 - Microsoft​ Edge"/>
            <p:cNvPicPr>
              <a:picLocks noChangeAspect="1"/>
            </p:cNvPicPr>
            <p:nvPr/>
          </p:nvPicPr>
          <p:blipFill rotWithShape="1">
            <a:blip r:embed="rId2">
              <a:extLst>
                <a:ext uri="{28A0092B-C50C-407E-A947-70E740481C1C}">
                  <a14:useLocalDpi xmlns:a14="http://schemas.microsoft.com/office/drawing/2010/main" val="0"/>
                </a:ext>
              </a:extLst>
            </a:blip>
            <a:srcRect l="4083" t="8676" r="3372" b="7538"/>
            <a:stretch/>
          </p:blipFill>
          <p:spPr>
            <a:xfrm rot="5400000">
              <a:off x="6573839" y="1482142"/>
              <a:ext cx="2179948" cy="2708906"/>
            </a:xfrm>
            <a:prstGeom prst="rect">
              <a:avLst/>
            </a:prstGeom>
          </p:spPr>
        </p:pic>
        <p:sp>
          <p:nvSpPr>
            <p:cNvPr id="3" name="Rectangle 2"/>
            <p:cNvSpPr/>
            <p:nvPr/>
          </p:nvSpPr>
          <p:spPr>
            <a:xfrm rot="1094395">
              <a:off x="7997296" y="1812875"/>
              <a:ext cx="471994" cy="303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2" name="Rectangle 11"/>
            <p:cNvSpPr/>
            <p:nvPr/>
          </p:nvSpPr>
          <p:spPr>
            <a:xfrm rot="1881276">
              <a:off x="6542677" y="3473519"/>
              <a:ext cx="471994" cy="303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3" name="Rectangle 12"/>
            <p:cNvSpPr/>
            <p:nvPr/>
          </p:nvSpPr>
          <p:spPr>
            <a:xfrm rot="20252787">
              <a:off x="8016828" y="3599430"/>
              <a:ext cx="471994" cy="303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15" name="Rectangle 1"/>
          <p:cNvSpPr>
            <a:spLocks noChangeArrowheads="1"/>
          </p:cNvSpPr>
          <p:nvPr/>
        </p:nvSpPr>
        <p:spPr bwMode="auto">
          <a:xfrm>
            <a:off x="235226" y="628318"/>
            <a:ext cx="6021970" cy="14157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indent="150813"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algn="l" defTabSz="914400" rtl="0" eaLnBrk="0" fontAlgn="base" latinLnBrk="0" hangingPunct="0">
              <a:lnSpc>
                <a:spcPct val="100000"/>
              </a:lnSpc>
              <a:spcBef>
                <a:spcPct val="0"/>
              </a:spcBef>
              <a:spcAft>
                <a:spcPct val="0"/>
              </a:spcAft>
              <a:buClrTx/>
              <a:buSzTx/>
              <a:tabLst/>
            </a:pPr>
            <a:r>
              <a:rPr kumimoji="0" lang="en-US" altLang="en-US" sz="2000" b="1" i="0" u="none" strike="noStrike" cap="none" normalizeH="0" baseline="0" dirty="0" smtClean="0">
                <a:ln>
                  <a:noFill/>
                </a:ln>
                <a:solidFill>
                  <a:srgbClr val="0070C0"/>
                </a:solidFill>
                <a:effectLst/>
                <a:latin typeface="Calibri" panose="020F0502020204030204" pitchFamily="34" charset="0"/>
                <a:ea typeface="Times New Roman" panose="02020603050405020304" pitchFamily="18" charset="0"/>
                <a:cs typeface="Calibri" panose="020F0502020204030204" pitchFamily="34" charset="0"/>
              </a:rPr>
              <a:t>3</a:t>
            </a:r>
            <a:r>
              <a:rPr kumimoji="0" lang="en-US" altLang="en-US" sz="2000" b="1" i="0" u="none" strike="noStrike" cap="none" normalizeH="0" dirty="0" smtClean="0">
                <a:ln>
                  <a:noFill/>
                </a:ln>
                <a:solidFill>
                  <a:srgbClr val="0070C0"/>
                </a:solidFill>
                <a:effectLst/>
                <a:latin typeface="Calibri" panose="020F0502020204030204" pitchFamily="34" charset="0"/>
                <a:ea typeface="Times New Roman" panose="02020603050405020304" pitchFamily="18" charset="0"/>
                <a:cs typeface="Calibri" panose="020F0502020204030204" pitchFamily="34" charset="0"/>
              </a:rPr>
              <a:t> large RICH detectors </a:t>
            </a:r>
            <a:r>
              <a:rPr kumimoji="0" lang="en-US" altLang="en-US" sz="2000" b="1" i="0" u="none" strike="noStrike" cap="none" normalizeH="0" baseline="0" dirty="0" smtClean="0">
                <a:ln>
                  <a:noFill/>
                </a:ln>
                <a:solidFill>
                  <a:srgbClr val="0070C0"/>
                </a:solidFill>
                <a:effectLst/>
                <a:latin typeface="Calibri" panose="020F0502020204030204" pitchFamily="34" charset="0"/>
                <a:ea typeface="Times New Roman" panose="02020603050405020304" pitchFamily="18" charset="0"/>
                <a:cs typeface="Calibri" panose="020F0502020204030204" pitchFamily="34" charset="0"/>
              </a:rPr>
              <a:t>currently in operation at CERN</a:t>
            </a:r>
            <a:r>
              <a:rPr lang="en-US" altLang="en-US" sz="2000" b="1" dirty="0" smtClean="0">
                <a:solidFill>
                  <a:srgbClr val="0070C0"/>
                </a:solidFill>
                <a:latin typeface="Calibri" panose="020F0502020204030204" pitchFamily="34" charset="0"/>
                <a:ea typeface="Times New Roman" panose="02020603050405020304" pitchFamily="18" charset="0"/>
                <a:cs typeface="Calibri" panose="020F0502020204030204" pitchFamily="34" charset="0"/>
              </a:rPr>
              <a:t>: </a:t>
            </a:r>
          </a:p>
          <a:p>
            <a:pPr lvl="0" indent="0"/>
            <a:r>
              <a:rPr lang="en-US" altLang="en-US" sz="2000" b="1" dirty="0">
                <a:solidFill>
                  <a:srgbClr val="0070C0"/>
                </a:solidFill>
                <a:latin typeface="Calibri" panose="020F0502020204030204" pitchFamily="34" charset="0"/>
                <a:ea typeface="Times New Roman" panose="02020603050405020304" pitchFamily="18" charset="0"/>
                <a:cs typeface="Calibri" panose="020F0502020204030204" pitchFamily="34" charset="0"/>
              </a:rPr>
              <a:t>using </a:t>
            </a:r>
            <a:r>
              <a:rPr lang="en-US" altLang="en-US" sz="2000" b="1" dirty="0">
                <a:solidFill>
                  <a:srgbClr val="C00000"/>
                </a:solidFill>
                <a:latin typeface="Calibri" panose="020F0502020204030204" pitchFamily="34" charset="0"/>
                <a:ea typeface="Times New Roman" panose="02020603050405020304" pitchFamily="18" charset="0"/>
                <a:cs typeface="Calibri" panose="020F0502020204030204" pitchFamily="34" charset="0"/>
              </a:rPr>
              <a:t>saturated </a:t>
            </a:r>
            <a:r>
              <a:rPr lang="en-US" altLang="en-US" sz="2000" b="1" dirty="0" smtClean="0">
                <a:solidFill>
                  <a:srgbClr val="C00000"/>
                </a:solidFill>
                <a:latin typeface="Calibri" panose="020F0502020204030204" pitchFamily="34" charset="0"/>
                <a:ea typeface="Times New Roman" panose="02020603050405020304" pitchFamily="18" charset="0"/>
                <a:cs typeface="Calibri" panose="020F0502020204030204" pitchFamily="34" charset="0"/>
              </a:rPr>
              <a:t>fluorocarbon </a:t>
            </a:r>
            <a:r>
              <a:rPr kumimoji="0" lang="en-US" altLang="en-US" sz="2000" b="1" i="0" u="none" strike="noStrike" cap="none" normalizeH="0" baseline="0" dirty="0" smtClean="0">
                <a:ln>
                  <a:noFill/>
                </a:ln>
                <a:solidFill>
                  <a:srgbClr val="0070C0"/>
                </a:solidFill>
                <a:effectLst/>
                <a:latin typeface="Calibri" panose="020F0502020204030204" pitchFamily="34" charset="0"/>
                <a:ea typeface="Times New Roman" panose="02020603050405020304" pitchFamily="18" charset="0"/>
                <a:cs typeface="Calibri" panose="020F0502020204030204" pitchFamily="34" charset="0"/>
              </a:rPr>
              <a:t>gas volumes</a:t>
            </a:r>
            <a:r>
              <a:rPr kumimoji="0" lang="en-US" altLang="en-US" sz="2000" b="1" i="0" u="none" strike="noStrike" cap="none" normalizeH="0" dirty="0" smtClean="0">
                <a:ln>
                  <a:noFill/>
                </a:ln>
                <a:solidFill>
                  <a:srgbClr val="0070C0"/>
                </a:solidFill>
                <a:effectLst/>
                <a:latin typeface="Calibri" panose="020F0502020204030204" pitchFamily="34" charset="0"/>
                <a:ea typeface="Times New Roman" panose="02020603050405020304" pitchFamily="18" charset="0"/>
                <a:cs typeface="Calibri" panose="020F0502020204030204" pitchFamily="34" charset="0"/>
              </a:rPr>
              <a:t> </a:t>
            </a:r>
            <a:r>
              <a:rPr kumimoji="0" lang="en-US" altLang="en-US" sz="2000" b="1" i="0" u="none" strike="noStrike" cap="none" normalizeH="0" baseline="-25000" dirty="0" smtClean="0">
                <a:ln>
                  <a:noFill/>
                </a:ln>
                <a:solidFill>
                  <a:srgbClr val="0070C0"/>
                </a:solidFill>
                <a:effectLst/>
                <a:latin typeface="Calibri" panose="020F0502020204030204" pitchFamily="34" charset="0"/>
                <a:ea typeface="Times New Roman" panose="02020603050405020304" pitchFamily="18" charset="0"/>
                <a:cs typeface="Calibri" panose="020F0502020204030204" pitchFamily="34" charset="0"/>
              </a:rPr>
              <a:t>˜</a:t>
            </a:r>
            <a:r>
              <a:rPr kumimoji="0" lang="en-US" altLang="en-US" sz="2000" b="1" i="0" u="none" strike="noStrike" cap="none" normalizeH="0" baseline="0" dirty="0" smtClean="0">
                <a:ln>
                  <a:noFill/>
                </a:ln>
                <a:solidFill>
                  <a:srgbClr val="0070C0"/>
                </a:solidFill>
                <a:effectLst/>
                <a:latin typeface="Calibri" panose="020F0502020204030204" pitchFamily="34" charset="0"/>
                <a:ea typeface="Times New Roman" panose="02020603050405020304" pitchFamily="18" charset="0"/>
                <a:cs typeface="Calibri" panose="020F0502020204030204" pitchFamily="34" charset="0"/>
              </a:rPr>
              <a:t> 50-100 m</a:t>
            </a:r>
            <a:r>
              <a:rPr kumimoji="0" lang="en-US" altLang="en-US" sz="2000" b="1" i="0" u="none" strike="noStrike" cap="none" normalizeH="0" baseline="30000" dirty="0" smtClean="0">
                <a:ln>
                  <a:noFill/>
                </a:ln>
                <a:solidFill>
                  <a:srgbClr val="0070C0"/>
                </a:solidFill>
                <a:effectLst/>
                <a:latin typeface="Calibri" panose="020F0502020204030204" pitchFamily="34" charset="0"/>
                <a:ea typeface="Times New Roman" panose="02020603050405020304" pitchFamily="18" charset="0"/>
                <a:cs typeface="Calibri" panose="020F0502020204030204" pitchFamily="34" charset="0"/>
              </a:rPr>
              <a:t>3</a:t>
            </a:r>
            <a:r>
              <a:rPr kumimoji="0" lang="en-US" altLang="en-US" sz="2000" b="1" i="0" u="none" strike="noStrike" cap="none" normalizeH="0" baseline="0" dirty="0" smtClean="0">
                <a:ln>
                  <a:noFill/>
                </a:ln>
                <a:solidFill>
                  <a:srgbClr val="0070C0"/>
                </a:solidFill>
                <a:effectLst/>
                <a:latin typeface="Calibri" panose="020F0502020204030204" pitchFamily="34" charset="0"/>
                <a:ea typeface="Times New Roman" panose="02020603050405020304" pitchFamily="18" charset="0"/>
                <a:cs typeface="Calibri" panose="020F0502020204030204" pitchFamily="34" charset="0"/>
              </a:rPr>
              <a:t>: </a:t>
            </a:r>
          </a:p>
          <a:p>
            <a:pPr indent="0"/>
            <a:r>
              <a:rPr lang="en-US" altLang="en-US" sz="2000" b="1" dirty="0">
                <a:solidFill>
                  <a:srgbClr val="C00000"/>
                </a:solidFill>
                <a:latin typeface="Calibri" panose="020F0502020204030204" pitchFamily="34" charset="0"/>
                <a:ea typeface="Times New Roman" panose="02020603050405020304" pitchFamily="18" charset="0"/>
                <a:cs typeface="Calibri" panose="020F0502020204030204" pitchFamily="34" charset="0"/>
              </a:rPr>
              <a:t>C</a:t>
            </a:r>
            <a:r>
              <a:rPr lang="en-US" altLang="en-US" sz="2000" b="1" baseline="-30000" dirty="0">
                <a:solidFill>
                  <a:srgbClr val="C00000"/>
                </a:solidFill>
                <a:latin typeface="Calibri" panose="020F0502020204030204" pitchFamily="34" charset="0"/>
                <a:ea typeface="Times New Roman" panose="02020603050405020304" pitchFamily="18" charset="0"/>
                <a:cs typeface="Calibri" panose="020F0502020204030204" pitchFamily="34" charset="0"/>
              </a:rPr>
              <a:t>4</a:t>
            </a:r>
            <a:r>
              <a:rPr lang="en-US" altLang="en-US" sz="2000" b="1" dirty="0">
                <a:solidFill>
                  <a:srgbClr val="C00000"/>
                </a:solidFill>
                <a:latin typeface="Calibri" panose="020F0502020204030204" pitchFamily="34" charset="0"/>
                <a:ea typeface="Times New Roman" panose="02020603050405020304" pitchFamily="18" charset="0"/>
                <a:cs typeface="Calibri" panose="020F0502020204030204" pitchFamily="34" charset="0"/>
              </a:rPr>
              <a:t>F</a:t>
            </a:r>
            <a:r>
              <a:rPr lang="en-US" altLang="en-US" sz="2000" b="1" baseline="-30000" dirty="0">
                <a:solidFill>
                  <a:srgbClr val="C00000"/>
                </a:solidFill>
                <a:latin typeface="Calibri" panose="020F0502020204030204" pitchFamily="34" charset="0"/>
                <a:ea typeface="Times New Roman" panose="02020603050405020304" pitchFamily="18" charset="0"/>
                <a:cs typeface="Calibri" panose="020F0502020204030204" pitchFamily="34" charset="0"/>
              </a:rPr>
              <a:t>10</a:t>
            </a:r>
            <a:r>
              <a:rPr lang="en-US" altLang="en-US" sz="2000" b="1" dirty="0">
                <a:solidFill>
                  <a:srgbClr val="0070C0"/>
                </a:solidFill>
                <a:latin typeface="Calibri" panose="020F0502020204030204" pitchFamily="34" charset="0"/>
                <a:ea typeface="Times New Roman" panose="02020603050405020304" pitchFamily="18" charset="0"/>
                <a:cs typeface="Calibri" panose="020F0502020204030204" pitchFamily="34" charset="0"/>
              </a:rPr>
              <a:t> (COMPASS, </a:t>
            </a:r>
            <a:r>
              <a:rPr lang="en-US" altLang="en-US" sz="2000" b="1" dirty="0" err="1">
                <a:solidFill>
                  <a:srgbClr val="0070C0"/>
                </a:solidFill>
                <a:latin typeface="Calibri" panose="020F0502020204030204" pitchFamily="34" charset="0"/>
                <a:ea typeface="Times New Roman" panose="02020603050405020304" pitchFamily="18" charset="0"/>
                <a:cs typeface="Calibri" panose="020F0502020204030204" pitchFamily="34" charset="0"/>
              </a:rPr>
              <a:t>LHCb</a:t>
            </a:r>
            <a:r>
              <a:rPr lang="en-US" altLang="en-US" sz="2000" b="1" dirty="0">
                <a:solidFill>
                  <a:srgbClr val="0070C0"/>
                </a:solidFill>
                <a:latin typeface="Calibri" panose="020F0502020204030204" pitchFamily="34" charset="0"/>
                <a:ea typeface="Times New Roman" panose="02020603050405020304" pitchFamily="18" charset="0"/>
                <a:cs typeface="Calibri" panose="020F0502020204030204" pitchFamily="34" charset="0"/>
              </a:rPr>
              <a:t> RICH </a:t>
            </a:r>
            <a:r>
              <a:rPr lang="en-US" altLang="en-US" sz="2000" b="1" dirty="0" smtClean="0">
                <a:solidFill>
                  <a:srgbClr val="0070C0"/>
                </a:solidFill>
                <a:latin typeface="Calibri" panose="020F0502020204030204" pitchFamily="34" charset="0"/>
                <a:ea typeface="Times New Roman" panose="02020603050405020304" pitchFamily="18" charset="0"/>
                <a:cs typeface="Calibri" panose="020F0502020204030204" pitchFamily="34" charset="0"/>
              </a:rPr>
              <a:t>1): </a:t>
            </a:r>
            <a:r>
              <a:rPr lang="en-US" altLang="en-US" sz="2000" b="1" i="1" dirty="0">
                <a:solidFill>
                  <a:srgbClr val="C00000"/>
                </a:solidFill>
                <a:latin typeface="Calibri" panose="020F0502020204030204" pitchFamily="34" charset="0"/>
                <a:ea typeface="Times New Roman" panose="02020603050405020304" pitchFamily="18" charset="0"/>
                <a:cs typeface="Calibri" panose="020F0502020204030204" pitchFamily="34" charset="0"/>
              </a:rPr>
              <a:t>GWP</a:t>
            </a:r>
            <a:r>
              <a:rPr lang="en-US" altLang="en-US" sz="2000" b="1" i="1" baseline="-25000" dirty="0">
                <a:solidFill>
                  <a:srgbClr val="C00000"/>
                </a:solidFill>
                <a:latin typeface="Calibri" panose="020F0502020204030204" pitchFamily="34" charset="0"/>
                <a:ea typeface="Times New Roman" panose="02020603050405020304" pitchFamily="18" charset="0"/>
                <a:cs typeface="Calibri" panose="020F0502020204030204" pitchFamily="34" charset="0"/>
              </a:rPr>
              <a:t>20</a:t>
            </a:r>
            <a:r>
              <a:rPr lang="en-US" altLang="en-US" sz="2000" b="1" i="1" dirty="0">
                <a:solidFill>
                  <a:srgbClr val="C00000"/>
                </a:solidFill>
                <a:latin typeface="Calibri" panose="020F0502020204030204" pitchFamily="34" charset="0"/>
                <a:ea typeface="Times New Roman" panose="02020603050405020304" pitchFamily="18" charset="0"/>
                <a:cs typeface="Calibri" panose="020F0502020204030204" pitchFamily="34" charset="0"/>
              </a:rPr>
              <a:t> = </a:t>
            </a:r>
            <a:r>
              <a:rPr lang="en-US" altLang="en-US" sz="2000" b="1" i="1" dirty="0" smtClean="0">
                <a:solidFill>
                  <a:srgbClr val="C00000"/>
                </a:solidFill>
                <a:latin typeface="Calibri" panose="020F0502020204030204" pitchFamily="34" charset="0"/>
                <a:ea typeface="Times New Roman" panose="02020603050405020304" pitchFamily="18" charset="0"/>
                <a:cs typeface="Calibri" panose="020F0502020204030204" pitchFamily="34" charset="0"/>
              </a:rPr>
              <a:t>4880</a:t>
            </a:r>
            <a:r>
              <a:rPr lang="en-US" altLang="en-US" sz="2000" b="1" dirty="0" smtClean="0">
                <a:solidFill>
                  <a:srgbClr val="0070C0"/>
                </a:solidFill>
                <a:latin typeface="Calibri" panose="020F0502020204030204" pitchFamily="34" charset="0"/>
                <a:ea typeface="Times New Roman" panose="02020603050405020304" pitchFamily="18" charset="0"/>
                <a:cs typeface="Calibri" panose="020F0502020204030204" pitchFamily="34" charset="0"/>
              </a:rPr>
              <a:t>,</a:t>
            </a:r>
            <a:endParaRPr lang="en-US" altLang="en-US" sz="2000" b="1" dirty="0">
              <a:solidFill>
                <a:srgbClr val="0070C0"/>
              </a:solidFill>
              <a:latin typeface="Calibri" panose="020F0502020204030204" pitchFamily="34" charset="0"/>
              <a:ea typeface="Times New Roman" panose="02020603050405020304" pitchFamily="18" charset="0"/>
              <a:cs typeface="Calibri" panose="020F0502020204030204" pitchFamily="34" charset="0"/>
            </a:endParaRPr>
          </a:p>
          <a:p>
            <a:pPr marR="0" lvl="0" indent="0" algn="l" defTabSz="914400" rtl="0" eaLnBrk="0" fontAlgn="base" latinLnBrk="0" hangingPunct="0">
              <a:lnSpc>
                <a:spcPct val="100000"/>
              </a:lnSpc>
              <a:spcBef>
                <a:spcPct val="0"/>
              </a:spcBef>
              <a:spcAft>
                <a:spcPct val="0"/>
              </a:spcAft>
              <a:buClrTx/>
              <a:buSzTx/>
              <a:tabLst/>
            </a:pPr>
            <a:r>
              <a:rPr lang="en-US" altLang="en-US" sz="2000" b="1" dirty="0" smtClean="0">
                <a:solidFill>
                  <a:srgbClr val="C00000"/>
                </a:solidFill>
                <a:latin typeface="Calibri" panose="020F0502020204030204" pitchFamily="34" charset="0"/>
                <a:ea typeface="Times New Roman" panose="02020603050405020304" pitchFamily="18" charset="0"/>
                <a:cs typeface="Calibri" panose="020F0502020204030204" pitchFamily="34" charset="0"/>
              </a:rPr>
              <a:t>CF</a:t>
            </a:r>
            <a:r>
              <a:rPr lang="en-US" altLang="en-US" sz="2000" b="1" baseline="-30000" dirty="0" smtClean="0">
                <a:solidFill>
                  <a:srgbClr val="C00000"/>
                </a:solidFill>
                <a:latin typeface="Calibri" panose="020F0502020204030204" pitchFamily="34" charset="0"/>
                <a:ea typeface="Times New Roman" panose="02020603050405020304" pitchFamily="18" charset="0"/>
                <a:cs typeface="Calibri" panose="020F0502020204030204" pitchFamily="34" charset="0"/>
              </a:rPr>
              <a:t>4</a:t>
            </a:r>
            <a:r>
              <a:rPr lang="en-US" altLang="en-US" sz="2000" b="1" dirty="0" smtClean="0">
                <a:solidFill>
                  <a:srgbClr val="0070C0"/>
                </a:solidFill>
                <a:latin typeface="Calibri" panose="020F0502020204030204" pitchFamily="34" charset="0"/>
                <a:ea typeface="Times New Roman" panose="02020603050405020304" pitchFamily="18" charset="0"/>
                <a:cs typeface="Calibri" panose="020F0502020204030204" pitchFamily="34" charset="0"/>
              </a:rPr>
              <a:t> </a:t>
            </a:r>
            <a:r>
              <a:rPr lang="en-US" altLang="en-US" sz="2000" b="1" dirty="0">
                <a:solidFill>
                  <a:srgbClr val="0070C0"/>
                </a:solidFill>
                <a:latin typeface="Calibri" panose="020F0502020204030204" pitchFamily="34" charset="0"/>
                <a:ea typeface="Times New Roman" panose="02020603050405020304" pitchFamily="18" charset="0"/>
                <a:cs typeface="Calibri" panose="020F0502020204030204" pitchFamily="34" charset="0"/>
              </a:rPr>
              <a:t>(</a:t>
            </a:r>
            <a:r>
              <a:rPr lang="en-US" altLang="en-US" sz="2000" b="1" dirty="0" err="1">
                <a:solidFill>
                  <a:srgbClr val="0070C0"/>
                </a:solidFill>
                <a:latin typeface="Calibri" panose="020F0502020204030204" pitchFamily="34" charset="0"/>
                <a:ea typeface="Times New Roman" panose="02020603050405020304" pitchFamily="18" charset="0"/>
                <a:cs typeface="Calibri" panose="020F0502020204030204" pitchFamily="34" charset="0"/>
              </a:rPr>
              <a:t>LHCb</a:t>
            </a:r>
            <a:r>
              <a:rPr lang="en-US" altLang="en-US" sz="2000" b="1" dirty="0">
                <a:solidFill>
                  <a:srgbClr val="0070C0"/>
                </a:solidFill>
                <a:latin typeface="Calibri" panose="020F0502020204030204" pitchFamily="34" charset="0"/>
                <a:ea typeface="Times New Roman" panose="02020603050405020304" pitchFamily="18" charset="0"/>
                <a:cs typeface="Calibri" panose="020F0502020204030204" pitchFamily="34" charset="0"/>
              </a:rPr>
              <a:t> RICH </a:t>
            </a:r>
            <a:r>
              <a:rPr lang="en-US" altLang="en-US" sz="2000" b="1" dirty="0" smtClean="0">
                <a:solidFill>
                  <a:srgbClr val="0070C0"/>
                </a:solidFill>
                <a:latin typeface="Calibri" panose="020F0502020204030204" pitchFamily="34" charset="0"/>
                <a:ea typeface="Times New Roman" panose="02020603050405020304" pitchFamily="18" charset="0"/>
                <a:cs typeface="Calibri" panose="020F0502020204030204" pitchFamily="34" charset="0"/>
              </a:rPr>
              <a:t>2): </a:t>
            </a:r>
            <a:r>
              <a:rPr lang="en-US" altLang="en-US" sz="2000" b="1" i="1" dirty="0">
                <a:solidFill>
                  <a:srgbClr val="C00000"/>
                </a:solidFill>
                <a:latin typeface="Calibri" panose="020F0502020204030204" pitchFamily="34" charset="0"/>
                <a:ea typeface="Times New Roman" panose="02020603050405020304" pitchFamily="18" charset="0"/>
                <a:cs typeface="Calibri" panose="020F0502020204030204" pitchFamily="34" charset="0"/>
              </a:rPr>
              <a:t>GWP</a:t>
            </a:r>
            <a:r>
              <a:rPr lang="en-US" altLang="en-US" sz="2000" b="1" i="1" baseline="-25000" dirty="0">
                <a:solidFill>
                  <a:srgbClr val="C00000"/>
                </a:solidFill>
                <a:latin typeface="Calibri" panose="020F0502020204030204" pitchFamily="34" charset="0"/>
                <a:ea typeface="Times New Roman" panose="02020603050405020304" pitchFamily="18" charset="0"/>
                <a:cs typeface="Calibri" panose="020F0502020204030204" pitchFamily="34" charset="0"/>
              </a:rPr>
              <a:t>20</a:t>
            </a:r>
            <a:r>
              <a:rPr lang="en-US" altLang="en-US" sz="2000" b="1" i="1" dirty="0">
                <a:solidFill>
                  <a:srgbClr val="C00000"/>
                </a:solidFill>
                <a:latin typeface="Calibri" panose="020F0502020204030204" pitchFamily="34" charset="0"/>
                <a:ea typeface="Times New Roman" panose="02020603050405020304" pitchFamily="18" charset="0"/>
                <a:cs typeface="Calibri" panose="020F0502020204030204" pitchFamily="34" charset="0"/>
              </a:rPr>
              <a:t> </a:t>
            </a:r>
            <a:r>
              <a:rPr lang="en-US" altLang="en-US" sz="2000" b="1" i="1" dirty="0" smtClean="0">
                <a:solidFill>
                  <a:srgbClr val="C00000"/>
                </a:solidFill>
                <a:latin typeface="Calibri" panose="020F0502020204030204" pitchFamily="34" charset="0"/>
                <a:ea typeface="Times New Roman" panose="02020603050405020304" pitchFamily="18" charset="0"/>
                <a:cs typeface="Calibri" panose="020F0502020204030204" pitchFamily="34" charset="0"/>
              </a:rPr>
              <a:t>= 6870</a:t>
            </a:r>
            <a:endParaRPr lang="en-US" altLang="en-US" sz="2000" b="1" i="1" dirty="0">
              <a:solidFill>
                <a:srgbClr val="C00000"/>
              </a:solidFill>
              <a:latin typeface="Calibri" panose="020F0502020204030204" pitchFamily="34" charset="0"/>
              <a:ea typeface="Times New Roman" panose="02020603050405020304" pitchFamily="18" charset="0"/>
              <a:cs typeface="Calibri" panose="020F0502020204030204" pitchFamily="34" charset="0"/>
            </a:endParaRPr>
          </a:p>
          <a:p>
            <a:pPr marR="0" lvl="0" indent="0" algn="l" defTabSz="914400" rtl="0" eaLnBrk="0" fontAlgn="base" latinLnBrk="0" hangingPunct="0">
              <a:lnSpc>
                <a:spcPct val="100000"/>
              </a:lnSpc>
              <a:spcBef>
                <a:spcPct val="0"/>
              </a:spcBef>
              <a:spcAft>
                <a:spcPct val="0"/>
              </a:spcAft>
              <a:buClrTx/>
              <a:buSzTx/>
              <a:tabLst/>
            </a:pPr>
            <a:endParaRPr kumimoji="0" lang="en-GB" altLang="en-US" sz="600" b="0" i="0" u="none" strike="noStrike" cap="none" normalizeH="0" baseline="0" dirty="0" smtClean="0">
              <a:ln>
                <a:noFill/>
              </a:ln>
              <a:solidFill>
                <a:schemeClr val="tx1"/>
              </a:solidFill>
              <a:effectLst/>
              <a:latin typeface="Arial" panose="020B0604020202020204" pitchFamily="34" charset="0"/>
            </a:endParaRPr>
          </a:p>
        </p:txBody>
      </p:sp>
      <mc:AlternateContent xmlns:mc="http://schemas.openxmlformats.org/markup-compatibility/2006">
        <mc:Choice xmlns:a14="http://schemas.microsoft.com/office/drawing/2010/main" Requires="a14">
          <p:sp>
            <p:nvSpPr>
              <p:cNvPr id="19" name="Rectangle 1"/>
              <p:cNvSpPr>
                <a:spLocks noChangeArrowheads="1"/>
              </p:cNvSpPr>
              <p:nvPr/>
            </p:nvSpPr>
            <p:spPr bwMode="auto">
              <a:xfrm>
                <a:off x="171632" y="1995300"/>
                <a:ext cx="9075055" cy="1855123"/>
              </a:xfrm>
              <a:prstGeom prst="rect">
                <a:avLst/>
              </a:prstGeom>
              <a:noFill/>
              <a:ln>
                <a:noFill/>
              </a:ln>
              <a:effectLst/>
              <a:extLst>
                <a:ext uri="{909E8E84-426E-40DD-AFC4-6F175D3DCCD1}">
                  <a14:hiddenFill>
                    <a:solidFill>
                      <a:schemeClr val="accent1"/>
                    </a:solidFill>
                  </a14:hiddenFill>
                </a:ext>
                <a:ext uri="{91240B29-F687-4F45-9708-019B960494DF}">
                  <a14:hiddenLine w="9525">
                    <a:solidFill>
                      <a:schemeClr val="tx1"/>
                    </a:solidFill>
                    <a:miter lim="800000"/>
                    <a:headEnd/>
                    <a:tailEnd/>
                  </a14:hiddenLine>
                </a:ext>
                <a:ext uri="{AF507438-7753-43E0-B8FC-AC1667EBCBE1}">
                  <a14:hiddenEffects>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50813"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algn="l" defTabSz="914400" rtl="0" eaLnBrk="0" fontAlgn="base" latinLnBrk="0" hangingPunct="0">
                  <a:lnSpc>
                    <a:spcPct val="100000"/>
                  </a:lnSpc>
                  <a:spcBef>
                    <a:spcPct val="0"/>
                  </a:spcBef>
                  <a:spcAft>
                    <a:spcPct val="0"/>
                  </a:spcAft>
                  <a:buClrTx/>
                  <a:buSzTx/>
                  <a:tabLst/>
                </a:pPr>
                <a:r>
                  <a:rPr kumimoji="0" lang="en-US" altLang="en-US" sz="2000" b="1" i="0" u="none" strike="noStrike" cap="none" normalizeH="0" baseline="0" dirty="0" smtClean="0">
                    <a:ln>
                      <a:noFill/>
                    </a:ln>
                    <a:solidFill>
                      <a:schemeClr val="accent6">
                        <a:lumMod val="75000"/>
                      </a:schemeClr>
                    </a:solidFill>
                    <a:effectLst/>
                    <a:latin typeface="Calibri" panose="020F0502020204030204" pitchFamily="34" charset="0"/>
                    <a:ea typeface="Times New Roman" panose="02020603050405020304" pitchFamily="18" charset="0"/>
                    <a:cs typeface="Calibri" panose="020F0502020204030204" pitchFamily="34" charset="0"/>
                  </a:rPr>
                  <a:t>A Cherenkov radiator vessel of vol</a:t>
                </a:r>
                <a:r>
                  <a:rPr lang="en-US" altLang="en-US" sz="2000" b="1" dirty="0" smtClean="0">
                    <a:solidFill>
                      <a:schemeClr val="accent6">
                        <a:lumMod val="75000"/>
                      </a:schemeClr>
                    </a:solidFill>
                    <a:latin typeface="Calibri" panose="020F0502020204030204" pitchFamily="34" charset="0"/>
                    <a:ea typeface="Times New Roman" panose="02020603050405020304" pitchFamily="18" charset="0"/>
                    <a:cs typeface="Calibri" panose="020F0502020204030204" pitchFamily="34" charset="0"/>
                  </a:rPr>
                  <a:t>ume</a:t>
                </a:r>
                <a:r>
                  <a:rPr kumimoji="0" lang="en-US" altLang="en-US" sz="2000" b="1" i="0" u="none" strike="noStrike" cap="none" normalizeH="0" baseline="0" dirty="0" smtClean="0">
                    <a:ln>
                      <a:noFill/>
                    </a:ln>
                    <a:solidFill>
                      <a:schemeClr val="accent6">
                        <a:lumMod val="75000"/>
                      </a:schemeClr>
                    </a:solidFill>
                    <a:effectLst/>
                    <a:latin typeface="Calibri" panose="020F0502020204030204" pitchFamily="34" charset="0"/>
                    <a:ea typeface="Times New Roman" panose="02020603050405020304" pitchFamily="18" charset="0"/>
                    <a:cs typeface="Calibri" panose="020F0502020204030204" pitchFamily="34" charset="0"/>
                  </a:rPr>
                  <a:t> </a:t>
                </a:r>
                <a:r>
                  <a:rPr kumimoji="0" lang="en-US" altLang="en-US" sz="2000" b="1" i="1" u="none" strike="noStrike" cap="none" normalizeH="0" baseline="0" dirty="0" smtClean="0">
                    <a:ln>
                      <a:noFill/>
                    </a:ln>
                    <a:solidFill>
                      <a:srgbClr val="7030A0"/>
                    </a:solidFill>
                    <a:effectLst/>
                    <a:latin typeface="Calibri" panose="020F0502020204030204" pitchFamily="34" charset="0"/>
                    <a:ea typeface="Times New Roman" panose="02020603050405020304" pitchFamily="18" charset="0"/>
                    <a:cs typeface="Calibri" panose="020F0502020204030204" pitchFamily="34" charset="0"/>
                  </a:rPr>
                  <a:t>V(m</a:t>
                </a:r>
                <a:r>
                  <a:rPr kumimoji="0" lang="en-US" altLang="en-US" sz="2000" b="1" i="1" u="none" strike="noStrike" cap="none" normalizeH="0" baseline="30000" dirty="0" smtClean="0">
                    <a:ln>
                      <a:noFill/>
                    </a:ln>
                    <a:solidFill>
                      <a:srgbClr val="7030A0"/>
                    </a:solidFill>
                    <a:effectLst/>
                    <a:latin typeface="Calibri" panose="020F0502020204030204" pitchFamily="34" charset="0"/>
                    <a:ea typeface="Times New Roman" panose="02020603050405020304" pitchFamily="18" charset="0"/>
                    <a:cs typeface="Calibri" panose="020F0502020204030204" pitchFamily="34" charset="0"/>
                  </a:rPr>
                  <a:t>3</a:t>
                </a:r>
                <a:r>
                  <a:rPr kumimoji="0" lang="en-US" altLang="en-US" sz="2000" b="1" i="1" u="none" strike="noStrike" cap="none" normalizeH="0" baseline="0" dirty="0" smtClean="0">
                    <a:ln>
                      <a:noFill/>
                    </a:ln>
                    <a:solidFill>
                      <a:srgbClr val="7030A0"/>
                    </a:solidFill>
                    <a:effectLst/>
                    <a:latin typeface="Calibri" panose="020F0502020204030204" pitchFamily="34" charset="0"/>
                    <a:ea typeface="Times New Roman" panose="02020603050405020304" pitchFamily="18" charset="0"/>
                    <a:cs typeface="Calibri" panose="020F0502020204030204" pitchFamily="34" charset="0"/>
                  </a:rPr>
                  <a:t>)</a:t>
                </a:r>
                <a:r>
                  <a:rPr kumimoji="0" lang="en-US" altLang="en-US" sz="2000" b="1" i="0" u="none" strike="noStrike" cap="none" normalizeH="0" baseline="0" dirty="0" smtClean="0">
                    <a:ln>
                      <a:noFill/>
                    </a:ln>
                    <a:solidFill>
                      <a:srgbClr val="7030A0"/>
                    </a:solidFill>
                    <a:effectLst/>
                    <a:latin typeface="Calibri" panose="020F0502020204030204" pitchFamily="34" charset="0"/>
                    <a:ea typeface="Times New Roman" panose="02020603050405020304" pitchFamily="18" charset="0"/>
                    <a:cs typeface="Calibri" panose="020F0502020204030204" pitchFamily="34" charset="0"/>
                  </a:rPr>
                  <a:t> </a:t>
                </a:r>
                <a:r>
                  <a:rPr kumimoji="0" lang="en-US" altLang="en-US" sz="2000" b="1" i="0" u="none" strike="noStrike" cap="none" normalizeH="0" baseline="0" dirty="0" smtClean="0">
                    <a:ln>
                      <a:noFill/>
                    </a:ln>
                    <a:solidFill>
                      <a:schemeClr val="accent6">
                        <a:lumMod val="75000"/>
                      </a:schemeClr>
                    </a:solidFill>
                    <a:effectLst/>
                    <a:latin typeface="Calibri" panose="020F0502020204030204" pitchFamily="34" charset="0"/>
                    <a:ea typeface="Times New Roman" panose="02020603050405020304" pitchFamily="18" charset="0"/>
                    <a:cs typeface="Calibri" panose="020F0502020204030204" pitchFamily="34" charset="0"/>
                  </a:rPr>
                  <a:t>filled with </a:t>
                </a:r>
              </a:p>
              <a:p>
                <a:pPr marR="0" lvl="0" indent="0" algn="l" defTabSz="914400" rtl="0" eaLnBrk="0" fontAlgn="base" latinLnBrk="0" hangingPunct="0">
                  <a:lnSpc>
                    <a:spcPct val="100000"/>
                  </a:lnSpc>
                  <a:spcBef>
                    <a:spcPct val="0"/>
                  </a:spcBef>
                  <a:spcAft>
                    <a:spcPct val="0"/>
                  </a:spcAft>
                  <a:buClrTx/>
                  <a:buSzTx/>
                  <a:tabLst/>
                </a:pPr>
                <a:r>
                  <a:rPr kumimoji="0" lang="en-US" altLang="en-US" sz="2000" b="1" i="0" u="none" strike="noStrike" cap="none" normalizeH="0" baseline="0" dirty="0" smtClean="0">
                    <a:ln>
                      <a:noFill/>
                    </a:ln>
                    <a:solidFill>
                      <a:schemeClr val="accent6">
                        <a:lumMod val="75000"/>
                      </a:schemeClr>
                    </a:solidFill>
                    <a:effectLst/>
                    <a:latin typeface="Calibri" panose="020F0502020204030204" pitchFamily="34" charset="0"/>
                    <a:ea typeface="Times New Roman" panose="02020603050405020304" pitchFamily="18" charset="0"/>
                    <a:cs typeface="Calibri" panose="020F0502020204030204" pitchFamily="34" charset="0"/>
                  </a:rPr>
                  <a:t>a blend of gases of densities </a:t>
                </a:r>
                <a:r>
                  <a:rPr kumimoji="0" lang="en-US" altLang="en-US" sz="2000" b="1" i="1" u="none" strike="noStrike" cap="none" normalizeH="0" baseline="0" dirty="0" err="1" smtClean="0">
                    <a:ln>
                      <a:noFill/>
                    </a:ln>
                    <a:solidFill>
                      <a:srgbClr val="7030A0"/>
                    </a:solidFill>
                    <a:effectLst/>
                    <a:latin typeface="Symbol" panose="05050102010706020507" pitchFamily="18" charset="2"/>
                    <a:ea typeface="Times New Roman" panose="02020603050405020304" pitchFamily="18" charset="0"/>
                    <a:cs typeface="Calibri" panose="020F0502020204030204" pitchFamily="34" charset="0"/>
                  </a:rPr>
                  <a:t>r</a:t>
                </a:r>
                <a:r>
                  <a:rPr kumimoji="0" lang="en-US" altLang="en-US" sz="2000" b="1" i="1" u="none" strike="noStrike" cap="none" normalizeH="0" baseline="-30000" dirty="0" err="1" smtClean="0">
                    <a:ln>
                      <a:noFill/>
                    </a:ln>
                    <a:solidFill>
                      <a:srgbClr val="7030A0"/>
                    </a:solidFill>
                    <a:effectLst/>
                    <a:latin typeface="Calibri" panose="020F0502020204030204" pitchFamily="34" charset="0"/>
                    <a:ea typeface="Times New Roman" panose="02020603050405020304" pitchFamily="18" charset="0"/>
                    <a:cs typeface="Calibri" panose="020F0502020204030204" pitchFamily="34" charset="0"/>
                  </a:rPr>
                  <a:t>i</a:t>
                </a:r>
                <a:r>
                  <a:rPr kumimoji="0" lang="en-US" altLang="en-US" sz="2000" b="1" i="0" u="none" strike="noStrike" cap="none" normalizeH="0" baseline="0" dirty="0" smtClean="0">
                    <a:ln>
                      <a:noFill/>
                    </a:ln>
                    <a:solidFill>
                      <a:srgbClr val="7030A0"/>
                    </a:solidFill>
                    <a:effectLst/>
                    <a:latin typeface="Calibri" panose="020F0502020204030204" pitchFamily="34" charset="0"/>
                    <a:ea typeface="Times New Roman" panose="02020603050405020304" pitchFamily="18" charset="0"/>
                    <a:cs typeface="Calibri" panose="020F0502020204030204" pitchFamily="34" charset="0"/>
                  </a:rPr>
                  <a:t> </a:t>
                </a:r>
                <a:r>
                  <a:rPr kumimoji="0" lang="en-US" altLang="en-US" sz="2000" b="1" i="1" u="none" strike="noStrike" cap="none" normalizeH="0" baseline="0" dirty="0" smtClean="0">
                    <a:ln>
                      <a:noFill/>
                    </a:ln>
                    <a:solidFill>
                      <a:srgbClr val="7030A0"/>
                    </a:solidFill>
                    <a:effectLst/>
                    <a:latin typeface="Calibri" panose="020F0502020204030204" pitchFamily="34" charset="0"/>
                    <a:ea typeface="Times New Roman" panose="02020603050405020304" pitchFamily="18" charset="0"/>
                    <a:cs typeface="Calibri" panose="020F0502020204030204" pitchFamily="34" charset="0"/>
                  </a:rPr>
                  <a:t>(kgm</a:t>
                </a:r>
                <a:r>
                  <a:rPr kumimoji="0" lang="en-US" altLang="en-US" sz="2000" b="1" i="1" u="none" strike="noStrike" cap="none" normalizeH="0" baseline="30000" dirty="0" smtClean="0">
                    <a:ln>
                      <a:noFill/>
                    </a:ln>
                    <a:solidFill>
                      <a:srgbClr val="7030A0"/>
                    </a:solidFill>
                    <a:effectLst/>
                    <a:latin typeface="Calibri" panose="020F0502020204030204" pitchFamily="34" charset="0"/>
                    <a:ea typeface="Times New Roman" panose="02020603050405020304" pitchFamily="18" charset="0"/>
                    <a:cs typeface="Calibri" panose="020F0502020204030204" pitchFamily="34" charset="0"/>
                  </a:rPr>
                  <a:t>-3</a:t>
                </a:r>
                <a:r>
                  <a:rPr kumimoji="0" lang="en-US" altLang="en-US" sz="2000" b="1" i="1" u="none" strike="noStrike" cap="none" normalizeH="0" baseline="0" dirty="0" smtClean="0">
                    <a:ln>
                      <a:noFill/>
                    </a:ln>
                    <a:solidFill>
                      <a:srgbClr val="7030A0"/>
                    </a:solidFill>
                    <a:effectLst/>
                    <a:latin typeface="Calibri" panose="020F0502020204030204" pitchFamily="34" charset="0"/>
                    <a:ea typeface="Times New Roman" panose="02020603050405020304" pitchFamily="18" charset="0"/>
                    <a:cs typeface="Calibri" panose="020F0502020204030204" pitchFamily="34" charset="0"/>
                  </a:rPr>
                  <a:t>)</a:t>
                </a:r>
                <a:r>
                  <a:rPr kumimoji="0" lang="en-US" altLang="en-US" sz="2000" b="1" i="0" u="none" strike="noStrike" cap="none" normalizeH="0" baseline="0" dirty="0" smtClean="0">
                    <a:ln>
                      <a:noFill/>
                    </a:ln>
                    <a:solidFill>
                      <a:srgbClr val="7030A0"/>
                    </a:solidFill>
                    <a:effectLst/>
                    <a:latin typeface="Calibri" panose="020F0502020204030204" pitchFamily="34" charset="0"/>
                    <a:ea typeface="Times New Roman" panose="02020603050405020304" pitchFamily="18" charset="0"/>
                    <a:cs typeface="Calibri" panose="020F0502020204030204" pitchFamily="34" charset="0"/>
                  </a:rPr>
                  <a:t>, </a:t>
                </a:r>
              </a:p>
              <a:p>
                <a:pPr marR="0" lvl="0" indent="0" algn="l" defTabSz="914400" rtl="0" eaLnBrk="0" fontAlgn="base" latinLnBrk="0" hangingPunct="0">
                  <a:lnSpc>
                    <a:spcPct val="100000"/>
                  </a:lnSpc>
                  <a:spcBef>
                    <a:spcPct val="0"/>
                  </a:spcBef>
                  <a:spcAft>
                    <a:spcPct val="0"/>
                  </a:spcAft>
                  <a:buClrTx/>
                  <a:buSzTx/>
                  <a:tabLst/>
                </a:pPr>
                <a:r>
                  <a:rPr lang="en-US" altLang="en-US" sz="2000" b="1" dirty="0" smtClean="0">
                    <a:solidFill>
                      <a:schemeClr val="accent6">
                        <a:lumMod val="75000"/>
                      </a:schemeClr>
                    </a:solidFill>
                    <a:latin typeface="Calibri" panose="020F0502020204030204" pitchFamily="34" charset="0"/>
                    <a:ea typeface="Times New Roman" panose="02020603050405020304" pitchFamily="18" charset="0"/>
                    <a:cs typeface="Calibri" panose="020F0502020204030204" pitchFamily="34" charset="0"/>
                  </a:rPr>
                  <a:t>fractional </a:t>
                </a:r>
                <a:r>
                  <a:rPr kumimoji="0" lang="en-US" altLang="en-US" sz="2000" b="1" i="0" u="none" strike="noStrike" cap="none" normalizeH="0" baseline="0" dirty="0" smtClean="0">
                    <a:ln>
                      <a:noFill/>
                    </a:ln>
                    <a:solidFill>
                      <a:schemeClr val="accent6">
                        <a:lumMod val="75000"/>
                      </a:schemeClr>
                    </a:solidFill>
                    <a:effectLst/>
                    <a:latin typeface="Calibri" panose="020F0502020204030204" pitchFamily="34" charset="0"/>
                    <a:ea typeface="Times New Roman" panose="02020603050405020304" pitchFamily="18" charset="0"/>
                    <a:cs typeface="Calibri" panose="020F0502020204030204" pitchFamily="34" charset="0"/>
                  </a:rPr>
                  <a:t>concentrations</a:t>
                </a:r>
                <a:r>
                  <a:rPr kumimoji="0" lang="en-US" altLang="en-US" sz="2000" b="1" i="0" u="none" strike="noStrike" cap="none" normalizeH="0" dirty="0" smtClean="0">
                    <a:ln>
                      <a:noFill/>
                    </a:ln>
                    <a:solidFill>
                      <a:schemeClr val="accent6">
                        <a:lumMod val="75000"/>
                      </a:schemeClr>
                    </a:solidFill>
                    <a:effectLst/>
                    <a:latin typeface="Calibri" panose="020F0502020204030204" pitchFamily="34" charset="0"/>
                    <a:ea typeface="Times New Roman" panose="02020603050405020304" pitchFamily="18" charset="0"/>
                    <a:cs typeface="Calibri" panose="020F0502020204030204" pitchFamily="34" charset="0"/>
                  </a:rPr>
                  <a:t> </a:t>
                </a:r>
                <a:r>
                  <a:rPr kumimoji="0" lang="en-US" altLang="en-US" sz="2000" b="1" i="1" u="none" strike="noStrike" cap="none" normalizeH="0" baseline="0" dirty="0" err="1" smtClean="0">
                    <a:ln>
                      <a:noFill/>
                    </a:ln>
                    <a:solidFill>
                      <a:srgbClr val="7030A0"/>
                    </a:solidFill>
                    <a:effectLst/>
                    <a:latin typeface="Calibri" panose="020F0502020204030204" pitchFamily="34" charset="0"/>
                    <a:ea typeface="Times New Roman" panose="02020603050405020304" pitchFamily="18" charset="0"/>
                    <a:cs typeface="Calibri" panose="020F0502020204030204" pitchFamily="34" charset="0"/>
                  </a:rPr>
                  <a:t>w</a:t>
                </a:r>
                <a:r>
                  <a:rPr kumimoji="0" lang="en-US" altLang="en-US" sz="2000" b="1" i="1" u="none" strike="noStrike" cap="none" normalizeH="0" baseline="-30000" dirty="0" err="1" smtClean="0">
                    <a:ln>
                      <a:noFill/>
                    </a:ln>
                    <a:solidFill>
                      <a:srgbClr val="7030A0"/>
                    </a:solidFill>
                    <a:effectLst/>
                    <a:latin typeface="Calibri" panose="020F0502020204030204" pitchFamily="34" charset="0"/>
                    <a:ea typeface="Times New Roman" panose="02020603050405020304" pitchFamily="18" charset="0"/>
                    <a:cs typeface="Calibri" panose="020F0502020204030204" pitchFamily="34" charset="0"/>
                  </a:rPr>
                  <a:t>i</a:t>
                </a:r>
                <a:r>
                  <a:rPr kumimoji="0" lang="en-US" altLang="en-US" sz="2000" b="1" i="1" u="none" strike="noStrike" cap="none" normalizeH="0" baseline="0" dirty="0" smtClean="0">
                    <a:ln>
                      <a:noFill/>
                    </a:ln>
                    <a:solidFill>
                      <a:schemeClr val="accent6">
                        <a:lumMod val="75000"/>
                      </a:schemeClr>
                    </a:solidFill>
                    <a:effectLst/>
                    <a:latin typeface="Calibri" panose="020F0502020204030204" pitchFamily="34" charset="0"/>
                    <a:ea typeface="Times New Roman" panose="02020603050405020304" pitchFamily="18" charset="0"/>
                    <a:cs typeface="Calibri" panose="020F0502020204030204" pitchFamily="34" charset="0"/>
                  </a:rPr>
                  <a:t> </a:t>
                </a:r>
                <a:r>
                  <a:rPr kumimoji="0" lang="en-US" altLang="en-US" sz="2000" b="1" i="0" u="none" strike="noStrike" cap="none" normalizeH="0" baseline="0" dirty="0" smtClean="0">
                    <a:ln>
                      <a:noFill/>
                    </a:ln>
                    <a:solidFill>
                      <a:schemeClr val="accent6">
                        <a:lumMod val="75000"/>
                      </a:schemeClr>
                    </a:solidFill>
                    <a:effectLst/>
                    <a:latin typeface="Calibri" panose="020F0502020204030204" pitchFamily="34" charset="0"/>
                    <a:ea typeface="Times New Roman" panose="02020603050405020304" pitchFamily="18" charset="0"/>
                    <a:cs typeface="Calibri" panose="020F0502020204030204" pitchFamily="34" charset="0"/>
                  </a:rPr>
                  <a:t>and individual </a:t>
                </a:r>
                <a:r>
                  <a:rPr kumimoji="0" lang="en-US" altLang="en-US" sz="2000" b="1" i="1" u="none" strike="noStrike" cap="none" normalizeH="0" baseline="0" dirty="0" err="1" smtClean="0">
                    <a:ln>
                      <a:noFill/>
                    </a:ln>
                    <a:solidFill>
                      <a:srgbClr val="7030A0"/>
                    </a:solidFill>
                    <a:effectLst/>
                    <a:latin typeface="Calibri" panose="020F0502020204030204" pitchFamily="34" charset="0"/>
                    <a:ea typeface="Times New Roman" panose="02020603050405020304" pitchFamily="18" charset="0"/>
                    <a:cs typeface="Calibri" panose="020F0502020204030204" pitchFamily="34" charset="0"/>
                  </a:rPr>
                  <a:t>GWP</a:t>
                </a:r>
                <a:r>
                  <a:rPr kumimoji="0" lang="en-US" altLang="en-US" sz="2000" b="1" i="1" u="none" strike="noStrike" cap="none" normalizeH="0" baseline="-30000" dirty="0" err="1" smtClean="0">
                    <a:ln>
                      <a:noFill/>
                    </a:ln>
                    <a:solidFill>
                      <a:srgbClr val="7030A0"/>
                    </a:solidFill>
                    <a:effectLst/>
                    <a:latin typeface="Calibri" panose="020F0502020204030204" pitchFamily="34" charset="0"/>
                    <a:ea typeface="Times New Roman" panose="02020603050405020304" pitchFamily="18" charset="0"/>
                    <a:cs typeface="Calibri" panose="020F0502020204030204" pitchFamily="34" charset="0"/>
                  </a:rPr>
                  <a:t>i</a:t>
                </a:r>
                <a:r>
                  <a:rPr kumimoji="0" lang="en-US" altLang="en-US" sz="2000" b="1" i="0" u="none" strike="noStrike" cap="none" normalizeH="0" baseline="0" dirty="0" smtClean="0">
                    <a:ln>
                      <a:noFill/>
                    </a:ln>
                    <a:solidFill>
                      <a:schemeClr val="accent6">
                        <a:lumMod val="75000"/>
                      </a:schemeClr>
                    </a:solidFill>
                    <a:effectLst/>
                    <a:latin typeface="Calibri" panose="020F0502020204030204" pitchFamily="34" charset="0"/>
                    <a:ea typeface="Times New Roman" panose="02020603050405020304" pitchFamily="18" charset="0"/>
                    <a:cs typeface="Calibri" panose="020F0502020204030204" pitchFamily="34" charset="0"/>
                  </a:rPr>
                  <a:t> </a:t>
                </a:r>
                <a:r>
                  <a:rPr lang="en-US" altLang="en-US" sz="2000" b="1" dirty="0">
                    <a:solidFill>
                      <a:schemeClr val="accent6">
                        <a:lumMod val="75000"/>
                      </a:schemeClr>
                    </a:solidFill>
                    <a:latin typeface="Calibri" panose="020F0502020204030204" pitchFamily="34" charset="0"/>
                    <a:ea typeface="Times New Roman" panose="02020603050405020304" pitchFamily="18" charset="0"/>
                    <a:cs typeface="Calibri" panose="020F0502020204030204" pitchFamily="34" charset="0"/>
                  </a:rPr>
                  <a:t>(</a:t>
                </a:r>
                <a:r>
                  <a:rPr lang="en-US" altLang="en-US" sz="2000" b="1" dirty="0" err="1">
                    <a:solidFill>
                      <a:schemeClr val="accent6">
                        <a:lumMod val="75000"/>
                      </a:schemeClr>
                    </a:solidFill>
                    <a:latin typeface="Calibri" panose="020F0502020204030204" pitchFamily="34" charset="0"/>
                    <a:ea typeface="Times New Roman" panose="02020603050405020304" pitchFamily="18" charset="0"/>
                    <a:cs typeface="Calibri" panose="020F0502020204030204" pitchFamily="34" charset="0"/>
                  </a:rPr>
                  <a:t>tonnes</a:t>
                </a:r>
                <a:r>
                  <a:rPr lang="en-US" altLang="en-US" sz="2000" b="1" dirty="0">
                    <a:solidFill>
                      <a:schemeClr val="accent6">
                        <a:lumMod val="75000"/>
                      </a:schemeClr>
                    </a:solidFill>
                    <a:latin typeface="Calibri" panose="020F0502020204030204" pitchFamily="34" charset="0"/>
                    <a:ea typeface="Times New Roman" panose="02020603050405020304" pitchFamily="18" charset="0"/>
                    <a:cs typeface="Calibri" panose="020F0502020204030204" pitchFamily="34" charset="0"/>
                  </a:rPr>
                  <a:t> CO</a:t>
                </a:r>
                <a:r>
                  <a:rPr lang="en-US" altLang="en-US" sz="2000" b="1" baseline="-25000" dirty="0">
                    <a:solidFill>
                      <a:schemeClr val="accent6">
                        <a:lumMod val="75000"/>
                      </a:schemeClr>
                    </a:solidFill>
                    <a:latin typeface="Calibri" panose="020F0502020204030204" pitchFamily="34" charset="0"/>
                    <a:ea typeface="Times New Roman" panose="02020603050405020304" pitchFamily="18" charset="0"/>
                    <a:cs typeface="Calibri" panose="020F0502020204030204" pitchFamily="34" charset="0"/>
                  </a:rPr>
                  <a:t>2</a:t>
                </a:r>
                <a:r>
                  <a:rPr lang="en-US" altLang="en-US" sz="2000" b="1" dirty="0">
                    <a:solidFill>
                      <a:schemeClr val="accent6">
                        <a:lumMod val="75000"/>
                      </a:schemeClr>
                    </a:solidFill>
                    <a:latin typeface="Calibri" panose="020F0502020204030204" pitchFamily="34" charset="0"/>
                    <a:ea typeface="Times New Roman" panose="02020603050405020304" pitchFamily="18" charset="0"/>
                    <a:cs typeface="Calibri" panose="020F0502020204030204" pitchFamily="34" charset="0"/>
                  </a:rPr>
                  <a:t> eq.) </a:t>
                </a:r>
                <a:endParaRPr kumimoji="0" lang="en-US" altLang="en-US" sz="2000" b="1" i="0" u="none" strike="noStrike" cap="none" normalizeH="0" baseline="0" dirty="0" smtClean="0">
                  <a:ln>
                    <a:noFill/>
                  </a:ln>
                  <a:solidFill>
                    <a:schemeClr val="accent6">
                      <a:lumMod val="75000"/>
                    </a:schemeClr>
                  </a:solidFill>
                  <a:effectLst/>
                  <a:latin typeface="Calibri" panose="020F0502020204030204" pitchFamily="34" charset="0"/>
                  <a:ea typeface="Times New Roman" panose="02020603050405020304" pitchFamily="18" charset="0"/>
                  <a:cs typeface="Calibri" panose="020F0502020204030204" pitchFamily="34" charset="0"/>
                </a:endParaRPr>
              </a:p>
              <a:p>
                <a:pPr marR="0" lvl="0" indent="0" algn="l" defTabSz="914400" rtl="0" eaLnBrk="0" fontAlgn="base" latinLnBrk="0" hangingPunct="0">
                  <a:lnSpc>
                    <a:spcPct val="100000"/>
                  </a:lnSpc>
                  <a:spcBef>
                    <a:spcPct val="0"/>
                  </a:spcBef>
                  <a:spcAft>
                    <a:spcPct val="0"/>
                  </a:spcAft>
                  <a:buClrTx/>
                  <a:buSzTx/>
                  <a:tabLst/>
                </a:pPr>
                <a:r>
                  <a:rPr lang="en-US" altLang="en-US" sz="2000" b="1" dirty="0">
                    <a:solidFill>
                      <a:schemeClr val="accent6">
                        <a:lumMod val="75000"/>
                      </a:schemeClr>
                    </a:solidFill>
                    <a:latin typeface="Calibri" panose="020F0502020204030204" pitchFamily="34" charset="0"/>
                    <a:ea typeface="Times New Roman" panose="02020603050405020304" pitchFamily="18" charset="0"/>
                    <a:cs typeface="Calibri" panose="020F0502020204030204" pitchFamily="34" charset="0"/>
                  </a:rPr>
                  <a:t>h</a:t>
                </a:r>
                <a:r>
                  <a:rPr kumimoji="0" lang="en-US" altLang="en-US" sz="2000" b="1" i="0" u="none" strike="noStrike" cap="none" normalizeH="0" baseline="0" dirty="0" smtClean="0">
                    <a:ln>
                      <a:noFill/>
                    </a:ln>
                    <a:solidFill>
                      <a:schemeClr val="accent6">
                        <a:lumMod val="75000"/>
                      </a:schemeClr>
                    </a:solidFill>
                    <a:effectLst/>
                    <a:latin typeface="Calibri" panose="020F0502020204030204" pitchFamily="34" charset="0"/>
                    <a:ea typeface="Times New Roman" panose="02020603050405020304" pitchFamily="18" charset="0"/>
                    <a:cs typeface="Calibri" panose="020F0502020204030204" pitchFamily="34" charset="0"/>
                  </a:rPr>
                  <a:t>as a GWP environmental “load” (</a:t>
                </a:r>
                <a:r>
                  <a:rPr lang="en-US" altLang="en-US" sz="2000" b="1" dirty="0" smtClean="0">
                    <a:solidFill>
                      <a:schemeClr val="accent6">
                        <a:lumMod val="75000"/>
                      </a:schemeClr>
                    </a:solidFill>
                    <a:latin typeface="Calibri" panose="020F0502020204030204" pitchFamily="34" charset="0"/>
                    <a:ea typeface="Times New Roman" panose="02020603050405020304" pitchFamily="18" charset="0"/>
                    <a:cs typeface="Calibri" panose="020F0502020204030204" pitchFamily="34" charset="0"/>
                  </a:rPr>
                  <a:t>&amp; </a:t>
                </a:r>
                <a:r>
                  <a:rPr kumimoji="0" lang="en-US" altLang="en-US" sz="2000" b="1" i="0" u="none" strike="noStrike" cap="none" normalizeH="0" baseline="0" dirty="0" smtClean="0">
                    <a:ln>
                      <a:noFill/>
                    </a:ln>
                    <a:solidFill>
                      <a:schemeClr val="accent6">
                        <a:lumMod val="75000"/>
                      </a:schemeClr>
                    </a:solidFill>
                    <a:effectLst/>
                    <a:latin typeface="Calibri" panose="020F0502020204030204" pitchFamily="34" charset="0"/>
                    <a:ea typeface="Times New Roman" panose="02020603050405020304" pitchFamily="18" charset="0"/>
                    <a:cs typeface="Calibri" panose="020F0502020204030204" pitchFamily="34" charset="0"/>
                  </a:rPr>
                  <a:t>release potential) </a:t>
                </a:r>
                <a:r>
                  <a:rPr kumimoji="0" lang="en-US" altLang="en-US" sz="2000" b="1" i="1" u="none" strike="noStrike" cap="none" normalizeH="0" baseline="0" dirty="0" smtClean="0">
                    <a:ln>
                      <a:noFill/>
                    </a:ln>
                    <a:solidFill>
                      <a:srgbClr val="7030A0"/>
                    </a:solidFill>
                    <a:effectLst/>
                    <a:latin typeface="Calibri" panose="020F0502020204030204" pitchFamily="34" charset="0"/>
                    <a:ea typeface="Times New Roman" panose="02020603050405020304" pitchFamily="18" charset="0"/>
                    <a:cs typeface="Calibri" panose="020F0502020204030204" pitchFamily="34" charset="0"/>
                  </a:rPr>
                  <a:t>L </a:t>
                </a:r>
                <a:r>
                  <a:rPr kumimoji="0" lang="en-US" altLang="en-US" sz="2000" b="1" i="0" u="none" strike="noStrike" cap="none" normalizeH="0" baseline="0" dirty="0" smtClean="0">
                    <a:ln>
                      <a:noFill/>
                    </a:ln>
                    <a:solidFill>
                      <a:schemeClr val="accent6">
                        <a:lumMod val="75000"/>
                      </a:schemeClr>
                    </a:solidFill>
                    <a:effectLst/>
                    <a:latin typeface="Calibri" panose="020F0502020204030204" pitchFamily="34" charset="0"/>
                    <a:ea typeface="Times New Roman" panose="02020603050405020304" pitchFamily="18" charset="0"/>
                    <a:cs typeface="Calibri" panose="020F0502020204030204" pitchFamily="34" charset="0"/>
                  </a:rPr>
                  <a:t>given by:</a:t>
                </a:r>
                <a:endParaRPr kumimoji="0" lang="en-GB" altLang="en-US" sz="2000" b="1" i="0" u="none" strike="noStrike" cap="none" normalizeH="0" baseline="0" dirty="0" smtClean="0">
                  <a:ln>
                    <a:noFill/>
                  </a:ln>
                  <a:solidFill>
                    <a:schemeClr val="accent6">
                      <a:lumMod val="75000"/>
                    </a:schemeClr>
                  </a:solidFill>
                  <a:effectLst/>
                  <a:latin typeface="Calibri" panose="020F0502020204030204" pitchFamily="34" charset="0"/>
                  <a:cs typeface="Calibri" panose="020F0502020204030204" pitchFamily="34" charset="0"/>
                </a:endParaRPr>
              </a:p>
              <a:p>
                <a:pPr indent="0"/>
                <a14:m>
                  <m:oMath xmlns:m="http://schemas.openxmlformats.org/officeDocument/2006/math">
                    <m:r>
                      <a:rPr kumimoji="0" lang="en-GB" altLang="en-US" sz="2400" b="1" i="1" u="none" strike="noStrike" cap="none" normalizeH="0" baseline="0" smtClean="0">
                        <a:ln>
                          <a:noFill/>
                        </a:ln>
                        <a:solidFill>
                          <a:schemeClr val="accent6">
                            <a:lumMod val="75000"/>
                          </a:schemeClr>
                        </a:solidFill>
                        <a:effectLst/>
                        <a:latin typeface="Cambria Math" panose="02040503050406030204" pitchFamily="18" charset="0"/>
                        <a:ea typeface="Times New Roman" panose="02020603050405020304" pitchFamily="18" charset="0"/>
                      </a:rPr>
                      <m:t>        </m:t>
                    </m:r>
                    <m:r>
                      <a:rPr kumimoji="0" lang="en-GB" altLang="en-US" sz="2400" b="1" i="1" u="none" strike="noStrike" cap="none" normalizeH="0" baseline="0" smtClean="0">
                        <a:ln>
                          <a:noFill/>
                        </a:ln>
                        <a:solidFill>
                          <a:srgbClr val="7030A0"/>
                        </a:solidFill>
                        <a:effectLst/>
                        <a:latin typeface="Cambria Math" panose="02040503050406030204" pitchFamily="18" charset="0"/>
                        <a:ea typeface="Times New Roman" panose="02020603050405020304" pitchFamily="18" charset="0"/>
                      </a:rPr>
                      <m:t>𝑳</m:t>
                    </m:r>
                    <m:r>
                      <a:rPr kumimoji="0" lang="pt-BR" altLang="en-US" sz="2400" b="1" i="1" u="none" strike="noStrike" cap="none" normalizeH="0" baseline="0" smtClean="0">
                        <a:ln>
                          <a:noFill/>
                        </a:ln>
                        <a:solidFill>
                          <a:schemeClr val="accent6">
                            <a:lumMod val="75000"/>
                          </a:schemeClr>
                        </a:solidFill>
                        <a:effectLst/>
                        <a:latin typeface="Cambria Math" panose="02040503050406030204" pitchFamily="18" charset="0"/>
                        <a:ea typeface="Times New Roman" panose="02020603050405020304" pitchFamily="18" charset="0"/>
                      </a:rPr>
                      <m:t>=</m:t>
                    </m:r>
                    <m:f>
                      <m:fPr>
                        <m:ctrlPr>
                          <a:rPr kumimoji="0" lang="pt-BR" altLang="en-US" sz="2400" b="1" i="1" u="none" strike="noStrike" cap="none" normalizeH="0" baseline="0" smtClean="0">
                            <a:ln>
                              <a:noFill/>
                            </a:ln>
                            <a:solidFill>
                              <a:schemeClr val="accent6">
                                <a:lumMod val="75000"/>
                              </a:schemeClr>
                            </a:solidFill>
                            <a:effectLst/>
                            <a:latin typeface="Cambria Math" panose="02040503050406030204" pitchFamily="18" charset="0"/>
                          </a:rPr>
                        </m:ctrlPr>
                      </m:fPr>
                      <m:num>
                        <m:r>
                          <a:rPr kumimoji="0" lang="en-GB" altLang="en-US" sz="2400" b="1" i="1" u="none" strike="noStrike" cap="none" normalizeH="0" baseline="0" smtClean="0">
                            <a:ln>
                              <a:noFill/>
                            </a:ln>
                            <a:solidFill>
                              <a:schemeClr val="accent6">
                                <a:lumMod val="75000"/>
                              </a:schemeClr>
                            </a:solidFill>
                            <a:effectLst/>
                            <a:latin typeface="Cambria Math" panose="02040503050406030204" pitchFamily="18" charset="0"/>
                          </a:rPr>
                          <m:t>𝑽</m:t>
                        </m:r>
                      </m:num>
                      <m:den>
                        <m:r>
                          <a:rPr kumimoji="0" lang="en-GB" altLang="en-US" sz="2400" b="1" i="1" u="none" strike="noStrike" cap="none" normalizeH="0" baseline="0" smtClean="0">
                            <a:ln>
                              <a:noFill/>
                            </a:ln>
                            <a:solidFill>
                              <a:schemeClr val="accent6">
                                <a:lumMod val="75000"/>
                              </a:schemeClr>
                            </a:solidFill>
                            <a:effectLst/>
                            <a:latin typeface="Cambria Math" panose="02040503050406030204" pitchFamily="18" charset="0"/>
                          </a:rPr>
                          <m:t>𝟏𝟎𝟎𝟎</m:t>
                        </m:r>
                      </m:den>
                    </m:f>
                    <m:nary>
                      <m:naryPr>
                        <m:chr m:val="∑"/>
                        <m:ctrlPr>
                          <a:rPr kumimoji="0" lang="pt-BR" altLang="en-US" sz="2400" b="1" i="1" u="none" strike="noStrike" cap="none" normalizeH="0" baseline="0" smtClean="0">
                            <a:ln>
                              <a:noFill/>
                            </a:ln>
                            <a:solidFill>
                              <a:schemeClr val="accent6">
                                <a:lumMod val="75000"/>
                              </a:schemeClr>
                            </a:solidFill>
                            <a:effectLst/>
                            <a:latin typeface="Cambria Math" panose="02040503050406030204" pitchFamily="18" charset="0"/>
                            <a:ea typeface="Times New Roman" panose="02020603050405020304" pitchFamily="18" charset="0"/>
                          </a:rPr>
                        </m:ctrlPr>
                      </m:naryPr>
                      <m:sub>
                        <m:r>
                          <m:rPr>
                            <m:brk m:alnAt="23"/>
                          </m:rPr>
                          <a:rPr kumimoji="0" lang="en-GB" altLang="en-US" sz="2400" b="1" i="1" u="none" strike="noStrike" cap="none" normalizeH="0" baseline="0" smtClean="0">
                            <a:ln>
                              <a:noFill/>
                            </a:ln>
                            <a:solidFill>
                              <a:schemeClr val="accent6">
                                <a:lumMod val="75000"/>
                              </a:schemeClr>
                            </a:solidFill>
                            <a:effectLst/>
                            <a:latin typeface="Cambria Math" panose="02040503050406030204" pitchFamily="18" charset="0"/>
                            <a:ea typeface="Times New Roman" panose="02020603050405020304" pitchFamily="18" charset="0"/>
                          </a:rPr>
                          <m:t>𝒊</m:t>
                        </m:r>
                      </m:sub>
                      <m:sup/>
                      <m:e>
                        <m:sSup>
                          <m:sSupPr>
                            <m:ctrlPr>
                              <a:rPr kumimoji="0" lang="pt-BR" altLang="en-US" sz="2400" b="1" i="1" u="none" strike="noStrike" cap="none" normalizeH="0" baseline="0" smtClean="0">
                                <a:ln>
                                  <a:noFill/>
                                </a:ln>
                                <a:solidFill>
                                  <a:schemeClr val="accent6">
                                    <a:lumMod val="75000"/>
                                  </a:schemeClr>
                                </a:solidFill>
                                <a:effectLst/>
                                <a:latin typeface="Cambria Math" panose="02040503050406030204" pitchFamily="18" charset="0"/>
                                <a:ea typeface="Times New Roman" panose="02020603050405020304" pitchFamily="18" charset="0"/>
                              </a:rPr>
                            </m:ctrlPr>
                          </m:sSupPr>
                          <m:e>
                            <m:r>
                              <a:rPr kumimoji="0" lang="en-GB" altLang="en-US" sz="2400" b="1" i="1" u="none" strike="noStrike" cap="none" normalizeH="0" baseline="0" smtClean="0">
                                <a:ln>
                                  <a:noFill/>
                                </a:ln>
                                <a:solidFill>
                                  <a:schemeClr val="accent6">
                                    <a:lumMod val="75000"/>
                                  </a:schemeClr>
                                </a:solidFill>
                                <a:effectLst/>
                                <a:latin typeface="Cambria Math" panose="02040503050406030204" pitchFamily="18" charset="0"/>
                                <a:ea typeface="Times New Roman" panose="02020603050405020304" pitchFamily="18" charset="0"/>
                              </a:rPr>
                              <m:t>(</m:t>
                            </m:r>
                            <m:r>
                              <a:rPr kumimoji="0" lang="en-GB" altLang="en-US" sz="2400" b="1" i="1" u="none" strike="noStrike" cap="none" normalizeH="0" baseline="0" smtClean="0">
                                <a:ln>
                                  <a:noFill/>
                                </a:ln>
                                <a:solidFill>
                                  <a:schemeClr val="accent6">
                                    <a:lumMod val="75000"/>
                                  </a:schemeClr>
                                </a:solidFill>
                                <a:effectLst/>
                                <a:latin typeface="Cambria Math" panose="02040503050406030204" pitchFamily="18" charset="0"/>
                                <a:ea typeface="Times New Roman" panose="02020603050405020304" pitchFamily="18" charset="0"/>
                              </a:rPr>
                              <m:t>𝒘𝒊</m:t>
                            </m:r>
                            <m:r>
                              <a:rPr kumimoji="0" lang="en-GB" altLang="en-US" sz="2400" b="1" i="1" u="none" strike="noStrike" cap="none" normalizeH="0" baseline="0" smtClean="0">
                                <a:ln>
                                  <a:noFill/>
                                </a:ln>
                                <a:solidFill>
                                  <a:schemeClr val="accent6">
                                    <a:lumMod val="75000"/>
                                  </a:schemeClr>
                                </a:solidFill>
                                <a:effectLst/>
                                <a:latin typeface="Cambria Math" panose="02040503050406030204" pitchFamily="18" charset="0"/>
                                <a:ea typeface="Times New Roman" panose="02020603050405020304" pitchFamily="18" charset="0"/>
                              </a:rPr>
                              <m:t> .</m:t>
                            </m:r>
                            <m:r>
                              <m:rPr>
                                <m:nor/>
                              </m:rPr>
                              <a:rPr lang="en-US" altLang="en-US" sz="2400" b="1" i="1" dirty="0">
                                <a:solidFill>
                                  <a:schemeClr val="accent6">
                                    <a:lumMod val="50000"/>
                                  </a:schemeClr>
                                </a:solidFill>
                                <a:latin typeface="Symbol" panose="05050102010706020507" pitchFamily="18" charset="2"/>
                                <a:ea typeface="Times New Roman" panose="02020603050405020304" pitchFamily="18" charset="0"/>
                              </a:rPr>
                              <m:t>r</m:t>
                            </m:r>
                            <m:r>
                              <a:rPr lang="en-GB" altLang="en-US" sz="2400" b="1" i="1" baseline="-25000">
                                <a:solidFill>
                                  <a:schemeClr val="accent6">
                                    <a:lumMod val="75000"/>
                                  </a:schemeClr>
                                </a:solidFill>
                                <a:latin typeface="Cambria Math" panose="02040503050406030204" pitchFamily="18" charset="0"/>
                                <a:ea typeface="Times New Roman" panose="02020603050405020304" pitchFamily="18" charset="0"/>
                              </a:rPr>
                              <m:t>𝒊</m:t>
                            </m:r>
                            <m:r>
                              <a:rPr kumimoji="0" lang="en-GB" altLang="en-US" sz="2400" b="1" i="1" u="none" strike="noStrike" cap="none" normalizeH="0" baseline="0" smtClean="0">
                                <a:ln>
                                  <a:noFill/>
                                </a:ln>
                                <a:solidFill>
                                  <a:schemeClr val="accent6">
                                    <a:lumMod val="75000"/>
                                  </a:schemeClr>
                                </a:solidFill>
                                <a:effectLst/>
                                <a:latin typeface="Cambria Math" panose="02040503050406030204" pitchFamily="18" charset="0"/>
                                <a:ea typeface="Times New Roman" panose="02020603050405020304" pitchFamily="18" charset="0"/>
                              </a:rPr>
                              <m:t> .</m:t>
                            </m:r>
                            <m:r>
                              <a:rPr kumimoji="0" lang="en-GB" altLang="en-US" sz="2400" b="1" i="1" u="none" strike="noStrike" cap="none" normalizeH="0" baseline="0" smtClean="0">
                                <a:ln>
                                  <a:noFill/>
                                </a:ln>
                                <a:solidFill>
                                  <a:schemeClr val="accent6">
                                    <a:lumMod val="75000"/>
                                  </a:schemeClr>
                                </a:solidFill>
                                <a:effectLst/>
                                <a:latin typeface="Cambria Math" panose="02040503050406030204" pitchFamily="18" charset="0"/>
                                <a:ea typeface="Times New Roman" panose="02020603050405020304" pitchFamily="18" charset="0"/>
                              </a:rPr>
                              <m:t>𝑮𝑾𝑷𝒊</m:t>
                            </m:r>
                          </m:e>
                          <m:sup/>
                        </m:sSup>
                      </m:e>
                    </m:nary>
                  </m:oMath>
                </a14:m>
                <a:r>
                  <a:rPr kumimoji="0" lang="en-US" altLang="en-US" sz="2000" b="1" i="0" u="none" strike="noStrike" cap="none" normalizeH="0" baseline="0" dirty="0" smtClean="0">
                    <a:ln>
                      <a:noFill/>
                    </a:ln>
                    <a:solidFill>
                      <a:schemeClr val="accent6">
                        <a:lumMod val="75000"/>
                      </a:schemeClr>
                    </a:solidFill>
                    <a:effectLst/>
                    <a:latin typeface="+mj-lt"/>
                    <a:ea typeface="Times New Roman" panose="02020603050405020304" pitchFamily="18" charset="0"/>
                  </a:rPr>
                  <a:t>)	</a:t>
                </a:r>
                <a:r>
                  <a:rPr lang="en-US" altLang="en-US" sz="2000" b="1" dirty="0">
                    <a:solidFill>
                      <a:schemeClr val="accent6">
                        <a:lumMod val="75000"/>
                      </a:schemeClr>
                    </a:solidFill>
                    <a:ea typeface="Times New Roman" panose="02020603050405020304" pitchFamily="18" charset="0"/>
                  </a:rPr>
                  <a:t>(</a:t>
                </a:r>
                <a:r>
                  <a:rPr lang="en-US" altLang="en-US" sz="2000" b="1" dirty="0" err="1">
                    <a:solidFill>
                      <a:schemeClr val="accent6">
                        <a:lumMod val="75000"/>
                      </a:schemeClr>
                    </a:solidFill>
                    <a:ea typeface="Times New Roman" panose="02020603050405020304" pitchFamily="18" charset="0"/>
                  </a:rPr>
                  <a:t>tonnes</a:t>
                </a:r>
                <a:r>
                  <a:rPr lang="en-US" altLang="en-US" sz="2000" b="1" dirty="0">
                    <a:solidFill>
                      <a:schemeClr val="accent6">
                        <a:lumMod val="75000"/>
                      </a:schemeClr>
                    </a:solidFill>
                    <a:ea typeface="Times New Roman" panose="02020603050405020304" pitchFamily="18" charset="0"/>
                  </a:rPr>
                  <a:t> CO</a:t>
                </a:r>
                <a:r>
                  <a:rPr lang="en-US" altLang="en-US" sz="2000" b="1" baseline="-25000" dirty="0">
                    <a:solidFill>
                      <a:schemeClr val="accent6">
                        <a:lumMod val="75000"/>
                      </a:schemeClr>
                    </a:solidFill>
                    <a:ea typeface="Times New Roman" panose="02020603050405020304" pitchFamily="18" charset="0"/>
                  </a:rPr>
                  <a:t>2</a:t>
                </a:r>
                <a:r>
                  <a:rPr lang="en-US" altLang="en-US" sz="2000" b="1" dirty="0">
                    <a:solidFill>
                      <a:schemeClr val="accent6">
                        <a:lumMod val="75000"/>
                      </a:schemeClr>
                    </a:solidFill>
                    <a:ea typeface="Times New Roman" panose="02020603050405020304" pitchFamily="18" charset="0"/>
                  </a:rPr>
                  <a:t> eq.) </a:t>
                </a:r>
                <a:endParaRPr kumimoji="0" lang="en-GB" altLang="en-US" sz="1400" b="0" i="0" u="none" strike="noStrike" cap="none" normalizeH="0" baseline="0" dirty="0" smtClean="0">
                  <a:ln>
                    <a:noFill/>
                  </a:ln>
                  <a:solidFill>
                    <a:schemeClr val="tx1"/>
                  </a:solidFill>
                  <a:effectLst/>
                </a:endParaRPr>
              </a:p>
            </p:txBody>
          </p:sp>
        </mc:Choice>
        <mc:Fallback>
          <p:sp>
            <p:nvSpPr>
              <p:cNvPr id="19" name="Rectangle 1"/>
              <p:cNvSpPr>
                <a:spLocks noRot="1" noChangeAspect="1" noMove="1" noResize="1" noEditPoints="1" noAdjustHandles="1" noChangeArrowheads="1" noChangeShapeType="1" noTextEdit="1"/>
              </p:cNvSpPr>
              <p:nvPr/>
            </p:nvSpPr>
            <p:spPr bwMode="auto">
              <a:xfrm>
                <a:off x="171632" y="1995300"/>
                <a:ext cx="9075055" cy="1855123"/>
              </a:xfrm>
              <a:prstGeom prst="rect">
                <a:avLst/>
              </a:prstGeom>
              <a:blipFill>
                <a:blip r:embed="rId3"/>
                <a:stretch>
                  <a:fillRect l="-672" t="-1311" b="-328"/>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fr-FR">
                    <a:noFill/>
                  </a:rPr>
                  <a:t> </a:t>
                </a:r>
              </a:p>
            </p:txBody>
          </p:sp>
        </mc:Fallback>
      </mc:AlternateContent>
      <mc:AlternateContent xmlns:mc="http://schemas.openxmlformats.org/markup-compatibility/2006">
        <mc:Choice xmlns:a14="http://schemas.microsoft.com/office/drawing/2010/main" Requires="a14">
          <p:sp>
            <p:nvSpPr>
              <p:cNvPr id="20" name="Rectangle 1"/>
              <p:cNvSpPr>
                <a:spLocks noChangeArrowheads="1"/>
              </p:cNvSpPr>
              <p:nvPr/>
            </p:nvSpPr>
            <p:spPr bwMode="auto">
              <a:xfrm>
                <a:off x="147444" y="3879639"/>
                <a:ext cx="12541709" cy="819391"/>
              </a:xfrm>
              <a:prstGeom prst="rect">
                <a:avLst/>
              </a:prstGeom>
              <a:noFill/>
              <a:ln>
                <a:noFill/>
              </a:ln>
              <a:effectLst/>
              <a:extLst>
                <a:ext uri="{909E8E84-426E-40DD-AFC4-6F175D3DCCD1}">
                  <a14:hiddenFill>
                    <a:solidFill>
                      <a:schemeClr val="accent1"/>
                    </a:solidFill>
                  </a14:hiddenFill>
                </a:ext>
                <a:ext uri="{91240B29-F687-4F45-9708-019B960494DF}">
                  <a14:hiddenLine w="9525">
                    <a:solidFill>
                      <a:schemeClr val="tx1"/>
                    </a:solidFill>
                    <a:miter lim="800000"/>
                    <a:headEnd/>
                    <a:tailEnd/>
                  </a14:hiddenLine>
                </a:ext>
                <a:ext uri="{AF507438-7753-43E0-B8FC-AC1667EBCBE1}">
                  <a14:hiddenEffects>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50813"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algn="l" defTabSz="914400" rtl="0" eaLnBrk="0" fontAlgn="base" latinLnBrk="0" hangingPunct="0">
                  <a:lnSpc>
                    <a:spcPct val="100000"/>
                  </a:lnSpc>
                  <a:spcBef>
                    <a:spcPct val="0"/>
                  </a:spcBef>
                  <a:spcAft>
                    <a:spcPct val="0"/>
                  </a:spcAft>
                  <a:buClrTx/>
                  <a:buSzTx/>
                  <a:tabLst/>
                </a:pPr>
                <a:r>
                  <a:rPr lang="en-GB" altLang="en-US" sz="2000" b="1" dirty="0" smtClean="0">
                    <a:solidFill>
                      <a:srgbClr val="7030A0"/>
                    </a:solidFill>
                    <a:latin typeface="Calibri" panose="020F0502020204030204" pitchFamily="34" charset="0"/>
                    <a:ea typeface="Times New Roman" panose="02020603050405020304" pitchFamily="18" charset="0"/>
                    <a:cs typeface="Calibri" panose="020F0502020204030204" pitchFamily="34" charset="0"/>
                  </a:rPr>
                  <a:t>The c</a:t>
                </a:r>
                <a:r>
                  <a:rPr kumimoji="0" lang="en-GB" altLang="en-US" sz="2000" b="1" i="0" u="none" strike="noStrike" cap="none" normalizeH="0" baseline="0" dirty="0" smtClean="0">
                    <a:ln>
                      <a:noFill/>
                    </a:ln>
                    <a:solidFill>
                      <a:srgbClr val="7030A0"/>
                    </a:solidFill>
                    <a:effectLst/>
                    <a:latin typeface="Calibri" panose="020F0502020204030204" pitchFamily="34" charset="0"/>
                    <a:ea typeface="Times New Roman" panose="02020603050405020304" pitchFamily="18" charset="0"/>
                    <a:cs typeface="Calibri" panose="020F0502020204030204" pitchFamily="34" charset="0"/>
                  </a:rPr>
                  <a:t>orresponding </a:t>
                </a:r>
                <a:r>
                  <a:rPr kumimoji="0" lang="en-US" altLang="en-US" sz="2000" b="1" i="0" u="none" strike="noStrike" cap="none" normalizeH="0" baseline="0" dirty="0" smtClean="0">
                    <a:ln>
                      <a:noFill/>
                    </a:ln>
                    <a:solidFill>
                      <a:srgbClr val="7030A0"/>
                    </a:solidFill>
                    <a:effectLst/>
                    <a:latin typeface="Calibri" panose="020F0502020204030204" pitchFamily="34" charset="0"/>
                    <a:ea typeface="Times New Roman" panose="02020603050405020304" pitchFamily="18" charset="0"/>
                    <a:cs typeface="Calibri" panose="020F0502020204030204" pitchFamily="34" charset="0"/>
                  </a:rPr>
                  <a:t>radiator gas mixture</a:t>
                </a:r>
                <a:r>
                  <a:rPr kumimoji="0" lang="en-US" altLang="en-US" sz="2000" b="1" i="0" u="none" strike="noStrike" cap="none" normalizeH="0" dirty="0" smtClean="0">
                    <a:ln>
                      <a:noFill/>
                    </a:ln>
                    <a:solidFill>
                      <a:srgbClr val="7030A0"/>
                    </a:solidFill>
                    <a:effectLst/>
                    <a:latin typeface="Calibri" panose="020F0502020204030204" pitchFamily="34" charset="0"/>
                    <a:ea typeface="Times New Roman" panose="02020603050405020304" pitchFamily="18" charset="0"/>
                    <a:cs typeface="Calibri" panose="020F0502020204030204" pitchFamily="34" charset="0"/>
                  </a:rPr>
                  <a:t> </a:t>
                </a:r>
                <a:r>
                  <a:rPr lang="en-US" altLang="en-US" sz="2000" b="1" dirty="0" smtClean="0">
                    <a:solidFill>
                      <a:srgbClr val="7030A0"/>
                    </a:solidFill>
                    <a:latin typeface="Calibri" panose="020F0502020204030204" pitchFamily="34" charset="0"/>
                    <a:ea typeface="Times New Roman" panose="02020603050405020304" pitchFamily="18" charset="0"/>
                    <a:cs typeface="Calibri" panose="020F0502020204030204" pitchFamily="34" charset="0"/>
                  </a:rPr>
                  <a:t>refractivity </a:t>
                </a:r>
                <a:r>
                  <a:rPr kumimoji="0" lang="en-US" altLang="en-US" sz="2000" b="1" i="0" u="none" strike="noStrike" cap="none" normalizeH="0" baseline="0" dirty="0" smtClean="0">
                    <a:ln>
                      <a:noFill/>
                    </a:ln>
                    <a:solidFill>
                      <a:srgbClr val="7030A0"/>
                    </a:solidFill>
                    <a:effectLst/>
                    <a:latin typeface="Calibri" panose="020F0502020204030204" pitchFamily="34" charset="0"/>
                    <a:ea typeface="Times New Roman" panose="02020603050405020304" pitchFamily="18" charset="0"/>
                    <a:cs typeface="Calibri" panose="020F0502020204030204" pitchFamily="34" charset="0"/>
                  </a:rPr>
                  <a:t>is given by :  </a:t>
                </a:r>
              </a:p>
              <a:p>
                <a:pPr lvl="0" indent="0"/>
                <a:r>
                  <a:rPr lang="en-GB" altLang="en-US" sz="2000" b="1" dirty="0">
                    <a:solidFill>
                      <a:srgbClr val="7030A0"/>
                    </a:solidFill>
                  </a:rPr>
                  <a:t>	</a:t>
                </a:r>
                <a:r>
                  <a:rPr lang="en-GB" altLang="en-US" sz="2000" b="1" dirty="0" smtClean="0">
                    <a:solidFill>
                      <a:srgbClr val="7030A0"/>
                    </a:solidFill>
                  </a:rPr>
                  <a:t>	</a:t>
                </a:r>
                <a14:m>
                  <m:oMath xmlns:m="http://schemas.openxmlformats.org/officeDocument/2006/math">
                    <m:r>
                      <m:rPr>
                        <m:nor/>
                      </m:rPr>
                      <a:rPr lang="en-GB" altLang="en-US" sz="2400" b="1" i="1">
                        <a:solidFill>
                          <a:srgbClr val="7030A0"/>
                        </a:solidFill>
                        <a:latin typeface="Cambria Math" panose="02040503050406030204" pitchFamily="18" charset="0"/>
                        <a:ea typeface="Times New Roman" panose="02020603050405020304" pitchFamily="18" charset="0"/>
                      </a:rPr>
                      <m:t>(</m:t>
                    </m:r>
                    <m:r>
                      <m:rPr>
                        <m:nor/>
                      </m:rPr>
                      <a:rPr lang="en-GB" altLang="en-US" sz="2400" b="1" i="1">
                        <a:solidFill>
                          <a:srgbClr val="7030A0"/>
                        </a:solidFill>
                        <a:latin typeface="Cambria Math" panose="02040503050406030204" pitchFamily="18" charset="0"/>
                        <a:ea typeface="Times New Roman" panose="02020603050405020304" pitchFamily="18" charset="0"/>
                      </a:rPr>
                      <m:t>n</m:t>
                    </m:r>
                    <m:r>
                      <m:rPr>
                        <m:nor/>
                      </m:rPr>
                      <a:rPr lang="en-GB" altLang="en-US" sz="2400" b="1" i="1">
                        <a:solidFill>
                          <a:srgbClr val="7030A0"/>
                        </a:solidFill>
                        <a:latin typeface="Cambria Math" panose="02040503050406030204" pitchFamily="18" charset="0"/>
                        <a:ea typeface="Times New Roman" panose="02020603050405020304" pitchFamily="18" charset="0"/>
                      </a:rPr>
                      <m:t>−1)</m:t>
                    </m:r>
                    <m:r>
                      <a:rPr lang="en-GB" altLang="en-US" sz="2400" b="1" i="1" baseline="-25000" smtClean="0">
                        <a:solidFill>
                          <a:srgbClr val="7030A0"/>
                        </a:solidFill>
                        <a:latin typeface="Cambria Math" panose="02040503050406030204" pitchFamily="18" charset="0"/>
                        <a:ea typeface="Times New Roman" panose="02020603050405020304" pitchFamily="18" charset="0"/>
                      </a:rPr>
                      <m:t>𝒓𝒂𝒅</m:t>
                    </m:r>
                    <m:r>
                      <a:rPr lang="en-GB" altLang="en-US" sz="2400" b="1" i="1" smtClean="0">
                        <a:solidFill>
                          <a:srgbClr val="7030A0"/>
                        </a:solidFill>
                        <a:latin typeface="Cambria Math" panose="02040503050406030204" pitchFamily="18" charset="0"/>
                        <a:ea typeface="Times New Roman" panose="02020603050405020304" pitchFamily="18" charset="0"/>
                      </a:rPr>
                      <m:t> </m:t>
                    </m:r>
                    <m:r>
                      <a:rPr lang="pt-BR" altLang="en-US" sz="2400" b="1" i="1">
                        <a:solidFill>
                          <a:srgbClr val="7030A0"/>
                        </a:solidFill>
                        <a:latin typeface="Cambria Math" panose="02040503050406030204" pitchFamily="18" charset="0"/>
                        <a:ea typeface="Times New Roman" panose="02020603050405020304" pitchFamily="18" charset="0"/>
                      </a:rPr>
                      <m:t>=</m:t>
                    </m:r>
                    <m:nary>
                      <m:naryPr>
                        <m:chr m:val="∑"/>
                        <m:ctrlPr>
                          <a:rPr lang="pt-BR" altLang="en-US" sz="2400" b="1" i="1" smtClean="0">
                            <a:solidFill>
                              <a:srgbClr val="7030A0"/>
                            </a:solidFill>
                            <a:latin typeface="Cambria Math" panose="02040503050406030204" pitchFamily="18" charset="0"/>
                            <a:ea typeface="Times New Roman" panose="02020603050405020304" pitchFamily="18" charset="0"/>
                          </a:rPr>
                        </m:ctrlPr>
                      </m:naryPr>
                      <m:sub>
                        <m:r>
                          <m:rPr>
                            <m:brk m:alnAt="23"/>
                          </m:rPr>
                          <a:rPr lang="en-GB" altLang="en-US" sz="2400" b="1" i="1">
                            <a:solidFill>
                              <a:srgbClr val="7030A0"/>
                            </a:solidFill>
                            <a:latin typeface="Cambria Math" panose="02040503050406030204" pitchFamily="18" charset="0"/>
                            <a:ea typeface="Times New Roman" panose="02020603050405020304" pitchFamily="18" charset="0"/>
                          </a:rPr>
                          <m:t>𝒊</m:t>
                        </m:r>
                      </m:sub>
                      <m:sup/>
                      <m:e>
                        <m:sSup>
                          <m:sSupPr>
                            <m:ctrlPr>
                              <a:rPr lang="pt-BR" altLang="en-US" sz="2400" b="1" i="1">
                                <a:solidFill>
                                  <a:srgbClr val="7030A0"/>
                                </a:solidFill>
                                <a:latin typeface="Cambria Math" panose="02040503050406030204" pitchFamily="18" charset="0"/>
                                <a:ea typeface="Times New Roman" panose="02020603050405020304" pitchFamily="18" charset="0"/>
                              </a:rPr>
                            </m:ctrlPr>
                          </m:sSupPr>
                          <m:e>
                            <m:r>
                              <a:rPr lang="en-GB" altLang="en-US" sz="2400" b="1" i="1">
                                <a:solidFill>
                                  <a:srgbClr val="7030A0"/>
                                </a:solidFill>
                                <a:latin typeface="Cambria Math" panose="02040503050406030204" pitchFamily="18" charset="0"/>
                                <a:ea typeface="Times New Roman" panose="02020603050405020304" pitchFamily="18" charset="0"/>
                              </a:rPr>
                              <m:t>(</m:t>
                            </m:r>
                            <m:r>
                              <a:rPr lang="en-GB" altLang="en-US" sz="2400" b="1" i="1">
                                <a:solidFill>
                                  <a:srgbClr val="7030A0"/>
                                </a:solidFill>
                                <a:latin typeface="Cambria Math" panose="02040503050406030204" pitchFamily="18" charset="0"/>
                                <a:ea typeface="Times New Roman" panose="02020603050405020304" pitchFamily="18" charset="0"/>
                              </a:rPr>
                              <m:t>𝒘𝒊</m:t>
                            </m:r>
                            <m:r>
                              <a:rPr lang="en-GB" altLang="en-US" sz="2400" b="1" i="1">
                                <a:solidFill>
                                  <a:srgbClr val="7030A0"/>
                                </a:solidFill>
                                <a:latin typeface="Cambria Math" panose="02040503050406030204" pitchFamily="18" charset="0"/>
                                <a:ea typeface="Times New Roman" panose="02020603050405020304" pitchFamily="18" charset="0"/>
                              </a:rPr>
                              <m:t>.</m:t>
                            </m:r>
                            <m:r>
                              <m:rPr>
                                <m:nor/>
                              </m:rPr>
                              <a:rPr lang="en-GB" altLang="en-US" sz="2400" b="1" i="1" smtClean="0">
                                <a:solidFill>
                                  <a:srgbClr val="7030A0"/>
                                </a:solidFill>
                                <a:latin typeface="Cambria Math" panose="02040503050406030204" pitchFamily="18" charset="0"/>
                                <a:ea typeface="Times New Roman" panose="02020603050405020304" pitchFamily="18" charset="0"/>
                              </a:rPr>
                              <m:t>(</m:t>
                            </m:r>
                            <m:r>
                              <m:rPr>
                                <m:nor/>
                              </m:rPr>
                              <a:rPr lang="en-GB" altLang="en-US" sz="2400" b="1" i="1" smtClean="0">
                                <a:solidFill>
                                  <a:srgbClr val="7030A0"/>
                                </a:solidFill>
                                <a:latin typeface="Cambria Math" panose="02040503050406030204" pitchFamily="18" charset="0"/>
                                <a:ea typeface="Times New Roman" panose="02020603050405020304" pitchFamily="18" charset="0"/>
                              </a:rPr>
                              <m:t>n</m:t>
                            </m:r>
                            <m:r>
                              <m:rPr>
                                <m:nor/>
                              </m:rPr>
                              <a:rPr lang="en-GB" altLang="en-US" sz="2400" b="1" i="1" smtClean="0">
                                <a:solidFill>
                                  <a:srgbClr val="7030A0"/>
                                </a:solidFill>
                                <a:latin typeface="Cambria Math" panose="02040503050406030204" pitchFamily="18" charset="0"/>
                                <a:ea typeface="Times New Roman" panose="02020603050405020304" pitchFamily="18" charset="0"/>
                              </a:rPr>
                              <m:t>−1)</m:t>
                            </m:r>
                            <m:r>
                              <a:rPr lang="en-GB" altLang="en-US" sz="2400" b="1" i="1" baseline="-25000">
                                <a:solidFill>
                                  <a:srgbClr val="7030A0"/>
                                </a:solidFill>
                                <a:latin typeface="Cambria Math" panose="02040503050406030204" pitchFamily="18" charset="0"/>
                                <a:ea typeface="Times New Roman" panose="02020603050405020304" pitchFamily="18" charset="0"/>
                              </a:rPr>
                              <m:t>𝒊</m:t>
                            </m:r>
                          </m:e>
                          <m:sup/>
                        </m:sSup>
                      </m:e>
                    </m:nary>
                  </m:oMath>
                </a14:m>
                <a:r>
                  <a:rPr lang="en-US" altLang="en-US" sz="2400" b="1" dirty="0">
                    <a:solidFill>
                      <a:srgbClr val="7030A0"/>
                    </a:solidFill>
                    <a:ea typeface="Times New Roman" panose="02020603050405020304" pitchFamily="18" charset="0"/>
                  </a:rPr>
                  <a:t>)</a:t>
                </a:r>
                <a:r>
                  <a:rPr kumimoji="0" lang="en-US" altLang="en-US" sz="1400" b="0" i="0" u="none" strike="noStrike" cap="none" normalizeH="0" baseline="0" dirty="0" smtClean="0">
                    <a:ln>
                      <a:noFill/>
                    </a:ln>
                    <a:solidFill>
                      <a:srgbClr val="7030A0"/>
                    </a:solidFill>
                    <a:effectLst/>
                    <a:ea typeface="Times New Roman" panose="02020603050405020304" pitchFamily="18" charset="0"/>
                  </a:rPr>
                  <a:t>	</a:t>
                </a:r>
                <a:r>
                  <a:rPr kumimoji="0" lang="en-US" altLang="en-US" sz="1400" b="0" i="0" u="none" strike="noStrike" cap="none" normalizeH="0" baseline="0" dirty="0" smtClean="0">
                    <a:ln>
                      <a:noFill/>
                    </a:ln>
                    <a:solidFill>
                      <a:schemeClr val="tx1"/>
                    </a:solidFill>
                    <a:effectLst/>
                    <a:ea typeface="Times New Roman" panose="02020603050405020304" pitchFamily="18" charset="0"/>
                  </a:rPr>
                  <a:t>                                         </a:t>
                </a:r>
                <a:endParaRPr kumimoji="0" lang="en-GB" altLang="en-US" sz="1400" b="0" i="0" u="none" strike="noStrike" cap="none" normalizeH="0" baseline="0" dirty="0" smtClean="0">
                  <a:ln>
                    <a:noFill/>
                  </a:ln>
                  <a:solidFill>
                    <a:schemeClr val="tx1"/>
                  </a:solidFill>
                  <a:effectLst/>
                </a:endParaRPr>
              </a:p>
            </p:txBody>
          </p:sp>
        </mc:Choice>
        <mc:Fallback>
          <p:sp>
            <p:nvSpPr>
              <p:cNvPr id="20" name="Rectangle 1"/>
              <p:cNvSpPr>
                <a:spLocks noRot="1" noChangeAspect="1" noMove="1" noResize="1" noEditPoints="1" noAdjustHandles="1" noChangeArrowheads="1" noChangeShapeType="1" noTextEdit="1"/>
              </p:cNvSpPr>
              <p:nvPr/>
            </p:nvSpPr>
            <p:spPr bwMode="auto">
              <a:xfrm>
                <a:off x="147444" y="3879639"/>
                <a:ext cx="12541709" cy="819391"/>
              </a:xfrm>
              <a:prstGeom prst="rect">
                <a:avLst/>
              </a:prstGeom>
              <a:blipFill>
                <a:blip r:embed="rId4"/>
                <a:stretch>
                  <a:fillRect l="-486" t="-2963" b="-16296"/>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fr-FR">
                    <a:noFill/>
                  </a:rPr>
                  <a:t> </a:t>
                </a:r>
              </a:p>
            </p:txBody>
          </p:sp>
        </mc:Fallback>
      </mc:AlternateContent>
      <p:sp>
        <p:nvSpPr>
          <p:cNvPr id="21" name="Rectangle 1"/>
          <p:cNvSpPr>
            <a:spLocks noChangeArrowheads="1"/>
          </p:cNvSpPr>
          <p:nvPr/>
        </p:nvSpPr>
        <p:spPr bwMode="auto">
          <a:xfrm>
            <a:off x="10429534" y="2510034"/>
            <a:ext cx="12541709" cy="27392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50813"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algn="l" defTabSz="914400" rtl="0" eaLnBrk="0" fontAlgn="base" latinLnBrk="0" hangingPunct="0">
              <a:lnSpc>
                <a:spcPct val="100000"/>
              </a:lnSpc>
              <a:spcBef>
                <a:spcPct val="0"/>
              </a:spcBef>
              <a:spcAft>
                <a:spcPct val="0"/>
              </a:spcAft>
              <a:buClrTx/>
              <a:buSzTx/>
              <a:tabLst/>
            </a:pPr>
            <a:r>
              <a:rPr kumimoji="0" lang="en-US" altLang="en-US" sz="1400" b="0" i="0" u="none" strike="noStrike" cap="none" normalizeH="0" baseline="0" dirty="0" smtClean="0">
                <a:ln>
                  <a:noFill/>
                </a:ln>
                <a:solidFill>
                  <a:srgbClr val="7030A0"/>
                </a:solidFill>
                <a:effectLst/>
                <a:ea typeface="Times New Roman" panose="02020603050405020304" pitchFamily="18" charset="0"/>
              </a:rPr>
              <a:t>	</a:t>
            </a:r>
          </a:p>
          <a:p>
            <a:pPr marR="0" lvl="0" indent="0" algn="l" defTabSz="914400" rtl="0" eaLnBrk="0" fontAlgn="base" latinLnBrk="0" hangingPunct="0">
              <a:lnSpc>
                <a:spcPct val="100000"/>
              </a:lnSpc>
              <a:spcBef>
                <a:spcPct val="0"/>
              </a:spcBef>
              <a:spcAft>
                <a:spcPct val="0"/>
              </a:spcAft>
              <a:buClrTx/>
              <a:buSzTx/>
              <a:tabLst/>
            </a:pPr>
            <a:r>
              <a:rPr kumimoji="0" lang="en-US" altLang="en-US" sz="1400" b="0" i="0" u="none" strike="noStrike" cap="none" normalizeH="0" baseline="0" dirty="0" smtClean="0">
                <a:ln>
                  <a:noFill/>
                </a:ln>
                <a:solidFill>
                  <a:schemeClr val="tx1"/>
                </a:solidFill>
                <a:effectLst/>
                <a:ea typeface="Times New Roman" panose="02020603050405020304" pitchFamily="18" charset="0"/>
              </a:rPr>
              <a:t>			      (2)                                            </a:t>
            </a:r>
            <a:endParaRPr kumimoji="0" lang="en-GB" altLang="en-US" sz="1400" b="0" i="0" u="none" strike="noStrike" cap="none" normalizeH="0" baseline="0" dirty="0" smtClean="0">
              <a:ln>
                <a:noFill/>
              </a:ln>
              <a:solidFill>
                <a:schemeClr val="tx1"/>
              </a:solidFill>
              <a:effectLst/>
            </a:endParaRPr>
          </a:p>
          <a:p>
            <a:pPr marR="0" lvl="0" indent="0" algn="l" defTabSz="914400" rtl="0" eaLnBrk="0" fontAlgn="base" latinLnBrk="0" hangingPunct="0">
              <a:lnSpc>
                <a:spcPct val="100000"/>
              </a:lnSpc>
              <a:spcBef>
                <a:spcPct val="0"/>
              </a:spcBef>
              <a:spcAft>
                <a:spcPct val="0"/>
              </a:spcAft>
              <a:buClrTx/>
              <a:buSzTx/>
              <a:tabLst/>
            </a:pPr>
            <a:r>
              <a:rPr kumimoji="0" lang="en-US" altLang="en-US" sz="1400" b="0" i="0" u="none" strike="noStrike" cap="none" normalizeH="0" baseline="0" dirty="0" smtClean="0">
                <a:ln>
                  <a:noFill/>
                </a:ln>
                <a:solidFill>
                  <a:schemeClr val="tx1"/>
                </a:solidFill>
                <a:effectLst/>
                <a:ea typeface="Times New Roman" panose="02020603050405020304" pitchFamily="18" charset="0"/>
              </a:rPr>
              <a:t>Can</a:t>
            </a:r>
            <a:r>
              <a:rPr kumimoji="0" lang="en-US" altLang="en-US" sz="1400" b="0" i="0" u="none" strike="noStrike" cap="none" normalizeH="0" dirty="0" smtClean="0">
                <a:ln>
                  <a:noFill/>
                </a:ln>
                <a:solidFill>
                  <a:schemeClr val="tx1"/>
                </a:solidFill>
                <a:effectLst/>
                <a:ea typeface="Times New Roman" panose="02020603050405020304" pitchFamily="18" charset="0"/>
              </a:rPr>
              <a:t> </a:t>
            </a:r>
            <a:r>
              <a:rPr kumimoji="0" lang="en-US" altLang="en-US" sz="1400" b="0" i="0" u="none" strike="noStrike" cap="none" normalizeH="0" baseline="0" dirty="0" smtClean="0">
                <a:ln>
                  <a:noFill/>
                </a:ln>
                <a:solidFill>
                  <a:schemeClr val="tx1"/>
                </a:solidFill>
                <a:effectLst/>
                <a:ea typeface="Times New Roman" panose="02020603050405020304" pitchFamily="18" charset="0"/>
              </a:rPr>
              <a:t>blend</a:t>
            </a:r>
            <a:r>
              <a:rPr kumimoji="0" lang="en-US" altLang="en-US" sz="1400" b="0" i="0" u="none" strike="noStrike" cap="none" normalizeH="0" dirty="0" smtClean="0">
                <a:ln>
                  <a:noFill/>
                </a:ln>
                <a:solidFill>
                  <a:schemeClr val="tx1"/>
                </a:solidFill>
                <a:effectLst/>
                <a:ea typeface="Times New Roman" panose="02020603050405020304" pitchFamily="18" charset="0"/>
              </a:rPr>
              <a:t> small concentration</a:t>
            </a:r>
            <a:r>
              <a:rPr kumimoji="0" lang="en-US" altLang="en-US" sz="1400" b="0" i="0" u="none" strike="noStrike" cap="none" normalizeH="0" baseline="0" dirty="0" smtClean="0">
                <a:ln>
                  <a:noFill/>
                </a:ln>
                <a:solidFill>
                  <a:schemeClr val="tx1"/>
                </a:solidFill>
                <a:effectLst/>
                <a:ea typeface="Times New Roman" panose="02020603050405020304" pitchFamily="18" charset="0"/>
              </a:rPr>
              <a:t> of</a:t>
            </a:r>
            <a:r>
              <a:rPr kumimoji="0" lang="en-US" altLang="en-US" sz="1400" b="0" i="0" u="none" strike="noStrike" cap="none" normalizeH="0" dirty="0" smtClean="0">
                <a:ln>
                  <a:noFill/>
                </a:ln>
                <a:solidFill>
                  <a:schemeClr val="tx1"/>
                </a:solidFill>
                <a:effectLst/>
                <a:ea typeface="Times New Roman" panose="02020603050405020304" pitchFamily="18" charset="0"/>
              </a:rPr>
              <a:t> </a:t>
            </a:r>
            <a:r>
              <a:rPr kumimoji="0" lang="en-US" altLang="en-US" sz="1400" b="0" i="0" u="none" strike="noStrike" cap="none" normalizeH="0" baseline="0" dirty="0" smtClean="0">
                <a:ln>
                  <a:noFill/>
                </a:ln>
                <a:solidFill>
                  <a:schemeClr val="tx1"/>
                </a:solidFill>
                <a:effectLst/>
                <a:ea typeface="Times New Roman" panose="02020603050405020304" pitchFamily="18" charset="0"/>
              </a:rPr>
              <a:t> high refractivity (heavier) SFC or NOVEC </a:t>
            </a:r>
            <a:r>
              <a:rPr kumimoji="0" lang="en-US" altLang="en-US" sz="1400" b="0" i="0" u="none" strike="noStrike" cap="none" normalizeH="0" baseline="0" dirty="0" err="1" smtClean="0">
                <a:ln>
                  <a:noFill/>
                </a:ln>
                <a:solidFill>
                  <a:schemeClr val="tx1"/>
                </a:solidFill>
                <a:effectLst/>
                <a:ea typeface="Times New Roman" panose="02020603050405020304" pitchFamily="18" charset="0"/>
              </a:rPr>
              <a:t>vapour</a:t>
            </a:r>
            <a:r>
              <a:rPr kumimoji="0" lang="en-US" altLang="en-US" sz="1400" b="0" i="0" u="none" strike="noStrike" cap="none" normalizeH="0" baseline="0" dirty="0" smtClean="0">
                <a:ln>
                  <a:noFill/>
                </a:ln>
                <a:solidFill>
                  <a:schemeClr val="tx1"/>
                </a:solidFill>
                <a:effectLst/>
                <a:ea typeface="Times New Roman" panose="02020603050405020304" pitchFamily="18" charset="0"/>
              </a:rPr>
              <a:t> with light transparent gas</a:t>
            </a:r>
          </a:p>
          <a:p>
            <a:pPr marR="0" lvl="0" indent="0" algn="l" defTabSz="914400" rtl="0" eaLnBrk="0" fontAlgn="base" latinLnBrk="0" hangingPunct="0">
              <a:lnSpc>
                <a:spcPct val="100000"/>
              </a:lnSpc>
              <a:spcBef>
                <a:spcPct val="0"/>
              </a:spcBef>
              <a:spcAft>
                <a:spcPct val="0"/>
              </a:spcAft>
              <a:buClrTx/>
              <a:buSzTx/>
              <a:tabLst/>
            </a:pPr>
            <a:r>
              <a:rPr kumimoji="0" lang="en-US" altLang="en-US" sz="1400" b="0" i="0" u="none" strike="noStrike" cap="none" normalizeH="0" baseline="0" dirty="0" smtClean="0">
                <a:ln>
                  <a:noFill/>
                </a:ln>
                <a:solidFill>
                  <a:schemeClr val="tx1"/>
                </a:solidFill>
                <a:effectLst/>
                <a:ea typeface="Times New Roman" panose="02020603050405020304" pitchFamily="18" charset="0"/>
              </a:rPr>
              <a:t> (or gases) for similar optical properties to</a:t>
            </a:r>
            <a:r>
              <a:rPr kumimoji="0" lang="en-US" altLang="en-US" sz="1400" b="0" i="0" u="none" strike="noStrike" cap="none" normalizeH="0" dirty="0" smtClean="0">
                <a:ln>
                  <a:noFill/>
                </a:ln>
                <a:solidFill>
                  <a:schemeClr val="tx1"/>
                </a:solidFill>
                <a:effectLst/>
                <a:ea typeface="Times New Roman" panose="02020603050405020304" pitchFamily="18" charset="0"/>
              </a:rPr>
              <a:t> </a:t>
            </a:r>
            <a:r>
              <a:rPr kumimoji="0" lang="en-US" altLang="en-US" sz="1400" b="0" i="0" u="none" strike="noStrike" cap="none" normalizeH="0" baseline="0" dirty="0" smtClean="0">
                <a:ln>
                  <a:noFill/>
                </a:ln>
                <a:solidFill>
                  <a:schemeClr val="tx1"/>
                </a:solidFill>
                <a:effectLst/>
                <a:ea typeface="Times New Roman" panose="02020603050405020304" pitchFamily="18" charset="0"/>
              </a:rPr>
              <a:t> a lighter SFC at high concentration, but with a lower overall </a:t>
            </a:r>
          </a:p>
          <a:p>
            <a:pPr marR="0" lvl="0" indent="0" algn="l" defTabSz="914400" rtl="0" eaLnBrk="0" fontAlgn="base" latinLnBrk="0" hangingPunct="0">
              <a:lnSpc>
                <a:spcPct val="100000"/>
              </a:lnSpc>
              <a:spcBef>
                <a:spcPct val="0"/>
              </a:spcBef>
              <a:spcAft>
                <a:spcPct val="0"/>
              </a:spcAft>
              <a:buClrTx/>
              <a:buSzTx/>
              <a:tabLst/>
            </a:pPr>
            <a:r>
              <a:rPr kumimoji="0" lang="en-US" altLang="en-US" sz="1400" b="0" i="0" u="none" strike="noStrike" cap="none" normalizeH="0" baseline="0" dirty="0" smtClean="0">
                <a:ln>
                  <a:noFill/>
                </a:ln>
                <a:solidFill>
                  <a:schemeClr val="tx1"/>
                </a:solidFill>
                <a:effectLst/>
                <a:ea typeface="Times New Roman" panose="02020603050405020304" pitchFamily="18" charset="0"/>
              </a:rPr>
              <a:t>GWP load. In this context the replacement of a lighter SFC by a (GWP = 1) “NOVEC” </a:t>
            </a:r>
            <a:r>
              <a:rPr kumimoji="0" lang="en-US" altLang="en-US" sz="1400" b="0" i="0" u="none" strike="noStrike" cap="none" normalizeH="0" baseline="0" dirty="0" err="1" smtClean="0">
                <a:ln>
                  <a:noFill/>
                </a:ln>
                <a:solidFill>
                  <a:schemeClr val="tx1"/>
                </a:solidFill>
                <a:effectLst/>
                <a:ea typeface="Times New Roman" panose="02020603050405020304" pitchFamily="18" charset="0"/>
              </a:rPr>
              <a:t>fluoro</a:t>
            </a:r>
            <a:r>
              <a:rPr kumimoji="0" lang="en-US" altLang="en-US" sz="1400" b="0" i="0" u="none" strike="noStrike" cap="none" normalizeH="0" baseline="0" dirty="0" smtClean="0">
                <a:ln>
                  <a:noFill/>
                </a:ln>
                <a:solidFill>
                  <a:schemeClr val="tx1"/>
                </a:solidFill>
                <a:effectLst/>
                <a:ea typeface="Times New Roman" panose="02020603050405020304" pitchFamily="18" charset="0"/>
              </a:rPr>
              <a:t>-ketone alternative would be ideal, but the </a:t>
            </a:r>
          </a:p>
          <a:p>
            <a:pPr marR="0" lvl="0" indent="0" algn="l" defTabSz="914400" rtl="0" eaLnBrk="0" fontAlgn="base" latinLnBrk="0" hangingPunct="0">
              <a:lnSpc>
                <a:spcPct val="100000"/>
              </a:lnSpc>
              <a:spcBef>
                <a:spcPct val="0"/>
              </a:spcBef>
              <a:spcAft>
                <a:spcPct val="0"/>
              </a:spcAft>
              <a:buClrTx/>
              <a:buSzTx/>
              <a:tabLst/>
            </a:pPr>
            <a:r>
              <a:rPr kumimoji="0" lang="en-US" altLang="en-US" sz="1400" b="0" i="0" u="none" strike="noStrike" cap="none" normalizeH="0" baseline="0" dirty="0" smtClean="0">
                <a:ln>
                  <a:noFill/>
                </a:ln>
                <a:solidFill>
                  <a:schemeClr val="tx1"/>
                </a:solidFill>
                <a:effectLst/>
                <a:ea typeface="Times New Roman" panose="02020603050405020304" pitchFamily="18" charset="0"/>
              </a:rPr>
              <a:t>absence of convenient NOVEC fluids blends of legacy stock heavier SFCs could be considered.  Taking the case of a binary mixture of a </a:t>
            </a:r>
          </a:p>
          <a:p>
            <a:pPr marR="0" lvl="0" indent="0" algn="l" defTabSz="914400" rtl="0" eaLnBrk="0" fontAlgn="base" latinLnBrk="0" hangingPunct="0">
              <a:lnSpc>
                <a:spcPct val="100000"/>
              </a:lnSpc>
              <a:spcBef>
                <a:spcPct val="0"/>
              </a:spcBef>
              <a:spcAft>
                <a:spcPct val="0"/>
              </a:spcAft>
              <a:buClrTx/>
              <a:buSzTx/>
              <a:tabLst/>
            </a:pPr>
            <a:r>
              <a:rPr kumimoji="0" lang="en-US" altLang="en-US" sz="1400" b="0" i="0" u="none" strike="noStrike" cap="none" normalizeH="0" baseline="0" dirty="0" smtClean="0">
                <a:ln>
                  <a:noFill/>
                </a:ln>
                <a:solidFill>
                  <a:schemeClr val="tx1"/>
                </a:solidFill>
                <a:effectLst/>
                <a:ea typeface="Times New Roman" panose="02020603050405020304" pitchFamily="18" charset="0"/>
              </a:rPr>
              <a:t>heavy </a:t>
            </a:r>
            <a:r>
              <a:rPr kumimoji="0" lang="en-US" altLang="en-US" sz="1400" b="0" i="0" u="none" strike="noStrike" cap="none" normalizeH="0" baseline="0" dirty="0" err="1" smtClean="0">
                <a:ln>
                  <a:noFill/>
                </a:ln>
                <a:solidFill>
                  <a:schemeClr val="tx1"/>
                </a:solidFill>
                <a:effectLst/>
                <a:ea typeface="Times New Roman" panose="02020603050405020304" pitchFamily="18" charset="0"/>
              </a:rPr>
              <a:t>fluoro</a:t>
            </a:r>
            <a:r>
              <a:rPr kumimoji="0" lang="en-US" altLang="en-US" sz="1400" b="0" i="0" u="none" strike="noStrike" cap="none" normalizeH="0" baseline="0" dirty="0" smtClean="0">
                <a:ln>
                  <a:noFill/>
                </a:ln>
                <a:solidFill>
                  <a:schemeClr val="tx1"/>
                </a:solidFill>
                <a:effectLst/>
                <a:ea typeface="Times New Roman" panose="02020603050405020304" pitchFamily="18" charset="0"/>
              </a:rPr>
              <a:t>-ketone or SFC </a:t>
            </a:r>
            <a:r>
              <a:rPr kumimoji="0" lang="en-US" altLang="en-US" sz="1400" b="0" i="0" u="none" strike="noStrike" cap="none" normalizeH="0" baseline="0" dirty="0" err="1" smtClean="0">
                <a:ln>
                  <a:noFill/>
                </a:ln>
                <a:solidFill>
                  <a:schemeClr val="tx1"/>
                </a:solidFill>
                <a:effectLst/>
                <a:ea typeface="Times New Roman" panose="02020603050405020304" pitchFamily="18" charset="0"/>
              </a:rPr>
              <a:t>vapour</a:t>
            </a:r>
            <a:r>
              <a:rPr kumimoji="0" lang="en-US" altLang="en-US" sz="1400" b="0" i="0" u="none" strike="noStrike" cap="none" normalizeH="0" baseline="0" dirty="0" smtClean="0">
                <a:ln>
                  <a:noFill/>
                </a:ln>
                <a:solidFill>
                  <a:schemeClr val="tx1"/>
                </a:solidFill>
                <a:effectLst/>
                <a:ea typeface="Times New Roman" panose="02020603050405020304" pitchFamily="18" charset="0"/>
              </a:rPr>
              <a:t> </a:t>
            </a:r>
            <a:r>
              <a:rPr kumimoji="0" lang="en-US" altLang="en-US" sz="1400" b="1" i="1" u="none" strike="noStrike" cap="none" normalizeH="0" baseline="0" dirty="0" smtClean="0">
                <a:ln>
                  <a:noFill/>
                </a:ln>
                <a:solidFill>
                  <a:schemeClr val="tx1"/>
                </a:solidFill>
                <a:effectLst/>
                <a:ea typeface="Times New Roman" panose="02020603050405020304" pitchFamily="18" charset="0"/>
              </a:rPr>
              <a:t>x</a:t>
            </a:r>
            <a:r>
              <a:rPr kumimoji="0" lang="en-US" altLang="en-US" sz="1400" b="0" i="0" u="none" strike="noStrike" cap="none" normalizeH="0" baseline="0" dirty="0" smtClean="0">
                <a:ln>
                  <a:noFill/>
                </a:ln>
                <a:solidFill>
                  <a:schemeClr val="tx1"/>
                </a:solidFill>
                <a:effectLst/>
                <a:ea typeface="Times New Roman" panose="02020603050405020304" pitchFamily="18" charset="0"/>
              </a:rPr>
              <a:t> of refractivity </a:t>
            </a:r>
            <a:r>
              <a:rPr kumimoji="0" lang="en-US" altLang="en-US" sz="1400" b="1" i="1" u="none" strike="noStrike" cap="none" normalizeH="0" baseline="0" dirty="0" smtClean="0">
                <a:ln>
                  <a:noFill/>
                </a:ln>
                <a:solidFill>
                  <a:schemeClr val="tx1"/>
                </a:solidFill>
                <a:effectLst/>
                <a:ea typeface="Times New Roman" panose="02020603050405020304" pitchFamily="18" charset="0"/>
              </a:rPr>
              <a:t>(n-1)</a:t>
            </a:r>
            <a:r>
              <a:rPr kumimoji="0" lang="en-US" altLang="en-US" sz="1400" b="1" i="0" u="none" strike="noStrike" cap="none" normalizeH="0" baseline="-30000" dirty="0" smtClean="0">
                <a:ln>
                  <a:noFill/>
                </a:ln>
                <a:solidFill>
                  <a:schemeClr val="tx1"/>
                </a:solidFill>
                <a:effectLst/>
                <a:ea typeface="Times New Roman" panose="02020603050405020304" pitchFamily="18" charset="0"/>
              </a:rPr>
              <a:t>x</a:t>
            </a:r>
            <a:r>
              <a:rPr kumimoji="0" lang="en-US" altLang="en-US" sz="1400" b="0" i="0" u="none" strike="noStrike" cap="none" normalizeH="0" baseline="0" dirty="0" smtClean="0">
                <a:ln>
                  <a:noFill/>
                </a:ln>
                <a:solidFill>
                  <a:schemeClr val="tx1"/>
                </a:solidFill>
                <a:effectLst/>
                <a:ea typeface="Times New Roman" panose="02020603050405020304" pitchFamily="18" charset="0"/>
              </a:rPr>
              <a:t> a light transparent partner </a:t>
            </a:r>
            <a:r>
              <a:rPr kumimoji="0" lang="en-US" altLang="en-US" sz="1400" b="1" i="1" u="none" strike="noStrike" cap="none" normalizeH="0" baseline="0" dirty="0" smtClean="0">
                <a:ln>
                  <a:noFill/>
                </a:ln>
                <a:solidFill>
                  <a:schemeClr val="tx1"/>
                </a:solidFill>
                <a:effectLst/>
                <a:ea typeface="Times New Roman" panose="02020603050405020304" pitchFamily="18" charset="0"/>
              </a:rPr>
              <a:t>y</a:t>
            </a:r>
            <a:r>
              <a:rPr kumimoji="0" lang="en-US" altLang="en-US" sz="1400" b="0" i="1" u="none" strike="noStrike" cap="none" normalizeH="0" baseline="0" dirty="0" smtClean="0">
                <a:ln>
                  <a:noFill/>
                </a:ln>
                <a:solidFill>
                  <a:schemeClr val="tx1"/>
                </a:solidFill>
                <a:effectLst/>
                <a:ea typeface="Times New Roman" panose="02020603050405020304" pitchFamily="18" charset="0"/>
              </a:rPr>
              <a:t> of </a:t>
            </a:r>
            <a:r>
              <a:rPr kumimoji="0" lang="en-US" altLang="en-US" sz="1400" b="0" i="0" u="none" strike="noStrike" cap="none" normalizeH="0" baseline="0" dirty="0" smtClean="0">
                <a:ln>
                  <a:noFill/>
                </a:ln>
                <a:solidFill>
                  <a:schemeClr val="tx1"/>
                </a:solidFill>
                <a:effectLst/>
                <a:ea typeface="Times New Roman" panose="02020603050405020304" pitchFamily="18" charset="0"/>
              </a:rPr>
              <a:t>refractivity </a:t>
            </a:r>
            <a:r>
              <a:rPr kumimoji="0" lang="en-US" altLang="en-US" sz="1400" b="1" i="1" u="none" strike="noStrike" cap="none" normalizeH="0" baseline="0" dirty="0" smtClean="0">
                <a:ln>
                  <a:noFill/>
                </a:ln>
                <a:solidFill>
                  <a:schemeClr val="tx1"/>
                </a:solidFill>
                <a:effectLst/>
                <a:ea typeface="Times New Roman" panose="02020603050405020304" pitchFamily="18" charset="0"/>
              </a:rPr>
              <a:t>(n-1)</a:t>
            </a:r>
            <a:r>
              <a:rPr kumimoji="0" lang="en-US" altLang="en-US" sz="1400" b="1" i="0" u="none" strike="noStrike" cap="none" normalizeH="0" baseline="-30000" dirty="0" smtClean="0">
                <a:ln>
                  <a:noFill/>
                </a:ln>
                <a:solidFill>
                  <a:schemeClr val="tx1"/>
                </a:solidFill>
                <a:effectLst/>
                <a:ea typeface="Times New Roman" panose="02020603050405020304" pitchFamily="18" charset="0"/>
              </a:rPr>
              <a:t>y</a:t>
            </a:r>
            <a:r>
              <a:rPr kumimoji="0" lang="en-US" altLang="en-US" sz="1400" b="0" i="0" u="none" strike="noStrike" cap="none" normalizeH="0" baseline="-30000" dirty="0" smtClean="0">
                <a:ln>
                  <a:noFill/>
                </a:ln>
                <a:solidFill>
                  <a:schemeClr val="tx1"/>
                </a:solidFill>
                <a:effectLst/>
                <a:ea typeface="Times New Roman" panose="02020603050405020304" pitchFamily="18" charset="0"/>
              </a:rPr>
              <a:t>,</a:t>
            </a:r>
            <a:r>
              <a:rPr kumimoji="0" lang="en-US" altLang="en-US" sz="1400" b="0" i="1" u="none" strike="noStrike" cap="none" normalizeH="0" baseline="0" dirty="0" smtClean="0">
                <a:ln>
                  <a:noFill/>
                </a:ln>
                <a:solidFill>
                  <a:schemeClr val="tx1"/>
                </a:solidFill>
                <a:effectLst/>
                <a:ea typeface="Times New Roman" panose="02020603050405020304" pitchFamily="18" charset="0"/>
              </a:rPr>
              <a:t> </a:t>
            </a:r>
            <a:r>
              <a:rPr kumimoji="0" lang="en-US" altLang="en-US" sz="1400" b="0" i="0" u="none" strike="noStrike" cap="none" normalizeH="0" baseline="0" dirty="0" smtClean="0">
                <a:ln>
                  <a:noFill/>
                </a:ln>
                <a:solidFill>
                  <a:schemeClr val="tx1"/>
                </a:solidFill>
                <a:effectLst/>
                <a:ea typeface="Times New Roman" panose="02020603050405020304" pitchFamily="18" charset="0"/>
              </a:rPr>
              <a:t>the molar concentration, </a:t>
            </a:r>
            <a:r>
              <a:rPr kumimoji="0" lang="en-US" altLang="en-US" sz="1400" b="1" i="1" u="none" strike="noStrike" cap="none" normalizeH="0" baseline="0" dirty="0" err="1" smtClean="0">
                <a:ln>
                  <a:noFill/>
                </a:ln>
                <a:solidFill>
                  <a:schemeClr val="tx1"/>
                </a:solidFill>
                <a:effectLst/>
                <a:ea typeface="Times New Roman" panose="02020603050405020304" pitchFamily="18" charset="0"/>
              </a:rPr>
              <a:t>w</a:t>
            </a:r>
            <a:r>
              <a:rPr kumimoji="0" lang="en-US" altLang="en-US" sz="1400" b="1" i="1" u="none" strike="noStrike" cap="none" normalizeH="0" baseline="-30000" dirty="0" err="1" smtClean="0">
                <a:ln>
                  <a:noFill/>
                </a:ln>
                <a:solidFill>
                  <a:schemeClr val="tx1"/>
                </a:solidFill>
                <a:effectLst/>
                <a:ea typeface="Times New Roman" panose="02020603050405020304" pitchFamily="18" charset="0"/>
              </a:rPr>
              <a:t>x</a:t>
            </a:r>
            <a:r>
              <a:rPr kumimoji="0" lang="en-US" altLang="en-US" sz="1400" b="1" i="0" u="none" strike="noStrike" cap="none" normalizeH="0" baseline="0" dirty="0" smtClean="0">
                <a:ln>
                  <a:noFill/>
                </a:ln>
                <a:solidFill>
                  <a:schemeClr val="tx1"/>
                </a:solidFill>
                <a:effectLst/>
                <a:ea typeface="Times New Roman" panose="02020603050405020304" pitchFamily="18" charset="0"/>
              </a:rPr>
              <a:t>,</a:t>
            </a:r>
            <a:r>
              <a:rPr kumimoji="0" lang="en-US" altLang="en-US" sz="1400" b="0" i="0" u="none" strike="noStrike" cap="none" normalizeH="0" baseline="0" dirty="0" smtClean="0">
                <a:ln>
                  <a:noFill/>
                </a:ln>
                <a:solidFill>
                  <a:schemeClr val="tx1"/>
                </a:solidFill>
                <a:effectLst/>
                <a:ea typeface="Times New Roman" panose="02020603050405020304" pitchFamily="18" charset="0"/>
              </a:rPr>
              <a:t> necessary</a:t>
            </a:r>
          </a:p>
          <a:p>
            <a:pPr marR="0" lvl="0" indent="0" algn="l" defTabSz="914400" rtl="0" eaLnBrk="0" fontAlgn="base" latinLnBrk="0" hangingPunct="0">
              <a:lnSpc>
                <a:spcPct val="100000"/>
              </a:lnSpc>
              <a:spcBef>
                <a:spcPct val="0"/>
              </a:spcBef>
              <a:spcAft>
                <a:spcPct val="0"/>
              </a:spcAft>
              <a:buClrTx/>
              <a:buSzTx/>
              <a:tabLst/>
            </a:pPr>
            <a:r>
              <a:rPr kumimoji="0" lang="en-US" altLang="en-US" sz="1400" b="0" i="0" u="none" strike="noStrike" cap="none" normalizeH="0" baseline="0" dirty="0" smtClean="0">
                <a:ln>
                  <a:noFill/>
                </a:ln>
                <a:solidFill>
                  <a:schemeClr val="tx1"/>
                </a:solidFill>
                <a:effectLst/>
                <a:ea typeface="Times New Roman" panose="02020603050405020304" pitchFamily="18" charset="0"/>
              </a:rPr>
              <a:t> to replicate the</a:t>
            </a:r>
            <a:r>
              <a:rPr kumimoji="0" lang="en-US" altLang="en-US" sz="1400" b="1" i="0" u="none" strike="noStrike" cap="none" normalizeH="0" baseline="0" dirty="0" smtClean="0">
                <a:ln>
                  <a:noFill/>
                </a:ln>
                <a:solidFill>
                  <a:schemeClr val="tx1"/>
                </a:solidFill>
                <a:effectLst/>
                <a:ea typeface="Times New Roman" panose="02020603050405020304" pitchFamily="18" charset="0"/>
              </a:rPr>
              <a:t> </a:t>
            </a:r>
            <a:r>
              <a:rPr kumimoji="0" lang="en-US" altLang="en-US" sz="1400" b="0" i="0" u="none" strike="noStrike" cap="none" normalizeH="0" baseline="0" dirty="0" smtClean="0">
                <a:ln>
                  <a:noFill/>
                </a:ln>
                <a:solidFill>
                  <a:schemeClr val="tx1"/>
                </a:solidFill>
                <a:effectLst/>
                <a:ea typeface="Times New Roman" panose="02020603050405020304" pitchFamily="18" charset="0"/>
              </a:rPr>
              <a:t>refractivity of a light SFC</a:t>
            </a:r>
            <a:r>
              <a:rPr kumimoji="0" lang="en-US" altLang="en-US" sz="1400" b="1" i="0" u="none" strike="noStrike" cap="none" normalizeH="0" baseline="0" dirty="0" smtClean="0">
                <a:ln>
                  <a:noFill/>
                </a:ln>
                <a:solidFill>
                  <a:schemeClr val="tx1"/>
                </a:solidFill>
                <a:effectLst/>
                <a:ea typeface="Times New Roman" panose="02020603050405020304" pitchFamily="18" charset="0"/>
              </a:rPr>
              <a:t> </a:t>
            </a:r>
            <a:r>
              <a:rPr kumimoji="0" lang="en-US" altLang="en-US" sz="1400" b="1" i="1" u="none" strike="noStrike" cap="none" normalizeH="0" baseline="0" dirty="0" smtClean="0">
                <a:ln>
                  <a:noFill/>
                </a:ln>
                <a:solidFill>
                  <a:schemeClr val="tx1"/>
                </a:solidFill>
                <a:effectLst/>
                <a:ea typeface="Times New Roman" panose="02020603050405020304" pitchFamily="18" charset="0"/>
              </a:rPr>
              <a:t>z</a:t>
            </a:r>
            <a:r>
              <a:rPr kumimoji="0" lang="en-US" altLang="en-US" sz="1400" b="1" i="0" u="none" strike="noStrike" cap="none" normalizeH="0" baseline="0" dirty="0" smtClean="0">
                <a:ln>
                  <a:noFill/>
                </a:ln>
                <a:solidFill>
                  <a:schemeClr val="tx1"/>
                </a:solidFill>
                <a:effectLst/>
                <a:ea typeface="Times New Roman" panose="02020603050405020304" pitchFamily="18" charset="0"/>
              </a:rPr>
              <a:t> </a:t>
            </a:r>
            <a:r>
              <a:rPr kumimoji="0" lang="en-US" altLang="en-US" sz="1400" b="0" i="0" u="none" strike="noStrike" cap="none" normalizeH="0" baseline="0" dirty="0" smtClean="0">
                <a:ln>
                  <a:noFill/>
                </a:ln>
                <a:solidFill>
                  <a:schemeClr val="tx1"/>
                </a:solidFill>
                <a:effectLst/>
                <a:ea typeface="Times New Roman" panose="02020603050405020304" pitchFamily="18" charset="0"/>
              </a:rPr>
              <a:t>with refractivity</a:t>
            </a:r>
            <a:r>
              <a:rPr kumimoji="0" lang="en-US" altLang="en-US" sz="1400" b="1" i="0" u="none" strike="noStrike" cap="none" normalizeH="0" baseline="0" dirty="0" smtClean="0">
                <a:ln>
                  <a:noFill/>
                </a:ln>
                <a:solidFill>
                  <a:schemeClr val="tx1"/>
                </a:solidFill>
                <a:effectLst/>
                <a:ea typeface="Times New Roman" panose="02020603050405020304" pitchFamily="18" charset="0"/>
              </a:rPr>
              <a:t> </a:t>
            </a:r>
            <a:r>
              <a:rPr kumimoji="0" lang="en-US" altLang="en-US" sz="1400" b="1" i="1" u="none" strike="noStrike" cap="none" normalizeH="0" baseline="0" dirty="0" smtClean="0">
                <a:ln>
                  <a:noFill/>
                </a:ln>
                <a:solidFill>
                  <a:schemeClr val="tx1"/>
                </a:solidFill>
                <a:effectLst/>
                <a:ea typeface="Times New Roman" panose="02020603050405020304" pitchFamily="18" charset="0"/>
              </a:rPr>
              <a:t>(n-1)</a:t>
            </a:r>
            <a:r>
              <a:rPr kumimoji="0" lang="en-US" altLang="en-US" sz="1400" b="1" i="0" u="none" strike="noStrike" cap="none" normalizeH="0" baseline="-30000" dirty="0" smtClean="0">
                <a:ln>
                  <a:noFill/>
                </a:ln>
                <a:solidFill>
                  <a:schemeClr val="tx1"/>
                </a:solidFill>
                <a:effectLst/>
                <a:ea typeface="Times New Roman" panose="02020603050405020304" pitchFamily="18" charset="0"/>
              </a:rPr>
              <a:t>z</a:t>
            </a:r>
            <a:r>
              <a:rPr kumimoji="0" lang="en-US" altLang="en-US" sz="1400" b="1" i="0" u="none" strike="noStrike" cap="none" normalizeH="0" baseline="0" dirty="0" smtClean="0">
                <a:ln>
                  <a:noFill/>
                </a:ln>
                <a:solidFill>
                  <a:schemeClr val="tx1"/>
                </a:solidFill>
                <a:effectLst/>
                <a:ea typeface="Times New Roman" panose="02020603050405020304" pitchFamily="18" charset="0"/>
              </a:rPr>
              <a:t> </a:t>
            </a:r>
            <a:r>
              <a:rPr kumimoji="0" lang="en-US" altLang="en-US" sz="1400" b="0" i="0" u="none" strike="noStrike" cap="none" normalizeH="0" baseline="0" dirty="0" smtClean="0">
                <a:ln>
                  <a:noFill/>
                </a:ln>
                <a:solidFill>
                  <a:schemeClr val="tx1"/>
                </a:solidFill>
                <a:effectLst/>
                <a:ea typeface="Times New Roman" panose="02020603050405020304" pitchFamily="18" charset="0"/>
              </a:rPr>
              <a:t>can be expressed as:</a:t>
            </a:r>
          </a:p>
          <a:p>
            <a:pPr marR="0" lvl="0" indent="0" algn="l" defTabSz="914400" rtl="0" eaLnBrk="0" fontAlgn="base" latinLnBrk="0" hangingPunct="0">
              <a:lnSpc>
                <a:spcPct val="100000"/>
              </a:lnSpc>
              <a:spcBef>
                <a:spcPct val="0"/>
              </a:spcBef>
              <a:spcAft>
                <a:spcPct val="0"/>
              </a:spcAft>
              <a:buClrTx/>
              <a:buSzTx/>
              <a:tabLst/>
            </a:pPr>
            <a:endParaRPr lang="en-US" altLang="en-US" sz="1400" dirty="0"/>
          </a:p>
          <a:p>
            <a:pPr marL="0" marR="0" lvl="0" indent="150813" algn="l" defTabSz="914400" rtl="0" eaLnBrk="0" fontAlgn="base" latinLnBrk="0" hangingPunct="0">
              <a:lnSpc>
                <a:spcPct val="100000"/>
              </a:lnSpc>
              <a:spcBef>
                <a:spcPct val="0"/>
              </a:spcBef>
              <a:spcAft>
                <a:spcPct val="0"/>
              </a:spcAft>
              <a:buClrTx/>
              <a:buSzTx/>
              <a:buFontTx/>
              <a:buChar char="•"/>
              <a:tabLst/>
            </a:pPr>
            <a:endParaRPr kumimoji="0" lang="en-GB" altLang="en-US" sz="1400" b="0" i="0" u="none" strike="noStrike" cap="none" normalizeH="0" baseline="0" dirty="0" smtClean="0">
              <a:ln>
                <a:noFill/>
              </a:ln>
              <a:solidFill>
                <a:schemeClr val="tx1"/>
              </a:solidFill>
              <a:effectLst/>
            </a:endParaRPr>
          </a:p>
          <a:p>
            <a:pPr marL="0" marR="0" lvl="0" indent="150813" algn="l" defTabSz="914400" rtl="0" eaLnBrk="0" fontAlgn="base" latinLnBrk="0" hangingPunct="0">
              <a:lnSpc>
                <a:spcPct val="100000"/>
              </a:lnSpc>
              <a:spcBef>
                <a:spcPct val="0"/>
              </a:spcBef>
              <a:spcAft>
                <a:spcPct val="0"/>
              </a:spcAft>
              <a:buClrTx/>
              <a:buSzTx/>
              <a:buFontTx/>
              <a:buNone/>
              <a:tabLst/>
            </a:pPr>
            <a:r>
              <a:rPr kumimoji="0" lang="en-GB" altLang="en-US" sz="1400" b="1" i="1" u="none" strike="noStrike" cap="none" normalizeH="0" baseline="0" dirty="0" err="1" smtClean="0">
                <a:ln>
                  <a:noFill/>
                </a:ln>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a:t>wx</a:t>
            </a:r>
            <a:r>
              <a:rPr kumimoji="0" lang="en-GB" altLang="en-US" sz="1400" b="1" i="0" u="none" strike="noStrike" cap="none" normalizeH="0" baseline="0" dirty="0" smtClean="0">
                <a:ln>
                  <a:noFill/>
                </a:ln>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a:t>=((</a:t>
            </a:r>
            <a:r>
              <a:rPr kumimoji="0" lang="en-GB" altLang="en-US" sz="1400" b="1" i="1" u="none" strike="noStrike" cap="none" normalizeH="0" baseline="0" dirty="0" smtClean="0">
                <a:ln>
                  <a:noFill/>
                </a:ln>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a:t>n</a:t>
            </a:r>
            <a:r>
              <a:rPr kumimoji="0" lang="en-GB" altLang="en-US" sz="1400" b="1" i="0" u="none" strike="noStrike" cap="none" normalizeH="0" baseline="0" dirty="0" smtClean="0">
                <a:ln>
                  <a:noFill/>
                </a:ln>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a:t>-1)</a:t>
            </a:r>
            <a:r>
              <a:rPr kumimoji="0" lang="en-GB" altLang="en-US" sz="1400" b="1" i="1" u="none" strike="noStrike" cap="none" normalizeH="0" baseline="0" dirty="0" smtClean="0">
                <a:ln>
                  <a:noFill/>
                </a:ln>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a:t>z</a:t>
            </a:r>
            <a:r>
              <a:rPr kumimoji="0" lang="en-GB" altLang="en-US" sz="1400" b="1" i="0" u="none" strike="noStrike" cap="none" normalizeH="0" baseline="0" dirty="0" smtClean="0">
                <a:ln>
                  <a:noFill/>
                </a:ln>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a:t>-</a:t>
            </a:r>
            <a:r>
              <a:rPr kumimoji="0" lang="en-GB" altLang="en-US" sz="1400" b="1" i="1" u="none" strike="noStrike" cap="none" normalizeH="0" baseline="0" dirty="0" smtClean="0">
                <a:ln>
                  <a:noFill/>
                </a:ln>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a:t>n</a:t>
            </a:r>
            <a:r>
              <a:rPr kumimoji="0" lang="en-GB" altLang="en-US" sz="1400" b="1" i="0" u="none" strike="noStrike" cap="none" normalizeH="0" baseline="0" dirty="0" smtClean="0">
                <a:ln>
                  <a:noFill/>
                </a:ln>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a:t>-1</a:t>
            </a:r>
            <a:r>
              <a:rPr kumimoji="0" lang="en-GB" altLang="en-US" sz="1400" b="1" i="1" u="none" strike="noStrike" cap="none" normalizeH="0" baseline="0" dirty="0" smtClean="0">
                <a:ln>
                  <a:noFill/>
                </a:ln>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a:t>y</a:t>
            </a:r>
            <a:r>
              <a:rPr kumimoji="0" lang="en-GB" altLang="en-US" sz="1400" b="1" i="0" u="none" strike="noStrike" cap="none" normalizeH="0" baseline="0" dirty="0" smtClean="0">
                <a:ln>
                  <a:noFill/>
                </a:ln>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a:t>)(</a:t>
            </a:r>
            <a:r>
              <a:rPr kumimoji="0" lang="en-GB" altLang="en-US" sz="1400" b="1" i="1" u="none" strike="noStrike" cap="none" normalizeH="0" baseline="0" dirty="0" smtClean="0">
                <a:ln>
                  <a:noFill/>
                </a:ln>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a:t>n</a:t>
            </a:r>
            <a:r>
              <a:rPr kumimoji="0" lang="en-GB" altLang="en-US" sz="1400" b="1" i="0" u="none" strike="noStrike" cap="none" normalizeH="0" baseline="0" dirty="0" smtClean="0">
                <a:ln>
                  <a:noFill/>
                </a:ln>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a:t>-1</a:t>
            </a:r>
            <a:r>
              <a:rPr kumimoji="0" lang="en-GB" altLang="en-US" sz="1400" b="1" i="1" u="none" strike="noStrike" cap="none" normalizeH="0" baseline="0" dirty="0" smtClean="0">
                <a:ln>
                  <a:noFill/>
                </a:ln>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a:t>x</a:t>
            </a:r>
            <a:r>
              <a:rPr kumimoji="0" lang="en-GB" altLang="en-US" sz="1400" b="1" i="0" u="none" strike="noStrike" cap="none" normalizeH="0" baseline="0" dirty="0" smtClean="0">
                <a:ln>
                  <a:noFill/>
                </a:ln>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a:t>-</a:t>
            </a:r>
            <a:r>
              <a:rPr kumimoji="0" lang="en-GB" altLang="en-US" sz="1400" b="1" i="1" u="none" strike="noStrike" cap="none" normalizeH="0" baseline="0" dirty="0" smtClean="0">
                <a:ln>
                  <a:noFill/>
                </a:ln>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a:t>n</a:t>
            </a:r>
            <a:r>
              <a:rPr kumimoji="0" lang="en-GB" altLang="en-US" sz="1400" b="1" i="0" u="none" strike="noStrike" cap="none" normalizeH="0" baseline="0" dirty="0" smtClean="0">
                <a:ln>
                  <a:noFill/>
                </a:ln>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a:t>-1</a:t>
            </a:r>
            <a:r>
              <a:rPr kumimoji="0" lang="en-GB" altLang="en-US" sz="1400" b="1" i="1" u="none" strike="noStrike" cap="none" normalizeH="0" baseline="0" dirty="0" smtClean="0">
                <a:ln>
                  <a:noFill/>
                </a:ln>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a:t>y</a:t>
            </a:r>
            <a:r>
              <a:rPr kumimoji="0" lang="en-GB" altLang="en-US" sz="1400" b="1" i="0" u="none" strike="noStrike" cap="none" normalizeH="0" baseline="0" dirty="0" smtClean="0">
                <a:ln>
                  <a:noFill/>
                </a:ln>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a:t>) </a:t>
            </a:r>
            <a:r>
              <a:rPr kumimoji="0" lang="en-GB" altLang="en-US" sz="1400" b="0" i="0" u="none" strike="noStrike" cap="none" normalizeH="0" baseline="0" dirty="0" smtClean="0">
                <a:ln>
                  <a:noFill/>
                </a:ln>
                <a:solidFill>
                  <a:schemeClr val="tx1"/>
                </a:solidFill>
                <a:effectLst/>
                <a:ea typeface="Times New Roman" panose="02020603050405020304" pitchFamily="18" charset="0"/>
              </a:rPr>
              <a:t> </a:t>
            </a:r>
            <a:r>
              <a:rPr kumimoji="0" lang="en-GB" altLang="en-US" sz="1000" b="0"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rPr>
              <a:t>					(3</a:t>
            </a:r>
            <a:r>
              <a:rPr kumimoji="0" lang="en-GB" altLang="en-US" sz="600" b="0" i="0" u="none" strike="noStrike" cap="none" normalizeH="0" baseline="0" dirty="0" smtClean="0">
                <a:ln>
                  <a:noFill/>
                </a:ln>
                <a:solidFill>
                  <a:schemeClr val="tx1"/>
                </a:solidFill>
                <a:effectLst/>
                <a:latin typeface="Arial" panose="020B0604020202020204" pitchFamily="34" charset="0"/>
              </a:rPr>
              <a:t> </a:t>
            </a:r>
          </a:p>
          <a:p>
            <a:pPr marL="0" marR="0" lvl="0" indent="150813" algn="l" defTabSz="914400" rtl="0" eaLnBrk="0" fontAlgn="base" latinLnBrk="0" hangingPunct="0">
              <a:lnSpc>
                <a:spcPct val="100000"/>
              </a:lnSpc>
              <a:spcBef>
                <a:spcPct val="0"/>
              </a:spcBef>
              <a:spcAft>
                <a:spcPct val="0"/>
              </a:spcAft>
              <a:buClrTx/>
              <a:buSzTx/>
              <a:buFontTx/>
              <a:buNone/>
              <a:tabLst/>
            </a:pPr>
            <a:endParaRPr kumimoji="0" lang="en-GB" altLang="en-US" sz="1800" b="0" i="0" u="none" strike="noStrike" cap="none" normalizeH="0" baseline="0" dirty="0" smtClean="0">
              <a:ln>
                <a:noFill/>
              </a:ln>
              <a:solidFill>
                <a:schemeClr val="tx1"/>
              </a:solidFill>
              <a:effectLst/>
              <a:latin typeface="Arial" panose="020B0604020202020204" pitchFamily="34" charset="0"/>
            </a:endParaRPr>
          </a:p>
        </p:txBody>
      </p:sp>
      <mc:AlternateContent xmlns:mc="http://schemas.openxmlformats.org/markup-compatibility/2006" xmlns:a14="http://schemas.microsoft.com/office/drawing/2010/main">
        <mc:Choice Requires="a14">
          <p:sp>
            <p:nvSpPr>
              <p:cNvPr id="22" name="Rectangle 1"/>
              <p:cNvSpPr>
                <a:spLocks noChangeArrowheads="1"/>
              </p:cNvSpPr>
              <p:nvPr/>
            </p:nvSpPr>
            <p:spPr bwMode="auto">
              <a:xfrm>
                <a:off x="147444" y="4787849"/>
                <a:ext cx="12541709" cy="1939249"/>
              </a:xfrm>
              <a:prstGeom prst="rect">
                <a:avLst/>
              </a:prstGeom>
              <a:noFill/>
              <a:ln>
                <a:noFill/>
              </a:ln>
              <a:effectLst/>
              <a:extLst>
                <a:ext uri="{909E8E84-426E-40DD-AFC4-6F175D3DCCD1}">
                  <a14:hiddenFill>
                    <a:solidFill>
                      <a:schemeClr val="accent1"/>
                    </a:solidFill>
                  </a14:hiddenFill>
                </a:ext>
                <a:ext uri="{91240B29-F687-4F45-9708-019B960494DF}">
                  <a14:hiddenLine w="9525">
                    <a:solidFill>
                      <a:schemeClr val="tx1"/>
                    </a:solidFill>
                    <a:miter lim="800000"/>
                    <a:headEnd/>
                    <a:tailEnd/>
                  </a14:hiddenLine>
                </a:ext>
                <a:ext uri="{AF507438-7753-43E0-B8FC-AC1667EBCBE1}">
                  <a14:hiddenEffects>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50813"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algn="l" defTabSz="914400" rtl="0" eaLnBrk="0" fontAlgn="base" latinLnBrk="0" hangingPunct="0">
                  <a:lnSpc>
                    <a:spcPct val="100000"/>
                  </a:lnSpc>
                  <a:spcBef>
                    <a:spcPct val="0"/>
                  </a:spcBef>
                  <a:spcAft>
                    <a:spcPct val="0"/>
                  </a:spcAft>
                  <a:buClrTx/>
                  <a:buSzTx/>
                  <a:tabLst/>
                </a:pPr>
                <a:r>
                  <a:rPr kumimoji="0" lang="en-US" altLang="en-US" sz="2000" b="1" i="0" u="none" strike="noStrike" cap="none" normalizeH="0" baseline="0" dirty="0" smtClean="0">
                    <a:ln>
                      <a:noFill/>
                    </a:ln>
                    <a:solidFill>
                      <a:srgbClr val="C00000"/>
                    </a:solidFill>
                    <a:effectLst/>
                    <a:latin typeface="Calibri" panose="020F0502020204030204" pitchFamily="34" charset="0"/>
                    <a:ea typeface="Times New Roman" panose="02020603050405020304" pitchFamily="18" charset="0"/>
                    <a:cs typeface="Calibri" panose="020F0502020204030204" pitchFamily="34" charset="0"/>
                  </a:rPr>
                  <a:t>Can</a:t>
                </a:r>
                <a:r>
                  <a:rPr kumimoji="0" lang="en-US" altLang="en-US" sz="2000" b="1" i="0" u="none" strike="noStrike" cap="none" normalizeH="0" dirty="0" smtClean="0">
                    <a:ln>
                      <a:noFill/>
                    </a:ln>
                    <a:solidFill>
                      <a:srgbClr val="C00000"/>
                    </a:solidFill>
                    <a:effectLst/>
                    <a:latin typeface="Calibri" panose="020F0502020204030204" pitchFamily="34" charset="0"/>
                    <a:ea typeface="Times New Roman" panose="02020603050405020304" pitchFamily="18" charset="0"/>
                    <a:cs typeface="Calibri" panose="020F0502020204030204" pitchFamily="34" charset="0"/>
                  </a:rPr>
                  <a:t> </a:t>
                </a:r>
                <a:r>
                  <a:rPr kumimoji="0" lang="en-US" altLang="en-US" sz="2000" b="1" i="0" u="none" strike="noStrike" cap="none" normalizeH="0" baseline="0" dirty="0" smtClean="0">
                    <a:ln>
                      <a:noFill/>
                    </a:ln>
                    <a:solidFill>
                      <a:srgbClr val="C00000"/>
                    </a:solidFill>
                    <a:effectLst/>
                    <a:latin typeface="Calibri" panose="020F0502020204030204" pitchFamily="34" charset="0"/>
                    <a:ea typeface="Times New Roman" panose="02020603050405020304" pitchFamily="18" charset="0"/>
                    <a:cs typeface="Calibri" panose="020F0502020204030204" pitchFamily="34" charset="0"/>
                  </a:rPr>
                  <a:t>blend</a:t>
                </a:r>
                <a:r>
                  <a:rPr kumimoji="0" lang="en-US" altLang="en-US" sz="2000" b="1" i="0" u="none" strike="noStrike" cap="none" normalizeH="0" dirty="0" smtClean="0">
                    <a:ln>
                      <a:noFill/>
                    </a:ln>
                    <a:solidFill>
                      <a:srgbClr val="C00000"/>
                    </a:solidFill>
                    <a:effectLst/>
                    <a:latin typeface="Calibri" panose="020F0502020204030204" pitchFamily="34" charset="0"/>
                    <a:ea typeface="Times New Roman" panose="02020603050405020304" pitchFamily="18" charset="0"/>
                    <a:cs typeface="Calibri" panose="020F0502020204030204" pitchFamily="34" charset="0"/>
                  </a:rPr>
                  <a:t> small concentration</a:t>
                </a:r>
                <a:r>
                  <a:rPr kumimoji="0" lang="en-US" altLang="en-US" sz="2000" b="1" i="0" u="none" strike="noStrike" cap="none" normalizeH="0" baseline="0" dirty="0" smtClean="0">
                    <a:ln>
                      <a:noFill/>
                    </a:ln>
                    <a:solidFill>
                      <a:srgbClr val="C00000"/>
                    </a:solidFill>
                    <a:effectLst/>
                    <a:latin typeface="Calibri" panose="020F0502020204030204" pitchFamily="34" charset="0"/>
                    <a:ea typeface="Times New Roman" panose="02020603050405020304" pitchFamily="18" charset="0"/>
                    <a:cs typeface="Calibri" panose="020F0502020204030204" pitchFamily="34" charset="0"/>
                  </a:rPr>
                  <a:t> </a:t>
                </a:r>
                <a:r>
                  <a:rPr lang="en-GB" altLang="en-US" sz="2000" b="1" i="1" dirty="0" err="1" smtClean="0">
                    <a:solidFill>
                      <a:srgbClr val="7030A0"/>
                    </a:solidFill>
                    <a:latin typeface="Symbol" panose="05050102010706020507" pitchFamily="18" charset="2"/>
                    <a:ea typeface="Times New Roman" panose="02020603050405020304" pitchFamily="18" charset="0"/>
                    <a:cs typeface="Calibri" panose="020F0502020204030204" pitchFamily="34" charset="0"/>
                  </a:rPr>
                  <a:t>w</a:t>
                </a:r>
                <a:r>
                  <a:rPr lang="en-GB" altLang="en-US" sz="2000" b="1" i="1" baseline="-25000" dirty="0" err="1" smtClean="0">
                    <a:solidFill>
                      <a:srgbClr val="7030A0"/>
                    </a:solidFill>
                    <a:latin typeface="Calibri" panose="020F0502020204030204" pitchFamily="34" charset="0"/>
                    <a:ea typeface="Times New Roman" panose="02020603050405020304" pitchFamily="18" charset="0"/>
                    <a:cs typeface="Calibri" panose="020F0502020204030204" pitchFamily="34" charset="0"/>
                  </a:rPr>
                  <a:t>x</a:t>
                </a:r>
                <a:r>
                  <a:rPr lang="en-GB" altLang="en-US" sz="2000" b="1" i="1" dirty="0" smtClean="0">
                    <a:solidFill>
                      <a:srgbClr val="C00000"/>
                    </a:solidFill>
                    <a:latin typeface="Calibri" panose="020F0502020204030204" pitchFamily="34" charset="0"/>
                    <a:ea typeface="Times New Roman" panose="02020603050405020304" pitchFamily="18" charset="0"/>
                    <a:cs typeface="Calibri" panose="020F0502020204030204" pitchFamily="34" charset="0"/>
                  </a:rPr>
                  <a:t>  </a:t>
                </a:r>
                <a:r>
                  <a:rPr kumimoji="0" lang="en-US" altLang="en-US" sz="2000" b="1" i="0" u="none" strike="noStrike" cap="none" normalizeH="0" baseline="0" dirty="0" smtClean="0">
                    <a:ln>
                      <a:noFill/>
                    </a:ln>
                    <a:solidFill>
                      <a:srgbClr val="C00000"/>
                    </a:solidFill>
                    <a:effectLst/>
                    <a:latin typeface="Calibri" panose="020F0502020204030204" pitchFamily="34" charset="0"/>
                    <a:ea typeface="Times New Roman" panose="02020603050405020304" pitchFamily="18" charset="0"/>
                    <a:cs typeface="Calibri" panose="020F0502020204030204" pitchFamily="34" charset="0"/>
                  </a:rPr>
                  <a:t>of</a:t>
                </a:r>
                <a:r>
                  <a:rPr kumimoji="0" lang="en-US" altLang="en-US" sz="2000" b="1" i="0" u="none" strike="noStrike" cap="none" normalizeH="0" dirty="0" smtClean="0">
                    <a:ln>
                      <a:noFill/>
                    </a:ln>
                    <a:solidFill>
                      <a:srgbClr val="C00000"/>
                    </a:solidFill>
                    <a:effectLst/>
                    <a:latin typeface="Calibri" panose="020F0502020204030204" pitchFamily="34" charset="0"/>
                    <a:ea typeface="Times New Roman" panose="02020603050405020304" pitchFamily="18" charset="0"/>
                    <a:cs typeface="Calibri" panose="020F0502020204030204" pitchFamily="34" charset="0"/>
                  </a:rPr>
                  <a:t> </a:t>
                </a:r>
                <a:r>
                  <a:rPr lang="en-US" altLang="en-US" sz="2000" b="1" dirty="0">
                    <a:solidFill>
                      <a:srgbClr val="C00000"/>
                    </a:solidFill>
                    <a:latin typeface="Calibri" panose="020F0502020204030204" pitchFamily="34" charset="0"/>
                    <a:ea typeface="Times New Roman" panose="02020603050405020304" pitchFamily="18" charset="0"/>
                    <a:cs typeface="Calibri" panose="020F0502020204030204" pitchFamily="34" charset="0"/>
                  </a:rPr>
                  <a:t>(heavier) SFC or </a:t>
                </a:r>
                <a:r>
                  <a:rPr lang="en-US" altLang="en-US" sz="2000" b="1" dirty="0" smtClean="0">
                    <a:solidFill>
                      <a:srgbClr val="C00000"/>
                    </a:solidFill>
                    <a:latin typeface="Calibri" panose="020F0502020204030204" pitchFamily="34" charset="0"/>
                    <a:ea typeface="Times New Roman" panose="02020603050405020304" pitchFamily="18" charset="0"/>
                    <a:cs typeface="Calibri" panose="020F0502020204030204" pitchFamily="34" charset="0"/>
                  </a:rPr>
                  <a:t>NOVEC® </a:t>
                </a:r>
                <a:r>
                  <a:rPr lang="en-US" altLang="en-US" sz="2000" b="1" dirty="0" err="1" smtClean="0">
                    <a:solidFill>
                      <a:srgbClr val="C00000"/>
                    </a:solidFill>
                    <a:latin typeface="Calibri" panose="020F0502020204030204" pitchFamily="34" charset="0"/>
                    <a:ea typeface="Times New Roman" panose="02020603050405020304" pitchFamily="18" charset="0"/>
                    <a:cs typeface="Calibri" panose="020F0502020204030204" pitchFamily="34" charset="0"/>
                  </a:rPr>
                  <a:t>vapour</a:t>
                </a:r>
                <a:r>
                  <a:rPr lang="en-US" altLang="en-US" sz="2000" b="1" dirty="0" smtClean="0">
                    <a:solidFill>
                      <a:srgbClr val="C00000"/>
                    </a:solidFill>
                    <a:latin typeface="Calibri" panose="020F0502020204030204" pitchFamily="34" charset="0"/>
                    <a:ea typeface="Times New Roman" panose="02020603050405020304" pitchFamily="18" charset="0"/>
                    <a:cs typeface="Calibri" panose="020F0502020204030204" pitchFamily="34" charset="0"/>
                  </a:rPr>
                  <a:t> of </a:t>
                </a:r>
                <a:r>
                  <a:rPr kumimoji="0" lang="en-US" altLang="en-US" sz="2000" b="1" i="0" u="none" strike="noStrike" cap="none" normalizeH="0" baseline="0" dirty="0" smtClean="0">
                    <a:ln>
                      <a:noFill/>
                    </a:ln>
                    <a:solidFill>
                      <a:srgbClr val="C00000"/>
                    </a:solidFill>
                    <a:effectLst/>
                    <a:latin typeface="Calibri" panose="020F0502020204030204" pitchFamily="34" charset="0"/>
                    <a:ea typeface="Times New Roman" panose="02020603050405020304" pitchFamily="18" charset="0"/>
                    <a:cs typeface="Calibri" panose="020F0502020204030204" pitchFamily="34" charset="0"/>
                  </a:rPr>
                  <a:t>high </a:t>
                </a:r>
              </a:p>
              <a:p>
                <a:pPr marR="0" lvl="0" indent="0" algn="l" defTabSz="914400" rtl="0" eaLnBrk="0" fontAlgn="base" latinLnBrk="0" hangingPunct="0">
                  <a:lnSpc>
                    <a:spcPct val="100000"/>
                  </a:lnSpc>
                  <a:spcBef>
                    <a:spcPct val="0"/>
                  </a:spcBef>
                  <a:spcAft>
                    <a:spcPct val="0"/>
                  </a:spcAft>
                  <a:buClrTx/>
                  <a:buSzTx/>
                  <a:tabLst/>
                </a:pPr>
                <a:r>
                  <a:rPr kumimoji="0" lang="en-US" altLang="en-US" sz="2000" b="1" i="0" u="none" strike="noStrike" cap="none" normalizeH="0" baseline="0" dirty="0" smtClean="0">
                    <a:ln>
                      <a:noFill/>
                    </a:ln>
                    <a:solidFill>
                      <a:srgbClr val="C00000"/>
                    </a:solidFill>
                    <a:effectLst/>
                    <a:latin typeface="Calibri" panose="020F0502020204030204" pitchFamily="34" charset="0"/>
                    <a:ea typeface="Times New Roman" panose="02020603050405020304" pitchFamily="18" charset="0"/>
                    <a:cs typeface="Calibri" panose="020F0502020204030204" pitchFamily="34" charset="0"/>
                  </a:rPr>
                  <a:t>refractivity </a:t>
                </a:r>
                <a:r>
                  <a:rPr lang="en-US" altLang="en-US" sz="2000" b="1" dirty="0" smtClean="0">
                    <a:solidFill>
                      <a:srgbClr val="7030A0"/>
                    </a:solidFill>
                    <a:latin typeface="Calibri" panose="020F0502020204030204" pitchFamily="34" charset="0"/>
                    <a:ea typeface="Times New Roman" panose="02020603050405020304" pitchFamily="18" charset="0"/>
                    <a:cs typeface="Calibri" panose="020F0502020204030204" pitchFamily="34" charset="0"/>
                  </a:rPr>
                  <a:t> </a:t>
                </a:r>
                <a:r>
                  <a:rPr lang="en-US" altLang="en-US" sz="2000" b="1" i="1" dirty="0">
                    <a:solidFill>
                      <a:srgbClr val="7030A0"/>
                    </a:solidFill>
                    <a:latin typeface="Calibri" panose="020F0502020204030204" pitchFamily="34" charset="0"/>
                    <a:ea typeface="Times New Roman" panose="02020603050405020304" pitchFamily="18" charset="0"/>
                    <a:cs typeface="Calibri" panose="020F0502020204030204" pitchFamily="34" charset="0"/>
                  </a:rPr>
                  <a:t>(n-1)</a:t>
                </a:r>
                <a:r>
                  <a:rPr lang="en-US" altLang="en-US" sz="2000" b="1" baseline="-30000" dirty="0">
                    <a:solidFill>
                      <a:srgbClr val="7030A0"/>
                    </a:solidFill>
                    <a:latin typeface="Calibri" panose="020F0502020204030204" pitchFamily="34" charset="0"/>
                    <a:ea typeface="Times New Roman" panose="02020603050405020304" pitchFamily="18" charset="0"/>
                    <a:cs typeface="Calibri" panose="020F0502020204030204" pitchFamily="34" charset="0"/>
                  </a:rPr>
                  <a:t>x</a:t>
                </a:r>
                <a:r>
                  <a:rPr lang="en-US" altLang="en-US" sz="2000" b="1" dirty="0">
                    <a:solidFill>
                      <a:srgbClr val="7030A0"/>
                    </a:solidFill>
                    <a:latin typeface="Calibri" panose="020F0502020204030204" pitchFamily="34" charset="0"/>
                    <a:ea typeface="Times New Roman" panose="02020603050405020304" pitchFamily="18" charset="0"/>
                    <a:cs typeface="Calibri" panose="020F0502020204030204" pitchFamily="34" charset="0"/>
                  </a:rPr>
                  <a:t> </a:t>
                </a:r>
                <a:r>
                  <a:rPr lang="en-US" altLang="en-US" sz="2000" b="1" dirty="0" smtClean="0">
                    <a:solidFill>
                      <a:srgbClr val="7030A0"/>
                    </a:solidFill>
                    <a:latin typeface="Calibri" panose="020F0502020204030204" pitchFamily="34" charset="0"/>
                    <a:ea typeface="Times New Roman" panose="02020603050405020304" pitchFamily="18" charset="0"/>
                    <a:cs typeface="Calibri" panose="020F0502020204030204" pitchFamily="34" charset="0"/>
                  </a:rPr>
                  <a:t> </a:t>
                </a:r>
                <a:r>
                  <a:rPr lang="en-US" altLang="en-US" sz="2000" b="1" dirty="0" smtClean="0">
                    <a:solidFill>
                      <a:srgbClr val="C00000"/>
                    </a:solidFill>
                    <a:latin typeface="Calibri" panose="020F0502020204030204" pitchFamily="34" charset="0"/>
                    <a:ea typeface="Times New Roman" panose="02020603050405020304" pitchFamily="18" charset="0"/>
                    <a:cs typeface="Calibri" panose="020F0502020204030204" pitchFamily="34" charset="0"/>
                  </a:rPr>
                  <a:t>with </a:t>
                </a:r>
                <a:r>
                  <a:rPr lang="en-GB" altLang="en-US" sz="2000" b="1" i="1" dirty="0" err="1" smtClean="0">
                    <a:solidFill>
                      <a:srgbClr val="7030A0"/>
                    </a:solidFill>
                    <a:latin typeface="Symbol" panose="05050102010706020507" pitchFamily="18" charset="2"/>
                    <a:ea typeface="Times New Roman" panose="02020603050405020304" pitchFamily="18" charset="0"/>
                    <a:cs typeface="Calibri" panose="020F0502020204030204" pitchFamily="34" charset="0"/>
                  </a:rPr>
                  <a:t>w</a:t>
                </a:r>
                <a:r>
                  <a:rPr lang="en-GB" altLang="en-US" sz="2000" b="1" i="1" baseline="-25000" dirty="0" err="1" smtClean="0">
                    <a:solidFill>
                      <a:srgbClr val="7030A0"/>
                    </a:solidFill>
                    <a:latin typeface="Calibri" panose="020F0502020204030204" pitchFamily="34" charset="0"/>
                    <a:ea typeface="Times New Roman" panose="02020603050405020304" pitchFamily="18" charset="0"/>
                    <a:cs typeface="Calibri" panose="020F0502020204030204" pitchFamily="34" charset="0"/>
                  </a:rPr>
                  <a:t>y</a:t>
                </a:r>
                <a:r>
                  <a:rPr lang="en-GB" altLang="en-US" sz="2000" b="1" i="1" dirty="0" smtClean="0">
                    <a:solidFill>
                      <a:srgbClr val="C00000"/>
                    </a:solidFill>
                    <a:latin typeface="Calibri" panose="020F0502020204030204" pitchFamily="34" charset="0"/>
                    <a:ea typeface="Times New Roman" panose="02020603050405020304" pitchFamily="18" charset="0"/>
                    <a:cs typeface="Calibri" panose="020F0502020204030204" pitchFamily="34" charset="0"/>
                  </a:rPr>
                  <a:t> </a:t>
                </a:r>
                <a:r>
                  <a:rPr kumimoji="0" lang="en-US" altLang="en-US" sz="2000" b="1" i="0" u="none" strike="noStrike" cap="none" normalizeH="0" baseline="0" dirty="0" smtClean="0">
                    <a:ln>
                      <a:noFill/>
                    </a:ln>
                    <a:solidFill>
                      <a:srgbClr val="C00000"/>
                    </a:solidFill>
                    <a:effectLst/>
                    <a:latin typeface="Calibri" panose="020F0502020204030204" pitchFamily="34" charset="0"/>
                    <a:ea typeface="Times New Roman" panose="02020603050405020304" pitchFamily="18" charset="0"/>
                    <a:cs typeface="Calibri" panose="020F0502020204030204" pitchFamily="34" charset="0"/>
                  </a:rPr>
                  <a:t>of light transparent gas to substitute the refractivity </a:t>
                </a:r>
                <a:r>
                  <a:rPr lang="en-US" altLang="en-US" sz="2000" b="1" i="1" dirty="0">
                    <a:solidFill>
                      <a:srgbClr val="7030A0"/>
                    </a:solidFill>
                    <a:latin typeface="Calibri" panose="020F0502020204030204" pitchFamily="34" charset="0"/>
                    <a:ea typeface="Times New Roman" panose="02020603050405020304" pitchFamily="18" charset="0"/>
                    <a:cs typeface="Calibri" panose="020F0502020204030204" pitchFamily="34" charset="0"/>
                  </a:rPr>
                  <a:t>(</a:t>
                </a:r>
                <a:r>
                  <a:rPr lang="en-US" altLang="en-US" sz="2000" b="1" i="1" dirty="0" smtClean="0">
                    <a:solidFill>
                      <a:srgbClr val="7030A0"/>
                    </a:solidFill>
                    <a:latin typeface="Calibri" panose="020F0502020204030204" pitchFamily="34" charset="0"/>
                    <a:ea typeface="Times New Roman" panose="02020603050405020304" pitchFamily="18" charset="0"/>
                    <a:cs typeface="Calibri" panose="020F0502020204030204" pitchFamily="34" charset="0"/>
                  </a:rPr>
                  <a:t>n-1)</a:t>
                </a:r>
                <a:r>
                  <a:rPr lang="en-US" altLang="en-US" sz="2000" b="1" baseline="-30000" dirty="0" smtClean="0">
                    <a:solidFill>
                      <a:srgbClr val="7030A0"/>
                    </a:solidFill>
                    <a:latin typeface="Calibri" panose="020F0502020204030204" pitchFamily="34" charset="0"/>
                    <a:ea typeface="Times New Roman" panose="02020603050405020304" pitchFamily="18" charset="0"/>
                    <a:cs typeface="Calibri" panose="020F0502020204030204" pitchFamily="34" charset="0"/>
                  </a:rPr>
                  <a:t>z</a:t>
                </a:r>
                <a:r>
                  <a:rPr lang="en-US" altLang="en-US" sz="2000" b="1" dirty="0" smtClean="0">
                    <a:solidFill>
                      <a:srgbClr val="7030A0"/>
                    </a:solidFill>
                    <a:latin typeface="Calibri" panose="020F0502020204030204" pitchFamily="34" charset="0"/>
                    <a:ea typeface="Times New Roman" panose="02020603050405020304" pitchFamily="18" charset="0"/>
                    <a:cs typeface="Calibri" panose="020F0502020204030204" pitchFamily="34" charset="0"/>
                  </a:rPr>
                  <a:t> </a:t>
                </a:r>
              </a:p>
              <a:p>
                <a:pPr marR="0" lvl="0" indent="0" algn="l" defTabSz="914400" rtl="0" eaLnBrk="0" fontAlgn="base" latinLnBrk="0" hangingPunct="0">
                  <a:lnSpc>
                    <a:spcPct val="100000"/>
                  </a:lnSpc>
                  <a:spcBef>
                    <a:spcPct val="0"/>
                  </a:spcBef>
                  <a:spcAft>
                    <a:spcPct val="0"/>
                  </a:spcAft>
                  <a:buClrTx/>
                  <a:buSzTx/>
                  <a:tabLst/>
                </a:pPr>
                <a:r>
                  <a:rPr kumimoji="0" lang="en-US" altLang="en-US" sz="2000" b="1" i="0" u="none" strike="noStrike" cap="none" normalizeH="0" baseline="0" dirty="0" smtClean="0">
                    <a:ln>
                      <a:noFill/>
                    </a:ln>
                    <a:solidFill>
                      <a:srgbClr val="C00000"/>
                    </a:solidFill>
                    <a:effectLst/>
                    <a:latin typeface="Calibri" panose="020F0502020204030204" pitchFamily="34" charset="0"/>
                    <a:ea typeface="Times New Roman" panose="02020603050405020304" pitchFamily="18" charset="0"/>
                    <a:cs typeface="Calibri" panose="020F0502020204030204" pitchFamily="34" charset="0"/>
                  </a:rPr>
                  <a:t>to</a:t>
                </a:r>
                <a:r>
                  <a:rPr kumimoji="0" lang="en-US" altLang="en-US" sz="2000" b="1" i="0" u="none" strike="noStrike" cap="none" normalizeH="0" dirty="0" smtClean="0">
                    <a:ln>
                      <a:noFill/>
                    </a:ln>
                    <a:solidFill>
                      <a:srgbClr val="C00000"/>
                    </a:solidFill>
                    <a:effectLst/>
                    <a:latin typeface="Calibri" panose="020F0502020204030204" pitchFamily="34" charset="0"/>
                    <a:ea typeface="Times New Roman" panose="02020603050405020304" pitchFamily="18" charset="0"/>
                    <a:cs typeface="Calibri" panose="020F0502020204030204" pitchFamily="34" charset="0"/>
                  </a:rPr>
                  <a:t> </a:t>
                </a:r>
                <a:r>
                  <a:rPr kumimoji="0" lang="en-US" altLang="en-US" sz="2000" b="1" i="0" u="none" strike="noStrike" cap="none" normalizeH="0" baseline="0" dirty="0" smtClean="0">
                    <a:ln>
                      <a:noFill/>
                    </a:ln>
                    <a:solidFill>
                      <a:srgbClr val="C00000"/>
                    </a:solidFill>
                    <a:effectLst/>
                    <a:latin typeface="Calibri" panose="020F0502020204030204" pitchFamily="34" charset="0"/>
                    <a:ea typeface="Times New Roman" panose="02020603050405020304" pitchFamily="18" charset="0"/>
                    <a:cs typeface="Calibri" panose="020F0502020204030204" pitchFamily="34" charset="0"/>
                  </a:rPr>
                  <a:t>a lighter SFC at high concentration</a:t>
                </a:r>
                <a:r>
                  <a:rPr kumimoji="0" lang="en-US" altLang="en-US" sz="2000" b="1" i="0" u="none" strike="noStrike" cap="none" normalizeH="0" dirty="0" smtClean="0">
                    <a:ln>
                      <a:noFill/>
                    </a:ln>
                    <a:solidFill>
                      <a:srgbClr val="C00000"/>
                    </a:solidFill>
                    <a:effectLst/>
                    <a:latin typeface="Calibri" panose="020F0502020204030204" pitchFamily="34" charset="0"/>
                    <a:ea typeface="Times New Roman" panose="02020603050405020304" pitchFamily="18" charset="0"/>
                    <a:cs typeface="Calibri" panose="020F0502020204030204" pitchFamily="34" charset="0"/>
                  </a:rPr>
                  <a:t> – to achieve a</a:t>
                </a:r>
                <a:r>
                  <a:rPr kumimoji="0" lang="en-US" altLang="en-US" sz="2000" b="1" i="0" u="none" strike="noStrike" cap="none" normalizeH="0" baseline="0" dirty="0" smtClean="0">
                    <a:ln>
                      <a:noFill/>
                    </a:ln>
                    <a:solidFill>
                      <a:srgbClr val="C00000"/>
                    </a:solidFill>
                    <a:effectLst/>
                    <a:latin typeface="Calibri" panose="020F0502020204030204" pitchFamily="34" charset="0"/>
                    <a:ea typeface="Times New Roman" panose="02020603050405020304" pitchFamily="18" charset="0"/>
                    <a:cs typeface="Calibri" panose="020F0502020204030204" pitchFamily="34" charset="0"/>
                  </a:rPr>
                  <a:t> lower overall </a:t>
                </a:r>
                <a:r>
                  <a:rPr kumimoji="0" lang="en-US" altLang="en-US" sz="2000" b="1" i="0" u="none" strike="noStrike" cap="none" normalizeH="0" dirty="0" smtClean="0">
                    <a:ln>
                      <a:noFill/>
                    </a:ln>
                    <a:solidFill>
                      <a:srgbClr val="C00000"/>
                    </a:solidFill>
                    <a:effectLst/>
                    <a:latin typeface="Calibri" panose="020F0502020204030204" pitchFamily="34" charset="0"/>
                    <a:ea typeface="Times New Roman" panose="02020603050405020304" pitchFamily="18" charset="0"/>
                    <a:cs typeface="Calibri" panose="020F0502020204030204" pitchFamily="34" charset="0"/>
                  </a:rPr>
                  <a:t> </a:t>
                </a:r>
                <a:r>
                  <a:rPr kumimoji="0" lang="en-US" altLang="en-US" sz="2000" b="1" i="0" u="none" strike="noStrike" cap="none" normalizeH="0" baseline="0" dirty="0" smtClean="0">
                    <a:ln>
                      <a:noFill/>
                    </a:ln>
                    <a:solidFill>
                      <a:srgbClr val="C00000"/>
                    </a:solidFill>
                    <a:effectLst/>
                    <a:latin typeface="Calibri" panose="020F0502020204030204" pitchFamily="34" charset="0"/>
                    <a:ea typeface="Times New Roman" panose="02020603050405020304" pitchFamily="18" charset="0"/>
                    <a:cs typeface="Calibri" panose="020F0502020204030204" pitchFamily="34" charset="0"/>
                  </a:rPr>
                  <a:t>GWP load.</a:t>
                </a:r>
              </a:p>
              <a:p>
                <a:pPr lvl="0" indent="0"/>
                <a:r>
                  <a:rPr kumimoji="0" lang="en-US" altLang="en-US" sz="2000" b="1" i="1" u="none" strike="noStrike" cap="none" normalizeH="0" baseline="0" dirty="0" smtClean="0">
                    <a:ln>
                      <a:noFill/>
                    </a:ln>
                    <a:solidFill>
                      <a:srgbClr val="C00000"/>
                    </a:solidFill>
                    <a:effectLst/>
                    <a:latin typeface="Symbol" panose="05050102010706020507" pitchFamily="18" charset="2"/>
                    <a:cs typeface="Calibri" panose="020F0502020204030204" pitchFamily="34" charset="0"/>
                  </a:rPr>
                  <a:t>			</a:t>
                </a:r>
                <a:r>
                  <a:rPr kumimoji="0" lang="en-US" altLang="en-US" sz="2400" b="1" i="1" u="none" strike="noStrike" cap="none" normalizeH="0" baseline="0" dirty="0" err="1" smtClean="0">
                    <a:ln>
                      <a:noFill/>
                    </a:ln>
                    <a:solidFill>
                      <a:srgbClr val="7030A0"/>
                    </a:solidFill>
                    <a:effectLst/>
                    <a:latin typeface="Symbol" panose="05050102010706020507" pitchFamily="18" charset="2"/>
                    <a:cs typeface="Calibri" panose="020F0502020204030204" pitchFamily="34" charset="0"/>
                  </a:rPr>
                  <a:t>w</a:t>
                </a:r>
                <a:r>
                  <a:rPr kumimoji="0" lang="en-US" altLang="en-US" sz="2400" b="1" i="1" u="none" strike="noStrike" cap="none" normalizeH="0" baseline="-25000" dirty="0" err="1" smtClean="0">
                    <a:ln>
                      <a:noFill/>
                    </a:ln>
                    <a:solidFill>
                      <a:srgbClr val="7030A0"/>
                    </a:solidFill>
                    <a:effectLst/>
                    <a:cs typeface="Calibri" panose="020F0502020204030204" pitchFamily="34" charset="0"/>
                  </a:rPr>
                  <a:t>x</a:t>
                </a:r>
                <a:r>
                  <a:rPr kumimoji="0" lang="en-US" altLang="en-US" sz="2400" b="1" i="1" u="none" strike="noStrike" cap="none" normalizeH="0" baseline="0" dirty="0" smtClean="0">
                    <a:ln>
                      <a:noFill/>
                    </a:ln>
                    <a:solidFill>
                      <a:srgbClr val="C00000"/>
                    </a:solidFill>
                    <a:effectLst/>
                    <a:cs typeface="Calibri" panose="020F0502020204030204" pitchFamily="34" charset="0"/>
                  </a:rPr>
                  <a:t> = </a:t>
                </a:r>
                <a14:m>
                  <m:oMath xmlns:m="http://schemas.openxmlformats.org/officeDocument/2006/math">
                    <m:f>
                      <m:fPr>
                        <m:ctrlPr>
                          <a:rPr kumimoji="0" lang="en-US" altLang="en-US" sz="2400" b="1" i="1" u="none" strike="noStrike" cap="none" normalizeH="0" baseline="0" smtClean="0">
                            <a:ln>
                              <a:noFill/>
                            </a:ln>
                            <a:solidFill>
                              <a:srgbClr val="C00000"/>
                            </a:solidFill>
                            <a:effectLst/>
                            <a:latin typeface="Cambria Math" panose="02040503050406030204" pitchFamily="18" charset="0"/>
                            <a:cs typeface="Calibri" panose="020F0502020204030204" pitchFamily="34" charset="0"/>
                          </a:rPr>
                        </m:ctrlPr>
                      </m:fPr>
                      <m:num>
                        <m:sSub>
                          <m:sSubPr>
                            <m:ctrlPr>
                              <a:rPr kumimoji="0" lang="en-US" altLang="en-US" sz="2400" b="1" i="1" u="none" strike="noStrike" cap="none" normalizeH="0" baseline="0" smtClean="0">
                                <a:ln>
                                  <a:noFill/>
                                </a:ln>
                                <a:solidFill>
                                  <a:srgbClr val="C00000"/>
                                </a:solidFill>
                                <a:effectLst/>
                                <a:latin typeface="Cambria Math" panose="02040503050406030204" pitchFamily="18" charset="0"/>
                                <a:cs typeface="Calibri" panose="020F0502020204030204" pitchFamily="34" charset="0"/>
                              </a:rPr>
                            </m:ctrlPr>
                          </m:sSubPr>
                          <m:e>
                            <m:sSub>
                              <m:sSubPr>
                                <m:ctrlPr>
                                  <a:rPr kumimoji="0" lang="en-GB" altLang="en-US" sz="2400" b="1" i="1" u="none" strike="noStrike" cap="none" normalizeH="0" baseline="0" smtClean="0">
                                    <a:ln>
                                      <a:noFill/>
                                    </a:ln>
                                    <a:solidFill>
                                      <a:srgbClr val="C00000"/>
                                    </a:solidFill>
                                    <a:effectLst/>
                                    <a:latin typeface="Cambria Math" panose="02040503050406030204" pitchFamily="18" charset="0"/>
                                    <a:cs typeface="Calibri" panose="020F0502020204030204" pitchFamily="34" charset="0"/>
                                  </a:rPr>
                                </m:ctrlPr>
                              </m:sSubPr>
                              <m:e>
                                <m:r>
                                  <a:rPr kumimoji="0" lang="en-GB" altLang="en-US" sz="2400" b="1" i="1" u="none" strike="noStrike" cap="none" normalizeH="0" baseline="0" smtClean="0">
                                    <a:ln>
                                      <a:noFill/>
                                    </a:ln>
                                    <a:solidFill>
                                      <a:srgbClr val="C00000"/>
                                    </a:solidFill>
                                    <a:effectLst/>
                                    <a:latin typeface="Cambria Math" panose="02040503050406030204" pitchFamily="18" charset="0"/>
                                    <a:cs typeface="Calibri" panose="020F0502020204030204" pitchFamily="34" charset="0"/>
                                  </a:rPr>
                                  <m:t>(</m:t>
                                </m:r>
                                <m:r>
                                  <a:rPr kumimoji="0" lang="en-GB" altLang="en-US" sz="2400" b="1" i="1" u="none" strike="noStrike" cap="none" normalizeH="0" baseline="0" smtClean="0">
                                    <a:ln>
                                      <a:noFill/>
                                    </a:ln>
                                    <a:solidFill>
                                      <a:srgbClr val="C00000"/>
                                    </a:solidFill>
                                    <a:effectLst/>
                                    <a:latin typeface="Cambria Math" panose="02040503050406030204" pitchFamily="18" charset="0"/>
                                    <a:cs typeface="Calibri" panose="020F0502020204030204" pitchFamily="34" charset="0"/>
                                  </a:rPr>
                                  <m:t>𝒏</m:t>
                                </m:r>
                                <m:r>
                                  <a:rPr kumimoji="0" lang="en-GB" altLang="en-US" sz="2400" b="1" i="1" u="none" strike="noStrike" cap="none" normalizeH="0" baseline="0" smtClean="0">
                                    <a:ln>
                                      <a:noFill/>
                                    </a:ln>
                                    <a:solidFill>
                                      <a:srgbClr val="C00000"/>
                                    </a:solidFill>
                                    <a:effectLst/>
                                    <a:latin typeface="Cambria Math" panose="02040503050406030204" pitchFamily="18" charset="0"/>
                                    <a:cs typeface="Calibri" panose="020F0502020204030204" pitchFamily="34" charset="0"/>
                                  </a:rPr>
                                  <m:t>−</m:t>
                                </m:r>
                                <m:r>
                                  <a:rPr kumimoji="0" lang="en-GB" altLang="en-US" sz="2400" b="1" i="1" u="none" strike="noStrike" cap="none" normalizeH="0" baseline="0" smtClean="0">
                                    <a:ln>
                                      <a:noFill/>
                                    </a:ln>
                                    <a:solidFill>
                                      <a:srgbClr val="C00000"/>
                                    </a:solidFill>
                                    <a:effectLst/>
                                    <a:latin typeface="Cambria Math" panose="02040503050406030204" pitchFamily="18" charset="0"/>
                                    <a:cs typeface="Calibri" panose="020F0502020204030204" pitchFamily="34" charset="0"/>
                                  </a:rPr>
                                  <m:t>𝟏</m:t>
                                </m:r>
                                <m:r>
                                  <a:rPr kumimoji="0" lang="en-GB" altLang="en-US" sz="2400" b="1" i="1" u="none" strike="noStrike" cap="none" normalizeH="0" baseline="0" smtClean="0">
                                    <a:ln>
                                      <a:noFill/>
                                    </a:ln>
                                    <a:solidFill>
                                      <a:srgbClr val="C00000"/>
                                    </a:solidFill>
                                    <a:effectLst/>
                                    <a:latin typeface="Cambria Math" panose="02040503050406030204" pitchFamily="18" charset="0"/>
                                    <a:cs typeface="Calibri" panose="020F0502020204030204" pitchFamily="34" charset="0"/>
                                  </a:rPr>
                                  <m:t>)</m:t>
                                </m:r>
                              </m:e>
                              <m:sub>
                                <m:r>
                                  <a:rPr kumimoji="0" lang="en-GB" altLang="en-US" sz="2400" b="1" i="1" u="none" strike="noStrike" cap="none" normalizeH="0" baseline="0" smtClean="0">
                                    <a:ln>
                                      <a:noFill/>
                                    </a:ln>
                                    <a:solidFill>
                                      <a:srgbClr val="C00000"/>
                                    </a:solidFill>
                                    <a:effectLst/>
                                    <a:latin typeface="Cambria Math" panose="02040503050406030204" pitchFamily="18" charset="0"/>
                                    <a:cs typeface="Calibri" panose="020F0502020204030204" pitchFamily="34" charset="0"/>
                                  </a:rPr>
                                  <m:t>𝒛</m:t>
                                </m:r>
                              </m:sub>
                            </m:sSub>
                            <m:r>
                              <a:rPr kumimoji="0" lang="en-GB" altLang="en-US" sz="2400" b="1" i="1" u="none" strike="noStrike" cap="none" normalizeH="0" baseline="0" smtClean="0">
                                <a:ln>
                                  <a:noFill/>
                                </a:ln>
                                <a:solidFill>
                                  <a:srgbClr val="C00000"/>
                                </a:solidFill>
                                <a:effectLst/>
                                <a:latin typeface="Cambria Math" panose="02040503050406030204" pitchFamily="18" charset="0"/>
                                <a:cs typeface="Calibri" panose="020F0502020204030204" pitchFamily="34" charset="0"/>
                              </a:rPr>
                              <m:t>−(</m:t>
                            </m:r>
                            <m:r>
                              <a:rPr kumimoji="0" lang="en-GB" altLang="en-US" sz="2400" b="1" i="1" u="none" strike="noStrike" cap="none" normalizeH="0" baseline="0" smtClean="0">
                                <a:ln>
                                  <a:noFill/>
                                </a:ln>
                                <a:solidFill>
                                  <a:srgbClr val="C00000"/>
                                </a:solidFill>
                                <a:effectLst/>
                                <a:latin typeface="Cambria Math" panose="02040503050406030204" pitchFamily="18" charset="0"/>
                                <a:cs typeface="Calibri" panose="020F0502020204030204" pitchFamily="34" charset="0"/>
                              </a:rPr>
                              <m:t>𝒏</m:t>
                            </m:r>
                            <m:r>
                              <a:rPr kumimoji="0" lang="en-GB" altLang="en-US" sz="2400" b="1" i="1" u="none" strike="noStrike" cap="none" normalizeH="0" baseline="0" smtClean="0">
                                <a:ln>
                                  <a:noFill/>
                                </a:ln>
                                <a:solidFill>
                                  <a:srgbClr val="C00000"/>
                                </a:solidFill>
                                <a:effectLst/>
                                <a:latin typeface="Cambria Math" panose="02040503050406030204" pitchFamily="18" charset="0"/>
                                <a:cs typeface="Calibri" panose="020F0502020204030204" pitchFamily="34" charset="0"/>
                              </a:rPr>
                              <m:t>−</m:t>
                            </m:r>
                            <m:r>
                              <a:rPr kumimoji="0" lang="en-GB" altLang="en-US" sz="2400" b="1" i="1" u="none" strike="noStrike" cap="none" normalizeH="0" baseline="0" smtClean="0">
                                <a:ln>
                                  <a:noFill/>
                                </a:ln>
                                <a:solidFill>
                                  <a:srgbClr val="C00000"/>
                                </a:solidFill>
                                <a:effectLst/>
                                <a:latin typeface="Cambria Math" panose="02040503050406030204" pitchFamily="18" charset="0"/>
                                <a:cs typeface="Calibri" panose="020F0502020204030204" pitchFamily="34" charset="0"/>
                              </a:rPr>
                              <m:t>𝟏</m:t>
                            </m:r>
                            <m:r>
                              <a:rPr kumimoji="0" lang="en-GB" altLang="en-US" sz="2400" b="1" i="1" u="none" strike="noStrike" cap="none" normalizeH="0" baseline="0" smtClean="0">
                                <a:ln>
                                  <a:noFill/>
                                </a:ln>
                                <a:solidFill>
                                  <a:srgbClr val="C00000"/>
                                </a:solidFill>
                                <a:effectLst/>
                                <a:latin typeface="Cambria Math" panose="02040503050406030204" pitchFamily="18" charset="0"/>
                                <a:cs typeface="Calibri" panose="020F0502020204030204" pitchFamily="34" charset="0"/>
                              </a:rPr>
                              <m:t>)</m:t>
                            </m:r>
                          </m:e>
                          <m:sub>
                            <m:r>
                              <a:rPr kumimoji="0" lang="en-GB" altLang="en-US" sz="2400" b="1" i="1" u="none" strike="noStrike" cap="none" normalizeH="0" baseline="0" smtClean="0">
                                <a:ln>
                                  <a:noFill/>
                                </a:ln>
                                <a:solidFill>
                                  <a:srgbClr val="C00000"/>
                                </a:solidFill>
                                <a:effectLst/>
                                <a:latin typeface="Cambria Math" panose="02040503050406030204" pitchFamily="18" charset="0"/>
                                <a:cs typeface="Calibri" panose="020F0502020204030204" pitchFamily="34" charset="0"/>
                              </a:rPr>
                              <m:t>𝒚</m:t>
                            </m:r>
                          </m:sub>
                        </m:sSub>
                      </m:num>
                      <m:den>
                        <m:sSub>
                          <m:sSubPr>
                            <m:ctrlPr>
                              <a:rPr kumimoji="0" lang="en-US" altLang="en-US" sz="2400" b="1" i="1" u="none" strike="noStrike" cap="none" normalizeH="0" baseline="0" smtClean="0">
                                <a:ln>
                                  <a:noFill/>
                                </a:ln>
                                <a:solidFill>
                                  <a:srgbClr val="C00000"/>
                                </a:solidFill>
                                <a:effectLst/>
                                <a:latin typeface="Cambria Math" panose="02040503050406030204" pitchFamily="18" charset="0"/>
                                <a:cs typeface="Calibri" panose="020F0502020204030204" pitchFamily="34" charset="0"/>
                              </a:rPr>
                            </m:ctrlPr>
                          </m:sSubPr>
                          <m:e>
                            <m:r>
                              <a:rPr kumimoji="0" lang="en-GB" altLang="en-US" sz="2400" b="1" i="1" u="none" strike="noStrike" cap="none" normalizeH="0" baseline="0" smtClean="0">
                                <a:ln>
                                  <a:noFill/>
                                </a:ln>
                                <a:solidFill>
                                  <a:srgbClr val="C00000"/>
                                </a:solidFill>
                                <a:effectLst/>
                                <a:latin typeface="Cambria Math" panose="02040503050406030204" pitchFamily="18" charset="0"/>
                                <a:cs typeface="Calibri" panose="020F0502020204030204" pitchFamily="34" charset="0"/>
                              </a:rPr>
                              <m:t> </m:t>
                            </m:r>
                            <m:sSub>
                              <m:sSubPr>
                                <m:ctrlPr>
                                  <a:rPr kumimoji="0" lang="en-GB" altLang="en-US" sz="2400" b="1" i="1" u="none" strike="noStrike" cap="none" normalizeH="0" baseline="0" smtClean="0">
                                    <a:ln>
                                      <a:noFill/>
                                    </a:ln>
                                    <a:solidFill>
                                      <a:srgbClr val="C00000"/>
                                    </a:solidFill>
                                    <a:effectLst/>
                                    <a:latin typeface="Cambria Math" panose="02040503050406030204" pitchFamily="18" charset="0"/>
                                    <a:cs typeface="Calibri" panose="020F0502020204030204" pitchFamily="34" charset="0"/>
                                  </a:rPr>
                                </m:ctrlPr>
                              </m:sSubPr>
                              <m:e>
                                <m:d>
                                  <m:dPr>
                                    <m:ctrlPr>
                                      <a:rPr kumimoji="0" lang="en-GB" altLang="en-US" sz="2400" b="1" i="1" u="none" strike="noStrike" cap="none" normalizeH="0" baseline="0" smtClean="0">
                                        <a:ln>
                                          <a:noFill/>
                                        </a:ln>
                                        <a:solidFill>
                                          <a:srgbClr val="C00000"/>
                                        </a:solidFill>
                                        <a:effectLst/>
                                        <a:latin typeface="Cambria Math" panose="02040503050406030204" pitchFamily="18" charset="0"/>
                                        <a:cs typeface="Calibri" panose="020F0502020204030204" pitchFamily="34" charset="0"/>
                                      </a:rPr>
                                    </m:ctrlPr>
                                  </m:dPr>
                                  <m:e>
                                    <m:r>
                                      <a:rPr kumimoji="0" lang="en-GB" altLang="en-US" sz="2400" b="1" i="1" u="none" strike="noStrike" cap="none" normalizeH="0" baseline="0" smtClean="0">
                                        <a:ln>
                                          <a:noFill/>
                                        </a:ln>
                                        <a:solidFill>
                                          <a:srgbClr val="C00000"/>
                                        </a:solidFill>
                                        <a:effectLst/>
                                        <a:latin typeface="Cambria Math" panose="02040503050406030204" pitchFamily="18" charset="0"/>
                                        <a:cs typeface="Calibri" panose="020F0502020204030204" pitchFamily="34" charset="0"/>
                                      </a:rPr>
                                      <m:t>𝒏</m:t>
                                    </m:r>
                                    <m:r>
                                      <a:rPr kumimoji="0" lang="en-GB" altLang="en-US" sz="2400" b="1" i="1" u="none" strike="noStrike" cap="none" normalizeH="0" baseline="0" smtClean="0">
                                        <a:ln>
                                          <a:noFill/>
                                        </a:ln>
                                        <a:solidFill>
                                          <a:srgbClr val="C00000"/>
                                        </a:solidFill>
                                        <a:effectLst/>
                                        <a:latin typeface="Cambria Math" panose="02040503050406030204" pitchFamily="18" charset="0"/>
                                        <a:cs typeface="Calibri" panose="020F0502020204030204" pitchFamily="34" charset="0"/>
                                      </a:rPr>
                                      <m:t>−</m:t>
                                    </m:r>
                                    <m:r>
                                      <a:rPr kumimoji="0" lang="en-GB" altLang="en-US" sz="2400" b="1" i="1" u="none" strike="noStrike" cap="none" normalizeH="0" baseline="0" smtClean="0">
                                        <a:ln>
                                          <a:noFill/>
                                        </a:ln>
                                        <a:solidFill>
                                          <a:srgbClr val="C00000"/>
                                        </a:solidFill>
                                        <a:effectLst/>
                                        <a:latin typeface="Cambria Math" panose="02040503050406030204" pitchFamily="18" charset="0"/>
                                        <a:cs typeface="Calibri" panose="020F0502020204030204" pitchFamily="34" charset="0"/>
                                      </a:rPr>
                                      <m:t>𝟏</m:t>
                                    </m:r>
                                  </m:e>
                                </m:d>
                              </m:e>
                              <m:sub>
                                <m:r>
                                  <a:rPr kumimoji="0" lang="en-GB" altLang="en-US" sz="2400" b="1" i="1" u="none" strike="noStrike" cap="none" normalizeH="0" baseline="0" smtClean="0">
                                    <a:ln>
                                      <a:noFill/>
                                    </a:ln>
                                    <a:solidFill>
                                      <a:srgbClr val="C00000"/>
                                    </a:solidFill>
                                    <a:effectLst/>
                                    <a:latin typeface="Cambria Math" panose="02040503050406030204" pitchFamily="18" charset="0"/>
                                    <a:cs typeface="Calibri" panose="020F0502020204030204" pitchFamily="34" charset="0"/>
                                  </a:rPr>
                                  <m:t>𝒙</m:t>
                                </m:r>
                              </m:sub>
                            </m:sSub>
                            <m:r>
                              <a:rPr kumimoji="0" lang="en-GB" altLang="en-US" sz="2400" b="1" i="1" u="none" strike="noStrike" cap="none" normalizeH="0" baseline="0" smtClean="0">
                                <a:ln>
                                  <a:noFill/>
                                </a:ln>
                                <a:solidFill>
                                  <a:srgbClr val="C00000"/>
                                </a:solidFill>
                                <a:effectLst/>
                                <a:latin typeface="Cambria Math" panose="02040503050406030204" pitchFamily="18" charset="0"/>
                                <a:cs typeface="Calibri" panose="020F0502020204030204" pitchFamily="34" charset="0"/>
                              </a:rPr>
                              <m:t>−(</m:t>
                            </m:r>
                            <m:r>
                              <a:rPr kumimoji="0" lang="en-GB" altLang="en-US" sz="2400" b="1" i="1" u="none" strike="noStrike" cap="none" normalizeH="0" baseline="0" smtClean="0">
                                <a:ln>
                                  <a:noFill/>
                                </a:ln>
                                <a:solidFill>
                                  <a:srgbClr val="C00000"/>
                                </a:solidFill>
                                <a:effectLst/>
                                <a:latin typeface="Cambria Math" panose="02040503050406030204" pitchFamily="18" charset="0"/>
                                <a:cs typeface="Calibri" panose="020F0502020204030204" pitchFamily="34" charset="0"/>
                              </a:rPr>
                              <m:t>𝒏</m:t>
                            </m:r>
                            <m:r>
                              <a:rPr kumimoji="0" lang="en-GB" altLang="en-US" sz="2400" b="1" i="1" u="none" strike="noStrike" cap="none" normalizeH="0" baseline="0" smtClean="0">
                                <a:ln>
                                  <a:noFill/>
                                </a:ln>
                                <a:solidFill>
                                  <a:srgbClr val="C00000"/>
                                </a:solidFill>
                                <a:effectLst/>
                                <a:latin typeface="Cambria Math" panose="02040503050406030204" pitchFamily="18" charset="0"/>
                                <a:cs typeface="Calibri" panose="020F0502020204030204" pitchFamily="34" charset="0"/>
                              </a:rPr>
                              <m:t>−</m:t>
                            </m:r>
                            <m:r>
                              <a:rPr kumimoji="0" lang="en-GB" altLang="en-US" sz="2400" b="1" i="1" u="none" strike="noStrike" cap="none" normalizeH="0" baseline="0" smtClean="0">
                                <a:ln>
                                  <a:noFill/>
                                </a:ln>
                                <a:solidFill>
                                  <a:srgbClr val="C00000"/>
                                </a:solidFill>
                                <a:effectLst/>
                                <a:latin typeface="Cambria Math" panose="02040503050406030204" pitchFamily="18" charset="0"/>
                                <a:cs typeface="Calibri" panose="020F0502020204030204" pitchFamily="34" charset="0"/>
                              </a:rPr>
                              <m:t>𝟏</m:t>
                            </m:r>
                            <m:r>
                              <a:rPr kumimoji="0" lang="en-GB" altLang="en-US" sz="2400" b="1" i="1" u="none" strike="noStrike" cap="none" normalizeH="0" baseline="0" smtClean="0">
                                <a:ln>
                                  <a:noFill/>
                                </a:ln>
                                <a:solidFill>
                                  <a:srgbClr val="C00000"/>
                                </a:solidFill>
                                <a:effectLst/>
                                <a:latin typeface="Cambria Math" panose="02040503050406030204" pitchFamily="18" charset="0"/>
                                <a:cs typeface="Calibri" panose="020F0502020204030204" pitchFamily="34" charset="0"/>
                              </a:rPr>
                              <m:t>)</m:t>
                            </m:r>
                          </m:e>
                          <m:sub>
                            <m:r>
                              <a:rPr kumimoji="0" lang="en-GB" altLang="en-US" sz="2400" b="1" i="1" u="none" strike="noStrike" cap="none" normalizeH="0" baseline="0" smtClean="0">
                                <a:ln>
                                  <a:noFill/>
                                </a:ln>
                                <a:solidFill>
                                  <a:srgbClr val="C00000"/>
                                </a:solidFill>
                                <a:effectLst/>
                                <a:latin typeface="Cambria Math" panose="02040503050406030204" pitchFamily="18" charset="0"/>
                                <a:cs typeface="Calibri" panose="020F0502020204030204" pitchFamily="34" charset="0"/>
                              </a:rPr>
                              <m:t>𝒚</m:t>
                            </m:r>
                          </m:sub>
                        </m:sSub>
                      </m:den>
                    </m:f>
                  </m:oMath>
                </a14:m>
                <a:endParaRPr kumimoji="0" lang="en-GB" altLang="en-US" sz="2400" b="0" i="0" u="none" strike="noStrike" cap="none" normalizeH="0" baseline="0" dirty="0" smtClean="0">
                  <a:ln>
                    <a:noFill/>
                  </a:ln>
                  <a:solidFill>
                    <a:schemeClr val="tx1"/>
                  </a:solidFill>
                  <a:effectLst/>
                </a:endParaRPr>
              </a:p>
              <a:p>
                <a:pPr marL="0" marR="0" lvl="0" indent="150813" algn="l" defTabSz="914400" rtl="0" eaLnBrk="0" fontAlgn="base" latinLnBrk="0" hangingPunct="0">
                  <a:lnSpc>
                    <a:spcPct val="100000"/>
                  </a:lnSpc>
                  <a:spcBef>
                    <a:spcPct val="0"/>
                  </a:spcBef>
                  <a:spcAft>
                    <a:spcPct val="0"/>
                  </a:spcAft>
                  <a:buClrTx/>
                  <a:buSzTx/>
                  <a:buFontTx/>
                  <a:buNone/>
                  <a:tabLst/>
                </a:pPr>
                <a:endParaRPr kumimoji="0" lang="en-GB" altLang="en-US" sz="1800" b="0" i="0" u="none" strike="noStrike" cap="none" normalizeH="0" baseline="0" dirty="0" smtClean="0">
                  <a:ln>
                    <a:noFill/>
                  </a:ln>
                  <a:solidFill>
                    <a:schemeClr val="tx1"/>
                  </a:solidFill>
                  <a:effectLst/>
                  <a:latin typeface="Arial" panose="020B0604020202020204" pitchFamily="34" charset="0"/>
                </a:endParaRPr>
              </a:p>
            </p:txBody>
          </p:sp>
        </mc:Choice>
        <mc:Fallback xmlns="">
          <p:sp>
            <p:nvSpPr>
              <p:cNvPr id="22" name="Rectangle 1"/>
              <p:cNvSpPr>
                <a:spLocks noRot="1" noChangeAspect="1" noMove="1" noResize="1" noEditPoints="1" noAdjustHandles="1" noChangeArrowheads="1" noChangeShapeType="1" noTextEdit="1"/>
              </p:cNvSpPr>
              <p:nvPr/>
            </p:nvSpPr>
            <p:spPr bwMode="auto">
              <a:xfrm>
                <a:off x="147444" y="4787849"/>
                <a:ext cx="12541709" cy="1939249"/>
              </a:xfrm>
              <a:prstGeom prst="rect">
                <a:avLst/>
              </a:prstGeom>
              <a:blipFill>
                <a:blip r:embed="rId5"/>
                <a:stretch>
                  <a:fillRect l="-486" t="-1881"/>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fr-FR">
                    <a:noFill/>
                  </a:rPr>
                  <a:t> </a:t>
                </a:r>
              </a:p>
            </p:txBody>
          </p:sp>
        </mc:Fallback>
      </mc:AlternateContent>
      <p:sp>
        <p:nvSpPr>
          <p:cNvPr id="24" name="Rectangle 23"/>
          <p:cNvSpPr/>
          <p:nvPr/>
        </p:nvSpPr>
        <p:spPr>
          <a:xfrm>
            <a:off x="6912313" y="1044278"/>
            <a:ext cx="832737" cy="1077218"/>
          </a:xfrm>
          <a:prstGeom prst="rect">
            <a:avLst/>
          </a:prstGeom>
        </p:spPr>
        <p:txBody>
          <a:bodyPr wrap="square">
            <a:spAutoFit/>
          </a:bodyPr>
          <a:lstStyle/>
          <a:p>
            <a:r>
              <a:rPr lang="en-US" altLang="en-US" sz="3200" b="1" i="1" dirty="0" err="1" smtClean="0">
                <a:solidFill>
                  <a:srgbClr val="7030A0"/>
                </a:solidFill>
                <a:latin typeface="Calibri" panose="020F0502020204030204" pitchFamily="34" charset="0"/>
                <a:ea typeface="Times New Roman" panose="02020603050405020304" pitchFamily="18" charset="0"/>
                <a:cs typeface="Calibri" panose="020F0502020204030204" pitchFamily="34" charset="0"/>
              </a:rPr>
              <a:t>V,</a:t>
            </a:r>
            <a:r>
              <a:rPr lang="en-US" altLang="en-US" sz="3200" b="1" i="1" dirty="0" err="1" smtClean="0">
                <a:solidFill>
                  <a:srgbClr val="7030A0"/>
                </a:solidFill>
                <a:latin typeface="Symbol" panose="05050102010706020507" pitchFamily="18" charset="2"/>
                <a:ea typeface="Times New Roman" panose="02020603050405020304" pitchFamily="18" charset="0"/>
                <a:cs typeface="Calibri" panose="020F0502020204030204" pitchFamily="34" charset="0"/>
              </a:rPr>
              <a:t>r</a:t>
            </a:r>
            <a:endParaRPr lang="en-US" altLang="en-US" sz="3200" b="1" i="1" dirty="0" smtClean="0">
              <a:solidFill>
                <a:srgbClr val="7030A0"/>
              </a:solidFill>
              <a:latin typeface="Symbol" panose="05050102010706020507" pitchFamily="18" charset="2"/>
              <a:ea typeface="Times New Roman" panose="02020603050405020304" pitchFamily="18" charset="0"/>
              <a:cs typeface="Calibri" panose="020F0502020204030204" pitchFamily="34" charset="0"/>
            </a:endParaRPr>
          </a:p>
          <a:p>
            <a:r>
              <a:rPr lang="en-US" altLang="en-US" sz="3200" b="1" dirty="0" smtClean="0">
                <a:solidFill>
                  <a:srgbClr val="7030A0"/>
                </a:solidFill>
                <a:latin typeface="Calibri" panose="020F0502020204030204" pitchFamily="34" charset="0"/>
                <a:ea typeface="Times New Roman" panose="02020603050405020304" pitchFamily="18" charset="0"/>
                <a:cs typeface="Calibri" panose="020F0502020204030204" pitchFamily="34" charset="0"/>
              </a:rPr>
              <a:t> </a:t>
            </a:r>
            <a:endParaRPr lang="fr-FR" sz="3200" dirty="0"/>
          </a:p>
        </p:txBody>
      </p:sp>
    </p:spTree>
    <p:extLst>
      <p:ext uri="{BB962C8B-B14F-4D97-AF65-F5344CB8AC3E}">
        <p14:creationId xmlns:p14="http://schemas.microsoft.com/office/powerpoint/2010/main" val="38540007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0-#ppt_w/2"/>
                                          </p:val>
                                        </p:tav>
                                        <p:tav tm="100000">
                                          <p:val>
                                            <p:strVal val="#ppt_x"/>
                                          </p:val>
                                        </p:tav>
                                      </p:tavLst>
                                    </p:anim>
                                    <p:anim calcmode="lin" valueType="num">
                                      <p:cBhvr additive="base">
                                        <p:cTn id="8" dur="500" fill="hold"/>
                                        <p:tgtEl>
                                          <p:spTgt spid="19"/>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20"/>
                                        </p:tgtEl>
                                        <p:attrNameLst>
                                          <p:attrName>style.visibility</p:attrName>
                                        </p:attrNameLst>
                                      </p:cBhvr>
                                      <p:to>
                                        <p:strVal val="visible"/>
                                      </p:to>
                                    </p:set>
                                    <p:anim calcmode="lin" valueType="num">
                                      <p:cBhvr additive="base">
                                        <p:cTn id="13" dur="500" fill="hold"/>
                                        <p:tgtEl>
                                          <p:spTgt spid="20"/>
                                        </p:tgtEl>
                                        <p:attrNameLst>
                                          <p:attrName>ppt_x</p:attrName>
                                        </p:attrNameLst>
                                      </p:cBhvr>
                                      <p:tavLst>
                                        <p:tav tm="0">
                                          <p:val>
                                            <p:strVal val="1+#ppt_w/2"/>
                                          </p:val>
                                        </p:tav>
                                        <p:tav tm="100000">
                                          <p:val>
                                            <p:strVal val="#ppt_x"/>
                                          </p:val>
                                        </p:tav>
                                      </p:tavLst>
                                    </p:anim>
                                    <p:anim calcmode="lin" valueType="num">
                                      <p:cBhvr additive="base">
                                        <p:cTn id="14" dur="500" fill="hold"/>
                                        <p:tgtEl>
                                          <p:spTgt spid="20"/>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22"/>
                                        </p:tgtEl>
                                        <p:attrNameLst>
                                          <p:attrName>style.visibility</p:attrName>
                                        </p:attrNameLst>
                                      </p:cBhvr>
                                      <p:to>
                                        <p:strVal val="visible"/>
                                      </p:to>
                                    </p:set>
                                    <p:anim calcmode="lin" valueType="num">
                                      <p:cBhvr additive="base">
                                        <p:cTn id="19" dur="500" fill="hold"/>
                                        <p:tgtEl>
                                          <p:spTgt spid="22"/>
                                        </p:tgtEl>
                                        <p:attrNameLst>
                                          <p:attrName>ppt_x</p:attrName>
                                        </p:attrNameLst>
                                      </p:cBhvr>
                                      <p:tavLst>
                                        <p:tav tm="0">
                                          <p:val>
                                            <p:strVal val="0-#ppt_w/2"/>
                                          </p:val>
                                        </p:tav>
                                        <p:tav tm="100000">
                                          <p:val>
                                            <p:strVal val="#ppt_x"/>
                                          </p:val>
                                        </p:tav>
                                      </p:tavLst>
                                    </p:anim>
                                    <p:anim calcmode="lin" valueType="num">
                                      <p:cBhvr additive="base">
                                        <p:cTn id="20" dur="500" fill="hold"/>
                                        <p:tgtEl>
                                          <p:spTgt spid="2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p:bldP spid="2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au 3"/>
          <p:cNvGraphicFramePr>
            <a:graphicFrameLocks noGrp="1"/>
          </p:cNvGraphicFramePr>
          <p:nvPr>
            <p:extLst>
              <p:ext uri="{D42A27DB-BD31-4B8C-83A1-F6EECF244321}">
                <p14:modId xmlns:p14="http://schemas.microsoft.com/office/powerpoint/2010/main" val="576903346"/>
              </p:ext>
            </p:extLst>
          </p:nvPr>
        </p:nvGraphicFramePr>
        <p:xfrm>
          <a:off x="408153" y="1200329"/>
          <a:ext cx="8124865" cy="4912812"/>
        </p:xfrm>
        <a:graphic>
          <a:graphicData uri="http://schemas.openxmlformats.org/drawingml/2006/table">
            <a:tbl>
              <a:tblPr firstRow="1" firstCol="1" bandRow="1">
                <a:tableStyleId>{5C22544A-7EE6-4342-B048-85BDC9FD1C3A}</a:tableStyleId>
              </a:tblPr>
              <a:tblGrid>
                <a:gridCol w="861848">
                  <a:extLst>
                    <a:ext uri="{9D8B030D-6E8A-4147-A177-3AD203B41FA5}">
                      <a16:colId xmlns:a16="http://schemas.microsoft.com/office/drawing/2014/main" val="848948589"/>
                    </a:ext>
                  </a:extLst>
                </a:gridCol>
                <a:gridCol w="1024732">
                  <a:extLst>
                    <a:ext uri="{9D8B030D-6E8A-4147-A177-3AD203B41FA5}">
                      <a16:colId xmlns:a16="http://schemas.microsoft.com/office/drawing/2014/main" val="1069144812"/>
                    </a:ext>
                  </a:extLst>
                </a:gridCol>
                <a:gridCol w="886693">
                  <a:extLst>
                    <a:ext uri="{9D8B030D-6E8A-4147-A177-3AD203B41FA5}">
                      <a16:colId xmlns:a16="http://schemas.microsoft.com/office/drawing/2014/main" val="2173503463"/>
                    </a:ext>
                  </a:extLst>
                </a:gridCol>
                <a:gridCol w="1549689">
                  <a:extLst>
                    <a:ext uri="{9D8B030D-6E8A-4147-A177-3AD203B41FA5}">
                      <a16:colId xmlns:a16="http://schemas.microsoft.com/office/drawing/2014/main" val="1822395327"/>
                    </a:ext>
                  </a:extLst>
                </a:gridCol>
                <a:gridCol w="1016543">
                  <a:extLst>
                    <a:ext uri="{9D8B030D-6E8A-4147-A177-3AD203B41FA5}">
                      <a16:colId xmlns:a16="http://schemas.microsoft.com/office/drawing/2014/main" val="3680613931"/>
                    </a:ext>
                  </a:extLst>
                </a:gridCol>
                <a:gridCol w="827314">
                  <a:extLst>
                    <a:ext uri="{9D8B030D-6E8A-4147-A177-3AD203B41FA5}">
                      <a16:colId xmlns:a16="http://schemas.microsoft.com/office/drawing/2014/main" val="2437789799"/>
                    </a:ext>
                  </a:extLst>
                </a:gridCol>
                <a:gridCol w="1166581">
                  <a:extLst>
                    <a:ext uri="{9D8B030D-6E8A-4147-A177-3AD203B41FA5}">
                      <a16:colId xmlns:a16="http://schemas.microsoft.com/office/drawing/2014/main" val="2507386297"/>
                    </a:ext>
                  </a:extLst>
                </a:gridCol>
                <a:gridCol w="791465">
                  <a:extLst>
                    <a:ext uri="{9D8B030D-6E8A-4147-A177-3AD203B41FA5}">
                      <a16:colId xmlns:a16="http://schemas.microsoft.com/office/drawing/2014/main" val="467445394"/>
                    </a:ext>
                  </a:extLst>
                </a:gridCol>
              </a:tblGrid>
              <a:tr h="733032">
                <a:tc>
                  <a:txBody>
                    <a:bodyPr/>
                    <a:lstStyle/>
                    <a:p>
                      <a:pPr algn="ctr">
                        <a:spcAft>
                          <a:spcPts val="0"/>
                        </a:spcAft>
                        <a:tabLst>
                          <a:tab pos="1170305" algn="l"/>
                        </a:tabLst>
                      </a:pPr>
                      <a:r>
                        <a:rPr lang="en-GB" sz="1200" b="1">
                          <a:effectLst/>
                          <a:latin typeface="Calibri" panose="020F0502020204030204" pitchFamily="34" charset="0"/>
                          <a:cs typeface="Calibri" panose="020F0502020204030204" pitchFamily="34" charset="0"/>
                        </a:rPr>
                        <a:t>Base fluid</a:t>
                      </a:r>
                      <a:endParaRPr lang="en-GB" sz="1200" b="1">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dirty="0">
                          <a:effectLst/>
                          <a:latin typeface="Calibri" panose="020F0502020204030204" pitchFamily="34" charset="0"/>
                          <a:cs typeface="Calibri" panose="020F0502020204030204" pitchFamily="34" charset="0"/>
                        </a:rPr>
                        <a:t>Base fluid</a:t>
                      </a:r>
                    </a:p>
                    <a:p>
                      <a:pPr algn="ctr">
                        <a:spcAft>
                          <a:spcPts val="0"/>
                        </a:spcAft>
                        <a:tabLst>
                          <a:tab pos="1170305" algn="l"/>
                        </a:tabLst>
                      </a:pPr>
                      <a:r>
                        <a:rPr lang="en-GB" sz="1200" b="1" dirty="0">
                          <a:effectLst/>
                          <a:latin typeface="Calibri" panose="020F0502020204030204" pitchFamily="34" charset="0"/>
                          <a:cs typeface="Calibri" panose="020F0502020204030204" pitchFamily="34" charset="0"/>
                        </a:rPr>
                        <a:t>density (1bar,25˚C)  </a:t>
                      </a:r>
                    </a:p>
                    <a:p>
                      <a:pPr algn="ctr">
                        <a:spcAft>
                          <a:spcPts val="0"/>
                        </a:spcAft>
                        <a:tabLst>
                          <a:tab pos="1170305" algn="l"/>
                        </a:tabLst>
                      </a:pPr>
                      <a:r>
                        <a:rPr lang="en-GB" sz="1200" b="1" dirty="0" smtClean="0">
                          <a:effectLst/>
                          <a:latin typeface="Calibri" panose="020F0502020204030204" pitchFamily="34" charset="0"/>
                          <a:cs typeface="Calibri" panose="020F0502020204030204" pitchFamily="34" charset="0"/>
                        </a:rPr>
                        <a:t>kgm</a:t>
                      </a:r>
                      <a:r>
                        <a:rPr lang="en-GB" sz="1200" b="1" baseline="30000" dirty="0" smtClean="0">
                          <a:effectLst/>
                          <a:latin typeface="Calibri" panose="020F0502020204030204" pitchFamily="34" charset="0"/>
                          <a:cs typeface="Calibri" panose="020F0502020204030204" pitchFamily="34" charset="0"/>
                        </a:rPr>
                        <a:t>-3</a:t>
                      </a:r>
                      <a:endParaRPr lang="en-GB" sz="1200" b="1"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dirty="0">
                          <a:effectLst/>
                          <a:latin typeface="Calibri" panose="020F0502020204030204" pitchFamily="34" charset="0"/>
                          <a:cs typeface="Calibri" panose="020F0502020204030204" pitchFamily="34" charset="0"/>
                        </a:rPr>
                        <a:t>Base fluid</a:t>
                      </a:r>
                    </a:p>
                    <a:p>
                      <a:pPr algn="ctr">
                        <a:spcAft>
                          <a:spcPts val="0"/>
                        </a:spcAft>
                        <a:tabLst>
                          <a:tab pos="1170305" algn="l"/>
                        </a:tabLst>
                      </a:pPr>
                      <a:r>
                        <a:rPr lang="en-GB" sz="1200" b="1" dirty="0">
                          <a:effectLst/>
                          <a:latin typeface="Calibri" panose="020F0502020204030204" pitchFamily="34" charset="0"/>
                          <a:cs typeface="Calibri" panose="020F0502020204030204" pitchFamily="34" charset="0"/>
                        </a:rPr>
                        <a:t>GWP</a:t>
                      </a:r>
                    </a:p>
                    <a:p>
                      <a:pPr algn="ctr">
                        <a:spcAft>
                          <a:spcPts val="0"/>
                        </a:spcAft>
                        <a:tabLst>
                          <a:tab pos="1170305" algn="l"/>
                        </a:tabLst>
                      </a:pPr>
                      <a:r>
                        <a:rPr lang="en-GB" sz="1200" b="1" dirty="0">
                          <a:effectLst/>
                          <a:latin typeface="Calibri" panose="020F0502020204030204" pitchFamily="34" charset="0"/>
                          <a:cs typeface="Calibri" panose="020F0502020204030204" pitchFamily="34" charset="0"/>
                        </a:rPr>
                        <a:t>(20-yr)</a:t>
                      </a:r>
                      <a:endParaRPr lang="en-GB" sz="1200" b="1"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a:effectLst/>
                          <a:latin typeface="Calibri" panose="020F0502020204030204" pitchFamily="34" charset="0"/>
                          <a:cs typeface="Calibri" panose="020F0502020204030204" pitchFamily="34" charset="0"/>
                        </a:rPr>
                        <a:t>Component (n-1)</a:t>
                      </a:r>
                    </a:p>
                    <a:p>
                      <a:pPr algn="ctr">
                        <a:spcAft>
                          <a:spcPts val="0"/>
                        </a:spcAft>
                        <a:tabLst>
                          <a:tab pos="1170305" algn="l"/>
                        </a:tabLst>
                      </a:pPr>
                      <a:r>
                        <a:rPr lang="en-GB" sz="1200" b="1">
                          <a:effectLst/>
                          <a:latin typeface="Calibri" panose="020F0502020204030204" pitchFamily="34" charset="0"/>
                          <a:cs typeface="Calibri" panose="020F0502020204030204" pitchFamily="34" charset="0"/>
                        </a:rPr>
                        <a:t> (*10</a:t>
                      </a:r>
                      <a:r>
                        <a:rPr lang="en-GB" sz="1200" b="1" baseline="30000">
                          <a:effectLst/>
                          <a:latin typeface="Calibri" panose="020F0502020204030204" pitchFamily="34" charset="0"/>
                          <a:cs typeface="Calibri" panose="020F0502020204030204" pitchFamily="34" charset="0"/>
                        </a:rPr>
                        <a:t>6</a:t>
                      </a:r>
                      <a:r>
                        <a:rPr lang="en-GB" sz="1200" b="1">
                          <a:effectLst/>
                          <a:latin typeface="Calibri" panose="020F0502020204030204" pitchFamily="34" charset="0"/>
                          <a:cs typeface="Calibri" panose="020F0502020204030204" pitchFamily="34" charset="0"/>
                        </a:rPr>
                        <a:t>) </a:t>
                      </a:r>
                    </a:p>
                    <a:p>
                      <a:pPr algn="ctr">
                        <a:spcAft>
                          <a:spcPts val="0"/>
                        </a:spcAft>
                        <a:tabLst>
                          <a:tab pos="1170305" algn="l"/>
                        </a:tabLst>
                      </a:pPr>
                      <a:r>
                        <a:rPr lang="en-GB" sz="1200" b="1">
                          <a:effectLst/>
                          <a:latin typeface="Calibri" panose="020F0502020204030204" pitchFamily="34" charset="0"/>
                          <a:cs typeface="Calibri" panose="020F0502020204030204" pitchFamily="34" charset="0"/>
                        </a:rPr>
                        <a:t>(@ nm)</a:t>
                      </a:r>
                      <a:endParaRPr lang="en-GB" sz="1200" b="1">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a:effectLst/>
                          <a:latin typeface="Calibri" panose="020F0502020204030204" pitchFamily="34" charset="0"/>
                          <a:cs typeface="Calibri" panose="020F0502020204030204" pitchFamily="34" charset="0"/>
                        </a:rPr>
                        <a:t>% Blend with N</a:t>
                      </a:r>
                      <a:r>
                        <a:rPr lang="en-GB" sz="1200" b="1" baseline="-25000">
                          <a:effectLst/>
                          <a:latin typeface="Calibri" panose="020F0502020204030204" pitchFamily="34" charset="0"/>
                          <a:cs typeface="Calibri" panose="020F0502020204030204" pitchFamily="34" charset="0"/>
                        </a:rPr>
                        <a:t>2</a:t>
                      </a:r>
                      <a:r>
                        <a:rPr lang="en-GB" sz="1200" b="1">
                          <a:effectLst/>
                          <a:latin typeface="Calibri" panose="020F0502020204030204" pitchFamily="34" charset="0"/>
                          <a:cs typeface="Calibri" panose="020F0502020204030204" pitchFamily="34" charset="0"/>
                        </a:rPr>
                        <a:t> to match (n-1) CF</a:t>
                      </a:r>
                      <a:r>
                        <a:rPr lang="en-GB" sz="1200" b="1" baseline="-25000">
                          <a:effectLst/>
                          <a:latin typeface="Calibri" panose="020F0502020204030204" pitchFamily="34" charset="0"/>
                          <a:cs typeface="Calibri" panose="020F0502020204030204" pitchFamily="34" charset="0"/>
                        </a:rPr>
                        <a:t>4</a:t>
                      </a:r>
                      <a:endParaRPr lang="en-GB" sz="1200" b="1">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dirty="0">
                          <a:effectLst/>
                          <a:latin typeface="Calibri" panose="020F0502020204030204" pitchFamily="34" charset="0"/>
                          <a:cs typeface="Calibri" panose="020F0502020204030204" pitchFamily="34" charset="0"/>
                        </a:rPr>
                        <a:t>GWP </a:t>
                      </a:r>
                      <a:r>
                        <a:rPr lang="en-GB" sz="1200" b="1" dirty="0" smtClean="0">
                          <a:effectLst/>
                          <a:latin typeface="Calibri" panose="020F0502020204030204" pitchFamily="34" charset="0"/>
                          <a:cs typeface="Calibri" panose="020F0502020204030204" pitchFamily="34" charset="0"/>
                        </a:rPr>
                        <a:t>load</a:t>
                      </a:r>
                    </a:p>
                    <a:p>
                      <a:pPr algn="ctr">
                        <a:spcAft>
                          <a:spcPts val="0"/>
                        </a:spcAft>
                        <a:tabLst>
                          <a:tab pos="1170305" algn="l"/>
                        </a:tabLst>
                      </a:pPr>
                      <a:r>
                        <a:rPr lang="en-GB" sz="1200" b="1" dirty="0" smtClean="0">
                          <a:effectLst/>
                          <a:latin typeface="Calibri" panose="020F0502020204030204" pitchFamily="34" charset="0"/>
                          <a:cs typeface="Calibri" panose="020F0502020204030204" pitchFamily="34" charset="0"/>
                        </a:rPr>
                        <a:t>(100m</a:t>
                      </a:r>
                      <a:r>
                        <a:rPr lang="en-GB" sz="1200" b="1" baseline="30000" dirty="0" smtClean="0">
                          <a:effectLst/>
                          <a:latin typeface="Calibri" panose="020F0502020204030204" pitchFamily="34" charset="0"/>
                          <a:cs typeface="Calibri" panose="020F0502020204030204" pitchFamily="34" charset="0"/>
                        </a:rPr>
                        <a:t>3</a:t>
                      </a:r>
                      <a:r>
                        <a:rPr lang="en-GB" sz="1200" b="1" dirty="0" smtClean="0">
                          <a:effectLst/>
                          <a:latin typeface="Calibri" panose="020F0502020204030204" pitchFamily="34" charset="0"/>
                          <a:cs typeface="Calibri" panose="020F0502020204030204" pitchFamily="34" charset="0"/>
                        </a:rPr>
                        <a:t>:</a:t>
                      </a:r>
                      <a:r>
                        <a:rPr lang="en-GB" sz="1200" b="1" baseline="0" dirty="0" smtClean="0">
                          <a:effectLst/>
                          <a:latin typeface="Calibri" panose="020F0502020204030204" pitchFamily="34" charset="0"/>
                          <a:cs typeface="Calibri" panose="020F0502020204030204" pitchFamily="34" charset="0"/>
                        </a:rPr>
                        <a:t> </a:t>
                      </a:r>
                      <a:r>
                        <a:rPr lang="en-GB" sz="1200" b="1" dirty="0" smtClean="0">
                          <a:effectLst/>
                          <a:latin typeface="Calibri" panose="020F0502020204030204" pitchFamily="34" charset="0"/>
                          <a:cs typeface="Calibri" panose="020F0502020204030204" pitchFamily="34" charset="0"/>
                        </a:rPr>
                        <a:t>t.CO</a:t>
                      </a:r>
                      <a:r>
                        <a:rPr lang="en-GB" sz="1200" b="1" baseline="-25000" dirty="0" smtClean="0">
                          <a:effectLst/>
                          <a:latin typeface="Calibri" panose="020F0502020204030204" pitchFamily="34" charset="0"/>
                          <a:cs typeface="Calibri" panose="020F0502020204030204" pitchFamily="34" charset="0"/>
                        </a:rPr>
                        <a:t>2</a:t>
                      </a:r>
                      <a:r>
                        <a:rPr lang="en-GB" sz="1200" b="1" dirty="0">
                          <a:effectLst/>
                          <a:latin typeface="Calibri" panose="020F0502020204030204" pitchFamily="34" charset="0"/>
                          <a:cs typeface="Calibri" panose="020F0502020204030204" pitchFamily="34" charset="0"/>
                        </a:rPr>
                        <a:t>)</a:t>
                      </a:r>
                      <a:endParaRPr lang="en-GB" sz="1200" b="1"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dirty="0">
                          <a:effectLst/>
                          <a:latin typeface="Calibri" panose="020F0502020204030204" pitchFamily="34" charset="0"/>
                          <a:cs typeface="Calibri" panose="020F0502020204030204" pitchFamily="34" charset="0"/>
                        </a:rPr>
                        <a:t>% Blend with N</a:t>
                      </a:r>
                      <a:r>
                        <a:rPr lang="en-GB" sz="1200" b="1" baseline="-25000" dirty="0">
                          <a:effectLst/>
                          <a:latin typeface="Calibri" panose="020F0502020204030204" pitchFamily="34" charset="0"/>
                          <a:cs typeface="Calibri" panose="020F0502020204030204" pitchFamily="34" charset="0"/>
                        </a:rPr>
                        <a:t>2</a:t>
                      </a:r>
                      <a:r>
                        <a:rPr lang="en-GB" sz="1200" b="1" dirty="0">
                          <a:effectLst/>
                          <a:latin typeface="Calibri" panose="020F0502020204030204" pitchFamily="34" charset="0"/>
                          <a:cs typeface="Calibri" panose="020F0502020204030204" pitchFamily="34" charset="0"/>
                        </a:rPr>
                        <a:t> to match</a:t>
                      </a:r>
                    </a:p>
                    <a:p>
                      <a:pPr algn="ctr">
                        <a:spcAft>
                          <a:spcPts val="0"/>
                        </a:spcAft>
                        <a:tabLst>
                          <a:tab pos="1170305" algn="l"/>
                        </a:tabLst>
                      </a:pPr>
                      <a:r>
                        <a:rPr lang="en-GB" sz="1200" b="1" dirty="0">
                          <a:effectLst/>
                          <a:latin typeface="Calibri" panose="020F0502020204030204" pitchFamily="34" charset="0"/>
                          <a:cs typeface="Calibri" panose="020F0502020204030204" pitchFamily="34" charset="0"/>
                        </a:rPr>
                        <a:t> (n-1) C</a:t>
                      </a:r>
                      <a:r>
                        <a:rPr lang="en-GB" sz="1200" b="1" baseline="-25000" dirty="0">
                          <a:effectLst/>
                          <a:latin typeface="Calibri" panose="020F0502020204030204" pitchFamily="34" charset="0"/>
                          <a:cs typeface="Calibri" panose="020F0502020204030204" pitchFamily="34" charset="0"/>
                        </a:rPr>
                        <a:t>4</a:t>
                      </a:r>
                      <a:r>
                        <a:rPr lang="en-GB" sz="1200" b="1" dirty="0">
                          <a:effectLst/>
                          <a:latin typeface="Calibri" panose="020F0502020204030204" pitchFamily="34" charset="0"/>
                          <a:cs typeface="Calibri" panose="020F0502020204030204" pitchFamily="34" charset="0"/>
                        </a:rPr>
                        <a:t>F</a:t>
                      </a:r>
                      <a:r>
                        <a:rPr lang="en-GB" sz="1200" b="1" baseline="-25000" dirty="0">
                          <a:effectLst/>
                          <a:latin typeface="Calibri" panose="020F0502020204030204" pitchFamily="34" charset="0"/>
                          <a:cs typeface="Calibri" panose="020F0502020204030204" pitchFamily="34" charset="0"/>
                        </a:rPr>
                        <a:t>10</a:t>
                      </a:r>
                      <a:endParaRPr lang="en-GB" sz="1200" b="1"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dirty="0">
                          <a:effectLst/>
                          <a:latin typeface="Calibri" panose="020F0502020204030204" pitchFamily="34" charset="0"/>
                          <a:cs typeface="Calibri" panose="020F0502020204030204" pitchFamily="34" charset="0"/>
                        </a:rPr>
                        <a:t>GWP load</a:t>
                      </a:r>
                    </a:p>
                    <a:p>
                      <a:pPr algn="ctr">
                        <a:spcAft>
                          <a:spcPts val="0"/>
                        </a:spcAft>
                        <a:tabLst>
                          <a:tab pos="1170305" algn="l"/>
                        </a:tabLst>
                      </a:pPr>
                      <a:r>
                        <a:rPr lang="en-GB" sz="1200" b="1" dirty="0" smtClean="0">
                          <a:effectLst/>
                          <a:latin typeface="Calibri" panose="020F0502020204030204" pitchFamily="34" charset="0"/>
                          <a:cs typeface="Calibri" panose="020F0502020204030204" pitchFamily="34" charset="0"/>
                        </a:rPr>
                        <a:t>(100m</a:t>
                      </a:r>
                      <a:r>
                        <a:rPr lang="en-GB" sz="1200" b="1" baseline="30000" dirty="0" smtClean="0">
                          <a:effectLst/>
                          <a:latin typeface="Calibri" panose="020F0502020204030204" pitchFamily="34" charset="0"/>
                          <a:cs typeface="Calibri" panose="020F0502020204030204" pitchFamily="34" charset="0"/>
                        </a:rPr>
                        <a:t>3</a:t>
                      </a:r>
                      <a:r>
                        <a:rPr lang="en-GB" sz="1200" b="1" dirty="0" smtClean="0">
                          <a:effectLst/>
                          <a:latin typeface="Calibri" panose="020F0502020204030204" pitchFamily="34" charset="0"/>
                          <a:cs typeface="Calibri" panose="020F0502020204030204" pitchFamily="34" charset="0"/>
                        </a:rPr>
                        <a:t>:</a:t>
                      </a:r>
                      <a:r>
                        <a:rPr lang="en-GB" sz="1200" b="1" baseline="0" dirty="0" smtClean="0">
                          <a:effectLst/>
                          <a:latin typeface="Calibri" panose="020F0502020204030204" pitchFamily="34" charset="0"/>
                          <a:cs typeface="Calibri" panose="020F0502020204030204" pitchFamily="34" charset="0"/>
                        </a:rPr>
                        <a:t> </a:t>
                      </a:r>
                      <a:r>
                        <a:rPr lang="en-GB" sz="1200" b="1" dirty="0" smtClean="0">
                          <a:effectLst/>
                          <a:latin typeface="Calibri" panose="020F0502020204030204" pitchFamily="34" charset="0"/>
                          <a:cs typeface="Calibri" panose="020F0502020204030204" pitchFamily="34" charset="0"/>
                        </a:rPr>
                        <a:t>t.CO</a:t>
                      </a:r>
                      <a:r>
                        <a:rPr lang="en-GB" sz="1200" b="1" baseline="-25000" dirty="0" smtClean="0">
                          <a:effectLst/>
                          <a:latin typeface="Calibri" panose="020F0502020204030204" pitchFamily="34" charset="0"/>
                          <a:cs typeface="Calibri" panose="020F0502020204030204" pitchFamily="34" charset="0"/>
                        </a:rPr>
                        <a:t>2</a:t>
                      </a:r>
                      <a:r>
                        <a:rPr lang="en-GB" sz="1200" b="1" dirty="0" smtClean="0">
                          <a:effectLst/>
                          <a:latin typeface="Calibri" panose="020F0502020204030204" pitchFamily="34" charset="0"/>
                          <a:cs typeface="Calibri" panose="020F0502020204030204" pitchFamily="34" charset="0"/>
                        </a:rPr>
                        <a:t>)</a:t>
                      </a:r>
                      <a:endParaRPr lang="en-GB" sz="1200" b="1"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extLst>
                  <a:ext uri="{0D108BD9-81ED-4DB2-BD59-A6C34878D82A}">
                    <a16:rowId xmlns:a16="http://schemas.microsoft.com/office/drawing/2014/main" val="3144261697"/>
                  </a:ext>
                </a:extLst>
              </a:tr>
              <a:tr h="260634">
                <a:tc>
                  <a:txBody>
                    <a:bodyPr/>
                    <a:lstStyle/>
                    <a:p>
                      <a:pPr algn="ctr">
                        <a:spcAft>
                          <a:spcPts val="0"/>
                        </a:spcAft>
                        <a:tabLst>
                          <a:tab pos="1170305" algn="l"/>
                        </a:tabLst>
                      </a:pPr>
                      <a:r>
                        <a:rPr lang="en-GB" sz="1200" b="1">
                          <a:effectLst/>
                          <a:latin typeface="Calibri" panose="020F0502020204030204" pitchFamily="34" charset="0"/>
                          <a:cs typeface="Calibri" panose="020F0502020204030204" pitchFamily="34" charset="0"/>
                        </a:rPr>
                        <a:t>CF</a:t>
                      </a:r>
                      <a:r>
                        <a:rPr lang="en-GB" sz="1200" b="1" baseline="-25000">
                          <a:effectLst/>
                          <a:latin typeface="Calibri" panose="020F0502020204030204" pitchFamily="34" charset="0"/>
                          <a:cs typeface="Calibri" panose="020F0502020204030204" pitchFamily="34" charset="0"/>
                        </a:rPr>
                        <a:t>4</a:t>
                      </a:r>
                      <a:r>
                        <a:rPr lang="en-GB" sz="1200" b="1">
                          <a:effectLst/>
                          <a:latin typeface="Calibri" panose="020F0502020204030204" pitchFamily="34" charset="0"/>
                          <a:cs typeface="Calibri" panose="020F0502020204030204" pitchFamily="34" charset="0"/>
                        </a:rPr>
                        <a:t> </a:t>
                      </a:r>
                      <a:endParaRPr lang="en-GB" sz="1200" b="1">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a:effectLst/>
                          <a:latin typeface="Calibri" panose="020F0502020204030204" pitchFamily="34" charset="0"/>
                          <a:cs typeface="Calibri" panose="020F0502020204030204" pitchFamily="34" charset="0"/>
                        </a:rPr>
                        <a:t>3.56 [18]</a:t>
                      </a:r>
                      <a:endParaRPr lang="en-GB" sz="1200" b="1">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a:effectLst/>
                          <a:latin typeface="Calibri" panose="020F0502020204030204" pitchFamily="34" charset="0"/>
                          <a:cs typeface="Calibri" panose="020F0502020204030204" pitchFamily="34" charset="0"/>
                        </a:rPr>
                        <a:t>4880 [16]</a:t>
                      </a:r>
                      <a:endParaRPr lang="en-GB" sz="1200" b="1">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a:effectLst/>
                          <a:latin typeface="Calibri" panose="020F0502020204030204" pitchFamily="34" charset="0"/>
                          <a:cs typeface="Calibri" panose="020F0502020204030204" pitchFamily="34" charset="0"/>
                        </a:rPr>
                        <a:t>488 (180-310 nm) [19] </a:t>
                      </a:r>
                      <a:endParaRPr lang="en-GB" sz="1200" b="1">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a:effectLst/>
                          <a:latin typeface="Calibri" panose="020F0502020204030204" pitchFamily="34" charset="0"/>
                          <a:cs typeface="Calibri" panose="020F0502020204030204" pitchFamily="34" charset="0"/>
                        </a:rPr>
                        <a:t>100</a:t>
                      </a:r>
                      <a:endParaRPr lang="en-GB" sz="1200" b="1">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a:effectLst/>
                          <a:latin typeface="Calibri" panose="020F0502020204030204" pitchFamily="34" charset="0"/>
                          <a:cs typeface="Calibri" panose="020F0502020204030204" pitchFamily="34" charset="0"/>
                        </a:rPr>
                        <a:t>1737</a:t>
                      </a:r>
                      <a:endParaRPr lang="en-GB" sz="1200" b="1">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a:effectLst/>
                          <a:latin typeface="Calibri" panose="020F0502020204030204" pitchFamily="34" charset="0"/>
                          <a:cs typeface="Calibri" panose="020F0502020204030204" pitchFamily="34" charset="0"/>
                        </a:rPr>
                        <a:t>not applicable</a:t>
                      </a:r>
                      <a:endParaRPr lang="en-GB" sz="1200" b="1">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a:effectLst/>
                          <a:latin typeface="Calibri" panose="020F0502020204030204" pitchFamily="34" charset="0"/>
                          <a:cs typeface="Calibri" panose="020F0502020204030204" pitchFamily="34" charset="0"/>
                        </a:rPr>
                        <a:t>n/a</a:t>
                      </a:r>
                      <a:endParaRPr lang="en-GB" sz="1200" b="1">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extLst>
                  <a:ext uri="{0D108BD9-81ED-4DB2-BD59-A6C34878D82A}">
                    <a16:rowId xmlns:a16="http://schemas.microsoft.com/office/drawing/2014/main" val="3073527123"/>
                  </a:ext>
                </a:extLst>
              </a:tr>
              <a:tr h="146606">
                <a:tc>
                  <a:txBody>
                    <a:bodyPr/>
                    <a:lstStyle/>
                    <a:p>
                      <a:pPr algn="ctr">
                        <a:spcAft>
                          <a:spcPts val="0"/>
                        </a:spcAft>
                        <a:tabLst>
                          <a:tab pos="1170305" algn="l"/>
                        </a:tabLst>
                      </a:pPr>
                      <a:r>
                        <a:rPr lang="en-GB" sz="1200" b="1" dirty="0">
                          <a:effectLst/>
                          <a:latin typeface="Calibri" panose="020F0502020204030204" pitchFamily="34" charset="0"/>
                          <a:cs typeface="Calibri" panose="020F0502020204030204" pitchFamily="34" charset="0"/>
                        </a:rPr>
                        <a:t>CF</a:t>
                      </a:r>
                      <a:r>
                        <a:rPr lang="en-GB" sz="1200" b="1" baseline="-25000" dirty="0">
                          <a:effectLst/>
                          <a:latin typeface="Calibri" panose="020F0502020204030204" pitchFamily="34" charset="0"/>
                          <a:cs typeface="Calibri" panose="020F0502020204030204" pitchFamily="34" charset="0"/>
                        </a:rPr>
                        <a:t>2</a:t>
                      </a:r>
                      <a:r>
                        <a:rPr lang="en-GB" sz="1200" b="1" dirty="0">
                          <a:effectLst/>
                          <a:latin typeface="Calibri" panose="020F0502020204030204" pitchFamily="34" charset="0"/>
                          <a:cs typeface="Calibri" panose="020F0502020204030204" pitchFamily="34" charset="0"/>
                        </a:rPr>
                        <a:t>O</a:t>
                      </a:r>
                      <a:endParaRPr lang="en-GB" sz="1200" b="1"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solidFill>
                      <a:srgbClr val="FF0000"/>
                    </a:solidFill>
                  </a:tcPr>
                </a:tc>
                <a:tc>
                  <a:txBody>
                    <a:bodyPr/>
                    <a:lstStyle/>
                    <a:p>
                      <a:pPr algn="ctr">
                        <a:spcAft>
                          <a:spcPts val="0"/>
                        </a:spcAft>
                        <a:tabLst>
                          <a:tab pos="1170305" algn="l"/>
                        </a:tabLst>
                      </a:pPr>
                      <a:r>
                        <a:rPr lang="en-GB" sz="1200" b="1">
                          <a:solidFill>
                            <a:srgbClr val="FF0000"/>
                          </a:solidFill>
                          <a:effectLst/>
                          <a:latin typeface="Calibri" panose="020F0502020204030204" pitchFamily="34" charset="0"/>
                          <a:cs typeface="Calibri" panose="020F0502020204030204" pitchFamily="34" charset="0"/>
                        </a:rPr>
                        <a:t>-</a:t>
                      </a:r>
                      <a:endParaRPr lang="en-GB" sz="1200" b="1">
                        <a:solidFill>
                          <a:srgbClr val="FF0000"/>
                        </a:solidFill>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a:solidFill>
                            <a:srgbClr val="FF0000"/>
                          </a:solidFill>
                          <a:effectLst/>
                          <a:latin typeface="Calibri" panose="020F0502020204030204" pitchFamily="34" charset="0"/>
                          <a:cs typeface="Calibri" panose="020F0502020204030204" pitchFamily="34" charset="0"/>
                        </a:rPr>
                        <a:t> </a:t>
                      </a:r>
                      <a:endParaRPr lang="en-GB" sz="1200" b="1">
                        <a:solidFill>
                          <a:srgbClr val="FF0000"/>
                        </a:solidFill>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a:solidFill>
                            <a:srgbClr val="FF0000"/>
                          </a:solidFill>
                          <a:effectLst/>
                          <a:latin typeface="Calibri" panose="020F0502020204030204" pitchFamily="34" charset="0"/>
                          <a:cs typeface="Calibri" panose="020F0502020204030204" pitchFamily="34" charset="0"/>
                        </a:rPr>
                        <a:t> </a:t>
                      </a:r>
                      <a:endParaRPr lang="en-GB" sz="1200" b="1">
                        <a:solidFill>
                          <a:srgbClr val="FF0000"/>
                        </a:solidFill>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a:solidFill>
                            <a:srgbClr val="FF0000"/>
                          </a:solidFill>
                          <a:effectLst/>
                          <a:latin typeface="Calibri" panose="020F0502020204030204" pitchFamily="34" charset="0"/>
                          <a:cs typeface="Calibri" panose="020F0502020204030204" pitchFamily="34" charset="0"/>
                        </a:rPr>
                        <a:t>-</a:t>
                      </a:r>
                      <a:endParaRPr lang="en-GB" sz="1200" b="1">
                        <a:solidFill>
                          <a:srgbClr val="FF0000"/>
                        </a:solidFill>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a:solidFill>
                            <a:srgbClr val="FF0000"/>
                          </a:solidFill>
                          <a:effectLst/>
                          <a:latin typeface="Calibri" panose="020F0502020204030204" pitchFamily="34" charset="0"/>
                          <a:cs typeface="Calibri" panose="020F0502020204030204" pitchFamily="34" charset="0"/>
                        </a:rPr>
                        <a:t> </a:t>
                      </a:r>
                      <a:endParaRPr lang="en-GB" sz="1200" b="1">
                        <a:solidFill>
                          <a:srgbClr val="FF0000"/>
                        </a:solidFill>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a:solidFill>
                            <a:srgbClr val="FF0000"/>
                          </a:solidFill>
                          <a:effectLst/>
                          <a:latin typeface="Calibri" panose="020F0502020204030204" pitchFamily="34" charset="0"/>
                          <a:cs typeface="Calibri" panose="020F0502020204030204" pitchFamily="34" charset="0"/>
                        </a:rPr>
                        <a:t>n/a</a:t>
                      </a:r>
                      <a:endParaRPr lang="en-GB" sz="1200" b="1">
                        <a:solidFill>
                          <a:srgbClr val="FF0000"/>
                        </a:solidFill>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dirty="0">
                          <a:solidFill>
                            <a:srgbClr val="FF0000"/>
                          </a:solidFill>
                          <a:effectLst/>
                          <a:latin typeface="Calibri" panose="020F0502020204030204" pitchFamily="34" charset="0"/>
                          <a:cs typeface="Calibri" panose="020F0502020204030204" pitchFamily="34" charset="0"/>
                        </a:rPr>
                        <a:t>n/a</a:t>
                      </a:r>
                      <a:endParaRPr lang="en-GB" sz="1200" b="1" dirty="0">
                        <a:solidFill>
                          <a:srgbClr val="FF0000"/>
                        </a:solidFill>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extLst>
                  <a:ext uri="{0D108BD9-81ED-4DB2-BD59-A6C34878D82A}">
                    <a16:rowId xmlns:a16="http://schemas.microsoft.com/office/drawing/2014/main" val="296694714"/>
                  </a:ext>
                </a:extLst>
              </a:tr>
              <a:tr h="260634">
                <a:tc>
                  <a:txBody>
                    <a:bodyPr/>
                    <a:lstStyle/>
                    <a:p>
                      <a:pPr algn="ctr">
                        <a:spcAft>
                          <a:spcPts val="0"/>
                        </a:spcAft>
                        <a:tabLst>
                          <a:tab pos="1170305" algn="l"/>
                        </a:tabLst>
                      </a:pPr>
                      <a:r>
                        <a:rPr lang="en-GB" sz="1200" b="1">
                          <a:effectLst/>
                          <a:latin typeface="Calibri" panose="020F0502020204030204" pitchFamily="34" charset="0"/>
                          <a:cs typeface="Calibri" panose="020F0502020204030204" pitchFamily="34" charset="0"/>
                        </a:rPr>
                        <a:t>C</a:t>
                      </a:r>
                      <a:r>
                        <a:rPr lang="en-GB" sz="1200" b="1" baseline="-25000">
                          <a:effectLst/>
                          <a:latin typeface="Calibri" panose="020F0502020204030204" pitchFamily="34" charset="0"/>
                          <a:cs typeface="Calibri" panose="020F0502020204030204" pitchFamily="34" charset="0"/>
                        </a:rPr>
                        <a:t>2</a:t>
                      </a:r>
                      <a:r>
                        <a:rPr lang="en-GB" sz="1200" b="1">
                          <a:effectLst/>
                          <a:latin typeface="Calibri" panose="020F0502020204030204" pitchFamily="34" charset="0"/>
                          <a:cs typeface="Calibri" panose="020F0502020204030204" pitchFamily="34" charset="0"/>
                        </a:rPr>
                        <a:t>F</a:t>
                      </a:r>
                      <a:r>
                        <a:rPr lang="en-GB" sz="1200" b="1" baseline="-25000">
                          <a:effectLst/>
                          <a:latin typeface="Calibri" panose="020F0502020204030204" pitchFamily="34" charset="0"/>
                          <a:cs typeface="Calibri" panose="020F0502020204030204" pitchFamily="34" charset="0"/>
                        </a:rPr>
                        <a:t>6</a:t>
                      </a:r>
                      <a:endParaRPr lang="en-GB" sz="1200" b="1">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a:effectLst/>
                          <a:latin typeface="Calibri" panose="020F0502020204030204" pitchFamily="34" charset="0"/>
                          <a:cs typeface="Calibri" panose="020F0502020204030204" pitchFamily="34" charset="0"/>
                        </a:rPr>
                        <a:t>5.63 [18]</a:t>
                      </a:r>
                      <a:endParaRPr lang="en-GB" sz="1200" b="1">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a:effectLst/>
                          <a:latin typeface="Calibri" panose="020F0502020204030204" pitchFamily="34" charset="0"/>
                          <a:cs typeface="Calibri" panose="020F0502020204030204" pitchFamily="34" charset="0"/>
                        </a:rPr>
                        <a:t>8210 [16]</a:t>
                      </a:r>
                      <a:endParaRPr lang="en-GB" sz="1200" b="1">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a:effectLst/>
                          <a:latin typeface="Calibri" panose="020F0502020204030204" pitchFamily="34" charset="0"/>
                          <a:cs typeface="Calibri" panose="020F0502020204030204" pitchFamily="34" charset="0"/>
                        </a:rPr>
                        <a:t>793 (180-310 nm) [19]</a:t>
                      </a:r>
                      <a:endParaRPr lang="en-GB" sz="1200" b="1">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a:effectLst/>
                          <a:latin typeface="Calibri" panose="020F0502020204030204" pitchFamily="34" charset="0"/>
                          <a:cs typeface="Calibri" panose="020F0502020204030204" pitchFamily="34" charset="0"/>
                        </a:rPr>
                        <a:t>38.1</a:t>
                      </a:r>
                      <a:endParaRPr lang="en-GB" sz="1200" b="1">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a:effectLst/>
                          <a:latin typeface="Calibri" panose="020F0502020204030204" pitchFamily="34" charset="0"/>
                          <a:cs typeface="Calibri" panose="020F0502020204030204" pitchFamily="34" charset="0"/>
                        </a:rPr>
                        <a:t>1762</a:t>
                      </a:r>
                      <a:endParaRPr lang="en-GB" sz="1200" b="1">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a:effectLst/>
                          <a:latin typeface="Calibri" panose="020F0502020204030204" pitchFamily="34" charset="0"/>
                          <a:cs typeface="Calibri" panose="020F0502020204030204" pitchFamily="34" charset="0"/>
                        </a:rPr>
                        <a:t>not applicable</a:t>
                      </a:r>
                      <a:endParaRPr lang="en-GB" sz="1200" b="1">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a:effectLst/>
                          <a:latin typeface="Calibri" panose="020F0502020204030204" pitchFamily="34" charset="0"/>
                          <a:cs typeface="Calibri" panose="020F0502020204030204" pitchFamily="34" charset="0"/>
                        </a:rPr>
                        <a:t>n/a</a:t>
                      </a:r>
                      <a:endParaRPr lang="en-GB" sz="1200" b="1">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extLst>
                  <a:ext uri="{0D108BD9-81ED-4DB2-BD59-A6C34878D82A}">
                    <a16:rowId xmlns:a16="http://schemas.microsoft.com/office/drawing/2014/main" val="2596194458"/>
                  </a:ext>
                </a:extLst>
              </a:tr>
              <a:tr h="214548">
                <a:tc>
                  <a:txBody>
                    <a:bodyPr/>
                    <a:lstStyle/>
                    <a:p>
                      <a:pPr algn="ctr">
                        <a:spcAft>
                          <a:spcPts val="0"/>
                        </a:spcAft>
                        <a:tabLst>
                          <a:tab pos="1170305" algn="l"/>
                        </a:tabLst>
                      </a:pPr>
                      <a:r>
                        <a:rPr lang="en-GB" sz="1200" b="1" dirty="0">
                          <a:solidFill>
                            <a:schemeClr val="bg1"/>
                          </a:solidFill>
                          <a:effectLst/>
                          <a:latin typeface="Calibri" panose="020F0502020204030204" pitchFamily="34" charset="0"/>
                          <a:cs typeface="Calibri" panose="020F0502020204030204" pitchFamily="34" charset="0"/>
                        </a:rPr>
                        <a:t>Lin-C</a:t>
                      </a:r>
                      <a:r>
                        <a:rPr lang="en-GB" sz="1200" b="1" baseline="-25000" dirty="0">
                          <a:solidFill>
                            <a:schemeClr val="bg1"/>
                          </a:solidFill>
                          <a:effectLst/>
                          <a:latin typeface="Calibri" panose="020F0502020204030204" pitchFamily="34" charset="0"/>
                          <a:cs typeface="Calibri" panose="020F0502020204030204" pitchFamily="34" charset="0"/>
                        </a:rPr>
                        <a:t>2</a:t>
                      </a:r>
                      <a:r>
                        <a:rPr lang="en-GB" sz="1200" b="1" dirty="0">
                          <a:solidFill>
                            <a:schemeClr val="bg1"/>
                          </a:solidFill>
                          <a:effectLst/>
                          <a:latin typeface="Calibri" panose="020F0502020204030204" pitchFamily="34" charset="0"/>
                          <a:cs typeface="Calibri" panose="020F0502020204030204" pitchFamily="34" charset="0"/>
                        </a:rPr>
                        <a:t>F</a:t>
                      </a:r>
                      <a:r>
                        <a:rPr lang="en-GB" sz="1200" b="1" baseline="-25000" dirty="0">
                          <a:solidFill>
                            <a:schemeClr val="bg1"/>
                          </a:solidFill>
                          <a:effectLst/>
                          <a:latin typeface="Calibri" panose="020F0502020204030204" pitchFamily="34" charset="0"/>
                          <a:cs typeface="Calibri" panose="020F0502020204030204" pitchFamily="34" charset="0"/>
                        </a:rPr>
                        <a:t>4</a:t>
                      </a:r>
                      <a:r>
                        <a:rPr lang="en-GB" sz="1200" b="1" dirty="0">
                          <a:solidFill>
                            <a:schemeClr val="bg1"/>
                          </a:solidFill>
                          <a:effectLst/>
                          <a:latin typeface="Calibri" panose="020F0502020204030204" pitchFamily="34" charset="0"/>
                          <a:cs typeface="Calibri" panose="020F0502020204030204" pitchFamily="34" charset="0"/>
                        </a:rPr>
                        <a:t>O</a:t>
                      </a:r>
                      <a:endParaRPr lang="en-GB" sz="1200" b="1" dirty="0">
                        <a:solidFill>
                          <a:schemeClr val="bg1"/>
                        </a:solidFill>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solidFill>
                      <a:srgbClr val="FF0000"/>
                    </a:solidFill>
                  </a:tcPr>
                </a:tc>
                <a:tc>
                  <a:txBody>
                    <a:bodyPr/>
                    <a:lstStyle/>
                    <a:p>
                      <a:pPr algn="ctr">
                        <a:spcAft>
                          <a:spcPts val="0"/>
                        </a:spcAft>
                        <a:tabLst>
                          <a:tab pos="1170305" algn="l"/>
                        </a:tabLst>
                      </a:pPr>
                      <a:r>
                        <a:rPr lang="en-GB" sz="1200" b="1">
                          <a:solidFill>
                            <a:srgbClr val="FF0000"/>
                          </a:solidFill>
                          <a:effectLst/>
                          <a:latin typeface="Calibri" panose="020F0502020204030204" pitchFamily="34" charset="0"/>
                          <a:cs typeface="Calibri" panose="020F0502020204030204" pitchFamily="34" charset="0"/>
                        </a:rPr>
                        <a:t>-</a:t>
                      </a:r>
                      <a:endParaRPr lang="en-GB" sz="1200" b="1">
                        <a:solidFill>
                          <a:srgbClr val="FF0000"/>
                        </a:solidFill>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a:solidFill>
                            <a:srgbClr val="FF0000"/>
                          </a:solidFill>
                          <a:effectLst/>
                          <a:latin typeface="Calibri" panose="020F0502020204030204" pitchFamily="34" charset="0"/>
                          <a:cs typeface="Calibri" panose="020F0502020204030204" pitchFamily="34" charset="0"/>
                        </a:rPr>
                        <a:t> </a:t>
                      </a:r>
                      <a:endParaRPr lang="en-GB" sz="1200" b="1">
                        <a:solidFill>
                          <a:srgbClr val="FF0000"/>
                        </a:solidFill>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a:solidFill>
                            <a:srgbClr val="FF0000"/>
                          </a:solidFill>
                          <a:effectLst/>
                          <a:latin typeface="Calibri" panose="020F0502020204030204" pitchFamily="34" charset="0"/>
                          <a:cs typeface="Calibri" panose="020F0502020204030204" pitchFamily="34" charset="0"/>
                        </a:rPr>
                        <a:t> </a:t>
                      </a:r>
                      <a:endParaRPr lang="en-GB" sz="1200" b="1">
                        <a:solidFill>
                          <a:srgbClr val="FF0000"/>
                        </a:solidFill>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a:solidFill>
                            <a:srgbClr val="FF0000"/>
                          </a:solidFill>
                          <a:effectLst/>
                          <a:latin typeface="Calibri" panose="020F0502020204030204" pitchFamily="34" charset="0"/>
                          <a:cs typeface="Calibri" panose="020F0502020204030204" pitchFamily="34" charset="0"/>
                        </a:rPr>
                        <a:t>-</a:t>
                      </a:r>
                      <a:endParaRPr lang="en-GB" sz="1200" b="1">
                        <a:solidFill>
                          <a:srgbClr val="FF0000"/>
                        </a:solidFill>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a:solidFill>
                            <a:srgbClr val="FF0000"/>
                          </a:solidFill>
                          <a:effectLst/>
                          <a:latin typeface="Calibri" panose="020F0502020204030204" pitchFamily="34" charset="0"/>
                          <a:cs typeface="Calibri" panose="020F0502020204030204" pitchFamily="34" charset="0"/>
                        </a:rPr>
                        <a:t> </a:t>
                      </a:r>
                      <a:endParaRPr lang="en-GB" sz="1200" b="1">
                        <a:solidFill>
                          <a:srgbClr val="FF0000"/>
                        </a:solidFill>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a:solidFill>
                            <a:srgbClr val="FF0000"/>
                          </a:solidFill>
                          <a:effectLst/>
                          <a:latin typeface="Calibri" panose="020F0502020204030204" pitchFamily="34" charset="0"/>
                          <a:cs typeface="Calibri" panose="020F0502020204030204" pitchFamily="34" charset="0"/>
                        </a:rPr>
                        <a:t>n/a</a:t>
                      </a:r>
                      <a:endParaRPr lang="en-GB" sz="1200" b="1">
                        <a:solidFill>
                          <a:srgbClr val="FF0000"/>
                        </a:solidFill>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dirty="0">
                          <a:solidFill>
                            <a:srgbClr val="FF0000"/>
                          </a:solidFill>
                          <a:effectLst/>
                          <a:latin typeface="Calibri" panose="020F0502020204030204" pitchFamily="34" charset="0"/>
                          <a:cs typeface="Calibri" panose="020F0502020204030204" pitchFamily="34" charset="0"/>
                        </a:rPr>
                        <a:t>n/a</a:t>
                      </a:r>
                      <a:endParaRPr lang="en-GB" sz="1200" b="1" dirty="0">
                        <a:solidFill>
                          <a:srgbClr val="FF0000"/>
                        </a:solidFill>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extLst>
                  <a:ext uri="{0D108BD9-81ED-4DB2-BD59-A6C34878D82A}">
                    <a16:rowId xmlns:a16="http://schemas.microsoft.com/office/drawing/2014/main" val="1849512649"/>
                  </a:ext>
                </a:extLst>
              </a:tr>
              <a:tr h="293213">
                <a:tc>
                  <a:txBody>
                    <a:bodyPr/>
                    <a:lstStyle/>
                    <a:p>
                      <a:pPr algn="ctr">
                        <a:spcAft>
                          <a:spcPts val="0"/>
                        </a:spcAft>
                        <a:tabLst>
                          <a:tab pos="1170305" algn="l"/>
                        </a:tabLst>
                      </a:pPr>
                      <a:r>
                        <a:rPr lang="en-GB" sz="1200" b="1">
                          <a:solidFill>
                            <a:schemeClr val="bg1"/>
                          </a:solidFill>
                          <a:effectLst/>
                          <a:latin typeface="Calibri" panose="020F0502020204030204" pitchFamily="34" charset="0"/>
                          <a:cs typeface="Calibri" panose="020F0502020204030204" pitchFamily="34" charset="0"/>
                        </a:rPr>
                        <a:t>C</a:t>
                      </a:r>
                      <a:r>
                        <a:rPr lang="en-GB" sz="1200" b="1" baseline="-25000">
                          <a:solidFill>
                            <a:schemeClr val="bg1"/>
                          </a:solidFill>
                          <a:effectLst/>
                          <a:latin typeface="Calibri" panose="020F0502020204030204" pitchFamily="34" charset="0"/>
                          <a:cs typeface="Calibri" panose="020F0502020204030204" pitchFamily="34" charset="0"/>
                        </a:rPr>
                        <a:t>3</a:t>
                      </a:r>
                      <a:r>
                        <a:rPr lang="en-GB" sz="1200" b="1">
                          <a:solidFill>
                            <a:schemeClr val="bg1"/>
                          </a:solidFill>
                          <a:effectLst/>
                          <a:latin typeface="Calibri" panose="020F0502020204030204" pitchFamily="34" charset="0"/>
                          <a:cs typeface="Calibri" panose="020F0502020204030204" pitchFamily="34" charset="0"/>
                        </a:rPr>
                        <a:t>F</a:t>
                      </a:r>
                      <a:r>
                        <a:rPr lang="en-GB" sz="1200" b="1" baseline="-25000">
                          <a:solidFill>
                            <a:schemeClr val="bg1"/>
                          </a:solidFill>
                          <a:effectLst/>
                          <a:latin typeface="Calibri" panose="020F0502020204030204" pitchFamily="34" charset="0"/>
                          <a:cs typeface="Calibri" panose="020F0502020204030204" pitchFamily="34" charset="0"/>
                        </a:rPr>
                        <a:t>8</a:t>
                      </a:r>
                      <a:endParaRPr lang="en-GB" sz="1200" b="1">
                        <a:solidFill>
                          <a:schemeClr val="bg1"/>
                        </a:solidFill>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a:effectLst/>
                          <a:latin typeface="Calibri" panose="020F0502020204030204" pitchFamily="34" charset="0"/>
                          <a:cs typeface="Calibri" panose="020F0502020204030204" pitchFamily="34" charset="0"/>
                        </a:rPr>
                        <a:t>7.75 [18]</a:t>
                      </a:r>
                      <a:endParaRPr lang="en-GB" sz="1200" b="1">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a:effectLst/>
                          <a:latin typeface="Calibri" panose="020F0502020204030204" pitchFamily="34" charset="0"/>
                          <a:cs typeface="Calibri" panose="020F0502020204030204" pitchFamily="34" charset="0"/>
                        </a:rPr>
                        <a:t>6640 [16]</a:t>
                      </a:r>
                      <a:endParaRPr lang="en-GB" sz="1200" b="1">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a:effectLst/>
                          <a:latin typeface="Calibri" panose="020F0502020204030204" pitchFamily="34" charset="0"/>
                          <a:cs typeface="Calibri" panose="020F0502020204030204" pitchFamily="34" charset="0"/>
                        </a:rPr>
                        <a:t>1180 (250 nm) [16]</a:t>
                      </a:r>
                      <a:endParaRPr lang="en-GB" sz="1200" b="1">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a:effectLst/>
                          <a:latin typeface="Calibri" panose="020F0502020204030204" pitchFamily="34" charset="0"/>
                          <a:cs typeface="Calibri" panose="020F0502020204030204" pitchFamily="34" charset="0"/>
                        </a:rPr>
                        <a:t>21.4</a:t>
                      </a:r>
                      <a:endParaRPr lang="en-GB" sz="1200" b="1">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a:effectLst/>
                          <a:latin typeface="Calibri" panose="020F0502020204030204" pitchFamily="34" charset="0"/>
                          <a:cs typeface="Calibri" panose="020F0502020204030204" pitchFamily="34" charset="0"/>
                        </a:rPr>
                        <a:t>1099</a:t>
                      </a:r>
                      <a:endParaRPr lang="en-GB" sz="1200" b="1">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a:effectLst/>
                          <a:latin typeface="Calibri" panose="020F0502020204030204" pitchFamily="34" charset="0"/>
                          <a:cs typeface="Calibri" panose="020F0502020204030204" pitchFamily="34" charset="0"/>
                        </a:rPr>
                        <a:t>not applicable</a:t>
                      </a:r>
                      <a:endParaRPr lang="en-GB" sz="1200" b="1">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dirty="0">
                          <a:effectLst/>
                          <a:latin typeface="Calibri" panose="020F0502020204030204" pitchFamily="34" charset="0"/>
                          <a:cs typeface="Calibri" panose="020F0502020204030204" pitchFamily="34" charset="0"/>
                        </a:rPr>
                        <a:t>n/a</a:t>
                      </a:r>
                      <a:endParaRPr lang="en-GB" sz="1200" b="1"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extLst>
                  <a:ext uri="{0D108BD9-81ED-4DB2-BD59-A6C34878D82A}">
                    <a16:rowId xmlns:a16="http://schemas.microsoft.com/office/drawing/2014/main" val="4075159149"/>
                  </a:ext>
                </a:extLst>
              </a:tr>
              <a:tr h="214787">
                <a:tc>
                  <a:txBody>
                    <a:bodyPr/>
                    <a:lstStyle/>
                    <a:p>
                      <a:pPr algn="ctr">
                        <a:spcAft>
                          <a:spcPts val="0"/>
                        </a:spcAft>
                        <a:tabLst>
                          <a:tab pos="1170305" algn="l"/>
                        </a:tabLst>
                      </a:pPr>
                      <a:r>
                        <a:rPr lang="en-GB" sz="1200" b="1" dirty="0">
                          <a:solidFill>
                            <a:schemeClr val="bg1"/>
                          </a:solidFill>
                          <a:effectLst/>
                          <a:latin typeface="Calibri" panose="020F0502020204030204" pitchFamily="34" charset="0"/>
                          <a:cs typeface="Calibri" panose="020F0502020204030204" pitchFamily="34" charset="0"/>
                        </a:rPr>
                        <a:t>Lin-C</a:t>
                      </a:r>
                      <a:r>
                        <a:rPr lang="en-GB" sz="1200" b="1" baseline="-25000" dirty="0">
                          <a:solidFill>
                            <a:schemeClr val="bg1"/>
                          </a:solidFill>
                          <a:effectLst/>
                          <a:latin typeface="Calibri" panose="020F0502020204030204" pitchFamily="34" charset="0"/>
                          <a:cs typeface="Calibri" panose="020F0502020204030204" pitchFamily="34" charset="0"/>
                        </a:rPr>
                        <a:t>3</a:t>
                      </a:r>
                      <a:r>
                        <a:rPr lang="en-GB" sz="1200" b="1" dirty="0">
                          <a:solidFill>
                            <a:schemeClr val="bg1"/>
                          </a:solidFill>
                          <a:effectLst/>
                          <a:latin typeface="Calibri" panose="020F0502020204030204" pitchFamily="34" charset="0"/>
                          <a:cs typeface="Calibri" panose="020F0502020204030204" pitchFamily="34" charset="0"/>
                        </a:rPr>
                        <a:t>F</a:t>
                      </a:r>
                      <a:r>
                        <a:rPr lang="en-GB" sz="1200" b="1" baseline="-25000" dirty="0">
                          <a:solidFill>
                            <a:schemeClr val="bg1"/>
                          </a:solidFill>
                          <a:effectLst/>
                          <a:latin typeface="Calibri" panose="020F0502020204030204" pitchFamily="34" charset="0"/>
                          <a:cs typeface="Calibri" panose="020F0502020204030204" pitchFamily="34" charset="0"/>
                        </a:rPr>
                        <a:t>6</a:t>
                      </a:r>
                      <a:r>
                        <a:rPr lang="en-GB" sz="1200" b="1" dirty="0">
                          <a:solidFill>
                            <a:schemeClr val="bg1"/>
                          </a:solidFill>
                          <a:effectLst/>
                          <a:latin typeface="Calibri" panose="020F0502020204030204" pitchFamily="34" charset="0"/>
                          <a:cs typeface="Calibri" panose="020F0502020204030204" pitchFamily="34" charset="0"/>
                        </a:rPr>
                        <a:t>O</a:t>
                      </a:r>
                      <a:endParaRPr lang="en-GB" sz="1200" b="1" dirty="0">
                        <a:solidFill>
                          <a:schemeClr val="bg1"/>
                        </a:solidFill>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solidFill>
                      <a:srgbClr val="FF0000"/>
                    </a:solidFill>
                  </a:tcPr>
                </a:tc>
                <a:tc>
                  <a:txBody>
                    <a:bodyPr/>
                    <a:lstStyle/>
                    <a:p>
                      <a:pPr algn="ctr">
                        <a:spcAft>
                          <a:spcPts val="0"/>
                        </a:spcAft>
                        <a:tabLst>
                          <a:tab pos="1170305" algn="l"/>
                        </a:tabLst>
                      </a:pPr>
                      <a:r>
                        <a:rPr lang="en-GB" sz="1200" b="1">
                          <a:solidFill>
                            <a:srgbClr val="FF0000"/>
                          </a:solidFill>
                          <a:effectLst/>
                          <a:latin typeface="Calibri" panose="020F0502020204030204" pitchFamily="34" charset="0"/>
                          <a:cs typeface="Calibri" panose="020F0502020204030204" pitchFamily="34" charset="0"/>
                        </a:rPr>
                        <a:t>-</a:t>
                      </a:r>
                      <a:endParaRPr lang="en-GB" sz="1200" b="1">
                        <a:solidFill>
                          <a:srgbClr val="FF0000"/>
                        </a:solidFill>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a:solidFill>
                            <a:srgbClr val="FF0000"/>
                          </a:solidFill>
                          <a:effectLst/>
                          <a:latin typeface="Calibri" panose="020F0502020204030204" pitchFamily="34" charset="0"/>
                          <a:cs typeface="Calibri" panose="020F0502020204030204" pitchFamily="34" charset="0"/>
                        </a:rPr>
                        <a:t> </a:t>
                      </a:r>
                      <a:endParaRPr lang="en-GB" sz="1200" b="1">
                        <a:solidFill>
                          <a:srgbClr val="FF0000"/>
                        </a:solidFill>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a:solidFill>
                            <a:srgbClr val="FF0000"/>
                          </a:solidFill>
                          <a:effectLst/>
                          <a:latin typeface="Calibri" panose="020F0502020204030204" pitchFamily="34" charset="0"/>
                          <a:cs typeface="Calibri" panose="020F0502020204030204" pitchFamily="34" charset="0"/>
                        </a:rPr>
                        <a:t> </a:t>
                      </a:r>
                      <a:endParaRPr lang="en-GB" sz="1200" b="1">
                        <a:solidFill>
                          <a:srgbClr val="FF0000"/>
                        </a:solidFill>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a:solidFill>
                            <a:srgbClr val="FF0000"/>
                          </a:solidFill>
                          <a:effectLst/>
                          <a:latin typeface="Calibri" panose="020F0502020204030204" pitchFamily="34" charset="0"/>
                          <a:cs typeface="Calibri" panose="020F0502020204030204" pitchFamily="34" charset="0"/>
                        </a:rPr>
                        <a:t>-</a:t>
                      </a:r>
                      <a:endParaRPr lang="en-GB" sz="1200" b="1">
                        <a:solidFill>
                          <a:srgbClr val="FF0000"/>
                        </a:solidFill>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a:solidFill>
                            <a:srgbClr val="FF0000"/>
                          </a:solidFill>
                          <a:effectLst/>
                          <a:latin typeface="Calibri" panose="020F0502020204030204" pitchFamily="34" charset="0"/>
                          <a:cs typeface="Calibri" panose="020F0502020204030204" pitchFamily="34" charset="0"/>
                        </a:rPr>
                        <a:t> </a:t>
                      </a:r>
                      <a:endParaRPr lang="en-GB" sz="1200" b="1">
                        <a:solidFill>
                          <a:srgbClr val="FF0000"/>
                        </a:solidFill>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a:solidFill>
                            <a:srgbClr val="FF0000"/>
                          </a:solidFill>
                          <a:effectLst/>
                          <a:latin typeface="Calibri" panose="020F0502020204030204" pitchFamily="34" charset="0"/>
                          <a:cs typeface="Calibri" panose="020F0502020204030204" pitchFamily="34" charset="0"/>
                        </a:rPr>
                        <a:t>n/a</a:t>
                      </a:r>
                      <a:endParaRPr lang="en-GB" sz="1200" b="1">
                        <a:solidFill>
                          <a:srgbClr val="FF0000"/>
                        </a:solidFill>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dirty="0">
                          <a:solidFill>
                            <a:srgbClr val="FF0000"/>
                          </a:solidFill>
                          <a:effectLst/>
                          <a:latin typeface="Calibri" panose="020F0502020204030204" pitchFamily="34" charset="0"/>
                          <a:cs typeface="Calibri" panose="020F0502020204030204" pitchFamily="34" charset="0"/>
                        </a:rPr>
                        <a:t>n/a</a:t>
                      </a:r>
                      <a:endParaRPr lang="en-GB" sz="1200" b="1" dirty="0">
                        <a:solidFill>
                          <a:srgbClr val="FF0000"/>
                        </a:solidFill>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extLst>
                  <a:ext uri="{0D108BD9-81ED-4DB2-BD59-A6C34878D82A}">
                    <a16:rowId xmlns:a16="http://schemas.microsoft.com/office/drawing/2014/main" val="2954698347"/>
                  </a:ext>
                </a:extLst>
              </a:tr>
              <a:tr h="293213">
                <a:tc>
                  <a:txBody>
                    <a:bodyPr/>
                    <a:lstStyle/>
                    <a:p>
                      <a:pPr algn="ctr">
                        <a:spcAft>
                          <a:spcPts val="0"/>
                        </a:spcAft>
                        <a:tabLst>
                          <a:tab pos="1170305" algn="l"/>
                        </a:tabLst>
                      </a:pPr>
                      <a:r>
                        <a:rPr lang="en-GB" sz="1200" b="1">
                          <a:solidFill>
                            <a:schemeClr val="bg1"/>
                          </a:solidFill>
                          <a:effectLst/>
                          <a:latin typeface="Calibri" panose="020F0502020204030204" pitchFamily="34" charset="0"/>
                          <a:cs typeface="Calibri" panose="020F0502020204030204" pitchFamily="34" charset="0"/>
                        </a:rPr>
                        <a:t>C</a:t>
                      </a:r>
                      <a:r>
                        <a:rPr lang="en-GB" sz="1200" b="1" baseline="-25000">
                          <a:solidFill>
                            <a:schemeClr val="bg1"/>
                          </a:solidFill>
                          <a:effectLst/>
                          <a:latin typeface="Calibri" panose="020F0502020204030204" pitchFamily="34" charset="0"/>
                          <a:cs typeface="Calibri" panose="020F0502020204030204" pitchFamily="34" charset="0"/>
                        </a:rPr>
                        <a:t>4</a:t>
                      </a:r>
                      <a:r>
                        <a:rPr lang="en-GB" sz="1200" b="1">
                          <a:solidFill>
                            <a:schemeClr val="bg1"/>
                          </a:solidFill>
                          <a:effectLst/>
                          <a:latin typeface="Calibri" panose="020F0502020204030204" pitchFamily="34" charset="0"/>
                          <a:cs typeface="Calibri" panose="020F0502020204030204" pitchFamily="34" charset="0"/>
                        </a:rPr>
                        <a:t>F</a:t>
                      </a:r>
                      <a:r>
                        <a:rPr lang="en-GB" sz="1200" b="1" baseline="-25000">
                          <a:solidFill>
                            <a:schemeClr val="bg1"/>
                          </a:solidFill>
                          <a:effectLst/>
                          <a:latin typeface="Calibri" panose="020F0502020204030204" pitchFamily="34" charset="0"/>
                          <a:cs typeface="Calibri" panose="020F0502020204030204" pitchFamily="34" charset="0"/>
                        </a:rPr>
                        <a:t>10</a:t>
                      </a:r>
                      <a:endParaRPr lang="en-GB" sz="1200" b="1">
                        <a:solidFill>
                          <a:schemeClr val="bg1"/>
                        </a:solidFill>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a:effectLst/>
                          <a:latin typeface="Calibri" panose="020F0502020204030204" pitchFamily="34" charset="0"/>
                          <a:cs typeface="Calibri" panose="020F0502020204030204" pitchFamily="34" charset="0"/>
                        </a:rPr>
                        <a:t>9.97 [18]</a:t>
                      </a:r>
                      <a:endParaRPr lang="en-GB" sz="1200" b="1">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a:effectLst/>
                          <a:latin typeface="Calibri" panose="020F0502020204030204" pitchFamily="34" charset="0"/>
                          <a:cs typeface="Calibri" panose="020F0502020204030204" pitchFamily="34" charset="0"/>
                        </a:rPr>
                        <a:t>6870 [16]</a:t>
                      </a:r>
                      <a:endParaRPr lang="en-GB" sz="1200" b="1">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a:effectLst/>
                          <a:latin typeface="Calibri" panose="020F0502020204030204" pitchFamily="34" charset="0"/>
                          <a:cs typeface="Calibri" panose="020F0502020204030204" pitchFamily="34" charset="0"/>
                        </a:rPr>
                        <a:t>1450 (250 nm) [16]</a:t>
                      </a:r>
                      <a:endParaRPr lang="en-GB" sz="1200" b="1">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a:effectLst/>
                          <a:latin typeface="Calibri" panose="020F0502020204030204" pitchFamily="34" charset="0"/>
                          <a:cs typeface="Calibri" panose="020F0502020204030204" pitchFamily="34" charset="0"/>
                        </a:rPr>
                        <a:t>16.3</a:t>
                      </a:r>
                      <a:endParaRPr lang="en-GB" sz="1200" b="1">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a:effectLst/>
                          <a:latin typeface="Calibri" panose="020F0502020204030204" pitchFamily="34" charset="0"/>
                          <a:cs typeface="Calibri" panose="020F0502020204030204" pitchFamily="34" charset="0"/>
                        </a:rPr>
                        <a:t>1119</a:t>
                      </a:r>
                      <a:endParaRPr lang="en-GB" sz="1200" b="1">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a:effectLst/>
                          <a:latin typeface="Calibri" panose="020F0502020204030204" pitchFamily="34" charset="0"/>
                          <a:cs typeface="Calibri" panose="020F0502020204030204" pitchFamily="34" charset="0"/>
                        </a:rPr>
                        <a:t>100</a:t>
                      </a:r>
                      <a:endParaRPr lang="en-GB" sz="1200" b="1">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dirty="0">
                          <a:effectLst/>
                          <a:latin typeface="Calibri" panose="020F0502020204030204" pitchFamily="34" charset="0"/>
                          <a:cs typeface="Calibri" panose="020F0502020204030204" pitchFamily="34" charset="0"/>
                        </a:rPr>
                        <a:t>6849</a:t>
                      </a:r>
                      <a:endParaRPr lang="en-GB" sz="1200" b="1"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extLst>
                  <a:ext uri="{0D108BD9-81ED-4DB2-BD59-A6C34878D82A}">
                    <a16:rowId xmlns:a16="http://schemas.microsoft.com/office/drawing/2014/main" val="1236292860"/>
                  </a:ext>
                </a:extLst>
              </a:tr>
              <a:tr h="1172851">
                <a:tc>
                  <a:txBody>
                    <a:bodyPr/>
                    <a:lstStyle/>
                    <a:p>
                      <a:pPr algn="ctr">
                        <a:spcAft>
                          <a:spcPts val="0"/>
                        </a:spcAft>
                        <a:tabLst>
                          <a:tab pos="1170305" algn="l"/>
                        </a:tabLst>
                      </a:pPr>
                      <a:endParaRPr lang="en-GB" sz="1200" b="1" dirty="0" smtClean="0">
                        <a:solidFill>
                          <a:schemeClr val="bg1"/>
                        </a:solidFill>
                        <a:effectLst/>
                        <a:latin typeface="Calibri" panose="020F0502020204030204" pitchFamily="34" charset="0"/>
                        <a:cs typeface="Calibri" panose="020F0502020204030204" pitchFamily="34" charset="0"/>
                      </a:endParaRPr>
                    </a:p>
                    <a:p>
                      <a:pPr algn="ctr">
                        <a:spcAft>
                          <a:spcPts val="0"/>
                        </a:spcAft>
                        <a:tabLst>
                          <a:tab pos="1170305" algn="l"/>
                        </a:tabLst>
                      </a:pPr>
                      <a:r>
                        <a:rPr lang="en-GB" sz="1200" b="1" dirty="0" smtClean="0">
                          <a:solidFill>
                            <a:schemeClr val="bg1"/>
                          </a:solidFill>
                          <a:effectLst/>
                          <a:latin typeface="Calibri" panose="020F0502020204030204" pitchFamily="34" charset="0"/>
                          <a:cs typeface="Calibri" panose="020F0502020204030204" pitchFamily="34" charset="0"/>
                        </a:rPr>
                        <a:t>Lin-C</a:t>
                      </a:r>
                      <a:r>
                        <a:rPr lang="en-GB" sz="1200" b="1" baseline="-25000" dirty="0" smtClean="0">
                          <a:solidFill>
                            <a:schemeClr val="bg1"/>
                          </a:solidFill>
                          <a:effectLst/>
                          <a:latin typeface="Calibri" panose="020F0502020204030204" pitchFamily="34" charset="0"/>
                          <a:cs typeface="Calibri" panose="020F0502020204030204" pitchFamily="34" charset="0"/>
                        </a:rPr>
                        <a:t>4</a:t>
                      </a:r>
                      <a:r>
                        <a:rPr lang="en-GB" sz="1200" b="1" dirty="0" smtClean="0">
                          <a:solidFill>
                            <a:schemeClr val="bg1"/>
                          </a:solidFill>
                          <a:effectLst/>
                          <a:latin typeface="Calibri" panose="020F0502020204030204" pitchFamily="34" charset="0"/>
                          <a:cs typeface="Calibri" panose="020F0502020204030204" pitchFamily="34" charset="0"/>
                        </a:rPr>
                        <a:t>F</a:t>
                      </a:r>
                      <a:r>
                        <a:rPr lang="en-GB" sz="1200" b="1" baseline="-25000" dirty="0" smtClean="0">
                          <a:solidFill>
                            <a:schemeClr val="bg1"/>
                          </a:solidFill>
                          <a:effectLst/>
                          <a:latin typeface="Calibri" panose="020F0502020204030204" pitchFamily="34" charset="0"/>
                          <a:cs typeface="Calibri" panose="020F0502020204030204" pitchFamily="34" charset="0"/>
                        </a:rPr>
                        <a:t>8</a:t>
                      </a:r>
                      <a:r>
                        <a:rPr lang="en-GB" sz="1200" b="1" dirty="0" smtClean="0">
                          <a:solidFill>
                            <a:schemeClr val="bg1"/>
                          </a:solidFill>
                          <a:effectLst/>
                          <a:latin typeface="Calibri" panose="020F0502020204030204" pitchFamily="34" charset="0"/>
                          <a:cs typeface="Calibri" panose="020F0502020204030204" pitchFamily="34" charset="0"/>
                        </a:rPr>
                        <a:t>O</a:t>
                      </a:r>
                      <a:endParaRPr lang="en-GB" sz="1200" b="1" dirty="0">
                        <a:solidFill>
                          <a:schemeClr val="bg1"/>
                        </a:solidFill>
                        <a:effectLst/>
                        <a:latin typeface="Calibri" panose="020F0502020204030204" pitchFamily="34" charset="0"/>
                        <a:cs typeface="Calibri" panose="020F0502020204030204" pitchFamily="34" charset="0"/>
                      </a:endParaRPr>
                    </a:p>
                    <a:p>
                      <a:pPr algn="ctr">
                        <a:spcAft>
                          <a:spcPts val="0"/>
                        </a:spcAft>
                        <a:tabLst>
                          <a:tab pos="1170305" algn="l"/>
                        </a:tabLst>
                      </a:pPr>
                      <a:r>
                        <a:rPr lang="en-GB" sz="1200" b="1" dirty="0">
                          <a:solidFill>
                            <a:schemeClr val="bg1"/>
                          </a:solidFill>
                          <a:effectLst/>
                          <a:latin typeface="Calibri" panose="020F0502020204030204" pitchFamily="34" charset="0"/>
                          <a:cs typeface="Calibri" panose="020F0502020204030204" pitchFamily="34" charset="0"/>
                        </a:rPr>
                        <a:t>(Non-cyclic</a:t>
                      </a:r>
                    </a:p>
                    <a:p>
                      <a:pPr algn="ctr">
                        <a:spcAft>
                          <a:spcPts val="0"/>
                        </a:spcAft>
                        <a:tabLst>
                          <a:tab pos="1170305" algn="l"/>
                        </a:tabLst>
                      </a:pPr>
                      <a:r>
                        <a:rPr lang="en-GB" sz="1200" b="1" dirty="0">
                          <a:solidFill>
                            <a:schemeClr val="bg1"/>
                          </a:solidFill>
                          <a:effectLst/>
                          <a:latin typeface="Calibri" panose="020F0502020204030204" pitchFamily="34" charset="0"/>
                          <a:cs typeface="Calibri" panose="020F0502020204030204" pitchFamily="34" charset="0"/>
                        </a:rPr>
                        <a:t>C</a:t>
                      </a:r>
                      <a:r>
                        <a:rPr lang="en-GB" sz="1200" b="1" baseline="-25000" dirty="0">
                          <a:solidFill>
                            <a:schemeClr val="bg1"/>
                          </a:solidFill>
                          <a:effectLst/>
                          <a:latin typeface="Calibri" panose="020F0502020204030204" pitchFamily="34" charset="0"/>
                          <a:cs typeface="Calibri" panose="020F0502020204030204" pitchFamily="34" charset="0"/>
                        </a:rPr>
                        <a:t>4</a:t>
                      </a:r>
                      <a:r>
                        <a:rPr lang="en-GB" sz="1200" b="1" dirty="0">
                          <a:solidFill>
                            <a:schemeClr val="bg1"/>
                          </a:solidFill>
                          <a:effectLst/>
                          <a:latin typeface="Calibri" panose="020F0502020204030204" pitchFamily="34" charset="0"/>
                          <a:cs typeface="Calibri" panose="020F0502020204030204" pitchFamily="34" charset="0"/>
                        </a:rPr>
                        <a:t>F</a:t>
                      </a:r>
                      <a:r>
                        <a:rPr lang="en-GB" sz="1200" b="1" baseline="-25000" dirty="0">
                          <a:solidFill>
                            <a:schemeClr val="bg1"/>
                          </a:solidFill>
                          <a:effectLst/>
                          <a:latin typeface="Calibri" panose="020F0502020204030204" pitchFamily="34" charset="0"/>
                          <a:cs typeface="Calibri" panose="020F0502020204030204" pitchFamily="34" charset="0"/>
                        </a:rPr>
                        <a:t>8</a:t>
                      </a:r>
                      <a:r>
                        <a:rPr lang="en-GB" sz="1200" b="1" dirty="0">
                          <a:solidFill>
                            <a:schemeClr val="bg1"/>
                          </a:solidFill>
                          <a:effectLst/>
                          <a:latin typeface="Calibri" panose="020F0502020204030204" pitchFamily="34" charset="0"/>
                          <a:cs typeface="Calibri" panose="020F0502020204030204" pitchFamily="34" charset="0"/>
                        </a:rPr>
                        <a:t>O)*</a:t>
                      </a:r>
                      <a:endParaRPr lang="en-GB" sz="1200" b="1" dirty="0">
                        <a:solidFill>
                          <a:schemeClr val="bg1"/>
                        </a:solidFill>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solidFill>
                      <a:srgbClr val="FF0000"/>
                    </a:solidFill>
                  </a:tcPr>
                </a:tc>
                <a:tc>
                  <a:txBody>
                    <a:bodyPr/>
                    <a:lstStyle/>
                    <a:p>
                      <a:pPr algn="ctr">
                        <a:spcAft>
                          <a:spcPts val="0"/>
                        </a:spcAft>
                        <a:tabLst>
                          <a:tab pos="1170305" algn="l"/>
                        </a:tabLst>
                      </a:pPr>
                      <a:endParaRPr lang="en-GB" sz="1200" b="1" dirty="0" smtClean="0">
                        <a:solidFill>
                          <a:srgbClr val="FF0000"/>
                        </a:solidFill>
                        <a:effectLst/>
                        <a:latin typeface="Calibri" panose="020F0502020204030204" pitchFamily="34" charset="0"/>
                        <a:cs typeface="Calibri" panose="020F0502020204030204" pitchFamily="34" charset="0"/>
                      </a:endParaRPr>
                    </a:p>
                    <a:p>
                      <a:pPr algn="ctr">
                        <a:spcAft>
                          <a:spcPts val="0"/>
                        </a:spcAft>
                        <a:tabLst>
                          <a:tab pos="1170305" algn="l"/>
                        </a:tabLst>
                      </a:pPr>
                      <a:endParaRPr lang="en-GB" sz="1200" b="1" dirty="0" smtClean="0">
                        <a:solidFill>
                          <a:srgbClr val="FF0000"/>
                        </a:solidFill>
                        <a:effectLst/>
                        <a:latin typeface="Calibri" panose="020F0502020204030204" pitchFamily="34" charset="0"/>
                        <a:cs typeface="Calibri" panose="020F0502020204030204" pitchFamily="34" charset="0"/>
                      </a:endParaRPr>
                    </a:p>
                    <a:p>
                      <a:pPr algn="ctr">
                        <a:spcAft>
                          <a:spcPts val="0"/>
                        </a:spcAft>
                        <a:tabLst>
                          <a:tab pos="1170305" algn="l"/>
                        </a:tabLst>
                      </a:pPr>
                      <a:r>
                        <a:rPr lang="en-GB" sz="1200" b="1" dirty="0" smtClean="0">
                          <a:solidFill>
                            <a:srgbClr val="FF0000"/>
                          </a:solidFill>
                          <a:effectLst/>
                          <a:latin typeface="Calibri" panose="020F0502020204030204" pitchFamily="34" charset="0"/>
                          <a:cs typeface="Calibri" panose="020F0502020204030204" pitchFamily="34" charset="0"/>
                        </a:rPr>
                        <a:t> </a:t>
                      </a:r>
                      <a:r>
                        <a:rPr lang="en-GB" sz="1200" b="1" dirty="0">
                          <a:solidFill>
                            <a:srgbClr val="FF0000"/>
                          </a:solidFill>
                          <a:effectLst/>
                          <a:latin typeface="Calibri" panose="020F0502020204030204" pitchFamily="34" charset="0"/>
                          <a:cs typeface="Calibri" panose="020F0502020204030204" pitchFamily="34" charset="0"/>
                        </a:rPr>
                        <a:t>9.5</a:t>
                      </a:r>
                    </a:p>
                    <a:p>
                      <a:pPr algn="ctr">
                        <a:spcAft>
                          <a:spcPts val="0"/>
                        </a:spcAft>
                        <a:tabLst>
                          <a:tab pos="1170305" algn="l"/>
                        </a:tabLst>
                      </a:pPr>
                      <a:r>
                        <a:rPr lang="en-GB" sz="1200" b="1" dirty="0">
                          <a:solidFill>
                            <a:srgbClr val="FF0000"/>
                          </a:solidFill>
                          <a:effectLst/>
                          <a:latin typeface="Calibri" panose="020F0502020204030204" pitchFamily="34" charset="0"/>
                          <a:cs typeface="Calibri" panose="020F0502020204030204" pitchFamily="34" charset="0"/>
                        </a:rPr>
                        <a:t>(est.)</a:t>
                      </a:r>
                    </a:p>
                    <a:p>
                      <a:pPr algn="ctr">
                        <a:spcAft>
                          <a:spcPts val="0"/>
                        </a:spcAft>
                        <a:tabLst>
                          <a:tab pos="1170305" algn="l"/>
                        </a:tabLst>
                      </a:pPr>
                      <a:r>
                        <a:rPr lang="en-GB" sz="1200" b="1" dirty="0">
                          <a:solidFill>
                            <a:srgbClr val="FF0000"/>
                          </a:solidFill>
                          <a:effectLst/>
                          <a:latin typeface="Calibri" panose="020F0502020204030204" pitchFamily="34" charset="0"/>
                          <a:cs typeface="Calibri" panose="020F0502020204030204" pitchFamily="34" charset="0"/>
                        </a:rPr>
                        <a:t> </a:t>
                      </a:r>
                      <a:endParaRPr lang="en-GB" sz="1200" b="1" dirty="0">
                        <a:solidFill>
                          <a:srgbClr val="FF0000"/>
                        </a:solidFill>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a:solidFill>
                            <a:srgbClr val="FF0000"/>
                          </a:solidFill>
                          <a:effectLst/>
                          <a:latin typeface="Calibri" panose="020F0502020204030204" pitchFamily="34" charset="0"/>
                          <a:cs typeface="Calibri" panose="020F0502020204030204" pitchFamily="34" charset="0"/>
                        </a:rPr>
                        <a:t>Probably </a:t>
                      </a:r>
                    </a:p>
                    <a:p>
                      <a:pPr algn="ctr">
                        <a:spcAft>
                          <a:spcPts val="0"/>
                        </a:spcAft>
                        <a:tabLst>
                          <a:tab pos="1170305" algn="l"/>
                        </a:tabLst>
                      </a:pPr>
                      <a:r>
                        <a:rPr lang="en-GB" sz="1200" b="1">
                          <a:solidFill>
                            <a:srgbClr val="FF0000"/>
                          </a:solidFill>
                          <a:effectLst/>
                          <a:latin typeface="Calibri" panose="020F0502020204030204" pitchFamily="34" charset="0"/>
                          <a:cs typeface="Calibri" panose="020F0502020204030204" pitchFamily="34" charset="0"/>
                        </a:rPr>
                        <a:t>&lt; 1</a:t>
                      </a:r>
                    </a:p>
                    <a:p>
                      <a:pPr algn="ctr">
                        <a:spcAft>
                          <a:spcPts val="0"/>
                        </a:spcAft>
                        <a:tabLst>
                          <a:tab pos="1170305" algn="l"/>
                        </a:tabLst>
                      </a:pPr>
                      <a:r>
                        <a:rPr lang="en-GB" sz="1200" b="1">
                          <a:solidFill>
                            <a:srgbClr val="FF0000"/>
                          </a:solidFill>
                          <a:effectLst/>
                          <a:latin typeface="Calibri" panose="020F0502020204030204" pitchFamily="34" charset="0"/>
                          <a:cs typeface="Calibri" panose="020F0502020204030204" pitchFamily="34" charset="0"/>
                        </a:rPr>
                        <a:t>(NOVEC 5110</a:t>
                      </a:r>
                    </a:p>
                    <a:p>
                      <a:pPr algn="ctr">
                        <a:spcAft>
                          <a:spcPts val="0"/>
                        </a:spcAft>
                        <a:tabLst>
                          <a:tab pos="1170305" algn="l"/>
                        </a:tabLst>
                      </a:pPr>
                      <a:r>
                        <a:rPr lang="en-GB" sz="1200" b="1">
                          <a:solidFill>
                            <a:srgbClr val="FF0000"/>
                          </a:solidFill>
                          <a:effectLst/>
                          <a:latin typeface="Calibri" panose="020F0502020204030204" pitchFamily="34" charset="0"/>
                          <a:cs typeface="Calibri" panose="020F0502020204030204" pitchFamily="34" charset="0"/>
                        </a:rPr>
                        <a:t>Analogy)</a:t>
                      </a:r>
                      <a:endParaRPr lang="en-GB" sz="1200" b="1">
                        <a:solidFill>
                          <a:srgbClr val="FF0000"/>
                        </a:solidFill>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a:solidFill>
                            <a:srgbClr val="FF0000"/>
                          </a:solidFill>
                          <a:effectLst/>
                          <a:latin typeface="Calibri" panose="020F0502020204030204" pitchFamily="34" charset="0"/>
                          <a:cs typeface="Calibri" panose="020F0502020204030204" pitchFamily="34" charset="0"/>
                        </a:rPr>
                        <a:t> 1380 @ 400nm</a:t>
                      </a:r>
                    </a:p>
                    <a:p>
                      <a:pPr algn="ctr">
                        <a:spcAft>
                          <a:spcPts val="0"/>
                        </a:spcAft>
                        <a:tabLst>
                          <a:tab pos="1170305" algn="l"/>
                        </a:tabLst>
                      </a:pPr>
                      <a:r>
                        <a:rPr lang="en-GB" sz="1200" b="1">
                          <a:solidFill>
                            <a:srgbClr val="FF0000"/>
                          </a:solidFill>
                          <a:effectLst/>
                          <a:latin typeface="Calibri" panose="020F0502020204030204" pitchFamily="34" charset="0"/>
                          <a:cs typeface="Calibri" panose="020F0502020204030204" pitchFamily="34" charset="0"/>
                        </a:rPr>
                        <a:t>(based on 3M PFG-3480 c-C</a:t>
                      </a:r>
                      <a:r>
                        <a:rPr lang="en-GB" sz="1200" b="1" baseline="-25000">
                          <a:solidFill>
                            <a:srgbClr val="FF0000"/>
                          </a:solidFill>
                          <a:effectLst/>
                          <a:latin typeface="Calibri" panose="020F0502020204030204" pitchFamily="34" charset="0"/>
                          <a:cs typeface="Calibri" panose="020F0502020204030204" pitchFamily="34" charset="0"/>
                        </a:rPr>
                        <a:t>4</a:t>
                      </a:r>
                      <a:r>
                        <a:rPr lang="en-GB" sz="1200" b="1">
                          <a:solidFill>
                            <a:srgbClr val="FF0000"/>
                          </a:solidFill>
                          <a:effectLst/>
                          <a:latin typeface="Calibri" panose="020F0502020204030204" pitchFamily="34" charset="0"/>
                          <a:cs typeface="Calibri" panose="020F0502020204030204" pitchFamily="34" charset="0"/>
                        </a:rPr>
                        <a:t>F</a:t>
                      </a:r>
                      <a:r>
                        <a:rPr lang="en-GB" sz="1200" b="1" baseline="-25000">
                          <a:solidFill>
                            <a:srgbClr val="FF0000"/>
                          </a:solidFill>
                          <a:effectLst/>
                          <a:latin typeface="Calibri" panose="020F0502020204030204" pitchFamily="34" charset="0"/>
                          <a:cs typeface="Calibri" panose="020F0502020204030204" pitchFamily="34" charset="0"/>
                        </a:rPr>
                        <a:t>8</a:t>
                      </a:r>
                      <a:r>
                        <a:rPr lang="en-GB" sz="1200" b="1">
                          <a:solidFill>
                            <a:srgbClr val="FF0000"/>
                          </a:solidFill>
                          <a:effectLst/>
                          <a:latin typeface="Calibri" panose="020F0502020204030204" pitchFamily="34" charset="0"/>
                          <a:cs typeface="Calibri" panose="020F0502020204030204" pitchFamily="34" charset="0"/>
                        </a:rPr>
                        <a:t>O [7]: linear C</a:t>
                      </a:r>
                      <a:r>
                        <a:rPr lang="en-GB" sz="1200" b="1" baseline="-25000">
                          <a:solidFill>
                            <a:srgbClr val="FF0000"/>
                          </a:solidFill>
                          <a:effectLst/>
                          <a:latin typeface="Calibri" panose="020F0502020204030204" pitchFamily="34" charset="0"/>
                          <a:cs typeface="Calibri" panose="020F0502020204030204" pitchFamily="34" charset="0"/>
                        </a:rPr>
                        <a:t>4</a:t>
                      </a:r>
                      <a:r>
                        <a:rPr lang="en-GB" sz="1200" b="1">
                          <a:solidFill>
                            <a:srgbClr val="FF0000"/>
                          </a:solidFill>
                          <a:effectLst/>
                          <a:latin typeface="Calibri" panose="020F0502020204030204" pitchFamily="34" charset="0"/>
                          <a:cs typeface="Calibri" panose="020F0502020204030204" pitchFamily="34" charset="0"/>
                        </a:rPr>
                        <a:t>F</a:t>
                      </a:r>
                      <a:r>
                        <a:rPr lang="en-GB" sz="1200" b="1" baseline="-25000">
                          <a:solidFill>
                            <a:srgbClr val="FF0000"/>
                          </a:solidFill>
                          <a:effectLst/>
                          <a:latin typeface="Calibri" panose="020F0502020204030204" pitchFamily="34" charset="0"/>
                          <a:cs typeface="Calibri" panose="020F0502020204030204" pitchFamily="34" charset="0"/>
                        </a:rPr>
                        <a:t>8</a:t>
                      </a:r>
                      <a:r>
                        <a:rPr lang="en-GB" sz="1200" b="1">
                          <a:solidFill>
                            <a:srgbClr val="FF0000"/>
                          </a:solidFill>
                          <a:effectLst/>
                          <a:latin typeface="Calibri" panose="020F0502020204030204" pitchFamily="34" charset="0"/>
                          <a:cs typeface="Calibri" panose="020F0502020204030204" pitchFamily="34" charset="0"/>
                        </a:rPr>
                        <a:t>O not yet measured but  assumed similar) </a:t>
                      </a:r>
                      <a:endParaRPr lang="en-GB" sz="1200" b="1">
                        <a:solidFill>
                          <a:srgbClr val="FF0000"/>
                        </a:solidFill>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endParaRPr lang="en-GB" sz="1200" b="1" dirty="0" smtClean="0">
                        <a:solidFill>
                          <a:srgbClr val="FF0000"/>
                        </a:solidFill>
                        <a:effectLst/>
                        <a:latin typeface="Calibri" panose="020F0502020204030204" pitchFamily="34" charset="0"/>
                        <a:cs typeface="Calibri" panose="020F0502020204030204" pitchFamily="34" charset="0"/>
                      </a:endParaRPr>
                    </a:p>
                    <a:p>
                      <a:pPr algn="ctr">
                        <a:spcAft>
                          <a:spcPts val="0"/>
                        </a:spcAft>
                        <a:tabLst>
                          <a:tab pos="1170305" algn="l"/>
                        </a:tabLst>
                      </a:pPr>
                      <a:endParaRPr lang="en-GB" sz="1200" b="1" dirty="0" smtClean="0">
                        <a:solidFill>
                          <a:srgbClr val="FF0000"/>
                        </a:solidFill>
                        <a:effectLst/>
                        <a:latin typeface="Calibri" panose="020F0502020204030204" pitchFamily="34" charset="0"/>
                        <a:cs typeface="Calibri" panose="020F0502020204030204" pitchFamily="34" charset="0"/>
                      </a:endParaRPr>
                    </a:p>
                    <a:p>
                      <a:pPr algn="ctr">
                        <a:spcAft>
                          <a:spcPts val="0"/>
                        </a:spcAft>
                        <a:tabLst>
                          <a:tab pos="1170305" algn="l"/>
                        </a:tabLst>
                      </a:pPr>
                      <a:endParaRPr lang="en-GB" sz="1200" b="1" dirty="0" smtClean="0">
                        <a:solidFill>
                          <a:srgbClr val="FF0000"/>
                        </a:solidFill>
                        <a:effectLst/>
                        <a:latin typeface="Calibri" panose="020F0502020204030204" pitchFamily="34" charset="0"/>
                        <a:cs typeface="Calibri" panose="020F0502020204030204" pitchFamily="34" charset="0"/>
                      </a:endParaRPr>
                    </a:p>
                    <a:p>
                      <a:pPr algn="ctr">
                        <a:spcAft>
                          <a:spcPts val="0"/>
                        </a:spcAft>
                        <a:tabLst>
                          <a:tab pos="1170305" algn="l"/>
                        </a:tabLst>
                      </a:pPr>
                      <a:r>
                        <a:rPr lang="en-GB" sz="1200" b="1" dirty="0" smtClean="0">
                          <a:solidFill>
                            <a:srgbClr val="FF0000"/>
                          </a:solidFill>
                          <a:effectLst/>
                          <a:latin typeface="Calibri" panose="020F0502020204030204" pitchFamily="34" charset="0"/>
                          <a:cs typeface="Calibri" panose="020F0502020204030204" pitchFamily="34" charset="0"/>
                        </a:rPr>
                        <a:t>18.4</a:t>
                      </a:r>
                      <a:endParaRPr lang="en-GB" sz="1200" b="1" dirty="0">
                        <a:solidFill>
                          <a:srgbClr val="FF0000"/>
                        </a:solidFill>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endParaRPr lang="en-GB" sz="1200" b="1" dirty="0" smtClean="0">
                        <a:solidFill>
                          <a:srgbClr val="FF0000"/>
                        </a:solidFill>
                        <a:effectLst/>
                        <a:latin typeface="Calibri" panose="020F0502020204030204" pitchFamily="34" charset="0"/>
                        <a:cs typeface="Calibri" panose="020F0502020204030204" pitchFamily="34" charset="0"/>
                      </a:endParaRPr>
                    </a:p>
                    <a:p>
                      <a:pPr algn="ctr">
                        <a:spcAft>
                          <a:spcPts val="0"/>
                        </a:spcAft>
                        <a:tabLst>
                          <a:tab pos="1170305" algn="l"/>
                        </a:tabLst>
                      </a:pPr>
                      <a:endParaRPr lang="en-GB" sz="1200" b="1" dirty="0" smtClean="0">
                        <a:solidFill>
                          <a:srgbClr val="FF0000"/>
                        </a:solidFill>
                        <a:effectLst/>
                        <a:latin typeface="Calibri" panose="020F0502020204030204" pitchFamily="34" charset="0"/>
                        <a:cs typeface="Calibri" panose="020F0502020204030204" pitchFamily="34" charset="0"/>
                      </a:endParaRPr>
                    </a:p>
                    <a:p>
                      <a:pPr algn="ctr">
                        <a:spcAft>
                          <a:spcPts val="0"/>
                        </a:spcAft>
                        <a:tabLst>
                          <a:tab pos="1170305" algn="l"/>
                        </a:tabLst>
                      </a:pPr>
                      <a:endParaRPr lang="en-GB" sz="1200" b="1" dirty="0" smtClean="0">
                        <a:solidFill>
                          <a:srgbClr val="FF0000"/>
                        </a:solidFill>
                        <a:effectLst/>
                        <a:latin typeface="Calibri" panose="020F0502020204030204" pitchFamily="34" charset="0"/>
                        <a:cs typeface="Calibri" panose="020F0502020204030204" pitchFamily="34" charset="0"/>
                      </a:endParaRPr>
                    </a:p>
                    <a:p>
                      <a:pPr algn="ctr">
                        <a:spcAft>
                          <a:spcPts val="0"/>
                        </a:spcAft>
                        <a:tabLst>
                          <a:tab pos="1170305" algn="l"/>
                        </a:tabLst>
                      </a:pPr>
                      <a:r>
                        <a:rPr lang="en-GB" sz="1200" b="1" dirty="0" smtClean="0">
                          <a:solidFill>
                            <a:srgbClr val="FF0000"/>
                          </a:solidFill>
                          <a:effectLst/>
                          <a:latin typeface="Calibri" panose="020F0502020204030204" pitchFamily="34" charset="0"/>
                          <a:cs typeface="Calibri" panose="020F0502020204030204" pitchFamily="34" charset="0"/>
                        </a:rPr>
                        <a:t>0.18</a:t>
                      </a:r>
                      <a:endParaRPr lang="en-GB" sz="1200" b="1" dirty="0">
                        <a:solidFill>
                          <a:srgbClr val="FF0000"/>
                        </a:solidFill>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a:solidFill>
                            <a:srgbClr val="FF0000"/>
                          </a:solidFill>
                          <a:effectLst/>
                          <a:latin typeface="Calibri" panose="020F0502020204030204" pitchFamily="34" charset="0"/>
                          <a:cs typeface="Calibri" panose="020F0502020204030204" pitchFamily="34" charset="0"/>
                        </a:rPr>
                        <a:t>112.7*</a:t>
                      </a:r>
                    </a:p>
                    <a:p>
                      <a:pPr algn="ctr">
                        <a:spcAft>
                          <a:spcPts val="0"/>
                        </a:spcAft>
                        <a:tabLst>
                          <a:tab pos="1170305" algn="l"/>
                        </a:tabLst>
                      </a:pPr>
                      <a:r>
                        <a:rPr lang="en-GB" sz="1200" b="1">
                          <a:solidFill>
                            <a:srgbClr val="FF0000"/>
                          </a:solidFill>
                          <a:effectLst/>
                          <a:latin typeface="Calibri" panose="020F0502020204030204" pitchFamily="34" charset="0"/>
                          <a:cs typeface="Calibri" panose="020F0502020204030204" pitchFamily="34" charset="0"/>
                        </a:rPr>
                        <a:t>(&gt;100% would imply necessity of operating C</a:t>
                      </a:r>
                      <a:r>
                        <a:rPr lang="en-GB" sz="1200" b="1" baseline="-25000">
                          <a:solidFill>
                            <a:srgbClr val="FF0000"/>
                          </a:solidFill>
                          <a:effectLst/>
                          <a:latin typeface="Calibri" panose="020F0502020204030204" pitchFamily="34" charset="0"/>
                          <a:cs typeface="Calibri" panose="020F0502020204030204" pitchFamily="34" charset="0"/>
                        </a:rPr>
                        <a:t>4</a:t>
                      </a:r>
                      <a:r>
                        <a:rPr lang="en-GB" sz="1200" b="1">
                          <a:solidFill>
                            <a:srgbClr val="FF0000"/>
                          </a:solidFill>
                          <a:effectLst/>
                          <a:latin typeface="Calibri" panose="020F0502020204030204" pitchFamily="34" charset="0"/>
                          <a:cs typeface="Calibri" panose="020F0502020204030204" pitchFamily="34" charset="0"/>
                        </a:rPr>
                        <a:t>F</a:t>
                      </a:r>
                      <a:r>
                        <a:rPr lang="en-GB" sz="1200" b="1" baseline="-25000">
                          <a:solidFill>
                            <a:srgbClr val="FF0000"/>
                          </a:solidFill>
                          <a:effectLst/>
                          <a:latin typeface="Calibri" panose="020F0502020204030204" pitchFamily="34" charset="0"/>
                          <a:cs typeface="Calibri" panose="020F0502020204030204" pitchFamily="34" charset="0"/>
                        </a:rPr>
                        <a:t>8</a:t>
                      </a:r>
                      <a:r>
                        <a:rPr lang="en-GB" sz="1200" b="1">
                          <a:solidFill>
                            <a:srgbClr val="FF0000"/>
                          </a:solidFill>
                          <a:effectLst/>
                          <a:latin typeface="Calibri" panose="020F0502020204030204" pitchFamily="34" charset="0"/>
                          <a:cs typeface="Calibri" panose="020F0502020204030204" pitchFamily="34" charset="0"/>
                        </a:rPr>
                        <a:t>O at slight overpressure)</a:t>
                      </a:r>
                      <a:endParaRPr lang="en-GB" sz="1200" b="1">
                        <a:solidFill>
                          <a:srgbClr val="FF0000"/>
                        </a:solidFill>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endParaRPr lang="en-GB" sz="1200" b="1" dirty="0" smtClean="0">
                        <a:solidFill>
                          <a:srgbClr val="FF0000"/>
                        </a:solidFill>
                        <a:effectLst/>
                        <a:latin typeface="Calibri" panose="020F0502020204030204" pitchFamily="34" charset="0"/>
                        <a:cs typeface="Calibri" panose="020F0502020204030204" pitchFamily="34" charset="0"/>
                      </a:endParaRPr>
                    </a:p>
                    <a:p>
                      <a:pPr algn="ctr">
                        <a:spcAft>
                          <a:spcPts val="0"/>
                        </a:spcAft>
                        <a:tabLst>
                          <a:tab pos="1170305" algn="l"/>
                        </a:tabLst>
                      </a:pPr>
                      <a:endParaRPr lang="en-GB" sz="1200" b="1" dirty="0" smtClean="0">
                        <a:solidFill>
                          <a:srgbClr val="FF0000"/>
                        </a:solidFill>
                        <a:effectLst/>
                        <a:latin typeface="Calibri" panose="020F0502020204030204" pitchFamily="34" charset="0"/>
                        <a:cs typeface="Calibri" panose="020F0502020204030204" pitchFamily="34" charset="0"/>
                      </a:endParaRPr>
                    </a:p>
                    <a:p>
                      <a:pPr algn="ctr">
                        <a:spcAft>
                          <a:spcPts val="0"/>
                        </a:spcAft>
                        <a:tabLst>
                          <a:tab pos="1170305" algn="l"/>
                        </a:tabLst>
                      </a:pPr>
                      <a:endParaRPr lang="en-GB" sz="1200" b="1" dirty="0" smtClean="0">
                        <a:solidFill>
                          <a:srgbClr val="FF0000"/>
                        </a:solidFill>
                        <a:effectLst/>
                        <a:latin typeface="Calibri" panose="020F0502020204030204" pitchFamily="34" charset="0"/>
                        <a:cs typeface="Calibri" panose="020F0502020204030204" pitchFamily="34" charset="0"/>
                      </a:endParaRPr>
                    </a:p>
                    <a:p>
                      <a:pPr algn="ctr">
                        <a:spcAft>
                          <a:spcPts val="0"/>
                        </a:spcAft>
                        <a:tabLst>
                          <a:tab pos="1170305" algn="l"/>
                        </a:tabLst>
                      </a:pPr>
                      <a:r>
                        <a:rPr lang="en-GB" sz="1200" b="1" dirty="0" smtClean="0">
                          <a:solidFill>
                            <a:srgbClr val="FF0000"/>
                          </a:solidFill>
                          <a:effectLst/>
                          <a:latin typeface="Calibri" panose="020F0502020204030204" pitchFamily="34" charset="0"/>
                          <a:cs typeface="Calibri" panose="020F0502020204030204" pitchFamily="34" charset="0"/>
                        </a:rPr>
                        <a:t>1.07</a:t>
                      </a:r>
                      <a:endParaRPr lang="en-GB" sz="1200" b="1" dirty="0">
                        <a:solidFill>
                          <a:srgbClr val="FF0000"/>
                        </a:solidFill>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extLst>
                  <a:ext uri="{0D108BD9-81ED-4DB2-BD59-A6C34878D82A}">
                    <a16:rowId xmlns:a16="http://schemas.microsoft.com/office/drawing/2014/main" val="2492960604"/>
                  </a:ext>
                </a:extLst>
              </a:tr>
              <a:tr h="553988">
                <a:tc>
                  <a:txBody>
                    <a:bodyPr/>
                    <a:lstStyle/>
                    <a:p>
                      <a:pPr algn="ctr">
                        <a:spcAft>
                          <a:spcPts val="0"/>
                        </a:spcAft>
                        <a:tabLst>
                          <a:tab pos="1170305" algn="l"/>
                        </a:tabLst>
                      </a:pPr>
                      <a:endParaRPr lang="en-GB" sz="1200" b="1" dirty="0" smtClean="0">
                        <a:effectLst/>
                        <a:latin typeface="Calibri" panose="020F0502020204030204" pitchFamily="34" charset="0"/>
                        <a:cs typeface="Calibri" panose="020F0502020204030204" pitchFamily="34" charset="0"/>
                      </a:endParaRPr>
                    </a:p>
                    <a:p>
                      <a:pPr algn="ctr">
                        <a:spcAft>
                          <a:spcPts val="0"/>
                        </a:spcAft>
                        <a:tabLst>
                          <a:tab pos="1170305" algn="l"/>
                        </a:tabLst>
                      </a:pPr>
                      <a:r>
                        <a:rPr lang="en-GB" sz="1200" b="1" dirty="0" smtClean="0">
                          <a:effectLst/>
                          <a:latin typeface="Calibri" panose="020F0502020204030204" pitchFamily="34" charset="0"/>
                          <a:cs typeface="Calibri" panose="020F0502020204030204" pitchFamily="34" charset="0"/>
                        </a:rPr>
                        <a:t>C</a:t>
                      </a:r>
                      <a:r>
                        <a:rPr lang="en-GB" sz="1200" b="1" baseline="-25000" dirty="0" smtClean="0">
                          <a:effectLst/>
                          <a:latin typeface="Calibri" panose="020F0502020204030204" pitchFamily="34" charset="0"/>
                          <a:cs typeface="Calibri" panose="020F0502020204030204" pitchFamily="34" charset="0"/>
                        </a:rPr>
                        <a:t>5</a:t>
                      </a:r>
                      <a:r>
                        <a:rPr lang="en-GB" sz="1200" b="1" dirty="0" smtClean="0">
                          <a:effectLst/>
                          <a:latin typeface="Calibri" panose="020F0502020204030204" pitchFamily="34" charset="0"/>
                          <a:cs typeface="Calibri" panose="020F0502020204030204" pitchFamily="34" charset="0"/>
                        </a:rPr>
                        <a:t>F</a:t>
                      </a:r>
                      <a:r>
                        <a:rPr lang="en-GB" sz="1200" b="1" baseline="-25000" dirty="0" smtClean="0">
                          <a:effectLst/>
                          <a:latin typeface="Calibri" panose="020F0502020204030204" pitchFamily="34" charset="0"/>
                          <a:cs typeface="Calibri" panose="020F0502020204030204" pitchFamily="34" charset="0"/>
                        </a:rPr>
                        <a:t>12</a:t>
                      </a:r>
                      <a:endParaRPr lang="en-GB" sz="1200" b="1"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a:effectLst/>
                          <a:latin typeface="Calibri" panose="020F0502020204030204" pitchFamily="34" charset="0"/>
                          <a:cs typeface="Calibri" panose="020F0502020204030204" pitchFamily="34" charset="0"/>
                        </a:rPr>
                        <a:t>11.63 [18] </a:t>
                      </a:r>
                    </a:p>
                    <a:p>
                      <a:pPr algn="ctr">
                        <a:spcAft>
                          <a:spcPts val="0"/>
                        </a:spcAft>
                        <a:tabLst>
                          <a:tab pos="1170305" algn="l"/>
                        </a:tabLst>
                      </a:pPr>
                      <a:r>
                        <a:rPr lang="en-GB" sz="1200" b="1">
                          <a:effectLst/>
                          <a:latin typeface="Calibri" panose="020F0502020204030204" pitchFamily="34" charset="0"/>
                          <a:cs typeface="Calibri" panose="020F0502020204030204" pitchFamily="34" charset="0"/>
                        </a:rPr>
                        <a:t>(BP 30 ˚C </a:t>
                      </a:r>
                    </a:p>
                    <a:p>
                      <a:pPr algn="ctr">
                        <a:spcAft>
                          <a:spcPts val="0"/>
                        </a:spcAft>
                        <a:tabLst>
                          <a:tab pos="1170305" algn="l"/>
                        </a:tabLst>
                      </a:pPr>
                      <a:r>
                        <a:rPr lang="en-GB" sz="1200" b="1">
                          <a:effectLst/>
                          <a:latin typeface="Calibri" panose="020F0502020204030204" pitchFamily="34" charset="0"/>
                          <a:cs typeface="Calibri" panose="020F0502020204030204" pitchFamily="34" charset="0"/>
                        </a:rPr>
                        <a:t>at 1 bar)</a:t>
                      </a:r>
                      <a:endParaRPr lang="en-GB" sz="1200" b="1">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endParaRPr lang="en-GB" sz="1200" b="1" dirty="0" smtClean="0">
                        <a:effectLst/>
                        <a:latin typeface="Calibri" panose="020F0502020204030204" pitchFamily="34" charset="0"/>
                        <a:cs typeface="Calibri" panose="020F0502020204030204" pitchFamily="34" charset="0"/>
                      </a:endParaRPr>
                    </a:p>
                    <a:p>
                      <a:pPr algn="ctr">
                        <a:spcAft>
                          <a:spcPts val="0"/>
                        </a:spcAft>
                        <a:tabLst>
                          <a:tab pos="1170305" algn="l"/>
                        </a:tabLst>
                      </a:pPr>
                      <a:r>
                        <a:rPr lang="en-GB" sz="1200" b="1" dirty="0" smtClean="0">
                          <a:effectLst/>
                          <a:latin typeface="Calibri" panose="020F0502020204030204" pitchFamily="34" charset="0"/>
                          <a:cs typeface="Calibri" panose="020F0502020204030204" pitchFamily="34" charset="0"/>
                        </a:rPr>
                        <a:t>6350 </a:t>
                      </a:r>
                      <a:r>
                        <a:rPr lang="en-GB" sz="1200" b="1" dirty="0">
                          <a:effectLst/>
                          <a:latin typeface="Calibri" panose="020F0502020204030204" pitchFamily="34" charset="0"/>
                          <a:cs typeface="Calibri" panose="020F0502020204030204" pitchFamily="34" charset="0"/>
                        </a:rPr>
                        <a:t>[16]</a:t>
                      </a:r>
                      <a:endParaRPr lang="en-GB" sz="1200" b="1"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dirty="0">
                          <a:effectLst/>
                          <a:latin typeface="Calibri" panose="020F0502020204030204" pitchFamily="34" charset="0"/>
                          <a:cs typeface="Calibri" panose="020F0502020204030204" pitchFamily="34" charset="0"/>
                        </a:rPr>
                        <a:t>1750 (180-310nm)[19]</a:t>
                      </a:r>
                    </a:p>
                    <a:p>
                      <a:pPr algn="ctr">
                        <a:spcAft>
                          <a:spcPts val="0"/>
                        </a:spcAft>
                        <a:tabLst>
                          <a:tab pos="1170305" algn="l"/>
                        </a:tabLst>
                      </a:pPr>
                      <a:r>
                        <a:rPr lang="en-GB" sz="1200" b="1" dirty="0">
                          <a:effectLst/>
                          <a:latin typeface="Calibri" panose="020F0502020204030204" pitchFamily="34" charset="0"/>
                          <a:cs typeface="Calibri" panose="020F0502020204030204" pitchFamily="34" charset="0"/>
                        </a:rPr>
                        <a:t>(40 ˚C, undiluted</a:t>
                      </a:r>
                      <a:r>
                        <a:rPr lang="en-GB" sz="1200" b="1" dirty="0" smtClean="0">
                          <a:effectLst/>
                          <a:latin typeface="Calibri" panose="020F0502020204030204" pitchFamily="34" charset="0"/>
                          <a:cs typeface="Calibri" panose="020F0502020204030204" pitchFamily="34" charset="0"/>
                        </a:rPr>
                        <a:t>)</a:t>
                      </a:r>
                      <a:endParaRPr lang="en-GB" sz="1200" b="1" dirty="0">
                        <a:effectLst/>
                        <a:latin typeface="Calibri" panose="020F0502020204030204" pitchFamily="34" charset="0"/>
                        <a:cs typeface="Calibri" panose="020F0502020204030204" pitchFamily="34" charset="0"/>
                      </a:endParaRPr>
                    </a:p>
                  </a:txBody>
                  <a:tcPr marL="68580" marR="68580" marT="0" marB="0"/>
                </a:tc>
                <a:tc>
                  <a:txBody>
                    <a:bodyPr/>
                    <a:lstStyle/>
                    <a:p>
                      <a:pPr algn="ctr">
                        <a:spcAft>
                          <a:spcPts val="0"/>
                        </a:spcAft>
                        <a:tabLst>
                          <a:tab pos="1170305" algn="l"/>
                        </a:tabLst>
                      </a:pPr>
                      <a:endParaRPr lang="en-GB" sz="1200" b="1" dirty="0" smtClean="0">
                        <a:effectLst/>
                        <a:latin typeface="Calibri" panose="020F0502020204030204" pitchFamily="34" charset="0"/>
                        <a:cs typeface="Calibri" panose="020F0502020204030204" pitchFamily="34" charset="0"/>
                      </a:endParaRPr>
                    </a:p>
                    <a:p>
                      <a:pPr algn="ctr">
                        <a:spcAft>
                          <a:spcPts val="0"/>
                        </a:spcAft>
                        <a:tabLst>
                          <a:tab pos="1170305" algn="l"/>
                        </a:tabLst>
                      </a:pPr>
                      <a:r>
                        <a:rPr lang="en-GB" sz="1200" b="1" dirty="0" smtClean="0">
                          <a:effectLst/>
                          <a:latin typeface="Calibri" panose="020F0502020204030204" pitchFamily="34" charset="0"/>
                          <a:cs typeface="Calibri" panose="020F0502020204030204" pitchFamily="34" charset="0"/>
                        </a:rPr>
                        <a:t>13.0</a:t>
                      </a:r>
                      <a:endParaRPr lang="en-GB" sz="1200" b="1"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endParaRPr lang="en-GB" sz="1200" b="1" dirty="0" smtClean="0">
                        <a:effectLst/>
                        <a:latin typeface="Calibri" panose="020F0502020204030204" pitchFamily="34" charset="0"/>
                        <a:cs typeface="Calibri" panose="020F0502020204030204" pitchFamily="34" charset="0"/>
                      </a:endParaRPr>
                    </a:p>
                    <a:p>
                      <a:pPr algn="ctr">
                        <a:spcAft>
                          <a:spcPts val="0"/>
                        </a:spcAft>
                        <a:tabLst>
                          <a:tab pos="1170305" algn="l"/>
                        </a:tabLst>
                      </a:pPr>
                      <a:r>
                        <a:rPr lang="en-GB" sz="1200" b="1" dirty="0" smtClean="0">
                          <a:effectLst/>
                          <a:latin typeface="Calibri" panose="020F0502020204030204" pitchFamily="34" charset="0"/>
                          <a:cs typeface="Calibri" panose="020F0502020204030204" pitchFamily="34" charset="0"/>
                        </a:rPr>
                        <a:t>957</a:t>
                      </a:r>
                      <a:endParaRPr lang="en-GB" sz="1200" b="1"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endParaRPr lang="en-GB" sz="1200" b="1" dirty="0" smtClean="0">
                        <a:effectLst/>
                        <a:latin typeface="Calibri" panose="020F0502020204030204" pitchFamily="34" charset="0"/>
                        <a:cs typeface="Calibri" panose="020F0502020204030204" pitchFamily="34" charset="0"/>
                      </a:endParaRPr>
                    </a:p>
                    <a:p>
                      <a:pPr algn="ctr">
                        <a:spcAft>
                          <a:spcPts val="0"/>
                        </a:spcAft>
                        <a:tabLst>
                          <a:tab pos="1170305" algn="l"/>
                        </a:tabLst>
                      </a:pPr>
                      <a:r>
                        <a:rPr lang="en-GB" sz="1200" b="1" dirty="0" smtClean="0">
                          <a:effectLst/>
                          <a:latin typeface="Calibri" panose="020F0502020204030204" pitchFamily="34" charset="0"/>
                          <a:cs typeface="Calibri" panose="020F0502020204030204" pitchFamily="34" charset="0"/>
                        </a:rPr>
                        <a:t>79.3</a:t>
                      </a:r>
                      <a:endParaRPr lang="en-GB" sz="1200" b="1"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endParaRPr lang="en-GB" sz="1200" b="1" dirty="0" smtClean="0">
                        <a:effectLst/>
                        <a:latin typeface="Calibri" panose="020F0502020204030204" pitchFamily="34" charset="0"/>
                        <a:cs typeface="Calibri" panose="020F0502020204030204" pitchFamily="34" charset="0"/>
                      </a:endParaRPr>
                    </a:p>
                    <a:p>
                      <a:pPr algn="ctr">
                        <a:spcAft>
                          <a:spcPts val="0"/>
                        </a:spcAft>
                        <a:tabLst>
                          <a:tab pos="1170305" algn="l"/>
                        </a:tabLst>
                      </a:pPr>
                      <a:r>
                        <a:rPr lang="en-GB" sz="1200" b="1" dirty="0" smtClean="0">
                          <a:effectLst/>
                          <a:latin typeface="Calibri" panose="020F0502020204030204" pitchFamily="34" charset="0"/>
                          <a:cs typeface="Calibri" panose="020F0502020204030204" pitchFamily="34" charset="0"/>
                        </a:rPr>
                        <a:t>5857</a:t>
                      </a:r>
                      <a:endParaRPr lang="en-GB" sz="1200" b="1"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extLst>
                  <a:ext uri="{0D108BD9-81ED-4DB2-BD59-A6C34878D82A}">
                    <a16:rowId xmlns:a16="http://schemas.microsoft.com/office/drawing/2014/main" val="924158579"/>
                  </a:ext>
                </a:extLst>
              </a:tr>
              <a:tr h="733032">
                <a:tc>
                  <a:txBody>
                    <a:bodyPr/>
                    <a:lstStyle/>
                    <a:p>
                      <a:pPr algn="ctr">
                        <a:spcAft>
                          <a:spcPts val="0"/>
                        </a:spcAft>
                        <a:tabLst>
                          <a:tab pos="1170305" algn="l"/>
                        </a:tabLst>
                      </a:pPr>
                      <a:r>
                        <a:rPr lang="en-GB" sz="1200" b="1">
                          <a:effectLst/>
                          <a:latin typeface="Calibri" panose="020F0502020204030204" pitchFamily="34" charset="0"/>
                          <a:cs typeface="Calibri" panose="020F0502020204030204" pitchFamily="34" charset="0"/>
                        </a:rPr>
                        <a:t>NOVEC 5110</a:t>
                      </a:r>
                    </a:p>
                    <a:p>
                      <a:pPr algn="ctr">
                        <a:spcAft>
                          <a:spcPts val="0"/>
                        </a:spcAft>
                        <a:tabLst>
                          <a:tab pos="1170305" algn="l"/>
                        </a:tabLst>
                      </a:pPr>
                      <a:r>
                        <a:rPr lang="en-GB" sz="1200" b="1">
                          <a:effectLst/>
                          <a:latin typeface="Calibri" panose="020F0502020204030204" pitchFamily="34" charset="0"/>
                          <a:cs typeface="Calibri" panose="020F0502020204030204" pitchFamily="34" charset="0"/>
                        </a:rPr>
                        <a:t>C</a:t>
                      </a:r>
                      <a:r>
                        <a:rPr lang="en-GB" sz="1200" b="1" baseline="-25000">
                          <a:effectLst/>
                          <a:latin typeface="Calibri" panose="020F0502020204030204" pitchFamily="34" charset="0"/>
                          <a:cs typeface="Calibri" panose="020F0502020204030204" pitchFamily="34" charset="0"/>
                        </a:rPr>
                        <a:t>5</a:t>
                      </a:r>
                      <a:r>
                        <a:rPr lang="en-GB" sz="1200" b="1">
                          <a:effectLst/>
                          <a:latin typeface="Calibri" panose="020F0502020204030204" pitchFamily="34" charset="0"/>
                          <a:cs typeface="Calibri" panose="020F0502020204030204" pitchFamily="34" charset="0"/>
                        </a:rPr>
                        <a:t>F</a:t>
                      </a:r>
                      <a:r>
                        <a:rPr lang="en-GB" sz="1200" b="1" baseline="-25000">
                          <a:effectLst/>
                          <a:latin typeface="Calibri" panose="020F0502020204030204" pitchFamily="34" charset="0"/>
                          <a:cs typeface="Calibri" panose="020F0502020204030204" pitchFamily="34" charset="0"/>
                        </a:rPr>
                        <a:t>10</a:t>
                      </a:r>
                      <a:r>
                        <a:rPr lang="en-GB" sz="1200" b="1">
                          <a:effectLst/>
                          <a:latin typeface="Calibri" panose="020F0502020204030204" pitchFamily="34" charset="0"/>
                          <a:cs typeface="Calibri" panose="020F0502020204030204" pitchFamily="34" charset="0"/>
                        </a:rPr>
                        <a:t>O</a:t>
                      </a:r>
                      <a:endParaRPr lang="en-GB" sz="1200" b="1">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endParaRPr lang="en-GB" sz="1200" b="1" dirty="0" smtClean="0">
                        <a:effectLst/>
                        <a:latin typeface="Calibri" panose="020F0502020204030204" pitchFamily="34" charset="0"/>
                        <a:cs typeface="Calibri" panose="020F0502020204030204" pitchFamily="34" charset="0"/>
                      </a:endParaRPr>
                    </a:p>
                    <a:p>
                      <a:pPr algn="ctr">
                        <a:spcAft>
                          <a:spcPts val="0"/>
                        </a:spcAft>
                        <a:tabLst>
                          <a:tab pos="1170305" algn="l"/>
                        </a:tabLst>
                      </a:pPr>
                      <a:r>
                        <a:rPr lang="en-GB" sz="1200" b="1" dirty="0" smtClean="0">
                          <a:effectLst/>
                          <a:latin typeface="Calibri" panose="020F0502020204030204" pitchFamily="34" charset="0"/>
                          <a:cs typeface="Calibri" panose="020F0502020204030204" pitchFamily="34" charset="0"/>
                        </a:rPr>
                        <a:t>10.7 </a:t>
                      </a:r>
                      <a:r>
                        <a:rPr lang="en-GB" sz="1200" b="1" dirty="0">
                          <a:effectLst/>
                          <a:latin typeface="Calibri" panose="020F0502020204030204" pitchFamily="34" charset="0"/>
                          <a:cs typeface="Calibri" panose="020F0502020204030204" pitchFamily="34" charset="0"/>
                        </a:rPr>
                        <a:t>[13] (BP </a:t>
                      </a:r>
                      <a:r>
                        <a:rPr lang="en-GB" sz="1200" b="1" dirty="0" smtClean="0">
                          <a:effectLst/>
                          <a:latin typeface="Calibri" panose="020F0502020204030204" pitchFamily="34" charset="0"/>
                          <a:cs typeface="Calibri" panose="020F0502020204030204" pitchFamily="34" charset="0"/>
                        </a:rPr>
                        <a:t>27˚</a:t>
                      </a:r>
                      <a:r>
                        <a:rPr lang="en-GB" sz="1200" b="1" dirty="0">
                          <a:effectLst/>
                          <a:latin typeface="Calibri" panose="020F0502020204030204" pitchFamily="34" charset="0"/>
                          <a:cs typeface="Calibri" panose="020F0502020204030204" pitchFamily="34" charset="0"/>
                        </a:rPr>
                        <a:t>C </a:t>
                      </a:r>
                      <a:r>
                        <a:rPr lang="en-GB" sz="1200" b="1" dirty="0" smtClean="0">
                          <a:effectLst/>
                          <a:latin typeface="Calibri" panose="020F0502020204030204" pitchFamily="34" charset="0"/>
                          <a:cs typeface="Calibri" panose="020F0502020204030204" pitchFamily="34" charset="0"/>
                        </a:rPr>
                        <a:t>at </a:t>
                      </a:r>
                      <a:r>
                        <a:rPr lang="en-GB" sz="1200" b="1" dirty="0">
                          <a:effectLst/>
                          <a:latin typeface="Calibri" panose="020F0502020204030204" pitchFamily="34" charset="0"/>
                          <a:cs typeface="Calibri" panose="020F0502020204030204" pitchFamily="34" charset="0"/>
                        </a:rPr>
                        <a:t>1 bar)</a:t>
                      </a:r>
                      <a:endParaRPr lang="en-GB" sz="1200" b="1"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endParaRPr lang="en-GB" sz="1200" b="1" dirty="0" smtClean="0">
                        <a:effectLst/>
                        <a:latin typeface="Calibri" panose="020F0502020204030204" pitchFamily="34" charset="0"/>
                        <a:cs typeface="Calibri" panose="020F0502020204030204" pitchFamily="34" charset="0"/>
                      </a:endParaRPr>
                    </a:p>
                    <a:p>
                      <a:pPr algn="ctr">
                        <a:spcAft>
                          <a:spcPts val="0"/>
                        </a:spcAft>
                        <a:tabLst>
                          <a:tab pos="1170305" algn="l"/>
                        </a:tabLst>
                      </a:pPr>
                      <a:r>
                        <a:rPr lang="en-GB" sz="1200" b="1" dirty="0" smtClean="0">
                          <a:effectLst/>
                          <a:latin typeface="Calibri" panose="020F0502020204030204" pitchFamily="34" charset="0"/>
                          <a:cs typeface="Calibri" panose="020F0502020204030204" pitchFamily="34" charset="0"/>
                        </a:rPr>
                        <a:t>&lt;</a:t>
                      </a:r>
                      <a:r>
                        <a:rPr lang="en-GB" sz="1200" b="1" dirty="0">
                          <a:effectLst/>
                          <a:latin typeface="Calibri" panose="020F0502020204030204" pitchFamily="34" charset="0"/>
                          <a:cs typeface="Calibri" panose="020F0502020204030204" pitchFamily="34" charset="0"/>
                        </a:rPr>
                        <a:t>1  [13]</a:t>
                      </a:r>
                      <a:endParaRPr lang="en-GB" sz="1200" b="1"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a:effectLst/>
                          <a:latin typeface="Calibri" panose="020F0502020204030204" pitchFamily="34" charset="0"/>
                          <a:cs typeface="Calibri" panose="020F0502020204030204" pitchFamily="34" charset="0"/>
                        </a:rPr>
                        <a:t>Not yet measured: probably around 1650 by analogy with C</a:t>
                      </a:r>
                      <a:r>
                        <a:rPr lang="en-GB" sz="1200" b="1" baseline="-25000">
                          <a:effectLst/>
                          <a:latin typeface="Calibri" panose="020F0502020204030204" pitchFamily="34" charset="0"/>
                          <a:cs typeface="Calibri" panose="020F0502020204030204" pitchFamily="34" charset="0"/>
                        </a:rPr>
                        <a:t>4</a:t>
                      </a:r>
                      <a:r>
                        <a:rPr lang="en-GB" sz="1200" b="1">
                          <a:effectLst/>
                          <a:latin typeface="Calibri" panose="020F0502020204030204" pitchFamily="34" charset="0"/>
                          <a:cs typeface="Calibri" panose="020F0502020204030204" pitchFamily="34" charset="0"/>
                        </a:rPr>
                        <a:t>F</a:t>
                      </a:r>
                      <a:r>
                        <a:rPr lang="en-GB" sz="1200" b="1" baseline="-25000">
                          <a:effectLst/>
                          <a:latin typeface="Calibri" panose="020F0502020204030204" pitchFamily="34" charset="0"/>
                          <a:cs typeface="Calibri" panose="020F0502020204030204" pitchFamily="34" charset="0"/>
                        </a:rPr>
                        <a:t>10</a:t>
                      </a:r>
                      <a:r>
                        <a:rPr lang="en-GB" sz="1200" b="1">
                          <a:effectLst/>
                          <a:latin typeface="Calibri" panose="020F0502020204030204" pitchFamily="34" charset="0"/>
                          <a:cs typeface="Calibri" panose="020F0502020204030204" pitchFamily="34" charset="0"/>
                        </a:rPr>
                        <a:t> and C</a:t>
                      </a:r>
                      <a:r>
                        <a:rPr lang="en-GB" sz="1200" b="1" baseline="-25000">
                          <a:effectLst/>
                          <a:latin typeface="Calibri" panose="020F0502020204030204" pitchFamily="34" charset="0"/>
                          <a:cs typeface="Calibri" panose="020F0502020204030204" pitchFamily="34" charset="0"/>
                        </a:rPr>
                        <a:t>4</a:t>
                      </a:r>
                      <a:r>
                        <a:rPr lang="en-GB" sz="1200" b="1">
                          <a:effectLst/>
                          <a:latin typeface="Calibri" panose="020F0502020204030204" pitchFamily="34" charset="0"/>
                          <a:cs typeface="Calibri" panose="020F0502020204030204" pitchFamily="34" charset="0"/>
                        </a:rPr>
                        <a:t>F</a:t>
                      </a:r>
                      <a:r>
                        <a:rPr lang="en-GB" sz="1200" b="1" baseline="-25000">
                          <a:effectLst/>
                          <a:latin typeface="Calibri" panose="020F0502020204030204" pitchFamily="34" charset="0"/>
                          <a:cs typeface="Calibri" panose="020F0502020204030204" pitchFamily="34" charset="0"/>
                        </a:rPr>
                        <a:t>8</a:t>
                      </a:r>
                      <a:r>
                        <a:rPr lang="en-GB" sz="1200" b="1">
                          <a:effectLst/>
                          <a:latin typeface="Calibri" panose="020F0502020204030204" pitchFamily="34" charset="0"/>
                          <a:cs typeface="Calibri" panose="020F0502020204030204" pitchFamily="34" charset="0"/>
                        </a:rPr>
                        <a:t>O ratio </a:t>
                      </a:r>
                      <a:endParaRPr lang="en-GB" sz="1200" b="1">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endParaRPr lang="en-GB" sz="1200" b="1" dirty="0" smtClean="0">
                        <a:effectLst/>
                        <a:latin typeface="Calibri" panose="020F0502020204030204" pitchFamily="34" charset="0"/>
                        <a:cs typeface="Calibri" panose="020F0502020204030204" pitchFamily="34" charset="0"/>
                      </a:endParaRPr>
                    </a:p>
                    <a:p>
                      <a:pPr algn="ctr">
                        <a:spcAft>
                          <a:spcPts val="0"/>
                        </a:spcAft>
                        <a:tabLst>
                          <a:tab pos="1170305" algn="l"/>
                        </a:tabLst>
                      </a:pPr>
                      <a:r>
                        <a:rPr lang="en-GB" sz="1200" b="1" dirty="0" smtClean="0">
                          <a:effectLst/>
                          <a:latin typeface="Calibri" panose="020F0502020204030204" pitchFamily="34" charset="0"/>
                          <a:cs typeface="Calibri" panose="020F0502020204030204" pitchFamily="34" charset="0"/>
                        </a:rPr>
                        <a:t>13.9</a:t>
                      </a:r>
                      <a:endParaRPr lang="en-GB" sz="1200" b="1"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endParaRPr lang="en-GB" sz="1200" b="1" dirty="0" smtClean="0">
                        <a:effectLst/>
                        <a:latin typeface="Calibri" panose="020F0502020204030204" pitchFamily="34" charset="0"/>
                        <a:cs typeface="Calibri" panose="020F0502020204030204" pitchFamily="34" charset="0"/>
                      </a:endParaRPr>
                    </a:p>
                    <a:p>
                      <a:pPr algn="ctr">
                        <a:spcAft>
                          <a:spcPts val="0"/>
                        </a:spcAft>
                        <a:tabLst>
                          <a:tab pos="1170305" algn="l"/>
                        </a:tabLst>
                      </a:pPr>
                      <a:r>
                        <a:rPr lang="en-GB" sz="1200" b="1" dirty="0" smtClean="0">
                          <a:effectLst/>
                          <a:latin typeface="Calibri" panose="020F0502020204030204" pitchFamily="34" charset="0"/>
                          <a:cs typeface="Calibri" panose="020F0502020204030204" pitchFamily="34" charset="0"/>
                        </a:rPr>
                        <a:t>0.149</a:t>
                      </a:r>
                      <a:endParaRPr lang="en-GB" sz="1200" b="1"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endParaRPr lang="en-GB" sz="1200" b="1" dirty="0" smtClean="0">
                        <a:effectLst/>
                        <a:latin typeface="Calibri" panose="020F0502020204030204" pitchFamily="34" charset="0"/>
                        <a:cs typeface="Calibri" panose="020F0502020204030204" pitchFamily="34" charset="0"/>
                      </a:endParaRPr>
                    </a:p>
                    <a:p>
                      <a:pPr algn="ctr">
                        <a:spcAft>
                          <a:spcPts val="0"/>
                        </a:spcAft>
                        <a:tabLst>
                          <a:tab pos="1170305" algn="l"/>
                        </a:tabLst>
                      </a:pPr>
                      <a:r>
                        <a:rPr lang="en-GB" sz="1200" b="1" dirty="0" smtClean="0">
                          <a:effectLst/>
                          <a:latin typeface="Calibri" panose="020F0502020204030204" pitchFamily="34" charset="0"/>
                          <a:cs typeface="Calibri" panose="020F0502020204030204" pitchFamily="34" charset="0"/>
                        </a:rPr>
                        <a:t>85.2</a:t>
                      </a:r>
                      <a:endParaRPr lang="en-GB" sz="1200" b="1"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endParaRPr lang="en-GB" sz="1200" b="1" dirty="0" smtClean="0">
                        <a:effectLst/>
                        <a:latin typeface="Calibri" panose="020F0502020204030204" pitchFamily="34" charset="0"/>
                        <a:cs typeface="Calibri" panose="020F0502020204030204" pitchFamily="34" charset="0"/>
                      </a:endParaRPr>
                    </a:p>
                    <a:p>
                      <a:pPr algn="ctr">
                        <a:spcAft>
                          <a:spcPts val="0"/>
                        </a:spcAft>
                        <a:tabLst>
                          <a:tab pos="1170305" algn="l"/>
                        </a:tabLst>
                      </a:pPr>
                      <a:r>
                        <a:rPr lang="en-GB" sz="1200" b="1" dirty="0" smtClean="0">
                          <a:effectLst/>
                          <a:latin typeface="Calibri" panose="020F0502020204030204" pitchFamily="34" charset="0"/>
                          <a:cs typeface="Calibri" panose="020F0502020204030204" pitchFamily="34" charset="0"/>
                        </a:rPr>
                        <a:t>0.91</a:t>
                      </a:r>
                      <a:endParaRPr lang="en-GB" sz="1200" b="1"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extLst>
                  <a:ext uri="{0D108BD9-81ED-4DB2-BD59-A6C34878D82A}">
                    <a16:rowId xmlns:a16="http://schemas.microsoft.com/office/drawing/2014/main" val="1630845100"/>
                  </a:ext>
                </a:extLst>
              </a:tr>
            </a:tbl>
          </a:graphicData>
        </a:graphic>
      </p:graphicFrame>
      <p:sp>
        <p:nvSpPr>
          <p:cNvPr id="5" name="Rectangle 1"/>
          <p:cNvSpPr>
            <a:spLocks noGrp="1" noChangeArrowheads="1"/>
          </p:cNvSpPr>
          <p:nvPr>
            <p:ph type="subTitle"/>
          </p:nvPr>
        </p:nvSpPr>
        <p:spPr bwMode="auto">
          <a:xfrm>
            <a:off x="576070" y="0"/>
            <a:ext cx="8061759"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indent="107950" eaLnBrk="0" fontAlgn="base" hangingPunct="0">
              <a:spcBef>
                <a:spcPct val="0"/>
              </a:spcBef>
              <a:spcAft>
                <a:spcPct val="0"/>
              </a:spcAft>
              <a:tabLst>
                <a:tab pos="1169988" algn="l"/>
              </a:tabLst>
              <a:defRPr>
                <a:solidFill>
                  <a:schemeClr val="tx1"/>
                </a:solidFill>
                <a:latin typeface="Arial" panose="020B0604020202020204" pitchFamily="34" charset="0"/>
              </a:defRPr>
            </a:lvl1pPr>
            <a:lvl2pPr eaLnBrk="0" fontAlgn="base" hangingPunct="0">
              <a:spcBef>
                <a:spcPct val="0"/>
              </a:spcBef>
              <a:spcAft>
                <a:spcPct val="0"/>
              </a:spcAft>
              <a:tabLst>
                <a:tab pos="1169988" algn="l"/>
              </a:tabLst>
              <a:defRPr>
                <a:solidFill>
                  <a:schemeClr val="tx1"/>
                </a:solidFill>
                <a:latin typeface="Arial" panose="020B0604020202020204" pitchFamily="34" charset="0"/>
              </a:defRPr>
            </a:lvl2pPr>
            <a:lvl3pPr eaLnBrk="0" fontAlgn="base" hangingPunct="0">
              <a:spcBef>
                <a:spcPct val="0"/>
              </a:spcBef>
              <a:spcAft>
                <a:spcPct val="0"/>
              </a:spcAft>
              <a:tabLst>
                <a:tab pos="1169988" algn="l"/>
              </a:tabLst>
              <a:defRPr>
                <a:solidFill>
                  <a:schemeClr val="tx1"/>
                </a:solidFill>
                <a:latin typeface="Arial" panose="020B0604020202020204" pitchFamily="34" charset="0"/>
              </a:defRPr>
            </a:lvl3pPr>
            <a:lvl4pPr eaLnBrk="0" fontAlgn="base" hangingPunct="0">
              <a:spcBef>
                <a:spcPct val="0"/>
              </a:spcBef>
              <a:spcAft>
                <a:spcPct val="0"/>
              </a:spcAft>
              <a:tabLst>
                <a:tab pos="1169988" algn="l"/>
              </a:tabLst>
              <a:defRPr>
                <a:solidFill>
                  <a:schemeClr val="tx1"/>
                </a:solidFill>
                <a:latin typeface="Arial" panose="020B0604020202020204" pitchFamily="34" charset="0"/>
              </a:defRPr>
            </a:lvl4pPr>
            <a:lvl5pPr eaLnBrk="0" fontAlgn="base" hangingPunct="0">
              <a:spcBef>
                <a:spcPct val="0"/>
              </a:spcBef>
              <a:spcAft>
                <a:spcPct val="0"/>
              </a:spcAft>
              <a:tabLst>
                <a:tab pos="1169988" algn="l"/>
              </a:tabLst>
              <a:defRPr>
                <a:solidFill>
                  <a:schemeClr val="tx1"/>
                </a:solidFill>
                <a:latin typeface="Arial" panose="020B0604020202020204" pitchFamily="34" charset="0"/>
              </a:defRPr>
            </a:lvl5pPr>
            <a:lvl6pPr eaLnBrk="0" fontAlgn="base" hangingPunct="0">
              <a:spcBef>
                <a:spcPct val="0"/>
              </a:spcBef>
              <a:spcAft>
                <a:spcPct val="0"/>
              </a:spcAft>
              <a:tabLst>
                <a:tab pos="1169988" algn="l"/>
              </a:tabLst>
              <a:defRPr>
                <a:solidFill>
                  <a:schemeClr val="tx1"/>
                </a:solidFill>
                <a:latin typeface="Arial" panose="020B0604020202020204" pitchFamily="34" charset="0"/>
              </a:defRPr>
            </a:lvl6pPr>
            <a:lvl7pPr eaLnBrk="0" fontAlgn="base" hangingPunct="0">
              <a:spcBef>
                <a:spcPct val="0"/>
              </a:spcBef>
              <a:spcAft>
                <a:spcPct val="0"/>
              </a:spcAft>
              <a:tabLst>
                <a:tab pos="1169988" algn="l"/>
              </a:tabLst>
              <a:defRPr>
                <a:solidFill>
                  <a:schemeClr val="tx1"/>
                </a:solidFill>
                <a:latin typeface="Arial" panose="020B0604020202020204" pitchFamily="34" charset="0"/>
              </a:defRPr>
            </a:lvl7pPr>
            <a:lvl8pPr eaLnBrk="0" fontAlgn="base" hangingPunct="0">
              <a:spcBef>
                <a:spcPct val="0"/>
              </a:spcBef>
              <a:spcAft>
                <a:spcPct val="0"/>
              </a:spcAft>
              <a:tabLst>
                <a:tab pos="1169988" algn="l"/>
              </a:tabLst>
              <a:defRPr>
                <a:solidFill>
                  <a:schemeClr val="tx1"/>
                </a:solidFill>
                <a:latin typeface="Arial" panose="020B0604020202020204" pitchFamily="34" charset="0"/>
              </a:defRPr>
            </a:lvl8pPr>
            <a:lvl9pPr eaLnBrk="0" fontAlgn="base" hangingPunct="0">
              <a:spcBef>
                <a:spcPct val="0"/>
              </a:spcBef>
              <a:spcAft>
                <a:spcPct val="0"/>
              </a:spcAft>
              <a:tabLst>
                <a:tab pos="1169988" algn="l"/>
              </a:tabLst>
              <a:defRPr>
                <a:solidFill>
                  <a:schemeClr val="tx1"/>
                </a:solidFill>
                <a:latin typeface="Arial" panose="020B0604020202020204" pitchFamily="34" charset="0"/>
              </a:defRPr>
            </a:lvl9pPr>
          </a:lstStyle>
          <a:p>
            <a:pPr marL="0" marR="0" lvl="0" indent="107950" algn="ctr" defTabSz="914400" rtl="0" eaLnBrk="0" fontAlgn="base" latinLnBrk="0" hangingPunct="0">
              <a:lnSpc>
                <a:spcPct val="100000"/>
              </a:lnSpc>
              <a:spcBef>
                <a:spcPct val="0"/>
              </a:spcBef>
              <a:spcAft>
                <a:spcPct val="0"/>
              </a:spcAft>
              <a:buClrTx/>
              <a:buSzTx/>
              <a:buFontTx/>
              <a:buNone/>
              <a:tabLst>
                <a:tab pos="1169988" algn="l"/>
              </a:tabLst>
            </a:pPr>
            <a:r>
              <a:rPr kumimoji="0" lang="fr-FR" altLang="en-US" sz="2400" b="1" i="0" u="none" strike="noStrike" cap="none" normalizeH="0" baseline="0" dirty="0" smtClean="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GWP </a:t>
            </a:r>
            <a:r>
              <a:rPr kumimoji="0" lang="fr-FR" altLang="en-US" sz="2400" b="1" i="0" u="none" strike="noStrike" cap="none" normalizeH="0" baseline="0" dirty="0" err="1" smtClean="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loads</a:t>
            </a:r>
            <a:r>
              <a:rPr kumimoji="0" lang="fr-FR" altLang="en-US" sz="2400" b="1" i="0" u="none" strike="noStrike" cap="none" normalizeH="0" baseline="0" dirty="0" smtClean="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 of </a:t>
            </a:r>
            <a:r>
              <a:rPr kumimoji="0" lang="fr-FR" altLang="en-US" sz="2400" b="1" i="0" u="none" strike="noStrike" cap="none" normalizeH="0" baseline="0" dirty="0" err="1" smtClean="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SFCs</a:t>
            </a:r>
            <a:r>
              <a:rPr kumimoji="0" lang="fr-FR" altLang="en-US" sz="2400" b="1" i="0" u="none" strike="noStrike" cap="none" normalizeH="0" baseline="0" dirty="0" smtClean="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 &amp;</a:t>
            </a:r>
            <a:r>
              <a:rPr kumimoji="0" lang="fr-FR" altLang="en-US" sz="2400" b="1" i="0" u="none" strike="noStrike" cap="none" normalizeH="0" dirty="0" smtClean="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 3M</a:t>
            </a:r>
            <a:r>
              <a:rPr kumimoji="0" lang="fr-FR" altLang="en-US" sz="2400" b="1" i="0" u="none" strike="noStrike" cap="none" normalizeH="0" baseline="0" dirty="0" smtClean="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 NOVEC ® </a:t>
            </a:r>
            <a:r>
              <a:rPr kumimoji="0" lang="fr-FR" altLang="en-US" sz="2400" b="1" i="0" u="none" strike="noStrike" cap="none" normalizeH="0" baseline="0" dirty="0" smtClean="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5110 </a:t>
            </a:r>
            <a:r>
              <a:rPr kumimoji="0" lang="fr-FR" altLang="en-US" sz="2400" b="1" i="0" u="none" strike="noStrike" cap="none" normalizeH="0" baseline="0" dirty="0" err="1" smtClean="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blended</a:t>
            </a:r>
            <a:r>
              <a:rPr kumimoji="0" lang="fr-FR" altLang="en-US" sz="2400" b="1" i="0" u="none" strike="noStrike" cap="none" normalizeH="0" baseline="0" dirty="0" smtClean="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 </a:t>
            </a:r>
            <a:r>
              <a:rPr kumimoji="0" lang="fr-FR" altLang="en-US" sz="2400" b="1" i="0" u="none" strike="noStrike" cap="none" normalizeH="0" baseline="0" dirty="0" err="1" smtClean="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with</a:t>
            </a:r>
            <a:r>
              <a:rPr kumimoji="0" lang="fr-FR" altLang="en-US" sz="2400" b="1" i="0" u="none" strike="noStrike" cap="none" normalizeH="0" baseline="0" dirty="0" smtClean="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 N</a:t>
            </a:r>
            <a:r>
              <a:rPr kumimoji="0" lang="fr-FR" altLang="en-US" sz="2400" b="1" i="0" u="none" strike="noStrike" cap="none" normalizeH="0" baseline="-30000" dirty="0" smtClean="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2</a:t>
            </a:r>
            <a:r>
              <a:rPr kumimoji="0" lang="fr-FR" altLang="en-US" sz="2400" b="1" i="0" u="none" strike="noStrike" cap="none" normalizeH="0" baseline="0" dirty="0" smtClean="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 </a:t>
            </a:r>
            <a:endParaRPr kumimoji="0" lang="fr-FR" altLang="en-US" sz="2400" b="1" i="0" u="none" strike="noStrike" cap="none" normalizeH="0" baseline="0" dirty="0" smtClean="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endParaRPr>
          </a:p>
          <a:p>
            <a:pPr marL="0" marR="0" lvl="0" indent="107950" algn="ctr" defTabSz="914400" rtl="0" eaLnBrk="0" fontAlgn="base" latinLnBrk="0" hangingPunct="0">
              <a:lnSpc>
                <a:spcPct val="100000"/>
              </a:lnSpc>
              <a:spcBef>
                <a:spcPct val="0"/>
              </a:spcBef>
              <a:spcAft>
                <a:spcPct val="0"/>
              </a:spcAft>
              <a:buClrTx/>
              <a:buSzTx/>
              <a:buFontTx/>
              <a:buNone/>
              <a:tabLst>
                <a:tab pos="1169988" algn="l"/>
              </a:tabLst>
            </a:pPr>
            <a:r>
              <a:rPr kumimoji="0" lang="fr-FR" altLang="en-US" sz="2400" b="1" i="0" u="none" strike="noStrike" cap="none" normalizeH="0" baseline="0" dirty="0" smtClean="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a:t>
            </a:r>
            <a:r>
              <a:rPr kumimoji="0" lang="fr-FR" altLang="en-US" sz="2400" b="1" i="0" u="none" strike="noStrike" cap="none" normalizeH="0" baseline="0" dirty="0" smtClean="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n-1)</a:t>
            </a:r>
            <a:r>
              <a:rPr kumimoji="0" lang="fr-FR" altLang="en-US" sz="2400" b="1" i="1" u="none" strike="noStrike" cap="none" normalizeH="0" baseline="0" dirty="0" smtClean="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 </a:t>
            </a:r>
            <a:r>
              <a:rPr kumimoji="0" lang="fr-FR" altLang="en-US" sz="2400" b="1" i="0" u="none" strike="noStrike" cap="none" normalizeH="0" baseline="0" dirty="0" smtClean="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 310.10</a:t>
            </a:r>
            <a:r>
              <a:rPr kumimoji="0" lang="fr-FR" altLang="en-US" sz="2400" b="1" i="0" u="none" strike="noStrike" cap="none" normalizeH="0" baseline="30000" dirty="0" smtClean="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-6</a:t>
            </a:r>
            <a:r>
              <a:rPr kumimoji="0" lang="fr-FR" altLang="en-US" sz="2400" b="1" i="0" u="none" strike="noStrike" cap="none" normalizeH="0" baseline="0" dirty="0" smtClean="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a:t>
            </a:r>
            <a:r>
              <a:rPr kumimoji="0" lang="fr-FR" altLang="en-US" sz="2400" b="1" i="1" u="none" strike="noStrike" cap="none" normalizeH="0" baseline="0" dirty="0" smtClean="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 </a:t>
            </a:r>
            <a:r>
              <a:rPr kumimoji="0" lang="fr-FR" altLang="en-US" sz="2400" b="1" i="0" u="none" strike="noStrike" cap="none" normalizeH="0" baseline="0" dirty="0" smtClean="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to match </a:t>
            </a:r>
            <a:r>
              <a:rPr kumimoji="0" lang="fr-FR" altLang="en-US" sz="2400" b="1" i="0" u="none" strike="noStrike" cap="none" normalizeH="0" baseline="0" dirty="0" err="1" smtClean="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refractivity</a:t>
            </a:r>
            <a:r>
              <a:rPr kumimoji="0" lang="fr-FR" altLang="en-US" sz="2400" b="1" i="0" u="none" strike="noStrike" cap="none" normalizeH="0" baseline="0" dirty="0" smtClean="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 of </a:t>
            </a:r>
            <a:r>
              <a:rPr kumimoji="0" lang="fr-FR" altLang="en-US" sz="2400" b="1" i="0" u="none" strike="noStrike" cap="none" normalizeH="0" baseline="0" dirty="0" smtClean="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CF</a:t>
            </a:r>
            <a:r>
              <a:rPr kumimoji="0" lang="fr-FR" altLang="en-US" sz="2400" b="1" i="0" u="none" strike="noStrike" cap="none" normalizeH="0" baseline="-30000" dirty="0" smtClean="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4</a:t>
            </a:r>
            <a:r>
              <a:rPr kumimoji="0" lang="fr-FR" altLang="en-US" sz="2400" b="1" i="0" u="none" strike="noStrike" cap="none" normalizeH="0" baseline="0" dirty="0" smtClean="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 </a:t>
            </a:r>
            <a:r>
              <a:rPr kumimoji="0" lang="fr-FR" altLang="en-US" sz="2400" b="1" i="0" u="none" strike="noStrike" cap="none" normalizeH="0" baseline="0" dirty="0" smtClean="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and C</a:t>
            </a:r>
            <a:r>
              <a:rPr kumimoji="0" lang="fr-FR" altLang="en-US" sz="2400" b="1" i="0" u="none" strike="noStrike" cap="none" normalizeH="0" baseline="-30000" dirty="0" smtClean="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4</a:t>
            </a:r>
            <a:r>
              <a:rPr kumimoji="0" lang="fr-FR" altLang="en-US" sz="2400" b="1" i="0" u="none" strike="noStrike" cap="none" normalizeH="0" baseline="0" dirty="0" smtClean="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F</a:t>
            </a:r>
            <a:r>
              <a:rPr kumimoji="0" lang="fr-FR" altLang="en-US" sz="2400" b="1" i="0" u="none" strike="noStrike" cap="none" normalizeH="0" baseline="-30000" dirty="0" smtClean="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10. </a:t>
            </a:r>
            <a:endParaRPr kumimoji="0" lang="fr-FR" altLang="en-US" sz="2400" b="1" i="0" u="none" strike="noStrike" cap="none" normalizeH="0" baseline="-30000" dirty="0" smtClean="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endParaRPr>
          </a:p>
          <a:p>
            <a:pPr marL="0" marR="0" lvl="0" indent="107950" algn="ctr" defTabSz="914400" rtl="0" eaLnBrk="0" fontAlgn="base" latinLnBrk="0" hangingPunct="0">
              <a:lnSpc>
                <a:spcPct val="100000"/>
              </a:lnSpc>
              <a:spcBef>
                <a:spcPct val="0"/>
              </a:spcBef>
              <a:spcAft>
                <a:spcPct val="0"/>
              </a:spcAft>
              <a:buClrTx/>
              <a:buSzTx/>
              <a:buFontTx/>
              <a:buNone/>
              <a:tabLst>
                <a:tab pos="1169988" algn="l"/>
              </a:tabLst>
            </a:pPr>
            <a:r>
              <a:rPr kumimoji="0" lang="fr-FR" altLang="en-US" sz="2400" b="1" i="0" u="none" strike="noStrike" cap="none" normalizeH="0" baseline="0" dirty="0" smtClean="0">
                <a:ln>
                  <a:noFill/>
                </a:ln>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Positions </a:t>
            </a:r>
            <a:r>
              <a:rPr kumimoji="0" lang="fr-FR" altLang="en-US" sz="2400" b="1" i="0" u="none" strike="noStrike" cap="none" normalizeH="0" baseline="0" dirty="0" smtClean="0">
                <a:ln>
                  <a:noFill/>
                </a:ln>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of </a:t>
            </a:r>
            <a:r>
              <a:rPr kumimoji="0" lang="fr-FR" altLang="en-US" sz="2400" b="1" i="0" u="none" strike="noStrike" cap="none" normalizeH="0" baseline="0" dirty="0" err="1" smtClean="0">
                <a:ln>
                  <a:noFill/>
                </a:ln>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presently</a:t>
            </a:r>
            <a:r>
              <a:rPr kumimoji="0" lang="fr-FR" altLang="en-US" sz="2400" b="1" i="0" u="none" strike="noStrike" cap="none" normalizeH="0" baseline="0" dirty="0" smtClean="0">
                <a:ln>
                  <a:noFill/>
                </a:ln>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 </a:t>
            </a:r>
            <a:r>
              <a:rPr kumimoji="0" lang="fr-FR" altLang="en-US" sz="2400" b="1" i="1" u="none" strike="noStrike" cap="none" normalizeH="0" baseline="0" dirty="0" err="1" smtClean="0">
                <a:ln>
                  <a:noFill/>
                </a:ln>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unavailable</a:t>
            </a:r>
            <a:r>
              <a:rPr kumimoji="0" lang="fr-FR" altLang="en-US" sz="2400" b="1" i="1" u="none" strike="noStrike" cap="none" normalizeH="0" baseline="0" dirty="0" smtClean="0">
                <a:ln>
                  <a:noFill/>
                </a:ln>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-in-</a:t>
            </a:r>
            <a:r>
              <a:rPr kumimoji="0" lang="fr-FR" altLang="en-US" sz="2400" b="1" i="1" u="none" strike="noStrike" cap="none" normalizeH="0" baseline="0" dirty="0" err="1" smtClean="0">
                <a:ln>
                  <a:noFill/>
                </a:ln>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bulk</a:t>
            </a:r>
            <a:r>
              <a:rPr kumimoji="0" lang="fr-FR" altLang="en-US" sz="2400" b="1" i="0" u="none" strike="noStrike" cap="none" normalizeH="0" baseline="0" dirty="0" smtClean="0">
                <a:ln>
                  <a:noFill/>
                </a:ln>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 C</a:t>
            </a:r>
            <a:r>
              <a:rPr kumimoji="0" lang="fr-FR" altLang="en-US" sz="2400" b="1" i="0" u="none" strike="noStrike" cap="none" normalizeH="0" baseline="-30000" dirty="0" smtClean="0">
                <a:ln>
                  <a:noFill/>
                </a:ln>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n</a:t>
            </a:r>
            <a:r>
              <a:rPr kumimoji="0" lang="fr-FR" altLang="en-US" sz="2400" b="1" i="0" u="none" strike="noStrike" cap="none" normalizeH="0" baseline="0" dirty="0" smtClean="0">
                <a:ln>
                  <a:noFill/>
                </a:ln>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F</a:t>
            </a:r>
            <a:r>
              <a:rPr kumimoji="0" lang="fr-FR" altLang="en-US" sz="2400" b="1" i="0" u="none" strike="noStrike" cap="none" normalizeH="0" baseline="-30000" dirty="0" smtClean="0">
                <a:ln>
                  <a:noFill/>
                </a:ln>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2n</a:t>
            </a:r>
            <a:r>
              <a:rPr kumimoji="0" lang="fr-FR" altLang="en-US" sz="2400" b="1" i="0" u="none" strike="noStrike" cap="none" normalizeH="0" baseline="0" dirty="0" smtClean="0">
                <a:ln>
                  <a:noFill/>
                </a:ln>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O </a:t>
            </a:r>
            <a:r>
              <a:rPr kumimoji="0" lang="fr-FR" altLang="en-US" sz="2400" b="1" i="0" u="none" strike="noStrike" cap="none" normalizeH="0" baseline="0" dirty="0" err="1" smtClean="0">
                <a:ln>
                  <a:noFill/>
                </a:ln>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fluids</a:t>
            </a:r>
            <a:r>
              <a:rPr kumimoji="0" lang="fr-FR" altLang="en-US" sz="2400" b="1" i="0" u="none" strike="noStrike" cap="none" normalizeH="0" baseline="0" dirty="0" smtClean="0">
                <a:ln>
                  <a:noFill/>
                </a:ln>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 </a:t>
            </a:r>
            <a:r>
              <a:rPr kumimoji="0" lang="fr-FR" altLang="en-US" sz="2400" b="1" i="0" u="none" strike="noStrike" cap="none" normalizeH="0" baseline="0" dirty="0" smtClean="0">
                <a:ln>
                  <a:noFill/>
                </a:ln>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in </a:t>
            </a:r>
            <a:r>
              <a:rPr lang="fr-FR" altLang="en-US" sz="2400" b="1" i="1" dirty="0" err="1" smtClean="0">
                <a:solidFill>
                  <a:srgbClr val="FF0000"/>
                </a:solidFill>
                <a:latin typeface="Calibri" panose="020F0502020204030204" pitchFamily="34" charset="0"/>
                <a:ea typeface="Times New Roman" panose="02020603050405020304" pitchFamily="18" charset="0"/>
                <a:cs typeface="Calibri" panose="020F0502020204030204" pitchFamily="34" charset="0"/>
              </a:rPr>
              <a:t>red</a:t>
            </a:r>
            <a:endParaRPr kumimoji="0" lang="fr-FR" altLang="en-US" sz="2400" b="1" i="0" u="none" strike="noStrike" cap="none" normalizeH="0" baseline="0" dirty="0" smtClean="0">
              <a:ln>
                <a:noFill/>
              </a:ln>
              <a:solidFill>
                <a:srgbClr val="FF0000"/>
              </a:solidFill>
              <a:effectLst/>
              <a:latin typeface="Calibri" panose="020F0502020204030204" pitchFamily="34" charset="0"/>
              <a:ea typeface="Times New Roman" panose="02020603050405020304" pitchFamily="18" charset="0"/>
              <a:cs typeface="Calibri" panose="020F0502020204030204" pitchFamily="34" charset="0"/>
            </a:endParaRPr>
          </a:p>
        </p:txBody>
      </p:sp>
      <p:sp>
        <p:nvSpPr>
          <p:cNvPr id="6" name="Rectangle 1"/>
          <p:cNvSpPr>
            <a:spLocks noGrp="1" noChangeArrowheads="1"/>
          </p:cNvSpPr>
          <p:nvPr>
            <p:ph type="subTitle"/>
          </p:nvPr>
        </p:nvSpPr>
        <p:spPr bwMode="auto">
          <a:xfrm>
            <a:off x="239485" y="6137024"/>
            <a:ext cx="9458038"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indent="107950" eaLnBrk="0" fontAlgn="base" hangingPunct="0">
              <a:spcBef>
                <a:spcPct val="0"/>
              </a:spcBef>
              <a:spcAft>
                <a:spcPct val="0"/>
              </a:spcAft>
              <a:tabLst>
                <a:tab pos="1169988" algn="l"/>
              </a:tabLst>
              <a:defRPr>
                <a:solidFill>
                  <a:schemeClr val="tx1"/>
                </a:solidFill>
                <a:latin typeface="Arial" panose="020B0604020202020204" pitchFamily="34" charset="0"/>
              </a:defRPr>
            </a:lvl1pPr>
            <a:lvl2pPr eaLnBrk="0" fontAlgn="base" hangingPunct="0">
              <a:spcBef>
                <a:spcPct val="0"/>
              </a:spcBef>
              <a:spcAft>
                <a:spcPct val="0"/>
              </a:spcAft>
              <a:tabLst>
                <a:tab pos="1169988" algn="l"/>
              </a:tabLst>
              <a:defRPr>
                <a:solidFill>
                  <a:schemeClr val="tx1"/>
                </a:solidFill>
                <a:latin typeface="Arial" panose="020B0604020202020204" pitchFamily="34" charset="0"/>
              </a:defRPr>
            </a:lvl2pPr>
            <a:lvl3pPr eaLnBrk="0" fontAlgn="base" hangingPunct="0">
              <a:spcBef>
                <a:spcPct val="0"/>
              </a:spcBef>
              <a:spcAft>
                <a:spcPct val="0"/>
              </a:spcAft>
              <a:tabLst>
                <a:tab pos="1169988" algn="l"/>
              </a:tabLst>
              <a:defRPr>
                <a:solidFill>
                  <a:schemeClr val="tx1"/>
                </a:solidFill>
                <a:latin typeface="Arial" panose="020B0604020202020204" pitchFamily="34" charset="0"/>
              </a:defRPr>
            </a:lvl3pPr>
            <a:lvl4pPr eaLnBrk="0" fontAlgn="base" hangingPunct="0">
              <a:spcBef>
                <a:spcPct val="0"/>
              </a:spcBef>
              <a:spcAft>
                <a:spcPct val="0"/>
              </a:spcAft>
              <a:tabLst>
                <a:tab pos="1169988" algn="l"/>
              </a:tabLst>
              <a:defRPr>
                <a:solidFill>
                  <a:schemeClr val="tx1"/>
                </a:solidFill>
                <a:latin typeface="Arial" panose="020B0604020202020204" pitchFamily="34" charset="0"/>
              </a:defRPr>
            </a:lvl4pPr>
            <a:lvl5pPr eaLnBrk="0" fontAlgn="base" hangingPunct="0">
              <a:spcBef>
                <a:spcPct val="0"/>
              </a:spcBef>
              <a:spcAft>
                <a:spcPct val="0"/>
              </a:spcAft>
              <a:tabLst>
                <a:tab pos="1169988" algn="l"/>
              </a:tabLst>
              <a:defRPr>
                <a:solidFill>
                  <a:schemeClr val="tx1"/>
                </a:solidFill>
                <a:latin typeface="Arial" panose="020B0604020202020204" pitchFamily="34" charset="0"/>
              </a:defRPr>
            </a:lvl5pPr>
            <a:lvl6pPr eaLnBrk="0" fontAlgn="base" hangingPunct="0">
              <a:spcBef>
                <a:spcPct val="0"/>
              </a:spcBef>
              <a:spcAft>
                <a:spcPct val="0"/>
              </a:spcAft>
              <a:tabLst>
                <a:tab pos="1169988" algn="l"/>
              </a:tabLst>
              <a:defRPr>
                <a:solidFill>
                  <a:schemeClr val="tx1"/>
                </a:solidFill>
                <a:latin typeface="Arial" panose="020B0604020202020204" pitchFamily="34" charset="0"/>
              </a:defRPr>
            </a:lvl6pPr>
            <a:lvl7pPr eaLnBrk="0" fontAlgn="base" hangingPunct="0">
              <a:spcBef>
                <a:spcPct val="0"/>
              </a:spcBef>
              <a:spcAft>
                <a:spcPct val="0"/>
              </a:spcAft>
              <a:tabLst>
                <a:tab pos="1169988" algn="l"/>
              </a:tabLst>
              <a:defRPr>
                <a:solidFill>
                  <a:schemeClr val="tx1"/>
                </a:solidFill>
                <a:latin typeface="Arial" panose="020B0604020202020204" pitchFamily="34" charset="0"/>
              </a:defRPr>
            </a:lvl7pPr>
            <a:lvl8pPr eaLnBrk="0" fontAlgn="base" hangingPunct="0">
              <a:spcBef>
                <a:spcPct val="0"/>
              </a:spcBef>
              <a:spcAft>
                <a:spcPct val="0"/>
              </a:spcAft>
              <a:tabLst>
                <a:tab pos="1169988" algn="l"/>
              </a:tabLst>
              <a:defRPr>
                <a:solidFill>
                  <a:schemeClr val="tx1"/>
                </a:solidFill>
                <a:latin typeface="Arial" panose="020B0604020202020204" pitchFamily="34" charset="0"/>
              </a:defRPr>
            </a:lvl8pPr>
            <a:lvl9pPr eaLnBrk="0" fontAlgn="base" hangingPunct="0">
              <a:spcBef>
                <a:spcPct val="0"/>
              </a:spcBef>
              <a:spcAft>
                <a:spcPct val="0"/>
              </a:spcAft>
              <a:tabLst>
                <a:tab pos="1169988" algn="l"/>
              </a:tabLst>
              <a:defRPr>
                <a:solidFill>
                  <a:schemeClr val="tx1"/>
                </a:solidFill>
                <a:latin typeface="Arial" panose="020B0604020202020204" pitchFamily="34" charset="0"/>
              </a:defRPr>
            </a:lvl9pPr>
          </a:lstStyle>
          <a:p>
            <a:pPr marL="0" marR="0" lvl="0" indent="107950" algn="l" defTabSz="914400" rtl="0" eaLnBrk="0" fontAlgn="base" latinLnBrk="0" hangingPunct="0">
              <a:lnSpc>
                <a:spcPct val="100000"/>
              </a:lnSpc>
              <a:spcBef>
                <a:spcPct val="0"/>
              </a:spcBef>
              <a:spcAft>
                <a:spcPct val="0"/>
              </a:spcAft>
              <a:buClrTx/>
              <a:buSzTx/>
              <a:buFontTx/>
              <a:buNone/>
              <a:tabLst>
                <a:tab pos="1169988" algn="l"/>
              </a:tabLst>
            </a:pPr>
            <a:r>
              <a:rPr kumimoji="0" lang="en-GB" altLang="en-US" sz="1400" b="1" i="0" u="none" strike="noStrike" cap="none" normalizeH="0" baseline="0" dirty="0" smtClean="0">
                <a:ln>
                  <a:noFill/>
                </a:ln>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a:t>
            </a:r>
            <a:r>
              <a:rPr kumimoji="0" lang="en-GB" altLang="en-US" sz="1400" b="1" i="0" u="none" strike="noStrike" cap="none" normalizeH="0" baseline="0" dirty="0" smtClean="0">
                <a:ln>
                  <a:noFill/>
                </a:ln>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Made in research quantities by </a:t>
            </a:r>
            <a:r>
              <a:rPr kumimoji="0" lang="en-GB" altLang="en-US" sz="1400" b="1" i="0" u="none" strike="noStrike" cap="none" normalizeH="0" baseline="0" dirty="0" err="1" smtClean="0">
                <a:ln>
                  <a:noFill/>
                </a:ln>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Synquest</a:t>
            </a:r>
            <a:r>
              <a:rPr kumimoji="0" lang="en-GB" altLang="en-US" sz="1400" b="1" i="0" u="none" strike="noStrike" cap="none" normalizeH="0" baseline="0" dirty="0" smtClean="0">
                <a:ln>
                  <a:noFill/>
                </a:ln>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 Inc. as isomers </a:t>
            </a:r>
            <a:r>
              <a:rPr kumimoji="0" lang="en-GB" altLang="en-US" sz="1400" b="1" i="0" u="none" strike="noStrike" cap="none" normalizeH="0" baseline="0" dirty="0" err="1" smtClean="0">
                <a:ln>
                  <a:noFill/>
                </a:ln>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Heptafluorobutyryl</a:t>
            </a:r>
            <a:r>
              <a:rPr kumimoji="0" lang="en-GB" altLang="en-US" sz="1400" b="1" i="0" u="none" strike="noStrike" cap="none" normalizeH="0" baseline="0" dirty="0" smtClean="0">
                <a:ln>
                  <a:noFill/>
                </a:ln>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 fluoride PN: 2116-2-07 CAS: 335-42-2 	 </a:t>
            </a:r>
          </a:p>
          <a:p>
            <a:pPr marL="0" marR="0" lvl="0" indent="107950" algn="l" defTabSz="914400" rtl="0" eaLnBrk="0" fontAlgn="base" latinLnBrk="0" hangingPunct="0">
              <a:lnSpc>
                <a:spcPct val="100000"/>
              </a:lnSpc>
              <a:spcBef>
                <a:spcPct val="0"/>
              </a:spcBef>
              <a:spcAft>
                <a:spcPct val="0"/>
              </a:spcAft>
              <a:buClrTx/>
              <a:buSzTx/>
              <a:buFontTx/>
              <a:buNone/>
              <a:tabLst>
                <a:tab pos="1169988" algn="l"/>
              </a:tabLst>
            </a:pPr>
            <a:r>
              <a:rPr kumimoji="0" lang="en-GB" altLang="en-US" sz="1400" b="1" i="0" u="none" strike="noStrike" cap="none" normalizeH="0" baseline="0" dirty="0" smtClean="0">
                <a:ln>
                  <a:noFill/>
                </a:ln>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Octafluoro-2-butanone PN: 2117-2-10 CAS: 337-20-2 &amp; </a:t>
            </a:r>
            <a:r>
              <a:rPr kumimoji="0" lang="en-GB" altLang="en-US" sz="1400" b="1" i="0" u="none" strike="noStrike" cap="none" normalizeH="0" baseline="0" dirty="0" err="1" smtClean="0">
                <a:ln>
                  <a:noFill/>
                </a:ln>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Heptafluoroisobutyryl</a:t>
            </a:r>
            <a:r>
              <a:rPr kumimoji="0" lang="en-GB" altLang="en-US" sz="1400" b="1" i="0" u="none" strike="noStrike" cap="none" normalizeH="0" baseline="0" dirty="0" smtClean="0">
                <a:ln>
                  <a:noFill/>
                </a:ln>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 fluoride PN: 2116-2-0A CAS: 677-84-9 </a:t>
            </a:r>
            <a:endParaRPr kumimoji="0" lang="en-GB" altLang="en-US" sz="1400" b="1" i="0" u="none" strike="noStrike" cap="none" normalizeH="0" baseline="0" dirty="0" smtClean="0">
              <a:ln>
                <a:noFill/>
              </a:ln>
              <a:solidFill>
                <a:srgbClr val="FF0000"/>
              </a:solidFill>
              <a:effectLst/>
              <a:latin typeface="Calibri" panose="020F0502020204030204" pitchFamily="34" charset="0"/>
              <a:cs typeface="Calibri" panose="020F0502020204030204" pitchFamily="34" charset="0"/>
            </a:endParaRPr>
          </a:p>
        </p:txBody>
      </p:sp>
      <p:sp>
        <p:nvSpPr>
          <p:cNvPr id="2" name="Ellipse 1"/>
          <p:cNvSpPr/>
          <p:nvPr/>
        </p:nvSpPr>
        <p:spPr>
          <a:xfrm>
            <a:off x="239485" y="1901372"/>
            <a:ext cx="3004457" cy="29754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 name="Ellipse 6"/>
          <p:cNvSpPr/>
          <p:nvPr/>
        </p:nvSpPr>
        <p:spPr>
          <a:xfrm>
            <a:off x="4789713" y="1901372"/>
            <a:ext cx="1828801" cy="29754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 name="Ellipse 7"/>
          <p:cNvSpPr/>
          <p:nvPr/>
        </p:nvSpPr>
        <p:spPr>
          <a:xfrm>
            <a:off x="239485" y="5330733"/>
            <a:ext cx="3004457" cy="770286"/>
          </a:xfrm>
          <a:prstGeom prst="ellipse">
            <a:avLst/>
          </a:prstGeom>
          <a:no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 name="Ellipse 8"/>
          <p:cNvSpPr/>
          <p:nvPr/>
        </p:nvSpPr>
        <p:spPr>
          <a:xfrm>
            <a:off x="4731655" y="5435019"/>
            <a:ext cx="1828801" cy="561714"/>
          </a:xfrm>
          <a:prstGeom prst="ellipse">
            <a:avLst/>
          </a:prstGeom>
          <a:no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 name="CustomShape 2"/>
          <p:cNvSpPr/>
          <p:nvPr/>
        </p:nvSpPr>
        <p:spPr>
          <a:xfrm>
            <a:off x="888423" y="6520900"/>
            <a:ext cx="7428822" cy="337100"/>
          </a:xfrm>
          <a:prstGeom prst="rect">
            <a:avLst/>
          </a:prstGeom>
          <a:noFill/>
          <a:ln>
            <a:noFill/>
          </a:ln>
        </p:spPr>
        <p:style>
          <a:lnRef idx="0">
            <a:scrgbClr r="0" g="0" b="0"/>
          </a:lnRef>
          <a:fillRef idx="0">
            <a:scrgbClr r="0" g="0" b="0"/>
          </a:fillRef>
          <a:effectRef idx="0">
            <a:scrgbClr r="0" g="0" b="0"/>
          </a:effectRef>
          <a:fontRef idx="minor"/>
        </p:style>
        <p:txBody>
          <a:bodyPr wrap="square" lIns="90000" tIns="45000" rIns="90000" bIns="45000">
            <a:spAutoFit/>
          </a:bodyPr>
          <a:lstStyle/>
          <a:p>
            <a:pPr algn="ctr"/>
            <a:r>
              <a:rPr lang="en-US" sz="1600" b="1" dirty="0" smtClean="0"/>
              <a:t>G. Hallewell: </a:t>
            </a:r>
            <a:r>
              <a:rPr lang="en-US" sz="1600" b="1" dirty="0" err="1" smtClean="0"/>
              <a:t>GasRad</a:t>
            </a:r>
            <a:r>
              <a:rPr lang="en-US" sz="1600" b="1" dirty="0" smtClean="0"/>
              <a:t> GWP: ECFA</a:t>
            </a:r>
            <a:r>
              <a:rPr lang="en-US" sz="1600" b="1" dirty="0"/>
              <a:t> </a:t>
            </a:r>
            <a:r>
              <a:rPr lang="en-US" sz="1600" b="1" dirty="0" smtClean="0"/>
              <a:t>TF-4 Meeting May16-17</a:t>
            </a:r>
            <a:r>
              <a:rPr lang="en-US" sz="1600" b="1" baseline="30000" dirty="0" smtClean="0"/>
              <a:t>th</a:t>
            </a:r>
            <a:r>
              <a:rPr lang="en-US" sz="1600" b="1" dirty="0" smtClean="0"/>
              <a:t> 2023</a:t>
            </a:r>
            <a:endParaRPr lang="en-US" sz="1600" b="1" dirty="0"/>
          </a:p>
        </p:txBody>
      </p:sp>
    </p:spTree>
    <p:extLst>
      <p:ext uri="{BB962C8B-B14F-4D97-AF65-F5344CB8AC3E}">
        <p14:creationId xmlns:p14="http://schemas.microsoft.com/office/powerpoint/2010/main" val="16246900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7" grpId="0" animBg="1"/>
      <p:bldP spid="8" grpId="0" animBg="1"/>
      <p:bldP spid="9"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au 3"/>
          <p:cNvGraphicFramePr>
            <a:graphicFrameLocks noGrp="1"/>
          </p:cNvGraphicFramePr>
          <p:nvPr>
            <p:extLst/>
          </p:nvPr>
        </p:nvGraphicFramePr>
        <p:xfrm>
          <a:off x="408153" y="1200329"/>
          <a:ext cx="8124865" cy="4912812"/>
        </p:xfrm>
        <a:graphic>
          <a:graphicData uri="http://schemas.openxmlformats.org/drawingml/2006/table">
            <a:tbl>
              <a:tblPr firstRow="1" firstCol="1" bandRow="1">
                <a:tableStyleId>{5C22544A-7EE6-4342-B048-85BDC9FD1C3A}</a:tableStyleId>
              </a:tblPr>
              <a:tblGrid>
                <a:gridCol w="861848">
                  <a:extLst>
                    <a:ext uri="{9D8B030D-6E8A-4147-A177-3AD203B41FA5}">
                      <a16:colId xmlns:a16="http://schemas.microsoft.com/office/drawing/2014/main" val="848948589"/>
                    </a:ext>
                  </a:extLst>
                </a:gridCol>
                <a:gridCol w="1024732">
                  <a:extLst>
                    <a:ext uri="{9D8B030D-6E8A-4147-A177-3AD203B41FA5}">
                      <a16:colId xmlns:a16="http://schemas.microsoft.com/office/drawing/2014/main" val="1069144812"/>
                    </a:ext>
                  </a:extLst>
                </a:gridCol>
                <a:gridCol w="886693">
                  <a:extLst>
                    <a:ext uri="{9D8B030D-6E8A-4147-A177-3AD203B41FA5}">
                      <a16:colId xmlns:a16="http://schemas.microsoft.com/office/drawing/2014/main" val="2173503463"/>
                    </a:ext>
                  </a:extLst>
                </a:gridCol>
                <a:gridCol w="1549689">
                  <a:extLst>
                    <a:ext uri="{9D8B030D-6E8A-4147-A177-3AD203B41FA5}">
                      <a16:colId xmlns:a16="http://schemas.microsoft.com/office/drawing/2014/main" val="1822395327"/>
                    </a:ext>
                  </a:extLst>
                </a:gridCol>
                <a:gridCol w="1016543">
                  <a:extLst>
                    <a:ext uri="{9D8B030D-6E8A-4147-A177-3AD203B41FA5}">
                      <a16:colId xmlns:a16="http://schemas.microsoft.com/office/drawing/2014/main" val="3680613931"/>
                    </a:ext>
                  </a:extLst>
                </a:gridCol>
                <a:gridCol w="827314">
                  <a:extLst>
                    <a:ext uri="{9D8B030D-6E8A-4147-A177-3AD203B41FA5}">
                      <a16:colId xmlns:a16="http://schemas.microsoft.com/office/drawing/2014/main" val="2437789799"/>
                    </a:ext>
                  </a:extLst>
                </a:gridCol>
                <a:gridCol w="1166581">
                  <a:extLst>
                    <a:ext uri="{9D8B030D-6E8A-4147-A177-3AD203B41FA5}">
                      <a16:colId xmlns:a16="http://schemas.microsoft.com/office/drawing/2014/main" val="2507386297"/>
                    </a:ext>
                  </a:extLst>
                </a:gridCol>
                <a:gridCol w="791465">
                  <a:extLst>
                    <a:ext uri="{9D8B030D-6E8A-4147-A177-3AD203B41FA5}">
                      <a16:colId xmlns:a16="http://schemas.microsoft.com/office/drawing/2014/main" val="467445394"/>
                    </a:ext>
                  </a:extLst>
                </a:gridCol>
              </a:tblGrid>
              <a:tr h="733032">
                <a:tc>
                  <a:txBody>
                    <a:bodyPr/>
                    <a:lstStyle/>
                    <a:p>
                      <a:pPr algn="ctr">
                        <a:spcAft>
                          <a:spcPts val="0"/>
                        </a:spcAft>
                        <a:tabLst>
                          <a:tab pos="1170305" algn="l"/>
                        </a:tabLst>
                      </a:pPr>
                      <a:r>
                        <a:rPr lang="en-GB" sz="1200" b="1">
                          <a:effectLst/>
                          <a:latin typeface="Calibri" panose="020F0502020204030204" pitchFamily="34" charset="0"/>
                          <a:cs typeface="Calibri" panose="020F0502020204030204" pitchFamily="34" charset="0"/>
                        </a:rPr>
                        <a:t>Base fluid</a:t>
                      </a:r>
                      <a:endParaRPr lang="en-GB" sz="1200" b="1">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dirty="0">
                          <a:effectLst/>
                          <a:latin typeface="Calibri" panose="020F0502020204030204" pitchFamily="34" charset="0"/>
                          <a:cs typeface="Calibri" panose="020F0502020204030204" pitchFamily="34" charset="0"/>
                        </a:rPr>
                        <a:t>Base fluid</a:t>
                      </a:r>
                    </a:p>
                    <a:p>
                      <a:pPr algn="ctr">
                        <a:spcAft>
                          <a:spcPts val="0"/>
                        </a:spcAft>
                        <a:tabLst>
                          <a:tab pos="1170305" algn="l"/>
                        </a:tabLst>
                      </a:pPr>
                      <a:r>
                        <a:rPr lang="en-GB" sz="1200" b="1" dirty="0">
                          <a:effectLst/>
                          <a:latin typeface="Calibri" panose="020F0502020204030204" pitchFamily="34" charset="0"/>
                          <a:cs typeface="Calibri" panose="020F0502020204030204" pitchFamily="34" charset="0"/>
                        </a:rPr>
                        <a:t>density (1bar,25˚C)  </a:t>
                      </a:r>
                    </a:p>
                    <a:p>
                      <a:pPr algn="ctr">
                        <a:spcAft>
                          <a:spcPts val="0"/>
                        </a:spcAft>
                        <a:tabLst>
                          <a:tab pos="1170305" algn="l"/>
                        </a:tabLst>
                      </a:pPr>
                      <a:r>
                        <a:rPr lang="en-GB" sz="1200" b="1" dirty="0" smtClean="0">
                          <a:effectLst/>
                          <a:latin typeface="Calibri" panose="020F0502020204030204" pitchFamily="34" charset="0"/>
                          <a:cs typeface="Calibri" panose="020F0502020204030204" pitchFamily="34" charset="0"/>
                        </a:rPr>
                        <a:t>kgm</a:t>
                      </a:r>
                      <a:r>
                        <a:rPr lang="en-GB" sz="1200" b="1" baseline="30000" dirty="0" smtClean="0">
                          <a:effectLst/>
                          <a:latin typeface="Calibri" panose="020F0502020204030204" pitchFamily="34" charset="0"/>
                          <a:cs typeface="Calibri" panose="020F0502020204030204" pitchFamily="34" charset="0"/>
                        </a:rPr>
                        <a:t>-3</a:t>
                      </a:r>
                      <a:endParaRPr lang="en-GB" sz="1200" b="1"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dirty="0">
                          <a:effectLst/>
                          <a:latin typeface="Calibri" panose="020F0502020204030204" pitchFamily="34" charset="0"/>
                          <a:cs typeface="Calibri" panose="020F0502020204030204" pitchFamily="34" charset="0"/>
                        </a:rPr>
                        <a:t>Base fluid</a:t>
                      </a:r>
                    </a:p>
                    <a:p>
                      <a:pPr algn="ctr">
                        <a:spcAft>
                          <a:spcPts val="0"/>
                        </a:spcAft>
                        <a:tabLst>
                          <a:tab pos="1170305" algn="l"/>
                        </a:tabLst>
                      </a:pPr>
                      <a:r>
                        <a:rPr lang="en-GB" sz="1200" b="1" dirty="0">
                          <a:effectLst/>
                          <a:latin typeface="Calibri" panose="020F0502020204030204" pitchFamily="34" charset="0"/>
                          <a:cs typeface="Calibri" panose="020F0502020204030204" pitchFamily="34" charset="0"/>
                        </a:rPr>
                        <a:t>GWP</a:t>
                      </a:r>
                    </a:p>
                    <a:p>
                      <a:pPr algn="ctr">
                        <a:spcAft>
                          <a:spcPts val="0"/>
                        </a:spcAft>
                        <a:tabLst>
                          <a:tab pos="1170305" algn="l"/>
                        </a:tabLst>
                      </a:pPr>
                      <a:r>
                        <a:rPr lang="en-GB" sz="1200" b="1" dirty="0">
                          <a:effectLst/>
                          <a:latin typeface="Calibri" panose="020F0502020204030204" pitchFamily="34" charset="0"/>
                          <a:cs typeface="Calibri" panose="020F0502020204030204" pitchFamily="34" charset="0"/>
                        </a:rPr>
                        <a:t>(20-yr)</a:t>
                      </a:r>
                      <a:endParaRPr lang="en-GB" sz="1200" b="1"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a:effectLst/>
                          <a:latin typeface="Calibri" panose="020F0502020204030204" pitchFamily="34" charset="0"/>
                          <a:cs typeface="Calibri" panose="020F0502020204030204" pitchFamily="34" charset="0"/>
                        </a:rPr>
                        <a:t>Component (n-1)</a:t>
                      </a:r>
                    </a:p>
                    <a:p>
                      <a:pPr algn="ctr">
                        <a:spcAft>
                          <a:spcPts val="0"/>
                        </a:spcAft>
                        <a:tabLst>
                          <a:tab pos="1170305" algn="l"/>
                        </a:tabLst>
                      </a:pPr>
                      <a:r>
                        <a:rPr lang="en-GB" sz="1200" b="1">
                          <a:effectLst/>
                          <a:latin typeface="Calibri" panose="020F0502020204030204" pitchFamily="34" charset="0"/>
                          <a:cs typeface="Calibri" panose="020F0502020204030204" pitchFamily="34" charset="0"/>
                        </a:rPr>
                        <a:t> (*10</a:t>
                      </a:r>
                      <a:r>
                        <a:rPr lang="en-GB" sz="1200" b="1" baseline="30000">
                          <a:effectLst/>
                          <a:latin typeface="Calibri" panose="020F0502020204030204" pitchFamily="34" charset="0"/>
                          <a:cs typeface="Calibri" panose="020F0502020204030204" pitchFamily="34" charset="0"/>
                        </a:rPr>
                        <a:t>6</a:t>
                      </a:r>
                      <a:r>
                        <a:rPr lang="en-GB" sz="1200" b="1">
                          <a:effectLst/>
                          <a:latin typeface="Calibri" panose="020F0502020204030204" pitchFamily="34" charset="0"/>
                          <a:cs typeface="Calibri" panose="020F0502020204030204" pitchFamily="34" charset="0"/>
                        </a:rPr>
                        <a:t>) </a:t>
                      </a:r>
                    </a:p>
                    <a:p>
                      <a:pPr algn="ctr">
                        <a:spcAft>
                          <a:spcPts val="0"/>
                        </a:spcAft>
                        <a:tabLst>
                          <a:tab pos="1170305" algn="l"/>
                        </a:tabLst>
                      </a:pPr>
                      <a:r>
                        <a:rPr lang="en-GB" sz="1200" b="1">
                          <a:effectLst/>
                          <a:latin typeface="Calibri" panose="020F0502020204030204" pitchFamily="34" charset="0"/>
                          <a:cs typeface="Calibri" panose="020F0502020204030204" pitchFamily="34" charset="0"/>
                        </a:rPr>
                        <a:t>(@ nm)</a:t>
                      </a:r>
                      <a:endParaRPr lang="en-GB" sz="1200" b="1">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a:effectLst/>
                          <a:latin typeface="Calibri" panose="020F0502020204030204" pitchFamily="34" charset="0"/>
                          <a:cs typeface="Calibri" panose="020F0502020204030204" pitchFamily="34" charset="0"/>
                        </a:rPr>
                        <a:t>% Blend with N</a:t>
                      </a:r>
                      <a:r>
                        <a:rPr lang="en-GB" sz="1200" b="1" baseline="-25000">
                          <a:effectLst/>
                          <a:latin typeface="Calibri" panose="020F0502020204030204" pitchFamily="34" charset="0"/>
                          <a:cs typeface="Calibri" panose="020F0502020204030204" pitchFamily="34" charset="0"/>
                        </a:rPr>
                        <a:t>2</a:t>
                      </a:r>
                      <a:r>
                        <a:rPr lang="en-GB" sz="1200" b="1">
                          <a:effectLst/>
                          <a:latin typeface="Calibri" panose="020F0502020204030204" pitchFamily="34" charset="0"/>
                          <a:cs typeface="Calibri" panose="020F0502020204030204" pitchFamily="34" charset="0"/>
                        </a:rPr>
                        <a:t> to match (n-1) CF</a:t>
                      </a:r>
                      <a:r>
                        <a:rPr lang="en-GB" sz="1200" b="1" baseline="-25000">
                          <a:effectLst/>
                          <a:latin typeface="Calibri" panose="020F0502020204030204" pitchFamily="34" charset="0"/>
                          <a:cs typeface="Calibri" panose="020F0502020204030204" pitchFamily="34" charset="0"/>
                        </a:rPr>
                        <a:t>4</a:t>
                      </a:r>
                      <a:endParaRPr lang="en-GB" sz="1200" b="1">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dirty="0">
                          <a:effectLst/>
                          <a:latin typeface="Calibri" panose="020F0502020204030204" pitchFamily="34" charset="0"/>
                          <a:cs typeface="Calibri" panose="020F0502020204030204" pitchFamily="34" charset="0"/>
                        </a:rPr>
                        <a:t>GWP </a:t>
                      </a:r>
                      <a:r>
                        <a:rPr lang="en-GB" sz="1200" b="1" dirty="0" smtClean="0">
                          <a:effectLst/>
                          <a:latin typeface="Calibri" panose="020F0502020204030204" pitchFamily="34" charset="0"/>
                          <a:cs typeface="Calibri" panose="020F0502020204030204" pitchFamily="34" charset="0"/>
                        </a:rPr>
                        <a:t>load</a:t>
                      </a:r>
                    </a:p>
                    <a:p>
                      <a:pPr algn="ctr">
                        <a:spcAft>
                          <a:spcPts val="0"/>
                        </a:spcAft>
                        <a:tabLst>
                          <a:tab pos="1170305" algn="l"/>
                        </a:tabLst>
                      </a:pPr>
                      <a:r>
                        <a:rPr lang="en-GB" sz="1200" b="1" dirty="0" smtClean="0">
                          <a:effectLst/>
                          <a:latin typeface="Calibri" panose="020F0502020204030204" pitchFamily="34" charset="0"/>
                          <a:cs typeface="Calibri" panose="020F0502020204030204" pitchFamily="34" charset="0"/>
                        </a:rPr>
                        <a:t>(100m</a:t>
                      </a:r>
                      <a:r>
                        <a:rPr lang="en-GB" sz="1200" b="1" baseline="30000" dirty="0" smtClean="0">
                          <a:effectLst/>
                          <a:latin typeface="Calibri" panose="020F0502020204030204" pitchFamily="34" charset="0"/>
                          <a:cs typeface="Calibri" panose="020F0502020204030204" pitchFamily="34" charset="0"/>
                        </a:rPr>
                        <a:t>3</a:t>
                      </a:r>
                      <a:r>
                        <a:rPr lang="en-GB" sz="1200" b="1" dirty="0" smtClean="0">
                          <a:effectLst/>
                          <a:latin typeface="Calibri" panose="020F0502020204030204" pitchFamily="34" charset="0"/>
                          <a:cs typeface="Calibri" panose="020F0502020204030204" pitchFamily="34" charset="0"/>
                        </a:rPr>
                        <a:t>:</a:t>
                      </a:r>
                      <a:r>
                        <a:rPr lang="en-GB" sz="1200" b="1" baseline="0" dirty="0" smtClean="0">
                          <a:effectLst/>
                          <a:latin typeface="Calibri" panose="020F0502020204030204" pitchFamily="34" charset="0"/>
                          <a:cs typeface="Calibri" panose="020F0502020204030204" pitchFamily="34" charset="0"/>
                        </a:rPr>
                        <a:t> </a:t>
                      </a:r>
                      <a:r>
                        <a:rPr lang="en-GB" sz="1200" b="1" dirty="0" smtClean="0">
                          <a:effectLst/>
                          <a:latin typeface="Calibri" panose="020F0502020204030204" pitchFamily="34" charset="0"/>
                          <a:cs typeface="Calibri" panose="020F0502020204030204" pitchFamily="34" charset="0"/>
                        </a:rPr>
                        <a:t>t.CO</a:t>
                      </a:r>
                      <a:r>
                        <a:rPr lang="en-GB" sz="1200" b="1" baseline="-25000" dirty="0" smtClean="0">
                          <a:effectLst/>
                          <a:latin typeface="Calibri" panose="020F0502020204030204" pitchFamily="34" charset="0"/>
                          <a:cs typeface="Calibri" panose="020F0502020204030204" pitchFamily="34" charset="0"/>
                        </a:rPr>
                        <a:t>2</a:t>
                      </a:r>
                      <a:r>
                        <a:rPr lang="en-GB" sz="1200" b="1" dirty="0">
                          <a:effectLst/>
                          <a:latin typeface="Calibri" panose="020F0502020204030204" pitchFamily="34" charset="0"/>
                          <a:cs typeface="Calibri" panose="020F0502020204030204" pitchFamily="34" charset="0"/>
                        </a:rPr>
                        <a:t>)</a:t>
                      </a:r>
                      <a:endParaRPr lang="en-GB" sz="1200" b="1"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dirty="0">
                          <a:effectLst/>
                          <a:latin typeface="Calibri" panose="020F0502020204030204" pitchFamily="34" charset="0"/>
                          <a:cs typeface="Calibri" panose="020F0502020204030204" pitchFamily="34" charset="0"/>
                        </a:rPr>
                        <a:t>% Blend with N</a:t>
                      </a:r>
                      <a:r>
                        <a:rPr lang="en-GB" sz="1200" b="1" baseline="-25000" dirty="0">
                          <a:effectLst/>
                          <a:latin typeface="Calibri" panose="020F0502020204030204" pitchFamily="34" charset="0"/>
                          <a:cs typeface="Calibri" panose="020F0502020204030204" pitchFamily="34" charset="0"/>
                        </a:rPr>
                        <a:t>2</a:t>
                      </a:r>
                      <a:r>
                        <a:rPr lang="en-GB" sz="1200" b="1" dirty="0">
                          <a:effectLst/>
                          <a:latin typeface="Calibri" panose="020F0502020204030204" pitchFamily="34" charset="0"/>
                          <a:cs typeface="Calibri" panose="020F0502020204030204" pitchFamily="34" charset="0"/>
                        </a:rPr>
                        <a:t> to match</a:t>
                      </a:r>
                    </a:p>
                    <a:p>
                      <a:pPr algn="ctr">
                        <a:spcAft>
                          <a:spcPts val="0"/>
                        </a:spcAft>
                        <a:tabLst>
                          <a:tab pos="1170305" algn="l"/>
                        </a:tabLst>
                      </a:pPr>
                      <a:r>
                        <a:rPr lang="en-GB" sz="1200" b="1" dirty="0">
                          <a:effectLst/>
                          <a:latin typeface="Calibri" panose="020F0502020204030204" pitchFamily="34" charset="0"/>
                          <a:cs typeface="Calibri" panose="020F0502020204030204" pitchFamily="34" charset="0"/>
                        </a:rPr>
                        <a:t> (n-1) C</a:t>
                      </a:r>
                      <a:r>
                        <a:rPr lang="en-GB" sz="1200" b="1" baseline="-25000" dirty="0">
                          <a:effectLst/>
                          <a:latin typeface="Calibri" panose="020F0502020204030204" pitchFamily="34" charset="0"/>
                          <a:cs typeface="Calibri" panose="020F0502020204030204" pitchFamily="34" charset="0"/>
                        </a:rPr>
                        <a:t>4</a:t>
                      </a:r>
                      <a:r>
                        <a:rPr lang="en-GB" sz="1200" b="1" dirty="0">
                          <a:effectLst/>
                          <a:latin typeface="Calibri" panose="020F0502020204030204" pitchFamily="34" charset="0"/>
                          <a:cs typeface="Calibri" panose="020F0502020204030204" pitchFamily="34" charset="0"/>
                        </a:rPr>
                        <a:t>F</a:t>
                      </a:r>
                      <a:r>
                        <a:rPr lang="en-GB" sz="1200" b="1" baseline="-25000" dirty="0">
                          <a:effectLst/>
                          <a:latin typeface="Calibri" panose="020F0502020204030204" pitchFamily="34" charset="0"/>
                          <a:cs typeface="Calibri" panose="020F0502020204030204" pitchFamily="34" charset="0"/>
                        </a:rPr>
                        <a:t>10</a:t>
                      </a:r>
                      <a:endParaRPr lang="en-GB" sz="1200" b="1"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dirty="0">
                          <a:effectLst/>
                          <a:latin typeface="Calibri" panose="020F0502020204030204" pitchFamily="34" charset="0"/>
                          <a:cs typeface="Calibri" panose="020F0502020204030204" pitchFamily="34" charset="0"/>
                        </a:rPr>
                        <a:t>GWP load</a:t>
                      </a:r>
                    </a:p>
                    <a:p>
                      <a:pPr algn="ctr">
                        <a:spcAft>
                          <a:spcPts val="0"/>
                        </a:spcAft>
                        <a:tabLst>
                          <a:tab pos="1170305" algn="l"/>
                        </a:tabLst>
                      </a:pPr>
                      <a:r>
                        <a:rPr lang="en-GB" sz="1200" b="1" dirty="0" smtClean="0">
                          <a:effectLst/>
                          <a:latin typeface="Calibri" panose="020F0502020204030204" pitchFamily="34" charset="0"/>
                          <a:cs typeface="Calibri" panose="020F0502020204030204" pitchFamily="34" charset="0"/>
                        </a:rPr>
                        <a:t>(100m</a:t>
                      </a:r>
                      <a:r>
                        <a:rPr lang="en-GB" sz="1200" b="1" baseline="30000" dirty="0" smtClean="0">
                          <a:effectLst/>
                          <a:latin typeface="Calibri" panose="020F0502020204030204" pitchFamily="34" charset="0"/>
                          <a:cs typeface="Calibri" panose="020F0502020204030204" pitchFamily="34" charset="0"/>
                        </a:rPr>
                        <a:t>3</a:t>
                      </a:r>
                      <a:r>
                        <a:rPr lang="en-GB" sz="1200" b="1" dirty="0" smtClean="0">
                          <a:effectLst/>
                          <a:latin typeface="Calibri" panose="020F0502020204030204" pitchFamily="34" charset="0"/>
                          <a:cs typeface="Calibri" panose="020F0502020204030204" pitchFamily="34" charset="0"/>
                        </a:rPr>
                        <a:t>:</a:t>
                      </a:r>
                      <a:r>
                        <a:rPr lang="en-GB" sz="1200" b="1" baseline="0" dirty="0" smtClean="0">
                          <a:effectLst/>
                          <a:latin typeface="Calibri" panose="020F0502020204030204" pitchFamily="34" charset="0"/>
                          <a:cs typeface="Calibri" panose="020F0502020204030204" pitchFamily="34" charset="0"/>
                        </a:rPr>
                        <a:t> </a:t>
                      </a:r>
                      <a:r>
                        <a:rPr lang="en-GB" sz="1200" b="1" dirty="0" smtClean="0">
                          <a:effectLst/>
                          <a:latin typeface="Calibri" panose="020F0502020204030204" pitchFamily="34" charset="0"/>
                          <a:cs typeface="Calibri" panose="020F0502020204030204" pitchFamily="34" charset="0"/>
                        </a:rPr>
                        <a:t>t.CO</a:t>
                      </a:r>
                      <a:r>
                        <a:rPr lang="en-GB" sz="1200" b="1" baseline="-25000" dirty="0" smtClean="0">
                          <a:effectLst/>
                          <a:latin typeface="Calibri" panose="020F0502020204030204" pitchFamily="34" charset="0"/>
                          <a:cs typeface="Calibri" panose="020F0502020204030204" pitchFamily="34" charset="0"/>
                        </a:rPr>
                        <a:t>2</a:t>
                      </a:r>
                      <a:r>
                        <a:rPr lang="en-GB" sz="1200" b="1" dirty="0" smtClean="0">
                          <a:effectLst/>
                          <a:latin typeface="Calibri" panose="020F0502020204030204" pitchFamily="34" charset="0"/>
                          <a:cs typeface="Calibri" panose="020F0502020204030204" pitchFamily="34" charset="0"/>
                        </a:rPr>
                        <a:t>)</a:t>
                      </a:r>
                      <a:endParaRPr lang="en-GB" sz="1200" b="1"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extLst>
                  <a:ext uri="{0D108BD9-81ED-4DB2-BD59-A6C34878D82A}">
                    <a16:rowId xmlns:a16="http://schemas.microsoft.com/office/drawing/2014/main" val="3144261697"/>
                  </a:ext>
                </a:extLst>
              </a:tr>
              <a:tr h="260634">
                <a:tc>
                  <a:txBody>
                    <a:bodyPr/>
                    <a:lstStyle/>
                    <a:p>
                      <a:pPr algn="ctr">
                        <a:spcAft>
                          <a:spcPts val="0"/>
                        </a:spcAft>
                        <a:tabLst>
                          <a:tab pos="1170305" algn="l"/>
                        </a:tabLst>
                      </a:pPr>
                      <a:r>
                        <a:rPr lang="en-GB" sz="1200" b="1">
                          <a:effectLst/>
                          <a:latin typeface="Calibri" panose="020F0502020204030204" pitchFamily="34" charset="0"/>
                          <a:cs typeface="Calibri" panose="020F0502020204030204" pitchFamily="34" charset="0"/>
                        </a:rPr>
                        <a:t>CF</a:t>
                      </a:r>
                      <a:r>
                        <a:rPr lang="en-GB" sz="1200" b="1" baseline="-25000">
                          <a:effectLst/>
                          <a:latin typeface="Calibri" panose="020F0502020204030204" pitchFamily="34" charset="0"/>
                          <a:cs typeface="Calibri" panose="020F0502020204030204" pitchFamily="34" charset="0"/>
                        </a:rPr>
                        <a:t>4</a:t>
                      </a:r>
                      <a:r>
                        <a:rPr lang="en-GB" sz="1200" b="1">
                          <a:effectLst/>
                          <a:latin typeface="Calibri" panose="020F0502020204030204" pitchFamily="34" charset="0"/>
                          <a:cs typeface="Calibri" panose="020F0502020204030204" pitchFamily="34" charset="0"/>
                        </a:rPr>
                        <a:t> </a:t>
                      </a:r>
                      <a:endParaRPr lang="en-GB" sz="1200" b="1">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a:effectLst/>
                          <a:latin typeface="Calibri" panose="020F0502020204030204" pitchFamily="34" charset="0"/>
                          <a:cs typeface="Calibri" panose="020F0502020204030204" pitchFamily="34" charset="0"/>
                        </a:rPr>
                        <a:t>3.56 [18]</a:t>
                      </a:r>
                      <a:endParaRPr lang="en-GB" sz="1200" b="1">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a:effectLst/>
                          <a:latin typeface="Calibri" panose="020F0502020204030204" pitchFamily="34" charset="0"/>
                          <a:cs typeface="Calibri" panose="020F0502020204030204" pitchFamily="34" charset="0"/>
                        </a:rPr>
                        <a:t>4880 [16]</a:t>
                      </a:r>
                      <a:endParaRPr lang="en-GB" sz="1200" b="1">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a:effectLst/>
                          <a:latin typeface="Calibri" panose="020F0502020204030204" pitchFamily="34" charset="0"/>
                          <a:cs typeface="Calibri" panose="020F0502020204030204" pitchFamily="34" charset="0"/>
                        </a:rPr>
                        <a:t>488 (180-310 nm) [19] </a:t>
                      </a:r>
                      <a:endParaRPr lang="en-GB" sz="1200" b="1">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a:effectLst/>
                          <a:latin typeface="Calibri" panose="020F0502020204030204" pitchFamily="34" charset="0"/>
                          <a:cs typeface="Calibri" panose="020F0502020204030204" pitchFamily="34" charset="0"/>
                        </a:rPr>
                        <a:t>100</a:t>
                      </a:r>
                      <a:endParaRPr lang="en-GB" sz="1200" b="1">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a:effectLst/>
                          <a:latin typeface="Calibri" panose="020F0502020204030204" pitchFamily="34" charset="0"/>
                          <a:cs typeface="Calibri" panose="020F0502020204030204" pitchFamily="34" charset="0"/>
                        </a:rPr>
                        <a:t>1737</a:t>
                      </a:r>
                      <a:endParaRPr lang="en-GB" sz="1200" b="1">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a:effectLst/>
                          <a:latin typeface="Calibri" panose="020F0502020204030204" pitchFamily="34" charset="0"/>
                          <a:cs typeface="Calibri" panose="020F0502020204030204" pitchFamily="34" charset="0"/>
                        </a:rPr>
                        <a:t>not applicable</a:t>
                      </a:r>
                      <a:endParaRPr lang="en-GB" sz="1200" b="1">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a:effectLst/>
                          <a:latin typeface="Calibri" panose="020F0502020204030204" pitchFamily="34" charset="0"/>
                          <a:cs typeface="Calibri" panose="020F0502020204030204" pitchFamily="34" charset="0"/>
                        </a:rPr>
                        <a:t>n/a</a:t>
                      </a:r>
                      <a:endParaRPr lang="en-GB" sz="1200" b="1">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extLst>
                  <a:ext uri="{0D108BD9-81ED-4DB2-BD59-A6C34878D82A}">
                    <a16:rowId xmlns:a16="http://schemas.microsoft.com/office/drawing/2014/main" val="3073527123"/>
                  </a:ext>
                </a:extLst>
              </a:tr>
              <a:tr h="146606">
                <a:tc>
                  <a:txBody>
                    <a:bodyPr/>
                    <a:lstStyle/>
                    <a:p>
                      <a:pPr algn="ctr">
                        <a:spcAft>
                          <a:spcPts val="0"/>
                        </a:spcAft>
                        <a:tabLst>
                          <a:tab pos="1170305" algn="l"/>
                        </a:tabLst>
                      </a:pPr>
                      <a:r>
                        <a:rPr lang="en-GB" sz="1200" b="1" dirty="0">
                          <a:effectLst/>
                          <a:latin typeface="Calibri" panose="020F0502020204030204" pitchFamily="34" charset="0"/>
                          <a:cs typeface="Calibri" panose="020F0502020204030204" pitchFamily="34" charset="0"/>
                        </a:rPr>
                        <a:t>CF</a:t>
                      </a:r>
                      <a:r>
                        <a:rPr lang="en-GB" sz="1200" b="1" baseline="-25000" dirty="0">
                          <a:effectLst/>
                          <a:latin typeface="Calibri" panose="020F0502020204030204" pitchFamily="34" charset="0"/>
                          <a:cs typeface="Calibri" panose="020F0502020204030204" pitchFamily="34" charset="0"/>
                        </a:rPr>
                        <a:t>2</a:t>
                      </a:r>
                      <a:r>
                        <a:rPr lang="en-GB" sz="1200" b="1" dirty="0">
                          <a:effectLst/>
                          <a:latin typeface="Calibri" panose="020F0502020204030204" pitchFamily="34" charset="0"/>
                          <a:cs typeface="Calibri" panose="020F0502020204030204" pitchFamily="34" charset="0"/>
                        </a:rPr>
                        <a:t>O</a:t>
                      </a:r>
                      <a:endParaRPr lang="en-GB" sz="1200" b="1"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solidFill>
                      <a:srgbClr val="FF0000"/>
                    </a:solidFill>
                  </a:tcPr>
                </a:tc>
                <a:tc>
                  <a:txBody>
                    <a:bodyPr/>
                    <a:lstStyle/>
                    <a:p>
                      <a:pPr algn="ctr">
                        <a:spcAft>
                          <a:spcPts val="0"/>
                        </a:spcAft>
                        <a:tabLst>
                          <a:tab pos="1170305" algn="l"/>
                        </a:tabLst>
                      </a:pPr>
                      <a:r>
                        <a:rPr lang="en-GB" sz="1200" b="1">
                          <a:solidFill>
                            <a:srgbClr val="FF0000"/>
                          </a:solidFill>
                          <a:effectLst/>
                          <a:latin typeface="Calibri" panose="020F0502020204030204" pitchFamily="34" charset="0"/>
                          <a:cs typeface="Calibri" panose="020F0502020204030204" pitchFamily="34" charset="0"/>
                        </a:rPr>
                        <a:t>-</a:t>
                      </a:r>
                      <a:endParaRPr lang="en-GB" sz="1200" b="1">
                        <a:solidFill>
                          <a:srgbClr val="FF0000"/>
                        </a:solidFill>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a:solidFill>
                            <a:srgbClr val="FF0000"/>
                          </a:solidFill>
                          <a:effectLst/>
                          <a:latin typeface="Calibri" panose="020F0502020204030204" pitchFamily="34" charset="0"/>
                          <a:cs typeface="Calibri" panose="020F0502020204030204" pitchFamily="34" charset="0"/>
                        </a:rPr>
                        <a:t> </a:t>
                      </a:r>
                      <a:endParaRPr lang="en-GB" sz="1200" b="1">
                        <a:solidFill>
                          <a:srgbClr val="FF0000"/>
                        </a:solidFill>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a:solidFill>
                            <a:srgbClr val="FF0000"/>
                          </a:solidFill>
                          <a:effectLst/>
                          <a:latin typeface="Calibri" panose="020F0502020204030204" pitchFamily="34" charset="0"/>
                          <a:cs typeface="Calibri" panose="020F0502020204030204" pitchFamily="34" charset="0"/>
                        </a:rPr>
                        <a:t> </a:t>
                      </a:r>
                      <a:endParaRPr lang="en-GB" sz="1200" b="1">
                        <a:solidFill>
                          <a:srgbClr val="FF0000"/>
                        </a:solidFill>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a:solidFill>
                            <a:srgbClr val="FF0000"/>
                          </a:solidFill>
                          <a:effectLst/>
                          <a:latin typeface="Calibri" panose="020F0502020204030204" pitchFamily="34" charset="0"/>
                          <a:cs typeface="Calibri" panose="020F0502020204030204" pitchFamily="34" charset="0"/>
                        </a:rPr>
                        <a:t>-</a:t>
                      </a:r>
                      <a:endParaRPr lang="en-GB" sz="1200" b="1">
                        <a:solidFill>
                          <a:srgbClr val="FF0000"/>
                        </a:solidFill>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a:solidFill>
                            <a:srgbClr val="FF0000"/>
                          </a:solidFill>
                          <a:effectLst/>
                          <a:latin typeface="Calibri" panose="020F0502020204030204" pitchFamily="34" charset="0"/>
                          <a:cs typeface="Calibri" panose="020F0502020204030204" pitchFamily="34" charset="0"/>
                        </a:rPr>
                        <a:t> </a:t>
                      </a:r>
                      <a:endParaRPr lang="en-GB" sz="1200" b="1">
                        <a:solidFill>
                          <a:srgbClr val="FF0000"/>
                        </a:solidFill>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a:solidFill>
                            <a:srgbClr val="FF0000"/>
                          </a:solidFill>
                          <a:effectLst/>
                          <a:latin typeface="Calibri" panose="020F0502020204030204" pitchFamily="34" charset="0"/>
                          <a:cs typeface="Calibri" panose="020F0502020204030204" pitchFamily="34" charset="0"/>
                        </a:rPr>
                        <a:t>n/a</a:t>
                      </a:r>
                      <a:endParaRPr lang="en-GB" sz="1200" b="1">
                        <a:solidFill>
                          <a:srgbClr val="FF0000"/>
                        </a:solidFill>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dirty="0">
                          <a:solidFill>
                            <a:srgbClr val="FF0000"/>
                          </a:solidFill>
                          <a:effectLst/>
                          <a:latin typeface="Calibri" panose="020F0502020204030204" pitchFamily="34" charset="0"/>
                          <a:cs typeface="Calibri" panose="020F0502020204030204" pitchFamily="34" charset="0"/>
                        </a:rPr>
                        <a:t>n/a</a:t>
                      </a:r>
                      <a:endParaRPr lang="en-GB" sz="1200" b="1" dirty="0">
                        <a:solidFill>
                          <a:srgbClr val="FF0000"/>
                        </a:solidFill>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extLst>
                  <a:ext uri="{0D108BD9-81ED-4DB2-BD59-A6C34878D82A}">
                    <a16:rowId xmlns:a16="http://schemas.microsoft.com/office/drawing/2014/main" val="296694714"/>
                  </a:ext>
                </a:extLst>
              </a:tr>
              <a:tr h="260634">
                <a:tc>
                  <a:txBody>
                    <a:bodyPr/>
                    <a:lstStyle/>
                    <a:p>
                      <a:pPr algn="ctr">
                        <a:spcAft>
                          <a:spcPts val="0"/>
                        </a:spcAft>
                        <a:tabLst>
                          <a:tab pos="1170305" algn="l"/>
                        </a:tabLst>
                      </a:pPr>
                      <a:r>
                        <a:rPr lang="en-GB" sz="1200" b="1">
                          <a:effectLst/>
                          <a:latin typeface="Calibri" panose="020F0502020204030204" pitchFamily="34" charset="0"/>
                          <a:cs typeface="Calibri" panose="020F0502020204030204" pitchFamily="34" charset="0"/>
                        </a:rPr>
                        <a:t>C</a:t>
                      </a:r>
                      <a:r>
                        <a:rPr lang="en-GB" sz="1200" b="1" baseline="-25000">
                          <a:effectLst/>
                          <a:latin typeface="Calibri" panose="020F0502020204030204" pitchFamily="34" charset="0"/>
                          <a:cs typeface="Calibri" panose="020F0502020204030204" pitchFamily="34" charset="0"/>
                        </a:rPr>
                        <a:t>2</a:t>
                      </a:r>
                      <a:r>
                        <a:rPr lang="en-GB" sz="1200" b="1">
                          <a:effectLst/>
                          <a:latin typeface="Calibri" panose="020F0502020204030204" pitchFamily="34" charset="0"/>
                          <a:cs typeface="Calibri" panose="020F0502020204030204" pitchFamily="34" charset="0"/>
                        </a:rPr>
                        <a:t>F</a:t>
                      </a:r>
                      <a:r>
                        <a:rPr lang="en-GB" sz="1200" b="1" baseline="-25000">
                          <a:effectLst/>
                          <a:latin typeface="Calibri" panose="020F0502020204030204" pitchFamily="34" charset="0"/>
                          <a:cs typeface="Calibri" panose="020F0502020204030204" pitchFamily="34" charset="0"/>
                        </a:rPr>
                        <a:t>6</a:t>
                      </a:r>
                      <a:endParaRPr lang="en-GB" sz="1200" b="1">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a:effectLst/>
                          <a:latin typeface="Calibri" panose="020F0502020204030204" pitchFamily="34" charset="0"/>
                          <a:cs typeface="Calibri" panose="020F0502020204030204" pitchFamily="34" charset="0"/>
                        </a:rPr>
                        <a:t>5.63 [18]</a:t>
                      </a:r>
                      <a:endParaRPr lang="en-GB" sz="1200" b="1">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a:effectLst/>
                          <a:latin typeface="Calibri" panose="020F0502020204030204" pitchFamily="34" charset="0"/>
                          <a:cs typeface="Calibri" panose="020F0502020204030204" pitchFamily="34" charset="0"/>
                        </a:rPr>
                        <a:t>8210 [16]</a:t>
                      </a:r>
                      <a:endParaRPr lang="en-GB" sz="1200" b="1">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a:effectLst/>
                          <a:latin typeface="Calibri" panose="020F0502020204030204" pitchFamily="34" charset="0"/>
                          <a:cs typeface="Calibri" panose="020F0502020204030204" pitchFamily="34" charset="0"/>
                        </a:rPr>
                        <a:t>793 (180-310 nm) [19]</a:t>
                      </a:r>
                      <a:endParaRPr lang="en-GB" sz="1200" b="1">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a:effectLst/>
                          <a:latin typeface="Calibri" panose="020F0502020204030204" pitchFamily="34" charset="0"/>
                          <a:cs typeface="Calibri" panose="020F0502020204030204" pitchFamily="34" charset="0"/>
                        </a:rPr>
                        <a:t>38.1</a:t>
                      </a:r>
                      <a:endParaRPr lang="en-GB" sz="1200" b="1">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a:effectLst/>
                          <a:latin typeface="Calibri" panose="020F0502020204030204" pitchFamily="34" charset="0"/>
                          <a:cs typeface="Calibri" panose="020F0502020204030204" pitchFamily="34" charset="0"/>
                        </a:rPr>
                        <a:t>1762</a:t>
                      </a:r>
                      <a:endParaRPr lang="en-GB" sz="1200" b="1">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a:effectLst/>
                          <a:latin typeface="Calibri" panose="020F0502020204030204" pitchFamily="34" charset="0"/>
                          <a:cs typeface="Calibri" panose="020F0502020204030204" pitchFamily="34" charset="0"/>
                        </a:rPr>
                        <a:t>not applicable</a:t>
                      </a:r>
                      <a:endParaRPr lang="en-GB" sz="1200" b="1">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a:effectLst/>
                          <a:latin typeface="Calibri" panose="020F0502020204030204" pitchFamily="34" charset="0"/>
                          <a:cs typeface="Calibri" panose="020F0502020204030204" pitchFamily="34" charset="0"/>
                        </a:rPr>
                        <a:t>n/a</a:t>
                      </a:r>
                      <a:endParaRPr lang="en-GB" sz="1200" b="1">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extLst>
                  <a:ext uri="{0D108BD9-81ED-4DB2-BD59-A6C34878D82A}">
                    <a16:rowId xmlns:a16="http://schemas.microsoft.com/office/drawing/2014/main" val="2596194458"/>
                  </a:ext>
                </a:extLst>
              </a:tr>
              <a:tr h="214548">
                <a:tc>
                  <a:txBody>
                    <a:bodyPr/>
                    <a:lstStyle/>
                    <a:p>
                      <a:pPr algn="ctr">
                        <a:spcAft>
                          <a:spcPts val="0"/>
                        </a:spcAft>
                        <a:tabLst>
                          <a:tab pos="1170305" algn="l"/>
                        </a:tabLst>
                      </a:pPr>
                      <a:r>
                        <a:rPr lang="en-GB" sz="1200" b="1" dirty="0">
                          <a:solidFill>
                            <a:schemeClr val="bg1"/>
                          </a:solidFill>
                          <a:effectLst/>
                          <a:latin typeface="Calibri" panose="020F0502020204030204" pitchFamily="34" charset="0"/>
                          <a:cs typeface="Calibri" panose="020F0502020204030204" pitchFamily="34" charset="0"/>
                        </a:rPr>
                        <a:t>Lin-C</a:t>
                      </a:r>
                      <a:r>
                        <a:rPr lang="en-GB" sz="1200" b="1" baseline="-25000" dirty="0">
                          <a:solidFill>
                            <a:schemeClr val="bg1"/>
                          </a:solidFill>
                          <a:effectLst/>
                          <a:latin typeface="Calibri" panose="020F0502020204030204" pitchFamily="34" charset="0"/>
                          <a:cs typeface="Calibri" panose="020F0502020204030204" pitchFamily="34" charset="0"/>
                        </a:rPr>
                        <a:t>2</a:t>
                      </a:r>
                      <a:r>
                        <a:rPr lang="en-GB" sz="1200" b="1" dirty="0">
                          <a:solidFill>
                            <a:schemeClr val="bg1"/>
                          </a:solidFill>
                          <a:effectLst/>
                          <a:latin typeface="Calibri" panose="020F0502020204030204" pitchFamily="34" charset="0"/>
                          <a:cs typeface="Calibri" panose="020F0502020204030204" pitchFamily="34" charset="0"/>
                        </a:rPr>
                        <a:t>F</a:t>
                      </a:r>
                      <a:r>
                        <a:rPr lang="en-GB" sz="1200" b="1" baseline="-25000" dirty="0">
                          <a:solidFill>
                            <a:schemeClr val="bg1"/>
                          </a:solidFill>
                          <a:effectLst/>
                          <a:latin typeface="Calibri" panose="020F0502020204030204" pitchFamily="34" charset="0"/>
                          <a:cs typeface="Calibri" panose="020F0502020204030204" pitchFamily="34" charset="0"/>
                        </a:rPr>
                        <a:t>4</a:t>
                      </a:r>
                      <a:r>
                        <a:rPr lang="en-GB" sz="1200" b="1" dirty="0">
                          <a:solidFill>
                            <a:schemeClr val="bg1"/>
                          </a:solidFill>
                          <a:effectLst/>
                          <a:latin typeface="Calibri" panose="020F0502020204030204" pitchFamily="34" charset="0"/>
                          <a:cs typeface="Calibri" panose="020F0502020204030204" pitchFamily="34" charset="0"/>
                        </a:rPr>
                        <a:t>O</a:t>
                      </a:r>
                      <a:endParaRPr lang="en-GB" sz="1200" b="1" dirty="0">
                        <a:solidFill>
                          <a:schemeClr val="bg1"/>
                        </a:solidFill>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solidFill>
                      <a:srgbClr val="FF0000"/>
                    </a:solidFill>
                  </a:tcPr>
                </a:tc>
                <a:tc>
                  <a:txBody>
                    <a:bodyPr/>
                    <a:lstStyle/>
                    <a:p>
                      <a:pPr algn="ctr">
                        <a:spcAft>
                          <a:spcPts val="0"/>
                        </a:spcAft>
                        <a:tabLst>
                          <a:tab pos="1170305" algn="l"/>
                        </a:tabLst>
                      </a:pPr>
                      <a:r>
                        <a:rPr lang="en-GB" sz="1200" b="1">
                          <a:solidFill>
                            <a:srgbClr val="FF0000"/>
                          </a:solidFill>
                          <a:effectLst/>
                          <a:latin typeface="Calibri" panose="020F0502020204030204" pitchFamily="34" charset="0"/>
                          <a:cs typeface="Calibri" panose="020F0502020204030204" pitchFamily="34" charset="0"/>
                        </a:rPr>
                        <a:t>-</a:t>
                      </a:r>
                      <a:endParaRPr lang="en-GB" sz="1200" b="1">
                        <a:solidFill>
                          <a:srgbClr val="FF0000"/>
                        </a:solidFill>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a:solidFill>
                            <a:srgbClr val="FF0000"/>
                          </a:solidFill>
                          <a:effectLst/>
                          <a:latin typeface="Calibri" panose="020F0502020204030204" pitchFamily="34" charset="0"/>
                          <a:cs typeface="Calibri" panose="020F0502020204030204" pitchFamily="34" charset="0"/>
                        </a:rPr>
                        <a:t> </a:t>
                      </a:r>
                      <a:endParaRPr lang="en-GB" sz="1200" b="1">
                        <a:solidFill>
                          <a:srgbClr val="FF0000"/>
                        </a:solidFill>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a:solidFill>
                            <a:srgbClr val="FF0000"/>
                          </a:solidFill>
                          <a:effectLst/>
                          <a:latin typeface="Calibri" panose="020F0502020204030204" pitchFamily="34" charset="0"/>
                          <a:cs typeface="Calibri" panose="020F0502020204030204" pitchFamily="34" charset="0"/>
                        </a:rPr>
                        <a:t> </a:t>
                      </a:r>
                      <a:endParaRPr lang="en-GB" sz="1200" b="1">
                        <a:solidFill>
                          <a:srgbClr val="FF0000"/>
                        </a:solidFill>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a:solidFill>
                            <a:srgbClr val="FF0000"/>
                          </a:solidFill>
                          <a:effectLst/>
                          <a:latin typeface="Calibri" panose="020F0502020204030204" pitchFamily="34" charset="0"/>
                          <a:cs typeface="Calibri" panose="020F0502020204030204" pitchFamily="34" charset="0"/>
                        </a:rPr>
                        <a:t>-</a:t>
                      </a:r>
                      <a:endParaRPr lang="en-GB" sz="1200" b="1">
                        <a:solidFill>
                          <a:srgbClr val="FF0000"/>
                        </a:solidFill>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a:solidFill>
                            <a:srgbClr val="FF0000"/>
                          </a:solidFill>
                          <a:effectLst/>
                          <a:latin typeface="Calibri" panose="020F0502020204030204" pitchFamily="34" charset="0"/>
                          <a:cs typeface="Calibri" panose="020F0502020204030204" pitchFamily="34" charset="0"/>
                        </a:rPr>
                        <a:t> </a:t>
                      </a:r>
                      <a:endParaRPr lang="en-GB" sz="1200" b="1">
                        <a:solidFill>
                          <a:srgbClr val="FF0000"/>
                        </a:solidFill>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a:solidFill>
                            <a:srgbClr val="FF0000"/>
                          </a:solidFill>
                          <a:effectLst/>
                          <a:latin typeface="Calibri" panose="020F0502020204030204" pitchFamily="34" charset="0"/>
                          <a:cs typeface="Calibri" panose="020F0502020204030204" pitchFamily="34" charset="0"/>
                        </a:rPr>
                        <a:t>n/a</a:t>
                      </a:r>
                      <a:endParaRPr lang="en-GB" sz="1200" b="1">
                        <a:solidFill>
                          <a:srgbClr val="FF0000"/>
                        </a:solidFill>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dirty="0">
                          <a:solidFill>
                            <a:srgbClr val="FF0000"/>
                          </a:solidFill>
                          <a:effectLst/>
                          <a:latin typeface="Calibri" panose="020F0502020204030204" pitchFamily="34" charset="0"/>
                          <a:cs typeface="Calibri" panose="020F0502020204030204" pitchFamily="34" charset="0"/>
                        </a:rPr>
                        <a:t>n/a</a:t>
                      </a:r>
                      <a:endParaRPr lang="en-GB" sz="1200" b="1" dirty="0">
                        <a:solidFill>
                          <a:srgbClr val="FF0000"/>
                        </a:solidFill>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extLst>
                  <a:ext uri="{0D108BD9-81ED-4DB2-BD59-A6C34878D82A}">
                    <a16:rowId xmlns:a16="http://schemas.microsoft.com/office/drawing/2014/main" val="1849512649"/>
                  </a:ext>
                </a:extLst>
              </a:tr>
              <a:tr h="293213">
                <a:tc>
                  <a:txBody>
                    <a:bodyPr/>
                    <a:lstStyle/>
                    <a:p>
                      <a:pPr algn="ctr">
                        <a:spcAft>
                          <a:spcPts val="0"/>
                        </a:spcAft>
                        <a:tabLst>
                          <a:tab pos="1170305" algn="l"/>
                        </a:tabLst>
                      </a:pPr>
                      <a:r>
                        <a:rPr lang="en-GB" sz="1200" b="1">
                          <a:solidFill>
                            <a:schemeClr val="bg1"/>
                          </a:solidFill>
                          <a:effectLst/>
                          <a:latin typeface="Calibri" panose="020F0502020204030204" pitchFamily="34" charset="0"/>
                          <a:cs typeface="Calibri" panose="020F0502020204030204" pitchFamily="34" charset="0"/>
                        </a:rPr>
                        <a:t>C</a:t>
                      </a:r>
                      <a:r>
                        <a:rPr lang="en-GB" sz="1200" b="1" baseline="-25000">
                          <a:solidFill>
                            <a:schemeClr val="bg1"/>
                          </a:solidFill>
                          <a:effectLst/>
                          <a:latin typeface="Calibri" panose="020F0502020204030204" pitchFamily="34" charset="0"/>
                          <a:cs typeface="Calibri" panose="020F0502020204030204" pitchFamily="34" charset="0"/>
                        </a:rPr>
                        <a:t>3</a:t>
                      </a:r>
                      <a:r>
                        <a:rPr lang="en-GB" sz="1200" b="1">
                          <a:solidFill>
                            <a:schemeClr val="bg1"/>
                          </a:solidFill>
                          <a:effectLst/>
                          <a:latin typeface="Calibri" panose="020F0502020204030204" pitchFamily="34" charset="0"/>
                          <a:cs typeface="Calibri" panose="020F0502020204030204" pitchFamily="34" charset="0"/>
                        </a:rPr>
                        <a:t>F</a:t>
                      </a:r>
                      <a:r>
                        <a:rPr lang="en-GB" sz="1200" b="1" baseline="-25000">
                          <a:solidFill>
                            <a:schemeClr val="bg1"/>
                          </a:solidFill>
                          <a:effectLst/>
                          <a:latin typeface="Calibri" panose="020F0502020204030204" pitchFamily="34" charset="0"/>
                          <a:cs typeface="Calibri" panose="020F0502020204030204" pitchFamily="34" charset="0"/>
                        </a:rPr>
                        <a:t>8</a:t>
                      </a:r>
                      <a:endParaRPr lang="en-GB" sz="1200" b="1">
                        <a:solidFill>
                          <a:schemeClr val="bg1"/>
                        </a:solidFill>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a:effectLst/>
                          <a:latin typeface="Calibri" panose="020F0502020204030204" pitchFamily="34" charset="0"/>
                          <a:cs typeface="Calibri" panose="020F0502020204030204" pitchFamily="34" charset="0"/>
                        </a:rPr>
                        <a:t>7.75 [18]</a:t>
                      </a:r>
                      <a:endParaRPr lang="en-GB" sz="1200" b="1">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a:effectLst/>
                          <a:latin typeface="Calibri" panose="020F0502020204030204" pitchFamily="34" charset="0"/>
                          <a:cs typeface="Calibri" panose="020F0502020204030204" pitchFamily="34" charset="0"/>
                        </a:rPr>
                        <a:t>6640 [16]</a:t>
                      </a:r>
                      <a:endParaRPr lang="en-GB" sz="1200" b="1">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a:effectLst/>
                          <a:latin typeface="Calibri" panose="020F0502020204030204" pitchFamily="34" charset="0"/>
                          <a:cs typeface="Calibri" panose="020F0502020204030204" pitchFamily="34" charset="0"/>
                        </a:rPr>
                        <a:t>1180 (250 nm) [16]</a:t>
                      </a:r>
                      <a:endParaRPr lang="en-GB" sz="1200" b="1">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a:effectLst/>
                          <a:latin typeface="Calibri" panose="020F0502020204030204" pitchFamily="34" charset="0"/>
                          <a:cs typeface="Calibri" panose="020F0502020204030204" pitchFamily="34" charset="0"/>
                        </a:rPr>
                        <a:t>21.4</a:t>
                      </a:r>
                      <a:endParaRPr lang="en-GB" sz="1200" b="1">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a:effectLst/>
                          <a:latin typeface="Calibri" panose="020F0502020204030204" pitchFamily="34" charset="0"/>
                          <a:cs typeface="Calibri" panose="020F0502020204030204" pitchFamily="34" charset="0"/>
                        </a:rPr>
                        <a:t>1099</a:t>
                      </a:r>
                      <a:endParaRPr lang="en-GB" sz="1200" b="1">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a:effectLst/>
                          <a:latin typeface="Calibri" panose="020F0502020204030204" pitchFamily="34" charset="0"/>
                          <a:cs typeface="Calibri" panose="020F0502020204030204" pitchFamily="34" charset="0"/>
                        </a:rPr>
                        <a:t>not applicable</a:t>
                      </a:r>
                      <a:endParaRPr lang="en-GB" sz="1200" b="1">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dirty="0">
                          <a:effectLst/>
                          <a:latin typeface="Calibri" panose="020F0502020204030204" pitchFamily="34" charset="0"/>
                          <a:cs typeface="Calibri" panose="020F0502020204030204" pitchFamily="34" charset="0"/>
                        </a:rPr>
                        <a:t>n/a</a:t>
                      </a:r>
                      <a:endParaRPr lang="en-GB" sz="1200" b="1"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extLst>
                  <a:ext uri="{0D108BD9-81ED-4DB2-BD59-A6C34878D82A}">
                    <a16:rowId xmlns:a16="http://schemas.microsoft.com/office/drawing/2014/main" val="4075159149"/>
                  </a:ext>
                </a:extLst>
              </a:tr>
              <a:tr h="214787">
                <a:tc>
                  <a:txBody>
                    <a:bodyPr/>
                    <a:lstStyle/>
                    <a:p>
                      <a:pPr algn="ctr">
                        <a:spcAft>
                          <a:spcPts val="0"/>
                        </a:spcAft>
                        <a:tabLst>
                          <a:tab pos="1170305" algn="l"/>
                        </a:tabLst>
                      </a:pPr>
                      <a:r>
                        <a:rPr lang="en-GB" sz="1200" b="1" dirty="0">
                          <a:solidFill>
                            <a:schemeClr val="bg1"/>
                          </a:solidFill>
                          <a:effectLst/>
                          <a:latin typeface="Calibri" panose="020F0502020204030204" pitchFamily="34" charset="0"/>
                          <a:cs typeface="Calibri" panose="020F0502020204030204" pitchFamily="34" charset="0"/>
                        </a:rPr>
                        <a:t>Lin-C</a:t>
                      </a:r>
                      <a:r>
                        <a:rPr lang="en-GB" sz="1200" b="1" baseline="-25000" dirty="0">
                          <a:solidFill>
                            <a:schemeClr val="bg1"/>
                          </a:solidFill>
                          <a:effectLst/>
                          <a:latin typeface="Calibri" panose="020F0502020204030204" pitchFamily="34" charset="0"/>
                          <a:cs typeface="Calibri" panose="020F0502020204030204" pitchFamily="34" charset="0"/>
                        </a:rPr>
                        <a:t>3</a:t>
                      </a:r>
                      <a:r>
                        <a:rPr lang="en-GB" sz="1200" b="1" dirty="0">
                          <a:solidFill>
                            <a:schemeClr val="bg1"/>
                          </a:solidFill>
                          <a:effectLst/>
                          <a:latin typeface="Calibri" panose="020F0502020204030204" pitchFamily="34" charset="0"/>
                          <a:cs typeface="Calibri" panose="020F0502020204030204" pitchFamily="34" charset="0"/>
                        </a:rPr>
                        <a:t>F</a:t>
                      </a:r>
                      <a:r>
                        <a:rPr lang="en-GB" sz="1200" b="1" baseline="-25000" dirty="0">
                          <a:solidFill>
                            <a:schemeClr val="bg1"/>
                          </a:solidFill>
                          <a:effectLst/>
                          <a:latin typeface="Calibri" panose="020F0502020204030204" pitchFamily="34" charset="0"/>
                          <a:cs typeface="Calibri" panose="020F0502020204030204" pitchFamily="34" charset="0"/>
                        </a:rPr>
                        <a:t>6</a:t>
                      </a:r>
                      <a:r>
                        <a:rPr lang="en-GB" sz="1200" b="1" dirty="0">
                          <a:solidFill>
                            <a:schemeClr val="bg1"/>
                          </a:solidFill>
                          <a:effectLst/>
                          <a:latin typeface="Calibri" panose="020F0502020204030204" pitchFamily="34" charset="0"/>
                          <a:cs typeface="Calibri" panose="020F0502020204030204" pitchFamily="34" charset="0"/>
                        </a:rPr>
                        <a:t>O</a:t>
                      </a:r>
                      <a:endParaRPr lang="en-GB" sz="1200" b="1" dirty="0">
                        <a:solidFill>
                          <a:schemeClr val="bg1"/>
                        </a:solidFill>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solidFill>
                      <a:srgbClr val="FF0000"/>
                    </a:solidFill>
                  </a:tcPr>
                </a:tc>
                <a:tc>
                  <a:txBody>
                    <a:bodyPr/>
                    <a:lstStyle/>
                    <a:p>
                      <a:pPr algn="ctr">
                        <a:spcAft>
                          <a:spcPts val="0"/>
                        </a:spcAft>
                        <a:tabLst>
                          <a:tab pos="1170305" algn="l"/>
                        </a:tabLst>
                      </a:pPr>
                      <a:r>
                        <a:rPr lang="en-GB" sz="1200" b="1">
                          <a:solidFill>
                            <a:srgbClr val="FF0000"/>
                          </a:solidFill>
                          <a:effectLst/>
                          <a:latin typeface="Calibri" panose="020F0502020204030204" pitchFamily="34" charset="0"/>
                          <a:cs typeface="Calibri" panose="020F0502020204030204" pitchFamily="34" charset="0"/>
                        </a:rPr>
                        <a:t>-</a:t>
                      </a:r>
                      <a:endParaRPr lang="en-GB" sz="1200" b="1">
                        <a:solidFill>
                          <a:srgbClr val="FF0000"/>
                        </a:solidFill>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a:solidFill>
                            <a:srgbClr val="FF0000"/>
                          </a:solidFill>
                          <a:effectLst/>
                          <a:latin typeface="Calibri" panose="020F0502020204030204" pitchFamily="34" charset="0"/>
                          <a:cs typeface="Calibri" panose="020F0502020204030204" pitchFamily="34" charset="0"/>
                        </a:rPr>
                        <a:t> </a:t>
                      </a:r>
                      <a:endParaRPr lang="en-GB" sz="1200" b="1">
                        <a:solidFill>
                          <a:srgbClr val="FF0000"/>
                        </a:solidFill>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a:solidFill>
                            <a:srgbClr val="FF0000"/>
                          </a:solidFill>
                          <a:effectLst/>
                          <a:latin typeface="Calibri" panose="020F0502020204030204" pitchFamily="34" charset="0"/>
                          <a:cs typeface="Calibri" panose="020F0502020204030204" pitchFamily="34" charset="0"/>
                        </a:rPr>
                        <a:t> </a:t>
                      </a:r>
                      <a:endParaRPr lang="en-GB" sz="1200" b="1">
                        <a:solidFill>
                          <a:srgbClr val="FF0000"/>
                        </a:solidFill>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a:solidFill>
                            <a:srgbClr val="FF0000"/>
                          </a:solidFill>
                          <a:effectLst/>
                          <a:latin typeface="Calibri" panose="020F0502020204030204" pitchFamily="34" charset="0"/>
                          <a:cs typeface="Calibri" panose="020F0502020204030204" pitchFamily="34" charset="0"/>
                        </a:rPr>
                        <a:t>-</a:t>
                      </a:r>
                      <a:endParaRPr lang="en-GB" sz="1200" b="1">
                        <a:solidFill>
                          <a:srgbClr val="FF0000"/>
                        </a:solidFill>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a:solidFill>
                            <a:srgbClr val="FF0000"/>
                          </a:solidFill>
                          <a:effectLst/>
                          <a:latin typeface="Calibri" panose="020F0502020204030204" pitchFamily="34" charset="0"/>
                          <a:cs typeface="Calibri" panose="020F0502020204030204" pitchFamily="34" charset="0"/>
                        </a:rPr>
                        <a:t> </a:t>
                      </a:r>
                      <a:endParaRPr lang="en-GB" sz="1200" b="1">
                        <a:solidFill>
                          <a:srgbClr val="FF0000"/>
                        </a:solidFill>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a:solidFill>
                            <a:srgbClr val="FF0000"/>
                          </a:solidFill>
                          <a:effectLst/>
                          <a:latin typeface="Calibri" panose="020F0502020204030204" pitchFamily="34" charset="0"/>
                          <a:cs typeface="Calibri" panose="020F0502020204030204" pitchFamily="34" charset="0"/>
                        </a:rPr>
                        <a:t>n/a</a:t>
                      </a:r>
                      <a:endParaRPr lang="en-GB" sz="1200" b="1">
                        <a:solidFill>
                          <a:srgbClr val="FF0000"/>
                        </a:solidFill>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dirty="0">
                          <a:solidFill>
                            <a:srgbClr val="FF0000"/>
                          </a:solidFill>
                          <a:effectLst/>
                          <a:latin typeface="Calibri" panose="020F0502020204030204" pitchFamily="34" charset="0"/>
                          <a:cs typeface="Calibri" panose="020F0502020204030204" pitchFamily="34" charset="0"/>
                        </a:rPr>
                        <a:t>n/a</a:t>
                      </a:r>
                      <a:endParaRPr lang="en-GB" sz="1200" b="1" dirty="0">
                        <a:solidFill>
                          <a:srgbClr val="FF0000"/>
                        </a:solidFill>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extLst>
                  <a:ext uri="{0D108BD9-81ED-4DB2-BD59-A6C34878D82A}">
                    <a16:rowId xmlns:a16="http://schemas.microsoft.com/office/drawing/2014/main" val="2954698347"/>
                  </a:ext>
                </a:extLst>
              </a:tr>
              <a:tr h="293213">
                <a:tc>
                  <a:txBody>
                    <a:bodyPr/>
                    <a:lstStyle/>
                    <a:p>
                      <a:pPr algn="ctr">
                        <a:spcAft>
                          <a:spcPts val="0"/>
                        </a:spcAft>
                        <a:tabLst>
                          <a:tab pos="1170305" algn="l"/>
                        </a:tabLst>
                      </a:pPr>
                      <a:r>
                        <a:rPr lang="en-GB" sz="1200" b="1">
                          <a:solidFill>
                            <a:schemeClr val="bg1"/>
                          </a:solidFill>
                          <a:effectLst/>
                          <a:latin typeface="Calibri" panose="020F0502020204030204" pitchFamily="34" charset="0"/>
                          <a:cs typeface="Calibri" panose="020F0502020204030204" pitchFamily="34" charset="0"/>
                        </a:rPr>
                        <a:t>C</a:t>
                      </a:r>
                      <a:r>
                        <a:rPr lang="en-GB" sz="1200" b="1" baseline="-25000">
                          <a:solidFill>
                            <a:schemeClr val="bg1"/>
                          </a:solidFill>
                          <a:effectLst/>
                          <a:latin typeface="Calibri" panose="020F0502020204030204" pitchFamily="34" charset="0"/>
                          <a:cs typeface="Calibri" panose="020F0502020204030204" pitchFamily="34" charset="0"/>
                        </a:rPr>
                        <a:t>4</a:t>
                      </a:r>
                      <a:r>
                        <a:rPr lang="en-GB" sz="1200" b="1">
                          <a:solidFill>
                            <a:schemeClr val="bg1"/>
                          </a:solidFill>
                          <a:effectLst/>
                          <a:latin typeface="Calibri" panose="020F0502020204030204" pitchFamily="34" charset="0"/>
                          <a:cs typeface="Calibri" panose="020F0502020204030204" pitchFamily="34" charset="0"/>
                        </a:rPr>
                        <a:t>F</a:t>
                      </a:r>
                      <a:r>
                        <a:rPr lang="en-GB" sz="1200" b="1" baseline="-25000">
                          <a:solidFill>
                            <a:schemeClr val="bg1"/>
                          </a:solidFill>
                          <a:effectLst/>
                          <a:latin typeface="Calibri" panose="020F0502020204030204" pitchFamily="34" charset="0"/>
                          <a:cs typeface="Calibri" panose="020F0502020204030204" pitchFamily="34" charset="0"/>
                        </a:rPr>
                        <a:t>10</a:t>
                      </a:r>
                      <a:endParaRPr lang="en-GB" sz="1200" b="1">
                        <a:solidFill>
                          <a:schemeClr val="bg1"/>
                        </a:solidFill>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a:effectLst/>
                          <a:latin typeface="Calibri" panose="020F0502020204030204" pitchFamily="34" charset="0"/>
                          <a:cs typeface="Calibri" panose="020F0502020204030204" pitchFamily="34" charset="0"/>
                        </a:rPr>
                        <a:t>9.97 [18]</a:t>
                      </a:r>
                      <a:endParaRPr lang="en-GB" sz="1200" b="1">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a:effectLst/>
                          <a:latin typeface="Calibri" panose="020F0502020204030204" pitchFamily="34" charset="0"/>
                          <a:cs typeface="Calibri" panose="020F0502020204030204" pitchFamily="34" charset="0"/>
                        </a:rPr>
                        <a:t>6870 [16]</a:t>
                      </a:r>
                      <a:endParaRPr lang="en-GB" sz="1200" b="1">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a:effectLst/>
                          <a:latin typeface="Calibri" panose="020F0502020204030204" pitchFamily="34" charset="0"/>
                          <a:cs typeface="Calibri" panose="020F0502020204030204" pitchFamily="34" charset="0"/>
                        </a:rPr>
                        <a:t>1450 (250 nm) [16]</a:t>
                      </a:r>
                      <a:endParaRPr lang="en-GB" sz="1200" b="1">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a:effectLst/>
                          <a:latin typeface="Calibri" panose="020F0502020204030204" pitchFamily="34" charset="0"/>
                          <a:cs typeface="Calibri" panose="020F0502020204030204" pitchFamily="34" charset="0"/>
                        </a:rPr>
                        <a:t>16.3</a:t>
                      </a:r>
                      <a:endParaRPr lang="en-GB" sz="1200" b="1">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a:effectLst/>
                          <a:latin typeface="Calibri" panose="020F0502020204030204" pitchFamily="34" charset="0"/>
                          <a:cs typeface="Calibri" panose="020F0502020204030204" pitchFamily="34" charset="0"/>
                        </a:rPr>
                        <a:t>1119</a:t>
                      </a:r>
                      <a:endParaRPr lang="en-GB" sz="1200" b="1">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a:effectLst/>
                          <a:latin typeface="Calibri" panose="020F0502020204030204" pitchFamily="34" charset="0"/>
                          <a:cs typeface="Calibri" panose="020F0502020204030204" pitchFamily="34" charset="0"/>
                        </a:rPr>
                        <a:t>100</a:t>
                      </a:r>
                      <a:endParaRPr lang="en-GB" sz="1200" b="1">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dirty="0">
                          <a:effectLst/>
                          <a:latin typeface="Calibri" panose="020F0502020204030204" pitchFamily="34" charset="0"/>
                          <a:cs typeface="Calibri" panose="020F0502020204030204" pitchFamily="34" charset="0"/>
                        </a:rPr>
                        <a:t>6849</a:t>
                      </a:r>
                      <a:endParaRPr lang="en-GB" sz="1200" b="1"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extLst>
                  <a:ext uri="{0D108BD9-81ED-4DB2-BD59-A6C34878D82A}">
                    <a16:rowId xmlns:a16="http://schemas.microsoft.com/office/drawing/2014/main" val="1236292860"/>
                  </a:ext>
                </a:extLst>
              </a:tr>
              <a:tr h="1172851">
                <a:tc>
                  <a:txBody>
                    <a:bodyPr/>
                    <a:lstStyle/>
                    <a:p>
                      <a:pPr algn="ctr">
                        <a:spcAft>
                          <a:spcPts val="0"/>
                        </a:spcAft>
                        <a:tabLst>
                          <a:tab pos="1170305" algn="l"/>
                        </a:tabLst>
                      </a:pPr>
                      <a:endParaRPr lang="en-GB" sz="1200" b="1" dirty="0" smtClean="0">
                        <a:solidFill>
                          <a:schemeClr val="bg1"/>
                        </a:solidFill>
                        <a:effectLst/>
                        <a:latin typeface="Calibri" panose="020F0502020204030204" pitchFamily="34" charset="0"/>
                        <a:cs typeface="Calibri" panose="020F0502020204030204" pitchFamily="34" charset="0"/>
                      </a:endParaRPr>
                    </a:p>
                    <a:p>
                      <a:pPr algn="ctr">
                        <a:spcAft>
                          <a:spcPts val="0"/>
                        </a:spcAft>
                        <a:tabLst>
                          <a:tab pos="1170305" algn="l"/>
                        </a:tabLst>
                      </a:pPr>
                      <a:r>
                        <a:rPr lang="en-GB" sz="1200" b="1" dirty="0" smtClean="0">
                          <a:solidFill>
                            <a:schemeClr val="bg1"/>
                          </a:solidFill>
                          <a:effectLst/>
                          <a:latin typeface="Calibri" panose="020F0502020204030204" pitchFamily="34" charset="0"/>
                          <a:cs typeface="Calibri" panose="020F0502020204030204" pitchFamily="34" charset="0"/>
                        </a:rPr>
                        <a:t>Lin-C</a:t>
                      </a:r>
                      <a:r>
                        <a:rPr lang="en-GB" sz="1200" b="1" baseline="-25000" dirty="0" smtClean="0">
                          <a:solidFill>
                            <a:schemeClr val="bg1"/>
                          </a:solidFill>
                          <a:effectLst/>
                          <a:latin typeface="Calibri" panose="020F0502020204030204" pitchFamily="34" charset="0"/>
                          <a:cs typeface="Calibri" panose="020F0502020204030204" pitchFamily="34" charset="0"/>
                        </a:rPr>
                        <a:t>4</a:t>
                      </a:r>
                      <a:r>
                        <a:rPr lang="en-GB" sz="1200" b="1" dirty="0" smtClean="0">
                          <a:solidFill>
                            <a:schemeClr val="bg1"/>
                          </a:solidFill>
                          <a:effectLst/>
                          <a:latin typeface="Calibri" panose="020F0502020204030204" pitchFamily="34" charset="0"/>
                          <a:cs typeface="Calibri" panose="020F0502020204030204" pitchFamily="34" charset="0"/>
                        </a:rPr>
                        <a:t>F</a:t>
                      </a:r>
                      <a:r>
                        <a:rPr lang="en-GB" sz="1200" b="1" baseline="-25000" dirty="0" smtClean="0">
                          <a:solidFill>
                            <a:schemeClr val="bg1"/>
                          </a:solidFill>
                          <a:effectLst/>
                          <a:latin typeface="Calibri" panose="020F0502020204030204" pitchFamily="34" charset="0"/>
                          <a:cs typeface="Calibri" panose="020F0502020204030204" pitchFamily="34" charset="0"/>
                        </a:rPr>
                        <a:t>8</a:t>
                      </a:r>
                      <a:r>
                        <a:rPr lang="en-GB" sz="1200" b="1" dirty="0" smtClean="0">
                          <a:solidFill>
                            <a:schemeClr val="bg1"/>
                          </a:solidFill>
                          <a:effectLst/>
                          <a:latin typeface="Calibri" panose="020F0502020204030204" pitchFamily="34" charset="0"/>
                          <a:cs typeface="Calibri" panose="020F0502020204030204" pitchFamily="34" charset="0"/>
                        </a:rPr>
                        <a:t>O</a:t>
                      </a:r>
                      <a:endParaRPr lang="en-GB" sz="1200" b="1" dirty="0">
                        <a:solidFill>
                          <a:schemeClr val="bg1"/>
                        </a:solidFill>
                        <a:effectLst/>
                        <a:latin typeface="Calibri" panose="020F0502020204030204" pitchFamily="34" charset="0"/>
                        <a:cs typeface="Calibri" panose="020F0502020204030204" pitchFamily="34" charset="0"/>
                      </a:endParaRPr>
                    </a:p>
                    <a:p>
                      <a:pPr algn="ctr">
                        <a:spcAft>
                          <a:spcPts val="0"/>
                        </a:spcAft>
                        <a:tabLst>
                          <a:tab pos="1170305" algn="l"/>
                        </a:tabLst>
                      </a:pPr>
                      <a:r>
                        <a:rPr lang="en-GB" sz="1200" b="1" dirty="0">
                          <a:solidFill>
                            <a:schemeClr val="bg1"/>
                          </a:solidFill>
                          <a:effectLst/>
                          <a:latin typeface="Calibri" panose="020F0502020204030204" pitchFamily="34" charset="0"/>
                          <a:cs typeface="Calibri" panose="020F0502020204030204" pitchFamily="34" charset="0"/>
                        </a:rPr>
                        <a:t>(Non-cyclic</a:t>
                      </a:r>
                    </a:p>
                    <a:p>
                      <a:pPr algn="ctr">
                        <a:spcAft>
                          <a:spcPts val="0"/>
                        </a:spcAft>
                        <a:tabLst>
                          <a:tab pos="1170305" algn="l"/>
                        </a:tabLst>
                      </a:pPr>
                      <a:r>
                        <a:rPr lang="en-GB" sz="1200" b="1" dirty="0">
                          <a:solidFill>
                            <a:schemeClr val="bg1"/>
                          </a:solidFill>
                          <a:effectLst/>
                          <a:latin typeface="Calibri" panose="020F0502020204030204" pitchFamily="34" charset="0"/>
                          <a:cs typeface="Calibri" panose="020F0502020204030204" pitchFamily="34" charset="0"/>
                        </a:rPr>
                        <a:t>C</a:t>
                      </a:r>
                      <a:r>
                        <a:rPr lang="en-GB" sz="1200" b="1" baseline="-25000" dirty="0">
                          <a:solidFill>
                            <a:schemeClr val="bg1"/>
                          </a:solidFill>
                          <a:effectLst/>
                          <a:latin typeface="Calibri" panose="020F0502020204030204" pitchFamily="34" charset="0"/>
                          <a:cs typeface="Calibri" panose="020F0502020204030204" pitchFamily="34" charset="0"/>
                        </a:rPr>
                        <a:t>4</a:t>
                      </a:r>
                      <a:r>
                        <a:rPr lang="en-GB" sz="1200" b="1" dirty="0">
                          <a:solidFill>
                            <a:schemeClr val="bg1"/>
                          </a:solidFill>
                          <a:effectLst/>
                          <a:latin typeface="Calibri" panose="020F0502020204030204" pitchFamily="34" charset="0"/>
                          <a:cs typeface="Calibri" panose="020F0502020204030204" pitchFamily="34" charset="0"/>
                        </a:rPr>
                        <a:t>F</a:t>
                      </a:r>
                      <a:r>
                        <a:rPr lang="en-GB" sz="1200" b="1" baseline="-25000" dirty="0">
                          <a:solidFill>
                            <a:schemeClr val="bg1"/>
                          </a:solidFill>
                          <a:effectLst/>
                          <a:latin typeface="Calibri" panose="020F0502020204030204" pitchFamily="34" charset="0"/>
                          <a:cs typeface="Calibri" panose="020F0502020204030204" pitchFamily="34" charset="0"/>
                        </a:rPr>
                        <a:t>8</a:t>
                      </a:r>
                      <a:r>
                        <a:rPr lang="en-GB" sz="1200" b="1" dirty="0">
                          <a:solidFill>
                            <a:schemeClr val="bg1"/>
                          </a:solidFill>
                          <a:effectLst/>
                          <a:latin typeface="Calibri" panose="020F0502020204030204" pitchFamily="34" charset="0"/>
                          <a:cs typeface="Calibri" panose="020F0502020204030204" pitchFamily="34" charset="0"/>
                        </a:rPr>
                        <a:t>O)*</a:t>
                      </a:r>
                      <a:endParaRPr lang="en-GB" sz="1200" b="1" dirty="0">
                        <a:solidFill>
                          <a:schemeClr val="bg1"/>
                        </a:solidFill>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solidFill>
                      <a:srgbClr val="FF0000"/>
                    </a:solidFill>
                  </a:tcPr>
                </a:tc>
                <a:tc>
                  <a:txBody>
                    <a:bodyPr/>
                    <a:lstStyle/>
                    <a:p>
                      <a:pPr algn="ctr">
                        <a:spcAft>
                          <a:spcPts val="0"/>
                        </a:spcAft>
                        <a:tabLst>
                          <a:tab pos="1170305" algn="l"/>
                        </a:tabLst>
                      </a:pPr>
                      <a:endParaRPr lang="en-GB" sz="1200" b="1" dirty="0" smtClean="0">
                        <a:solidFill>
                          <a:srgbClr val="FF0000"/>
                        </a:solidFill>
                        <a:effectLst/>
                        <a:latin typeface="Calibri" panose="020F0502020204030204" pitchFamily="34" charset="0"/>
                        <a:cs typeface="Calibri" panose="020F0502020204030204" pitchFamily="34" charset="0"/>
                      </a:endParaRPr>
                    </a:p>
                    <a:p>
                      <a:pPr algn="ctr">
                        <a:spcAft>
                          <a:spcPts val="0"/>
                        </a:spcAft>
                        <a:tabLst>
                          <a:tab pos="1170305" algn="l"/>
                        </a:tabLst>
                      </a:pPr>
                      <a:endParaRPr lang="en-GB" sz="1200" b="1" dirty="0" smtClean="0">
                        <a:solidFill>
                          <a:srgbClr val="FF0000"/>
                        </a:solidFill>
                        <a:effectLst/>
                        <a:latin typeface="Calibri" panose="020F0502020204030204" pitchFamily="34" charset="0"/>
                        <a:cs typeface="Calibri" panose="020F0502020204030204" pitchFamily="34" charset="0"/>
                      </a:endParaRPr>
                    </a:p>
                    <a:p>
                      <a:pPr algn="ctr">
                        <a:spcAft>
                          <a:spcPts val="0"/>
                        </a:spcAft>
                        <a:tabLst>
                          <a:tab pos="1170305" algn="l"/>
                        </a:tabLst>
                      </a:pPr>
                      <a:r>
                        <a:rPr lang="en-GB" sz="1200" b="1" dirty="0" smtClean="0">
                          <a:solidFill>
                            <a:srgbClr val="FF0000"/>
                          </a:solidFill>
                          <a:effectLst/>
                          <a:latin typeface="Calibri" panose="020F0502020204030204" pitchFamily="34" charset="0"/>
                          <a:cs typeface="Calibri" panose="020F0502020204030204" pitchFamily="34" charset="0"/>
                        </a:rPr>
                        <a:t> </a:t>
                      </a:r>
                      <a:r>
                        <a:rPr lang="en-GB" sz="1200" b="1" dirty="0">
                          <a:solidFill>
                            <a:srgbClr val="FF0000"/>
                          </a:solidFill>
                          <a:effectLst/>
                          <a:latin typeface="Calibri" panose="020F0502020204030204" pitchFamily="34" charset="0"/>
                          <a:cs typeface="Calibri" panose="020F0502020204030204" pitchFamily="34" charset="0"/>
                        </a:rPr>
                        <a:t>9.5</a:t>
                      </a:r>
                    </a:p>
                    <a:p>
                      <a:pPr algn="ctr">
                        <a:spcAft>
                          <a:spcPts val="0"/>
                        </a:spcAft>
                        <a:tabLst>
                          <a:tab pos="1170305" algn="l"/>
                        </a:tabLst>
                      </a:pPr>
                      <a:r>
                        <a:rPr lang="en-GB" sz="1200" b="1" dirty="0">
                          <a:solidFill>
                            <a:srgbClr val="FF0000"/>
                          </a:solidFill>
                          <a:effectLst/>
                          <a:latin typeface="Calibri" panose="020F0502020204030204" pitchFamily="34" charset="0"/>
                          <a:cs typeface="Calibri" panose="020F0502020204030204" pitchFamily="34" charset="0"/>
                        </a:rPr>
                        <a:t>(est.)</a:t>
                      </a:r>
                    </a:p>
                    <a:p>
                      <a:pPr algn="ctr">
                        <a:spcAft>
                          <a:spcPts val="0"/>
                        </a:spcAft>
                        <a:tabLst>
                          <a:tab pos="1170305" algn="l"/>
                        </a:tabLst>
                      </a:pPr>
                      <a:r>
                        <a:rPr lang="en-GB" sz="1200" b="1" dirty="0">
                          <a:solidFill>
                            <a:srgbClr val="FF0000"/>
                          </a:solidFill>
                          <a:effectLst/>
                          <a:latin typeface="Calibri" panose="020F0502020204030204" pitchFamily="34" charset="0"/>
                          <a:cs typeface="Calibri" panose="020F0502020204030204" pitchFamily="34" charset="0"/>
                        </a:rPr>
                        <a:t> </a:t>
                      </a:r>
                      <a:endParaRPr lang="en-GB" sz="1200" b="1" dirty="0">
                        <a:solidFill>
                          <a:srgbClr val="FF0000"/>
                        </a:solidFill>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a:solidFill>
                            <a:srgbClr val="FF0000"/>
                          </a:solidFill>
                          <a:effectLst/>
                          <a:latin typeface="Calibri" panose="020F0502020204030204" pitchFamily="34" charset="0"/>
                          <a:cs typeface="Calibri" panose="020F0502020204030204" pitchFamily="34" charset="0"/>
                        </a:rPr>
                        <a:t>Probably </a:t>
                      </a:r>
                    </a:p>
                    <a:p>
                      <a:pPr algn="ctr">
                        <a:spcAft>
                          <a:spcPts val="0"/>
                        </a:spcAft>
                        <a:tabLst>
                          <a:tab pos="1170305" algn="l"/>
                        </a:tabLst>
                      </a:pPr>
                      <a:r>
                        <a:rPr lang="en-GB" sz="1200" b="1">
                          <a:solidFill>
                            <a:srgbClr val="FF0000"/>
                          </a:solidFill>
                          <a:effectLst/>
                          <a:latin typeface="Calibri" panose="020F0502020204030204" pitchFamily="34" charset="0"/>
                          <a:cs typeface="Calibri" panose="020F0502020204030204" pitchFamily="34" charset="0"/>
                        </a:rPr>
                        <a:t>&lt; 1</a:t>
                      </a:r>
                    </a:p>
                    <a:p>
                      <a:pPr algn="ctr">
                        <a:spcAft>
                          <a:spcPts val="0"/>
                        </a:spcAft>
                        <a:tabLst>
                          <a:tab pos="1170305" algn="l"/>
                        </a:tabLst>
                      </a:pPr>
                      <a:r>
                        <a:rPr lang="en-GB" sz="1200" b="1">
                          <a:solidFill>
                            <a:srgbClr val="FF0000"/>
                          </a:solidFill>
                          <a:effectLst/>
                          <a:latin typeface="Calibri" panose="020F0502020204030204" pitchFamily="34" charset="0"/>
                          <a:cs typeface="Calibri" panose="020F0502020204030204" pitchFamily="34" charset="0"/>
                        </a:rPr>
                        <a:t>(NOVEC 5110</a:t>
                      </a:r>
                    </a:p>
                    <a:p>
                      <a:pPr algn="ctr">
                        <a:spcAft>
                          <a:spcPts val="0"/>
                        </a:spcAft>
                        <a:tabLst>
                          <a:tab pos="1170305" algn="l"/>
                        </a:tabLst>
                      </a:pPr>
                      <a:r>
                        <a:rPr lang="en-GB" sz="1200" b="1">
                          <a:solidFill>
                            <a:srgbClr val="FF0000"/>
                          </a:solidFill>
                          <a:effectLst/>
                          <a:latin typeface="Calibri" panose="020F0502020204030204" pitchFamily="34" charset="0"/>
                          <a:cs typeface="Calibri" panose="020F0502020204030204" pitchFamily="34" charset="0"/>
                        </a:rPr>
                        <a:t>Analogy)</a:t>
                      </a:r>
                      <a:endParaRPr lang="en-GB" sz="1200" b="1">
                        <a:solidFill>
                          <a:srgbClr val="FF0000"/>
                        </a:solidFill>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a:solidFill>
                            <a:srgbClr val="FF0000"/>
                          </a:solidFill>
                          <a:effectLst/>
                          <a:latin typeface="Calibri" panose="020F0502020204030204" pitchFamily="34" charset="0"/>
                          <a:cs typeface="Calibri" panose="020F0502020204030204" pitchFamily="34" charset="0"/>
                        </a:rPr>
                        <a:t> 1380 @ 400nm</a:t>
                      </a:r>
                    </a:p>
                    <a:p>
                      <a:pPr algn="ctr">
                        <a:spcAft>
                          <a:spcPts val="0"/>
                        </a:spcAft>
                        <a:tabLst>
                          <a:tab pos="1170305" algn="l"/>
                        </a:tabLst>
                      </a:pPr>
                      <a:r>
                        <a:rPr lang="en-GB" sz="1200" b="1">
                          <a:solidFill>
                            <a:srgbClr val="FF0000"/>
                          </a:solidFill>
                          <a:effectLst/>
                          <a:latin typeface="Calibri" panose="020F0502020204030204" pitchFamily="34" charset="0"/>
                          <a:cs typeface="Calibri" panose="020F0502020204030204" pitchFamily="34" charset="0"/>
                        </a:rPr>
                        <a:t>(based on 3M PFG-3480 c-C</a:t>
                      </a:r>
                      <a:r>
                        <a:rPr lang="en-GB" sz="1200" b="1" baseline="-25000">
                          <a:solidFill>
                            <a:srgbClr val="FF0000"/>
                          </a:solidFill>
                          <a:effectLst/>
                          <a:latin typeface="Calibri" panose="020F0502020204030204" pitchFamily="34" charset="0"/>
                          <a:cs typeface="Calibri" panose="020F0502020204030204" pitchFamily="34" charset="0"/>
                        </a:rPr>
                        <a:t>4</a:t>
                      </a:r>
                      <a:r>
                        <a:rPr lang="en-GB" sz="1200" b="1">
                          <a:solidFill>
                            <a:srgbClr val="FF0000"/>
                          </a:solidFill>
                          <a:effectLst/>
                          <a:latin typeface="Calibri" panose="020F0502020204030204" pitchFamily="34" charset="0"/>
                          <a:cs typeface="Calibri" panose="020F0502020204030204" pitchFamily="34" charset="0"/>
                        </a:rPr>
                        <a:t>F</a:t>
                      </a:r>
                      <a:r>
                        <a:rPr lang="en-GB" sz="1200" b="1" baseline="-25000">
                          <a:solidFill>
                            <a:srgbClr val="FF0000"/>
                          </a:solidFill>
                          <a:effectLst/>
                          <a:latin typeface="Calibri" panose="020F0502020204030204" pitchFamily="34" charset="0"/>
                          <a:cs typeface="Calibri" panose="020F0502020204030204" pitchFamily="34" charset="0"/>
                        </a:rPr>
                        <a:t>8</a:t>
                      </a:r>
                      <a:r>
                        <a:rPr lang="en-GB" sz="1200" b="1">
                          <a:solidFill>
                            <a:srgbClr val="FF0000"/>
                          </a:solidFill>
                          <a:effectLst/>
                          <a:latin typeface="Calibri" panose="020F0502020204030204" pitchFamily="34" charset="0"/>
                          <a:cs typeface="Calibri" panose="020F0502020204030204" pitchFamily="34" charset="0"/>
                        </a:rPr>
                        <a:t>O [7]: linear C</a:t>
                      </a:r>
                      <a:r>
                        <a:rPr lang="en-GB" sz="1200" b="1" baseline="-25000">
                          <a:solidFill>
                            <a:srgbClr val="FF0000"/>
                          </a:solidFill>
                          <a:effectLst/>
                          <a:latin typeface="Calibri" panose="020F0502020204030204" pitchFamily="34" charset="0"/>
                          <a:cs typeface="Calibri" panose="020F0502020204030204" pitchFamily="34" charset="0"/>
                        </a:rPr>
                        <a:t>4</a:t>
                      </a:r>
                      <a:r>
                        <a:rPr lang="en-GB" sz="1200" b="1">
                          <a:solidFill>
                            <a:srgbClr val="FF0000"/>
                          </a:solidFill>
                          <a:effectLst/>
                          <a:latin typeface="Calibri" panose="020F0502020204030204" pitchFamily="34" charset="0"/>
                          <a:cs typeface="Calibri" panose="020F0502020204030204" pitchFamily="34" charset="0"/>
                        </a:rPr>
                        <a:t>F</a:t>
                      </a:r>
                      <a:r>
                        <a:rPr lang="en-GB" sz="1200" b="1" baseline="-25000">
                          <a:solidFill>
                            <a:srgbClr val="FF0000"/>
                          </a:solidFill>
                          <a:effectLst/>
                          <a:latin typeface="Calibri" panose="020F0502020204030204" pitchFamily="34" charset="0"/>
                          <a:cs typeface="Calibri" panose="020F0502020204030204" pitchFamily="34" charset="0"/>
                        </a:rPr>
                        <a:t>8</a:t>
                      </a:r>
                      <a:r>
                        <a:rPr lang="en-GB" sz="1200" b="1">
                          <a:solidFill>
                            <a:srgbClr val="FF0000"/>
                          </a:solidFill>
                          <a:effectLst/>
                          <a:latin typeface="Calibri" panose="020F0502020204030204" pitchFamily="34" charset="0"/>
                          <a:cs typeface="Calibri" panose="020F0502020204030204" pitchFamily="34" charset="0"/>
                        </a:rPr>
                        <a:t>O not yet measured but  assumed similar) </a:t>
                      </a:r>
                      <a:endParaRPr lang="en-GB" sz="1200" b="1">
                        <a:solidFill>
                          <a:srgbClr val="FF0000"/>
                        </a:solidFill>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endParaRPr lang="en-GB" sz="1200" b="1" dirty="0" smtClean="0">
                        <a:solidFill>
                          <a:srgbClr val="FF0000"/>
                        </a:solidFill>
                        <a:effectLst/>
                        <a:latin typeface="Calibri" panose="020F0502020204030204" pitchFamily="34" charset="0"/>
                        <a:cs typeface="Calibri" panose="020F0502020204030204" pitchFamily="34" charset="0"/>
                      </a:endParaRPr>
                    </a:p>
                    <a:p>
                      <a:pPr algn="ctr">
                        <a:spcAft>
                          <a:spcPts val="0"/>
                        </a:spcAft>
                        <a:tabLst>
                          <a:tab pos="1170305" algn="l"/>
                        </a:tabLst>
                      </a:pPr>
                      <a:endParaRPr lang="en-GB" sz="1200" b="1" dirty="0" smtClean="0">
                        <a:solidFill>
                          <a:srgbClr val="FF0000"/>
                        </a:solidFill>
                        <a:effectLst/>
                        <a:latin typeface="Calibri" panose="020F0502020204030204" pitchFamily="34" charset="0"/>
                        <a:cs typeface="Calibri" panose="020F0502020204030204" pitchFamily="34" charset="0"/>
                      </a:endParaRPr>
                    </a:p>
                    <a:p>
                      <a:pPr algn="ctr">
                        <a:spcAft>
                          <a:spcPts val="0"/>
                        </a:spcAft>
                        <a:tabLst>
                          <a:tab pos="1170305" algn="l"/>
                        </a:tabLst>
                      </a:pPr>
                      <a:endParaRPr lang="en-GB" sz="1200" b="1" dirty="0" smtClean="0">
                        <a:solidFill>
                          <a:srgbClr val="FF0000"/>
                        </a:solidFill>
                        <a:effectLst/>
                        <a:latin typeface="Calibri" panose="020F0502020204030204" pitchFamily="34" charset="0"/>
                        <a:cs typeface="Calibri" panose="020F0502020204030204" pitchFamily="34" charset="0"/>
                      </a:endParaRPr>
                    </a:p>
                    <a:p>
                      <a:pPr algn="ctr">
                        <a:spcAft>
                          <a:spcPts val="0"/>
                        </a:spcAft>
                        <a:tabLst>
                          <a:tab pos="1170305" algn="l"/>
                        </a:tabLst>
                      </a:pPr>
                      <a:r>
                        <a:rPr lang="en-GB" sz="1200" b="1" dirty="0" smtClean="0">
                          <a:solidFill>
                            <a:srgbClr val="FF0000"/>
                          </a:solidFill>
                          <a:effectLst/>
                          <a:latin typeface="Calibri" panose="020F0502020204030204" pitchFamily="34" charset="0"/>
                          <a:cs typeface="Calibri" panose="020F0502020204030204" pitchFamily="34" charset="0"/>
                        </a:rPr>
                        <a:t>18.4</a:t>
                      </a:r>
                      <a:endParaRPr lang="en-GB" sz="1200" b="1" dirty="0">
                        <a:solidFill>
                          <a:srgbClr val="FF0000"/>
                        </a:solidFill>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endParaRPr lang="en-GB" sz="1200" b="1" dirty="0" smtClean="0">
                        <a:solidFill>
                          <a:srgbClr val="FF0000"/>
                        </a:solidFill>
                        <a:effectLst/>
                        <a:latin typeface="Calibri" panose="020F0502020204030204" pitchFamily="34" charset="0"/>
                        <a:cs typeface="Calibri" panose="020F0502020204030204" pitchFamily="34" charset="0"/>
                      </a:endParaRPr>
                    </a:p>
                    <a:p>
                      <a:pPr algn="ctr">
                        <a:spcAft>
                          <a:spcPts val="0"/>
                        </a:spcAft>
                        <a:tabLst>
                          <a:tab pos="1170305" algn="l"/>
                        </a:tabLst>
                      </a:pPr>
                      <a:endParaRPr lang="en-GB" sz="1200" b="1" dirty="0" smtClean="0">
                        <a:solidFill>
                          <a:srgbClr val="FF0000"/>
                        </a:solidFill>
                        <a:effectLst/>
                        <a:latin typeface="Calibri" panose="020F0502020204030204" pitchFamily="34" charset="0"/>
                        <a:cs typeface="Calibri" panose="020F0502020204030204" pitchFamily="34" charset="0"/>
                      </a:endParaRPr>
                    </a:p>
                    <a:p>
                      <a:pPr algn="ctr">
                        <a:spcAft>
                          <a:spcPts val="0"/>
                        </a:spcAft>
                        <a:tabLst>
                          <a:tab pos="1170305" algn="l"/>
                        </a:tabLst>
                      </a:pPr>
                      <a:endParaRPr lang="en-GB" sz="1200" b="1" dirty="0" smtClean="0">
                        <a:solidFill>
                          <a:srgbClr val="FF0000"/>
                        </a:solidFill>
                        <a:effectLst/>
                        <a:latin typeface="Calibri" panose="020F0502020204030204" pitchFamily="34" charset="0"/>
                        <a:cs typeface="Calibri" panose="020F0502020204030204" pitchFamily="34" charset="0"/>
                      </a:endParaRPr>
                    </a:p>
                    <a:p>
                      <a:pPr algn="ctr">
                        <a:spcAft>
                          <a:spcPts val="0"/>
                        </a:spcAft>
                        <a:tabLst>
                          <a:tab pos="1170305" algn="l"/>
                        </a:tabLst>
                      </a:pPr>
                      <a:r>
                        <a:rPr lang="en-GB" sz="1200" b="1" dirty="0" smtClean="0">
                          <a:solidFill>
                            <a:srgbClr val="FF0000"/>
                          </a:solidFill>
                          <a:effectLst/>
                          <a:latin typeface="Calibri" panose="020F0502020204030204" pitchFamily="34" charset="0"/>
                          <a:cs typeface="Calibri" panose="020F0502020204030204" pitchFamily="34" charset="0"/>
                        </a:rPr>
                        <a:t>0.18</a:t>
                      </a:r>
                      <a:endParaRPr lang="en-GB" sz="1200" b="1" dirty="0">
                        <a:solidFill>
                          <a:srgbClr val="FF0000"/>
                        </a:solidFill>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a:solidFill>
                            <a:srgbClr val="FF0000"/>
                          </a:solidFill>
                          <a:effectLst/>
                          <a:latin typeface="Calibri" panose="020F0502020204030204" pitchFamily="34" charset="0"/>
                          <a:cs typeface="Calibri" panose="020F0502020204030204" pitchFamily="34" charset="0"/>
                        </a:rPr>
                        <a:t>112.7*</a:t>
                      </a:r>
                    </a:p>
                    <a:p>
                      <a:pPr algn="ctr">
                        <a:spcAft>
                          <a:spcPts val="0"/>
                        </a:spcAft>
                        <a:tabLst>
                          <a:tab pos="1170305" algn="l"/>
                        </a:tabLst>
                      </a:pPr>
                      <a:r>
                        <a:rPr lang="en-GB" sz="1200" b="1">
                          <a:solidFill>
                            <a:srgbClr val="FF0000"/>
                          </a:solidFill>
                          <a:effectLst/>
                          <a:latin typeface="Calibri" panose="020F0502020204030204" pitchFamily="34" charset="0"/>
                          <a:cs typeface="Calibri" panose="020F0502020204030204" pitchFamily="34" charset="0"/>
                        </a:rPr>
                        <a:t>(&gt;100% would imply necessity of operating C</a:t>
                      </a:r>
                      <a:r>
                        <a:rPr lang="en-GB" sz="1200" b="1" baseline="-25000">
                          <a:solidFill>
                            <a:srgbClr val="FF0000"/>
                          </a:solidFill>
                          <a:effectLst/>
                          <a:latin typeface="Calibri" panose="020F0502020204030204" pitchFamily="34" charset="0"/>
                          <a:cs typeface="Calibri" panose="020F0502020204030204" pitchFamily="34" charset="0"/>
                        </a:rPr>
                        <a:t>4</a:t>
                      </a:r>
                      <a:r>
                        <a:rPr lang="en-GB" sz="1200" b="1">
                          <a:solidFill>
                            <a:srgbClr val="FF0000"/>
                          </a:solidFill>
                          <a:effectLst/>
                          <a:latin typeface="Calibri" panose="020F0502020204030204" pitchFamily="34" charset="0"/>
                          <a:cs typeface="Calibri" panose="020F0502020204030204" pitchFamily="34" charset="0"/>
                        </a:rPr>
                        <a:t>F</a:t>
                      </a:r>
                      <a:r>
                        <a:rPr lang="en-GB" sz="1200" b="1" baseline="-25000">
                          <a:solidFill>
                            <a:srgbClr val="FF0000"/>
                          </a:solidFill>
                          <a:effectLst/>
                          <a:latin typeface="Calibri" panose="020F0502020204030204" pitchFamily="34" charset="0"/>
                          <a:cs typeface="Calibri" panose="020F0502020204030204" pitchFamily="34" charset="0"/>
                        </a:rPr>
                        <a:t>8</a:t>
                      </a:r>
                      <a:r>
                        <a:rPr lang="en-GB" sz="1200" b="1">
                          <a:solidFill>
                            <a:srgbClr val="FF0000"/>
                          </a:solidFill>
                          <a:effectLst/>
                          <a:latin typeface="Calibri" panose="020F0502020204030204" pitchFamily="34" charset="0"/>
                          <a:cs typeface="Calibri" panose="020F0502020204030204" pitchFamily="34" charset="0"/>
                        </a:rPr>
                        <a:t>O at slight overpressure)</a:t>
                      </a:r>
                      <a:endParaRPr lang="en-GB" sz="1200" b="1">
                        <a:solidFill>
                          <a:srgbClr val="FF0000"/>
                        </a:solidFill>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endParaRPr lang="en-GB" sz="1200" b="1" dirty="0" smtClean="0">
                        <a:solidFill>
                          <a:srgbClr val="FF0000"/>
                        </a:solidFill>
                        <a:effectLst/>
                        <a:latin typeface="Calibri" panose="020F0502020204030204" pitchFamily="34" charset="0"/>
                        <a:cs typeface="Calibri" panose="020F0502020204030204" pitchFamily="34" charset="0"/>
                      </a:endParaRPr>
                    </a:p>
                    <a:p>
                      <a:pPr algn="ctr">
                        <a:spcAft>
                          <a:spcPts val="0"/>
                        </a:spcAft>
                        <a:tabLst>
                          <a:tab pos="1170305" algn="l"/>
                        </a:tabLst>
                      </a:pPr>
                      <a:endParaRPr lang="en-GB" sz="1200" b="1" dirty="0" smtClean="0">
                        <a:solidFill>
                          <a:srgbClr val="FF0000"/>
                        </a:solidFill>
                        <a:effectLst/>
                        <a:latin typeface="Calibri" panose="020F0502020204030204" pitchFamily="34" charset="0"/>
                        <a:cs typeface="Calibri" panose="020F0502020204030204" pitchFamily="34" charset="0"/>
                      </a:endParaRPr>
                    </a:p>
                    <a:p>
                      <a:pPr algn="ctr">
                        <a:spcAft>
                          <a:spcPts val="0"/>
                        </a:spcAft>
                        <a:tabLst>
                          <a:tab pos="1170305" algn="l"/>
                        </a:tabLst>
                      </a:pPr>
                      <a:endParaRPr lang="en-GB" sz="1200" b="1" dirty="0" smtClean="0">
                        <a:solidFill>
                          <a:srgbClr val="FF0000"/>
                        </a:solidFill>
                        <a:effectLst/>
                        <a:latin typeface="Calibri" panose="020F0502020204030204" pitchFamily="34" charset="0"/>
                        <a:cs typeface="Calibri" panose="020F0502020204030204" pitchFamily="34" charset="0"/>
                      </a:endParaRPr>
                    </a:p>
                    <a:p>
                      <a:pPr algn="ctr">
                        <a:spcAft>
                          <a:spcPts val="0"/>
                        </a:spcAft>
                        <a:tabLst>
                          <a:tab pos="1170305" algn="l"/>
                        </a:tabLst>
                      </a:pPr>
                      <a:r>
                        <a:rPr lang="en-GB" sz="1200" b="1" dirty="0" smtClean="0">
                          <a:solidFill>
                            <a:srgbClr val="FF0000"/>
                          </a:solidFill>
                          <a:effectLst/>
                          <a:latin typeface="Calibri" panose="020F0502020204030204" pitchFamily="34" charset="0"/>
                          <a:cs typeface="Calibri" panose="020F0502020204030204" pitchFamily="34" charset="0"/>
                        </a:rPr>
                        <a:t>1.07</a:t>
                      </a:r>
                      <a:endParaRPr lang="en-GB" sz="1200" b="1" dirty="0">
                        <a:solidFill>
                          <a:srgbClr val="FF0000"/>
                        </a:solidFill>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extLst>
                  <a:ext uri="{0D108BD9-81ED-4DB2-BD59-A6C34878D82A}">
                    <a16:rowId xmlns:a16="http://schemas.microsoft.com/office/drawing/2014/main" val="2492960604"/>
                  </a:ext>
                </a:extLst>
              </a:tr>
              <a:tr h="553988">
                <a:tc>
                  <a:txBody>
                    <a:bodyPr/>
                    <a:lstStyle/>
                    <a:p>
                      <a:pPr algn="ctr">
                        <a:spcAft>
                          <a:spcPts val="0"/>
                        </a:spcAft>
                        <a:tabLst>
                          <a:tab pos="1170305" algn="l"/>
                        </a:tabLst>
                      </a:pPr>
                      <a:endParaRPr lang="en-GB" sz="1200" b="1" dirty="0" smtClean="0">
                        <a:effectLst/>
                        <a:latin typeface="Calibri" panose="020F0502020204030204" pitchFamily="34" charset="0"/>
                        <a:cs typeface="Calibri" panose="020F0502020204030204" pitchFamily="34" charset="0"/>
                      </a:endParaRPr>
                    </a:p>
                    <a:p>
                      <a:pPr algn="ctr">
                        <a:spcAft>
                          <a:spcPts val="0"/>
                        </a:spcAft>
                        <a:tabLst>
                          <a:tab pos="1170305" algn="l"/>
                        </a:tabLst>
                      </a:pPr>
                      <a:r>
                        <a:rPr lang="en-GB" sz="1200" b="1" dirty="0" smtClean="0">
                          <a:effectLst/>
                          <a:latin typeface="Calibri" panose="020F0502020204030204" pitchFamily="34" charset="0"/>
                          <a:cs typeface="Calibri" panose="020F0502020204030204" pitchFamily="34" charset="0"/>
                        </a:rPr>
                        <a:t>C</a:t>
                      </a:r>
                      <a:r>
                        <a:rPr lang="en-GB" sz="1200" b="1" baseline="-25000" dirty="0" smtClean="0">
                          <a:effectLst/>
                          <a:latin typeface="Calibri" panose="020F0502020204030204" pitchFamily="34" charset="0"/>
                          <a:cs typeface="Calibri" panose="020F0502020204030204" pitchFamily="34" charset="0"/>
                        </a:rPr>
                        <a:t>5</a:t>
                      </a:r>
                      <a:r>
                        <a:rPr lang="en-GB" sz="1200" b="1" dirty="0" smtClean="0">
                          <a:effectLst/>
                          <a:latin typeface="Calibri" panose="020F0502020204030204" pitchFamily="34" charset="0"/>
                          <a:cs typeface="Calibri" panose="020F0502020204030204" pitchFamily="34" charset="0"/>
                        </a:rPr>
                        <a:t>F</a:t>
                      </a:r>
                      <a:r>
                        <a:rPr lang="en-GB" sz="1200" b="1" baseline="-25000" dirty="0" smtClean="0">
                          <a:effectLst/>
                          <a:latin typeface="Calibri" panose="020F0502020204030204" pitchFamily="34" charset="0"/>
                          <a:cs typeface="Calibri" panose="020F0502020204030204" pitchFamily="34" charset="0"/>
                        </a:rPr>
                        <a:t>12</a:t>
                      </a:r>
                      <a:endParaRPr lang="en-GB" sz="1200" b="1"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a:effectLst/>
                          <a:latin typeface="Calibri" panose="020F0502020204030204" pitchFamily="34" charset="0"/>
                          <a:cs typeface="Calibri" panose="020F0502020204030204" pitchFamily="34" charset="0"/>
                        </a:rPr>
                        <a:t>11.63 [18] </a:t>
                      </a:r>
                    </a:p>
                    <a:p>
                      <a:pPr algn="ctr">
                        <a:spcAft>
                          <a:spcPts val="0"/>
                        </a:spcAft>
                        <a:tabLst>
                          <a:tab pos="1170305" algn="l"/>
                        </a:tabLst>
                      </a:pPr>
                      <a:r>
                        <a:rPr lang="en-GB" sz="1200" b="1">
                          <a:effectLst/>
                          <a:latin typeface="Calibri" panose="020F0502020204030204" pitchFamily="34" charset="0"/>
                          <a:cs typeface="Calibri" panose="020F0502020204030204" pitchFamily="34" charset="0"/>
                        </a:rPr>
                        <a:t>(BP 30 ˚C </a:t>
                      </a:r>
                    </a:p>
                    <a:p>
                      <a:pPr algn="ctr">
                        <a:spcAft>
                          <a:spcPts val="0"/>
                        </a:spcAft>
                        <a:tabLst>
                          <a:tab pos="1170305" algn="l"/>
                        </a:tabLst>
                      </a:pPr>
                      <a:r>
                        <a:rPr lang="en-GB" sz="1200" b="1">
                          <a:effectLst/>
                          <a:latin typeface="Calibri" panose="020F0502020204030204" pitchFamily="34" charset="0"/>
                          <a:cs typeface="Calibri" panose="020F0502020204030204" pitchFamily="34" charset="0"/>
                        </a:rPr>
                        <a:t>at 1 bar)</a:t>
                      </a:r>
                      <a:endParaRPr lang="en-GB" sz="1200" b="1">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endParaRPr lang="en-GB" sz="1200" b="1" dirty="0" smtClean="0">
                        <a:effectLst/>
                        <a:latin typeface="Calibri" panose="020F0502020204030204" pitchFamily="34" charset="0"/>
                        <a:cs typeface="Calibri" panose="020F0502020204030204" pitchFamily="34" charset="0"/>
                      </a:endParaRPr>
                    </a:p>
                    <a:p>
                      <a:pPr algn="ctr">
                        <a:spcAft>
                          <a:spcPts val="0"/>
                        </a:spcAft>
                        <a:tabLst>
                          <a:tab pos="1170305" algn="l"/>
                        </a:tabLst>
                      </a:pPr>
                      <a:r>
                        <a:rPr lang="en-GB" sz="1200" b="1" dirty="0" smtClean="0">
                          <a:effectLst/>
                          <a:latin typeface="Calibri" panose="020F0502020204030204" pitchFamily="34" charset="0"/>
                          <a:cs typeface="Calibri" panose="020F0502020204030204" pitchFamily="34" charset="0"/>
                        </a:rPr>
                        <a:t>6350 </a:t>
                      </a:r>
                      <a:r>
                        <a:rPr lang="en-GB" sz="1200" b="1" dirty="0">
                          <a:effectLst/>
                          <a:latin typeface="Calibri" panose="020F0502020204030204" pitchFamily="34" charset="0"/>
                          <a:cs typeface="Calibri" panose="020F0502020204030204" pitchFamily="34" charset="0"/>
                        </a:rPr>
                        <a:t>[16]</a:t>
                      </a:r>
                      <a:endParaRPr lang="en-GB" sz="1200" b="1"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dirty="0">
                          <a:effectLst/>
                          <a:latin typeface="Calibri" panose="020F0502020204030204" pitchFamily="34" charset="0"/>
                          <a:cs typeface="Calibri" panose="020F0502020204030204" pitchFamily="34" charset="0"/>
                        </a:rPr>
                        <a:t>1750 (180-310nm)[19]</a:t>
                      </a:r>
                    </a:p>
                    <a:p>
                      <a:pPr algn="ctr">
                        <a:spcAft>
                          <a:spcPts val="0"/>
                        </a:spcAft>
                        <a:tabLst>
                          <a:tab pos="1170305" algn="l"/>
                        </a:tabLst>
                      </a:pPr>
                      <a:r>
                        <a:rPr lang="en-GB" sz="1200" b="1" dirty="0">
                          <a:effectLst/>
                          <a:latin typeface="Calibri" panose="020F0502020204030204" pitchFamily="34" charset="0"/>
                          <a:cs typeface="Calibri" panose="020F0502020204030204" pitchFamily="34" charset="0"/>
                        </a:rPr>
                        <a:t>(40 ˚C, undiluted</a:t>
                      </a:r>
                      <a:r>
                        <a:rPr lang="en-GB" sz="1200" b="1" dirty="0" smtClean="0">
                          <a:effectLst/>
                          <a:latin typeface="Calibri" panose="020F0502020204030204" pitchFamily="34" charset="0"/>
                          <a:cs typeface="Calibri" panose="020F0502020204030204" pitchFamily="34" charset="0"/>
                        </a:rPr>
                        <a:t>)</a:t>
                      </a:r>
                      <a:endParaRPr lang="en-GB" sz="1200" b="1" dirty="0">
                        <a:effectLst/>
                        <a:latin typeface="Calibri" panose="020F0502020204030204" pitchFamily="34" charset="0"/>
                        <a:cs typeface="Calibri" panose="020F0502020204030204" pitchFamily="34" charset="0"/>
                      </a:endParaRPr>
                    </a:p>
                  </a:txBody>
                  <a:tcPr marL="68580" marR="68580" marT="0" marB="0"/>
                </a:tc>
                <a:tc>
                  <a:txBody>
                    <a:bodyPr/>
                    <a:lstStyle/>
                    <a:p>
                      <a:pPr algn="ctr">
                        <a:spcAft>
                          <a:spcPts val="0"/>
                        </a:spcAft>
                        <a:tabLst>
                          <a:tab pos="1170305" algn="l"/>
                        </a:tabLst>
                      </a:pPr>
                      <a:endParaRPr lang="en-GB" sz="1200" b="1" dirty="0" smtClean="0">
                        <a:effectLst/>
                        <a:latin typeface="Calibri" panose="020F0502020204030204" pitchFamily="34" charset="0"/>
                        <a:cs typeface="Calibri" panose="020F0502020204030204" pitchFamily="34" charset="0"/>
                      </a:endParaRPr>
                    </a:p>
                    <a:p>
                      <a:pPr algn="ctr">
                        <a:spcAft>
                          <a:spcPts val="0"/>
                        </a:spcAft>
                        <a:tabLst>
                          <a:tab pos="1170305" algn="l"/>
                        </a:tabLst>
                      </a:pPr>
                      <a:r>
                        <a:rPr lang="en-GB" sz="1200" b="1" dirty="0" smtClean="0">
                          <a:effectLst/>
                          <a:latin typeface="Calibri" panose="020F0502020204030204" pitchFamily="34" charset="0"/>
                          <a:cs typeface="Calibri" panose="020F0502020204030204" pitchFamily="34" charset="0"/>
                        </a:rPr>
                        <a:t>13.0</a:t>
                      </a:r>
                      <a:endParaRPr lang="en-GB" sz="1200" b="1"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endParaRPr lang="en-GB" sz="1200" b="1" dirty="0" smtClean="0">
                        <a:effectLst/>
                        <a:latin typeface="Calibri" panose="020F0502020204030204" pitchFamily="34" charset="0"/>
                        <a:cs typeface="Calibri" panose="020F0502020204030204" pitchFamily="34" charset="0"/>
                      </a:endParaRPr>
                    </a:p>
                    <a:p>
                      <a:pPr algn="ctr">
                        <a:spcAft>
                          <a:spcPts val="0"/>
                        </a:spcAft>
                        <a:tabLst>
                          <a:tab pos="1170305" algn="l"/>
                        </a:tabLst>
                      </a:pPr>
                      <a:r>
                        <a:rPr lang="en-GB" sz="1200" b="1" dirty="0" smtClean="0">
                          <a:effectLst/>
                          <a:latin typeface="Calibri" panose="020F0502020204030204" pitchFamily="34" charset="0"/>
                          <a:cs typeface="Calibri" panose="020F0502020204030204" pitchFamily="34" charset="0"/>
                        </a:rPr>
                        <a:t>957</a:t>
                      </a:r>
                      <a:endParaRPr lang="en-GB" sz="1200" b="1"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endParaRPr lang="en-GB" sz="1200" b="1" dirty="0" smtClean="0">
                        <a:effectLst/>
                        <a:latin typeface="Calibri" panose="020F0502020204030204" pitchFamily="34" charset="0"/>
                        <a:cs typeface="Calibri" panose="020F0502020204030204" pitchFamily="34" charset="0"/>
                      </a:endParaRPr>
                    </a:p>
                    <a:p>
                      <a:pPr algn="ctr">
                        <a:spcAft>
                          <a:spcPts val="0"/>
                        </a:spcAft>
                        <a:tabLst>
                          <a:tab pos="1170305" algn="l"/>
                        </a:tabLst>
                      </a:pPr>
                      <a:r>
                        <a:rPr lang="en-GB" sz="1200" b="1" dirty="0" smtClean="0">
                          <a:effectLst/>
                          <a:latin typeface="Calibri" panose="020F0502020204030204" pitchFamily="34" charset="0"/>
                          <a:cs typeface="Calibri" panose="020F0502020204030204" pitchFamily="34" charset="0"/>
                        </a:rPr>
                        <a:t>79.3</a:t>
                      </a:r>
                      <a:endParaRPr lang="en-GB" sz="1200" b="1"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endParaRPr lang="en-GB" sz="1200" b="1" dirty="0" smtClean="0">
                        <a:effectLst/>
                        <a:latin typeface="Calibri" panose="020F0502020204030204" pitchFamily="34" charset="0"/>
                        <a:cs typeface="Calibri" panose="020F0502020204030204" pitchFamily="34" charset="0"/>
                      </a:endParaRPr>
                    </a:p>
                    <a:p>
                      <a:pPr algn="ctr">
                        <a:spcAft>
                          <a:spcPts val="0"/>
                        </a:spcAft>
                        <a:tabLst>
                          <a:tab pos="1170305" algn="l"/>
                        </a:tabLst>
                      </a:pPr>
                      <a:r>
                        <a:rPr lang="en-GB" sz="1200" b="1" dirty="0" smtClean="0">
                          <a:effectLst/>
                          <a:latin typeface="Calibri" panose="020F0502020204030204" pitchFamily="34" charset="0"/>
                          <a:cs typeface="Calibri" panose="020F0502020204030204" pitchFamily="34" charset="0"/>
                        </a:rPr>
                        <a:t>5857</a:t>
                      </a:r>
                      <a:endParaRPr lang="en-GB" sz="1200" b="1"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extLst>
                  <a:ext uri="{0D108BD9-81ED-4DB2-BD59-A6C34878D82A}">
                    <a16:rowId xmlns:a16="http://schemas.microsoft.com/office/drawing/2014/main" val="924158579"/>
                  </a:ext>
                </a:extLst>
              </a:tr>
              <a:tr h="733032">
                <a:tc>
                  <a:txBody>
                    <a:bodyPr/>
                    <a:lstStyle/>
                    <a:p>
                      <a:pPr algn="ctr">
                        <a:spcAft>
                          <a:spcPts val="0"/>
                        </a:spcAft>
                        <a:tabLst>
                          <a:tab pos="1170305" algn="l"/>
                        </a:tabLst>
                      </a:pPr>
                      <a:r>
                        <a:rPr lang="en-GB" sz="1200" b="1">
                          <a:effectLst/>
                          <a:latin typeface="Calibri" panose="020F0502020204030204" pitchFamily="34" charset="0"/>
                          <a:cs typeface="Calibri" panose="020F0502020204030204" pitchFamily="34" charset="0"/>
                        </a:rPr>
                        <a:t>NOVEC 5110</a:t>
                      </a:r>
                    </a:p>
                    <a:p>
                      <a:pPr algn="ctr">
                        <a:spcAft>
                          <a:spcPts val="0"/>
                        </a:spcAft>
                        <a:tabLst>
                          <a:tab pos="1170305" algn="l"/>
                        </a:tabLst>
                      </a:pPr>
                      <a:r>
                        <a:rPr lang="en-GB" sz="1200" b="1">
                          <a:effectLst/>
                          <a:latin typeface="Calibri" panose="020F0502020204030204" pitchFamily="34" charset="0"/>
                          <a:cs typeface="Calibri" panose="020F0502020204030204" pitchFamily="34" charset="0"/>
                        </a:rPr>
                        <a:t>C</a:t>
                      </a:r>
                      <a:r>
                        <a:rPr lang="en-GB" sz="1200" b="1" baseline="-25000">
                          <a:effectLst/>
                          <a:latin typeface="Calibri" panose="020F0502020204030204" pitchFamily="34" charset="0"/>
                          <a:cs typeface="Calibri" panose="020F0502020204030204" pitchFamily="34" charset="0"/>
                        </a:rPr>
                        <a:t>5</a:t>
                      </a:r>
                      <a:r>
                        <a:rPr lang="en-GB" sz="1200" b="1">
                          <a:effectLst/>
                          <a:latin typeface="Calibri" panose="020F0502020204030204" pitchFamily="34" charset="0"/>
                          <a:cs typeface="Calibri" panose="020F0502020204030204" pitchFamily="34" charset="0"/>
                        </a:rPr>
                        <a:t>F</a:t>
                      </a:r>
                      <a:r>
                        <a:rPr lang="en-GB" sz="1200" b="1" baseline="-25000">
                          <a:effectLst/>
                          <a:latin typeface="Calibri" panose="020F0502020204030204" pitchFamily="34" charset="0"/>
                          <a:cs typeface="Calibri" panose="020F0502020204030204" pitchFamily="34" charset="0"/>
                        </a:rPr>
                        <a:t>10</a:t>
                      </a:r>
                      <a:r>
                        <a:rPr lang="en-GB" sz="1200" b="1">
                          <a:effectLst/>
                          <a:latin typeface="Calibri" panose="020F0502020204030204" pitchFamily="34" charset="0"/>
                          <a:cs typeface="Calibri" panose="020F0502020204030204" pitchFamily="34" charset="0"/>
                        </a:rPr>
                        <a:t>O</a:t>
                      </a:r>
                      <a:endParaRPr lang="en-GB" sz="1200" b="1">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endParaRPr lang="en-GB" sz="1200" b="1" dirty="0" smtClean="0">
                        <a:effectLst/>
                        <a:latin typeface="Calibri" panose="020F0502020204030204" pitchFamily="34" charset="0"/>
                        <a:cs typeface="Calibri" panose="020F0502020204030204" pitchFamily="34" charset="0"/>
                      </a:endParaRPr>
                    </a:p>
                    <a:p>
                      <a:pPr algn="ctr">
                        <a:spcAft>
                          <a:spcPts val="0"/>
                        </a:spcAft>
                        <a:tabLst>
                          <a:tab pos="1170305" algn="l"/>
                        </a:tabLst>
                      </a:pPr>
                      <a:r>
                        <a:rPr lang="en-GB" sz="1200" b="1" dirty="0" smtClean="0">
                          <a:effectLst/>
                          <a:latin typeface="Calibri" panose="020F0502020204030204" pitchFamily="34" charset="0"/>
                          <a:cs typeface="Calibri" panose="020F0502020204030204" pitchFamily="34" charset="0"/>
                        </a:rPr>
                        <a:t>10.7 </a:t>
                      </a:r>
                      <a:r>
                        <a:rPr lang="en-GB" sz="1200" b="1" dirty="0">
                          <a:effectLst/>
                          <a:latin typeface="Calibri" panose="020F0502020204030204" pitchFamily="34" charset="0"/>
                          <a:cs typeface="Calibri" panose="020F0502020204030204" pitchFamily="34" charset="0"/>
                        </a:rPr>
                        <a:t>[13] (BP </a:t>
                      </a:r>
                      <a:r>
                        <a:rPr lang="en-GB" sz="1200" b="1" dirty="0" smtClean="0">
                          <a:effectLst/>
                          <a:latin typeface="Calibri" panose="020F0502020204030204" pitchFamily="34" charset="0"/>
                          <a:cs typeface="Calibri" panose="020F0502020204030204" pitchFamily="34" charset="0"/>
                        </a:rPr>
                        <a:t>27˚</a:t>
                      </a:r>
                      <a:r>
                        <a:rPr lang="en-GB" sz="1200" b="1" dirty="0">
                          <a:effectLst/>
                          <a:latin typeface="Calibri" panose="020F0502020204030204" pitchFamily="34" charset="0"/>
                          <a:cs typeface="Calibri" panose="020F0502020204030204" pitchFamily="34" charset="0"/>
                        </a:rPr>
                        <a:t>C </a:t>
                      </a:r>
                      <a:r>
                        <a:rPr lang="en-GB" sz="1200" b="1" dirty="0" smtClean="0">
                          <a:effectLst/>
                          <a:latin typeface="Calibri" panose="020F0502020204030204" pitchFamily="34" charset="0"/>
                          <a:cs typeface="Calibri" panose="020F0502020204030204" pitchFamily="34" charset="0"/>
                        </a:rPr>
                        <a:t>at </a:t>
                      </a:r>
                      <a:r>
                        <a:rPr lang="en-GB" sz="1200" b="1" dirty="0">
                          <a:effectLst/>
                          <a:latin typeface="Calibri" panose="020F0502020204030204" pitchFamily="34" charset="0"/>
                          <a:cs typeface="Calibri" panose="020F0502020204030204" pitchFamily="34" charset="0"/>
                        </a:rPr>
                        <a:t>1 bar)</a:t>
                      </a:r>
                      <a:endParaRPr lang="en-GB" sz="1200" b="1"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endParaRPr lang="en-GB" sz="1200" b="1" dirty="0" smtClean="0">
                        <a:effectLst/>
                        <a:latin typeface="Calibri" panose="020F0502020204030204" pitchFamily="34" charset="0"/>
                        <a:cs typeface="Calibri" panose="020F0502020204030204" pitchFamily="34" charset="0"/>
                      </a:endParaRPr>
                    </a:p>
                    <a:p>
                      <a:pPr algn="ctr">
                        <a:spcAft>
                          <a:spcPts val="0"/>
                        </a:spcAft>
                        <a:tabLst>
                          <a:tab pos="1170305" algn="l"/>
                        </a:tabLst>
                      </a:pPr>
                      <a:r>
                        <a:rPr lang="en-GB" sz="1200" b="1" dirty="0" smtClean="0">
                          <a:effectLst/>
                          <a:latin typeface="Calibri" panose="020F0502020204030204" pitchFamily="34" charset="0"/>
                          <a:cs typeface="Calibri" panose="020F0502020204030204" pitchFamily="34" charset="0"/>
                        </a:rPr>
                        <a:t>&lt;</a:t>
                      </a:r>
                      <a:r>
                        <a:rPr lang="en-GB" sz="1200" b="1" dirty="0">
                          <a:effectLst/>
                          <a:latin typeface="Calibri" panose="020F0502020204030204" pitchFamily="34" charset="0"/>
                          <a:cs typeface="Calibri" panose="020F0502020204030204" pitchFamily="34" charset="0"/>
                        </a:rPr>
                        <a:t>1  [13]</a:t>
                      </a:r>
                      <a:endParaRPr lang="en-GB" sz="1200" b="1"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a:effectLst/>
                          <a:latin typeface="Calibri" panose="020F0502020204030204" pitchFamily="34" charset="0"/>
                          <a:cs typeface="Calibri" panose="020F0502020204030204" pitchFamily="34" charset="0"/>
                        </a:rPr>
                        <a:t>Not yet measured: probably around 1650 by analogy with C</a:t>
                      </a:r>
                      <a:r>
                        <a:rPr lang="en-GB" sz="1200" b="1" baseline="-25000">
                          <a:effectLst/>
                          <a:latin typeface="Calibri" panose="020F0502020204030204" pitchFamily="34" charset="0"/>
                          <a:cs typeface="Calibri" panose="020F0502020204030204" pitchFamily="34" charset="0"/>
                        </a:rPr>
                        <a:t>4</a:t>
                      </a:r>
                      <a:r>
                        <a:rPr lang="en-GB" sz="1200" b="1">
                          <a:effectLst/>
                          <a:latin typeface="Calibri" panose="020F0502020204030204" pitchFamily="34" charset="0"/>
                          <a:cs typeface="Calibri" panose="020F0502020204030204" pitchFamily="34" charset="0"/>
                        </a:rPr>
                        <a:t>F</a:t>
                      </a:r>
                      <a:r>
                        <a:rPr lang="en-GB" sz="1200" b="1" baseline="-25000">
                          <a:effectLst/>
                          <a:latin typeface="Calibri" panose="020F0502020204030204" pitchFamily="34" charset="0"/>
                          <a:cs typeface="Calibri" panose="020F0502020204030204" pitchFamily="34" charset="0"/>
                        </a:rPr>
                        <a:t>10</a:t>
                      </a:r>
                      <a:r>
                        <a:rPr lang="en-GB" sz="1200" b="1">
                          <a:effectLst/>
                          <a:latin typeface="Calibri" panose="020F0502020204030204" pitchFamily="34" charset="0"/>
                          <a:cs typeface="Calibri" panose="020F0502020204030204" pitchFamily="34" charset="0"/>
                        </a:rPr>
                        <a:t> and C</a:t>
                      </a:r>
                      <a:r>
                        <a:rPr lang="en-GB" sz="1200" b="1" baseline="-25000">
                          <a:effectLst/>
                          <a:latin typeface="Calibri" panose="020F0502020204030204" pitchFamily="34" charset="0"/>
                          <a:cs typeface="Calibri" panose="020F0502020204030204" pitchFamily="34" charset="0"/>
                        </a:rPr>
                        <a:t>4</a:t>
                      </a:r>
                      <a:r>
                        <a:rPr lang="en-GB" sz="1200" b="1">
                          <a:effectLst/>
                          <a:latin typeface="Calibri" panose="020F0502020204030204" pitchFamily="34" charset="0"/>
                          <a:cs typeface="Calibri" panose="020F0502020204030204" pitchFamily="34" charset="0"/>
                        </a:rPr>
                        <a:t>F</a:t>
                      </a:r>
                      <a:r>
                        <a:rPr lang="en-GB" sz="1200" b="1" baseline="-25000">
                          <a:effectLst/>
                          <a:latin typeface="Calibri" panose="020F0502020204030204" pitchFamily="34" charset="0"/>
                          <a:cs typeface="Calibri" panose="020F0502020204030204" pitchFamily="34" charset="0"/>
                        </a:rPr>
                        <a:t>8</a:t>
                      </a:r>
                      <a:r>
                        <a:rPr lang="en-GB" sz="1200" b="1">
                          <a:effectLst/>
                          <a:latin typeface="Calibri" panose="020F0502020204030204" pitchFamily="34" charset="0"/>
                          <a:cs typeface="Calibri" panose="020F0502020204030204" pitchFamily="34" charset="0"/>
                        </a:rPr>
                        <a:t>O ratio </a:t>
                      </a:r>
                      <a:endParaRPr lang="en-GB" sz="1200" b="1">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endParaRPr lang="en-GB" sz="1200" b="1" dirty="0" smtClean="0">
                        <a:effectLst/>
                        <a:latin typeface="Calibri" panose="020F0502020204030204" pitchFamily="34" charset="0"/>
                        <a:cs typeface="Calibri" panose="020F0502020204030204" pitchFamily="34" charset="0"/>
                      </a:endParaRPr>
                    </a:p>
                    <a:p>
                      <a:pPr algn="ctr">
                        <a:spcAft>
                          <a:spcPts val="0"/>
                        </a:spcAft>
                        <a:tabLst>
                          <a:tab pos="1170305" algn="l"/>
                        </a:tabLst>
                      </a:pPr>
                      <a:r>
                        <a:rPr lang="en-GB" sz="1200" b="1" dirty="0" smtClean="0">
                          <a:effectLst/>
                          <a:latin typeface="Calibri" panose="020F0502020204030204" pitchFamily="34" charset="0"/>
                          <a:cs typeface="Calibri" panose="020F0502020204030204" pitchFamily="34" charset="0"/>
                        </a:rPr>
                        <a:t>13.9</a:t>
                      </a:r>
                      <a:endParaRPr lang="en-GB" sz="1200" b="1"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endParaRPr lang="en-GB" sz="1200" b="1" dirty="0" smtClean="0">
                        <a:effectLst/>
                        <a:latin typeface="Calibri" panose="020F0502020204030204" pitchFamily="34" charset="0"/>
                        <a:cs typeface="Calibri" panose="020F0502020204030204" pitchFamily="34" charset="0"/>
                      </a:endParaRPr>
                    </a:p>
                    <a:p>
                      <a:pPr algn="ctr">
                        <a:spcAft>
                          <a:spcPts val="0"/>
                        </a:spcAft>
                        <a:tabLst>
                          <a:tab pos="1170305" algn="l"/>
                        </a:tabLst>
                      </a:pPr>
                      <a:r>
                        <a:rPr lang="en-GB" sz="1200" b="1" dirty="0" smtClean="0">
                          <a:effectLst/>
                          <a:latin typeface="Calibri" panose="020F0502020204030204" pitchFamily="34" charset="0"/>
                          <a:cs typeface="Calibri" panose="020F0502020204030204" pitchFamily="34" charset="0"/>
                        </a:rPr>
                        <a:t>0.149</a:t>
                      </a:r>
                      <a:endParaRPr lang="en-GB" sz="1200" b="1"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endParaRPr lang="en-GB" sz="1200" b="1" dirty="0" smtClean="0">
                        <a:effectLst/>
                        <a:latin typeface="Calibri" panose="020F0502020204030204" pitchFamily="34" charset="0"/>
                        <a:cs typeface="Calibri" panose="020F0502020204030204" pitchFamily="34" charset="0"/>
                      </a:endParaRPr>
                    </a:p>
                    <a:p>
                      <a:pPr algn="ctr">
                        <a:spcAft>
                          <a:spcPts val="0"/>
                        </a:spcAft>
                        <a:tabLst>
                          <a:tab pos="1170305" algn="l"/>
                        </a:tabLst>
                      </a:pPr>
                      <a:r>
                        <a:rPr lang="en-GB" sz="1200" b="1" dirty="0" smtClean="0">
                          <a:effectLst/>
                          <a:latin typeface="Calibri" panose="020F0502020204030204" pitchFamily="34" charset="0"/>
                          <a:cs typeface="Calibri" panose="020F0502020204030204" pitchFamily="34" charset="0"/>
                        </a:rPr>
                        <a:t>85.2</a:t>
                      </a:r>
                      <a:endParaRPr lang="en-GB" sz="1200" b="1"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endParaRPr lang="en-GB" sz="1200" b="1" dirty="0" smtClean="0">
                        <a:effectLst/>
                        <a:latin typeface="Calibri" panose="020F0502020204030204" pitchFamily="34" charset="0"/>
                        <a:cs typeface="Calibri" panose="020F0502020204030204" pitchFamily="34" charset="0"/>
                      </a:endParaRPr>
                    </a:p>
                    <a:p>
                      <a:pPr algn="ctr">
                        <a:spcAft>
                          <a:spcPts val="0"/>
                        </a:spcAft>
                        <a:tabLst>
                          <a:tab pos="1170305" algn="l"/>
                        </a:tabLst>
                      </a:pPr>
                      <a:r>
                        <a:rPr lang="en-GB" sz="1200" b="1" dirty="0" smtClean="0">
                          <a:effectLst/>
                          <a:latin typeface="Calibri" panose="020F0502020204030204" pitchFamily="34" charset="0"/>
                          <a:cs typeface="Calibri" panose="020F0502020204030204" pitchFamily="34" charset="0"/>
                        </a:rPr>
                        <a:t>0.91</a:t>
                      </a:r>
                      <a:endParaRPr lang="en-GB" sz="1200" b="1"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extLst>
                  <a:ext uri="{0D108BD9-81ED-4DB2-BD59-A6C34878D82A}">
                    <a16:rowId xmlns:a16="http://schemas.microsoft.com/office/drawing/2014/main" val="1630845100"/>
                  </a:ext>
                </a:extLst>
              </a:tr>
            </a:tbl>
          </a:graphicData>
        </a:graphic>
      </p:graphicFrame>
      <p:sp>
        <p:nvSpPr>
          <p:cNvPr id="5" name="Rectangle 1"/>
          <p:cNvSpPr>
            <a:spLocks noGrp="1" noChangeArrowheads="1"/>
          </p:cNvSpPr>
          <p:nvPr>
            <p:ph type="subTitle"/>
          </p:nvPr>
        </p:nvSpPr>
        <p:spPr bwMode="auto">
          <a:xfrm>
            <a:off x="576070" y="0"/>
            <a:ext cx="8061759"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indent="107950" eaLnBrk="0" fontAlgn="base" hangingPunct="0">
              <a:spcBef>
                <a:spcPct val="0"/>
              </a:spcBef>
              <a:spcAft>
                <a:spcPct val="0"/>
              </a:spcAft>
              <a:tabLst>
                <a:tab pos="1169988" algn="l"/>
              </a:tabLst>
              <a:defRPr>
                <a:solidFill>
                  <a:schemeClr val="tx1"/>
                </a:solidFill>
                <a:latin typeface="Arial" panose="020B0604020202020204" pitchFamily="34" charset="0"/>
              </a:defRPr>
            </a:lvl1pPr>
            <a:lvl2pPr eaLnBrk="0" fontAlgn="base" hangingPunct="0">
              <a:spcBef>
                <a:spcPct val="0"/>
              </a:spcBef>
              <a:spcAft>
                <a:spcPct val="0"/>
              </a:spcAft>
              <a:tabLst>
                <a:tab pos="1169988" algn="l"/>
              </a:tabLst>
              <a:defRPr>
                <a:solidFill>
                  <a:schemeClr val="tx1"/>
                </a:solidFill>
                <a:latin typeface="Arial" panose="020B0604020202020204" pitchFamily="34" charset="0"/>
              </a:defRPr>
            </a:lvl2pPr>
            <a:lvl3pPr eaLnBrk="0" fontAlgn="base" hangingPunct="0">
              <a:spcBef>
                <a:spcPct val="0"/>
              </a:spcBef>
              <a:spcAft>
                <a:spcPct val="0"/>
              </a:spcAft>
              <a:tabLst>
                <a:tab pos="1169988" algn="l"/>
              </a:tabLst>
              <a:defRPr>
                <a:solidFill>
                  <a:schemeClr val="tx1"/>
                </a:solidFill>
                <a:latin typeface="Arial" panose="020B0604020202020204" pitchFamily="34" charset="0"/>
              </a:defRPr>
            </a:lvl3pPr>
            <a:lvl4pPr eaLnBrk="0" fontAlgn="base" hangingPunct="0">
              <a:spcBef>
                <a:spcPct val="0"/>
              </a:spcBef>
              <a:spcAft>
                <a:spcPct val="0"/>
              </a:spcAft>
              <a:tabLst>
                <a:tab pos="1169988" algn="l"/>
              </a:tabLst>
              <a:defRPr>
                <a:solidFill>
                  <a:schemeClr val="tx1"/>
                </a:solidFill>
                <a:latin typeface="Arial" panose="020B0604020202020204" pitchFamily="34" charset="0"/>
              </a:defRPr>
            </a:lvl4pPr>
            <a:lvl5pPr eaLnBrk="0" fontAlgn="base" hangingPunct="0">
              <a:spcBef>
                <a:spcPct val="0"/>
              </a:spcBef>
              <a:spcAft>
                <a:spcPct val="0"/>
              </a:spcAft>
              <a:tabLst>
                <a:tab pos="1169988" algn="l"/>
              </a:tabLst>
              <a:defRPr>
                <a:solidFill>
                  <a:schemeClr val="tx1"/>
                </a:solidFill>
                <a:latin typeface="Arial" panose="020B0604020202020204" pitchFamily="34" charset="0"/>
              </a:defRPr>
            </a:lvl5pPr>
            <a:lvl6pPr eaLnBrk="0" fontAlgn="base" hangingPunct="0">
              <a:spcBef>
                <a:spcPct val="0"/>
              </a:spcBef>
              <a:spcAft>
                <a:spcPct val="0"/>
              </a:spcAft>
              <a:tabLst>
                <a:tab pos="1169988" algn="l"/>
              </a:tabLst>
              <a:defRPr>
                <a:solidFill>
                  <a:schemeClr val="tx1"/>
                </a:solidFill>
                <a:latin typeface="Arial" panose="020B0604020202020204" pitchFamily="34" charset="0"/>
              </a:defRPr>
            </a:lvl6pPr>
            <a:lvl7pPr eaLnBrk="0" fontAlgn="base" hangingPunct="0">
              <a:spcBef>
                <a:spcPct val="0"/>
              </a:spcBef>
              <a:spcAft>
                <a:spcPct val="0"/>
              </a:spcAft>
              <a:tabLst>
                <a:tab pos="1169988" algn="l"/>
              </a:tabLst>
              <a:defRPr>
                <a:solidFill>
                  <a:schemeClr val="tx1"/>
                </a:solidFill>
                <a:latin typeface="Arial" panose="020B0604020202020204" pitchFamily="34" charset="0"/>
              </a:defRPr>
            </a:lvl7pPr>
            <a:lvl8pPr eaLnBrk="0" fontAlgn="base" hangingPunct="0">
              <a:spcBef>
                <a:spcPct val="0"/>
              </a:spcBef>
              <a:spcAft>
                <a:spcPct val="0"/>
              </a:spcAft>
              <a:tabLst>
                <a:tab pos="1169988" algn="l"/>
              </a:tabLst>
              <a:defRPr>
                <a:solidFill>
                  <a:schemeClr val="tx1"/>
                </a:solidFill>
                <a:latin typeface="Arial" panose="020B0604020202020204" pitchFamily="34" charset="0"/>
              </a:defRPr>
            </a:lvl8pPr>
            <a:lvl9pPr eaLnBrk="0" fontAlgn="base" hangingPunct="0">
              <a:spcBef>
                <a:spcPct val="0"/>
              </a:spcBef>
              <a:spcAft>
                <a:spcPct val="0"/>
              </a:spcAft>
              <a:tabLst>
                <a:tab pos="1169988" algn="l"/>
              </a:tabLst>
              <a:defRPr>
                <a:solidFill>
                  <a:schemeClr val="tx1"/>
                </a:solidFill>
                <a:latin typeface="Arial" panose="020B0604020202020204" pitchFamily="34" charset="0"/>
              </a:defRPr>
            </a:lvl9pPr>
          </a:lstStyle>
          <a:p>
            <a:pPr marL="0" marR="0" lvl="0" indent="107950" algn="ctr" defTabSz="914400" rtl="0" eaLnBrk="0" fontAlgn="base" latinLnBrk="0" hangingPunct="0">
              <a:lnSpc>
                <a:spcPct val="100000"/>
              </a:lnSpc>
              <a:spcBef>
                <a:spcPct val="0"/>
              </a:spcBef>
              <a:spcAft>
                <a:spcPct val="0"/>
              </a:spcAft>
              <a:buClrTx/>
              <a:buSzTx/>
              <a:buFontTx/>
              <a:buNone/>
              <a:tabLst>
                <a:tab pos="1169988" algn="l"/>
              </a:tabLst>
            </a:pPr>
            <a:r>
              <a:rPr kumimoji="0" lang="fr-FR" altLang="en-US" sz="2400" b="1" i="0" u="none" strike="noStrike" cap="none" normalizeH="0" baseline="0" dirty="0" smtClean="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GWP </a:t>
            </a:r>
            <a:r>
              <a:rPr kumimoji="0" lang="fr-FR" altLang="en-US" sz="2400" b="1" i="0" u="none" strike="noStrike" cap="none" normalizeH="0" baseline="0" dirty="0" err="1" smtClean="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loads</a:t>
            </a:r>
            <a:r>
              <a:rPr kumimoji="0" lang="fr-FR" altLang="en-US" sz="2400" b="1" i="0" u="none" strike="noStrike" cap="none" normalizeH="0" baseline="0" dirty="0" smtClean="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 of </a:t>
            </a:r>
            <a:r>
              <a:rPr kumimoji="0" lang="fr-FR" altLang="en-US" sz="2400" b="1" i="0" u="none" strike="noStrike" cap="none" normalizeH="0" baseline="0" dirty="0" err="1" smtClean="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SFCs</a:t>
            </a:r>
            <a:r>
              <a:rPr kumimoji="0" lang="fr-FR" altLang="en-US" sz="2400" b="1" i="0" u="none" strike="noStrike" cap="none" normalizeH="0" baseline="0" dirty="0" smtClean="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 &amp;</a:t>
            </a:r>
            <a:r>
              <a:rPr kumimoji="0" lang="fr-FR" altLang="en-US" sz="2400" b="1" i="0" u="none" strike="noStrike" cap="none" normalizeH="0" dirty="0" smtClean="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 3M</a:t>
            </a:r>
            <a:r>
              <a:rPr kumimoji="0" lang="fr-FR" altLang="en-US" sz="2400" b="1" i="0" u="none" strike="noStrike" cap="none" normalizeH="0" baseline="0" dirty="0" smtClean="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 NOVEC ® </a:t>
            </a:r>
            <a:r>
              <a:rPr kumimoji="0" lang="fr-FR" altLang="en-US" sz="2400" b="1" i="0" u="none" strike="noStrike" cap="none" normalizeH="0" baseline="0" dirty="0" smtClean="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5110 </a:t>
            </a:r>
            <a:r>
              <a:rPr kumimoji="0" lang="fr-FR" altLang="en-US" sz="2400" b="1" i="0" u="none" strike="noStrike" cap="none" normalizeH="0" baseline="0" dirty="0" err="1" smtClean="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blended</a:t>
            </a:r>
            <a:r>
              <a:rPr kumimoji="0" lang="fr-FR" altLang="en-US" sz="2400" b="1" i="0" u="none" strike="noStrike" cap="none" normalizeH="0" baseline="0" dirty="0" smtClean="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 </a:t>
            </a:r>
            <a:r>
              <a:rPr kumimoji="0" lang="fr-FR" altLang="en-US" sz="2400" b="1" i="0" u="none" strike="noStrike" cap="none" normalizeH="0" baseline="0" dirty="0" err="1" smtClean="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with</a:t>
            </a:r>
            <a:r>
              <a:rPr kumimoji="0" lang="fr-FR" altLang="en-US" sz="2400" b="1" i="0" u="none" strike="noStrike" cap="none" normalizeH="0" baseline="0" dirty="0" smtClean="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 N</a:t>
            </a:r>
            <a:r>
              <a:rPr kumimoji="0" lang="fr-FR" altLang="en-US" sz="2400" b="1" i="0" u="none" strike="noStrike" cap="none" normalizeH="0" baseline="-30000" dirty="0" smtClean="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2</a:t>
            </a:r>
            <a:r>
              <a:rPr kumimoji="0" lang="fr-FR" altLang="en-US" sz="2400" b="1" i="0" u="none" strike="noStrike" cap="none" normalizeH="0" baseline="0" dirty="0" smtClean="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 </a:t>
            </a:r>
            <a:endParaRPr kumimoji="0" lang="fr-FR" altLang="en-US" sz="2400" b="1" i="0" u="none" strike="noStrike" cap="none" normalizeH="0" baseline="0" dirty="0" smtClean="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endParaRPr>
          </a:p>
          <a:p>
            <a:pPr marL="0" marR="0" lvl="0" indent="107950" algn="ctr" defTabSz="914400" rtl="0" eaLnBrk="0" fontAlgn="base" latinLnBrk="0" hangingPunct="0">
              <a:lnSpc>
                <a:spcPct val="100000"/>
              </a:lnSpc>
              <a:spcBef>
                <a:spcPct val="0"/>
              </a:spcBef>
              <a:spcAft>
                <a:spcPct val="0"/>
              </a:spcAft>
              <a:buClrTx/>
              <a:buSzTx/>
              <a:buFontTx/>
              <a:buNone/>
              <a:tabLst>
                <a:tab pos="1169988" algn="l"/>
              </a:tabLst>
            </a:pPr>
            <a:r>
              <a:rPr kumimoji="0" lang="fr-FR" altLang="en-US" sz="2400" b="1" i="0" u="none" strike="noStrike" cap="none" normalizeH="0" baseline="0" dirty="0" smtClean="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a:t>
            </a:r>
            <a:r>
              <a:rPr kumimoji="0" lang="fr-FR" altLang="en-US" sz="2400" b="1" i="0" u="none" strike="noStrike" cap="none" normalizeH="0" baseline="0" dirty="0" smtClean="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n-1)</a:t>
            </a:r>
            <a:r>
              <a:rPr kumimoji="0" lang="fr-FR" altLang="en-US" sz="2400" b="1" i="1" u="none" strike="noStrike" cap="none" normalizeH="0" baseline="0" dirty="0" smtClean="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 </a:t>
            </a:r>
            <a:r>
              <a:rPr kumimoji="0" lang="fr-FR" altLang="en-US" sz="2400" b="1" i="0" u="none" strike="noStrike" cap="none" normalizeH="0" baseline="0" dirty="0" smtClean="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 310.10</a:t>
            </a:r>
            <a:r>
              <a:rPr kumimoji="0" lang="fr-FR" altLang="en-US" sz="2400" b="1" i="0" u="none" strike="noStrike" cap="none" normalizeH="0" baseline="30000" dirty="0" smtClean="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-6</a:t>
            </a:r>
            <a:r>
              <a:rPr kumimoji="0" lang="fr-FR" altLang="en-US" sz="2400" b="1" i="0" u="none" strike="noStrike" cap="none" normalizeH="0" baseline="0" dirty="0" smtClean="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a:t>
            </a:r>
            <a:r>
              <a:rPr kumimoji="0" lang="fr-FR" altLang="en-US" sz="2400" b="1" i="1" u="none" strike="noStrike" cap="none" normalizeH="0" baseline="0" dirty="0" smtClean="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 </a:t>
            </a:r>
            <a:r>
              <a:rPr kumimoji="0" lang="fr-FR" altLang="en-US" sz="2400" b="1" i="0" u="none" strike="noStrike" cap="none" normalizeH="0" baseline="0" dirty="0" smtClean="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to match </a:t>
            </a:r>
            <a:r>
              <a:rPr kumimoji="0" lang="fr-FR" altLang="en-US" sz="2400" b="1" i="0" u="none" strike="noStrike" cap="none" normalizeH="0" baseline="0" dirty="0" err="1" smtClean="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refractivity</a:t>
            </a:r>
            <a:r>
              <a:rPr kumimoji="0" lang="fr-FR" altLang="en-US" sz="2400" b="1" i="0" u="none" strike="noStrike" cap="none" normalizeH="0" baseline="0" dirty="0" smtClean="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 of </a:t>
            </a:r>
            <a:r>
              <a:rPr kumimoji="0" lang="fr-FR" altLang="en-US" sz="2400" b="1" i="0" u="none" strike="noStrike" cap="none" normalizeH="0" baseline="0" dirty="0" smtClean="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CF</a:t>
            </a:r>
            <a:r>
              <a:rPr kumimoji="0" lang="fr-FR" altLang="en-US" sz="2400" b="1" i="0" u="none" strike="noStrike" cap="none" normalizeH="0" baseline="-30000" dirty="0" smtClean="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4</a:t>
            </a:r>
            <a:r>
              <a:rPr kumimoji="0" lang="fr-FR" altLang="en-US" sz="2400" b="1" i="0" u="none" strike="noStrike" cap="none" normalizeH="0" baseline="0" dirty="0" smtClean="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 </a:t>
            </a:r>
            <a:r>
              <a:rPr kumimoji="0" lang="fr-FR" altLang="en-US" sz="2400" b="1" i="0" u="none" strike="noStrike" cap="none" normalizeH="0" baseline="0" dirty="0" smtClean="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and C</a:t>
            </a:r>
            <a:r>
              <a:rPr kumimoji="0" lang="fr-FR" altLang="en-US" sz="2400" b="1" i="0" u="none" strike="noStrike" cap="none" normalizeH="0" baseline="-30000" dirty="0" smtClean="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4</a:t>
            </a:r>
            <a:r>
              <a:rPr kumimoji="0" lang="fr-FR" altLang="en-US" sz="2400" b="1" i="0" u="none" strike="noStrike" cap="none" normalizeH="0" baseline="0" dirty="0" smtClean="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F</a:t>
            </a:r>
            <a:r>
              <a:rPr kumimoji="0" lang="fr-FR" altLang="en-US" sz="2400" b="1" i="0" u="none" strike="noStrike" cap="none" normalizeH="0" baseline="-30000" dirty="0" smtClean="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10. </a:t>
            </a:r>
            <a:endParaRPr kumimoji="0" lang="fr-FR" altLang="en-US" sz="2400" b="1" i="0" u="none" strike="noStrike" cap="none" normalizeH="0" baseline="-30000" dirty="0" smtClean="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endParaRPr>
          </a:p>
          <a:p>
            <a:pPr marL="0" marR="0" lvl="0" indent="107950" algn="ctr" defTabSz="914400" rtl="0" eaLnBrk="0" fontAlgn="base" latinLnBrk="0" hangingPunct="0">
              <a:lnSpc>
                <a:spcPct val="100000"/>
              </a:lnSpc>
              <a:spcBef>
                <a:spcPct val="0"/>
              </a:spcBef>
              <a:spcAft>
                <a:spcPct val="0"/>
              </a:spcAft>
              <a:buClrTx/>
              <a:buSzTx/>
              <a:buFontTx/>
              <a:buNone/>
              <a:tabLst>
                <a:tab pos="1169988" algn="l"/>
              </a:tabLst>
            </a:pPr>
            <a:r>
              <a:rPr kumimoji="0" lang="fr-FR" altLang="en-US" sz="2400" b="1" i="0" u="none" strike="noStrike" cap="none" normalizeH="0" baseline="0" dirty="0" smtClean="0">
                <a:ln>
                  <a:noFill/>
                </a:ln>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Positions </a:t>
            </a:r>
            <a:r>
              <a:rPr kumimoji="0" lang="fr-FR" altLang="en-US" sz="2400" b="1" i="0" u="none" strike="noStrike" cap="none" normalizeH="0" baseline="0" dirty="0" smtClean="0">
                <a:ln>
                  <a:noFill/>
                </a:ln>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of </a:t>
            </a:r>
            <a:r>
              <a:rPr kumimoji="0" lang="fr-FR" altLang="en-US" sz="2400" b="1" i="0" u="none" strike="noStrike" cap="none" normalizeH="0" baseline="0" dirty="0" err="1" smtClean="0">
                <a:ln>
                  <a:noFill/>
                </a:ln>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presently</a:t>
            </a:r>
            <a:r>
              <a:rPr kumimoji="0" lang="fr-FR" altLang="en-US" sz="2400" b="1" i="0" u="none" strike="noStrike" cap="none" normalizeH="0" baseline="0" dirty="0" smtClean="0">
                <a:ln>
                  <a:noFill/>
                </a:ln>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 </a:t>
            </a:r>
            <a:r>
              <a:rPr kumimoji="0" lang="fr-FR" altLang="en-US" sz="2400" b="1" i="1" u="none" strike="noStrike" cap="none" normalizeH="0" baseline="0" dirty="0" err="1" smtClean="0">
                <a:ln>
                  <a:noFill/>
                </a:ln>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unavailable</a:t>
            </a:r>
            <a:r>
              <a:rPr kumimoji="0" lang="fr-FR" altLang="en-US" sz="2400" b="1" i="1" u="none" strike="noStrike" cap="none" normalizeH="0" baseline="0" dirty="0" smtClean="0">
                <a:ln>
                  <a:noFill/>
                </a:ln>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-in-</a:t>
            </a:r>
            <a:r>
              <a:rPr kumimoji="0" lang="fr-FR" altLang="en-US" sz="2400" b="1" i="1" u="none" strike="noStrike" cap="none" normalizeH="0" baseline="0" dirty="0" err="1" smtClean="0">
                <a:ln>
                  <a:noFill/>
                </a:ln>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bulk</a:t>
            </a:r>
            <a:r>
              <a:rPr kumimoji="0" lang="fr-FR" altLang="en-US" sz="2400" b="1" i="0" u="none" strike="noStrike" cap="none" normalizeH="0" baseline="0" dirty="0" smtClean="0">
                <a:ln>
                  <a:noFill/>
                </a:ln>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 C</a:t>
            </a:r>
            <a:r>
              <a:rPr kumimoji="0" lang="fr-FR" altLang="en-US" sz="2400" b="1" i="0" u="none" strike="noStrike" cap="none" normalizeH="0" baseline="-30000" dirty="0" smtClean="0">
                <a:ln>
                  <a:noFill/>
                </a:ln>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n</a:t>
            </a:r>
            <a:r>
              <a:rPr kumimoji="0" lang="fr-FR" altLang="en-US" sz="2400" b="1" i="0" u="none" strike="noStrike" cap="none" normalizeH="0" baseline="0" dirty="0" smtClean="0">
                <a:ln>
                  <a:noFill/>
                </a:ln>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F</a:t>
            </a:r>
            <a:r>
              <a:rPr kumimoji="0" lang="fr-FR" altLang="en-US" sz="2400" b="1" i="0" u="none" strike="noStrike" cap="none" normalizeH="0" baseline="-30000" dirty="0" smtClean="0">
                <a:ln>
                  <a:noFill/>
                </a:ln>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2n</a:t>
            </a:r>
            <a:r>
              <a:rPr kumimoji="0" lang="fr-FR" altLang="en-US" sz="2400" b="1" i="0" u="none" strike="noStrike" cap="none" normalizeH="0" baseline="0" dirty="0" smtClean="0">
                <a:ln>
                  <a:noFill/>
                </a:ln>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O </a:t>
            </a:r>
            <a:r>
              <a:rPr kumimoji="0" lang="fr-FR" altLang="en-US" sz="2400" b="1" i="0" u="none" strike="noStrike" cap="none" normalizeH="0" baseline="0" dirty="0" err="1" smtClean="0">
                <a:ln>
                  <a:noFill/>
                </a:ln>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fluids</a:t>
            </a:r>
            <a:r>
              <a:rPr kumimoji="0" lang="fr-FR" altLang="en-US" sz="2400" b="1" i="0" u="none" strike="noStrike" cap="none" normalizeH="0" baseline="0" dirty="0" smtClean="0">
                <a:ln>
                  <a:noFill/>
                </a:ln>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 </a:t>
            </a:r>
            <a:r>
              <a:rPr kumimoji="0" lang="fr-FR" altLang="en-US" sz="2400" b="1" i="0" u="none" strike="noStrike" cap="none" normalizeH="0" baseline="0" dirty="0" smtClean="0">
                <a:ln>
                  <a:noFill/>
                </a:ln>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in </a:t>
            </a:r>
            <a:r>
              <a:rPr lang="fr-FR" altLang="en-US" sz="2400" b="1" i="1" dirty="0" err="1" smtClean="0">
                <a:solidFill>
                  <a:srgbClr val="FF0000"/>
                </a:solidFill>
                <a:latin typeface="Calibri" panose="020F0502020204030204" pitchFamily="34" charset="0"/>
                <a:ea typeface="Times New Roman" panose="02020603050405020304" pitchFamily="18" charset="0"/>
                <a:cs typeface="Calibri" panose="020F0502020204030204" pitchFamily="34" charset="0"/>
              </a:rPr>
              <a:t>red</a:t>
            </a:r>
            <a:endParaRPr kumimoji="0" lang="fr-FR" altLang="en-US" sz="2400" b="1" i="0" u="none" strike="noStrike" cap="none" normalizeH="0" baseline="0" dirty="0" smtClean="0">
              <a:ln>
                <a:noFill/>
              </a:ln>
              <a:solidFill>
                <a:srgbClr val="FF0000"/>
              </a:solidFill>
              <a:effectLst/>
              <a:latin typeface="Calibri" panose="020F0502020204030204" pitchFamily="34" charset="0"/>
              <a:ea typeface="Times New Roman" panose="02020603050405020304" pitchFamily="18" charset="0"/>
              <a:cs typeface="Calibri" panose="020F0502020204030204" pitchFamily="34" charset="0"/>
            </a:endParaRPr>
          </a:p>
        </p:txBody>
      </p:sp>
      <p:sp>
        <p:nvSpPr>
          <p:cNvPr id="2" name="Ellipse 1"/>
          <p:cNvSpPr/>
          <p:nvPr/>
        </p:nvSpPr>
        <p:spPr>
          <a:xfrm>
            <a:off x="239485" y="3359193"/>
            <a:ext cx="3004457" cy="29754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 name="Ellipse 7"/>
          <p:cNvSpPr/>
          <p:nvPr/>
        </p:nvSpPr>
        <p:spPr>
          <a:xfrm>
            <a:off x="239485" y="5330733"/>
            <a:ext cx="3004457" cy="770286"/>
          </a:xfrm>
          <a:prstGeom prst="ellipse">
            <a:avLst/>
          </a:prstGeom>
          <a:no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 name="Ellipse 8"/>
          <p:cNvSpPr/>
          <p:nvPr/>
        </p:nvSpPr>
        <p:spPr>
          <a:xfrm>
            <a:off x="6618513" y="5405844"/>
            <a:ext cx="1828801" cy="561714"/>
          </a:xfrm>
          <a:prstGeom prst="ellipse">
            <a:avLst/>
          </a:prstGeom>
          <a:no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nvGrpSpPr>
          <p:cNvPr id="10" name="Groupe 9"/>
          <p:cNvGrpSpPr/>
          <p:nvPr/>
        </p:nvGrpSpPr>
        <p:grpSpPr>
          <a:xfrm>
            <a:off x="6618513" y="3266106"/>
            <a:ext cx="2253059" cy="369332"/>
            <a:chOff x="6618513" y="3266106"/>
            <a:chExt cx="2253059" cy="369332"/>
          </a:xfrm>
        </p:grpSpPr>
        <p:sp>
          <p:nvSpPr>
            <p:cNvPr id="7" name="Ellipse 6"/>
            <p:cNvSpPr/>
            <p:nvPr/>
          </p:nvSpPr>
          <p:spPr>
            <a:xfrm>
              <a:off x="6618513" y="3302001"/>
              <a:ext cx="1828801" cy="29754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 name="ZoneTexte 2"/>
            <p:cNvSpPr txBox="1"/>
            <p:nvPr/>
          </p:nvSpPr>
          <p:spPr>
            <a:xfrm>
              <a:off x="8533018" y="3266106"/>
              <a:ext cx="338554" cy="369332"/>
            </a:xfrm>
            <a:prstGeom prst="rect">
              <a:avLst/>
            </a:prstGeom>
            <a:noFill/>
          </p:spPr>
          <p:txBody>
            <a:bodyPr wrap="none" rtlCol="0">
              <a:spAutoFit/>
            </a:bodyPr>
            <a:lstStyle/>
            <a:p>
              <a:r>
                <a:rPr lang="fr-FR" b="1" dirty="0" smtClean="0">
                  <a:solidFill>
                    <a:srgbClr val="FF0000"/>
                  </a:solidFill>
                </a:rPr>
                <a:t>!!</a:t>
              </a:r>
              <a:endParaRPr lang="fr-FR" b="1" dirty="0">
                <a:solidFill>
                  <a:srgbClr val="FF0000"/>
                </a:solidFill>
              </a:endParaRPr>
            </a:p>
          </p:txBody>
        </p:sp>
      </p:grpSp>
      <p:sp>
        <p:nvSpPr>
          <p:cNvPr id="11" name="Titre 10"/>
          <p:cNvSpPr>
            <a:spLocks noGrp="1"/>
          </p:cNvSpPr>
          <p:nvPr>
            <p:ph type="title"/>
          </p:nvPr>
        </p:nvSpPr>
        <p:spPr/>
        <p:txBody>
          <a:bodyPr/>
          <a:lstStyle/>
          <a:p>
            <a:endParaRPr lang="fr-FR"/>
          </a:p>
        </p:txBody>
      </p:sp>
      <p:sp>
        <p:nvSpPr>
          <p:cNvPr id="12" name="CustomShape 2"/>
          <p:cNvSpPr/>
          <p:nvPr/>
        </p:nvSpPr>
        <p:spPr>
          <a:xfrm>
            <a:off x="888423" y="6520900"/>
            <a:ext cx="7428822" cy="337100"/>
          </a:xfrm>
          <a:prstGeom prst="rect">
            <a:avLst/>
          </a:prstGeom>
          <a:noFill/>
          <a:ln>
            <a:noFill/>
          </a:ln>
        </p:spPr>
        <p:style>
          <a:lnRef idx="0">
            <a:scrgbClr r="0" g="0" b="0"/>
          </a:lnRef>
          <a:fillRef idx="0">
            <a:scrgbClr r="0" g="0" b="0"/>
          </a:fillRef>
          <a:effectRef idx="0">
            <a:scrgbClr r="0" g="0" b="0"/>
          </a:effectRef>
          <a:fontRef idx="minor"/>
        </p:style>
        <p:txBody>
          <a:bodyPr wrap="square" lIns="90000" tIns="45000" rIns="90000" bIns="45000">
            <a:spAutoFit/>
          </a:bodyPr>
          <a:lstStyle/>
          <a:p>
            <a:pPr algn="ctr"/>
            <a:r>
              <a:rPr lang="en-US" sz="1600" b="1" dirty="0" smtClean="0"/>
              <a:t>G. Hallewell: </a:t>
            </a:r>
            <a:r>
              <a:rPr lang="en-US" sz="1600" b="1" dirty="0" err="1" smtClean="0"/>
              <a:t>GasRad</a:t>
            </a:r>
            <a:r>
              <a:rPr lang="en-US" sz="1600" b="1" dirty="0" smtClean="0"/>
              <a:t> GWP: ECFA</a:t>
            </a:r>
            <a:r>
              <a:rPr lang="en-US" sz="1600" b="1" dirty="0"/>
              <a:t> </a:t>
            </a:r>
            <a:r>
              <a:rPr lang="en-US" sz="1600" b="1" dirty="0" smtClean="0"/>
              <a:t>TF-4 Meeting May16-17</a:t>
            </a:r>
            <a:r>
              <a:rPr lang="en-US" sz="1600" b="1" baseline="30000" dirty="0" smtClean="0"/>
              <a:t>th</a:t>
            </a:r>
            <a:r>
              <a:rPr lang="en-US" sz="1600" b="1" dirty="0" smtClean="0"/>
              <a:t> 2023</a:t>
            </a:r>
            <a:endParaRPr lang="en-US" sz="1600" b="1" dirty="0"/>
          </a:p>
        </p:txBody>
      </p:sp>
    </p:spTree>
    <p:extLst>
      <p:ext uri="{BB962C8B-B14F-4D97-AF65-F5344CB8AC3E}">
        <p14:creationId xmlns:p14="http://schemas.microsoft.com/office/powerpoint/2010/main" val="39074903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8" grpId="0" animBg="1"/>
      <p:bldP spid="9"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541283" y="235518"/>
            <a:ext cx="8229240" cy="443198"/>
          </a:xfrm>
        </p:spPr>
        <p:txBody>
          <a:bodyPr/>
          <a:lstStyle/>
          <a:p>
            <a:pPr algn="ctr"/>
            <a:r>
              <a:rPr lang="fr-FR" sz="3200" dirty="0" smtClean="0"/>
              <a:t>Abstract (</a:t>
            </a:r>
            <a:r>
              <a:rPr lang="fr-FR" sz="3200" dirty="0" err="1" smtClean="0"/>
              <a:t>from</a:t>
            </a:r>
            <a:r>
              <a:rPr lang="fr-FR" sz="3200" dirty="0" smtClean="0"/>
              <a:t> meeting web pages)</a:t>
            </a:r>
            <a:endParaRPr lang="fr-FR" sz="3200" dirty="0"/>
          </a:p>
        </p:txBody>
      </p:sp>
      <p:sp>
        <p:nvSpPr>
          <p:cNvPr id="3" name="Espace réservé du texte 2"/>
          <p:cNvSpPr>
            <a:spLocks noGrp="1"/>
          </p:cNvSpPr>
          <p:nvPr>
            <p:ph type="body"/>
          </p:nvPr>
        </p:nvSpPr>
        <p:spPr>
          <a:xfrm>
            <a:off x="121635" y="768914"/>
            <a:ext cx="8648888" cy="1416227"/>
          </a:xfrm>
        </p:spPr>
        <p:txBody>
          <a:bodyPr>
            <a:noAutofit/>
          </a:bodyPr>
          <a:lstStyle/>
          <a:p>
            <a:pPr marL="342900" indent="-342900" algn="just">
              <a:lnSpc>
                <a:spcPct val="110000"/>
              </a:lnSpc>
              <a:spcBef>
                <a:spcPts val="0"/>
              </a:spcBef>
              <a:buFont typeface="Arial" panose="020B0604020202020204" pitchFamily="34" charset="0"/>
              <a:buChar char="•"/>
            </a:pPr>
            <a:r>
              <a:rPr lang="en-US" sz="2000" b="1" dirty="0" smtClean="0">
                <a:solidFill>
                  <a:schemeClr val="accent5"/>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COMPASS and </a:t>
            </a:r>
            <a:r>
              <a:rPr lang="en-US" sz="2000" b="1" dirty="0" err="1" smtClean="0">
                <a:solidFill>
                  <a:schemeClr val="accent5"/>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LHCb</a:t>
            </a:r>
            <a:r>
              <a:rPr lang="en-US" sz="2000" b="1" dirty="0" smtClean="0">
                <a:solidFill>
                  <a:schemeClr val="accent5"/>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 use </a:t>
            </a:r>
            <a:r>
              <a:rPr lang="en-US" sz="2000" b="1" dirty="0" smtClean="0">
                <a:solidFill>
                  <a:srgbClr val="C00000"/>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C</a:t>
            </a:r>
            <a:r>
              <a:rPr lang="en-US" sz="2000" b="1" baseline="-25000" dirty="0" smtClean="0">
                <a:solidFill>
                  <a:srgbClr val="C00000"/>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4</a:t>
            </a:r>
            <a:r>
              <a:rPr lang="en-US" sz="2000" b="1" dirty="0" smtClean="0">
                <a:solidFill>
                  <a:srgbClr val="C00000"/>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F</a:t>
            </a:r>
            <a:r>
              <a:rPr lang="en-US" sz="2000" b="1" baseline="-25000" dirty="0" smtClean="0">
                <a:solidFill>
                  <a:srgbClr val="C00000"/>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10</a:t>
            </a:r>
            <a:r>
              <a:rPr lang="en-US" sz="2000" b="1" dirty="0" smtClean="0">
                <a:solidFill>
                  <a:schemeClr val="accent5"/>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 and </a:t>
            </a:r>
            <a:r>
              <a:rPr lang="en-US" sz="2000" b="1" dirty="0" smtClean="0">
                <a:solidFill>
                  <a:srgbClr val="C00000"/>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CF</a:t>
            </a:r>
            <a:r>
              <a:rPr lang="en-US" sz="2000" b="1" baseline="-25000" dirty="0" smtClean="0">
                <a:solidFill>
                  <a:srgbClr val="C00000"/>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4</a:t>
            </a:r>
            <a:r>
              <a:rPr lang="en-US" sz="2000" b="1" dirty="0" smtClean="0">
                <a:solidFill>
                  <a:schemeClr val="accent5"/>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 Cherenkov gas radiators. </a:t>
            </a:r>
          </a:p>
          <a:p>
            <a:pPr marL="0" indent="0" algn="just">
              <a:lnSpc>
                <a:spcPct val="110000"/>
              </a:lnSpc>
              <a:spcBef>
                <a:spcPts val="0"/>
              </a:spcBef>
              <a:buNone/>
            </a:pPr>
            <a:r>
              <a:rPr lang="en-US" sz="2000" b="1" dirty="0" smtClean="0">
                <a:solidFill>
                  <a:schemeClr val="accent5"/>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    These Saturated </a:t>
            </a:r>
            <a:r>
              <a:rPr lang="en-US" sz="2000" b="1" dirty="0" err="1" smtClean="0">
                <a:solidFill>
                  <a:schemeClr val="accent5"/>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FuoroCarbons</a:t>
            </a:r>
            <a:r>
              <a:rPr lang="en-US" sz="2000" b="1" dirty="0" smtClean="0">
                <a:solidFill>
                  <a:schemeClr val="accent5"/>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 </a:t>
            </a:r>
            <a:r>
              <a:rPr lang="en-US" sz="2000" b="1" dirty="0" smtClean="0">
                <a:solidFill>
                  <a:srgbClr val="C00000"/>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a:t>
            </a:r>
            <a:r>
              <a:rPr lang="en-US" sz="2000" b="1" dirty="0" err="1" smtClean="0">
                <a:solidFill>
                  <a:srgbClr val="C00000"/>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C</a:t>
            </a:r>
            <a:r>
              <a:rPr lang="en-US" sz="2000" b="1" baseline="-25000" dirty="0" err="1" smtClean="0">
                <a:solidFill>
                  <a:srgbClr val="C00000"/>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n</a:t>
            </a:r>
            <a:r>
              <a:rPr lang="en-US" sz="2000" b="1" dirty="0" err="1" smtClean="0">
                <a:solidFill>
                  <a:srgbClr val="C00000"/>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F</a:t>
            </a:r>
            <a:r>
              <a:rPr lang="en-US" sz="2000" b="1" baseline="-25000" dirty="0" smtClean="0">
                <a:solidFill>
                  <a:srgbClr val="C00000"/>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(2n+2)</a:t>
            </a:r>
            <a:r>
              <a:rPr lang="en-US" sz="2000" b="1" dirty="0" smtClean="0">
                <a:solidFill>
                  <a:srgbClr val="C00000"/>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 </a:t>
            </a:r>
            <a:r>
              <a:rPr lang="en-US" sz="2000" b="1" dirty="0" smtClean="0">
                <a:solidFill>
                  <a:schemeClr val="accent5"/>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have high GWPs, however</a:t>
            </a:r>
          </a:p>
          <a:p>
            <a:pPr marL="0" indent="0" algn="just">
              <a:lnSpc>
                <a:spcPct val="110000"/>
              </a:lnSpc>
              <a:spcBef>
                <a:spcPts val="0"/>
              </a:spcBef>
              <a:buNone/>
            </a:pPr>
            <a:r>
              <a:rPr lang="en-US" sz="2000" b="1" dirty="0" smtClean="0">
                <a:solidFill>
                  <a:schemeClr val="accent5"/>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     (5000-9000*CO</a:t>
            </a:r>
            <a:r>
              <a:rPr lang="en-US" sz="2000" b="1" baseline="-25000" dirty="0" smtClean="0">
                <a:solidFill>
                  <a:schemeClr val="accent5"/>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2</a:t>
            </a:r>
            <a:r>
              <a:rPr lang="en-US" sz="2000" b="1" dirty="0" smtClean="0">
                <a:solidFill>
                  <a:schemeClr val="accent5"/>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 so there is impetus to reduce their consumption.</a:t>
            </a:r>
          </a:p>
          <a:p>
            <a:pPr>
              <a:lnSpc>
                <a:spcPct val="120000"/>
              </a:lnSpc>
              <a:spcBef>
                <a:spcPts val="0"/>
              </a:spcBef>
            </a:pPr>
            <a:endParaRPr lang="en-US" sz="2400" b="1" dirty="0">
              <a:solidFill>
                <a:srgbClr val="C00000"/>
              </a:solidFill>
              <a:effectLst>
                <a:outerShdw blurRad="38100" dist="38100" dir="2700000" algn="tl">
                  <a:srgbClr val="000000">
                    <a:alpha val="43137"/>
                  </a:srgbClr>
                </a:outerShdw>
              </a:effectLst>
            </a:endParaRPr>
          </a:p>
        </p:txBody>
      </p:sp>
      <p:sp>
        <p:nvSpPr>
          <p:cNvPr id="4" name="Espace réservé du texte 2"/>
          <p:cNvSpPr txBox="1">
            <a:spLocks/>
          </p:cNvSpPr>
          <p:nvPr/>
        </p:nvSpPr>
        <p:spPr>
          <a:xfrm>
            <a:off x="281895" y="4922426"/>
            <a:ext cx="8229240" cy="1172273"/>
          </a:xfrm>
          <a:prstGeom prst="rect">
            <a:avLst/>
          </a:prstGeom>
        </p:spPr>
        <p:txBody>
          <a:bodyPr lIns="0" tIns="0" rIns="0" bIns="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20000"/>
              </a:lnSpc>
              <a:spcBef>
                <a:spcPts val="0"/>
              </a:spcBef>
            </a:pPr>
            <a:endParaRPr lang="en-US" sz="2400" b="1" dirty="0" smtClean="0">
              <a:solidFill>
                <a:srgbClr val="C00000"/>
              </a:solidFill>
              <a:effectLst>
                <a:outerShdw blurRad="38100" dist="38100" dir="2700000" algn="tl">
                  <a:srgbClr val="000000">
                    <a:alpha val="43137"/>
                  </a:srgbClr>
                </a:outerShdw>
              </a:effectLst>
            </a:endParaRPr>
          </a:p>
          <a:p>
            <a:pPr>
              <a:lnSpc>
                <a:spcPct val="120000"/>
              </a:lnSpc>
              <a:spcBef>
                <a:spcPts val="0"/>
              </a:spcBef>
            </a:pPr>
            <a:endParaRPr lang="en-US" sz="2400" b="1" dirty="0" smtClean="0">
              <a:solidFill>
                <a:srgbClr val="C00000"/>
              </a:solidFill>
              <a:effectLst>
                <a:outerShdw blurRad="38100" dist="38100" dir="2700000" algn="tl">
                  <a:srgbClr val="000000">
                    <a:alpha val="43137"/>
                  </a:srgbClr>
                </a:outerShdw>
              </a:effectLst>
            </a:endParaRPr>
          </a:p>
          <a:p>
            <a:pPr marL="285750" indent="-285750">
              <a:lnSpc>
                <a:spcPct val="110000"/>
              </a:lnSpc>
              <a:spcBef>
                <a:spcPts val="0"/>
              </a:spcBef>
              <a:buFont typeface="Arial" panose="020B0604020202020204" pitchFamily="34" charset="0"/>
              <a:buChar char="•"/>
            </a:pPr>
            <a:r>
              <a:rPr lang="en-US" sz="2000" b="1" dirty="0" smtClean="0">
                <a:solidFill>
                  <a:schemeClr val="accent6">
                    <a:lumMod val="50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Sound velocity monitoring was used for controlling real-time blending C</a:t>
            </a:r>
            <a:r>
              <a:rPr lang="en-US" sz="2000" b="1" baseline="-25000" dirty="0" smtClean="0">
                <a:solidFill>
                  <a:schemeClr val="accent6">
                    <a:lumMod val="50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5</a:t>
            </a:r>
            <a:r>
              <a:rPr lang="en-US" sz="2000" b="1" dirty="0" smtClean="0">
                <a:solidFill>
                  <a:schemeClr val="accent6">
                    <a:lumMod val="50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F</a:t>
            </a:r>
            <a:r>
              <a:rPr lang="en-US" sz="2000" b="1" baseline="-25000" dirty="0" smtClean="0">
                <a:solidFill>
                  <a:schemeClr val="accent6">
                    <a:lumMod val="50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12</a:t>
            </a:r>
            <a:r>
              <a:rPr lang="en-US" sz="2000" b="1" dirty="0" smtClean="0">
                <a:solidFill>
                  <a:schemeClr val="accent6">
                    <a:lumMod val="50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 with N</a:t>
            </a:r>
            <a:r>
              <a:rPr lang="en-US" sz="2000" b="1" baseline="-25000" dirty="0" smtClean="0">
                <a:solidFill>
                  <a:schemeClr val="accent6">
                    <a:lumMod val="50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2</a:t>
            </a:r>
            <a:r>
              <a:rPr lang="en-US" sz="2000" b="1" dirty="0" smtClean="0">
                <a:solidFill>
                  <a:schemeClr val="accent6">
                    <a:lumMod val="50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 in the SLD CRID. The technique could be valuable in the future operation to meet optical &amp; low GWP constraints of future blended Cherenkov gas radiators. </a:t>
            </a:r>
          </a:p>
          <a:p>
            <a:pPr>
              <a:lnSpc>
                <a:spcPct val="120000"/>
              </a:lnSpc>
              <a:spcBef>
                <a:spcPts val="0"/>
              </a:spcBef>
            </a:pPr>
            <a:endParaRPr lang="en-US" sz="2000" b="1" dirty="0" smtClean="0">
              <a:solidFill>
                <a:schemeClr val="accent6">
                  <a:lumMod val="50000"/>
                </a:schemeClr>
              </a:solidFill>
              <a:effectLst>
                <a:outerShdw blurRad="38100" dist="38100" dir="2700000" algn="tl">
                  <a:srgbClr val="000000">
                    <a:alpha val="43137"/>
                  </a:srgbClr>
                </a:outerShdw>
              </a:effectLst>
            </a:endParaRPr>
          </a:p>
        </p:txBody>
      </p:sp>
      <p:sp>
        <p:nvSpPr>
          <p:cNvPr id="5" name="Espace réservé du texte 2"/>
          <p:cNvSpPr txBox="1">
            <a:spLocks/>
          </p:cNvSpPr>
          <p:nvPr/>
        </p:nvSpPr>
        <p:spPr>
          <a:xfrm>
            <a:off x="93475" y="2034514"/>
            <a:ext cx="8677048" cy="1248664"/>
          </a:xfrm>
          <a:prstGeom prst="rect">
            <a:avLst/>
          </a:prstGeom>
        </p:spPr>
        <p:txBody>
          <a:bodyPr lIns="0" tIns="0" rIns="0" bIns="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20000"/>
              </a:lnSpc>
              <a:spcBef>
                <a:spcPts val="0"/>
              </a:spcBef>
            </a:pPr>
            <a:endParaRPr lang="en-US" sz="2400" b="1" dirty="0" smtClean="0">
              <a:solidFill>
                <a:srgbClr val="C00000"/>
              </a:solidFill>
              <a:effectLst>
                <a:outerShdw blurRad="38100" dist="38100" dir="2700000" algn="tl">
                  <a:srgbClr val="000000">
                    <a:alpha val="43137"/>
                  </a:srgbClr>
                </a:outerShdw>
              </a:effectLst>
            </a:endParaRPr>
          </a:p>
          <a:p>
            <a:pPr marL="342900" indent="-342900">
              <a:lnSpc>
                <a:spcPct val="110000"/>
              </a:lnSpc>
              <a:spcBef>
                <a:spcPts val="0"/>
              </a:spcBef>
              <a:buFont typeface="Arial" panose="020B0604020202020204" pitchFamily="34" charset="0"/>
              <a:buChar char="•"/>
            </a:pPr>
            <a:r>
              <a:rPr lang="en-US" sz="2000" b="1" dirty="0" smtClean="0">
                <a:solidFill>
                  <a:srgbClr val="C00000"/>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Oxygenated fluorocarbons </a:t>
            </a:r>
            <a:r>
              <a:rPr lang="en-US" sz="2000" b="1" dirty="0" smtClean="0">
                <a:solidFill>
                  <a:schemeClr val="accent6">
                    <a:lumMod val="50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(C</a:t>
            </a:r>
            <a:r>
              <a:rPr lang="en-US" sz="2000" b="1" baseline="-25000" dirty="0" smtClean="0">
                <a:solidFill>
                  <a:schemeClr val="accent6">
                    <a:lumMod val="50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n</a:t>
            </a:r>
            <a:r>
              <a:rPr lang="en-US" sz="2000" b="1" dirty="0" smtClean="0">
                <a:solidFill>
                  <a:schemeClr val="accent6">
                    <a:lumMod val="50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F</a:t>
            </a:r>
            <a:r>
              <a:rPr lang="en-US" sz="2000" b="1" baseline="-25000" dirty="0" smtClean="0">
                <a:solidFill>
                  <a:schemeClr val="accent6">
                    <a:lumMod val="50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2n</a:t>
            </a:r>
            <a:r>
              <a:rPr lang="en-US" sz="2000" b="1" dirty="0" smtClean="0">
                <a:solidFill>
                  <a:schemeClr val="accent6">
                    <a:lumMod val="50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O</a:t>
            </a:r>
            <a:r>
              <a:rPr lang="en-US" sz="2000" b="1" dirty="0" smtClean="0">
                <a:solidFill>
                  <a:schemeClr val="accent6">
                    <a:lumMod val="50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 </a:t>
            </a:r>
            <a:r>
              <a:rPr lang="en-US" sz="2000" b="1" dirty="0" smtClean="0">
                <a:solidFill>
                  <a:srgbClr val="C00000"/>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for example 3M NOVEC ® types can </a:t>
            </a:r>
            <a:r>
              <a:rPr lang="en-US" sz="2000" b="1" dirty="0" smtClean="0">
                <a:solidFill>
                  <a:srgbClr val="C00000"/>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offer similar optical performance, with GWPs equivalent to CO</a:t>
            </a:r>
            <a:r>
              <a:rPr lang="en-US" sz="2000" b="1" baseline="-25000" dirty="0" smtClean="0">
                <a:solidFill>
                  <a:srgbClr val="C00000"/>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2</a:t>
            </a:r>
            <a:r>
              <a:rPr lang="en-US" sz="2000" b="1" dirty="0" smtClean="0">
                <a:solidFill>
                  <a:srgbClr val="C00000"/>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a:t>
            </a:r>
          </a:p>
          <a:p>
            <a:pPr marL="342900" indent="-342900">
              <a:lnSpc>
                <a:spcPct val="110000"/>
              </a:lnSpc>
              <a:spcBef>
                <a:spcPts val="0"/>
              </a:spcBef>
              <a:buFont typeface="Arial" panose="020B0604020202020204" pitchFamily="34" charset="0"/>
              <a:buChar char="•"/>
            </a:pPr>
            <a:r>
              <a:rPr lang="en-US" sz="2000" b="1" dirty="0" smtClean="0">
                <a:solidFill>
                  <a:srgbClr val="C00000"/>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 Closed molecular </a:t>
            </a:r>
            <a:r>
              <a:rPr lang="en-US" sz="2000" b="1" dirty="0" smtClean="0">
                <a:solidFill>
                  <a:srgbClr val="C00000"/>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rings </a:t>
            </a:r>
            <a:r>
              <a:rPr lang="en-US" sz="2000" b="1" dirty="0" smtClean="0">
                <a:solidFill>
                  <a:srgbClr val="C00000"/>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with oxygen </a:t>
            </a:r>
            <a:r>
              <a:rPr lang="en-US" sz="2000" b="1" dirty="0" smtClean="0">
                <a:solidFill>
                  <a:srgbClr val="C00000"/>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atom link have GWPs as high as SFCs: </a:t>
            </a:r>
            <a:r>
              <a:rPr lang="en-US" sz="2000" b="1" dirty="0" smtClean="0">
                <a:solidFill>
                  <a:srgbClr val="C00000"/>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  </a:t>
            </a:r>
          </a:p>
          <a:p>
            <a:pPr>
              <a:lnSpc>
                <a:spcPct val="110000"/>
              </a:lnSpc>
              <a:spcBef>
                <a:spcPts val="0"/>
              </a:spcBef>
            </a:pPr>
            <a:r>
              <a:rPr lang="en-US" sz="2000" b="1" i="1" dirty="0">
                <a:solidFill>
                  <a:srgbClr val="C00000"/>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 </a:t>
            </a:r>
            <a:r>
              <a:rPr lang="en-US" sz="2000" b="1" i="1" dirty="0" smtClean="0">
                <a:solidFill>
                  <a:srgbClr val="C00000"/>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    </a:t>
            </a:r>
            <a:r>
              <a:rPr lang="en-US" sz="2000" b="1" i="1" dirty="0" smtClean="0">
                <a:solidFill>
                  <a:srgbClr val="C00000"/>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to </a:t>
            </a:r>
            <a:r>
              <a:rPr lang="en-US" sz="2000" b="1" i="1" dirty="0" smtClean="0">
                <a:solidFill>
                  <a:srgbClr val="C00000"/>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be avoided.</a:t>
            </a:r>
          </a:p>
          <a:p>
            <a:pPr>
              <a:lnSpc>
                <a:spcPct val="120000"/>
              </a:lnSpc>
              <a:spcBef>
                <a:spcPts val="0"/>
              </a:spcBef>
            </a:pPr>
            <a:endParaRPr lang="en-US" sz="2400" b="1" dirty="0" smtClean="0">
              <a:solidFill>
                <a:srgbClr val="C00000"/>
              </a:solidFill>
              <a:effectLst>
                <a:outerShdw blurRad="38100" dist="38100" dir="2700000" algn="tl">
                  <a:srgbClr val="000000">
                    <a:alpha val="43137"/>
                  </a:srgbClr>
                </a:outerShdw>
              </a:effectLst>
            </a:endParaRPr>
          </a:p>
          <a:p>
            <a:pPr>
              <a:lnSpc>
                <a:spcPct val="120000"/>
              </a:lnSpc>
              <a:spcBef>
                <a:spcPts val="0"/>
              </a:spcBef>
            </a:pPr>
            <a:endParaRPr lang="fr-FR" sz="2400" b="1" dirty="0">
              <a:solidFill>
                <a:srgbClr val="C00000"/>
              </a:solidFill>
              <a:effectLst>
                <a:outerShdw blurRad="38100" dist="38100" dir="2700000" algn="tl">
                  <a:srgbClr val="000000">
                    <a:alpha val="43137"/>
                  </a:srgbClr>
                </a:outerShdw>
              </a:effectLst>
            </a:endParaRPr>
          </a:p>
        </p:txBody>
      </p:sp>
      <p:sp>
        <p:nvSpPr>
          <p:cNvPr id="6" name="Espace réservé du texte 2"/>
          <p:cNvSpPr txBox="1">
            <a:spLocks/>
          </p:cNvSpPr>
          <p:nvPr/>
        </p:nvSpPr>
        <p:spPr>
          <a:xfrm>
            <a:off x="121635" y="3357414"/>
            <a:ext cx="8677048" cy="959865"/>
          </a:xfrm>
          <a:prstGeom prst="rect">
            <a:avLst/>
          </a:prstGeom>
        </p:spPr>
        <p:txBody>
          <a:bodyPr lIns="0" tIns="0" rIns="0" bIns="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20000"/>
              </a:lnSpc>
              <a:spcBef>
                <a:spcPts val="0"/>
              </a:spcBef>
            </a:pPr>
            <a:endParaRPr lang="en-US" sz="2400" b="1" dirty="0" smtClean="0">
              <a:solidFill>
                <a:srgbClr val="C00000"/>
              </a:solidFill>
              <a:effectLst>
                <a:outerShdw blurRad="38100" dist="38100" dir="2700000" algn="tl">
                  <a:srgbClr val="000000">
                    <a:alpha val="43137"/>
                  </a:srgbClr>
                </a:outerShdw>
              </a:effectLst>
            </a:endParaRPr>
          </a:p>
          <a:p>
            <a:pPr marL="342900" indent="-342900">
              <a:lnSpc>
                <a:spcPct val="110000"/>
              </a:lnSpc>
              <a:spcBef>
                <a:spcPts val="0"/>
              </a:spcBef>
              <a:buFont typeface="Arial" panose="020B0604020202020204" pitchFamily="34" charset="0"/>
              <a:buChar char="•"/>
            </a:pPr>
            <a:r>
              <a:rPr lang="en-US" sz="2000" b="1" dirty="0" smtClean="0">
                <a:solidFill>
                  <a:srgbClr val="7030A0"/>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Legislation &amp; market forces will limit FC availability, maybe leaving “holes” in the </a:t>
            </a:r>
            <a:r>
              <a:rPr lang="en-US" sz="2000" b="1" dirty="0" err="1" smtClean="0">
                <a:solidFill>
                  <a:srgbClr val="7030A0"/>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C</a:t>
            </a:r>
            <a:r>
              <a:rPr lang="en-US" sz="2000" b="1" baseline="-25000" dirty="0" err="1" smtClean="0">
                <a:solidFill>
                  <a:srgbClr val="7030A0"/>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n</a:t>
            </a:r>
            <a:r>
              <a:rPr lang="en-US" sz="2000" b="1" dirty="0" err="1" smtClean="0">
                <a:solidFill>
                  <a:srgbClr val="7030A0"/>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F</a:t>
            </a:r>
            <a:r>
              <a:rPr lang="en-US" sz="2000" b="1" baseline="-25000" dirty="0" err="1" smtClean="0">
                <a:solidFill>
                  <a:srgbClr val="7030A0"/>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x</a:t>
            </a:r>
            <a:r>
              <a:rPr lang="en-US" sz="2000" b="1" dirty="0" smtClean="0">
                <a:solidFill>
                  <a:srgbClr val="7030A0"/>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 “spectrum”, unfilled by </a:t>
            </a:r>
            <a:r>
              <a:rPr lang="en-US" sz="2000" b="1" dirty="0" smtClean="0">
                <a:solidFill>
                  <a:schemeClr val="accent6">
                    <a:lumMod val="50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C</a:t>
            </a:r>
            <a:r>
              <a:rPr lang="en-US" sz="2000" b="1" baseline="-25000" dirty="0" smtClean="0">
                <a:solidFill>
                  <a:schemeClr val="accent6">
                    <a:lumMod val="50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n</a:t>
            </a:r>
            <a:r>
              <a:rPr lang="en-US" sz="2000" b="1" dirty="0" smtClean="0">
                <a:solidFill>
                  <a:schemeClr val="accent6">
                    <a:lumMod val="50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F</a:t>
            </a:r>
            <a:r>
              <a:rPr lang="en-US" sz="2000" b="1" baseline="-25000" dirty="0" smtClean="0">
                <a:solidFill>
                  <a:schemeClr val="accent6">
                    <a:lumMod val="50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2n</a:t>
            </a:r>
            <a:r>
              <a:rPr lang="en-US" sz="2000" b="1" dirty="0" smtClean="0">
                <a:solidFill>
                  <a:schemeClr val="accent6">
                    <a:lumMod val="50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O</a:t>
            </a:r>
            <a:r>
              <a:rPr lang="en-US" sz="2000" b="1" dirty="0" smtClean="0">
                <a:solidFill>
                  <a:srgbClr val="7030A0"/>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 equivalents. </a:t>
            </a:r>
          </a:p>
          <a:p>
            <a:pPr marL="342900" indent="-342900">
              <a:lnSpc>
                <a:spcPct val="110000"/>
              </a:lnSpc>
              <a:spcBef>
                <a:spcPts val="0"/>
              </a:spcBef>
              <a:buFont typeface="Arial" panose="020B0604020202020204" pitchFamily="34" charset="0"/>
              <a:buChar char="•"/>
            </a:pPr>
            <a:r>
              <a:rPr lang="en-US" sz="2000" b="1" dirty="0" smtClean="0">
                <a:solidFill>
                  <a:srgbClr val="7030A0"/>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Blending low molar concentrations of heritage-stock higher-order SFCs </a:t>
            </a:r>
          </a:p>
          <a:p>
            <a:pPr>
              <a:lnSpc>
                <a:spcPct val="110000"/>
              </a:lnSpc>
              <a:spcBef>
                <a:spcPts val="0"/>
              </a:spcBef>
            </a:pPr>
            <a:r>
              <a:rPr lang="en-US" sz="2000" b="1" dirty="0" smtClean="0">
                <a:solidFill>
                  <a:srgbClr val="7030A0"/>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      or </a:t>
            </a:r>
            <a:r>
              <a:rPr lang="en-US" sz="2000" b="1" dirty="0" smtClean="0">
                <a:solidFill>
                  <a:schemeClr val="accent6">
                    <a:lumMod val="50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3M NOVEC</a:t>
            </a:r>
            <a:r>
              <a:rPr lang="en-US" sz="2000" b="1" baseline="30000" dirty="0" smtClean="0">
                <a:solidFill>
                  <a:schemeClr val="accent6">
                    <a:lumMod val="50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a:t>
            </a:r>
            <a:r>
              <a:rPr lang="en-US" sz="2000" b="1" dirty="0" smtClean="0">
                <a:solidFill>
                  <a:schemeClr val="accent6">
                    <a:lumMod val="50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5110: C</a:t>
            </a:r>
            <a:r>
              <a:rPr lang="en-US" sz="2000" b="1" baseline="-25000" dirty="0" smtClean="0">
                <a:solidFill>
                  <a:schemeClr val="accent6">
                    <a:lumMod val="50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5</a:t>
            </a:r>
            <a:r>
              <a:rPr lang="en-US" sz="2000" b="1" dirty="0" smtClean="0">
                <a:solidFill>
                  <a:schemeClr val="accent6">
                    <a:lumMod val="50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F</a:t>
            </a:r>
            <a:r>
              <a:rPr lang="en-US" sz="2000" b="1" baseline="-25000" dirty="0" smtClean="0">
                <a:solidFill>
                  <a:schemeClr val="accent6">
                    <a:lumMod val="50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10</a:t>
            </a:r>
            <a:r>
              <a:rPr lang="en-US" sz="2000" b="1" dirty="0" smtClean="0">
                <a:solidFill>
                  <a:schemeClr val="accent6">
                    <a:lumMod val="50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O (</a:t>
            </a:r>
            <a:r>
              <a:rPr lang="en-US" sz="2000" b="1" dirty="0" err="1" smtClean="0">
                <a:solidFill>
                  <a:schemeClr val="accent6">
                    <a:lumMod val="50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GWPzero</a:t>
            </a:r>
            <a:r>
              <a:rPr lang="en-US" sz="2000" b="1" dirty="0" smtClean="0">
                <a:solidFill>
                  <a:schemeClr val="accent6">
                    <a:lumMod val="50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 </a:t>
            </a:r>
            <a:r>
              <a:rPr lang="en-US" sz="2000" b="1" dirty="0" smtClean="0">
                <a:solidFill>
                  <a:srgbClr val="7030A0"/>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with light gases, N</a:t>
            </a:r>
            <a:r>
              <a:rPr lang="en-US" sz="2000" b="1" baseline="-25000" dirty="0" smtClean="0">
                <a:solidFill>
                  <a:srgbClr val="7030A0"/>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2</a:t>
            </a:r>
            <a:r>
              <a:rPr lang="en-US" sz="2000" b="1" dirty="0" smtClean="0">
                <a:solidFill>
                  <a:srgbClr val="7030A0"/>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 </a:t>
            </a:r>
            <a:r>
              <a:rPr lang="en-US" sz="2000" b="1" dirty="0" err="1" smtClean="0">
                <a:solidFill>
                  <a:srgbClr val="7030A0"/>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Ar</a:t>
            </a:r>
            <a:r>
              <a:rPr lang="en-US" sz="2000" b="1" dirty="0" smtClean="0">
                <a:solidFill>
                  <a:srgbClr val="7030A0"/>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 CO</a:t>
            </a:r>
            <a:r>
              <a:rPr lang="en-US" sz="2000" b="1" baseline="-25000" dirty="0" smtClean="0">
                <a:solidFill>
                  <a:srgbClr val="7030A0"/>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2</a:t>
            </a:r>
            <a:r>
              <a:rPr lang="en-US" sz="2000" b="1" dirty="0" smtClean="0">
                <a:solidFill>
                  <a:srgbClr val="7030A0"/>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 would   </a:t>
            </a:r>
          </a:p>
          <a:p>
            <a:pPr>
              <a:lnSpc>
                <a:spcPct val="110000"/>
              </a:lnSpc>
              <a:spcBef>
                <a:spcPts val="0"/>
              </a:spcBef>
            </a:pPr>
            <a:r>
              <a:rPr lang="en-US" sz="2000" b="1" dirty="0">
                <a:solidFill>
                  <a:srgbClr val="7030A0"/>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 </a:t>
            </a:r>
            <a:r>
              <a:rPr lang="en-US" sz="2000" b="1" dirty="0" smtClean="0">
                <a:solidFill>
                  <a:srgbClr val="7030A0"/>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     </a:t>
            </a:r>
            <a:r>
              <a:rPr lang="en-US" sz="2000" b="1" dirty="0" smtClean="0">
                <a:solidFill>
                  <a:srgbClr val="7030A0"/>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reproduce  </a:t>
            </a:r>
            <a:r>
              <a:rPr lang="en-US" sz="2000" b="1" dirty="0">
                <a:solidFill>
                  <a:schemeClr val="accent5"/>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C</a:t>
            </a:r>
            <a:r>
              <a:rPr lang="en-US" sz="2000" b="1" baseline="-25000" dirty="0">
                <a:solidFill>
                  <a:schemeClr val="accent5"/>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4</a:t>
            </a:r>
            <a:r>
              <a:rPr lang="en-US" sz="2000" b="1" dirty="0">
                <a:solidFill>
                  <a:schemeClr val="accent5"/>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F</a:t>
            </a:r>
            <a:r>
              <a:rPr lang="en-US" sz="2000" b="1" baseline="-25000" dirty="0">
                <a:solidFill>
                  <a:schemeClr val="accent5"/>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10</a:t>
            </a:r>
            <a:r>
              <a:rPr lang="en-US" sz="2000" b="1" dirty="0">
                <a:solidFill>
                  <a:schemeClr val="accent5"/>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 and CF</a:t>
            </a:r>
            <a:r>
              <a:rPr lang="en-US" sz="2000" b="1" baseline="-25000" dirty="0">
                <a:solidFill>
                  <a:schemeClr val="accent5"/>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4</a:t>
            </a:r>
            <a:r>
              <a:rPr lang="en-US" sz="2000" b="1" dirty="0">
                <a:solidFill>
                  <a:schemeClr val="accent5"/>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 </a:t>
            </a:r>
            <a:r>
              <a:rPr lang="en-US" sz="2000" b="1" dirty="0" smtClean="0">
                <a:solidFill>
                  <a:srgbClr val="7030A0"/>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radiator optics but with reduced </a:t>
            </a:r>
            <a:r>
              <a:rPr lang="en-US" sz="2000" b="1" dirty="0" smtClean="0">
                <a:solidFill>
                  <a:srgbClr val="7030A0"/>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GWP “load”.</a:t>
            </a:r>
          </a:p>
        </p:txBody>
      </p:sp>
      <p:sp>
        <p:nvSpPr>
          <p:cNvPr id="7" name="ZoneTexte 6"/>
          <p:cNvSpPr txBox="1"/>
          <p:nvPr/>
        </p:nvSpPr>
        <p:spPr>
          <a:xfrm>
            <a:off x="5506566" y="6094699"/>
            <a:ext cx="2762295" cy="369332"/>
          </a:xfrm>
          <a:prstGeom prst="rect">
            <a:avLst/>
          </a:prstGeom>
          <a:noFill/>
        </p:spPr>
        <p:txBody>
          <a:bodyPr wrap="none" rtlCol="0">
            <a:spAutoFit/>
          </a:bodyPr>
          <a:lstStyle/>
          <a:p>
            <a:r>
              <a:rPr lang="en-US" b="1" i="1" dirty="0">
                <a:solidFill>
                  <a:schemeClr val="accent5">
                    <a:lumMod val="75000"/>
                  </a:schemeClr>
                </a:solidFill>
                <a:effectLst>
                  <a:outerShdw blurRad="38100" dist="38100" dir="2700000" algn="tl">
                    <a:srgbClr val="000000">
                      <a:alpha val="43137"/>
                    </a:srgbClr>
                  </a:outerShdw>
                </a:effectLst>
              </a:rPr>
              <a:t>Examples are explored</a:t>
            </a:r>
            <a:r>
              <a:rPr lang="en-US" b="1" dirty="0" smtClean="0">
                <a:solidFill>
                  <a:schemeClr val="accent6">
                    <a:lumMod val="50000"/>
                  </a:schemeClr>
                </a:solidFill>
                <a:effectLst>
                  <a:outerShdw blurRad="38100" dist="38100" dir="2700000" algn="tl">
                    <a:srgbClr val="000000">
                      <a:alpha val="43137"/>
                    </a:srgbClr>
                  </a:outerShdw>
                </a:effectLst>
              </a:rPr>
              <a:t>.</a:t>
            </a:r>
            <a:endParaRPr lang="fr-FR" b="1" dirty="0">
              <a:solidFill>
                <a:schemeClr val="accent6">
                  <a:lumMod val="50000"/>
                </a:schemeClr>
              </a:solidFill>
              <a:effectLst>
                <a:outerShdw blurRad="38100" dist="38100" dir="2700000" algn="tl">
                  <a:srgbClr val="000000">
                    <a:alpha val="43137"/>
                  </a:srgbClr>
                </a:outerShdw>
              </a:effectLst>
            </a:endParaRPr>
          </a:p>
        </p:txBody>
      </p:sp>
      <p:sp>
        <p:nvSpPr>
          <p:cNvPr id="8" name="CustomShape 2"/>
          <p:cNvSpPr/>
          <p:nvPr/>
        </p:nvSpPr>
        <p:spPr>
          <a:xfrm>
            <a:off x="941492" y="6520900"/>
            <a:ext cx="6416238" cy="337100"/>
          </a:xfrm>
          <a:prstGeom prst="rect">
            <a:avLst/>
          </a:prstGeom>
          <a:noFill/>
          <a:ln>
            <a:noFill/>
          </a:ln>
        </p:spPr>
        <p:style>
          <a:lnRef idx="0">
            <a:scrgbClr r="0" g="0" b="0"/>
          </a:lnRef>
          <a:fillRef idx="0">
            <a:scrgbClr r="0" g="0" b="0"/>
          </a:fillRef>
          <a:effectRef idx="0">
            <a:scrgbClr r="0" g="0" b="0"/>
          </a:effectRef>
          <a:fontRef idx="minor"/>
        </p:style>
        <p:txBody>
          <a:bodyPr wrap="square" lIns="90000" tIns="45000" rIns="90000" bIns="45000">
            <a:spAutoFit/>
          </a:bodyPr>
          <a:lstStyle/>
          <a:p>
            <a:pPr algn="ctr"/>
            <a:r>
              <a:rPr lang="en-US" sz="1600" b="1" dirty="0" smtClean="0"/>
              <a:t>G. Hallewell: </a:t>
            </a:r>
            <a:r>
              <a:rPr lang="en-US" sz="1600" b="1" dirty="0" err="1" smtClean="0"/>
              <a:t>GasRad</a:t>
            </a:r>
            <a:r>
              <a:rPr lang="en-US" sz="1600" b="1" dirty="0" smtClean="0"/>
              <a:t> GWP: ECFA</a:t>
            </a:r>
            <a:r>
              <a:rPr lang="en-US" sz="1600" b="1" dirty="0"/>
              <a:t> </a:t>
            </a:r>
            <a:r>
              <a:rPr lang="en-US" sz="1600" b="1" dirty="0" smtClean="0"/>
              <a:t>TF-4 Meeting May16-17</a:t>
            </a:r>
            <a:r>
              <a:rPr lang="en-US" sz="1600" b="1" baseline="30000" dirty="0" smtClean="0"/>
              <a:t>th</a:t>
            </a:r>
            <a:r>
              <a:rPr lang="en-US" sz="1600" b="1" dirty="0" smtClean="0"/>
              <a:t> 2023</a:t>
            </a:r>
            <a:endParaRPr lang="en-US" sz="1600" b="1" dirty="0"/>
          </a:p>
        </p:txBody>
      </p:sp>
    </p:spTree>
    <p:extLst>
      <p:ext uri="{BB962C8B-B14F-4D97-AF65-F5344CB8AC3E}">
        <p14:creationId xmlns:p14="http://schemas.microsoft.com/office/powerpoint/2010/main" val="36605068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7"/>
                                        </p:tgtEl>
                                        <p:attrNameLst>
                                          <p:attrName>style.visibility</p:attrName>
                                        </p:attrNameLst>
                                      </p:cBhvr>
                                      <p:to>
                                        <p:strVal val="visible"/>
                                      </p:to>
                                    </p:set>
                                    <p:anim calcmode="lin" valueType="num">
                                      <p:cBhvr additive="base">
                                        <p:cTn id="27" dur="500" fill="hold"/>
                                        <p:tgtEl>
                                          <p:spTgt spid="7"/>
                                        </p:tgtEl>
                                        <p:attrNameLst>
                                          <p:attrName>ppt_x</p:attrName>
                                        </p:attrNameLst>
                                      </p:cBhvr>
                                      <p:tavLst>
                                        <p:tav tm="0">
                                          <p:val>
                                            <p:strVal val="#ppt_x"/>
                                          </p:val>
                                        </p:tav>
                                        <p:tav tm="100000">
                                          <p:val>
                                            <p:strVal val="#ppt_x"/>
                                          </p:val>
                                        </p:tav>
                                      </p:tavLst>
                                    </p:anim>
                                    <p:anim calcmode="lin" valueType="num">
                                      <p:cBhvr additive="base">
                                        <p:cTn id="2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4" grpId="0"/>
      <p:bldP spid="5" grpId="0"/>
      <p:bldP spid="6" grpId="0"/>
      <p:bldP spid="7"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au 3"/>
          <p:cNvGraphicFramePr>
            <a:graphicFrameLocks noGrp="1"/>
          </p:cNvGraphicFramePr>
          <p:nvPr>
            <p:extLst/>
          </p:nvPr>
        </p:nvGraphicFramePr>
        <p:xfrm>
          <a:off x="408153" y="1200329"/>
          <a:ext cx="8124865" cy="4912812"/>
        </p:xfrm>
        <a:graphic>
          <a:graphicData uri="http://schemas.openxmlformats.org/drawingml/2006/table">
            <a:tbl>
              <a:tblPr firstRow="1" firstCol="1" bandRow="1">
                <a:tableStyleId>{5C22544A-7EE6-4342-B048-85BDC9FD1C3A}</a:tableStyleId>
              </a:tblPr>
              <a:tblGrid>
                <a:gridCol w="861848">
                  <a:extLst>
                    <a:ext uri="{9D8B030D-6E8A-4147-A177-3AD203B41FA5}">
                      <a16:colId xmlns:a16="http://schemas.microsoft.com/office/drawing/2014/main" val="848948589"/>
                    </a:ext>
                  </a:extLst>
                </a:gridCol>
                <a:gridCol w="1024732">
                  <a:extLst>
                    <a:ext uri="{9D8B030D-6E8A-4147-A177-3AD203B41FA5}">
                      <a16:colId xmlns:a16="http://schemas.microsoft.com/office/drawing/2014/main" val="1069144812"/>
                    </a:ext>
                  </a:extLst>
                </a:gridCol>
                <a:gridCol w="886693">
                  <a:extLst>
                    <a:ext uri="{9D8B030D-6E8A-4147-A177-3AD203B41FA5}">
                      <a16:colId xmlns:a16="http://schemas.microsoft.com/office/drawing/2014/main" val="2173503463"/>
                    </a:ext>
                  </a:extLst>
                </a:gridCol>
                <a:gridCol w="1549689">
                  <a:extLst>
                    <a:ext uri="{9D8B030D-6E8A-4147-A177-3AD203B41FA5}">
                      <a16:colId xmlns:a16="http://schemas.microsoft.com/office/drawing/2014/main" val="1822395327"/>
                    </a:ext>
                  </a:extLst>
                </a:gridCol>
                <a:gridCol w="1016543">
                  <a:extLst>
                    <a:ext uri="{9D8B030D-6E8A-4147-A177-3AD203B41FA5}">
                      <a16:colId xmlns:a16="http://schemas.microsoft.com/office/drawing/2014/main" val="3680613931"/>
                    </a:ext>
                  </a:extLst>
                </a:gridCol>
                <a:gridCol w="827314">
                  <a:extLst>
                    <a:ext uri="{9D8B030D-6E8A-4147-A177-3AD203B41FA5}">
                      <a16:colId xmlns:a16="http://schemas.microsoft.com/office/drawing/2014/main" val="2437789799"/>
                    </a:ext>
                  </a:extLst>
                </a:gridCol>
                <a:gridCol w="1166581">
                  <a:extLst>
                    <a:ext uri="{9D8B030D-6E8A-4147-A177-3AD203B41FA5}">
                      <a16:colId xmlns:a16="http://schemas.microsoft.com/office/drawing/2014/main" val="2507386297"/>
                    </a:ext>
                  </a:extLst>
                </a:gridCol>
                <a:gridCol w="791465">
                  <a:extLst>
                    <a:ext uri="{9D8B030D-6E8A-4147-A177-3AD203B41FA5}">
                      <a16:colId xmlns:a16="http://schemas.microsoft.com/office/drawing/2014/main" val="467445394"/>
                    </a:ext>
                  </a:extLst>
                </a:gridCol>
              </a:tblGrid>
              <a:tr h="733032">
                <a:tc>
                  <a:txBody>
                    <a:bodyPr/>
                    <a:lstStyle/>
                    <a:p>
                      <a:pPr algn="ctr">
                        <a:spcAft>
                          <a:spcPts val="0"/>
                        </a:spcAft>
                        <a:tabLst>
                          <a:tab pos="1170305" algn="l"/>
                        </a:tabLst>
                      </a:pPr>
                      <a:r>
                        <a:rPr lang="en-GB" sz="1200" b="1">
                          <a:effectLst/>
                          <a:latin typeface="Calibri" panose="020F0502020204030204" pitchFamily="34" charset="0"/>
                          <a:cs typeface="Calibri" panose="020F0502020204030204" pitchFamily="34" charset="0"/>
                        </a:rPr>
                        <a:t>Base fluid</a:t>
                      </a:r>
                      <a:endParaRPr lang="en-GB" sz="1200" b="1">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dirty="0">
                          <a:effectLst/>
                          <a:latin typeface="Calibri" panose="020F0502020204030204" pitchFamily="34" charset="0"/>
                          <a:cs typeface="Calibri" panose="020F0502020204030204" pitchFamily="34" charset="0"/>
                        </a:rPr>
                        <a:t>Base fluid</a:t>
                      </a:r>
                    </a:p>
                    <a:p>
                      <a:pPr algn="ctr">
                        <a:spcAft>
                          <a:spcPts val="0"/>
                        </a:spcAft>
                        <a:tabLst>
                          <a:tab pos="1170305" algn="l"/>
                        </a:tabLst>
                      </a:pPr>
                      <a:r>
                        <a:rPr lang="en-GB" sz="1200" b="1" dirty="0">
                          <a:effectLst/>
                          <a:latin typeface="Calibri" panose="020F0502020204030204" pitchFamily="34" charset="0"/>
                          <a:cs typeface="Calibri" panose="020F0502020204030204" pitchFamily="34" charset="0"/>
                        </a:rPr>
                        <a:t>density (1bar,25˚C)  </a:t>
                      </a:r>
                    </a:p>
                    <a:p>
                      <a:pPr algn="ctr">
                        <a:spcAft>
                          <a:spcPts val="0"/>
                        </a:spcAft>
                        <a:tabLst>
                          <a:tab pos="1170305" algn="l"/>
                        </a:tabLst>
                      </a:pPr>
                      <a:r>
                        <a:rPr lang="en-GB" sz="1200" b="1" dirty="0" smtClean="0">
                          <a:effectLst/>
                          <a:latin typeface="Calibri" panose="020F0502020204030204" pitchFamily="34" charset="0"/>
                          <a:cs typeface="Calibri" panose="020F0502020204030204" pitchFamily="34" charset="0"/>
                        </a:rPr>
                        <a:t>kgm</a:t>
                      </a:r>
                      <a:r>
                        <a:rPr lang="en-GB" sz="1200" b="1" baseline="30000" dirty="0" smtClean="0">
                          <a:effectLst/>
                          <a:latin typeface="Calibri" panose="020F0502020204030204" pitchFamily="34" charset="0"/>
                          <a:cs typeface="Calibri" panose="020F0502020204030204" pitchFamily="34" charset="0"/>
                        </a:rPr>
                        <a:t>-3</a:t>
                      </a:r>
                      <a:endParaRPr lang="en-GB" sz="1200" b="1"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dirty="0">
                          <a:effectLst/>
                          <a:latin typeface="Calibri" panose="020F0502020204030204" pitchFamily="34" charset="0"/>
                          <a:cs typeface="Calibri" panose="020F0502020204030204" pitchFamily="34" charset="0"/>
                        </a:rPr>
                        <a:t>Base fluid</a:t>
                      </a:r>
                    </a:p>
                    <a:p>
                      <a:pPr algn="ctr">
                        <a:spcAft>
                          <a:spcPts val="0"/>
                        </a:spcAft>
                        <a:tabLst>
                          <a:tab pos="1170305" algn="l"/>
                        </a:tabLst>
                      </a:pPr>
                      <a:r>
                        <a:rPr lang="en-GB" sz="1200" b="1" dirty="0">
                          <a:effectLst/>
                          <a:latin typeface="Calibri" panose="020F0502020204030204" pitchFamily="34" charset="0"/>
                          <a:cs typeface="Calibri" panose="020F0502020204030204" pitchFamily="34" charset="0"/>
                        </a:rPr>
                        <a:t>GWP</a:t>
                      </a:r>
                    </a:p>
                    <a:p>
                      <a:pPr algn="ctr">
                        <a:spcAft>
                          <a:spcPts val="0"/>
                        </a:spcAft>
                        <a:tabLst>
                          <a:tab pos="1170305" algn="l"/>
                        </a:tabLst>
                      </a:pPr>
                      <a:r>
                        <a:rPr lang="en-GB" sz="1200" b="1" dirty="0">
                          <a:effectLst/>
                          <a:latin typeface="Calibri" panose="020F0502020204030204" pitchFamily="34" charset="0"/>
                          <a:cs typeface="Calibri" panose="020F0502020204030204" pitchFamily="34" charset="0"/>
                        </a:rPr>
                        <a:t>(20-yr)</a:t>
                      </a:r>
                      <a:endParaRPr lang="en-GB" sz="1200" b="1"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a:effectLst/>
                          <a:latin typeface="Calibri" panose="020F0502020204030204" pitchFamily="34" charset="0"/>
                          <a:cs typeface="Calibri" panose="020F0502020204030204" pitchFamily="34" charset="0"/>
                        </a:rPr>
                        <a:t>Component (n-1)</a:t>
                      </a:r>
                    </a:p>
                    <a:p>
                      <a:pPr algn="ctr">
                        <a:spcAft>
                          <a:spcPts val="0"/>
                        </a:spcAft>
                        <a:tabLst>
                          <a:tab pos="1170305" algn="l"/>
                        </a:tabLst>
                      </a:pPr>
                      <a:r>
                        <a:rPr lang="en-GB" sz="1200" b="1">
                          <a:effectLst/>
                          <a:latin typeface="Calibri" panose="020F0502020204030204" pitchFamily="34" charset="0"/>
                          <a:cs typeface="Calibri" panose="020F0502020204030204" pitchFamily="34" charset="0"/>
                        </a:rPr>
                        <a:t> (*10</a:t>
                      </a:r>
                      <a:r>
                        <a:rPr lang="en-GB" sz="1200" b="1" baseline="30000">
                          <a:effectLst/>
                          <a:latin typeface="Calibri" panose="020F0502020204030204" pitchFamily="34" charset="0"/>
                          <a:cs typeface="Calibri" panose="020F0502020204030204" pitchFamily="34" charset="0"/>
                        </a:rPr>
                        <a:t>6</a:t>
                      </a:r>
                      <a:r>
                        <a:rPr lang="en-GB" sz="1200" b="1">
                          <a:effectLst/>
                          <a:latin typeface="Calibri" panose="020F0502020204030204" pitchFamily="34" charset="0"/>
                          <a:cs typeface="Calibri" panose="020F0502020204030204" pitchFamily="34" charset="0"/>
                        </a:rPr>
                        <a:t>) </a:t>
                      </a:r>
                    </a:p>
                    <a:p>
                      <a:pPr algn="ctr">
                        <a:spcAft>
                          <a:spcPts val="0"/>
                        </a:spcAft>
                        <a:tabLst>
                          <a:tab pos="1170305" algn="l"/>
                        </a:tabLst>
                      </a:pPr>
                      <a:r>
                        <a:rPr lang="en-GB" sz="1200" b="1">
                          <a:effectLst/>
                          <a:latin typeface="Calibri" panose="020F0502020204030204" pitchFamily="34" charset="0"/>
                          <a:cs typeface="Calibri" panose="020F0502020204030204" pitchFamily="34" charset="0"/>
                        </a:rPr>
                        <a:t>(@ nm)</a:t>
                      </a:r>
                      <a:endParaRPr lang="en-GB" sz="1200" b="1">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a:effectLst/>
                          <a:latin typeface="Calibri" panose="020F0502020204030204" pitchFamily="34" charset="0"/>
                          <a:cs typeface="Calibri" panose="020F0502020204030204" pitchFamily="34" charset="0"/>
                        </a:rPr>
                        <a:t>% Blend with N</a:t>
                      </a:r>
                      <a:r>
                        <a:rPr lang="en-GB" sz="1200" b="1" baseline="-25000">
                          <a:effectLst/>
                          <a:latin typeface="Calibri" panose="020F0502020204030204" pitchFamily="34" charset="0"/>
                          <a:cs typeface="Calibri" panose="020F0502020204030204" pitchFamily="34" charset="0"/>
                        </a:rPr>
                        <a:t>2</a:t>
                      </a:r>
                      <a:r>
                        <a:rPr lang="en-GB" sz="1200" b="1">
                          <a:effectLst/>
                          <a:latin typeface="Calibri" panose="020F0502020204030204" pitchFamily="34" charset="0"/>
                          <a:cs typeface="Calibri" panose="020F0502020204030204" pitchFamily="34" charset="0"/>
                        </a:rPr>
                        <a:t> to match (n-1) CF</a:t>
                      </a:r>
                      <a:r>
                        <a:rPr lang="en-GB" sz="1200" b="1" baseline="-25000">
                          <a:effectLst/>
                          <a:latin typeface="Calibri" panose="020F0502020204030204" pitchFamily="34" charset="0"/>
                          <a:cs typeface="Calibri" panose="020F0502020204030204" pitchFamily="34" charset="0"/>
                        </a:rPr>
                        <a:t>4</a:t>
                      </a:r>
                      <a:endParaRPr lang="en-GB" sz="1200" b="1">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dirty="0">
                          <a:effectLst/>
                          <a:latin typeface="Calibri" panose="020F0502020204030204" pitchFamily="34" charset="0"/>
                          <a:cs typeface="Calibri" panose="020F0502020204030204" pitchFamily="34" charset="0"/>
                        </a:rPr>
                        <a:t>GWP </a:t>
                      </a:r>
                      <a:r>
                        <a:rPr lang="en-GB" sz="1200" b="1" dirty="0" smtClean="0">
                          <a:effectLst/>
                          <a:latin typeface="Calibri" panose="020F0502020204030204" pitchFamily="34" charset="0"/>
                          <a:cs typeface="Calibri" panose="020F0502020204030204" pitchFamily="34" charset="0"/>
                        </a:rPr>
                        <a:t>load</a:t>
                      </a:r>
                    </a:p>
                    <a:p>
                      <a:pPr algn="ctr">
                        <a:spcAft>
                          <a:spcPts val="0"/>
                        </a:spcAft>
                        <a:tabLst>
                          <a:tab pos="1170305" algn="l"/>
                        </a:tabLst>
                      </a:pPr>
                      <a:r>
                        <a:rPr lang="en-GB" sz="1200" b="1" dirty="0" smtClean="0">
                          <a:effectLst/>
                          <a:latin typeface="Calibri" panose="020F0502020204030204" pitchFamily="34" charset="0"/>
                          <a:cs typeface="Calibri" panose="020F0502020204030204" pitchFamily="34" charset="0"/>
                        </a:rPr>
                        <a:t>(100m</a:t>
                      </a:r>
                      <a:r>
                        <a:rPr lang="en-GB" sz="1200" b="1" baseline="30000" dirty="0" smtClean="0">
                          <a:effectLst/>
                          <a:latin typeface="Calibri" panose="020F0502020204030204" pitchFamily="34" charset="0"/>
                          <a:cs typeface="Calibri" panose="020F0502020204030204" pitchFamily="34" charset="0"/>
                        </a:rPr>
                        <a:t>3</a:t>
                      </a:r>
                      <a:r>
                        <a:rPr lang="en-GB" sz="1200" b="1" dirty="0" smtClean="0">
                          <a:effectLst/>
                          <a:latin typeface="Calibri" panose="020F0502020204030204" pitchFamily="34" charset="0"/>
                          <a:cs typeface="Calibri" panose="020F0502020204030204" pitchFamily="34" charset="0"/>
                        </a:rPr>
                        <a:t>:</a:t>
                      </a:r>
                      <a:r>
                        <a:rPr lang="en-GB" sz="1200" b="1" baseline="0" dirty="0" smtClean="0">
                          <a:effectLst/>
                          <a:latin typeface="Calibri" panose="020F0502020204030204" pitchFamily="34" charset="0"/>
                          <a:cs typeface="Calibri" panose="020F0502020204030204" pitchFamily="34" charset="0"/>
                        </a:rPr>
                        <a:t> </a:t>
                      </a:r>
                      <a:r>
                        <a:rPr lang="en-GB" sz="1200" b="1" dirty="0" smtClean="0">
                          <a:effectLst/>
                          <a:latin typeface="Calibri" panose="020F0502020204030204" pitchFamily="34" charset="0"/>
                          <a:cs typeface="Calibri" panose="020F0502020204030204" pitchFamily="34" charset="0"/>
                        </a:rPr>
                        <a:t>t.CO</a:t>
                      </a:r>
                      <a:r>
                        <a:rPr lang="en-GB" sz="1200" b="1" baseline="-25000" dirty="0" smtClean="0">
                          <a:effectLst/>
                          <a:latin typeface="Calibri" panose="020F0502020204030204" pitchFamily="34" charset="0"/>
                          <a:cs typeface="Calibri" panose="020F0502020204030204" pitchFamily="34" charset="0"/>
                        </a:rPr>
                        <a:t>2</a:t>
                      </a:r>
                      <a:r>
                        <a:rPr lang="en-GB" sz="1200" b="1" dirty="0">
                          <a:effectLst/>
                          <a:latin typeface="Calibri" panose="020F0502020204030204" pitchFamily="34" charset="0"/>
                          <a:cs typeface="Calibri" panose="020F0502020204030204" pitchFamily="34" charset="0"/>
                        </a:rPr>
                        <a:t>)</a:t>
                      </a:r>
                      <a:endParaRPr lang="en-GB" sz="1200" b="1"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dirty="0">
                          <a:effectLst/>
                          <a:latin typeface="Calibri" panose="020F0502020204030204" pitchFamily="34" charset="0"/>
                          <a:cs typeface="Calibri" panose="020F0502020204030204" pitchFamily="34" charset="0"/>
                        </a:rPr>
                        <a:t>% Blend with N</a:t>
                      </a:r>
                      <a:r>
                        <a:rPr lang="en-GB" sz="1200" b="1" baseline="-25000" dirty="0">
                          <a:effectLst/>
                          <a:latin typeface="Calibri" panose="020F0502020204030204" pitchFamily="34" charset="0"/>
                          <a:cs typeface="Calibri" panose="020F0502020204030204" pitchFamily="34" charset="0"/>
                        </a:rPr>
                        <a:t>2</a:t>
                      </a:r>
                      <a:r>
                        <a:rPr lang="en-GB" sz="1200" b="1" dirty="0">
                          <a:effectLst/>
                          <a:latin typeface="Calibri" panose="020F0502020204030204" pitchFamily="34" charset="0"/>
                          <a:cs typeface="Calibri" panose="020F0502020204030204" pitchFamily="34" charset="0"/>
                        </a:rPr>
                        <a:t> to match</a:t>
                      </a:r>
                    </a:p>
                    <a:p>
                      <a:pPr algn="ctr">
                        <a:spcAft>
                          <a:spcPts val="0"/>
                        </a:spcAft>
                        <a:tabLst>
                          <a:tab pos="1170305" algn="l"/>
                        </a:tabLst>
                      </a:pPr>
                      <a:r>
                        <a:rPr lang="en-GB" sz="1200" b="1" dirty="0">
                          <a:effectLst/>
                          <a:latin typeface="Calibri" panose="020F0502020204030204" pitchFamily="34" charset="0"/>
                          <a:cs typeface="Calibri" panose="020F0502020204030204" pitchFamily="34" charset="0"/>
                        </a:rPr>
                        <a:t> (n-1) C</a:t>
                      </a:r>
                      <a:r>
                        <a:rPr lang="en-GB" sz="1200" b="1" baseline="-25000" dirty="0">
                          <a:effectLst/>
                          <a:latin typeface="Calibri" panose="020F0502020204030204" pitchFamily="34" charset="0"/>
                          <a:cs typeface="Calibri" panose="020F0502020204030204" pitchFamily="34" charset="0"/>
                        </a:rPr>
                        <a:t>4</a:t>
                      </a:r>
                      <a:r>
                        <a:rPr lang="en-GB" sz="1200" b="1" dirty="0">
                          <a:effectLst/>
                          <a:latin typeface="Calibri" panose="020F0502020204030204" pitchFamily="34" charset="0"/>
                          <a:cs typeface="Calibri" panose="020F0502020204030204" pitchFamily="34" charset="0"/>
                        </a:rPr>
                        <a:t>F</a:t>
                      </a:r>
                      <a:r>
                        <a:rPr lang="en-GB" sz="1200" b="1" baseline="-25000" dirty="0">
                          <a:effectLst/>
                          <a:latin typeface="Calibri" panose="020F0502020204030204" pitchFamily="34" charset="0"/>
                          <a:cs typeface="Calibri" panose="020F0502020204030204" pitchFamily="34" charset="0"/>
                        </a:rPr>
                        <a:t>10</a:t>
                      </a:r>
                      <a:endParaRPr lang="en-GB" sz="1200" b="1"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dirty="0">
                          <a:effectLst/>
                          <a:latin typeface="Calibri" panose="020F0502020204030204" pitchFamily="34" charset="0"/>
                          <a:cs typeface="Calibri" panose="020F0502020204030204" pitchFamily="34" charset="0"/>
                        </a:rPr>
                        <a:t>GWP load</a:t>
                      </a:r>
                    </a:p>
                    <a:p>
                      <a:pPr algn="ctr">
                        <a:spcAft>
                          <a:spcPts val="0"/>
                        </a:spcAft>
                        <a:tabLst>
                          <a:tab pos="1170305" algn="l"/>
                        </a:tabLst>
                      </a:pPr>
                      <a:r>
                        <a:rPr lang="en-GB" sz="1200" b="1" dirty="0" smtClean="0">
                          <a:effectLst/>
                          <a:latin typeface="Calibri" panose="020F0502020204030204" pitchFamily="34" charset="0"/>
                          <a:cs typeface="Calibri" panose="020F0502020204030204" pitchFamily="34" charset="0"/>
                        </a:rPr>
                        <a:t>(100m</a:t>
                      </a:r>
                      <a:r>
                        <a:rPr lang="en-GB" sz="1200" b="1" baseline="30000" dirty="0" smtClean="0">
                          <a:effectLst/>
                          <a:latin typeface="Calibri" panose="020F0502020204030204" pitchFamily="34" charset="0"/>
                          <a:cs typeface="Calibri" panose="020F0502020204030204" pitchFamily="34" charset="0"/>
                        </a:rPr>
                        <a:t>3</a:t>
                      </a:r>
                      <a:r>
                        <a:rPr lang="en-GB" sz="1200" b="1" dirty="0" smtClean="0">
                          <a:effectLst/>
                          <a:latin typeface="Calibri" panose="020F0502020204030204" pitchFamily="34" charset="0"/>
                          <a:cs typeface="Calibri" panose="020F0502020204030204" pitchFamily="34" charset="0"/>
                        </a:rPr>
                        <a:t>:</a:t>
                      </a:r>
                      <a:r>
                        <a:rPr lang="en-GB" sz="1200" b="1" baseline="0" dirty="0" smtClean="0">
                          <a:effectLst/>
                          <a:latin typeface="Calibri" panose="020F0502020204030204" pitchFamily="34" charset="0"/>
                          <a:cs typeface="Calibri" panose="020F0502020204030204" pitchFamily="34" charset="0"/>
                        </a:rPr>
                        <a:t> </a:t>
                      </a:r>
                      <a:r>
                        <a:rPr lang="en-GB" sz="1200" b="1" dirty="0" smtClean="0">
                          <a:effectLst/>
                          <a:latin typeface="Calibri" panose="020F0502020204030204" pitchFamily="34" charset="0"/>
                          <a:cs typeface="Calibri" panose="020F0502020204030204" pitchFamily="34" charset="0"/>
                        </a:rPr>
                        <a:t>t.CO</a:t>
                      </a:r>
                      <a:r>
                        <a:rPr lang="en-GB" sz="1200" b="1" baseline="-25000" dirty="0" smtClean="0">
                          <a:effectLst/>
                          <a:latin typeface="Calibri" panose="020F0502020204030204" pitchFamily="34" charset="0"/>
                          <a:cs typeface="Calibri" panose="020F0502020204030204" pitchFamily="34" charset="0"/>
                        </a:rPr>
                        <a:t>2</a:t>
                      </a:r>
                      <a:r>
                        <a:rPr lang="en-GB" sz="1200" b="1" dirty="0" smtClean="0">
                          <a:effectLst/>
                          <a:latin typeface="Calibri" panose="020F0502020204030204" pitchFamily="34" charset="0"/>
                          <a:cs typeface="Calibri" panose="020F0502020204030204" pitchFamily="34" charset="0"/>
                        </a:rPr>
                        <a:t>)</a:t>
                      </a:r>
                      <a:endParaRPr lang="en-GB" sz="1200" b="1"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extLst>
                  <a:ext uri="{0D108BD9-81ED-4DB2-BD59-A6C34878D82A}">
                    <a16:rowId xmlns:a16="http://schemas.microsoft.com/office/drawing/2014/main" val="3144261697"/>
                  </a:ext>
                </a:extLst>
              </a:tr>
              <a:tr h="260634">
                <a:tc>
                  <a:txBody>
                    <a:bodyPr/>
                    <a:lstStyle/>
                    <a:p>
                      <a:pPr algn="ctr">
                        <a:spcAft>
                          <a:spcPts val="0"/>
                        </a:spcAft>
                        <a:tabLst>
                          <a:tab pos="1170305" algn="l"/>
                        </a:tabLst>
                      </a:pPr>
                      <a:r>
                        <a:rPr lang="en-GB" sz="1200" b="1">
                          <a:effectLst/>
                          <a:latin typeface="Calibri" panose="020F0502020204030204" pitchFamily="34" charset="0"/>
                          <a:cs typeface="Calibri" panose="020F0502020204030204" pitchFamily="34" charset="0"/>
                        </a:rPr>
                        <a:t>CF</a:t>
                      </a:r>
                      <a:r>
                        <a:rPr lang="en-GB" sz="1200" b="1" baseline="-25000">
                          <a:effectLst/>
                          <a:latin typeface="Calibri" panose="020F0502020204030204" pitchFamily="34" charset="0"/>
                          <a:cs typeface="Calibri" panose="020F0502020204030204" pitchFamily="34" charset="0"/>
                        </a:rPr>
                        <a:t>4</a:t>
                      </a:r>
                      <a:r>
                        <a:rPr lang="en-GB" sz="1200" b="1">
                          <a:effectLst/>
                          <a:latin typeface="Calibri" panose="020F0502020204030204" pitchFamily="34" charset="0"/>
                          <a:cs typeface="Calibri" panose="020F0502020204030204" pitchFamily="34" charset="0"/>
                        </a:rPr>
                        <a:t> </a:t>
                      </a:r>
                      <a:endParaRPr lang="en-GB" sz="1200" b="1">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a:effectLst/>
                          <a:latin typeface="Calibri" panose="020F0502020204030204" pitchFamily="34" charset="0"/>
                          <a:cs typeface="Calibri" panose="020F0502020204030204" pitchFamily="34" charset="0"/>
                        </a:rPr>
                        <a:t>3.56 [18]</a:t>
                      </a:r>
                      <a:endParaRPr lang="en-GB" sz="1200" b="1">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a:effectLst/>
                          <a:latin typeface="Calibri" panose="020F0502020204030204" pitchFamily="34" charset="0"/>
                          <a:cs typeface="Calibri" panose="020F0502020204030204" pitchFamily="34" charset="0"/>
                        </a:rPr>
                        <a:t>4880 [16]</a:t>
                      </a:r>
                      <a:endParaRPr lang="en-GB" sz="1200" b="1">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a:effectLst/>
                          <a:latin typeface="Calibri" panose="020F0502020204030204" pitchFamily="34" charset="0"/>
                          <a:cs typeface="Calibri" panose="020F0502020204030204" pitchFamily="34" charset="0"/>
                        </a:rPr>
                        <a:t>488 (180-310 nm) [19] </a:t>
                      </a:r>
                      <a:endParaRPr lang="en-GB" sz="1200" b="1">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a:effectLst/>
                          <a:latin typeface="Calibri" panose="020F0502020204030204" pitchFamily="34" charset="0"/>
                          <a:cs typeface="Calibri" panose="020F0502020204030204" pitchFamily="34" charset="0"/>
                        </a:rPr>
                        <a:t>100</a:t>
                      </a:r>
                      <a:endParaRPr lang="en-GB" sz="1200" b="1">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a:effectLst/>
                          <a:latin typeface="Calibri" panose="020F0502020204030204" pitchFamily="34" charset="0"/>
                          <a:cs typeface="Calibri" panose="020F0502020204030204" pitchFamily="34" charset="0"/>
                        </a:rPr>
                        <a:t>1737</a:t>
                      </a:r>
                      <a:endParaRPr lang="en-GB" sz="1200" b="1">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a:effectLst/>
                          <a:latin typeface="Calibri" panose="020F0502020204030204" pitchFamily="34" charset="0"/>
                          <a:cs typeface="Calibri" panose="020F0502020204030204" pitchFamily="34" charset="0"/>
                        </a:rPr>
                        <a:t>not applicable</a:t>
                      </a:r>
                      <a:endParaRPr lang="en-GB" sz="1200" b="1">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a:effectLst/>
                          <a:latin typeface="Calibri" panose="020F0502020204030204" pitchFamily="34" charset="0"/>
                          <a:cs typeface="Calibri" panose="020F0502020204030204" pitchFamily="34" charset="0"/>
                        </a:rPr>
                        <a:t>n/a</a:t>
                      </a:r>
                      <a:endParaRPr lang="en-GB" sz="1200" b="1">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extLst>
                  <a:ext uri="{0D108BD9-81ED-4DB2-BD59-A6C34878D82A}">
                    <a16:rowId xmlns:a16="http://schemas.microsoft.com/office/drawing/2014/main" val="3073527123"/>
                  </a:ext>
                </a:extLst>
              </a:tr>
              <a:tr h="146606">
                <a:tc>
                  <a:txBody>
                    <a:bodyPr/>
                    <a:lstStyle/>
                    <a:p>
                      <a:pPr algn="ctr">
                        <a:spcAft>
                          <a:spcPts val="0"/>
                        </a:spcAft>
                        <a:tabLst>
                          <a:tab pos="1170305" algn="l"/>
                        </a:tabLst>
                      </a:pPr>
                      <a:r>
                        <a:rPr lang="en-GB" sz="1200" b="1" dirty="0">
                          <a:effectLst/>
                          <a:latin typeface="Calibri" panose="020F0502020204030204" pitchFamily="34" charset="0"/>
                          <a:cs typeface="Calibri" panose="020F0502020204030204" pitchFamily="34" charset="0"/>
                        </a:rPr>
                        <a:t>CF</a:t>
                      </a:r>
                      <a:r>
                        <a:rPr lang="en-GB" sz="1200" b="1" baseline="-25000" dirty="0">
                          <a:effectLst/>
                          <a:latin typeface="Calibri" panose="020F0502020204030204" pitchFamily="34" charset="0"/>
                          <a:cs typeface="Calibri" panose="020F0502020204030204" pitchFamily="34" charset="0"/>
                        </a:rPr>
                        <a:t>2</a:t>
                      </a:r>
                      <a:r>
                        <a:rPr lang="en-GB" sz="1200" b="1" dirty="0">
                          <a:effectLst/>
                          <a:latin typeface="Calibri" panose="020F0502020204030204" pitchFamily="34" charset="0"/>
                          <a:cs typeface="Calibri" panose="020F0502020204030204" pitchFamily="34" charset="0"/>
                        </a:rPr>
                        <a:t>O</a:t>
                      </a:r>
                      <a:endParaRPr lang="en-GB" sz="1200" b="1"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solidFill>
                      <a:srgbClr val="FF0000"/>
                    </a:solidFill>
                  </a:tcPr>
                </a:tc>
                <a:tc>
                  <a:txBody>
                    <a:bodyPr/>
                    <a:lstStyle/>
                    <a:p>
                      <a:pPr algn="ctr">
                        <a:spcAft>
                          <a:spcPts val="0"/>
                        </a:spcAft>
                        <a:tabLst>
                          <a:tab pos="1170305" algn="l"/>
                        </a:tabLst>
                      </a:pPr>
                      <a:r>
                        <a:rPr lang="en-GB" sz="1200" b="1">
                          <a:solidFill>
                            <a:srgbClr val="FF0000"/>
                          </a:solidFill>
                          <a:effectLst/>
                          <a:latin typeface="Calibri" panose="020F0502020204030204" pitchFamily="34" charset="0"/>
                          <a:cs typeface="Calibri" panose="020F0502020204030204" pitchFamily="34" charset="0"/>
                        </a:rPr>
                        <a:t>-</a:t>
                      </a:r>
                      <a:endParaRPr lang="en-GB" sz="1200" b="1">
                        <a:solidFill>
                          <a:srgbClr val="FF0000"/>
                        </a:solidFill>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a:solidFill>
                            <a:srgbClr val="FF0000"/>
                          </a:solidFill>
                          <a:effectLst/>
                          <a:latin typeface="Calibri" panose="020F0502020204030204" pitchFamily="34" charset="0"/>
                          <a:cs typeface="Calibri" panose="020F0502020204030204" pitchFamily="34" charset="0"/>
                        </a:rPr>
                        <a:t> </a:t>
                      </a:r>
                      <a:endParaRPr lang="en-GB" sz="1200" b="1">
                        <a:solidFill>
                          <a:srgbClr val="FF0000"/>
                        </a:solidFill>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a:solidFill>
                            <a:srgbClr val="FF0000"/>
                          </a:solidFill>
                          <a:effectLst/>
                          <a:latin typeface="Calibri" panose="020F0502020204030204" pitchFamily="34" charset="0"/>
                          <a:cs typeface="Calibri" panose="020F0502020204030204" pitchFamily="34" charset="0"/>
                        </a:rPr>
                        <a:t> </a:t>
                      </a:r>
                      <a:endParaRPr lang="en-GB" sz="1200" b="1">
                        <a:solidFill>
                          <a:srgbClr val="FF0000"/>
                        </a:solidFill>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a:solidFill>
                            <a:srgbClr val="FF0000"/>
                          </a:solidFill>
                          <a:effectLst/>
                          <a:latin typeface="Calibri" panose="020F0502020204030204" pitchFamily="34" charset="0"/>
                          <a:cs typeface="Calibri" panose="020F0502020204030204" pitchFamily="34" charset="0"/>
                        </a:rPr>
                        <a:t>-</a:t>
                      </a:r>
                      <a:endParaRPr lang="en-GB" sz="1200" b="1">
                        <a:solidFill>
                          <a:srgbClr val="FF0000"/>
                        </a:solidFill>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a:solidFill>
                            <a:srgbClr val="FF0000"/>
                          </a:solidFill>
                          <a:effectLst/>
                          <a:latin typeface="Calibri" panose="020F0502020204030204" pitchFamily="34" charset="0"/>
                          <a:cs typeface="Calibri" panose="020F0502020204030204" pitchFamily="34" charset="0"/>
                        </a:rPr>
                        <a:t> </a:t>
                      </a:r>
                      <a:endParaRPr lang="en-GB" sz="1200" b="1">
                        <a:solidFill>
                          <a:srgbClr val="FF0000"/>
                        </a:solidFill>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a:solidFill>
                            <a:srgbClr val="FF0000"/>
                          </a:solidFill>
                          <a:effectLst/>
                          <a:latin typeface="Calibri" panose="020F0502020204030204" pitchFamily="34" charset="0"/>
                          <a:cs typeface="Calibri" panose="020F0502020204030204" pitchFamily="34" charset="0"/>
                        </a:rPr>
                        <a:t>n/a</a:t>
                      </a:r>
                      <a:endParaRPr lang="en-GB" sz="1200" b="1">
                        <a:solidFill>
                          <a:srgbClr val="FF0000"/>
                        </a:solidFill>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dirty="0">
                          <a:solidFill>
                            <a:srgbClr val="FF0000"/>
                          </a:solidFill>
                          <a:effectLst/>
                          <a:latin typeface="Calibri" panose="020F0502020204030204" pitchFamily="34" charset="0"/>
                          <a:cs typeface="Calibri" panose="020F0502020204030204" pitchFamily="34" charset="0"/>
                        </a:rPr>
                        <a:t>n/a</a:t>
                      </a:r>
                      <a:endParaRPr lang="en-GB" sz="1200" b="1" dirty="0">
                        <a:solidFill>
                          <a:srgbClr val="FF0000"/>
                        </a:solidFill>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extLst>
                  <a:ext uri="{0D108BD9-81ED-4DB2-BD59-A6C34878D82A}">
                    <a16:rowId xmlns:a16="http://schemas.microsoft.com/office/drawing/2014/main" val="296694714"/>
                  </a:ext>
                </a:extLst>
              </a:tr>
              <a:tr h="260634">
                <a:tc>
                  <a:txBody>
                    <a:bodyPr/>
                    <a:lstStyle/>
                    <a:p>
                      <a:pPr algn="ctr">
                        <a:spcAft>
                          <a:spcPts val="0"/>
                        </a:spcAft>
                        <a:tabLst>
                          <a:tab pos="1170305" algn="l"/>
                        </a:tabLst>
                      </a:pPr>
                      <a:r>
                        <a:rPr lang="en-GB" sz="1200" b="1">
                          <a:effectLst/>
                          <a:latin typeface="Calibri" panose="020F0502020204030204" pitchFamily="34" charset="0"/>
                          <a:cs typeface="Calibri" panose="020F0502020204030204" pitchFamily="34" charset="0"/>
                        </a:rPr>
                        <a:t>C</a:t>
                      </a:r>
                      <a:r>
                        <a:rPr lang="en-GB" sz="1200" b="1" baseline="-25000">
                          <a:effectLst/>
                          <a:latin typeface="Calibri" panose="020F0502020204030204" pitchFamily="34" charset="0"/>
                          <a:cs typeface="Calibri" panose="020F0502020204030204" pitchFamily="34" charset="0"/>
                        </a:rPr>
                        <a:t>2</a:t>
                      </a:r>
                      <a:r>
                        <a:rPr lang="en-GB" sz="1200" b="1">
                          <a:effectLst/>
                          <a:latin typeface="Calibri" panose="020F0502020204030204" pitchFamily="34" charset="0"/>
                          <a:cs typeface="Calibri" panose="020F0502020204030204" pitchFamily="34" charset="0"/>
                        </a:rPr>
                        <a:t>F</a:t>
                      </a:r>
                      <a:r>
                        <a:rPr lang="en-GB" sz="1200" b="1" baseline="-25000">
                          <a:effectLst/>
                          <a:latin typeface="Calibri" panose="020F0502020204030204" pitchFamily="34" charset="0"/>
                          <a:cs typeface="Calibri" panose="020F0502020204030204" pitchFamily="34" charset="0"/>
                        </a:rPr>
                        <a:t>6</a:t>
                      </a:r>
                      <a:endParaRPr lang="en-GB" sz="1200" b="1">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a:effectLst/>
                          <a:latin typeface="Calibri" panose="020F0502020204030204" pitchFamily="34" charset="0"/>
                          <a:cs typeface="Calibri" panose="020F0502020204030204" pitchFamily="34" charset="0"/>
                        </a:rPr>
                        <a:t>5.63 [18]</a:t>
                      </a:r>
                      <a:endParaRPr lang="en-GB" sz="1200" b="1">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a:effectLst/>
                          <a:latin typeface="Calibri" panose="020F0502020204030204" pitchFamily="34" charset="0"/>
                          <a:cs typeface="Calibri" panose="020F0502020204030204" pitchFamily="34" charset="0"/>
                        </a:rPr>
                        <a:t>8210 [16]</a:t>
                      </a:r>
                      <a:endParaRPr lang="en-GB" sz="1200" b="1">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a:effectLst/>
                          <a:latin typeface="Calibri" panose="020F0502020204030204" pitchFamily="34" charset="0"/>
                          <a:cs typeface="Calibri" panose="020F0502020204030204" pitchFamily="34" charset="0"/>
                        </a:rPr>
                        <a:t>793 (180-310 nm) [19]</a:t>
                      </a:r>
                      <a:endParaRPr lang="en-GB" sz="1200" b="1">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a:effectLst/>
                          <a:latin typeface="Calibri" panose="020F0502020204030204" pitchFamily="34" charset="0"/>
                          <a:cs typeface="Calibri" panose="020F0502020204030204" pitchFamily="34" charset="0"/>
                        </a:rPr>
                        <a:t>38.1</a:t>
                      </a:r>
                      <a:endParaRPr lang="en-GB" sz="1200" b="1">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a:effectLst/>
                          <a:latin typeface="Calibri" panose="020F0502020204030204" pitchFamily="34" charset="0"/>
                          <a:cs typeface="Calibri" panose="020F0502020204030204" pitchFamily="34" charset="0"/>
                        </a:rPr>
                        <a:t>1762</a:t>
                      </a:r>
                      <a:endParaRPr lang="en-GB" sz="1200" b="1">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a:effectLst/>
                          <a:latin typeface="Calibri" panose="020F0502020204030204" pitchFamily="34" charset="0"/>
                          <a:cs typeface="Calibri" panose="020F0502020204030204" pitchFamily="34" charset="0"/>
                        </a:rPr>
                        <a:t>not applicable</a:t>
                      </a:r>
                      <a:endParaRPr lang="en-GB" sz="1200" b="1">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a:effectLst/>
                          <a:latin typeface="Calibri" panose="020F0502020204030204" pitchFamily="34" charset="0"/>
                          <a:cs typeface="Calibri" panose="020F0502020204030204" pitchFamily="34" charset="0"/>
                        </a:rPr>
                        <a:t>n/a</a:t>
                      </a:r>
                      <a:endParaRPr lang="en-GB" sz="1200" b="1">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extLst>
                  <a:ext uri="{0D108BD9-81ED-4DB2-BD59-A6C34878D82A}">
                    <a16:rowId xmlns:a16="http://schemas.microsoft.com/office/drawing/2014/main" val="2596194458"/>
                  </a:ext>
                </a:extLst>
              </a:tr>
              <a:tr h="214548">
                <a:tc>
                  <a:txBody>
                    <a:bodyPr/>
                    <a:lstStyle/>
                    <a:p>
                      <a:pPr algn="ctr">
                        <a:spcAft>
                          <a:spcPts val="0"/>
                        </a:spcAft>
                        <a:tabLst>
                          <a:tab pos="1170305" algn="l"/>
                        </a:tabLst>
                      </a:pPr>
                      <a:r>
                        <a:rPr lang="en-GB" sz="1200" b="1" dirty="0">
                          <a:solidFill>
                            <a:schemeClr val="bg1"/>
                          </a:solidFill>
                          <a:effectLst/>
                          <a:latin typeface="Calibri" panose="020F0502020204030204" pitchFamily="34" charset="0"/>
                          <a:cs typeface="Calibri" panose="020F0502020204030204" pitchFamily="34" charset="0"/>
                        </a:rPr>
                        <a:t>Lin-C</a:t>
                      </a:r>
                      <a:r>
                        <a:rPr lang="en-GB" sz="1200" b="1" baseline="-25000" dirty="0">
                          <a:solidFill>
                            <a:schemeClr val="bg1"/>
                          </a:solidFill>
                          <a:effectLst/>
                          <a:latin typeface="Calibri" panose="020F0502020204030204" pitchFamily="34" charset="0"/>
                          <a:cs typeface="Calibri" panose="020F0502020204030204" pitchFamily="34" charset="0"/>
                        </a:rPr>
                        <a:t>2</a:t>
                      </a:r>
                      <a:r>
                        <a:rPr lang="en-GB" sz="1200" b="1" dirty="0">
                          <a:solidFill>
                            <a:schemeClr val="bg1"/>
                          </a:solidFill>
                          <a:effectLst/>
                          <a:latin typeface="Calibri" panose="020F0502020204030204" pitchFamily="34" charset="0"/>
                          <a:cs typeface="Calibri" panose="020F0502020204030204" pitchFamily="34" charset="0"/>
                        </a:rPr>
                        <a:t>F</a:t>
                      </a:r>
                      <a:r>
                        <a:rPr lang="en-GB" sz="1200" b="1" baseline="-25000" dirty="0">
                          <a:solidFill>
                            <a:schemeClr val="bg1"/>
                          </a:solidFill>
                          <a:effectLst/>
                          <a:latin typeface="Calibri" panose="020F0502020204030204" pitchFamily="34" charset="0"/>
                          <a:cs typeface="Calibri" panose="020F0502020204030204" pitchFamily="34" charset="0"/>
                        </a:rPr>
                        <a:t>4</a:t>
                      </a:r>
                      <a:r>
                        <a:rPr lang="en-GB" sz="1200" b="1" dirty="0">
                          <a:solidFill>
                            <a:schemeClr val="bg1"/>
                          </a:solidFill>
                          <a:effectLst/>
                          <a:latin typeface="Calibri" panose="020F0502020204030204" pitchFamily="34" charset="0"/>
                          <a:cs typeface="Calibri" panose="020F0502020204030204" pitchFamily="34" charset="0"/>
                        </a:rPr>
                        <a:t>O</a:t>
                      </a:r>
                      <a:endParaRPr lang="en-GB" sz="1200" b="1" dirty="0">
                        <a:solidFill>
                          <a:schemeClr val="bg1"/>
                        </a:solidFill>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solidFill>
                      <a:srgbClr val="FF0000"/>
                    </a:solidFill>
                  </a:tcPr>
                </a:tc>
                <a:tc>
                  <a:txBody>
                    <a:bodyPr/>
                    <a:lstStyle/>
                    <a:p>
                      <a:pPr algn="ctr">
                        <a:spcAft>
                          <a:spcPts val="0"/>
                        </a:spcAft>
                        <a:tabLst>
                          <a:tab pos="1170305" algn="l"/>
                        </a:tabLst>
                      </a:pPr>
                      <a:r>
                        <a:rPr lang="en-GB" sz="1200" b="1">
                          <a:solidFill>
                            <a:srgbClr val="FF0000"/>
                          </a:solidFill>
                          <a:effectLst/>
                          <a:latin typeface="Calibri" panose="020F0502020204030204" pitchFamily="34" charset="0"/>
                          <a:cs typeface="Calibri" panose="020F0502020204030204" pitchFamily="34" charset="0"/>
                        </a:rPr>
                        <a:t>-</a:t>
                      </a:r>
                      <a:endParaRPr lang="en-GB" sz="1200" b="1">
                        <a:solidFill>
                          <a:srgbClr val="FF0000"/>
                        </a:solidFill>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a:solidFill>
                            <a:srgbClr val="FF0000"/>
                          </a:solidFill>
                          <a:effectLst/>
                          <a:latin typeface="Calibri" panose="020F0502020204030204" pitchFamily="34" charset="0"/>
                          <a:cs typeface="Calibri" panose="020F0502020204030204" pitchFamily="34" charset="0"/>
                        </a:rPr>
                        <a:t> </a:t>
                      </a:r>
                      <a:endParaRPr lang="en-GB" sz="1200" b="1">
                        <a:solidFill>
                          <a:srgbClr val="FF0000"/>
                        </a:solidFill>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a:solidFill>
                            <a:srgbClr val="FF0000"/>
                          </a:solidFill>
                          <a:effectLst/>
                          <a:latin typeface="Calibri" panose="020F0502020204030204" pitchFamily="34" charset="0"/>
                          <a:cs typeface="Calibri" panose="020F0502020204030204" pitchFamily="34" charset="0"/>
                        </a:rPr>
                        <a:t> </a:t>
                      </a:r>
                      <a:endParaRPr lang="en-GB" sz="1200" b="1">
                        <a:solidFill>
                          <a:srgbClr val="FF0000"/>
                        </a:solidFill>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a:solidFill>
                            <a:srgbClr val="FF0000"/>
                          </a:solidFill>
                          <a:effectLst/>
                          <a:latin typeface="Calibri" panose="020F0502020204030204" pitchFamily="34" charset="0"/>
                          <a:cs typeface="Calibri" panose="020F0502020204030204" pitchFamily="34" charset="0"/>
                        </a:rPr>
                        <a:t>-</a:t>
                      </a:r>
                      <a:endParaRPr lang="en-GB" sz="1200" b="1">
                        <a:solidFill>
                          <a:srgbClr val="FF0000"/>
                        </a:solidFill>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a:solidFill>
                            <a:srgbClr val="FF0000"/>
                          </a:solidFill>
                          <a:effectLst/>
                          <a:latin typeface="Calibri" panose="020F0502020204030204" pitchFamily="34" charset="0"/>
                          <a:cs typeface="Calibri" panose="020F0502020204030204" pitchFamily="34" charset="0"/>
                        </a:rPr>
                        <a:t> </a:t>
                      </a:r>
                      <a:endParaRPr lang="en-GB" sz="1200" b="1">
                        <a:solidFill>
                          <a:srgbClr val="FF0000"/>
                        </a:solidFill>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a:solidFill>
                            <a:srgbClr val="FF0000"/>
                          </a:solidFill>
                          <a:effectLst/>
                          <a:latin typeface="Calibri" panose="020F0502020204030204" pitchFamily="34" charset="0"/>
                          <a:cs typeface="Calibri" panose="020F0502020204030204" pitchFamily="34" charset="0"/>
                        </a:rPr>
                        <a:t>n/a</a:t>
                      </a:r>
                      <a:endParaRPr lang="en-GB" sz="1200" b="1">
                        <a:solidFill>
                          <a:srgbClr val="FF0000"/>
                        </a:solidFill>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dirty="0">
                          <a:solidFill>
                            <a:srgbClr val="FF0000"/>
                          </a:solidFill>
                          <a:effectLst/>
                          <a:latin typeface="Calibri" panose="020F0502020204030204" pitchFamily="34" charset="0"/>
                          <a:cs typeface="Calibri" panose="020F0502020204030204" pitchFamily="34" charset="0"/>
                        </a:rPr>
                        <a:t>n/a</a:t>
                      </a:r>
                      <a:endParaRPr lang="en-GB" sz="1200" b="1" dirty="0">
                        <a:solidFill>
                          <a:srgbClr val="FF0000"/>
                        </a:solidFill>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extLst>
                  <a:ext uri="{0D108BD9-81ED-4DB2-BD59-A6C34878D82A}">
                    <a16:rowId xmlns:a16="http://schemas.microsoft.com/office/drawing/2014/main" val="1849512649"/>
                  </a:ext>
                </a:extLst>
              </a:tr>
              <a:tr h="293213">
                <a:tc>
                  <a:txBody>
                    <a:bodyPr/>
                    <a:lstStyle/>
                    <a:p>
                      <a:pPr algn="ctr">
                        <a:spcAft>
                          <a:spcPts val="0"/>
                        </a:spcAft>
                        <a:tabLst>
                          <a:tab pos="1170305" algn="l"/>
                        </a:tabLst>
                      </a:pPr>
                      <a:r>
                        <a:rPr lang="en-GB" sz="1200" b="1">
                          <a:solidFill>
                            <a:schemeClr val="bg1"/>
                          </a:solidFill>
                          <a:effectLst/>
                          <a:latin typeface="Calibri" panose="020F0502020204030204" pitchFamily="34" charset="0"/>
                          <a:cs typeface="Calibri" panose="020F0502020204030204" pitchFamily="34" charset="0"/>
                        </a:rPr>
                        <a:t>C</a:t>
                      </a:r>
                      <a:r>
                        <a:rPr lang="en-GB" sz="1200" b="1" baseline="-25000">
                          <a:solidFill>
                            <a:schemeClr val="bg1"/>
                          </a:solidFill>
                          <a:effectLst/>
                          <a:latin typeface="Calibri" panose="020F0502020204030204" pitchFamily="34" charset="0"/>
                          <a:cs typeface="Calibri" panose="020F0502020204030204" pitchFamily="34" charset="0"/>
                        </a:rPr>
                        <a:t>3</a:t>
                      </a:r>
                      <a:r>
                        <a:rPr lang="en-GB" sz="1200" b="1">
                          <a:solidFill>
                            <a:schemeClr val="bg1"/>
                          </a:solidFill>
                          <a:effectLst/>
                          <a:latin typeface="Calibri" panose="020F0502020204030204" pitchFamily="34" charset="0"/>
                          <a:cs typeface="Calibri" panose="020F0502020204030204" pitchFamily="34" charset="0"/>
                        </a:rPr>
                        <a:t>F</a:t>
                      </a:r>
                      <a:r>
                        <a:rPr lang="en-GB" sz="1200" b="1" baseline="-25000">
                          <a:solidFill>
                            <a:schemeClr val="bg1"/>
                          </a:solidFill>
                          <a:effectLst/>
                          <a:latin typeface="Calibri" panose="020F0502020204030204" pitchFamily="34" charset="0"/>
                          <a:cs typeface="Calibri" panose="020F0502020204030204" pitchFamily="34" charset="0"/>
                        </a:rPr>
                        <a:t>8</a:t>
                      </a:r>
                      <a:endParaRPr lang="en-GB" sz="1200" b="1">
                        <a:solidFill>
                          <a:schemeClr val="bg1"/>
                        </a:solidFill>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a:effectLst/>
                          <a:latin typeface="Calibri" panose="020F0502020204030204" pitchFamily="34" charset="0"/>
                          <a:cs typeface="Calibri" panose="020F0502020204030204" pitchFamily="34" charset="0"/>
                        </a:rPr>
                        <a:t>7.75 [18]</a:t>
                      </a:r>
                      <a:endParaRPr lang="en-GB" sz="1200" b="1">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a:effectLst/>
                          <a:latin typeface="Calibri" panose="020F0502020204030204" pitchFamily="34" charset="0"/>
                          <a:cs typeface="Calibri" panose="020F0502020204030204" pitchFamily="34" charset="0"/>
                        </a:rPr>
                        <a:t>6640 [16]</a:t>
                      </a:r>
                      <a:endParaRPr lang="en-GB" sz="1200" b="1">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a:effectLst/>
                          <a:latin typeface="Calibri" panose="020F0502020204030204" pitchFamily="34" charset="0"/>
                          <a:cs typeface="Calibri" panose="020F0502020204030204" pitchFamily="34" charset="0"/>
                        </a:rPr>
                        <a:t>1180 (250 nm) [16]</a:t>
                      </a:r>
                      <a:endParaRPr lang="en-GB" sz="1200" b="1">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a:effectLst/>
                          <a:latin typeface="Calibri" panose="020F0502020204030204" pitchFamily="34" charset="0"/>
                          <a:cs typeface="Calibri" panose="020F0502020204030204" pitchFamily="34" charset="0"/>
                        </a:rPr>
                        <a:t>21.4</a:t>
                      </a:r>
                      <a:endParaRPr lang="en-GB" sz="1200" b="1">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a:effectLst/>
                          <a:latin typeface="Calibri" panose="020F0502020204030204" pitchFamily="34" charset="0"/>
                          <a:cs typeface="Calibri" panose="020F0502020204030204" pitchFamily="34" charset="0"/>
                        </a:rPr>
                        <a:t>1099</a:t>
                      </a:r>
                      <a:endParaRPr lang="en-GB" sz="1200" b="1">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a:effectLst/>
                          <a:latin typeface="Calibri" panose="020F0502020204030204" pitchFamily="34" charset="0"/>
                          <a:cs typeface="Calibri" panose="020F0502020204030204" pitchFamily="34" charset="0"/>
                        </a:rPr>
                        <a:t>not applicable</a:t>
                      </a:r>
                      <a:endParaRPr lang="en-GB" sz="1200" b="1">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dirty="0">
                          <a:effectLst/>
                          <a:latin typeface="Calibri" panose="020F0502020204030204" pitchFamily="34" charset="0"/>
                          <a:cs typeface="Calibri" panose="020F0502020204030204" pitchFamily="34" charset="0"/>
                        </a:rPr>
                        <a:t>n/a</a:t>
                      </a:r>
                      <a:endParaRPr lang="en-GB" sz="1200" b="1"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extLst>
                  <a:ext uri="{0D108BD9-81ED-4DB2-BD59-A6C34878D82A}">
                    <a16:rowId xmlns:a16="http://schemas.microsoft.com/office/drawing/2014/main" val="4075159149"/>
                  </a:ext>
                </a:extLst>
              </a:tr>
              <a:tr h="214787">
                <a:tc>
                  <a:txBody>
                    <a:bodyPr/>
                    <a:lstStyle/>
                    <a:p>
                      <a:pPr algn="ctr">
                        <a:spcAft>
                          <a:spcPts val="0"/>
                        </a:spcAft>
                        <a:tabLst>
                          <a:tab pos="1170305" algn="l"/>
                        </a:tabLst>
                      </a:pPr>
                      <a:r>
                        <a:rPr lang="en-GB" sz="1200" b="1" dirty="0">
                          <a:solidFill>
                            <a:schemeClr val="bg1"/>
                          </a:solidFill>
                          <a:effectLst/>
                          <a:latin typeface="Calibri" panose="020F0502020204030204" pitchFamily="34" charset="0"/>
                          <a:cs typeface="Calibri" panose="020F0502020204030204" pitchFamily="34" charset="0"/>
                        </a:rPr>
                        <a:t>Lin-C</a:t>
                      </a:r>
                      <a:r>
                        <a:rPr lang="en-GB" sz="1200" b="1" baseline="-25000" dirty="0">
                          <a:solidFill>
                            <a:schemeClr val="bg1"/>
                          </a:solidFill>
                          <a:effectLst/>
                          <a:latin typeface="Calibri" panose="020F0502020204030204" pitchFamily="34" charset="0"/>
                          <a:cs typeface="Calibri" panose="020F0502020204030204" pitchFamily="34" charset="0"/>
                        </a:rPr>
                        <a:t>3</a:t>
                      </a:r>
                      <a:r>
                        <a:rPr lang="en-GB" sz="1200" b="1" dirty="0">
                          <a:solidFill>
                            <a:schemeClr val="bg1"/>
                          </a:solidFill>
                          <a:effectLst/>
                          <a:latin typeface="Calibri" panose="020F0502020204030204" pitchFamily="34" charset="0"/>
                          <a:cs typeface="Calibri" panose="020F0502020204030204" pitchFamily="34" charset="0"/>
                        </a:rPr>
                        <a:t>F</a:t>
                      </a:r>
                      <a:r>
                        <a:rPr lang="en-GB" sz="1200" b="1" baseline="-25000" dirty="0">
                          <a:solidFill>
                            <a:schemeClr val="bg1"/>
                          </a:solidFill>
                          <a:effectLst/>
                          <a:latin typeface="Calibri" panose="020F0502020204030204" pitchFamily="34" charset="0"/>
                          <a:cs typeface="Calibri" panose="020F0502020204030204" pitchFamily="34" charset="0"/>
                        </a:rPr>
                        <a:t>6</a:t>
                      </a:r>
                      <a:r>
                        <a:rPr lang="en-GB" sz="1200" b="1" dirty="0">
                          <a:solidFill>
                            <a:schemeClr val="bg1"/>
                          </a:solidFill>
                          <a:effectLst/>
                          <a:latin typeface="Calibri" panose="020F0502020204030204" pitchFamily="34" charset="0"/>
                          <a:cs typeface="Calibri" panose="020F0502020204030204" pitchFamily="34" charset="0"/>
                        </a:rPr>
                        <a:t>O</a:t>
                      </a:r>
                      <a:endParaRPr lang="en-GB" sz="1200" b="1" dirty="0">
                        <a:solidFill>
                          <a:schemeClr val="bg1"/>
                        </a:solidFill>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solidFill>
                      <a:srgbClr val="FF0000"/>
                    </a:solidFill>
                  </a:tcPr>
                </a:tc>
                <a:tc>
                  <a:txBody>
                    <a:bodyPr/>
                    <a:lstStyle/>
                    <a:p>
                      <a:pPr algn="ctr">
                        <a:spcAft>
                          <a:spcPts val="0"/>
                        </a:spcAft>
                        <a:tabLst>
                          <a:tab pos="1170305" algn="l"/>
                        </a:tabLst>
                      </a:pPr>
                      <a:r>
                        <a:rPr lang="en-GB" sz="1200" b="1">
                          <a:solidFill>
                            <a:srgbClr val="FF0000"/>
                          </a:solidFill>
                          <a:effectLst/>
                          <a:latin typeface="Calibri" panose="020F0502020204030204" pitchFamily="34" charset="0"/>
                          <a:cs typeface="Calibri" panose="020F0502020204030204" pitchFamily="34" charset="0"/>
                        </a:rPr>
                        <a:t>-</a:t>
                      </a:r>
                      <a:endParaRPr lang="en-GB" sz="1200" b="1">
                        <a:solidFill>
                          <a:srgbClr val="FF0000"/>
                        </a:solidFill>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a:solidFill>
                            <a:srgbClr val="FF0000"/>
                          </a:solidFill>
                          <a:effectLst/>
                          <a:latin typeface="Calibri" panose="020F0502020204030204" pitchFamily="34" charset="0"/>
                          <a:cs typeface="Calibri" panose="020F0502020204030204" pitchFamily="34" charset="0"/>
                        </a:rPr>
                        <a:t> </a:t>
                      </a:r>
                      <a:endParaRPr lang="en-GB" sz="1200" b="1">
                        <a:solidFill>
                          <a:srgbClr val="FF0000"/>
                        </a:solidFill>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a:solidFill>
                            <a:srgbClr val="FF0000"/>
                          </a:solidFill>
                          <a:effectLst/>
                          <a:latin typeface="Calibri" panose="020F0502020204030204" pitchFamily="34" charset="0"/>
                          <a:cs typeface="Calibri" panose="020F0502020204030204" pitchFamily="34" charset="0"/>
                        </a:rPr>
                        <a:t> </a:t>
                      </a:r>
                      <a:endParaRPr lang="en-GB" sz="1200" b="1">
                        <a:solidFill>
                          <a:srgbClr val="FF0000"/>
                        </a:solidFill>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a:solidFill>
                            <a:srgbClr val="FF0000"/>
                          </a:solidFill>
                          <a:effectLst/>
                          <a:latin typeface="Calibri" panose="020F0502020204030204" pitchFamily="34" charset="0"/>
                          <a:cs typeface="Calibri" panose="020F0502020204030204" pitchFamily="34" charset="0"/>
                        </a:rPr>
                        <a:t>-</a:t>
                      </a:r>
                      <a:endParaRPr lang="en-GB" sz="1200" b="1">
                        <a:solidFill>
                          <a:srgbClr val="FF0000"/>
                        </a:solidFill>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a:solidFill>
                            <a:srgbClr val="FF0000"/>
                          </a:solidFill>
                          <a:effectLst/>
                          <a:latin typeface="Calibri" panose="020F0502020204030204" pitchFamily="34" charset="0"/>
                          <a:cs typeface="Calibri" panose="020F0502020204030204" pitchFamily="34" charset="0"/>
                        </a:rPr>
                        <a:t> </a:t>
                      </a:r>
                      <a:endParaRPr lang="en-GB" sz="1200" b="1">
                        <a:solidFill>
                          <a:srgbClr val="FF0000"/>
                        </a:solidFill>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a:solidFill>
                            <a:srgbClr val="FF0000"/>
                          </a:solidFill>
                          <a:effectLst/>
                          <a:latin typeface="Calibri" panose="020F0502020204030204" pitchFamily="34" charset="0"/>
                          <a:cs typeface="Calibri" panose="020F0502020204030204" pitchFamily="34" charset="0"/>
                        </a:rPr>
                        <a:t>n/a</a:t>
                      </a:r>
                      <a:endParaRPr lang="en-GB" sz="1200" b="1">
                        <a:solidFill>
                          <a:srgbClr val="FF0000"/>
                        </a:solidFill>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dirty="0">
                          <a:solidFill>
                            <a:srgbClr val="FF0000"/>
                          </a:solidFill>
                          <a:effectLst/>
                          <a:latin typeface="Calibri" panose="020F0502020204030204" pitchFamily="34" charset="0"/>
                          <a:cs typeface="Calibri" panose="020F0502020204030204" pitchFamily="34" charset="0"/>
                        </a:rPr>
                        <a:t>n/a</a:t>
                      </a:r>
                      <a:endParaRPr lang="en-GB" sz="1200" b="1" dirty="0">
                        <a:solidFill>
                          <a:srgbClr val="FF0000"/>
                        </a:solidFill>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extLst>
                  <a:ext uri="{0D108BD9-81ED-4DB2-BD59-A6C34878D82A}">
                    <a16:rowId xmlns:a16="http://schemas.microsoft.com/office/drawing/2014/main" val="2954698347"/>
                  </a:ext>
                </a:extLst>
              </a:tr>
              <a:tr h="293213">
                <a:tc>
                  <a:txBody>
                    <a:bodyPr/>
                    <a:lstStyle/>
                    <a:p>
                      <a:pPr algn="ctr">
                        <a:spcAft>
                          <a:spcPts val="0"/>
                        </a:spcAft>
                        <a:tabLst>
                          <a:tab pos="1170305" algn="l"/>
                        </a:tabLst>
                      </a:pPr>
                      <a:r>
                        <a:rPr lang="en-GB" sz="1200" b="1">
                          <a:solidFill>
                            <a:schemeClr val="bg1"/>
                          </a:solidFill>
                          <a:effectLst/>
                          <a:latin typeface="Calibri" panose="020F0502020204030204" pitchFamily="34" charset="0"/>
                          <a:cs typeface="Calibri" panose="020F0502020204030204" pitchFamily="34" charset="0"/>
                        </a:rPr>
                        <a:t>C</a:t>
                      </a:r>
                      <a:r>
                        <a:rPr lang="en-GB" sz="1200" b="1" baseline="-25000">
                          <a:solidFill>
                            <a:schemeClr val="bg1"/>
                          </a:solidFill>
                          <a:effectLst/>
                          <a:latin typeface="Calibri" panose="020F0502020204030204" pitchFamily="34" charset="0"/>
                          <a:cs typeface="Calibri" panose="020F0502020204030204" pitchFamily="34" charset="0"/>
                        </a:rPr>
                        <a:t>4</a:t>
                      </a:r>
                      <a:r>
                        <a:rPr lang="en-GB" sz="1200" b="1">
                          <a:solidFill>
                            <a:schemeClr val="bg1"/>
                          </a:solidFill>
                          <a:effectLst/>
                          <a:latin typeface="Calibri" panose="020F0502020204030204" pitchFamily="34" charset="0"/>
                          <a:cs typeface="Calibri" panose="020F0502020204030204" pitchFamily="34" charset="0"/>
                        </a:rPr>
                        <a:t>F</a:t>
                      </a:r>
                      <a:r>
                        <a:rPr lang="en-GB" sz="1200" b="1" baseline="-25000">
                          <a:solidFill>
                            <a:schemeClr val="bg1"/>
                          </a:solidFill>
                          <a:effectLst/>
                          <a:latin typeface="Calibri" panose="020F0502020204030204" pitchFamily="34" charset="0"/>
                          <a:cs typeface="Calibri" panose="020F0502020204030204" pitchFamily="34" charset="0"/>
                        </a:rPr>
                        <a:t>10</a:t>
                      </a:r>
                      <a:endParaRPr lang="en-GB" sz="1200" b="1">
                        <a:solidFill>
                          <a:schemeClr val="bg1"/>
                        </a:solidFill>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a:effectLst/>
                          <a:latin typeface="Calibri" panose="020F0502020204030204" pitchFamily="34" charset="0"/>
                          <a:cs typeface="Calibri" panose="020F0502020204030204" pitchFamily="34" charset="0"/>
                        </a:rPr>
                        <a:t>9.97 [18]</a:t>
                      </a:r>
                      <a:endParaRPr lang="en-GB" sz="1200" b="1">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a:effectLst/>
                          <a:latin typeface="Calibri" panose="020F0502020204030204" pitchFamily="34" charset="0"/>
                          <a:cs typeface="Calibri" panose="020F0502020204030204" pitchFamily="34" charset="0"/>
                        </a:rPr>
                        <a:t>6870 [16]</a:t>
                      </a:r>
                      <a:endParaRPr lang="en-GB" sz="1200" b="1">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a:effectLst/>
                          <a:latin typeface="Calibri" panose="020F0502020204030204" pitchFamily="34" charset="0"/>
                          <a:cs typeface="Calibri" panose="020F0502020204030204" pitchFamily="34" charset="0"/>
                        </a:rPr>
                        <a:t>1450 (250 nm) [16]</a:t>
                      </a:r>
                      <a:endParaRPr lang="en-GB" sz="1200" b="1">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a:effectLst/>
                          <a:latin typeface="Calibri" panose="020F0502020204030204" pitchFamily="34" charset="0"/>
                          <a:cs typeface="Calibri" panose="020F0502020204030204" pitchFamily="34" charset="0"/>
                        </a:rPr>
                        <a:t>16.3</a:t>
                      </a:r>
                      <a:endParaRPr lang="en-GB" sz="1200" b="1">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a:effectLst/>
                          <a:latin typeface="Calibri" panose="020F0502020204030204" pitchFamily="34" charset="0"/>
                          <a:cs typeface="Calibri" panose="020F0502020204030204" pitchFamily="34" charset="0"/>
                        </a:rPr>
                        <a:t>1119</a:t>
                      </a:r>
                      <a:endParaRPr lang="en-GB" sz="1200" b="1">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a:effectLst/>
                          <a:latin typeface="Calibri" panose="020F0502020204030204" pitchFamily="34" charset="0"/>
                          <a:cs typeface="Calibri" panose="020F0502020204030204" pitchFamily="34" charset="0"/>
                        </a:rPr>
                        <a:t>100</a:t>
                      </a:r>
                      <a:endParaRPr lang="en-GB" sz="1200" b="1">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dirty="0">
                          <a:effectLst/>
                          <a:latin typeface="Calibri" panose="020F0502020204030204" pitchFamily="34" charset="0"/>
                          <a:cs typeface="Calibri" panose="020F0502020204030204" pitchFamily="34" charset="0"/>
                        </a:rPr>
                        <a:t>6849</a:t>
                      </a:r>
                      <a:endParaRPr lang="en-GB" sz="1200" b="1"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extLst>
                  <a:ext uri="{0D108BD9-81ED-4DB2-BD59-A6C34878D82A}">
                    <a16:rowId xmlns:a16="http://schemas.microsoft.com/office/drawing/2014/main" val="1236292860"/>
                  </a:ext>
                </a:extLst>
              </a:tr>
              <a:tr h="1172851">
                <a:tc>
                  <a:txBody>
                    <a:bodyPr/>
                    <a:lstStyle/>
                    <a:p>
                      <a:pPr algn="ctr">
                        <a:spcAft>
                          <a:spcPts val="0"/>
                        </a:spcAft>
                        <a:tabLst>
                          <a:tab pos="1170305" algn="l"/>
                        </a:tabLst>
                      </a:pPr>
                      <a:endParaRPr lang="en-GB" sz="1200" b="1" dirty="0" smtClean="0">
                        <a:solidFill>
                          <a:schemeClr val="bg1"/>
                        </a:solidFill>
                        <a:effectLst/>
                        <a:latin typeface="Calibri" panose="020F0502020204030204" pitchFamily="34" charset="0"/>
                        <a:cs typeface="Calibri" panose="020F0502020204030204" pitchFamily="34" charset="0"/>
                      </a:endParaRPr>
                    </a:p>
                    <a:p>
                      <a:pPr algn="ctr">
                        <a:spcAft>
                          <a:spcPts val="0"/>
                        </a:spcAft>
                        <a:tabLst>
                          <a:tab pos="1170305" algn="l"/>
                        </a:tabLst>
                      </a:pPr>
                      <a:r>
                        <a:rPr lang="en-GB" sz="1200" b="1" dirty="0" smtClean="0">
                          <a:solidFill>
                            <a:schemeClr val="bg1"/>
                          </a:solidFill>
                          <a:effectLst/>
                          <a:latin typeface="Calibri" panose="020F0502020204030204" pitchFamily="34" charset="0"/>
                          <a:cs typeface="Calibri" panose="020F0502020204030204" pitchFamily="34" charset="0"/>
                        </a:rPr>
                        <a:t>Lin-C</a:t>
                      </a:r>
                      <a:r>
                        <a:rPr lang="en-GB" sz="1200" b="1" baseline="-25000" dirty="0" smtClean="0">
                          <a:solidFill>
                            <a:schemeClr val="bg1"/>
                          </a:solidFill>
                          <a:effectLst/>
                          <a:latin typeface="Calibri" panose="020F0502020204030204" pitchFamily="34" charset="0"/>
                          <a:cs typeface="Calibri" panose="020F0502020204030204" pitchFamily="34" charset="0"/>
                        </a:rPr>
                        <a:t>4</a:t>
                      </a:r>
                      <a:r>
                        <a:rPr lang="en-GB" sz="1200" b="1" dirty="0" smtClean="0">
                          <a:solidFill>
                            <a:schemeClr val="bg1"/>
                          </a:solidFill>
                          <a:effectLst/>
                          <a:latin typeface="Calibri" panose="020F0502020204030204" pitchFamily="34" charset="0"/>
                          <a:cs typeface="Calibri" panose="020F0502020204030204" pitchFamily="34" charset="0"/>
                        </a:rPr>
                        <a:t>F</a:t>
                      </a:r>
                      <a:r>
                        <a:rPr lang="en-GB" sz="1200" b="1" baseline="-25000" dirty="0" smtClean="0">
                          <a:solidFill>
                            <a:schemeClr val="bg1"/>
                          </a:solidFill>
                          <a:effectLst/>
                          <a:latin typeface="Calibri" panose="020F0502020204030204" pitchFamily="34" charset="0"/>
                          <a:cs typeface="Calibri" panose="020F0502020204030204" pitchFamily="34" charset="0"/>
                        </a:rPr>
                        <a:t>8</a:t>
                      </a:r>
                      <a:r>
                        <a:rPr lang="en-GB" sz="1200" b="1" dirty="0" smtClean="0">
                          <a:solidFill>
                            <a:schemeClr val="bg1"/>
                          </a:solidFill>
                          <a:effectLst/>
                          <a:latin typeface="Calibri" panose="020F0502020204030204" pitchFamily="34" charset="0"/>
                          <a:cs typeface="Calibri" panose="020F0502020204030204" pitchFamily="34" charset="0"/>
                        </a:rPr>
                        <a:t>O</a:t>
                      </a:r>
                      <a:endParaRPr lang="en-GB" sz="1200" b="1" dirty="0">
                        <a:solidFill>
                          <a:schemeClr val="bg1"/>
                        </a:solidFill>
                        <a:effectLst/>
                        <a:latin typeface="Calibri" panose="020F0502020204030204" pitchFamily="34" charset="0"/>
                        <a:cs typeface="Calibri" panose="020F0502020204030204" pitchFamily="34" charset="0"/>
                      </a:endParaRPr>
                    </a:p>
                    <a:p>
                      <a:pPr algn="ctr">
                        <a:spcAft>
                          <a:spcPts val="0"/>
                        </a:spcAft>
                        <a:tabLst>
                          <a:tab pos="1170305" algn="l"/>
                        </a:tabLst>
                      </a:pPr>
                      <a:r>
                        <a:rPr lang="en-GB" sz="1200" b="1" dirty="0">
                          <a:solidFill>
                            <a:schemeClr val="bg1"/>
                          </a:solidFill>
                          <a:effectLst/>
                          <a:latin typeface="Calibri" panose="020F0502020204030204" pitchFamily="34" charset="0"/>
                          <a:cs typeface="Calibri" panose="020F0502020204030204" pitchFamily="34" charset="0"/>
                        </a:rPr>
                        <a:t>(Non-cyclic</a:t>
                      </a:r>
                    </a:p>
                    <a:p>
                      <a:pPr algn="ctr">
                        <a:spcAft>
                          <a:spcPts val="0"/>
                        </a:spcAft>
                        <a:tabLst>
                          <a:tab pos="1170305" algn="l"/>
                        </a:tabLst>
                      </a:pPr>
                      <a:r>
                        <a:rPr lang="en-GB" sz="1200" b="1" dirty="0">
                          <a:solidFill>
                            <a:schemeClr val="bg1"/>
                          </a:solidFill>
                          <a:effectLst/>
                          <a:latin typeface="Calibri" panose="020F0502020204030204" pitchFamily="34" charset="0"/>
                          <a:cs typeface="Calibri" panose="020F0502020204030204" pitchFamily="34" charset="0"/>
                        </a:rPr>
                        <a:t>C</a:t>
                      </a:r>
                      <a:r>
                        <a:rPr lang="en-GB" sz="1200" b="1" baseline="-25000" dirty="0">
                          <a:solidFill>
                            <a:schemeClr val="bg1"/>
                          </a:solidFill>
                          <a:effectLst/>
                          <a:latin typeface="Calibri" panose="020F0502020204030204" pitchFamily="34" charset="0"/>
                          <a:cs typeface="Calibri" panose="020F0502020204030204" pitchFamily="34" charset="0"/>
                        </a:rPr>
                        <a:t>4</a:t>
                      </a:r>
                      <a:r>
                        <a:rPr lang="en-GB" sz="1200" b="1" dirty="0">
                          <a:solidFill>
                            <a:schemeClr val="bg1"/>
                          </a:solidFill>
                          <a:effectLst/>
                          <a:latin typeface="Calibri" panose="020F0502020204030204" pitchFamily="34" charset="0"/>
                          <a:cs typeface="Calibri" panose="020F0502020204030204" pitchFamily="34" charset="0"/>
                        </a:rPr>
                        <a:t>F</a:t>
                      </a:r>
                      <a:r>
                        <a:rPr lang="en-GB" sz="1200" b="1" baseline="-25000" dirty="0">
                          <a:solidFill>
                            <a:schemeClr val="bg1"/>
                          </a:solidFill>
                          <a:effectLst/>
                          <a:latin typeface="Calibri" panose="020F0502020204030204" pitchFamily="34" charset="0"/>
                          <a:cs typeface="Calibri" panose="020F0502020204030204" pitchFamily="34" charset="0"/>
                        </a:rPr>
                        <a:t>8</a:t>
                      </a:r>
                      <a:r>
                        <a:rPr lang="en-GB" sz="1200" b="1" dirty="0">
                          <a:solidFill>
                            <a:schemeClr val="bg1"/>
                          </a:solidFill>
                          <a:effectLst/>
                          <a:latin typeface="Calibri" panose="020F0502020204030204" pitchFamily="34" charset="0"/>
                          <a:cs typeface="Calibri" panose="020F0502020204030204" pitchFamily="34" charset="0"/>
                        </a:rPr>
                        <a:t>O)*</a:t>
                      </a:r>
                      <a:endParaRPr lang="en-GB" sz="1200" b="1" dirty="0">
                        <a:solidFill>
                          <a:schemeClr val="bg1"/>
                        </a:solidFill>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solidFill>
                      <a:srgbClr val="FF0000"/>
                    </a:solidFill>
                  </a:tcPr>
                </a:tc>
                <a:tc>
                  <a:txBody>
                    <a:bodyPr/>
                    <a:lstStyle/>
                    <a:p>
                      <a:pPr algn="ctr">
                        <a:spcAft>
                          <a:spcPts val="0"/>
                        </a:spcAft>
                        <a:tabLst>
                          <a:tab pos="1170305" algn="l"/>
                        </a:tabLst>
                      </a:pPr>
                      <a:endParaRPr lang="en-GB" sz="1200" b="1" dirty="0" smtClean="0">
                        <a:solidFill>
                          <a:srgbClr val="FF0000"/>
                        </a:solidFill>
                        <a:effectLst/>
                        <a:latin typeface="Calibri" panose="020F0502020204030204" pitchFamily="34" charset="0"/>
                        <a:cs typeface="Calibri" panose="020F0502020204030204" pitchFamily="34" charset="0"/>
                      </a:endParaRPr>
                    </a:p>
                    <a:p>
                      <a:pPr algn="ctr">
                        <a:spcAft>
                          <a:spcPts val="0"/>
                        </a:spcAft>
                        <a:tabLst>
                          <a:tab pos="1170305" algn="l"/>
                        </a:tabLst>
                      </a:pPr>
                      <a:endParaRPr lang="en-GB" sz="1200" b="1" dirty="0" smtClean="0">
                        <a:solidFill>
                          <a:srgbClr val="FF0000"/>
                        </a:solidFill>
                        <a:effectLst/>
                        <a:latin typeface="Calibri" panose="020F0502020204030204" pitchFamily="34" charset="0"/>
                        <a:cs typeface="Calibri" panose="020F0502020204030204" pitchFamily="34" charset="0"/>
                      </a:endParaRPr>
                    </a:p>
                    <a:p>
                      <a:pPr algn="ctr">
                        <a:spcAft>
                          <a:spcPts val="0"/>
                        </a:spcAft>
                        <a:tabLst>
                          <a:tab pos="1170305" algn="l"/>
                        </a:tabLst>
                      </a:pPr>
                      <a:r>
                        <a:rPr lang="en-GB" sz="1200" b="1" dirty="0" smtClean="0">
                          <a:solidFill>
                            <a:srgbClr val="FF0000"/>
                          </a:solidFill>
                          <a:effectLst/>
                          <a:latin typeface="Calibri" panose="020F0502020204030204" pitchFamily="34" charset="0"/>
                          <a:cs typeface="Calibri" panose="020F0502020204030204" pitchFamily="34" charset="0"/>
                        </a:rPr>
                        <a:t> </a:t>
                      </a:r>
                      <a:r>
                        <a:rPr lang="en-GB" sz="1200" b="1" dirty="0">
                          <a:solidFill>
                            <a:srgbClr val="FF0000"/>
                          </a:solidFill>
                          <a:effectLst/>
                          <a:latin typeface="Calibri" panose="020F0502020204030204" pitchFamily="34" charset="0"/>
                          <a:cs typeface="Calibri" panose="020F0502020204030204" pitchFamily="34" charset="0"/>
                        </a:rPr>
                        <a:t>9.5</a:t>
                      </a:r>
                    </a:p>
                    <a:p>
                      <a:pPr algn="ctr">
                        <a:spcAft>
                          <a:spcPts val="0"/>
                        </a:spcAft>
                        <a:tabLst>
                          <a:tab pos="1170305" algn="l"/>
                        </a:tabLst>
                      </a:pPr>
                      <a:r>
                        <a:rPr lang="en-GB" sz="1200" b="1" dirty="0">
                          <a:solidFill>
                            <a:srgbClr val="FF0000"/>
                          </a:solidFill>
                          <a:effectLst/>
                          <a:latin typeface="Calibri" panose="020F0502020204030204" pitchFamily="34" charset="0"/>
                          <a:cs typeface="Calibri" panose="020F0502020204030204" pitchFamily="34" charset="0"/>
                        </a:rPr>
                        <a:t>(est.)</a:t>
                      </a:r>
                    </a:p>
                    <a:p>
                      <a:pPr algn="ctr">
                        <a:spcAft>
                          <a:spcPts val="0"/>
                        </a:spcAft>
                        <a:tabLst>
                          <a:tab pos="1170305" algn="l"/>
                        </a:tabLst>
                      </a:pPr>
                      <a:r>
                        <a:rPr lang="en-GB" sz="1200" b="1" dirty="0">
                          <a:solidFill>
                            <a:srgbClr val="FF0000"/>
                          </a:solidFill>
                          <a:effectLst/>
                          <a:latin typeface="Calibri" panose="020F0502020204030204" pitchFamily="34" charset="0"/>
                          <a:cs typeface="Calibri" panose="020F0502020204030204" pitchFamily="34" charset="0"/>
                        </a:rPr>
                        <a:t> </a:t>
                      </a:r>
                      <a:endParaRPr lang="en-GB" sz="1200" b="1" dirty="0">
                        <a:solidFill>
                          <a:srgbClr val="FF0000"/>
                        </a:solidFill>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a:solidFill>
                            <a:srgbClr val="FF0000"/>
                          </a:solidFill>
                          <a:effectLst/>
                          <a:latin typeface="Calibri" panose="020F0502020204030204" pitchFamily="34" charset="0"/>
                          <a:cs typeface="Calibri" panose="020F0502020204030204" pitchFamily="34" charset="0"/>
                        </a:rPr>
                        <a:t>Probably </a:t>
                      </a:r>
                    </a:p>
                    <a:p>
                      <a:pPr algn="ctr">
                        <a:spcAft>
                          <a:spcPts val="0"/>
                        </a:spcAft>
                        <a:tabLst>
                          <a:tab pos="1170305" algn="l"/>
                        </a:tabLst>
                      </a:pPr>
                      <a:r>
                        <a:rPr lang="en-GB" sz="1200" b="1">
                          <a:solidFill>
                            <a:srgbClr val="FF0000"/>
                          </a:solidFill>
                          <a:effectLst/>
                          <a:latin typeface="Calibri" panose="020F0502020204030204" pitchFamily="34" charset="0"/>
                          <a:cs typeface="Calibri" panose="020F0502020204030204" pitchFamily="34" charset="0"/>
                        </a:rPr>
                        <a:t>&lt; 1</a:t>
                      </a:r>
                    </a:p>
                    <a:p>
                      <a:pPr algn="ctr">
                        <a:spcAft>
                          <a:spcPts val="0"/>
                        </a:spcAft>
                        <a:tabLst>
                          <a:tab pos="1170305" algn="l"/>
                        </a:tabLst>
                      </a:pPr>
                      <a:r>
                        <a:rPr lang="en-GB" sz="1200" b="1">
                          <a:solidFill>
                            <a:srgbClr val="FF0000"/>
                          </a:solidFill>
                          <a:effectLst/>
                          <a:latin typeface="Calibri" panose="020F0502020204030204" pitchFamily="34" charset="0"/>
                          <a:cs typeface="Calibri" panose="020F0502020204030204" pitchFamily="34" charset="0"/>
                        </a:rPr>
                        <a:t>(NOVEC 5110</a:t>
                      </a:r>
                    </a:p>
                    <a:p>
                      <a:pPr algn="ctr">
                        <a:spcAft>
                          <a:spcPts val="0"/>
                        </a:spcAft>
                        <a:tabLst>
                          <a:tab pos="1170305" algn="l"/>
                        </a:tabLst>
                      </a:pPr>
                      <a:r>
                        <a:rPr lang="en-GB" sz="1200" b="1">
                          <a:solidFill>
                            <a:srgbClr val="FF0000"/>
                          </a:solidFill>
                          <a:effectLst/>
                          <a:latin typeface="Calibri" panose="020F0502020204030204" pitchFamily="34" charset="0"/>
                          <a:cs typeface="Calibri" panose="020F0502020204030204" pitchFamily="34" charset="0"/>
                        </a:rPr>
                        <a:t>Analogy)</a:t>
                      </a:r>
                      <a:endParaRPr lang="en-GB" sz="1200" b="1">
                        <a:solidFill>
                          <a:srgbClr val="FF0000"/>
                        </a:solidFill>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a:solidFill>
                            <a:srgbClr val="FF0000"/>
                          </a:solidFill>
                          <a:effectLst/>
                          <a:latin typeface="Calibri" panose="020F0502020204030204" pitchFamily="34" charset="0"/>
                          <a:cs typeface="Calibri" panose="020F0502020204030204" pitchFamily="34" charset="0"/>
                        </a:rPr>
                        <a:t> 1380 @ 400nm</a:t>
                      </a:r>
                    </a:p>
                    <a:p>
                      <a:pPr algn="ctr">
                        <a:spcAft>
                          <a:spcPts val="0"/>
                        </a:spcAft>
                        <a:tabLst>
                          <a:tab pos="1170305" algn="l"/>
                        </a:tabLst>
                      </a:pPr>
                      <a:r>
                        <a:rPr lang="en-GB" sz="1200" b="1">
                          <a:solidFill>
                            <a:srgbClr val="FF0000"/>
                          </a:solidFill>
                          <a:effectLst/>
                          <a:latin typeface="Calibri" panose="020F0502020204030204" pitchFamily="34" charset="0"/>
                          <a:cs typeface="Calibri" panose="020F0502020204030204" pitchFamily="34" charset="0"/>
                        </a:rPr>
                        <a:t>(based on 3M PFG-3480 c-C</a:t>
                      </a:r>
                      <a:r>
                        <a:rPr lang="en-GB" sz="1200" b="1" baseline="-25000">
                          <a:solidFill>
                            <a:srgbClr val="FF0000"/>
                          </a:solidFill>
                          <a:effectLst/>
                          <a:latin typeface="Calibri" panose="020F0502020204030204" pitchFamily="34" charset="0"/>
                          <a:cs typeface="Calibri" panose="020F0502020204030204" pitchFamily="34" charset="0"/>
                        </a:rPr>
                        <a:t>4</a:t>
                      </a:r>
                      <a:r>
                        <a:rPr lang="en-GB" sz="1200" b="1">
                          <a:solidFill>
                            <a:srgbClr val="FF0000"/>
                          </a:solidFill>
                          <a:effectLst/>
                          <a:latin typeface="Calibri" panose="020F0502020204030204" pitchFamily="34" charset="0"/>
                          <a:cs typeface="Calibri" panose="020F0502020204030204" pitchFamily="34" charset="0"/>
                        </a:rPr>
                        <a:t>F</a:t>
                      </a:r>
                      <a:r>
                        <a:rPr lang="en-GB" sz="1200" b="1" baseline="-25000">
                          <a:solidFill>
                            <a:srgbClr val="FF0000"/>
                          </a:solidFill>
                          <a:effectLst/>
                          <a:latin typeface="Calibri" panose="020F0502020204030204" pitchFamily="34" charset="0"/>
                          <a:cs typeface="Calibri" panose="020F0502020204030204" pitchFamily="34" charset="0"/>
                        </a:rPr>
                        <a:t>8</a:t>
                      </a:r>
                      <a:r>
                        <a:rPr lang="en-GB" sz="1200" b="1">
                          <a:solidFill>
                            <a:srgbClr val="FF0000"/>
                          </a:solidFill>
                          <a:effectLst/>
                          <a:latin typeface="Calibri" panose="020F0502020204030204" pitchFamily="34" charset="0"/>
                          <a:cs typeface="Calibri" panose="020F0502020204030204" pitchFamily="34" charset="0"/>
                        </a:rPr>
                        <a:t>O [7]: linear C</a:t>
                      </a:r>
                      <a:r>
                        <a:rPr lang="en-GB" sz="1200" b="1" baseline="-25000">
                          <a:solidFill>
                            <a:srgbClr val="FF0000"/>
                          </a:solidFill>
                          <a:effectLst/>
                          <a:latin typeface="Calibri" panose="020F0502020204030204" pitchFamily="34" charset="0"/>
                          <a:cs typeface="Calibri" panose="020F0502020204030204" pitchFamily="34" charset="0"/>
                        </a:rPr>
                        <a:t>4</a:t>
                      </a:r>
                      <a:r>
                        <a:rPr lang="en-GB" sz="1200" b="1">
                          <a:solidFill>
                            <a:srgbClr val="FF0000"/>
                          </a:solidFill>
                          <a:effectLst/>
                          <a:latin typeface="Calibri" panose="020F0502020204030204" pitchFamily="34" charset="0"/>
                          <a:cs typeface="Calibri" panose="020F0502020204030204" pitchFamily="34" charset="0"/>
                        </a:rPr>
                        <a:t>F</a:t>
                      </a:r>
                      <a:r>
                        <a:rPr lang="en-GB" sz="1200" b="1" baseline="-25000">
                          <a:solidFill>
                            <a:srgbClr val="FF0000"/>
                          </a:solidFill>
                          <a:effectLst/>
                          <a:latin typeface="Calibri" panose="020F0502020204030204" pitchFamily="34" charset="0"/>
                          <a:cs typeface="Calibri" panose="020F0502020204030204" pitchFamily="34" charset="0"/>
                        </a:rPr>
                        <a:t>8</a:t>
                      </a:r>
                      <a:r>
                        <a:rPr lang="en-GB" sz="1200" b="1">
                          <a:solidFill>
                            <a:srgbClr val="FF0000"/>
                          </a:solidFill>
                          <a:effectLst/>
                          <a:latin typeface="Calibri" panose="020F0502020204030204" pitchFamily="34" charset="0"/>
                          <a:cs typeface="Calibri" panose="020F0502020204030204" pitchFamily="34" charset="0"/>
                        </a:rPr>
                        <a:t>O not yet measured but  assumed similar) </a:t>
                      </a:r>
                      <a:endParaRPr lang="en-GB" sz="1200" b="1">
                        <a:solidFill>
                          <a:srgbClr val="FF0000"/>
                        </a:solidFill>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endParaRPr lang="en-GB" sz="1200" b="1" dirty="0" smtClean="0">
                        <a:solidFill>
                          <a:srgbClr val="FF0000"/>
                        </a:solidFill>
                        <a:effectLst/>
                        <a:latin typeface="Calibri" panose="020F0502020204030204" pitchFamily="34" charset="0"/>
                        <a:cs typeface="Calibri" panose="020F0502020204030204" pitchFamily="34" charset="0"/>
                      </a:endParaRPr>
                    </a:p>
                    <a:p>
                      <a:pPr algn="ctr">
                        <a:spcAft>
                          <a:spcPts val="0"/>
                        </a:spcAft>
                        <a:tabLst>
                          <a:tab pos="1170305" algn="l"/>
                        </a:tabLst>
                      </a:pPr>
                      <a:endParaRPr lang="en-GB" sz="1200" b="1" dirty="0" smtClean="0">
                        <a:solidFill>
                          <a:srgbClr val="FF0000"/>
                        </a:solidFill>
                        <a:effectLst/>
                        <a:latin typeface="Calibri" panose="020F0502020204030204" pitchFamily="34" charset="0"/>
                        <a:cs typeface="Calibri" panose="020F0502020204030204" pitchFamily="34" charset="0"/>
                      </a:endParaRPr>
                    </a:p>
                    <a:p>
                      <a:pPr algn="ctr">
                        <a:spcAft>
                          <a:spcPts val="0"/>
                        </a:spcAft>
                        <a:tabLst>
                          <a:tab pos="1170305" algn="l"/>
                        </a:tabLst>
                      </a:pPr>
                      <a:endParaRPr lang="en-GB" sz="1200" b="1" dirty="0" smtClean="0">
                        <a:solidFill>
                          <a:srgbClr val="FF0000"/>
                        </a:solidFill>
                        <a:effectLst/>
                        <a:latin typeface="Calibri" panose="020F0502020204030204" pitchFamily="34" charset="0"/>
                        <a:cs typeface="Calibri" panose="020F0502020204030204" pitchFamily="34" charset="0"/>
                      </a:endParaRPr>
                    </a:p>
                    <a:p>
                      <a:pPr algn="ctr">
                        <a:spcAft>
                          <a:spcPts val="0"/>
                        </a:spcAft>
                        <a:tabLst>
                          <a:tab pos="1170305" algn="l"/>
                        </a:tabLst>
                      </a:pPr>
                      <a:r>
                        <a:rPr lang="en-GB" sz="1200" b="1" dirty="0" smtClean="0">
                          <a:solidFill>
                            <a:srgbClr val="FF0000"/>
                          </a:solidFill>
                          <a:effectLst/>
                          <a:latin typeface="Calibri" panose="020F0502020204030204" pitchFamily="34" charset="0"/>
                          <a:cs typeface="Calibri" panose="020F0502020204030204" pitchFamily="34" charset="0"/>
                        </a:rPr>
                        <a:t>18.4</a:t>
                      </a:r>
                      <a:endParaRPr lang="en-GB" sz="1200" b="1" dirty="0">
                        <a:solidFill>
                          <a:srgbClr val="FF0000"/>
                        </a:solidFill>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endParaRPr lang="en-GB" sz="1200" b="1" dirty="0" smtClean="0">
                        <a:solidFill>
                          <a:srgbClr val="FF0000"/>
                        </a:solidFill>
                        <a:effectLst/>
                        <a:latin typeface="Calibri" panose="020F0502020204030204" pitchFamily="34" charset="0"/>
                        <a:cs typeface="Calibri" panose="020F0502020204030204" pitchFamily="34" charset="0"/>
                      </a:endParaRPr>
                    </a:p>
                    <a:p>
                      <a:pPr algn="ctr">
                        <a:spcAft>
                          <a:spcPts val="0"/>
                        </a:spcAft>
                        <a:tabLst>
                          <a:tab pos="1170305" algn="l"/>
                        </a:tabLst>
                      </a:pPr>
                      <a:endParaRPr lang="en-GB" sz="1200" b="1" dirty="0" smtClean="0">
                        <a:solidFill>
                          <a:srgbClr val="FF0000"/>
                        </a:solidFill>
                        <a:effectLst/>
                        <a:latin typeface="Calibri" panose="020F0502020204030204" pitchFamily="34" charset="0"/>
                        <a:cs typeface="Calibri" panose="020F0502020204030204" pitchFamily="34" charset="0"/>
                      </a:endParaRPr>
                    </a:p>
                    <a:p>
                      <a:pPr algn="ctr">
                        <a:spcAft>
                          <a:spcPts val="0"/>
                        </a:spcAft>
                        <a:tabLst>
                          <a:tab pos="1170305" algn="l"/>
                        </a:tabLst>
                      </a:pPr>
                      <a:endParaRPr lang="en-GB" sz="1200" b="1" dirty="0" smtClean="0">
                        <a:solidFill>
                          <a:srgbClr val="FF0000"/>
                        </a:solidFill>
                        <a:effectLst/>
                        <a:latin typeface="Calibri" panose="020F0502020204030204" pitchFamily="34" charset="0"/>
                        <a:cs typeface="Calibri" panose="020F0502020204030204" pitchFamily="34" charset="0"/>
                      </a:endParaRPr>
                    </a:p>
                    <a:p>
                      <a:pPr algn="ctr">
                        <a:spcAft>
                          <a:spcPts val="0"/>
                        </a:spcAft>
                        <a:tabLst>
                          <a:tab pos="1170305" algn="l"/>
                        </a:tabLst>
                      </a:pPr>
                      <a:r>
                        <a:rPr lang="en-GB" sz="1200" b="1" dirty="0" smtClean="0">
                          <a:solidFill>
                            <a:srgbClr val="FF0000"/>
                          </a:solidFill>
                          <a:effectLst/>
                          <a:latin typeface="Calibri" panose="020F0502020204030204" pitchFamily="34" charset="0"/>
                          <a:cs typeface="Calibri" panose="020F0502020204030204" pitchFamily="34" charset="0"/>
                        </a:rPr>
                        <a:t>0.18</a:t>
                      </a:r>
                      <a:endParaRPr lang="en-GB" sz="1200" b="1" dirty="0">
                        <a:solidFill>
                          <a:srgbClr val="FF0000"/>
                        </a:solidFill>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a:solidFill>
                            <a:srgbClr val="FF0000"/>
                          </a:solidFill>
                          <a:effectLst/>
                          <a:latin typeface="Calibri" panose="020F0502020204030204" pitchFamily="34" charset="0"/>
                          <a:cs typeface="Calibri" panose="020F0502020204030204" pitchFamily="34" charset="0"/>
                        </a:rPr>
                        <a:t>112.7*</a:t>
                      </a:r>
                    </a:p>
                    <a:p>
                      <a:pPr algn="ctr">
                        <a:spcAft>
                          <a:spcPts val="0"/>
                        </a:spcAft>
                        <a:tabLst>
                          <a:tab pos="1170305" algn="l"/>
                        </a:tabLst>
                      </a:pPr>
                      <a:r>
                        <a:rPr lang="en-GB" sz="1200" b="1">
                          <a:solidFill>
                            <a:srgbClr val="FF0000"/>
                          </a:solidFill>
                          <a:effectLst/>
                          <a:latin typeface="Calibri" panose="020F0502020204030204" pitchFamily="34" charset="0"/>
                          <a:cs typeface="Calibri" panose="020F0502020204030204" pitchFamily="34" charset="0"/>
                        </a:rPr>
                        <a:t>(&gt;100% would imply necessity of operating C</a:t>
                      </a:r>
                      <a:r>
                        <a:rPr lang="en-GB" sz="1200" b="1" baseline="-25000">
                          <a:solidFill>
                            <a:srgbClr val="FF0000"/>
                          </a:solidFill>
                          <a:effectLst/>
                          <a:latin typeface="Calibri" panose="020F0502020204030204" pitchFamily="34" charset="0"/>
                          <a:cs typeface="Calibri" panose="020F0502020204030204" pitchFamily="34" charset="0"/>
                        </a:rPr>
                        <a:t>4</a:t>
                      </a:r>
                      <a:r>
                        <a:rPr lang="en-GB" sz="1200" b="1">
                          <a:solidFill>
                            <a:srgbClr val="FF0000"/>
                          </a:solidFill>
                          <a:effectLst/>
                          <a:latin typeface="Calibri" panose="020F0502020204030204" pitchFamily="34" charset="0"/>
                          <a:cs typeface="Calibri" panose="020F0502020204030204" pitchFamily="34" charset="0"/>
                        </a:rPr>
                        <a:t>F</a:t>
                      </a:r>
                      <a:r>
                        <a:rPr lang="en-GB" sz="1200" b="1" baseline="-25000">
                          <a:solidFill>
                            <a:srgbClr val="FF0000"/>
                          </a:solidFill>
                          <a:effectLst/>
                          <a:latin typeface="Calibri" panose="020F0502020204030204" pitchFamily="34" charset="0"/>
                          <a:cs typeface="Calibri" panose="020F0502020204030204" pitchFamily="34" charset="0"/>
                        </a:rPr>
                        <a:t>8</a:t>
                      </a:r>
                      <a:r>
                        <a:rPr lang="en-GB" sz="1200" b="1">
                          <a:solidFill>
                            <a:srgbClr val="FF0000"/>
                          </a:solidFill>
                          <a:effectLst/>
                          <a:latin typeface="Calibri" panose="020F0502020204030204" pitchFamily="34" charset="0"/>
                          <a:cs typeface="Calibri" panose="020F0502020204030204" pitchFamily="34" charset="0"/>
                        </a:rPr>
                        <a:t>O at slight overpressure)</a:t>
                      </a:r>
                      <a:endParaRPr lang="en-GB" sz="1200" b="1">
                        <a:solidFill>
                          <a:srgbClr val="FF0000"/>
                        </a:solidFill>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endParaRPr lang="en-GB" sz="1200" b="1" dirty="0" smtClean="0">
                        <a:solidFill>
                          <a:srgbClr val="FF0000"/>
                        </a:solidFill>
                        <a:effectLst/>
                        <a:latin typeface="Calibri" panose="020F0502020204030204" pitchFamily="34" charset="0"/>
                        <a:cs typeface="Calibri" panose="020F0502020204030204" pitchFamily="34" charset="0"/>
                      </a:endParaRPr>
                    </a:p>
                    <a:p>
                      <a:pPr algn="ctr">
                        <a:spcAft>
                          <a:spcPts val="0"/>
                        </a:spcAft>
                        <a:tabLst>
                          <a:tab pos="1170305" algn="l"/>
                        </a:tabLst>
                      </a:pPr>
                      <a:endParaRPr lang="en-GB" sz="1200" b="1" dirty="0" smtClean="0">
                        <a:solidFill>
                          <a:srgbClr val="FF0000"/>
                        </a:solidFill>
                        <a:effectLst/>
                        <a:latin typeface="Calibri" panose="020F0502020204030204" pitchFamily="34" charset="0"/>
                        <a:cs typeface="Calibri" panose="020F0502020204030204" pitchFamily="34" charset="0"/>
                      </a:endParaRPr>
                    </a:p>
                    <a:p>
                      <a:pPr algn="ctr">
                        <a:spcAft>
                          <a:spcPts val="0"/>
                        </a:spcAft>
                        <a:tabLst>
                          <a:tab pos="1170305" algn="l"/>
                        </a:tabLst>
                      </a:pPr>
                      <a:endParaRPr lang="en-GB" sz="1200" b="1" dirty="0" smtClean="0">
                        <a:solidFill>
                          <a:srgbClr val="FF0000"/>
                        </a:solidFill>
                        <a:effectLst/>
                        <a:latin typeface="Calibri" panose="020F0502020204030204" pitchFamily="34" charset="0"/>
                        <a:cs typeface="Calibri" panose="020F0502020204030204" pitchFamily="34" charset="0"/>
                      </a:endParaRPr>
                    </a:p>
                    <a:p>
                      <a:pPr algn="ctr">
                        <a:spcAft>
                          <a:spcPts val="0"/>
                        </a:spcAft>
                        <a:tabLst>
                          <a:tab pos="1170305" algn="l"/>
                        </a:tabLst>
                      </a:pPr>
                      <a:r>
                        <a:rPr lang="en-GB" sz="1200" b="1" dirty="0" smtClean="0">
                          <a:solidFill>
                            <a:srgbClr val="FF0000"/>
                          </a:solidFill>
                          <a:effectLst/>
                          <a:latin typeface="Calibri" panose="020F0502020204030204" pitchFamily="34" charset="0"/>
                          <a:cs typeface="Calibri" panose="020F0502020204030204" pitchFamily="34" charset="0"/>
                        </a:rPr>
                        <a:t>1.07</a:t>
                      </a:r>
                      <a:endParaRPr lang="en-GB" sz="1200" b="1" dirty="0">
                        <a:solidFill>
                          <a:srgbClr val="FF0000"/>
                        </a:solidFill>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extLst>
                  <a:ext uri="{0D108BD9-81ED-4DB2-BD59-A6C34878D82A}">
                    <a16:rowId xmlns:a16="http://schemas.microsoft.com/office/drawing/2014/main" val="2492960604"/>
                  </a:ext>
                </a:extLst>
              </a:tr>
              <a:tr h="553988">
                <a:tc>
                  <a:txBody>
                    <a:bodyPr/>
                    <a:lstStyle/>
                    <a:p>
                      <a:pPr algn="ctr">
                        <a:spcAft>
                          <a:spcPts val="0"/>
                        </a:spcAft>
                        <a:tabLst>
                          <a:tab pos="1170305" algn="l"/>
                        </a:tabLst>
                      </a:pPr>
                      <a:endParaRPr lang="en-GB" sz="1200" b="1" dirty="0" smtClean="0">
                        <a:effectLst/>
                        <a:latin typeface="Calibri" panose="020F0502020204030204" pitchFamily="34" charset="0"/>
                        <a:cs typeface="Calibri" panose="020F0502020204030204" pitchFamily="34" charset="0"/>
                      </a:endParaRPr>
                    </a:p>
                    <a:p>
                      <a:pPr algn="ctr">
                        <a:spcAft>
                          <a:spcPts val="0"/>
                        </a:spcAft>
                        <a:tabLst>
                          <a:tab pos="1170305" algn="l"/>
                        </a:tabLst>
                      </a:pPr>
                      <a:r>
                        <a:rPr lang="en-GB" sz="1200" b="1" dirty="0" smtClean="0">
                          <a:effectLst/>
                          <a:latin typeface="Calibri" panose="020F0502020204030204" pitchFamily="34" charset="0"/>
                          <a:cs typeface="Calibri" panose="020F0502020204030204" pitchFamily="34" charset="0"/>
                        </a:rPr>
                        <a:t>C</a:t>
                      </a:r>
                      <a:r>
                        <a:rPr lang="en-GB" sz="1200" b="1" baseline="-25000" dirty="0" smtClean="0">
                          <a:effectLst/>
                          <a:latin typeface="Calibri" panose="020F0502020204030204" pitchFamily="34" charset="0"/>
                          <a:cs typeface="Calibri" panose="020F0502020204030204" pitchFamily="34" charset="0"/>
                        </a:rPr>
                        <a:t>5</a:t>
                      </a:r>
                      <a:r>
                        <a:rPr lang="en-GB" sz="1200" b="1" dirty="0" smtClean="0">
                          <a:effectLst/>
                          <a:latin typeface="Calibri" panose="020F0502020204030204" pitchFamily="34" charset="0"/>
                          <a:cs typeface="Calibri" panose="020F0502020204030204" pitchFamily="34" charset="0"/>
                        </a:rPr>
                        <a:t>F</a:t>
                      </a:r>
                      <a:r>
                        <a:rPr lang="en-GB" sz="1200" b="1" baseline="-25000" dirty="0" smtClean="0">
                          <a:effectLst/>
                          <a:latin typeface="Calibri" panose="020F0502020204030204" pitchFamily="34" charset="0"/>
                          <a:cs typeface="Calibri" panose="020F0502020204030204" pitchFamily="34" charset="0"/>
                        </a:rPr>
                        <a:t>12</a:t>
                      </a:r>
                      <a:endParaRPr lang="en-GB" sz="1200" b="1"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a:effectLst/>
                          <a:latin typeface="Calibri" panose="020F0502020204030204" pitchFamily="34" charset="0"/>
                          <a:cs typeface="Calibri" panose="020F0502020204030204" pitchFamily="34" charset="0"/>
                        </a:rPr>
                        <a:t>11.63 [18] </a:t>
                      </a:r>
                    </a:p>
                    <a:p>
                      <a:pPr algn="ctr">
                        <a:spcAft>
                          <a:spcPts val="0"/>
                        </a:spcAft>
                        <a:tabLst>
                          <a:tab pos="1170305" algn="l"/>
                        </a:tabLst>
                      </a:pPr>
                      <a:r>
                        <a:rPr lang="en-GB" sz="1200" b="1">
                          <a:effectLst/>
                          <a:latin typeface="Calibri" panose="020F0502020204030204" pitchFamily="34" charset="0"/>
                          <a:cs typeface="Calibri" panose="020F0502020204030204" pitchFamily="34" charset="0"/>
                        </a:rPr>
                        <a:t>(BP 30 ˚C </a:t>
                      </a:r>
                    </a:p>
                    <a:p>
                      <a:pPr algn="ctr">
                        <a:spcAft>
                          <a:spcPts val="0"/>
                        </a:spcAft>
                        <a:tabLst>
                          <a:tab pos="1170305" algn="l"/>
                        </a:tabLst>
                      </a:pPr>
                      <a:r>
                        <a:rPr lang="en-GB" sz="1200" b="1">
                          <a:effectLst/>
                          <a:latin typeface="Calibri" panose="020F0502020204030204" pitchFamily="34" charset="0"/>
                          <a:cs typeface="Calibri" panose="020F0502020204030204" pitchFamily="34" charset="0"/>
                        </a:rPr>
                        <a:t>at 1 bar)</a:t>
                      </a:r>
                      <a:endParaRPr lang="en-GB" sz="1200" b="1">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endParaRPr lang="en-GB" sz="1200" b="1" dirty="0" smtClean="0">
                        <a:effectLst/>
                        <a:latin typeface="Calibri" panose="020F0502020204030204" pitchFamily="34" charset="0"/>
                        <a:cs typeface="Calibri" panose="020F0502020204030204" pitchFamily="34" charset="0"/>
                      </a:endParaRPr>
                    </a:p>
                    <a:p>
                      <a:pPr algn="ctr">
                        <a:spcAft>
                          <a:spcPts val="0"/>
                        </a:spcAft>
                        <a:tabLst>
                          <a:tab pos="1170305" algn="l"/>
                        </a:tabLst>
                      </a:pPr>
                      <a:r>
                        <a:rPr lang="en-GB" sz="1200" b="1" dirty="0" smtClean="0">
                          <a:effectLst/>
                          <a:latin typeface="Calibri" panose="020F0502020204030204" pitchFamily="34" charset="0"/>
                          <a:cs typeface="Calibri" panose="020F0502020204030204" pitchFamily="34" charset="0"/>
                        </a:rPr>
                        <a:t>6350 </a:t>
                      </a:r>
                      <a:r>
                        <a:rPr lang="en-GB" sz="1200" b="1" dirty="0">
                          <a:effectLst/>
                          <a:latin typeface="Calibri" panose="020F0502020204030204" pitchFamily="34" charset="0"/>
                          <a:cs typeface="Calibri" panose="020F0502020204030204" pitchFamily="34" charset="0"/>
                        </a:rPr>
                        <a:t>[16]</a:t>
                      </a:r>
                      <a:endParaRPr lang="en-GB" sz="1200" b="1"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dirty="0">
                          <a:effectLst/>
                          <a:latin typeface="Calibri" panose="020F0502020204030204" pitchFamily="34" charset="0"/>
                          <a:cs typeface="Calibri" panose="020F0502020204030204" pitchFamily="34" charset="0"/>
                        </a:rPr>
                        <a:t>1750 (180-310nm)[19]</a:t>
                      </a:r>
                    </a:p>
                    <a:p>
                      <a:pPr algn="ctr">
                        <a:spcAft>
                          <a:spcPts val="0"/>
                        </a:spcAft>
                        <a:tabLst>
                          <a:tab pos="1170305" algn="l"/>
                        </a:tabLst>
                      </a:pPr>
                      <a:r>
                        <a:rPr lang="en-GB" sz="1200" b="1" dirty="0">
                          <a:effectLst/>
                          <a:latin typeface="Calibri" panose="020F0502020204030204" pitchFamily="34" charset="0"/>
                          <a:cs typeface="Calibri" panose="020F0502020204030204" pitchFamily="34" charset="0"/>
                        </a:rPr>
                        <a:t>(40 ˚C, undiluted</a:t>
                      </a:r>
                      <a:r>
                        <a:rPr lang="en-GB" sz="1200" b="1" dirty="0" smtClean="0">
                          <a:effectLst/>
                          <a:latin typeface="Calibri" panose="020F0502020204030204" pitchFamily="34" charset="0"/>
                          <a:cs typeface="Calibri" panose="020F0502020204030204" pitchFamily="34" charset="0"/>
                        </a:rPr>
                        <a:t>)</a:t>
                      </a:r>
                      <a:endParaRPr lang="en-GB" sz="1200" b="1" dirty="0">
                        <a:effectLst/>
                        <a:latin typeface="Calibri" panose="020F0502020204030204" pitchFamily="34" charset="0"/>
                        <a:cs typeface="Calibri" panose="020F0502020204030204" pitchFamily="34" charset="0"/>
                      </a:endParaRPr>
                    </a:p>
                  </a:txBody>
                  <a:tcPr marL="68580" marR="68580" marT="0" marB="0"/>
                </a:tc>
                <a:tc>
                  <a:txBody>
                    <a:bodyPr/>
                    <a:lstStyle/>
                    <a:p>
                      <a:pPr algn="ctr">
                        <a:spcAft>
                          <a:spcPts val="0"/>
                        </a:spcAft>
                        <a:tabLst>
                          <a:tab pos="1170305" algn="l"/>
                        </a:tabLst>
                      </a:pPr>
                      <a:endParaRPr lang="en-GB" sz="1200" b="1" dirty="0" smtClean="0">
                        <a:effectLst/>
                        <a:latin typeface="Calibri" panose="020F0502020204030204" pitchFamily="34" charset="0"/>
                        <a:cs typeface="Calibri" panose="020F0502020204030204" pitchFamily="34" charset="0"/>
                      </a:endParaRPr>
                    </a:p>
                    <a:p>
                      <a:pPr algn="ctr">
                        <a:spcAft>
                          <a:spcPts val="0"/>
                        </a:spcAft>
                        <a:tabLst>
                          <a:tab pos="1170305" algn="l"/>
                        </a:tabLst>
                      </a:pPr>
                      <a:r>
                        <a:rPr lang="en-GB" sz="1200" b="1" dirty="0" smtClean="0">
                          <a:effectLst/>
                          <a:latin typeface="Calibri" panose="020F0502020204030204" pitchFamily="34" charset="0"/>
                          <a:cs typeface="Calibri" panose="020F0502020204030204" pitchFamily="34" charset="0"/>
                        </a:rPr>
                        <a:t>13.0</a:t>
                      </a:r>
                      <a:endParaRPr lang="en-GB" sz="1200" b="1"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endParaRPr lang="en-GB" sz="1200" b="1" dirty="0" smtClean="0">
                        <a:effectLst/>
                        <a:latin typeface="Calibri" panose="020F0502020204030204" pitchFamily="34" charset="0"/>
                        <a:cs typeface="Calibri" panose="020F0502020204030204" pitchFamily="34" charset="0"/>
                      </a:endParaRPr>
                    </a:p>
                    <a:p>
                      <a:pPr algn="ctr">
                        <a:spcAft>
                          <a:spcPts val="0"/>
                        </a:spcAft>
                        <a:tabLst>
                          <a:tab pos="1170305" algn="l"/>
                        </a:tabLst>
                      </a:pPr>
                      <a:r>
                        <a:rPr lang="en-GB" sz="1200" b="1" dirty="0" smtClean="0">
                          <a:effectLst/>
                          <a:latin typeface="Calibri" panose="020F0502020204030204" pitchFamily="34" charset="0"/>
                          <a:cs typeface="Calibri" panose="020F0502020204030204" pitchFamily="34" charset="0"/>
                        </a:rPr>
                        <a:t>957</a:t>
                      </a:r>
                      <a:endParaRPr lang="en-GB" sz="1200" b="1"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endParaRPr lang="en-GB" sz="1200" b="1" dirty="0" smtClean="0">
                        <a:effectLst/>
                        <a:latin typeface="Calibri" panose="020F0502020204030204" pitchFamily="34" charset="0"/>
                        <a:cs typeface="Calibri" panose="020F0502020204030204" pitchFamily="34" charset="0"/>
                      </a:endParaRPr>
                    </a:p>
                    <a:p>
                      <a:pPr algn="ctr">
                        <a:spcAft>
                          <a:spcPts val="0"/>
                        </a:spcAft>
                        <a:tabLst>
                          <a:tab pos="1170305" algn="l"/>
                        </a:tabLst>
                      </a:pPr>
                      <a:r>
                        <a:rPr lang="en-GB" sz="1200" b="1" dirty="0" smtClean="0">
                          <a:effectLst/>
                          <a:latin typeface="Calibri" panose="020F0502020204030204" pitchFamily="34" charset="0"/>
                          <a:cs typeface="Calibri" panose="020F0502020204030204" pitchFamily="34" charset="0"/>
                        </a:rPr>
                        <a:t>79.3</a:t>
                      </a:r>
                      <a:endParaRPr lang="en-GB" sz="1200" b="1"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endParaRPr lang="en-GB" sz="1200" b="1" dirty="0" smtClean="0">
                        <a:effectLst/>
                        <a:latin typeface="Calibri" panose="020F0502020204030204" pitchFamily="34" charset="0"/>
                        <a:cs typeface="Calibri" panose="020F0502020204030204" pitchFamily="34" charset="0"/>
                      </a:endParaRPr>
                    </a:p>
                    <a:p>
                      <a:pPr algn="ctr">
                        <a:spcAft>
                          <a:spcPts val="0"/>
                        </a:spcAft>
                        <a:tabLst>
                          <a:tab pos="1170305" algn="l"/>
                        </a:tabLst>
                      </a:pPr>
                      <a:r>
                        <a:rPr lang="en-GB" sz="1200" b="1" dirty="0" smtClean="0">
                          <a:effectLst/>
                          <a:latin typeface="Calibri" panose="020F0502020204030204" pitchFamily="34" charset="0"/>
                          <a:cs typeface="Calibri" panose="020F0502020204030204" pitchFamily="34" charset="0"/>
                        </a:rPr>
                        <a:t>5857</a:t>
                      </a:r>
                      <a:endParaRPr lang="en-GB" sz="1200" b="1"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extLst>
                  <a:ext uri="{0D108BD9-81ED-4DB2-BD59-A6C34878D82A}">
                    <a16:rowId xmlns:a16="http://schemas.microsoft.com/office/drawing/2014/main" val="924158579"/>
                  </a:ext>
                </a:extLst>
              </a:tr>
              <a:tr h="733032">
                <a:tc>
                  <a:txBody>
                    <a:bodyPr/>
                    <a:lstStyle/>
                    <a:p>
                      <a:pPr algn="ctr">
                        <a:spcAft>
                          <a:spcPts val="0"/>
                        </a:spcAft>
                        <a:tabLst>
                          <a:tab pos="1170305" algn="l"/>
                        </a:tabLst>
                      </a:pPr>
                      <a:r>
                        <a:rPr lang="en-GB" sz="1200" b="1">
                          <a:effectLst/>
                          <a:latin typeface="Calibri" panose="020F0502020204030204" pitchFamily="34" charset="0"/>
                          <a:cs typeface="Calibri" panose="020F0502020204030204" pitchFamily="34" charset="0"/>
                        </a:rPr>
                        <a:t>NOVEC 5110</a:t>
                      </a:r>
                    </a:p>
                    <a:p>
                      <a:pPr algn="ctr">
                        <a:spcAft>
                          <a:spcPts val="0"/>
                        </a:spcAft>
                        <a:tabLst>
                          <a:tab pos="1170305" algn="l"/>
                        </a:tabLst>
                      </a:pPr>
                      <a:r>
                        <a:rPr lang="en-GB" sz="1200" b="1">
                          <a:effectLst/>
                          <a:latin typeface="Calibri" panose="020F0502020204030204" pitchFamily="34" charset="0"/>
                          <a:cs typeface="Calibri" panose="020F0502020204030204" pitchFamily="34" charset="0"/>
                        </a:rPr>
                        <a:t>C</a:t>
                      </a:r>
                      <a:r>
                        <a:rPr lang="en-GB" sz="1200" b="1" baseline="-25000">
                          <a:effectLst/>
                          <a:latin typeface="Calibri" panose="020F0502020204030204" pitchFamily="34" charset="0"/>
                          <a:cs typeface="Calibri" panose="020F0502020204030204" pitchFamily="34" charset="0"/>
                        </a:rPr>
                        <a:t>5</a:t>
                      </a:r>
                      <a:r>
                        <a:rPr lang="en-GB" sz="1200" b="1">
                          <a:effectLst/>
                          <a:latin typeface="Calibri" panose="020F0502020204030204" pitchFamily="34" charset="0"/>
                          <a:cs typeface="Calibri" panose="020F0502020204030204" pitchFamily="34" charset="0"/>
                        </a:rPr>
                        <a:t>F</a:t>
                      </a:r>
                      <a:r>
                        <a:rPr lang="en-GB" sz="1200" b="1" baseline="-25000">
                          <a:effectLst/>
                          <a:latin typeface="Calibri" panose="020F0502020204030204" pitchFamily="34" charset="0"/>
                          <a:cs typeface="Calibri" panose="020F0502020204030204" pitchFamily="34" charset="0"/>
                        </a:rPr>
                        <a:t>10</a:t>
                      </a:r>
                      <a:r>
                        <a:rPr lang="en-GB" sz="1200" b="1">
                          <a:effectLst/>
                          <a:latin typeface="Calibri" panose="020F0502020204030204" pitchFamily="34" charset="0"/>
                          <a:cs typeface="Calibri" panose="020F0502020204030204" pitchFamily="34" charset="0"/>
                        </a:rPr>
                        <a:t>O</a:t>
                      </a:r>
                      <a:endParaRPr lang="en-GB" sz="1200" b="1">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endParaRPr lang="en-GB" sz="1200" b="1" dirty="0" smtClean="0">
                        <a:effectLst/>
                        <a:latin typeface="Calibri" panose="020F0502020204030204" pitchFamily="34" charset="0"/>
                        <a:cs typeface="Calibri" panose="020F0502020204030204" pitchFamily="34" charset="0"/>
                      </a:endParaRPr>
                    </a:p>
                    <a:p>
                      <a:pPr algn="ctr">
                        <a:spcAft>
                          <a:spcPts val="0"/>
                        </a:spcAft>
                        <a:tabLst>
                          <a:tab pos="1170305" algn="l"/>
                        </a:tabLst>
                      </a:pPr>
                      <a:r>
                        <a:rPr lang="en-GB" sz="1200" b="1" dirty="0" smtClean="0">
                          <a:effectLst/>
                          <a:latin typeface="Calibri" panose="020F0502020204030204" pitchFamily="34" charset="0"/>
                          <a:cs typeface="Calibri" panose="020F0502020204030204" pitchFamily="34" charset="0"/>
                        </a:rPr>
                        <a:t>10.7 </a:t>
                      </a:r>
                      <a:r>
                        <a:rPr lang="en-GB" sz="1200" b="1" dirty="0">
                          <a:effectLst/>
                          <a:latin typeface="Calibri" panose="020F0502020204030204" pitchFamily="34" charset="0"/>
                          <a:cs typeface="Calibri" panose="020F0502020204030204" pitchFamily="34" charset="0"/>
                        </a:rPr>
                        <a:t>[13] (BP </a:t>
                      </a:r>
                      <a:r>
                        <a:rPr lang="en-GB" sz="1200" b="1" dirty="0" smtClean="0">
                          <a:effectLst/>
                          <a:latin typeface="Calibri" panose="020F0502020204030204" pitchFamily="34" charset="0"/>
                          <a:cs typeface="Calibri" panose="020F0502020204030204" pitchFamily="34" charset="0"/>
                        </a:rPr>
                        <a:t>27˚</a:t>
                      </a:r>
                      <a:r>
                        <a:rPr lang="en-GB" sz="1200" b="1" dirty="0">
                          <a:effectLst/>
                          <a:latin typeface="Calibri" panose="020F0502020204030204" pitchFamily="34" charset="0"/>
                          <a:cs typeface="Calibri" panose="020F0502020204030204" pitchFamily="34" charset="0"/>
                        </a:rPr>
                        <a:t>C </a:t>
                      </a:r>
                      <a:r>
                        <a:rPr lang="en-GB" sz="1200" b="1" dirty="0" smtClean="0">
                          <a:effectLst/>
                          <a:latin typeface="Calibri" panose="020F0502020204030204" pitchFamily="34" charset="0"/>
                          <a:cs typeface="Calibri" panose="020F0502020204030204" pitchFamily="34" charset="0"/>
                        </a:rPr>
                        <a:t>at </a:t>
                      </a:r>
                      <a:r>
                        <a:rPr lang="en-GB" sz="1200" b="1" dirty="0">
                          <a:effectLst/>
                          <a:latin typeface="Calibri" panose="020F0502020204030204" pitchFamily="34" charset="0"/>
                          <a:cs typeface="Calibri" panose="020F0502020204030204" pitchFamily="34" charset="0"/>
                        </a:rPr>
                        <a:t>1 bar)</a:t>
                      </a:r>
                      <a:endParaRPr lang="en-GB" sz="1200" b="1"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endParaRPr lang="en-GB" sz="1200" b="1" dirty="0" smtClean="0">
                        <a:effectLst/>
                        <a:latin typeface="Calibri" panose="020F0502020204030204" pitchFamily="34" charset="0"/>
                        <a:cs typeface="Calibri" panose="020F0502020204030204" pitchFamily="34" charset="0"/>
                      </a:endParaRPr>
                    </a:p>
                    <a:p>
                      <a:pPr algn="ctr">
                        <a:spcAft>
                          <a:spcPts val="0"/>
                        </a:spcAft>
                        <a:tabLst>
                          <a:tab pos="1170305" algn="l"/>
                        </a:tabLst>
                      </a:pPr>
                      <a:r>
                        <a:rPr lang="en-GB" sz="1200" b="1" dirty="0" smtClean="0">
                          <a:effectLst/>
                          <a:latin typeface="Calibri" panose="020F0502020204030204" pitchFamily="34" charset="0"/>
                          <a:cs typeface="Calibri" panose="020F0502020204030204" pitchFamily="34" charset="0"/>
                        </a:rPr>
                        <a:t>&lt;</a:t>
                      </a:r>
                      <a:r>
                        <a:rPr lang="en-GB" sz="1200" b="1" dirty="0">
                          <a:effectLst/>
                          <a:latin typeface="Calibri" panose="020F0502020204030204" pitchFamily="34" charset="0"/>
                          <a:cs typeface="Calibri" panose="020F0502020204030204" pitchFamily="34" charset="0"/>
                        </a:rPr>
                        <a:t>1  [13]</a:t>
                      </a:r>
                      <a:endParaRPr lang="en-GB" sz="1200" b="1"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a:effectLst/>
                          <a:latin typeface="Calibri" panose="020F0502020204030204" pitchFamily="34" charset="0"/>
                          <a:cs typeface="Calibri" panose="020F0502020204030204" pitchFamily="34" charset="0"/>
                        </a:rPr>
                        <a:t>Not yet measured: probably around 1650 by analogy with C</a:t>
                      </a:r>
                      <a:r>
                        <a:rPr lang="en-GB" sz="1200" b="1" baseline="-25000">
                          <a:effectLst/>
                          <a:latin typeface="Calibri" panose="020F0502020204030204" pitchFamily="34" charset="0"/>
                          <a:cs typeface="Calibri" panose="020F0502020204030204" pitchFamily="34" charset="0"/>
                        </a:rPr>
                        <a:t>4</a:t>
                      </a:r>
                      <a:r>
                        <a:rPr lang="en-GB" sz="1200" b="1">
                          <a:effectLst/>
                          <a:latin typeface="Calibri" panose="020F0502020204030204" pitchFamily="34" charset="0"/>
                          <a:cs typeface="Calibri" panose="020F0502020204030204" pitchFamily="34" charset="0"/>
                        </a:rPr>
                        <a:t>F</a:t>
                      </a:r>
                      <a:r>
                        <a:rPr lang="en-GB" sz="1200" b="1" baseline="-25000">
                          <a:effectLst/>
                          <a:latin typeface="Calibri" panose="020F0502020204030204" pitchFamily="34" charset="0"/>
                          <a:cs typeface="Calibri" panose="020F0502020204030204" pitchFamily="34" charset="0"/>
                        </a:rPr>
                        <a:t>10</a:t>
                      </a:r>
                      <a:r>
                        <a:rPr lang="en-GB" sz="1200" b="1">
                          <a:effectLst/>
                          <a:latin typeface="Calibri" panose="020F0502020204030204" pitchFamily="34" charset="0"/>
                          <a:cs typeface="Calibri" panose="020F0502020204030204" pitchFamily="34" charset="0"/>
                        </a:rPr>
                        <a:t> and C</a:t>
                      </a:r>
                      <a:r>
                        <a:rPr lang="en-GB" sz="1200" b="1" baseline="-25000">
                          <a:effectLst/>
                          <a:latin typeface="Calibri" panose="020F0502020204030204" pitchFamily="34" charset="0"/>
                          <a:cs typeface="Calibri" panose="020F0502020204030204" pitchFamily="34" charset="0"/>
                        </a:rPr>
                        <a:t>4</a:t>
                      </a:r>
                      <a:r>
                        <a:rPr lang="en-GB" sz="1200" b="1">
                          <a:effectLst/>
                          <a:latin typeface="Calibri" panose="020F0502020204030204" pitchFamily="34" charset="0"/>
                          <a:cs typeface="Calibri" panose="020F0502020204030204" pitchFamily="34" charset="0"/>
                        </a:rPr>
                        <a:t>F</a:t>
                      </a:r>
                      <a:r>
                        <a:rPr lang="en-GB" sz="1200" b="1" baseline="-25000">
                          <a:effectLst/>
                          <a:latin typeface="Calibri" panose="020F0502020204030204" pitchFamily="34" charset="0"/>
                          <a:cs typeface="Calibri" panose="020F0502020204030204" pitchFamily="34" charset="0"/>
                        </a:rPr>
                        <a:t>8</a:t>
                      </a:r>
                      <a:r>
                        <a:rPr lang="en-GB" sz="1200" b="1">
                          <a:effectLst/>
                          <a:latin typeface="Calibri" panose="020F0502020204030204" pitchFamily="34" charset="0"/>
                          <a:cs typeface="Calibri" panose="020F0502020204030204" pitchFamily="34" charset="0"/>
                        </a:rPr>
                        <a:t>O ratio </a:t>
                      </a:r>
                      <a:endParaRPr lang="en-GB" sz="1200" b="1">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endParaRPr lang="en-GB" sz="1200" b="1" dirty="0" smtClean="0">
                        <a:effectLst/>
                        <a:latin typeface="Calibri" panose="020F0502020204030204" pitchFamily="34" charset="0"/>
                        <a:cs typeface="Calibri" panose="020F0502020204030204" pitchFamily="34" charset="0"/>
                      </a:endParaRPr>
                    </a:p>
                    <a:p>
                      <a:pPr algn="ctr">
                        <a:spcAft>
                          <a:spcPts val="0"/>
                        </a:spcAft>
                        <a:tabLst>
                          <a:tab pos="1170305" algn="l"/>
                        </a:tabLst>
                      </a:pPr>
                      <a:r>
                        <a:rPr lang="en-GB" sz="1200" b="1" dirty="0" smtClean="0">
                          <a:effectLst/>
                          <a:latin typeface="Calibri" panose="020F0502020204030204" pitchFamily="34" charset="0"/>
                          <a:cs typeface="Calibri" panose="020F0502020204030204" pitchFamily="34" charset="0"/>
                        </a:rPr>
                        <a:t>13.9</a:t>
                      </a:r>
                      <a:endParaRPr lang="en-GB" sz="1200" b="1"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endParaRPr lang="en-GB" sz="1200" b="1" dirty="0" smtClean="0">
                        <a:effectLst/>
                        <a:latin typeface="Calibri" panose="020F0502020204030204" pitchFamily="34" charset="0"/>
                        <a:cs typeface="Calibri" panose="020F0502020204030204" pitchFamily="34" charset="0"/>
                      </a:endParaRPr>
                    </a:p>
                    <a:p>
                      <a:pPr algn="ctr">
                        <a:spcAft>
                          <a:spcPts val="0"/>
                        </a:spcAft>
                        <a:tabLst>
                          <a:tab pos="1170305" algn="l"/>
                        </a:tabLst>
                      </a:pPr>
                      <a:r>
                        <a:rPr lang="en-GB" sz="1200" b="1" dirty="0" smtClean="0">
                          <a:effectLst/>
                          <a:latin typeface="Calibri" panose="020F0502020204030204" pitchFamily="34" charset="0"/>
                          <a:cs typeface="Calibri" panose="020F0502020204030204" pitchFamily="34" charset="0"/>
                        </a:rPr>
                        <a:t>0.149</a:t>
                      </a:r>
                      <a:endParaRPr lang="en-GB" sz="1200" b="1"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endParaRPr lang="en-GB" sz="1200" b="1" dirty="0" smtClean="0">
                        <a:effectLst/>
                        <a:latin typeface="Calibri" panose="020F0502020204030204" pitchFamily="34" charset="0"/>
                        <a:cs typeface="Calibri" panose="020F0502020204030204" pitchFamily="34" charset="0"/>
                      </a:endParaRPr>
                    </a:p>
                    <a:p>
                      <a:pPr algn="ctr">
                        <a:spcAft>
                          <a:spcPts val="0"/>
                        </a:spcAft>
                        <a:tabLst>
                          <a:tab pos="1170305" algn="l"/>
                        </a:tabLst>
                      </a:pPr>
                      <a:r>
                        <a:rPr lang="en-GB" sz="1200" b="1" dirty="0" smtClean="0">
                          <a:effectLst/>
                          <a:latin typeface="Calibri" panose="020F0502020204030204" pitchFamily="34" charset="0"/>
                          <a:cs typeface="Calibri" panose="020F0502020204030204" pitchFamily="34" charset="0"/>
                        </a:rPr>
                        <a:t>85.2</a:t>
                      </a:r>
                      <a:endParaRPr lang="en-GB" sz="1200" b="1"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endParaRPr lang="en-GB" sz="1200" b="1" dirty="0" smtClean="0">
                        <a:effectLst/>
                        <a:latin typeface="Calibri" panose="020F0502020204030204" pitchFamily="34" charset="0"/>
                        <a:cs typeface="Calibri" panose="020F0502020204030204" pitchFamily="34" charset="0"/>
                      </a:endParaRPr>
                    </a:p>
                    <a:p>
                      <a:pPr algn="ctr">
                        <a:spcAft>
                          <a:spcPts val="0"/>
                        </a:spcAft>
                        <a:tabLst>
                          <a:tab pos="1170305" algn="l"/>
                        </a:tabLst>
                      </a:pPr>
                      <a:r>
                        <a:rPr lang="en-GB" sz="1200" b="1" dirty="0" smtClean="0">
                          <a:effectLst/>
                          <a:latin typeface="Calibri" panose="020F0502020204030204" pitchFamily="34" charset="0"/>
                          <a:cs typeface="Calibri" panose="020F0502020204030204" pitchFamily="34" charset="0"/>
                        </a:rPr>
                        <a:t>0.91</a:t>
                      </a:r>
                      <a:endParaRPr lang="en-GB" sz="1200" b="1"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extLst>
                  <a:ext uri="{0D108BD9-81ED-4DB2-BD59-A6C34878D82A}">
                    <a16:rowId xmlns:a16="http://schemas.microsoft.com/office/drawing/2014/main" val="1630845100"/>
                  </a:ext>
                </a:extLst>
              </a:tr>
            </a:tbl>
          </a:graphicData>
        </a:graphic>
      </p:graphicFrame>
      <p:sp>
        <p:nvSpPr>
          <p:cNvPr id="5" name="Rectangle 1"/>
          <p:cNvSpPr>
            <a:spLocks noGrp="1" noChangeArrowheads="1"/>
          </p:cNvSpPr>
          <p:nvPr>
            <p:ph type="subTitle"/>
          </p:nvPr>
        </p:nvSpPr>
        <p:spPr bwMode="auto">
          <a:xfrm>
            <a:off x="576070" y="0"/>
            <a:ext cx="8061759"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indent="107950" eaLnBrk="0" fontAlgn="base" hangingPunct="0">
              <a:spcBef>
                <a:spcPct val="0"/>
              </a:spcBef>
              <a:spcAft>
                <a:spcPct val="0"/>
              </a:spcAft>
              <a:tabLst>
                <a:tab pos="1169988" algn="l"/>
              </a:tabLst>
              <a:defRPr>
                <a:solidFill>
                  <a:schemeClr val="tx1"/>
                </a:solidFill>
                <a:latin typeface="Arial" panose="020B0604020202020204" pitchFamily="34" charset="0"/>
              </a:defRPr>
            </a:lvl1pPr>
            <a:lvl2pPr eaLnBrk="0" fontAlgn="base" hangingPunct="0">
              <a:spcBef>
                <a:spcPct val="0"/>
              </a:spcBef>
              <a:spcAft>
                <a:spcPct val="0"/>
              </a:spcAft>
              <a:tabLst>
                <a:tab pos="1169988" algn="l"/>
              </a:tabLst>
              <a:defRPr>
                <a:solidFill>
                  <a:schemeClr val="tx1"/>
                </a:solidFill>
                <a:latin typeface="Arial" panose="020B0604020202020204" pitchFamily="34" charset="0"/>
              </a:defRPr>
            </a:lvl2pPr>
            <a:lvl3pPr eaLnBrk="0" fontAlgn="base" hangingPunct="0">
              <a:spcBef>
                <a:spcPct val="0"/>
              </a:spcBef>
              <a:spcAft>
                <a:spcPct val="0"/>
              </a:spcAft>
              <a:tabLst>
                <a:tab pos="1169988" algn="l"/>
              </a:tabLst>
              <a:defRPr>
                <a:solidFill>
                  <a:schemeClr val="tx1"/>
                </a:solidFill>
                <a:latin typeface="Arial" panose="020B0604020202020204" pitchFamily="34" charset="0"/>
              </a:defRPr>
            </a:lvl3pPr>
            <a:lvl4pPr eaLnBrk="0" fontAlgn="base" hangingPunct="0">
              <a:spcBef>
                <a:spcPct val="0"/>
              </a:spcBef>
              <a:spcAft>
                <a:spcPct val="0"/>
              </a:spcAft>
              <a:tabLst>
                <a:tab pos="1169988" algn="l"/>
              </a:tabLst>
              <a:defRPr>
                <a:solidFill>
                  <a:schemeClr val="tx1"/>
                </a:solidFill>
                <a:latin typeface="Arial" panose="020B0604020202020204" pitchFamily="34" charset="0"/>
              </a:defRPr>
            </a:lvl4pPr>
            <a:lvl5pPr eaLnBrk="0" fontAlgn="base" hangingPunct="0">
              <a:spcBef>
                <a:spcPct val="0"/>
              </a:spcBef>
              <a:spcAft>
                <a:spcPct val="0"/>
              </a:spcAft>
              <a:tabLst>
                <a:tab pos="1169988" algn="l"/>
              </a:tabLst>
              <a:defRPr>
                <a:solidFill>
                  <a:schemeClr val="tx1"/>
                </a:solidFill>
                <a:latin typeface="Arial" panose="020B0604020202020204" pitchFamily="34" charset="0"/>
              </a:defRPr>
            </a:lvl5pPr>
            <a:lvl6pPr eaLnBrk="0" fontAlgn="base" hangingPunct="0">
              <a:spcBef>
                <a:spcPct val="0"/>
              </a:spcBef>
              <a:spcAft>
                <a:spcPct val="0"/>
              </a:spcAft>
              <a:tabLst>
                <a:tab pos="1169988" algn="l"/>
              </a:tabLst>
              <a:defRPr>
                <a:solidFill>
                  <a:schemeClr val="tx1"/>
                </a:solidFill>
                <a:latin typeface="Arial" panose="020B0604020202020204" pitchFamily="34" charset="0"/>
              </a:defRPr>
            </a:lvl6pPr>
            <a:lvl7pPr eaLnBrk="0" fontAlgn="base" hangingPunct="0">
              <a:spcBef>
                <a:spcPct val="0"/>
              </a:spcBef>
              <a:spcAft>
                <a:spcPct val="0"/>
              </a:spcAft>
              <a:tabLst>
                <a:tab pos="1169988" algn="l"/>
              </a:tabLst>
              <a:defRPr>
                <a:solidFill>
                  <a:schemeClr val="tx1"/>
                </a:solidFill>
                <a:latin typeface="Arial" panose="020B0604020202020204" pitchFamily="34" charset="0"/>
              </a:defRPr>
            </a:lvl7pPr>
            <a:lvl8pPr eaLnBrk="0" fontAlgn="base" hangingPunct="0">
              <a:spcBef>
                <a:spcPct val="0"/>
              </a:spcBef>
              <a:spcAft>
                <a:spcPct val="0"/>
              </a:spcAft>
              <a:tabLst>
                <a:tab pos="1169988" algn="l"/>
              </a:tabLst>
              <a:defRPr>
                <a:solidFill>
                  <a:schemeClr val="tx1"/>
                </a:solidFill>
                <a:latin typeface="Arial" panose="020B0604020202020204" pitchFamily="34" charset="0"/>
              </a:defRPr>
            </a:lvl8pPr>
            <a:lvl9pPr eaLnBrk="0" fontAlgn="base" hangingPunct="0">
              <a:spcBef>
                <a:spcPct val="0"/>
              </a:spcBef>
              <a:spcAft>
                <a:spcPct val="0"/>
              </a:spcAft>
              <a:tabLst>
                <a:tab pos="1169988" algn="l"/>
              </a:tabLst>
              <a:defRPr>
                <a:solidFill>
                  <a:schemeClr val="tx1"/>
                </a:solidFill>
                <a:latin typeface="Arial" panose="020B0604020202020204" pitchFamily="34" charset="0"/>
              </a:defRPr>
            </a:lvl9pPr>
          </a:lstStyle>
          <a:p>
            <a:pPr marL="0" marR="0" lvl="0" indent="107950" algn="ctr" defTabSz="914400" rtl="0" eaLnBrk="0" fontAlgn="base" latinLnBrk="0" hangingPunct="0">
              <a:lnSpc>
                <a:spcPct val="100000"/>
              </a:lnSpc>
              <a:spcBef>
                <a:spcPct val="0"/>
              </a:spcBef>
              <a:spcAft>
                <a:spcPct val="0"/>
              </a:spcAft>
              <a:buClrTx/>
              <a:buSzTx/>
              <a:buFontTx/>
              <a:buNone/>
              <a:tabLst>
                <a:tab pos="1169988" algn="l"/>
              </a:tabLst>
            </a:pPr>
            <a:r>
              <a:rPr kumimoji="0" lang="fr-FR" altLang="en-US" sz="2400" b="1" i="0" u="none" strike="noStrike" cap="none" normalizeH="0" baseline="0" dirty="0" smtClean="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GWP </a:t>
            </a:r>
            <a:r>
              <a:rPr kumimoji="0" lang="fr-FR" altLang="en-US" sz="2400" b="1" i="0" u="none" strike="noStrike" cap="none" normalizeH="0" baseline="0" dirty="0" err="1" smtClean="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loads</a:t>
            </a:r>
            <a:r>
              <a:rPr kumimoji="0" lang="fr-FR" altLang="en-US" sz="2400" b="1" i="0" u="none" strike="noStrike" cap="none" normalizeH="0" baseline="0" dirty="0" smtClean="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 of </a:t>
            </a:r>
            <a:r>
              <a:rPr kumimoji="0" lang="fr-FR" altLang="en-US" sz="2400" b="1" i="0" u="none" strike="noStrike" cap="none" normalizeH="0" baseline="0" dirty="0" err="1" smtClean="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SFCs</a:t>
            </a:r>
            <a:r>
              <a:rPr kumimoji="0" lang="fr-FR" altLang="en-US" sz="2400" b="1" i="0" u="none" strike="noStrike" cap="none" normalizeH="0" baseline="0" dirty="0" smtClean="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 &amp;</a:t>
            </a:r>
            <a:r>
              <a:rPr kumimoji="0" lang="fr-FR" altLang="en-US" sz="2400" b="1" i="0" u="none" strike="noStrike" cap="none" normalizeH="0" dirty="0" smtClean="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 3M</a:t>
            </a:r>
            <a:r>
              <a:rPr kumimoji="0" lang="fr-FR" altLang="en-US" sz="2400" b="1" i="0" u="none" strike="noStrike" cap="none" normalizeH="0" baseline="0" dirty="0" smtClean="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 NOVEC ® </a:t>
            </a:r>
            <a:r>
              <a:rPr kumimoji="0" lang="fr-FR" altLang="en-US" sz="2400" b="1" i="0" u="none" strike="noStrike" cap="none" normalizeH="0" baseline="0" dirty="0" smtClean="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5110 </a:t>
            </a:r>
            <a:r>
              <a:rPr kumimoji="0" lang="fr-FR" altLang="en-US" sz="2400" b="1" i="0" u="none" strike="noStrike" cap="none" normalizeH="0" baseline="0" dirty="0" err="1" smtClean="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blended</a:t>
            </a:r>
            <a:r>
              <a:rPr kumimoji="0" lang="fr-FR" altLang="en-US" sz="2400" b="1" i="0" u="none" strike="noStrike" cap="none" normalizeH="0" baseline="0" dirty="0" smtClean="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 </a:t>
            </a:r>
            <a:r>
              <a:rPr kumimoji="0" lang="fr-FR" altLang="en-US" sz="2400" b="1" i="0" u="none" strike="noStrike" cap="none" normalizeH="0" baseline="0" dirty="0" err="1" smtClean="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with</a:t>
            </a:r>
            <a:r>
              <a:rPr kumimoji="0" lang="fr-FR" altLang="en-US" sz="2400" b="1" i="0" u="none" strike="noStrike" cap="none" normalizeH="0" baseline="0" dirty="0" smtClean="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 N</a:t>
            </a:r>
            <a:r>
              <a:rPr kumimoji="0" lang="fr-FR" altLang="en-US" sz="2400" b="1" i="0" u="none" strike="noStrike" cap="none" normalizeH="0" baseline="-30000" dirty="0" smtClean="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2</a:t>
            </a:r>
            <a:r>
              <a:rPr kumimoji="0" lang="fr-FR" altLang="en-US" sz="2400" b="1" i="0" u="none" strike="noStrike" cap="none" normalizeH="0" baseline="0" dirty="0" smtClean="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 </a:t>
            </a:r>
            <a:endParaRPr kumimoji="0" lang="fr-FR" altLang="en-US" sz="2400" b="1" i="0" u="none" strike="noStrike" cap="none" normalizeH="0" baseline="0" dirty="0" smtClean="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endParaRPr>
          </a:p>
          <a:p>
            <a:pPr marL="0" marR="0" lvl="0" indent="107950" algn="ctr" defTabSz="914400" rtl="0" eaLnBrk="0" fontAlgn="base" latinLnBrk="0" hangingPunct="0">
              <a:lnSpc>
                <a:spcPct val="100000"/>
              </a:lnSpc>
              <a:spcBef>
                <a:spcPct val="0"/>
              </a:spcBef>
              <a:spcAft>
                <a:spcPct val="0"/>
              </a:spcAft>
              <a:buClrTx/>
              <a:buSzTx/>
              <a:buFontTx/>
              <a:buNone/>
              <a:tabLst>
                <a:tab pos="1169988" algn="l"/>
              </a:tabLst>
            </a:pPr>
            <a:r>
              <a:rPr kumimoji="0" lang="fr-FR" altLang="en-US" sz="2400" b="1" i="0" u="none" strike="noStrike" cap="none" normalizeH="0" baseline="0" dirty="0" smtClean="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a:t>
            </a:r>
            <a:r>
              <a:rPr kumimoji="0" lang="fr-FR" altLang="en-US" sz="2400" b="1" i="0" u="none" strike="noStrike" cap="none" normalizeH="0" baseline="0" dirty="0" smtClean="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n-1)</a:t>
            </a:r>
            <a:r>
              <a:rPr kumimoji="0" lang="fr-FR" altLang="en-US" sz="2400" b="1" i="1" u="none" strike="noStrike" cap="none" normalizeH="0" baseline="0" dirty="0" smtClean="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 </a:t>
            </a:r>
            <a:r>
              <a:rPr kumimoji="0" lang="fr-FR" altLang="en-US" sz="2400" b="1" i="0" u="none" strike="noStrike" cap="none" normalizeH="0" baseline="0" dirty="0" smtClean="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 310.10</a:t>
            </a:r>
            <a:r>
              <a:rPr kumimoji="0" lang="fr-FR" altLang="en-US" sz="2400" b="1" i="0" u="none" strike="noStrike" cap="none" normalizeH="0" baseline="30000" dirty="0" smtClean="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-6</a:t>
            </a:r>
            <a:r>
              <a:rPr kumimoji="0" lang="fr-FR" altLang="en-US" sz="2400" b="1" i="0" u="none" strike="noStrike" cap="none" normalizeH="0" baseline="0" dirty="0" smtClean="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a:t>
            </a:r>
            <a:r>
              <a:rPr kumimoji="0" lang="fr-FR" altLang="en-US" sz="2400" b="1" i="1" u="none" strike="noStrike" cap="none" normalizeH="0" baseline="0" dirty="0" smtClean="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 </a:t>
            </a:r>
            <a:r>
              <a:rPr kumimoji="0" lang="fr-FR" altLang="en-US" sz="2400" b="1" i="0" u="none" strike="noStrike" cap="none" normalizeH="0" baseline="0" dirty="0" smtClean="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to match </a:t>
            </a:r>
            <a:r>
              <a:rPr kumimoji="0" lang="fr-FR" altLang="en-US" sz="2400" b="1" i="0" u="none" strike="noStrike" cap="none" normalizeH="0" baseline="0" dirty="0" err="1" smtClean="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refractivity</a:t>
            </a:r>
            <a:r>
              <a:rPr kumimoji="0" lang="fr-FR" altLang="en-US" sz="2400" b="1" i="0" u="none" strike="noStrike" cap="none" normalizeH="0" baseline="0" dirty="0" smtClean="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 of </a:t>
            </a:r>
            <a:r>
              <a:rPr kumimoji="0" lang="fr-FR" altLang="en-US" sz="2400" b="1" i="0" u="none" strike="noStrike" cap="none" normalizeH="0" baseline="0" dirty="0" smtClean="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CF</a:t>
            </a:r>
            <a:r>
              <a:rPr kumimoji="0" lang="fr-FR" altLang="en-US" sz="2400" b="1" i="0" u="none" strike="noStrike" cap="none" normalizeH="0" baseline="-30000" dirty="0" smtClean="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4</a:t>
            </a:r>
            <a:r>
              <a:rPr kumimoji="0" lang="fr-FR" altLang="en-US" sz="2400" b="1" i="0" u="none" strike="noStrike" cap="none" normalizeH="0" baseline="0" dirty="0" smtClean="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 </a:t>
            </a:r>
            <a:r>
              <a:rPr kumimoji="0" lang="fr-FR" altLang="en-US" sz="2400" b="1" i="0" u="none" strike="noStrike" cap="none" normalizeH="0" baseline="0" dirty="0" smtClean="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and C</a:t>
            </a:r>
            <a:r>
              <a:rPr kumimoji="0" lang="fr-FR" altLang="en-US" sz="2400" b="1" i="0" u="none" strike="noStrike" cap="none" normalizeH="0" baseline="-30000" dirty="0" smtClean="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4</a:t>
            </a:r>
            <a:r>
              <a:rPr kumimoji="0" lang="fr-FR" altLang="en-US" sz="2400" b="1" i="0" u="none" strike="noStrike" cap="none" normalizeH="0" baseline="0" dirty="0" smtClean="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F</a:t>
            </a:r>
            <a:r>
              <a:rPr kumimoji="0" lang="fr-FR" altLang="en-US" sz="2400" b="1" i="0" u="none" strike="noStrike" cap="none" normalizeH="0" baseline="-30000" dirty="0" smtClean="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10. </a:t>
            </a:r>
            <a:endParaRPr kumimoji="0" lang="fr-FR" altLang="en-US" sz="2400" b="1" i="0" u="none" strike="noStrike" cap="none" normalizeH="0" baseline="-30000" dirty="0" smtClean="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endParaRPr>
          </a:p>
          <a:p>
            <a:pPr marL="0" marR="0" lvl="0" indent="107950" algn="ctr" defTabSz="914400" rtl="0" eaLnBrk="0" fontAlgn="base" latinLnBrk="0" hangingPunct="0">
              <a:lnSpc>
                <a:spcPct val="100000"/>
              </a:lnSpc>
              <a:spcBef>
                <a:spcPct val="0"/>
              </a:spcBef>
              <a:spcAft>
                <a:spcPct val="0"/>
              </a:spcAft>
              <a:buClrTx/>
              <a:buSzTx/>
              <a:buFontTx/>
              <a:buNone/>
              <a:tabLst>
                <a:tab pos="1169988" algn="l"/>
              </a:tabLst>
            </a:pPr>
            <a:r>
              <a:rPr kumimoji="0" lang="fr-FR" altLang="en-US" sz="2400" b="1" i="0" u="none" strike="noStrike" cap="none" normalizeH="0" baseline="0" dirty="0" smtClean="0">
                <a:ln>
                  <a:noFill/>
                </a:ln>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Positions </a:t>
            </a:r>
            <a:r>
              <a:rPr kumimoji="0" lang="fr-FR" altLang="en-US" sz="2400" b="1" i="0" u="none" strike="noStrike" cap="none" normalizeH="0" baseline="0" dirty="0" smtClean="0">
                <a:ln>
                  <a:noFill/>
                </a:ln>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of </a:t>
            </a:r>
            <a:r>
              <a:rPr kumimoji="0" lang="fr-FR" altLang="en-US" sz="2400" b="1" i="0" u="none" strike="noStrike" cap="none" normalizeH="0" baseline="0" dirty="0" err="1" smtClean="0">
                <a:ln>
                  <a:noFill/>
                </a:ln>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presently</a:t>
            </a:r>
            <a:r>
              <a:rPr kumimoji="0" lang="fr-FR" altLang="en-US" sz="2400" b="1" i="0" u="none" strike="noStrike" cap="none" normalizeH="0" baseline="0" dirty="0" smtClean="0">
                <a:ln>
                  <a:noFill/>
                </a:ln>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 </a:t>
            </a:r>
            <a:r>
              <a:rPr kumimoji="0" lang="fr-FR" altLang="en-US" sz="2400" b="1" i="1" u="none" strike="noStrike" cap="none" normalizeH="0" baseline="0" dirty="0" err="1" smtClean="0">
                <a:ln>
                  <a:noFill/>
                </a:ln>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unavailable</a:t>
            </a:r>
            <a:r>
              <a:rPr kumimoji="0" lang="fr-FR" altLang="en-US" sz="2400" b="1" i="1" u="none" strike="noStrike" cap="none" normalizeH="0" baseline="0" dirty="0" smtClean="0">
                <a:ln>
                  <a:noFill/>
                </a:ln>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-in-</a:t>
            </a:r>
            <a:r>
              <a:rPr kumimoji="0" lang="fr-FR" altLang="en-US" sz="2400" b="1" i="1" u="none" strike="noStrike" cap="none" normalizeH="0" baseline="0" dirty="0" err="1" smtClean="0">
                <a:ln>
                  <a:noFill/>
                </a:ln>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bulk</a:t>
            </a:r>
            <a:r>
              <a:rPr kumimoji="0" lang="fr-FR" altLang="en-US" sz="2400" b="1" i="0" u="none" strike="noStrike" cap="none" normalizeH="0" baseline="0" dirty="0" smtClean="0">
                <a:ln>
                  <a:noFill/>
                </a:ln>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 C</a:t>
            </a:r>
            <a:r>
              <a:rPr kumimoji="0" lang="fr-FR" altLang="en-US" sz="2400" b="1" i="0" u="none" strike="noStrike" cap="none" normalizeH="0" baseline="-30000" dirty="0" smtClean="0">
                <a:ln>
                  <a:noFill/>
                </a:ln>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n</a:t>
            </a:r>
            <a:r>
              <a:rPr kumimoji="0" lang="fr-FR" altLang="en-US" sz="2400" b="1" i="0" u="none" strike="noStrike" cap="none" normalizeH="0" baseline="0" dirty="0" smtClean="0">
                <a:ln>
                  <a:noFill/>
                </a:ln>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F</a:t>
            </a:r>
            <a:r>
              <a:rPr kumimoji="0" lang="fr-FR" altLang="en-US" sz="2400" b="1" i="0" u="none" strike="noStrike" cap="none" normalizeH="0" baseline="-30000" dirty="0" smtClean="0">
                <a:ln>
                  <a:noFill/>
                </a:ln>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2n</a:t>
            </a:r>
            <a:r>
              <a:rPr kumimoji="0" lang="fr-FR" altLang="en-US" sz="2400" b="1" i="0" u="none" strike="noStrike" cap="none" normalizeH="0" baseline="0" dirty="0" smtClean="0">
                <a:ln>
                  <a:noFill/>
                </a:ln>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O </a:t>
            </a:r>
            <a:r>
              <a:rPr kumimoji="0" lang="fr-FR" altLang="en-US" sz="2400" b="1" i="0" u="none" strike="noStrike" cap="none" normalizeH="0" baseline="0" dirty="0" err="1" smtClean="0">
                <a:ln>
                  <a:noFill/>
                </a:ln>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fluids</a:t>
            </a:r>
            <a:r>
              <a:rPr kumimoji="0" lang="fr-FR" altLang="en-US" sz="2400" b="1" i="0" u="none" strike="noStrike" cap="none" normalizeH="0" baseline="0" dirty="0" smtClean="0">
                <a:ln>
                  <a:noFill/>
                </a:ln>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 </a:t>
            </a:r>
            <a:r>
              <a:rPr kumimoji="0" lang="fr-FR" altLang="en-US" sz="2400" b="1" i="0" u="none" strike="noStrike" cap="none" normalizeH="0" baseline="0" dirty="0" smtClean="0">
                <a:ln>
                  <a:noFill/>
                </a:ln>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in </a:t>
            </a:r>
            <a:r>
              <a:rPr lang="fr-FR" altLang="en-US" sz="2400" b="1" i="1" dirty="0" err="1" smtClean="0">
                <a:solidFill>
                  <a:srgbClr val="FF0000"/>
                </a:solidFill>
                <a:latin typeface="Calibri" panose="020F0502020204030204" pitchFamily="34" charset="0"/>
                <a:ea typeface="Times New Roman" panose="02020603050405020304" pitchFamily="18" charset="0"/>
                <a:cs typeface="Calibri" panose="020F0502020204030204" pitchFamily="34" charset="0"/>
              </a:rPr>
              <a:t>red</a:t>
            </a:r>
            <a:endParaRPr kumimoji="0" lang="fr-FR" altLang="en-US" sz="2400" b="1" i="0" u="none" strike="noStrike" cap="none" normalizeH="0" baseline="0" dirty="0" smtClean="0">
              <a:ln>
                <a:noFill/>
              </a:ln>
              <a:solidFill>
                <a:srgbClr val="FF0000"/>
              </a:solidFill>
              <a:effectLst/>
              <a:latin typeface="Calibri" panose="020F0502020204030204" pitchFamily="34" charset="0"/>
              <a:ea typeface="Times New Roman" panose="02020603050405020304" pitchFamily="18" charset="0"/>
              <a:cs typeface="Calibri" panose="020F0502020204030204" pitchFamily="34" charset="0"/>
            </a:endParaRPr>
          </a:p>
        </p:txBody>
      </p:sp>
      <p:sp>
        <p:nvSpPr>
          <p:cNvPr id="2" name="Ellipse 1"/>
          <p:cNvSpPr/>
          <p:nvPr/>
        </p:nvSpPr>
        <p:spPr>
          <a:xfrm>
            <a:off x="239485" y="1901372"/>
            <a:ext cx="3004457" cy="29754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 name="Ellipse 6"/>
          <p:cNvSpPr/>
          <p:nvPr/>
        </p:nvSpPr>
        <p:spPr>
          <a:xfrm>
            <a:off x="4789713" y="1901372"/>
            <a:ext cx="1828801" cy="29754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 name="Ellipse 7"/>
          <p:cNvSpPr/>
          <p:nvPr/>
        </p:nvSpPr>
        <p:spPr>
          <a:xfrm>
            <a:off x="181428" y="3302000"/>
            <a:ext cx="3004457" cy="413658"/>
          </a:xfrm>
          <a:prstGeom prst="ellipse">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 name="Ellipse 8"/>
          <p:cNvSpPr/>
          <p:nvPr/>
        </p:nvSpPr>
        <p:spPr>
          <a:xfrm>
            <a:off x="4724397" y="3302000"/>
            <a:ext cx="1828801" cy="413658"/>
          </a:xfrm>
          <a:prstGeom prst="ellipse">
            <a:avLst/>
          </a:prstGeom>
          <a:no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 name="Titre 2"/>
          <p:cNvSpPr>
            <a:spLocks noGrp="1"/>
          </p:cNvSpPr>
          <p:nvPr>
            <p:ph type="title"/>
          </p:nvPr>
        </p:nvSpPr>
        <p:spPr/>
        <p:txBody>
          <a:bodyPr/>
          <a:lstStyle/>
          <a:p>
            <a:endParaRPr lang="fr-FR"/>
          </a:p>
        </p:txBody>
      </p:sp>
    </p:spTree>
    <p:extLst>
      <p:ext uri="{BB962C8B-B14F-4D97-AF65-F5344CB8AC3E}">
        <p14:creationId xmlns:p14="http://schemas.microsoft.com/office/powerpoint/2010/main" val="42850485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7" grpId="0" animBg="1"/>
      <p:bldP spid="8" grpId="0" animBg="1"/>
      <p:bldP spid="9" grpId="0" animBg="1"/>
    </p:bldLst>
  </p:timing>
</p:sld>
</file>

<file path=ppt/slides/slide2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aphicFrame>
        <p:nvGraphicFramePr>
          <p:cNvPr id="4" name="Tableau 3"/>
          <p:cNvGraphicFramePr>
            <a:graphicFrameLocks noGrp="1"/>
          </p:cNvGraphicFramePr>
          <p:nvPr>
            <p:extLst/>
          </p:nvPr>
        </p:nvGraphicFramePr>
        <p:xfrm>
          <a:off x="408153" y="1200329"/>
          <a:ext cx="8124865" cy="4912812"/>
        </p:xfrm>
        <a:graphic>
          <a:graphicData uri="http://schemas.openxmlformats.org/drawingml/2006/table">
            <a:tbl>
              <a:tblPr firstRow="1" firstCol="1" bandRow="1">
                <a:tableStyleId>{5C22544A-7EE6-4342-B048-85BDC9FD1C3A}</a:tableStyleId>
              </a:tblPr>
              <a:tblGrid>
                <a:gridCol w="861848">
                  <a:extLst>
                    <a:ext uri="{9D8B030D-6E8A-4147-A177-3AD203B41FA5}">
                      <a16:colId xmlns:a16="http://schemas.microsoft.com/office/drawing/2014/main" val="848948589"/>
                    </a:ext>
                  </a:extLst>
                </a:gridCol>
                <a:gridCol w="1024732">
                  <a:extLst>
                    <a:ext uri="{9D8B030D-6E8A-4147-A177-3AD203B41FA5}">
                      <a16:colId xmlns:a16="http://schemas.microsoft.com/office/drawing/2014/main" val="1069144812"/>
                    </a:ext>
                  </a:extLst>
                </a:gridCol>
                <a:gridCol w="886693">
                  <a:extLst>
                    <a:ext uri="{9D8B030D-6E8A-4147-A177-3AD203B41FA5}">
                      <a16:colId xmlns:a16="http://schemas.microsoft.com/office/drawing/2014/main" val="2173503463"/>
                    </a:ext>
                  </a:extLst>
                </a:gridCol>
                <a:gridCol w="1549689">
                  <a:extLst>
                    <a:ext uri="{9D8B030D-6E8A-4147-A177-3AD203B41FA5}">
                      <a16:colId xmlns:a16="http://schemas.microsoft.com/office/drawing/2014/main" val="1822395327"/>
                    </a:ext>
                  </a:extLst>
                </a:gridCol>
                <a:gridCol w="1016543">
                  <a:extLst>
                    <a:ext uri="{9D8B030D-6E8A-4147-A177-3AD203B41FA5}">
                      <a16:colId xmlns:a16="http://schemas.microsoft.com/office/drawing/2014/main" val="3680613931"/>
                    </a:ext>
                  </a:extLst>
                </a:gridCol>
                <a:gridCol w="827314">
                  <a:extLst>
                    <a:ext uri="{9D8B030D-6E8A-4147-A177-3AD203B41FA5}">
                      <a16:colId xmlns:a16="http://schemas.microsoft.com/office/drawing/2014/main" val="2437789799"/>
                    </a:ext>
                  </a:extLst>
                </a:gridCol>
                <a:gridCol w="1166581">
                  <a:extLst>
                    <a:ext uri="{9D8B030D-6E8A-4147-A177-3AD203B41FA5}">
                      <a16:colId xmlns:a16="http://schemas.microsoft.com/office/drawing/2014/main" val="2507386297"/>
                    </a:ext>
                  </a:extLst>
                </a:gridCol>
                <a:gridCol w="791465">
                  <a:extLst>
                    <a:ext uri="{9D8B030D-6E8A-4147-A177-3AD203B41FA5}">
                      <a16:colId xmlns:a16="http://schemas.microsoft.com/office/drawing/2014/main" val="467445394"/>
                    </a:ext>
                  </a:extLst>
                </a:gridCol>
              </a:tblGrid>
              <a:tr h="733032">
                <a:tc>
                  <a:txBody>
                    <a:bodyPr/>
                    <a:lstStyle/>
                    <a:p>
                      <a:pPr algn="ctr">
                        <a:spcAft>
                          <a:spcPts val="0"/>
                        </a:spcAft>
                        <a:tabLst>
                          <a:tab pos="1170305" algn="l"/>
                        </a:tabLst>
                      </a:pPr>
                      <a:r>
                        <a:rPr lang="en-GB" sz="1200" b="1">
                          <a:effectLst/>
                          <a:latin typeface="Calibri" panose="020F0502020204030204" pitchFamily="34" charset="0"/>
                          <a:cs typeface="Calibri" panose="020F0502020204030204" pitchFamily="34" charset="0"/>
                        </a:rPr>
                        <a:t>Base fluid</a:t>
                      </a:r>
                      <a:endParaRPr lang="en-GB" sz="1200" b="1">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dirty="0">
                          <a:effectLst/>
                          <a:latin typeface="Calibri" panose="020F0502020204030204" pitchFamily="34" charset="0"/>
                          <a:cs typeface="Calibri" panose="020F0502020204030204" pitchFamily="34" charset="0"/>
                        </a:rPr>
                        <a:t>Base fluid</a:t>
                      </a:r>
                    </a:p>
                    <a:p>
                      <a:pPr algn="ctr">
                        <a:spcAft>
                          <a:spcPts val="0"/>
                        </a:spcAft>
                        <a:tabLst>
                          <a:tab pos="1170305" algn="l"/>
                        </a:tabLst>
                      </a:pPr>
                      <a:r>
                        <a:rPr lang="en-GB" sz="1200" b="1" dirty="0">
                          <a:effectLst/>
                          <a:latin typeface="Calibri" panose="020F0502020204030204" pitchFamily="34" charset="0"/>
                          <a:cs typeface="Calibri" panose="020F0502020204030204" pitchFamily="34" charset="0"/>
                        </a:rPr>
                        <a:t>density (1bar,25˚C)  </a:t>
                      </a:r>
                    </a:p>
                    <a:p>
                      <a:pPr algn="ctr">
                        <a:spcAft>
                          <a:spcPts val="0"/>
                        </a:spcAft>
                        <a:tabLst>
                          <a:tab pos="1170305" algn="l"/>
                        </a:tabLst>
                      </a:pPr>
                      <a:r>
                        <a:rPr lang="en-GB" sz="1200" b="1" dirty="0" smtClean="0">
                          <a:effectLst/>
                          <a:latin typeface="Calibri" panose="020F0502020204030204" pitchFamily="34" charset="0"/>
                          <a:cs typeface="Calibri" panose="020F0502020204030204" pitchFamily="34" charset="0"/>
                        </a:rPr>
                        <a:t>kgm</a:t>
                      </a:r>
                      <a:r>
                        <a:rPr lang="en-GB" sz="1200" b="1" baseline="30000" dirty="0" smtClean="0">
                          <a:effectLst/>
                          <a:latin typeface="Calibri" panose="020F0502020204030204" pitchFamily="34" charset="0"/>
                          <a:cs typeface="Calibri" panose="020F0502020204030204" pitchFamily="34" charset="0"/>
                        </a:rPr>
                        <a:t>-3</a:t>
                      </a:r>
                      <a:endParaRPr lang="en-GB" sz="1200" b="1"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dirty="0">
                          <a:effectLst/>
                          <a:latin typeface="Calibri" panose="020F0502020204030204" pitchFamily="34" charset="0"/>
                          <a:cs typeface="Calibri" panose="020F0502020204030204" pitchFamily="34" charset="0"/>
                        </a:rPr>
                        <a:t>Base fluid</a:t>
                      </a:r>
                    </a:p>
                    <a:p>
                      <a:pPr algn="ctr">
                        <a:spcAft>
                          <a:spcPts val="0"/>
                        </a:spcAft>
                        <a:tabLst>
                          <a:tab pos="1170305" algn="l"/>
                        </a:tabLst>
                      </a:pPr>
                      <a:r>
                        <a:rPr lang="en-GB" sz="1200" b="1" dirty="0">
                          <a:effectLst/>
                          <a:latin typeface="Calibri" panose="020F0502020204030204" pitchFamily="34" charset="0"/>
                          <a:cs typeface="Calibri" panose="020F0502020204030204" pitchFamily="34" charset="0"/>
                        </a:rPr>
                        <a:t>GWP</a:t>
                      </a:r>
                    </a:p>
                    <a:p>
                      <a:pPr algn="ctr">
                        <a:spcAft>
                          <a:spcPts val="0"/>
                        </a:spcAft>
                        <a:tabLst>
                          <a:tab pos="1170305" algn="l"/>
                        </a:tabLst>
                      </a:pPr>
                      <a:r>
                        <a:rPr lang="en-GB" sz="1200" b="1" dirty="0">
                          <a:effectLst/>
                          <a:latin typeface="Calibri" panose="020F0502020204030204" pitchFamily="34" charset="0"/>
                          <a:cs typeface="Calibri" panose="020F0502020204030204" pitchFamily="34" charset="0"/>
                        </a:rPr>
                        <a:t>(20-yr)</a:t>
                      </a:r>
                      <a:endParaRPr lang="en-GB" sz="1200" b="1"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a:effectLst/>
                          <a:latin typeface="Calibri" panose="020F0502020204030204" pitchFamily="34" charset="0"/>
                          <a:cs typeface="Calibri" panose="020F0502020204030204" pitchFamily="34" charset="0"/>
                        </a:rPr>
                        <a:t>Component (n-1)</a:t>
                      </a:r>
                    </a:p>
                    <a:p>
                      <a:pPr algn="ctr">
                        <a:spcAft>
                          <a:spcPts val="0"/>
                        </a:spcAft>
                        <a:tabLst>
                          <a:tab pos="1170305" algn="l"/>
                        </a:tabLst>
                      </a:pPr>
                      <a:r>
                        <a:rPr lang="en-GB" sz="1200" b="1">
                          <a:effectLst/>
                          <a:latin typeface="Calibri" panose="020F0502020204030204" pitchFamily="34" charset="0"/>
                          <a:cs typeface="Calibri" panose="020F0502020204030204" pitchFamily="34" charset="0"/>
                        </a:rPr>
                        <a:t> (*10</a:t>
                      </a:r>
                      <a:r>
                        <a:rPr lang="en-GB" sz="1200" b="1" baseline="30000">
                          <a:effectLst/>
                          <a:latin typeface="Calibri" panose="020F0502020204030204" pitchFamily="34" charset="0"/>
                          <a:cs typeface="Calibri" panose="020F0502020204030204" pitchFamily="34" charset="0"/>
                        </a:rPr>
                        <a:t>6</a:t>
                      </a:r>
                      <a:r>
                        <a:rPr lang="en-GB" sz="1200" b="1">
                          <a:effectLst/>
                          <a:latin typeface="Calibri" panose="020F0502020204030204" pitchFamily="34" charset="0"/>
                          <a:cs typeface="Calibri" panose="020F0502020204030204" pitchFamily="34" charset="0"/>
                        </a:rPr>
                        <a:t>) </a:t>
                      </a:r>
                    </a:p>
                    <a:p>
                      <a:pPr algn="ctr">
                        <a:spcAft>
                          <a:spcPts val="0"/>
                        </a:spcAft>
                        <a:tabLst>
                          <a:tab pos="1170305" algn="l"/>
                        </a:tabLst>
                      </a:pPr>
                      <a:r>
                        <a:rPr lang="en-GB" sz="1200" b="1">
                          <a:effectLst/>
                          <a:latin typeface="Calibri" panose="020F0502020204030204" pitchFamily="34" charset="0"/>
                          <a:cs typeface="Calibri" panose="020F0502020204030204" pitchFamily="34" charset="0"/>
                        </a:rPr>
                        <a:t>(@ nm)</a:t>
                      </a:r>
                      <a:endParaRPr lang="en-GB" sz="1200" b="1">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a:effectLst/>
                          <a:latin typeface="Calibri" panose="020F0502020204030204" pitchFamily="34" charset="0"/>
                          <a:cs typeface="Calibri" panose="020F0502020204030204" pitchFamily="34" charset="0"/>
                        </a:rPr>
                        <a:t>% Blend with N</a:t>
                      </a:r>
                      <a:r>
                        <a:rPr lang="en-GB" sz="1200" b="1" baseline="-25000">
                          <a:effectLst/>
                          <a:latin typeface="Calibri" panose="020F0502020204030204" pitchFamily="34" charset="0"/>
                          <a:cs typeface="Calibri" panose="020F0502020204030204" pitchFamily="34" charset="0"/>
                        </a:rPr>
                        <a:t>2</a:t>
                      </a:r>
                      <a:r>
                        <a:rPr lang="en-GB" sz="1200" b="1">
                          <a:effectLst/>
                          <a:latin typeface="Calibri" panose="020F0502020204030204" pitchFamily="34" charset="0"/>
                          <a:cs typeface="Calibri" panose="020F0502020204030204" pitchFamily="34" charset="0"/>
                        </a:rPr>
                        <a:t> to match (n-1) CF</a:t>
                      </a:r>
                      <a:r>
                        <a:rPr lang="en-GB" sz="1200" b="1" baseline="-25000">
                          <a:effectLst/>
                          <a:latin typeface="Calibri" panose="020F0502020204030204" pitchFamily="34" charset="0"/>
                          <a:cs typeface="Calibri" panose="020F0502020204030204" pitchFamily="34" charset="0"/>
                        </a:rPr>
                        <a:t>4</a:t>
                      </a:r>
                      <a:endParaRPr lang="en-GB" sz="1200" b="1">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dirty="0">
                          <a:effectLst/>
                          <a:latin typeface="Calibri" panose="020F0502020204030204" pitchFamily="34" charset="0"/>
                          <a:cs typeface="Calibri" panose="020F0502020204030204" pitchFamily="34" charset="0"/>
                        </a:rPr>
                        <a:t>GWP </a:t>
                      </a:r>
                      <a:r>
                        <a:rPr lang="en-GB" sz="1200" b="1" dirty="0" smtClean="0">
                          <a:effectLst/>
                          <a:latin typeface="Calibri" panose="020F0502020204030204" pitchFamily="34" charset="0"/>
                          <a:cs typeface="Calibri" panose="020F0502020204030204" pitchFamily="34" charset="0"/>
                        </a:rPr>
                        <a:t>load</a:t>
                      </a:r>
                    </a:p>
                    <a:p>
                      <a:pPr algn="ctr">
                        <a:spcAft>
                          <a:spcPts val="0"/>
                        </a:spcAft>
                        <a:tabLst>
                          <a:tab pos="1170305" algn="l"/>
                        </a:tabLst>
                      </a:pPr>
                      <a:r>
                        <a:rPr lang="en-GB" sz="1200" b="1" dirty="0" smtClean="0">
                          <a:effectLst/>
                          <a:latin typeface="Calibri" panose="020F0502020204030204" pitchFamily="34" charset="0"/>
                          <a:cs typeface="Calibri" panose="020F0502020204030204" pitchFamily="34" charset="0"/>
                        </a:rPr>
                        <a:t>(100m</a:t>
                      </a:r>
                      <a:r>
                        <a:rPr lang="en-GB" sz="1200" b="1" baseline="30000" dirty="0" smtClean="0">
                          <a:effectLst/>
                          <a:latin typeface="Calibri" panose="020F0502020204030204" pitchFamily="34" charset="0"/>
                          <a:cs typeface="Calibri" panose="020F0502020204030204" pitchFamily="34" charset="0"/>
                        </a:rPr>
                        <a:t>3</a:t>
                      </a:r>
                      <a:r>
                        <a:rPr lang="en-GB" sz="1200" b="1" dirty="0" smtClean="0">
                          <a:effectLst/>
                          <a:latin typeface="Calibri" panose="020F0502020204030204" pitchFamily="34" charset="0"/>
                          <a:cs typeface="Calibri" panose="020F0502020204030204" pitchFamily="34" charset="0"/>
                        </a:rPr>
                        <a:t>:</a:t>
                      </a:r>
                      <a:r>
                        <a:rPr lang="en-GB" sz="1200" b="1" baseline="0" dirty="0" smtClean="0">
                          <a:effectLst/>
                          <a:latin typeface="Calibri" panose="020F0502020204030204" pitchFamily="34" charset="0"/>
                          <a:cs typeface="Calibri" panose="020F0502020204030204" pitchFamily="34" charset="0"/>
                        </a:rPr>
                        <a:t> </a:t>
                      </a:r>
                      <a:r>
                        <a:rPr lang="en-GB" sz="1200" b="1" dirty="0" smtClean="0">
                          <a:effectLst/>
                          <a:latin typeface="Calibri" panose="020F0502020204030204" pitchFamily="34" charset="0"/>
                          <a:cs typeface="Calibri" panose="020F0502020204030204" pitchFamily="34" charset="0"/>
                        </a:rPr>
                        <a:t>t.CO</a:t>
                      </a:r>
                      <a:r>
                        <a:rPr lang="en-GB" sz="1200" b="1" baseline="-25000" dirty="0" smtClean="0">
                          <a:effectLst/>
                          <a:latin typeface="Calibri" panose="020F0502020204030204" pitchFamily="34" charset="0"/>
                          <a:cs typeface="Calibri" panose="020F0502020204030204" pitchFamily="34" charset="0"/>
                        </a:rPr>
                        <a:t>2</a:t>
                      </a:r>
                      <a:r>
                        <a:rPr lang="en-GB" sz="1200" b="1" dirty="0">
                          <a:effectLst/>
                          <a:latin typeface="Calibri" panose="020F0502020204030204" pitchFamily="34" charset="0"/>
                          <a:cs typeface="Calibri" panose="020F0502020204030204" pitchFamily="34" charset="0"/>
                        </a:rPr>
                        <a:t>)</a:t>
                      </a:r>
                      <a:endParaRPr lang="en-GB" sz="1200" b="1"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dirty="0">
                          <a:effectLst/>
                          <a:latin typeface="Calibri" panose="020F0502020204030204" pitchFamily="34" charset="0"/>
                          <a:cs typeface="Calibri" panose="020F0502020204030204" pitchFamily="34" charset="0"/>
                        </a:rPr>
                        <a:t>% Blend with N</a:t>
                      </a:r>
                      <a:r>
                        <a:rPr lang="en-GB" sz="1200" b="1" baseline="-25000" dirty="0">
                          <a:effectLst/>
                          <a:latin typeface="Calibri" panose="020F0502020204030204" pitchFamily="34" charset="0"/>
                          <a:cs typeface="Calibri" panose="020F0502020204030204" pitchFamily="34" charset="0"/>
                        </a:rPr>
                        <a:t>2</a:t>
                      </a:r>
                      <a:r>
                        <a:rPr lang="en-GB" sz="1200" b="1" dirty="0">
                          <a:effectLst/>
                          <a:latin typeface="Calibri" panose="020F0502020204030204" pitchFamily="34" charset="0"/>
                          <a:cs typeface="Calibri" panose="020F0502020204030204" pitchFamily="34" charset="0"/>
                        </a:rPr>
                        <a:t> to match</a:t>
                      </a:r>
                    </a:p>
                    <a:p>
                      <a:pPr algn="ctr">
                        <a:spcAft>
                          <a:spcPts val="0"/>
                        </a:spcAft>
                        <a:tabLst>
                          <a:tab pos="1170305" algn="l"/>
                        </a:tabLst>
                      </a:pPr>
                      <a:r>
                        <a:rPr lang="en-GB" sz="1200" b="1" dirty="0">
                          <a:effectLst/>
                          <a:latin typeface="Calibri" panose="020F0502020204030204" pitchFamily="34" charset="0"/>
                          <a:cs typeface="Calibri" panose="020F0502020204030204" pitchFamily="34" charset="0"/>
                        </a:rPr>
                        <a:t> (n-1) C</a:t>
                      </a:r>
                      <a:r>
                        <a:rPr lang="en-GB" sz="1200" b="1" baseline="-25000" dirty="0">
                          <a:effectLst/>
                          <a:latin typeface="Calibri" panose="020F0502020204030204" pitchFamily="34" charset="0"/>
                          <a:cs typeface="Calibri" panose="020F0502020204030204" pitchFamily="34" charset="0"/>
                        </a:rPr>
                        <a:t>4</a:t>
                      </a:r>
                      <a:r>
                        <a:rPr lang="en-GB" sz="1200" b="1" dirty="0">
                          <a:effectLst/>
                          <a:latin typeface="Calibri" panose="020F0502020204030204" pitchFamily="34" charset="0"/>
                          <a:cs typeface="Calibri" panose="020F0502020204030204" pitchFamily="34" charset="0"/>
                        </a:rPr>
                        <a:t>F</a:t>
                      </a:r>
                      <a:r>
                        <a:rPr lang="en-GB" sz="1200" b="1" baseline="-25000" dirty="0">
                          <a:effectLst/>
                          <a:latin typeface="Calibri" panose="020F0502020204030204" pitchFamily="34" charset="0"/>
                          <a:cs typeface="Calibri" panose="020F0502020204030204" pitchFamily="34" charset="0"/>
                        </a:rPr>
                        <a:t>10</a:t>
                      </a:r>
                      <a:endParaRPr lang="en-GB" sz="1200" b="1"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dirty="0">
                          <a:effectLst/>
                          <a:latin typeface="Calibri" panose="020F0502020204030204" pitchFamily="34" charset="0"/>
                          <a:cs typeface="Calibri" panose="020F0502020204030204" pitchFamily="34" charset="0"/>
                        </a:rPr>
                        <a:t>GWP load</a:t>
                      </a:r>
                    </a:p>
                    <a:p>
                      <a:pPr algn="ctr">
                        <a:spcAft>
                          <a:spcPts val="0"/>
                        </a:spcAft>
                        <a:tabLst>
                          <a:tab pos="1170305" algn="l"/>
                        </a:tabLst>
                      </a:pPr>
                      <a:r>
                        <a:rPr lang="en-GB" sz="1200" b="1" dirty="0" smtClean="0">
                          <a:effectLst/>
                          <a:latin typeface="Calibri" panose="020F0502020204030204" pitchFamily="34" charset="0"/>
                          <a:cs typeface="Calibri" panose="020F0502020204030204" pitchFamily="34" charset="0"/>
                        </a:rPr>
                        <a:t>(100m</a:t>
                      </a:r>
                      <a:r>
                        <a:rPr lang="en-GB" sz="1200" b="1" baseline="30000" dirty="0" smtClean="0">
                          <a:effectLst/>
                          <a:latin typeface="Calibri" panose="020F0502020204030204" pitchFamily="34" charset="0"/>
                          <a:cs typeface="Calibri" panose="020F0502020204030204" pitchFamily="34" charset="0"/>
                        </a:rPr>
                        <a:t>3</a:t>
                      </a:r>
                      <a:r>
                        <a:rPr lang="en-GB" sz="1200" b="1" dirty="0" smtClean="0">
                          <a:effectLst/>
                          <a:latin typeface="Calibri" panose="020F0502020204030204" pitchFamily="34" charset="0"/>
                          <a:cs typeface="Calibri" panose="020F0502020204030204" pitchFamily="34" charset="0"/>
                        </a:rPr>
                        <a:t>:</a:t>
                      </a:r>
                      <a:r>
                        <a:rPr lang="en-GB" sz="1200" b="1" baseline="0" dirty="0" smtClean="0">
                          <a:effectLst/>
                          <a:latin typeface="Calibri" panose="020F0502020204030204" pitchFamily="34" charset="0"/>
                          <a:cs typeface="Calibri" panose="020F0502020204030204" pitchFamily="34" charset="0"/>
                        </a:rPr>
                        <a:t> </a:t>
                      </a:r>
                      <a:r>
                        <a:rPr lang="en-GB" sz="1200" b="1" dirty="0" smtClean="0">
                          <a:effectLst/>
                          <a:latin typeface="Calibri" panose="020F0502020204030204" pitchFamily="34" charset="0"/>
                          <a:cs typeface="Calibri" panose="020F0502020204030204" pitchFamily="34" charset="0"/>
                        </a:rPr>
                        <a:t>t.CO</a:t>
                      </a:r>
                      <a:r>
                        <a:rPr lang="en-GB" sz="1200" b="1" baseline="-25000" dirty="0" smtClean="0">
                          <a:effectLst/>
                          <a:latin typeface="Calibri" panose="020F0502020204030204" pitchFamily="34" charset="0"/>
                          <a:cs typeface="Calibri" panose="020F0502020204030204" pitchFamily="34" charset="0"/>
                        </a:rPr>
                        <a:t>2</a:t>
                      </a:r>
                      <a:r>
                        <a:rPr lang="en-GB" sz="1200" b="1" dirty="0" smtClean="0">
                          <a:effectLst/>
                          <a:latin typeface="Calibri" panose="020F0502020204030204" pitchFamily="34" charset="0"/>
                          <a:cs typeface="Calibri" panose="020F0502020204030204" pitchFamily="34" charset="0"/>
                        </a:rPr>
                        <a:t>)</a:t>
                      </a:r>
                      <a:endParaRPr lang="en-GB" sz="1200" b="1"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extLst>
                  <a:ext uri="{0D108BD9-81ED-4DB2-BD59-A6C34878D82A}">
                    <a16:rowId xmlns:a16="http://schemas.microsoft.com/office/drawing/2014/main" val="3144261697"/>
                  </a:ext>
                </a:extLst>
              </a:tr>
              <a:tr h="260634">
                <a:tc>
                  <a:txBody>
                    <a:bodyPr/>
                    <a:lstStyle/>
                    <a:p>
                      <a:pPr algn="ctr">
                        <a:spcAft>
                          <a:spcPts val="0"/>
                        </a:spcAft>
                        <a:tabLst>
                          <a:tab pos="1170305" algn="l"/>
                        </a:tabLst>
                      </a:pPr>
                      <a:r>
                        <a:rPr lang="en-GB" sz="1200" b="1">
                          <a:effectLst/>
                          <a:latin typeface="Calibri" panose="020F0502020204030204" pitchFamily="34" charset="0"/>
                          <a:cs typeface="Calibri" panose="020F0502020204030204" pitchFamily="34" charset="0"/>
                        </a:rPr>
                        <a:t>CF</a:t>
                      </a:r>
                      <a:r>
                        <a:rPr lang="en-GB" sz="1200" b="1" baseline="-25000">
                          <a:effectLst/>
                          <a:latin typeface="Calibri" panose="020F0502020204030204" pitchFamily="34" charset="0"/>
                          <a:cs typeface="Calibri" panose="020F0502020204030204" pitchFamily="34" charset="0"/>
                        </a:rPr>
                        <a:t>4</a:t>
                      </a:r>
                      <a:r>
                        <a:rPr lang="en-GB" sz="1200" b="1">
                          <a:effectLst/>
                          <a:latin typeface="Calibri" panose="020F0502020204030204" pitchFamily="34" charset="0"/>
                          <a:cs typeface="Calibri" panose="020F0502020204030204" pitchFamily="34" charset="0"/>
                        </a:rPr>
                        <a:t> </a:t>
                      </a:r>
                      <a:endParaRPr lang="en-GB" sz="1200" b="1">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a:effectLst/>
                          <a:latin typeface="Calibri" panose="020F0502020204030204" pitchFamily="34" charset="0"/>
                          <a:cs typeface="Calibri" panose="020F0502020204030204" pitchFamily="34" charset="0"/>
                        </a:rPr>
                        <a:t>3.56 [18]</a:t>
                      </a:r>
                      <a:endParaRPr lang="en-GB" sz="1200" b="1">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a:effectLst/>
                          <a:latin typeface="Calibri" panose="020F0502020204030204" pitchFamily="34" charset="0"/>
                          <a:cs typeface="Calibri" panose="020F0502020204030204" pitchFamily="34" charset="0"/>
                        </a:rPr>
                        <a:t>4880 [16]</a:t>
                      </a:r>
                      <a:endParaRPr lang="en-GB" sz="1200" b="1">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a:effectLst/>
                          <a:latin typeface="Calibri" panose="020F0502020204030204" pitchFamily="34" charset="0"/>
                          <a:cs typeface="Calibri" panose="020F0502020204030204" pitchFamily="34" charset="0"/>
                        </a:rPr>
                        <a:t>488 (180-310 nm) [19] </a:t>
                      </a:r>
                      <a:endParaRPr lang="en-GB" sz="1200" b="1">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a:effectLst/>
                          <a:latin typeface="Calibri" panose="020F0502020204030204" pitchFamily="34" charset="0"/>
                          <a:cs typeface="Calibri" panose="020F0502020204030204" pitchFamily="34" charset="0"/>
                        </a:rPr>
                        <a:t>100</a:t>
                      </a:r>
                      <a:endParaRPr lang="en-GB" sz="1200" b="1">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a:effectLst/>
                          <a:latin typeface="Calibri" panose="020F0502020204030204" pitchFamily="34" charset="0"/>
                          <a:cs typeface="Calibri" panose="020F0502020204030204" pitchFamily="34" charset="0"/>
                        </a:rPr>
                        <a:t>1737</a:t>
                      </a:r>
                      <a:endParaRPr lang="en-GB" sz="1200" b="1">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a:effectLst/>
                          <a:latin typeface="Calibri" panose="020F0502020204030204" pitchFamily="34" charset="0"/>
                          <a:cs typeface="Calibri" panose="020F0502020204030204" pitchFamily="34" charset="0"/>
                        </a:rPr>
                        <a:t>not applicable</a:t>
                      </a:r>
                      <a:endParaRPr lang="en-GB" sz="1200" b="1">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a:effectLst/>
                          <a:latin typeface="Calibri" panose="020F0502020204030204" pitchFamily="34" charset="0"/>
                          <a:cs typeface="Calibri" panose="020F0502020204030204" pitchFamily="34" charset="0"/>
                        </a:rPr>
                        <a:t>n/a</a:t>
                      </a:r>
                      <a:endParaRPr lang="en-GB" sz="1200" b="1">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extLst>
                  <a:ext uri="{0D108BD9-81ED-4DB2-BD59-A6C34878D82A}">
                    <a16:rowId xmlns:a16="http://schemas.microsoft.com/office/drawing/2014/main" val="3073527123"/>
                  </a:ext>
                </a:extLst>
              </a:tr>
              <a:tr h="146606">
                <a:tc>
                  <a:txBody>
                    <a:bodyPr/>
                    <a:lstStyle/>
                    <a:p>
                      <a:pPr algn="ctr">
                        <a:spcAft>
                          <a:spcPts val="0"/>
                        </a:spcAft>
                        <a:tabLst>
                          <a:tab pos="1170305" algn="l"/>
                        </a:tabLst>
                      </a:pPr>
                      <a:r>
                        <a:rPr lang="en-GB" sz="1200" b="1" dirty="0">
                          <a:effectLst/>
                          <a:latin typeface="Calibri" panose="020F0502020204030204" pitchFamily="34" charset="0"/>
                          <a:cs typeface="Calibri" panose="020F0502020204030204" pitchFamily="34" charset="0"/>
                        </a:rPr>
                        <a:t>CF</a:t>
                      </a:r>
                      <a:r>
                        <a:rPr lang="en-GB" sz="1200" b="1" baseline="-25000" dirty="0">
                          <a:effectLst/>
                          <a:latin typeface="Calibri" panose="020F0502020204030204" pitchFamily="34" charset="0"/>
                          <a:cs typeface="Calibri" panose="020F0502020204030204" pitchFamily="34" charset="0"/>
                        </a:rPr>
                        <a:t>2</a:t>
                      </a:r>
                      <a:r>
                        <a:rPr lang="en-GB" sz="1200" b="1" dirty="0">
                          <a:effectLst/>
                          <a:latin typeface="Calibri" panose="020F0502020204030204" pitchFamily="34" charset="0"/>
                          <a:cs typeface="Calibri" panose="020F0502020204030204" pitchFamily="34" charset="0"/>
                        </a:rPr>
                        <a:t>O</a:t>
                      </a:r>
                      <a:endParaRPr lang="en-GB" sz="1200" b="1"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solidFill>
                      <a:srgbClr val="FF0000"/>
                    </a:solidFill>
                  </a:tcPr>
                </a:tc>
                <a:tc>
                  <a:txBody>
                    <a:bodyPr/>
                    <a:lstStyle/>
                    <a:p>
                      <a:pPr algn="ctr">
                        <a:spcAft>
                          <a:spcPts val="0"/>
                        </a:spcAft>
                        <a:tabLst>
                          <a:tab pos="1170305" algn="l"/>
                        </a:tabLst>
                      </a:pPr>
                      <a:r>
                        <a:rPr lang="en-GB" sz="1200" b="1">
                          <a:solidFill>
                            <a:srgbClr val="FF0000"/>
                          </a:solidFill>
                          <a:effectLst/>
                          <a:latin typeface="Calibri" panose="020F0502020204030204" pitchFamily="34" charset="0"/>
                          <a:cs typeface="Calibri" panose="020F0502020204030204" pitchFamily="34" charset="0"/>
                        </a:rPr>
                        <a:t>-</a:t>
                      </a:r>
                      <a:endParaRPr lang="en-GB" sz="1200" b="1">
                        <a:solidFill>
                          <a:srgbClr val="FF0000"/>
                        </a:solidFill>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a:solidFill>
                            <a:srgbClr val="FF0000"/>
                          </a:solidFill>
                          <a:effectLst/>
                          <a:latin typeface="Calibri" panose="020F0502020204030204" pitchFamily="34" charset="0"/>
                          <a:cs typeface="Calibri" panose="020F0502020204030204" pitchFamily="34" charset="0"/>
                        </a:rPr>
                        <a:t> </a:t>
                      </a:r>
                      <a:endParaRPr lang="en-GB" sz="1200" b="1">
                        <a:solidFill>
                          <a:srgbClr val="FF0000"/>
                        </a:solidFill>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a:solidFill>
                            <a:srgbClr val="FF0000"/>
                          </a:solidFill>
                          <a:effectLst/>
                          <a:latin typeface="Calibri" panose="020F0502020204030204" pitchFamily="34" charset="0"/>
                          <a:cs typeface="Calibri" panose="020F0502020204030204" pitchFamily="34" charset="0"/>
                        </a:rPr>
                        <a:t> </a:t>
                      </a:r>
                      <a:endParaRPr lang="en-GB" sz="1200" b="1">
                        <a:solidFill>
                          <a:srgbClr val="FF0000"/>
                        </a:solidFill>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a:solidFill>
                            <a:srgbClr val="FF0000"/>
                          </a:solidFill>
                          <a:effectLst/>
                          <a:latin typeface="Calibri" panose="020F0502020204030204" pitchFamily="34" charset="0"/>
                          <a:cs typeface="Calibri" panose="020F0502020204030204" pitchFamily="34" charset="0"/>
                        </a:rPr>
                        <a:t>-</a:t>
                      </a:r>
                      <a:endParaRPr lang="en-GB" sz="1200" b="1">
                        <a:solidFill>
                          <a:srgbClr val="FF0000"/>
                        </a:solidFill>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a:solidFill>
                            <a:srgbClr val="FF0000"/>
                          </a:solidFill>
                          <a:effectLst/>
                          <a:latin typeface="Calibri" panose="020F0502020204030204" pitchFamily="34" charset="0"/>
                          <a:cs typeface="Calibri" panose="020F0502020204030204" pitchFamily="34" charset="0"/>
                        </a:rPr>
                        <a:t> </a:t>
                      </a:r>
                      <a:endParaRPr lang="en-GB" sz="1200" b="1">
                        <a:solidFill>
                          <a:srgbClr val="FF0000"/>
                        </a:solidFill>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a:solidFill>
                            <a:srgbClr val="FF0000"/>
                          </a:solidFill>
                          <a:effectLst/>
                          <a:latin typeface="Calibri" panose="020F0502020204030204" pitchFamily="34" charset="0"/>
                          <a:cs typeface="Calibri" panose="020F0502020204030204" pitchFamily="34" charset="0"/>
                        </a:rPr>
                        <a:t>n/a</a:t>
                      </a:r>
                      <a:endParaRPr lang="en-GB" sz="1200" b="1">
                        <a:solidFill>
                          <a:srgbClr val="FF0000"/>
                        </a:solidFill>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dirty="0">
                          <a:solidFill>
                            <a:srgbClr val="FF0000"/>
                          </a:solidFill>
                          <a:effectLst/>
                          <a:latin typeface="Calibri" panose="020F0502020204030204" pitchFamily="34" charset="0"/>
                          <a:cs typeface="Calibri" panose="020F0502020204030204" pitchFamily="34" charset="0"/>
                        </a:rPr>
                        <a:t>n/a</a:t>
                      </a:r>
                      <a:endParaRPr lang="en-GB" sz="1200" b="1" dirty="0">
                        <a:solidFill>
                          <a:srgbClr val="FF0000"/>
                        </a:solidFill>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extLst>
                  <a:ext uri="{0D108BD9-81ED-4DB2-BD59-A6C34878D82A}">
                    <a16:rowId xmlns:a16="http://schemas.microsoft.com/office/drawing/2014/main" val="296694714"/>
                  </a:ext>
                </a:extLst>
              </a:tr>
              <a:tr h="260634">
                <a:tc>
                  <a:txBody>
                    <a:bodyPr/>
                    <a:lstStyle/>
                    <a:p>
                      <a:pPr algn="ctr">
                        <a:spcAft>
                          <a:spcPts val="0"/>
                        </a:spcAft>
                        <a:tabLst>
                          <a:tab pos="1170305" algn="l"/>
                        </a:tabLst>
                      </a:pPr>
                      <a:r>
                        <a:rPr lang="en-GB" sz="1200" b="1">
                          <a:effectLst/>
                          <a:latin typeface="Calibri" panose="020F0502020204030204" pitchFamily="34" charset="0"/>
                          <a:cs typeface="Calibri" panose="020F0502020204030204" pitchFamily="34" charset="0"/>
                        </a:rPr>
                        <a:t>C</a:t>
                      </a:r>
                      <a:r>
                        <a:rPr lang="en-GB" sz="1200" b="1" baseline="-25000">
                          <a:effectLst/>
                          <a:latin typeface="Calibri" panose="020F0502020204030204" pitchFamily="34" charset="0"/>
                          <a:cs typeface="Calibri" panose="020F0502020204030204" pitchFamily="34" charset="0"/>
                        </a:rPr>
                        <a:t>2</a:t>
                      </a:r>
                      <a:r>
                        <a:rPr lang="en-GB" sz="1200" b="1">
                          <a:effectLst/>
                          <a:latin typeface="Calibri" panose="020F0502020204030204" pitchFamily="34" charset="0"/>
                          <a:cs typeface="Calibri" panose="020F0502020204030204" pitchFamily="34" charset="0"/>
                        </a:rPr>
                        <a:t>F</a:t>
                      </a:r>
                      <a:r>
                        <a:rPr lang="en-GB" sz="1200" b="1" baseline="-25000">
                          <a:effectLst/>
                          <a:latin typeface="Calibri" panose="020F0502020204030204" pitchFamily="34" charset="0"/>
                          <a:cs typeface="Calibri" panose="020F0502020204030204" pitchFamily="34" charset="0"/>
                        </a:rPr>
                        <a:t>6</a:t>
                      </a:r>
                      <a:endParaRPr lang="en-GB" sz="1200" b="1">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a:effectLst/>
                          <a:latin typeface="Calibri" panose="020F0502020204030204" pitchFamily="34" charset="0"/>
                          <a:cs typeface="Calibri" panose="020F0502020204030204" pitchFamily="34" charset="0"/>
                        </a:rPr>
                        <a:t>5.63 [18]</a:t>
                      </a:r>
                      <a:endParaRPr lang="en-GB" sz="1200" b="1">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a:effectLst/>
                          <a:latin typeface="Calibri" panose="020F0502020204030204" pitchFamily="34" charset="0"/>
                          <a:cs typeface="Calibri" panose="020F0502020204030204" pitchFamily="34" charset="0"/>
                        </a:rPr>
                        <a:t>8210 [16]</a:t>
                      </a:r>
                      <a:endParaRPr lang="en-GB" sz="1200" b="1">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a:effectLst/>
                          <a:latin typeface="Calibri" panose="020F0502020204030204" pitchFamily="34" charset="0"/>
                          <a:cs typeface="Calibri" panose="020F0502020204030204" pitchFamily="34" charset="0"/>
                        </a:rPr>
                        <a:t>793 (180-310 nm) [19]</a:t>
                      </a:r>
                      <a:endParaRPr lang="en-GB" sz="1200" b="1">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a:effectLst/>
                          <a:latin typeface="Calibri" panose="020F0502020204030204" pitchFamily="34" charset="0"/>
                          <a:cs typeface="Calibri" panose="020F0502020204030204" pitchFamily="34" charset="0"/>
                        </a:rPr>
                        <a:t>38.1</a:t>
                      </a:r>
                      <a:endParaRPr lang="en-GB" sz="1200" b="1">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a:effectLst/>
                          <a:latin typeface="Calibri" panose="020F0502020204030204" pitchFamily="34" charset="0"/>
                          <a:cs typeface="Calibri" panose="020F0502020204030204" pitchFamily="34" charset="0"/>
                        </a:rPr>
                        <a:t>1762</a:t>
                      </a:r>
                      <a:endParaRPr lang="en-GB" sz="1200" b="1">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a:effectLst/>
                          <a:latin typeface="Calibri" panose="020F0502020204030204" pitchFamily="34" charset="0"/>
                          <a:cs typeface="Calibri" panose="020F0502020204030204" pitchFamily="34" charset="0"/>
                        </a:rPr>
                        <a:t>not applicable</a:t>
                      </a:r>
                      <a:endParaRPr lang="en-GB" sz="1200" b="1">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a:effectLst/>
                          <a:latin typeface="Calibri" panose="020F0502020204030204" pitchFamily="34" charset="0"/>
                          <a:cs typeface="Calibri" panose="020F0502020204030204" pitchFamily="34" charset="0"/>
                        </a:rPr>
                        <a:t>n/a</a:t>
                      </a:r>
                      <a:endParaRPr lang="en-GB" sz="1200" b="1">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extLst>
                  <a:ext uri="{0D108BD9-81ED-4DB2-BD59-A6C34878D82A}">
                    <a16:rowId xmlns:a16="http://schemas.microsoft.com/office/drawing/2014/main" val="2596194458"/>
                  </a:ext>
                </a:extLst>
              </a:tr>
              <a:tr h="214548">
                <a:tc>
                  <a:txBody>
                    <a:bodyPr/>
                    <a:lstStyle/>
                    <a:p>
                      <a:pPr algn="ctr">
                        <a:spcAft>
                          <a:spcPts val="0"/>
                        </a:spcAft>
                        <a:tabLst>
                          <a:tab pos="1170305" algn="l"/>
                        </a:tabLst>
                      </a:pPr>
                      <a:r>
                        <a:rPr lang="en-GB" sz="1200" b="1" dirty="0">
                          <a:solidFill>
                            <a:schemeClr val="bg1"/>
                          </a:solidFill>
                          <a:effectLst/>
                          <a:latin typeface="Calibri" panose="020F0502020204030204" pitchFamily="34" charset="0"/>
                          <a:cs typeface="Calibri" panose="020F0502020204030204" pitchFamily="34" charset="0"/>
                        </a:rPr>
                        <a:t>Lin-C</a:t>
                      </a:r>
                      <a:r>
                        <a:rPr lang="en-GB" sz="1200" b="1" baseline="-25000" dirty="0">
                          <a:solidFill>
                            <a:schemeClr val="bg1"/>
                          </a:solidFill>
                          <a:effectLst/>
                          <a:latin typeface="Calibri" panose="020F0502020204030204" pitchFamily="34" charset="0"/>
                          <a:cs typeface="Calibri" panose="020F0502020204030204" pitchFamily="34" charset="0"/>
                        </a:rPr>
                        <a:t>2</a:t>
                      </a:r>
                      <a:r>
                        <a:rPr lang="en-GB" sz="1200" b="1" dirty="0">
                          <a:solidFill>
                            <a:schemeClr val="bg1"/>
                          </a:solidFill>
                          <a:effectLst/>
                          <a:latin typeface="Calibri" panose="020F0502020204030204" pitchFamily="34" charset="0"/>
                          <a:cs typeface="Calibri" panose="020F0502020204030204" pitchFamily="34" charset="0"/>
                        </a:rPr>
                        <a:t>F</a:t>
                      </a:r>
                      <a:r>
                        <a:rPr lang="en-GB" sz="1200" b="1" baseline="-25000" dirty="0">
                          <a:solidFill>
                            <a:schemeClr val="bg1"/>
                          </a:solidFill>
                          <a:effectLst/>
                          <a:latin typeface="Calibri" panose="020F0502020204030204" pitchFamily="34" charset="0"/>
                          <a:cs typeface="Calibri" panose="020F0502020204030204" pitchFamily="34" charset="0"/>
                        </a:rPr>
                        <a:t>4</a:t>
                      </a:r>
                      <a:r>
                        <a:rPr lang="en-GB" sz="1200" b="1" dirty="0">
                          <a:solidFill>
                            <a:schemeClr val="bg1"/>
                          </a:solidFill>
                          <a:effectLst/>
                          <a:latin typeface="Calibri" panose="020F0502020204030204" pitchFamily="34" charset="0"/>
                          <a:cs typeface="Calibri" panose="020F0502020204030204" pitchFamily="34" charset="0"/>
                        </a:rPr>
                        <a:t>O</a:t>
                      </a:r>
                      <a:endParaRPr lang="en-GB" sz="1200" b="1" dirty="0">
                        <a:solidFill>
                          <a:schemeClr val="bg1"/>
                        </a:solidFill>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solidFill>
                      <a:srgbClr val="FF0000"/>
                    </a:solidFill>
                  </a:tcPr>
                </a:tc>
                <a:tc>
                  <a:txBody>
                    <a:bodyPr/>
                    <a:lstStyle/>
                    <a:p>
                      <a:pPr algn="ctr">
                        <a:spcAft>
                          <a:spcPts val="0"/>
                        </a:spcAft>
                        <a:tabLst>
                          <a:tab pos="1170305" algn="l"/>
                        </a:tabLst>
                      </a:pPr>
                      <a:r>
                        <a:rPr lang="en-GB" sz="1200" b="1">
                          <a:solidFill>
                            <a:srgbClr val="FF0000"/>
                          </a:solidFill>
                          <a:effectLst/>
                          <a:latin typeface="Calibri" panose="020F0502020204030204" pitchFamily="34" charset="0"/>
                          <a:cs typeface="Calibri" panose="020F0502020204030204" pitchFamily="34" charset="0"/>
                        </a:rPr>
                        <a:t>-</a:t>
                      </a:r>
                      <a:endParaRPr lang="en-GB" sz="1200" b="1">
                        <a:solidFill>
                          <a:srgbClr val="FF0000"/>
                        </a:solidFill>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a:solidFill>
                            <a:srgbClr val="FF0000"/>
                          </a:solidFill>
                          <a:effectLst/>
                          <a:latin typeface="Calibri" panose="020F0502020204030204" pitchFamily="34" charset="0"/>
                          <a:cs typeface="Calibri" panose="020F0502020204030204" pitchFamily="34" charset="0"/>
                        </a:rPr>
                        <a:t> </a:t>
                      </a:r>
                      <a:endParaRPr lang="en-GB" sz="1200" b="1">
                        <a:solidFill>
                          <a:srgbClr val="FF0000"/>
                        </a:solidFill>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a:solidFill>
                            <a:srgbClr val="FF0000"/>
                          </a:solidFill>
                          <a:effectLst/>
                          <a:latin typeface="Calibri" panose="020F0502020204030204" pitchFamily="34" charset="0"/>
                          <a:cs typeface="Calibri" panose="020F0502020204030204" pitchFamily="34" charset="0"/>
                        </a:rPr>
                        <a:t> </a:t>
                      </a:r>
                      <a:endParaRPr lang="en-GB" sz="1200" b="1">
                        <a:solidFill>
                          <a:srgbClr val="FF0000"/>
                        </a:solidFill>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a:solidFill>
                            <a:srgbClr val="FF0000"/>
                          </a:solidFill>
                          <a:effectLst/>
                          <a:latin typeface="Calibri" panose="020F0502020204030204" pitchFamily="34" charset="0"/>
                          <a:cs typeface="Calibri" panose="020F0502020204030204" pitchFamily="34" charset="0"/>
                        </a:rPr>
                        <a:t>-</a:t>
                      </a:r>
                      <a:endParaRPr lang="en-GB" sz="1200" b="1">
                        <a:solidFill>
                          <a:srgbClr val="FF0000"/>
                        </a:solidFill>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a:solidFill>
                            <a:srgbClr val="FF0000"/>
                          </a:solidFill>
                          <a:effectLst/>
                          <a:latin typeface="Calibri" panose="020F0502020204030204" pitchFamily="34" charset="0"/>
                          <a:cs typeface="Calibri" panose="020F0502020204030204" pitchFamily="34" charset="0"/>
                        </a:rPr>
                        <a:t> </a:t>
                      </a:r>
                      <a:endParaRPr lang="en-GB" sz="1200" b="1">
                        <a:solidFill>
                          <a:srgbClr val="FF0000"/>
                        </a:solidFill>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a:solidFill>
                            <a:srgbClr val="FF0000"/>
                          </a:solidFill>
                          <a:effectLst/>
                          <a:latin typeface="Calibri" panose="020F0502020204030204" pitchFamily="34" charset="0"/>
                          <a:cs typeface="Calibri" panose="020F0502020204030204" pitchFamily="34" charset="0"/>
                        </a:rPr>
                        <a:t>n/a</a:t>
                      </a:r>
                      <a:endParaRPr lang="en-GB" sz="1200" b="1">
                        <a:solidFill>
                          <a:srgbClr val="FF0000"/>
                        </a:solidFill>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dirty="0">
                          <a:solidFill>
                            <a:srgbClr val="FF0000"/>
                          </a:solidFill>
                          <a:effectLst/>
                          <a:latin typeface="Calibri" panose="020F0502020204030204" pitchFamily="34" charset="0"/>
                          <a:cs typeface="Calibri" panose="020F0502020204030204" pitchFamily="34" charset="0"/>
                        </a:rPr>
                        <a:t>n/a</a:t>
                      </a:r>
                      <a:endParaRPr lang="en-GB" sz="1200" b="1" dirty="0">
                        <a:solidFill>
                          <a:srgbClr val="FF0000"/>
                        </a:solidFill>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extLst>
                  <a:ext uri="{0D108BD9-81ED-4DB2-BD59-A6C34878D82A}">
                    <a16:rowId xmlns:a16="http://schemas.microsoft.com/office/drawing/2014/main" val="1849512649"/>
                  </a:ext>
                </a:extLst>
              </a:tr>
              <a:tr h="293213">
                <a:tc>
                  <a:txBody>
                    <a:bodyPr/>
                    <a:lstStyle/>
                    <a:p>
                      <a:pPr algn="ctr">
                        <a:spcAft>
                          <a:spcPts val="0"/>
                        </a:spcAft>
                        <a:tabLst>
                          <a:tab pos="1170305" algn="l"/>
                        </a:tabLst>
                      </a:pPr>
                      <a:r>
                        <a:rPr lang="en-GB" sz="1200" b="1">
                          <a:solidFill>
                            <a:schemeClr val="bg1"/>
                          </a:solidFill>
                          <a:effectLst/>
                          <a:latin typeface="Calibri" panose="020F0502020204030204" pitchFamily="34" charset="0"/>
                          <a:cs typeface="Calibri" panose="020F0502020204030204" pitchFamily="34" charset="0"/>
                        </a:rPr>
                        <a:t>C</a:t>
                      </a:r>
                      <a:r>
                        <a:rPr lang="en-GB" sz="1200" b="1" baseline="-25000">
                          <a:solidFill>
                            <a:schemeClr val="bg1"/>
                          </a:solidFill>
                          <a:effectLst/>
                          <a:latin typeface="Calibri" panose="020F0502020204030204" pitchFamily="34" charset="0"/>
                          <a:cs typeface="Calibri" panose="020F0502020204030204" pitchFamily="34" charset="0"/>
                        </a:rPr>
                        <a:t>3</a:t>
                      </a:r>
                      <a:r>
                        <a:rPr lang="en-GB" sz="1200" b="1">
                          <a:solidFill>
                            <a:schemeClr val="bg1"/>
                          </a:solidFill>
                          <a:effectLst/>
                          <a:latin typeface="Calibri" panose="020F0502020204030204" pitchFamily="34" charset="0"/>
                          <a:cs typeface="Calibri" panose="020F0502020204030204" pitchFamily="34" charset="0"/>
                        </a:rPr>
                        <a:t>F</a:t>
                      </a:r>
                      <a:r>
                        <a:rPr lang="en-GB" sz="1200" b="1" baseline="-25000">
                          <a:solidFill>
                            <a:schemeClr val="bg1"/>
                          </a:solidFill>
                          <a:effectLst/>
                          <a:latin typeface="Calibri" panose="020F0502020204030204" pitchFamily="34" charset="0"/>
                          <a:cs typeface="Calibri" panose="020F0502020204030204" pitchFamily="34" charset="0"/>
                        </a:rPr>
                        <a:t>8</a:t>
                      </a:r>
                      <a:endParaRPr lang="en-GB" sz="1200" b="1">
                        <a:solidFill>
                          <a:schemeClr val="bg1"/>
                        </a:solidFill>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a:effectLst/>
                          <a:latin typeface="Calibri" panose="020F0502020204030204" pitchFamily="34" charset="0"/>
                          <a:cs typeface="Calibri" panose="020F0502020204030204" pitchFamily="34" charset="0"/>
                        </a:rPr>
                        <a:t>7.75 [18]</a:t>
                      </a:r>
                      <a:endParaRPr lang="en-GB" sz="1200" b="1">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a:effectLst/>
                          <a:latin typeface="Calibri" panose="020F0502020204030204" pitchFamily="34" charset="0"/>
                          <a:cs typeface="Calibri" panose="020F0502020204030204" pitchFamily="34" charset="0"/>
                        </a:rPr>
                        <a:t>6640 [16]</a:t>
                      </a:r>
                      <a:endParaRPr lang="en-GB" sz="1200" b="1">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a:effectLst/>
                          <a:latin typeface="Calibri" panose="020F0502020204030204" pitchFamily="34" charset="0"/>
                          <a:cs typeface="Calibri" panose="020F0502020204030204" pitchFamily="34" charset="0"/>
                        </a:rPr>
                        <a:t>1180 (250 nm) [16]</a:t>
                      </a:r>
                      <a:endParaRPr lang="en-GB" sz="1200" b="1">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a:effectLst/>
                          <a:latin typeface="Calibri" panose="020F0502020204030204" pitchFamily="34" charset="0"/>
                          <a:cs typeface="Calibri" panose="020F0502020204030204" pitchFamily="34" charset="0"/>
                        </a:rPr>
                        <a:t>21.4</a:t>
                      </a:r>
                      <a:endParaRPr lang="en-GB" sz="1200" b="1">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a:effectLst/>
                          <a:latin typeface="Calibri" panose="020F0502020204030204" pitchFamily="34" charset="0"/>
                          <a:cs typeface="Calibri" panose="020F0502020204030204" pitchFamily="34" charset="0"/>
                        </a:rPr>
                        <a:t>1099</a:t>
                      </a:r>
                      <a:endParaRPr lang="en-GB" sz="1200" b="1">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a:effectLst/>
                          <a:latin typeface="Calibri" panose="020F0502020204030204" pitchFamily="34" charset="0"/>
                          <a:cs typeface="Calibri" panose="020F0502020204030204" pitchFamily="34" charset="0"/>
                        </a:rPr>
                        <a:t>not applicable</a:t>
                      </a:r>
                      <a:endParaRPr lang="en-GB" sz="1200" b="1">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dirty="0">
                          <a:effectLst/>
                          <a:latin typeface="Calibri" panose="020F0502020204030204" pitchFamily="34" charset="0"/>
                          <a:cs typeface="Calibri" panose="020F0502020204030204" pitchFamily="34" charset="0"/>
                        </a:rPr>
                        <a:t>n/a</a:t>
                      </a:r>
                      <a:endParaRPr lang="en-GB" sz="1200" b="1"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extLst>
                  <a:ext uri="{0D108BD9-81ED-4DB2-BD59-A6C34878D82A}">
                    <a16:rowId xmlns:a16="http://schemas.microsoft.com/office/drawing/2014/main" val="4075159149"/>
                  </a:ext>
                </a:extLst>
              </a:tr>
              <a:tr h="214787">
                <a:tc>
                  <a:txBody>
                    <a:bodyPr/>
                    <a:lstStyle/>
                    <a:p>
                      <a:pPr algn="ctr">
                        <a:spcAft>
                          <a:spcPts val="0"/>
                        </a:spcAft>
                        <a:tabLst>
                          <a:tab pos="1170305" algn="l"/>
                        </a:tabLst>
                      </a:pPr>
                      <a:r>
                        <a:rPr lang="en-GB" sz="1200" b="1" dirty="0">
                          <a:solidFill>
                            <a:schemeClr val="bg1"/>
                          </a:solidFill>
                          <a:effectLst/>
                          <a:latin typeface="Calibri" panose="020F0502020204030204" pitchFamily="34" charset="0"/>
                          <a:cs typeface="Calibri" panose="020F0502020204030204" pitchFamily="34" charset="0"/>
                        </a:rPr>
                        <a:t>Lin-C</a:t>
                      </a:r>
                      <a:r>
                        <a:rPr lang="en-GB" sz="1200" b="1" baseline="-25000" dirty="0">
                          <a:solidFill>
                            <a:schemeClr val="bg1"/>
                          </a:solidFill>
                          <a:effectLst/>
                          <a:latin typeface="Calibri" panose="020F0502020204030204" pitchFamily="34" charset="0"/>
                          <a:cs typeface="Calibri" panose="020F0502020204030204" pitchFamily="34" charset="0"/>
                        </a:rPr>
                        <a:t>3</a:t>
                      </a:r>
                      <a:r>
                        <a:rPr lang="en-GB" sz="1200" b="1" dirty="0">
                          <a:solidFill>
                            <a:schemeClr val="bg1"/>
                          </a:solidFill>
                          <a:effectLst/>
                          <a:latin typeface="Calibri" panose="020F0502020204030204" pitchFamily="34" charset="0"/>
                          <a:cs typeface="Calibri" panose="020F0502020204030204" pitchFamily="34" charset="0"/>
                        </a:rPr>
                        <a:t>F</a:t>
                      </a:r>
                      <a:r>
                        <a:rPr lang="en-GB" sz="1200" b="1" baseline="-25000" dirty="0">
                          <a:solidFill>
                            <a:schemeClr val="bg1"/>
                          </a:solidFill>
                          <a:effectLst/>
                          <a:latin typeface="Calibri" panose="020F0502020204030204" pitchFamily="34" charset="0"/>
                          <a:cs typeface="Calibri" panose="020F0502020204030204" pitchFamily="34" charset="0"/>
                        </a:rPr>
                        <a:t>6</a:t>
                      </a:r>
                      <a:r>
                        <a:rPr lang="en-GB" sz="1200" b="1" dirty="0">
                          <a:solidFill>
                            <a:schemeClr val="bg1"/>
                          </a:solidFill>
                          <a:effectLst/>
                          <a:latin typeface="Calibri" panose="020F0502020204030204" pitchFamily="34" charset="0"/>
                          <a:cs typeface="Calibri" panose="020F0502020204030204" pitchFamily="34" charset="0"/>
                        </a:rPr>
                        <a:t>O</a:t>
                      </a:r>
                      <a:endParaRPr lang="en-GB" sz="1200" b="1" dirty="0">
                        <a:solidFill>
                          <a:schemeClr val="bg1"/>
                        </a:solidFill>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solidFill>
                      <a:srgbClr val="FF0000"/>
                    </a:solidFill>
                  </a:tcPr>
                </a:tc>
                <a:tc>
                  <a:txBody>
                    <a:bodyPr/>
                    <a:lstStyle/>
                    <a:p>
                      <a:pPr algn="ctr">
                        <a:spcAft>
                          <a:spcPts val="0"/>
                        </a:spcAft>
                        <a:tabLst>
                          <a:tab pos="1170305" algn="l"/>
                        </a:tabLst>
                      </a:pPr>
                      <a:r>
                        <a:rPr lang="en-GB" sz="1200" b="1">
                          <a:solidFill>
                            <a:srgbClr val="FF0000"/>
                          </a:solidFill>
                          <a:effectLst/>
                          <a:latin typeface="Calibri" panose="020F0502020204030204" pitchFamily="34" charset="0"/>
                          <a:cs typeface="Calibri" panose="020F0502020204030204" pitchFamily="34" charset="0"/>
                        </a:rPr>
                        <a:t>-</a:t>
                      </a:r>
                      <a:endParaRPr lang="en-GB" sz="1200" b="1">
                        <a:solidFill>
                          <a:srgbClr val="FF0000"/>
                        </a:solidFill>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a:solidFill>
                            <a:srgbClr val="FF0000"/>
                          </a:solidFill>
                          <a:effectLst/>
                          <a:latin typeface="Calibri" panose="020F0502020204030204" pitchFamily="34" charset="0"/>
                          <a:cs typeface="Calibri" panose="020F0502020204030204" pitchFamily="34" charset="0"/>
                        </a:rPr>
                        <a:t> </a:t>
                      </a:r>
                      <a:endParaRPr lang="en-GB" sz="1200" b="1">
                        <a:solidFill>
                          <a:srgbClr val="FF0000"/>
                        </a:solidFill>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a:solidFill>
                            <a:srgbClr val="FF0000"/>
                          </a:solidFill>
                          <a:effectLst/>
                          <a:latin typeface="Calibri" panose="020F0502020204030204" pitchFamily="34" charset="0"/>
                          <a:cs typeface="Calibri" panose="020F0502020204030204" pitchFamily="34" charset="0"/>
                        </a:rPr>
                        <a:t> </a:t>
                      </a:r>
                      <a:endParaRPr lang="en-GB" sz="1200" b="1">
                        <a:solidFill>
                          <a:srgbClr val="FF0000"/>
                        </a:solidFill>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a:solidFill>
                            <a:srgbClr val="FF0000"/>
                          </a:solidFill>
                          <a:effectLst/>
                          <a:latin typeface="Calibri" panose="020F0502020204030204" pitchFamily="34" charset="0"/>
                          <a:cs typeface="Calibri" panose="020F0502020204030204" pitchFamily="34" charset="0"/>
                        </a:rPr>
                        <a:t>-</a:t>
                      </a:r>
                      <a:endParaRPr lang="en-GB" sz="1200" b="1">
                        <a:solidFill>
                          <a:srgbClr val="FF0000"/>
                        </a:solidFill>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a:solidFill>
                            <a:srgbClr val="FF0000"/>
                          </a:solidFill>
                          <a:effectLst/>
                          <a:latin typeface="Calibri" panose="020F0502020204030204" pitchFamily="34" charset="0"/>
                          <a:cs typeface="Calibri" panose="020F0502020204030204" pitchFamily="34" charset="0"/>
                        </a:rPr>
                        <a:t> </a:t>
                      </a:r>
                      <a:endParaRPr lang="en-GB" sz="1200" b="1">
                        <a:solidFill>
                          <a:srgbClr val="FF0000"/>
                        </a:solidFill>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a:solidFill>
                            <a:srgbClr val="FF0000"/>
                          </a:solidFill>
                          <a:effectLst/>
                          <a:latin typeface="Calibri" panose="020F0502020204030204" pitchFamily="34" charset="0"/>
                          <a:cs typeface="Calibri" panose="020F0502020204030204" pitchFamily="34" charset="0"/>
                        </a:rPr>
                        <a:t>n/a</a:t>
                      </a:r>
                      <a:endParaRPr lang="en-GB" sz="1200" b="1">
                        <a:solidFill>
                          <a:srgbClr val="FF0000"/>
                        </a:solidFill>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dirty="0">
                          <a:solidFill>
                            <a:srgbClr val="FF0000"/>
                          </a:solidFill>
                          <a:effectLst/>
                          <a:latin typeface="Calibri" panose="020F0502020204030204" pitchFamily="34" charset="0"/>
                          <a:cs typeface="Calibri" panose="020F0502020204030204" pitchFamily="34" charset="0"/>
                        </a:rPr>
                        <a:t>n/a</a:t>
                      </a:r>
                      <a:endParaRPr lang="en-GB" sz="1200" b="1" dirty="0">
                        <a:solidFill>
                          <a:srgbClr val="FF0000"/>
                        </a:solidFill>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extLst>
                  <a:ext uri="{0D108BD9-81ED-4DB2-BD59-A6C34878D82A}">
                    <a16:rowId xmlns:a16="http://schemas.microsoft.com/office/drawing/2014/main" val="2954698347"/>
                  </a:ext>
                </a:extLst>
              </a:tr>
              <a:tr h="293213">
                <a:tc>
                  <a:txBody>
                    <a:bodyPr/>
                    <a:lstStyle/>
                    <a:p>
                      <a:pPr algn="ctr">
                        <a:spcAft>
                          <a:spcPts val="0"/>
                        </a:spcAft>
                        <a:tabLst>
                          <a:tab pos="1170305" algn="l"/>
                        </a:tabLst>
                      </a:pPr>
                      <a:r>
                        <a:rPr lang="en-GB" sz="1200" b="1">
                          <a:solidFill>
                            <a:schemeClr val="bg1"/>
                          </a:solidFill>
                          <a:effectLst/>
                          <a:latin typeface="Calibri" panose="020F0502020204030204" pitchFamily="34" charset="0"/>
                          <a:cs typeface="Calibri" panose="020F0502020204030204" pitchFamily="34" charset="0"/>
                        </a:rPr>
                        <a:t>C</a:t>
                      </a:r>
                      <a:r>
                        <a:rPr lang="en-GB" sz="1200" b="1" baseline="-25000">
                          <a:solidFill>
                            <a:schemeClr val="bg1"/>
                          </a:solidFill>
                          <a:effectLst/>
                          <a:latin typeface="Calibri" panose="020F0502020204030204" pitchFamily="34" charset="0"/>
                          <a:cs typeface="Calibri" panose="020F0502020204030204" pitchFamily="34" charset="0"/>
                        </a:rPr>
                        <a:t>4</a:t>
                      </a:r>
                      <a:r>
                        <a:rPr lang="en-GB" sz="1200" b="1">
                          <a:solidFill>
                            <a:schemeClr val="bg1"/>
                          </a:solidFill>
                          <a:effectLst/>
                          <a:latin typeface="Calibri" panose="020F0502020204030204" pitchFamily="34" charset="0"/>
                          <a:cs typeface="Calibri" panose="020F0502020204030204" pitchFamily="34" charset="0"/>
                        </a:rPr>
                        <a:t>F</a:t>
                      </a:r>
                      <a:r>
                        <a:rPr lang="en-GB" sz="1200" b="1" baseline="-25000">
                          <a:solidFill>
                            <a:schemeClr val="bg1"/>
                          </a:solidFill>
                          <a:effectLst/>
                          <a:latin typeface="Calibri" panose="020F0502020204030204" pitchFamily="34" charset="0"/>
                          <a:cs typeface="Calibri" panose="020F0502020204030204" pitchFamily="34" charset="0"/>
                        </a:rPr>
                        <a:t>10</a:t>
                      </a:r>
                      <a:endParaRPr lang="en-GB" sz="1200" b="1">
                        <a:solidFill>
                          <a:schemeClr val="bg1"/>
                        </a:solidFill>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a:effectLst/>
                          <a:latin typeface="Calibri" panose="020F0502020204030204" pitchFamily="34" charset="0"/>
                          <a:cs typeface="Calibri" panose="020F0502020204030204" pitchFamily="34" charset="0"/>
                        </a:rPr>
                        <a:t>9.97 [18]</a:t>
                      </a:r>
                      <a:endParaRPr lang="en-GB" sz="1200" b="1">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a:effectLst/>
                          <a:latin typeface="Calibri" panose="020F0502020204030204" pitchFamily="34" charset="0"/>
                          <a:cs typeface="Calibri" panose="020F0502020204030204" pitchFamily="34" charset="0"/>
                        </a:rPr>
                        <a:t>6870 [16]</a:t>
                      </a:r>
                      <a:endParaRPr lang="en-GB" sz="1200" b="1">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a:effectLst/>
                          <a:latin typeface="Calibri" panose="020F0502020204030204" pitchFamily="34" charset="0"/>
                          <a:cs typeface="Calibri" panose="020F0502020204030204" pitchFamily="34" charset="0"/>
                        </a:rPr>
                        <a:t>1450 (250 nm) [16]</a:t>
                      </a:r>
                      <a:endParaRPr lang="en-GB" sz="1200" b="1">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a:effectLst/>
                          <a:latin typeface="Calibri" panose="020F0502020204030204" pitchFamily="34" charset="0"/>
                          <a:cs typeface="Calibri" panose="020F0502020204030204" pitchFamily="34" charset="0"/>
                        </a:rPr>
                        <a:t>16.3</a:t>
                      </a:r>
                      <a:endParaRPr lang="en-GB" sz="1200" b="1">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a:effectLst/>
                          <a:latin typeface="Calibri" panose="020F0502020204030204" pitchFamily="34" charset="0"/>
                          <a:cs typeface="Calibri" panose="020F0502020204030204" pitchFamily="34" charset="0"/>
                        </a:rPr>
                        <a:t>1119</a:t>
                      </a:r>
                      <a:endParaRPr lang="en-GB" sz="1200" b="1">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a:effectLst/>
                          <a:latin typeface="Calibri" panose="020F0502020204030204" pitchFamily="34" charset="0"/>
                          <a:cs typeface="Calibri" panose="020F0502020204030204" pitchFamily="34" charset="0"/>
                        </a:rPr>
                        <a:t>100</a:t>
                      </a:r>
                      <a:endParaRPr lang="en-GB" sz="1200" b="1">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dirty="0">
                          <a:effectLst/>
                          <a:latin typeface="Calibri" panose="020F0502020204030204" pitchFamily="34" charset="0"/>
                          <a:cs typeface="Calibri" panose="020F0502020204030204" pitchFamily="34" charset="0"/>
                        </a:rPr>
                        <a:t>6849</a:t>
                      </a:r>
                      <a:endParaRPr lang="en-GB" sz="1200" b="1"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extLst>
                  <a:ext uri="{0D108BD9-81ED-4DB2-BD59-A6C34878D82A}">
                    <a16:rowId xmlns:a16="http://schemas.microsoft.com/office/drawing/2014/main" val="1236292860"/>
                  </a:ext>
                </a:extLst>
              </a:tr>
              <a:tr h="1172851">
                <a:tc>
                  <a:txBody>
                    <a:bodyPr/>
                    <a:lstStyle/>
                    <a:p>
                      <a:pPr algn="ctr">
                        <a:spcAft>
                          <a:spcPts val="0"/>
                        </a:spcAft>
                        <a:tabLst>
                          <a:tab pos="1170305" algn="l"/>
                        </a:tabLst>
                      </a:pPr>
                      <a:endParaRPr lang="en-GB" sz="1200" b="1" dirty="0" smtClean="0">
                        <a:solidFill>
                          <a:schemeClr val="bg1"/>
                        </a:solidFill>
                        <a:effectLst/>
                        <a:latin typeface="Calibri" panose="020F0502020204030204" pitchFamily="34" charset="0"/>
                        <a:cs typeface="Calibri" panose="020F0502020204030204" pitchFamily="34" charset="0"/>
                      </a:endParaRPr>
                    </a:p>
                    <a:p>
                      <a:pPr algn="ctr">
                        <a:spcAft>
                          <a:spcPts val="0"/>
                        </a:spcAft>
                        <a:tabLst>
                          <a:tab pos="1170305" algn="l"/>
                        </a:tabLst>
                      </a:pPr>
                      <a:r>
                        <a:rPr lang="en-GB" sz="1200" b="1" dirty="0" smtClean="0">
                          <a:solidFill>
                            <a:schemeClr val="bg1"/>
                          </a:solidFill>
                          <a:effectLst/>
                          <a:latin typeface="Calibri" panose="020F0502020204030204" pitchFamily="34" charset="0"/>
                          <a:cs typeface="Calibri" panose="020F0502020204030204" pitchFamily="34" charset="0"/>
                        </a:rPr>
                        <a:t>Lin-C</a:t>
                      </a:r>
                      <a:r>
                        <a:rPr lang="en-GB" sz="1200" b="1" baseline="-25000" dirty="0" smtClean="0">
                          <a:solidFill>
                            <a:schemeClr val="bg1"/>
                          </a:solidFill>
                          <a:effectLst/>
                          <a:latin typeface="Calibri" panose="020F0502020204030204" pitchFamily="34" charset="0"/>
                          <a:cs typeface="Calibri" panose="020F0502020204030204" pitchFamily="34" charset="0"/>
                        </a:rPr>
                        <a:t>4</a:t>
                      </a:r>
                      <a:r>
                        <a:rPr lang="en-GB" sz="1200" b="1" dirty="0" smtClean="0">
                          <a:solidFill>
                            <a:schemeClr val="bg1"/>
                          </a:solidFill>
                          <a:effectLst/>
                          <a:latin typeface="Calibri" panose="020F0502020204030204" pitchFamily="34" charset="0"/>
                          <a:cs typeface="Calibri" panose="020F0502020204030204" pitchFamily="34" charset="0"/>
                        </a:rPr>
                        <a:t>F</a:t>
                      </a:r>
                      <a:r>
                        <a:rPr lang="en-GB" sz="1200" b="1" baseline="-25000" dirty="0" smtClean="0">
                          <a:solidFill>
                            <a:schemeClr val="bg1"/>
                          </a:solidFill>
                          <a:effectLst/>
                          <a:latin typeface="Calibri" panose="020F0502020204030204" pitchFamily="34" charset="0"/>
                          <a:cs typeface="Calibri" panose="020F0502020204030204" pitchFamily="34" charset="0"/>
                        </a:rPr>
                        <a:t>8</a:t>
                      </a:r>
                      <a:r>
                        <a:rPr lang="en-GB" sz="1200" b="1" dirty="0" smtClean="0">
                          <a:solidFill>
                            <a:schemeClr val="bg1"/>
                          </a:solidFill>
                          <a:effectLst/>
                          <a:latin typeface="Calibri" panose="020F0502020204030204" pitchFamily="34" charset="0"/>
                          <a:cs typeface="Calibri" panose="020F0502020204030204" pitchFamily="34" charset="0"/>
                        </a:rPr>
                        <a:t>O</a:t>
                      </a:r>
                      <a:endParaRPr lang="en-GB" sz="1200" b="1" dirty="0">
                        <a:solidFill>
                          <a:schemeClr val="bg1"/>
                        </a:solidFill>
                        <a:effectLst/>
                        <a:latin typeface="Calibri" panose="020F0502020204030204" pitchFamily="34" charset="0"/>
                        <a:cs typeface="Calibri" panose="020F0502020204030204" pitchFamily="34" charset="0"/>
                      </a:endParaRPr>
                    </a:p>
                    <a:p>
                      <a:pPr algn="ctr">
                        <a:spcAft>
                          <a:spcPts val="0"/>
                        </a:spcAft>
                        <a:tabLst>
                          <a:tab pos="1170305" algn="l"/>
                        </a:tabLst>
                      </a:pPr>
                      <a:r>
                        <a:rPr lang="en-GB" sz="1200" b="1" dirty="0">
                          <a:solidFill>
                            <a:schemeClr val="bg1"/>
                          </a:solidFill>
                          <a:effectLst/>
                          <a:latin typeface="Calibri" panose="020F0502020204030204" pitchFamily="34" charset="0"/>
                          <a:cs typeface="Calibri" panose="020F0502020204030204" pitchFamily="34" charset="0"/>
                        </a:rPr>
                        <a:t>(Non-cyclic</a:t>
                      </a:r>
                    </a:p>
                    <a:p>
                      <a:pPr algn="ctr">
                        <a:spcAft>
                          <a:spcPts val="0"/>
                        </a:spcAft>
                        <a:tabLst>
                          <a:tab pos="1170305" algn="l"/>
                        </a:tabLst>
                      </a:pPr>
                      <a:r>
                        <a:rPr lang="en-GB" sz="1200" b="1" dirty="0">
                          <a:solidFill>
                            <a:schemeClr val="bg1"/>
                          </a:solidFill>
                          <a:effectLst/>
                          <a:latin typeface="Calibri" panose="020F0502020204030204" pitchFamily="34" charset="0"/>
                          <a:cs typeface="Calibri" panose="020F0502020204030204" pitchFamily="34" charset="0"/>
                        </a:rPr>
                        <a:t>C</a:t>
                      </a:r>
                      <a:r>
                        <a:rPr lang="en-GB" sz="1200" b="1" baseline="-25000" dirty="0">
                          <a:solidFill>
                            <a:schemeClr val="bg1"/>
                          </a:solidFill>
                          <a:effectLst/>
                          <a:latin typeface="Calibri" panose="020F0502020204030204" pitchFamily="34" charset="0"/>
                          <a:cs typeface="Calibri" panose="020F0502020204030204" pitchFamily="34" charset="0"/>
                        </a:rPr>
                        <a:t>4</a:t>
                      </a:r>
                      <a:r>
                        <a:rPr lang="en-GB" sz="1200" b="1" dirty="0">
                          <a:solidFill>
                            <a:schemeClr val="bg1"/>
                          </a:solidFill>
                          <a:effectLst/>
                          <a:latin typeface="Calibri" panose="020F0502020204030204" pitchFamily="34" charset="0"/>
                          <a:cs typeface="Calibri" panose="020F0502020204030204" pitchFamily="34" charset="0"/>
                        </a:rPr>
                        <a:t>F</a:t>
                      </a:r>
                      <a:r>
                        <a:rPr lang="en-GB" sz="1200" b="1" baseline="-25000" dirty="0">
                          <a:solidFill>
                            <a:schemeClr val="bg1"/>
                          </a:solidFill>
                          <a:effectLst/>
                          <a:latin typeface="Calibri" panose="020F0502020204030204" pitchFamily="34" charset="0"/>
                          <a:cs typeface="Calibri" panose="020F0502020204030204" pitchFamily="34" charset="0"/>
                        </a:rPr>
                        <a:t>8</a:t>
                      </a:r>
                      <a:r>
                        <a:rPr lang="en-GB" sz="1200" b="1" dirty="0">
                          <a:solidFill>
                            <a:schemeClr val="bg1"/>
                          </a:solidFill>
                          <a:effectLst/>
                          <a:latin typeface="Calibri" panose="020F0502020204030204" pitchFamily="34" charset="0"/>
                          <a:cs typeface="Calibri" panose="020F0502020204030204" pitchFamily="34" charset="0"/>
                        </a:rPr>
                        <a:t>O)*</a:t>
                      </a:r>
                      <a:endParaRPr lang="en-GB" sz="1200" b="1" dirty="0">
                        <a:solidFill>
                          <a:schemeClr val="bg1"/>
                        </a:solidFill>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solidFill>
                      <a:srgbClr val="FF0000"/>
                    </a:solidFill>
                  </a:tcPr>
                </a:tc>
                <a:tc>
                  <a:txBody>
                    <a:bodyPr/>
                    <a:lstStyle/>
                    <a:p>
                      <a:pPr algn="ctr">
                        <a:spcAft>
                          <a:spcPts val="0"/>
                        </a:spcAft>
                        <a:tabLst>
                          <a:tab pos="1170305" algn="l"/>
                        </a:tabLst>
                      </a:pPr>
                      <a:endParaRPr lang="en-GB" sz="1200" b="1" dirty="0" smtClean="0">
                        <a:solidFill>
                          <a:srgbClr val="FF0000"/>
                        </a:solidFill>
                        <a:effectLst/>
                        <a:latin typeface="Calibri" panose="020F0502020204030204" pitchFamily="34" charset="0"/>
                        <a:cs typeface="Calibri" panose="020F0502020204030204" pitchFamily="34" charset="0"/>
                      </a:endParaRPr>
                    </a:p>
                    <a:p>
                      <a:pPr algn="ctr">
                        <a:spcAft>
                          <a:spcPts val="0"/>
                        </a:spcAft>
                        <a:tabLst>
                          <a:tab pos="1170305" algn="l"/>
                        </a:tabLst>
                      </a:pPr>
                      <a:endParaRPr lang="en-GB" sz="1200" b="1" dirty="0" smtClean="0">
                        <a:solidFill>
                          <a:srgbClr val="FF0000"/>
                        </a:solidFill>
                        <a:effectLst/>
                        <a:latin typeface="Calibri" panose="020F0502020204030204" pitchFamily="34" charset="0"/>
                        <a:cs typeface="Calibri" panose="020F0502020204030204" pitchFamily="34" charset="0"/>
                      </a:endParaRPr>
                    </a:p>
                    <a:p>
                      <a:pPr algn="ctr">
                        <a:spcAft>
                          <a:spcPts val="0"/>
                        </a:spcAft>
                        <a:tabLst>
                          <a:tab pos="1170305" algn="l"/>
                        </a:tabLst>
                      </a:pPr>
                      <a:r>
                        <a:rPr lang="en-GB" sz="1200" b="1" dirty="0" smtClean="0">
                          <a:solidFill>
                            <a:srgbClr val="FF0000"/>
                          </a:solidFill>
                          <a:effectLst/>
                          <a:latin typeface="Calibri" panose="020F0502020204030204" pitchFamily="34" charset="0"/>
                          <a:cs typeface="Calibri" panose="020F0502020204030204" pitchFamily="34" charset="0"/>
                        </a:rPr>
                        <a:t> </a:t>
                      </a:r>
                      <a:r>
                        <a:rPr lang="en-GB" sz="1200" b="1" dirty="0">
                          <a:solidFill>
                            <a:srgbClr val="FF0000"/>
                          </a:solidFill>
                          <a:effectLst/>
                          <a:latin typeface="Calibri" panose="020F0502020204030204" pitchFamily="34" charset="0"/>
                          <a:cs typeface="Calibri" panose="020F0502020204030204" pitchFamily="34" charset="0"/>
                        </a:rPr>
                        <a:t>9.5</a:t>
                      </a:r>
                    </a:p>
                    <a:p>
                      <a:pPr algn="ctr">
                        <a:spcAft>
                          <a:spcPts val="0"/>
                        </a:spcAft>
                        <a:tabLst>
                          <a:tab pos="1170305" algn="l"/>
                        </a:tabLst>
                      </a:pPr>
                      <a:r>
                        <a:rPr lang="en-GB" sz="1200" b="1" dirty="0">
                          <a:solidFill>
                            <a:srgbClr val="FF0000"/>
                          </a:solidFill>
                          <a:effectLst/>
                          <a:latin typeface="Calibri" panose="020F0502020204030204" pitchFamily="34" charset="0"/>
                          <a:cs typeface="Calibri" panose="020F0502020204030204" pitchFamily="34" charset="0"/>
                        </a:rPr>
                        <a:t>(est.)</a:t>
                      </a:r>
                    </a:p>
                    <a:p>
                      <a:pPr algn="ctr">
                        <a:spcAft>
                          <a:spcPts val="0"/>
                        </a:spcAft>
                        <a:tabLst>
                          <a:tab pos="1170305" algn="l"/>
                        </a:tabLst>
                      </a:pPr>
                      <a:r>
                        <a:rPr lang="en-GB" sz="1200" b="1" dirty="0">
                          <a:solidFill>
                            <a:srgbClr val="FF0000"/>
                          </a:solidFill>
                          <a:effectLst/>
                          <a:latin typeface="Calibri" panose="020F0502020204030204" pitchFamily="34" charset="0"/>
                          <a:cs typeface="Calibri" panose="020F0502020204030204" pitchFamily="34" charset="0"/>
                        </a:rPr>
                        <a:t> </a:t>
                      </a:r>
                      <a:endParaRPr lang="en-GB" sz="1200" b="1" dirty="0">
                        <a:solidFill>
                          <a:srgbClr val="FF0000"/>
                        </a:solidFill>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a:solidFill>
                            <a:srgbClr val="FF0000"/>
                          </a:solidFill>
                          <a:effectLst/>
                          <a:latin typeface="Calibri" panose="020F0502020204030204" pitchFamily="34" charset="0"/>
                          <a:cs typeface="Calibri" panose="020F0502020204030204" pitchFamily="34" charset="0"/>
                        </a:rPr>
                        <a:t>Probably </a:t>
                      </a:r>
                    </a:p>
                    <a:p>
                      <a:pPr algn="ctr">
                        <a:spcAft>
                          <a:spcPts val="0"/>
                        </a:spcAft>
                        <a:tabLst>
                          <a:tab pos="1170305" algn="l"/>
                        </a:tabLst>
                      </a:pPr>
                      <a:r>
                        <a:rPr lang="en-GB" sz="1200" b="1">
                          <a:solidFill>
                            <a:srgbClr val="FF0000"/>
                          </a:solidFill>
                          <a:effectLst/>
                          <a:latin typeface="Calibri" panose="020F0502020204030204" pitchFamily="34" charset="0"/>
                          <a:cs typeface="Calibri" panose="020F0502020204030204" pitchFamily="34" charset="0"/>
                        </a:rPr>
                        <a:t>&lt; 1</a:t>
                      </a:r>
                    </a:p>
                    <a:p>
                      <a:pPr algn="ctr">
                        <a:spcAft>
                          <a:spcPts val="0"/>
                        </a:spcAft>
                        <a:tabLst>
                          <a:tab pos="1170305" algn="l"/>
                        </a:tabLst>
                      </a:pPr>
                      <a:r>
                        <a:rPr lang="en-GB" sz="1200" b="1">
                          <a:solidFill>
                            <a:srgbClr val="FF0000"/>
                          </a:solidFill>
                          <a:effectLst/>
                          <a:latin typeface="Calibri" panose="020F0502020204030204" pitchFamily="34" charset="0"/>
                          <a:cs typeface="Calibri" panose="020F0502020204030204" pitchFamily="34" charset="0"/>
                        </a:rPr>
                        <a:t>(NOVEC 5110</a:t>
                      </a:r>
                    </a:p>
                    <a:p>
                      <a:pPr algn="ctr">
                        <a:spcAft>
                          <a:spcPts val="0"/>
                        </a:spcAft>
                        <a:tabLst>
                          <a:tab pos="1170305" algn="l"/>
                        </a:tabLst>
                      </a:pPr>
                      <a:r>
                        <a:rPr lang="en-GB" sz="1200" b="1">
                          <a:solidFill>
                            <a:srgbClr val="FF0000"/>
                          </a:solidFill>
                          <a:effectLst/>
                          <a:latin typeface="Calibri" panose="020F0502020204030204" pitchFamily="34" charset="0"/>
                          <a:cs typeface="Calibri" panose="020F0502020204030204" pitchFamily="34" charset="0"/>
                        </a:rPr>
                        <a:t>Analogy)</a:t>
                      </a:r>
                      <a:endParaRPr lang="en-GB" sz="1200" b="1">
                        <a:solidFill>
                          <a:srgbClr val="FF0000"/>
                        </a:solidFill>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a:solidFill>
                            <a:srgbClr val="FF0000"/>
                          </a:solidFill>
                          <a:effectLst/>
                          <a:latin typeface="Calibri" panose="020F0502020204030204" pitchFamily="34" charset="0"/>
                          <a:cs typeface="Calibri" panose="020F0502020204030204" pitchFamily="34" charset="0"/>
                        </a:rPr>
                        <a:t> 1380 @ 400nm</a:t>
                      </a:r>
                    </a:p>
                    <a:p>
                      <a:pPr algn="ctr">
                        <a:spcAft>
                          <a:spcPts val="0"/>
                        </a:spcAft>
                        <a:tabLst>
                          <a:tab pos="1170305" algn="l"/>
                        </a:tabLst>
                      </a:pPr>
                      <a:r>
                        <a:rPr lang="en-GB" sz="1200" b="1">
                          <a:solidFill>
                            <a:srgbClr val="FF0000"/>
                          </a:solidFill>
                          <a:effectLst/>
                          <a:latin typeface="Calibri" panose="020F0502020204030204" pitchFamily="34" charset="0"/>
                          <a:cs typeface="Calibri" panose="020F0502020204030204" pitchFamily="34" charset="0"/>
                        </a:rPr>
                        <a:t>(based on 3M PFG-3480 c-C</a:t>
                      </a:r>
                      <a:r>
                        <a:rPr lang="en-GB" sz="1200" b="1" baseline="-25000">
                          <a:solidFill>
                            <a:srgbClr val="FF0000"/>
                          </a:solidFill>
                          <a:effectLst/>
                          <a:latin typeface="Calibri" panose="020F0502020204030204" pitchFamily="34" charset="0"/>
                          <a:cs typeface="Calibri" panose="020F0502020204030204" pitchFamily="34" charset="0"/>
                        </a:rPr>
                        <a:t>4</a:t>
                      </a:r>
                      <a:r>
                        <a:rPr lang="en-GB" sz="1200" b="1">
                          <a:solidFill>
                            <a:srgbClr val="FF0000"/>
                          </a:solidFill>
                          <a:effectLst/>
                          <a:latin typeface="Calibri" panose="020F0502020204030204" pitchFamily="34" charset="0"/>
                          <a:cs typeface="Calibri" panose="020F0502020204030204" pitchFamily="34" charset="0"/>
                        </a:rPr>
                        <a:t>F</a:t>
                      </a:r>
                      <a:r>
                        <a:rPr lang="en-GB" sz="1200" b="1" baseline="-25000">
                          <a:solidFill>
                            <a:srgbClr val="FF0000"/>
                          </a:solidFill>
                          <a:effectLst/>
                          <a:latin typeface="Calibri" panose="020F0502020204030204" pitchFamily="34" charset="0"/>
                          <a:cs typeface="Calibri" panose="020F0502020204030204" pitchFamily="34" charset="0"/>
                        </a:rPr>
                        <a:t>8</a:t>
                      </a:r>
                      <a:r>
                        <a:rPr lang="en-GB" sz="1200" b="1">
                          <a:solidFill>
                            <a:srgbClr val="FF0000"/>
                          </a:solidFill>
                          <a:effectLst/>
                          <a:latin typeface="Calibri" panose="020F0502020204030204" pitchFamily="34" charset="0"/>
                          <a:cs typeface="Calibri" panose="020F0502020204030204" pitchFamily="34" charset="0"/>
                        </a:rPr>
                        <a:t>O [7]: linear C</a:t>
                      </a:r>
                      <a:r>
                        <a:rPr lang="en-GB" sz="1200" b="1" baseline="-25000">
                          <a:solidFill>
                            <a:srgbClr val="FF0000"/>
                          </a:solidFill>
                          <a:effectLst/>
                          <a:latin typeface="Calibri" panose="020F0502020204030204" pitchFamily="34" charset="0"/>
                          <a:cs typeface="Calibri" panose="020F0502020204030204" pitchFamily="34" charset="0"/>
                        </a:rPr>
                        <a:t>4</a:t>
                      </a:r>
                      <a:r>
                        <a:rPr lang="en-GB" sz="1200" b="1">
                          <a:solidFill>
                            <a:srgbClr val="FF0000"/>
                          </a:solidFill>
                          <a:effectLst/>
                          <a:latin typeface="Calibri" panose="020F0502020204030204" pitchFamily="34" charset="0"/>
                          <a:cs typeface="Calibri" panose="020F0502020204030204" pitchFamily="34" charset="0"/>
                        </a:rPr>
                        <a:t>F</a:t>
                      </a:r>
                      <a:r>
                        <a:rPr lang="en-GB" sz="1200" b="1" baseline="-25000">
                          <a:solidFill>
                            <a:srgbClr val="FF0000"/>
                          </a:solidFill>
                          <a:effectLst/>
                          <a:latin typeface="Calibri" panose="020F0502020204030204" pitchFamily="34" charset="0"/>
                          <a:cs typeface="Calibri" panose="020F0502020204030204" pitchFamily="34" charset="0"/>
                        </a:rPr>
                        <a:t>8</a:t>
                      </a:r>
                      <a:r>
                        <a:rPr lang="en-GB" sz="1200" b="1">
                          <a:solidFill>
                            <a:srgbClr val="FF0000"/>
                          </a:solidFill>
                          <a:effectLst/>
                          <a:latin typeface="Calibri" panose="020F0502020204030204" pitchFamily="34" charset="0"/>
                          <a:cs typeface="Calibri" panose="020F0502020204030204" pitchFamily="34" charset="0"/>
                        </a:rPr>
                        <a:t>O not yet measured but  assumed similar) </a:t>
                      </a:r>
                      <a:endParaRPr lang="en-GB" sz="1200" b="1">
                        <a:solidFill>
                          <a:srgbClr val="FF0000"/>
                        </a:solidFill>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endParaRPr lang="en-GB" sz="1200" b="1" dirty="0" smtClean="0">
                        <a:solidFill>
                          <a:srgbClr val="FF0000"/>
                        </a:solidFill>
                        <a:effectLst/>
                        <a:latin typeface="Calibri" panose="020F0502020204030204" pitchFamily="34" charset="0"/>
                        <a:cs typeface="Calibri" panose="020F0502020204030204" pitchFamily="34" charset="0"/>
                      </a:endParaRPr>
                    </a:p>
                    <a:p>
                      <a:pPr algn="ctr">
                        <a:spcAft>
                          <a:spcPts val="0"/>
                        </a:spcAft>
                        <a:tabLst>
                          <a:tab pos="1170305" algn="l"/>
                        </a:tabLst>
                      </a:pPr>
                      <a:endParaRPr lang="en-GB" sz="1200" b="1" dirty="0" smtClean="0">
                        <a:solidFill>
                          <a:srgbClr val="FF0000"/>
                        </a:solidFill>
                        <a:effectLst/>
                        <a:latin typeface="Calibri" panose="020F0502020204030204" pitchFamily="34" charset="0"/>
                        <a:cs typeface="Calibri" panose="020F0502020204030204" pitchFamily="34" charset="0"/>
                      </a:endParaRPr>
                    </a:p>
                    <a:p>
                      <a:pPr algn="ctr">
                        <a:spcAft>
                          <a:spcPts val="0"/>
                        </a:spcAft>
                        <a:tabLst>
                          <a:tab pos="1170305" algn="l"/>
                        </a:tabLst>
                      </a:pPr>
                      <a:endParaRPr lang="en-GB" sz="1200" b="1" dirty="0" smtClean="0">
                        <a:solidFill>
                          <a:srgbClr val="FF0000"/>
                        </a:solidFill>
                        <a:effectLst/>
                        <a:latin typeface="Calibri" panose="020F0502020204030204" pitchFamily="34" charset="0"/>
                        <a:cs typeface="Calibri" panose="020F0502020204030204" pitchFamily="34" charset="0"/>
                      </a:endParaRPr>
                    </a:p>
                    <a:p>
                      <a:pPr algn="ctr">
                        <a:spcAft>
                          <a:spcPts val="0"/>
                        </a:spcAft>
                        <a:tabLst>
                          <a:tab pos="1170305" algn="l"/>
                        </a:tabLst>
                      </a:pPr>
                      <a:r>
                        <a:rPr lang="en-GB" sz="1200" b="1" dirty="0" smtClean="0">
                          <a:solidFill>
                            <a:srgbClr val="FF0000"/>
                          </a:solidFill>
                          <a:effectLst/>
                          <a:latin typeface="Calibri" panose="020F0502020204030204" pitchFamily="34" charset="0"/>
                          <a:cs typeface="Calibri" panose="020F0502020204030204" pitchFamily="34" charset="0"/>
                        </a:rPr>
                        <a:t>18.4</a:t>
                      </a:r>
                      <a:endParaRPr lang="en-GB" sz="1200" b="1" dirty="0">
                        <a:solidFill>
                          <a:srgbClr val="FF0000"/>
                        </a:solidFill>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endParaRPr lang="en-GB" sz="1200" b="1" dirty="0" smtClean="0">
                        <a:solidFill>
                          <a:srgbClr val="FF0000"/>
                        </a:solidFill>
                        <a:effectLst/>
                        <a:latin typeface="Calibri" panose="020F0502020204030204" pitchFamily="34" charset="0"/>
                        <a:cs typeface="Calibri" panose="020F0502020204030204" pitchFamily="34" charset="0"/>
                      </a:endParaRPr>
                    </a:p>
                    <a:p>
                      <a:pPr algn="ctr">
                        <a:spcAft>
                          <a:spcPts val="0"/>
                        </a:spcAft>
                        <a:tabLst>
                          <a:tab pos="1170305" algn="l"/>
                        </a:tabLst>
                      </a:pPr>
                      <a:endParaRPr lang="en-GB" sz="1200" b="1" dirty="0" smtClean="0">
                        <a:solidFill>
                          <a:srgbClr val="FF0000"/>
                        </a:solidFill>
                        <a:effectLst/>
                        <a:latin typeface="Calibri" panose="020F0502020204030204" pitchFamily="34" charset="0"/>
                        <a:cs typeface="Calibri" panose="020F0502020204030204" pitchFamily="34" charset="0"/>
                      </a:endParaRPr>
                    </a:p>
                    <a:p>
                      <a:pPr algn="ctr">
                        <a:spcAft>
                          <a:spcPts val="0"/>
                        </a:spcAft>
                        <a:tabLst>
                          <a:tab pos="1170305" algn="l"/>
                        </a:tabLst>
                      </a:pPr>
                      <a:endParaRPr lang="en-GB" sz="1200" b="1" dirty="0" smtClean="0">
                        <a:solidFill>
                          <a:srgbClr val="FF0000"/>
                        </a:solidFill>
                        <a:effectLst/>
                        <a:latin typeface="Calibri" panose="020F0502020204030204" pitchFamily="34" charset="0"/>
                        <a:cs typeface="Calibri" panose="020F0502020204030204" pitchFamily="34" charset="0"/>
                      </a:endParaRPr>
                    </a:p>
                    <a:p>
                      <a:pPr algn="ctr">
                        <a:spcAft>
                          <a:spcPts val="0"/>
                        </a:spcAft>
                        <a:tabLst>
                          <a:tab pos="1170305" algn="l"/>
                        </a:tabLst>
                      </a:pPr>
                      <a:r>
                        <a:rPr lang="en-GB" sz="1200" b="1" dirty="0" smtClean="0">
                          <a:solidFill>
                            <a:srgbClr val="FF0000"/>
                          </a:solidFill>
                          <a:effectLst/>
                          <a:latin typeface="Calibri" panose="020F0502020204030204" pitchFamily="34" charset="0"/>
                          <a:cs typeface="Calibri" panose="020F0502020204030204" pitchFamily="34" charset="0"/>
                        </a:rPr>
                        <a:t>0.18</a:t>
                      </a:r>
                      <a:endParaRPr lang="en-GB" sz="1200" b="1" dirty="0">
                        <a:solidFill>
                          <a:srgbClr val="FF0000"/>
                        </a:solidFill>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a:solidFill>
                            <a:srgbClr val="FF0000"/>
                          </a:solidFill>
                          <a:effectLst/>
                          <a:latin typeface="Calibri" panose="020F0502020204030204" pitchFamily="34" charset="0"/>
                          <a:cs typeface="Calibri" panose="020F0502020204030204" pitchFamily="34" charset="0"/>
                        </a:rPr>
                        <a:t>112.7*</a:t>
                      </a:r>
                    </a:p>
                    <a:p>
                      <a:pPr algn="ctr">
                        <a:spcAft>
                          <a:spcPts val="0"/>
                        </a:spcAft>
                        <a:tabLst>
                          <a:tab pos="1170305" algn="l"/>
                        </a:tabLst>
                      </a:pPr>
                      <a:r>
                        <a:rPr lang="en-GB" sz="1200" b="1">
                          <a:solidFill>
                            <a:srgbClr val="FF0000"/>
                          </a:solidFill>
                          <a:effectLst/>
                          <a:latin typeface="Calibri" panose="020F0502020204030204" pitchFamily="34" charset="0"/>
                          <a:cs typeface="Calibri" panose="020F0502020204030204" pitchFamily="34" charset="0"/>
                        </a:rPr>
                        <a:t>(&gt;100% would imply necessity of operating C</a:t>
                      </a:r>
                      <a:r>
                        <a:rPr lang="en-GB" sz="1200" b="1" baseline="-25000">
                          <a:solidFill>
                            <a:srgbClr val="FF0000"/>
                          </a:solidFill>
                          <a:effectLst/>
                          <a:latin typeface="Calibri" panose="020F0502020204030204" pitchFamily="34" charset="0"/>
                          <a:cs typeface="Calibri" panose="020F0502020204030204" pitchFamily="34" charset="0"/>
                        </a:rPr>
                        <a:t>4</a:t>
                      </a:r>
                      <a:r>
                        <a:rPr lang="en-GB" sz="1200" b="1">
                          <a:solidFill>
                            <a:srgbClr val="FF0000"/>
                          </a:solidFill>
                          <a:effectLst/>
                          <a:latin typeface="Calibri" panose="020F0502020204030204" pitchFamily="34" charset="0"/>
                          <a:cs typeface="Calibri" panose="020F0502020204030204" pitchFamily="34" charset="0"/>
                        </a:rPr>
                        <a:t>F</a:t>
                      </a:r>
                      <a:r>
                        <a:rPr lang="en-GB" sz="1200" b="1" baseline="-25000">
                          <a:solidFill>
                            <a:srgbClr val="FF0000"/>
                          </a:solidFill>
                          <a:effectLst/>
                          <a:latin typeface="Calibri" panose="020F0502020204030204" pitchFamily="34" charset="0"/>
                          <a:cs typeface="Calibri" panose="020F0502020204030204" pitchFamily="34" charset="0"/>
                        </a:rPr>
                        <a:t>8</a:t>
                      </a:r>
                      <a:r>
                        <a:rPr lang="en-GB" sz="1200" b="1">
                          <a:solidFill>
                            <a:srgbClr val="FF0000"/>
                          </a:solidFill>
                          <a:effectLst/>
                          <a:latin typeface="Calibri" panose="020F0502020204030204" pitchFamily="34" charset="0"/>
                          <a:cs typeface="Calibri" panose="020F0502020204030204" pitchFamily="34" charset="0"/>
                        </a:rPr>
                        <a:t>O at slight overpressure)</a:t>
                      </a:r>
                      <a:endParaRPr lang="en-GB" sz="1200" b="1">
                        <a:solidFill>
                          <a:srgbClr val="FF0000"/>
                        </a:solidFill>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endParaRPr lang="en-GB" sz="1200" b="1" dirty="0" smtClean="0">
                        <a:solidFill>
                          <a:srgbClr val="FF0000"/>
                        </a:solidFill>
                        <a:effectLst/>
                        <a:latin typeface="Calibri" panose="020F0502020204030204" pitchFamily="34" charset="0"/>
                        <a:cs typeface="Calibri" panose="020F0502020204030204" pitchFamily="34" charset="0"/>
                      </a:endParaRPr>
                    </a:p>
                    <a:p>
                      <a:pPr algn="ctr">
                        <a:spcAft>
                          <a:spcPts val="0"/>
                        </a:spcAft>
                        <a:tabLst>
                          <a:tab pos="1170305" algn="l"/>
                        </a:tabLst>
                      </a:pPr>
                      <a:endParaRPr lang="en-GB" sz="1200" b="1" dirty="0" smtClean="0">
                        <a:solidFill>
                          <a:srgbClr val="FF0000"/>
                        </a:solidFill>
                        <a:effectLst/>
                        <a:latin typeface="Calibri" panose="020F0502020204030204" pitchFamily="34" charset="0"/>
                        <a:cs typeface="Calibri" panose="020F0502020204030204" pitchFamily="34" charset="0"/>
                      </a:endParaRPr>
                    </a:p>
                    <a:p>
                      <a:pPr algn="ctr">
                        <a:spcAft>
                          <a:spcPts val="0"/>
                        </a:spcAft>
                        <a:tabLst>
                          <a:tab pos="1170305" algn="l"/>
                        </a:tabLst>
                      </a:pPr>
                      <a:endParaRPr lang="en-GB" sz="1200" b="1" dirty="0" smtClean="0">
                        <a:solidFill>
                          <a:srgbClr val="FF0000"/>
                        </a:solidFill>
                        <a:effectLst/>
                        <a:latin typeface="Calibri" panose="020F0502020204030204" pitchFamily="34" charset="0"/>
                        <a:cs typeface="Calibri" panose="020F0502020204030204" pitchFamily="34" charset="0"/>
                      </a:endParaRPr>
                    </a:p>
                    <a:p>
                      <a:pPr algn="ctr">
                        <a:spcAft>
                          <a:spcPts val="0"/>
                        </a:spcAft>
                        <a:tabLst>
                          <a:tab pos="1170305" algn="l"/>
                        </a:tabLst>
                      </a:pPr>
                      <a:r>
                        <a:rPr lang="en-GB" sz="1200" b="1" dirty="0" smtClean="0">
                          <a:solidFill>
                            <a:srgbClr val="FF0000"/>
                          </a:solidFill>
                          <a:effectLst/>
                          <a:latin typeface="Calibri" panose="020F0502020204030204" pitchFamily="34" charset="0"/>
                          <a:cs typeface="Calibri" panose="020F0502020204030204" pitchFamily="34" charset="0"/>
                        </a:rPr>
                        <a:t>1.07</a:t>
                      </a:r>
                      <a:endParaRPr lang="en-GB" sz="1200" b="1" dirty="0">
                        <a:solidFill>
                          <a:srgbClr val="FF0000"/>
                        </a:solidFill>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extLst>
                  <a:ext uri="{0D108BD9-81ED-4DB2-BD59-A6C34878D82A}">
                    <a16:rowId xmlns:a16="http://schemas.microsoft.com/office/drawing/2014/main" val="2492960604"/>
                  </a:ext>
                </a:extLst>
              </a:tr>
              <a:tr h="553988">
                <a:tc>
                  <a:txBody>
                    <a:bodyPr/>
                    <a:lstStyle/>
                    <a:p>
                      <a:pPr algn="ctr">
                        <a:spcAft>
                          <a:spcPts val="0"/>
                        </a:spcAft>
                        <a:tabLst>
                          <a:tab pos="1170305" algn="l"/>
                        </a:tabLst>
                      </a:pPr>
                      <a:endParaRPr lang="en-GB" sz="1200" b="1" dirty="0" smtClean="0">
                        <a:effectLst/>
                        <a:latin typeface="Calibri" panose="020F0502020204030204" pitchFamily="34" charset="0"/>
                        <a:cs typeface="Calibri" panose="020F0502020204030204" pitchFamily="34" charset="0"/>
                      </a:endParaRPr>
                    </a:p>
                    <a:p>
                      <a:pPr algn="ctr">
                        <a:spcAft>
                          <a:spcPts val="0"/>
                        </a:spcAft>
                        <a:tabLst>
                          <a:tab pos="1170305" algn="l"/>
                        </a:tabLst>
                      </a:pPr>
                      <a:r>
                        <a:rPr lang="en-GB" sz="1200" b="1" dirty="0" smtClean="0">
                          <a:effectLst/>
                          <a:latin typeface="Calibri" panose="020F0502020204030204" pitchFamily="34" charset="0"/>
                          <a:cs typeface="Calibri" panose="020F0502020204030204" pitchFamily="34" charset="0"/>
                        </a:rPr>
                        <a:t>C</a:t>
                      </a:r>
                      <a:r>
                        <a:rPr lang="en-GB" sz="1200" b="1" baseline="-25000" dirty="0" smtClean="0">
                          <a:effectLst/>
                          <a:latin typeface="Calibri" panose="020F0502020204030204" pitchFamily="34" charset="0"/>
                          <a:cs typeface="Calibri" panose="020F0502020204030204" pitchFamily="34" charset="0"/>
                        </a:rPr>
                        <a:t>5</a:t>
                      </a:r>
                      <a:r>
                        <a:rPr lang="en-GB" sz="1200" b="1" dirty="0" smtClean="0">
                          <a:effectLst/>
                          <a:latin typeface="Calibri" panose="020F0502020204030204" pitchFamily="34" charset="0"/>
                          <a:cs typeface="Calibri" panose="020F0502020204030204" pitchFamily="34" charset="0"/>
                        </a:rPr>
                        <a:t>F</a:t>
                      </a:r>
                      <a:r>
                        <a:rPr lang="en-GB" sz="1200" b="1" baseline="-25000" dirty="0" smtClean="0">
                          <a:effectLst/>
                          <a:latin typeface="Calibri" panose="020F0502020204030204" pitchFamily="34" charset="0"/>
                          <a:cs typeface="Calibri" panose="020F0502020204030204" pitchFamily="34" charset="0"/>
                        </a:rPr>
                        <a:t>12</a:t>
                      </a:r>
                      <a:endParaRPr lang="en-GB" sz="1200" b="1"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a:effectLst/>
                          <a:latin typeface="Calibri" panose="020F0502020204030204" pitchFamily="34" charset="0"/>
                          <a:cs typeface="Calibri" panose="020F0502020204030204" pitchFamily="34" charset="0"/>
                        </a:rPr>
                        <a:t>11.63 [18] </a:t>
                      </a:r>
                    </a:p>
                    <a:p>
                      <a:pPr algn="ctr">
                        <a:spcAft>
                          <a:spcPts val="0"/>
                        </a:spcAft>
                        <a:tabLst>
                          <a:tab pos="1170305" algn="l"/>
                        </a:tabLst>
                      </a:pPr>
                      <a:r>
                        <a:rPr lang="en-GB" sz="1200" b="1">
                          <a:effectLst/>
                          <a:latin typeface="Calibri" panose="020F0502020204030204" pitchFamily="34" charset="0"/>
                          <a:cs typeface="Calibri" panose="020F0502020204030204" pitchFamily="34" charset="0"/>
                        </a:rPr>
                        <a:t>(BP 30 ˚C </a:t>
                      </a:r>
                    </a:p>
                    <a:p>
                      <a:pPr algn="ctr">
                        <a:spcAft>
                          <a:spcPts val="0"/>
                        </a:spcAft>
                        <a:tabLst>
                          <a:tab pos="1170305" algn="l"/>
                        </a:tabLst>
                      </a:pPr>
                      <a:r>
                        <a:rPr lang="en-GB" sz="1200" b="1">
                          <a:effectLst/>
                          <a:latin typeface="Calibri" panose="020F0502020204030204" pitchFamily="34" charset="0"/>
                          <a:cs typeface="Calibri" panose="020F0502020204030204" pitchFamily="34" charset="0"/>
                        </a:rPr>
                        <a:t>at 1 bar)</a:t>
                      </a:r>
                      <a:endParaRPr lang="en-GB" sz="1200" b="1">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endParaRPr lang="en-GB" sz="1200" b="1" dirty="0" smtClean="0">
                        <a:effectLst/>
                        <a:latin typeface="Calibri" panose="020F0502020204030204" pitchFamily="34" charset="0"/>
                        <a:cs typeface="Calibri" panose="020F0502020204030204" pitchFamily="34" charset="0"/>
                      </a:endParaRPr>
                    </a:p>
                    <a:p>
                      <a:pPr algn="ctr">
                        <a:spcAft>
                          <a:spcPts val="0"/>
                        </a:spcAft>
                        <a:tabLst>
                          <a:tab pos="1170305" algn="l"/>
                        </a:tabLst>
                      </a:pPr>
                      <a:r>
                        <a:rPr lang="en-GB" sz="1200" b="1" dirty="0" smtClean="0">
                          <a:effectLst/>
                          <a:latin typeface="Calibri" panose="020F0502020204030204" pitchFamily="34" charset="0"/>
                          <a:cs typeface="Calibri" panose="020F0502020204030204" pitchFamily="34" charset="0"/>
                        </a:rPr>
                        <a:t>6350 </a:t>
                      </a:r>
                      <a:r>
                        <a:rPr lang="en-GB" sz="1200" b="1" dirty="0">
                          <a:effectLst/>
                          <a:latin typeface="Calibri" panose="020F0502020204030204" pitchFamily="34" charset="0"/>
                          <a:cs typeface="Calibri" panose="020F0502020204030204" pitchFamily="34" charset="0"/>
                        </a:rPr>
                        <a:t>[16]</a:t>
                      </a:r>
                      <a:endParaRPr lang="en-GB" sz="1200" b="1"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dirty="0">
                          <a:effectLst/>
                          <a:latin typeface="Calibri" panose="020F0502020204030204" pitchFamily="34" charset="0"/>
                          <a:cs typeface="Calibri" panose="020F0502020204030204" pitchFamily="34" charset="0"/>
                        </a:rPr>
                        <a:t>1750 (180-310nm)[19]</a:t>
                      </a:r>
                    </a:p>
                    <a:p>
                      <a:pPr algn="ctr">
                        <a:spcAft>
                          <a:spcPts val="0"/>
                        </a:spcAft>
                        <a:tabLst>
                          <a:tab pos="1170305" algn="l"/>
                        </a:tabLst>
                      </a:pPr>
                      <a:r>
                        <a:rPr lang="en-GB" sz="1200" b="1" dirty="0">
                          <a:effectLst/>
                          <a:latin typeface="Calibri" panose="020F0502020204030204" pitchFamily="34" charset="0"/>
                          <a:cs typeface="Calibri" panose="020F0502020204030204" pitchFamily="34" charset="0"/>
                        </a:rPr>
                        <a:t>(40 ˚C, undiluted</a:t>
                      </a:r>
                      <a:r>
                        <a:rPr lang="en-GB" sz="1200" b="1" dirty="0" smtClean="0">
                          <a:effectLst/>
                          <a:latin typeface="Calibri" panose="020F0502020204030204" pitchFamily="34" charset="0"/>
                          <a:cs typeface="Calibri" panose="020F0502020204030204" pitchFamily="34" charset="0"/>
                        </a:rPr>
                        <a:t>)</a:t>
                      </a:r>
                      <a:endParaRPr lang="en-GB" sz="1200" b="1" dirty="0">
                        <a:effectLst/>
                        <a:latin typeface="Calibri" panose="020F0502020204030204" pitchFamily="34" charset="0"/>
                        <a:cs typeface="Calibri" panose="020F0502020204030204" pitchFamily="34" charset="0"/>
                      </a:endParaRPr>
                    </a:p>
                  </a:txBody>
                  <a:tcPr marL="68580" marR="68580" marT="0" marB="0"/>
                </a:tc>
                <a:tc>
                  <a:txBody>
                    <a:bodyPr/>
                    <a:lstStyle/>
                    <a:p>
                      <a:pPr algn="ctr">
                        <a:spcAft>
                          <a:spcPts val="0"/>
                        </a:spcAft>
                        <a:tabLst>
                          <a:tab pos="1170305" algn="l"/>
                        </a:tabLst>
                      </a:pPr>
                      <a:endParaRPr lang="en-GB" sz="1200" b="1" dirty="0" smtClean="0">
                        <a:effectLst/>
                        <a:latin typeface="Calibri" panose="020F0502020204030204" pitchFamily="34" charset="0"/>
                        <a:cs typeface="Calibri" panose="020F0502020204030204" pitchFamily="34" charset="0"/>
                      </a:endParaRPr>
                    </a:p>
                    <a:p>
                      <a:pPr algn="ctr">
                        <a:spcAft>
                          <a:spcPts val="0"/>
                        </a:spcAft>
                        <a:tabLst>
                          <a:tab pos="1170305" algn="l"/>
                        </a:tabLst>
                      </a:pPr>
                      <a:r>
                        <a:rPr lang="en-GB" sz="1200" b="1" dirty="0" smtClean="0">
                          <a:effectLst/>
                          <a:latin typeface="Calibri" panose="020F0502020204030204" pitchFamily="34" charset="0"/>
                          <a:cs typeface="Calibri" panose="020F0502020204030204" pitchFamily="34" charset="0"/>
                        </a:rPr>
                        <a:t>13.0</a:t>
                      </a:r>
                      <a:endParaRPr lang="en-GB" sz="1200" b="1"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endParaRPr lang="en-GB" sz="1200" b="1" dirty="0" smtClean="0">
                        <a:effectLst/>
                        <a:latin typeface="Calibri" panose="020F0502020204030204" pitchFamily="34" charset="0"/>
                        <a:cs typeface="Calibri" panose="020F0502020204030204" pitchFamily="34" charset="0"/>
                      </a:endParaRPr>
                    </a:p>
                    <a:p>
                      <a:pPr algn="ctr">
                        <a:spcAft>
                          <a:spcPts val="0"/>
                        </a:spcAft>
                        <a:tabLst>
                          <a:tab pos="1170305" algn="l"/>
                        </a:tabLst>
                      </a:pPr>
                      <a:r>
                        <a:rPr lang="en-GB" sz="1200" b="1" dirty="0" smtClean="0">
                          <a:effectLst/>
                          <a:latin typeface="Calibri" panose="020F0502020204030204" pitchFamily="34" charset="0"/>
                          <a:cs typeface="Calibri" panose="020F0502020204030204" pitchFamily="34" charset="0"/>
                        </a:rPr>
                        <a:t>957</a:t>
                      </a:r>
                      <a:endParaRPr lang="en-GB" sz="1200" b="1"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endParaRPr lang="en-GB" sz="1200" b="1" dirty="0" smtClean="0">
                        <a:effectLst/>
                        <a:latin typeface="Calibri" panose="020F0502020204030204" pitchFamily="34" charset="0"/>
                        <a:cs typeface="Calibri" panose="020F0502020204030204" pitchFamily="34" charset="0"/>
                      </a:endParaRPr>
                    </a:p>
                    <a:p>
                      <a:pPr algn="ctr">
                        <a:spcAft>
                          <a:spcPts val="0"/>
                        </a:spcAft>
                        <a:tabLst>
                          <a:tab pos="1170305" algn="l"/>
                        </a:tabLst>
                      </a:pPr>
                      <a:r>
                        <a:rPr lang="en-GB" sz="1200" b="1" dirty="0" smtClean="0">
                          <a:effectLst/>
                          <a:latin typeface="Calibri" panose="020F0502020204030204" pitchFamily="34" charset="0"/>
                          <a:cs typeface="Calibri" panose="020F0502020204030204" pitchFamily="34" charset="0"/>
                        </a:rPr>
                        <a:t>79.3</a:t>
                      </a:r>
                      <a:endParaRPr lang="en-GB" sz="1200" b="1"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endParaRPr lang="en-GB" sz="1200" b="1" dirty="0" smtClean="0">
                        <a:effectLst/>
                        <a:latin typeface="Calibri" panose="020F0502020204030204" pitchFamily="34" charset="0"/>
                        <a:cs typeface="Calibri" panose="020F0502020204030204" pitchFamily="34" charset="0"/>
                      </a:endParaRPr>
                    </a:p>
                    <a:p>
                      <a:pPr algn="ctr">
                        <a:spcAft>
                          <a:spcPts val="0"/>
                        </a:spcAft>
                        <a:tabLst>
                          <a:tab pos="1170305" algn="l"/>
                        </a:tabLst>
                      </a:pPr>
                      <a:r>
                        <a:rPr lang="en-GB" sz="1200" b="1" dirty="0" smtClean="0">
                          <a:effectLst/>
                          <a:latin typeface="Calibri" panose="020F0502020204030204" pitchFamily="34" charset="0"/>
                          <a:cs typeface="Calibri" panose="020F0502020204030204" pitchFamily="34" charset="0"/>
                        </a:rPr>
                        <a:t>5857</a:t>
                      </a:r>
                      <a:endParaRPr lang="en-GB" sz="1200" b="1"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extLst>
                  <a:ext uri="{0D108BD9-81ED-4DB2-BD59-A6C34878D82A}">
                    <a16:rowId xmlns:a16="http://schemas.microsoft.com/office/drawing/2014/main" val="924158579"/>
                  </a:ext>
                </a:extLst>
              </a:tr>
              <a:tr h="733032">
                <a:tc>
                  <a:txBody>
                    <a:bodyPr/>
                    <a:lstStyle/>
                    <a:p>
                      <a:pPr algn="ctr">
                        <a:spcAft>
                          <a:spcPts val="0"/>
                        </a:spcAft>
                        <a:tabLst>
                          <a:tab pos="1170305" algn="l"/>
                        </a:tabLst>
                      </a:pPr>
                      <a:r>
                        <a:rPr lang="en-GB" sz="1200" b="1">
                          <a:effectLst/>
                          <a:latin typeface="Calibri" panose="020F0502020204030204" pitchFamily="34" charset="0"/>
                          <a:cs typeface="Calibri" panose="020F0502020204030204" pitchFamily="34" charset="0"/>
                        </a:rPr>
                        <a:t>NOVEC 5110</a:t>
                      </a:r>
                    </a:p>
                    <a:p>
                      <a:pPr algn="ctr">
                        <a:spcAft>
                          <a:spcPts val="0"/>
                        </a:spcAft>
                        <a:tabLst>
                          <a:tab pos="1170305" algn="l"/>
                        </a:tabLst>
                      </a:pPr>
                      <a:r>
                        <a:rPr lang="en-GB" sz="1200" b="1">
                          <a:effectLst/>
                          <a:latin typeface="Calibri" panose="020F0502020204030204" pitchFamily="34" charset="0"/>
                          <a:cs typeface="Calibri" panose="020F0502020204030204" pitchFamily="34" charset="0"/>
                        </a:rPr>
                        <a:t>C</a:t>
                      </a:r>
                      <a:r>
                        <a:rPr lang="en-GB" sz="1200" b="1" baseline="-25000">
                          <a:effectLst/>
                          <a:latin typeface="Calibri" panose="020F0502020204030204" pitchFamily="34" charset="0"/>
                          <a:cs typeface="Calibri" panose="020F0502020204030204" pitchFamily="34" charset="0"/>
                        </a:rPr>
                        <a:t>5</a:t>
                      </a:r>
                      <a:r>
                        <a:rPr lang="en-GB" sz="1200" b="1">
                          <a:effectLst/>
                          <a:latin typeface="Calibri" panose="020F0502020204030204" pitchFamily="34" charset="0"/>
                          <a:cs typeface="Calibri" panose="020F0502020204030204" pitchFamily="34" charset="0"/>
                        </a:rPr>
                        <a:t>F</a:t>
                      </a:r>
                      <a:r>
                        <a:rPr lang="en-GB" sz="1200" b="1" baseline="-25000">
                          <a:effectLst/>
                          <a:latin typeface="Calibri" panose="020F0502020204030204" pitchFamily="34" charset="0"/>
                          <a:cs typeface="Calibri" panose="020F0502020204030204" pitchFamily="34" charset="0"/>
                        </a:rPr>
                        <a:t>10</a:t>
                      </a:r>
                      <a:r>
                        <a:rPr lang="en-GB" sz="1200" b="1">
                          <a:effectLst/>
                          <a:latin typeface="Calibri" panose="020F0502020204030204" pitchFamily="34" charset="0"/>
                          <a:cs typeface="Calibri" panose="020F0502020204030204" pitchFamily="34" charset="0"/>
                        </a:rPr>
                        <a:t>O</a:t>
                      </a:r>
                      <a:endParaRPr lang="en-GB" sz="1200" b="1">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endParaRPr lang="en-GB" sz="1200" b="1" dirty="0" smtClean="0">
                        <a:effectLst/>
                        <a:latin typeface="Calibri" panose="020F0502020204030204" pitchFamily="34" charset="0"/>
                        <a:cs typeface="Calibri" panose="020F0502020204030204" pitchFamily="34" charset="0"/>
                      </a:endParaRPr>
                    </a:p>
                    <a:p>
                      <a:pPr algn="ctr">
                        <a:spcAft>
                          <a:spcPts val="0"/>
                        </a:spcAft>
                        <a:tabLst>
                          <a:tab pos="1170305" algn="l"/>
                        </a:tabLst>
                      </a:pPr>
                      <a:r>
                        <a:rPr lang="en-GB" sz="1200" b="1" dirty="0" smtClean="0">
                          <a:effectLst/>
                          <a:latin typeface="Calibri" panose="020F0502020204030204" pitchFamily="34" charset="0"/>
                          <a:cs typeface="Calibri" panose="020F0502020204030204" pitchFamily="34" charset="0"/>
                        </a:rPr>
                        <a:t>10.7 </a:t>
                      </a:r>
                      <a:r>
                        <a:rPr lang="en-GB" sz="1200" b="1" dirty="0">
                          <a:effectLst/>
                          <a:latin typeface="Calibri" panose="020F0502020204030204" pitchFamily="34" charset="0"/>
                          <a:cs typeface="Calibri" panose="020F0502020204030204" pitchFamily="34" charset="0"/>
                        </a:rPr>
                        <a:t>[13] (BP </a:t>
                      </a:r>
                      <a:r>
                        <a:rPr lang="en-GB" sz="1200" b="1" dirty="0" smtClean="0">
                          <a:effectLst/>
                          <a:latin typeface="Calibri" panose="020F0502020204030204" pitchFamily="34" charset="0"/>
                          <a:cs typeface="Calibri" panose="020F0502020204030204" pitchFamily="34" charset="0"/>
                        </a:rPr>
                        <a:t>27˚</a:t>
                      </a:r>
                      <a:r>
                        <a:rPr lang="en-GB" sz="1200" b="1" dirty="0">
                          <a:effectLst/>
                          <a:latin typeface="Calibri" panose="020F0502020204030204" pitchFamily="34" charset="0"/>
                          <a:cs typeface="Calibri" panose="020F0502020204030204" pitchFamily="34" charset="0"/>
                        </a:rPr>
                        <a:t>C </a:t>
                      </a:r>
                      <a:r>
                        <a:rPr lang="en-GB" sz="1200" b="1" dirty="0" smtClean="0">
                          <a:effectLst/>
                          <a:latin typeface="Calibri" panose="020F0502020204030204" pitchFamily="34" charset="0"/>
                          <a:cs typeface="Calibri" panose="020F0502020204030204" pitchFamily="34" charset="0"/>
                        </a:rPr>
                        <a:t>at </a:t>
                      </a:r>
                      <a:r>
                        <a:rPr lang="en-GB" sz="1200" b="1" dirty="0">
                          <a:effectLst/>
                          <a:latin typeface="Calibri" panose="020F0502020204030204" pitchFamily="34" charset="0"/>
                          <a:cs typeface="Calibri" panose="020F0502020204030204" pitchFamily="34" charset="0"/>
                        </a:rPr>
                        <a:t>1 bar)</a:t>
                      </a:r>
                      <a:endParaRPr lang="en-GB" sz="1200" b="1"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endParaRPr lang="en-GB" sz="1200" b="1" dirty="0" smtClean="0">
                        <a:effectLst/>
                        <a:latin typeface="Calibri" panose="020F0502020204030204" pitchFamily="34" charset="0"/>
                        <a:cs typeface="Calibri" panose="020F0502020204030204" pitchFamily="34" charset="0"/>
                      </a:endParaRPr>
                    </a:p>
                    <a:p>
                      <a:pPr algn="ctr">
                        <a:spcAft>
                          <a:spcPts val="0"/>
                        </a:spcAft>
                        <a:tabLst>
                          <a:tab pos="1170305" algn="l"/>
                        </a:tabLst>
                      </a:pPr>
                      <a:r>
                        <a:rPr lang="en-GB" sz="1200" b="1" dirty="0" smtClean="0">
                          <a:effectLst/>
                          <a:latin typeface="Calibri" panose="020F0502020204030204" pitchFamily="34" charset="0"/>
                          <a:cs typeface="Calibri" panose="020F0502020204030204" pitchFamily="34" charset="0"/>
                        </a:rPr>
                        <a:t>&lt;</a:t>
                      </a:r>
                      <a:r>
                        <a:rPr lang="en-GB" sz="1200" b="1" dirty="0">
                          <a:effectLst/>
                          <a:latin typeface="Calibri" panose="020F0502020204030204" pitchFamily="34" charset="0"/>
                          <a:cs typeface="Calibri" panose="020F0502020204030204" pitchFamily="34" charset="0"/>
                        </a:rPr>
                        <a:t>1  [13]</a:t>
                      </a:r>
                      <a:endParaRPr lang="en-GB" sz="1200" b="1"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a:effectLst/>
                          <a:latin typeface="Calibri" panose="020F0502020204030204" pitchFamily="34" charset="0"/>
                          <a:cs typeface="Calibri" panose="020F0502020204030204" pitchFamily="34" charset="0"/>
                        </a:rPr>
                        <a:t>Not yet measured: probably around 1650 by analogy with C</a:t>
                      </a:r>
                      <a:r>
                        <a:rPr lang="en-GB" sz="1200" b="1" baseline="-25000">
                          <a:effectLst/>
                          <a:latin typeface="Calibri" panose="020F0502020204030204" pitchFamily="34" charset="0"/>
                          <a:cs typeface="Calibri" panose="020F0502020204030204" pitchFamily="34" charset="0"/>
                        </a:rPr>
                        <a:t>4</a:t>
                      </a:r>
                      <a:r>
                        <a:rPr lang="en-GB" sz="1200" b="1">
                          <a:effectLst/>
                          <a:latin typeface="Calibri" panose="020F0502020204030204" pitchFamily="34" charset="0"/>
                          <a:cs typeface="Calibri" panose="020F0502020204030204" pitchFamily="34" charset="0"/>
                        </a:rPr>
                        <a:t>F</a:t>
                      </a:r>
                      <a:r>
                        <a:rPr lang="en-GB" sz="1200" b="1" baseline="-25000">
                          <a:effectLst/>
                          <a:latin typeface="Calibri" panose="020F0502020204030204" pitchFamily="34" charset="0"/>
                          <a:cs typeface="Calibri" panose="020F0502020204030204" pitchFamily="34" charset="0"/>
                        </a:rPr>
                        <a:t>10</a:t>
                      </a:r>
                      <a:r>
                        <a:rPr lang="en-GB" sz="1200" b="1">
                          <a:effectLst/>
                          <a:latin typeface="Calibri" panose="020F0502020204030204" pitchFamily="34" charset="0"/>
                          <a:cs typeface="Calibri" panose="020F0502020204030204" pitchFamily="34" charset="0"/>
                        </a:rPr>
                        <a:t> and C</a:t>
                      </a:r>
                      <a:r>
                        <a:rPr lang="en-GB" sz="1200" b="1" baseline="-25000">
                          <a:effectLst/>
                          <a:latin typeface="Calibri" panose="020F0502020204030204" pitchFamily="34" charset="0"/>
                          <a:cs typeface="Calibri" panose="020F0502020204030204" pitchFamily="34" charset="0"/>
                        </a:rPr>
                        <a:t>4</a:t>
                      </a:r>
                      <a:r>
                        <a:rPr lang="en-GB" sz="1200" b="1">
                          <a:effectLst/>
                          <a:latin typeface="Calibri" panose="020F0502020204030204" pitchFamily="34" charset="0"/>
                          <a:cs typeface="Calibri" panose="020F0502020204030204" pitchFamily="34" charset="0"/>
                        </a:rPr>
                        <a:t>F</a:t>
                      </a:r>
                      <a:r>
                        <a:rPr lang="en-GB" sz="1200" b="1" baseline="-25000">
                          <a:effectLst/>
                          <a:latin typeface="Calibri" panose="020F0502020204030204" pitchFamily="34" charset="0"/>
                          <a:cs typeface="Calibri" panose="020F0502020204030204" pitchFamily="34" charset="0"/>
                        </a:rPr>
                        <a:t>8</a:t>
                      </a:r>
                      <a:r>
                        <a:rPr lang="en-GB" sz="1200" b="1">
                          <a:effectLst/>
                          <a:latin typeface="Calibri" panose="020F0502020204030204" pitchFamily="34" charset="0"/>
                          <a:cs typeface="Calibri" panose="020F0502020204030204" pitchFamily="34" charset="0"/>
                        </a:rPr>
                        <a:t>O ratio </a:t>
                      </a:r>
                      <a:endParaRPr lang="en-GB" sz="1200" b="1">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endParaRPr lang="en-GB" sz="1200" b="1" dirty="0" smtClean="0">
                        <a:effectLst/>
                        <a:latin typeface="Calibri" panose="020F0502020204030204" pitchFamily="34" charset="0"/>
                        <a:cs typeface="Calibri" panose="020F0502020204030204" pitchFamily="34" charset="0"/>
                      </a:endParaRPr>
                    </a:p>
                    <a:p>
                      <a:pPr algn="ctr">
                        <a:spcAft>
                          <a:spcPts val="0"/>
                        </a:spcAft>
                        <a:tabLst>
                          <a:tab pos="1170305" algn="l"/>
                        </a:tabLst>
                      </a:pPr>
                      <a:r>
                        <a:rPr lang="en-GB" sz="1200" b="1" dirty="0" smtClean="0">
                          <a:effectLst/>
                          <a:latin typeface="Calibri" panose="020F0502020204030204" pitchFamily="34" charset="0"/>
                          <a:cs typeface="Calibri" panose="020F0502020204030204" pitchFamily="34" charset="0"/>
                        </a:rPr>
                        <a:t>13.9</a:t>
                      </a:r>
                      <a:endParaRPr lang="en-GB" sz="1200" b="1"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endParaRPr lang="en-GB" sz="1200" b="1" dirty="0" smtClean="0">
                        <a:effectLst/>
                        <a:latin typeface="Calibri" panose="020F0502020204030204" pitchFamily="34" charset="0"/>
                        <a:cs typeface="Calibri" panose="020F0502020204030204" pitchFamily="34" charset="0"/>
                      </a:endParaRPr>
                    </a:p>
                    <a:p>
                      <a:pPr algn="ctr">
                        <a:spcAft>
                          <a:spcPts val="0"/>
                        </a:spcAft>
                        <a:tabLst>
                          <a:tab pos="1170305" algn="l"/>
                        </a:tabLst>
                      </a:pPr>
                      <a:r>
                        <a:rPr lang="en-GB" sz="1200" b="1" dirty="0" smtClean="0">
                          <a:effectLst/>
                          <a:latin typeface="Calibri" panose="020F0502020204030204" pitchFamily="34" charset="0"/>
                          <a:cs typeface="Calibri" panose="020F0502020204030204" pitchFamily="34" charset="0"/>
                        </a:rPr>
                        <a:t>0.149</a:t>
                      </a:r>
                      <a:endParaRPr lang="en-GB" sz="1200" b="1"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endParaRPr lang="en-GB" sz="1200" b="1" dirty="0" smtClean="0">
                        <a:effectLst/>
                        <a:latin typeface="Calibri" panose="020F0502020204030204" pitchFamily="34" charset="0"/>
                        <a:cs typeface="Calibri" panose="020F0502020204030204" pitchFamily="34" charset="0"/>
                      </a:endParaRPr>
                    </a:p>
                    <a:p>
                      <a:pPr algn="ctr">
                        <a:spcAft>
                          <a:spcPts val="0"/>
                        </a:spcAft>
                        <a:tabLst>
                          <a:tab pos="1170305" algn="l"/>
                        </a:tabLst>
                      </a:pPr>
                      <a:r>
                        <a:rPr lang="en-GB" sz="1200" b="1" dirty="0" smtClean="0">
                          <a:effectLst/>
                          <a:latin typeface="Calibri" panose="020F0502020204030204" pitchFamily="34" charset="0"/>
                          <a:cs typeface="Calibri" panose="020F0502020204030204" pitchFamily="34" charset="0"/>
                        </a:rPr>
                        <a:t>85.2</a:t>
                      </a:r>
                      <a:endParaRPr lang="en-GB" sz="1200" b="1"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endParaRPr lang="en-GB" sz="1200" b="1" dirty="0" smtClean="0">
                        <a:effectLst/>
                        <a:latin typeface="Calibri" panose="020F0502020204030204" pitchFamily="34" charset="0"/>
                        <a:cs typeface="Calibri" panose="020F0502020204030204" pitchFamily="34" charset="0"/>
                      </a:endParaRPr>
                    </a:p>
                    <a:p>
                      <a:pPr algn="ctr">
                        <a:spcAft>
                          <a:spcPts val="0"/>
                        </a:spcAft>
                        <a:tabLst>
                          <a:tab pos="1170305" algn="l"/>
                        </a:tabLst>
                      </a:pPr>
                      <a:r>
                        <a:rPr lang="en-GB" sz="1200" b="1" dirty="0" smtClean="0">
                          <a:effectLst/>
                          <a:latin typeface="Calibri" panose="020F0502020204030204" pitchFamily="34" charset="0"/>
                          <a:cs typeface="Calibri" panose="020F0502020204030204" pitchFamily="34" charset="0"/>
                        </a:rPr>
                        <a:t>0.91</a:t>
                      </a:r>
                      <a:endParaRPr lang="en-GB" sz="1200" b="1"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extLst>
                  <a:ext uri="{0D108BD9-81ED-4DB2-BD59-A6C34878D82A}">
                    <a16:rowId xmlns:a16="http://schemas.microsoft.com/office/drawing/2014/main" val="1630845100"/>
                  </a:ext>
                </a:extLst>
              </a:tr>
            </a:tbl>
          </a:graphicData>
        </a:graphic>
      </p:graphicFrame>
      <p:sp>
        <p:nvSpPr>
          <p:cNvPr id="5" name="Rectangle 1"/>
          <p:cNvSpPr>
            <a:spLocks noGrp="1" noChangeArrowheads="1"/>
          </p:cNvSpPr>
          <p:nvPr>
            <p:ph type="subTitle"/>
          </p:nvPr>
        </p:nvSpPr>
        <p:spPr bwMode="auto">
          <a:xfrm>
            <a:off x="576070" y="0"/>
            <a:ext cx="8061759"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indent="107950" eaLnBrk="0" fontAlgn="base" hangingPunct="0">
              <a:spcBef>
                <a:spcPct val="0"/>
              </a:spcBef>
              <a:spcAft>
                <a:spcPct val="0"/>
              </a:spcAft>
              <a:tabLst>
                <a:tab pos="1169988" algn="l"/>
              </a:tabLst>
              <a:defRPr>
                <a:solidFill>
                  <a:schemeClr val="tx1"/>
                </a:solidFill>
                <a:latin typeface="Arial" panose="020B0604020202020204" pitchFamily="34" charset="0"/>
              </a:defRPr>
            </a:lvl1pPr>
            <a:lvl2pPr eaLnBrk="0" fontAlgn="base" hangingPunct="0">
              <a:spcBef>
                <a:spcPct val="0"/>
              </a:spcBef>
              <a:spcAft>
                <a:spcPct val="0"/>
              </a:spcAft>
              <a:tabLst>
                <a:tab pos="1169988" algn="l"/>
              </a:tabLst>
              <a:defRPr>
                <a:solidFill>
                  <a:schemeClr val="tx1"/>
                </a:solidFill>
                <a:latin typeface="Arial" panose="020B0604020202020204" pitchFamily="34" charset="0"/>
              </a:defRPr>
            </a:lvl2pPr>
            <a:lvl3pPr eaLnBrk="0" fontAlgn="base" hangingPunct="0">
              <a:spcBef>
                <a:spcPct val="0"/>
              </a:spcBef>
              <a:spcAft>
                <a:spcPct val="0"/>
              </a:spcAft>
              <a:tabLst>
                <a:tab pos="1169988" algn="l"/>
              </a:tabLst>
              <a:defRPr>
                <a:solidFill>
                  <a:schemeClr val="tx1"/>
                </a:solidFill>
                <a:latin typeface="Arial" panose="020B0604020202020204" pitchFamily="34" charset="0"/>
              </a:defRPr>
            </a:lvl3pPr>
            <a:lvl4pPr eaLnBrk="0" fontAlgn="base" hangingPunct="0">
              <a:spcBef>
                <a:spcPct val="0"/>
              </a:spcBef>
              <a:spcAft>
                <a:spcPct val="0"/>
              </a:spcAft>
              <a:tabLst>
                <a:tab pos="1169988" algn="l"/>
              </a:tabLst>
              <a:defRPr>
                <a:solidFill>
                  <a:schemeClr val="tx1"/>
                </a:solidFill>
                <a:latin typeface="Arial" panose="020B0604020202020204" pitchFamily="34" charset="0"/>
              </a:defRPr>
            </a:lvl4pPr>
            <a:lvl5pPr eaLnBrk="0" fontAlgn="base" hangingPunct="0">
              <a:spcBef>
                <a:spcPct val="0"/>
              </a:spcBef>
              <a:spcAft>
                <a:spcPct val="0"/>
              </a:spcAft>
              <a:tabLst>
                <a:tab pos="1169988" algn="l"/>
              </a:tabLst>
              <a:defRPr>
                <a:solidFill>
                  <a:schemeClr val="tx1"/>
                </a:solidFill>
                <a:latin typeface="Arial" panose="020B0604020202020204" pitchFamily="34" charset="0"/>
              </a:defRPr>
            </a:lvl5pPr>
            <a:lvl6pPr eaLnBrk="0" fontAlgn="base" hangingPunct="0">
              <a:spcBef>
                <a:spcPct val="0"/>
              </a:spcBef>
              <a:spcAft>
                <a:spcPct val="0"/>
              </a:spcAft>
              <a:tabLst>
                <a:tab pos="1169988" algn="l"/>
              </a:tabLst>
              <a:defRPr>
                <a:solidFill>
                  <a:schemeClr val="tx1"/>
                </a:solidFill>
                <a:latin typeface="Arial" panose="020B0604020202020204" pitchFamily="34" charset="0"/>
              </a:defRPr>
            </a:lvl6pPr>
            <a:lvl7pPr eaLnBrk="0" fontAlgn="base" hangingPunct="0">
              <a:spcBef>
                <a:spcPct val="0"/>
              </a:spcBef>
              <a:spcAft>
                <a:spcPct val="0"/>
              </a:spcAft>
              <a:tabLst>
                <a:tab pos="1169988" algn="l"/>
              </a:tabLst>
              <a:defRPr>
                <a:solidFill>
                  <a:schemeClr val="tx1"/>
                </a:solidFill>
                <a:latin typeface="Arial" panose="020B0604020202020204" pitchFamily="34" charset="0"/>
              </a:defRPr>
            </a:lvl7pPr>
            <a:lvl8pPr eaLnBrk="0" fontAlgn="base" hangingPunct="0">
              <a:spcBef>
                <a:spcPct val="0"/>
              </a:spcBef>
              <a:spcAft>
                <a:spcPct val="0"/>
              </a:spcAft>
              <a:tabLst>
                <a:tab pos="1169988" algn="l"/>
              </a:tabLst>
              <a:defRPr>
                <a:solidFill>
                  <a:schemeClr val="tx1"/>
                </a:solidFill>
                <a:latin typeface="Arial" panose="020B0604020202020204" pitchFamily="34" charset="0"/>
              </a:defRPr>
            </a:lvl8pPr>
            <a:lvl9pPr eaLnBrk="0" fontAlgn="base" hangingPunct="0">
              <a:spcBef>
                <a:spcPct val="0"/>
              </a:spcBef>
              <a:spcAft>
                <a:spcPct val="0"/>
              </a:spcAft>
              <a:tabLst>
                <a:tab pos="1169988" algn="l"/>
              </a:tabLst>
              <a:defRPr>
                <a:solidFill>
                  <a:schemeClr val="tx1"/>
                </a:solidFill>
                <a:latin typeface="Arial" panose="020B0604020202020204" pitchFamily="34" charset="0"/>
              </a:defRPr>
            </a:lvl9pPr>
          </a:lstStyle>
          <a:p>
            <a:pPr marL="0" marR="0" lvl="0" indent="107950" algn="ctr" defTabSz="914400" rtl="0" eaLnBrk="0" fontAlgn="base" latinLnBrk="0" hangingPunct="0">
              <a:lnSpc>
                <a:spcPct val="100000"/>
              </a:lnSpc>
              <a:spcBef>
                <a:spcPct val="0"/>
              </a:spcBef>
              <a:spcAft>
                <a:spcPct val="0"/>
              </a:spcAft>
              <a:buClrTx/>
              <a:buSzTx/>
              <a:buFontTx/>
              <a:buNone/>
              <a:tabLst>
                <a:tab pos="1169988" algn="l"/>
              </a:tabLst>
            </a:pPr>
            <a:r>
              <a:rPr kumimoji="0" lang="fr-FR" altLang="en-US" sz="2400" b="1" i="0" u="none" strike="noStrike" cap="none" normalizeH="0" baseline="0" dirty="0" smtClean="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GWP </a:t>
            </a:r>
            <a:r>
              <a:rPr kumimoji="0" lang="fr-FR" altLang="en-US" sz="2400" b="1" i="0" u="none" strike="noStrike" cap="none" normalizeH="0" baseline="0" dirty="0" err="1" smtClean="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loads</a:t>
            </a:r>
            <a:r>
              <a:rPr kumimoji="0" lang="fr-FR" altLang="en-US" sz="2400" b="1" i="0" u="none" strike="noStrike" cap="none" normalizeH="0" baseline="0" dirty="0" smtClean="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 of </a:t>
            </a:r>
            <a:r>
              <a:rPr kumimoji="0" lang="fr-FR" altLang="en-US" sz="2400" b="1" i="0" u="none" strike="noStrike" cap="none" normalizeH="0" baseline="0" dirty="0" err="1" smtClean="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SFCs</a:t>
            </a:r>
            <a:r>
              <a:rPr kumimoji="0" lang="fr-FR" altLang="en-US" sz="2400" b="1" i="0" u="none" strike="noStrike" cap="none" normalizeH="0" baseline="0" dirty="0" smtClean="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 &amp;</a:t>
            </a:r>
            <a:r>
              <a:rPr kumimoji="0" lang="fr-FR" altLang="en-US" sz="2400" b="1" i="0" u="none" strike="noStrike" cap="none" normalizeH="0" dirty="0" smtClean="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 3M</a:t>
            </a:r>
            <a:r>
              <a:rPr kumimoji="0" lang="fr-FR" altLang="en-US" sz="2400" b="1" i="0" u="none" strike="noStrike" cap="none" normalizeH="0" baseline="0" dirty="0" smtClean="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 NOVEC ® </a:t>
            </a:r>
            <a:r>
              <a:rPr kumimoji="0" lang="fr-FR" altLang="en-US" sz="2400" b="1" i="0" u="none" strike="noStrike" cap="none" normalizeH="0" baseline="0" dirty="0" smtClean="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5110 </a:t>
            </a:r>
            <a:r>
              <a:rPr kumimoji="0" lang="fr-FR" altLang="en-US" sz="2400" b="1" i="0" u="none" strike="noStrike" cap="none" normalizeH="0" baseline="0" dirty="0" err="1" smtClean="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blended</a:t>
            </a:r>
            <a:r>
              <a:rPr kumimoji="0" lang="fr-FR" altLang="en-US" sz="2400" b="1" i="0" u="none" strike="noStrike" cap="none" normalizeH="0" baseline="0" dirty="0" smtClean="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 </a:t>
            </a:r>
            <a:r>
              <a:rPr kumimoji="0" lang="fr-FR" altLang="en-US" sz="2400" b="1" i="0" u="none" strike="noStrike" cap="none" normalizeH="0" baseline="0" dirty="0" err="1" smtClean="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with</a:t>
            </a:r>
            <a:r>
              <a:rPr kumimoji="0" lang="fr-FR" altLang="en-US" sz="2400" b="1" i="0" u="none" strike="noStrike" cap="none" normalizeH="0" baseline="0" dirty="0" smtClean="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 N</a:t>
            </a:r>
            <a:r>
              <a:rPr kumimoji="0" lang="fr-FR" altLang="en-US" sz="2400" b="1" i="0" u="none" strike="noStrike" cap="none" normalizeH="0" baseline="-30000" dirty="0" smtClean="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2</a:t>
            </a:r>
            <a:r>
              <a:rPr kumimoji="0" lang="fr-FR" altLang="en-US" sz="2400" b="1" i="0" u="none" strike="noStrike" cap="none" normalizeH="0" baseline="0" dirty="0" smtClean="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 </a:t>
            </a:r>
            <a:endParaRPr kumimoji="0" lang="fr-FR" altLang="en-US" sz="2400" b="1" i="0" u="none" strike="noStrike" cap="none" normalizeH="0" baseline="0" dirty="0" smtClean="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endParaRPr>
          </a:p>
          <a:p>
            <a:pPr marL="0" marR="0" lvl="0" indent="107950" algn="ctr" defTabSz="914400" rtl="0" eaLnBrk="0" fontAlgn="base" latinLnBrk="0" hangingPunct="0">
              <a:lnSpc>
                <a:spcPct val="100000"/>
              </a:lnSpc>
              <a:spcBef>
                <a:spcPct val="0"/>
              </a:spcBef>
              <a:spcAft>
                <a:spcPct val="0"/>
              </a:spcAft>
              <a:buClrTx/>
              <a:buSzTx/>
              <a:buFontTx/>
              <a:buNone/>
              <a:tabLst>
                <a:tab pos="1169988" algn="l"/>
              </a:tabLst>
            </a:pPr>
            <a:r>
              <a:rPr kumimoji="0" lang="fr-FR" altLang="en-US" sz="2400" b="1" i="0" u="none" strike="noStrike" cap="none" normalizeH="0" baseline="0" dirty="0" smtClean="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a:t>
            </a:r>
            <a:r>
              <a:rPr kumimoji="0" lang="fr-FR" altLang="en-US" sz="2400" b="1" i="0" u="none" strike="noStrike" cap="none" normalizeH="0" baseline="0" dirty="0" smtClean="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n-1)</a:t>
            </a:r>
            <a:r>
              <a:rPr kumimoji="0" lang="fr-FR" altLang="en-US" sz="2400" b="1" i="1" u="none" strike="noStrike" cap="none" normalizeH="0" baseline="0" dirty="0" smtClean="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 </a:t>
            </a:r>
            <a:r>
              <a:rPr kumimoji="0" lang="fr-FR" altLang="en-US" sz="2400" b="1" i="0" u="none" strike="noStrike" cap="none" normalizeH="0" baseline="0" dirty="0" smtClean="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 310.10</a:t>
            </a:r>
            <a:r>
              <a:rPr kumimoji="0" lang="fr-FR" altLang="en-US" sz="2400" b="1" i="0" u="none" strike="noStrike" cap="none" normalizeH="0" baseline="30000" dirty="0" smtClean="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-6</a:t>
            </a:r>
            <a:r>
              <a:rPr kumimoji="0" lang="fr-FR" altLang="en-US" sz="2400" b="1" i="0" u="none" strike="noStrike" cap="none" normalizeH="0" baseline="0" dirty="0" smtClean="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a:t>
            </a:r>
            <a:r>
              <a:rPr kumimoji="0" lang="fr-FR" altLang="en-US" sz="2400" b="1" i="1" u="none" strike="noStrike" cap="none" normalizeH="0" baseline="0" dirty="0" smtClean="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 </a:t>
            </a:r>
            <a:r>
              <a:rPr kumimoji="0" lang="fr-FR" altLang="en-US" sz="2400" b="1" i="0" u="none" strike="noStrike" cap="none" normalizeH="0" baseline="0" dirty="0" smtClean="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to match </a:t>
            </a:r>
            <a:r>
              <a:rPr kumimoji="0" lang="fr-FR" altLang="en-US" sz="2400" b="1" i="0" u="none" strike="noStrike" cap="none" normalizeH="0" baseline="0" dirty="0" err="1" smtClean="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refractivity</a:t>
            </a:r>
            <a:r>
              <a:rPr kumimoji="0" lang="fr-FR" altLang="en-US" sz="2400" b="1" i="0" u="none" strike="noStrike" cap="none" normalizeH="0" baseline="0" dirty="0" smtClean="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 of </a:t>
            </a:r>
            <a:r>
              <a:rPr kumimoji="0" lang="fr-FR" altLang="en-US" sz="2400" b="1" i="0" u="none" strike="noStrike" cap="none" normalizeH="0" baseline="0" dirty="0" smtClean="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CF</a:t>
            </a:r>
            <a:r>
              <a:rPr kumimoji="0" lang="fr-FR" altLang="en-US" sz="2400" b="1" i="0" u="none" strike="noStrike" cap="none" normalizeH="0" baseline="-30000" dirty="0" smtClean="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4</a:t>
            </a:r>
            <a:r>
              <a:rPr kumimoji="0" lang="fr-FR" altLang="en-US" sz="2400" b="1" i="0" u="none" strike="noStrike" cap="none" normalizeH="0" baseline="0" dirty="0" smtClean="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 </a:t>
            </a:r>
            <a:r>
              <a:rPr kumimoji="0" lang="fr-FR" altLang="en-US" sz="2400" b="1" i="0" u="none" strike="noStrike" cap="none" normalizeH="0" baseline="0" dirty="0" smtClean="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and C</a:t>
            </a:r>
            <a:r>
              <a:rPr kumimoji="0" lang="fr-FR" altLang="en-US" sz="2400" b="1" i="0" u="none" strike="noStrike" cap="none" normalizeH="0" baseline="-30000" dirty="0" smtClean="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4</a:t>
            </a:r>
            <a:r>
              <a:rPr kumimoji="0" lang="fr-FR" altLang="en-US" sz="2400" b="1" i="0" u="none" strike="noStrike" cap="none" normalizeH="0" baseline="0" dirty="0" smtClean="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F</a:t>
            </a:r>
            <a:r>
              <a:rPr kumimoji="0" lang="fr-FR" altLang="en-US" sz="2400" b="1" i="0" u="none" strike="noStrike" cap="none" normalizeH="0" baseline="-30000" dirty="0" smtClean="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10. </a:t>
            </a:r>
            <a:endParaRPr kumimoji="0" lang="fr-FR" altLang="en-US" sz="2400" b="1" i="0" u="none" strike="noStrike" cap="none" normalizeH="0" baseline="-30000" dirty="0" smtClean="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endParaRPr>
          </a:p>
          <a:p>
            <a:pPr marL="0" marR="0" lvl="0" indent="107950" algn="ctr" defTabSz="914400" rtl="0" eaLnBrk="0" fontAlgn="base" latinLnBrk="0" hangingPunct="0">
              <a:lnSpc>
                <a:spcPct val="100000"/>
              </a:lnSpc>
              <a:spcBef>
                <a:spcPct val="0"/>
              </a:spcBef>
              <a:spcAft>
                <a:spcPct val="0"/>
              </a:spcAft>
              <a:buClrTx/>
              <a:buSzTx/>
              <a:buFontTx/>
              <a:buNone/>
              <a:tabLst>
                <a:tab pos="1169988" algn="l"/>
              </a:tabLst>
            </a:pPr>
            <a:r>
              <a:rPr kumimoji="0" lang="fr-FR" altLang="en-US" sz="2400" b="1" i="0" u="none" strike="noStrike" cap="none" normalizeH="0" baseline="0" dirty="0" smtClean="0">
                <a:ln>
                  <a:noFill/>
                </a:ln>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Positions </a:t>
            </a:r>
            <a:r>
              <a:rPr kumimoji="0" lang="fr-FR" altLang="en-US" sz="2400" b="1" i="0" u="none" strike="noStrike" cap="none" normalizeH="0" baseline="0" dirty="0" smtClean="0">
                <a:ln>
                  <a:noFill/>
                </a:ln>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of </a:t>
            </a:r>
            <a:r>
              <a:rPr kumimoji="0" lang="fr-FR" altLang="en-US" sz="2400" b="1" i="0" u="none" strike="noStrike" cap="none" normalizeH="0" baseline="0" dirty="0" err="1" smtClean="0">
                <a:ln>
                  <a:noFill/>
                </a:ln>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presently</a:t>
            </a:r>
            <a:r>
              <a:rPr kumimoji="0" lang="fr-FR" altLang="en-US" sz="2400" b="1" i="0" u="none" strike="noStrike" cap="none" normalizeH="0" baseline="0" dirty="0" smtClean="0">
                <a:ln>
                  <a:noFill/>
                </a:ln>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 </a:t>
            </a:r>
            <a:r>
              <a:rPr kumimoji="0" lang="fr-FR" altLang="en-US" sz="2400" b="1" i="1" u="none" strike="noStrike" cap="none" normalizeH="0" baseline="0" dirty="0" err="1" smtClean="0">
                <a:ln>
                  <a:noFill/>
                </a:ln>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unavailable</a:t>
            </a:r>
            <a:r>
              <a:rPr kumimoji="0" lang="fr-FR" altLang="en-US" sz="2400" b="1" i="1" u="none" strike="noStrike" cap="none" normalizeH="0" baseline="0" dirty="0" smtClean="0">
                <a:ln>
                  <a:noFill/>
                </a:ln>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-in-</a:t>
            </a:r>
            <a:r>
              <a:rPr kumimoji="0" lang="fr-FR" altLang="en-US" sz="2400" b="1" i="1" u="none" strike="noStrike" cap="none" normalizeH="0" baseline="0" dirty="0" err="1" smtClean="0">
                <a:ln>
                  <a:noFill/>
                </a:ln>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bulk</a:t>
            </a:r>
            <a:r>
              <a:rPr kumimoji="0" lang="fr-FR" altLang="en-US" sz="2400" b="1" i="0" u="none" strike="noStrike" cap="none" normalizeH="0" baseline="0" dirty="0" smtClean="0">
                <a:ln>
                  <a:noFill/>
                </a:ln>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 C</a:t>
            </a:r>
            <a:r>
              <a:rPr kumimoji="0" lang="fr-FR" altLang="en-US" sz="2400" b="1" i="0" u="none" strike="noStrike" cap="none" normalizeH="0" baseline="-30000" dirty="0" smtClean="0">
                <a:ln>
                  <a:noFill/>
                </a:ln>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n</a:t>
            </a:r>
            <a:r>
              <a:rPr kumimoji="0" lang="fr-FR" altLang="en-US" sz="2400" b="1" i="0" u="none" strike="noStrike" cap="none" normalizeH="0" baseline="0" dirty="0" smtClean="0">
                <a:ln>
                  <a:noFill/>
                </a:ln>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F</a:t>
            </a:r>
            <a:r>
              <a:rPr kumimoji="0" lang="fr-FR" altLang="en-US" sz="2400" b="1" i="0" u="none" strike="noStrike" cap="none" normalizeH="0" baseline="-30000" dirty="0" smtClean="0">
                <a:ln>
                  <a:noFill/>
                </a:ln>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2n</a:t>
            </a:r>
            <a:r>
              <a:rPr kumimoji="0" lang="fr-FR" altLang="en-US" sz="2400" b="1" i="0" u="none" strike="noStrike" cap="none" normalizeH="0" baseline="0" dirty="0" smtClean="0">
                <a:ln>
                  <a:noFill/>
                </a:ln>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O </a:t>
            </a:r>
            <a:r>
              <a:rPr kumimoji="0" lang="fr-FR" altLang="en-US" sz="2400" b="1" i="0" u="none" strike="noStrike" cap="none" normalizeH="0" baseline="0" dirty="0" err="1" smtClean="0">
                <a:ln>
                  <a:noFill/>
                </a:ln>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fluids</a:t>
            </a:r>
            <a:r>
              <a:rPr kumimoji="0" lang="fr-FR" altLang="en-US" sz="2400" b="1" i="0" u="none" strike="noStrike" cap="none" normalizeH="0" baseline="0" dirty="0" smtClean="0">
                <a:ln>
                  <a:noFill/>
                </a:ln>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 </a:t>
            </a:r>
            <a:r>
              <a:rPr kumimoji="0" lang="fr-FR" altLang="en-US" sz="2400" b="1" i="0" u="none" strike="noStrike" cap="none" normalizeH="0" baseline="0" dirty="0" smtClean="0">
                <a:ln>
                  <a:noFill/>
                </a:ln>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in </a:t>
            </a:r>
            <a:r>
              <a:rPr lang="fr-FR" altLang="en-US" sz="2400" b="1" i="1" dirty="0" err="1" smtClean="0">
                <a:solidFill>
                  <a:srgbClr val="FF0000"/>
                </a:solidFill>
                <a:latin typeface="Calibri" panose="020F0502020204030204" pitchFamily="34" charset="0"/>
                <a:ea typeface="Times New Roman" panose="02020603050405020304" pitchFamily="18" charset="0"/>
                <a:cs typeface="Calibri" panose="020F0502020204030204" pitchFamily="34" charset="0"/>
              </a:rPr>
              <a:t>red</a:t>
            </a:r>
            <a:endParaRPr kumimoji="0" lang="fr-FR" altLang="en-US" sz="2400" b="1" i="0" u="none" strike="noStrike" cap="none" normalizeH="0" baseline="0" dirty="0" smtClean="0">
              <a:ln>
                <a:noFill/>
              </a:ln>
              <a:solidFill>
                <a:srgbClr val="FF0000"/>
              </a:solidFill>
              <a:effectLst/>
              <a:latin typeface="Calibri" panose="020F0502020204030204" pitchFamily="34" charset="0"/>
              <a:ea typeface="Times New Roman" panose="02020603050405020304" pitchFamily="18" charset="0"/>
              <a:cs typeface="Calibri" panose="020F0502020204030204" pitchFamily="34" charset="0"/>
            </a:endParaRPr>
          </a:p>
        </p:txBody>
      </p:sp>
      <p:sp>
        <p:nvSpPr>
          <p:cNvPr id="2" name="Ellipse 1"/>
          <p:cNvSpPr/>
          <p:nvPr/>
        </p:nvSpPr>
        <p:spPr>
          <a:xfrm>
            <a:off x="239485" y="3359193"/>
            <a:ext cx="3004457" cy="29754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 name="Ellipse 6"/>
          <p:cNvSpPr/>
          <p:nvPr/>
        </p:nvSpPr>
        <p:spPr>
          <a:xfrm>
            <a:off x="6633026" y="3359193"/>
            <a:ext cx="1828801" cy="29754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 name="Ellipse 7"/>
          <p:cNvSpPr/>
          <p:nvPr/>
        </p:nvSpPr>
        <p:spPr>
          <a:xfrm>
            <a:off x="303342" y="4731656"/>
            <a:ext cx="3004457" cy="737991"/>
          </a:xfrm>
          <a:prstGeom prst="ellipse">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 name="Ellipse 8"/>
          <p:cNvSpPr/>
          <p:nvPr/>
        </p:nvSpPr>
        <p:spPr>
          <a:xfrm>
            <a:off x="6633027" y="4803648"/>
            <a:ext cx="1828801" cy="561714"/>
          </a:xfrm>
          <a:prstGeom prst="ellipse">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 name="CustomShape 2"/>
          <p:cNvSpPr/>
          <p:nvPr/>
        </p:nvSpPr>
        <p:spPr>
          <a:xfrm>
            <a:off x="888423" y="6520900"/>
            <a:ext cx="7428822" cy="337100"/>
          </a:xfrm>
          <a:prstGeom prst="rect">
            <a:avLst/>
          </a:prstGeom>
          <a:noFill/>
          <a:ln>
            <a:noFill/>
          </a:ln>
        </p:spPr>
        <p:style>
          <a:lnRef idx="0">
            <a:scrgbClr r="0" g="0" b="0"/>
          </a:lnRef>
          <a:fillRef idx="0">
            <a:scrgbClr r="0" g="0" b="0"/>
          </a:fillRef>
          <a:effectRef idx="0">
            <a:scrgbClr r="0" g="0" b="0"/>
          </a:effectRef>
          <a:fontRef idx="minor"/>
        </p:style>
        <p:txBody>
          <a:bodyPr wrap="square" lIns="90000" tIns="45000" rIns="90000" bIns="45000">
            <a:spAutoFit/>
          </a:bodyPr>
          <a:lstStyle/>
          <a:p>
            <a:pPr algn="ctr"/>
            <a:r>
              <a:rPr lang="en-US" sz="1600" b="1" dirty="0" smtClean="0"/>
              <a:t>G. Hallewell: </a:t>
            </a:r>
            <a:r>
              <a:rPr lang="en-US" sz="1600" b="1" dirty="0" err="1" smtClean="0"/>
              <a:t>GasRad</a:t>
            </a:r>
            <a:r>
              <a:rPr lang="en-US" sz="1600" b="1" dirty="0" smtClean="0"/>
              <a:t> GWP: ECFA</a:t>
            </a:r>
            <a:r>
              <a:rPr lang="en-US" sz="1600" b="1" dirty="0"/>
              <a:t> </a:t>
            </a:r>
            <a:r>
              <a:rPr lang="en-US" sz="1600" b="1" dirty="0" smtClean="0"/>
              <a:t>TF-4 Meeting May16-17</a:t>
            </a:r>
            <a:r>
              <a:rPr lang="en-US" sz="1600" b="1" baseline="30000" dirty="0" smtClean="0"/>
              <a:t>th</a:t>
            </a:r>
            <a:r>
              <a:rPr lang="en-US" sz="1600" b="1" dirty="0" smtClean="0"/>
              <a:t> 2023</a:t>
            </a:r>
            <a:endParaRPr lang="en-US" sz="1600" b="1" dirty="0"/>
          </a:p>
        </p:txBody>
      </p:sp>
    </p:spTree>
    <p:extLst>
      <p:ext uri="{BB962C8B-B14F-4D97-AF65-F5344CB8AC3E}">
        <p14:creationId xmlns:p14="http://schemas.microsoft.com/office/powerpoint/2010/main" val="492541294"/>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7" grpId="0" animBg="1"/>
      <p:bldP spid="8" grpId="0" animBg="1"/>
      <p:bldP spid="9"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au 3"/>
          <p:cNvGraphicFramePr>
            <a:graphicFrameLocks noGrp="1"/>
          </p:cNvGraphicFramePr>
          <p:nvPr>
            <p:extLst>
              <p:ext uri="{D42A27DB-BD31-4B8C-83A1-F6EECF244321}">
                <p14:modId xmlns:p14="http://schemas.microsoft.com/office/powerpoint/2010/main" val="3873925091"/>
              </p:ext>
            </p:extLst>
          </p:nvPr>
        </p:nvGraphicFramePr>
        <p:xfrm>
          <a:off x="408153" y="1200329"/>
          <a:ext cx="8124865" cy="4912812"/>
        </p:xfrm>
        <a:graphic>
          <a:graphicData uri="http://schemas.openxmlformats.org/drawingml/2006/table">
            <a:tbl>
              <a:tblPr firstRow="1" firstCol="1" bandRow="1">
                <a:tableStyleId>{5C22544A-7EE6-4342-B048-85BDC9FD1C3A}</a:tableStyleId>
              </a:tblPr>
              <a:tblGrid>
                <a:gridCol w="861848">
                  <a:extLst>
                    <a:ext uri="{9D8B030D-6E8A-4147-A177-3AD203B41FA5}">
                      <a16:colId xmlns:a16="http://schemas.microsoft.com/office/drawing/2014/main" val="848948589"/>
                    </a:ext>
                  </a:extLst>
                </a:gridCol>
                <a:gridCol w="1024732">
                  <a:extLst>
                    <a:ext uri="{9D8B030D-6E8A-4147-A177-3AD203B41FA5}">
                      <a16:colId xmlns:a16="http://schemas.microsoft.com/office/drawing/2014/main" val="1069144812"/>
                    </a:ext>
                  </a:extLst>
                </a:gridCol>
                <a:gridCol w="886693">
                  <a:extLst>
                    <a:ext uri="{9D8B030D-6E8A-4147-A177-3AD203B41FA5}">
                      <a16:colId xmlns:a16="http://schemas.microsoft.com/office/drawing/2014/main" val="2173503463"/>
                    </a:ext>
                  </a:extLst>
                </a:gridCol>
                <a:gridCol w="1549689">
                  <a:extLst>
                    <a:ext uri="{9D8B030D-6E8A-4147-A177-3AD203B41FA5}">
                      <a16:colId xmlns:a16="http://schemas.microsoft.com/office/drawing/2014/main" val="1822395327"/>
                    </a:ext>
                  </a:extLst>
                </a:gridCol>
                <a:gridCol w="1016543">
                  <a:extLst>
                    <a:ext uri="{9D8B030D-6E8A-4147-A177-3AD203B41FA5}">
                      <a16:colId xmlns:a16="http://schemas.microsoft.com/office/drawing/2014/main" val="3680613931"/>
                    </a:ext>
                  </a:extLst>
                </a:gridCol>
                <a:gridCol w="827314">
                  <a:extLst>
                    <a:ext uri="{9D8B030D-6E8A-4147-A177-3AD203B41FA5}">
                      <a16:colId xmlns:a16="http://schemas.microsoft.com/office/drawing/2014/main" val="2437789799"/>
                    </a:ext>
                  </a:extLst>
                </a:gridCol>
                <a:gridCol w="1166581">
                  <a:extLst>
                    <a:ext uri="{9D8B030D-6E8A-4147-A177-3AD203B41FA5}">
                      <a16:colId xmlns:a16="http://schemas.microsoft.com/office/drawing/2014/main" val="2507386297"/>
                    </a:ext>
                  </a:extLst>
                </a:gridCol>
                <a:gridCol w="791465">
                  <a:extLst>
                    <a:ext uri="{9D8B030D-6E8A-4147-A177-3AD203B41FA5}">
                      <a16:colId xmlns:a16="http://schemas.microsoft.com/office/drawing/2014/main" val="467445394"/>
                    </a:ext>
                  </a:extLst>
                </a:gridCol>
              </a:tblGrid>
              <a:tr h="733032">
                <a:tc>
                  <a:txBody>
                    <a:bodyPr/>
                    <a:lstStyle/>
                    <a:p>
                      <a:pPr algn="ctr">
                        <a:spcAft>
                          <a:spcPts val="0"/>
                        </a:spcAft>
                        <a:tabLst>
                          <a:tab pos="1170305" algn="l"/>
                        </a:tabLst>
                      </a:pPr>
                      <a:r>
                        <a:rPr lang="en-GB" sz="1200" b="1">
                          <a:effectLst/>
                          <a:latin typeface="Calibri" panose="020F0502020204030204" pitchFamily="34" charset="0"/>
                          <a:cs typeface="Calibri" panose="020F0502020204030204" pitchFamily="34" charset="0"/>
                        </a:rPr>
                        <a:t>Base fluid</a:t>
                      </a:r>
                      <a:endParaRPr lang="en-GB" sz="1200" b="1">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dirty="0">
                          <a:effectLst/>
                          <a:latin typeface="Calibri" panose="020F0502020204030204" pitchFamily="34" charset="0"/>
                          <a:cs typeface="Calibri" panose="020F0502020204030204" pitchFamily="34" charset="0"/>
                        </a:rPr>
                        <a:t>Base fluid</a:t>
                      </a:r>
                    </a:p>
                    <a:p>
                      <a:pPr algn="ctr">
                        <a:spcAft>
                          <a:spcPts val="0"/>
                        </a:spcAft>
                        <a:tabLst>
                          <a:tab pos="1170305" algn="l"/>
                        </a:tabLst>
                      </a:pPr>
                      <a:r>
                        <a:rPr lang="en-GB" sz="1200" b="1" dirty="0">
                          <a:effectLst/>
                          <a:latin typeface="Calibri" panose="020F0502020204030204" pitchFamily="34" charset="0"/>
                          <a:cs typeface="Calibri" panose="020F0502020204030204" pitchFamily="34" charset="0"/>
                        </a:rPr>
                        <a:t>density (1bar,25˚C)  </a:t>
                      </a:r>
                    </a:p>
                    <a:p>
                      <a:pPr algn="ctr">
                        <a:spcAft>
                          <a:spcPts val="0"/>
                        </a:spcAft>
                        <a:tabLst>
                          <a:tab pos="1170305" algn="l"/>
                        </a:tabLst>
                      </a:pPr>
                      <a:r>
                        <a:rPr lang="en-GB" sz="1200" b="1" dirty="0" smtClean="0">
                          <a:effectLst/>
                          <a:latin typeface="Calibri" panose="020F0502020204030204" pitchFamily="34" charset="0"/>
                          <a:cs typeface="Calibri" panose="020F0502020204030204" pitchFamily="34" charset="0"/>
                        </a:rPr>
                        <a:t>kgm</a:t>
                      </a:r>
                      <a:r>
                        <a:rPr lang="en-GB" sz="1200" b="1" baseline="30000" dirty="0" smtClean="0">
                          <a:effectLst/>
                          <a:latin typeface="Calibri" panose="020F0502020204030204" pitchFamily="34" charset="0"/>
                          <a:cs typeface="Calibri" panose="020F0502020204030204" pitchFamily="34" charset="0"/>
                        </a:rPr>
                        <a:t>-3</a:t>
                      </a:r>
                      <a:endParaRPr lang="en-GB" sz="1200" b="1"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dirty="0">
                          <a:effectLst/>
                          <a:latin typeface="Calibri" panose="020F0502020204030204" pitchFamily="34" charset="0"/>
                          <a:cs typeface="Calibri" panose="020F0502020204030204" pitchFamily="34" charset="0"/>
                        </a:rPr>
                        <a:t>Base fluid</a:t>
                      </a:r>
                    </a:p>
                    <a:p>
                      <a:pPr algn="ctr">
                        <a:spcAft>
                          <a:spcPts val="0"/>
                        </a:spcAft>
                        <a:tabLst>
                          <a:tab pos="1170305" algn="l"/>
                        </a:tabLst>
                      </a:pPr>
                      <a:r>
                        <a:rPr lang="en-GB" sz="1200" b="1" dirty="0">
                          <a:effectLst/>
                          <a:latin typeface="Calibri" panose="020F0502020204030204" pitchFamily="34" charset="0"/>
                          <a:cs typeface="Calibri" panose="020F0502020204030204" pitchFamily="34" charset="0"/>
                        </a:rPr>
                        <a:t>GWP</a:t>
                      </a:r>
                    </a:p>
                    <a:p>
                      <a:pPr algn="ctr">
                        <a:spcAft>
                          <a:spcPts val="0"/>
                        </a:spcAft>
                        <a:tabLst>
                          <a:tab pos="1170305" algn="l"/>
                        </a:tabLst>
                      </a:pPr>
                      <a:r>
                        <a:rPr lang="en-GB" sz="1200" b="1" dirty="0">
                          <a:effectLst/>
                          <a:latin typeface="Calibri" panose="020F0502020204030204" pitchFamily="34" charset="0"/>
                          <a:cs typeface="Calibri" panose="020F0502020204030204" pitchFamily="34" charset="0"/>
                        </a:rPr>
                        <a:t>(20-yr)</a:t>
                      </a:r>
                      <a:endParaRPr lang="en-GB" sz="1200" b="1"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a:effectLst/>
                          <a:latin typeface="Calibri" panose="020F0502020204030204" pitchFamily="34" charset="0"/>
                          <a:cs typeface="Calibri" panose="020F0502020204030204" pitchFamily="34" charset="0"/>
                        </a:rPr>
                        <a:t>Component (n-1)</a:t>
                      </a:r>
                    </a:p>
                    <a:p>
                      <a:pPr algn="ctr">
                        <a:spcAft>
                          <a:spcPts val="0"/>
                        </a:spcAft>
                        <a:tabLst>
                          <a:tab pos="1170305" algn="l"/>
                        </a:tabLst>
                      </a:pPr>
                      <a:r>
                        <a:rPr lang="en-GB" sz="1200" b="1">
                          <a:effectLst/>
                          <a:latin typeface="Calibri" panose="020F0502020204030204" pitchFamily="34" charset="0"/>
                          <a:cs typeface="Calibri" panose="020F0502020204030204" pitchFamily="34" charset="0"/>
                        </a:rPr>
                        <a:t> (*10</a:t>
                      </a:r>
                      <a:r>
                        <a:rPr lang="en-GB" sz="1200" b="1" baseline="30000">
                          <a:effectLst/>
                          <a:latin typeface="Calibri" panose="020F0502020204030204" pitchFamily="34" charset="0"/>
                          <a:cs typeface="Calibri" panose="020F0502020204030204" pitchFamily="34" charset="0"/>
                        </a:rPr>
                        <a:t>6</a:t>
                      </a:r>
                      <a:r>
                        <a:rPr lang="en-GB" sz="1200" b="1">
                          <a:effectLst/>
                          <a:latin typeface="Calibri" panose="020F0502020204030204" pitchFamily="34" charset="0"/>
                          <a:cs typeface="Calibri" panose="020F0502020204030204" pitchFamily="34" charset="0"/>
                        </a:rPr>
                        <a:t>) </a:t>
                      </a:r>
                    </a:p>
                    <a:p>
                      <a:pPr algn="ctr">
                        <a:spcAft>
                          <a:spcPts val="0"/>
                        </a:spcAft>
                        <a:tabLst>
                          <a:tab pos="1170305" algn="l"/>
                        </a:tabLst>
                      </a:pPr>
                      <a:r>
                        <a:rPr lang="en-GB" sz="1200" b="1">
                          <a:effectLst/>
                          <a:latin typeface="Calibri" panose="020F0502020204030204" pitchFamily="34" charset="0"/>
                          <a:cs typeface="Calibri" panose="020F0502020204030204" pitchFamily="34" charset="0"/>
                        </a:rPr>
                        <a:t>(@ nm)</a:t>
                      </a:r>
                      <a:endParaRPr lang="en-GB" sz="1200" b="1">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a:effectLst/>
                          <a:latin typeface="Calibri" panose="020F0502020204030204" pitchFamily="34" charset="0"/>
                          <a:cs typeface="Calibri" panose="020F0502020204030204" pitchFamily="34" charset="0"/>
                        </a:rPr>
                        <a:t>% Blend with N</a:t>
                      </a:r>
                      <a:r>
                        <a:rPr lang="en-GB" sz="1200" b="1" baseline="-25000">
                          <a:effectLst/>
                          <a:latin typeface="Calibri" panose="020F0502020204030204" pitchFamily="34" charset="0"/>
                          <a:cs typeface="Calibri" panose="020F0502020204030204" pitchFamily="34" charset="0"/>
                        </a:rPr>
                        <a:t>2</a:t>
                      </a:r>
                      <a:r>
                        <a:rPr lang="en-GB" sz="1200" b="1">
                          <a:effectLst/>
                          <a:latin typeface="Calibri" panose="020F0502020204030204" pitchFamily="34" charset="0"/>
                          <a:cs typeface="Calibri" panose="020F0502020204030204" pitchFamily="34" charset="0"/>
                        </a:rPr>
                        <a:t> to match (n-1) CF</a:t>
                      </a:r>
                      <a:r>
                        <a:rPr lang="en-GB" sz="1200" b="1" baseline="-25000">
                          <a:effectLst/>
                          <a:latin typeface="Calibri" panose="020F0502020204030204" pitchFamily="34" charset="0"/>
                          <a:cs typeface="Calibri" panose="020F0502020204030204" pitchFamily="34" charset="0"/>
                        </a:rPr>
                        <a:t>4</a:t>
                      </a:r>
                      <a:endParaRPr lang="en-GB" sz="1200" b="1">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dirty="0">
                          <a:effectLst/>
                          <a:latin typeface="Calibri" panose="020F0502020204030204" pitchFamily="34" charset="0"/>
                          <a:cs typeface="Calibri" panose="020F0502020204030204" pitchFamily="34" charset="0"/>
                        </a:rPr>
                        <a:t>GWP </a:t>
                      </a:r>
                      <a:r>
                        <a:rPr lang="en-GB" sz="1200" b="1" dirty="0" smtClean="0">
                          <a:effectLst/>
                          <a:latin typeface="Calibri" panose="020F0502020204030204" pitchFamily="34" charset="0"/>
                          <a:cs typeface="Calibri" panose="020F0502020204030204" pitchFamily="34" charset="0"/>
                        </a:rPr>
                        <a:t>load</a:t>
                      </a:r>
                    </a:p>
                    <a:p>
                      <a:pPr algn="ctr">
                        <a:spcAft>
                          <a:spcPts val="0"/>
                        </a:spcAft>
                        <a:tabLst>
                          <a:tab pos="1170305" algn="l"/>
                        </a:tabLst>
                      </a:pPr>
                      <a:r>
                        <a:rPr lang="en-GB" sz="1200" b="1" dirty="0" smtClean="0">
                          <a:effectLst/>
                          <a:latin typeface="Calibri" panose="020F0502020204030204" pitchFamily="34" charset="0"/>
                          <a:cs typeface="Calibri" panose="020F0502020204030204" pitchFamily="34" charset="0"/>
                        </a:rPr>
                        <a:t>(100m</a:t>
                      </a:r>
                      <a:r>
                        <a:rPr lang="en-GB" sz="1200" b="1" baseline="30000" dirty="0" smtClean="0">
                          <a:effectLst/>
                          <a:latin typeface="Calibri" panose="020F0502020204030204" pitchFamily="34" charset="0"/>
                          <a:cs typeface="Calibri" panose="020F0502020204030204" pitchFamily="34" charset="0"/>
                        </a:rPr>
                        <a:t>3</a:t>
                      </a:r>
                      <a:r>
                        <a:rPr lang="en-GB" sz="1200" b="1" dirty="0" smtClean="0">
                          <a:effectLst/>
                          <a:latin typeface="Calibri" panose="020F0502020204030204" pitchFamily="34" charset="0"/>
                          <a:cs typeface="Calibri" panose="020F0502020204030204" pitchFamily="34" charset="0"/>
                        </a:rPr>
                        <a:t>:</a:t>
                      </a:r>
                      <a:r>
                        <a:rPr lang="en-GB" sz="1200" b="1" baseline="0" dirty="0" smtClean="0">
                          <a:effectLst/>
                          <a:latin typeface="Calibri" panose="020F0502020204030204" pitchFamily="34" charset="0"/>
                          <a:cs typeface="Calibri" panose="020F0502020204030204" pitchFamily="34" charset="0"/>
                        </a:rPr>
                        <a:t> </a:t>
                      </a:r>
                      <a:r>
                        <a:rPr lang="en-GB" sz="1200" b="1" dirty="0" smtClean="0">
                          <a:effectLst/>
                          <a:latin typeface="Calibri" panose="020F0502020204030204" pitchFamily="34" charset="0"/>
                          <a:cs typeface="Calibri" panose="020F0502020204030204" pitchFamily="34" charset="0"/>
                        </a:rPr>
                        <a:t>t.CO</a:t>
                      </a:r>
                      <a:r>
                        <a:rPr lang="en-GB" sz="1200" b="1" baseline="-25000" dirty="0" smtClean="0">
                          <a:effectLst/>
                          <a:latin typeface="Calibri" panose="020F0502020204030204" pitchFamily="34" charset="0"/>
                          <a:cs typeface="Calibri" panose="020F0502020204030204" pitchFamily="34" charset="0"/>
                        </a:rPr>
                        <a:t>2</a:t>
                      </a:r>
                      <a:r>
                        <a:rPr lang="en-GB" sz="1200" b="1" dirty="0">
                          <a:effectLst/>
                          <a:latin typeface="Calibri" panose="020F0502020204030204" pitchFamily="34" charset="0"/>
                          <a:cs typeface="Calibri" panose="020F0502020204030204" pitchFamily="34" charset="0"/>
                        </a:rPr>
                        <a:t>)</a:t>
                      </a:r>
                      <a:endParaRPr lang="en-GB" sz="1200" b="1"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dirty="0">
                          <a:effectLst/>
                          <a:latin typeface="Calibri" panose="020F0502020204030204" pitchFamily="34" charset="0"/>
                          <a:cs typeface="Calibri" panose="020F0502020204030204" pitchFamily="34" charset="0"/>
                        </a:rPr>
                        <a:t>% Blend with N</a:t>
                      </a:r>
                      <a:r>
                        <a:rPr lang="en-GB" sz="1200" b="1" baseline="-25000" dirty="0">
                          <a:effectLst/>
                          <a:latin typeface="Calibri" panose="020F0502020204030204" pitchFamily="34" charset="0"/>
                          <a:cs typeface="Calibri" panose="020F0502020204030204" pitchFamily="34" charset="0"/>
                        </a:rPr>
                        <a:t>2</a:t>
                      </a:r>
                      <a:r>
                        <a:rPr lang="en-GB" sz="1200" b="1" dirty="0">
                          <a:effectLst/>
                          <a:latin typeface="Calibri" panose="020F0502020204030204" pitchFamily="34" charset="0"/>
                          <a:cs typeface="Calibri" panose="020F0502020204030204" pitchFamily="34" charset="0"/>
                        </a:rPr>
                        <a:t> to match</a:t>
                      </a:r>
                    </a:p>
                    <a:p>
                      <a:pPr algn="ctr">
                        <a:spcAft>
                          <a:spcPts val="0"/>
                        </a:spcAft>
                        <a:tabLst>
                          <a:tab pos="1170305" algn="l"/>
                        </a:tabLst>
                      </a:pPr>
                      <a:r>
                        <a:rPr lang="en-GB" sz="1200" b="1" dirty="0">
                          <a:effectLst/>
                          <a:latin typeface="Calibri" panose="020F0502020204030204" pitchFamily="34" charset="0"/>
                          <a:cs typeface="Calibri" panose="020F0502020204030204" pitchFamily="34" charset="0"/>
                        </a:rPr>
                        <a:t> (n-1) C</a:t>
                      </a:r>
                      <a:r>
                        <a:rPr lang="en-GB" sz="1200" b="1" baseline="-25000" dirty="0">
                          <a:effectLst/>
                          <a:latin typeface="Calibri" panose="020F0502020204030204" pitchFamily="34" charset="0"/>
                          <a:cs typeface="Calibri" panose="020F0502020204030204" pitchFamily="34" charset="0"/>
                        </a:rPr>
                        <a:t>4</a:t>
                      </a:r>
                      <a:r>
                        <a:rPr lang="en-GB" sz="1200" b="1" dirty="0">
                          <a:effectLst/>
                          <a:latin typeface="Calibri" panose="020F0502020204030204" pitchFamily="34" charset="0"/>
                          <a:cs typeface="Calibri" panose="020F0502020204030204" pitchFamily="34" charset="0"/>
                        </a:rPr>
                        <a:t>F</a:t>
                      </a:r>
                      <a:r>
                        <a:rPr lang="en-GB" sz="1200" b="1" baseline="-25000" dirty="0">
                          <a:effectLst/>
                          <a:latin typeface="Calibri" panose="020F0502020204030204" pitchFamily="34" charset="0"/>
                          <a:cs typeface="Calibri" panose="020F0502020204030204" pitchFamily="34" charset="0"/>
                        </a:rPr>
                        <a:t>10</a:t>
                      </a:r>
                      <a:endParaRPr lang="en-GB" sz="1200" b="1"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dirty="0">
                          <a:effectLst/>
                          <a:latin typeface="Calibri" panose="020F0502020204030204" pitchFamily="34" charset="0"/>
                          <a:cs typeface="Calibri" panose="020F0502020204030204" pitchFamily="34" charset="0"/>
                        </a:rPr>
                        <a:t>GWP load</a:t>
                      </a:r>
                    </a:p>
                    <a:p>
                      <a:pPr algn="ctr">
                        <a:spcAft>
                          <a:spcPts val="0"/>
                        </a:spcAft>
                        <a:tabLst>
                          <a:tab pos="1170305" algn="l"/>
                        </a:tabLst>
                      </a:pPr>
                      <a:r>
                        <a:rPr lang="en-GB" sz="1200" b="1" dirty="0" smtClean="0">
                          <a:effectLst/>
                          <a:latin typeface="Calibri" panose="020F0502020204030204" pitchFamily="34" charset="0"/>
                          <a:cs typeface="Calibri" panose="020F0502020204030204" pitchFamily="34" charset="0"/>
                        </a:rPr>
                        <a:t>(100m</a:t>
                      </a:r>
                      <a:r>
                        <a:rPr lang="en-GB" sz="1200" b="1" baseline="30000" dirty="0" smtClean="0">
                          <a:effectLst/>
                          <a:latin typeface="Calibri" panose="020F0502020204030204" pitchFamily="34" charset="0"/>
                          <a:cs typeface="Calibri" panose="020F0502020204030204" pitchFamily="34" charset="0"/>
                        </a:rPr>
                        <a:t>3</a:t>
                      </a:r>
                      <a:r>
                        <a:rPr lang="en-GB" sz="1200" b="1" dirty="0" smtClean="0">
                          <a:effectLst/>
                          <a:latin typeface="Calibri" panose="020F0502020204030204" pitchFamily="34" charset="0"/>
                          <a:cs typeface="Calibri" panose="020F0502020204030204" pitchFamily="34" charset="0"/>
                        </a:rPr>
                        <a:t>:</a:t>
                      </a:r>
                      <a:r>
                        <a:rPr lang="en-GB" sz="1200" b="1" baseline="0" dirty="0" smtClean="0">
                          <a:effectLst/>
                          <a:latin typeface="Calibri" panose="020F0502020204030204" pitchFamily="34" charset="0"/>
                          <a:cs typeface="Calibri" panose="020F0502020204030204" pitchFamily="34" charset="0"/>
                        </a:rPr>
                        <a:t> </a:t>
                      </a:r>
                      <a:r>
                        <a:rPr lang="en-GB" sz="1200" b="1" dirty="0" smtClean="0">
                          <a:effectLst/>
                          <a:latin typeface="Calibri" panose="020F0502020204030204" pitchFamily="34" charset="0"/>
                          <a:cs typeface="Calibri" panose="020F0502020204030204" pitchFamily="34" charset="0"/>
                        </a:rPr>
                        <a:t>t.CO</a:t>
                      </a:r>
                      <a:r>
                        <a:rPr lang="en-GB" sz="1200" b="1" baseline="-25000" dirty="0" smtClean="0">
                          <a:effectLst/>
                          <a:latin typeface="Calibri" panose="020F0502020204030204" pitchFamily="34" charset="0"/>
                          <a:cs typeface="Calibri" panose="020F0502020204030204" pitchFamily="34" charset="0"/>
                        </a:rPr>
                        <a:t>2</a:t>
                      </a:r>
                      <a:r>
                        <a:rPr lang="en-GB" sz="1200" b="1" dirty="0" smtClean="0">
                          <a:effectLst/>
                          <a:latin typeface="Calibri" panose="020F0502020204030204" pitchFamily="34" charset="0"/>
                          <a:cs typeface="Calibri" panose="020F0502020204030204" pitchFamily="34" charset="0"/>
                        </a:rPr>
                        <a:t>)</a:t>
                      </a:r>
                      <a:endParaRPr lang="en-GB" sz="1200" b="1"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extLst>
                  <a:ext uri="{0D108BD9-81ED-4DB2-BD59-A6C34878D82A}">
                    <a16:rowId xmlns:a16="http://schemas.microsoft.com/office/drawing/2014/main" val="3144261697"/>
                  </a:ext>
                </a:extLst>
              </a:tr>
              <a:tr h="260634">
                <a:tc>
                  <a:txBody>
                    <a:bodyPr/>
                    <a:lstStyle/>
                    <a:p>
                      <a:pPr algn="ctr">
                        <a:spcAft>
                          <a:spcPts val="0"/>
                        </a:spcAft>
                        <a:tabLst>
                          <a:tab pos="1170305" algn="l"/>
                        </a:tabLst>
                      </a:pPr>
                      <a:r>
                        <a:rPr lang="en-GB" sz="1200" b="1">
                          <a:effectLst/>
                          <a:latin typeface="Calibri" panose="020F0502020204030204" pitchFamily="34" charset="0"/>
                          <a:cs typeface="Calibri" panose="020F0502020204030204" pitchFamily="34" charset="0"/>
                        </a:rPr>
                        <a:t>CF</a:t>
                      </a:r>
                      <a:r>
                        <a:rPr lang="en-GB" sz="1200" b="1" baseline="-25000">
                          <a:effectLst/>
                          <a:latin typeface="Calibri" panose="020F0502020204030204" pitchFamily="34" charset="0"/>
                          <a:cs typeface="Calibri" panose="020F0502020204030204" pitchFamily="34" charset="0"/>
                        </a:rPr>
                        <a:t>4</a:t>
                      </a:r>
                      <a:r>
                        <a:rPr lang="en-GB" sz="1200" b="1">
                          <a:effectLst/>
                          <a:latin typeface="Calibri" panose="020F0502020204030204" pitchFamily="34" charset="0"/>
                          <a:cs typeface="Calibri" panose="020F0502020204030204" pitchFamily="34" charset="0"/>
                        </a:rPr>
                        <a:t> </a:t>
                      </a:r>
                      <a:endParaRPr lang="en-GB" sz="1200" b="1">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a:effectLst/>
                          <a:latin typeface="Calibri" panose="020F0502020204030204" pitchFamily="34" charset="0"/>
                          <a:cs typeface="Calibri" panose="020F0502020204030204" pitchFamily="34" charset="0"/>
                        </a:rPr>
                        <a:t>3.56 [18]</a:t>
                      </a:r>
                      <a:endParaRPr lang="en-GB" sz="1200" b="1">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a:effectLst/>
                          <a:latin typeface="Calibri" panose="020F0502020204030204" pitchFamily="34" charset="0"/>
                          <a:cs typeface="Calibri" panose="020F0502020204030204" pitchFamily="34" charset="0"/>
                        </a:rPr>
                        <a:t>4880 [16]</a:t>
                      </a:r>
                      <a:endParaRPr lang="en-GB" sz="1200" b="1">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a:effectLst/>
                          <a:latin typeface="Calibri" panose="020F0502020204030204" pitchFamily="34" charset="0"/>
                          <a:cs typeface="Calibri" panose="020F0502020204030204" pitchFamily="34" charset="0"/>
                        </a:rPr>
                        <a:t>488 (180-310 nm) [19] </a:t>
                      </a:r>
                      <a:endParaRPr lang="en-GB" sz="1200" b="1">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a:effectLst/>
                          <a:latin typeface="Calibri" panose="020F0502020204030204" pitchFamily="34" charset="0"/>
                          <a:cs typeface="Calibri" panose="020F0502020204030204" pitchFamily="34" charset="0"/>
                        </a:rPr>
                        <a:t>100</a:t>
                      </a:r>
                      <a:endParaRPr lang="en-GB" sz="1200" b="1">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a:effectLst/>
                          <a:latin typeface="Calibri" panose="020F0502020204030204" pitchFamily="34" charset="0"/>
                          <a:cs typeface="Calibri" panose="020F0502020204030204" pitchFamily="34" charset="0"/>
                        </a:rPr>
                        <a:t>1737</a:t>
                      </a:r>
                      <a:endParaRPr lang="en-GB" sz="1200" b="1">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a:effectLst/>
                          <a:latin typeface="Calibri" panose="020F0502020204030204" pitchFamily="34" charset="0"/>
                          <a:cs typeface="Calibri" panose="020F0502020204030204" pitchFamily="34" charset="0"/>
                        </a:rPr>
                        <a:t>not applicable</a:t>
                      </a:r>
                      <a:endParaRPr lang="en-GB" sz="1200" b="1">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a:effectLst/>
                          <a:latin typeface="Calibri" panose="020F0502020204030204" pitchFamily="34" charset="0"/>
                          <a:cs typeface="Calibri" panose="020F0502020204030204" pitchFamily="34" charset="0"/>
                        </a:rPr>
                        <a:t>n/a</a:t>
                      </a:r>
                      <a:endParaRPr lang="en-GB" sz="1200" b="1">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extLst>
                  <a:ext uri="{0D108BD9-81ED-4DB2-BD59-A6C34878D82A}">
                    <a16:rowId xmlns:a16="http://schemas.microsoft.com/office/drawing/2014/main" val="3073527123"/>
                  </a:ext>
                </a:extLst>
              </a:tr>
              <a:tr h="146606">
                <a:tc>
                  <a:txBody>
                    <a:bodyPr/>
                    <a:lstStyle/>
                    <a:p>
                      <a:pPr algn="ctr">
                        <a:spcAft>
                          <a:spcPts val="0"/>
                        </a:spcAft>
                        <a:tabLst>
                          <a:tab pos="1170305" algn="l"/>
                        </a:tabLst>
                      </a:pPr>
                      <a:r>
                        <a:rPr lang="en-GB" sz="1200" b="1" dirty="0">
                          <a:solidFill>
                            <a:schemeClr val="accent6">
                              <a:lumMod val="40000"/>
                              <a:lumOff val="60000"/>
                            </a:schemeClr>
                          </a:solidFill>
                          <a:effectLst/>
                          <a:latin typeface="Calibri" panose="020F0502020204030204" pitchFamily="34" charset="0"/>
                          <a:cs typeface="Calibri" panose="020F0502020204030204" pitchFamily="34" charset="0"/>
                        </a:rPr>
                        <a:t>CF</a:t>
                      </a:r>
                      <a:r>
                        <a:rPr lang="en-GB" sz="1200" b="1" baseline="-25000" dirty="0">
                          <a:solidFill>
                            <a:schemeClr val="accent6">
                              <a:lumMod val="40000"/>
                              <a:lumOff val="60000"/>
                            </a:schemeClr>
                          </a:solidFill>
                          <a:effectLst/>
                          <a:latin typeface="Calibri" panose="020F0502020204030204" pitchFamily="34" charset="0"/>
                          <a:cs typeface="Calibri" panose="020F0502020204030204" pitchFamily="34" charset="0"/>
                        </a:rPr>
                        <a:t>2</a:t>
                      </a:r>
                      <a:r>
                        <a:rPr lang="en-GB" sz="1200" b="1" dirty="0">
                          <a:solidFill>
                            <a:schemeClr val="accent6">
                              <a:lumMod val="40000"/>
                              <a:lumOff val="60000"/>
                            </a:schemeClr>
                          </a:solidFill>
                          <a:effectLst/>
                          <a:latin typeface="Calibri" panose="020F0502020204030204" pitchFamily="34" charset="0"/>
                          <a:cs typeface="Calibri" panose="020F0502020204030204" pitchFamily="34" charset="0"/>
                        </a:rPr>
                        <a:t>O</a:t>
                      </a:r>
                      <a:endParaRPr lang="en-GB" sz="1200" b="1" dirty="0">
                        <a:solidFill>
                          <a:schemeClr val="accent6">
                            <a:lumMod val="40000"/>
                            <a:lumOff val="60000"/>
                          </a:schemeClr>
                        </a:solidFill>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solidFill>
                      <a:schemeClr val="accent6">
                        <a:lumMod val="75000"/>
                      </a:schemeClr>
                    </a:solidFill>
                  </a:tcPr>
                </a:tc>
                <a:tc>
                  <a:txBody>
                    <a:bodyPr/>
                    <a:lstStyle/>
                    <a:p>
                      <a:pPr algn="ctr">
                        <a:spcAft>
                          <a:spcPts val="0"/>
                        </a:spcAft>
                        <a:tabLst>
                          <a:tab pos="1170305" algn="l"/>
                        </a:tabLst>
                      </a:pPr>
                      <a:r>
                        <a:rPr lang="en-GB" sz="1200" b="1">
                          <a:solidFill>
                            <a:srgbClr val="FF0000"/>
                          </a:solidFill>
                          <a:effectLst/>
                          <a:latin typeface="Calibri" panose="020F0502020204030204" pitchFamily="34" charset="0"/>
                          <a:cs typeface="Calibri" panose="020F0502020204030204" pitchFamily="34" charset="0"/>
                        </a:rPr>
                        <a:t>-</a:t>
                      </a:r>
                      <a:endParaRPr lang="en-GB" sz="1200" b="1">
                        <a:solidFill>
                          <a:srgbClr val="FF0000"/>
                        </a:solidFill>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a:solidFill>
                            <a:srgbClr val="FF0000"/>
                          </a:solidFill>
                          <a:effectLst/>
                          <a:latin typeface="Calibri" panose="020F0502020204030204" pitchFamily="34" charset="0"/>
                          <a:cs typeface="Calibri" panose="020F0502020204030204" pitchFamily="34" charset="0"/>
                        </a:rPr>
                        <a:t> </a:t>
                      </a:r>
                      <a:endParaRPr lang="en-GB" sz="1200" b="1">
                        <a:solidFill>
                          <a:srgbClr val="FF0000"/>
                        </a:solidFill>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dirty="0">
                          <a:solidFill>
                            <a:srgbClr val="FF0000"/>
                          </a:solidFill>
                          <a:effectLst/>
                          <a:latin typeface="Calibri" panose="020F0502020204030204" pitchFamily="34" charset="0"/>
                          <a:cs typeface="Calibri" panose="020F0502020204030204" pitchFamily="34" charset="0"/>
                        </a:rPr>
                        <a:t> </a:t>
                      </a:r>
                      <a:endParaRPr lang="en-GB" sz="1200" b="1" dirty="0">
                        <a:solidFill>
                          <a:srgbClr val="FF0000"/>
                        </a:solidFill>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a:solidFill>
                            <a:srgbClr val="FF0000"/>
                          </a:solidFill>
                          <a:effectLst/>
                          <a:latin typeface="Calibri" panose="020F0502020204030204" pitchFamily="34" charset="0"/>
                          <a:cs typeface="Calibri" panose="020F0502020204030204" pitchFamily="34" charset="0"/>
                        </a:rPr>
                        <a:t>-</a:t>
                      </a:r>
                      <a:endParaRPr lang="en-GB" sz="1200" b="1">
                        <a:solidFill>
                          <a:srgbClr val="FF0000"/>
                        </a:solidFill>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dirty="0">
                          <a:solidFill>
                            <a:schemeClr val="accent6">
                              <a:lumMod val="60000"/>
                              <a:lumOff val="40000"/>
                            </a:schemeClr>
                          </a:solidFill>
                          <a:effectLst/>
                          <a:latin typeface="Calibri" panose="020F0502020204030204" pitchFamily="34" charset="0"/>
                          <a:cs typeface="Calibri" panose="020F0502020204030204" pitchFamily="34" charset="0"/>
                        </a:rPr>
                        <a:t> </a:t>
                      </a:r>
                      <a:r>
                        <a:rPr lang="en-GB" sz="1200" b="1" dirty="0" smtClean="0">
                          <a:solidFill>
                            <a:schemeClr val="accent6"/>
                          </a:solidFill>
                          <a:effectLst/>
                          <a:latin typeface="Calibri" panose="020F0502020204030204" pitchFamily="34" charset="0"/>
                          <a:cs typeface="Calibri" panose="020F0502020204030204" pitchFamily="34" charset="0"/>
                        </a:rPr>
                        <a:t>0</a:t>
                      </a:r>
                      <a:endParaRPr lang="en-GB" sz="1200" b="1" dirty="0">
                        <a:solidFill>
                          <a:schemeClr val="accent6"/>
                        </a:solidFill>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endParaRPr lang="en-GB" sz="1200" b="1" dirty="0">
                        <a:solidFill>
                          <a:schemeClr val="accent6"/>
                        </a:solidFill>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dirty="0" smtClean="0">
                          <a:solidFill>
                            <a:schemeClr val="accent6"/>
                          </a:solidFill>
                          <a:effectLst/>
                          <a:latin typeface="Calibri" panose="020F0502020204030204" pitchFamily="34" charset="0"/>
                          <a:ea typeface="Times New Roman" panose="02020603050405020304" pitchFamily="18" charset="0"/>
                          <a:cs typeface="Calibri" panose="020F0502020204030204" pitchFamily="34" charset="0"/>
                        </a:rPr>
                        <a:t>0</a:t>
                      </a:r>
                      <a:endParaRPr lang="en-GB" sz="1200" b="1" dirty="0">
                        <a:solidFill>
                          <a:schemeClr val="accent6"/>
                        </a:solidFill>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extLst>
                  <a:ext uri="{0D108BD9-81ED-4DB2-BD59-A6C34878D82A}">
                    <a16:rowId xmlns:a16="http://schemas.microsoft.com/office/drawing/2014/main" val="296694714"/>
                  </a:ext>
                </a:extLst>
              </a:tr>
              <a:tr h="260634">
                <a:tc>
                  <a:txBody>
                    <a:bodyPr/>
                    <a:lstStyle/>
                    <a:p>
                      <a:pPr algn="ctr">
                        <a:spcAft>
                          <a:spcPts val="0"/>
                        </a:spcAft>
                        <a:tabLst>
                          <a:tab pos="1170305" algn="l"/>
                        </a:tabLst>
                      </a:pPr>
                      <a:r>
                        <a:rPr lang="en-GB" sz="1200" b="1">
                          <a:effectLst/>
                          <a:latin typeface="Calibri" panose="020F0502020204030204" pitchFamily="34" charset="0"/>
                          <a:cs typeface="Calibri" panose="020F0502020204030204" pitchFamily="34" charset="0"/>
                        </a:rPr>
                        <a:t>C</a:t>
                      </a:r>
                      <a:r>
                        <a:rPr lang="en-GB" sz="1200" b="1" baseline="-25000">
                          <a:effectLst/>
                          <a:latin typeface="Calibri" panose="020F0502020204030204" pitchFamily="34" charset="0"/>
                          <a:cs typeface="Calibri" panose="020F0502020204030204" pitchFamily="34" charset="0"/>
                        </a:rPr>
                        <a:t>2</a:t>
                      </a:r>
                      <a:r>
                        <a:rPr lang="en-GB" sz="1200" b="1">
                          <a:effectLst/>
                          <a:latin typeface="Calibri" panose="020F0502020204030204" pitchFamily="34" charset="0"/>
                          <a:cs typeface="Calibri" panose="020F0502020204030204" pitchFamily="34" charset="0"/>
                        </a:rPr>
                        <a:t>F</a:t>
                      </a:r>
                      <a:r>
                        <a:rPr lang="en-GB" sz="1200" b="1" baseline="-25000">
                          <a:effectLst/>
                          <a:latin typeface="Calibri" panose="020F0502020204030204" pitchFamily="34" charset="0"/>
                          <a:cs typeface="Calibri" panose="020F0502020204030204" pitchFamily="34" charset="0"/>
                        </a:rPr>
                        <a:t>6</a:t>
                      </a:r>
                      <a:endParaRPr lang="en-GB" sz="1200" b="1">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a:effectLst/>
                          <a:latin typeface="Calibri" panose="020F0502020204030204" pitchFamily="34" charset="0"/>
                          <a:cs typeface="Calibri" panose="020F0502020204030204" pitchFamily="34" charset="0"/>
                        </a:rPr>
                        <a:t>5.63 [18]</a:t>
                      </a:r>
                      <a:endParaRPr lang="en-GB" sz="1200" b="1">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a:effectLst/>
                          <a:latin typeface="Calibri" panose="020F0502020204030204" pitchFamily="34" charset="0"/>
                          <a:cs typeface="Calibri" panose="020F0502020204030204" pitchFamily="34" charset="0"/>
                        </a:rPr>
                        <a:t>8210 [16]</a:t>
                      </a:r>
                      <a:endParaRPr lang="en-GB" sz="1200" b="1">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a:effectLst/>
                          <a:latin typeface="Calibri" panose="020F0502020204030204" pitchFamily="34" charset="0"/>
                          <a:cs typeface="Calibri" panose="020F0502020204030204" pitchFamily="34" charset="0"/>
                        </a:rPr>
                        <a:t>793 (180-310 nm) [19]</a:t>
                      </a:r>
                      <a:endParaRPr lang="en-GB" sz="1200" b="1">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a:effectLst/>
                          <a:latin typeface="Calibri" panose="020F0502020204030204" pitchFamily="34" charset="0"/>
                          <a:cs typeface="Calibri" panose="020F0502020204030204" pitchFamily="34" charset="0"/>
                        </a:rPr>
                        <a:t>38.1</a:t>
                      </a:r>
                      <a:endParaRPr lang="en-GB" sz="1200" b="1">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a:effectLst/>
                          <a:latin typeface="Calibri" panose="020F0502020204030204" pitchFamily="34" charset="0"/>
                          <a:cs typeface="Calibri" panose="020F0502020204030204" pitchFamily="34" charset="0"/>
                        </a:rPr>
                        <a:t>1762</a:t>
                      </a:r>
                      <a:endParaRPr lang="en-GB" sz="1200" b="1">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a:effectLst/>
                          <a:latin typeface="Calibri" panose="020F0502020204030204" pitchFamily="34" charset="0"/>
                          <a:cs typeface="Calibri" panose="020F0502020204030204" pitchFamily="34" charset="0"/>
                        </a:rPr>
                        <a:t>not applicable</a:t>
                      </a:r>
                      <a:endParaRPr lang="en-GB" sz="1200" b="1">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dirty="0">
                          <a:effectLst/>
                          <a:latin typeface="Calibri" panose="020F0502020204030204" pitchFamily="34" charset="0"/>
                          <a:cs typeface="Calibri" panose="020F0502020204030204" pitchFamily="34" charset="0"/>
                        </a:rPr>
                        <a:t>n/a</a:t>
                      </a:r>
                      <a:endParaRPr lang="en-GB" sz="1200" b="1"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extLst>
                  <a:ext uri="{0D108BD9-81ED-4DB2-BD59-A6C34878D82A}">
                    <a16:rowId xmlns:a16="http://schemas.microsoft.com/office/drawing/2014/main" val="2596194458"/>
                  </a:ext>
                </a:extLst>
              </a:tr>
              <a:tr h="214548">
                <a:tc>
                  <a:txBody>
                    <a:bodyPr/>
                    <a:lstStyle/>
                    <a:p>
                      <a:pPr algn="ctr">
                        <a:spcAft>
                          <a:spcPts val="0"/>
                        </a:spcAft>
                        <a:tabLst>
                          <a:tab pos="1170305" algn="l"/>
                        </a:tabLst>
                      </a:pPr>
                      <a:r>
                        <a:rPr lang="en-GB" sz="1200" b="1" dirty="0">
                          <a:solidFill>
                            <a:schemeClr val="bg1"/>
                          </a:solidFill>
                          <a:effectLst/>
                          <a:latin typeface="Calibri" panose="020F0502020204030204" pitchFamily="34" charset="0"/>
                          <a:cs typeface="Calibri" panose="020F0502020204030204" pitchFamily="34" charset="0"/>
                        </a:rPr>
                        <a:t>Lin-C</a:t>
                      </a:r>
                      <a:r>
                        <a:rPr lang="en-GB" sz="1200" b="1" baseline="-25000" dirty="0">
                          <a:solidFill>
                            <a:schemeClr val="bg1"/>
                          </a:solidFill>
                          <a:effectLst/>
                          <a:latin typeface="Calibri" panose="020F0502020204030204" pitchFamily="34" charset="0"/>
                          <a:cs typeface="Calibri" panose="020F0502020204030204" pitchFamily="34" charset="0"/>
                        </a:rPr>
                        <a:t>2</a:t>
                      </a:r>
                      <a:r>
                        <a:rPr lang="en-GB" sz="1200" b="1" dirty="0">
                          <a:solidFill>
                            <a:schemeClr val="bg1"/>
                          </a:solidFill>
                          <a:effectLst/>
                          <a:latin typeface="Calibri" panose="020F0502020204030204" pitchFamily="34" charset="0"/>
                          <a:cs typeface="Calibri" panose="020F0502020204030204" pitchFamily="34" charset="0"/>
                        </a:rPr>
                        <a:t>F</a:t>
                      </a:r>
                      <a:r>
                        <a:rPr lang="en-GB" sz="1200" b="1" baseline="-25000" dirty="0">
                          <a:solidFill>
                            <a:schemeClr val="bg1"/>
                          </a:solidFill>
                          <a:effectLst/>
                          <a:latin typeface="Calibri" panose="020F0502020204030204" pitchFamily="34" charset="0"/>
                          <a:cs typeface="Calibri" panose="020F0502020204030204" pitchFamily="34" charset="0"/>
                        </a:rPr>
                        <a:t>4</a:t>
                      </a:r>
                      <a:r>
                        <a:rPr lang="en-GB" sz="1200" b="1" dirty="0">
                          <a:solidFill>
                            <a:schemeClr val="bg1"/>
                          </a:solidFill>
                          <a:effectLst/>
                          <a:latin typeface="Calibri" panose="020F0502020204030204" pitchFamily="34" charset="0"/>
                          <a:cs typeface="Calibri" panose="020F0502020204030204" pitchFamily="34" charset="0"/>
                        </a:rPr>
                        <a:t>O</a:t>
                      </a:r>
                      <a:endParaRPr lang="en-GB" sz="1200" b="1" dirty="0">
                        <a:solidFill>
                          <a:schemeClr val="bg1"/>
                        </a:solidFill>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solidFill>
                      <a:srgbClr val="FF0000"/>
                    </a:solidFill>
                  </a:tcPr>
                </a:tc>
                <a:tc>
                  <a:txBody>
                    <a:bodyPr/>
                    <a:lstStyle/>
                    <a:p>
                      <a:pPr algn="ctr">
                        <a:spcAft>
                          <a:spcPts val="0"/>
                        </a:spcAft>
                        <a:tabLst>
                          <a:tab pos="1170305" algn="l"/>
                        </a:tabLst>
                      </a:pPr>
                      <a:r>
                        <a:rPr lang="en-GB" sz="1200" b="1">
                          <a:solidFill>
                            <a:srgbClr val="FF0000"/>
                          </a:solidFill>
                          <a:effectLst/>
                          <a:latin typeface="Calibri" panose="020F0502020204030204" pitchFamily="34" charset="0"/>
                          <a:cs typeface="Calibri" panose="020F0502020204030204" pitchFamily="34" charset="0"/>
                        </a:rPr>
                        <a:t>-</a:t>
                      </a:r>
                      <a:endParaRPr lang="en-GB" sz="1200" b="1">
                        <a:solidFill>
                          <a:srgbClr val="FF0000"/>
                        </a:solidFill>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a:solidFill>
                            <a:srgbClr val="FF0000"/>
                          </a:solidFill>
                          <a:effectLst/>
                          <a:latin typeface="Calibri" panose="020F0502020204030204" pitchFamily="34" charset="0"/>
                          <a:cs typeface="Calibri" panose="020F0502020204030204" pitchFamily="34" charset="0"/>
                        </a:rPr>
                        <a:t> </a:t>
                      </a:r>
                      <a:endParaRPr lang="en-GB" sz="1200" b="1">
                        <a:solidFill>
                          <a:srgbClr val="FF0000"/>
                        </a:solidFill>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a:solidFill>
                            <a:srgbClr val="FF0000"/>
                          </a:solidFill>
                          <a:effectLst/>
                          <a:latin typeface="Calibri" panose="020F0502020204030204" pitchFamily="34" charset="0"/>
                          <a:cs typeface="Calibri" panose="020F0502020204030204" pitchFamily="34" charset="0"/>
                        </a:rPr>
                        <a:t> </a:t>
                      </a:r>
                      <a:endParaRPr lang="en-GB" sz="1200" b="1">
                        <a:solidFill>
                          <a:srgbClr val="FF0000"/>
                        </a:solidFill>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a:solidFill>
                            <a:srgbClr val="FF0000"/>
                          </a:solidFill>
                          <a:effectLst/>
                          <a:latin typeface="Calibri" panose="020F0502020204030204" pitchFamily="34" charset="0"/>
                          <a:cs typeface="Calibri" panose="020F0502020204030204" pitchFamily="34" charset="0"/>
                        </a:rPr>
                        <a:t>-</a:t>
                      </a:r>
                      <a:endParaRPr lang="en-GB" sz="1200" b="1">
                        <a:solidFill>
                          <a:srgbClr val="FF0000"/>
                        </a:solidFill>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a:solidFill>
                            <a:srgbClr val="FF0000"/>
                          </a:solidFill>
                          <a:effectLst/>
                          <a:latin typeface="Calibri" panose="020F0502020204030204" pitchFamily="34" charset="0"/>
                          <a:cs typeface="Calibri" panose="020F0502020204030204" pitchFamily="34" charset="0"/>
                        </a:rPr>
                        <a:t> </a:t>
                      </a:r>
                      <a:endParaRPr lang="en-GB" sz="1200" b="1">
                        <a:solidFill>
                          <a:srgbClr val="FF0000"/>
                        </a:solidFill>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a:solidFill>
                            <a:srgbClr val="FF0000"/>
                          </a:solidFill>
                          <a:effectLst/>
                          <a:latin typeface="Calibri" panose="020F0502020204030204" pitchFamily="34" charset="0"/>
                          <a:cs typeface="Calibri" panose="020F0502020204030204" pitchFamily="34" charset="0"/>
                        </a:rPr>
                        <a:t>n/a</a:t>
                      </a:r>
                      <a:endParaRPr lang="en-GB" sz="1200" b="1">
                        <a:solidFill>
                          <a:srgbClr val="FF0000"/>
                        </a:solidFill>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dirty="0">
                          <a:solidFill>
                            <a:srgbClr val="FF0000"/>
                          </a:solidFill>
                          <a:effectLst/>
                          <a:latin typeface="Calibri" panose="020F0502020204030204" pitchFamily="34" charset="0"/>
                          <a:cs typeface="Calibri" panose="020F0502020204030204" pitchFamily="34" charset="0"/>
                        </a:rPr>
                        <a:t>n/a</a:t>
                      </a:r>
                      <a:endParaRPr lang="en-GB" sz="1200" b="1" dirty="0">
                        <a:solidFill>
                          <a:srgbClr val="FF0000"/>
                        </a:solidFill>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extLst>
                  <a:ext uri="{0D108BD9-81ED-4DB2-BD59-A6C34878D82A}">
                    <a16:rowId xmlns:a16="http://schemas.microsoft.com/office/drawing/2014/main" val="1849512649"/>
                  </a:ext>
                </a:extLst>
              </a:tr>
              <a:tr h="293213">
                <a:tc>
                  <a:txBody>
                    <a:bodyPr/>
                    <a:lstStyle/>
                    <a:p>
                      <a:pPr algn="ctr">
                        <a:spcAft>
                          <a:spcPts val="0"/>
                        </a:spcAft>
                        <a:tabLst>
                          <a:tab pos="1170305" algn="l"/>
                        </a:tabLst>
                      </a:pPr>
                      <a:r>
                        <a:rPr lang="en-GB" sz="1200" b="1">
                          <a:solidFill>
                            <a:schemeClr val="bg1"/>
                          </a:solidFill>
                          <a:effectLst/>
                          <a:latin typeface="Calibri" panose="020F0502020204030204" pitchFamily="34" charset="0"/>
                          <a:cs typeface="Calibri" panose="020F0502020204030204" pitchFamily="34" charset="0"/>
                        </a:rPr>
                        <a:t>C</a:t>
                      </a:r>
                      <a:r>
                        <a:rPr lang="en-GB" sz="1200" b="1" baseline="-25000">
                          <a:solidFill>
                            <a:schemeClr val="bg1"/>
                          </a:solidFill>
                          <a:effectLst/>
                          <a:latin typeface="Calibri" panose="020F0502020204030204" pitchFamily="34" charset="0"/>
                          <a:cs typeface="Calibri" panose="020F0502020204030204" pitchFamily="34" charset="0"/>
                        </a:rPr>
                        <a:t>3</a:t>
                      </a:r>
                      <a:r>
                        <a:rPr lang="en-GB" sz="1200" b="1">
                          <a:solidFill>
                            <a:schemeClr val="bg1"/>
                          </a:solidFill>
                          <a:effectLst/>
                          <a:latin typeface="Calibri" panose="020F0502020204030204" pitchFamily="34" charset="0"/>
                          <a:cs typeface="Calibri" panose="020F0502020204030204" pitchFamily="34" charset="0"/>
                        </a:rPr>
                        <a:t>F</a:t>
                      </a:r>
                      <a:r>
                        <a:rPr lang="en-GB" sz="1200" b="1" baseline="-25000">
                          <a:solidFill>
                            <a:schemeClr val="bg1"/>
                          </a:solidFill>
                          <a:effectLst/>
                          <a:latin typeface="Calibri" panose="020F0502020204030204" pitchFamily="34" charset="0"/>
                          <a:cs typeface="Calibri" panose="020F0502020204030204" pitchFamily="34" charset="0"/>
                        </a:rPr>
                        <a:t>8</a:t>
                      </a:r>
                      <a:endParaRPr lang="en-GB" sz="1200" b="1">
                        <a:solidFill>
                          <a:schemeClr val="bg1"/>
                        </a:solidFill>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a:effectLst/>
                          <a:latin typeface="Calibri" panose="020F0502020204030204" pitchFamily="34" charset="0"/>
                          <a:cs typeface="Calibri" panose="020F0502020204030204" pitchFamily="34" charset="0"/>
                        </a:rPr>
                        <a:t>7.75 [18]</a:t>
                      </a:r>
                      <a:endParaRPr lang="en-GB" sz="1200" b="1">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a:effectLst/>
                          <a:latin typeface="Calibri" panose="020F0502020204030204" pitchFamily="34" charset="0"/>
                          <a:cs typeface="Calibri" panose="020F0502020204030204" pitchFamily="34" charset="0"/>
                        </a:rPr>
                        <a:t>6640 [16]</a:t>
                      </a:r>
                      <a:endParaRPr lang="en-GB" sz="1200" b="1">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a:effectLst/>
                          <a:latin typeface="Calibri" panose="020F0502020204030204" pitchFamily="34" charset="0"/>
                          <a:cs typeface="Calibri" panose="020F0502020204030204" pitchFamily="34" charset="0"/>
                        </a:rPr>
                        <a:t>1180 (250 nm) [16]</a:t>
                      </a:r>
                      <a:endParaRPr lang="en-GB" sz="1200" b="1">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a:effectLst/>
                          <a:latin typeface="Calibri" panose="020F0502020204030204" pitchFamily="34" charset="0"/>
                          <a:cs typeface="Calibri" panose="020F0502020204030204" pitchFamily="34" charset="0"/>
                        </a:rPr>
                        <a:t>21.4</a:t>
                      </a:r>
                      <a:endParaRPr lang="en-GB" sz="1200" b="1">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a:effectLst/>
                          <a:latin typeface="Calibri" panose="020F0502020204030204" pitchFamily="34" charset="0"/>
                          <a:cs typeface="Calibri" panose="020F0502020204030204" pitchFamily="34" charset="0"/>
                        </a:rPr>
                        <a:t>1099</a:t>
                      </a:r>
                      <a:endParaRPr lang="en-GB" sz="1200" b="1">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a:effectLst/>
                          <a:latin typeface="Calibri" panose="020F0502020204030204" pitchFamily="34" charset="0"/>
                          <a:cs typeface="Calibri" panose="020F0502020204030204" pitchFamily="34" charset="0"/>
                        </a:rPr>
                        <a:t>not applicable</a:t>
                      </a:r>
                      <a:endParaRPr lang="en-GB" sz="1200" b="1">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dirty="0">
                          <a:effectLst/>
                          <a:latin typeface="Calibri" panose="020F0502020204030204" pitchFamily="34" charset="0"/>
                          <a:cs typeface="Calibri" panose="020F0502020204030204" pitchFamily="34" charset="0"/>
                        </a:rPr>
                        <a:t>n/a</a:t>
                      </a:r>
                      <a:endParaRPr lang="en-GB" sz="1200" b="1"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extLst>
                  <a:ext uri="{0D108BD9-81ED-4DB2-BD59-A6C34878D82A}">
                    <a16:rowId xmlns:a16="http://schemas.microsoft.com/office/drawing/2014/main" val="4075159149"/>
                  </a:ext>
                </a:extLst>
              </a:tr>
              <a:tr h="214787">
                <a:tc>
                  <a:txBody>
                    <a:bodyPr/>
                    <a:lstStyle/>
                    <a:p>
                      <a:pPr algn="ctr">
                        <a:spcAft>
                          <a:spcPts val="0"/>
                        </a:spcAft>
                        <a:tabLst>
                          <a:tab pos="1170305" algn="l"/>
                        </a:tabLst>
                      </a:pPr>
                      <a:r>
                        <a:rPr lang="en-GB" sz="1200" b="1" dirty="0">
                          <a:solidFill>
                            <a:schemeClr val="bg1"/>
                          </a:solidFill>
                          <a:effectLst/>
                          <a:latin typeface="Calibri" panose="020F0502020204030204" pitchFamily="34" charset="0"/>
                          <a:cs typeface="Calibri" panose="020F0502020204030204" pitchFamily="34" charset="0"/>
                        </a:rPr>
                        <a:t>Lin-C</a:t>
                      </a:r>
                      <a:r>
                        <a:rPr lang="en-GB" sz="1200" b="1" baseline="-25000" dirty="0">
                          <a:solidFill>
                            <a:schemeClr val="bg1"/>
                          </a:solidFill>
                          <a:effectLst/>
                          <a:latin typeface="Calibri" panose="020F0502020204030204" pitchFamily="34" charset="0"/>
                          <a:cs typeface="Calibri" panose="020F0502020204030204" pitchFamily="34" charset="0"/>
                        </a:rPr>
                        <a:t>3</a:t>
                      </a:r>
                      <a:r>
                        <a:rPr lang="en-GB" sz="1200" b="1" dirty="0">
                          <a:solidFill>
                            <a:schemeClr val="bg1"/>
                          </a:solidFill>
                          <a:effectLst/>
                          <a:latin typeface="Calibri" panose="020F0502020204030204" pitchFamily="34" charset="0"/>
                          <a:cs typeface="Calibri" panose="020F0502020204030204" pitchFamily="34" charset="0"/>
                        </a:rPr>
                        <a:t>F</a:t>
                      </a:r>
                      <a:r>
                        <a:rPr lang="en-GB" sz="1200" b="1" baseline="-25000" dirty="0">
                          <a:solidFill>
                            <a:schemeClr val="bg1"/>
                          </a:solidFill>
                          <a:effectLst/>
                          <a:latin typeface="Calibri" panose="020F0502020204030204" pitchFamily="34" charset="0"/>
                          <a:cs typeface="Calibri" panose="020F0502020204030204" pitchFamily="34" charset="0"/>
                        </a:rPr>
                        <a:t>6</a:t>
                      </a:r>
                      <a:r>
                        <a:rPr lang="en-GB" sz="1200" b="1" dirty="0">
                          <a:solidFill>
                            <a:schemeClr val="bg1"/>
                          </a:solidFill>
                          <a:effectLst/>
                          <a:latin typeface="Calibri" panose="020F0502020204030204" pitchFamily="34" charset="0"/>
                          <a:cs typeface="Calibri" panose="020F0502020204030204" pitchFamily="34" charset="0"/>
                        </a:rPr>
                        <a:t>O</a:t>
                      </a:r>
                      <a:endParaRPr lang="en-GB" sz="1200" b="1" dirty="0">
                        <a:solidFill>
                          <a:schemeClr val="bg1"/>
                        </a:solidFill>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solidFill>
                      <a:srgbClr val="FF0000"/>
                    </a:solidFill>
                  </a:tcPr>
                </a:tc>
                <a:tc>
                  <a:txBody>
                    <a:bodyPr/>
                    <a:lstStyle/>
                    <a:p>
                      <a:pPr algn="ctr">
                        <a:spcAft>
                          <a:spcPts val="0"/>
                        </a:spcAft>
                        <a:tabLst>
                          <a:tab pos="1170305" algn="l"/>
                        </a:tabLst>
                      </a:pPr>
                      <a:r>
                        <a:rPr lang="en-GB" sz="1200" b="1">
                          <a:solidFill>
                            <a:srgbClr val="FF0000"/>
                          </a:solidFill>
                          <a:effectLst/>
                          <a:latin typeface="Calibri" panose="020F0502020204030204" pitchFamily="34" charset="0"/>
                          <a:cs typeface="Calibri" panose="020F0502020204030204" pitchFamily="34" charset="0"/>
                        </a:rPr>
                        <a:t>-</a:t>
                      </a:r>
                      <a:endParaRPr lang="en-GB" sz="1200" b="1">
                        <a:solidFill>
                          <a:srgbClr val="FF0000"/>
                        </a:solidFill>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a:solidFill>
                            <a:srgbClr val="FF0000"/>
                          </a:solidFill>
                          <a:effectLst/>
                          <a:latin typeface="Calibri" panose="020F0502020204030204" pitchFamily="34" charset="0"/>
                          <a:cs typeface="Calibri" panose="020F0502020204030204" pitchFamily="34" charset="0"/>
                        </a:rPr>
                        <a:t> </a:t>
                      </a:r>
                      <a:endParaRPr lang="en-GB" sz="1200" b="1">
                        <a:solidFill>
                          <a:srgbClr val="FF0000"/>
                        </a:solidFill>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a:solidFill>
                            <a:srgbClr val="FF0000"/>
                          </a:solidFill>
                          <a:effectLst/>
                          <a:latin typeface="Calibri" panose="020F0502020204030204" pitchFamily="34" charset="0"/>
                          <a:cs typeface="Calibri" panose="020F0502020204030204" pitchFamily="34" charset="0"/>
                        </a:rPr>
                        <a:t> </a:t>
                      </a:r>
                      <a:endParaRPr lang="en-GB" sz="1200" b="1">
                        <a:solidFill>
                          <a:srgbClr val="FF0000"/>
                        </a:solidFill>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a:solidFill>
                            <a:srgbClr val="FF0000"/>
                          </a:solidFill>
                          <a:effectLst/>
                          <a:latin typeface="Calibri" panose="020F0502020204030204" pitchFamily="34" charset="0"/>
                          <a:cs typeface="Calibri" panose="020F0502020204030204" pitchFamily="34" charset="0"/>
                        </a:rPr>
                        <a:t>-</a:t>
                      </a:r>
                      <a:endParaRPr lang="en-GB" sz="1200" b="1">
                        <a:solidFill>
                          <a:srgbClr val="FF0000"/>
                        </a:solidFill>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a:solidFill>
                            <a:srgbClr val="FF0000"/>
                          </a:solidFill>
                          <a:effectLst/>
                          <a:latin typeface="Calibri" panose="020F0502020204030204" pitchFamily="34" charset="0"/>
                          <a:cs typeface="Calibri" panose="020F0502020204030204" pitchFamily="34" charset="0"/>
                        </a:rPr>
                        <a:t> </a:t>
                      </a:r>
                      <a:endParaRPr lang="en-GB" sz="1200" b="1">
                        <a:solidFill>
                          <a:srgbClr val="FF0000"/>
                        </a:solidFill>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a:solidFill>
                            <a:srgbClr val="FF0000"/>
                          </a:solidFill>
                          <a:effectLst/>
                          <a:latin typeface="Calibri" panose="020F0502020204030204" pitchFamily="34" charset="0"/>
                          <a:cs typeface="Calibri" panose="020F0502020204030204" pitchFamily="34" charset="0"/>
                        </a:rPr>
                        <a:t>n/a</a:t>
                      </a:r>
                      <a:endParaRPr lang="en-GB" sz="1200" b="1">
                        <a:solidFill>
                          <a:srgbClr val="FF0000"/>
                        </a:solidFill>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dirty="0">
                          <a:solidFill>
                            <a:srgbClr val="FF0000"/>
                          </a:solidFill>
                          <a:effectLst/>
                          <a:latin typeface="Calibri" panose="020F0502020204030204" pitchFamily="34" charset="0"/>
                          <a:cs typeface="Calibri" panose="020F0502020204030204" pitchFamily="34" charset="0"/>
                        </a:rPr>
                        <a:t>n/a</a:t>
                      </a:r>
                      <a:endParaRPr lang="en-GB" sz="1200" b="1" dirty="0">
                        <a:solidFill>
                          <a:srgbClr val="FF0000"/>
                        </a:solidFill>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extLst>
                  <a:ext uri="{0D108BD9-81ED-4DB2-BD59-A6C34878D82A}">
                    <a16:rowId xmlns:a16="http://schemas.microsoft.com/office/drawing/2014/main" val="2954698347"/>
                  </a:ext>
                </a:extLst>
              </a:tr>
              <a:tr h="293213">
                <a:tc>
                  <a:txBody>
                    <a:bodyPr/>
                    <a:lstStyle/>
                    <a:p>
                      <a:pPr algn="ctr">
                        <a:spcAft>
                          <a:spcPts val="0"/>
                        </a:spcAft>
                        <a:tabLst>
                          <a:tab pos="1170305" algn="l"/>
                        </a:tabLst>
                      </a:pPr>
                      <a:r>
                        <a:rPr lang="en-GB" sz="1200" b="1">
                          <a:solidFill>
                            <a:schemeClr val="bg1"/>
                          </a:solidFill>
                          <a:effectLst/>
                          <a:latin typeface="Calibri" panose="020F0502020204030204" pitchFamily="34" charset="0"/>
                          <a:cs typeface="Calibri" panose="020F0502020204030204" pitchFamily="34" charset="0"/>
                        </a:rPr>
                        <a:t>C</a:t>
                      </a:r>
                      <a:r>
                        <a:rPr lang="en-GB" sz="1200" b="1" baseline="-25000">
                          <a:solidFill>
                            <a:schemeClr val="bg1"/>
                          </a:solidFill>
                          <a:effectLst/>
                          <a:latin typeface="Calibri" panose="020F0502020204030204" pitchFamily="34" charset="0"/>
                          <a:cs typeface="Calibri" panose="020F0502020204030204" pitchFamily="34" charset="0"/>
                        </a:rPr>
                        <a:t>4</a:t>
                      </a:r>
                      <a:r>
                        <a:rPr lang="en-GB" sz="1200" b="1">
                          <a:solidFill>
                            <a:schemeClr val="bg1"/>
                          </a:solidFill>
                          <a:effectLst/>
                          <a:latin typeface="Calibri" panose="020F0502020204030204" pitchFamily="34" charset="0"/>
                          <a:cs typeface="Calibri" panose="020F0502020204030204" pitchFamily="34" charset="0"/>
                        </a:rPr>
                        <a:t>F</a:t>
                      </a:r>
                      <a:r>
                        <a:rPr lang="en-GB" sz="1200" b="1" baseline="-25000">
                          <a:solidFill>
                            <a:schemeClr val="bg1"/>
                          </a:solidFill>
                          <a:effectLst/>
                          <a:latin typeface="Calibri" panose="020F0502020204030204" pitchFamily="34" charset="0"/>
                          <a:cs typeface="Calibri" panose="020F0502020204030204" pitchFamily="34" charset="0"/>
                        </a:rPr>
                        <a:t>10</a:t>
                      </a:r>
                      <a:endParaRPr lang="en-GB" sz="1200" b="1">
                        <a:solidFill>
                          <a:schemeClr val="bg1"/>
                        </a:solidFill>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a:effectLst/>
                          <a:latin typeface="Calibri" panose="020F0502020204030204" pitchFamily="34" charset="0"/>
                          <a:cs typeface="Calibri" panose="020F0502020204030204" pitchFamily="34" charset="0"/>
                        </a:rPr>
                        <a:t>9.97 [18]</a:t>
                      </a:r>
                      <a:endParaRPr lang="en-GB" sz="1200" b="1">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a:effectLst/>
                          <a:latin typeface="Calibri" panose="020F0502020204030204" pitchFamily="34" charset="0"/>
                          <a:cs typeface="Calibri" panose="020F0502020204030204" pitchFamily="34" charset="0"/>
                        </a:rPr>
                        <a:t>6870 [16]</a:t>
                      </a:r>
                      <a:endParaRPr lang="en-GB" sz="1200" b="1">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a:effectLst/>
                          <a:latin typeface="Calibri" panose="020F0502020204030204" pitchFamily="34" charset="0"/>
                          <a:cs typeface="Calibri" panose="020F0502020204030204" pitchFamily="34" charset="0"/>
                        </a:rPr>
                        <a:t>1450 (250 nm) [16]</a:t>
                      </a:r>
                      <a:endParaRPr lang="en-GB" sz="1200" b="1">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a:effectLst/>
                          <a:latin typeface="Calibri" panose="020F0502020204030204" pitchFamily="34" charset="0"/>
                          <a:cs typeface="Calibri" panose="020F0502020204030204" pitchFamily="34" charset="0"/>
                        </a:rPr>
                        <a:t>16.3</a:t>
                      </a:r>
                      <a:endParaRPr lang="en-GB" sz="1200" b="1">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a:effectLst/>
                          <a:latin typeface="Calibri" panose="020F0502020204030204" pitchFamily="34" charset="0"/>
                          <a:cs typeface="Calibri" panose="020F0502020204030204" pitchFamily="34" charset="0"/>
                        </a:rPr>
                        <a:t>1119</a:t>
                      </a:r>
                      <a:endParaRPr lang="en-GB" sz="1200" b="1">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a:effectLst/>
                          <a:latin typeface="Calibri" panose="020F0502020204030204" pitchFamily="34" charset="0"/>
                          <a:cs typeface="Calibri" panose="020F0502020204030204" pitchFamily="34" charset="0"/>
                        </a:rPr>
                        <a:t>100</a:t>
                      </a:r>
                      <a:endParaRPr lang="en-GB" sz="1200" b="1">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dirty="0">
                          <a:effectLst/>
                          <a:latin typeface="Calibri" panose="020F0502020204030204" pitchFamily="34" charset="0"/>
                          <a:cs typeface="Calibri" panose="020F0502020204030204" pitchFamily="34" charset="0"/>
                        </a:rPr>
                        <a:t>6849</a:t>
                      </a:r>
                      <a:endParaRPr lang="en-GB" sz="1200" b="1"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extLst>
                  <a:ext uri="{0D108BD9-81ED-4DB2-BD59-A6C34878D82A}">
                    <a16:rowId xmlns:a16="http://schemas.microsoft.com/office/drawing/2014/main" val="1236292860"/>
                  </a:ext>
                </a:extLst>
              </a:tr>
              <a:tr h="1172851">
                <a:tc>
                  <a:txBody>
                    <a:bodyPr/>
                    <a:lstStyle/>
                    <a:p>
                      <a:pPr algn="ctr">
                        <a:spcAft>
                          <a:spcPts val="0"/>
                        </a:spcAft>
                        <a:tabLst>
                          <a:tab pos="1170305" algn="l"/>
                        </a:tabLst>
                      </a:pPr>
                      <a:endParaRPr lang="en-GB" sz="1200" b="1" dirty="0" smtClean="0">
                        <a:solidFill>
                          <a:schemeClr val="accent6"/>
                        </a:solidFill>
                        <a:effectLst/>
                        <a:latin typeface="Calibri" panose="020F0502020204030204" pitchFamily="34" charset="0"/>
                        <a:cs typeface="Calibri" panose="020F0502020204030204" pitchFamily="34" charset="0"/>
                      </a:endParaRPr>
                    </a:p>
                    <a:p>
                      <a:pPr algn="ctr">
                        <a:spcAft>
                          <a:spcPts val="0"/>
                        </a:spcAft>
                        <a:tabLst>
                          <a:tab pos="1170305" algn="l"/>
                        </a:tabLst>
                      </a:pPr>
                      <a:r>
                        <a:rPr lang="en-GB" sz="1200" b="1" dirty="0" smtClean="0">
                          <a:solidFill>
                            <a:schemeClr val="accent6">
                              <a:lumMod val="40000"/>
                              <a:lumOff val="60000"/>
                            </a:schemeClr>
                          </a:solidFill>
                          <a:effectLst/>
                          <a:latin typeface="Calibri" panose="020F0502020204030204" pitchFamily="34" charset="0"/>
                          <a:cs typeface="Calibri" panose="020F0502020204030204" pitchFamily="34" charset="0"/>
                        </a:rPr>
                        <a:t>Lin-C</a:t>
                      </a:r>
                      <a:r>
                        <a:rPr lang="en-GB" sz="1200" b="1" baseline="-25000" dirty="0" smtClean="0">
                          <a:solidFill>
                            <a:schemeClr val="accent6">
                              <a:lumMod val="40000"/>
                              <a:lumOff val="60000"/>
                            </a:schemeClr>
                          </a:solidFill>
                          <a:effectLst/>
                          <a:latin typeface="Calibri" panose="020F0502020204030204" pitchFamily="34" charset="0"/>
                          <a:cs typeface="Calibri" panose="020F0502020204030204" pitchFamily="34" charset="0"/>
                        </a:rPr>
                        <a:t>4</a:t>
                      </a:r>
                      <a:r>
                        <a:rPr lang="en-GB" sz="1200" b="1" dirty="0" smtClean="0">
                          <a:solidFill>
                            <a:schemeClr val="accent6">
                              <a:lumMod val="40000"/>
                              <a:lumOff val="60000"/>
                            </a:schemeClr>
                          </a:solidFill>
                          <a:effectLst/>
                          <a:latin typeface="Calibri" panose="020F0502020204030204" pitchFamily="34" charset="0"/>
                          <a:cs typeface="Calibri" panose="020F0502020204030204" pitchFamily="34" charset="0"/>
                        </a:rPr>
                        <a:t>F</a:t>
                      </a:r>
                      <a:r>
                        <a:rPr lang="en-GB" sz="1200" b="1" baseline="-25000" dirty="0" smtClean="0">
                          <a:solidFill>
                            <a:schemeClr val="accent6">
                              <a:lumMod val="40000"/>
                              <a:lumOff val="60000"/>
                            </a:schemeClr>
                          </a:solidFill>
                          <a:effectLst/>
                          <a:latin typeface="Calibri" panose="020F0502020204030204" pitchFamily="34" charset="0"/>
                          <a:cs typeface="Calibri" panose="020F0502020204030204" pitchFamily="34" charset="0"/>
                        </a:rPr>
                        <a:t>8</a:t>
                      </a:r>
                      <a:r>
                        <a:rPr lang="en-GB" sz="1200" b="1" dirty="0" smtClean="0">
                          <a:solidFill>
                            <a:schemeClr val="accent6">
                              <a:lumMod val="40000"/>
                              <a:lumOff val="60000"/>
                            </a:schemeClr>
                          </a:solidFill>
                          <a:effectLst/>
                          <a:latin typeface="Calibri" panose="020F0502020204030204" pitchFamily="34" charset="0"/>
                          <a:cs typeface="Calibri" panose="020F0502020204030204" pitchFamily="34" charset="0"/>
                        </a:rPr>
                        <a:t>O</a:t>
                      </a:r>
                      <a:endParaRPr lang="en-GB" sz="1200" b="1" dirty="0">
                        <a:solidFill>
                          <a:schemeClr val="accent6">
                            <a:lumMod val="40000"/>
                            <a:lumOff val="60000"/>
                          </a:schemeClr>
                        </a:solidFill>
                        <a:effectLst/>
                        <a:latin typeface="Calibri" panose="020F0502020204030204" pitchFamily="34" charset="0"/>
                        <a:cs typeface="Calibri" panose="020F0502020204030204" pitchFamily="34" charset="0"/>
                      </a:endParaRPr>
                    </a:p>
                    <a:p>
                      <a:pPr algn="ctr">
                        <a:spcAft>
                          <a:spcPts val="0"/>
                        </a:spcAft>
                        <a:tabLst>
                          <a:tab pos="1170305" algn="l"/>
                        </a:tabLst>
                      </a:pPr>
                      <a:r>
                        <a:rPr lang="en-GB" sz="1200" b="1" dirty="0">
                          <a:solidFill>
                            <a:schemeClr val="accent6">
                              <a:lumMod val="40000"/>
                              <a:lumOff val="60000"/>
                            </a:schemeClr>
                          </a:solidFill>
                          <a:effectLst/>
                          <a:latin typeface="Calibri" panose="020F0502020204030204" pitchFamily="34" charset="0"/>
                          <a:cs typeface="Calibri" panose="020F0502020204030204" pitchFamily="34" charset="0"/>
                        </a:rPr>
                        <a:t>(Non-cyclic</a:t>
                      </a:r>
                    </a:p>
                    <a:p>
                      <a:pPr algn="ctr">
                        <a:spcAft>
                          <a:spcPts val="0"/>
                        </a:spcAft>
                        <a:tabLst>
                          <a:tab pos="1170305" algn="l"/>
                        </a:tabLst>
                      </a:pPr>
                      <a:r>
                        <a:rPr lang="en-GB" sz="1200" b="1" dirty="0">
                          <a:solidFill>
                            <a:schemeClr val="accent6">
                              <a:lumMod val="40000"/>
                              <a:lumOff val="60000"/>
                            </a:schemeClr>
                          </a:solidFill>
                          <a:effectLst/>
                          <a:latin typeface="Calibri" panose="020F0502020204030204" pitchFamily="34" charset="0"/>
                          <a:cs typeface="Calibri" panose="020F0502020204030204" pitchFamily="34" charset="0"/>
                        </a:rPr>
                        <a:t>C</a:t>
                      </a:r>
                      <a:r>
                        <a:rPr lang="en-GB" sz="1200" b="1" baseline="-25000" dirty="0">
                          <a:solidFill>
                            <a:schemeClr val="accent6">
                              <a:lumMod val="40000"/>
                              <a:lumOff val="60000"/>
                            </a:schemeClr>
                          </a:solidFill>
                          <a:effectLst/>
                          <a:latin typeface="Calibri" panose="020F0502020204030204" pitchFamily="34" charset="0"/>
                          <a:cs typeface="Calibri" panose="020F0502020204030204" pitchFamily="34" charset="0"/>
                        </a:rPr>
                        <a:t>4</a:t>
                      </a:r>
                      <a:r>
                        <a:rPr lang="en-GB" sz="1200" b="1" dirty="0">
                          <a:solidFill>
                            <a:schemeClr val="accent6">
                              <a:lumMod val="40000"/>
                              <a:lumOff val="60000"/>
                            </a:schemeClr>
                          </a:solidFill>
                          <a:effectLst/>
                          <a:latin typeface="Calibri" panose="020F0502020204030204" pitchFamily="34" charset="0"/>
                          <a:cs typeface="Calibri" panose="020F0502020204030204" pitchFamily="34" charset="0"/>
                        </a:rPr>
                        <a:t>F</a:t>
                      </a:r>
                      <a:r>
                        <a:rPr lang="en-GB" sz="1200" b="1" baseline="-25000" dirty="0">
                          <a:solidFill>
                            <a:schemeClr val="accent6">
                              <a:lumMod val="40000"/>
                              <a:lumOff val="60000"/>
                            </a:schemeClr>
                          </a:solidFill>
                          <a:effectLst/>
                          <a:latin typeface="Calibri" panose="020F0502020204030204" pitchFamily="34" charset="0"/>
                          <a:cs typeface="Calibri" panose="020F0502020204030204" pitchFamily="34" charset="0"/>
                        </a:rPr>
                        <a:t>8</a:t>
                      </a:r>
                      <a:r>
                        <a:rPr lang="en-GB" sz="1200" b="1" dirty="0">
                          <a:solidFill>
                            <a:schemeClr val="accent6">
                              <a:lumMod val="40000"/>
                              <a:lumOff val="60000"/>
                            </a:schemeClr>
                          </a:solidFill>
                          <a:effectLst/>
                          <a:latin typeface="Calibri" panose="020F0502020204030204" pitchFamily="34" charset="0"/>
                          <a:cs typeface="Calibri" panose="020F0502020204030204" pitchFamily="34" charset="0"/>
                        </a:rPr>
                        <a:t>O)*</a:t>
                      </a:r>
                      <a:endParaRPr lang="en-GB" sz="1200" b="1" dirty="0">
                        <a:solidFill>
                          <a:schemeClr val="accent6">
                            <a:lumMod val="40000"/>
                            <a:lumOff val="60000"/>
                          </a:schemeClr>
                        </a:solidFill>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solidFill>
                      <a:schemeClr val="accent6">
                        <a:lumMod val="75000"/>
                      </a:schemeClr>
                    </a:solidFill>
                  </a:tcPr>
                </a:tc>
                <a:tc>
                  <a:txBody>
                    <a:bodyPr/>
                    <a:lstStyle/>
                    <a:p>
                      <a:pPr algn="ctr">
                        <a:spcAft>
                          <a:spcPts val="0"/>
                        </a:spcAft>
                        <a:tabLst>
                          <a:tab pos="1170305" algn="l"/>
                        </a:tabLst>
                      </a:pPr>
                      <a:endParaRPr lang="en-GB" sz="1200" b="1" dirty="0" smtClean="0">
                        <a:solidFill>
                          <a:schemeClr val="accent6"/>
                        </a:solidFill>
                        <a:effectLst/>
                        <a:latin typeface="Calibri" panose="020F0502020204030204" pitchFamily="34" charset="0"/>
                        <a:cs typeface="Calibri" panose="020F0502020204030204" pitchFamily="34" charset="0"/>
                      </a:endParaRPr>
                    </a:p>
                    <a:p>
                      <a:pPr algn="ctr">
                        <a:spcAft>
                          <a:spcPts val="0"/>
                        </a:spcAft>
                        <a:tabLst>
                          <a:tab pos="1170305" algn="l"/>
                        </a:tabLst>
                      </a:pPr>
                      <a:endParaRPr lang="en-GB" sz="1200" b="1" dirty="0" smtClean="0">
                        <a:solidFill>
                          <a:schemeClr val="accent6"/>
                        </a:solidFill>
                        <a:effectLst/>
                        <a:latin typeface="Calibri" panose="020F0502020204030204" pitchFamily="34" charset="0"/>
                        <a:cs typeface="Calibri" panose="020F0502020204030204" pitchFamily="34" charset="0"/>
                      </a:endParaRPr>
                    </a:p>
                    <a:p>
                      <a:pPr algn="ctr">
                        <a:spcAft>
                          <a:spcPts val="0"/>
                        </a:spcAft>
                        <a:tabLst>
                          <a:tab pos="1170305" algn="l"/>
                        </a:tabLst>
                      </a:pPr>
                      <a:r>
                        <a:rPr lang="en-GB" sz="1200" b="1" dirty="0" smtClean="0">
                          <a:solidFill>
                            <a:schemeClr val="accent6"/>
                          </a:solidFill>
                          <a:effectLst/>
                          <a:latin typeface="Calibri" panose="020F0502020204030204" pitchFamily="34" charset="0"/>
                          <a:cs typeface="Calibri" panose="020F0502020204030204" pitchFamily="34" charset="0"/>
                        </a:rPr>
                        <a:t> </a:t>
                      </a:r>
                      <a:r>
                        <a:rPr lang="en-GB" sz="1200" b="1" dirty="0">
                          <a:solidFill>
                            <a:schemeClr val="accent6"/>
                          </a:solidFill>
                          <a:effectLst/>
                          <a:latin typeface="Calibri" panose="020F0502020204030204" pitchFamily="34" charset="0"/>
                          <a:cs typeface="Calibri" panose="020F0502020204030204" pitchFamily="34" charset="0"/>
                        </a:rPr>
                        <a:t>9.5</a:t>
                      </a:r>
                    </a:p>
                    <a:p>
                      <a:pPr algn="ctr">
                        <a:spcAft>
                          <a:spcPts val="0"/>
                        </a:spcAft>
                        <a:tabLst>
                          <a:tab pos="1170305" algn="l"/>
                        </a:tabLst>
                      </a:pPr>
                      <a:r>
                        <a:rPr lang="en-GB" sz="1200" b="1" dirty="0">
                          <a:solidFill>
                            <a:schemeClr val="accent6"/>
                          </a:solidFill>
                          <a:effectLst/>
                          <a:latin typeface="Calibri" panose="020F0502020204030204" pitchFamily="34" charset="0"/>
                          <a:cs typeface="Calibri" panose="020F0502020204030204" pitchFamily="34" charset="0"/>
                        </a:rPr>
                        <a:t>(est.)</a:t>
                      </a:r>
                    </a:p>
                    <a:p>
                      <a:pPr algn="ctr">
                        <a:spcAft>
                          <a:spcPts val="0"/>
                        </a:spcAft>
                        <a:tabLst>
                          <a:tab pos="1170305" algn="l"/>
                        </a:tabLst>
                      </a:pPr>
                      <a:r>
                        <a:rPr lang="en-GB" sz="1200" b="1" dirty="0">
                          <a:solidFill>
                            <a:schemeClr val="accent6"/>
                          </a:solidFill>
                          <a:effectLst/>
                          <a:latin typeface="Calibri" panose="020F0502020204030204" pitchFamily="34" charset="0"/>
                          <a:cs typeface="Calibri" panose="020F0502020204030204" pitchFamily="34" charset="0"/>
                        </a:rPr>
                        <a:t> </a:t>
                      </a:r>
                      <a:endParaRPr lang="en-GB" sz="1200" b="1" dirty="0">
                        <a:solidFill>
                          <a:schemeClr val="accent6"/>
                        </a:solidFill>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a:solidFill>
                            <a:schemeClr val="accent6"/>
                          </a:solidFill>
                          <a:effectLst/>
                          <a:latin typeface="Calibri" panose="020F0502020204030204" pitchFamily="34" charset="0"/>
                          <a:cs typeface="Calibri" panose="020F0502020204030204" pitchFamily="34" charset="0"/>
                        </a:rPr>
                        <a:t>Probably </a:t>
                      </a:r>
                    </a:p>
                    <a:p>
                      <a:pPr algn="ctr">
                        <a:spcAft>
                          <a:spcPts val="0"/>
                        </a:spcAft>
                        <a:tabLst>
                          <a:tab pos="1170305" algn="l"/>
                        </a:tabLst>
                      </a:pPr>
                      <a:r>
                        <a:rPr lang="en-GB" sz="1200" b="1">
                          <a:solidFill>
                            <a:schemeClr val="accent6"/>
                          </a:solidFill>
                          <a:effectLst/>
                          <a:latin typeface="Calibri" panose="020F0502020204030204" pitchFamily="34" charset="0"/>
                          <a:cs typeface="Calibri" panose="020F0502020204030204" pitchFamily="34" charset="0"/>
                        </a:rPr>
                        <a:t>&lt; 1</a:t>
                      </a:r>
                    </a:p>
                    <a:p>
                      <a:pPr algn="ctr">
                        <a:spcAft>
                          <a:spcPts val="0"/>
                        </a:spcAft>
                        <a:tabLst>
                          <a:tab pos="1170305" algn="l"/>
                        </a:tabLst>
                      </a:pPr>
                      <a:r>
                        <a:rPr lang="en-GB" sz="1200" b="1">
                          <a:solidFill>
                            <a:schemeClr val="accent6"/>
                          </a:solidFill>
                          <a:effectLst/>
                          <a:latin typeface="Calibri" panose="020F0502020204030204" pitchFamily="34" charset="0"/>
                          <a:cs typeface="Calibri" panose="020F0502020204030204" pitchFamily="34" charset="0"/>
                        </a:rPr>
                        <a:t>(NOVEC 5110</a:t>
                      </a:r>
                    </a:p>
                    <a:p>
                      <a:pPr algn="ctr">
                        <a:spcAft>
                          <a:spcPts val="0"/>
                        </a:spcAft>
                        <a:tabLst>
                          <a:tab pos="1170305" algn="l"/>
                        </a:tabLst>
                      </a:pPr>
                      <a:r>
                        <a:rPr lang="en-GB" sz="1200" b="1">
                          <a:solidFill>
                            <a:schemeClr val="accent6"/>
                          </a:solidFill>
                          <a:effectLst/>
                          <a:latin typeface="Calibri" panose="020F0502020204030204" pitchFamily="34" charset="0"/>
                          <a:cs typeface="Calibri" panose="020F0502020204030204" pitchFamily="34" charset="0"/>
                        </a:rPr>
                        <a:t>Analogy)</a:t>
                      </a:r>
                      <a:endParaRPr lang="en-GB" sz="1200" b="1">
                        <a:solidFill>
                          <a:schemeClr val="accent6"/>
                        </a:solidFill>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a:solidFill>
                            <a:schemeClr val="accent6"/>
                          </a:solidFill>
                          <a:effectLst/>
                          <a:latin typeface="Calibri" panose="020F0502020204030204" pitchFamily="34" charset="0"/>
                          <a:cs typeface="Calibri" panose="020F0502020204030204" pitchFamily="34" charset="0"/>
                        </a:rPr>
                        <a:t> 1380 @ 400nm</a:t>
                      </a:r>
                    </a:p>
                    <a:p>
                      <a:pPr algn="ctr">
                        <a:spcAft>
                          <a:spcPts val="0"/>
                        </a:spcAft>
                        <a:tabLst>
                          <a:tab pos="1170305" algn="l"/>
                        </a:tabLst>
                      </a:pPr>
                      <a:r>
                        <a:rPr lang="en-GB" sz="1200" b="1">
                          <a:solidFill>
                            <a:schemeClr val="accent6"/>
                          </a:solidFill>
                          <a:effectLst/>
                          <a:latin typeface="Calibri" panose="020F0502020204030204" pitchFamily="34" charset="0"/>
                          <a:cs typeface="Calibri" panose="020F0502020204030204" pitchFamily="34" charset="0"/>
                        </a:rPr>
                        <a:t>(based on 3M PFG-3480 c-C</a:t>
                      </a:r>
                      <a:r>
                        <a:rPr lang="en-GB" sz="1200" b="1" baseline="-25000">
                          <a:solidFill>
                            <a:schemeClr val="accent6"/>
                          </a:solidFill>
                          <a:effectLst/>
                          <a:latin typeface="Calibri" panose="020F0502020204030204" pitchFamily="34" charset="0"/>
                          <a:cs typeface="Calibri" panose="020F0502020204030204" pitchFamily="34" charset="0"/>
                        </a:rPr>
                        <a:t>4</a:t>
                      </a:r>
                      <a:r>
                        <a:rPr lang="en-GB" sz="1200" b="1">
                          <a:solidFill>
                            <a:schemeClr val="accent6"/>
                          </a:solidFill>
                          <a:effectLst/>
                          <a:latin typeface="Calibri" panose="020F0502020204030204" pitchFamily="34" charset="0"/>
                          <a:cs typeface="Calibri" panose="020F0502020204030204" pitchFamily="34" charset="0"/>
                        </a:rPr>
                        <a:t>F</a:t>
                      </a:r>
                      <a:r>
                        <a:rPr lang="en-GB" sz="1200" b="1" baseline="-25000">
                          <a:solidFill>
                            <a:schemeClr val="accent6"/>
                          </a:solidFill>
                          <a:effectLst/>
                          <a:latin typeface="Calibri" panose="020F0502020204030204" pitchFamily="34" charset="0"/>
                          <a:cs typeface="Calibri" panose="020F0502020204030204" pitchFamily="34" charset="0"/>
                        </a:rPr>
                        <a:t>8</a:t>
                      </a:r>
                      <a:r>
                        <a:rPr lang="en-GB" sz="1200" b="1">
                          <a:solidFill>
                            <a:schemeClr val="accent6"/>
                          </a:solidFill>
                          <a:effectLst/>
                          <a:latin typeface="Calibri" panose="020F0502020204030204" pitchFamily="34" charset="0"/>
                          <a:cs typeface="Calibri" panose="020F0502020204030204" pitchFamily="34" charset="0"/>
                        </a:rPr>
                        <a:t>O [7]: linear C</a:t>
                      </a:r>
                      <a:r>
                        <a:rPr lang="en-GB" sz="1200" b="1" baseline="-25000">
                          <a:solidFill>
                            <a:schemeClr val="accent6"/>
                          </a:solidFill>
                          <a:effectLst/>
                          <a:latin typeface="Calibri" panose="020F0502020204030204" pitchFamily="34" charset="0"/>
                          <a:cs typeface="Calibri" panose="020F0502020204030204" pitchFamily="34" charset="0"/>
                        </a:rPr>
                        <a:t>4</a:t>
                      </a:r>
                      <a:r>
                        <a:rPr lang="en-GB" sz="1200" b="1">
                          <a:solidFill>
                            <a:schemeClr val="accent6"/>
                          </a:solidFill>
                          <a:effectLst/>
                          <a:latin typeface="Calibri" panose="020F0502020204030204" pitchFamily="34" charset="0"/>
                          <a:cs typeface="Calibri" panose="020F0502020204030204" pitchFamily="34" charset="0"/>
                        </a:rPr>
                        <a:t>F</a:t>
                      </a:r>
                      <a:r>
                        <a:rPr lang="en-GB" sz="1200" b="1" baseline="-25000">
                          <a:solidFill>
                            <a:schemeClr val="accent6"/>
                          </a:solidFill>
                          <a:effectLst/>
                          <a:latin typeface="Calibri" panose="020F0502020204030204" pitchFamily="34" charset="0"/>
                          <a:cs typeface="Calibri" panose="020F0502020204030204" pitchFamily="34" charset="0"/>
                        </a:rPr>
                        <a:t>8</a:t>
                      </a:r>
                      <a:r>
                        <a:rPr lang="en-GB" sz="1200" b="1">
                          <a:solidFill>
                            <a:schemeClr val="accent6"/>
                          </a:solidFill>
                          <a:effectLst/>
                          <a:latin typeface="Calibri" panose="020F0502020204030204" pitchFamily="34" charset="0"/>
                          <a:cs typeface="Calibri" panose="020F0502020204030204" pitchFamily="34" charset="0"/>
                        </a:rPr>
                        <a:t>O not yet measured but  assumed similar) </a:t>
                      </a:r>
                      <a:endParaRPr lang="en-GB" sz="1200" b="1">
                        <a:solidFill>
                          <a:schemeClr val="accent6"/>
                        </a:solidFill>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endParaRPr lang="en-GB" sz="1200" b="1" dirty="0" smtClean="0">
                        <a:solidFill>
                          <a:schemeClr val="accent6"/>
                        </a:solidFill>
                        <a:effectLst/>
                        <a:latin typeface="Calibri" panose="020F0502020204030204" pitchFamily="34" charset="0"/>
                        <a:cs typeface="Calibri" panose="020F0502020204030204" pitchFamily="34" charset="0"/>
                      </a:endParaRPr>
                    </a:p>
                    <a:p>
                      <a:pPr algn="ctr">
                        <a:spcAft>
                          <a:spcPts val="0"/>
                        </a:spcAft>
                        <a:tabLst>
                          <a:tab pos="1170305" algn="l"/>
                        </a:tabLst>
                      </a:pPr>
                      <a:endParaRPr lang="en-GB" sz="1200" b="1" dirty="0" smtClean="0">
                        <a:solidFill>
                          <a:schemeClr val="accent6"/>
                        </a:solidFill>
                        <a:effectLst/>
                        <a:latin typeface="Calibri" panose="020F0502020204030204" pitchFamily="34" charset="0"/>
                        <a:cs typeface="Calibri" panose="020F0502020204030204" pitchFamily="34" charset="0"/>
                      </a:endParaRPr>
                    </a:p>
                    <a:p>
                      <a:pPr algn="ctr">
                        <a:spcAft>
                          <a:spcPts val="0"/>
                        </a:spcAft>
                        <a:tabLst>
                          <a:tab pos="1170305" algn="l"/>
                        </a:tabLst>
                      </a:pPr>
                      <a:endParaRPr lang="en-GB" sz="1200" b="1" dirty="0" smtClean="0">
                        <a:solidFill>
                          <a:schemeClr val="accent6"/>
                        </a:solidFill>
                        <a:effectLst/>
                        <a:latin typeface="Calibri" panose="020F0502020204030204" pitchFamily="34" charset="0"/>
                        <a:cs typeface="Calibri" panose="020F0502020204030204" pitchFamily="34" charset="0"/>
                      </a:endParaRPr>
                    </a:p>
                    <a:p>
                      <a:pPr algn="ctr">
                        <a:spcAft>
                          <a:spcPts val="0"/>
                        </a:spcAft>
                        <a:tabLst>
                          <a:tab pos="1170305" algn="l"/>
                        </a:tabLst>
                      </a:pPr>
                      <a:r>
                        <a:rPr lang="en-GB" sz="1200" b="1" dirty="0" smtClean="0">
                          <a:solidFill>
                            <a:schemeClr val="accent6"/>
                          </a:solidFill>
                          <a:effectLst/>
                          <a:latin typeface="Calibri" panose="020F0502020204030204" pitchFamily="34" charset="0"/>
                          <a:cs typeface="Calibri" panose="020F0502020204030204" pitchFamily="34" charset="0"/>
                        </a:rPr>
                        <a:t>18.4</a:t>
                      </a:r>
                      <a:endParaRPr lang="en-GB" sz="1200" b="1" dirty="0">
                        <a:solidFill>
                          <a:schemeClr val="accent6"/>
                        </a:solidFill>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endParaRPr lang="en-GB" sz="1200" b="1" dirty="0" smtClean="0">
                        <a:solidFill>
                          <a:schemeClr val="accent6"/>
                        </a:solidFill>
                        <a:effectLst/>
                        <a:latin typeface="Calibri" panose="020F0502020204030204" pitchFamily="34" charset="0"/>
                        <a:cs typeface="Calibri" panose="020F0502020204030204" pitchFamily="34" charset="0"/>
                      </a:endParaRPr>
                    </a:p>
                    <a:p>
                      <a:pPr algn="ctr">
                        <a:spcAft>
                          <a:spcPts val="0"/>
                        </a:spcAft>
                        <a:tabLst>
                          <a:tab pos="1170305" algn="l"/>
                        </a:tabLst>
                      </a:pPr>
                      <a:endParaRPr lang="en-GB" sz="1200" b="1" dirty="0" smtClean="0">
                        <a:solidFill>
                          <a:schemeClr val="accent6"/>
                        </a:solidFill>
                        <a:effectLst/>
                        <a:latin typeface="Calibri" panose="020F0502020204030204" pitchFamily="34" charset="0"/>
                        <a:cs typeface="Calibri" panose="020F0502020204030204" pitchFamily="34" charset="0"/>
                      </a:endParaRPr>
                    </a:p>
                    <a:p>
                      <a:pPr algn="ctr">
                        <a:spcAft>
                          <a:spcPts val="0"/>
                        </a:spcAft>
                        <a:tabLst>
                          <a:tab pos="1170305" algn="l"/>
                        </a:tabLst>
                      </a:pPr>
                      <a:endParaRPr lang="en-GB" sz="1200" b="1" dirty="0" smtClean="0">
                        <a:solidFill>
                          <a:schemeClr val="accent6"/>
                        </a:solidFill>
                        <a:effectLst/>
                        <a:latin typeface="Calibri" panose="020F0502020204030204" pitchFamily="34" charset="0"/>
                        <a:cs typeface="Calibri" panose="020F0502020204030204" pitchFamily="34" charset="0"/>
                      </a:endParaRPr>
                    </a:p>
                    <a:p>
                      <a:pPr algn="ctr">
                        <a:spcAft>
                          <a:spcPts val="0"/>
                        </a:spcAft>
                        <a:tabLst>
                          <a:tab pos="1170305" algn="l"/>
                        </a:tabLst>
                      </a:pPr>
                      <a:r>
                        <a:rPr lang="en-GB" sz="1200" b="1" dirty="0" smtClean="0">
                          <a:solidFill>
                            <a:schemeClr val="accent6"/>
                          </a:solidFill>
                          <a:effectLst/>
                          <a:latin typeface="Calibri" panose="020F0502020204030204" pitchFamily="34" charset="0"/>
                          <a:cs typeface="Calibri" panose="020F0502020204030204" pitchFamily="34" charset="0"/>
                        </a:rPr>
                        <a:t>0.18</a:t>
                      </a:r>
                      <a:endParaRPr lang="en-GB" sz="1200" b="1" dirty="0">
                        <a:solidFill>
                          <a:schemeClr val="accent6"/>
                        </a:solidFill>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a:solidFill>
                            <a:schemeClr val="accent6"/>
                          </a:solidFill>
                          <a:effectLst/>
                          <a:latin typeface="Calibri" panose="020F0502020204030204" pitchFamily="34" charset="0"/>
                          <a:cs typeface="Calibri" panose="020F0502020204030204" pitchFamily="34" charset="0"/>
                        </a:rPr>
                        <a:t>112.7*</a:t>
                      </a:r>
                    </a:p>
                    <a:p>
                      <a:pPr algn="ctr">
                        <a:spcAft>
                          <a:spcPts val="0"/>
                        </a:spcAft>
                        <a:tabLst>
                          <a:tab pos="1170305" algn="l"/>
                        </a:tabLst>
                      </a:pPr>
                      <a:r>
                        <a:rPr lang="en-GB" sz="1200" b="1">
                          <a:solidFill>
                            <a:schemeClr val="accent6"/>
                          </a:solidFill>
                          <a:effectLst/>
                          <a:latin typeface="Calibri" panose="020F0502020204030204" pitchFamily="34" charset="0"/>
                          <a:cs typeface="Calibri" panose="020F0502020204030204" pitchFamily="34" charset="0"/>
                        </a:rPr>
                        <a:t>(&gt;100% would imply necessity of operating C</a:t>
                      </a:r>
                      <a:r>
                        <a:rPr lang="en-GB" sz="1200" b="1" baseline="-25000">
                          <a:solidFill>
                            <a:schemeClr val="accent6"/>
                          </a:solidFill>
                          <a:effectLst/>
                          <a:latin typeface="Calibri" panose="020F0502020204030204" pitchFamily="34" charset="0"/>
                          <a:cs typeface="Calibri" panose="020F0502020204030204" pitchFamily="34" charset="0"/>
                        </a:rPr>
                        <a:t>4</a:t>
                      </a:r>
                      <a:r>
                        <a:rPr lang="en-GB" sz="1200" b="1">
                          <a:solidFill>
                            <a:schemeClr val="accent6"/>
                          </a:solidFill>
                          <a:effectLst/>
                          <a:latin typeface="Calibri" panose="020F0502020204030204" pitchFamily="34" charset="0"/>
                          <a:cs typeface="Calibri" panose="020F0502020204030204" pitchFamily="34" charset="0"/>
                        </a:rPr>
                        <a:t>F</a:t>
                      </a:r>
                      <a:r>
                        <a:rPr lang="en-GB" sz="1200" b="1" baseline="-25000">
                          <a:solidFill>
                            <a:schemeClr val="accent6"/>
                          </a:solidFill>
                          <a:effectLst/>
                          <a:latin typeface="Calibri" panose="020F0502020204030204" pitchFamily="34" charset="0"/>
                          <a:cs typeface="Calibri" panose="020F0502020204030204" pitchFamily="34" charset="0"/>
                        </a:rPr>
                        <a:t>8</a:t>
                      </a:r>
                      <a:r>
                        <a:rPr lang="en-GB" sz="1200" b="1">
                          <a:solidFill>
                            <a:schemeClr val="accent6"/>
                          </a:solidFill>
                          <a:effectLst/>
                          <a:latin typeface="Calibri" panose="020F0502020204030204" pitchFamily="34" charset="0"/>
                          <a:cs typeface="Calibri" panose="020F0502020204030204" pitchFamily="34" charset="0"/>
                        </a:rPr>
                        <a:t>O at slight overpressure)</a:t>
                      </a:r>
                      <a:endParaRPr lang="en-GB" sz="1200" b="1">
                        <a:solidFill>
                          <a:schemeClr val="accent6"/>
                        </a:solidFill>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endParaRPr lang="en-GB" sz="1200" b="1" dirty="0" smtClean="0">
                        <a:solidFill>
                          <a:schemeClr val="accent6"/>
                        </a:solidFill>
                        <a:effectLst/>
                        <a:latin typeface="Calibri" panose="020F0502020204030204" pitchFamily="34" charset="0"/>
                        <a:cs typeface="Calibri" panose="020F0502020204030204" pitchFamily="34" charset="0"/>
                      </a:endParaRPr>
                    </a:p>
                    <a:p>
                      <a:pPr algn="ctr">
                        <a:spcAft>
                          <a:spcPts val="0"/>
                        </a:spcAft>
                        <a:tabLst>
                          <a:tab pos="1170305" algn="l"/>
                        </a:tabLst>
                      </a:pPr>
                      <a:endParaRPr lang="en-GB" sz="1200" b="1" dirty="0" smtClean="0">
                        <a:solidFill>
                          <a:schemeClr val="accent6"/>
                        </a:solidFill>
                        <a:effectLst/>
                        <a:latin typeface="Calibri" panose="020F0502020204030204" pitchFamily="34" charset="0"/>
                        <a:cs typeface="Calibri" panose="020F0502020204030204" pitchFamily="34" charset="0"/>
                      </a:endParaRPr>
                    </a:p>
                    <a:p>
                      <a:pPr algn="ctr">
                        <a:spcAft>
                          <a:spcPts val="0"/>
                        </a:spcAft>
                        <a:tabLst>
                          <a:tab pos="1170305" algn="l"/>
                        </a:tabLst>
                      </a:pPr>
                      <a:endParaRPr lang="en-GB" sz="1200" b="1" dirty="0" smtClean="0">
                        <a:solidFill>
                          <a:schemeClr val="accent6"/>
                        </a:solidFill>
                        <a:effectLst/>
                        <a:latin typeface="Calibri" panose="020F0502020204030204" pitchFamily="34" charset="0"/>
                        <a:cs typeface="Calibri" panose="020F0502020204030204" pitchFamily="34" charset="0"/>
                      </a:endParaRPr>
                    </a:p>
                    <a:p>
                      <a:pPr algn="ctr">
                        <a:spcAft>
                          <a:spcPts val="0"/>
                        </a:spcAft>
                        <a:tabLst>
                          <a:tab pos="1170305" algn="l"/>
                        </a:tabLst>
                      </a:pPr>
                      <a:r>
                        <a:rPr lang="en-GB" sz="1200" b="1" dirty="0" smtClean="0">
                          <a:solidFill>
                            <a:schemeClr val="accent6"/>
                          </a:solidFill>
                          <a:effectLst/>
                          <a:latin typeface="Calibri" panose="020F0502020204030204" pitchFamily="34" charset="0"/>
                          <a:cs typeface="Calibri" panose="020F0502020204030204" pitchFamily="34" charset="0"/>
                        </a:rPr>
                        <a:t>1.07</a:t>
                      </a:r>
                      <a:endParaRPr lang="en-GB" sz="1200" b="1" dirty="0">
                        <a:solidFill>
                          <a:schemeClr val="accent6"/>
                        </a:solidFill>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extLst>
                  <a:ext uri="{0D108BD9-81ED-4DB2-BD59-A6C34878D82A}">
                    <a16:rowId xmlns:a16="http://schemas.microsoft.com/office/drawing/2014/main" val="2492960604"/>
                  </a:ext>
                </a:extLst>
              </a:tr>
              <a:tr h="553988">
                <a:tc>
                  <a:txBody>
                    <a:bodyPr/>
                    <a:lstStyle/>
                    <a:p>
                      <a:pPr algn="ctr">
                        <a:spcAft>
                          <a:spcPts val="0"/>
                        </a:spcAft>
                        <a:tabLst>
                          <a:tab pos="1170305" algn="l"/>
                        </a:tabLst>
                      </a:pPr>
                      <a:endParaRPr lang="en-GB" sz="1200" b="1" dirty="0" smtClean="0">
                        <a:effectLst/>
                        <a:latin typeface="Calibri" panose="020F0502020204030204" pitchFamily="34" charset="0"/>
                        <a:cs typeface="Calibri" panose="020F0502020204030204" pitchFamily="34" charset="0"/>
                      </a:endParaRPr>
                    </a:p>
                    <a:p>
                      <a:pPr algn="ctr">
                        <a:spcAft>
                          <a:spcPts val="0"/>
                        </a:spcAft>
                        <a:tabLst>
                          <a:tab pos="1170305" algn="l"/>
                        </a:tabLst>
                      </a:pPr>
                      <a:r>
                        <a:rPr lang="en-GB" sz="1200" b="1" dirty="0" smtClean="0">
                          <a:effectLst/>
                          <a:latin typeface="Calibri" panose="020F0502020204030204" pitchFamily="34" charset="0"/>
                          <a:cs typeface="Calibri" panose="020F0502020204030204" pitchFamily="34" charset="0"/>
                        </a:rPr>
                        <a:t>C</a:t>
                      </a:r>
                      <a:r>
                        <a:rPr lang="en-GB" sz="1200" b="1" baseline="-25000" dirty="0" smtClean="0">
                          <a:effectLst/>
                          <a:latin typeface="Calibri" panose="020F0502020204030204" pitchFamily="34" charset="0"/>
                          <a:cs typeface="Calibri" panose="020F0502020204030204" pitchFamily="34" charset="0"/>
                        </a:rPr>
                        <a:t>5</a:t>
                      </a:r>
                      <a:r>
                        <a:rPr lang="en-GB" sz="1200" b="1" dirty="0" smtClean="0">
                          <a:effectLst/>
                          <a:latin typeface="Calibri" panose="020F0502020204030204" pitchFamily="34" charset="0"/>
                          <a:cs typeface="Calibri" panose="020F0502020204030204" pitchFamily="34" charset="0"/>
                        </a:rPr>
                        <a:t>F</a:t>
                      </a:r>
                      <a:r>
                        <a:rPr lang="en-GB" sz="1200" b="1" baseline="-25000" dirty="0" smtClean="0">
                          <a:effectLst/>
                          <a:latin typeface="Calibri" panose="020F0502020204030204" pitchFamily="34" charset="0"/>
                          <a:cs typeface="Calibri" panose="020F0502020204030204" pitchFamily="34" charset="0"/>
                        </a:rPr>
                        <a:t>12</a:t>
                      </a:r>
                      <a:endParaRPr lang="en-GB" sz="1200" b="1"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a:effectLst/>
                          <a:latin typeface="Calibri" panose="020F0502020204030204" pitchFamily="34" charset="0"/>
                          <a:cs typeface="Calibri" panose="020F0502020204030204" pitchFamily="34" charset="0"/>
                        </a:rPr>
                        <a:t>11.63 [18] </a:t>
                      </a:r>
                    </a:p>
                    <a:p>
                      <a:pPr algn="ctr">
                        <a:spcAft>
                          <a:spcPts val="0"/>
                        </a:spcAft>
                        <a:tabLst>
                          <a:tab pos="1170305" algn="l"/>
                        </a:tabLst>
                      </a:pPr>
                      <a:r>
                        <a:rPr lang="en-GB" sz="1200" b="1">
                          <a:effectLst/>
                          <a:latin typeface="Calibri" panose="020F0502020204030204" pitchFamily="34" charset="0"/>
                          <a:cs typeface="Calibri" panose="020F0502020204030204" pitchFamily="34" charset="0"/>
                        </a:rPr>
                        <a:t>(BP 30 ˚C </a:t>
                      </a:r>
                    </a:p>
                    <a:p>
                      <a:pPr algn="ctr">
                        <a:spcAft>
                          <a:spcPts val="0"/>
                        </a:spcAft>
                        <a:tabLst>
                          <a:tab pos="1170305" algn="l"/>
                        </a:tabLst>
                      </a:pPr>
                      <a:r>
                        <a:rPr lang="en-GB" sz="1200" b="1">
                          <a:effectLst/>
                          <a:latin typeface="Calibri" panose="020F0502020204030204" pitchFamily="34" charset="0"/>
                          <a:cs typeface="Calibri" panose="020F0502020204030204" pitchFamily="34" charset="0"/>
                        </a:rPr>
                        <a:t>at 1 bar)</a:t>
                      </a:r>
                      <a:endParaRPr lang="en-GB" sz="1200" b="1">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endParaRPr lang="en-GB" sz="1200" b="1" dirty="0" smtClean="0">
                        <a:effectLst/>
                        <a:latin typeface="Calibri" panose="020F0502020204030204" pitchFamily="34" charset="0"/>
                        <a:cs typeface="Calibri" panose="020F0502020204030204" pitchFamily="34" charset="0"/>
                      </a:endParaRPr>
                    </a:p>
                    <a:p>
                      <a:pPr algn="ctr">
                        <a:spcAft>
                          <a:spcPts val="0"/>
                        </a:spcAft>
                        <a:tabLst>
                          <a:tab pos="1170305" algn="l"/>
                        </a:tabLst>
                      </a:pPr>
                      <a:r>
                        <a:rPr lang="en-GB" sz="1200" b="1" dirty="0" smtClean="0">
                          <a:effectLst/>
                          <a:latin typeface="Calibri" panose="020F0502020204030204" pitchFamily="34" charset="0"/>
                          <a:cs typeface="Calibri" panose="020F0502020204030204" pitchFamily="34" charset="0"/>
                        </a:rPr>
                        <a:t>6350 </a:t>
                      </a:r>
                      <a:r>
                        <a:rPr lang="en-GB" sz="1200" b="1" dirty="0">
                          <a:effectLst/>
                          <a:latin typeface="Calibri" panose="020F0502020204030204" pitchFamily="34" charset="0"/>
                          <a:cs typeface="Calibri" panose="020F0502020204030204" pitchFamily="34" charset="0"/>
                        </a:rPr>
                        <a:t>[16]</a:t>
                      </a:r>
                      <a:endParaRPr lang="en-GB" sz="1200" b="1"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dirty="0">
                          <a:effectLst/>
                          <a:latin typeface="Calibri" panose="020F0502020204030204" pitchFamily="34" charset="0"/>
                          <a:cs typeface="Calibri" panose="020F0502020204030204" pitchFamily="34" charset="0"/>
                        </a:rPr>
                        <a:t>1750 (180-310nm)[19]</a:t>
                      </a:r>
                    </a:p>
                    <a:p>
                      <a:pPr algn="ctr">
                        <a:spcAft>
                          <a:spcPts val="0"/>
                        </a:spcAft>
                        <a:tabLst>
                          <a:tab pos="1170305" algn="l"/>
                        </a:tabLst>
                      </a:pPr>
                      <a:r>
                        <a:rPr lang="en-GB" sz="1200" b="1" dirty="0">
                          <a:effectLst/>
                          <a:latin typeface="Calibri" panose="020F0502020204030204" pitchFamily="34" charset="0"/>
                          <a:cs typeface="Calibri" panose="020F0502020204030204" pitchFamily="34" charset="0"/>
                        </a:rPr>
                        <a:t>(40 ˚C, undiluted</a:t>
                      </a:r>
                      <a:r>
                        <a:rPr lang="en-GB" sz="1200" b="1" dirty="0" smtClean="0">
                          <a:effectLst/>
                          <a:latin typeface="Calibri" panose="020F0502020204030204" pitchFamily="34" charset="0"/>
                          <a:cs typeface="Calibri" panose="020F0502020204030204" pitchFamily="34" charset="0"/>
                        </a:rPr>
                        <a:t>)</a:t>
                      </a:r>
                      <a:endParaRPr lang="en-GB" sz="1200" b="1" dirty="0">
                        <a:effectLst/>
                        <a:latin typeface="Calibri" panose="020F0502020204030204" pitchFamily="34" charset="0"/>
                        <a:cs typeface="Calibri" panose="020F0502020204030204" pitchFamily="34" charset="0"/>
                      </a:endParaRPr>
                    </a:p>
                  </a:txBody>
                  <a:tcPr marL="68580" marR="68580" marT="0" marB="0"/>
                </a:tc>
                <a:tc>
                  <a:txBody>
                    <a:bodyPr/>
                    <a:lstStyle/>
                    <a:p>
                      <a:pPr algn="ctr">
                        <a:spcAft>
                          <a:spcPts val="0"/>
                        </a:spcAft>
                        <a:tabLst>
                          <a:tab pos="1170305" algn="l"/>
                        </a:tabLst>
                      </a:pPr>
                      <a:endParaRPr lang="en-GB" sz="1200" b="1" dirty="0" smtClean="0">
                        <a:effectLst/>
                        <a:latin typeface="Calibri" panose="020F0502020204030204" pitchFamily="34" charset="0"/>
                        <a:cs typeface="Calibri" panose="020F0502020204030204" pitchFamily="34" charset="0"/>
                      </a:endParaRPr>
                    </a:p>
                    <a:p>
                      <a:pPr algn="ctr">
                        <a:spcAft>
                          <a:spcPts val="0"/>
                        </a:spcAft>
                        <a:tabLst>
                          <a:tab pos="1170305" algn="l"/>
                        </a:tabLst>
                      </a:pPr>
                      <a:r>
                        <a:rPr lang="en-GB" sz="1200" b="1" dirty="0" smtClean="0">
                          <a:effectLst/>
                          <a:latin typeface="Calibri" panose="020F0502020204030204" pitchFamily="34" charset="0"/>
                          <a:cs typeface="Calibri" panose="020F0502020204030204" pitchFamily="34" charset="0"/>
                        </a:rPr>
                        <a:t>13.0</a:t>
                      </a:r>
                      <a:endParaRPr lang="en-GB" sz="1200" b="1"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endParaRPr lang="en-GB" sz="1200" b="1" dirty="0" smtClean="0">
                        <a:effectLst/>
                        <a:latin typeface="Calibri" panose="020F0502020204030204" pitchFamily="34" charset="0"/>
                        <a:cs typeface="Calibri" panose="020F0502020204030204" pitchFamily="34" charset="0"/>
                      </a:endParaRPr>
                    </a:p>
                    <a:p>
                      <a:pPr algn="ctr">
                        <a:spcAft>
                          <a:spcPts val="0"/>
                        </a:spcAft>
                        <a:tabLst>
                          <a:tab pos="1170305" algn="l"/>
                        </a:tabLst>
                      </a:pPr>
                      <a:r>
                        <a:rPr lang="en-GB" sz="1200" b="1" dirty="0" smtClean="0">
                          <a:effectLst/>
                          <a:latin typeface="Calibri" panose="020F0502020204030204" pitchFamily="34" charset="0"/>
                          <a:cs typeface="Calibri" panose="020F0502020204030204" pitchFamily="34" charset="0"/>
                        </a:rPr>
                        <a:t>957</a:t>
                      </a:r>
                      <a:endParaRPr lang="en-GB" sz="1200" b="1"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endParaRPr lang="en-GB" sz="1200" b="1" dirty="0" smtClean="0">
                        <a:effectLst/>
                        <a:latin typeface="Calibri" panose="020F0502020204030204" pitchFamily="34" charset="0"/>
                        <a:cs typeface="Calibri" panose="020F0502020204030204" pitchFamily="34" charset="0"/>
                      </a:endParaRPr>
                    </a:p>
                    <a:p>
                      <a:pPr algn="ctr">
                        <a:spcAft>
                          <a:spcPts val="0"/>
                        </a:spcAft>
                        <a:tabLst>
                          <a:tab pos="1170305" algn="l"/>
                        </a:tabLst>
                      </a:pPr>
                      <a:r>
                        <a:rPr lang="en-GB" sz="1200" b="1" dirty="0" smtClean="0">
                          <a:effectLst/>
                          <a:latin typeface="Calibri" panose="020F0502020204030204" pitchFamily="34" charset="0"/>
                          <a:cs typeface="Calibri" panose="020F0502020204030204" pitchFamily="34" charset="0"/>
                        </a:rPr>
                        <a:t>79.3</a:t>
                      </a:r>
                      <a:endParaRPr lang="en-GB" sz="1200" b="1"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endParaRPr lang="en-GB" sz="1200" b="1" dirty="0" smtClean="0">
                        <a:effectLst/>
                        <a:latin typeface="Calibri" panose="020F0502020204030204" pitchFamily="34" charset="0"/>
                        <a:cs typeface="Calibri" panose="020F0502020204030204" pitchFamily="34" charset="0"/>
                      </a:endParaRPr>
                    </a:p>
                    <a:p>
                      <a:pPr algn="ctr">
                        <a:spcAft>
                          <a:spcPts val="0"/>
                        </a:spcAft>
                        <a:tabLst>
                          <a:tab pos="1170305" algn="l"/>
                        </a:tabLst>
                      </a:pPr>
                      <a:r>
                        <a:rPr lang="en-GB" sz="1200" b="1" dirty="0" smtClean="0">
                          <a:effectLst/>
                          <a:latin typeface="Calibri" panose="020F0502020204030204" pitchFamily="34" charset="0"/>
                          <a:cs typeface="Calibri" panose="020F0502020204030204" pitchFamily="34" charset="0"/>
                        </a:rPr>
                        <a:t>5857</a:t>
                      </a:r>
                      <a:endParaRPr lang="en-GB" sz="1200" b="1"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extLst>
                  <a:ext uri="{0D108BD9-81ED-4DB2-BD59-A6C34878D82A}">
                    <a16:rowId xmlns:a16="http://schemas.microsoft.com/office/drawing/2014/main" val="924158579"/>
                  </a:ext>
                </a:extLst>
              </a:tr>
              <a:tr h="733032">
                <a:tc>
                  <a:txBody>
                    <a:bodyPr/>
                    <a:lstStyle/>
                    <a:p>
                      <a:pPr algn="ctr">
                        <a:spcAft>
                          <a:spcPts val="0"/>
                        </a:spcAft>
                        <a:tabLst>
                          <a:tab pos="1170305" algn="l"/>
                        </a:tabLst>
                      </a:pPr>
                      <a:r>
                        <a:rPr lang="en-GB" sz="1200" b="1">
                          <a:effectLst/>
                          <a:latin typeface="Calibri" panose="020F0502020204030204" pitchFamily="34" charset="0"/>
                          <a:cs typeface="Calibri" panose="020F0502020204030204" pitchFamily="34" charset="0"/>
                        </a:rPr>
                        <a:t>NOVEC 5110</a:t>
                      </a:r>
                    </a:p>
                    <a:p>
                      <a:pPr algn="ctr">
                        <a:spcAft>
                          <a:spcPts val="0"/>
                        </a:spcAft>
                        <a:tabLst>
                          <a:tab pos="1170305" algn="l"/>
                        </a:tabLst>
                      </a:pPr>
                      <a:r>
                        <a:rPr lang="en-GB" sz="1200" b="1">
                          <a:effectLst/>
                          <a:latin typeface="Calibri" panose="020F0502020204030204" pitchFamily="34" charset="0"/>
                          <a:cs typeface="Calibri" panose="020F0502020204030204" pitchFamily="34" charset="0"/>
                        </a:rPr>
                        <a:t>C</a:t>
                      </a:r>
                      <a:r>
                        <a:rPr lang="en-GB" sz="1200" b="1" baseline="-25000">
                          <a:effectLst/>
                          <a:latin typeface="Calibri" panose="020F0502020204030204" pitchFamily="34" charset="0"/>
                          <a:cs typeface="Calibri" panose="020F0502020204030204" pitchFamily="34" charset="0"/>
                        </a:rPr>
                        <a:t>5</a:t>
                      </a:r>
                      <a:r>
                        <a:rPr lang="en-GB" sz="1200" b="1">
                          <a:effectLst/>
                          <a:latin typeface="Calibri" panose="020F0502020204030204" pitchFamily="34" charset="0"/>
                          <a:cs typeface="Calibri" panose="020F0502020204030204" pitchFamily="34" charset="0"/>
                        </a:rPr>
                        <a:t>F</a:t>
                      </a:r>
                      <a:r>
                        <a:rPr lang="en-GB" sz="1200" b="1" baseline="-25000">
                          <a:effectLst/>
                          <a:latin typeface="Calibri" panose="020F0502020204030204" pitchFamily="34" charset="0"/>
                          <a:cs typeface="Calibri" panose="020F0502020204030204" pitchFamily="34" charset="0"/>
                        </a:rPr>
                        <a:t>10</a:t>
                      </a:r>
                      <a:r>
                        <a:rPr lang="en-GB" sz="1200" b="1">
                          <a:effectLst/>
                          <a:latin typeface="Calibri" panose="020F0502020204030204" pitchFamily="34" charset="0"/>
                          <a:cs typeface="Calibri" panose="020F0502020204030204" pitchFamily="34" charset="0"/>
                        </a:rPr>
                        <a:t>O</a:t>
                      </a:r>
                      <a:endParaRPr lang="en-GB" sz="1200" b="1">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endParaRPr lang="en-GB" sz="1200" b="1" dirty="0" smtClean="0">
                        <a:effectLst/>
                        <a:latin typeface="Calibri" panose="020F0502020204030204" pitchFamily="34" charset="0"/>
                        <a:cs typeface="Calibri" panose="020F0502020204030204" pitchFamily="34" charset="0"/>
                      </a:endParaRPr>
                    </a:p>
                    <a:p>
                      <a:pPr algn="ctr">
                        <a:spcAft>
                          <a:spcPts val="0"/>
                        </a:spcAft>
                        <a:tabLst>
                          <a:tab pos="1170305" algn="l"/>
                        </a:tabLst>
                      </a:pPr>
                      <a:r>
                        <a:rPr lang="en-GB" sz="1200" b="1" dirty="0" smtClean="0">
                          <a:effectLst/>
                          <a:latin typeface="Calibri" panose="020F0502020204030204" pitchFamily="34" charset="0"/>
                          <a:cs typeface="Calibri" panose="020F0502020204030204" pitchFamily="34" charset="0"/>
                        </a:rPr>
                        <a:t>10.7 </a:t>
                      </a:r>
                      <a:r>
                        <a:rPr lang="en-GB" sz="1200" b="1" dirty="0">
                          <a:effectLst/>
                          <a:latin typeface="Calibri" panose="020F0502020204030204" pitchFamily="34" charset="0"/>
                          <a:cs typeface="Calibri" panose="020F0502020204030204" pitchFamily="34" charset="0"/>
                        </a:rPr>
                        <a:t>[13] (BP </a:t>
                      </a:r>
                      <a:r>
                        <a:rPr lang="en-GB" sz="1200" b="1" dirty="0" smtClean="0">
                          <a:effectLst/>
                          <a:latin typeface="Calibri" panose="020F0502020204030204" pitchFamily="34" charset="0"/>
                          <a:cs typeface="Calibri" panose="020F0502020204030204" pitchFamily="34" charset="0"/>
                        </a:rPr>
                        <a:t>27˚</a:t>
                      </a:r>
                      <a:r>
                        <a:rPr lang="en-GB" sz="1200" b="1" dirty="0">
                          <a:effectLst/>
                          <a:latin typeface="Calibri" panose="020F0502020204030204" pitchFamily="34" charset="0"/>
                          <a:cs typeface="Calibri" panose="020F0502020204030204" pitchFamily="34" charset="0"/>
                        </a:rPr>
                        <a:t>C </a:t>
                      </a:r>
                      <a:r>
                        <a:rPr lang="en-GB" sz="1200" b="1" dirty="0" smtClean="0">
                          <a:effectLst/>
                          <a:latin typeface="Calibri" panose="020F0502020204030204" pitchFamily="34" charset="0"/>
                          <a:cs typeface="Calibri" panose="020F0502020204030204" pitchFamily="34" charset="0"/>
                        </a:rPr>
                        <a:t>at </a:t>
                      </a:r>
                      <a:r>
                        <a:rPr lang="en-GB" sz="1200" b="1" dirty="0">
                          <a:effectLst/>
                          <a:latin typeface="Calibri" panose="020F0502020204030204" pitchFamily="34" charset="0"/>
                          <a:cs typeface="Calibri" panose="020F0502020204030204" pitchFamily="34" charset="0"/>
                        </a:rPr>
                        <a:t>1 bar)</a:t>
                      </a:r>
                      <a:endParaRPr lang="en-GB" sz="1200" b="1"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endParaRPr lang="en-GB" sz="1200" b="1" dirty="0" smtClean="0">
                        <a:effectLst/>
                        <a:latin typeface="Calibri" panose="020F0502020204030204" pitchFamily="34" charset="0"/>
                        <a:cs typeface="Calibri" panose="020F0502020204030204" pitchFamily="34" charset="0"/>
                      </a:endParaRPr>
                    </a:p>
                    <a:p>
                      <a:pPr algn="ctr">
                        <a:spcAft>
                          <a:spcPts val="0"/>
                        </a:spcAft>
                        <a:tabLst>
                          <a:tab pos="1170305" algn="l"/>
                        </a:tabLst>
                      </a:pPr>
                      <a:r>
                        <a:rPr lang="en-GB" sz="1200" b="1" dirty="0" smtClean="0">
                          <a:effectLst/>
                          <a:latin typeface="Calibri" panose="020F0502020204030204" pitchFamily="34" charset="0"/>
                          <a:cs typeface="Calibri" panose="020F0502020204030204" pitchFamily="34" charset="0"/>
                        </a:rPr>
                        <a:t>&lt;</a:t>
                      </a:r>
                      <a:r>
                        <a:rPr lang="en-GB" sz="1200" b="1" dirty="0">
                          <a:effectLst/>
                          <a:latin typeface="Calibri" panose="020F0502020204030204" pitchFamily="34" charset="0"/>
                          <a:cs typeface="Calibri" panose="020F0502020204030204" pitchFamily="34" charset="0"/>
                        </a:rPr>
                        <a:t>1  [13]</a:t>
                      </a:r>
                      <a:endParaRPr lang="en-GB" sz="1200" b="1"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r>
                        <a:rPr lang="en-GB" sz="1200" b="1">
                          <a:effectLst/>
                          <a:latin typeface="Calibri" panose="020F0502020204030204" pitchFamily="34" charset="0"/>
                          <a:cs typeface="Calibri" panose="020F0502020204030204" pitchFamily="34" charset="0"/>
                        </a:rPr>
                        <a:t>Not yet measured: probably around 1650 by analogy with C</a:t>
                      </a:r>
                      <a:r>
                        <a:rPr lang="en-GB" sz="1200" b="1" baseline="-25000">
                          <a:effectLst/>
                          <a:latin typeface="Calibri" panose="020F0502020204030204" pitchFamily="34" charset="0"/>
                          <a:cs typeface="Calibri" panose="020F0502020204030204" pitchFamily="34" charset="0"/>
                        </a:rPr>
                        <a:t>4</a:t>
                      </a:r>
                      <a:r>
                        <a:rPr lang="en-GB" sz="1200" b="1">
                          <a:effectLst/>
                          <a:latin typeface="Calibri" panose="020F0502020204030204" pitchFamily="34" charset="0"/>
                          <a:cs typeface="Calibri" panose="020F0502020204030204" pitchFamily="34" charset="0"/>
                        </a:rPr>
                        <a:t>F</a:t>
                      </a:r>
                      <a:r>
                        <a:rPr lang="en-GB" sz="1200" b="1" baseline="-25000">
                          <a:effectLst/>
                          <a:latin typeface="Calibri" panose="020F0502020204030204" pitchFamily="34" charset="0"/>
                          <a:cs typeface="Calibri" panose="020F0502020204030204" pitchFamily="34" charset="0"/>
                        </a:rPr>
                        <a:t>10</a:t>
                      </a:r>
                      <a:r>
                        <a:rPr lang="en-GB" sz="1200" b="1">
                          <a:effectLst/>
                          <a:latin typeface="Calibri" panose="020F0502020204030204" pitchFamily="34" charset="0"/>
                          <a:cs typeface="Calibri" panose="020F0502020204030204" pitchFamily="34" charset="0"/>
                        </a:rPr>
                        <a:t> and C</a:t>
                      </a:r>
                      <a:r>
                        <a:rPr lang="en-GB" sz="1200" b="1" baseline="-25000">
                          <a:effectLst/>
                          <a:latin typeface="Calibri" panose="020F0502020204030204" pitchFamily="34" charset="0"/>
                          <a:cs typeface="Calibri" panose="020F0502020204030204" pitchFamily="34" charset="0"/>
                        </a:rPr>
                        <a:t>4</a:t>
                      </a:r>
                      <a:r>
                        <a:rPr lang="en-GB" sz="1200" b="1">
                          <a:effectLst/>
                          <a:latin typeface="Calibri" panose="020F0502020204030204" pitchFamily="34" charset="0"/>
                          <a:cs typeface="Calibri" panose="020F0502020204030204" pitchFamily="34" charset="0"/>
                        </a:rPr>
                        <a:t>F</a:t>
                      </a:r>
                      <a:r>
                        <a:rPr lang="en-GB" sz="1200" b="1" baseline="-25000">
                          <a:effectLst/>
                          <a:latin typeface="Calibri" panose="020F0502020204030204" pitchFamily="34" charset="0"/>
                          <a:cs typeface="Calibri" panose="020F0502020204030204" pitchFamily="34" charset="0"/>
                        </a:rPr>
                        <a:t>8</a:t>
                      </a:r>
                      <a:r>
                        <a:rPr lang="en-GB" sz="1200" b="1">
                          <a:effectLst/>
                          <a:latin typeface="Calibri" panose="020F0502020204030204" pitchFamily="34" charset="0"/>
                          <a:cs typeface="Calibri" panose="020F0502020204030204" pitchFamily="34" charset="0"/>
                        </a:rPr>
                        <a:t>O ratio </a:t>
                      </a:r>
                      <a:endParaRPr lang="en-GB" sz="1200" b="1">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endParaRPr lang="en-GB" sz="1200" b="1" dirty="0" smtClean="0">
                        <a:effectLst/>
                        <a:latin typeface="Calibri" panose="020F0502020204030204" pitchFamily="34" charset="0"/>
                        <a:cs typeface="Calibri" panose="020F0502020204030204" pitchFamily="34" charset="0"/>
                      </a:endParaRPr>
                    </a:p>
                    <a:p>
                      <a:pPr algn="ctr">
                        <a:spcAft>
                          <a:spcPts val="0"/>
                        </a:spcAft>
                        <a:tabLst>
                          <a:tab pos="1170305" algn="l"/>
                        </a:tabLst>
                      </a:pPr>
                      <a:r>
                        <a:rPr lang="en-GB" sz="1200" b="1" dirty="0" smtClean="0">
                          <a:effectLst/>
                          <a:latin typeface="Calibri" panose="020F0502020204030204" pitchFamily="34" charset="0"/>
                          <a:cs typeface="Calibri" panose="020F0502020204030204" pitchFamily="34" charset="0"/>
                        </a:rPr>
                        <a:t>13.9</a:t>
                      </a:r>
                      <a:endParaRPr lang="en-GB" sz="1200" b="1"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endParaRPr lang="en-GB" sz="1200" b="1" dirty="0" smtClean="0">
                        <a:effectLst/>
                        <a:latin typeface="Calibri" panose="020F0502020204030204" pitchFamily="34" charset="0"/>
                        <a:cs typeface="Calibri" panose="020F0502020204030204" pitchFamily="34" charset="0"/>
                      </a:endParaRPr>
                    </a:p>
                    <a:p>
                      <a:pPr algn="ctr">
                        <a:spcAft>
                          <a:spcPts val="0"/>
                        </a:spcAft>
                        <a:tabLst>
                          <a:tab pos="1170305" algn="l"/>
                        </a:tabLst>
                      </a:pPr>
                      <a:r>
                        <a:rPr lang="en-GB" sz="1200" b="1" dirty="0" smtClean="0">
                          <a:effectLst/>
                          <a:latin typeface="Calibri" panose="020F0502020204030204" pitchFamily="34" charset="0"/>
                          <a:cs typeface="Calibri" panose="020F0502020204030204" pitchFamily="34" charset="0"/>
                        </a:rPr>
                        <a:t>0.149</a:t>
                      </a:r>
                      <a:endParaRPr lang="en-GB" sz="1200" b="1"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endParaRPr lang="en-GB" sz="1200" b="1" dirty="0" smtClean="0">
                        <a:effectLst/>
                        <a:latin typeface="Calibri" panose="020F0502020204030204" pitchFamily="34" charset="0"/>
                        <a:cs typeface="Calibri" panose="020F0502020204030204" pitchFamily="34" charset="0"/>
                      </a:endParaRPr>
                    </a:p>
                    <a:p>
                      <a:pPr algn="ctr">
                        <a:spcAft>
                          <a:spcPts val="0"/>
                        </a:spcAft>
                        <a:tabLst>
                          <a:tab pos="1170305" algn="l"/>
                        </a:tabLst>
                      </a:pPr>
                      <a:r>
                        <a:rPr lang="en-GB" sz="1200" b="1" dirty="0" smtClean="0">
                          <a:effectLst/>
                          <a:latin typeface="Calibri" panose="020F0502020204030204" pitchFamily="34" charset="0"/>
                          <a:cs typeface="Calibri" panose="020F0502020204030204" pitchFamily="34" charset="0"/>
                        </a:rPr>
                        <a:t>85.2</a:t>
                      </a:r>
                      <a:endParaRPr lang="en-GB" sz="1200" b="1"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spcAft>
                          <a:spcPts val="0"/>
                        </a:spcAft>
                        <a:tabLst>
                          <a:tab pos="1170305" algn="l"/>
                        </a:tabLst>
                      </a:pPr>
                      <a:endParaRPr lang="en-GB" sz="1200" b="1" dirty="0" smtClean="0">
                        <a:effectLst/>
                        <a:latin typeface="Calibri" panose="020F0502020204030204" pitchFamily="34" charset="0"/>
                        <a:cs typeface="Calibri" panose="020F0502020204030204" pitchFamily="34" charset="0"/>
                      </a:endParaRPr>
                    </a:p>
                    <a:p>
                      <a:pPr algn="ctr">
                        <a:spcAft>
                          <a:spcPts val="0"/>
                        </a:spcAft>
                        <a:tabLst>
                          <a:tab pos="1170305" algn="l"/>
                        </a:tabLst>
                      </a:pPr>
                      <a:r>
                        <a:rPr lang="en-GB" sz="1200" b="1" dirty="0" smtClean="0">
                          <a:effectLst/>
                          <a:latin typeface="Calibri" panose="020F0502020204030204" pitchFamily="34" charset="0"/>
                          <a:cs typeface="Calibri" panose="020F0502020204030204" pitchFamily="34" charset="0"/>
                        </a:rPr>
                        <a:t>0.91</a:t>
                      </a:r>
                      <a:endParaRPr lang="en-GB" sz="1200" b="1"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extLst>
                  <a:ext uri="{0D108BD9-81ED-4DB2-BD59-A6C34878D82A}">
                    <a16:rowId xmlns:a16="http://schemas.microsoft.com/office/drawing/2014/main" val="1630845100"/>
                  </a:ext>
                </a:extLst>
              </a:tr>
            </a:tbl>
          </a:graphicData>
        </a:graphic>
      </p:graphicFrame>
      <p:sp>
        <p:nvSpPr>
          <p:cNvPr id="5" name="Rectangle 1"/>
          <p:cNvSpPr>
            <a:spLocks noGrp="1" noChangeArrowheads="1"/>
          </p:cNvSpPr>
          <p:nvPr>
            <p:ph type="subTitle"/>
          </p:nvPr>
        </p:nvSpPr>
        <p:spPr bwMode="auto">
          <a:xfrm>
            <a:off x="847138" y="0"/>
            <a:ext cx="7519623"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indent="107950" eaLnBrk="0" fontAlgn="base" hangingPunct="0">
              <a:spcBef>
                <a:spcPct val="0"/>
              </a:spcBef>
              <a:spcAft>
                <a:spcPct val="0"/>
              </a:spcAft>
              <a:tabLst>
                <a:tab pos="1169988" algn="l"/>
              </a:tabLst>
              <a:defRPr>
                <a:solidFill>
                  <a:schemeClr val="tx1"/>
                </a:solidFill>
                <a:latin typeface="Arial" panose="020B0604020202020204" pitchFamily="34" charset="0"/>
              </a:defRPr>
            </a:lvl1pPr>
            <a:lvl2pPr eaLnBrk="0" fontAlgn="base" hangingPunct="0">
              <a:spcBef>
                <a:spcPct val="0"/>
              </a:spcBef>
              <a:spcAft>
                <a:spcPct val="0"/>
              </a:spcAft>
              <a:tabLst>
                <a:tab pos="1169988" algn="l"/>
              </a:tabLst>
              <a:defRPr>
                <a:solidFill>
                  <a:schemeClr val="tx1"/>
                </a:solidFill>
                <a:latin typeface="Arial" panose="020B0604020202020204" pitchFamily="34" charset="0"/>
              </a:defRPr>
            </a:lvl2pPr>
            <a:lvl3pPr eaLnBrk="0" fontAlgn="base" hangingPunct="0">
              <a:spcBef>
                <a:spcPct val="0"/>
              </a:spcBef>
              <a:spcAft>
                <a:spcPct val="0"/>
              </a:spcAft>
              <a:tabLst>
                <a:tab pos="1169988" algn="l"/>
              </a:tabLst>
              <a:defRPr>
                <a:solidFill>
                  <a:schemeClr val="tx1"/>
                </a:solidFill>
                <a:latin typeface="Arial" panose="020B0604020202020204" pitchFamily="34" charset="0"/>
              </a:defRPr>
            </a:lvl3pPr>
            <a:lvl4pPr eaLnBrk="0" fontAlgn="base" hangingPunct="0">
              <a:spcBef>
                <a:spcPct val="0"/>
              </a:spcBef>
              <a:spcAft>
                <a:spcPct val="0"/>
              </a:spcAft>
              <a:tabLst>
                <a:tab pos="1169988" algn="l"/>
              </a:tabLst>
              <a:defRPr>
                <a:solidFill>
                  <a:schemeClr val="tx1"/>
                </a:solidFill>
                <a:latin typeface="Arial" panose="020B0604020202020204" pitchFamily="34" charset="0"/>
              </a:defRPr>
            </a:lvl4pPr>
            <a:lvl5pPr eaLnBrk="0" fontAlgn="base" hangingPunct="0">
              <a:spcBef>
                <a:spcPct val="0"/>
              </a:spcBef>
              <a:spcAft>
                <a:spcPct val="0"/>
              </a:spcAft>
              <a:tabLst>
                <a:tab pos="1169988" algn="l"/>
              </a:tabLst>
              <a:defRPr>
                <a:solidFill>
                  <a:schemeClr val="tx1"/>
                </a:solidFill>
                <a:latin typeface="Arial" panose="020B0604020202020204" pitchFamily="34" charset="0"/>
              </a:defRPr>
            </a:lvl5pPr>
            <a:lvl6pPr eaLnBrk="0" fontAlgn="base" hangingPunct="0">
              <a:spcBef>
                <a:spcPct val="0"/>
              </a:spcBef>
              <a:spcAft>
                <a:spcPct val="0"/>
              </a:spcAft>
              <a:tabLst>
                <a:tab pos="1169988" algn="l"/>
              </a:tabLst>
              <a:defRPr>
                <a:solidFill>
                  <a:schemeClr val="tx1"/>
                </a:solidFill>
                <a:latin typeface="Arial" panose="020B0604020202020204" pitchFamily="34" charset="0"/>
              </a:defRPr>
            </a:lvl6pPr>
            <a:lvl7pPr eaLnBrk="0" fontAlgn="base" hangingPunct="0">
              <a:spcBef>
                <a:spcPct val="0"/>
              </a:spcBef>
              <a:spcAft>
                <a:spcPct val="0"/>
              </a:spcAft>
              <a:tabLst>
                <a:tab pos="1169988" algn="l"/>
              </a:tabLst>
              <a:defRPr>
                <a:solidFill>
                  <a:schemeClr val="tx1"/>
                </a:solidFill>
                <a:latin typeface="Arial" panose="020B0604020202020204" pitchFamily="34" charset="0"/>
              </a:defRPr>
            </a:lvl7pPr>
            <a:lvl8pPr eaLnBrk="0" fontAlgn="base" hangingPunct="0">
              <a:spcBef>
                <a:spcPct val="0"/>
              </a:spcBef>
              <a:spcAft>
                <a:spcPct val="0"/>
              </a:spcAft>
              <a:tabLst>
                <a:tab pos="1169988" algn="l"/>
              </a:tabLst>
              <a:defRPr>
                <a:solidFill>
                  <a:schemeClr val="tx1"/>
                </a:solidFill>
                <a:latin typeface="Arial" panose="020B0604020202020204" pitchFamily="34" charset="0"/>
              </a:defRPr>
            </a:lvl8pPr>
            <a:lvl9pPr eaLnBrk="0" fontAlgn="base" hangingPunct="0">
              <a:spcBef>
                <a:spcPct val="0"/>
              </a:spcBef>
              <a:spcAft>
                <a:spcPct val="0"/>
              </a:spcAft>
              <a:tabLst>
                <a:tab pos="1169988" algn="l"/>
              </a:tabLst>
              <a:defRPr>
                <a:solidFill>
                  <a:schemeClr val="tx1"/>
                </a:solidFill>
                <a:latin typeface="Arial" panose="020B0604020202020204" pitchFamily="34" charset="0"/>
              </a:defRPr>
            </a:lvl9pPr>
          </a:lstStyle>
          <a:p>
            <a:pPr marL="0" marR="0" lvl="0" indent="107950" algn="ctr" defTabSz="914400" rtl="0" eaLnBrk="0" fontAlgn="base" latinLnBrk="0" hangingPunct="0">
              <a:lnSpc>
                <a:spcPct val="100000"/>
              </a:lnSpc>
              <a:spcBef>
                <a:spcPct val="0"/>
              </a:spcBef>
              <a:spcAft>
                <a:spcPct val="0"/>
              </a:spcAft>
              <a:buClrTx/>
              <a:buSzTx/>
              <a:buFontTx/>
              <a:buNone/>
              <a:tabLst>
                <a:tab pos="1169988" algn="l"/>
              </a:tabLst>
            </a:pPr>
            <a:r>
              <a:rPr kumimoji="0" lang="fr-FR" altLang="en-US" sz="2400" b="1" i="0" u="none" strike="noStrike" cap="none" normalizeH="0" baseline="0" dirty="0" smtClean="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GWP </a:t>
            </a:r>
            <a:r>
              <a:rPr kumimoji="0" lang="fr-FR" altLang="en-US" sz="2400" b="1" i="0" u="none" strike="noStrike" cap="none" normalizeH="0" baseline="0" dirty="0" err="1" smtClean="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loads</a:t>
            </a:r>
            <a:r>
              <a:rPr kumimoji="0" lang="fr-FR" altLang="en-US" sz="2400" b="1" i="0" u="none" strike="noStrike" cap="none" normalizeH="0" baseline="0" dirty="0" smtClean="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 of </a:t>
            </a:r>
            <a:r>
              <a:rPr kumimoji="0" lang="fr-FR" altLang="en-US" sz="2400" b="1" i="0" u="none" strike="noStrike" cap="none" normalizeH="0" baseline="0" dirty="0" err="1" smtClean="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SFCs</a:t>
            </a:r>
            <a:r>
              <a:rPr kumimoji="0" lang="fr-FR" altLang="en-US" sz="2400" b="1" i="0" u="none" strike="noStrike" cap="none" normalizeH="0" baseline="0" dirty="0" smtClean="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 &amp;</a:t>
            </a:r>
            <a:r>
              <a:rPr kumimoji="0" lang="fr-FR" altLang="en-US" sz="2400" b="1" i="0" u="none" strike="noStrike" cap="none" normalizeH="0" dirty="0" smtClean="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 3M</a:t>
            </a:r>
            <a:r>
              <a:rPr kumimoji="0" lang="fr-FR" altLang="en-US" sz="2400" b="1" i="0" u="none" strike="noStrike" cap="none" normalizeH="0" baseline="0" dirty="0" smtClean="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 NOVEC ® </a:t>
            </a:r>
            <a:r>
              <a:rPr kumimoji="0" lang="fr-FR" altLang="en-US" sz="2400" b="1" i="0" u="none" strike="noStrike" cap="none" normalizeH="0" baseline="0" dirty="0" smtClean="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5110 </a:t>
            </a:r>
            <a:r>
              <a:rPr kumimoji="0" lang="fr-FR" altLang="en-US" sz="2400" b="1" i="0" u="none" strike="noStrike" cap="none" normalizeH="0" baseline="0" dirty="0" err="1" smtClean="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blended</a:t>
            </a:r>
            <a:r>
              <a:rPr kumimoji="0" lang="fr-FR" altLang="en-US" sz="2400" b="1" i="0" u="none" strike="noStrike" cap="none" normalizeH="0" baseline="0" dirty="0" smtClean="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 </a:t>
            </a:r>
            <a:r>
              <a:rPr kumimoji="0" lang="fr-FR" altLang="en-US" sz="2400" b="1" i="0" u="none" strike="noStrike" cap="none" normalizeH="0" baseline="0" dirty="0" err="1" smtClean="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with</a:t>
            </a:r>
            <a:r>
              <a:rPr kumimoji="0" lang="fr-FR" altLang="en-US" sz="2400" b="1" i="0" u="none" strike="noStrike" cap="none" normalizeH="0" baseline="0" dirty="0" smtClean="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 N</a:t>
            </a:r>
            <a:r>
              <a:rPr kumimoji="0" lang="fr-FR" altLang="en-US" sz="2400" b="1" i="0" u="none" strike="noStrike" cap="none" normalizeH="0" baseline="-30000" dirty="0" smtClean="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2</a:t>
            </a:r>
            <a:r>
              <a:rPr kumimoji="0" lang="fr-FR" altLang="en-US" sz="2400" b="1" i="0" u="none" strike="noStrike" cap="none" normalizeH="0" baseline="0" dirty="0" smtClean="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 </a:t>
            </a:r>
            <a:endParaRPr kumimoji="0" lang="fr-FR" altLang="en-US" sz="2400" b="1" i="0" u="none" strike="noStrike" cap="none" normalizeH="0" baseline="0" dirty="0" smtClean="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endParaRPr>
          </a:p>
          <a:p>
            <a:pPr marL="0" marR="0" lvl="0" indent="107950" algn="ctr" defTabSz="914400" rtl="0" eaLnBrk="0" fontAlgn="base" latinLnBrk="0" hangingPunct="0">
              <a:lnSpc>
                <a:spcPct val="100000"/>
              </a:lnSpc>
              <a:spcBef>
                <a:spcPct val="0"/>
              </a:spcBef>
              <a:spcAft>
                <a:spcPct val="0"/>
              </a:spcAft>
              <a:buClrTx/>
              <a:buSzTx/>
              <a:buFontTx/>
              <a:buNone/>
              <a:tabLst>
                <a:tab pos="1169988" algn="l"/>
              </a:tabLst>
            </a:pPr>
            <a:r>
              <a:rPr kumimoji="0" lang="fr-FR" altLang="en-US" sz="2400" b="1" i="0" u="none" strike="noStrike" cap="none" normalizeH="0" baseline="0" dirty="0" smtClean="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a:t>
            </a:r>
            <a:r>
              <a:rPr kumimoji="0" lang="fr-FR" altLang="en-US" sz="2400" b="1" i="0" u="none" strike="noStrike" cap="none" normalizeH="0" baseline="0" dirty="0" smtClean="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n-1)</a:t>
            </a:r>
            <a:r>
              <a:rPr kumimoji="0" lang="fr-FR" altLang="en-US" sz="2400" b="1" i="1" u="none" strike="noStrike" cap="none" normalizeH="0" baseline="0" dirty="0" smtClean="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 </a:t>
            </a:r>
            <a:r>
              <a:rPr kumimoji="0" lang="fr-FR" altLang="en-US" sz="2400" b="1" i="0" u="none" strike="noStrike" cap="none" normalizeH="0" baseline="0" dirty="0" smtClean="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 310.10</a:t>
            </a:r>
            <a:r>
              <a:rPr kumimoji="0" lang="fr-FR" altLang="en-US" sz="2400" b="1" i="0" u="none" strike="noStrike" cap="none" normalizeH="0" baseline="30000" dirty="0" smtClean="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-6</a:t>
            </a:r>
            <a:r>
              <a:rPr kumimoji="0" lang="fr-FR" altLang="en-US" sz="2400" b="1" i="0" u="none" strike="noStrike" cap="none" normalizeH="0" baseline="0" dirty="0" smtClean="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a:t>
            </a:r>
            <a:r>
              <a:rPr kumimoji="0" lang="fr-FR" altLang="en-US" sz="2400" b="1" i="1" u="none" strike="noStrike" cap="none" normalizeH="0" baseline="0" dirty="0" smtClean="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 </a:t>
            </a:r>
            <a:r>
              <a:rPr kumimoji="0" lang="fr-FR" altLang="en-US" sz="2400" b="1" i="0" u="none" strike="noStrike" cap="none" normalizeH="0" baseline="0" dirty="0" smtClean="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to match </a:t>
            </a:r>
            <a:r>
              <a:rPr kumimoji="0" lang="fr-FR" altLang="en-US" sz="2400" b="1" i="0" u="none" strike="noStrike" cap="none" normalizeH="0" baseline="0" dirty="0" err="1" smtClean="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refractivity</a:t>
            </a:r>
            <a:r>
              <a:rPr kumimoji="0" lang="fr-FR" altLang="en-US" sz="2400" b="1" i="0" u="none" strike="noStrike" cap="none" normalizeH="0" baseline="0" dirty="0" smtClean="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 of </a:t>
            </a:r>
            <a:r>
              <a:rPr kumimoji="0" lang="fr-FR" altLang="en-US" sz="2400" b="1" i="0" u="none" strike="noStrike" cap="none" normalizeH="0" baseline="0" dirty="0" smtClean="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CF</a:t>
            </a:r>
            <a:r>
              <a:rPr kumimoji="0" lang="fr-FR" altLang="en-US" sz="2400" b="1" i="0" u="none" strike="noStrike" cap="none" normalizeH="0" baseline="-30000" dirty="0" smtClean="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4</a:t>
            </a:r>
            <a:r>
              <a:rPr kumimoji="0" lang="fr-FR" altLang="en-US" sz="2400" b="1" i="0" u="none" strike="noStrike" cap="none" normalizeH="0" baseline="0" dirty="0" smtClean="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 </a:t>
            </a:r>
            <a:r>
              <a:rPr kumimoji="0" lang="fr-FR" altLang="en-US" sz="2400" b="1" i="0" u="none" strike="noStrike" cap="none" normalizeH="0" baseline="0" dirty="0" smtClean="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and C</a:t>
            </a:r>
            <a:r>
              <a:rPr kumimoji="0" lang="fr-FR" altLang="en-US" sz="2400" b="1" i="0" u="none" strike="noStrike" cap="none" normalizeH="0" baseline="-30000" dirty="0" smtClean="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4</a:t>
            </a:r>
            <a:r>
              <a:rPr kumimoji="0" lang="fr-FR" altLang="en-US" sz="2400" b="1" i="0" u="none" strike="noStrike" cap="none" normalizeH="0" baseline="0" dirty="0" smtClean="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F</a:t>
            </a:r>
            <a:r>
              <a:rPr kumimoji="0" lang="fr-FR" altLang="en-US" sz="2400" b="1" i="0" u="none" strike="noStrike" cap="none" normalizeH="0" baseline="-30000" dirty="0" smtClean="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10. </a:t>
            </a:r>
            <a:endParaRPr kumimoji="0" lang="fr-FR" altLang="en-US" sz="2400" b="1" i="0" u="none" strike="noStrike" cap="none" normalizeH="0" baseline="-30000" dirty="0" smtClean="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endParaRPr>
          </a:p>
          <a:p>
            <a:pPr marL="0" marR="0" lvl="0" indent="107950" algn="ctr" defTabSz="914400" rtl="0" eaLnBrk="0" fontAlgn="base" latinLnBrk="0" hangingPunct="0">
              <a:lnSpc>
                <a:spcPct val="100000"/>
              </a:lnSpc>
              <a:spcBef>
                <a:spcPct val="0"/>
              </a:spcBef>
              <a:spcAft>
                <a:spcPct val="0"/>
              </a:spcAft>
              <a:buClrTx/>
              <a:buSzTx/>
              <a:buFontTx/>
              <a:buNone/>
              <a:tabLst>
                <a:tab pos="1169988" algn="l"/>
              </a:tabLst>
            </a:pPr>
            <a:r>
              <a:rPr kumimoji="0" lang="fr-FR" altLang="en-US" sz="2400" b="1" i="0" u="none" strike="noStrike" cap="none" normalizeH="0" baseline="0" dirty="0" smtClean="0">
                <a:ln>
                  <a:noFill/>
                </a:ln>
                <a:solidFill>
                  <a:schemeClr val="accent6">
                    <a:lumMod val="75000"/>
                  </a:schemeClr>
                </a:solidFill>
                <a:effectLst/>
                <a:latin typeface="Calibri" panose="020F0502020204030204" pitchFamily="34" charset="0"/>
                <a:ea typeface="Times New Roman" panose="02020603050405020304" pitchFamily="18" charset="0"/>
                <a:cs typeface="Calibri" panose="020F0502020204030204" pitchFamily="34" charset="0"/>
              </a:rPr>
              <a:t>And </a:t>
            </a:r>
            <a:r>
              <a:rPr kumimoji="0" lang="fr-FR" altLang="en-US" sz="2400" b="1" i="0" u="none" strike="noStrike" cap="none" normalizeH="0" baseline="0" dirty="0" err="1" smtClean="0">
                <a:ln>
                  <a:noFill/>
                </a:ln>
                <a:solidFill>
                  <a:schemeClr val="accent6">
                    <a:lumMod val="75000"/>
                  </a:schemeClr>
                </a:solidFill>
                <a:effectLst/>
                <a:latin typeface="Calibri" panose="020F0502020204030204" pitchFamily="34" charset="0"/>
                <a:ea typeface="Times New Roman" panose="02020603050405020304" pitchFamily="18" charset="0"/>
                <a:cs typeface="Calibri" panose="020F0502020204030204" pitchFamily="34" charset="0"/>
              </a:rPr>
              <a:t>should</a:t>
            </a:r>
            <a:r>
              <a:rPr kumimoji="0" lang="fr-FR" altLang="en-US" sz="2400" b="1" i="0" u="none" strike="noStrike" cap="none" normalizeH="0" baseline="0" dirty="0" smtClean="0">
                <a:ln>
                  <a:noFill/>
                </a:ln>
                <a:solidFill>
                  <a:schemeClr val="accent6">
                    <a:lumMod val="75000"/>
                  </a:schemeClr>
                </a:solidFill>
                <a:effectLst/>
                <a:latin typeface="Calibri" panose="020F0502020204030204" pitchFamily="34" charset="0"/>
                <a:ea typeface="Times New Roman" panose="02020603050405020304" pitchFamily="18" charset="0"/>
                <a:cs typeface="Calibri" panose="020F0502020204030204" pitchFamily="34" charset="0"/>
              </a:rPr>
              <a:t> fantasy </a:t>
            </a:r>
            <a:r>
              <a:rPr kumimoji="0" lang="fr-FR" altLang="en-US" sz="2400" b="1" i="0" u="none" strike="noStrike" cap="none" normalizeH="0" baseline="0" dirty="0" err="1" smtClean="0">
                <a:ln>
                  <a:noFill/>
                </a:ln>
                <a:solidFill>
                  <a:schemeClr val="accent6">
                    <a:lumMod val="75000"/>
                  </a:schemeClr>
                </a:solidFill>
                <a:effectLst/>
                <a:latin typeface="Calibri" panose="020F0502020204030204" pitchFamily="34" charset="0"/>
                <a:ea typeface="Times New Roman" panose="02020603050405020304" pitchFamily="18" charset="0"/>
                <a:cs typeface="Calibri" panose="020F0502020204030204" pitchFamily="34" charset="0"/>
              </a:rPr>
              <a:t>become</a:t>
            </a:r>
            <a:r>
              <a:rPr kumimoji="0" lang="fr-FR" altLang="en-US" sz="2400" b="1" i="0" u="none" strike="noStrike" cap="none" normalizeH="0" baseline="0" dirty="0" smtClean="0">
                <a:ln>
                  <a:noFill/>
                </a:ln>
                <a:solidFill>
                  <a:schemeClr val="accent6">
                    <a:lumMod val="75000"/>
                  </a:schemeClr>
                </a:solidFill>
                <a:effectLst/>
                <a:latin typeface="Calibri" panose="020F0502020204030204" pitchFamily="34" charset="0"/>
                <a:ea typeface="Times New Roman" panose="02020603050405020304" pitchFamily="18" charset="0"/>
                <a:cs typeface="Calibri" panose="020F0502020204030204" pitchFamily="34" charset="0"/>
              </a:rPr>
              <a:t> reality?</a:t>
            </a:r>
            <a:endParaRPr kumimoji="0" lang="fr-FR" altLang="en-US" sz="2400" b="1" i="0" u="none" strike="noStrike" cap="none" normalizeH="0" baseline="0" dirty="0" smtClean="0">
              <a:ln>
                <a:noFill/>
              </a:ln>
              <a:solidFill>
                <a:schemeClr val="accent6">
                  <a:lumMod val="75000"/>
                </a:schemeClr>
              </a:solidFill>
              <a:effectLst/>
              <a:latin typeface="Calibri" panose="020F0502020204030204" pitchFamily="34" charset="0"/>
              <a:ea typeface="Times New Roman" panose="02020603050405020304" pitchFamily="18" charset="0"/>
              <a:cs typeface="Calibri" panose="020F0502020204030204" pitchFamily="34" charset="0"/>
            </a:endParaRPr>
          </a:p>
        </p:txBody>
      </p:sp>
      <p:sp>
        <p:nvSpPr>
          <p:cNvPr id="2" name="Ellipse 1"/>
          <p:cNvSpPr/>
          <p:nvPr/>
        </p:nvSpPr>
        <p:spPr>
          <a:xfrm>
            <a:off x="239485" y="1901372"/>
            <a:ext cx="3004457" cy="29754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 name="Ellipse 6"/>
          <p:cNvSpPr/>
          <p:nvPr/>
        </p:nvSpPr>
        <p:spPr>
          <a:xfrm>
            <a:off x="4789713" y="1901372"/>
            <a:ext cx="1828801" cy="29754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 name="ZoneTexte 2"/>
          <p:cNvSpPr txBox="1"/>
          <p:nvPr/>
        </p:nvSpPr>
        <p:spPr>
          <a:xfrm>
            <a:off x="3004457" y="2123659"/>
            <a:ext cx="2803973" cy="276999"/>
          </a:xfrm>
          <a:prstGeom prst="rect">
            <a:avLst/>
          </a:prstGeom>
          <a:noFill/>
        </p:spPr>
        <p:txBody>
          <a:bodyPr wrap="none" rtlCol="0">
            <a:spAutoFit/>
          </a:bodyPr>
          <a:lstStyle/>
          <a:p>
            <a:r>
              <a:rPr lang="fr-FR" sz="1200" b="1" dirty="0" smtClean="0">
                <a:solidFill>
                  <a:schemeClr val="accent6">
                    <a:lumMod val="75000"/>
                  </a:schemeClr>
                </a:solidFill>
              </a:rPr>
              <a:t>WOULDN’T THIS BE WONDERFUL?</a:t>
            </a:r>
            <a:endParaRPr lang="fr-FR" sz="1200" b="1" dirty="0">
              <a:solidFill>
                <a:schemeClr val="accent6">
                  <a:lumMod val="75000"/>
                </a:schemeClr>
              </a:solidFill>
            </a:endParaRPr>
          </a:p>
        </p:txBody>
      </p:sp>
      <p:sp>
        <p:nvSpPr>
          <p:cNvPr id="10" name="Ellipse 9"/>
          <p:cNvSpPr/>
          <p:nvPr/>
        </p:nvSpPr>
        <p:spPr>
          <a:xfrm>
            <a:off x="303342" y="3323988"/>
            <a:ext cx="3004457" cy="29754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 name="Ellipse 10"/>
          <p:cNvSpPr/>
          <p:nvPr/>
        </p:nvSpPr>
        <p:spPr>
          <a:xfrm>
            <a:off x="6618514" y="3324205"/>
            <a:ext cx="1828801" cy="29754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2" name="ZoneTexte 11"/>
          <p:cNvSpPr txBox="1"/>
          <p:nvPr/>
        </p:nvSpPr>
        <p:spPr>
          <a:xfrm>
            <a:off x="7077319" y="3832300"/>
            <a:ext cx="1005403" cy="276999"/>
          </a:xfrm>
          <a:prstGeom prst="rect">
            <a:avLst/>
          </a:prstGeom>
          <a:solidFill>
            <a:srgbClr val="FFC000"/>
          </a:solidFill>
        </p:spPr>
        <p:txBody>
          <a:bodyPr wrap="none" rtlCol="0">
            <a:spAutoFit/>
          </a:bodyPr>
          <a:lstStyle/>
          <a:p>
            <a:r>
              <a:rPr lang="fr-FR" sz="1200" b="1" dirty="0" smtClean="0">
                <a:solidFill>
                  <a:schemeClr val="accent6">
                    <a:lumMod val="75000"/>
                  </a:schemeClr>
                </a:solidFill>
              </a:rPr>
              <a:t>AND THIS?</a:t>
            </a:r>
            <a:endParaRPr lang="fr-FR" sz="1200" b="1" dirty="0">
              <a:solidFill>
                <a:schemeClr val="accent6">
                  <a:lumMod val="75000"/>
                </a:schemeClr>
              </a:solidFill>
            </a:endParaRPr>
          </a:p>
        </p:txBody>
      </p:sp>
      <p:sp>
        <p:nvSpPr>
          <p:cNvPr id="13" name="Titre 12"/>
          <p:cNvSpPr>
            <a:spLocks noGrp="1"/>
          </p:cNvSpPr>
          <p:nvPr>
            <p:ph type="title"/>
          </p:nvPr>
        </p:nvSpPr>
        <p:spPr/>
        <p:txBody>
          <a:bodyPr/>
          <a:lstStyle/>
          <a:p>
            <a:endParaRPr lang="fr-FR"/>
          </a:p>
        </p:txBody>
      </p:sp>
      <p:sp>
        <p:nvSpPr>
          <p:cNvPr id="14" name="CustomShape 2"/>
          <p:cNvSpPr/>
          <p:nvPr/>
        </p:nvSpPr>
        <p:spPr>
          <a:xfrm>
            <a:off x="888423" y="6520900"/>
            <a:ext cx="7428822" cy="337100"/>
          </a:xfrm>
          <a:prstGeom prst="rect">
            <a:avLst/>
          </a:prstGeom>
          <a:noFill/>
          <a:ln>
            <a:noFill/>
          </a:ln>
        </p:spPr>
        <p:style>
          <a:lnRef idx="0">
            <a:scrgbClr r="0" g="0" b="0"/>
          </a:lnRef>
          <a:fillRef idx="0">
            <a:scrgbClr r="0" g="0" b="0"/>
          </a:fillRef>
          <a:effectRef idx="0">
            <a:scrgbClr r="0" g="0" b="0"/>
          </a:effectRef>
          <a:fontRef idx="minor"/>
        </p:style>
        <p:txBody>
          <a:bodyPr wrap="square" lIns="90000" tIns="45000" rIns="90000" bIns="45000">
            <a:spAutoFit/>
          </a:bodyPr>
          <a:lstStyle/>
          <a:p>
            <a:pPr algn="ctr"/>
            <a:r>
              <a:rPr lang="en-US" sz="1600" b="1" dirty="0" smtClean="0"/>
              <a:t>G. Hallewell: </a:t>
            </a:r>
            <a:r>
              <a:rPr lang="en-US" sz="1600" b="1" dirty="0" err="1" smtClean="0"/>
              <a:t>GasRad</a:t>
            </a:r>
            <a:r>
              <a:rPr lang="en-US" sz="1600" b="1" dirty="0" smtClean="0"/>
              <a:t> GWP: ECFA</a:t>
            </a:r>
            <a:r>
              <a:rPr lang="en-US" sz="1600" b="1" dirty="0"/>
              <a:t> </a:t>
            </a:r>
            <a:r>
              <a:rPr lang="en-US" sz="1600" b="1" dirty="0" smtClean="0"/>
              <a:t>TF-4 Meeting May16-17</a:t>
            </a:r>
            <a:r>
              <a:rPr lang="en-US" sz="1600" b="1" baseline="30000" dirty="0" smtClean="0"/>
              <a:t>th</a:t>
            </a:r>
            <a:r>
              <a:rPr lang="en-US" sz="1600" b="1" dirty="0" smtClean="0"/>
              <a:t> 2023</a:t>
            </a:r>
            <a:endParaRPr lang="en-US" sz="1600" b="1" dirty="0"/>
          </a:p>
        </p:txBody>
      </p:sp>
    </p:spTree>
    <p:extLst>
      <p:ext uri="{BB962C8B-B14F-4D97-AF65-F5344CB8AC3E}">
        <p14:creationId xmlns:p14="http://schemas.microsoft.com/office/powerpoint/2010/main" val="27297113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7" grpId="0" animBg="1"/>
      <p:bldP spid="3" grpId="0"/>
      <p:bldP spid="10" grpId="0" animBg="1"/>
      <p:bldP spid="11" grpId="0" animBg="1"/>
      <p:bldP spid="12"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208548" y="648239"/>
            <a:ext cx="8591185" cy="2257622"/>
          </a:xfrm>
        </p:spPr>
        <p:txBody>
          <a:bodyPr>
            <a:noAutofit/>
          </a:bodyPr>
          <a:lstStyle/>
          <a:p>
            <a:pPr marL="0" indent="0" algn="ctr">
              <a:lnSpc>
                <a:spcPct val="120000"/>
              </a:lnSpc>
              <a:spcBef>
                <a:spcPts val="0"/>
              </a:spcBef>
              <a:buNone/>
            </a:pPr>
            <a:r>
              <a:rPr lang="en-GB" sz="2400" b="1" spc="-1" dirty="0" smtClean="0">
                <a:solidFill>
                  <a:schemeClr val="accent6">
                    <a:lumMod val="75000"/>
                  </a:schemeClr>
                </a:solidFill>
                <a:latin typeface="+mj-lt"/>
                <a:cs typeface="Times New Roman" panose="02020603050405020304" pitchFamily="18" charset="0"/>
              </a:rPr>
              <a:t>The ideal new radiator fluids would be the non-cyclic C</a:t>
            </a:r>
            <a:r>
              <a:rPr lang="en-GB" sz="2400" b="1" spc="-1" baseline="-25000" dirty="0" smtClean="0">
                <a:solidFill>
                  <a:schemeClr val="accent6">
                    <a:lumMod val="75000"/>
                  </a:schemeClr>
                </a:solidFill>
                <a:latin typeface="+mj-lt"/>
                <a:cs typeface="Times New Roman" panose="02020603050405020304" pitchFamily="18" charset="0"/>
              </a:rPr>
              <a:t>n</a:t>
            </a:r>
            <a:r>
              <a:rPr lang="en-GB" sz="2400" b="1" spc="-1" dirty="0" smtClean="0">
                <a:solidFill>
                  <a:schemeClr val="accent6">
                    <a:lumMod val="75000"/>
                  </a:schemeClr>
                </a:solidFill>
                <a:latin typeface="+mj-lt"/>
                <a:cs typeface="Times New Roman" panose="02020603050405020304" pitchFamily="18" charset="0"/>
              </a:rPr>
              <a:t>F</a:t>
            </a:r>
            <a:r>
              <a:rPr lang="en-GB" sz="2400" b="1" spc="-1" baseline="-25000" dirty="0" smtClean="0">
                <a:solidFill>
                  <a:schemeClr val="accent6">
                    <a:lumMod val="75000"/>
                  </a:schemeClr>
                </a:solidFill>
                <a:cs typeface="Times New Roman" panose="02020603050405020304" pitchFamily="18" charset="0"/>
              </a:rPr>
              <a:t>2n</a:t>
            </a:r>
            <a:r>
              <a:rPr lang="en-GB" sz="2400" b="1" spc="-1" dirty="0" smtClean="0">
                <a:solidFill>
                  <a:schemeClr val="accent6">
                    <a:lumMod val="75000"/>
                  </a:schemeClr>
                </a:solidFill>
                <a:latin typeface="+mj-lt"/>
                <a:cs typeface="Times New Roman" panose="02020603050405020304" pitchFamily="18" charset="0"/>
              </a:rPr>
              <a:t>O molecules with the same carbon order as CF</a:t>
            </a:r>
            <a:r>
              <a:rPr lang="en-GB" sz="2400" b="1" spc="-1" baseline="-25000" dirty="0">
                <a:solidFill>
                  <a:schemeClr val="accent6">
                    <a:lumMod val="75000"/>
                  </a:schemeClr>
                </a:solidFill>
                <a:cs typeface="Times New Roman" panose="02020603050405020304" pitchFamily="18" charset="0"/>
              </a:rPr>
              <a:t>4</a:t>
            </a:r>
            <a:r>
              <a:rPr lang="en-GB" sz="2400" b="1" spc="-1" dirty="0" smtClean="0">
                <a:solidFill>
                  <a:schemeClr val="accent6">
                    <a:lumMod val="75000"/>
                  </a:schemeClr>
                </a:solidFill>
                <a:latin typeface="+mj-lt"/>
                <a:cs typeface="Times New Roman" panose="02020603050405020304" pitchFamily="18" charset="0"/>
              </a:rPr>
              <a:t>, C</a:t>
            </a:r>
            <a:r>
              <a:rPr lang="en-GB" sz="2400" b="1" spc="-1" baseline="-25000" dirty="0" smtClean="0">
                <a:solidFill>
                  <a:schemeClr val="accent6">
                    <a:lumMod val="75000"/>
                  </a:schemeClr>
                </a:solidFill>
                <a:cs typeface="Times New Roman" panose="02020603050405020304" pitchFamily="18" charset="0"/>
              </a:rPr>
              <a:t>4</a:t>
            </a:r>
            <a:r>
              <a:rPr lang="en-GB" sz="2400" b="1" spc="-1" dirty="0" smtClean="0">
                <a:solidFill>
                  <a:schemeClr val="accent6">
                    <a:lumMod val="75000"/>
                  </a:schemeClr>
                </a:solidFill>
                <a:latin typeface="+mj-lt"/>
                <a:cs typeface="Times New Roman" panose="02020603050405020304" pitchFamily="18" charset="0"/>
              </a:rPr>
              <a:t>F</a:t>
            </a:r>
            <a:r>
              <a:rPr lang="en-GB" sz="2400" b="1" spc="-1" baseline="-25000" dirty="0" smtClean="0">
                <a:solidFill>
                  <a:schemeClr val="accent6">
                    <a:lumMod val="75000"/>
                  </a:schemeClr>
                </a:solidFill>
                <a:cs typeface="Times New Roman" panose="02020603050405020304" pitchFamily="18" charset="0"/>
              </a:rPr>
              <a:t>10</a:t>
            </a:r>
            <a:r>
              <a:rPr lang="en-GB" sz="2400" b="1" spc="-1" dirty="0" smtClean="0">
                <a:solidFill>
                  <a:schemeClr val="accent6">
                    <a:lumMod val="75000"/>
                  </a:schemeClr>
                </a:solidFill>
                <a:latin typeface="+mj-lt"/>
                <a:cs typeface="Times New Roman" panose="02020603050405020304" pitchFamily="18" charset="0"/>
              </a:rPr>
              <a:t> if these become available. </a:t>
            </a:r>
          </a:p>
          <a:p>
            <a:pPr marL="0" indent="0" algn="ctr">
              <a:lnSpc>
                <a:spcPct val="120000"/>
              </a:lnSpc>
              <a:spcBef>
                <a:spcPts val="0"/>
              </a:spcBef>
              <a:buNone/>
            </a:pPr>
            <a:endParaRPr lang="en-GB" sz="2400" b="1" spc="-1" dirty="0">
              <a:solidFill>
                <a:srgbClr val="C00000"/>
              </a:solidFill>
              <a:latin typeface="+mj-lt"/>
              <a:cs typeface="Times New Roman" panose="02020603050405020304" pitchFamily="18" charset="0"/>
            </a:endParaRPr>
          </a:p>
          <a:p>
            <a:pPr marL="0" indent="0" algn="ctr">
              <a:lnSpc>
                <a:spcPct val="120000"/>
              </a:lnSpc>
              <a:spcBef>
                <a:spcPts val="0"/>
              </a:spcBef>
              <a:buNone/>
            </a:pPr>
            <a:r>
              <a:rPr lang="en-GB" sz="2400" b="1" spc="-1" dirty="0" smtClean="0">
                <a:solidFill>
                  <a:srgbClr val="C00000"/>
                </a:solidFill>
                <a:latin typeface="+mj-lt"/>
                <a:cs typeface="Times New Roman" panose="02020603050405020304" pitchFamily="18" charset="0"/>
              </a:rPr>
              <a:t>We should NOT be considering flammable gases or high pressure (large PV stored energy) gas radiators for underground areas (this is an even bigger “fantasy”). </a:t>
            </a:r>
          </a:p>
          <a:p>
            <a:pPr marL="0" indent="0" algn="ctr">
              <a:lnSpc>
                <a:spcPct val="120000"/>
              </a:lnSpc>
              <a:spcBef>
                <a:spcPts val="0"/>
              </a:spcBef>
              <a:buNone/>
            </a:pPr>
            <a:endParaRPr lang="en-GB" sz="2400" b="1" spc="-1" dirty="0">
              <a:solidFill>
                <a:srgbClr val="C00000"/>
              </a:solidFill>
              <a:latin typeface="+mj-lt"/>
              <a:cs typeface="Times New Roman" panose="02020603050405020304" pitchFamily="18" charset="0"/>
            </a:endParaRPr>
          </a:p>
          <a:p>
            <a:pPr marL="0" indent="0" algn="ctr">
              <a:lnSpc>
                <a:spcPct val="120000"/>
              </a:lnSpc>
              <a:spcBef>
                <a:spcPts val="0"/>
              </a:spcBef>
              <a:buNone/>
            </a:pPr>
            <a:r>
              <a:rPr lang="en-GB" sz="2400" b="1" spc="-1" dirty="0" smtClean="0">
                <a:solidFill>
                  <a:schemeClr val="accent6">
                    <a:lumMod val="75000"/>
                  </a:schemeClr>
                </a:solidFill>
                <a:latin typeface="+mj-lt"/>
                <a:cs typeface="Times New Roman" panose="02020603050405020304" pitchFamily="18" charset="0"/>
              </a:rPr>
              <a:t>However in their absence we can blend NOVEC 5100 </a:t>
            </a:r>
          </a:p>
          <a:p>
            <a:pPr marL="0" indent="0" algn="ctr">
              <a:lnSpc>
                <a:spcPct val="120000"/>
              </a:lnSpc>
              <a:spcBef>
                <a:spcPts val="0"/>
              </a:spcBef>
              <a:buNone/>
            </a:pPr>
            <a:r>
              <a:rPr lang="en-GB" sz="2400" b="1" spc="-1" dirty="0" smtClean="0">
                <a:solidFill>
                  <a:schemeClr val="accent4"/>
                </a:solidFill>
                <a:latin typeface="+mj-lt"/>
                <a:cs typeface="Times New Roman" panose="02020603050405020304" pitchFamily="18" charset="0"/>
              </a:rPr>
              <a:t>or even legacy high-order fluorocarbons </a:t>
            </a:r>
          </a:p>
          <a:p>
            <a:pPr marL="0" indent="0" algn="ctr">
              <a:lnSpc>
                <a:spcPct val="120000"/>
              </a:lnSpc>
              <a:spcBef>
                <a:spcPts val="0"/>
              </a:spcBef>
              <a:buNone/>
            </a:pPr>
            <a:r>
              <a:rPr lang="en-GB" sz="2400" b="1" spc="-1" dirty="0" smtClean="0">
                <a:latin typeface="+mj-lt"/>
                <a:cs typeface="Times New Roman" panose="02020603050405020304" pitchFamily="18" charset="0"/>
              </a:rPr>
              <a:t>to reduce gas radiator GWP:</a:t>
            </a:r>
            <a:endParaRPr lang="en-GB" sz="2400" b="1" spc="-1" dirty="0">
              <a:solidFill>
                <a:srgbClr val="C00000"/>
              </a:solidFill>
              <a:latin typeface="+mj-lt"/>
              <a:cs typeface="Times New Roman" panose="02020603050405020304" pitchFamily="18" charset="0"/>
            </a:endParaRPr>
          </a:p>
          <a:p>
            <a:pPr>
              <a:lnSpc>
                <a:spcPct val="120000"/>
              </a:lnSpc>
              <a:spcBef>
                <a:spcPts val="0"/>
              </a:spcBef>
            </a:pPr>
            <a:endParaRPr lang="fr-FR" sz="2400" b="1" dirty="0" smtClean="0">
              <a:solidFill>
                <a:srgbClr val="C00000"/>
              </a:solidFill>
              <a:sym typeface="Wingdings" panose="05000000000000000000" pitchFamily="2" charset="2"/>
            </a:endParaRPr>
          </a:p>
        </p:txBody>
      </p:sp>
      <p:sp>
        <p:nvSpPr>
          <p:cNvPr id="8" name="CustomShape 4"/>
          <p:cNvSpPr/>
          <p:nvPr/>
        </p:nvSpPr>
        <p:spPr>
          <a:xfrm>
            <a:off x="6458040" y="6356520"/>
            <a:ext cx="2056680" cy="3643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pPr>
            <a:fld id="{7D01061F-E3C1-4B78-A297-D1E8F51D5FFF}" type="slidenum">
              <a:rPr lang="en-GB" sz="1200" b="0" strike="noStrike" spc="-1">
                <a:solidFill>
                  <a:srgbClr val="8B8B8B"/>
                </a:solidFill>
                <a:latin typeface="Calibri"/>
                <a:ea typeface="DejaVu Sans"/>
              </a:rPr>
              <a:t>23</a:t>
            </a:fld>
            <a:endParaRPr lang="en-GB" sz="1200" b="0" strike="noStrike" spc="-1">
              <a:latin typeface="Arial"/>
            </a:endParaRPr>
          </a:p>
        </p:txBody>
      </p:sp>
      <p:sp>
        <p:nvSpPr>
          <p:cNvPr id="4" name="ZoneTexte 3"/>
          <p:cNvSpPr txBox="1"/>
          <p:nvPr/>
        </p:nvSpPr>
        <p:spPr>
          <a:xfrm>
            <a:off x="1781822" y="5535850"/>
            <a:ext cx="5794343" cy="1323439"/>
          </a:xfrm>
          <a:prstGeom prst="rect">
            <a:avLst/>
          </a:prstGeom>
          <a:noFill/>
        </p:spPr>
        <p:txBody>
          <a:bodyPr wrap="none" rtlCol="0">
            <a:spAutoFit/>
          </a:bodyPr>
          <a:lstStyle/>
          <a:p>
            <a:r>
              <a:rPr lang="en-GB" b="1" spc="-1" dirty="0">
                <a:solidFill>
                  <a:srgbClr val="C00000"/>
                </a:solidFill>
                <a:cs typeface="Times New Roman" panose="02020603050405020304" pitchFamily="18" charset="0"/>
              </a:rPr>
              <a:t> </a:t>
            </a:r>
            <a:r>
              <a:rPr lang="en-GB" sz="4800" b="1" spc="-1" dirty="0">
                <a:cs typeface="Times New Roman" panose="02020603050405020304" pitchFamily="18" charset="0"/>
              </a:rPr>
              <a:t>But how to blend</a:t>
            </a:r>
            <a:r>
              <a:rPr lang="en-GB" sz="4800" b="1" spc="-1" dirty="0" smtClean="0">
                <a:cs typeface="Times New Roman" panose="02020603050405020304" pitchFamily="18" charset="0"/>
              </a:rPr>
              <a:t>? </a:t>
            </a:r>
          </a:p>
          <a:p>
            <a:pPr algn="r"/>
            <a:r>
              <a:rPr lang="en-GB" sz="1400" b="1" spc="-1" dirty="0" smtClean="0">
                <a:cs typeface="Times New Roman" panose="02020603050405020304" pitchFamily="18" charset="0"/>
              </a:rPr>
              <a:t>(see </a:t>
            </a:r>
            <a:r>
              <a:rPr lang="en-GB" sz="1400" b="1" spc="-1" dirty="0" err="1" smtClean="0">
                <a:cs typeface="Times New Roman" panose="02020603050405020304" pitchFamily="18" charset="0"/>
              </a:rPr>
              <a:t>aslo</a:t>
            </a:r>
            <a:r>
              <a:rPr lang="en-GB" sz="1400" b="1" spc="-1" dirty="0" smtClean="0">
                <a:cs typeface="Times New Roman" panose="02020603050405020304" pitchFamily="18" charset="0"/>
              </a:rPr>
              <a:t> annex)</a:t>
            </a:r>
            <a:endParaRPr lang="en-GB" sz="1400" b="1" spc="-1" dirty="0">
              <a:cs typeface="Times New Roman" panose="02020603050405020304" pitchFamily="18" charset="0"/>
            </a:endParaRPr>
          </a:p>
          <a:p>
            <a:endParaRPr lang="fr-FR" dirty="0"/>
          </a:p>
        </p:txBody>
      </p:sp>
      <p:sp>
        <p:nvSpPr>
          <p:cNvPr id="9" name="CustomShape 2"/>
          <p:cNvSpPr/>
          <p:nvPr/>
        </p:nvSpPr>
        <p:spPr>
          <a:xfrm>
            <a:off x="941492" y="6520900"/>
            <a:ext cx="7428822" cy="337100"/>
          </a:xfrm>
          <a:prstGeom prst="rect">
            <a:avLst/>
          </a:prstGeom>
          <a:noFill/>
          <a:ln>
            <a:noFill/>
          </a:ln>
        </p:spPr>
        <p:style>
          <a:lnRef idx="0">
            <a:scrgbClr r="0" g="0" b="0"/>
          </a:lnRef>
          <a:fillRef idx="0">
            <a:scrgbClr r="0" g="0" b="0"/>
          </a:fillRef>
          <a:effectRef idx="0">
            <a:scrgbClr r="0" g="0" b="0"/>
          </a:effectRef>
          <a:fontRef idx="minor"/>
        </p:style>
        <p:txBody>
          <a:bodyPr wrap="square" lIns="90000" tIns="45000" rIns="90000" bIns="45000">
            <a:spAutoFit/>
          </a:bodyPr>
          <a:lstStyle/>
          <a:p>
            <a:pPr algn="ctr"/>
            <a:r>
              <a:rPr lang="en-US" sz="1600" b="1" dirty="0" smtClean="0"/>
              <a:t>G. Hallewell: </a:t>
            </a:r>
            <a:r>
              <a:rPr lang="en-US" sz="1600" b="1" dirty="0" err="1" smtClean="0"/>
              <a:t>GasRad</a:t>
            </a:r>
            <a:r>
              <a:rPr lang="en-US" sz="1600" b="1" dirty="0" smtClean="0"/>
              <a:t> GWP: ECFA</a:t>
            </a:r>
            <a:r>
              <a:rPr lang="en-US" sz="1600" b="1" dirty="0"/>
              <a:t> </a:t>
            </a:r>
            <a:r>
              <a:rPr lang="en-US" sz="1600" b="1" dirty="0" smtClean="0"/>
              <a:t>TF-4 Meeting May16-17</a:t>
            </a:r>
            <a:r>
              <a:rPr lang="en-US" sz="1600" b="1" baseline="30000" dirty="0" smtClean="0"/>
              <a:t>th</a:t>
            </a:r>
            <a:r>
              <a:rPr lang="en-US" sz="1600" b="1" dirty="0" smtClean="0"/>
              <a:t> 2023</a:t>
            </a:r>
            <a:endParaRPr lang="en-US" sz="1600" b="1" dirty="0"/>
          </a:p>
        </p:txBody>
      </p:sp>
      <p:sp>
        <p:nvSpPr>
          <p:cNvPr id="6" name="Espace réservé du pied de page 5"/>
          <p:cNvSpPr>
            <a:spLocks noGrp="1"/>
          </p:cNvSpPr>
          <p:nvPr>
            <p:ph type="ftr" sz="quarter" idx="11"/>
          </p:nvPr>
        </p:nvSpPr>
        <p:spPr/>
        <p:txBody>
          <a:bodyPr/>
          <a:lstStyle/>
          <a:p>
            <a:pPr>
              <a:defRPr/>
            </a:pPr>
            <a:endParaRPr lang="en-GB"/>
          </a:p>
        </p:txBody>
      </p:sp>
      <p:sp>
        <p:nvSpPr>
          <p:cNvPr id="10" name="Espace réservé du numéro de diapositive 9"/>
          <p:cNvSpPr>
            <a:spLocks noGrp="1"/>
          </p:cNvSpPr>
          <p:nvPr>
            <p:ph type="sldNum" sz="quarter" idx="12"/>
          </p:nvPr>
        </p:nvSpPr>
        <p:spPr/>
        <p:txBody>
          <a:bodyPr/>
          <a:lstStyle/>
          <a:p>
            <a:pPr>
              <a:defRPr/>
            </a:pPr>
            <a:fld id="{75DEEA70-F2A5-4F11-9D2F-52A27AAB522D}" type="slidenum">
              <a:rPr lang="en-GB" smtClean="0"/>
              <a:pPr>
                <a:defRPr/>
              </a:pPr>
              <a:t>23</a:t>
            </a:fld>
            <a:endParaRPr lang="en-GB"/>
          </a:p>
        </p:txBody>
      </p:sp>
    </p:spTree>
    <p:extLst>
      <p:ext uri="{BB962C8B-B14F-4D97-AF65-F5344CB8AC3E}">
        <p14:creationId xmlns:p14="http://schemas.microsoft.com/office/powerpoint/2010/main" val="196632026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5" name="TextShape 1"/>
          <p:cNvSpPr txBox="1"/>
          <p:nvPr/>
        </p:nvSpPr>
        <p:spPr>
          <a:xfrm>
            <a:off x="501805" y="255011"/>
            <a:ext cx="8173484" cy="1204332"/>
          </a:xfrm>
          <a:prstGeom prst="rect">
            <a:avLst/>
          </a:prstGeom>
          <a:noFill/>
          <a:ln w="25560">
            <a:noFill/>
            <a:miter/>
          </a:ln>
        </p:spPr>
        <p:txBody>
          <a:bodyPr lIns="90000" tIns="45000" rIns="90000" bIns="45000" anchor="ctr">
            <a:noAutofit/>
          </a:bodyPr>
          <a:lstStyle/>
          <a:p>
            <a:pPr algn="ctr"/>
            <a:r>
              <a:rPr lang="en-US" sz="2000" b="1" strike="noStrike" spc="-1" dirty="0">
                <a:solidFill>
                  <a:schemeClr val="accent5"/>
                </a:solidFill>
                <a:latin typeface="Arial"/>
                <a:ea typeface="DejaVu Sans"/>
              </a:rPr>
              <a:t>Use </a:t>
            </a:r>
            <a:r>
              <a:rPr lang="en-US" sz="2000" b="1" strike="noStrike" spc="-1" dirty="0" smtClean="0">
                <a:solidFill>
                  <a:schemeClr val="accent5"/>
                </a:solidFill>
                <a:latin typeface="Arial"/>
                <a:ea typeface="DejaVu Sans"/>
              </a:rPr>
              <a:t>speed of </a:t>
            </a:r>
            <a:r>
              <a:rPr lang="en-US" sz="2000" b="1" spc="-1" dirty="0">
                <a:solidFill>
                  <a:schemeClr val="accent5"/>
                </a:solidFill>
              </a:rPr>
              <a:t>sound </a:t>
            </a:r>
            <a:r>
              <a:rPr lang="en-US" sz="2000" b="1" spc="-1" dirty="0" smtClean="0">
                <a:solidFill>
                  <a:schemeClr val="accent5"/>
                </a:solidFill>
              </a:rPr>
              <a:t>measured in real-time</a:t>
            </a:r>
            <a:r>
              <a:rPr lang="en-US" sz="2000" b="1" spc="-1" dirty="0">
                <a:solidFill>
                  <a:schemeClr val="accent5"/>
                </a:solidFill>
                <a:latin typeface="Arial"/>
                <a:ea typeface="DejaVu Sans"/>
              </a:rPr>
              <a:t> </a:t>
            </a:r>
            <a:endParaRPr lang="en-US" sz="2000" b="1" spc="-1" dirty="0" smtClean="0">
              <a:solidFill>
                <a:schemeClr val="accent5"/>
              </a:solidFill>
              <a:latin typeface="Arial"/>
              <a:ea typeface="DejaVu Sans"/>
            </a:endParaRPr>
          </a:p>
          <a:p>
            <a:pPr algn="ctr"/>
            <a:r>
              <a:rPr lang="en-US" sz="2000" b="1" strike="noStrike" spc="-1" dirty="0" smtClean="0">
                <a:solidFill>
                  <a:schemeClr val="accent5"/>
                </a:solidFill>
                <a:latin typeface="Arial"/>
                <a:ea typeface="DejaVu Sans"/>
              </a:rPr>
              <a:t>(traditionally also called “c” by acousticians to confuse things) </a:t>
            </a:r>
          </a:p>
          <a:p>
            <a:pPr algn="ctr"/>
            <a:r>
              <a:rPr lang="en-US" sz="2000" b="1" strike="noStrike" spc="-1" dirty="0" smtClean="0">
                <a:solidFill>
                  <a:schemeClr val="accent5"/>
                </a:solidFill>
                <a:latin typeface="Arial"/>
                <a:ea typeface="DejaVu Sans"/>
              </a:rPr>
              <a:t>to get the molar concentrations of the gas components </a:t>
            </a:r>
            <a:r>
              <a:rPr lang="en-US" sz="2000" b="1" i="1" spc="-1" dirty="0" err="1" smtClean="0">
                <a:solidFill>
                  <a:schemeClr val="accent5"/>
                </a:solidFill>
                <a:latin typeface="Symbol"/>
              </a:rPr>
              <a:t>w</a:t>
            </a:r>
            <a:r>
              <a:rPr lang="en-US" sz="2000" b="1" i="1" spc="-1" baseline="-20000" dirty="0" err="1">
                <a:solidFill>
                  <a:schemeClr val="accent5"/>
                </a:solidFill>
              </a:rPr>
              <a:t>i</a:t>
            </a:r>
            <a:endParaRPr lang="en-US" sz="2000" b="1" strike="noStrike" spc="-1" dirty="0" smtClean="0">
              <a:solidFill>
                <a:schemeClr val="accent5"/>
              </a:solidFill>
              <a:latin typeface="Arial"/>
              <a:ea typeface="DejaVu Sans"/>
            </a:endParaRPr>
          </a:p>
        </p:txBody>
      </p:sp>
      <p:sp>
        <p:nvSpPr>
          <p:cNvPr id="596" name="TextShape 2"/>
          <p:cNvSpPr txBox="1"/>
          <p:nvPr/>
        </p:nvSpPr>
        <p:spPr>
          <a:xfrm>
            <a:off x="209906" y="4382814"/>
            <a:ext cx="8838720" cy="581974"/>
          </a:xfrm>
          <a:prstGeom prst="rect">
            <a:avLst/>
          </a:prstGeom>
          <a:noFill/>
          <a:ln>
            <a:noFill/>
          </a:ln>
        </p:spPr>
        <p:txBody>
          <a:bodyPr lIns="90000" tIns="45000" rIns="90000" bIns="45000">
            <a:noAutofit/>
          </a:bodyPr>
          <a:lstStyle/>
          <a:p>
            <a:pPr marL="360" algn="ctr">
              <a:lnSpc>
                <a:spcPct val="100000"/>
              </a:lnSpc>
              <a:buClr>
                <a:srgbClr val="C00000"/>
              </a:buClr>
            </a:pPr>
            <a:endParaRPr lang="en-US" sz="2000" b="0" strike="noStrike" spc="-1" dirty="0">
              <a:solidFill>
                <a:srgbClr val="000000"/>
              </a:solidFill>
              <a:latin typeface="Arial"/>
            </a:endParaRPr>
          </a:p>
        </p:txBody>
      </p:sp>
      <p:pic>
        <p:nvPicPr>
          <p:cNvPr id="7" name="Image 6"/>
          <p:cNvPicPr>
            <a:picLocks noChangeAspect="1"/>
          </p:cNvPicPr>
          <p:nvPr/>
        </p:nvPicPr>
        <p:blipFill>
          <a:blip r:embed="rId2"/>
          <a:stretch>
            <a:fillRect/>
          </a:stretch>
        </p:blipFill>
        <p:spPr>
          <a:xfrm>
            <a:off x="6025072" y="1401072"/>
            <a:ext cx="1986175" cy="995435"/>
          </a:xfrm>
          <a:prstGeom prst="rect">
            <a:avLst/>
          </a:prstGeom>
        </p:spPr>
      </p:pic>
      <p:sp>
        <p:nvSpPr>
          <p:cNvPr id="8" name="TextShape 1"/>
          <p:cNvSpPr txBox="1"/>
          <p:nvPr/>
        </p:nvSpPr>
        <p:spPr>
          <a:xfrm>
            <a:off x="337662" y="3332134"/>
            <a:ext cx="8368859" cy="1085400"/>
          </a:xfrm>
          <a:prstGeom prst="rect">
            <a:avLst/>
          </a:prstGeom>
          <a:noFill/>
          <a:ln w="25560">
            <a:noFill/>
            <a:miter/>
          </a:ln>
        </p:spPr>
        <p:txBody>
          <a:bodyPr lIns="90000" tIns="45000" rIns="90000" bIns="45000" anchor="ctr">
            <a:noAutofit/>
          </a:bodyPr>
          <a:lstStyle/>
          <a:p>
            <a:pPr algn="ctr"/>
            <a:r>
              <a:rPr lang="en-US" sz="2000" b="1" strike="noStrike" spc="-1" dirty="0" smtClean="0">
                <a:solidFill>
                  <a:schemeClr val="accent6">
                    <a:lumMod val="75000"/>
                  </a:schemeClr>
                </a:solidFill>
                <a:latin typeface="Arial"/>
                <a:ea typeface="DejaVu Sans"/>
              </a:rPr>
              <a:t>Then use </a:t>
            </a:r>
            <a:r>
              <a:rPr lang="en-US" sz="2000" b="1" strike="noStrike" spc="-1" dirty="0" smtClean="0">
                <a:solidFill>
                  <a:schemeClr val="accent6">
                    <a:lumMod val="75000"/>
                  </a:schemeClr>
                </a:solidFill>
                <a:latin typeface="Arial"/>
                <a:ea typeface="DejaVu Sans"/>
              </a:rPr>
              <a:t>standard refractivity </a:t>
            </a:r>
            <a:r>
              <a:rPr lang="en-US" sz="2000" b="1" strike="noStrike" spc="-1" dirty="0">
                <a:solidFill>
                  <a:schemeClr val="accent6">
                    <a:lumMod val="75000"/>
                  </a:schemeClr>
                </a:solidFill>
                <a:latin typeface="Arial"/>
                <a:ea typeface="DejaVu Sans"/>
              </a:rPr>
              <a:t>formula to get from calculated </a:t>
            </a:r>
            <a:r>
              <a:rPr lang="en-US" sz="2000" b="1" i="1" spc="-1" dirty="0" smtClean="0">
                <a:solidFill>
                  <a:schemeClr val="accent6">
                    <a:lumMod val="75000"/>
                  </a:schemeClr>
                </a:solidFill>
                <a:latin typeface="Symbol"/>
              </a:rPr>
              <a:t>w</a:t>
            </a:r>
            <a:r>
              <a:rPr lang="en-US" sz="2000" b="1" i="1" spc="-1" baseline="-20000" dirty="0" smtClean="0">
                <a:solidFill>
                  <a:schemeClr val="accent6">
                    <a:lumMod val="75000"/>
                  </a:schemeClr>
                </a:solidFill>
              </a:rPr>
              <a:t>1,2</a:t>
            </a:r>
            <a:r>
              <a:rPr lang="en-US" sz="2000" b="1" spc="-1" dirty="0" smtClean="0">
                <a:solidFill>
                  <a:schemeClr val="accent6">
                    <a:lumMod val="75000"/>
                  </a:schemeClr>
                </a:solidFill>
              </a:rPr>
              <a:t> </a:t>
            </a:r>
            <a:endParaRPr lang="en-US" sz="2000" b="1" spc="-1" dirty="0" smtClean="0">
              <a:solidFill>
                <a:schemeClr val="accent6">
                  <a:lumMod val="75000"/>
                </a:schemeClr>
              </a:solidFill>
            </a:endParaRPr>
          </a:p>
          <a:p>
            <a:pPr algn="ctr"/>
            <a:endParaRPr lang="en-US" sz="2000" b="1" strike="noStrike" spc="-1" dirty="0">
              <a:solidFill>
                <a:schemeClr val="accent6">
                  <a:lumMod val="75000"/>
                </a:schemeClr>
              </a:solidFill>
              <a:latin typeface="Arial"/>
              <a:ea typeface="DejaVu Sans"/>
            </a:endParaRPr>
          </a:p>
          <a:p>
            <a:pPr algn="ctr"/>
            <a:endParaRPr lang="en-US" sz="2000" b="1" strike="noStrike" spc="-1" dirty="0" smtClean="0">
              <a:solidFill>
                <a:schemeClr val="accent6">
                  <a:lumMod val="75000"/>
                </a:schemeClr>
              </a:solidFill>
              <a:latin typeface="Arial"/>
              <a:ea typeface="DejaVu Sans"/>
            </a:endParaRPr>
          </a:p>
          <a:p>
            <a:pPr algn="ctr"/>
            <a:r>
              <a:rPr lang="en-US" sz="2000" b="1" strike="noStrike" spc="-1" dirty="0" smtClean="0">
                <a:solidFill>
                  <a:schemeClr val="accent6">
                    <a:lumMod val="75000"/>
                  </a:schemeClr>
                </a:solidFill>
                <a:latin typeface="Arial"/>
                <a:ea typeface="DejaVu Sans"/>
              </a:rPr>
              <a:t>to </a:t>
            </a:r>
            <a:r>
              <a:rPr lang="en-US" sz="2000" b="1" strike="noStrike" spc="-1" dirty="0">
                <a:solidFill>
                  <a:schemeClr val="accent6">
                    <a:lumMod val="75000"/>
                  </a:schemeClr>
                </a:solidFill>
                <a:latin typeface="Arial"/>
                <a:ea typeface="DejaVu Sans"/>
              </a:rPr>
              <a:t>refractive index of the radiator gas in </a:t>
            </a:r>
            <a:r>
              <a:rPr lang="en-US" sz="2000" b="1" strike="noStrike" spc="-1" dirty="0" smtClean="0">
                <a:solidFill>
                  <a:schemeClr val="accent6">
                    <a:lumMod val="75000"/>
                  </a:schemeClr>
                </a:solidFill>
                <a:latin typeface="Arial"/>
                <a:ea typeface="DejaVu Sans"/>
              </a:rPr>
              <a:t>real-time </a:t>
            </a:r>
            <a:r>
              <a:rPr lang="en-US" sz="2000" b="1" spc="-1" dirty="0">
                <a:solidFill>
                  <a:schemeClr val="accent6">
                    <a:lumMod val="75000"/>
                  </a:schemeClr>
                </a:solidFill>
              </a:rPr>
              <a:t>along with  standard relativistic expressions to get from n to Cherenkov </a:t>
            </a:r>
            <a:r>
              <a:rPr lang="en-US" sz="2000" b="1" i="1" spc="-1" dirty="0">
                <a:solidFill>
                  <a:schemeClr val="accent6">
                    <a:lumMod val="75000"/>
                  </a:schemeClr>
                </a:solidFill>
                <a:latin typeface="Symbol"/>
              </a:rPr>
              <a:t>g</a:t>
            </a:r>
            <a:r>
              <a:rPr lang="en-US" sz="2000" b="1" spc="-1" dirty="0">
                <a:solidFill>
                  <a:schemeClr val="accent6">
                    <a:lumMod val="75000"/>
                  </a:schemeClr>
                </a:solidFill>
              </a:rPr>
              <a:t> thresholds for different particle species and </a:t>
            </a:r>
            <a:r>
              <a:rPr lang="en-US" sz="2000" b="1" i="1" spc="-1" dirty="0">
                <a:solidFill>
                  <a:schemeClr val="accent6">
                    <a:lumMod val="75000"/>
                  </a:schemeClr>
                </a:solidFill>
                <a:latin typeface="Symbol"/>
              </a:rPr>
              <a:t>b </a:t>
            </a:r>
            <a:r>
              <a:rPr lang="en-US" sz="2000" b="1" i="1" spc="-1" dirty="0">
                <a:solidFill>
                  <a:schemeClr val="accent6">
                    <a:lumMod val="75000"/>
                  </a:schemeClr>
                </a:solidFill>
              </a:rPr>
              <a:t>= 1</a:t>
            </a:r>
            <a:r>
              <a:rPr lang="en-US" sz="2000" b="1" spc="-1" dirty="0">
                <a:solidFill>
                  <a:schemeClr val="accent6">
                    <a:lumMod val="75000"/>
                  </a:schemeClr>
                </a:solidFill>
              </a:rPr>
              <a:t> angle</a:t>
            </a:r>
            <a:endParaRPr lang="en-US" sz="2000" spc="-1" dirty="0">
              <a:solidFill>
                <a:schemeClr val="accent6">
                  <a:lumMod val="75000"/>
                </a:schemeClr>
              </a:solidFill>
            </a:endParaRPr>
          </a:p>
          <a:p>
            <a:pPr algn="ctr"/>
            <a:endParaRPr lang="en-US" sz="2000" b="1" strike="noStrike" spc="-1" dirty="0" smtClean="0">
              <a:solidFill>
                <a:schemeClr val="accent6">
                  <a:lumMod val="75000"/>
                </a:schemeClr>
              </a:solidFill>
              <a:latin typeface="Arial"/>
              <a:ea typeface="DejaVu Sans"/>
            </a:endParaRPr>
          </a:p>
          <a:p>
            <a:pPr algn="ctr"/>
            <a:endParaRPr lang="en-US" sz="1400" spc="-1" dirty="0"/>
          </a:p>
          <a:p>
            <a:pPr algn="ctr">
              <a:lnSpc>
                <a:spcPct val="90000"/>
              </a:lnSpc>
            </a:pPr>
            <a:endParaRPr lang="en-US" sz="2000" b="0" strike="noStrike" spc="-1" dirty="0">
              <a:solidFill>
                <a:schemeClr val="accent6">
                  <a:lumMod val="75000"/>
                </a:schemeClr>
              </a:solidFill>
              <a:latin typeface="Arial"/>
            </a:endParaRPr>
          </a:p>
        </p:txBody>
      </p:sp>
      <p:sp>
        <p:nvSpPr>
          <p:cNvPr id="9" name="TextShape 2"/>
          <p:cNvSpPr txBox="1"/>
          <p:nvPr/>
        </p:nvSpPr>
        <p:spPr>
          <a:xfrm>
            <a:off x="209906" y="4508711"/>
            <a:ext cx="8838720" cy="904574"/>
          </a:xfrm>
          <a:prstGeom prst="rect">
            <a:avLst/>
          </a:prstGeom>
          <a:noFill/>
          <a:ln>
            <a:noFill/>
          </a:ln>
        </p:spPr>
        <p:txBody>
          <a:bodyPr lIns="90000" tIns="45000" rIns="90000" bIns="45000">
            <a:noAutofit/>
          </a:bodyPr>
          <a:lstStyle/>
          <a:p>
            <a:pPr marL="360" algn="ctr">
              <a:lnSpc>
                <a:spcPct val="100000"/>
              </a:lnSpc>
              <a:buClr>
                <a:srgbClr val="548235"/>
              </a:buClr>
            </a:pPr>
            <a:r>
              <a:rPr lang="en-US" sz="2000" b="1" spc="-1" dirty="0">
                <a:latin typeface="Arial"/>
                <a:ea typeface="DejaVu Sans"/>
              </a:rPr>
              <a:t>R</a:t>
            </a:r>
            <a:r>
              <a:rPr lang="en-US" sz="2000" b="1" strike="noStrike" spc="-1" dirty="0" smtClean="0">
                <a:latin typeface="Arial"/>
                <a:ea typeface="DejaVu Sans"/>
              </a:rPr>
              <a:t>eal-time </a:t>
            </a:r>
            <a:r>
              <a:rPr lang="en-US" sz="2000" b="1" strike="noStrike" spc="-1" dirty="0">
                <a:latin typeface="Arial"/>
                <a:ea typeface="DejaVu Sans"/>
              </a:rPr>
              <a:t>measurement of </a:t>
            </a:r>
            <a:r>
              <a:rPr lang="en-US" sz="2000" b="1" i="1" strike="noStrike" spc="-1" dirty="0" smtClean="0">
                <a:latin typeface="Arial"/>
                <a:ea typeface="DejaVu Sans"/>
              </a:rPr>
              <a:t>speed </a:t>
            </a:r>
            <a:r>
              <a:rPr lang="en-US" sz="2000" b="1" i="1" strike="noStrike" spc="-1" dirty="0">
                <a:latin typeface="Arial"/>
                <a:ea typeface="DejaVu Sans"/>
              </a:rPr>
              <a:t>of sound </a:t>
            </a:r>
            <a:r>
              <a:rPr lang="en-US" sz="2000" b="1" i="1" strike="noStrike" spc="-1" dirty="0" smtClean="0">
                <a:latin typeface="Arial"/>
                <a:ea typeface="DejaVu Sans"/>
              </a:rPr>
              <a:t>c </a:t>
            </a:r>
            <a:r>
              <a:rPr lang="en-US" sz="2000" b="1" strike="noStrike" spc="-1" dirty="0" smtClean="0">
                <a:latin typeface="Arial"/>
                <a:ea typeface="DejaVu Sans"/>
              </a:rPr>
              <a:t>takes </a:t>
            </a:r>
            <a:r>
              <a:rPr lang="en-US" sz="2000" b="1" strike="noStrike" spc="-1" dirty="0">
                <a:latin typeface="Arial"/>
                <a:ea typeface="DejaVu Sans"/>
              </a:rPr>
              <a:t>us via the relative concentrations of the </a:t>
            </a:r>
            <a:r>
              <a:rPr lang="en-US" sz="2000" b="1" strike="noStrike" spc="-1" dirty="0" smtClean="0">
                <a:latin typeface="Arial"/>
                <a:ea typeface="DejaVu Sans"/>
              </a:rPr>
              <a:t>components to the </a:t>
            </a:r>
            <a:r>
              <a:rPr lang="en-US" sz="2000" b="1" i="1" strike="noStrike" spc="-1" dirty="0">
                <a:latin typeface="Arial"/>
                <a:ea typeface="DejaVu Sans"/>
              </a:rPr>
              <a:t>speed of </a:t>
            </a:r>
            <a:r>
              <a:rPr lang="en-US" sz="2000" b="1" i="1" strike="noStrike" spc="-1" dirty="0" smtClean="0">
                <a:latin typeface="Arial"/>
                <a:ea typeface="DejaVu Sans"/>
              </a:rPr>
              <a:t>light </a:t>
            </a:r>
            <a:r>
              <a:rPr lang="en-US" sz="2000" b="1" i="1" strike="noStrike" spc="-1" dirty="0" smtClean="0">
                <a:latin typeface="Symbol" panose="05050102010706020507" pitchFamily="18" charset="2"/>
                <a:ea typeface="DejaVu Sans"/>
              </a:rPr>
              <a:t>b</a:t>
            </a:r>
            <a:r>
              <a:rPr lang="en-US" sz="2000" b="1" i="1" strike="noStrike" spc="-1" dirty="0" smtClean="0">
                <a:latin typeface="Arial"/>
                <a:ea typeface="DejaVu Sans"/>
              </a:rPr>
              <a:t> </a:t>
            </a:r>
            <a:r>
              <a:rPr lang="en-US" sz="2000" b="1" i="1" strike="noStrike" spc="-1" dirty="0" smtClean="0">
                <a:latin typeface="Arial"/>
                <a:ea typeface="DejaVu Sans"/>
              </a:rPr>
              <a:t> </a:t>
            </a:r>
            <a:r>
              <a:rPr lang="en-US" sz="2000" b="1" strike="noStrike" spc="-1" dirty="0" smtClean="0">
                <a:latin typeface="Arial"/>
                <a:ea typeface="DejaVu Sans"/>
              </a:rPr>
              <a:t>in </a:t>
            </a:r>
            <a:r>
              <a:rPr lang="en-US" sz="2000" b="1" strike="noStrike" spc="-1" dirty="0" smtClean="0">
                <a:latin typeface="Arial"/>
                <a:ea typeface="DejaVu Sans"/>
              </a:rPr>
              <a:t>the radiator </a:t>
            </a:r>
            <a:r>
              <a:rPr lang="en-US" sz="2000" b="1" strike="noStrike" spc="-1" dirty="0" smtClean="0">
                <a:latin typeface="Arial"/>
                <a:ea typeface="DejaVu Sans"/>
              </a:rPr>
              <a:t>gas (see annex for algorithms used)</a:t>
            </a:r>
            <a:endParaRPr lang="en-US" sz="2000" b="0" strike="noStrike" spc="-1" dirty="0">
              <a:latin typeface="Arial"/>
            </a:endParaRPr>
          </a:p>
        </p:txBody>
      </p:sp>
      <p:sp>
        <p:nvSpPr>
          <p:cNvPr id="2" name="Ellipse 1"/>
          <p:cNvSpPr/>
          <p:nvPr/>
        </p:nvSpPr>
        <p:spPr>
          <a:xfrm>
            <a:off x="7150634" y="2065666"/>
            <a:ext cx="297712" cy="330841"/>
          </a:xfrm>
          <a:prstGeom prst="ellipse">
            <a:avLst/>
          </a:prstGeom>
          <a:noFill/>
          <a:ln w="34925">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1" name="Image 10"/>
          <p:cNvPicPr>
            <a:picLocks noChangeAspect="1"/>
          </p:cNvPicPr>
          <p:nvPr/>
        </p:nvPicPr>
        <p:blipFill rotWithShape="1">
          <a:blip r:embed="rId3"/>
          <a:srcRect l="18226" t="16580" r="27145" b="18065"/>
          <a:stretch/>
        </p:blipFill>
        <p:spPr>
          <a:xfrm>
            <a:off x="658552" y="1527990"/>
            <a:ext cx="1324304" cy="794029"/>
          </a:xfrm>
          <a:prstGeom prst="rect">
            <a:avLst/>
          </a:prstGeom>
        </p:spPr>
      </p:pic>
      <p:pic>
        <p:nvPicPr>
          <p:cNvPr id="12" name="Image 11"/>
          <p:cNvPicPr>
            <a:picLocks noChangeAspect="1"/>
          </p:cNvPicPr>
          <p:nvPr/>
        </p:nvPicPr>
        <p:blipFill rotWithShape="1">
          <a:blip r:embed="rId4"/>
          <a:srcRect l="14512" r="10011"/>
          <a:stretch/>
        </p:blipFill>
        <p:spPr>
          <a:xfrm>
            <a:off x="1982856" y="1591707"/>
            <a:ext cx="2375338" cy="839520"/>
          </a:xfrm>
          <a:prstGeom prst="rect">
            <a:avLst/>
          </a:prstGeom>
        </p:spPr>
      </p:pic>
      <p:pic>
        <p:nvPicPr>
          <p:cNvPr id="13" name="Image 12"/>
          <p:cNvPicPr>
            <a:picLocks noChangeAspect="1"/>
          </p:cNvPicPr>
          <p:nvPr/>
        </p:nvPicPr>
        <p:blipFill rotWithShape="1">
          <a:blip r:embed="rId5"/>
          <a:srcRect l="10703" t="750" r="9271" b="-475"/>
          <a:stretch/>
        </p:blipFill>
        <p:spPr>
          <a:xfrm>
            <a:off x="4522092" y="1660782"/>
            <a:ext cx="1502980" cy="735725"/>
          </a:xfrm>
          <a:prstGeom prst="rect">
            <a:avLst/>
          </a:prstGeom>
        </p:spPr>
      </p:pic>
      <p:sp>
        <p:nvSpPr>
          <p:cNvPr id="3" name="Rectangle 2"/>
          <p:cNvSpPr/>
          <p:nvPr/>
        </p:nvSpPr>
        <p:spPr>
          <a:xfrm>
            <a:off x="2579688" y="3655924"/>
            <a:ext cx="4572000" cy="369332"/>
          </a:xfrm>
          <a:prstGeom prst="rect">
            <a:avLst/>
          </a:prstGeom>
        </p:spPr>
        <p:txBody>
          <a:bodyPr>
            <a:spAutoFit/>
          </a:bodyPr>
          <a:lstStyle/>
          <a:p>
            <a:pPr algn="ctr"/>
            <a:endParaRPr lang="en-US" spc="-1" dirty="0">
              <a:solidFill>
                <a:schemeClr val="accent6">
                  <a:lumMod val="75000"/>
                </a:schemeClr>
              </a:solidFill>
            </a:endParaRPr>
          </a:p>
        </p:txBody>
      </p:sp>
      <p:sp>
        <p:nvSpPr>
          <p:cNvPr id="15" name="CustomShape 4"/>
          <p:cNvSpPr/>
          <p:nvPr/>
        </p:nvSpPr>
        <p:spPr>
          <a:xfrm>
            <a:off x="6458040" y="6356520"/>
            <a:ext cx="2056680" cy="3643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pPr>
            <a:fld id="{7D01061F-E3C1-4B78-A297-D1E8F51D5FFF}" type="slidenum">
              <a:rPr lang="en-GB" sz="1200" b="0" strike="noStrike" spc="-1">
                <a:solidFill>
                  <a:srgbClr val="8B8B8B"/>
                </a:solidFill>
                <a:latin typeface="Calibri"/>
                <a:ea typeface="DejaVu Sans"/>
              </a:rPr>
              <a:t>24</a:t>
            </a:fld>
            <a:endParaRPr lang="en-GB" sz="1200" b="0" strike="noStrike" spc="-1" dirty="0">
              <a:latin typeface="Arial"/>
            </a:endParaRPr>
          </a:p>
        </p:txBody>
      </p:sp>
      <p:sp>
        <p:nvSpPr>
          <p:cNvPr id="17" name="CustomShape 2"/>
          <p:cNvSpPr/>
          <p:nvPr/>
        </p:nvSpPr>
        <p:spPr>
          <a:xfrm>
            <a:off x="888423" y="6520900"/>
            <a:ext cx="7428822" cy="337100"/>
          </a:xfrm>
          <a:prstGeom prst="rect">
            <a:avLst/>
          </a:prstGeom>
          <a:noFill/>
          <a:ln>
            <a:noFill/>
          </a:ln>
        </p:spPr>
        <p:style>
          <a:lnRef idx="0">
            <a:scrgbClr r="0" g="0" b="0"/>
          </a:lnRef>
          <a:fillRef idx="0">
            <a:scrgbClr r="0" g="0" b="0"/>
          </a:fillRef>
          <a:effectRef idx="0">
            <a:scrgbClr r="0" g="0" b="0"/>
          </a:effectRef>
          <a:fontRef idx="minor"/>
        </p:style>
        <p:txBody>
          <a:bodyPr wrap="square" lIns="90000" tIns="45000" rIns="90000" bIns="45000">
            <a:spAutoFit/>
          </a:bodyPr>
          <a:lstStyle/>
          <a:p>
            <a:pPr algn="ctr"/>
            <a:r>
              <a:rPr lang="en-US" sz="1600" b="1" dirty="0" smtClean="0"/>
              <a:t>G. Hallewell: </a:t>
            </a:r>
            <a:r>
              <a:rPr lang="en-US" sz="1600" b="1" dirty="0" err="1" smtClean="0"/>
              <a:t>GasRad</a:t>
            </a:r>
            <a:r>
              <a:rPr lang="en-US" sz="1600" b="1" dirty="0" smtClean="0"/>
              <a:t> GWP: ECFA</a:t>
            </a:r>
            <a:r>
              <a:rPr lang="en-US" sz="1600" b="1" dirty="0"/>
              <a:t> </a:t>
            </a:r>
            <a:r>
              <a:rPr lang="en-US" sz="1600" b="1" dirty="0" smtClean="0"/>
              <a:t>TF-4 Meeting May16-17</a:t>
            </a:r>
            <a:r>
              <a:rPr lang="en-US" sz="1600" b="1" baseline="30000" dirty="0" smtClean="0"/>
              <a:t>th</a:t>
            </a:r>
            <a:r>
              <a:rPr lang="en-US" sz="1600" b="1" dirty="0" smtClean="0"/>
              <a:t> 2023</a:t>
            </a:r>
            <a:endParaRPr lang="en-US" sz="1600" b="1" dirty="0"/>
          </a:p>
        </p:txBody>
      </p:sp>
      <mc:AlternateContent xmlns:mc="http://schemas.openxmlformats.org/markup-compatibility/2006">
        <mc:Choice xmlns:a14="http://schemas.microsoft.com/office/drawing/2010/main" Requires="a14">
          <p:sp>
            <p:nvSpPr>
              <p:cNvPr id="18" name="Rectangle 1"/>
              <p:cNvSpPr>
                <a:spLocks noChangeArrowheads="1"/>
              </p:cNvSpPr>
              <p:nvPr/>
            </p:nvSpPr>
            <p:spPr bwMode="auto">
              <a:xfrm>
                <a:off x="2331555" y="2880745"/>
                <a:ext cx="4228733" cy="727059"/>
              </a:xfrm>
              <a:prstGeom prst="rect">
                <a:avLst/>
              </a:prstGeom>
              <a:noFill/>
              <a:ln>
                <a:noFill/>
              </a:ln>
              <a:effectLst/>
              <a:extLst>
                <a:ext uri="{909E8E84-426E-40DD-AFC4-6F175D3DCCD1}">
                  <a14:hiddenFill>
                    <a:solidFill>
                      <a:schemeClr val="accent1"/>
                    </a:solidFill>
                  </a14:hiddenFill>
                </a:ext>
                <a:ext uri="{91240B29-F687-4F45-9708-019B960494DF}">
                  <a14:hiddenLine w="9525">
                    <a:solidFill>
                      <a:schemeClr val="tx1"/>
                    </a:solidFill>
                    <a:miter lim="800000"/>
                    <a:headEnd/>
                    <a:tailEnd/>
                  </a14:hiddenLine>
                </a:ext>
                <a:ext uri="{AF507438-7753-43E0-B8FC-AC1667EBCBE1}">
                  <a14:hiddenEffects>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50813"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lvl="0" indent="0"/>
                <a14:m>
                  <m:oMath xmlns:m="http://schemas.openxmlformats.org/officeDocument/2006/math">
                    <m:r>
                      <m:rPr>
                        <m:nor/>
                      </m:rPr>
                      <a:rPr lang="en-GB" altLang="en-US" sz="2400" b="1" i="1">
                        <a:solidFill>
                          <a:srgbClr val="7030A0"/>
                        </a:solidFill>
                        <a:latin typeface="Cambria Math" panose="02040503050406030204" pitchFamily="18" charset="0"/>
                        <a:ea typeface="Times New Roman" panose="02020603050405020304" pitchFamily="18" charset="0"/>
                      </a:rPr>
                      <m:t>(</m:t>
                    </m:r>
                    <m:r>
                      <m:rPr>
                        <m:nor/>
                      </m:rPr>
                      <a:rPr lang="en-GB" altLang="en-US" sz="2400" b="1" i="1">
                        <a:solidFill>
                          <a:srgbClr val="7030A0"/>
                        </a:solidFill>
                        <a:latin typeface="Cambria Math" panose="02040503050406030204" pitchFamily="18" charset="0"/>
                        <a:ea typeface="Times New Roman" panose="02020603050405020304" pitchFamily="18" charset="0"/>
                      </a:rPr>
                      <m:t>n</m:t>
                    </m:r>
                    <m:r>
                      <m:rPr>
                        <m:nor/>
                      </m:rPr>
                      <a:rPr lang="en-GB" altLang="en-US" sz="2400" b="1" i="1">
                        <a:solidFill>
                          <a:srgbClr val="7030A0"/>
                        </a:solidFill>
                        <a:latin typeface="Cambria Math" panose="02040503050406030204" pitchFamily="18" charset="0"/>
                        <a:ea typeface="Times New Roman" panose="02020603050405020304" pitchFamily="18" charset="0"/>
                      </a:rPr>
                      <m:t>−1)</m:t>
                    </m:r>
                    <m:r>
                      <a:rPr lang="en-GB" altLang="en-US" sz="2400" b="1" i="1" baseline="-25000" smtClean="0">
                        <a:solidFill>
                          <a:srgbClr val="7030A0"/>
                        </a:solidFill>
                        <a:latin typeface="Cambria Math" panose="02040503050406030204" pitchFamily="18" charset="0"/>
                        <a:ea typeface="Times New Roman" panose="02020603050405020304" pitchFamily="18" charset="0"/>
                      </a:rPr>
                      <m:t>𝒓𝒂𝒅</m:t>
                    </m:r>
                    <m:r>
                      <a:rPr lang="en-GB" altLang="en-US" sz="2400" b="1" i="1" smtClean="0">
                        <a:solidFill>
                          <a:srgbClr val="7030A0"/>
                        </a:solidFill>
                        <a:latin typeface="Cambria Math" panose="02040503050406030204" pitchFamily="18" charset="0"/>
                        <a:ea typeface="Times New Roman" panose="02020603050405020304" pitchFamily="18" charset="0"/>
                      </a:rPr>
                      <m:t> </m:t>
                    </m:r>
                    <m:r>
                      <a:rPr lang="pt-BR" altLang="en-US" sz="2400" b="1" i="1">
                        <a:solidFill>
                          <a:srgbClr val="7030A0"/>
                        </a:solidFill>
                        <a:latin typeface="Cambria Math" panose="02040503050406030204" pitchFamily="18" charset="0"/>
                        <a:ea typeface="Times New Roman" panose="02020603050405020304" pitchFamily="18" charset="0"/>
                      </a:rPr>
                      <m:t>=</m:t>
                    </m:r>
                    <m:nary>
                      <m:naryPr>
                        <m:chr m:val="∑"/>
                        <m:ctrlPr>
                          <a:rPr lang="pt-BR" altLang="en-US" sz="2400" b="1" i="1" smtClean="0">
                            <a:solidFill>
                              <a:srgbClr val="7030A0"/>
                            </a:solidFill>
                            <a:latin typeface="Cambria Math" panose="02040503050406030204" pitchFamily="18" charset="0"/>
                            <a:ea typeface="Times New Roman" panose="02020603050405020304" pitchFamily="18" charset="0"/>
                          </a:rPr>
                        </m:ctrlPr>
                      </m:naryPr>
                      <m:sub>
                        <m:r>
                          <m:rPr>
                            <m:brk m:alnAt="23"/>
                          </m:rPr>
                          <a:rPr lang="en-GB" altLang="en-US" sz="2400" b="1" i="1">
                            <a:solidFill>
                              <a:srgbClr val="7030A0"/>
                            </a:solidFill>
                            <a:latin typeface="Cambria Math" panose="02040503050406030204" pitchFamily="18" charset="0"/>
                            <a:ea typeface="Times New Roman" panose="02020603050405020304" pitchFamily="18" charset="0"/>
                          </a:rPr>
                          <m:t>𝒊</m:t>
                        </m:r>
                      </m:sub>
                      <m:sup/>
                      <m:e>
                        <m:sSup>
                          <m:sSupPr>
                            <m:ctrlPr>
                              <a:rPr lang="pt-BR" altLang="en-US" sz="2400" b="1" i="1">
                                <a:solidFill>
                                  <a:srgbClr val="7030A0"/>
                                </a:solidFill>
                                <a:latin typeface="Cambria Math" panose="02040503050406030204" pitchFamily="18" charset="0"/>
                                <a:ea typeface="Times New Roman" panose="02020603050405020304" pitchFamily="18" charset="0"/>
                              </a:rPr>
                            </m:ctrlPr>
                          </m:sSupPr>
                          <m:e>
                            <m:r>
                              <a:rPr lang="en-GB" altLang="en-US" sz="2400" b="1" i="1">
                                <a:solidFill>
                                  <a:srgbClr val="7030A0"/>
                                </a:solidFill>
                                <a:latin typeface="Cambria Math" panose="02040503050406030204" pitchFamily="18" charset="0"/>
                                <a:ea typeface="Times New Roman" panose="02020603050405020304" pitchFamily="18" charset="0"/>
                              </a:rPr>
                              <m:t>(</m:t>
                            </m:r>
                            <m:r>
                              <a:rPr lang="en-GB" altLang="en-US" sz="2400" b="1" i="1">
                                <a:solidFill>
                                  <a:srgbClr val="7030A0"/>
                                </a:solidFill>
                                <a:latin typeface="Cambria Math" panose="02040503050406030204" pitchFamily="18" charset="0"/>
                                <a:ea typeface="Times New Roman" panose="02020603050405020304" pitchFamily="18" charset="0"/>
                              </a:rPr>
                              <m:t>𝒘𝒊</m:t>
                            </m:r>
                            <m:r>
                              <a:rPr lang="en-GB" altLang="en-US" sz="2400" b="1" i="1">
                                <a:solidFill>
                                  <a:srgbClr val="7030A0"/>
                                </a:solidFill>
                                <a:latin typeface="Cambria Math" panose="02040503050406030204" pitchFamily="18" charset="0"/>
                                <a:ea typeface="Times New Roman" panose="02020603050405020304" pitchFamily="18" charset="0"/>
                              </a:rPr>
                              <m:t>.</m:t>
                            </m:r>
                            <m:r>
                              <m:rPr>
                                <m:nor/>
                              </m:rPr>
                              <a:rPr lang="en-GB" altLang="en-US" sz="2400" b="1" i="1" smtClean="0">
                                <a:solidFill>
                                  <a:srgbClr val="7030A0"/>
                                </a:solidFill>
                                <a:latin typeface="Cambria Math" panose="02040503050406030204" pitchFamily="18" charset="0"/>
                                <a:ea typeface="Times New Roman" panose="02020603050405020304" pitchFamily="18" charset="0"/>
                              </a:rPr>
                              <m:t>(</m:t>
                            </m:r>
                            <m:r>
                              <m:rPr>
                                <m:nor/>
                              </m:rPr>
                              <a:rPr lang="en-GB" altLang="en-US" sz="2400" b="1" i="1" smtClean="0">
                                <a:solidFill>
                                  <a:srgbClr val="7030A0"/>
                                </a:solidFill>
                                <a:latin typeface="Cambria Math" panose="02040503050406030204" pitchFamily="18" charset="0"/>
                                <a:ea typeface="Times New Roman" panose="02020603050405020304" pitchFamily="18" charset="0"/>
                              </a:rPr>
                              <m:t>n</m:t>
                            </m:r>
                            <m:r>
                              <m:rPr>
                                <m:nor/>
                              </m:rPr>
                              <a:rPr lang="en-GB" altLang="en-US" sz="2400" b="1" i="1" smtClean="0">
                                <a:solidFill>
                                  <a:srgbClr val="7030A0"/>
                                </a:solidFill>
                                <a:latin typeface="Cambria Math" panose="02040503050406030204" pitchFamily="18" charset="0"/>
                                <a:ea typeface="Times New Roman" panose="02020603050405020304" pitchFamily="18" charset="0"/>
                              </a:rPr>
                              <m:t>−1)</m:t>
                            </m:r>
                            <m:r>
                              <a:rPr lang="en-GB" altLang="en-US" sz="2400" b="1" i="1" baseline="-25000">
                                <a:solidFill>
                                  <a:srgbClr val="7030A0"/>
                                </a:solidFill>
                                <a:latin typeface="Cambria Math" panose="02040503050406030204" pitchFamily="18" charset="0"/>
                                <a:ea typeface="Times New Roman" panose="02020603050405020304" pitchFamily="18" charset="0"/>
                              </a:rPr>
                              <m:t>𝒊</m:t>
                            </m:r>
                          </m:e>
                          <m:sup/>
                        </m:sSup>
                      </m:e>
                    </m:nary>
                  </m:oMath>
                </a14:m>
                <a:r>
                  <a:rPr lang="en-US" altLang="en-US" sz="2400" b="1" dirty="0">
                    <a:solidFill>
                      <a:srgbClr val="7030A0"/>
                    </a:solidFill>
                    <a:ea typeface="Times New Roman" panose="02020603050405020304" pitchFamily="18" charset="0"/>
                  </a:rPr>
                  <a:t>)</a:t>
                </a:r>
                <a:r>
                  <a:rPr kumimoji="0" lang="en-US" altLang="en-US" sz="1400" b="0" i="0" u="none" strike="noStrike" cap="none" normalizeH="0" baseline="0" dirty="0" smtClean="0">
                    <a:ln>
                      <a:noFill/>
                    </a:ln>
                    <a:solidFill>
                      <a:srgbClr val="7030A0"/>
                    </a:solidFill>
                    <a:effectLst/>
                    <a:ea typeface="Times New Roman" panose="02020603050405020304" pitchFamily="18" charset="0"/>
                  </a:rPr>
                  <a:t>	</a:t>
                </a:r>
                <a:r>
                  <a:rPr kumimoji="0" lang="en-US" altLang="en-US" sz="1400" b="0" i="0" u="none" strike="noStrike" cap="none" normalizeH="0" baseline="0" dirty="0" smtClean="0">
                    <a:ln>
                      <a:noFill/>
                    </a:ln>
                    <a:solidFill>
                      <a:schemeClr val="tx1"/>
                    </a:solidFill>
                    <a:effectLst/>
                    <a:ea typeface="Times New Roman" panose="02020603050405020304" pitchFamily="18" charset="0"/>
                  </a:rPr>
                  <a:t>                                         </a:t>
                </a:r>
                <a:endParaRPr kumimoji="0" lang="en-GB" altLang="en-US" sz="1400" b="0" i="0" u="none" strike="noStrike" cap="none" normalizeH="0" baseline="0" dirty="0" smtClean="0">
                  <a:ln>
                    <a:noFill/>
                  </a:ln>
                  <a:solidFill>
                    <a:schemeClr val="tx1"/>
                  </a:solidFill>
                  <a:effectLst/>
                </a:endParaRPr>
              </a:p>
            </p:txBody>
          </p:sp>
        </mc:Choice>
        <mc:Fallback>
          <p:sp>
            <p:nvSpPr>
              <p:cNvPr id="18" name="Rectangle 1"/>
              <p:cNvSpPr>
                <a:spLocks noRot="1" noChangeAspect="1" noMove="1" noResize="1" noEditPoints="1" noAdjustHandles="1" noChangeArrowheads="1" noChangeShapeType="1" noTextEdit="1"/>
              </p:cNvSpPr>
              <p:nvPr/>
            </p:nvSpPr>
            <p:spPr bwMode="auto">
              <a:xfrm>
                <a:off x="2331555" y="2880745"/>
                <a:ext cx="4228733" cy="727059"/>
              </a:xfrm>
              <a:prstGeom prst="rect">
                <a:avLst/>
              </a:prstGeom>
              <a:blipFill>
                <a:blip r:embed="rId6"/>
                <a:stretch>
                  <a:fillRect/>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fr-FR">
                    <a:noFill/>
                  </a:rPr>
                  <a:t> </a:t>
                </a:r>
              </a:p>
            </p:txBody>
          </p:sp>
        </mc:Fallback>
      </mc:AlternateContent>
    </p:spTree>
    <p:extLst>
      <p:ext uri="{BB962C8B-B14F-4D97-AF65-F5344CB8AC3E}">
        <p14:creationId xmlns:p14="http://schemas.microsoft.com/office/powerpoint/2010/main" val="1118234751"/>
      </p:ext>
    </p:extLst>
  </p:cSld>
  <p:clrMapOvr>
    <a:masterClrMapping/>
  </p:clrMapOvr>
  <mc:AlternateContent xmlns:mc="http://schemas.openxmlformats.org/markup-compatibility/2006" xmlns:p14="http://schemas.microsoft.com/office/powerpoint/2010/main">
    <mc:Choice Requires="p14">
      <p:transition spd="slow" p14:dur="2000"/>
    </mc:Choice>
    <mc:Fallback xmlns="" xmlns:p15="http://schemas.microsoft.com/office/powerpoint/2012/main">
      <p:transition spd="slow"/>
    </mc:Fallback>
  </mc:AlternateContent>
  <p:timing>
    <p:tnLst>
      <p:par>
        <p:cTn id="1" dur="indefinite" restart="never" nodeType="tmRoot">
          <p:childTnLst>
            <p:seq>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2" presetClass="entr" presetSubtype="2" fill="hold" grpId="0" nodeType="clickEffect">
                                  <p:stCondLst>
                                    <p:cond delay="0"/>
                                  </p:stCondLst>
                                  <p:childTnLst>
                                    <p:set>
                                      <p:cBhvr>
                                        <p:cTn id="14" dur="1" fill="hold">
                                          <p:stCondLst>
                                            <p:cond delay="0"/>
                                          </p:stCondLst>
                                        </p:cTn>
                                        <p:tgtEl>
                                          <p:spTgt spid="18"/>
                                        </p:tgtEl>
                                        <p:attrNameLst>
                                          <p:attrName>style.visibility</p:attrName>
                                        </p:attrNameLst>
                                      </p:cBhvr>
                                      <p:to>
                                        <p:strVal val="visible"/>
                                      </p:to>
                                    </p:set>
                                    <p:anim calcmode="lin" valueType="num">
                                      <p:cBhvr additive="base">
                                        <p:cTn id="15" dur="500" fill="hold"/>
                                        <p:tgtEl>
                                          <p:spTgt spid="18"/>
                                        </p:tgtEl>
                                        <p:attrNameLst>
                                          <p:attrName>ppt_x</p:attrName>
                                        </p:attrNameLst>
                                      </p:cBhvr>
                                      <p:tavLst>
                                        <p:tav tm="0">
                                          <p:val>
                                            <p:strVal val="1+#ppt_w/2"/>
                                          </p:val>
                                        </p:tav>
                                        <p:tav tm="100000">
                                          <p:val>
                                            <p:strVal val="#ppt_x"/>
                                          </p:val>
                                        </p:tav>
                                      </p:tavLst>
                                    </p:anim>
                                    <p:anim calcmode="lin" valueType="num">
                                      <p:cBhvr additive="base">
                                        <p:cTn id="16" dur="500" fill="hold"/>
                                        <p:tgtEl>
                                          <p:spTgt spid="18"/>
                                        </p:tgtEl>
                                        <p:attrNameLst>
                                          <p:attrName>ppt_y</p:attrName>
                                        </p:attrNameLst>
                                      </p:cBhvr>
                                      <p:tavLst>
                                        <p:tav tm="0">
                                          <p:val>
                                            <p:strVal val="#ppt_y"/>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8">
                                            <p:txEl>
                                              <p:pRg st="3" end="3"/>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nodePh="1">
                                  <p:stCondLst>
                                    <p:cond delay="0"/>
                                  </p:stCondLst>
                                  <p:endCondLst>
                                    <p:cond evt="begin" delay="0">
                                      <p:tn val="23"/>
                                    </p:cond>
                                  </p:endCondLst>
                                  <p:childTnLst>
                                    <p:set>
                                      <p:cBhvr>
                                        <p:cTn id="24" dur="1" fill="hold">
                                          <p:stCondLst>
                                            <p:cond delay="0"/>
                                          </p:stCondLst>
                                        </p:cTn>
                                        <p:tgtEl>
                                          <p:spTgt spid="596"/>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6" grpId="0"/>
      <p:bldP spid="9" grpId="0"/>
      <p:bldP spid="2" grpId="0" animBg="1"/>
      <p:bldP spid="18"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59" name="Espace réservé du contenu 4"/>
          <p:cNvGraphicFramePr/>
          <p:nvPr>
            <p:extLst>
              <p:ext uri="{D42A27DB-BD31-4B8C-83A1-F6EECF244321}">
                <p14:modId xmlns:p14="http://schemas.microsoft.com/office/powerpoint/2010/main" val="3591718878"/>
              </p:ext>
            </p:extLst>
          </p:nvPr>
        </p:nvGraphicFramePr>
        <p:xfrm>
          <a:off x="152280" y="1240920"/>
          <a:ext cx="8686440" cy="4896720"/>
        </p:xfrm>
        <a:graphic>
          <a:graphicData uri="http://schemas.openxmlformats.org/drawingml/2006/chart">
            <c:chart xmlns:c="http://schemas.openxmlformats.org/drawingml/2006/chart" xmlns:r="http://schemas.openxmlformats.org/officeDocument/2006/relationships" r:id="rId3"/>
          </a:graphicData>
        </a:graphic>
      </p:graphicFrame>
      <p:sp>
        <p:nvSpPr>
          <p:cNvPr id="660" name="TextShape 1"/>
          <p:cNvSpPr txBox="1"/>
          <p:nvPr/>
        </p:nvSpPr>
        <p:spPr>
          <a:xfrm>
            <a:off x="152280" y="54360"/>
            <a:ext cx="8686440" cy="990360"/>
          </a:xfrm>
          <a:prstGeom prst="rect">
            <a:avLst/>
          </a:prstGeom>
          <a:noFill/>
          <a:ln w="25560">
            <a:solidFill>
              <a:srgbClr val="C00000"/>
            </a:solidFill>
            <a:miter/>
          </a:ln>
        </p:spPr>
        <p:txBody>
          <a:bodyPr lIns="90000" tIns="45000" rIns="90000" bIns="45000" anchor="ctr">
            <a:noAutofit/>
          </a:bodyPr>
          <a:lstStyle/>
          <a:p>
            <a:pPr algn="ctr">
              <a:lnSpc>
                <a:spcPct val="90000"/>
              </a:lnSpc>
            </a:pPr>
            <a:r>
              <a:rPr lang="en-US" sz="2400" b="1" strike="noStrike" spc="-1" dirty="0">
                <a:solidFill>
                  <a:srgbClr val="C00000"/>
                </a:solidFill>
                <a:latin typeface="Arial"/>
                <a:ea typeface="DejaVu Sans"/>
              </a:rPr>
              <a:t>SLD-CRID: Cherenkov threshold in C</a:t>
            </a:r>
            <a:r>
              <a:rPr lang="en-US" sz="2400" b="1" strike="noStrike" spc="-1" baseline="-20000" dirty="0">
                <a:solidFill>
                  <a:srgbClr val="C00000"/>
                </a:solidFill>
                <a:latin typeface="Arial"/>
                <a:ea typeface="DejaVu Sans"/>
              </a:rPr>
              <a:t>5</a:t>
            </a:r>
            <a:r>
              <a:rPr lang="en-US" sz="2400" b="1" strike="noStrike" spc="-1" dirty="0">
                <a:solidFill>
                  <a:srgbClr val="C00000"/>
                </a:solidFill>
                <a:latin typeface="Arial"/>
                <a:ea typeface="DejaVu Sans"/>
              </a:rPr>
              <a:t>F</a:t>
            </a:r>
            <a:r>
              <a:rPr lang="en-US" sz="2400" b="1" strike="noStrike" spc="-1" baseline="-20000" dirty="0">
                <a:solidFill>
                  <a:srgbClr val="C00000"/>
                </a:solidFill>
                <a:latin typeface="Arial"/>
                <a:ea typeface="DejaVu Sans"/>
              </a:rPr>
              <a:t>12</a:t>
            </a:r>
            <a:r>
              <a:rPr lang="en-US" sz="2400" b="1" strike="noStrike" spc="-1" dirty="0">
                <a:solidFill>
                  <a:srgbClr val="C00000"/>
                </a:solidFill>
                <a:latin typeface="Arial"/>
                <a:ea typeface="DejaVu Sans"/>
              </a:rPr>
              <a:t>/N</a:t>
            </a:r>
            <a:r>
              <a:rPr lang="en-US" sz="2400" b="1" strike="noStrike" spc="-1" baseline="-20000" dirty="0">
                <a:solidFill>
                  <a:srgbClr val="C00000"/>
                </a:solidFill>
                <a:latin typeface="Arial"/>
                <a:ea typeface="DejaVu Sans"/>
              </a:rPr>
              <a:t>2</a:t>
            </a:r>
            <a:r>
              <a:rPr lang="en-US" sz="2400" b="1" strike="noStrike" spc="-1" dirty="0">
                <a:solidFill>
                  <a:srgbClr val="C00000"/>
                </a:solidFill>
                <a:latin typeface="Arial"/>
                <a:ea typeface="DejaVu Sans"/>
              </a:rPr>
              <a:t> mixtures </a:t>
            </a:r>
            <a:r>
              <a:rPr dirty="0"/>
              <a:t/>
            </a:r>
            <a:br>
              <a:rPr dirty="0"/>
            </a:br>
            <a:r>
              <a:rPr lang="en-US" sz="2400" b="1" i="1" strike="noStrike" spc="-1" dirty="0">
                <a:solidFill>
                  <a:srgbClr val="C00000"/>
                </a:solidFill>
                <a:latin typeface="Arial"/>
                <a:ea typeface="DejaVu Sans"/>
              </a:rPr>
              <a:t>vs. </a:t>
            </a:r>
            <a:r>
              <a:rPr lang="en-US" sz="2400" b="1" strike="noStrike" spc="-1" dirty="0">
                <a:solidFill>
                  <a:srgbClr val="C00000"/>
                </a:solidFill>
                <a:latin typeface="Arial"/>
                <a:ea typeface="DejaVu Sans"/>
              </a:rPr>
              <a:t>measured speed of sound in radiator gas </a:t>
            </a:r>
            <a:r>
              <a:rPr lang="en-US" sz="2400" b="1" strike="noStrike" spc="-1" dirty="0" smtClean="0">
                <a:solidFill>
                  <a:srgbClr val="C00000"/>
                </a:solidFill>
                <a:latin typeface="Arial"/>
                <a:ea typeface="DejaVu Sans"/>
              </a:rPr>
              <a:t>mixture (1)</a:t>
            </a:r>
            <a:endParaRPr lang="en-US" sz="2400" b="0" strike="noStrike" spc="-1" dirty="0">
              <a:solidFill>
                <a:srgbClr val="000000"/>
              </a:solidFill>
              <a:latin typeface="Arial"/>
            </a:endParaRPr>
          </a:p>
        </p:txBody>
      </p:sp>
      <p:sp>
        <p:nvSpPr>
          <p:cNvPr id="661" name="CustomShape 2"/>
          <p:cNvSpPr/>
          <p:nvPr/>
        </p:nvSpPr>
        <p:spPr>
          <a:xfrm>
            <a:off x="6781680" y="5181480"/>
            <a:ext cx="1447560" cy="360"/>
          </a:xfrm>
          <a:custGeom>
            <a:avLst/>
            <a:gdLst/>
            <a:ahLst/>
            <a:cxnLst/>
            <a:rect l="l" t="t" r="r" b="b"/>
            <a:pathLst>
              <a:path w="21600" h="21600">
                <a:moveTo>
                  <a:pt x="0" y="0"/>
                </a:moveTo>
                <a:lnTo>
                  <a:pt x="21600" y="21600"/>
                </a:lnTo>
              </a:path>
            </a:pathLst>
          </a:custGeom>
          <a:noFill/>
          <a:ln w="50760">
            <a:solidFill>
              <a:schemeClr val="accent6"/>
            </a:solidFill>
            <a:round/>
            <a:tailEnd type="triangle" w="med" len="med"/>
          </a:ln>
        </p:spPr>
        <p:style>
          <a:lnRef idx="1">
            <a:schemeClr val="accent1"/>
          </a:lnRef>
          <a:fillRef idx="0">
            <a:schemeClr val="accent1"/>
          </a:fillRef>
          <a:effectRef idx="0">
            <a:schemeClr val="accent1"/>
          </a:effectRef>
          <a:fontRef idx="minor"/>
        </p:style>
      </p:sp>
      <p:sp>
        <p:nvSpPr>
          <p:cNvPr id="662" name="Line 3"/>
          <p:cNvSpPr/>
          <p:nvPr/>
        </p:nvSpPr>
        <p:spPr>
          <a:xfrm flipV="1">
            <a:off x="1676160" y="2133360"/>
            <a:ext cx="0" cy="3276720"/>
          </a:xfrm>
          <a:prstGeom prst="line">
            <a:avLst/>
          </a:prstGeom>
          <a:ln w="25560">
            <a:solidFill>
              <a:schemeClr val="accent5"/>
            </a:solidFill>
            <a:round/>
            <a:tailEnd type="triangle" w="med" len="med"/>
          </a:ln>
        </p:spPr>
        <p:style>
          <a:lnRef idx="0">
            <a:scrgbClr r="0" g="0" b="0"/>
          </a:lnRef>
          <a:fillRef idx="0">
            <a:scrgbClr r="0" g="0" b="0"/>
          </a:fillRef>
          <a:effectRef idx="0">
            <a:scrgbClr r="0" g="0" b="0"/>
          </a:effectRef>
          <a:fontRef idx="minor"/>
        </p:style>
      </p:sp>
      <p:sp>
        <p:nvSpPr>
          <p:cNvPr id="663" name="Line 4"/>
          <p:cNvSpPr/>
          <p:nvPr/>
        </p:nvSpPr>
        <p:spPr>
          <a:xfrm flipH="1" flipV="1">
            <a:off x="1142998" y="4526280"/>
            <a:ext cx="767881" cy="1800"/>
          </a:xfrm>
          <a:prstGeom prst="line">
            <a:avLst/>
          </a:prstGeom>
          <a:ln w="25560">
            <a:solidFill>
              <a:schemeClr val="tx1"/>
            </a:solidFill>
            <a:round/>
            <a:tailEnd type="triangle" w="med" len="med"/>
          </a:ln>
        </p:spPr>
        <p:style>
          <a:lnRef idx="0">
            <a:scrgbClr r="0" g="0" b="0"/>
          </a:lnRef>
          <a:fillRef idx="0">
            <a:scrgbClr r="0" g="0" b="0"/>
          </a:fillRef>
          <a:effectRef idx="0">
            <a:scrgbClr r="0" g="0" b="0"/>
          </a:effectRef>
          <a:fontRef idx="minor"/>
        </p:style>
      </p:sp>
      <p:sp>
        <p:nvSpPr>
          <p:cNvPr id="664" name="Line 5"/>
          <p:cNvSpPr/>
          <p:nvPr/>
        </p:nvSpPr>
        <p:spPr>
          <a:xfrm flipH="1">
            <a:off x="1523880" y="4724280"/>
            <a:ext cx="304920" cy="0"/>
          </a:xfrm>
          <a:prstGeom prst="line">
            <a:avLst/>
          </a:prstGeom>
          <a:ln w="25560">
            <a:solidFill>
              <a:schemeClr val="accent5"/>
            </a:solidFill>
            <a:round/>
            <a:headEnd type="triangle" w="med" len="med"/>
            <a:tailEnd type="triangle" w="med" len="med"/>
          </a:ln>
        </p:spPr>
        <p:style>
          <a:lnRef idx="0">
            <a:scrgbClr r="0" g="0" b="0"/>
          </a:lnRef>
          <a:fillRef idx="0">
            <a:scrgbClr r="0" g="0" b="0"/>
          </a:fillRef>
          <a:effectRef idx="0">
            <a:scrgbClr r="0" g="0" b="0"/>
          </a:effectRef>
          <a:fontRef idx="minor"/>
        </p:style>
      </p:sp>
      <p:sp>
        <p:nvSpPr>
          <p:cNvPr id="665" name="Line 6"/>
          <p:cNvSpPr/>
          <p:nvPr/>
        </p:nvSpPr>
        <p:spPr>
          <a:xfrm>
            <a:off x="1676160" y="4345200"/>
            <a:ext cx="0" cy="304920"/>
          </a:xfrm>
          <a:prstGeom prst="line">
            <a:avLst/>
          </a:prstGeom>
          <a:ln w="25560">
            <a:solidFill>
              <a:schemeClr val="tx1"/>
            </a:solidFill>
            <a:round/>
            <a:headEnd type="triangle" w="med" len="med"/>
            <a:tailEnd type="triangle" w="med" len="med"/>
          </a:ln>
        </p:spPr>
        <p:style>
          <a:lnRef idx="0">
            <a:scrgbClr r="0" g="0" b="0"/>
          </a:lnRef>
          <a:fillRef idx="0">
            <a:scrgbClr r="0" g="0" b="0"/>
          </a:fillRef>
          <a:effectRef idx="0">
            <a:scrgbClr r="0" g="0" b="0"/>
          </a:effectRef>
          <a:fontRef idx="minor"/>
        </p:style>
      </p:sp>
      <p:sp>
        <p:nvSpPr>
          <p:cNvPr id="666" name="Line 7"/>
          <p:cNvSpPr/>
          <p:nvPr/>
        </p:nvSpPr>
        <p:spPr>
          <a:xfrm>
            <a:off x="1676160" y="2155320"/>
            <a:ext cx="6172200" cy="0"/>
          </a:xfrm>
          <a:prstGeom prst="line">
            <a:avLst/>
          </a:prstGeom>
          <a:ln w="25560">
            <a:solidFill>
              <a:schemeClr val="accent6"/>
            </a:solidFill>
            <a:round/>
            <a:tailEnd type="triangle" w="med" len="med"/>
          </a:ln>
        </p:spPr>
        <p:style>
          <a:lnRef idx="0">
            <a:scrgbClr r="0" g="0" b="0"/>
          </a:lnRef>
          <a:fillRef idx="0">
            <a:scrgbClr r="0" g="0" b="0"/>
          </a:fillRef>
          <a:effectRef idx="0">
            <a:scrgbClr r="0" g="0" b="0"/>
          </a:effectRef>
          <a:fontRef idx="minor"/>
        </p:style>
      </p:sp>
      <p:sp>
        <p:nvSpPr>
          <p:cNvPr id="667" name="CustomShape 8"/>
          <p:cNvSpPr/>
          <p:nvPr/>
        </p:nvSpPr>
        <p:spPr>
          <a:xfrm>
            <a:off x="1910880" y="2133720"/>
            <a:ext cx="2869560" cy="36648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spAutoFit/>
          </a:bodyPr>
          <a:lstStyle/>
          <a:p>
            <a:pPr>
              <a:lnSpc>
                <a:spcPct val="100000"/>
              </a:lnSpc>
            </a:pPr>
            <a:r>
              <a:rPr lang="en-GB" sz="1600" b="1" strike="noStrike" spc="-1" dirty="0">
                <a:solidFill>
                  <a:srgbClr val="70AD47"/>
                </a:solidFill>
                <a:latin typeface="Arial"/>
                <a:ea typeface="DejaVu Sans"/>
              </a:rPr>
              <a:t>Typical mix 87%C</a:t>
            </a:r>
            <a:r>
              <a:rPr lang="en-GB" sz="1600" b="1" strike="noStrike" spc="-1" baseline="-25000" dirty="0">
                <a:solidFill>
                  <a:srgbClr val="70AD47"/>
                </a:solidFill>
                <a:latin typeface="Arial"/>
                <a:ea typeface="DejaVu Sans"/>
              </a:rPr>
              <a:t>5</a:t>
            </a:r>
            <a:r>
              <a:rPr lang="en-GB" sz="1600" b="1" strike="noStrike" spc="-1" dirty="0">
                <a:solidFill>
                  <a:srgbClr val="70AD47"/>
                </a:solidFill>
                <a:latin typeface="Arial"/>
                <a:ea typeface="DejaVu Sans"/>
              </a:rPr>
              <a:t>F</a:t>
            </a:r>
            <a:r>
              <a:rPr lang="en-GB" sz="1600" b="1" strike="noStrike" spc="-1" baseline="-25000" dirty="0">
                <a:solidFill>
                  <a:srgbClr val="70AD47"/>
                </a:solidFill>
                <a:latin typeface="Arial"/>
                <a:ea typeface="DejaVu Sans"/>
              </a:rPr>
              <a:t>12</a:t>
            </a:r>
            <a:r>
              <a:rPr lang="en-GB" sz="1600" b="1" strike="noStrike" spc="-1" dirty="0">
                <a:solidFill>
                  <a:srgbClr val="70AD47"/>
                </a:solidFill>
                <a:latin typeface="Arial"/>
                <a:ea typeface="DejaVu Sans"/>
              </a:rPr>
              <a:t>,13%N</a:t>
            </a:r>
            <a:r>
              <a:rPr lang="en-GB" sz="1600" b="1" strike="noStrike" spc="-1" baseline="-25000" dirty="0">
                <a:solidFill>
                  <a:srgbClr val="70AD47"/>
                </a:solidFill>
                <a:latin typeface="Arial"/>
                <a:ea typeface="DejaVu Sans"/>
              </a:rPr>
              <a:t>2</a:t>
            </a:r>
            <a:endParaRPr lang="en-GB" sz="1600" b="0" strike="noStrike" spc="-1" dirty="0">
              <a:latin typeface="Arial"/>
            </a:endParaRPr>
          </a:p>
        </p:txBody>
      </p:sp>
      <p:sp>
        <p:nvSpPr>
          <p:cNvPr id="14" name="CustomShape 2"/>
          <p:cNvSpPr/>
          <p:nvPr/>
        </p:nvSpPr>
        <p:spPr>
          <a:xfrm rot="16200000">
            <a:off x="7111689" y="3370215"/>
            <a:ext cx="2755026" cy="367878"/>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nSpc>
                <a:spcPct val="100000"/>
              </a:lnSpc>
            </a:pPr>
            <a:r>
              <a:rPr lang="en-GB" sz="1800" b="1" strike="noStrike" spc="-1" dirty="0" smtClean="0">
                <a:solidFill>
                  <a:schemeClr val="accent6"/>
                </a:solidFill>
                <a:latin typeface="Arial"/>
                <a:ea typeface="DejaVu Sans"/>
              </a:rPr>
              <a:t>C</a:t>
            </a:r>
            <a:r>
              <a:rPr lang="en-GB" sz="1800" b="1" strike="noStrike" spc="-1" baseline="-25000" dirty="0" smtClean="0">
                <a:solidFill>
                  <a:schemeClr val="accent6"/>
                </a:solidFill>
                <a:latin typeface="Arial"/>
                <a:ea typeface="DejaVu Sans"/>
              </a:rPr>
              <a:t>5</a:t>
            </a:r>
            <a:r>
              <a:rPr lang="en-GB" sz="1800" b="1" strike="noStrike" spc="-1" dirty="0" smtClean="0">
                <a:solidFill>
                  <a:schemeClr val="accent6"/>
                </a:solidFill>
                <a:latin typeface="Arial"/>
                <a:ea typeface="DejaVu Sans"/>
              </a:rPr>
              <a:t>F</a:t>
            </a:r>
            <a:r>
              <a:rPr lang="en-GB" sz="1800" b="1" spc="-1" baseline="-25000" dirty="0" smtClean="0">
                <a:solidFill>
                  <a:schemeClr val="accent6"/>
                </a:solidFill>
              </a:rPr>
              <a:t>12</a:t>
            </a:r>
            <a:r>
              <a:rPr lang="en-GB" sz="1800" b="1" strike="noStrike" spc="-1" dirty="0" smtClean="0">
                <a:solidFill>
                  <a:schemeClr val="accent6"/>
                </a:solidFill>
                <a:latin typeface="Arial"/>
                <a:ea typeface="DejaVu Sans"/>
              </a:rPr>
              <a:t> concentration (%)</a:t>
            </a:r>
            <a:endParaRPr lang="en-GB" sz="1800" b="0" strike="noStrike" spc="-1" dirty="0">
              <a:solidFill>
                <a:schemeClr val="accent6"/>
              </a:solidFill>
              <a:latin typeface="Arial"/>
            </a:endParaRPr>
          </a:p>
        </p:txBody>
      </p:sp>
      <p:grpSp>
        <p:nvGrpSpPr>
          <p:cNvPr id="8" name="Groupe 7"/>
          <p:cNvGrpSpPr/>
          <p:nvPr/>
        </p:nvGrpSpPr>
        <p:grpSpPr>
          <a:xfrm>
            <a:off x="1038978" y="3771720"/>
            <a:ext cx="637182" cy="1312595"/>
            <a:chOff x="1143000" y="4172211"/>
            <a:chExt cx="637182" cy="1312595"/>
          </a:xfrm>
        </p:grpSpPr>
        <p:cxnSp>
          <p:nvCxnSpPr>
            <p:cNvPr id="28" name="Connecteur droit avec flèche 27"/>
            <p:cNvCxnSpPr/>
            <p:nvPr/>
          </p:nvCxnSpPr>
          <p:spPr>
            <a:xfrm flipH="1">
              <a:off x="1143000" y="4172211"/>
              <a:ext cx="637182" cy="0"/>
            </a:xfrm>
            <a:prstGeom prst="straightConnector1">
              <a:avLst/>
            </a:prstGeom>
            <a:ln w="254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9" name="Connecteur droit avec flèche 28"/>
            <p:cNvCxnSpPr/>
            <p:nvPr/>
          </p:nvCxnSpPr>
          <p:spPr>
            <a:xfrm flipH="1">
              <a:off x="1143001" y="5472223"/>
              <a:ext cx="637181" cy="12583"/>
            </a:xfrm>
            <a:prstGeom prst="straightConnector1">
              <a:avLst/>
            </a:prstGeom>
            <a:ln w="25400">
              <a:solidFill>
                <a:schemeClr val="accent2"/>
              </a:solidFill>
              <a:tailEnd type="triangle"/>
            </a:ln>
          </p:spPr>
          <p:style>
            <a:lnRef idx="1">
              <a:schemeClr val="accent1"/>
            </a:lnRef>
            <a:fillRef idx="0">
              <a:schemeClr val="accent1"/>
            </a:fillRef>
            <a:effectRef idx="0">
              <a:schemeClr val="accent1"/>
            </a:effectRef>
            <a:fontRef idx="minor">
              <a:schemeClr val="tx1"/>
            </a:fontRef>
          </p:style>
        </p:cxnSp>
      </p:grpSp>
      <p:sp>
        <p:nvSpPr>
          <p:cNvPr id="26" name="CustomShape 4"/>
          <p:cNvSpPr/>
          <p:nvPr/>
        </p:nvSpPr>
        <p:spPr>
          <a:xfrm>
            <a:off x="6458040" y="6356520"/>
            <a:ext cx="2056680" cy="3643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pPr>
            <a:fld id="{7D01061F-E3C1-4B78-A297-D1E8F51D5FFF}" type="slidenum">
              <a:rPr lang="en-GB" sz="1200" b="0" strike="noStrike" spc="-1">
                <a:solidFill>
                  <a:srgbClr val="8B8B8B"/>
                </a:solidFill>
                <a:latin typeface="Calibri"/>
                <a:ea typeface="DejaVu Sans"/>
              </a:rPr>
              <a:t>25</a:t>
            </a:fld>
            <a:endParaRPr lang="en-GB" sz="1200" b="0" strike="noStrike" spc="-1" dirty="0">
              <a:latin typeface="Arial"/>
            </a:endParaRPr>
          </a:p>
        </p:txBody>
      </p:sp>
      <p:sp>
        <p:nvSpPr>
          <p:cNvPr id="27" name="CustomShape 2"/>
          <p:cNvSpPr/>
          <p:nvPr/>
        </p:nvSpPr>
        <p:spPr>
          <a:xfrm>
            <a:off x="888423" y="6520900"/>
            <a:ext cx="7428822" cy="337100"/>
          </a:xfrm>
          <a:prstGeom prst="rect">
            <a:avLst/>
          </a:prstGeom>
          <a:noFill/>
          <a:ln>
            <a:noFill/>
          </a:ln>
        </p:spPr>
        <p:style>
          <a:lnRef idx="0">
            <a:scrgbClr r="0" g="0" b="0"/>
          </a:lnRef>
          <a:fillRef idx="0">
            <a:scrgbClr r="0" g="0" b="0"/>
          </a:fillRef>
          <a:effectRef idx="0">
            <a:scrgbClr r="0" g="0" b="0"/>
          </a:effectRef>
          <a:fontRef idx="minor"/>
        </p:style>
        <p:txBody>
          <a:bodyPr wrap="square" lIns="90000" tIns="45000" rIns="90000" bIns="45000">
            <a:spAutoFit/>
          </a:bodyPr>
          <a:lstStyle/>
          <a:p>
            <a:pPr algn="ctr"/>
            <a:r>
              <a:rPr lang="en-US" sz="1600" b="1" dirty="0" smtClean="0"/>
              <a:t>G. Hallewell: </a:t>
            </a:r>
            <a:r>
              <a:rPr lang="en-US" sz="1600" b="1" dirty="0" err="1" smtClean="0"/>
              <a:t>GasRad</a:t>
            </a:r>
            <a:r>
              <a:rPr lang="en-US" sz="1600" b="1" dirty="0" smtClean="0"/>
              <a:t> GWP: ECFA</a:t>
            </a:r>
            <a:r>
              <a:rPr lang="en-US" sz="1600" b="1" dirty="0"/>
              <a:t> </a:t>
            </a:r>
            <a:r>
              <a:rPr lang="en-US" sz="1600" b="1" dirty="0" smtClean="0"/>
              <a:t>TF-4 Meeting May16-17</a:t>
            </a:r>
            <a:r>
              <a:rPr lang="en-US" sz="1600" b="1" baseline="30000" dirty="0" smtClean="0"/>
              <a:t>th</a:t>
            </a:r>
            <a:r>
              <a:rPr lang="en-US" sz="1600" b="1" dirty="0" smtClean="0"/>
              <a:t> 2023</a:t>
            </a:r>
            <a:endParaRPr lang="en-US" sz="1600" b="1" dirty="0"/>
          </a:p>
        </p:txBody>
      </p:sp>
    </p:spTree>
    <p:extLst>
      <p:ext uri="{BB962C8B-B14F-4D97-AF65-F5344CB8AC3E}">
        <p14:creationId xmlns:p14="http://schemas.microsoft.com/office/powerpoint/2010/main" val="3476912019"/>
      </p:ext>
    </p:extLst>
  </p:cSld>
  <p:clrMapOvr>
    <a:masterClrMapping/>
  </p:clrMapOvr>
  <mc:AlternateContent xmlns:mc="http://schemas.openxmlformats.org/markup-compatibility/2006" xmlns:p14="http://schemas.microsoft.com/office/powerpoint/2010/main">
    <mc:Choice Requires="p14">
      <p:transition spd="slow" p14:dur="2000"/>
    </mc:Choice>
    <mc:Fallback xmlns="" xmlns:p15="http://schemas.microsoft.com/office/powerpoint/2012/main">
      <p:transition spd="slow"/>
    </mc:Fallback>
  </mc:AlternateContent>
  <p:timing>
    <p:tnLst>
      <p:par>
        <p:cTn id="1" dur="indefinite" restart="never" nodeType="tmRoot">
          <p:childTnLst>
            <p:seq>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665"/>
                                        </p:tgtEl>
                                        <p:attrNameLst>
                                          <p:attrName>style.visibility</p:attrName>
                                        </p:attrNameLst>
                                      </p:cBhvr>
                                      <p:to>
                                        <p:strVal val="visible"/>
                                      </p:to>
                                    </p:set>
                                    <p:anim calcmode="lin" valueType="num">
                                      <p:cBhvr additive="repl">
                                        <p:cTn id="7" dur="3000" fill="hold"/>
                                        <p:tgtEl>
                                          <p:spTgt spid="665"/>
                                        </p:tgtEl>
                                        <p:attrNameLst>
                                          <p:attrName>ppt_x</p:attrName>
                                        </p:attrNameLst>
                                      </p:cBhvr>
                                      <p:tavLst>
                                        <p:tav tm="0">
                                          <p:val>
                                            <p:strVal val="1+#ppt_w/2"/>
                                          </p:val>
                                        </p:tav>
                                        <p:tav tm="100000">
                                          <p:val>
                                            <p:strVal val="#ppt_x"/>
                                          </p:val>
                                        </p:tav>
                                      </p:tavLst>
                                    </p:anim>
                                    <p:anim calcmode="lin" valueType="num">
                                      <p:cBhvr additive="repl">
                                        <p:cTn id="8" dur="3000" fill="hold"/>
                                        <p:tgtEl>
                                          <p:spTgt spid="665"/>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663"/>
                                        </p:tgtEl>
                                        <p:attrNameLst>
                                          <p:attrName>style.visibility</p:attrName>
                                        </p:attrNameLst>
                                      </p:cBhvr>
                                      <p:to>
                                        <p:strVal val="visible"/>
                                      </p:to>
                                    </p:set>
                                    <p:anim calcmode="lin" valueType="num">
                                      <p:cBhvr additive="repl">
                                        <p:cTn id="11" dur="3000" fill="hold"/>
                                        <p:tgtEl>
                                          <p:spTgt spid="663"/>
                                        </p:tgtEl>
                                        <p:attrNameLst>
                                          <p:attrName>ppt_x</p:attrName>
                                        </p:attrNameLst>
                                      </p:cBhvr>
                                      <p:tavLst>
                                        <p:tav tm="0">
                                          <p:val>
                                            <p:strVal val="1+#ppt_w/2"/>
                                          </p:val>
                                        </p:tav>
                                        <p:tav tm="100000">
                                          <p:val>
                                            <p:strVal val="#ppt_x"/>
                                          </p:val>
                                        </p:tav>
                                      </p:tavLst>
                                    </p:anim>
                                    <p:anim calcmode="lin" valueType="num">
                                      <p:cBhvr additive="repl">
                                        <p:cTn id="12" dur="3000" fill="hold"/>
                                        <p:tgtEl>
                                          <p:spTgt spid="663"/>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0"/>
                                  </p:stCondLst>
                                  <p:childTnLst>
                                    <p:set>
                                      <p:cBhvr>
                                        <p:cTn id="14" dur="1" fill="hold">
                                          <p:stCondLst>
                                            <p:cond delay="0"/>
                                          </p:stCondLst>
                                        </p:cTn>
                                        <p:tgtEl>
                                          <p:spTgt spid="662"/>
                                        </p:tgtEl>
                                        <p:attrNameLst>
                                          <p:attrName>style.visibility</p:attrName>
                                        </p:attrNameLst>
                                      </p:cBhvr>
                                      <p:to>
                                        <p:strVal val="visible"/>
                                      </p:to>
                                    </p:set>
                                    <p:anim calcmode="lin" valueType="num">
                                      <p:cBhvr additive="repl">
                                        <p:cTn id="15" dur="3000" fill="hold"/>
                                        <p:tgtEl>
                                          <p:spTgt spid="662"/>
                                        </p:tgtEl>
                                        <p:attrNameLst>
                                          <p:attrName>ppt_x</p:attrName>
                                        </p:attrNameLst>
                                      </p:cBhvr>
                                      <p:tavLst>
                                        <p:tav tm="0">
                                          <p:val>
                                            <p:strVal val="1+#ppt_w/2"/>
                                          </p:val>
                                        </p:tav>
                                        <p:tav tm="100000">
                                          <p:val>
                                            <p:strVal val="#ppt_x"/>
                                          </p:val>
                                        </p:tav>
                                      </p:tavLst>
                                    </p:anim>
                                    <p:anim calcmode="lin" valueType="num">
                                      <p:cBhvr additive="repl">
                                        <p:cTn id="16" dur="3000" fill="hold"/>
                                        <p:tgtEl>
                                          <p:spTgt spid="662"/>
                                        </p:tgtEl>
                                        <p:attrNameLst>
                                          <p:attrName>ppt_y</p:attrName>
                                        </p:attrNameLst>
                                      </p:cBhvr>
                                      <p:tavLst>
                                        <p:tav tm="0">
                                          <p:val>
                                            <p:strVal val="#ppt_y"/>
                                          </p:val>
                                        </p:tav>
                                        <p:tav tm="100000">
                                          <p:val>
                                            <p:strVal val="#ppt_y"/>
                                          </p:val>
                                        </p:tav>
                                      </p:tavLst>
                                    </p:anim>
                                  </p:childTnLst>
                                </p:cTn>
                              </p:par>
                              <p:par>
                                <p:cTn id="17" presetID="2" presetClass="entr" presetSubtype="2" fill="hold" nodeType="withEffect">
                                  <p:stCondLst>
                                    <p:cond delay="0"/>
                                  </p:stCondLst>
                                  <p:childTnLst>
                                    <p:set>
                                      <p:cBhvr>
                                        <p:cTn id="18" dur="1" fill="hold">
                                          <p:stCondLst>
                                            <p:cond delay="0"/>
                                          </p:stCondLst>
                                        </p:cTn>
                                        <p:tgtEl>
                                          <p:spTgt spid="664"/>
                                        </p:tgtEl>
                                        <p:attrNameLst>
                                          <p:attrName>style.visibility</p:attrName>
                                        </p:attrNameLst>
                                      </p:cBhvr>
                                      <p:to>
                                        <p:strVal val="visible"/>
                                      </p:to>
                                    </p:set>
                                    <p:anim calcmode="lin" valueType="num">
                                      <p:cBhvr additive="repl">
                                        <p:cTn id="19" dur="3000" fill="hold"/>
                                        <p:tgtEl>
                                          <p:spTgt spid="664"/>
                                        </p:tgtEl>
                                        <p:attrNameLst>
                                          <p:attrName>ppt_x</p:attrName>
                                        </p:attrNameLst>
                                      </p:cBhvr>
                                      <p:tavLst>
                                        <p:tav tm="0">
                                          <p:val>
                                            <p:strVal val="1+#ppt_w/2"/>
                                          </p:val>
                                        </p:tav>
                                        <p:tav tm="100000">
                                          <p:val>
                                            <p:strVal val="#ppt_x"/>
                                          </p:val>
                                        </p:tav>
                                      </p:tavLst>
                                    </p:anim>
                                    <p:anim calcmode="lin" valueType="num">
                                      <p:cBhvr additive="repl">
                                        <p:cTn id="20" dur="3000" fill="hold"/>
                                        <p:tgtEl>
                                          <p:spTgt spid="664"/>
                                        </p:tgtEl>
                                        <p:attrNameLst>
                                          <p:attrName>ppt_y</p:attrName>
                                        </p:attrNameLst>
                                      </p:cBhvr>
                                      <p:tavLst>
                                        <p:tav tm="0">
                                          <p:val>
                                            <p:strVal val="#ppt_y"/>
                                          </p:val>
                                        </p:tav>
                                        <p:tav tm="100000">
                                          <p:val>
                                            <p:strVal val="#ppt_y"/>
                                          </p:val>
                                        </p:tav>
                                      </p:tavLst>
                                    </p:anim>
                                  </p:childTnLst>
                                </p:cTn>
                              </p:par>
                            </p:childTnLst>
                          </p:cTn>
                        </p:par>
                        <p:par>
                          <p:cTn id="21" fill="hold">
                            <p:stCondLst>
                              <p:cond delay="3000"/>
                            </p:stCondLst>
                            <p:childTnLst>
                              <p:par>
                                <p:cTn id="22" presetID="1" presetClass="entr" fill="hold" nodeType="afterEffect">
                                  <p:stCondLst>
                                    <p:cond delay="0"/>
                                  </p:stCondLst>
                                  <p:childTnLst>
                                    <p:set>
                                      <p:cBhvr>
                                        <p:cTn id="23" dur="1" fill="hold">
                                          <p:stCondLst>
                                            <p:cond delay="0"/>
                                          </p:stCondLst>
                                        </p:cTn>
                                        <p:tgtEl>
                                          <p:spTgt spid="666"/>
                                        </p:tgtEl>
                                        <p:attrNameLst>
                                          <p:attrName>style.visibility</p:attrName>
                                        </p:attrNameLst>
                                      </p:cBhvr>
                                      <p:to>
                                        <p:strVal val="visible"/>
                                      </p:to>
                                    </p:set>
                                  </p:childTnLst>
                                </p:cTn>
                              </p:par>
                              <p:par>
                                <p:cTn id="24" presetID="1" presetClass="entr" fill="hold" nodeType="withEffect">
                                  <p:stCondLst>
                                    <p:cond delay="0"/>
                                  </p:stCondLst>
                                  <p:childTnLst>
                                    <p:set>
                                      <p:cBhvr>
                                        <p:cTn id="25" dur="1" fill="hold">
                                          <p:stCondLst>
                                            <p:cond delay="0"/>
                                          </p:stCondLst>
                                        </p:cTn>
                                        <p:tgtEl>
                                          <p:spTgt spid="667">
                                            <p:txEl>
                                              <p:pRg st="0" end="0"/>
                                            </p:txEl>
                                          </p:spTgt>
                                        </p:tgtEl>
                                        <p:attrNameLst>
                                          <p:attrName>style.visibility</p:attrName>
                                        </p:attrNameLst>
                                      </p:cBhvr>
                                      <p:to>
                                        <p:strVal val="visible"/>
                                      </p:to>
                                    </p:set>
                                  </p:childTnLst>
                                </p:cTn>
                              </p:par>
                            </p:childTnLst>
                          </p:cTn>
                        </p:par>
                      </p:childTnLst>
                    </p:cTn>
                  </p:par>
                  <p:par>
                    <p:cTn id="26" fill="hold">
                      <p:stCondLst>
                        <p:cond delay="indefinite"/>
                      </p:stCondLst>
                      <p:childTnLst>
                        <p:par>
                          <p:cTn id="27" fill="hold">
                            <p:stCondLst>
                              <p:cond delay="0"/>
                            </p:stCondLst>
                            <p:childTnLst>
                              <p:par>
                                <p:cTn id="28" presetID="2" presetClass="entr" presetSubtype="1" fill="hold" nodeType="clickEffect">
                                  <p:stCondLst>
                                    <p:cond delay="0"/>
                                  </p:stCondLst>
                                  <p:childTnLst>
                                    <p:set>
                                      <p:cBhvr>
                                        <p:cTn id="29" dur="1" fill="hold">
                                          <p:stCondLst>
                                            <p:cond delay="0"/>
                                          </p:stCondLst>
                                        </p:cTn>
                                        <p:tgtEl>
                                          <p:spTgt spid="8"/>
                                        </p:tgtEl>
                                        <p:attrNameLst>
                                          <p:attrName>style.visibility</p:attrName>
                                        </p:attrNameLst>
                                      </p:cBhvr>
                                      <p:to>
                                        <p:strVal val="visible"/>
                                      </p:to>
                                    </p:set>
                                    <p:anim calcmode="lin" valueType="num">
                                      <p:cBhvr additive="base">
                                        <p:cTn id="30" dur="500" fill="hold"/>
                                        <p:tgtEl>
                                          <p:spTgt spid="8"/>
                                        </p:tgtEl>
                                        <p:attrNameLst>
                                          <p:attrName>ppt_x</p:attrName>
                                        </p:attrNameLst>
                                      </p:cBhvr>
                                      <p:tavLst>
                                        <p:tav tm="0">
                                          <p:val>
                                            <p:strVal val="#ppt_x"/>
                                          </p:val>
                                        </p:tav>
                                        <p:tav tm="100000">
                                          <p:val>
                                            <p:strVal val="#ppt_x"/>
                                          </p:val>
                                        </p:tav>
                                      </p:tavLst>
                                    </p:anim>
                                    <p:anim calcmode="lin" valueType="num">
                                      <p:cBhvr additive="base">
                                        <p:cTn id="31" dur="500" fill="hold"/>
                                        <p:tgtEl>
                                          <p:spTgt spid="8"/>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aphicFrame>
        <p:nvGraphicFramePr>
          <p:cNvPr id="671" name="Graphique 4"/>
          <p:cNvGraphicFramePr/>
          <p:nvPr>
            <p:extLst/>
          </p:nvPr>
        </p:nvGraphicFramePr>
        <p:xfrm>
          <a:off x="152280" y="1139760"/>
          <a:ext cx="8762760" cy="5059800"/>
        </p:xfrm>
        <a:graphic>
          <a:graphicData uri="http://schemas.openxmlformats.org/drawingml/2006/chart">
            <c:chart xmlns:c="http://schemas.openxmlformats.org/drawingml/2006/chart" xmlns:r="http://schemas.openxmlformats.org/officeDocument/2006/relationships" r:id="rId2"/>
          </a:graphicData>
        </a:graphic>
      </p:graphicFrame>
      <p:sp>
        <p:nvSpPr>
          <p:cNvPr id="672" name="CustomShape 1"/>
          <p:cNvSpPr/>
          <p:nvPr/>
        </p:nvSpPr>
        <p:spPr>
          <a:xfrm>
            <a:off x="282960" y="54360"/>
            <a:ext cx="8561520" cy="990360"/>
          </a:xfrm>
          <a:prstGeom prst="rect">
            <a:avLst/>
          </a:prstGeom>
          <a:noFill/>
          <a:ln w="25560">
            <a:solidFill>
              <a:srgbClr val="C00000"/>
            </a:solidFill>
            <a:miter/>
          </a:ln>
        </p:spPr>
        <p:style>
          <a:lnRef idx="0">
            <a:scrgbClr r="0" g="0" b="0"/>
          </a:lnRef>
          <a:fillRef idx="0">
            <a:scrgbClr r="0" g="0" b="0"/>
          </a:fillRef>
          <a:effectRef idx="0">
            <a:scrgbClr r="0" g="0" b="0"/>
          </a:effectRef>
          <a:fontRef idx="minor"/>
        </p:style>
        <p:txBody>
          <a:bodyPr anchor="ctr">
            <a:noAutofit/>
          </a:bodyPr>
          <a:lstStyle/>
          <a:p>
            <a:pPr algn="ctr">
              <a:lnSpc>
                <a:spcPct val="100000"/>
              </a:lnSpc>
            </a:pPr>
            <a:r>
              <a:rPr lang="en-GB" sz="2400" b="1" strike="noStrike" spc="-1">
                <a:solidFill>
                  <a:srgbClr val="C00000"/>
                </a:solidFill>
                <a:latin typeface="Arial"/>
                <a:ea typeface="DejaVu Sans"/>
              </a:rPr>
              <a:t>SLD-CRID: Cherenkov threshold in C</a:t>
            </a:r>
            <a:r>
              <a:rPr lang="en-GB" sz="2400" b="1" strike="noStrike" spc="-1" baseline="-20000">
                <a:solidFill>
                  <a:srgbClr val="C00000"/>
                </a:solidFill>
                <a:latin typeface="Arial"/>
                <a:ea typeface="DejaVu Sans"/>
              </a:rPr>
              <a:t>5</a:t>
            </a:r>
            <a:r>
              <a:rPr lang="en-GB" sz="2400" b="1" strike="noStrike" spc="-1">
                <a:solidFill>
                  <a:srgbClr val="C00000"/>
                </a:solidFill>
                <a:latin typeface="Arial"/>
                <a:ea typeface="DejaVu Sans"/>
              </a:rPr>
              <a:t>F</a:t>
            </a:r>
            <a:r>
              <a:rPr lang="en-GB" sz="2400" b="1" strike="noStrike" spc="-1" baseline="-20000">
                <a:solidFill>
                  <a:srgbClr val="C00000"/>
                </a:solidFill>
                <a:latin typeface="Arial"/>
                <a:ea typeface="DejaVu Sans"/>
              </a:rPr>
              <a:t>12</a:t>
            </a:r>
            <a:r>
              <a:rPr lang="en-GB" sz="2400" b="1" strike="noStrike" spc="-1">
                <a:solidFill>
                  <a:srgbClr val="C00000"/>
                </a:solidFill>
                <a:latin typeface="Arial"/>
                <a:ea typeface="DejaVu Sans"/>
              </a:rPr>
              <a:t>/N</a:t>
            </a:r>
            <a:r>
              <a:rPr lang="en-GB" sz="2400" b="1" strike="noStrike" spc="-1" baseline="-20000">
                <a:solidFill>
                  <a:srgbClr val="C00000"/>
                </a:solidFill>
                <a:latin typeface="Arial"/>
                <a:ea typeface="DejaVu Sans"/>
              </a:rPr>
              <a:t>2</a:t>
            </a:r>
            <a:r>
              <a:rPr lang="en-GB" sz="2400" b="1" strike="noStrike" spc="-1">
                <a:solidFill>
                  <a:srgbClr val="C00000"/>
                </a:solidFill>
                <a:latin typeface="Arial"/>
                <a:ea typeface="DejaVu Sans"/>
              </a:rPr>
              <a:t> mixtures </a:t>
            </a:r>
            <a:endParaRPr lang="en-GB" sz="2400" b="0" strike="noStrike" spc="-1">
              <a:latin typeface="Arial"/>
            </a:endParaRPr>
          </a:p>
          <a:p>
            <a:pPr algn="ctr">
              <a:lnSpc>
                <a:spcPct val="100000"/>
              </a:lnSpc>
            </a:pPr>
            <a:r>
              <a:rPr lang="en-GB" sz="2400" b="1" i="1" strike="noStrike" spc="-1">
                <a:solidFill>
                  <a:srgbClr val="C00000"/>
                </a:solidFill>
                <a:latin typeface="Arial"/>
                <a:ea typeface="DejaVu Sans"/>
              </a:rPr>
              <a:t>vs</a:t>
            </a:r>
            <a:r>
              <a:rPr lang="en-GB" sz="2400" b="1" strike="noStrike" spc="-1">
                <a:solidFill>
                  <a:srgbClr val="C00000"/>
                </a:solidFill>
                <a:latin typeface="Arial"/>
                <a:ea typeface="DejaVu Sans"/>
              </a:rPr>
              <a:t>. measured speed of sound in radiator gas mixture (2)</a:t>
            </a:r>
            <a:endParaRPr lang="en-GB" sz="2400" b="0" strike="noStrike" spc="-1">
              <a:latin typeface="Arial"/>
            </a:endParaRPr>
          </a:p>
        </p:txBody>
      </p:sp>
      <p:sp>
        <p:nvSpPr>
          <p:cNvPr id="673" name="CustomShape 2"/>
          <p:cNvSpPr/>
          <p:nvPr/>
        </p:nvSpPr>
        <p:spPr>
          <a:xfrm rot="16200000">
            <a:off x="-1199160" y="3290400"/>
            <a:ext cx="3394440" cy="36432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spAutoFit/>
          </a:bodyPr>
          <a:lstStyle/>
          <a:p>
            <a:pPr>
              <a:lnSpc>
                <a:spcPct val="100000"/>
              </a:lnSpc>
            </a:pPr>
            <a:r>
              <a:rPr lang="en-GB" sz="1800" b="1" strike="noStrike" spc="-1" dirty="0">
                <a:solidFill>
                  <a:srgbClr val="000000"/>
                </a:solidFill>
                <a:latin typeface="Arial"/>
                <a:ea typeface="DejaVu Sans"/>
              </a:rPr>
              <a:t>Cherenkov</a:t>
            </a:r>
            <a:r>
              <a:rPr lang="en-GB" sz="1800" b="0" strike="noStrike" spc="-1" dirty="0">
                <a:solidFill>
                  <a:srgbClr val="000000"/>
                </a:solidFill>
                <a:latin typeface="Arial"/>
                <a:ea typeface="DejaVu Sans"/>
              </a:rPr>
              <a:t> </a:t>
            </a:r>
            <a:r>
              <a:rPr lang="en-GB" sz="1800" b="1" strike="noStrike" spc="-1" dirty="0">
                <a:solidFill>
                  <a:srgbClr val="000000"/>
                </a:solidFill>
                <a:latin typeface="Arial"/>
                <a:ea typeface="DejaVu Sans"/>
              </a:rPr>
              <a:t>Threshold (GeV/c)</a:t>
            </a:r>
            <a:endParaRPr lang="en-GB" sz="1800" b="0" strike="noStrike" spc="-1" dirty="0">
              <a:latin typeface="Arial"/>
            </a:endParaRPr>
          </a:p>
        </p:txBody>
      </p:sp>
      <p:sp>
        <p:nvSpPr>
          <p:cNvPr id="674" name="CustomShape 3"/>
          <p:cNvSpPr/>
          <p:nvPr/>
        </p:nvSpPr>
        <p:spPr>
          <a:xfrm rot="16200000">
            <a:off x="8292820" y="3397132"/>
            <a:ext cx="876563" cy="367878"/>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spAutoFit/>
          </a:bodyPr>
          <a:lstStyle/>
          <a:p>
            <a:pPr>
              <a:lnSpc>
                <a:spcPct val="100000"/>
              </a:lnSpc>
            </a:pPr>
            <a:r>
              <a:rPr lang="en-GB" sz="1800" b="1" strike="noStrike" spc="-1" dirty="0" smtClean="0">
                <a:solidFill>
                  <a:srgbClr val="70AD47"/>
                </a:solidFill>
                <a:latin typeface="Symbol"/>
                <a:ea typeface="DejaVu Sans"/>
              </a:rPr>
              <a:t>b = 1/</a:t>
            </a:r>
            <a:r>
              <a:rPr lang="en-GB" sz="1800" b="1" strike="noStrike" spc="-1" dirty="0" smtClean="0">
                <a:solidFill>
                  <a:srgbClr val="70AD47"/>
                </a:solidFill>
                <a:latin typeface="+mj-lt"/>
                <a:ea typeface="DejaVu Sans"/>
              </a:rPr>
              <a:t>n</a:t>
            </a:r>
            <a:endParaRPr lang="en-GB" sz="1800" b="0" strike="noStrike" spc="-1" dirty="0">
              <a:latin typeface="+mj-lt"/>
            </a:endParaRPr>
          </a:p>
        </p:txBody>
      </p:sp>
      <p:sp>
        <p:nvSpPr>
          <p:cNvPr id="675" name="CustomShape 4"/>
          <p:cNvSpPr/>
          <p:nvPr/>
        </p:nvSpPr>
        <p:spPr>
          <a:xfrm>
            <a:off x="2753640" y="5694840"/>
            <a:ext cx="3560040" cy="36468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spAutoFit/>
          </a:bodyPr>
          <a:lstStyle/>
          <a:p>
            <a:pPr>
              <a:lnSpc>
                <a:spcPct val="100000"/>
              </a:lnSpc>
            </a:pPr>
            <a:r>
              <a:rPr lang="en-GB" sz="1800" b="1" strike="noStrike" spc="-1" dirty="0">
                <a:solidFill>
                  <a:srgbClr val="000000"/>
                </a:solidFill>
                <a:latin typeface="Arial"/>
                <a:ea typeface="DejaVu Sans"/>
              </a:rPr>
              <a:t>Measured Sound Velocity (m/s)</a:t>
            </a:r>
            <a:endParaRPr lang="en-GB" sz="1800" b="0" strike="noStrike" spc="-1" dirty="0">
              <a:latin typeface="Arial"/>
            </a:endParaRPr>
          </a:p>
        </p:txBody>
      </p:sp>
      <p:sp>
        <p:nvSpPr>
          <p:cNvPr id="676" name="Line 5"/>
          <p:cNvSpPr/>
          <p:nvPr/>
        </p:nvSpPr>
        <p:spPr>
          <a:xfrm flipV="1">
            <a:off x="1676160" y="4419360"/>
            <a:ext cx="0" cy="1143000"/>
          </a:xfrm>
          <a:prstGeom prst="line">
            <a:avLst/>
          </a:prstGeom>
          <a:ln w="25560">
            <a:solidFill>
              <a:schemeClr val="tx1"/>
            </a:solidFill>
            <a:round/>
            <a:tailEnd type="triangle" w="med" len="med"/>
          </a:ln>
        </p:spPr>
        <p:style>
          <a:lnRef idx="0">
            <a:scrgbClr r="0" g="0" b="0"/>
          </a:lnRef>
          <a:fillRef idx="0">
            <a:scrgbClr r="0" g="0" b="0"/>
          </a:fillRef>
          <a:effectRef idx="0">
            <a:scrgbClr r="0" g="0" b="0"/>
          </a:effectRef>
          <a:fontRef idx="minor"/>
        </p:style>
      </p:sp>
      <p:sp>
        <p:nvSpPr>
          <p:cNvPr id="677" name="Line 6"/>
          <p:cNvSpPr/>
          <p:nvPr/>
        </p:nvSpPr>
        <p:spPr>
          <a:xfrm flipH="1">
            <a:off x="1676160" y="4437720"/>
            <a:ext cx="6248520" cy="0"/>
          </a:xfrm>
          <a:prstGeom prst="line">
            <a:avLst/>
          </a:prstGeom>
          <a:ln w="25560">
            <a:solidFill>
              <a:schemeClr val="accent6"/>
            </a:solidFill>
            <a:round/>
            <a:headEnd type="triangle" w="med" len="med"/>
          </a:ln>
        </p:spPr>
        <p:style>
          <a:lnRef idx="0">
            <a:scrgbClr r="0" g="0" b="0"/>
          </a:lnRef>
          <a:fillRef idx="0">
            <a:scrgbClr r="0" g="0" b="0"/>
          </a:fillRef>
          <a:effectRef idx="0">
            <a:scrgbClr r="0" g="0" b="0"/>
          </a:effectRef>
          <a:fontRef idx="minor"/>
        </p:style>
      </p:sp>
      <p:sp>
        <p:nvSpPr>
          <p:cNvPr id="678" name="Line 7"/>
          <p:cNvSpPr/>
          <p:nvPr/>
        </p:nvSpPr>
        <p:spPr>
          <a:xfrm flipH="1">
            <a:off x="1523880" y="4724280"/>
            <a:ext cx="304920" cy="0"/>
          </a:xfrm>
          <a:prstGeom prst="line">
            <a:avLst/>
          </a:prstGeom>
          <a:ln w="25560">
            <a:solidFill>
              <a:schemeClr val="tx1"/>
            </a:solidFill>
            <a:round/>
            <a:headEnd type="triangle" w="med" len="med"/>
            <a:tailEnd type="triangle" w="med" len="med"/>
          </a:ln>
        </p:spPr>
        <p:style>
          <a:lnRef idx="0">
            <a:scrgbClr r="0" g="0" b="0"/>
          </a:lnRef>
          <a:fillRef idx="0">
            <a:scrgbClr r="0" g="0" b="0"/>
          </a:fillRef>
          <a:effectRef idx="0">
            <a:scrgbClr r="0" g="0" b="0"/>
          </a:effectRef>
          <a:fontRef idx="minor"/>
        </p:style>
      </p:sp>
      <p:sp>
        <p:nvSpPr>
          <p:cNvPr id="679" name="Line 8"/>
          <p:cNvSpPr/>
          <p:nvPr/>
        </p:nvSpPr>
        <p:spPr>
          <a:xfrm>
            <a:off x="1841190" y="4255958"/>
            <a:ext cx="0" cy="304560"/>
          </a:xfrm>
          <a:prstGeom prst="line">
            <a:avLst/>
          </a:prstGeom>
          <a:ln w="25560">
            <a:solidFill>
              <a:schemeClr val="accent6"/>
            </a:solidFill>
            <a:round/>
            <a:headEnd type="triangle" w="med" len="med"/>
            <a:tailEnd type="triangle" w="med" len="med"/>
          </a:ln>
        </p:spPr>
        <p:style>
          <a:lnRef idx="0">
            <a:scrgbClr r="0" g="0" b="0"/>
          </a:lnRef>
          <a:fillRef idx="0">
            <a:scrgbClr r="0" g="0" b="0"/>
          </a:fillRef>
          <a:effectRef idx="0">
            <a:scrgbClr r="0" g="0" b="0"/>
          </a:effectRef>
          <a:fontRef idx="minor"/>
        </p:style>
      </p:sp>
      <p:sp>
        <p:nvSpPr>
          <p:cNvPr id="680" name="CustomShape 9"/>
          <p:cNvSpPr/>
          <p:nvPr/>
        </p:nvSpPr>
        <p:spPr>
          <a:xfrm>
            <a:off x="5003640" y="2719080"/>
            <a:ext cx="2116005" cy="367878"/>
          </a:xfrm>
          <a:prstGeom prst="rect">
            <a:avLst/>
          </a:prstGeom>
          <a:noFill/>
          <a:ln w="19080">
            <a:solidFill>
              <a:schemeClr val="accent6"/>
            </a:solidFill>
            <a:round/>
          </a:ln>
        </p:spPr>
        <p:style>
          <a:lnRef idx="0">
            <a:scrgbClr r="0" g="0" b="0"/>
          </a:lnRef>
          <a:fillRef idx="0">
            <a:scrgbClr r="0" g="0" b="0"/>
          </a:fillRef>
          <a:effectRef idx="0">
            <a:scrgbClr r="0" g="0" b="0"/>
          </a:effectRef>
          <a:fontRef idx="minor"/>
        </p:style>
        <p:txBody>
          <a:bodyPr wrap="none" lIns="90000" tIns="45000" rIns="90000" bIns="45000">
            <a:spAutoFit/>
          </a:bodyPr>
          <a:lstStyle/>
          <a:p>
            <a:pPr>
              <a:lnSpc>
                <a:spcPct val="100000"/>
              </a:lnSpc>
            </a:pPr>
            <a:r>
              <a:rPr lang="en-GB" sz="1800" b="1" strike="noStrike" spc="-1" dirty="0" err="1">
                <a:solidFill>
                  <a:srgbClr val="70AD47"/>
                </a:solidFill>
                <a:latin typeface="Arial"/>
                <a:ea typeface="DejaVu Sans"/>
              </a:rPr>
              <a:t>So.</a:t>
            </a:r>
            <a:r>
              <a:rPr lang="en-GB" sz="1800" b="1" strike="noStrike" spc="-1" dirty="0">
                <a:solidFill>
                  <a:srgbClr val="70AD47"/>
                </a:solidFill>
                <a:latin typeface="Arial"/>
                <a:ea typeface="DejaVu Sans"/>
              </a:rPr>
              <a:t>. from </a:t>
            </a:r>
            <a:r>
              <a:rPr lang="en-GB" b="1" spc="-1" dirty="0">
                <a:solidFill>
                  <a:srgbClr val="70AD47"/>
                </a:solidFill>
                <a:latin typeface="Arial"/>
                <a:ea typeface="DejaVu Sans"/>
              </a:rPr>
              <a:t>c</a:t>
            </a:r>
            <a:r>
              <a:rPr lang="en-GB" sz="1800" b="1" strike="noStrike" spc="-1" dirty="0" smtClean="0">
                <a:solidFill>
                  <a:srgbClr val="70AD47"/>
                </a:solidFill>
                <a:latin typeface="Arial"/>
                <a:ea typeface="DejaVu Sans"/>
              </a:rPr>
              <a:t> </a:t>
            </a:r>
            <a:r>
              <a:rPr lang="en-GB" sz="1800" b="1" strike="noStrike" spc="-1" dirty="0">
                <a:solidFill>
                  <a:srgbClr val="70AD47"/>
                </a:solidFill>
                <a:latin typeface="Arial"/>
                <a:ea typeface="DejaVu Sans"/>
              </a:rPr>
              <a:t>to </a:t>
            </a:r>
            <a:r>
              <a:rPr lang="en-GB" sz="1800" b="1" strike="noStrike" spc="-1" dirty="0" smtClean="0">
                <a:solidFill>
                  <a:srgbClr val="70AD47"/>
                </a:solidFill>
                <a:latin typeface="Symbol" panose="05050102010706020507" pitchFamily="18" charset="2"/>
                <a:ea typeface="DejaVu Sans"/>
              </a:rPr>
              <a:t>b</a:t>
            </a:r>
            <a:r>
              <a:rPr lang="en-GB" sz="1800" b="1" strike="noStrike" spc="-1" dirty="0" smtClean="0">
                <a:solidFill>
                  <a:srgbClr val="70AD47"/>
                </a:solidFill>
                <a:latin typeface="Arial"/>
                <a:ea typeface="DejaVu Sans"/>
              </a:rPr>
              <a:t>…</a:t>
            </a:r>
            <a:endParaRPr lang="en-GB" sz="1800" b="0" strike="noStrike" spc="-1" dirty="0">
              <a:latin typeface="Arial"/>
            </a:endParaRPr>
          </a:p>
        </p:txBody>
      </p:sp>
      <p:pic>
        <p:nvPicPr>
          <p:cNvPr id="681" name="Picture 2"/>
          <p:cNvPicPr/>
          <p:nvPr/>
        </p:nvPicPr>
        <p:blipFill>
          <a:blip r:embed="rId3"/>
          <a:srcRect r="9836" b="37059"/>
          <a:stretch/>
        </p:blipFill>
        <p:spPr>
          <a:xfrm>
            <a:off x="1219679" y="4138354"/>
            <a:ext cx="912960" cy="424440"/>
          </a:xfrm>
          <a:prstGeom prst="rect">
            <a:avLst/>
          </a:prstGeom>
          <a:ln>
            <a:noFill/>
          </a:ln>
        </p:spPr>
      </p:pic>
      <p:sp>
        <p:nvSpPr>
          <p:cNvPr id="14" name="CustomShape 4"/>
          <p:cNvSpPr/>
          <p:nvPr/>
        </p:nvSpPr>
        <p:spPr>
          <a:xfrm>
            <a:off x="6458040" y="6356520"/>
            <a:ext cx="2056680" cy="3643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pPr>
            <a:fld id="{7D01061F-E3C1-4B78-A297-D1E8F51D5FFF}" type="slidenum">
              <a:rPr lang="en-GB" sz="1200" b="0" strike="noStrike" spc="-1">
                <a:solidFill>
                  <a:srgbClr val="8B8B8B"/>
                </a:solidFill>
                <a:latin typeface="Calibri"/>
                <a:ea typeface="DejaVu Sans"/>
              </a:rPr>
              <a:t>26</a:t>
            </a:fld>
            <a:endParaRPr lang="en-GB" sz="1200" b="0" strike="noStrike" spc="-1" dirty="0">
              <a:latin typeface="Arial"/>
            </a:endParaRPr>
          </a:p>
        </p:txBody>
      </p:sp>
      <p:sp>
        <p:nvSpPr>
          <p:cNvPr id="16" name="CustomShape 2"/>
          <p:cNvSpPr/>
          <p:nvPr/>
        </p:nvSpPr>
        <p:spPr>
          <a:xfrm>
            <a:off x="888423" y="6520900"/>
            <a:ext cx="7428822" cy="337100"/>
          </a:xfrm>
          <a:prstGeom prst="rect">
            <a:avLst/>
          </a:prstGeom>
          <a:noFill/>
          <a:ln>
            <a:noFill/>
          </a:ln>
        </p:spPr>
        <p:style>
          <a:lnRef idx="0">
            <a:scrgbClr r="0" g="0" b="0"/>
          </a:lnRef>
          <a:fillRef idx="0">
            <a:scrgbClr r="0" g="0" b="0"/>
          </a:fillRef>
          <a:effectRef idx="0">
            <a:scrgbClr r="0" g="0" b="0"/>
          </a:effectRef>
          <a:fontRef idx="minor"/>
        </p:style>
        <p:txBody>
          <a:bodyPr wrap="square" lIns="90000" tIns="45000" rIns="90000" bIns="45000">
            <a:spAutoFit/>
          </a:bodyPr>
          <a:lstStyle/>
          <a:p>
            <a:pPr algn="ctr"/>
            <a:r>
              <a:rPr lang="en-US" sz="1600" b="1" dirty="0" smtClean="0"/>
              <a:t>G. Hallewell: </a:t>
            </a:r>
            <a:r>
              <a:rPr lang="en-US" sz="1600" b="1" dirty="0" err="1" smtClean="0"/>
              <a:t>GasRad</a:t>
            </a:r>
            <a:r>
              <a:rPr lang="en-US" sz="1600" b="1" dirty="0" smtClean="0"/>
              <a:t> GWP: ECFA</a:t>
            </a:r>
            <a:r>
              <a:rPr lang="en-US" sz="1600" b="1" dirty="0"/>
              <a:t> </a:t>
            </a:r>
            <a:r>
              <a:rPr lang="en-US" sz="1600" b="1" dirty="0" smtClean="0"/>
              <a:t>TF-4 Meeting May16-17</a:t>
            </a:r>
            <a:r>
              <a:rPr lang="en-US" sz="1600" b="1" baseline="30000" dirty="0" smtClean="0"/>
              <a:t>th</a:t>
            </a:r>
            <a:r>
              <a:rPr lang="en-US" sz="1600" b="1" dirty="0" smtClean="0"/>
              <a:t> 2023</a:t>
            </a:r>
            <a:endParaRPr lang="en-US" sz="1600" b="1" dirty="0"/>
          </a:p>
        </p:txBody>
      </p:sp>
    </p:spTree>
    <p:extLst>
      <p:ext uri="{BB962C8B-B14F-4D97-AF65-F5344CB8AC3E}">
        <p14:creationId xmlns:p14="http://schemas.microsoft.com/office/powerpoint/2010/main" val="1698320005"/>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p:cTn id="2" dur="indefinite" nodeType="mainSeq">
                <p:childTnLst>
                  <p:par>
                    <p:cTn id="3" fill="hold">
                      <p:stCondLst>
                        <p:cond delay="indefinite"/>
                      </p:stCondLst>
                      <p:childTnLst>
                        <p:par>
                          <p:cTn id="4" fill="hold">
                            <p:stCondLst>
                              <p:cond delay="0"/>
                            </p:stCondLst>
                            <p:childTnLst>
                              <p:par>
                                <p:cTn id="5" presetID="2" presetClass="entr" presetSubtype="3" fill="hold" nodeType="clickEffect">
                                  <p:stCondLst>
                                    <p:cond delay="0"/>
                                  </p:stCondLst>
                                  <p:childTnLst>
                                    <p:set>
                                      <p:cBhvr>
                                        <p:cTn id="6" dur="1" fill="hold">
                                          <p:stCondLst>
                                            <p:cond delay="0"/>
                                          </p:stCondLst>
                                        </p:cTn>
                                        <p:tgtEl>
                                          <p:spTgt spid="679"/>
                                        </p:tgtEl>
                                        <p:attrNameLst>
                                          <p:attrName>style.visibility</p:attrName>
                                        </p:attrNameLst>
                                      </p:cBhvr>
                                      <p:to>
                                        <p:strVal val="visible"/>
                                      </p:to>
                                    </p:set>
                                    <p:anim calcmode="lin" valueType="num">
                                      <p:cBhvr additive="base">
                                        <p:cTn id="7" dur="3000" fill="hold"/>
                                        <p:tgtEl>
                                          <p:spTgt spid="679"/>
                                        </p:tgtEl>
                                        <p:attrNameLst>
                                          <p:attrName>ppt_x</p:attrName>
                                        </p:attrNameLst>
                                      </p:cBhvr>
                                      <p:tavLst>
                                        <p:tav tm="0">
                                          <p:val>
                                            <p:strVal val="1+#ppt_w/2"/>
                                          </p:val>
                                        </p:tav>
                                        <p:tav tm="100000">
                                          <p:val>
                                            <p:strVal val="#ppt_x"/>
                                          </p:val>
                                        </p:tav>
                                      </p:tavLst>
                                    </p:anim>
                                    <p:anim calcmode="lin" valueType="num">
                                      <p:cBhvr additive="base">
                                        <p:cTn id="8" dur="3000" fill="hold"/>
                                        <p:tgtEl>
                                          <p:spTgt spid="679"/>
                                        </p:tgtEl>
                                        <p:attrNameLst>
                                          <p:attrName>ppt_y</p:attrName>
                                        </p:attrNameLst>
                                      </p:cBhvr>
                                      <p:tavLst>
                                        <p:tav tm="0">
                                          <p:val>
                                            <p:strVal val="0-#ppt_h/2"/>
                                          </p:val>
                                        </p:tav>
                                        <p:tav tm="100000">
                                          <p:val>
                                            <p:strVal val="#ppt_y"/>
                                          </p:val>
                                        </p:tav>
                                      </p:tavLst>
                                    </p:anim>
                                  </p:childTnLst>
                                </p:cTn>
                              </p:par>
                              <p:par>
                                <p:cTn id="9" presetID="2" presetClass="entr" presetSubtype="3" fill="hold" nodeType="withEffect">
                                  <p:stCondLst>
                                    <p:cond delay="0"/>
                                  </p:stCondLst>
                                  <p:childTnLst>
                                    <p:set>
                                      <p:cBhvr>
                                        <p:cTn id="10" dur="1" fill="hold">
                                          <p:stCondLst>
                                            <p:cond delay="0"/>
                                          </p:stCondLst>
                                        </p:cTn>
                                        <p:tgtEl>
                                          <p:spTgt spid="677"/>
                                        </p:tgtEl>
                                        <p:attrNameLst>
                                          <p:attrName>style.visibility</p:attrName>
                                        </p:attrNameLst>
                                      </p:cBhvr>
                                      <p:to>
                                        <p:strVal val="visible"/>
                                      </p:to>
                                    </p:set>
                                    <p:anim calcmode="lin" valueType="num">
                                      <p:cBhvr additive="base">
                                        <p:cTn id="11" dur="3000" fill="hold"/>
                                        <p:tgtEl>
                                          <p:spTgt spid="677"/>
                                        </p:tgtEl>
                                        <p:attrNameLst>
                                          <p:attrName>ppt_x</p:attrName>
                                        </p:attrNameLst>
                                      </p:cBhvr>
                                      <p:tavLst>
                                        <p:tav tm="0">
                                          <p:val>
                                            <p:strVal val="1+#ppt_w/2"/>
                                          </p:val>
                                        </p:tav>
                                        <p:tav tm="100000">
                                          <p:val>
                                            <p:strVal val="#ppt_x"/>
                                          </p:val>
                                        </p:tav>
                                      </p:tavLst>
                                    </p:anim>
                                    <p:anim calcmode="lin" valueType="num">
                                      <p:cBhvr additive="base">
                                        <p:cTn id="12" dur="3000" fill="hold"/>
                                        <p:tgtEl>
                                          <p:spTgt spid="677"/>
                                        </p:tgtEl>
                                        <p:attrNameLst>
                                          <p:attrName>ppt_y</p:attrName>
                                        </p:attrNameLst>
                                      </p:cBhvr>
                                      <p:tavLst>
                                        <p:tav tm="0">
                                          <p:val>
                                            <p:strVal val="0-#ppt_h/2"/>
                                          </p:val>
                                        </p:tav>
                                        <p:tav tm="100000">
                                          <p:val>
                                            <p:strVal val="#ppt_y"/>
                                          </p:val>
                                        </p:tav>
                                      </p:tavLst>
                                    </p:anim>
                                  </p:childTnLst>
                                </p:cTn>
                              </p:par>
                              <p:par>
                                <p:cTn id="13" presetID="2" presetClass="entr" presetSubtype="2" fill="hold" nodeType="withEffect">
                                  <p:stCondLst>
                                    <p:cond delay="0"/>
                                  </p:stCondLst>
                                  <p:childTnLst>
                                    <p:set>
                                      <p:cBhvr>
                                        <p:cTn id="14" dur="1" fill="hold">
                                          <p:stCondLst>
                                            <p:cond delay="0"/>
                                          </p:stCondLst>
                                        </p:cTn>
                                        <p:tgtEl>
                                          <p:spTgt spid="676"/>
                                        </p:tgtEl>
                                        <p:attrNameLst>
                                          <p:attrName>style.visibility</p:attrName>
                                        </p:attrNameLst>
                                      </p:cBhvr>
                                      <p:to>
                                        <p:strVal val="visible"/>
                                      </p:to>
                                    </p:set>
                                    <p:anim calcmode="lin" valueType="num">
                                      <p:cBhvr additive="repl">
                                        <p:cTn id="15" dur="3000" fill="hold"/>
                                        <p:tgtEl>
                                          <p:spTgt spid="676"/>
                                        </p:tgtEl>
                                        <p:attrNameLst>
                                          <p:attrName>ppt_x</p:attrName>
                                        </p:attrNameLst>
                                      </p:cBhvr>
                                      <p:tavLst>
                                        <p:tav tm="0">
                                          <p:val>
                                            <p:strVal val="1+#ppt_w/2"/>
                                          </p:val>
                                        </p:tav>
                                        <p:tav tm="100000">
                                          <p:val>
                                            <p:strVal val="#ppt_x"/>
                                          </p:val>
                                        </p:tav>
                                      </p:tavLst>
                                    </p:anim>
                                    <p:anim calcmode="lin" valueType="num">
                                      <p:cBhvr additive="repl">
                                        <p:cTn id="16" dur="3000" fill="hold"/>
                                        <p:tgtEl>
                                          <p:spTgt spid="676"/>
                                        </p:tgtEl>
                                        <p:attrNameLst>
                                          <p:attrName>ppt_y</p:attrName>
                                        </p:attrNameLst>
                                      </p:cBhvr>
                                      <p:tavLst>
                                        <p:tav tm="0">
                                          <p:val>
                                            <p:strVal val="#ppt_y"/>
                                          </p:val>
                                        </p:tav>
                                        <p:tav tm="100000">
                                          <p:val>
                                            <p:strVal val="#ppt_y"/>
                                          </p:val>
                                        </p:tav>
                                      </p:tavLst>
                                    </p:anim>
                                  </p:childTnLst>
                                </p:cTn>
                              </p:par>
                              <p:par>
                                <p:cTn id="17" presetID="2" presetClass="entr" presetSubtype="2" fill="hold" nodeType="withEffect">
                                  <p:stCondLst>
                                    <p:cond delay="0"/>
                                  </p:stCondLst>
                                  <p:childTnLst>
                                    <p:set>
                                      <p:cBhvr>
                                        <p:cTn id="18" dur="1" fill="hold">
                                          <p:stCondLst>
                                            <p:cond delay="0"/>
                                          </p:stCondLst>
                                        </p:cTn>
                                        <p:tgtEl>
                                          <p:spTgt spid="678"/>
                                        </p:tgtEl>
                                        <p:attrNameLst>
                                          <p:attrName>style.visibility</p:attrName>
                                        </p:attrNameLst>
                                      </p:cBhvr>
                                      <p:to>
                                        <p:strVal val="visible"/>
                                      </p:to>
                                    </p:set>
                                    <p:anim calcmode="lin" valueType="num">
                                      <p:cBhvr additive="repl">
                                        <p:cTn id="19" dur="3000" fill="hold"/>
                                        <p:tgtEl>
                                          <p:spTgt spid="678"/>
                                        </p:tgtEl>
                                        <p:attrNameLst>
                                          <p:attrName>ppt_x</p:attrName>
                                        </p:attrNameLst>
                                      </p:cBhvr>
                                      <p:tavLst>
                                        <p:tav tm="0">
                                          <p:val>
                                            <p:strVal val="1+#ppt_w/2"/>
                                          </p:val>
                                        </p:tav>
                                        <p:tav tm="100000">
                                          <p:val>
                                            <p:strVal val="#ppt_x"/>
                                          </p:val>
                                        </p:tav>
                                      </p:tavLst>
                                    </p:anim>
                                    <p:anim calcmode="lin" valueType="num">
                                      <p:cBhvr additive="repl">
                                        <p:cTn id="20" dur="3000" fill="hold"/>
                                        <p:tgtEl>
                                          <p:spTgt spid="678"/>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1" presetClass="entr" fill="hold" nodeType="clickEffect">
                                  <p:stCondLst>
                                    <p:cond delay="0"/>
                                  </p:stCondLst>
                                  <p:childTnLst>
                                    <p:set>
                                      <p:cBhvr>
                                        <p:cTn id="24" dur="1" fill="hold">
                                          <p:stCondLst>
                                            <p:cond delay="0"/>
                                          </p:stCondLst>
                                        </p:cTn>
                                        <p:tgtEl>
                                          <p:spTgt spid="680"/>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nodeType="clickEffect">
                                  <p:stCondLst>
                                    <p:cond delay="0"/>
                                  </p:stCondLst>
                                  <p:childTnLst>
                                    <p:set>
                                      <p:cBhvr>
                                        <p:cTn id="28" dur="1" fill="hold">
                                          <p:stCondLst>
                                            <p:cond delay="0"/>
                                          </p:stCondLst>
                                        </p:cTn>
                                        <p:tgtEl>
                                          <p:spTgt spid="681"/>
                                        </p:tgtEl>
                                        <p:attrNameLst>
                                          <p:attrName>style.visibility</p:attrName>
                                        </p:attrNameLst>
                                      </p:cBhvr>
                                      <p:to>
                                        <p:strVal val="visible"/>
                                      </p:to>
                                    </p:set>
                                    <p:anim calcmode="lin" valueType="num">
                                      <p:cBhvr additive="repl">
                                        <p:cTn id="29" dur="500" fill="hold"/>
                                        <p:tgtEl>
                                          <p:spTgt spid="681"/>
                                        </p:tgtEl>
                                        <p:attrNameLst>
                                          <p:attrName>ppt_x</p:attrName>
                                        </p:attrNameLst>
                                      </p:cBhvr>
                                      <p:tavLst>
                                        <p:tav tm="0">
                                          <p:val>
                                            <p:strVal val="#ppt_x"/>
                                          </p:val>
                                        </p:tav>
                                        <p:tav tm="100000">
                                          <p:val>
                                            <p:strVal val="#ppt_x"/>
                                          </p:val>
                                        </p:tav>
                                      </p:tavLst>
                                    </p:anim>
                                    <p:anim calcmode="lin" valueType="num">
                                      <p:cBhvr additive="repl">
                                        <p:cTn id="30" dur="500" fill="hold"/>
                                        <p:tgtEl>
                                          <p:spTgt spid="681"/>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xit" presetSubtype="2" fill="hold" nodeType="clickEffect">
                                  <p:stCondLst>
                                    <p:cond delay="0"/>
                                  </p:stCondLst>
                                  <p:childTnLst>
                                    <p:anim calcmode="lin" valueType="num">
                                      <p:cBhvr additive="repl">
                                        <p:cTn id="34" dur="500"/>
                                        <p:tgtEl>
                                          <p:spTgt spid="681"/>
                                        </p:tgtEl>
                                        <p:attrNameLst>
                                          <p:attrName>ppt_x</p:attrName>
                                        </p:attrNameLst>
                                      </p:cBhvr>
                                      <p:tavLst>
                                        <p:tav tm="0">
                                          <p:val>
                                            <p:strVal val="#ppt_x"/>
                                          </p:val>
                                        </p:tav>
                                        <p:tav tm="100000">
                                          <p:val>
                                            <p:strVal val="1+#ppt_w/2"/>
                                          </p:val>
                                        </p:tav>
                                      </p:tavLst>
                                    </p:anim>
                                    <p:anim calcmode="lin" valueType="num">
                                      <p:cBhvr additive="repl">
                                        <p:cTn id="35" dur="500"/>
                                        <p:tgtEl>
                                          <p:spTgt spid="681"/>
                                        </p:tgtEl>
                                        <p:attrNameLst>
                                          <p:attrName>ppt_y</p:attrName>
                                        </p:attrNameLst>
                                      </p:cBhvr>
                                      <p:tavLst>
                                        <p:tav tm="0">
                                          <p:val>
                                            <p:strVal val="#ppt_y"/>
                                          </p:val>
                                        </p:tav>
                                        <p:tav tm="100000">
                                          <p:val>
                                            <p:strVal val="#ppt_y"/>
                                          </p:val>
                                        </p:tav>
                                      </p:tavLst>
                                    </p:anim>
                                    <p:set>
                                      <p:cBhvr>
                                        <p:cTn id="36" dur="1" fill="hold">
                                          <p:stCondLst>
                                            <p:cond delay="499"/>
                                          </p:stCondLst>
                                        </p:cTn>
                                        <p:tgtEl>
                                          <p:spTgt spid="68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59" name="Espace réservé du contenu 4"/>
          <p:cNvGraphicFramePr/>
          <p:nvPr>
            <p:extLst>
              <p:ext uri="{D42A27DB-BD31-4B8C-83A1-F6EECF244321}">
                <p14:modId xmlns:p14="http://schemas.microsoft.com/office/powerpoint/2010/main" val="637798205"/>
              </p:ext>
            </p:extLst>
          </p:nvPr>
        </p:nvGraphicFramePr>
        <p:xfrm>
          <a:off x="152280" y="1240920"/>
          <a:ext cx="8686440" cy="4896720"/>
        </p:xfrm>
        <a:graphic>
          <a:graphicData uri="http://schemas.openxmlformats.org/drawingml/2006/chart">
            <c:chart xmlns:c="http://schemas.openxmlformats.org/drawingml/2006/chart" xmlns:r="http://schemas.openxmlformats.org/officeDocument/2006/relationships" r:id="rId2"/>
          </a:graphicData>
        </a:graphic>
      </p:graphicFrame>
      <p:sp>
        <p:nvSpPr>
          <p:cNvPr id="661" name="CustomShape 2"/>
          <p:cNvSpPr/>
          <p:nvPr/>
        </p:nvSpPr>
        <p:spPr>
          <a:xfrm>
            <a:off x="6781680" y="5181480"/>
            <a:ext cx="1447560" cy="360"/>
          </a:xfrm>
          <a:custGeom>
            <a:avLst/>
            <a:gdLst/>
            <a:ahLst/>
            <a:cxnLst/>
            <a:rect l="l" t="t" r="r" b="b"/>
            <a:pathLst>
              <a:path w="21600" h="21600">
                <a:moveTo>
                  <a:pt x="0" y="0"/>
                </a:moveTo>
                <a:lnTo>
                  <a:pt x="21600" y="21600"/>
                </a:lnTo>
              </a:path>
            </a:pathLst>
          </a:custGeom>
          <a:noFill/>
          <a:ln w="50760">
            <a:solidFill>
              <a:schemeClr val="accent6"/>
            </a:solidFill>
            <a:round/>
            <a:tailEnd type="triangle" w="med" len="med"/>
          </a:ln>
        </p:spPr>
        <p:style>
          <a:lnRef idx="1">
            <a:schemeClr val="accent1"/>
          </a:lnRef>
          <a:fillRef idx="0">
            <a:schemeClr val="accent1"/>
          </a:fillRef>
          <a:effectRef idx="0">
            <a:schemeClr val="accent1"/>
          </a:effectRef>
          <a:fontRef idx="minor"/>
        </p:style>
      </p:sp>
      <p:sp>
        <p:nvSpPr>
          <p:cNvPr id="14" name="CustomShape 2"/>
          <p:cNvSpPr/>
          <p:nvPr/>
        </p:nvSpPr>
        <p:spPr>
          <a:xfrm rot="16200000">
            <a:off x="7111689" y="3370215"/>
            <a:ext cx="2755026" cy="367878"/>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nSpc>
                <a:spcPct val="100000"/>
              </a:lnSpc>
            </a:pPr>
            <a:r>
              <a:rPr lang="en-GB" sz="1800" b="1" strike="noStrike" spc="-1" dirty="0" smtClean="0">
                <a:solidFill>
                  <a:schemeClr val="accent6"/>
                </a:solidFill>
                <a:latin typeface="Arial"/>
                <a:ea typeface="DejaVu Sans"/>
              </a:rPr>
              <a:t>C</a:t>
            </a:r>
            <a:r>
              <a:rPr lang="en-GB" sz="1800" b="1" strike="noStrike" spc="-1" baseline="-25000" dirty="0" smtClean="0">
                <a:solidFill>
                  <a:schemeClr val="accent6"/>
                </a:solidFill>
                <a:latin typeface="Arial"/>
                <a:ea typeface="DejaVu Sans"/>
              </a:rPr>
              <a:t>5</a:t>
            </a:r>
            <a:r>
              <a:rPr lang="en-GB" sz="1800" b="1" strike="noStrike" spc="-1" dirty="0" smtClean="0">
                <a:solidFill>
                  <a:schemeClr val="accent6"/>
                </a:solidFill>
                <a:latin typeface="Arial"/>
                <a:ea typeface="DejaVu Sans"/>
              </a:rPr>
              <a:t>F</a:t>
            </a:r>
            <a:r>
              <a:rPr lang="en-GB" sz="1800" b="1" spc="-1" baseline="-25000" dirty="0" smtClean="0">
                <a:solidFill>
                  <a:schemeClr val="accent6"/>
                </a:solidFill>
              </a:rPr>
              <a:t>12</a:t>
            </a:r>
            <a:r>
              <a:rPr lang="en-GB" sz="1800" b="1" strike="noStrike" spc="-1" dirty="0" smtClean="0">
                <a:solidFill>
                  <a:schemeClr val="accent6"/>
                </a:solidFill>
                <a:latin typeface="Arial"/>
                <a:ea typeface="DejaVu Sans"/>
              </a:rPr>
              <a:t> concentration (%)</a:t>
            </a:r>
            <a:endParaRPr lang="en-GB" sz="1800" b="0" strike="noStrike" spc="-1" dirty="0">
              <a:solidFill>
                <a:schemeClr val="accent6"/>
              </a:solidFill>
              <a:latin typeface="Arial"/>
            </a:endParaRPr>
          </a:p>
        </p:txBody>
      </p:sp>
      <p:sp>
        <p:nvSpPr>
          <p:cNvPr id="20" name="ZoneTexte 19"/>
          <p:cNvSpPr txBox="1"/>
          <p:nvPr/>
        </p:nvSpPr>
        <p:spPr>
          <a:xfrm>
            <a:off x="4810250" y="4497660"/>
            <a:ext cx="3448800" cy="646331"/>
          </a:xfrm>
          <a:prstGeom prst="rect">
            <a:avLst/>
          </a:prstGeom>
          <a:solidFill>
            <a:srgbClr val="FFFFFF"/>
          </a:solidFill>
        </p:spPr>
        <p:txBody>
          <a:bodyPr wrap="square" rtlCol="0">
            <a:spAutoFit/>
          </a:bodyPr>
          <a:lstStyle/>
          <a:p>
            <a:pPr algn="ctr"/>
            <a:r>
              <a:rPr lang="fr-FR" b="1" dirty="0" err="1" smtClean="0">
                <a:solidFill>
                  <a:srgbClr val="3484CC"/>
                </a:solidFill>
              </a:rPr>
              <a:t>LHCb</a:t>
            </a:r>
            <a:r>
              <a:rPr lang="fr-FR" b="1" dirty="0" smtClean="0">
                <a:solidFill>
                  <a:srgbClr val="3484CC"/>
                </a:solidFill>
              </a:rPr>
              <a:t> RICH 2 </a:t>
            </a:r>
            <a:r>
              <a:rPr lang="fr-FR" b="1" dirty="0" err="1" smtClean="0">
                <a:solidFill>
                  <a:srgbClr val="3484CC"/>
                </a:solidFill>
              </a:rPr>
              <a:t>with</a:t>
            </a:r>
            <a:r>
              <a:rPr lang="fr-FR" b="1" dirty="0" smtClean="0">
                <a:solidFill>
                  <a:srgbClr val="3484CC"/>
                </a:solidFill>
              </a:rPr>
              <a:t> C</a:t>
            </a:r>
            <a:r>
              <a:rPr lang="fr-FR" b="1" baseline="-25000" dirty="0" smtClean="0">
                <a:solidFill>
                  <a:srgbClr val="3484CC"/>
                </a:solidFill>
              </a:rPr>
              <a:t>5</a:t>
            </a:r>
            <a:r>
              <a:rPr lang="fr-FR" b="1" dirty="0" smtClean="0">
                <a:solidFill>
                  <a:srgbClr val="3484CC"/>
                </a:solidFill>
              </a:rPr>
              <a:t>F</a:t>
            </a:r>
            <a:r>
              <a:rPr lang="fr-FR" b="1" baseline="-25000" dirty="0" smtClean="0">
                <a:solidFill>
                  <a:srgbClr val="3484CC"/>
                </a:solidFill>
              </a:rPr>
              <a:t>10</a:t>
            </a:r>
            <a:r>
              <a:rPr lang="fr-FR" b="1" dirty="0" smtClean="0">
                <a:solidFill>
                  <a:srgbClr val="3484CC"/>
                </a:solidFill>
              </a:rPr>
              <a:t>O/N</a:t>
            </a:r>
            <a:r>
              <a:rPr lang="fr-FR" b="1" baseline="-25000" dirty="0" smtClean="0">
                <a:solidFill>
                  <a:srgbClr val="3484CC"/>
                </a:solidFill>
              </a:rPr>
              <a:t>2</a:t>
            </a:r>
            <a:r>
              <a:rPr lang="fr-FR" b="1" dirty="0" smtClean="0">
                <a:solidFill>
                  <a:srgbClr val="3484CC"/>
                </a:solidFill>
              </a:rPr>
              <a:t> </a:t>
            </a:r>
          </a:p>
          <a:p>
            <a:pPr algn="ctr"/>
            <a:r>
              <a:rPr lang="fr-FR" b="1" dirty="0" smtClean="0">
                <a:solidFill>
                  <a:srgbClr val="3484CC"/>
                </a:solidFill>
              </a:rPr>
              <a:t>GWP </a:t>
            </a:r>
            <a:r>
              <a:rPr lang="fr-FR" b="1" dirty="0" err="1" smtClean="0">
                <a:solidFill>
                  <a:srgbClr val="3484CC"/>
                </a:solidFill>
              </a:rPr>
              <a:t>load</a:t>
            </a:r>
            <a:r>
              <a:rPr lang="fr-FR" b="1" dirty="0" smtClean="0">
                <a:solidFill>
                  <a:srgbClr val="3484CC"/>
                </a:solidFill>
              </a:rPr>
              <a:t> = (0.12 </a:t>
            </a:r>
            <a:r>
              <a:rPr lang="fr-FR" b="1" dirty="0" err="1" smtClean="0">
                <a:solidFill>
                  <a:srgbClr val="3484CC"/>
                </a:solidFill>
              </a:rPr>
              <a:t>molar</a:t>
            </a:r>
            <a:r>
              <a:rPr lang="fr-FR" b="1" dirty="0" smtClean="0">
                <a:solidFill>
                  <a:srgbClr val="3484CC"/>
                </a:solidFill>
              </a:rPr>
              <a:t>*1*</a:t>
            </a:r>
            <a:r>
              <a:rPr lang="fr-FR" b="1" dirty="0" err="1" smtClean="0">
                <a:solidFill>
                  <a:srgbClr val="3484CC"/>
                </a:solidFill>
              </a:rPr>
              <a:t>V.</a:t>
            </a:r>
            <a:r>
              <a:rPr lang="fr-FR" b="1" dirty="0" err="1" smtClean="0">
                <a:solidFill>
                  <a:srgbClr val="3484CC"/>
                </a:solidFill>
                <a:latin typeface="Symbol" panose="05050102010706020507" pitchFamily="18" charset="2"/>
              </a:rPr>
              <a:t>r</a:t>
            </a:r>
            <a:r>
              <a:rPr lang="fr-FR" b="1" dirty="0" smtClean="0">
                <a:solidFill>
                  <a:srgbClr val="3484CC"/>
                </a:solidFill>
              </a:rPr>
              <a:t>)</a:t>
            </a:r>
            <a:endParaRPr lang="fr-FR" b="1" dirty="0">
              <a:solidFill>
                <a:srgbClr val="3484CC"/>
              </a:solidFill>
            </a:endParaRPr>
          </a:p>
        </p:txBody>
      </p:sp>
      <p:grpSp>
        <p:nvGrpSpPr>
          <p:cNvPr id="8" name="Groupe 7"/>
          <p:cNvGrpSpPr/>
          <p:nvPr/>
        </p:nvGrpSpPr>
        <p:grpSpPr>
          <a:xfrm>
            <a:off x="1142999" y="1598569"/>
            <a:ext cx="7426296" cy="3312077"/>
            <a:chOff x="1142999" y="1598569"/>
            <a:chExt cx="7426296" cy="3312077"/>
          </a:xfrm>
        </p:grpSpPr>
        <p:grpSp>
          <p:nvGrpSpPr>
            <p:cNvPr id="5" name="Groupe 4"/>
            <p:cNvGrpSpPr/>
            <p:nvPr/>
          </p:nvGrpSpPr>
          <p:grpSpPr>
            <a:xfrm>
              <a:off x="4687613" y="1598569"/>
              <a:ext cx="3881682" cy="3215956"/>
              <a:chOff x="3657600" y="1709866"/>
              <a:chExt cx="3883224" cy="2408718"/>
            </a:xfrm>
          </p:grpSpPr>
          <p:cxnSp>
            <p:nvCxnSpPr>
              <p:cNvPr id="3" name="Connecteur droit avec flèche 2"/>
              <p:cNvCxnSpPr/>
              <p:nvPr/>
            </p:nvCxnSpPr>
            <p:spPr>
              <a:xfrm>
                <a:off x="3657600" y="1732547"/>
                <a:ext cx="19251" cy="2386037"/>
              </a:xfrm>
              <a:prstGeom prst="straightConnector1">
                <a:avLst/>
              </a:prstGeom>
              <a:ln w="38100">
                <a:solidFill>
                  <a:srgbClr val="3484CC"/>
                </a:solidFill>
                <a:tailEnd type="triangle"/>
              </a:ln>
            </p:spPr>
            <p:style>
              <a:lnRef idx="1">
                <a:schemeClr val="accent1"/>
              </a:lnRef>
              <a:fillRef idx="0">
                <a:schemeClr val="accent1"/>
              </a:fillRef>
              <a:effectRef idx="0">
                <a:schemeClr val="accent1"/>
              </a:effectRef>
              <a:fontRef idx="minor">
                <a:schemeClr val="tx1"/>
              </a:fontRef>
            </p:style>
          </p:cxnSp>
          <p:sp>
            <p:nvSpPr>
              <p:cNvPr id="4" name="ZoneTexte 3"/>
              <p:cNvSpPr txBox="1"/>
              <p:nvPr/>
            </p:nvSpPr>
            <p:spPr>
              <a:xfrm>
                <a:off x="3694653" y="1709866"/>
                <a:ext cx="3846171" cy="484095"/>
              </a:xfrm>
              <a:prstGeom prst="rect">
                <a:avLst/>
              </a:prstGeom>
              <a:solidFill>
                <a:srgbClr val="FFFFFF"/>
              </a:solidFill>
            </p:spPr>
            <p:txBody>
              <a:bodyPr wrap="none" rtlCol="0">
                <a:spAutoFit/>
              </a:bodyPr>
              <a:lstStyle/>
              <a:p>
                <a:pPr algn="ctr"/>
                <a:r>
                  <a:rPr lang="fr-FR" b="1" dirty="0" err="1" smtClean="0">
                    <a:solidFill>
                      <a:srgbClr val="3484CC"/>
                    </a:solidFill>
                  </a:rPr>
                  <a:t>LHCb</a:t>
                </a:r>
                <a:r>
                  <a:rPr lang="fr-FR" b="1" dirty="0" smtClean="0">
                    <a:solidFill>
                      <a:srgbClr val="3484CC"/>
                    </a:solidFill>
                  </a:rPr>
                  <a:t> RICH 2: CF</a:t>
                </a:r>
                <a:r>
                  <a:rPr lang="fr-FR" b="1" baseline="-25000" dirty="0" smtClean="0">
                    <a:solidFill>
                      <a:srgbClr val="3484CC"/>
                    </a:solidFill>
                  </a:rPr>
                  <a:t>4</a:t>
                </a:r>
                <a:r>
                  <a:rPr lang="fr-FR" b="1" dirty="0" smtClean="0">
                    <a:solidFill>
                      <a:srgbClr val="3484CC"/>
                    </a:solidFill>
                  </a:rPr>
                  <a:t> </a:t>
                </a:r>
                <a:r>
                  <a:rPr lang="fr-FR" b="1" dirty="0" err="1" smtClean="0">
                    <a:solidFill>
                      <a:srgbClr val="3484CC"/>
                    </a:solidFill>
                  </a:rPr>
                  <a:t>thresholds</a:t>
                </a:r>
                <a:endParaRPr lang="fr-FR" b="1" dirty="0" smtClean="0">
                  <a:solidFill>
                    <a:srgbClr val="3484CC"/>
                  </a:solidFill>
                </a:endParaRPr>
              </a:p>
              <a:p>
                <a:pPr algn="ctr"/>
                <a:r>
                  <a:rPr lang="fr-FR" b="1" dirty="0" smtClean="0">
                    <a:solidFill>
                      <a:srgbClr val="3484CC"/>
                    </a:solidFill>
                  </a:rPr>
                  <a:t>GWP </a:t>
                </a:r>
                <a:r>
                  <a:rPr lang="fr-FR" b="1" dirty="0" err="1" smtClean="0">
                    <a:solidFill>
                      <a:srgbClr val="3484CC"/>
                    </a:solidFill>
                  </a:rPr>
                  <a:t>load</a:t>
                </a:r>
                <a:r>
                  <a:rPr lang="fr-FR" b="1" dirty="0" smtClean="0">
                    <a:solidFill>
                      <a:srgbClr val="3484CC"/>
                    </a:solidFill>
                  </a:rPr>
                  <a:t> = (</a:t>
                </a:r>
                <a:r>
                  <a:rPr lang="fr-FR" b="1" dirty="0" smtClean="0">
                    <a:solidFill>
                      <a:srgbClr val="3484CC"/>
                    </a:solidFill>
                  </a:rPr>
                  <a:t>0.95 </a:t>
                </a:r>
                <a:r>
                  <a:rPr lang="fr-FR" b="1" dirty="0" err="1" smtClean="0">
                    <a:solidFill>
                      <a:srgbClr val="3484CC"/>
                    </a:solidFill>
                  </a:rPr>
                  <a:t>molar</a:t>
                </a:r>
                <a:r>
                  <a:rPr lang="fr-FR" b="1" dirty="0" smtClean="0">
                    <a:solidFill>
                      <a:srgbClr val="3484CC"/>
                    </a:solidFill>
                  </a:rPr>
                  <a:t>*4880*</a:t>
                </a:r>
                <a:r>
                  <a:rPr lang="fr-FR" b="1" dirty="0" err="1" smtClean="0">
                    <a:solidFill>
                      <a:srgbClr val="3484CC"/>
                    </a:solidFill>
                  </a:rPr>
                  <a:t>V.</a:t>
                </a:r>
                <a:r>
                  <a:rPr lang="fr-FR" b="1" dirty="0" err="1" smtClean="0">
                    <a:solidFill>
                      <a:srgbClr val="3484CC"/>
                    </a:solidFill>
                    <a:latin typeface="Symbol" panose="05050102010706020507" pitchFamily="18" charset="2"/>
                  </a:rPr>
                  <a:t>r</a:t>
                </a:r>
                <a:r>
                  <a:rPr lang="fr-FR" b="1" dirty="0" smtClean="0">
                    <a:solidFill>
                      <a:srgbClr val="3484CC"/>
                    </a:solidFill>
                  </a:rPr>
                  <a:t>)</a:t>
                </a:r>
                <a:endParaRPr lang="fr-FR" b="1" dirty="0">
                  <a:solidFill>
                    <a:srgbClr val="3484CC"/>
                  </a:solidFill>
                </a:endParaRPr>
              </a:p>
            </p:txBody>
          </p:sp>
        </p:grpSp>
        <p:cxnSp>
          <p:nvCxnSpPr>
            <p:cNvPr id="25" name="Connecteur droit avec flèche 24"/>
            <p:cNvCxnSpPr/>
            <p:nvPr/>
          </p:nvCxnSpPr>
          <p:spPr>
            <a:xfrm flipH="1">
              <a:off x="1142999" y="2575034"/>
              <a:ext cx="3563857" cy="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8" name="Connecteur droit avec flèche 27"/>
            <p:cNvCxnSpPr/>
            <p:nvPr/>
          </p:nvCxnSpPr>
          <p:spPr>
            <a:xfrm flipH="1">
              <a:off x="1142999" y="3883572"/>
              <a:ext cx="3563857" cy="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9" name="Connecteur droit avec flèche 28"/>
            <p:cNvCxnSpPr/>
            <p:nvPr/>
          </p:nvCxnSpPr>
          <p:spPr>
            <a:xfrm flipH="1">
              <a:off x="1142999" y="4910646"/>
              <a:ext cx="3563857" cy="0"/>
            </a:xfrm>
            <a:prstGeom prst="straightConnector1">
              <a:avLst/>
            </a:prstGeom>
            <a:ln w="38100">
              <a:solidFill>
                <a:schemeClr val="accent2"/>
              </a:solidFill>
              <a:tailEnd type="triangle"/>
            </a:ln>
          </p:spPr>
          <p:style>
            <a:lnRef idx="1">
              <a:schemeClr val="accent1"/>
            </a:lnRef>
            <a:fillRef idx="0">
              <a:schemeClr val="accent1"/>
            </a:fillRef>
            <a:effectRef idx="0">
              <a:schemeClr val="accent1"/>
            </a:effectRef>
            <a:fontRef idx="minor">
              <a:schemeClr val="tx1"/>
            </a:fontRef>
          </p:style>
        </p:cxnSp>
      </p:grpSp>
      <p:sp>
        <p:nvSpPr>
          <p:cNvPr id="31" name="TextShape 1"/>
          <p:cNvSpPr txBox="1"/>
          <p:nvPr/>
        </p:nvSpPr>
        <p:spPr>
          <a:xfrm>
            <a:off x="259614" y="94285"/>
            <a:ext cx="8686440" cy="990360"/>
          </a:xfrm>
          <a:prstGeom prst="rect">
            <a:avLst/>
          </a:prstGeom>
          <a:solidFill>
            <a:srgbClr val="FFFFFF"/>
          </a:solidFill>
          <a:ln w="25560">
            <a:solidFill>
              <a:srgbClr val="C00000"/>
            </a:solidFill>
            <a:miter/>
          </a:ln>
        </p:spPr>
        <p:txBody>
          <a:bodyPr lIns="90000" tIns="45000" rIns="90000" bIns="45000" anchor="ctr">
            <a:noAutofit/>
          </a:bodyPr>
          <a:lstStyle/>
          <a:p>
            <a:pPr algn="ctr">
              <a:lnSpc>
                <a:spcPct val="90000"/>
              </a:lnSpc>
            </a:pPr>
            <a:r>
              <a:rPr lang="en-US" sz="2400" b="1" strike="noStrike" spc="-1" dirty="0" smtClean="0">
                <a:solidFill>
                  <a:srgbClr val="C00000"/>
                </a:solidFill>
                <a:latin typeface="Arial"/>
                <a:ea typeface="DejaVu Sans"/>
              </a:rPr>
              <a:t>Cherenkov </a:t>
            </a:r>
            <a:r>
              <a:rPr lang="en-US" sz="2400" b="1" strike="noStrike" spc="-1" dirty="0">
                <a:solidFill>
                  <a:srgbClr val="C00000"/>
                </a:solidFill>
                <a:latin typeface="Arial"/>
                <a:ea typeface="DejaVu Sans"/>
              </a:rPr>
              <a:t>threshold in C</a:t>
            </a:r>
            <a:r>
              <a:rPr lang="en-US" sz="2400" b="1" strike="noStrike" spc="-1" baseline="-20000" dirty="0">
                <a:solidFill>
                  <a:srgbClr val="C00000"/>
                </a:solidFill>
                <a:latin typeface="Arial"/>
                <a:ea typeface="DejaVu Sans"/>
              </a:rPr>
              <a:t>5</a:t>
            </a:r>
            <a:r>
              <a:rPr lang="en-US" sz="2400" b="1" strike="noStrike" spc="-1" dirty="0">
                <a:solidFill>
                  <a:srgbClr val="C00000"/>
                </a:solidFill>
                <a:latin typeface="Arial"/>
                <a:ea typeface="DejaVu Sans"/>
              </a:rPr>
              <a:t>F</a:t>
            </a:r>
            <a:r>
              <a:rPr lang="en-US" sz="2400" b="1" strike="noStrike" spc="-1" baseline="-20000" dirty="0">
                <a:solidFill>
                  <a:srgbClr val="C00000"/>
                </a:solidFill>
                <a:latin typeface="Arial"/>
                <a:ea typeface="DejaVu Sans"/>
              </a:rPr>
              <a:t>12</a:t>
            </a:r>
            <a:r>
              <a:rPr lang="en-US" sz="2400" b="1" strike="noStrike" spc="-1" dirty="0">
                <a:solidFill>
                  <a:srgbClr val="C00000"/>
                </a:solidFill>
                <a:latin typeface="Arial"/>
                <a:ea typeface="DejaVu Sans"/>
              </a:rPr>
              <a:t>/N</a:t>
            </a:r>
            <a:r>
              <a:rPr lang="en-US" sz="2400" b="1" strike="noStrike" spc="-1" baseline="-20000" dirty="0">
                <a:solidFill>
                  <a:srgbClr val="C00000"/>
                </a:solidFill>
                <a:latin typeface="Arial"/>
                <a:ea typeface="DejaVu Sans"/>
              </a:rPr>
              <a:t>2</a:t>
            </a:r>
            <a:r>
              <a:rPr lang="en-US" sz="2400" b="1" strike="noStrike" spc="-1" dirty="0">
                <a:solidFill>
                  <a:srgbClr val="C00000"/>
                </a:solidFill>
                <a:latin typeface="Arial"/>
                <a:ea typeface="DejaVu Sans"/>
              </a:rPr>
              <a:t> mixtures </a:t>
            </a:r>
            <a:r>
              <a:rPr dirty="0"/>
              <a:t/>
            </a:r>
            <a:br>
              <a:rPr dirty="0"/>
            </a:br>
            <a:r>
              <a:rPr lang="en-US" sz="2400" b="1" i="1" strike="noStrike" spc="-1" dirty="0" smtClean="0">
                <a:solidFill>
                  <a:srgbClr val="3484CC"/>
                </a:solidFill>
                <a:latin typeface="Arial"/>
                <a:ea typeface="DejaVu Sans"/>
              </a:rPr>
              <a:t>and GWP </a:t>
            </a:r>
            <a:r>
              <a:rPr lang="en-US" sz="2400" b="1" i="1" spc="-1" dirty="0" smtClean="0">
                <a:solidFill>
                  <a:srgbClr val="3484CC"/>
                </a:solidFill>
                <a:latin typeface="Arial"/>
                <a:ea typeface="DejaVu Sans"/>
              </a:rPr>
              <a:t>load</a:t>
            </a:r>
            <a:r>
              <a:rPr lang="en-US" sz="2400" b="1" i="1" strike="noStrike" spc="-1" dirty="0" smtClean="0">
                <a:solidFill>
                  <a:srgbClr val="3484CC"/>
                </a:solidFill>
                <a:latin typeface="Arial"/>
                <a:ea typeface="DejaVu Sans"/>
              </a:rPr>
              <a:t> comparison with </a:t>
            </a:r>
            <a:r>
              <a:rPr lang="en-US" sz="2400" b="1" i="1" strike="noStrike" spc="-1" dirty="0" err="1" smtClean="0">
                <a:solidFill>
                  <a:srgbClr val="3484CC"/>
                </a:solidFill>
                <a:latin typeface="Arial"/>
                <a:ea typeface="DejaVu Sans"/>
              </a:rPr>
              <a:t>LHCb</a:t>
            </a:r>
            <a:r>
              <a:rPr lang="en-US" sz="2400" b="1" i="1" strike="noStrike" spc="-1" dirty="0" smtClean="0">
                <a:solidFill>
                  <a:srgbClr val="3484CC"/>
                </a:solidFill>
                <a:latin typeface="Arial"/>
                <a:ea typeface="DejaVu Sans"/>
              </a:rPr>
              <a:t> </a:t>
            </a:r>
            <a:r>
              <a:rPr lang="en-US" sz="2400" b="1" i="1" strike="noStrike" spc="-1" dirty="0" smtClean="0">
                <a:solidFill>
                  <a:srgbClr val="3484CC"/>
                </a:solidFill>
                <a:latin typeface="Arial"/>
                <a:ea typeface="DejaVu Sans"/>
              </a:rPr>
              <a:t>RICH2 (new vol.?) </a:t>
            </a:r>
            <a:endParaRPr lang="en-US" sz="2400" b="0" strike="noStrike" spc="-1" dirty="0">
              <a:solidFill>
                <a:srgbClr val="3484CC"/>
              </a:solidFill>
              <a:latin typeface="Arial"/>
            </a:endParaRPr>
          </a:p>
        </p:txBody>
      </p:sp>
      <p:sp>
        <p:nvSpPr>
          <p:cNvPr id="2" name="ZoneTexte 1"/>
          <p:cNvSpPr txBox="1"/>
          <p:nvPr/>
        </p:nvSpPr>
        <p:spPr>
          <a:xfrm>
            <a:off x="1974449" y="1245689"/>
            <a:ext cx="7169551" cy="615553"/>
          </a:xfrm>
          <a:prstGeom prst="rect">
            <a:avLst/>
          </a:prstGeom>
          <a:noFill/>
        </p:spPr>
        <p:txBody>
          <a:bodyPr wrap="square" rtlCol="0">
            <a:spAutoFit/>
          </a:bodyPr>
          <a:lstStyle/>
          <a:p>
            <a:pPr algn="ctr">
              <a:defRPr sz="1600" b="1" i="0" u="none" strike="noStrike" kern="1200" spc="-1" baseline="0">
                <a:solidFill>
                  <a:srgbClr val="000000"/>
                </a:solidFill>
                <a:latin typeface="Arial"/>
                <a:ea typeface="DejaVu Sans"/>
                <a:cs typeface="+mn-cs"/>
              </a:defRPr>
            </a:pPr>
            <a:r>
              <a:rPr lang="en-GB" b="1" spc="-1" dirty="0">
                <a:solidFill>
                  <a:srgbClr val="000000"/>
                </a:solidFill>
                <a:latin typeface="Arial"/>
                <a:ea typeface="DejaVu Sans"/>
              </a:rPr>
              <a:t>N</a:t>
            </a:r>
            <a:r>
              <a:rPr lang="en-GB" b="1" spc="-1" baseline="-25000" dirty="0">
                <a:solidFill>
                  <a:srgbClr val="000000"/>
                </a:solidFill>
                <a:latin typeface="Arial"/>
                <a:ea typeface="DejaVu Sans"/>
              </a:rPr>
              <a:t>2</a:t>
            </a:r>
            <a:r>
              <a:rPr lang="en-GB" b="1" spc="-1" dirty="0">
                <a:solidFill>
                  <a:srgbClr val="000000"/>
                </a:solidFill>
                <a:latin typeface="Arial"/>
                <a:ea typeface="DejaVu Sans"/>
              </a:rPr>
              <a:t>-NOVEC5110 (C</a:t>
            </a:r>
            <a:r>
              <a:rPr lang="en-GB" b="1" spc="-1" baseline="-25000" dirty="0">
                <a:solidFill>
                  <a:srgbClr val="000000"/>
                </a:solidFill>
                <a:latin typeface="Arial"/>
                <a:ea typeface="DejaVu Sans"/>
              </a:rPr>
              <a:t>5</a:t>
            </a:r>
            <a:r>
              <a:rPr lang="en-GB" b="1" spc="-1" dirty="0">
                <a:solidFill>
                  <a:srgbClr val="000000"/>
                </a:solidFill>
                <a:latin typeface="Arial"/>
                <a:ea typeface="DejaVu Sans"/>
              </a:rPr>
              <a:t>F</a:t>
            </a:r>
            <a:r>
              <a:rPr lang="en-GB" b="1" spc="-1" baseline="-25000" dirty="0">
                <a:solidFill>
                  <a:srgbClr val="000000"/>
                </a:solidFill>
                <a:latin typeface="Arial"/>
                <a:ea typeface="DejaVu Sans"/>
              </a:rPr>
              <a:t>10</a:t>
            </a:r>
            <a:r>
              <a:rPr lang="en-GB" b="1" spc="-1" dirty="0">
                <a:solidFill>
                  <a:srgbClr val="000000"/>
                </a:solidFill>
                <a:latin typeface="Arial"/>
                <a:ea typeface="DejaVu Sans"/>
              </a:rPr>
              <a:t>O) might be very similar </a:t>
            </a:r>
            <a:r>
              <a:rPr lang="en-GB" b="1" spc="-1" dirty="0" smtClean="0">
                <a:solidFill>
                  <a:srgbClr val="000000"/>
                </a:solidFill>
                <a:latin typeface="Arial"/>
                <a:ea typeface="DejaVu Sans"/>
              </a:rPr>
              <a:t>(</a:t>
            </a:r>
            <a:r>
              <a:rPr lang="en-GB" b="1" spc="-1" dirty="0">
                <a:solidFill>
                  <a:srgbClr val="000000"/>
                </a:solidFill>
                <a:latin typeface="Arial"/>
                <a:ea typeface="DejaVu Sans"/>
              </a:rPr>
              <a:t>MW </a:t>
            </a:r>
            <a:r>
              <a:rPr lang="en-GB" b="1" spc="-1" dirty="0" smtClean="0">
                <a:solidFill>
                  <a:srgbClr val="000000"/>
                </a:solidFill>
                <a:latin typeface="Arial"/>
                <a:ea typeface="DejaVu Sans"/>
              </a:rPr>
              <a:t>282 </a:t>
            </a:r>
            <a:r>
              <a:rPr lang="en-GB" b="1" spc="-1" dirty="0">
                <a:solidFill>
                  <a:srgbClr val="000000"/>
                </a:solidFill>
                <a:latin typeface="Arial"/>
                <a:ea typeface="DejaVu Sans"/>
              </a:rPr>
              <a:t>vs 288)</a:t>
            </a:r>
          </a:p>
          <a:p>
            <a:endParaRPr lang="fr-FR" dirty="0"/>
          </a:p>
        </p:txBody>
      </p:sp>
      <p:sp>
        <p:nvSpPr>
          <p:cNvPr id="6" name="ZoneTexte 5"/>
          <p:cNvSpPr txBox="1"/>
          <p:nvPr/>
        </p:nvSpPr>
        <p:spPr>
          <a:xfrm>
            <a:off x="4762260" y="2415941"/>
            <a:ext cx="3011936" cy="2031325"/>
          </a:xfrm>
          <a:prstGeom prst="rect">
            <a:avLst/>
          </a:prstGeom>
          <a:solidFill>
            <a:srgbClr val="FFFFFF"/>
          </a:solidFill>
          <a:ln w="25400">
            <a:solidFill>
              <a:schemeClr val="accent1">
                <a:lumMod val="75000"/>
              </a:schemeClr>
            </a:solidFill>
          </a:ln>
        </p:spPr>
        <p:txBody>
          <a:bodyPr wrap="square" rtlCol="0">
            <a:spAutoFit/>
          </a:bodyPr>
          <a:lstStyle/>
          <a:p>
            <a:pPr algn="ctr"/>
            <a:r>
              <a:rPr lang="fr-FR" b="1" dirty="0" err="1" smtClean="0">
                <a:solidFill>
                  <a:srgbClr val="3484CC"/>
                </a:solidFill>
              </a:rPr>
              <a:t>Novec</a:t>
            </a:r>
            <a:r>
              <a:rPr lang="fr-FR" b="1" dirty="0" smtClean="0">
                <a:solidFill>
                  <a:srgbClr val="3484CC"/>
                </a:solidFill>
              </a:rPr>
              <a:t> 5110 </a:t>
            </a:r>
            <a:r>
              <a:rPr lang="fr-FR" b="1" dirty="0" err="1" smtClean="0">
                <a:solidFill>
                  <a:srgbClr val="3484CC"/>
                </a:solidFill>
              </a:rPr>
              <a:t>gives</a:t>
            </a:r>
            <a:r>
              <a:rPr lang="fr-FR" b="1" dirty="0" smtClean="0">
                <a:solidFill>
                  <a:srgbClr val="3484CC"/>
                </a:solidFill>
              </a:rPr>
              <a:t> a </a:t>
            </a:r>
            <a:r>
              <a:rPr lang="fr-FR" b="1" dirty="0" err="1" smtClean="0">
                <a:solidFill>
                  <a:srgbClr val="3484CC"/>
                </a:solidFill>
              </a:rPr>
              <a:t>huge</a:t>
            </a:r>
            <a:r>
              <a:rPr lang="fr-FR" b="1" dirty="0" smtClean="0">
                <a:solidFill>
                  <a:srgbClr val="3484CC"/>
                </a:solidFill>
              </a:rPr>
              <a:t> </a:t>
            </a:r>
            <a:r>
              <a:rPr lang="fr-FR" b="1" dirty="0" smtClean="0">
                <a:solidFill>
                  <a:srgbClr val="3484CC"/>
                </a:solidFill>
              </a:rPr>
              <a:t>GWP </a:t>
            </a:r>
            <a:r>
              <a:rPr lang="fr-FR" b="1" dirty="0" err="1" smtClean="0">
                <a:solidFill>
                  <a:srgbClr val="3484CC"/>
                </a:solidFill>
              </a:rPr>
              <a:t>load</a:t>
            </a:r>
            <a:r>
              <a:rPr lang="fr-FR" b="1" dirty="0" smtClean="0">
                <a:solidFill>
                  <a:srgbClr val="3484CC"/>
                </a:solidFill>
              </a:rPr>
              <a:t> </a:t>
            </a:r>
            <a:r>
              <a:rPr lang="fr-FR" b="1" dirty="0" err="1" smtClean="0">
                <a:solidFill>
                  <a:srgbClr val="3484CC"/>
                </a:solidFill>
              </a:rPr>
              <a:t>reduction</a:t>
            </a:r>
            <a:r>
              <a:rPr lang="fr-FR" b="1" dirty="0">
                <a:solidFill>
                  <a:srgbClr val="3484CC"/>
                </a:solidFill>
              </a:rPr>
              <a:t> </a:t>
            </a:r>
            <a:r>
              <a:rPr lang="fr-FR" b="1" dirty="0" smtClean="0">
                <a:solidFill>
                  <a:srgbClr val="3484CC"/>
                </a:solidFill>
              </a:rPr>
              <a:t>of </a:t>
            </a:r>
            <a:r>
              <a:rPr lang="fr-FR" b="1" dirty="0" smtClean="0">
                <a:solidFill>
                  <a:srgbClr val="3484CC"/>
                </a:solidFill>
              </a:rPr>
              <a:t>4636</a:t>
            </a:r>
            <a:r>
              <a:rPr lang="fr-FR" b="1" dirty="0" smtClean="0">
                <a:solidFill>
                  <a:srgbClr val="3484CC"/>
                </a:solidFill>
              </a:rPr>
              <a:t> </a:t>
            </a:r>
            <a:r>
              <a:rPr lang="fr-FR" b="1" dirty="0" err="1" smtClean="0">
                <a:solidFill>
                  <a:srgbClr val="3484CC"/>
                </a:solidFill>
              </a:rPr>
              <a:t>V.</a:t>
            </a:r>
            <a:r>
              <a:rPr lang="fr-FR" b="1" dirty="0" err="1" smtClean="0">
                <a:solidFill>
                  <a:srgbClr val="3484CC"/>
                </a:solidFill>
                <a:latin typeface="Symbol" panose="05050102010706020507" pitchFamily="18" charset="2"/>
              </a:rPr>
              <a:t>r</a:t>
            </a:r>
            <a:r>
              <a:rPr lang="fr-FR" b="1" dirty="0" smtClean="0">
                <a:solidFill>
                  <a:srgbClr val="3484CC"/>
                </a:solidFill>
                <a:latin typeface="Symbol" panose="05050102010706020507" pitchFamily="18" charset="2"/>
              </a:rPr>
              <a:t> </a:t>
            </a:r>
            <a:r>
              <a:rPr lang="fr-FR" b="1" dirty="0" err="1" smtClean="0">
                <a:solidFill>
                  <a:srgbClr val="3484CC"/>
                </a:solidFill>
                <a:latin typeface="Calibri" panose="020F0502020204030204" pitchFamily="34" charset="0"/>
                <a:cs typeface="Calibri" panose="020F0502020204030204" pitchFamily="34" charset="0"/>
              </a:rPr>
              <a:t>unit</a:t>
            </a:r>
            <a:r>
              <a:rPr lang="fr-FR" b="1" dirty="0" err="1" smtClean="0">
                <a:solidFill>
                  <a:srgbClr val="3484CC"/>
                </a:solidFill>
                <a:latin typeface="Calibri" panose="020F0502020204030204" pitchFamily="34" charset="0"/>
                <a:cs typeface="Calibri" panose="020F0502020204030204" pitchFamily="34" charset="0"/>
              </a:rPr>
              <a:t>s</a:t>
            </a:r>
            <a:endParaRPr lang="fr-FR" b="1" dirty="0" smtClean="0">
              <a:solidFill>
                <a:srgbClr val="3484CC"/>
              </a:solidFill>
              <a:latin typeface="Calibri" panose="020F0502020204030204" pitchFamily="34" charset="0"/>
              <a:cs typeface="Calibri" panose="020F0502020204030204" pitchFamily="34" charset="0"/>
            </a:endParaRPr>
          </a:p>
          <a:p>
            <a:pPr algn="ctr"/>
            <a:r>
              <a:rPr lang="fr-FR" b="1" dirty="0" err="1" smtClean="0">
                <a:solidFill>
                  <a:srgbClr val="C00000"/>
                </a:solidFill>
                <a:latin typeface="+mj-lt"/>
              </a:rPr>
              <a:t>Even</a:t>
            </a:r>
            <a:r>
              <a:rPr lang="fr-FR" b="1" dirty="0" smtClean="0">
                <a:solidFill>
                  <a:srgbClr val="C00000"/>
                </a:solidFill>
                <a:latin typeface="+mj-lt"/>
              </a:rPr>
              <a:t> </a:t>
            </a:r>
            <a:r>
              <a:rPr lang="fr-FR" b="1" dirty="0" err="1" smtClean="0">
                <a:solidFill>
                  <a:srgbClr val="C00000"/>
                </a:solidFill>
                <a:latin typeface="+mj-lt"/>
              </a:rPr>
              <a:t>substituting</a:t>
            </a:r>
            <a:r>
              <a:rPr lang="fr-FR" b="1" dirty="0" smtClean="0">
                <a:solidFill>
                  <a:srgbClr val="C00000"/>
                </a:solidFill>
                <a:latin typeface="+mj-lt"/>
              </a:rPr>
              <a:t> 0.9 </a:t>
            </a:r>
            <a:r>
              <a:rPr lang="fr-FR" b="1" dirty="0" err="1" smtClean="0">
                <a:solidFill>
                  <a:srgbClr val="C00000"/>
                </a:solidFill>
                <a:latin typeface="+mj-lt"/>
              </a:rPr>
              <a:t>molar</a:t>
            </a:r>
            <a:r>
              <a:rPr lang="fr-FR" b="1" dirty="0" smtClean="0">
                <a:solidFill>
                  <a:srgbClr val="C00000"/>
                </a:solidFill>
                <a:latin typeface="+mj-lt"/>
              </a:rPr>
              <a:t> CF</a:t>
            </a:r>
            <a:r>
              <a:rPr lang="fr-FR" b="1" baseline="-25000" dirty="0" smtClean="0">
                <a:solidFill>
                  <a:srgbClr val="C00000"/>
                </a:solidFill>
                <a:latin typeface="+mj-lt"/>
              </a:rPr>
              <a:t>4</a:t>
            </a:r>
            <a:r>
              <a:rPr lang="fr-FR" b="1" dirty="0" smtClean="0">
                <a:solidFill>
                  <a:srgbClr val="C00000"/>
                </a:solidFill>
                <a:latin typeface="+mj-lt"/>
              </a:rPr>
              <a:t> </a:t>
            </a:r>
            <a:r>
              <a:rPr lang="fr-FR" b="1" dirty="0" err="1" smtClean="0">
                <a:solidFill>
                  <a:srgbClr val="C00000"/>
                </a:solidFill>
                <a:latin typeface="+mj-lt"/>
              </a:rPr>
              <a:t>with</a:t>
            </a:r>
            <a:r>
              <a:rPr lang="fr-FR" b="1" dirty="0" smtClean="0">
                <a:solidFill>
                  <a:srgbClr val="C00000"/>
                </a:solidFill>
                <a:latin typeface="+mj-lt"/>
              </a:rPr>
              <a:t> 0.12 </a:t>
            </a:r>
            <a:r>
              <a:rPr lang="fr-FR" b="1" dirty="0" err="1" smtClean="0">
                <a:solidFill>
                  <a:srgbClr val="C00000"/>
                </a:solidFill>
                <a:latin typeface="+mj-lt"/>
              </a:rPr>
              <a:t>molar</a:t>
            </a:r>
            <a:r>
              <a:rPr lang="fr-FR" b="1" dirty="0" smtClean="0">
                <a:solidFill>
                  <a:srgbClr val="C00000"/>
                </a:solidFill>
                <a:latin typeface="+mj-lt"/>
              </a:rPr>
              <a:t> </a:t>
            </a:r>
            <a:r>
              <a:rPr lang="en-US" b="1" spc="-1" dirty="0" smtClean="0">
                <a:solidFill>
                  <a:srgbClr val="C00000"/>
                </a:solidFill>
              </a:rPr>
              <a:t>C</a:t>
            </a:r>
            <a:r>
              <a:rPr lang="en-US" b="1" spc="-1" baseline="-20000" dirty="0" smtClean="0">
                <a:solidFill>
                  <a:srgbClr val="C00000"/>
                </a:solidFill>
              </a:rPr>
              <a:t>5</a:t>
            </a:r>
            <a:r>
              <a:rPr lang="en-US" b="1" spc="-1" dirty="0" smtClean="0">
                <a:solidFill>
                  <a:srgbClr val="C00000"/>
                </a:solidFill>
              </a:rPr>
              <a:t>F</a:t>
            </a:r>
            <a:r>
              <a:rPr lang="en-US" b="1" spc="-1" baseline="-20000" dirty="0" smtClean="0">
                <a:solidFill>
                  <a:srgbClr val="C00000"/>
                </a:solidFill>
              </a:rPr>
              <a:t>12 </a:t>
            </a:r>
            <a:r>
              <a:rPr lang="en-US" b="1" spc="-1" dirty="0">
                <a:solidFill>
                  <a:srgbClr val="C00000"/>
                </a:solidFill>
              </a:rPr>
              <a:t> </a:t>
            </a:r>
            <a:r>
              <a:rPr lang="en-US" b="1" spc="-1" dirty="0" smtClean="0">
                <a:solidFill>
                  <a:srgbClr val="C00000"/>
                </a:solidFill>
              </a:rPr>
              <a:t>reduces GWP load by </a:t>
            </a:r>
            <a:r>
              <a:rPr lang="en-US" b="1" spc="-1" dirty="0" smtClean="0">
                <a:solidFill>
                  <a:srgbClr val="C00000"/>
                </a:solidFill>
              </a:rPr>
              <a:t>3784 </a:t>
            </a:r>
            <a:r>
              <a:rPr lang="en-US" b="1" spc="-1" dirty="0" err="1" smtClean="0">
                <a:solidFill>
                  <a:srgbClr val="C00000"/>
                </a:solidFill>
              </a:rPr>
              <a:t>V.</a:t>
            </a:r>
            <a:r>
              <a:rPr lang="en-US" b="1" spc="-1" dirty="0" err="1" smtClean="0">
                <a:solidFill>
                  <a:srgbClr val="C00000"/>
                </a:solidFill>
                <a:latin typeface="Symbol" panose="05050102010706020507" pitchFamily="18" charset="2"/>
              </a:rPr>
              <a:t>r</a:t>
            </a:r>
            <a:r>
              <a:rPr lang="en-US" b="1" spc="-1" dirty="0" smtClean="0">
                <a:solidFill>
                  <a:srgbClr val="C00000"/>
                </a:solidFill>
                <a:latin typeface="Symbol" panose="05050102010706020507" pitchFamily="18" charset="2"/>
              </a:rPr>
              <a:t> </a:t>
            </a:r>
            <a:r>
              <a:rPr lang="en-US" b="1" spc="-1" dirty="0" smtClean="0">
                <a:solidFill>
                  <a:srgbClr val="C00000"/>
                </a:solidFill>
                <a:latin typeface="+mj-lt"/>
              </a:rPr>
              <a:t>units</a:t>
            </a:r>
            <a:endParaRPr lang="fr-FR" b="1" dirty="0" smtClean="0">
              <a:solidFill>
                <a:srgbClr val="C00000"/>
              </a:solidFill>
              <a:latin typeface="+mj-lt"/>
            </a:endParaRPr>
          </a:p>
        </p:txBody>
      </p:sp>
      <p:sp>
        <p:nvSpPr>
          <p:cNvPr id="26" name="CustomShape 4"/>
          <p:cNvSpPr/>
          <p:nvPr/>
        </p:nvSpPr>
        <p:spPr>
          <a:xfrm>
            <a:off x="6458040" y="6356520"/>
            <a:ext cx="2056680" cy="3643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pPr>
            <a:fld id="{7D01061F-E3C1-4B78-A297-D1E8F51D5FFF}" type="slidenum">
              <a:rPr lang="en-GB" sz="1200" b="0" strike="noStrike" spc="-1">
                <a:solidFill>
                  <a:srgbClr val="8B8B8B"/>
                </a:solidFill>
                <a:latin typeface="Calibri"/>
                <a:ea typeface="DejaVu Sans"/>
              </a:rPr>
              <a:t>27</a:t>
            </a:fld>
            <a:endParaRPr lang="en-GB" sz="1200" b="0" strike="noStrike" spc="-1" dirty="0">
              <a:latin typeface="Arial"/>
            </a:endParaRPr>
          </a:p>
        </p:txBody>
      </p:sp>
      <p:sp>
        <p:nvSpPr>
          <p:cNvPr id="27" name="CustomShape 2"/>
          <p:cNvSpPr/>
          <p:nvPr/>
        </p:nvSpPr>
        <p:spPr>
          <a:xfrm>
            <a:off x="888423" y="6520900"/>
            <a:ext cx="7428822" cy="337100"/>
          </a:xfrm>
          <a:prstGeom prst="rect">
            <a:avLst/>
          </a:prstGeom>
          <a:noFill/>
          <a:ln>
            <a:noFill/>
          </a:ln>
        </p:spPr>
        <p:style>
          <a:lnRef idx="0">
            <a:scrgbClr r="0" g="0" b="0"/>
          </a:lnRef>
          <a:fillRef idx="0">
            <a:scrgbClr r="0" g="0" b="0"/>
          </a:fillRef>
          <a:effectRef idx="0">
            <a:scrgbClr r="0" g="0" b="0"/>
          </a:effectRef>
          <a:fontRef idx="minor"/>
        </p:style>
        <p:txBody>
          <a:bodyPr wrap="square" lIns="90000" tIns="45000" rIns="90000" bIns="45000">
            <a:spAutoFit/>
          </a:bodyPr>
          <a:lstStyle/>
          <a:p>
            <a:pPr algn="ctr"/>
            <a:r>
              <a:rPr lang="en-US" sz="1600" b="1" dirty="0" smtClean="0"/>
              <a:t>G. Hallewell: </a:t>
            </a:r>
            <a:r>
              <a:rPr lang="en-US" sz="1600" b="1" dirty="0" err="1" smtClean="0"/>
              <a:t>GasRad</a:t>
            </a:r>
            <a:r>
              <a:rPr lang="en-US" sz="1600" b="1" dirty="0" smtClean="0"/>
              <a:t> GWP: ECFA</a:t>
            </a:r>
            <a:r>
              <a:rPr lang="en-US" sz="1600" b="1" dirty="0"/>
              <a:t> </a:t>
            </a:r>
            <a:r>
              <a:rPr lang="en-US" sz="1600" b="1" dirty="0" smtClean="0"/>
              <a:t>TF-4 Meeting May16-17</a:t>
            </a:r>
            <a:r>
              <a:rPr lang="en-US" sz="1600" b="1" baseline="30000" dirty="0" smtClean="0"/>
              <a:t>th</a:t>
            </a:r>
            <a:r>
              <a:rPr lang="en-US" sz="1600" b="1" dirty="0" smtClean="0"/>
              <a:t> 2023</a:t>
            </a:r>
            <a:endParaRPr lang="en-US" sz="1600" b="1" dirty="0"/>
          </a:p>
        </p:txBody>
      </p:sp>
    </p:spTree>
    <p:extLst>
      <p:ext uri="{BB962C8B-B14F-4D97-AF65-F5344CB8AC3E}">
        <p14:creationId xmlns:p14="http://schemas.microsoft.com/office/powerpoint/2010/main" val="3659873021"/>
      </p:ext>
    </p:extLst>
  </p:cSld>
  <p:clrMapOvr>
    <a:masterClrMapping/>
  </p:clrMapOvr>
  <mc:AlternateContent xmlns:mc="http://schemas.openxmlformats.org/markup-compatibility/2006" xmlns:p14="http://schemas.microsoft.com/office/powerpoint/2010/main">
    <mc:Choice Requires="p14">
      <p:transition spd="slow" p14:dur="2000"/>
    </mc:Choice>
    <mc:Fallback xmlns="" xmlns:p15="http://schemas.microsoft.com/office/powerpoint/2012/main">
      <p:transition spd="slow"/>
    </mc:Fallback>
  </mc:AlternateContent>
  <p:timing>
    <p:tnLst>
      <p:par>
        <p:cTn id="1" dur="indefinite" restart="never" nodeType="tmRoot">
          <p:childTnLst>
            <p:seq>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1" fill="hold" nodeType="click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ppt_x"/>
                                          </p:val>
                                        </p:tav>
                                        <p:tav tm="100000">
                                          <p:val>
                                            <p:strVal val="#ppt_x"/>
                                          </p:val>
                                        </p:tav>
                                      </p:tavLst>
                                    </p:anim>
                                    <p:anim calcmode="lin" valueType="num">
                                      <p:cBhvr additive="base">
                                        <p:cTn id="12" dur="500" fill="hold"/>
                                        <p:tgtEl>
                                          <p:spTgt spid="8"/>
                                        </p:tgtEl>
                                        <p:attrNameLst>
                                          <p:attrName>ppt_y</p:attrName>
                                        </p:attrNameLst>
                                      </p:cBhvr>
                                      <p:tavLst>
                                        <p:tav tm="0">
                                          <p:val>
                                            <p:strVal val="0-#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20"/>
                                        </p:tgtEl>
                                        <p:attrNameLst>
                                          <p:attrName>style.visibility</p:attrName>
                                        </p:attrNameLst>
                                      </p:cBhvr>
                                      <p:to>
                                        <p:strVal val="visible"/>
                                      </p:to>
                                    </p:set>
                                    <p:anim calcmode="lin" valueType="num">
                                      <p:cBhvr additive="base">
                                        <p:cTn id="17" dur="500" fill="hold"/>
                                        <p:tgtEl>
                                          <p:spTgt spid="20"/>
                                        </p:tgtEl>
                                        <p:attrNameLst>
                                          <p:attrName>ppt_x</p:attrName>
                                        </p:attrNameLst>
                                      </p:cBhvr>
                                      <p:tavLst>
                                        <p:tav tm="0">
                                          <p:val>
                                            <p:strVal val="#ppt_x"/>
                                          </p:val>
                                        </p:tav>
                                        <p:tav tm="100000">
                                          <p:val>
                                            <p:strVal val="#ppt_x"/>
                                          </p:val>
                                        </p:tav>
                                      </p:tavLst>
                                    </p:anim>
                                    <p:anim calcmode="lin" valueType="num">
                                      <p:cBhvr additive="base">
                                        <p:cTn id="18"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53" presetClass="entr" presetSubtype="16" fill="hold" grpId="0" nodeType="clickEffect">
                                  <p:stCondLst>
                                    <p:cond delay="0"/>
                                  </p:stCondLst>
                                  <p:childTnLst>
                                    <p:set>
                                      <p:cBhvr>
                                        <p:cTn id="22" dur="1" fill="hold">
                                          <p:stCondLst>
                                            <p:cond delay="0"/>
                                          </p:stCondLst>
                                        </p:cTn>
                                        <p:tgtEl>
                                          <p:spTgt spid="6"/>
                                        </p:tgtEl>
                                        <p:attrNameLst>
                                          <p:attrName>style.visibility</p:attrName>
                                        </p:attrNameLst>
                                      </p:cBhvr>
                                      <p:to>
                                        <p:strVal val="visible"/>
                                      </p:to>
                                    </p:set>
                                    <p:anim calcmode="lin" valueType="num">
                                      <p:cBhvr>
                                        <p:cTn id="23" dur="500" fill="hold"/>
                                        <p:tgtEl>
                                          <p:spTgt spid="6"/>
                                        </p:tgtEl>
                                        <p:attrNameLst>
                                          <p:attrName>ppt_w</p:attrName>
                                        </p:attrNameLst>
                                      </p:cBhvr>
                                      <p:tavLst>
                                        <p:tav tm="0">
                                          <p:val>
                                            <p:fltVal val="0"/>
                                          </p:val>
                                        </p:tav>
                                        <p:tav tm="100000">
                                          <p:val>
                                            <p:strVal val="#ppt_w"/>
                                          </p:val>
                                        </p:tav>
                                      </p:tavLst>
                                    </p:anim>
                                    <p:anim calcmode="lin" valueType="num">
                                      <p:cBhvr>
                                        <p:cTn id="24" dur="500" fill="hold"/>
                                        <p:tgtEl>
                                          <p:spTgt spid="6"/>
                                        </p:tgtEl>
                                        <p:attrNameLst>
                                          <p:attrName>ppt_h</p:attrName>
                                        </p:attrNameLst>
                                      </p:cBhvr>
                                      <p:tavLst>
                                        <p:tav tm="0">
                                          <p:val>
                                            <p:fltVal val="0"/>
                                          </p:val>
                                        </p:tav>
                                        <p:tav tm="100000">
                                          <p:val>
                                            <p:strVal val="#ppt_h"/>
                                          </p:val>
                                        </p:tav>
                                      </p:tavLst>
                                    </p:anim>
                                    <p:animEffect transition="in" filter="fade">
                                      <p:cBhvr>
                                        <p:cTn id="25"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 grpId="0"/>
      <p:bldP spid="6"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88" name="Graphique 2"/>
          <p:cNvGraphicFramePr/>
          <p:nvPr>
            <p:extLst>
              <p:ext uri="{D42A27DB-BD31-4B8C-83A1-F6EECF244321}">
                <p14:modId xmlns:p14="http://schemas.microsoft.com/office/powerpoint/2010/main" val="4216903054"/>
              </p:ext>
            </p:extLst>
          </p:nvPr>
        </p:nvGraphicFramePr>
        <p:xfrm>
          <a:off x="152280" y="757440"/>
          <a:ext cx="8762760" cy="5428080"/>
        </p:xfrm>
        <a:graphic>
          <a:graphicData uri="http://schemas.openxmlformats.org/drawingml/2006/chart">
            <c:chart xmlns:c="http://schemas.openxmlformats.org/drawingml/2006/chart" xmlns:r="http://schemas.openxmlformats.org/officeDocument/2006/relationships" r:id="rId2"/>
          </a:graphicData>
        </a:graphic>
      </p:graphicFrame>
      <p:sp>
        <p:nvSpPr>
          <p:cNvPr id="689" name="CustomShape 1"/>
          <p:cNvSpPr/>
          <p:nvPr/>
        </p:nvSpPr>
        <p:spPr>
          <a:xfrm>
            <a:off x="776360" y="149629"/>
            <a:ext cx="7514599" cy="460211"/>
          </a:xfrm>
          <a:prstGeom prst="rect">
            <a:avLst/>
          </a:prstGeom>
          <a:noFill/>
          <a:ln w="25560">
            <a:solidFill>
              <a:srgbClr val="C00000"/>
            </a:solidFill>
            <a:miter/>
          </a:ln>
        </p:spPr>
        <p:style>
          <a:lnRef idx="0">
            <a:scrgbClr r="0" g="0" b="0"/>
          </a:lnRef>
          <a:fillRef idx="0">
            <a:scrgbClr r="0" g="0" b="0"/>
          </a:fillRef>
          <a:effectRef idx="0">
            <a:scrgbClr r="0" g="0" b="0"/>
          </a:effectRef>
          <a:fontRef idx="minor"/>
        </p:style>
        <p:txBody>
          <a:bodyPr wrap="none" lIns="90000" tIns="45000" rIns="90000" bIns="45000">
            <a:spAutoFit/>
          </a:bodyPr>
          <a:lstStyle/>
          <a:p>
            <a:pPr>
              <a:lnSpc>
                <a:spcPct val="100000"/>
              </a:lnSpc>
            </a:pPr>
            <a:r>
              <a:rPr lang="en-GB" sz="2400" b="0" strike="noStrike" spc="-1" dirty="0">
                <a:solidFill>
                  <a:srgbClr val="C00000"/>
                </a:solidFill>
                <a:latin typeface="Times New Roman"/>
              </a:rPr>
              <a:t>Situation for RICH radiators using C</a:t>
            </a:r>
            <a:r>
              <a:rPr lang="en-GB" sz="2400" b="0" strike="noStrike" spc="-1" baseline="-25000" dirty="0">
                <a:solidFill>
                  <a:srgbClr val="C00000"/>
                </a:solidFill>
                <a:latin typeface="Times New Roman"/>
              </a:rPr>
              <a:t>4</a:t>
            </a:r>
            <a:r>
              <a:rPr lang="en-GB" sz="2400" b="0" strike="noStrike" spc="-1" dirty="0">
                <a:solidFill>
                  <a:srgbClr val="C00000"/>
                </a:solidFill>
                <a:latin typeface="Times New Roman"/>
              </a:rPr>
              <a:t>F</a:t>
            </a:r>
            <a:r>
              <a:rPr lang="en-GB" sz="2400" b="0" strike="noStrike" spc="-1" baseline="-25000" dirty="0">
                <a:solidFill>
                  <a:srgbClr val="C00000"/>
                </a:solidFill>
                <a:latin typeface="Times New Roman"/>
              </a:rPr>
              <a:t>10</a:t>
            </a:r>
            <a:r>
              <a:rPr lang="en-GB" sz="2400" b="0" strike="noStrike" spc="-1" dirty="0">
                <a:solidFill>
                  <a:srgbClr val="C00000"/>
                </a:solidFill>
                <a:latin typeface="Times New Roman"/>
              </a:rPr>
              <a:t> with N</a:t>
            </a:r>
            <a:r>
              <a:rPr lang="en-GB" sz="2400" b="0" strike="noStrike" spc="-1" baseline="-25000" dirty="0">
                <a:solidFill>
                  <a:srgbClr val="C00000"/>
                </a:solidFill>
                <a:latin typeface="Times New Roman"/>
              </a:rPr>
              <a:t>2</a:t>
            </a:r>
            <a:r>
              <a:rPr lang="en-GB" sz="2400" b="0" strike="noStrike" spc="-1" dirty="0">
                <a:solidFill>
                  <a:srgbClr val="C00000"/>
                </a:solidFill>
                <a:latin typeface="Times New Roman"/>
              </a:rPr>
              <a:t> </a:t>
            </a:r>
            <a:r>
              <a:rPr lang="en-GB" sz="2400" b="0" strike="noStrike" spc="-1" dirty="0" err="1" smtClean="0">
                <a:solidFill>
                  <a:srgbClr val="C00000"/>
                </a:solidFill>
                <a:latin typeface="Times New Roman"/>
              </a:rPr>
              <a:t>passivant</a:t>
            </a:r>
            <a:endParaRPr lang="en-GB" sz="2400" b="0" strike="noStrike" spc="-1" dirty="0">
              <a:latin typeface="Arial"/>
            </a:endParaRPr>
          </a:p>
        </p:txBody>
      </p:sp>
      <p:sp>
        <p:nvSpPr>
          <p:cNvPr id="690" name="CustomShape 2"/>
          <p:cNvSpPr/>
          <p:nvPr/>
        </p:nvSpPr>
        <p:spPr>
          <a:xfrm rot="16200000">
            <a:off x="-1100160" y="3076200"/>
            <a:ext cx="3133080" cy="36432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spAutoFit/>
          </a:bodyPr>
          <a:lstStyle/>
          <a:p>
            <a:pPr>
              <a:lnSpc>
                <a:spcPct val="100000"/>
              </a:lnSpc>
            </a:pPr>
            <a:r>
              <a:rPr lang="en-GB" sz="1800" b="1" strike="noStrike" spc="-1">
                <a:solidFill>
                  <a:srgbClr val="000000"/>
                </a:solidFill>
                <a:latin typeface="Times New Roman"/>
              </a:rPr>
              <a:t>Cherenkov</a:t>
            </a:r>
            <a:r>
              <a:rPr lang="en-GB" sz="1800" b="0" strike="noStrike" spc="-1">
                <a:solidFill>
                  <a:srgbClr val="000000"/>
                </a:solidFill>
                <a:latin typeface="Times New Roman"/>
              </a:rPr>
              <a:t> </a:t>
            </a:r>
            <a:r>
              <a:rPr lang="en-GB" sz="1800" b="1" strike="noStrike" spc="-1">
                <a:solidFill>
                  <a:srgbClr val="000000"/>
                </a:solidFill>
                <a:latin typeface="Times New Roman"/>
              </a:rPr>
              <a:t>Threshold (GeV/c)</a:t>
            </a:r>
            <a:endParaRPr lang="en-GB" sz="1800" b="0" strike="noStrike" spc="-1">
              <a:latin typeface="Arial"/>
            </a:endParaRPr>
          </a:p>
        </p:txBody>
      </p:sp>
      <p:sp>
        <p:nvSpPr>
          <p:cNvPr id="691" name="CustomShape 3"/>
          <p:cNvSpPr/>
          <p:nvPr/>
        </p:nvSpPr>
        <p:spPr>
          <a:xfrm rot="16200000">
            <a:off x="6614640" y="3285360"/>
            <a:ext cx="4021200" cy="40104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spAutoFit/>
          </a:bodyPr>
          <a:lstStyle/>
          <a:p>
            <a:pPr>
              <a:lnSpc>
                <a:spcPct val="100000"/>
              </a:lnSpc>
            </a:pPr>
            <a:r>
              <a:rPr lang="en-GB" sz="1800" b="1" strike="noStrike" spc="-1" dirty="0">
                <a:solidFill>
                  <a:srgbClr val="0070C0"/>
                </a:solidFill>
                <a:latin typeface="Times New Roman"/>
              </a:rPr>
              <a:t>C</a:t>
            </a:r>
            <a:r>
              <a:rPr lang="en-GB" sz="1800" b="1" strike="noStrike" spc="-1" baseline="-25000" dirty="0">
                <a:solidFill>
                  <a:srgbClr val="0070C0"/>
                </a:solidFill>
                <a:latin typeface="Times New Roman"/>
              </a:rPr>
              <a:t>4</a:t>
            </a:r>
            <a:r>
              <a:rPr lang="en-GB" sz="1800" b="1" strike="noStrike" spc="-1" dirty="0">
                <a:solidFill>
                  <a:srgbClr val="0070C0"/>
                </a:solidFill>
                <a:latin typeface="Times New Roman"/>
              </a:rPr>
              <a:t>F</a:t>
            </a:r>
            <a:r>
              <a:rPr lang="en-GB" sz="1800" b="1" strike="noStrike" spc="-1" baseline="-25000" dirty="0">
                <a:solidFill>
                  <a:srgbClr val="0070C0"/>
                </a:solidFill>
                <a:latin typeface="Times New Roman"/>
              </a:rPr>
              <a:t>10</a:t>
            </a:r>
            <a:r>
              <a:rPr lang="en-GB" sz="1800" b="1" strike="noStrike" spc="-1" dirty="0">
                <a:solidFill>
                  <a:srgbClr val="0070C0"/>
                </a:solidFill>
                <a:latin typeface="Times New Roman"/>
              </a:rPr>
              <a:t> concentration in radiator gas (%)</a:t>
            </a:r>
            <a:endParaRPr lang="en-GB" sz="1800" b="0" strike="noStrike" spc="-1" dirty="0">
              <a:latin typeface="Arial"/>
            </a:endParaRPr>
          </a:p>
        </p:txBody>
      </p:sp>
      <p:sp>
        <p:nvSpPr>
          <p:cNvPr id="692" name="CustomShape 4"/>
          <p:cNvSpPr/>
          <p:nvPr/>
        </p:nvSpPr>
        <p:spPr>
          <a:xfrm>
            <a:off x="2915280" y="5702400"/>
            <a:ext cx="4235040" cy="45612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spAutoFit/>
          </a:bodyPr>
          <a:lstStyle/>
          <a:p>
            <a:pPr>
              <a:lnSpc>
                <a:spcPct val="100000"/>
              </a:lnSpc>
            </a:pPr>
            <a:r>
              <a:rPr lang="en-GB" sz="2400" b="1" strike="noStrike" spc="-1">
                <a:solidFill>
                  <a:srgbClr val="000000"/>
                </a:solidFill>
                <a:latin typeface="Times New Roman"/>
              </a:rPr>
              <a:t>Measured Sound Velocity (m/s)</a:t>
            </a:r>
            <a:endParaRPr lang="en-GB" sz="2400" b="0" strike="noStrike" spc="-1">
              <a:latin typeface="Arial"/>
            </a:endParaRPr>
          </a:p>
        </p:txBody>
      </p:sp>
      <p:grpSp>
        <p:nvGrpSpPr>
          <p:cNvPr id="2" name="Groupe 1"/>
          <p:cNvGrpSpPr/>
          <p:nvPr/>
        </p:nvGrpSpPr>
        <p:grpSpPr>
          <a:xfrm>
            <a:off x="1219320" y="1371600"/>
            <a:ext cx="6705360" cy="3809520"/>
            <a:chOff x="1219320" y="1371600"/>
            <a:chExt cx="6705360" cy="3809520"/>
          </a:xfrm>
        </p:grpSpPr>
        <p:sp>
          <p:nvSpPr>
            <p:cNvPr id="693" name="CustomShape 5"/>
            <p:cNvSpPr/>
            <p:nvPr/>
          </p:nvSpPr>
          <p:spPr>
            <a:xfrm>
              <a:off x="1219320" y="1371600"/>
              <a:ext cx="6705360" cy="360"/>
            </a:xfrm>
            <a:custGeom>
              <a:avLst/>
              <a:gdLst/>
              <a:ahLst/>
              <a:cxnLst/>
              <a:rect l="l" t="t" r="r" b="b"/>
              <a:pathLst>
                <a:path w="21600" h="21600">
                  <a:moveTo>
                    <a:pt x="0" y="0"/>
                  </a:moveTo>
                  <a:lnTo>
                    <a:pt x="21600" y="21600"/>
                  </a:lnTo>
                </a:path>
              </a:pathLst>
            </a:custGeom>
            <a:noFill/>
            <a:ln w="19080">
              <a:solidFill>
                <a:srgbClr val="00C795"/>
              </a:solidFill>
              <a:round/>
              <a:tailEnd type="triangle" w="med" len="med"/>
            </a:ln>
          </p:spPr>
          <p:style>
            <a:lnRef idx="1">
              <a:schemeClr val="accent1"/>
            </a:lnRef>
            <a:fillRef idx="0">
              <a:schemeClr val="accent1"/>
            </a:fillRef>
            <a:effectRef idx="0">
              <a:schemeClr val="accent1"/>
            </a:effectRef>
            <a:fontRef idx="minor"/>
          </p:style>
        </p:sp>
        <p:sp>
          <p:nvSpPr>
            <p:cNvPr id="694" name="CustomShape 6"/>
            <p:cNvSpPr/>
            <p:nvPr/>
          </p:nvSpPr>
          <p:spPr>
            <a:xfrm flipV="1">
              <a:off x="1219320" y="1371600"/>
              <a:ext cx="360" cy="3809520"/>
            </a:xfrm>
            <a:custGeom>
              <a:avLst/>
              <a:gdLst/>
              <a:ahLst/>
              <a:cxnLst/>
              <a:rect l="l" t="t" r="r" b="b"/>
              <a:pathLst>
                <a:path w="21600" h="21600">
                  <a:moveTo>
                    <a:pt x="0" y="0"/>
                  </a:moveTo>
                  <a:lnTo>
                    <a:pt x="21600" y="21600"/>
                  </a:lnTo>
                </a:path>
              </a:pathLst>
            </a:custGeom>
            <a:noFill/>
            <a:ln w="19080">
              <a:solidFill>
                <a:srgbClr val="00C795"/>
              </a:solidFill>
              <a:round/>
              <a:tailEnd type="triangle" w="med" len="med"/>
            </a:ln>
          </p:spPr>
          <p:style>
            <a:lnRef idx="1">
              <a:schemeClr val="accent1"/>
            </a:lnRef>
            <a:fillRef idx="0">
              <a:schemeClr val="accent1"/>
            </a:fillRef>
            <a:effectRef idx="0">
              <a:schemeClr val="accent1"/>
            </a:effectRef>
            <a:fontRef idx="minor"/>
          </p:style>
        </p:sp>
      </p:grpSp>
      <p:sp>
        <p:nvSpPr>
          <p:cNvPr id="14" name="CustomShape 4"/>
          <p:cNvSpPr/>
          <p:nvPr/>
        </p:nvSpPr>
        <p:spPr>
          <a:xfrm>
            <a:off x="6458040" y="6356520"/>
            <a:ext cx="2056680" cy="3643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pPr>
            <a:fld id="{7D01061F-E3C1-4B78-A297-D1E8F51D5FFF}" type="slidenum">
              <a:rPr lang="en-GB" sz="1200" b="0" strike="noStrike" spc="-1">
                <a:solidFill>
                  <a:srgbClr val="8B8B8B"/>
                </a:solidFill>
                <a:latin typeface="Calibri"/>
                <a:ea typeface="DejaVu Sans"/>
              </a:rPr>
              <a:t>28</a:t>
            </a:fld>
            <a:endParaRPr lang="en-GB" sz="1200" b="0" strike="noStrike" spc="-1" dirty="0">
              <a:latin typeface="Arial"/>
            </a:endParaRPr>
          </a:p>
        </p:txBody>
      </p:sp>
      <p:sp>
        <p:nvSpPr>
          <p:cNvPr id="12" name="CustomShape 2"/>
          <p:cNvSpPr/>
          <p:nvPr/>
        </p:nvSpPr>
        <p:spPr>
          <a:xfrm>
            <a:off x="888423" y="6520900"/>
            <a:ext cx="7428822" cy="337100"/>
          </a:xfrm>
          <a:prstGeom prst="rect">
            <a:avLst/>
          </a:prstGeom>
          <a:noFill/>
          <a:ln>
            <a:noFill/>
          </a:ln>
        </p:spPr>
        <p:style>
          <a:lnRef idx="0">
            <a:scrgbClr r="0" g="0" b="0"/>
          </a:lnRef>
          <a:fillRef idx="0">
            <a:scrgbClr r="0" g="0" b="0"/>
          </a:fillRef>
          <a:effectRef idx="0">
            <a:scrgbClr r="0" g="0" b="0"/>
          </a:effectRef>
          <a:fontRef idx="minor"/>
        </p:style>
        <p:txBody>
          <a:bodyPr wrap="square" lIns="90000" tIns="45000" rIns="90000" bIns="45000">
            <a:spAutoFit/>
          </a:bodyPr>
          <a:lstStyle/>
          <a:p>
            <a:pPr algn="ctr"/>
            <a:r>
              <a:rPr lang="en-US" sz="1600" b="1" dirty="0" smtClean="0"/>
              <a:t>G. Hallewell: </a:t>
            </a:r>
            <a:r>
              <a:rPr lang="en-US" sz="1600" b="1" dirty="0" err="1" smtClean="0"/>
              <a:t>GasRad</a:t>
            </a:r>
            <a:r>
              <a:rPr lang="en-US" sz="1600" b="1" dirty="0" smtClean="0"/>
              <a:t> GWP: ECFA</a:t>
            </a:r>
            <a:r>
              <a:rPr lang="en-US" sz="1600" b="1" dirty="0"/>
              <a:t> </a:t>
            </a:r>
            <a:r>
              <a:rPr lang="en-US" sz="1600" b="1" dirty="0" smtClean="0"/>
              <a:t>TF-4 Meeting May16-17</a:t>
            </a:r>
            <a:r>
              <a:rPr lang="en-US" sz="1600" b="1" baseline="30000" dirty="0" smtClean="0"/>
              <a:t>th</a:t>
            </a:r>
            <a:r>
              <a:rPr lang="en-US" sz="1600" b="1" dirty="0" smtClean="0"/>
              <a:t> 2023</a:t>
            </a:r>
            <a:endParaRPr lang="en-US" sz="1600" b="1" dirty="0"/>
          </a:p>
        </p:txBody>
      </p:sp>
      <p:cxnSp>
        <p:nvCxnSpPr>
          <p:cNvPr id="7" name="Connecteur droit avec flèche 6"/>
          <p:cNvCxnSpPr/>
          <p:nvPr/>
        </p:nvCxnSpPr>
        <p:spPr>
          <a:xfrm flipH="1">
            <a:off x="776360" y="3512411"/>
            <a:ext cx="330897" cy="0"/>
          </a:xfrm>
          <a:prstGeom prst="straightConnector1">
            <a:avLst/>
          </a:prstGeom>
          <a:ln w="38100">
            <a:solidFill>
              <a:srgbClr val="FF0000"/>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27" name="Connecteur droit avec flèche 26"/>
          <p:cNvCxnSpPr/>
          <p:nvPr/>
        </p:nvCxnSpPr>
        <p:spPr>
          <a:xfrm flipH="1">
            <a:off x="796680" y="4325629"/>
            <a:ext cx="330897" cy="0"/>
          </a:xfrm>
          <a:prstGeom prst="straightConnector1">
            <a:avLst/>
          </a:prstGeom>
          <a:ln w="38100">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28" name="Connecteur droit avec flèche 27"/>
          <p:cNvCxnSpPr/>
          <p:nvPr/>
        </p:nvCxnSpPr>
        <p:spPr>
          <a:xfrm flipH="1">
            <a:off x="776360" y="4961983"/>
            <a:ext cx="330897" cy="0"/>
          </a:xfrm>
          <a:prstGeom prst="straightConnector1">
            <a:avLst/>
          </a:prstGeom>
          <a:ln w="38100">
            <a:solidFill>
              <a:srgbClr val="FFC000"/>
            </a:solidFill>
            <a:headEnd type="none"/>
            <a:tailEnd type="triangle"/>
          </a:ln>
        </p:spPr>
        <p:style>
          <a:lnRef idx="1">
            <a:schemeClr val="accent1"/>
          </a:lnRef>
          <a:fillRef idx="0">
            <a:schemeClr val="accent1"/>
          </a:fillRef>
          <a:effectRef idx="0">
            <a:schemeClr val="accent1"/>
          </a:effectRef>
          <a:fontRef idx="minor">
            <a:schemeClr val="tx1"/>
          </a:fontRef>
        </p:style>
      </p:cxnSp>
      <p:sp>
        <p:nvSpPr>
          <p:cNvPr id="29" name="ZoneTexte 2"/>
          <p:cNvSpPr txBox="1"/>
          <p:nvPr/>
        </p:nvSpPr>
        <p:spPr>
          <a:xfrm>
            <a:off x="2490990" y="1874599"/>
            <a:ext cx="5152740" cy="1077218"/>
          </a:xfrm>
          <a:prstGeom prst="rect">
            <a:avLst/>
          </a:prstGeom>
          <a:solidFill>
            <a:srgbClr val="FFFFFF"/>
          </a:solidFill>
          <a:ln>
            <a:solidFill>
              <a:schemeClr val="accent6"/>
            </a:solidFill>
          </a:ln>
        </p:spPr>
        <p:txBody>
          <a:bodyPr wrap="squar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fr-FR" sz="1600" b="1" dirty="0" smtClean="0">
                <a:solidFill>
                  <a:schemeClr val="accent6">
                    <a:lumMod val="75000"/>
                  </a:schemeClr>
                </a:solidFill>
              </a:rPr>
              <a:t>Can </a:t>
            </a:r>
            <a:r>
              <a:rPr lang="fr-FR" sz="1600" b="1" dirty="0" err="1" smtClean="0">
                <a:solidFill>
                  <a:schemeClr val="accent6">
                    <a:lumMod val="75000"/>
                  </a:schemeClr>
                </a:solidFill>
              </a:rPr>
              <a:t>make</a:t>
            </a:r>
            <a:r>
              <a:rPr lang="fr-FR" sz="1600" b="1" dirty="0" smtClean="0">
                <a:solidFill>
                  <a:schemeClr val="accent6">
                    <a:lumMod val="75000"/>
                  </a:schemeClr>
                </a:solidFill>
              </a:rPr>
              <a:t> the </a:t>
            </a:r>
            <a:r>
              <a:rPr lang="fr-FR" sz="1600" b="1" dirty="0" err="1" smtClean="0">
                <a:solidFill>
                  <a:schemeClr val="accent6">
                    <a:lumMod val="75000"/>
                  </a:schemeClr>
                </a:solidFill>
              </a:rPr>
              <a:t>same</a:t>
            </a:r>
            <a:r>
              <a:rPr lang="fr-FR" sz="1600" b="1" dirty="0" smtClean="0">
                <a:solidFill>
                  <a:schemeClr val="accent6">
                    <a:lumMod val="75000"/>
                  </a:schemeClr>
                </a:solidFill>
              </a:rPr>
              <a:t> C</a:t>
            </a:r>
            <a:r>
              <a:rPr lang="fr-FR" sz="1600" b="1" baseline="-25000" dirty="0" smtClean="0">
                <a:solidFill>
                  <a:schemeClr val="accent6">
                    <a:lumMod val="75000"/>
                  </a:schemeClr>
                </a:solidFill>
              </a:rPr>
              <a:t>5</a:t>
            </a:r>
            <a:r>
              <a:rPr lang="fr-FR" sz="1600" b="1" dirty="0" smtClean="0">
                <a:solidFill>
                  <a:schemeClr val="accent6">
                    <a:lumMod val="75000"/>
                  </a:schemeClr>
                </a:solidFill>
              </a:rPr>
              <a:t>F</a:t>
            </a:r>
            <a:r>
              <a:rPr lang="fr-FR" sz="1600" b="1" baseline="-25000" dirty="0" smtClean="0">
                <a:solidFill>
                  <a:schemeClr val="accent6">
                    <a:lumMod val="75000"/>
                  </a:schemeClr>
                </a:solidFill>
              </a:rPr>
              <a:t>10</a:t>
            </a:r>
            <a:r>
              <a:rPr lang="fr-FR" sz="1600" b="1" dirty="0" smtClean="0">
                <a:solidFill>
                  <a:schemeClr val="accent6">
                    <a:lumMod val="75000"/>
                  </a:schemeClr>
                </a:solidFill>
              </a:rPr>
              <a:t>O </a:t>
            </a:r>
            <a:r>
              <a:rPr lang="fr-FR" sz="1600" b="1" dirty="0" err="1" smtClean="0">
                <a:solidFill>
                  <a:schemeClr val="accent6">
                    <a:lumMod val="75000"/>
                  </a:schemeClr>
                </a:solidFill>
              </a:rPr>
              <a:t>comparison</a:t>
            </a:r>
            <a:r>
              <a:rPr lang="fr-FR" sz="1600" b="1" dirty="0" smtClean="0">
                <a:solidFill>
                  <a:schemeClr val="accent6">
                    <a:lumMod val="75000"/>
                  </a:schemeClr>
                </a:solidFill>
              </a:rPr>
              <a:t> </a:t>
            </a:r>
          </a:p>
          <a:p>
            <a:pPr algn="ctr"/>
            <a:r>
              <a:rPr lang="fr-FR" sz="1600" b="1" dirty="0" smtClean="0">
                <a:solidFill>
                  <a:schemeClr val="accent6">
                    <a:lumMod val="75000"/>
                  </a:schemeClr>
                </a:solidFill>
              </a:rPr>
              <a:t>as for a CF</a:t>
            </a:r>
            <a:r>
              <a:rPr lang="fr-FR" sz="1600" b="1" baseline="-25000" dirty="0" smtClean="0">
                <a:solidFill>
                  <a:schemeClr val="accent6">
                    <a:lumMod val="75000"/>
                  </a:schemeClr>
                </a:solidFill>
              </a:rPr>
              <a:t>4</a:t>
            </a:r>
            <a:r>
              <a:rPr lang="fr-FR" sz="1600" b="1" dirty="0" smtClean="0">
                <a:solidFill>
                  <a:schemeClr val="accent6">
                    <a:lumMod val="75000"/>
                  </a:schemeClr>
                </a:solidFill>
              </a:rPr>
              <a:t> </a:t>
            </a:r>
            <a:r>
              <a:rPr lang="fr-FR" sz="1600" b="1" dirty="0" err="1" smtClean="0">
                <a:solidFill>
                  <a:schemeClr val="accent6">
                    <a:lumMod val="75000"/>
                  </a:schemeClr>
                </a:solidFill>
              </a:rPr>
              <a:t>radiator</a:t>
            </a:r>
            <a:r>
              <a:rPr lang="fr-FR" sz="1600" b="1" dirty="0" smtClean="0">
                <a:solidFill>
                  <a:schemeClr val="accent6">
                    <a:lumMod val="75000"/>
                  </a:schemeClr>
                </a:solidFill>
              </a:rPr>
              <a:t> (</a:t>
            </a:r>
            <a:r>
              <a:rPr lang="fr-FR" sz="1600" b="1" dirty="0" err="1" smtClean="0">
                <a:solidFill>
                  <a:schemeClr val="accent6">
                    <a:lumMod val="75000"/>
                  </a:schemeClr>
                </a:solidFill>
              </a:rPr>
              <a:t>see</a:t>
            </a:r>
            <a:r>
              <a:rPr lang="fr-FR" sz="1600" b="1" dirty="0" smtClean="0">
                <a:solidFill>
                  <a:schemeClr val="accent6">
                    <a:lumMod val="75000"/>
                  </a:schemeClr>
                </a:solidFill>
              </a:rPr>
              <a:t> </a:t>
            </a:r>
            <a:r>
              <a:rPr lang="fr-FR" sz="1600" b="1" dirty="0" err="1" smtClean="0">
                <a:solidFill>
                  <a:schemeClr val="accent6">
                    <a:lumMod val="75000"/>
                  </a:schemeClr>
                </a:solidFill>
              </a:rPr>
              <a:t>preceeding</a:t>
            </a:r>
            <a:r>
              <a:rPr lang="fr-FR" sz="1600" b="1" dirty="0" smtClean="0">
                <a:solidFill>
                  <a:schemeClr val="accent6">
                    <a:lumMod val="75000"/>
                  </a:schemeClr>
                </a:solidFill>
              </a:rPr>
              <a:t> table)</a:t>
            </a:r>
          </a:p>
          <a:p>
            <a:pPr algn="ctr"/>
            <a:r>
              <a:rPr lang="fr-FR" sz="1600" b="1" dirty="0" smtClean="0">
                <a:solidFill>
                  <a:schemeClr val="accent6">
                    <a:lumMod val="75000"/>
                  </a:schemeClr>
                </a:solidFill>
              </a:rPr>
              <a:t>But </a:t>
            </a:r>
            <a:r>
              <a:rPr lang="fr-FR" sz="1600" b="1" dirty="0" err="1" smtClean="0">
                <a:solidFill>
                  <a:schemeClr val="accent6">
                    <a:lumMod val="75000"/>
                  </a:schemeClr>
                </a:solidFill>
              </a:rPr>
              <a:t>low</a:t>
            </a:r>
            <a:r>
              <a:rPr lang="fr-FR" sz="1600" b="1" dirty="0" smtClean="0">
                <a:solidFill>
                  <a:schemeClr val="accent6">
                    <a:lumMod val="75000"/>
                  </a:schemeClr>
                </a:solidFill>
              </a:rPr>
              <a:t> GWP non-</a:t>
            </a:r>
            <a:r>
              <a:rPr lang="fr-FR" sz="1600" b="1" dirty="0" err="1" smtClean="0">
                <a:solidFill>
                  <a:schemeClr val="accent6">
                    <a:lumMod val="75000"/>
                  </a:schemeClr>
                </a:solidFill>
              </a:rPr>
              <a:t>cyclic</a:t>
            </a:r>
            <a:r>
              <a:rPr lang="fr-FR" sz="1600" b="1" dirty="0" smtClean="0">
                <a:solidFill>
                  <a:schemeClr val="accent6">
                    <a:lumMod val="75000"/>
                  </a:schemeClr>
                </a:solidFill>
              </a:rPr>
              <a:t> C</a:t>
            </a:r>
            <a:r>
              <a:rPr lang="fr-FR" sz="1600" b="1" baseline="-25000" dirty="0" smtClean="0">
                <a:solidFill>
                  <a:schemeClr val="accent6">
                    <a:lumMod val="75000"/>
                  </a:schemeClr>
                </a:solidFill>
              </a:rPr>
              <a:t>4</a:t>
            </a:r>
            <a:r>
              <a:rPr lang="fr-FR" sz="1600" b="1" dirty="0" smtClean="0">
                <a:solidFill>
                  <a:schemeClr val="accent6">
                    <a:lumMod val="75000"/>
                  </a:schemeClr>
                </a:solidFill>
              </a:rPr>
              <a:t>F</a:t>
            </a:r>
            <a:r>
              <a:rPr lang="fr-FR" sz="1600" b="1" baseline="-25000" dirty="0" smtClean="0">
                <a:solidFill>
                  <a:schemeClr val="accent6">
                    <a:lumMod val="75000"/>
                  </a:schemeClr>
                </a:solidFill>
              </a:rPr>
              <a:t>8</a:t>
            </a:r>
            <a:r>
              <a:rPr lang="fr-FR" sz="1600" b="1" dirty="0" smtClean="0">
                <a:solidFill>
                  <a:schemeClr val="accent6">
                    <a:lumMod val="75000"/>
                  </a:schemeClr>
                </a:solidFill>
              </a:rPr>
              <a:t>O </a:t>
            </a:r>
          </a:p>
          <a:p>
            <a:pPr algn="ctr"/>
            <a:r>
              <a:rPr lang="fr-FR" sz="1600" b="1" dirty="0" err="1" smtClean="0">
                <a:solidFill>
                  <a:schemeClr val="accent6">
                    <a:lumMod val="75000"/>
                  </a:schemeClr>
                </a:solidFill>
              </a:rPr>
              <a:t>would</a:t>
            </a:r>
            <a:r>
              <a:rPr lang="fr-FR" sz="1600" b="1" dirty="0" smtClean="0">
                <a:solidFill>
                  <a:schemeClr val="accent6">
                    <a:lumMod val="75000"/>
                  </a:schemeClr>
                </a:solidFill>
              </a:rPr>
              <a:t> </a:t>
            </a:r>
            <a:r>
              <a:rPr lang="fr-FR" sz="1600" b="1" dirty="0" err="1" smtClean="0">
                <a:solidFill>
                  <a:schemeClr val="accent6">
                    <a:lumMod val="75000"/>
                  </a:schemeClr>
                </a:solidFill>
              </a:rPr>
              <a:t>be</a:t>
            </a:r>
            <a:r>
              <a:rPr lang="fr-FR" sz="1600" b="1" dirty="0" smtClean="0">
                <a:solidFill>
                  <a:schemeClr val="accent6">
                    <a:lumMod val="75000"/>
                  </a:schemeClr>
                </a:solidFill>
              </a:rPr>
              <a:t> </a:t>
            </a:r>
            <a:r>
              <a:rPr lang="fr-FR" sz="1600" b="1" dirty="0" err="1" smtClean="0">
                <a:solidFill>
                  <a:schemeClr val="accent6">
                    <a:lumMod val="75000"/>
                  </a:schemeClr>
                </a:solidFill>
              </a:rPr>
              <a:t>easier</a:t>
            </a:r>
            <a:r>
              <a:rPr lang="fr-FR" sz="1600" b="1" dirty="0" smtClean="0">
                <a:solidFill>
                  <a:schemeClr val="accent6">
                    <a:lumMod val="75000"/>
                  </a:schemeClr>
                </a:solidFill>
              </a:rPr>
              <a:t> to </a:t>
            </a:r>
            <a:r>
              <a:rPr lang="fr-FR" sz="1600" b="1" dirty="0" err="1" smtClean="0">
                <a:solidFill>
                  <a:schemeClr val="accent6">
                    <a:lumMod val="75000"/>
                  </a:schemeClr>
                </a:solidFill>
              </a:rPr>
              <a:t>circulate</a:t>
            </a:r>
            <a:r>
              <a:rPr lang="fr-FR" sz="1600" b="1" dirty="0" smtClean="0">
                <a:solidFill>
                  <a:schemeClr val="accent6">
                    <a:lumMod val="75000"/>
                  </a:schemeClr>
                </a:solidFill>
              </a:rPr>
              <a:t>, if </a:t>
            </a:r>
            <a:r>
              <a:rPr lang="fr-FR" sz="1600" b="1" dirty="0" err="1" smtClean="0">
                <a:solidFill>
                  <a:schemeClr val="accent6">
                    <a:lumMod val="75000"/>
                  </a:schemeClr>
                </a:solidFill>
              </a:rPr>
              <a:t>available</a:t>
            </a:r>
            <a:r>
              <a:rPr lang="fr-FR" sz="1600" b="1" dirty="0" smtClean="0">
                <a:solidFill>
                  <a:schemeClr val="accent6">
                    <a:lumMod val="75000"/>
                  </a:schemeClr>
                </a:solidFill>
              </a:rPr>
              <a:t>.</a:t>
            </a:r>
            <a:endParaRPr lang="fr-FR" sz="1600" b="1" dirty="0">
              <a:solidFill>
                <a:schemeClr val="accent6">
                  <a:lumMod val="75000"/>
                </a:schemeClr>
              </a:solidFill>
            </a:endParaRPr>
          </a:p>
        </p:txBody>
      </p:sp>
    </p:spTree>
    <p:extLst>
      <p:ext uri="{BB962C8B-B14F-4D97-AF65-F5344CB8AC3E}">
        <p14:creationId xmlns:p14="http://schemas.microsoft.com/office/powerpoint/2010/main" val="36908996"/>
      </p:ext>
    </p:extLst>
  </p:cSld>
  <p:clrMapOvr>
    <a:masterClrMapping/>
  </p:clrMapOvr>
  <mc:AlternateContent xmlns:mc="http://schemas.openxmlformats.org/markup-compatibility/2006" xmlns:p14="http://schemas.microsoft.com/office/powerpoint/2010/main">
    <mc:Choice Requires="p14">
      <p:transition spd="slow" p14:dur="2000"/>
    </mc:Choice>
    <mc:Fallback xmlns="" xmlns:p15="http://schemas.microsoft.com/office/powerpoint/2012/main">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2000" fill="hold"/>
                                        <p:tgtEl>
                                          <p:spTgt spid="2"/>
                                        </p:tgtEl>
                                        <p:attrNameLst>
                                          <p:attrName>ppt_x</p:attrName>
                                        </p:attrNameLst>
                                      </p:cBhvr>
                                      <p:tavLst>
                                        <p:tav tm="0">
                                          <p:val>
                                            <p:strVal val="1+#ppt_w/2"/>
                                          </p:val>
                                        </p:tav>
                                        <p:tav tm="100000">
                                          <p:val>
                                            <p:strVal val="#ppt_x"/>
                                          </p:val>
                                        </p:tav>
                                      </p:tavLst>
                                    </p:anim>
                                    <p:anim calcmode="lin" valueType="num">
                                      <p:cBhvr additive="base">
                                        <p:cTn id="8" dur="20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59" name="Espace réservé du contenu 4"/>
          <p:cNvGraphicFramePr/>
          <p:nvPr>
            <p:extLst/>
          </p:nvPr>
        </p:nvGraphicFramePr>
        <p:xfrm>
          <a:off x="152280" y="1240920"/>
          <a:ext cx="8686440" cy="4896720"/>
        </p:xfrm>
        <a:graphic>
          <a:graphicData uri="http://schemas.openxmlformats.org/drawingml/2006/chart">
            <c:chart xmlns:c="http://schemas.openxmlformats.org/drawingml/2006/chart" xmlns:r="http://schemas.openxmlformats.org/officeDocument/2006/relationships" r:id="rId2"/>
          </a:graphicData>
        </a:graphic>
      </p:graphicFrame>
      <p:sp>
        <p:nvSpPr>
          <p:cNvPr id="661" name="CustomShape 2"/>
          <p:cNvSpPr/>
          <p:nvPr/>
        </p:nvSpPr>
        <p:spPr>
          <a:xfrm>
            <a:off x="6781680" y="5181480"/>
            <a:ext cx="1447560" cy="360"/>
          </a:xfrm>
          <a:custGeom>
            <a:avLst/>
            <a:gdLst/>
            <a:ahLst/>
            <a:cxnLst/>
            <a:rect l="l" t="t" r="r" b="b"/>
            <a:pathLst>
              <a:path w="21600" h="21600">
                <a:moveTo>
                  <a:pt x="0" y="0"/>
                </a:moveTo>
                <a:lnTo>
                  <a:pt x="21600" y="21600"/>
                </a:lnTo>
              </a:path>
            </a:pathLst>
          </a:custGeom>
          <a:noFill/>
          <a:ln w="50760">
            <a:solidFill>
              <a:schemeClr val="accent6"/>
            </a:solidFill>
            <a:round/>
            <a:tailEnd type="triangle" w="med" len="med"/>
          </a:ln>
        </p:spPr>
        <p:style>
          <a:lnRef idx="1">
            <a:schemeClr val="accent1"/>
          </a:lnRef>
          <a:fillRef idx="0">
            <a:schemeClr val="accent1"/>
          </a:fillRef>
          <a:effectRef idx="0">
            <a:schemeClr val="accent1"/>
          </a:effectRef>
          <a:fontRef idx="minor"/>
        </p:style>
      </p:sp>
      <p:sp>
        <p:nvSpPr>
          <p:cNvPr id="14" name="CustomShape 2"/>
          <p:cNvSpPr/>
          <p:nvPr/>
        </p:nvSpPr>
        <p:spPr>
          <a:xfrm rot="16200000">
            <a:off x="7111689" y="3370215"/>
            <a:ext cx="2755026" cy="367878"/>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nSpc>
                <a:spcPct val="100000"/>
              </a:lnSpc>
            </a:pPr>
            <a:r>
              <a:rPr lang="en-GB" sz="1800" b="1" strike="noStrike" spc="-1" dirty="0" smtClean="0">
                <a:solidFill>
                  <a:schemeClr val="accent6"/>
                </a:solidFill>
                <a:latin typeface="Arial"/>
                <a:ea typeface="DejaVu Sans"/>
              </a:rPr>
              <a:t>C</a:t>
            </a:r>
            <a:r>
              <a:rPr lang="en-GB" sz="1800" b="1" strike="noStrike" spc="-1" baseline="-25000" dirty="0" smtClean="0">
                <a:solidFill>
                  <a:schemeClr val="accent6"/>
                </a:solidFill>
                <a:latin typeface="Arial"/>
                <a:ea typeface="DejaVu Sans"/>
              </a:rPr>
              <a:t>5</a:t>
            </a:r>
            <a:r>
              <a:rPr lang="en-GB" sz="1800" b="1" strike="noStrike" spc="-1" dirty="0" smtClean="0">
                <a:solidFill>
                  <a:schemeClr val="accent6"/>
                </a:solidFill>
                <a:latin typeface="Arial"/>
                <a:ea typeface="DejaVu Sans"/>
              </a:rPr>
              <a:t>F</a:t>
            </a:r>
            <a:r>
              <a:rPr lang="en-GB" sz="1800" b="1" spc="-1" baseline="-25000" dirty="0" smtClean="0">
                <a:solidFill>
                  <a:schemeClr val="accent6"/>
                </a:solidFill>
              </a:rPr>
              <a:t>12</a:t>
            </a:r>
            <a:r>
              <a:rPr lang="en-GB" sz="1800" b="1" strike="noStrike" spc="-1" dirty="0" smtClean="0">
                <a:solidFill>
                  <a:schemeClr val="accent6"/>
                </a:solidFill>
                <a:latin typeface="Arial"/>
                <a:ea typeface="DejaVu Sans"/>
              </a:rPr>
              <a:t> concentration (%)</a:t>
            </a:r>
            <a:endParaRPr lang="en-GB" sz="1800" b="0" strike="noStrike" spc="-1" dirty="0">
              <a:solidFill>
                <a:schemeClr val="accent6"/>
              </a:solidFill>
              <a:latin typeface="Arial"/>
            </a:endParaRPr>
          </a:p>
        </p:txBody>
      </p:sp>
      <p:grpSp>
        <p:nvGrpSpPr>
          <p:cNvPr id="8" name="Groupe 7"/>
          <p:cNvGrpSpPr/>
          <p:nvPr/>
        </p:nvGrpSpPr>
        <p:grpSpPr>
          <a:xfrm>
            <a:off x="1006622" y="1785769"/>
            <a:ext cx="4402657" cy="3455808"/>
            <a:chOff x="3984013" y="1358716"/>
            <a:chExt cx="4402657" cy="3455808"/>
          </a:xfrm>
        </p:grpSpPr>
        <p:grpSp>
          <p:nvGrpSpPr>
            <p:cNvPr id="5" name="Groupe 4"/>
            <p:cNvGrpSpPr/>
            <p:nvPr/>
          </p:nvGrpSpPr>
          <p:grpSpPr>
            <a:xfrm>
              <a:off x="4687613" y="1358716"/>
              <a:ext cx="3699057" cy="3455808"/>
              <a:chOff x="3657600" y="1530219"/>
              <a:chExt cx="3700527" cy="2588365"/>
            </a:xfrm>
          </p:grpSpPr>
          <p:cxnSp>
            <p:nvCxnSpPr>
              <p:cNvPr id="3" name="Connecteur droit avec flèche 2"/>
              <p:cNvCxnSpPr/>
              <p:nvPr/>
            </p:nvCxnSpPr>
            <p:spPr>
              <a:xfrm>
                <a:off x="3657600" y="1732547"/>
                <a:ext cx="19251" cy="2386037"/>
              </a:xfrm>
              <a:prstGeom prst="straightConnector1">
                <a:avLst/>
              </a:prstGeom>
              <a:ln w="38100">
                <a:solidFill>
                  <a:srgbClr val="3484CC"/>
                </a:solidFill>
                <a:tailEnd type="triangle"/>
              </a:ln>
            </p:spPr>
            <p:style>
              <a:lnRef idx="1">
                <a:schemeClr val="accent1"/>
              </a:lnRef>
              <a:fillRef idx="0">
                <a:schemeClr val="accent1"/>
              </a:fillRef>
              <a:effectRef idx="0">
                <a:schemeClr val="accent1"/>
              </a:effectRef>
              <a:fontRef idx="minor">
                <a:schemeClr val="tx1"/>
              </a:fontRef>
            </p:style>
          </p:cxnSp>
          <p:sp>
            <p:nvSpPr>
              <p:cNvPr id="4" name="ZoneTexte 3"/>
              <p:cNvSpPr txBox="1"/>
              <p:nvPr/>
            </p:nvSpPr>
            <p:spPr>
              <a:xfrm>
                <a:off x="3730052" y="1530219"/>
                <a:ext cx="3628075" cy="484095"/>
              </a:xfrm>
              <a:prstGeom prst="rect">
                <a:avLst/>
              </a:prstGeom>
              <a:solidFill>
                <a:srgbClr val="FFFFFF"/>
              </a:solidFill>
            </p:spPr>
            <p:txBody>
              <a:bodyPr wrap="none" rtlCol="0">
                <a:spAutoFit/>
              </a:bodyPr>
              <a:lstStyle/>
              <a:p>
                <a:pPr algn="ctr"/>
                <a:r>
                  <a:rPr lang="fr-FR" b="1" dirty="0" err="1" smtClean="0">
                    <a:solidFill>
                      <a:srgbClr val="3484CC"/>
                    </a:solidFill>
                  </a:rPr>
                  <a:t>LHCb</a:t>
                </a:r>
                <a:r>
                  <a:rPr lang="fr-FR" b="1" dirty="0" smtClean="0">
                    <a:solidFill>
                      <a:srgbClr val="3484CC"/>
                    </a:solidFill>
                  </a:rPr>
                  <a:t> RICH </a:t>
                </a:r>
                <a:r>
                  <a:rPr lang="fr-FR" b="1" dirty="0" smtClean="0">
                    <a:solidFill>
                      <a:srgbClr val="3484CC"/>
                    </a:solidFill>
                  </a:rPr>
                  <a:t>1: C</a:t>
                </a:r>
                <a:r>
                  <a:rPr lang="fr-FR" b="1" baseline="-25000" dirty="0" smtClean="0">
                    <a:solidFill>
                      <a:srgbClr val="3484CC"/>
                    </a:solidFill>
                  </a:rPr>
                  <a:t>4</a:t>
                </a:r>
                <a:r>
                  <a:rPr lang="fr-FR" b="1" dirty="0" smtClean="0">
                    <a:solidFill>
                      <a:srgbClr val="3484CC"/>
                    </a:solidFill>
                  </a:rPr>
                  <a:t>F</a:t>
                </a:r>
                <a:r>
                  <a:rPr lang="fr-FR" b="1" baseline="-25000" dirty="0" smtClean="0">
                    <a:solidFill>
                      <a:srgbClr val="3484CC"/>
                    </a:solidFill>
                  </a:rPr>
                  <a:t>10</a:t>
                </a:r>
                <a:r>
                  <a:rPr lang="fr-FR" b="1" dirty="0" smtClean="0">
                    <a:solidFill>
                      <a:srgbClr val="3484CC"/>
                    </a:solidFill>
                  </a:rPr>
                  <a:t> </a:t>
                </a:r>
                <a:r>
                  <a:rPr lang="fr-FR" b="1" dirty="0" err="1" smtClean="0">
                    <a:solidFill>
                      <a:srgbClr val="3484CC"/>
                    </a:solidFill>
                  </a:rPr>
                  <a:t>thresholds</a:t>
                </a:r>
                <a:endParaRPr lang="fr-FR" b="1" dirty="0" smtClean="0">
                  <a:solidFill>
                    <a:srgbClr val="3484CC"/>
                  </a:solidFill>
                </a:endParaRPr>
              </a:p>
              <a:p>
                <a:pPr algn="ctr"/>
                <a:r>
                  <a:rPr lang="fr-FR" b="1" dirty="0" smtClean="0">
                    <a:solidFill>
                      <a:srgbClr val="3484CC"/>
                    </a:solidFill>
                  </a:rPr>
                  <a:t>GWP </a:t>
                </a:r>
                <a:r>
                  <a:rPr lang="fr-FR" b="1" dirty="0" err="1" smtClean="0">
                    <a:solidFill>
                      <a:srgbClr val="3484CC"/>
                    </a:solidFill>
                  </a:rPr>
                  <a:t>load</a:t>
                </a:r>
                <a:r>
                  <a:rPr lang="fr-FR" b="1" dirty="0" smtClean="0">
                    <a:solidFill>
                      <a:srgbClr val="3484CC"/>
                    </a:solidFill>
                  </a:rPr>
                  <a:t> = </a:t>
                </a:r>
                <a:r>
                  <a:rPr lang="fr-FR" b="1" dirty="0" smtClean="0">
                    <a:solidFill>
                      <a:srgbClr val="3484CC"/>
                    </a:solidFill>
                  </a:rPr>
                  <a:t>(6870*</a:t>
                </a:r>
                <a:r>
                  <a:rPr lang="fr-FR" b="1" dirty="0" err="1" smtClean="0">
                    <a:solidFill>
                      <a:srgbClr val="3484CC"/>
                    </a:solidFill>
                  </a:rPr>
                  <a:t>V.</a:t>
                </a:r>
                <a:r>
                  <a:rPr lang="fr-FR" b="1" dirty="0" err="1" smtClean="0">
                    <a:solidFill>
                      <a:srgbClr val="3484CC"/>
                    </a:solidFill>
                    <a:latin typeface="Symbol" panose="05050102010706020507" pitchFamily="18" charset="2"/>
                  </a:rPr>
                  <a:t>r</a:t>
                </a:r>
                <a:r>
                  <a:rPr lang="fr-FR" b="1" dirty="0" smtClean="0">
                    <a:solidFill>
                      <a:srgbClr val="3484CC"/>
                    </a:solidFill>
                  </a:rPr>
                  <a:t>)</a:t>
                </a:r>
                <a:endParaRPr lang="fr-FR" b="1" dirty="0">
                  <a:solidFill>
                    <a:srgbClr val="3484CC"/>
                  </a:solidFill>
                </a:endParaRPr>
              </a:p>
            </p:txBody>
          </p:sp>
        </p:grpSp>
        <p:cxnSp>
          <p:nvCxnSpPr>
            <p:cNvPr id="25" name="Connecteur droit avec flèche 24"/>
            <p:cNvCxnSpPr/>
            <p:nvPr/>
          </p:nvCxnSpPr>
          <p:spPr>
            <a:xfrm flipH="1">
              <a:off x="3984013" y="3328230"/>
              <a:ext cx="740638" cy="9941"/>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8" name="Connecteur droit avec flèche 27"/>
            <p:cNvCxnSpPr/>
            <p:nvPr/>
          </p:nvCxnSpPr>
          <p:spPr>
            <a:xfrm flipH="1">
              <a:off x="3984013" y="4044493"/>
              <a:ext cx="776023" cy="4761"/>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9" name="Connecteur droit avec flèche 28"/>
            <p:cNvCxnSpPr/>
            <p:nvPr/>
          </p:nvCxnSpPr>
          <p:spPr>
            <a:xfrm flipH="1">
              <a:off x="3984013" y="4644834"/>
              <a:ext cx="740639" cy="2859"/>
            </a:xfrm>
            <a:prstGeom prst="straightConnector1">
              <a:avLst/>
            </a:prstGeom>
            <a:ln w="38100">
              <a:solidFill>
                <a:srgbClr val="FFC000"/>
              </a:solidFill>
              <a:tailEnd type="triangle"/>
            </a:ln>
          </p:spPr>
          <p:style>
            <a:lnRef idx="1">
              <a:schemeClr val="accent1"/>
            </a:lnRef>
            <a:fillRef idx="0">
              <a:schemeClr val="accent1"/>
            </a:fillRef>
            <a:effectRef idx="0">
              <a:schemeClr val="accent1"/>
            </a:effectRef>
            <a:fontRef idx="minor">
              <a:schemeClr val="tx1"/>
            </a:fontRef>
          </p:style>
        </p:cxnSp>
      </p:grpSp>
      <p:sp>
        <p:nvSpPr>
          <p:cNvPr id="31" name="TextShape 1"/>
          <p:cNvSpPr txBox="1"/>
          <p:nvPr/>
        </p:nvSpPr>
        <p:spPr>
          <a:xfrm>
            <a:off x="259614" y="94285"/>
            <a:ext cx="8686440" cy="990360"/>
          </a:xfrm>
          <a:prstGeom prst="rect">
            <a:avLst/>
          </a:prstGeom>
          <a:solidFill>
            <a:srgbClr val="FFFFFF"/>
          </a:solidFill>
          <a:ln w="25560">
            <a:solidFill>
              <a:srgbClr val="C00000"/>
            </a:solidFill>
            <a:miter/>
          </a:ln>
        </p:spPr>
        <p:txBody>
          <a:bodyPr lIns="90000" tIns="45000" rIns="90000" bIns="45000" anchor="ctr">
            <a:noAutofit/>
          </a:bodyPr>
          <a:lstStyle/>
          <a:p>
            <a:pPr algn="ctr">
              <a:lnSpc>
                <a:spcPct val="90000"/>
              </a:lnSpc>
            </a:pPr>
            <a:r>
              <a:rPr lang="en-US" sz="2400" b="1" strike="noStrike" spc="-1" dirty="0" smtClean="0">
                <a:solidFill>
                  <a:srgbClr val="C00000"/>
                </a:solidFill>
                <a:latin typeface="Arial"/>
                <a:ea typeface="DejaVu Sans"/>
              </a:rPr>
              <a:t>Cherenkov </a:t>
            </a:r>
            <a:r>
              <a:rPr lang="en-US" sz="2400" b="1" strike="noStrike" spc="-1" dirty="0">
                <a:solidFill>
                  <a:srgbClr val="C00000"/>
                </a:solidFill>
                <a:latin typeface="Arial"/>
                <a:ea typeface="DejaVu Sans"/>
              </a:rPr>
              <a:t>threshold in C</a:t>
            </a:r>
            <a:r>
              <a:rPr lang="en-US" sz="2400" b="1" strike="noStrike" spc="-1" baseline="-20000" dirty="0">
                <a:solidFill>
                  <a:srgbClr val="C00000"/>
                </a:solidFill>
                <a:latin typeface="Arial"/>
                <a:ea typeface="DejaVu Sans"/>
              </a:rPr>
              <a:t>5</a:t>
            </a:r>
            <a:r>
              <a:rPr lang="en-US" sz="2400" b="1" strike="noStrike" spc="-1" dirty="0">
                <a:solidFill>
                  <a:srgbClr val="C00000"/>
                </a:solidFill>
                <a:latin typeface="Arial"/>
                <a:ea typeface="DejaVu Sans"/>
              </a:rPr>
              <a:t>F</a:t>
            </a:r>
            <a:r>
              <a:rPr lang="en-US" sz="2400" b="1" strike="noStrike" spc="-1" baseline="-20000" dirty="0">
                <a:solidFill>
                  <a:srgbClr val="C00000"/>
                </a:solidFill>
                <a:latin typeface="Arial"/>
                <a:ea typeface="DejaVu Sans"/>
              </a:rPr>
              <a:t>12</a:t>
            </a:r>
            <a:r>
              <a:rPr lang="en-US" sz="2400" b="1" strike="noStrike" spc="-1" dirty="0">
                <a:solidFill>
                  <a:srgbClr val="C00000"/>
                </a:solidFill>
                <a:latin typeface="Arial"/>
                <a:ea typeface="DejaVu Sans"/>
              </a:rPr>
              <a:t>/N</a:t>
            </a:r>
            <a:r>
              <a:rPr lang="en-US" sz="2400" b="1" strike="noStrike" spc="-1" baseline="-20000" dirty="0">
                <a:solidFill>
                  <a:srgbClr val="C00000"/>
                </a:solidFill>
                <a:latin typeface="Arial"/>
                <a:ea typeface="DejaVu Sans"/>
              </a:rPr>
              <a:t>2</a:t>
            </a:r>
            <a:r>
              <a:rPr lang="en-US" sz="2400" b="1" strike="noStrike" spc="-1" dirty="0">
                <a:solidFill>
                  <a:srgbClr val="C00000"/>
                </a:solidFill>
                <a:latin typeface="Arial"/>
                <a:ea typeface="DejaVu Sans"/>
              </a:rPr>
              <a:t> mixtures </a:t>
            </a:r>
            <a:r>
              <a:rPr dirty="0"/>
              <a:t/>
            </a:r>
            <a:br>
              <a:rPr dirty="0"/>
            </a:br>
            <a:r>
              <a:rPr lang="en-US" sz="2400" b="1" i="1" strike="noStrike" spc="-1" dirty="0" smtClean="0">
                <a:solidFill>
                  <a:srgbClr val="3484CC"/>
                </a:solidFill>
                <a:latin typeface="Arial"/>
                <a:ea typeface="DejaVu Sans"/>
              </a:rPr>
              <a:t>and GWP </a:t>
            </a:r>
            <a:r>
              <a:rPr lang="en-US" sz="2400" b="1" i="1" spc="-1" dirty="0" smtClean="0">
                <a:solidFill>
                  <a:srgbClr val="3484CC"/>
                </a:solidFill>
                <a:latin typeface="Arial"/>
                <a:ea typeface="DejaVu Sans"/>
              </a:rPr>
              <a:t>load</a:t>
            </a:r>
            <a:r>
              <a:rPr lang="en-US" sz="2400" b="1" i="1" strike="noStrike" spc="-1" dirty="0" smtClean="0">
                <a:solidFill>
                  <a:srgbClr val="3484CC"/>
                </a:solidFill>
                <a:latin typeface="Arial"/>
                <a:ea typeface="DejaVu Sans"/>
              </a:rPr>
              <a:t> comparison with </a:t>
            </a:r>
            <a:r>
              <a:rPr lang="en-US" sz="2400" b="1" i="1" strike="noStrike" spc="-1" dirty="0" err="1" smtClean="0">
                <a:solidFill>
                  <a:srgbClr val="3484CC"/>
                </a:solidFill>
                <a:latin typeface="Arial"/>
                <a:ea typeface="DejaVu Sans"/>
              </a:rPr>
              <a:t>LHCb</a:t>
            </a:r>
            <a:r>
              <a:rPr lang="en-US" sz="2400" b="1" i="1" strike="noStrike" spc="-1" dirty="0" smtClean="0">
                <a:solidFill>
                  <a:srgbClr val="3484CC"/>
                </a:solidFill>
                <a:latin typeface="Arial"/>
                <a:ea typeface="DejaVu Sans"/>
              </a:rPr>
              <a:t> </a:t>
            </a:r>
            <a:r>
              <a:rPr lang="en-US" sz="2400" b="1" i="1" strike="noStrike" spc="-1" dirty="0" smtClean="0">
                <a:solidFill>
                  <a:srgbClr val="3484CC"/>
                </a:solidFill>
                <a:latin typeface="Arial"/>
                <a:ea typeface="DejaVu Sans"/>
              </a:rPr>
              <a:t>RICH1 (new vol.?) </a:t>
            </a:r>
            <a:endParaRPr lang="en-US" sz="2400" b="0" strike="noStrike" spc="-1" dirty="0">
              <a:solidFill>
                <a:srgbClr val="3484CC"/>
              </a:solidFill>
              <a:latin typeface="Arial"/>
            </a:endParaRPr>
          </a:p>
        </p:txBody>
      </p:sp>
      <p:sp>
        <p:nvSpPr>
          <p:cNvPr id="2" name="ZoneTexte 1"/>
          <p:cNvSpPr txBox="1"/>
          <p:nvPr/>
        </p:nvSpPr>
        <p:spPr>
          <a:xfrm>
            <a:off x="1974449" y="1245689"/>
            <a:ext cx="7169551" cy="615553"/>
          </a:xfrm>
          <a:prstGeom prst="rect">
            <a:avLst/>
          </a:prstGeom>
          <a:noFill/>
        </p:spPr>
        <p:txBody>
          <a:bodyPr wrap="square" rtlCol="0">
            <a:spAutoFit/>
          </a:bodyPr>
          <a:lstStyle/>
          <a:p>
            <a:pPr algn="ctr">
              <a:defRPr sz="1600" b="1" i="0" u="none" strike="noStrike" kern="1200" spc="-1" baseline="0">
                <a:solidFill>
                  <a:srgbClr val="000000"/>
                </a:solidFill>
                <a:latin typeface="Arial"/>
                <a:ea typeface="DejaVu Sans"/>
                <a:cs typeface="+mn-cs"/>
              </a:defRPr>
            </a:pPr>
            <a:r>
              <a:rPr lang="en-GB" b="1" spc="-1" dirty="0">
                <a:solidFill>
                  <a:srgbClr val="000000"/>
                </a:solidFill>
                <a:latin typeface="Arial"/>
                <a:ea typeface="DejaVu Sans"/>
              </a:rPr>
              <a:t>N</a:t>
            </a:r>
            <a:r>
              <a:rPr lang="en-GB" b="1" spc="-1" baseline="-25000" dirty="0">
                <a:solidFill>
                  <a:srgbClr val="000000"/>
                </a:solidFill>
                <a:latin typeface="Arial"/>
                <a:ea typeface="DejaVu Sans"/>
              </a:rPr>
              <a:t>2</a:t>
            </a:r>
            <a:r>
              <a:rPr lang="en-GB" b="1" spc="-1" dirty="0">
                <a:solidFill>
                  <a:srgbClr val="000000"/>
                </a:solidFill>
                <a:latin typeface="Arial"/>
                <a:ea typeface="DejaVu Sans"/>
              </a:rPr>
              <a:t>-NOVEC5110 (C</a:t>
            </a:r>
            <a:r>
              <a:rPr lang="en-GB" b="1" spc="-1" baseline="-25000" dirty="0">
                <a:solidFill>
                  <a:srgbClr val="000000"/>
                </a:solidFill>
                <a:latin typeface="Arial"/>
                <a:ea typeface="DejaVu Sans"/>
              </a:rPr>
              <a:t>5</a:t>
            </a:r>
            <a:r>
              <a:rPr lang="en-GB" b="1" spc="-1" dirty="0">
                <a:solidFill>
                  <a:srgbClr val="000000"/>
                </a:solidFill>
                <a:latin typeface="Arial"/>
                <a:ea typeface="DejaVu Sans"/>
              </a:rPr>
              <a:t>F</a:t>
            </a:r>
            <a:r>
              <a:rPr lang="en-GB" b="1" spc="-1" baseline="-25000" dirty="0">
                <a:solidFill>
                  <a:srgbClr val="000000"/>
                </a:solidFill>
                <a:latin typeface="Arial"/>
                <a:ea typeface="DejaVu Sans"/>
              </a:rPr>
              <a:t>10</a:t>
            </a:r>
            <a:r>
              <a:rPr lang="en-GB" b="1" spc="-1" dirty="0">
                <a:solidFill>
                  <a:srgbClr val="000000"/>
                </a:solidFill>
                <a:latin typeface="Arial"/>
                <a:ea typeface="DejaVu Sans"/>
              </a:rPr>
              <a:t>O) might be very similar </a:t>
            </a:r>
            <a:r>
              <a:rPr lang="en-GB" b="1" spc="-1" dirty="0" smtClean="0">
                <a:solidFill>
                  <a:srgbClr val="000000"/>
                </a:solidFill>
                <a:latin typeface="Arial"/>
                <a:ea typeface="DejaVu Sans"/>
              </a:rPr>
              <a:t>(</a:t>
            </a:r>
            <a:r>
              <a:rPr lang="en-GB" b="1" spc="-1" dirty="0">
                <a:solidFill>
                  <a:srgbClr val="000000"/>
                </a:solidFill>
                <a:latin typeface="Arial"/>
                <a:ea typeface="DejaVu Sans"/>
              </a:rPr>
              <a:t>MW </a:t>
            </a:r>
            <a:r>
              <a:rPr lang="en-GB" b="1" spc="-1" dirty="0" smtClean="0">
                <a:solidFill>
                  <a:srgbClr val="000000"/>
                </a:solidFill>
                <a:latin typeface="Arial"/>
                <a:ea typeface="DejaVu Sans"/>
              </a:rPr>
              <a:t>282 </a:t>
            </a:r>
            <a:r>
              <a:rPr lang="en-GB" b="1" spc="-1" dirty="0">
                <a:solidFill>
                  <a:srgbClr val="000000"/>
                </a:solidFill>
                <a:latin typeface="Arial"/>
                <a:ea typeface="DejaVu Sans"/>
              </a:rPr>
              <a:t>vs 288)</a:t>
            </a:r>
          </a:p>
          <a:p>
            <a:endParaRPr lang="fr-FR" dirty="0"/>
          </a:p>
        </p:txBody>
      </p:sp>
      <p:sp>
        <p:nvSpPr>
          <p:cNvPr id="6" name="ZoneTexte 5"/>
          <p:cNvSpPr txBox="1"/>
          <p:nvPr/>
        </p:nvSpPr>
        <p:spPr>
          <a:xfrm>
            <a:off x="4732140" y="3464890"/>
            <a:ext cx="3011936" cy="923330"/>
          </a:xfrm>
          <a:prstGeom prst="rect">
            <a:avLst/>
          </a:prstGeom>
          <a:solidFill>
            <a:srgbClr val="FFFFFF"/>
          </a:solidFill>
          <a:ln w="25400">
            <a:solidFill>
              <a:schemeClr val="accent1">
                <a:lumMod val="75000"/>
              </a:schemeClr>
            </a:solidFill>
          </a:ln>
        </p:spPr>
        <p:txBody>
          <a:bodyPr wrap="square" rtlCol="0">
            <a:spAutoFit/>
          </a:bodyPr>
          <a:lstStyle/>
          <a:p>
            <a:pPr algn="ctr"/>
            <a:r>
              <a:rPr lang="fr-FR" b="1" dirty="0" smtClean="0">
                <a:solidFill>
                  <a:srgbClr val="3484CC"/>
                </a:solidFill>
              </a:rPr>
              <a:t>85% </a:t>
            </a:r>
            <a:r>
              <a:rPr lang="fr-FR" b="1" dirty="0" err="1" smtClean="0">
                <a:solidFill>
                  <a:srgbClr val="3484CC"/>
                </a:solidFill>
              </a:rPr>
              <a:t>Novec</a:t>
            </a:r>
            <a:r>
              <a:rPr lang="fr-FR" b="1" dirty="0" smtClean="0">
                <a:solidFill>
                  <a:srgbClr val="3484CC"/>
                </a:solidFill>
              </a:rPr>
              <a:t> </a:t>
            </a:r>
            <a:r>
              <a:rPr lang="fr-FR" b="1" dirty="0" smtClean="0">
                <a:solidFill>
                  <a:srgbClr val="3484CC"/>
                </a:solidFill>
              </a:rPr>
              <a:t>5110 </a:t>
            </a:r>
            <a:r>
              <a:rPr lang="fr-FR" b="1" dirty="0" err="1" smtClean="0">
                <a:solidFill>
                  <a:srgbClr val="3484CC"/>
                </a:solidFill>
              </a:rPr>
              <a:t>gives</a:t>
            </a:r>
            <a:r>
              <a:rPr lang="fr-FR" b="1" dirty="0" smtClean="0">
                <a:solidFill>
                  <a:srgbClr val="3484CC"/>
                </a:solidFill>
              </a:rPr>
              <a:t> a </a:t>
            </a:r>
            <a:r>
              <a:rPr lang="fr-FR" b="1" dirty="0" err="1" smtClean="0">
                <a:solidFill>
                  <a:srgbClr val="3484CC"/>
                </a:solidFill>
              </a:rPr>
              <a:t>huge</a:t>
            </a:r>
            <a:r>
              <a:rPr lang="fr-FR" b="1" dirty="0" smtClean="0">
                <a:solidFill>
                  <a:srgbClr val="3484CC"/>
                </a:solidFill>
              </a:rPr>
              <a:t> </a:t>
            </a:r>
            <a:r>
              <a:rPr lang="fr-FR" b="1" dirty="0" smtClean="0">
                <a:solidFill>
                  <a:srgbClr val="3484CC"/>
                </a:solidFill>
              </a:rPr>
              <a:t>GWP </a:t>
            </a:r>
            <a:r>
              <a:rPr lang="fr-FR" b="1" dirty="0" err="1" smtClean="0">
                <a:solidFill>
                  <a:srgbClr val="3484CC"/>
                </a:solidFill>
              </a:rPr>
              <a:t>load</a:t>
            </a:r>
            <a:r>
              <a:rPr lang="fr-FR" b="1" dirty="0" smtClean="0">
                <a:solidFill>
                  <a:srgbClr val="3484CC"/>
                </a:solidFill>
              </a:rPr>
              <a:t> </a:t>
            </a:r>
            <a:r>
              <a:rPr lang="fr-FR" b="1" dirty="0" err="1" smtClean="0">
                <a:solidFill>
                  <a:srgbClr val="3484CC"/>
                </a:solidFill>
              </a:rPr>
              <a:t>reduction</a:t>
            </a:r>
            <a:r>
              <a:rPr lang="fr-FR" b="1" dirty="0">
                <a:solidFill>
                  <a:srgbClr val="3484CC"/>
                </a:solidFill>
              </a:rPr>
              <a:t> </a:t>
            </a:r>
            <a:r>
              <a:rPr lang="fr-FR" b="1" dirty="0" smtClean="0">
                <a:solidFill>
                  <a:srgbClr val="3484CC"/>
                </a:solidFill>
              </a:rPr>
              <a:t>of </a:t>
            </a:r>
            <a:r>
              <a:rPr lang="fr-FR" b="1" dirty="0" smtClean="0">
                <a:solidFill>
                  <a:srgbClr val="3484CC"/>
                </a:solidFill>
              </a:rPr>
              <a:t>6870</a:t>
            </a:r>
            <a:r>
              <a:rPr lang="fr-FR" b="1" dirty="0" smtClean="0">
                <a:solidFill>
                  <a:srgbClr val="3484CC"/>
                </a:solidFill>
              </a:rPr>
              <a:t> </a:t>
            </a:r>
            <a:r>
              <a:rPr lang="fr-FR" b="1" dirty="0" err="1" smtClean="0">
                <a:solidFill>
                  <a:srgbClr val="3484CC"/>
                </a:solidFill>
              </a:rPr>
              <a:t>V.</a:t>
            </a:r>
            <a:r>
              <a:rPr lang="fr-FR" b="1" dirty="0" err="1" smtClean="0">
                <a:solidFill>
                  <a:srgbClr val="3484CC"/>
                </a:solidFill>
                <a:latin typeface="Symbol" panose="05050102010706020507" pitchFamily="18" charset="2"/>
              </a:rPr>
              <a:t>r</a:t>
            </a:r>
            <a:r>
              <a:rPr lang="fr-FR" b="1" dirty="0" smtClean="0">
                <a:solidFill>
                  <a:srgbClr val="3484CC"/>
                </a:solidFill>
                <a:latin typeface="Symbol" panose="05050102010706020507" pitchFamily="18" charset="2"/>
              </a:rPr>
              <a:t> </a:t>
            </a:r>
            <a:r>
              <a:rPr lang="fr-FR" b="1" dirty="0" err="1" smtClean="0">
                <a:solidFill>
                  <a:srgbClr val="3484CC"/>
                </a:solidFill>
                <a:latin typeface="Calibri" panose="020F0502020204030204" pitchFamily="34" charset="0"/>
                <a:cs typeface="Calibri" panose="020F0502020204030204" pitchFamily="34" charset="0"/>
              </a:rPr>
              <a:t>unit</a:t>
            </a:r>
            <a:r>
              <a:rPr lang="fr-FR" b="1" dirty="0" err="1" smtClean="0">
                <a:solidFill>
                  <a:srgbClr val="3484CC"/>
                </a:solidFill>
                <a:latin typeface="Calibri" panose="020F0502020204030204" pitchFamily="34" charset="0"/>
                <a:cs typeface="Calibri" panose="020F0502020204030204" pitchFamily="34" charset="0"/>
              </a:rPr>
              <a:t>s</a:t>
            </a:r>
            <a:endParaRPr lang="fr-FR" b="1" dirty="0" smtClean="0">
              <a:solidFill>
                <a:srgbClr val="3484CC"/>
              </a:solidFill>
              <a:latin typeface="Calibri" panose="020F0502020204030204" pitchFamily="34" charset="0"/>
              <a:cs typeface="Calibri" panose="020F0502020204030204" pitchFamily="34" charset="0"/>
            </a:endParaRPr>
          </a:p>
        </p:txBody>
      </p:sp>
      <p:sp>
        <p:nvSpPr>
          <p:cNvPr id="26" name="CustomShape 4"/>
          <p:cNvSpPr/>
          <p:nvPr/>
        </p:nvSpPr>
        <p:spPr>
          <a:xfrm>
            <a:off x="6458040" y="6356520"/>
            <a:ext cx="2056680" cy="3643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pPr>
            <a:fld id="{7D01061F-E3C1-4B78-A297-D1E8F51D5FFF}" type="slidenum">
              <a:rPr lang="en-GB" sz="1200" b="0" strike="noStrike" spc="-1">
                <a:solidFill>
                  <a:srgbClr val="8B8B8B"/>
                </a:solidFill>
                <a:latin typeface="Calibri"/>
                <a:ea typeface="DejaVu Sans"/>
              </a:rPr>
              <a:t>29</a:t>
            </a:fld>
            <a:endParaRPr lang="en-GB" sz="1200" b="0" strike="noStrike" spc="-1" dirty="0">
              <a:latin typeface="Arial"/>
            </a:endParaRPr>
          </a:p>
        </p:txBody>
      </p:sp>
      <p:sp>
        <p:nvSpPr>
          <p:cNvPr id="27" name="CustomShape 2"/>
          <p:cNvSpPr/>
          <p:nvPr/>
        </p:nvSpPr>
        <p:spPr>
          <a:xfrm>
            <a:off x="888423" y="6520900"/>
            <a:ext cx="7428822" cy="337100"/>
          </a:xfrm>
          <a:prstGeom prst="rect">
            <a:avLst/>
          </a:prstGeom>
          <a:noFill/>
          <a:ln>
            <a:noFill/>
          </a:ln>
        </p:spPr>
        <p:style>
          <a:lnRef idx="0">
            <a:scrgbClr r="0" g="0" b="0"/>
          </a:lnRef>
          <a:fillRef idx="0">
            <a:scrgbClr r="0" g="0" b="0"/>
          </a:fillRef>
          <a:effectRef idx="0">
            <a:scrgbClr r="0" g="0" b="0"/>
          </a:effectRef>
          <a:fontRef idx="minor"/>
        </p:style>
        <p:txBody>
          <a:bodyPr wrap="square" lIns="90000" tIns="45000" rIns="90000" bIns="45000">
            <a:spAutoFit/>
          </a:bodyPr>
          <a:lstStyle/>
          <a:p>
            <a:pPr algn="ctr"/>
            <a:r>
              <a:rPr lang="en-US" sz="1600" b="1" dirty="0" smtClean="0"/>
              <a:t>G. Hallewell: </a:t>
            </a:r>
            <a:r>
              <a:rPr lang="en-US" sz="1600" b="1" dirty="0" err="1" smtClean="0"/>
              <a:t>GasRad</a:t>
            </a:r>
            <a:r>
              <a:rPr lang="en-US" sz="1600" b="1" dirty="0" smtClean="0"/>
              <a:t> GWP: ECFA</a:t>
            </a:r>
            <a:r>
              <a:rPr lang="en-US" sz="1600" b="1" dirty="0"/>
              <a:t> </a:t>
            </a:r>
            <a:r>
              <a:rPr lang="en-US" sz="1600" b="1" dirty="0" smtClean="0"/>
              <a:t>TF-4 Meeting May16-17</a:t>
            </a:r>
            <a:r>
              <a:rPr lang="en-US" sz="1600" b="1" baseline="30000" dirty="0" smtClean="0"/>
              <a:t>th</a:t>
            </a:r>
            <a:r>
              <a:rPr lang="en-US" sz="1600" b="1" dirty="0" smtClean="0"/>
              <a:t> 2023</a:t>
            </a:r>
            <a:endParaRPr lang="en-US" sz="1600" b="1" dirty="0"/>
          </a:p>
        </p:txBody>
      </p:sp>
    </p:spTree>
    <p:extLst>
      <p:ext uri="{BB962C8B-B14F-4D97-AF65-F5344CB8AC3E}">
        <p14:creationId xmlns:p14="http://schemas.microsoft.com/office/powerpoint/2010/main" val="893107839"/>
      </p:ext>
    </p:extLst>
  </p:cSld>
  <p:clrMapOvr>
    <a:masterClrMapping/>
  </p:clrMapOvr>
  <mc:AlternateContent xmlns:mc="http://schemas.openxmlformats.org/markup-compatibility/2006" xmlns:p14="http://schemas.microsoft.com/office/powerpoint/2010/main">
    <mc:Choice Requires="p14">
      <p:transition spd="slow" p14:dur="2000"/>
    </mc:Choice>
    <mc:Fallback xmlns="" xmlns:p15="http://schemas.microsoft.com/office/powerpoint/2012/main">
      <p:transition spd="slow"/>
    </mc:Fallback>
  </mc:AlternateContent>
  <p:timing>
    <p:tnLst>
      <p:par>
        <p:cTn id="1" dur="indefinite" restart="never" nodeType="tmRoot">
          <p:childTnLst>
            <p:seq>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1" fill="hold" nodeType="click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ppt_x"/>
                                          </p:val>
                                        </p:tav>
                                        <p:tav tm="100000">
                                          <p:val>
                                            <p:strVal val="#ppt_x"/>
                                          </p:val>
                                        </p:tav>
                                      </p:tavLst>
                                    </p:anim>
                                    <p:anim calcmode="lin" valueType="num">
                                      <p:cBhvr additive="base">
                                        <p:cTn id="12" dur="500" fill="hold"/>
                                        <p:tgtEl>
                                          <p:spTgt spid="8"/>
                                        </p:tgtEl>
                                        <p:attrNameLst>
                                          <p:attrName>ppt_y</p:attrName>
                                        </p:attrNameLst>
                                      </p:cBhvr>
                                      <p:tavLst>
                                        <p:tav tm="0">
                                          <p:val>
                                            <p:strVal val="0-#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53" presetClass="entr" presetSubtype="16"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p:cTn id="17" dur="500" fill="hold"/>
                                        <p:tgtEl>
                                          <p:spTgt spid="6"/>
                                        </p:tgtEl>
                                        <p:attrNameLst>
                                          <p:attrName>ppt_w</p:attrName>
                                        </p:attrNameLst>
                                      </p:cBhvr>
                                      <p:tavLst>
                                        <p:tav tm="0">
                                          <p:val>
                                            <p:fltVal val="0"/>
                                          </p:val>
                                        </p:tav>
                                        <p:tav tm="100000">
                                          <p:val>
                                            <p:strVal val="#ppt_w"/>
                                          </p:val>
                                        </p:tav>
                                      </p:tavLst>
                                    </p:anim>
                                    <p:anim calcmode="lin" valueType="num">
                                      <p:cBhvr>
                                        <p:cTn id="18" dur="500" fill="hold"/>
                                        <p:tgtEl>
                                          <p:spTgt spid="6"/>
                                        </p:tgtEl>
                                        <p:attrNameLst>
                                          <p:attrName>ppt_h</p:attrName>
                                        </p:attrNameLst>
                                      </p:cBhvr>
                                      <p:tavLst>
                                        <p:tav tm="0">
                                          <p:val>
                                            <p:fltVal val="0"/>
                                          </p:val>
                                        </p:tav>
                                        <p:tav tm="100000">
                                          <p:val>
                                            <p:strVal val="#ppt_h"/>
                                          </p:val>
                                        </p:tav>
                                      </p:tavLst>
                                    </p:anim>
                                    <p:animEffect transition="in" filter="fade">
                                      <p:cBhvr>
                                        <p:cTn id="19"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Espace réservé du numéro de diapositive 5"/>
          <p:cNvSpPr txBox="1">
            <a:spLocks noGrp="1"/>
          </p:cNvSpPr>
          <p:nvPr/>
        </p:nvSpPr>
        <p:spPr bwMode="auto">
          <a:xfrm>
            <a:off x="6553200" y="6248400"/>
            <a:ext cx="1905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rgbClr val="0BD0D9"/>
              </a:buClr>
              <a:buSzPct val="95000"/>
              <a:buFont typeface="Wingdings 2" panose="05020102010507070707" pitchFamily="18" charset="2"/>
              <a:buChar char=""/>
              <a:defRPr sz="2600">
                <a:solidFill>
                  <a:schemeClr val="tx1"/>
                </a:solidFill>
                <a:latin typeface="Constantia" panose="02030602050306030303" pitchFamily="18" charset="0"/>
              </a:defRPr>
            </a:lvl1pPr>
            <a:lvl2pPr marL="742950" indent="-285750">
              <a:spcBef>
                <a:spcPct val="20000"/>
              </a:spcBef>
              <a:buClr>
                <a:schemeClr val="accent1"/>
              </a:buClr>
              <a:buSzPct val="85000"/>
              <a:buFont typeface="Wingdings 2" panose="05020102010507070707" pitchFamily="18" charset="2"/>
              <a:buChar char=""/>
              <a:defRPr sz="2400">
                <a:solidFill>
                  <a:schemeClr val="tx1"/>
                </a:solidFill>
                <a:latin typeface="Constantia" panose="02030602050306030303" pitchFamily="18" charset="0"/>
              </a:defRPr>
            </a:lvl2pPr>
            <a:lvl3pPr marL="1143000" indent="-228600">
              <a:spcBef>
                <a:spcPct val="20000"/>
              </a:spcBef>
              <a:buClr>
                <a:schemeClr val="accent2"/>
              </a:buClr>
              <a:buSzPct val="70000"/>
              <a:buFont typeface="Wingdings 2" panose="05020102010507070707" pitchFamily="18" charset="2"/>
              <a:buChar char=""/>
              <a:defRPr sz="2100">
                <a:solidFill>
                  <a:schemeClr val="tx1"/>
                </a:solidFill>
                <a:latin typeface="Constantia" panose="02030602050306030303" pitchFamily="18" charset="0"/>
              </a:defRPr>
            </a:lvl3pPr>
            <a:lvl4pPr marL="1600200" indent="-228600">
              <a:spcBef>
                <a:spcPct val="20000"/>
              </a:spcBef>
              <a:buClr>
                <a:srgbClr val="0BD0D9"/>
              </a:buClr>
              <a:buSzPct val="65000"/>
              <a:buFont typeface="Wingdings 2" panose="05020102010507070707" pitchFamily="18" charset="2"/>
              <a:buChar char=""/>
              <a:defRPr sz="2000">
                <a:solidFill>
                  <a:schemeClr val="tx1"/>
                </a:solidFill>
                <a:latin typeface="Constantia" panose="02030602050306030303" pitchFamily="18" charset="0"/>
              </a:defRPr>
            </a:lvl4pPr>
            <a:lvl5pPr marL="2057400" indent="-228600">
              <a:spcBef>
                <a:spcPct val="20000"/>
              </a:spcBef>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5pPr>
            <a:lvl6pPr marL="2514600" indent="-228600"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6pPr>
            <a:lvl7pPr marL="2971800" indent="-228600"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7pPr>
            <a:lvl8pPr marL="3429000" indent="-228600"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8pPr>
            <a:lvl9pPr marL="3886200" indent="-228600"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9pPr>
          </a:lstStyle>
          <a:p>
            <a:pPr algn="r" eaLnBrk="1" hangingPunct="1">
              <a:spcBef>
                <a:spcPct val="0"/>
              </a:spcBef>
              <a:buClrTx/>
              <a:buSzTx/>
              <a:buFontTx/>
              <a:buNone/>
            </a:pPr>
            <a:fld id="{EBBA62A9-CC12-4695-9FEB-324597009762}" type="slidenum">
              <a:rPr lang="en-US" altLang="fr-FR" sz="1400">
                <a:latin typeface="Times New Roman" panose="02020603050405020304" pitchFamily="18" charset="0"/>
              </a:rPr>
              <a:pPr algn="r" eaLnBrk="1" hangingPunct="1">
                <a:spcBef>
                  <a:spcPct val="0"/>
                </a:spcBef>
                <a:buClrTx/>
                <a:buSzTx/>
                <a:buFontTx/>
                <a:buNone/>
              </a:pPr>
              <a:t>3</a:t>
            </a:fld>
            <a:endParaRPr lang="en-US" altLang="fr-FR" sz="1400">
              <a:latin typeface="Times New Roman" panose="02020603050405020304" pitchFamily="18" charset="0"/>
            </a:endParaRPr>
          </a:p>
        </p:txBody>
      </p:sp>
      <p:sp>
        <p:nvSpPr>
          <p:cNvPr id="99331" name="Rectangle 2"/>
          <p:cNvSpPr>
            <a:spLocks noGrp="1" noChangeArrowheads="1"/>
          </p:cNvSpPr>
          <p:nvPr>
            <p:ph type="ctrTitle" idx="4294967295"/>
          </p:nvPr>
        </p:nvSpPr>
        <p:spPr>
          <a:xfrm>
            <a:off x="609600" y="63758"/>
            <a:ext cx="7924800" cy="762000"/>
          </a:xfrm>
          <a:ln w="19050">
            <a:solidFill>
              <a:srgbClr val="3484CC"/>
            </a:solidFill>
          </a:ln>
        </p:spPr>
        <p:txBody>
          <a:bodyPr>
            <a:normAutofit fontScale="90000"/>
          </a:bodyPr>
          <a:lstStyle/>
          <a:p>
            <a:pPr algn="ctr">
              <a:defRPr/>
            </a:pPr>
            <a:r>
              <a:rPr lang="en-US" sz="3200" b="1" dirty="0" smtClean="0">
                <a:solidFill>
                  <a:schemeClr val="accent5"/>
                </a:solidFill>
                <a:effectLst>
                  <a:outerShdw blurRad="38100" dist="38100" dir="2700000" algn="tl">
                    <a:srgbClr val="C0C0C0"/>
                  </a:outerShdw>
                </a:effectLst>
              </a:rPr>
              <a:t>Historical - </a:t>
            </a:r>
            <a:r>
              <a:rPr lang="en-US" sz="3200" b="1" dirty="0">
                <a:solidFill>
                  <a:schemeClr val="accent5"/>
                </a:solidFill>
                <a:effectLst>
                  <a:outerShdw blurRad="38100" dist="38100" dir="2700000" algn="tl">
                    <a:srgbClr val="C0C0C0"/>
                  </a:outerShdw>
                </a:effectLst>
              </a:rPr>
              <a:t>fluorocarbons: </a:t>
            </a:r>
            <a:r>
              <a:rPr lang="en-US" sz="3200" b="1" dirty="0" smtClean="0">
                <a:solidFill>
                  <a:schemeClr val="accent5"/>
                </a:solidFill>
                <a:effectLst>
                  <a:outerShdw blurRad="38100" dist="38100" dir="2700000" algn="tl">
                    <a:srgbClr val="C0C0C0"/>
                  </a:outerShdw>
                </a:effectLst>
              </a:rPr>
              <a:t>military </a:t>
            </a:r>
            <a:r>
              <a:rPr lang="en-US" sz="3200" b="1" dirty="0" smtClean="0">
                <a:solidFill>
                  <a:schemeClr val="accent5"/>
                </a:solidFill>
                <a:effectLst>
                  <a:outerShdw blurRad="38100" dist="38100" dir="2700000" algn="tl">
                    <a:srgbClr val="C0C0C0"/>
                  </a:outerShdw>
                </a:effectLst>
              </a:rPr>
              <a:t>and industrial (heat transfer) uses </a:t>
            </a:r>
            <a:r>
              <a:rPr lang="en-US" sz="3200" b="1" dirty="0" smtClean="0">
                <a:solidFill>
                  <a:schemeClr val="accent5"/>
                </a:solidFill>
                <a:effectLst>
                  <a:outerShdw blurRad="38100" dist="38100" dir="2700000" algn="tl">
                    <a:srgbClr val="C0C0C0"/>
                  </a:outerShdw>
                </a:effectLst>
              </a:rPr>
              <a:t>(3)</a:t>
            </a:r>
            <a:endParaRPr lang="en-US" sz="3200" b="1" dirty="0" smtClean="0">
              <a:solidFill>
                <a:schemeClr val="accent5"/>
              </a:solidFill>
              <a:effectLst>
                <a:outerShdw blurRad="38100" dist="38100" dir="2700000" algn="tl">
                  <a:srgbClr val="C0C0C0"/>
                </a:outerShdw>
              </a:effectLst>
            </a:endParaRPr>
          </a:p>
        </p:txBody>
      </p:sp>
      <p:pic>
        <p:nvPicPr>
          <p:cNvPr id="17412" name="Picture 1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24400" y="838200"/>
            <a:ext cx="3773488" cy="525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13" name="Picture 1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9600" y="838200"/>
            <a:ext cx="3646488" cy="5211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9348" name="Rectangle 2"/>
          <p:cNvSpPr>
            <a:spLocks noChangeArrowheads="1"/>
          </p:cNvSpPr>
          <p:nvPr/>
        </p:nvSpPr>
        <p:spPr bwMode="auto">
          <a:xfrm>
            <a:off x="304800" y="2971799"/>
            <a:ext cx="8610600" cy="1929809"/>
          </a:xfrm>
          <a:prstGeom prst="rect">
            <a:avLst/>
          </a:prstGeom>
          <a:solidFill>
            <a:schemeClr val="bg1">
              <a:alpha val="75999"/>
            </a:schemeClr>
          </a:solidFill>
          <a:ln w="19050">
            <a:solidFill>
              <a:srgbClr val="3484CC"/>
            </a:solidFill>
            <a:miter lim="800000"/>
            <a:headEnd/>
            <a:tailEnd/>
          </a:ln>
        </p:spPr>
        <p:txBody>
          <a:bodyPr anchor="ctr"/>
          <a:lstStyle/>
          <a:p>
            <a:pPr algn="ctr" eaLnBrk="1" hangingPunct="1">
              <a:defRPr/>
            </a:pPr>
            <a:r>
              <a:rPr lang="en-US" b="1" dirty="0" err="1">
                <a:solidFill>
                  <a:schemeClr val="accent5"/>
                </a:solidFill>
                <a:effectLst>
                  <a:outerShdw blurRad="38100" dist="38100" dir="2700000" algn="tl">
                    <a:srgbClr val="C0C0C0"/>
                  </a:outerShdw>
                </a:effectLst>
                <a:cs typeface="+mn-cs"/>
              </a:rPr>
              <a:t>Vapour</a:t>
            </a:r>
            <a:r>
              <a:rPr lang="en-US" b="1" dirty="0">
                <a:solidFill>
                  <a:schemeClr val="accent5"/>
                </a:solidFill>
                <a:effectLst>
                  <a:outerShdw blurRad="38100" dist="38100" dir="2700000" algn="tl">
                    <a:srgbClr val="C0C0C0"/>
                  </a:outerShdw>
                </a:effectLst>
                <a:cs typeface="+mn-cs"/>
              </a:rPr>
              <a:t> phase (non-contact) soldering of components on </a:t>
            </a:r>
            <a:r>
              <a:rPr lang="en-US" b="1" dirty="0" smtClean="0">
                <a:solidFill>
                  <a:schemeClr val="accent5"/>
                </a:solidFill>
                <a:effectLst>
                  <a:outerShdw blurRad="38100" dist="38100" dir="2700000" algn="tl">
                    <a:srgbClr val="C0C0C0"/>
                  </a:outerShdw>
                </a:effectLst>
                <a:cs typeface="+mn-cs"/>
              </a:rPr>
              <a:t>PCBs</a:t>
            </a:r>
          </a:p>
          <a:p>
            <a:pPr algn="ctr" eaLnBrk="1" hangingPunct="1">
              <a:defRPr/>
            </a:pPr>
            <a:r>
              <a:rPr lang="en-US" b="1" dirty="0" smtClean="0">
                <a:solidFill>
                  <a:schemeClr val="accent5"/>
                </a:solidFill>
                <a:effectLst>
                  <a:outerShdw blurRad="38100" dist="38100" dir="2700000" algn="tl">
                    <a:srgbClr val="C0C0C0"/>
                  </a:outerShdw>
                </a:effectLst>
                <a:cs typeface="+mn-cs"/>
              </a:rPr>
              <a:t> </a:t>
            </a:r>
            <a:r>
              <a:rPr lang="en-US" b="1" dirty="0">
                <a:solidFill>
                  <a:schemeClr val="accent5"/>
                </a:solidFill>
                <a:effectLst>
                  <a:outerShdw blurRad="38100" dist="38100" dir="2700000" algn="tl">
                    <a:srgbClr val="C0C0C0"/>
                  </a:outerShdw>
                </a:effectLst>
                <a:cs typeface="+mn-cs"/>
              </a:rPr>
              <a:t>(particularly surface mount) in high </a:t>
            </a:r>
            <a:r>
              <a:rPr lang="en-US" b="1" dirty="0" smtClean="0">
                <a:solidFill>
                  <a:schemeClr val="accent5"/>
                </a:solidFill>
                <a:effectLst>
                  <a:outerShdw blurRad="38100" dist="38100" dir="2700000" algn="tl">
                    <a:srgbClr val="C0C0C0"/>
                  </a:outerShdw>
                </a:effectLst>
                <a:cs typeface="+mn-cs"/>
              </a:rPr>
              <a:t>T fluorocarbon atmosphere !!!</a:t>
            </a:r>
          </a:p>
          <a:p>
            <a:pPr algn="ctr" eaLnBrk="1" hangingPunct="1">
              <a:defRPr/>
            </a:pPr>
            <a:endParaRPr lang="en-US" b="1" dirty="0">
              <a:solidFill>
                <a:schemeClr val="accent5"/>
              </a:solidFill>
              <a:effectLst>
                <a:outerShdw blurRad="38100" dist="38100" dir="2700000" algn="tl">
                  <a:srgbClr val="C0C0C0"/>
                </a:outerShdw>
              </a:effectLst>
            </a:endParaRPr>
          </a:p>
          <a:p>
            <a:pPr algn="ctr" eaLnBrk="1" hangingPunct="1">
              <a:defRPr/>
            </a:pPr>
            <a:r>
              <a:rPr lang="en-US" b="1" dirty="0" smtClean="0">
                <a:solidFill>
                  <a:srgbClr val="C00000"/>
                </a:solidFill>
                <a:effectLst>
                  <a:outerShdw blurRad="38100" dist="38100" dir="2700000" algn="tl">
                    <a:srgbClr val="C0C0C0"/>
                  </a:outerShdw>
                </a:effectLst>
                <a:cs typeface="+mn-cs"/>
              </a:rPr>
              <a:t>The demand for </a:t>
            </a:r>
            <a:r>
              <a:rPr lang="en-US" b="1" dirty="0" err="1" smtClean="0">
                <a:solidFill>
                  <a:srgbClr val="C00000"/>
                </a:solidFill>
                <a:effectLst>
                  <a:outerShdw blurRad="38100" dist="38100" dir="2700000" algn="tl">
                    <a:srgbClr val="C0C0C0"/>
                  </a:outerShdw>
                </a:effectLst>
                <a:cs typeface="+mn-cs"/>
              </a:rPr>
              <a:t>vapour</a:t>
            </a:r>
            <a:r>
              <a:rPr lang="en-US" b="1" dirty="0" smtClean="0">
                <a:solidFill>
                  <a:srgbClr val="C00000"/>
                </a:solidFill>
                <a:effectLst>
                  <a:outerShdw blurRad="38100" dist="38100" dir="2700000" algn="tl">
                    <a:srgbClr val="C0C0C0"/>
                  </a:outerShdw>
                </a:effectLst>
                <a:cs typeface="+mn-cs"/>
              </a:rPr>
              <a:t> phase soldering is hardly going to “evaporate”.</a:t>
            </a:r>
          </a:p>
          <a:p>
            <a:pPr algn="ctr" eaLnBrk="1" hangingPunct="1">
              <a:defRPr/>
            </a:pPr>
            <a:r>
              <a:rPr lang="en-US" b="1" dirty="0" smtClean="0">
                <a:solidFill>
                  <a:srgbClr val="C00000"/>
                </a:solidFill>
                <a:effectLst>
                  <a:outerShdw blurRad="38100" dist="38100" dir="2700000" algn="tl">
                    <a:srgbClr val="C0C0C0"/>
                  </a:outerShdw>
                </a:effectLst>
              </a:rPr>
              <a:t>New, lower GWP, transfer </a:t>
            </a:r>
            <a:r>
              <a:rPr lang="en-US" b="1" dirty="0" err="1" smtClean="0">
                <a:solidFill>
                  <a:srgbClr val="C00000"/>
                </a:solidFill>
                <a:effectLst>
                  <a:outerShdw blurRad="38100" dist="38100" dir="2700000" algn="tl">
                    <a:srgbClr val="C0C0C0"/>
                  </a:outerShdw>
                </a:effectLst>
              </a:rPr>
              <a:t>vapours</a:t>
            </a:r>
            <a:r>
              <a:rPr lang="en-US" b="1" dirty="0" smtClean="0">
                <a:solidFill>
                  <a:srgbClr val="C00000"/>
                </a:solidFill>
                <a:effectLst>
                  <a:outerShdw blurRad="38100" dist="38100" dir="2700000" algn="tl">
                    <a:srgbClr val="C0C0C0"/>
                  </a:outerShdw>
                </a:effectLst>
              </a:rPr>
              <a:t> will be needed  (e.g. NOVEC)</a:t>
            </a:r>
            <a:endParaRPr lang="en-US" b="1" dirty="0" smtClean="0">
              <a:solidFill>
                <a:srgbClr val="C00000"/>
              </a:solidFill>
              <a:effectLst>
                <a:outerShdw blurRad="38100" dist="38100" dir="2700000" algn="tl">
                  <a:srgbClr val="C0C0C0"/>
                </a:outerShdw>
              </a:effectLst>
            </a:endParaRPr>
          </a:p>
        </p:txBody>
      </p:sp>
      <p:sp>
        <p:nvSpPr>
          <p:cNvPr id="8" name="CustomShape 2"/>
          <p:cNvSpPr/>
          <p:nvPr/>
        </p:nvSpPr>
        <p:spPr>
          <a:xfrm>
            <a:off x="941492" y="6520900"/>
            <a:ext cx="7428822" cy="337100"/>
          </a:xfrm>
          <a:prstGeom prst="rect">
            <a:avLst/>
          </a:prstGeom>
          <a:noFill/>
          <a:ln>
            <a:noFill/>
          </a:ln>
        </p:spPr>
        <p:style>
          <a:lnRef idx="0">
            <a:scrgbClr r="0" g="0" b="0"/>
          </a:lnRef>
          <a:fillRef idx="0">
            <a:scrgbClr r="0" g="0" b="0"/>
          </a:fillRef>
          <a:effectRef idx="0">
            <a:scrgbClr r="0" g="0" b="0"/>
          </a:effectRef>
          <a:fontRef idx="minor"/>
        </p:style>
        <p:txBody>
          <a:bodyPr wrap="square" lIns="90000" tIns="45000" rIns="90000" bIns="45000">
            <a:spAutoFit/>
          </a:bodyPr>
          <a:lstStyle/>
          <a:p>
            <a:pPr algn="ctr"/>
            <a:r>
              <a:rPr lang="en-US" sz="1600" b="1" dirty="0" smtClean="0"/>
              <a:t>G. Hallewell ECFA</a:t>
            </a:r>
            <a:r>
              <a:rPr lang="en-US" sz="1600" b="1" dirty="0"/>
              <a:t> </a:t>
            </a:r>
            <a:r>
              <a:rPr lang="en-US" sz="1600" b="1" dirty="0" smtClean="0"/>
              <a:t>TF-4 Meeting May16-17</a:t>
            </a:r>
            <a:r>
              <a:rPr lang="en-US" sz="1600" b="1" baseline="30000" dirty="0" smtClean="0"/>
              <a:t>th</a:t>
            </a:r>
            <a:r>
              <a:rPr lang="en-US" sz="1600" b="1" dirty="0" smtClean="0"/>
              <a:t> 2023</a:t>
            </a:r>
            <a:endParaRPr lang="en-US" sz="1600" b="1" dirty="0"/>
          </a:p>
        </p:txBody>
      </p:sp>
    </p:spTree>
    <p:custDataLst>
      <p:tags r:id="rId1"/>
    </p:custDataLst>
    <p:extLst>
      <p:ext uri="{BB962C8B-B14F-4D97-AF65-F5344CB8AC3E}">
        <p14:creationId xmlns:p14="http://schemas.microsoft.com/office/powerpoint/2010/main" val="3712491152"/>
      </p:ext>
    </p:extLst>
  </p:cSld>
  <p:clrMapOvr>
    <a:masterClrMapping/>
  </p:clrMapOvr>
  <p:transition advTm="29080"/>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99348"/>
                                        </p:tgtEl>
                                        <p:attrNameLst>
                                          <p:attrName>style.visibility</p:attrName>
                                        </p:attrNameLst>
                                      </p:cBhvr>
                                      <p:to>
                                        <p:strVal val="visible"/>
                                      </p:to>
                                    </p:set>
                                    <p:animEffect transition="in" filter="dissolve">
                                      <p:cBhvr>
                                        <p:cTn id="7" dur="500"/>
                                        <p:tgtEl>
                                          <p:spTgt spid="993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9348"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p:cNvSpPr>
            <a:spLocks noGrp="1"/>
          </p:cNvSpPr>
          <p:nvPr>
            <p:ph type="subTitle"/>
          </p:nvPr>
        </p:nvSpPr>
        <p:spPr>
          <a:xfrm>
            <a:off x="541283" y="406612"/>
            <a:ext cx="8229240" cy="5539978"/>
          </a:xfrm>
        </p:spPr>
        <p:txBody>
          <a:bodyPr/>
          <a:lstStyle/>
          <a:p>
            <a:pPr marL="0" indent="0" algn="ctr">
              <a:buNone/>
            </a:pPr>
            <a:r>
              <a:rPr lang="fr-FR" sz="3200" dirty="0" smtClean="0">
                <a:solidFill>
                  <a:srgbClr val="FF0000"/>
                </a:solidFill>
                <a:effectLst>
                  <a:outerShdw blurRad="38100" dist="38100" dir="2700000" algn="tl">
                    <a:srgbClr val="000000">
                      <a:alpha val="43137"/>
                    </a:srgbClr>
                  </a:outerShdw>
                </a:effectLst>
              </a:rPr>
              <a:t>The </a:t>
            </a:r>
            <a:r>
              <a:rPr lang="fr-FR" sz="3200" dirty="0" err="1" smtClean="0">
                <a:solidFill>
                  <a:srgbClr val="FF0000"/>
                </a:solidFill>
                <a:effectLst>
                  <a:outerShdw blurRad="38100" dist="38100" dir="2700000" algn="tl">
                    <a:srgbClr val="000000">
                      <a:alpha val="43137"/>
                    </a:srgbClr>
                  </a:outerShdw>
                </a:effectLst>
              </a:rPr>
              <a:t>uncertain</a:t>
            </a:r>
            <a:r>
              <a:rPr lang="fr-FR" sz="3200" dirty="0" smtClean="0">
                <a:solidFill>
                  <a:srgbClr val="FF0000"/>
                </a:solidFill>
                <a:effectLst>
                  <a:outerShdw blurRad="38100" dist="38100" dir="2700000" algn="tl">
                    <a:srgbClr val="000000">
                      <a:alpha val="43137"/>
                    </a:srgbClr>
                  </a:outerShdw>
                </a:effectLst>
              </a:rPr>
              <a:t> ECHA </a:t>
            </a:r>
            <a:r>
              <a:rPr lang="fr-FR" sz="3200" dirty="0" err="1" smtClean="0">
                <a:solidFill>
                  <a:srgbClr val="FF0000"/>
                </a:solidFill>
                <a:effectLst>
                  <a:outerShdw blurRad="38100" dist="38100" dir="2700000" algn="tl">
                    <a:srgbClr val="000000">
                      <a:alpha val="43137"/>
                    </a:srgbClr>
                  </a:outerShdw>
                </a:effectLst>
              </a:rPr>
              <a:t>path</a:t>
            </a:r>
            <a:r>
              <a:rPr lang="fr-FR" sz="3200" dirty="0" smtClean="0">
                <a:solidFill>
                  <a:srgbClr val="FF0000"/>
                </a:solidFill>
                <a:effectLst>
                  <a:outerShdw blurRad="38100" dist="38100" dir="2700000" algn="tl">
                    <a:srgbClr val="000000">
                      <a:alpha val="43137"/>
                    </a:srgbClr>
                  </a:outerShdw>
                </a:effectLst>
              </a:rPr>
              <a:t> to prohibition</a:t>
            </a:r>
          </a:p>
          <a:p>
            <a:pPr marL="0" indent="0" algn="ctr">
              <a:buNone/>
            </a:pPr>
            <a:endParaRPr lang="fr-FR" sz="3200" dirty="0">
              <a:solidFill>
                <a:srgbClr val="FF0000"/>
              </a:solidFill>
              <a:effectLst>
                <a:outerShdw blurRad="38100" dist="38100" dir="2700000" algn="tl">
                  <a:srgbClr val="000000">
                    <a:alpha val="43137"/>
                  </a:srgbClr>
                </a:outerShdw>
              </a:effectLst>
            </a:endParaRPr>
          </a:p>
          <a:p>
            <a:r>
              <a:rPr lang="en-GB" sz="1600" b="1" dirty="0"/>
              <a:t>[33] ECHA/NR/23/04; </a:t>
            </a:r>
            <a:endParaRPr lang="en-GB" sz="1600" b="1" dirty="0" smtClean="0"/>
          </a:p>
          <a:p>
            <a:r>
              <a:rPr lang="en-GB" sz="1600" b="1" u="sng" dirty="0" smtClean="0">
                <a:hlinkClick r:id="rId2"/>
              </a:rPr>
              <a:t>https</a:t>
            </a:r>
            <a:r>
              <a:rPr lang="en-GB" sz="1600" b="1" u="sng" dirty="0">
                <a:hlinkClick r:id="rId2"/>
              </a:rPr>
              <a:t>://echa.europa.eu/-/echa-publishes-pfas-restriction-proposal</a:t>
            </a:r>
            <a:r>
              <a:rPr lang="en-GB" sz="1600" b="1" dirty="0"/>
              <a:t>] </a:t>
            </a:r>
          </a:p>
          <a:p>
            <a:r>
              <a:rPr lang="en-GB" sz="1600" b="1" dirty="0"/>
              <a:t>[34] ECHA Candidate List of substances of very high concern for Authorisation; </a:t>
            </a:r>
          </a:p>
          <a:p>
            <a:r>
              <a:rPr lang="en-GB" sz="1600" b="1" u="sng" dirty="0">
                <a:hlinkClick r:id="rId3"/>
              </a:rPr>
              <a:t>https://echa.europa.eu/candidate-list-table</a:t>
            </a:r>
            <a:endParaRPr lang="en-GB" sz="1600" b="1" dirty="0"/>
          </a:p>
          <a:p>
            <a:r>
              <a:rPr lang="en-GB" sz="1600" b="1" dirty="0"/>
              <a:t>[35] Annex to the Annex XV restriction report proposal for restriction:  </a:t>
            </a:r>
          </a:p>
          <a:p>
            <a:r>
              <a:rPr lang="en-GB" sz="1600" b="1" dirty="0"/>
              <a:t>Per- &amp; </a:t>
            </a:r>
            <a:r>
              <a:rPr lang="en-GB" sz="1600" b="1" dirty="0" err="1"/>
              <a:t>polyfluoroalkyl</a:t>
            </a:r>
            <a:r>
              <a:rPr lang="en-GB" sz="1600" b="1" dirty="0"/>
              <a:t> substances (PFASs</a:t>
            </a:r>
            <a:r>
              <a:rPr lang="en-GB" sz="1600" b="1" dirty="0" smtClean="0"/>
              <a:t>);ECHA</a:t>
            </a:r>
            <a:r>
              <a:rPr lang="en-GB" sz="1600" b="1" dirty="0"/>
              <a:t>; 22/03/2023 </a:t>
            </a:r>
            <a:r>
              <a:rPr lang="en-GB" sz="1600" b="1" u="sng" dirty="0">
                <a:hlinkClick r:id="rId4"/>
              </a:rPr>
              <a:t>https://echa.europa.eu/documents/10162/d2f7fce1-b089-c4fd-1101-2601f53a07d1</a:t>
            </a:r>
            <a:r>
              <a:rPr lang="en-GB" sz="1600" b="1" dirty="0"/>
              <a:t> </a:t>
            </a:r>
          </a:p>
          <a:p>
            <a:r>
              <a:rPr lang="en-GB" sz="1600" b="1" dirty="0"/>
              <a:t>[36] Per- and </a:t>
            </a:r>
            <a:r>
              <a:rPr lang="en-GB" sz="1600" b="1" dirty="0" err="1"/>
              <a:t>polyfluoroalkyl</a:t>
            </a:r>
            <a:r>
              <a:rPr lang="en-GB" sz="1600" b="1" dirty="0"/>
              <a:t> substances (PFAS); ECHA</a:t>
            </a:r>
          </a:p>
          <a:p>
            <a:r>
              <a:rPr lang="en-GB" sz="1600" b="1" u="sng" dirty="0">
                <a:hlinkClick r:id="rId5"/>
              </a:rPr>
              <a:t>https://echa.europa.eu/hot-topics/perfluoroalkyl-chemicals-pfas</a:t>
            </a:r>
            <a:endParaRPr lang="fr-FR" sz="1600" b="1" dirty="0"/>
          </a:p>
          <a:p>
            <a:pPr marL="0" indent="0" algn="ctr">
              <a:buNone/>
            </a:pPr>
            <a:endParaRPr lang="fr-FR" sz="3200" dirty="0" smtClean="0">
              <a:solidFill>
                <a:srgbClr val="FF0000"/>
              </a:solidFill>
              <a:effectLst>
                <a:outerShdw blurRad="38100" dist="38100" dir="2700000" algn="tl">
                  <a:srgbClr val="000000">
                    <a:alpha val="43137"/>
                  </a:srgbClr>
                </a:outerShdw>
              </a:effectLst>
            </a:endParaRPr>
          </a:p>
          <a:p>
            <a:pPr marL="0" indent="0" algn="ctr">
              <a:buNone/>
            </a:pPr>
            <a:endParaRPr lang="fr-FR" sz="3200" dirty="0">
              <a:solidFill>
                <a:srgbClr val="FF0000"/>
              </a:solidFill>
              <a:effectLst>
                <a:outerShdw blurRad="38100" dist="38100" dir="2700000" algn="tl">
                  <a:srgbClr val="000000">
                    <a:alpha val="43137"/>
                  </a:srgbClr>
                </a:outerShdw>
              </a:effectLst>
            </a:endParaRPr>
          </a:p>
          <a:p>
            <a:pPr marL="0" indent="0" algn="ctr">
              <a:buNone/>
            </a:pPr>
            <a:r>
              <a:rPr lang="fr-FR" sz="3200" dirty="0" err="1" smtClean="0">
                <a:solidFill>
                  <a:srgbClr val="FF0000"/>
                </a:solidFill>
                <a:effectLst>
                  <a:outerShdw blurRad="38100" dist="38100" dir="2700000" algn="tl">
                    <a:srgbClr val="000000">
                      <a:alpha val="43137"/>
                    </a:srgbClr>
                  </a:outerShdw>
                </a:effectLst>
              </a:rPr>
              <a:t>We</a:t>
            </a:r>
            <a:r>
              <a:rPr lang="fr-FR" sz="3200" dirty="0" smtClean="0">
                <a:solidFill>
                  <a:srgbClr val="FF0000"/>
                </a:solidFill>
                <a:effectLst>
                  <a:outerShdw blurRad="38100" dist="38100" dir="2700000" algn="tl">
                    <a:srgbClr val="000000">
                      <a:alpha val="43137"/>
                    </a:srgbClr>
                  </a:outerShdw>
                </a:effectLst>
              </a:rPr>
              <a:t> </a:t>
            </a:r>
            <a:r>
              <a:rPr lang="fr-FR" sz="3200" dirty="0" err="1" smtClean="0">
                <a:solidFill>
                  <a:srgbClr val="FF0000"/>
                </a:solidFill>
                <a:effectLst>
                  <a:outerShdw blurRad="38100" dist="38100" dir="2700000" algn="tl">
                    <a:srgbClr val="000000">
                      <a:alpha val="43137"/>
                    </a:srgbClr>
                  </a:outerShdw>
                </a:effectLst>
              </a:rPr>
              <a:t>need</a:t>
            </a:r>
            <a:r>
              <a:rPr lang="fr-FR" sz="3200" dirty="0" smtClean="0">
                <a:solidFill>
                  <a:srgbClr val="FF0000"/>
                </a:solidFill>
                <a:effectLst>
                  <a:outerShdw blurRad="38100" dist="38100" dir="2700000" algn="tl">
                    <a:srgbClr val="000000">
                      <a:alpha val="43137"/>
                    </a:srgbClr>
                  </a:outerShdw>
                </a:effectLst>
              </a:rPr>
              <a:t> to </a:t>
            </a:r>
            <a:r>
              <a:rPr lang="fr-FR" sz="3200" dirty="0" err="1" smtClean="0">
                <a:solidFill>
                  <a:srgbClr val="FF0000"/>
                </a:solidFill>
                <a:effectLst>
                  <a:outerShdw blurRad="38100" dist="38100" dir="2700000" algn="tl">
                    <a:srgbClr val="000000">
                      <a:alpha val="43137"/>
                    </a:srgbClr>
                  </a:outerShdw>
                </a:effectLst>
              </a:rPr>
              <a:t>clarify</a:t>
            </a:r>
            <a:r>
              <a:rPr lang="fr-FR" sz="3200" dirty="0" smtClean="0">
                <a:solidFill>
                  <a:srgbClr val="FF0000"/>
                </a:solidFill>
                <a:effectLst>
                  <a:outerShdw blurRad="38100" dist="38100" dir="2700000" algn="tl">
                    <a:srgbClr val="000000">
                      <a:alpha val="43137"/>
                    </a:srgbClr>
                  </a:outerShdw>
                </a:effectLst>
              </a:rPr>
              <a:t> the 3M attitude to future NOVEC production </a:t>
            </a:r>
            <a:endParaRPr lang="fr-FR" sz="3200" dirty="0">
              <a:solidFill>
                <a:srgbClr val="FF0000"/>
              </a:solidFill>
              <a:effectLst>
                <a:outerShdw blurRad="38100" dist="38100" dir="2700000" algn="tl">
                  <a:srgbClr val="000000">
                    <a:alpha val="43137"/>
                  </a:srgbClr>
                </a:outerShdw>
              </a:effectLst>
            </a:endParaRPr>
          </a:p>
          <a:p>
            <a:pPr marL="0" indent="0" algn="ctr">
              <a:buNone/>
            </a:pPr>
            <a:endParaRPr lang="fr-FR" sz="3200" dirty="0" smtClean="0">
              <a:solidFill>
                <a:srgbClr val="FF0000"/>
              </a:solidFill>
              <a:effectLst>
                <a:outerShdw blurRad="38100" dist="38100" dir="2700000" algn="tl">
                  <a:srgbClr val="000000">
                    <a:alpha val="43137"/>
                  </a:srgbClr>
                </a:outerShdw>
              </a:effectLst>
            </a:endParaRPr>
          </a:p>
          <a:p>
            <a:pPr marL="0" indent="0" algn="ctr">
              <a:buNone/>
            </a:pPr>
            <a:r>
              <a:rPr lang="fr-FR" sz="3200" dirty="0" smtClean="0">
                <a:solidFill>
                  <a:schemeClr val="accent6">
                    <a:lumMod val="50000"/>
                  </a:schemeClr>
                </a:solidFill>
                <a:effectLst>
                  <a:outerShdw blurRad="38100" dist="38100" dir="2700000" algn="tl">
                    <a:srgbClr val="000000">
                      <a:alpha val="43137"/>
                    </a:srgbClr>
                  </a:outerShdw>
                </a:effectLst>
              </a:rPr>
              <a:t>Electronics </a:t>
            </a:r>
            <a:r>
              <a:rPr lang="fr-FR" sz="3200" dirty="0" err="1" smtClean="0">
                <a:solidFill>
                  <a:schemeClr val="accent6">
                    <a:lumMod val="50000"/>
                  </a:schemeClr>
                </a:solidFill>
                <a:effectLst>
                  <a:outerShdw blurRad="38100" dist="38100" dir="2700000" algn="tl">
                    <a:srgbClr val="000000">
                      <a:alpha val="43137"/>
                    </a:srgbClr>
                  </a:outerShdw>
                </a:effectLst>
              </a:rPr>
              <a:t>industry</a:t>
            </a:r>
            <a:r>
              <a:rPr lang="fr-FR" sz="3200" dirty="0" smtClean="0">
                <a:solidFill>
                  <a:schemeClr val="accent6">
                    <a:lumMod val="50000"/>
                  </a:schemeClr>
                </a:solidFill>
                <a:effectLst>
                  <a:outerShdw blurRad="38100" dist="38100" dir="2700000" algn="tl">
                    <a:srgbClr val="000000">
                      <a:alpha val="43137"/>
                    </a:srgbClr>
                  </a:outerShdw>
                </a:effectLst>
              </a:rPr>
              <a:t> </a:t>
            </a:r>
            <a:r>
              <a:rPr lang="fr-FR" sz="3200" dirty="0" err="1" smtClean="0">
                <a:solidFill>
                  <a:schemeClr val="accent6">
                    <a:lumMod val="50000"/>
                  </a:schemeClr>
                </a:solidFill>
                <a:effectLst>
                  <a:outerShdw blurRad="38100" dist="38100" dir="2700000" algn="tl">
                    <a:srgbClr val="000000">
                      <a:alpha val="43137"/>
                    </a:srgbClr>
                  </a:outerShdw>
                </a:effectLst>
              </a:rPr>
              <a:t>is</a:t>
            </a:r>
            <a:r>
              <a:rPr lang="fr-FR" sz="3200" dirty="0" smtClean="0">
                <a:solidFill>
                  <a:schemeClr val="accent6">
                    <a:lumMod val="50000"/>
                  </a:schemeClr>
                </a:solidFill>
                <a:effectLst>
                  <a:outerShdw blurRad="38100" dist="38100" dir="2700000" algn="tl">
                    <a:srgbClr val="000000">
                      <a:alpha val="43137"/>
                    </a:srgbClr>
                  </a:outerShdw>
                </a:effectLst>
              </a:rPr>
              <a:t> the driver!</a:t>
            </a:r>
          </a:p>
        </p:txBody>
      </p:sp>
      <p:sp>
        <p:nvSpPr>
          <p:cNvPr id="5" name="CustomShape 2"/>
          <p:cNvSpPr/>
          <p:nvPr/>
        </p:nvSpPr>
        <p:spPr>
          <a:xfrm>
            <a:off x="941492" y="6520900"/>
            <a:ext cx="7428822" cy="337100"/>
          </a:xfrm>
          <a:prstGeom prst="rect">
            <a:avLst/>
          </a:prstGeom>
          <a:noFill/>
          <a:ln>
            <a:noFill/>
          </a:ln>
        </p:spPr>
        <p:style>
          <a:lnRef idx="0">
            <a:scrgbClr r="0" g="0" b="0"/>
          </a:lnRef>
          <a:fillRef idx="0">
            <a:scrgbClr r="0" g="0" b="0"/>
          </a:fillRef>
          <a:effectRef idx="0">
            <a:scrgbClr r="0" g="0" b="0"/>
          </a:effectRef>
          <a:fontRef idx="minor"/>
        </p:style>
        <p:txBody>
          <a:bodyPr wrap="square" lIns="90000" tIns="45000" rIns="90000" bIns="45000">
            <a:spAutoFit/>
          </a:bodyPr>
          <a:lstStyle/>
          <a:p>
            <a:pPr algn="ctr"/>
            <a:r>
              <a:rPr lang="en-US" sz="1600" b="1" dirty="0" smtClean="0"/>
              <a:t>G. Hallewell: </a:t>
            </a:r>
            <a:r>
              <a:rPr lang="en-US" sz="1600" b="1" dirty="0" err="1" smtClean="0"/>
              <a:t>GasRad</a:t>
            </a:r>
            <a:r>
              <a:rPr lang="en-US" sz="1600" b="1" dirty="0" smtClean="0"/>
              <a:t> GWP: ECFA</a:t>
            </a:r>
            <a:r>
              <a:rPr lang="en-US" sz="1600" b="1" dirty="0"/>
              <a:t> </a:t>
            </a:r>
            <a:r>
              <a:rPr lang="en-US" sz="1600" b="1" dirty="0" smtClean="0"/>
              <a:t>TF-4 Meeting May16-17</a:t>
            </a:r>
            <a:r>
              <a:rPr lang="en-US" sz="1600" b="1" baseline="30000" dirty="0" smtClean="0"/>
              <a:t>th</a:t>
            </a:r>
            <a:r>
              <a:rPr lang="en-US" sz="1600" b="1" dirty="0" smtClean="0"/>
              <a:t> 2023</a:t>
            </a:r>
            <a:endParaRPr lang="en-US" sz="1600" b="1" dirty="0"/>
          </a:p>
        </p:txBody>
      </p:sp>
    </p:spTree>
    <p:extLst>
      <p:ext uri="{BB962C8B-B14F-4D97-AF65-F5344CB8AC3E}">
        <p14:creationId xmlns:p14="http://schemas.microsoft.com/office/powerpoint/2010/main" val="1752475570"/>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196337"/>
            <a:ext cx="8229240" cy="609398"/>
          </a:xfrm>
        </p:spPr>
        <p:txBody>
          <a:bodyPr/>
          <a:lstStyle/>
          <a:p>
            <a:pPr algn="ctr"/>
            <a:r>
              <a:rPr lang="fr-FR" b="1" dirty="0" smtClean="0"/>
              <a:t>Conclusion</a:t>
            </a:r>
            <a:endParaRPr lang="fr-FR" b="1" dirty="0"/>
          </a:p>
        </p:txBody>
      </p:sp>
      <p:sp>
        <p:nvSpPr>
          <p:cNvPr id="3" name="Sous-titre 2"/>
          <p:cNvSpPr>
            <a:spLocks noGrp="1"/>
          </p:cNvSpPr>
          <p:nvPr>
            <p:ph type="subTitle"/>
          </p:nvPr>
        </p:nvSpPr>
        <p:spPr>
          <a:xfrm>
            <a:off x="202018" y="651847"/>
            <a:ext cx="8941981" cy="5847755"/>
          </a:xfrm>
        </p:spPr>
        <p:txBody>
          <a:bodyPr/>
          <a:lstStyle/>
          <a:p>
            <a:pPr>
              <a:lnSpc>
                <a:spcPct val="100000"/>
              </a:lnSpc>
            </a:pPr>
            <a:r>
              <a:rPr lang="fr-FR" sz="2000" b="1" dirty="0" err="1">
                <a:solidFill>
                  <a:srgbClr val="C00000"/>
                </a:solidFill>
              </a:rPr>
              <a:t>S</a:t>
            </a:r>
            <a:r>
              <a:rPr lang="fr-FR" sz="2000" b="1" dirty="0" err="1" smtClean="0">
                <a:solidFill>
                  <a:srgbClr val="C00000"/>
                </a:solidFill>
              </a:rPr>
              <a:t>aturated</a:t>
            </a:r>
            <a:r>
              <a:rPr lang="fr-FR" sz="2000" b="1" dirty="0" smtClean="0">
                <a:solidFill>
                  <a:srgbClr val="C00000"/>
                </a:solidFill>
              </a:rPr>
              <a:t> </a:t>
            </a:r>
            <a:r>
              <a:rPr lang="fr-FR" sz="2000" b="1" dirty="0" smtClean="0">
                <a:solidFill>
                  <a:srgbClr val="C00000"/>
                </a:solidFill>
              </a:rPr>
              <a:t>(</a:t>
            </a:r>
            <a:r>
              <a:rPr lang="fr-FR" sz="2000" b="1" dirty="0" err="1" smtClean="0">
                <a:solidFill>
                  <a:srgbClr val="C00000"/>
                </a:solidFill>
              </a:rPr>
              <a:t>C</a:t>
            </a:r>
            <a:r>
              <a:rPr lang="fr-FR" sz="2000" b="1" baseline="-25000" dirty="0" err="1" smtClean="0">
                <a:solidFill>
                  <a:srgbClr val="C00000"/>
                </a:solidFill>
              </a:rPr>
              <a:t>n</a:t>
            </a:r>
            <a:r>
              <a:rPr lang="fr-FR" sz="2000" b="1" dirty="0" err="1" smtClean="0">
                <a:solidFill>
                  <a:srgbClr val="C00000"/>
                </a:solidFill>
              </a:rPr>
              <a:t>F</a:t>
            </a:r>
            <a:r>
              <a:rPr lang="fr-FR" sz="2000" b="1" baseline="-25000" dirty="0" smtClean="0">
                <a:solidFill>
                  <a:srgbClr val="C00000"/>
                </a:solidFill>
              </a:rPr>
              <a:t>(2n+2)</a:t>
            </a:r>
            <a:r>
              <a:rPr lang="fr-FR" sz="2000" b="1" dirty="0" smtClean="0">
                <a:solidFill>
                  <a:srgbClr val="C00000"/>
                </a:solidFill>
              </a:rPr>
              <a:t>) </a:t>
            </a:r>
            <a:r>
              <a:rPr lang="fr-FR" sz="2000" b="1" dirty="0" err="1" smtClean="0">
                <a:solidFill>
                  <a:srgbClr val="C00000"/>
                </a:solidFill>
              </a:rPr>
              <a:t>fluorocarbons</a:t>
            </a:r>
            <a:r>
              <a:rPr lang="fr-FR" sz="2000" b="1" dirty="0" smtClean="0">
                <a:solidFill>
                  <a:srgbClr val="C00000"/>
                </a:solidFill>
              </a:rPr>
              <a:t> </a:t>
            </a:r>
            <a:r>
              <a:rPr lang="fr-FR" sz="2000" b="1" dirty="0" err="1" smtClean="0">
                <a:solidFill>
                  <a:schemeClr val="accent5"/>
                </a:solidFill>
              </a:rPr>
              <a:t>under</a:t>
            </a:r>
            <a:r>
              <a:rPr lang="fr-FR" sz="2000" b="1" dirty="0" smtClean="0">
                <a:solidFill>
                  <a:schemeClr val="accent5"/>
                </a:solidFill>
              </a:rPr>
              <a:t> </a:t>
            </a:r>
            <a:r>
              <a:rPr lang="fr-FR" sz="2000" b="1" dirty="0" err="1" smtClean="0">
                <a:solidFill>
                  <a:schemeClr val="accent5"/>
                </a:solidFill>
              </a:rPr>
              <a:t>attack</a:t>
            </a:r>
            <a:r>
              <a:rPr lang="fr-FR" sz="2000" b="1" dirty="0" smtClean="0">
                <a:solidFill>
                  <a:schemeClr val="accent5"/>
                </a:solidFill>
              </a:rPr>
              <a:t> </a:t>
            </a:r>
            <a:r>
              <a:rPr lang="fr-FR" sz="2000" b="1" dirty="0" smtClean="0">
                <a:solidFill>
                  <a:schemeClr val="accent5"/>
                </a:solidFill>
              </a:rPr>
              <a:t>for </a:t>
            </a:r>
            <a:r>
              <a:rPr lang="fr-FR" sz="2000" b="1" dirty="0" err="1" smtClean="0">
                <a:solidFill>
                  <a:schemeClr val="accent5"/>
                </a:solidFill>
              </a:rPr>
              <a:t>their</a:t>
            </a:r>
            <a:r>
              <a:rPr lang="fr-FR" sz="2000" b="1" dirty="0" smtClean="0">
                <a:solidFill>
                  <a:schemeClr val="accent5"/>
                </a:solidFill>
              </a:rPr>
              <a:t> high GWP</a:t>
            </a:r>
          </a:p>
          <a:p>
            <a:pPr marL="342900" indent="-342900">
              <a:lnSpc>
                <a:spcPct val="100000"/>
              </a:lnSpc>
              <a:buFont typeface="Wingdings" panose="05000000000000000000" pitchFamily="2" charset="2"/>
              <a:buChar char="è"/>
            </a:pPr>
            <a:r>
              <a:rPr lang="fr-FR" sz="2000" b="1" dirty="0" err="1">
                <a:solidFill>
                  <a:schemeClr val="accent5"/>
                </a:solidFill>
              </a:rPr>
              <a:t>R</a:t>
            </a:r>
            <a:r>
              <a:rPr lang="fr-FR" sz="2000" b="1" dirty="0" err="1" smtClean="0">
                <a:solidFill>
                  <a:schemeClr val="accent5"/>
                </a:solidFill>
              </a:rPr>
              <a:t>educe</a:t>
            </a:r>
            <a:r>
              <a:rPr lang="fr-FR" sz="2000" b="1" dirty="0" smtClean="0">
                <a:solidFill>
                  <a:schemeClr val="accent5"/>
                </a:solidFill>
              </a:rPr>
              <a:t> </a:t>
            </a:r>
            <a:r>
              <a:rPr lang="fr-FR" sz="2000" b="1" dirty="0" err="1" smtClean="0">
                <a:solidFill>
                  <a:schemeClr val="accent5"/>
                </a:solidFill>
              </a:rPr>
              <a:t>wastage</a:t>
            </a:r>
            <a:r>
              <a:rPr lang="fr-FR" sz="2000" b="1" dirty="0" smtClean="0">
                <a:solidFill>
                  <a:schemeClr val="accent5"/>
                </a:solidFill>
              </a:rPr>
              <a:t>, purificatio</a:t>
            </a:r>
            <a:r>
              <a:rPr lang="fr-FR" sz="2000" b="1" dirty="0" smtClean="0">
                <a:solidFill>
                  <a:schemeClr val="accent5"/>
                </a:solidFill>
              </a:rPr>
              <a:t>n </a:t>
            </a:r>
            <a:r>
              <a:rPr lang="fr-FR" sz="2000" b="1" dirty="0" err="1" smtClean="0">
                <a:solidFill>
                  <a:schemeClr val="accent5"/>
                </a:solidFill>
              </a:rPr>
              <a:t>loss</a:t>
            </a:r>
            <a:r>
              <a:rPr lang="fr-FR" sz="2000" b="1" dirty="0" smtClean="0">
                <a:solidFill>
                  <a:schemeClr val="accent5"/>
                </a:solidFill>
              </a:rPr>
              <a:t> in </a:t>
            </a:r>
            <a:r>
              <a:rPr lang="fr-FR" sz="2000" b="1" dirty="0" err="1" smtClean="0">
                <a:solidFill>
                  <a:schemeClr val="accent5"/>
                </a:solidFill>
              </a:rPr>
              <a:t>present</a:t>
            </a:r>
            <a:r>
              <a:rPr lang="fr-FR" sz="2000" b="1" dirty="0" smtClean="0">
                <a:solidFill>
                  <a:schemeClr val="accent5"/>
                </a:solidFill>
              </a:rPr>
              <a:t> installations;</a:t>
            </a:r>
            <a:r>
              <a:rPr lang="fr-FR" sz="2000" b="1" dirty="0" smtClean="0">
                <a:solidFill>
                  <a:schemeClr val="accent5"/>
                </a:solidFill>
              </a:rPr>
              <a:t> </a:t>
            </a:r>
          </a:p>
          <a:p>
            <a:pPr marL="342900" indent="-342900">
              <a:lnSpc>
                <a:spcPct val="100000"/>
              </a:lnSpc>
              <a:buFont typeface="Wingdings" panose="05000000000000000000" pitchFamily="2" charset="2"/>
              <a:buChar char="è"/>
            </a:pPr>
            <a:r>
              <a:rPr lang="fr-FR" sz="2000" b="1" dirty="0">
                <a:solidFill>
                  <a:schemeClr val="accent5"/>
                </a:solidFill>
              </a:rPr>
              <a:t>M</a:t>
            </a:r>
            <a:r>
              <a:rPr lang="fr-FR" sz="2000" b="1" dirty="0" smtClean="0">
                <a:solidFill>
                  <a:schemeClr val="accent5"/>
                </a:solidFill>
              </a:rPr>
              <a:t>ix </a:t>
            </a:r>
            <a:r>
              <a:rPr lang="fr-FR" sz="2000" b="1" dirty="0" err="1" smtClean="0">
                <a:solidFill>
                  <a:schemeClr val="accent5"/>
                </a:solidFill>
              </a:rPr>
              <a:t>smaller</a:t>
            </a:r>
            <a:r>
              <a:rPr lang="fr-FR" sz="2000" b="1" dirty="0" smtClean="0">
                <a:solidFill>
                  <a:schemeClr val="accent5"/>
                </a:solidFill>
              </a:rPr>
              <a:t> </a:t>
            </a:r>
            <a:r>
              <a:rPr lang="fr-FR" sz="2000" b="1" dirty="0" err="1" smtClean="0">
                <a:solidFill>
                  <a:schemeClr val="accent5"/>
                </a:solidFill>
              </a:rPr>
              <a:t>molar</a:t>
            </a:r>
            <a:r>
              <a:rPr lang="fr-FR" sz="2000" b="1" dirty="0" smtClean="0">
                <a:solidFill>
                  <a:schemeClr val="accent5"/>
                </a:solidFill>
              </a:rPr>
              <a:t> concentrations of </a:t>
            </a:r>
            <a:r>
              <a:rPr lang="fr-FR" sz="2000" b="1" dirty="0" err="1" smtClean="0">
                <a:solidFill>
                  <a:schemeClr val="accent5"/>
                </a:solidFill>
              </a:rPr>
              <a:t>heavy</a:t>
            </a:r>
            <a:r>
              <a:rPr lang="fr-FR" sz="2000" b="1" dirty="0" smtClean="0">
                <a:solidFill>
                  <a:schemeClr val="accent5"/>
                </a:solidFill>
              </a:rPr>
              <a:t> </a:t>
            </a:r>
            <a:r>
              <a:rPr lang="fr-FR" sz="2000" b="1" dirty="0" err="1" smtClean="0">
                <a:solidFill>
                  <a:schemeClr val="accent5"/>
                </a:solidFill>
              </a:rPr>
              <a:t>SFCs</a:t>
            </a:r>
            <a:endParaRPr lang="fr-FR" sz="2000" b="1" dirty="0" smtClean="0">
              <a:solidFill>
                <a:schemeClr val="accent5"/>
              </a:solidFill>
            </a:endParaRPr>
          </a:p>
          <a:p>
            <a:pPr>
              <a:lnSpc>
                <a:spcPct val="100000"/>
              </a:lnSpc>
            </a:pPr>
            <a:r>
              <a:rPr lang="fr-FR" sz="2000" b="1" dirty="0">
                <a:solidFill>
                  <a:schemeClr val="accent5"/>
                </a:solidFill>
              </a:rPr>
              <a:t> </a:t>
            </a:r>
            <a:r>
              <a:rPr lang="fr-FR" sz="2000" b="1" dirty="0" smtClean="0">
                <a:solidFill>
                  <a:schemeClr val="accent5"/>
                </a:solidFill>
              </a:rPr>
              <a:t>   </a:t>
            </a:r>
            <a:r>
              <a:rPr lang="fr-FR" sz="2000" b="1" dirty="0" smtClean="0">
                <a:solidFill>
                  <a:schemeClr val="accent5"/>
                </a:solidFill>
              </a:rPr>
              <a:t> or </a:t>
            </a:r>
            <a:r>
              <a:rPr lang="fr-FR" sz="2000" b="1" dirty="0" err="1" smtClean="0">
                <a:solidFill>
                  <a:schemeClr val="accent5"/>
                </a:solidFill>
              </a:rPr>
              <a:t>better</a:t>
            </a:r>
            <a:r>
              <a:rPr lang="fr-FR" sz="2000" b="1" dirty="0" smtClean="0">
                <a:solidFill>
                  <a:schemeClr val="accent5"/>
                </a:solidFill>
              </a:rPr>
              <a:t> </a:t>
            </a:r>
            <a:r>
              <a:rPr lang="fr-FR" sz="2000" b="1" dirty="0">
                <a:solidFill>
                  <a:schemeClr val="accent6">
                    <a:lumMod val="50000"/>
                  </a:schemeClr>
                </a:solidFill>
              </a:rPr>
              <a:t>C</a:t>
            </a:r>
            <a:r>
              <a:rPr lang="fr-FR" sz="2000" b="1" baseline="-25000" dirty="0">
                <a:solidFill>
                  <a:schemeClr val="accent6">
                    <a:lumMod val="50000"/>
                  </a:schemeClr>
                </a:solidFill>
              </a:rPr>
              <a:t>n</a:t>
            </a:r>
            <a:r>
              <a:rPr lang="fr-FR" sz="2000" b="1" dirty="0">
                <a:solidFill>
                  <a:schemeClr val="accent6">
                    <a:lumMod val="50000"/>
                  </a:schemeClr>
                </a:solidFill>
              </a:rPr>
              <a:t>F</a:t>
            </a:r>
            <a:r>
              <a:rPr lang="fr-FR" sz="2000" b="1" baseline="-25000" dirty="0">
                <a:solidFill>
                  <a:schemeClr val="accent6">
                    <a:lumMod val="50000"/>
                  </a:schemeClr>
                </a:solidFill>
              </a:rPr>
              <a:t>2n</a:t>
            </a:r>
            <a:r>
              <a:rPr lang="fr-FR" sz="2000" b="1" dirty="0">
                <a:solidFill>
                  <a:schemeClr val="accent6">
                    <a:lumMod val="50000"/>
                  </a:schemeClr>
                </a:solidFill>
              </a:rPr>
              <a:t>O </a:t>
            </a:r>
            <a:r>
              <a:rPr lang="fr-FR" sz="2000" b="1" dirty="0" err="1" smtClean="0">
                <a:solidFill>
                  <a:schemeClr val="accent5"/>
                </a:solidFill>
              </a:rPr>
              <a:t>with</a:t>
            </a:r>
            <a:r>
              <a:rPr lang="fr-FR" sz="2000" b="1" dirty="0" smtClean="0">
                <a:solidFill>
                  <a:schemeClr val="accent5"/>
                </a:solidFill>
              </a:rPr>
              <a:t> </a:t>
            </a:r>
            <a:r>
              <a:rPr lang="fr-FR" sz="2000" b="1" dirty="0" smtClean="0">
                <a:solidFill>
                  <a:schemeClr val="accent5"/>
                </a:solidFill>
              </a:rPr>
              <a:t>light N</a:t>
            </a:r>
            <a:r>
              <a:rPr lang="fr-FR" sz="2000" b="1" baseline="-25000" dirty="0" smtClean="0">
                <a:solidFill>
                  <a:schemeClr val="accent5"/>
                </a:solidFill>
              </a:rPr>
              <a:t>2</a:t>
            </a:r>
            <a:r>
              <a:rPr lang="fr-FR" sz="2000" b="1" dirty="0" smtClean="0">
                <a:solidFill>
                  <a:schemeClr val="accent5"/>
                </a:solidFill>
              </a:rPr>
              <a:t> etc. carriers </a:t>
            </a:r>
            <a:r>
              <a:rPr lang="fr-FR" sz="2000" b="1" dirty="0" smtClean="0">
                <a:solidFill>
                  <a:schemeClr val="accent5"/>
                </a:solidFill>
              </a:rPr>
              <a:t>for </a:t>
            </a:r>
            <a:r>
              <a:rPr lang="fr-FR" sz="2000" b="1" dirty="0" err="1" smtClean="0">
                <a:solidFill>
                  <a:schemeClr val="accent5"/>
                </a:solidFill>
              </a:rPr>
              <a:t>desired</a:t>
            </a:r>
            <a:r>
              <a:rPr lang="fr-FR" sz="2000" b="1" dirty="0" smtClean="0">
                <a:solidFill>
                  <a:schemeClr val="accent5"/>
                </a:solidFill>
              </a:rPr>
              <a:t> </a:t>
            </a:r>
            <a:r>
              <a:rPr lang="fr-FR" sz="2000" b="1" dirty="0" err="1" smtClean="0">
                <a:solidFill>
                  <a:schemeClr val="accent5"/>
                </a:solidFill>
              </a:rPr>
              <a:t>ref</a:t>
            </a:r>
            <a:r>
              <a:rPr lang="fr-FR" sz="2000" b="1" dirty="0" smtClean="0">
                <a:solidFill>
                  <a:schemeClr val="accent5"/>
                </a:solidFill>
              </a:rPr>
              <a:t>. </a:t>
            </a:r>
            <a:r>
              <a:rPr lang="fr-FR" sz="2000" b="1" dirty="0" smtClean="0">
                <a:solidFill>
                  <a:schemeClr val="accent5"/>
                </a:solidFill>
              </a:rPr>
              <a:t>index; </a:t>
            </a:r>
          </a:p>
          <a:p>
            <a:pPr>
              <a:lnSpc>
                <a:spcPct val="100000"/>
              </a:lnSpc>
            </a:pPr>
            <a:endParaRPr lang="fr-FR" sz="2000" b="1" dirty="0" smtClean="0">
              <a:solidFill>
                <a:schemeClr val="accent5"/>
              </a:solidFill>
            </a:endParaRPr>
          </a:p>
          <a:p>
            <a:pPr>
              <a:lnSpc>
                <a:spcPct val="100000"/>
              </a:lnSpc>
            </a:pPr>
            <a:r>
              <a:rPr lang="fr-FR" sz="2000" b="1" dirty="0" smtClean="0">
                <a:solidFill>
                  <a:srgbClr val="C00000"/>
                </a:solidFill>
              </a:rPr>
              <a:t>SLAC SLD CRID </a:t>
            </a:r>
            <a:r>
              <a:rPr lang="fr-FR" sz="2000" b="1" dirty="0" smtClean="0">
                <a:solidFill>
                  <a:srgbClr val="C00000"/>
                </a:solidFill>
              </a:rPr>
              <a:t>sonar (1990s): </a:t>
            </a:r>
            <a:r>
              <a:rPr lang="fr-FR" sz="2000" b="1" dirty="0" err="1" smtClean="0">
                <a:solidFill>
                  <a:srgbClr val="C00000"/>
                </a:solidFill>
              </a:rPr>
              <a:t>Cherenkov</a:t>
            </a:r>
            <a:r>
              <a:rPr lang="fr-FR" sz="2000" b="1" dirty="0" smtClean="0">
                <a:solidFill>
                  <a:srgbClr val="C00000"/>
                </a:solidFill>
              </a:rPr>
              <a:t> angle/</a:t>
            </a:r>
            <a:r>
              <a:rPr lang="fr-FR" sz="2000" b="1" dirty="0" smtClean="0">
                <a:solidFill>
                  <a:srgbClr val="C00000"/>
                </a:solidFill>
                <a:latin typeface="Symbol" panose="05050102010706020507" pitchFamily="18" charset="2"/>
              </a:rPr>
              <a:t>b</a:t>
            </a:r>
            <a:r>
              <a:rPr lang="fr-FR" sz="2000" b="1" dirty="0">
                <a:solidFill>
                  <a:srgbClr val="C00000"/>
                </a:solidFill>
              </a:rPr>
              <a:t> </a:t>
            </a:r>
            <a:r>
              <a:rPr lang="fr-FR" sz="2000" b="1" dirty="0" err="1" smtClean="0">
                <a:solidFill>
                  <a:srgbClr val="C00000"/>
                </a:solidFill>
              </a:rPr>
              <a:t>measurement</a:t>
            </a:r>
            <a:r>
              <a:rPr lang="fr-FR" sz="2000" b="1" dirty="0" smtClean="0">
                <a:solidFill>
                  <a:srgbClr val="C00000"/>
                </a:solidFill>
              </a:rPr>
              <a:t> </a:t>
            </a:r>
            <a:endParaRPr lang="fr-FR" sz="2000" b="1" dirty="0" smtClean="0">
              <a:solidFill>
                <a:srgbClr val="C00000"/>
              </a:solidFill>
            </a:endParaRPr>
          </a:p>
          <a:p>
            <a:pPr>
              <a:lnSpc>
                <a:spcPct val="100000"/>
              </a:lnSpc>
            </a:pPr>
            <a:r>
              <a:rPr lang="fr-FR" sz="2000" b="1" dirty="0" smtClean="0">
                <a:solidFill>
                  <a:srgbClr val="C00000"/>
                </a:solidFill>
              </a:rPr>
              <a:t>&amp; </a:t>
            </a:r>
            <a:r>
              <a:rPr lang="fr-FR" sz="2000" b="1" dirty="0" err="1" smtClean="0">
                <a:solidFill>
                  <a:srgbClr val="C00000"/>
                </a:solidFill>
              </a:rPr>
              <a:t>dynamic</a:t>
            </a:r>
            <a:r>
              <a:rPr lang="fr-FR" sz="2000" b="1" dirty="0" smtClean="0">
                <a:solidFill>
                  <a:srgbClr val="C00000"/>
                </a:solidFill>
              </a:rPr>
              <a:t> C</a:t>
            </a:r>
            <a:r>
              <a:rPr lang="fr-FR" sz="2000" b="1" baseline="-25000" dirty="0" smtClean="0">
                <a:solidFill>
                  <a:srgbClr val="C00000"/>
                </a:solidFill>
              </a:rPr>
              <a:t>5</a:t>
            </a:r>
            <a:r>
              <a:rPr lang="fr-FR" sz="2000" b="1" dirty="0" smtClean="0">
                <a:solidFill>
                  <a:srgbClr val="C00000"/>
                </a:solidFill>
              </a:rPr>
              <a:t>F</a:t>
            </a:r>
            <a:r>
              <a:rPr lang="fr-FR" sz="2000" b="1" baseline="-25000" dirty="0" smtClean="0">
                <a:solidFill>
                  <a:srgbClr val="C00000"/>
                </a:solidFill>
              </a:rPr>
              <a:t>12</a:t>
            </a:r>
            <a:r>
              <a:rPr lang="fr-FR" sz="2000" b="1" dirty="0" smtClean="0">
                <a:solidFill>
                  <a:srgbClr val="C00000"/>
                </a:solidFill>
              </a:rPr>
              <a:t>/N</a:t>
            </a:r>
            <a:r>
              <a:rPr lang="fr-FR" sz="2000" b="1" baseline="-25000" dirty="0" smtClean="0">
                <a:solidFill>
                  <a:srgbClr val="C00000"/>
                </a:solidFill>
              </a:rPr>
              <a:t>2</a:t>
            </a:r>
            <a:r>
              <a:rPr lang="fr-FR" sz="2000" b="1" dirty="0" smtClean="0">
                <a:solidFill>
                  <a:srgbClr val="C00000"/>
                </a:solidFill>
              </a:rPr>
              <a:t> </a:t>
            </a:r>
            <a:r>
              <a:rPr lang="fr-FR" sz="2000" b="1" dirty="0" err="1" smtClean="0">
                <a:solidFill>
                  <a:srgbClr val="C00000"/>
                </a:solidFill>
              </a:rPr>
              <a:t>blend</a:t>
            </a:r>
            <a:r>
              <a:rPr lang="fr-FR" sz="2000" b="1" dirty="0" smtClean="0">
                <a:solidFill>
                  <a:srgbClr val="C00000"/>
                </a:solidFill>
              </a:rPr>
              <a:t> </a:t>
            </a:r>
            <a:r>
              <a:rPr lang="fr-FR" sz="2000" b="1" dirty="0" smtClean="0">
                <a:solidFill>
                  <a:srgbClr val="C00000"/>
                </a:solidFill>
              </a:rPr>
              <a:t>control: </a:t>
            </a:r>
            <a:r>
              <a:rPr lang="fr-FR" sz="2000" b="1" dirty="0" err="1" smtClean="0">
                <a:solidFill>
                  <a:srgbClr val="C00000"/>
                </a:solidFill>
              </a:rPr>
              <a:t>ultrasonic</a:t>
            </a:r>
            <a:r>
              <a:rPr lang="fr-FR" sz="2000" b="1" dirty="0" smtClean="0">
                <a:solidFill>
                  <a:srgbClr val="C00000"/>
                </a:solidFill>
              </a:rPr>
              <a:t> </a:t>
            </a:r>
            <a:r>
              <a:rPr lang="fr-FR" sz="2000" b="1" dirty="0" smtClean="0">
                <a:solidFill>
                  <a:srgbClr val="C00000"/>
                </a:solidFill>
              </a:rPr>
              <a:t>feedback </a:t>
            </a:r>
            <a:r>
              <a:rPr lang="fr-FR" sz="2000" b="1" dirty="0" smtClean="0">
                <a:solidFill>
                  <a:srgbClr val="C00000"/>
                </a:solidFill>
              </a:rPr>
              <a:t>to </a:t>
            </a:r>
            <a:r>
              <a:rPr lang="fr-FR" sz="2000" b="1" dirty="0" smtClean="0">
                <a:solidFill>
                  <a:srgbClr val="C00000"/>
                </a:solidFill>
              </a:rPr>
              <a:t>flow </a:t>
            </a:r>
            <a:r>
              <a:rPr lang="fr-FR" sz="2000" b="1" dirty="0" err="1" smtClean="0">
                <a:solidFill>
                  <a:srgbClr val="C00000"/>
                </a:solidFill>
              </a:rPr>
              <a:t>controllers</a:t>
            </a:r>
            <a:r>
              <a:rPr lang="fr-FR" sz="2000" b="1" dirty="0" smtClean="0">
                <a:solidFill>
                  <a:srgbClr val="C00000"/>
                </a:solidFill>
              </a:rPr>
              <a:t> </a:t>
            </a:r>
            <a:endParaRPr lang="fr-FR" sz="2000" b="1" dirty="0" smtClean="0">
              <a:solidFill>
                <a:srgbClr val="C00000"/>
              </a:solidFill>
            </a:endParaRPr>
          </a:p>
          <a:p>
            <a:pPr>
              <a:lnSpc>
                <a:spcPct val="100000"/>
              </a:lnSpc>
            </a:pPr>
            <a:endParaRPr lang="fr-FR" sz="2000" b="1" dirty="0" smtClean="0">
              <a:solidFill>
                <a:srgbClr val="C00000"/>
              </a:solidFill>
            </a:endParaRPr>
          </a:p>
          <a:p>
            <a:pPr>
              <a:lnSpc>
                <a:spcPct val="100000"/>
              </a:lnSpc>
            </a:pPr>
            <a:r>
              <a:rPr lang="fr-FR" sz="2000" b="1" dirty="0" err="1" smtClean="0">
                <a:solidFill>
                  <a:srgbClr val="7030A0"/>
                </a:solidFill>
              </a:rPr>
              <a:t>Refractive</a:t>
            </a:r>
            <a:r>
              <a:rPr lang="fr-FR" sz="2000" b="1" dirty="0" smtClean="0">
                <a:solidFill>
                  <a:srgbClr val="7030A0"/>
                </a:solidFill>
              </a:rPr>
              <a:t> index </a:t>
            </a:r>
            <a:r>
              <a:rPr lang="fr-FR" sz="2000" b="1" dirty="0" err="1" smtClean="0">
                <a:solidFill>
                  <a:srgbClr val="7030A0"/>
                </a:solidFill>
              </a:rPr>
              <a:t>can</a:t>
            </a:r>
            <a:r>
              <a:rPr lang="fr-FR" sz="2000" b="1" dirty="0" smtClean="0">
                <a:solidFill>
                  <a:srgbClr val="7030A0"/>
                </a:solidFill>
              </a:rPr>
              <a:t> </a:t>
            </a:r>
            <a:r>
              <a:rPr lang="fr-FR" sz="2000" b="1" dirty="0" err="1" smtClean="0">
                <a:solidFill>
                  <a:srgbClr val="7030A0"/>
                </a:solidFill>
              </a:rPr>
              <a:t>be</a:t>
            </a:r>
            <a:r>
              <a:rPr lang="fr-FR" sz="2000" b="1" dirty="0" smtClean="0">
                <a:solidFill>
                  <a:srgbClr val="7030A0"/>
                </a:solidFill>
              </a:rPr>
              <a:t> </a:t>
            </a:r>
            <a:r>
              <a:rPr lang="fr-FR" sz="2000" b="1" dirty="0" err="1" smtClean="0">
                <a:solidFill>
                  <a:srgbClr val="7030A0"/>
                </a:solidFill>
              </a:rPr>
              <a:t>continuously</a:t>
            </a:r>
            <a:r>
              <a:rPr lang="fr-FR" sz="2000" b="1" dirty="0" smtClean="0">
                <a:solidFill>
                  <a:srgbClr val="7030A0"/>
                </a:solidFill>
              </a:rPr>
              <a:t> </a:t>
            </a:r>
            <a:r>
              <a:rPr lang="fr-FR" sz="2000" b="1" dirty="0" err="1" smtClean="0">
                <a:solidFill>
                  <a:srgbClr val="7030A0"/>
                </a:solidFill>
              </a:rPr>
              <a:t>monitored</a:t>
            </a:r>
            <a:r>
              <a:rPr lang="fr-FR" sz="2000" b="1" dirty="0" smtClean="0">
                <a:solidFill>
                  <a:srgbClr val="7030A0"/>
                </a:solidFill>
              </a:rPr>
              <a:t> by </a:t>
            </a:r>
            <a:r>
              <a:rPr lang="fr-FR" sz="2000" b="1" dirty="0" err="1" smtClean="0">
                <a:solidFill>
                  <a:srgbClr val="7030A0"/>
                </a:solidFill>
              </a:rPr>
              <a:t>utrasound</a:t>
            </a:r>
            <a:r>
              <a:rPr lang="fr-FR" sz="2000" b="1" dirty="0" smtClean="0">
                <a:solidFill>
                  <a:srgbClr val="7030A0"/>
                </a:solidFill>
              </a:rPr>
              <a:t> </a:t>
            </a:r>
            <a:r>
              <a:rPr lang="fr-FR" sz="2000" b="1" dirty="0" err="1" smtClean="0">
                <a:solidFill>
                  <a:srgbClr val="7030A0"/>
                </a:solidFill>
              </a:rPr>
              <a:t>even</a:t>
            </a:r>
            <a:r>
              <a:rPr lang="fr-FR" sz="2000" b="1" dirty="0" smtClean="0">
                <a:solidFill>
                  <a:srgbClr val="7030A0"/>
                </a:solidFill>
              </a:rPr>
              <a:t> in </a:t>
            </a:r>
            <a:r>
              <a:rPr lang="fr-FR" sz="2000" b="1" dirty="0" err="1" smtClean="0">
                <a:solidFill>
                  <a:srgbClr val="7030A0"/>
                </a:solidFill>
              </a:rPr>
              <a:t>dynamically-varying</a:t>
            </a:r>
            <a:r>
              <a:rPr lang="fr-FR" sz="2000" b="1" dirty="0" smtClean="0">
                <a:solidFill>
                  <a:srgbClr val="7030A0"/>
                </a:solidFill>
              </a:rPr>
              <a:t> </a:t>
            </a:r>
            <a:r>
              <a:rPr lang="fr-FR" sz="2000" b="1" dirty="0" err="1" smtClean="0">
                <a:solidFill>
                  <a:srgbClr val="7030A0"/>
                </a:solidFill>
              </a:rPr>
              <a:t>trimixes</a:t>
            </a:r>
            <a:r>
              <a:rPr lang="fr-FR" sz="2000" b="1" dirty="0" smtClean="0">
                <a:solidFill>
                  <a:srgbClr val="7030A0"/>
                </a:solidFill>
              </a:rPr>
              <a:t>, if </a:t>
            </a:r>
            <a:r>
              <a:rPr lang="fr-FR" sz="2000" b="1" dirty="0" smtClean="0">
                <a:solidFill>
                  <a:srgbClr val="7030A0"/>
                </a:solidFill>
              </a:rPr>
              <a:t> 3</a:t>
            </a:r>
            <a:r>
              <a:rPr lang="fr-FR" sz="2000" b="1" baseline="30000" dirty="0" smtClean="0">
                <a:solidFill>
                  <a:srgbClr val="7030A0"/>
                </a:solidFill>
              </a:rPr>
              <a:t>rd</a:t>
            </a:r>
            <a:r>
              <a:rPr lang="fr-FR" sz="2000" b="1" dirty="0" smtClean="0">
                <a:solidFill>
                  <a:srgbClr val="7030A0"/>
                </a:solidFill>
              </a:rPr>
              <a:t>  </a:t>
            </a:r>
            <a:r>
              <a:rPr lang="fr-FR" sz="2000" b="1" dirty="0" smtClean="0">
                <a:solidFill>
                  <a:srgbClr val="7030A0"/>
                </a:solidFill>
              </a:rPr>
              <a:t>component </a:t>
            </a:r>
            <a:r>
              <a:rPr lang="fr-FR" sz="2000" b="1" dirty="0" err="1" smtClean="0">
                <a:solidFill>
                  <a:srgbClr val="7030A0"/>
                </a:solidFill>
              </a:rPr>
              <a:t>conc</a:t>
            </a:r>
            <a:r>
              <a:rPr lang="fr-FR" sz="2000" b="1" dirty="0" smtClean="0">
                <a:solidFill>
                  <a:srgbClr val="7030A0"/>
                </a:solidFill>
              </a:rPr>
              <a:t>. </a:t>
            </a:r>
            <a:r>
              <a:rPr lang="fr-FR" sz="2000" b="1" dirty="0" err="1" smtClean="0">
                <a:solidFill>
                  <a:srgbClr val="7030A0"/>
                </a:solidFill>
              </a:rPr>
              <a:t>known</a:t>
            </a:r>
            <a:r>
              <a:rPr lang="fr-FR" sz="2000" b="1" dirty="0" smtClean="0">
                <a:solidFill>
                  <a:srgbClr val="7030A0"/>
                </a:solidFill>
              </a:rPr>
              <a:t> </a:t>
            </a:r>
            <a:r>
              <a:rPr lang="fr-FR" sz="2000" b="1" dirty="0" err="1" smtClean="0">
                <a:solidFill>
                  <a:srgbClr val="7030A0"/>
                </a:solidFill>
              </a:rPr>
              <a:t>from</a:t>
            </a:r>
            <a:r>
              <a:rPr lang="fr-FR" sz="2000" b="1" dirty="0" smtClean="0">
                <a:solidFill>
                  <a:srgbClr val="7030A0"/>
                </a:solidFill>
              </a:rPr>
              <a:t> </a:t>
            </a:r>
            <a:r>
              <a:rPr lang="fr-FR" sz="2000" b="1" dirty="0" err="1" smtClean="0">
                <a:solidFill>
                  <a:srgbClr val="7030A0"/>
                </a:solidFill>
              </a:rPr>
              <a:t>another</a:t>
            </a:r>
            <a:r>
              <a:rPr lang="fr-FR" sz="2000" b="1" dirty="0" smtClean="0">
                <a:solidFill>
                  <a:srgbClr val="7030A0"/>
                </a:solidFill>
              </a:rPr>
              <a:t> </a:t>
            </a:r>
            <a:r>
              <a:rPr lang="fr-FR" sz="2000" b="1" dirty="0" err="1" smtClean="0">
                <a:solidFill>
                  <a:srgbClr val="7030A0"/>
                </a:solidFill>
              </a:rPr>
              <a:t>sensor</a:t>
            </a:r>
            <a:r>
              <a:rPr lang="fr-FR" sz="2000" b="1" dirty="0" smtClean="0">
                <a:solidFill>
                  <a:srgbClr val="7030A0"/>
                </a:solidFill>
              </a:rPr>
              <a:t> ;  </a:t>
            </a:r>
          </a:p>
          <a:p>
            <a:pPr>
              <a:lnSpc>
                <a:spcPct val="100000"/>
              </a:lnSpc>
            </a:pPr>
            <a:endParaRPr lang="fr-FR" sz="2000" b="1" dirty="0">
              <a:solidFill>
                <a:srgbClr val="7030A0"/>
              </a:solidFill>
            </a:endParaRPr>
          </a:p>
          <a:p>
            <a:pPr>
              <a:lnSpc>
                <a:spcPct val="100000"/>
              </a:lnSpc>
            </a:pPr>
            <a:r>
              <a:rPr lang="fr-FR" sz="2000" b="1" dirty="0" smtClean="0"/>
              <a:t>New </a:t>
            </a:r>
            <a:r>
              <a:rPr lang="fr-FR" sz="2000" b="1" dirty="0" smtClean="0"/>
              <a:t>(non-</a:t>
            </a:r>
            <a:r>
              <a:rPr lang="fr-FR" sz="2000" b="1" dirty="0" err="1" smtClean="0"/>
              <a:t>cyclic</a:t>
            </a:r>
            <a:r>
              <a:rPr lang="fr-FR" sz="2000" b="1" dirty="0" smtClean="0"/>
              <a:t>) </a:t>
            </a:r>
            <a:r>
              <a:rPr lang="fr-FR" sz="2000" b="1" dirty="0" smtClean="0">
                <a:solidFill>
                  <a:schemeClr val="accent6">
                    <a:lumMod val="50000"/>
                  </a:schemeClr>
                </a:solidFill>
              </a:rPr>
              <a:t>C</a:t>
            </a:r>
            <a:r>
              <a:rPr lang="fr-FR" sz="2000" b="1" baseline="-25000" dirty="0" smtClean="0">
                <a:solidFill>
                  <a:schemeClr val="accent6">
                    <a:lumMod val="50000"/>
                  </a:schemeClr>
                </a:solidFill>
              </a:rPr>
              <a:t>n</a:t>
            </a:r>
            <a:r>
              <a:rPr lang="fr-FR" sz="2000" b="1" dirty="0" smtClean="0">
                <a:solidFill>
                  <a:schemeClr val="accent6">
                    <a:lumMod val="50000"/>
                  </a:schemeClr>
                </a:solidFill>
              </a:rPr>
              <a:t>F</a:t>
            </a:r>
            <a:r>
              <a:rPr lang="fr-FR" sz="2000" b="1" baseline="-25000" dirty="0" smtClean="0">
                <a:solidFill>
                  <a:schemeClr val="accent6">
                    <a:lumMod val="50000"/>
                  </a:schemeClr>
                </a:solidFill>
              </a:rPr>
              <a:t>2n</a:t>
            </a:r>
            <a:r>
              <a:rPr lang="fr-FR" sz="2000" b="1" dirty="0" smtClean="0">
                <a:solidFill>
                  <a:schemeClr val="accent6">
                    <a:lumMod val="50000"/>
                  </a:schemeClr>
                </a:solidFill>
              </a:rPr>
              <a:t>O </a:t>
            </a:r>
            <a:r>
              <a:rPr lang="fr-FR" sz="2000" b="1" dirty="0" err="1" smtClean="0"/>
              <a:t>molecules</a:t>
            </a:r>
            <a:r>
              <a:rPr lang="fr-FR" sz="2000" b="1" dirty="0" smtClean="0"/>
              <a:t> </a:t>
            </a:r>
            <a:r>
              <a:rPr lang="fr-FR" sz="2000" b="1" dirty="0" err="1" smtClean="0"/>
              <a:t>very</a:t>
            </a:r>
            <a:r>
              <a:rPr lang="fr-FR" sz="2000" b="1" dirty="0" smtClean="0"/>
              <a:t> </a:t>
            </a:r>
            <a:r>
              <a:rPr lang="fr-FR" sz="2000" b="1" dirty="0" err="1" smtClean="0"/>
              <a:t>promising</a:t>
            </a:r>
            <a:r>
              <a:rPr lang="fr-FR" sz="2000" b="1" dirty="0" smtClean="0"/>
              <a:t> </a:t>
            </a:r>
            <a:r>
              <a:rPr lang="fr-FR" sz="2000" b="1" dirty="0" smtClean="0">
                <a:solidFill>
                  <a:schemeClr val="accent6">
                    <a:lumMod val="50000"/>
                  </a:schemeClr>
                </a:solidFill>
              </a:rPr>
              <a:t>(</a:t>
            </a:r>
            <a:r>
              <a:rPr lang="fr-FR" sz="2000" b="1" dirty="0" err="1" smtClean="0">
                <a:solidFill>
                  <a:schemeClr val="accent6">
                    <a:lumMod val="50000"/>
                  </a:schemeClr>
                </a:solidFill>
              </a:rPr>
              <a:t>particuarly</a:t>
            </a:r>
            <a:r>
              <a:rPr lang="fr-FR" sz="2000" b="1" dirty="0">
                <a:solidFill>
                  <a:schemeClr val="accent6">
                    <a:lumMod val="50000"/>
                  </a:schemeClr>
                </a:solidFill>
              </a:rPr>
              <a:t> </a:t>
            </a:r>
            <a:endParaRPr lang="fr-FR" sz="2000" b="1" dirty="0" smtClean="0">
              <a:solidFill>
                <a:schemeClr val="accent6">
                  <a:lumMod val="50000"/>
                </a:schemeClr>
              </a:solidFill>
            </a:endParaRPr>
          </a:p>
          <a:p>
            <a:pPr>
              <a:lnSpc>
                <a:spcPct val="100000"/>
              </a:lnSpc>
            </a:pPr>
            <a:r>
              <a:rPr lang="fr-FR" sz="2000" b="1" dirty="0" smtClean="0">
                <a:solidFill>
                  <a:schemeClr val="accent6">
                    <a:lumMod val="50000"/>
                  </a:schemeClr>
                </a:solidFill>
              </a:rPr>
              <a:t>C</a:t>
            </a:r>
            <a:r>
              <a:rPr lang="fr-FR" sz="2000" b="1" baseline="-25000" dirty="0" smtClean="0">
                <a:solidFill>
                  <a:schemeClr val="accent6">
                    <a:lumMod val="50000"/>
                  </a:schemeClr>
                </a:solidFill>
              </a:rPr>
              <a:t>5</a:t>
            </a:r>
            <a:r>
              <a:rPr lang="fr-FR" sz="2000" b="1" dirty="0" smtClean="0">
                <a:solidFill>
                  <a:schemeClr val="accent6">
                    <a:lumMod val="50000"/>
                  </a:schemeClr>
                </a:solidFill>
              </a:rPr>
              <a:t>F</a:t>
            </a:r>
            <a:r>
              <a:rPr lang="fr-FR" sz="2000" b="1" baseline="-25000" dirty="0" smtClean="0">
                <a:solidFill>
                  <a:schemeClr val="accent6">
                    <a:lumMod val="50000"/>
                  </a:schemeClr>
                </a:solidFill>
              </a:rPr>
              <a:t>10</a:t>
            </a:r>
            <a:r>
              <a:rPr lang="fr-FR" sz="2000" b="1" dirty="0" smtClean="0">
                <a:solidFill>
                  <a:schemeClr val="accent6">
                    <a:lumMod val="50000"/>
                  </a:schemeClr>
                </a:solidFill>
              </a:rPr>
              <a:t>O (3M NOVEC ® 5110)): </a:t>
            </a:r>
            <a:r>
              <a:rPr lang="fr-FR" sz="2000" b="1" dirty="0" err="1" smtClean="0"/>
              <a:t>blend</a:t>
            </a:r>
            <a:r>
              <a:rPr lang="fr-FR" sz="2000" b="1" dirty="0" smtClean="0"/>
              <a:t> </a:t>
            </a:r>
            <a:r>
              <a:rPr lang="fr-FR" sz="2000" b="1" dirty="0" err="1" smtClean="0"/>
              <a:t>studies</a:t>
            </a:r>
            <a:r>
              <a:rPr lang="fr-FR" sz="2000" b="1" dirty="0" smtClean="0"/>
              <a:t> </a:t>
            </a:r>
            <a:r>
              <a:rPr lang="fr-FR" sz="2000" b="1" dirty="0" err="1" smtClean="0"/>
              <a:t>starting</a:t>
            </a:r>
            <a:r>
              <a:rPr lang="fr-FR" sz="2000" b="1" dirty="0" smtClean="0"/>
              <a:t> (Antonello Di Mauro)</a:t>
            </a:r>
            <a:endParaRPr lang="fr-FR" sz="2000" b="1" dirty="0"/>
          </a:p>
          <a:p>
            <a:pPr>
              <a:lnSpc>
                <a:spcPct val="100000"/>
              </a:lnSpc>
            </a:pPr>
            <a:r>
              <a:rPr lang="fr-FR" sz="2000" b="1" dirty="0" smtClean="0"/>
              <a:t>(</a:t>
            </a:r>
            <a:r>
              <a:rPr lang="fr-FR" sz="2000" b="1" dirty="0" err="1" smtClean="0"/>
              <a:t>need</a:t>
            </a:r>
            <a:r>
              <a:rPr lang="fr-FR" sz="2000" b="1" dirty="0" smtClean="0"/>
              <a:t> </a:t>
            </a:r>
            <a:r>
              <a:rPr lang="fr-FR" sz="2000" b="1" dirty="0" err="1" smtClean="0"/>
              <a:t>optical</a:t>
            </a:r>
            <a:r>
              <a:rPr lang="fr-FR" sz="2000" b="1" dirty="0" smtClean="0"/>
              <a:t> </a:t>
            </a:r>
            <a:r>
              <a:rPr lang="fr-FR" sz="2000" b="1" dirty="0" err="1" smtClean="0"/>
              <a:t>studies</a:t>
            </a:r>
            <a:r>
              <a:rPr lang="fr-FR" sz="2000" b="1" dirty="0" smtClean="0"/>
              <a:t>) </a:t>
            </a:r>
            <a:r>
              <a:rPr lang="fr-FR" sz="2000" b="1" dirty="0" smtClean="0">
                <a:sym typeface="Wingdings" panose="05000000000000000000" pitchFamily="2" charset="2"/>
              </a:rPr>
              <a:t></a:t>
            </a:r>
            <a:r>
              <a:rPr lang="fr-FR" sz="2000" b="1" dirty="0" smtClean="0"/>
              <a:t> </a:t>
            </a:r>
            <a:r>
              <a:rPr lang="fr-FR" sz="2000" b="1" dirty="0" err="1" smtClean="0"/>
              <a:t>potentially</a:t>
            </a:r>
            <a:r>
              <a:rPr lang="fr-FR" sz="2000" b="1" dirty="0" smtClean="0"/>
              <a:t> </a:t>
            </a:r>
            <a:r>
              <a:rPr lang="fr-FR" sz="2000" b="1" dirty="0" err="1" smtClean="0"/>
              <a:t>huge</a:t>
            </a:r>
            <a:r>
              <a:rPr lang="fr-FR" sz="2000" b="1" dirty="0" smtClean="0"/>
              <a:t> GWP </a:t>
            </a:r>
            <a:r>
              <a:rPr lang="fr-FR" sz="2000" b="1" dirty="0" err="1" smtClean="0"/>
              <a:t>savings</a:t>
            </a:r>
            <a:endParaRPr lang="fr-FR" sz="2000" b="1" dirty="0" smtClean="0"/>
          </a:p>
          <a:p>
            <a:pPr>
              <a:lnSpc>
                <a:spcPct val="100000"/>
              </a:lnSpc>
            </a:pPr>
            <a:r>
              <a:rPr lang="fr-FR" sz="2000" b="1" dirty="0"/>
              <a:t> </a:t>
            </a:r>
            <a:r>
              <a:rPr lang="fr-FR" sz="2000" b="1" dirty="0" smtClean="0">
                <a:sym typeface="Wingdings" panose="05000000000000000000" pitchFamily="2" charset="2"/>
              </a:rPr>
              <a:t> </a:t>
            </a:r>
            <a:r>
              <a:rPr lang="fr-FR" sz="2000" b="1" dirty="0" smtClean="0">
                <a:solidFill>
                  <a:schemeClr val="accent6">
                    <a:lumMod val="50000"/>
                  </a:schemeClr>
                </a:solidFill>
              </a:rPr>
              <a:t>CF</a:t>
            </a:r>
            <a:r>
              <a:rPr lang="fr-FR" sz="2000" b="1" baseline="-25000" dirty="0" smtClean="0">
                <a:solidFill>
                  <a:schemeClr val="accent6">
                    <a:lumMod val="50000"/>
                  </a:schemeClr>
                </a:solidFill>
              </a:rPr>
              <a:t>2</a:t>
            </a:r>
            <a:r>
              <a:rPr lang="fr-FR" sz="2000" b="1" dirty="0" smtClean="0">
                <a:solidFill>
                  <a:schemeClr val="accent6">
                    <a:lumMod val="50000"/>
                  </a:schemeClr>
                </a:solidFill>
              </a:rPr>
              <a:t>O</a:t>
            </a:r>
            <a:r>
              <a:rPr lang="fr-FR" sz="2000" b="1" i="1" dirty="0" smtClean="0">
                <a:solidFill>
                  <a:schemeClr val="accent6">
                    <a:lumMod val="50000"/>
                  </a:schemeClr>
                </a:solidFill>
              </a:rPr>
              <a:t> &amp; lin. </a:t>
            </a:r>
            <a:r>
              <a:rPr lang="fr-FR" sz="2000" b="1" dirty="0" smtClean="0">
                <a:solidFill>
                  <a:schemeClr val="accent6">
                    <a:lumMod val="50000"/>
                  </a:schemeClr>
                </a:solidFill>
              </a:rPr>
              <a:t>C</a:t>
            </a:r>
            <a:r>
              <a:rPr lang="fr-FR" sz="2000" b="1" baseline="-25000" dirty="0" smtClean="0">
                <a:solidFill>
                  <a:schemeClr val="accent6">
                    <a:lumMod val="50000"/>
                  </a:schemeClr>
                </a:solidFill>
              </a:rPr>
              <a:t>4</a:t>
            </a:r>
            <a:r>
              <a:rPr lang="fr-FR" sz="2000" b="1" dirty="0" smtClean="0">
                <a:solidFill>
                  <a:schemeClr val="accent6">
                    <a:lumMod val="50000"/>
                  </a:schemeClr>
                </a:solidFill>
              </a:rPr>
              <a:t>F</a:t>
            </a:r>
            <a:r>
              <a:rPr lang="fr-FR" sz="2000" b="1" baseline="-25000" dirty="0" smtClean="0">
                <a:solidFill>
                  <a:schemeClr val="accent6">
                    <a:lumMod val="50000"/>
                  </a:schemeClr>
                </a:solidFill>
              </a:rPr>
              <a:t>8</a:t>
            </a:r>
            <a:r>
              <a:rPr lang="fr-FR" sz="2000" b="1" dirty="0" smtClean="0">
                <a:solidFill>
                  <a:schemeClr val="accent6">
                    <a:lumMod val="50000"/>
                  </a:schemeClr>
                </a:solidFill>
              </a:rPr>
              <a:t>O </a:t>
            </a:r>
            <a:r>
              <a:rPr lang="fr-FR" sz="2000" b="1" dirty="0" err="1" smtClean="0"/>
              <a:t>would</a:t>
            </a:r>
            <a:r>
              <a:rPr lang="fr-FR" sz="2000" b="1" dirty="0" smtClean="0"/>
              <a:t> </a:t>
            </a:r>
            <a:r>
              <a:rPr lang="fr-FR" sz="2000" b="1" dirty="0" err="1" smtClean="0"/>
              <a:t>be</a:t>
            </a:r>
            <a:r>
              <a:rPr lang="fr-FR" sz="2000" b="1" dirty="0" smtClean="0"/>
              <a:t> </a:t>
            </a:r>
            <a:r>
              <a:rPr lang="fr-FR" sz="2000" b="1" dirty="0" err="1" smtClean="0"/>
              <a:t>ideal</a:t>
            </a:r>
            <a:r>
              <a:rPr lang="fr-FR" sz="2000" b="1" dirty="0" smtClean="0"/>
              <a:t>…   </a:t>
            </a:r>
          </a:p>
          <a:p>
            <a:pPr>
              <a:lnSpc>
                <a:spcPct val="100000"/>
              </a:lnSpc>
            </a:pPr>
            <a:r>
              <a:rPr lang="fr-FR" sz="2000" b="1" i="1" dirty="0">
                <a:solidFill>
                  <a:schemeClr val="accent6">
                    <a:lumMod val="50000"/>
                  </a:schemeClr>
                </a:solidFill>
              </a:rPr>
              <a:t> </a:t>
            </a:r>
            <a:r>
              <a:rPr lang="fr-FR" sz="2000" b="1" i="1" dirty="0" smtClean="0">
                <a:solidFill>
                  <a:schemeClr val="accent6">
                    <a:lumMod val="50000"/>
                  </a:schemeClr>
                </a:solidFill>
              </a:rPr>
              <a:t>            </a:t>
            </a:r>
            <a:r>
              <a:rPr lang="fr-FR" sz="2000" b="1" i="1" dirty="0" err="1" smtClean="0">
                <a:solidFill>
                  <a:srgbClr val="C00000"/>
                </a:solidFill>
                <a:effectLst>
                  <a:outerShdw blurRad="38100" dist="38100" dir="2700000" algn="tl">
                    <a:srgbClr val="000000">
                      <a:alpha val="43137"/>
                    </a:srgbClr>
                  </a:outerShdw>
                </a:effectLst>
              </a:rPr>
              <a:t>W</a:t>
            </a:r>
            <a:r>
              <a:rPr lang="fr-FR" sz="2000" b="1" i="1" dirty="0" err="1" smtClean="0">
                <a:solidFill>
                  <a:srgbClr val="C00000"/>
                </a:solidFill>
                <a:effectLst>
                  <a:outerShdw blurRad="38100" dist="38100" dir="2700000" algn="tl">
                    <a:srgbClr val="000000">
                      <a:alpha val="43137"/>
                    </a:srgbClr>
                  </a:outerShdw>
                </a:effectLst>
              </a:rPr>
              <a:t>e</a:t>
            </a:r>
            <a:r>
              <a:rPr lang="fr-FR" sz="2000" b="1" i="1" dirty="0" smtClean="0">
                <a:solidFill>
                  <a:srgbClr val="C00000"/>
                </a:solidFill>
                <a:effectLst>
                  <a:outerShdw blurRad="38100" dist="38100" dir="2700000" algn="tl">
                    <a:srgbClr val="000000">
                      <a:alpha val="43137"/>
                    </a:srgbClr>
                  </a:outerShdw>
                </a:effectLst>
              </a:rPr>
              <a:t> </a:t>
            </a:r>
            <a:r>
              <a:rPr lang="fr-FR" sz="2000" b="1" i="1" dirty="0" smtClean="0">
                <a:solidFill>
                  <a:srgbClr val="C00000"/>
                </a:solidFill>
                <a:effectLst>
                  <a:outerShdw blurRad="38100" dist="38100" dir="2700000" algn="tl">
                    <a:srgbClr val="000000">
                      <a:alpha val="43137"/>
                    </a:srgbClr>
                  </a:outerShdw>
                </a:effectLst>
              </a:rPr>
              <a:t>are a </a:t>
            </a:r>
            <a:r>
              <a:rPr lang="fr-FR" sz="2000" b="1" i="1" dirty="0" err="1" smtClean="0">
                <a:solidFill>
                  <a:srgbClr val="C00000"/>
                </a:solidFill>
                <a:effectLst>
                  <a:outerShdw blurRad="38100" dist="38100" dir="2700000" algn="tl">
                    <a:srgbClr val="000000">
                      <a:alpha val="43137"/>
                    </a:srgbClr>
                  </a:outerShdw>
                </a:effectLst>
              </a:rPr>
              <a:t>small-scale</a:t>
            </a:r>
            <a:r>
              <a:rPr lang="fr-FR" sz="2000" b="1" i="1" dirty="0" smtClean="0">
                <a:solidFill>
                  <a:srgbClr val="C00000"/>
                </a:solidFill>
                <a:effectLst>
                  <a:outerShdw blurRad="38100" dist="38100" dir="2700000" algn="tl">
                    <a:srgbClr val="000000">
                      <a:alpha val="43137"/>
                    </a:srgbClr>
                  </a:outerShdw>
                </a:effectLst>
              </a:rPr>
              <a:t> </a:t>
            </a:r>
            <a:r>
              <a:rPr lang="fr-FR" sz="2000" b="1" i="1" dirty="0" err="1" smtClean="0">
                <a:solidFill>
                  <a:srgbClr val="C00000"/>
                </a:solidFill>
                <a:effectLst>
                  <a:outerShdw blurRad="38100" dist="38100" dir="2700000" algn="tl">
                    <a:srgbClr val="000000">
                      <a:alpha val="43137"/>
                    </a:srgbClr>
                  </a:outerShdw>
                </a:effectLst>
              </a:rPr>
              <a:t>users</a:t>
            </a:r>
            <a:r>
              <a:rPr lang="fr-FR" sz="2000" b="1" i="1" dirty="0" smtClean="0">
                <a:solidFill>
                  <a:srgbClr val="C00000"/>
                </a:solidFill>
                <a:effectLst>
                  <a:outerShdw blurRad="38100" dist="38100" dir="2700000" algn="tl">
                    <a:srgbClr val="000000">
                      <a:alpha val="43137"/>
                    </a:srgbClr>
                  </a:outerShdw>
                </a:effectLst>
              </a:rPr>
              <a:t> </a:t>
            </a:r>
            <a:r>
              <a:rPr lang="fr-FR" sz="2000" b="1" i="1" dirty="0" err="1" smtClean="0">
                <a:solidFill>
                  <a:srgbClr val="C00000"/>
                </a:solidFill>
                <a:effectLst>
                  <a:outerShdw blurRad="38100" dist="38100" dir="2700000" algn="tl">
                    <a:srgbClr val="000000">
                      <a:alpha val="43137"/>
                    </a:srgbClr>
                  </a:outerShdw>
                </a:effectLst>
              </a:rPr>
              <a:t>who</a:t>
            </a:r>
            <a:r>
              <a:rPr lang="fr-FR" sz="2000" b="1" i="1" dirty="0" smtClean="0">
                <a:solidFill>
                  <a:srgbClr val="C00000"/>
                </a:solidFill>
                <a:effectLst>
                  <a:outerShdw blurRad="38100" dist="38100" dir="2700000" algn="tl">
                    <a:srgbClr val="000000">
                      <a:alpha val="43137"/>
                    </a:srgbClr>
                  </a:outerShdw>
                </a:effectLst>
              </a:rPr>
              <a:t> </a:t>
            </a:r>
            <a:r>
              <a:rPr lang="fr-FR" sz="2000" b="1" i="1" dirty="0" err="1" smtClean="0">
                <a:solidFill>
                  <a:srgbClr val="C00000"/>
                </a:solidFill>
                <a:effectLst>
                  <a:outerShdw blurRad="38100" dist="38100" dir="2700000" algn="tl">
                    <a:srgbClr val="000000">
                      <a:alpha val="43137"/>
                    </a:srgbClr>
                  </a:outerShdw>
                </a:effectLst>
              </a:rPr>
              <a:t>will</a:t>
            </a:r>
            <a:r>
              <a:rPr lang="fr-FR" sz="2000" b="1" i="1" dirty="0" smtClean="0">
                <a:solidFill>
                  <a:srgbClr val="C00000"/>
                </a:solidFill>
                <a:effectLst>
                  <a:outerShdw blurRad="38100" dist="38100" dir="2700000" algn="tl">
                    <a:srgbClr val="000000">
                      <a:alpha val="43137"/>
                    </a:srgbClr>
                  </a:outerShdw>
                </a:effectLst>
              </a:rPr>
              <a:t> </a:t>
            </a:r>
            <a:r>
              <a:rPr lang="fr-FR" sz="2000" b="1" i="1" dirty="0" err="1" smtClean="0">
                <a:solidFill>
                  <a:srgbClr val="C00000"/>
                </a:solidFill>
                <a:effectLst>
                  <a:outerShdw blurRad="38100" dist="38100" dir="2700000" algn="tl">
                    <a:srgbClr val="000000">
                      <a:alpha val="43137"/>
                    </a:srgbClr>
                  </a:outerShdw>
                </a:effectLst>
              </a:rPr>
              <a:t>always</a:t>
            </a:r>
            <a:r>
              <a:rPr lang="fr-FR" sz="2000" b="1" i="1" dirty="0" smtClean="0">
                <a:solidFill>
                  <a:srgbClr val="C00000"/>
                </a:solidFill>
                <a:effectLst>
                  <a:outerShdw blurRad="38100" dist="38100" dir="2700000" algn="tl">
                    <a:srgbClr val="000000">
                      <a:alpha val="43137"/>
                    </a:srgbClr>
                  </a:outerShdw>
                </a:effectLst>
              </a:rPr>
              <a:t> ride on the </a:t>
            </a:r>
          </a:p>
          <a:p>
            <a:pPr>
              <a:lnSpc>
                <a:spcPct val="100000"/>
              </a:lnSpc>
            </a:pPr>
            <a:r>
              <a:rPr lang="fr-FR" sz="2000" b="1" i="1" dirty="0" smtClean="0">
                <a:solidFill>
                  <a:srgbClr val="C00000"/>
                </a:solidFill>
                <a:effectLst>
                  <a:outerShdw blurRad="38100" dist="38100" dir="2700000" algn="tl">
                    <a:srgbClr val="000000">
                      <a:alpha val="43137"/>
                    </a:srgbClr>
                  </a:outerShdw>
                </a:effectLst>
              </a:rPr>
              <a:t>      </a:t>
            </a:r>
            <a:r>
              <a:rPr lang="fr-FR" sz="2000" b="1" i="1" dirty="0" smtClean="0">
                <a:solidFill>
                  <a:srgbClr val="C00000"/>
                </a:solidFill>
                <a:effectLst>
                  <a:outerShdw blurRad="38100" dist="38100" dir="2700000" algn="tl">
                    <a:srgbClr val="000000">
                      <a:alpha val="43137"/>
                    </a:srgbClr>
                  </a:outerShdw>
                </a:effectLst>
              </a:rPr>
              <a:t>        </a:t>
            </a:r>
            <a:r>
              <a:rPr lang="fr-FR" sz="2000" b="1" i="1" dirty="0" err="1" smtClean="0">
                <a:solidFill>
                  <a:srgbClr val="C00000"/>
                </a:solidFill>
                <a:effectLst>
                  <a:outerShdw blurRad="38100" dist="38100" dir="2700000" algn="tl">
                    <a:srgbClr val="000000">
                      <a:alpha val="43137"/>
                    </a:srgbClr>
                  </a:outerShdw>
                </a:effectLst>
              </a:rPr>
              <a:t>coat-tails</a:t>
            </a:r>
            <a:r>
              <a:rPr lang="fr-FR" sz="2000" b="1" i="1" dirty="0" smtClean="0">
                <a:solidFill>
                  <a:srgbClr val="C00000"/>
                </a:solidFill>
                <a:effectLst>
                  <a:outerShdw blurRad="38100" dist="38100" dir="2700000" algn="tl">
                    <a:srgbClr val="000000">
                      <a:alpha val="43137"/>
                    </a:srgbClr>
                  </a:outerShdw>
                </a:effectLst>
              </a:rPr>
              <a:t> </a:t>
            </a:r>
            <a:r>
              <a:rPr lang="fr-FR" sz="2000" b="1" i="1" dirty="0" smtClean="0">
                <a:solidFill>
                  <a:srgbClr val="C00000"/>
                </a:solidFill>
                <a:effectLst>
                  <a:outerShdw blurRad="38100" dist="38100" dir="2700000" algn="tl">
                    <a:srgbClr val="000000">
                      <a:alpha val="43137"/>
                    </a:srgbClr>
                  </a:outerShdw>
                </a:effectLst>
              </a:rPr>
              <a:t>for the </a:t>
            </a:r>
            <a:r>
              <a:rPr lang="fr-FR" sz="2000" b="1" i="1" dirty="0" err="1" smtClean="0">
                <a:solidFill>
                  <a:srgbClr val="C00000"/>
                </a:solidFill>
                <a:effectLst>
                  <a:outerShdw blurRad="38100" dist="38100" dir="2700000" algn="tl">
                    <a:srgbClr val="000000">
                      <a:alpha val="43137"/>
                    </a:srgbClr>
                  </a:outerShdw>
                </a:effectLst>
              </a:rPr>
              <a:t>semiconductor</a:t>
            </a:r>
            <a:r>
              <a:rPr lang="fr-FR" sz="2000" b="1" i="1" dirty="0" smtClean="0">
                <a:solidFill>
                  <a:srgbClr val="C00000"/>
                </a:solidFill>
                <a:effectLst>
                  <a:outerShdw blurRad="38100" dist="38100" dir="2700000" algn="tl">
                    <a:srgbClr val="000000">
                      <a:alpha val="43137"/>
                    </a:srgbClr>
                  </a:outerShdw>
                </a:effectLst>
              </a:rPr>
              <a:t> </a:t>
            </a:r>
            <a:r>
              <a:rPr lang="fr-FR" sz="2000" b="1" i="1" dirty="0" err="1" smtClean="0">
                <a:solidFill>
                  <a:srgbClr val="C00000"/>
                </a:solidFill>
                <a:effectLst>
                  <a:outerShdw blurRad="38100" dist="38100" dir="2700000" algn="tl">
                    <a:srgbClr val="000000">
                      <a:alpha val="43137"/>
                    </a:srgbClr>
                  </a:outerShdw>
                </a:effectLst>
              </a:rPr>
              <a:t>manufacturing</a:t>
            </a:r>
            <a:r>
              <a:rPr lang="fr-FR" sz="2000" b="1" i="1" dirty="0" smtClean="0">
                <a:solidFill>
                  <a:srgbClr val="C00000"/>
                </a:solidFill>
                <a:effectLst>
                  <a:outerShdw blurRad="38100" dist="38100" dir="2700000" algn="tl">
                    <a:srgbClr val="000000">
                      <a:alpha val="43137"/>
                    </a:srgbClr>
                  </a:outerShdw>
                </a:effectLst>
              </a:rPr>
              <a:t> </a:t>
            </a:r>
            <a:r>
              <a:rPr lang="fr-FR" sz="2000" b="1" i="1" dirty="0" err="1" smtClean="0">
                <a:solidFill>
                  <a:srgbClr val="C00000"/>
                </a:solidFill>
                <a:effectLst>
                  <a:outerShdw blurRad="38100" dist="38100" dir="2700000" algn="tl">
                    <a:srgbClr val="000000">
                      <a:alpha val="43137"/>
                    </a:srgbClr>
                  </a:outerShdw>
                </a:effectLst>
              </a:rPr>
              <a:t>industry</a:t>
            </a:r>
            <a:r>
              <a:rPr lang="fr-FR" sz="2000" b="1" dirty="0" smtClean="0">
                <a:solidFill>
                  <a:srgbClr val="C00000"/>
                </a:solidFill>
                <a:effectLst>
                  <a:outerShdw blurRad="38100" dist="38100" dir="2700000" algn="tl">
                    <a:srgbClr val="000000">
                      <a:alpha val="43137"/>
                    </a:srgbClr>
                  </a:outerShdw>
                </a:effectLst>
              </a:rPr>
              <a:t>. </a:t>
            </a:r>
          </a:p>
          <a:p>
            <a:pPr>
              <a:lnSpc>
                <a:spcPct val="100000"/>
              </a:lnSpc>
            </a:pPr>
            <a:r>
              <a:rPr lang="fr-FR" sz="2000" b="1" dirty="0" smtClean="0">
                <a:solidFill>
                  <a:srgbClr val="C00000"/>
                </a:solidFill>
                <a:effectLst>
                  <a:outerShdw blurRad="38100" dist="38100" dir="2700000" algn="tl">
                    <a:srgbClr val="000000">
                      <a:alpha val="43137"/>
                    </a:srgbClr>
                  </a:outerShdw>
                </a:effectLst>
              </a:rPr>
              <a:t>          </a:t>
            </a:r>
            <a:r>
              <a:rPr lang="fr-FR" sz="2000" b="1" dirty="0" err="1" smtClean="0">
                <a:solidFill>
                  <a:srgbClr val="C00000"/>
                </a:solidFill>
                <a:effectLst>
                  <a:outerShdw blurRad="38100" dist="38100" dir="2700000" algn="tl">
                    <a:srgbClr val="000000">
                      <a:alpha val="43137"/>
                    </a:srgbClr>
                  </a:outerShdw>
                </a:effectLst>
              </a:rPr>
              <a:t>We</a:t>
            </a:r>
            <a:r>
              <a:rPr lang="fr-FR" sz="2000" b="1" dirty="0" smtClean="0">
                <a:solidFill>
                  <a:srgbClr val="C00000"/>
                </a:solidFill>
                <a:effectLst>
                  <a:outerShdw blurRad="38100" dist="38100" dir="2700000" algn="tl">
                    <a:srgbClr val="000000">
                      <a:alpha val="43137"/>
                    </a:srgbClr>
                  </a:outerShdw>
                </a:effectLst>
              </a:rPr>
              <a:t> </a:t>
            </a:r>
            <a:r>
              <a:rPr lang="fr-FR" sz="2000" b="1" dirty="0" err="1" smtClean="0">
                <a:solidFill>
                  <a:srgbClr val="C00000"/>
                </a:solidFill>
                <a:effectLst>
                  <a:outerShdw blurRad="38100" dist="38100" dir="2700000" algn="tl">
                    <a:srgbClr val="000000">
                      <a:alpha val="43137"/>
                    </a:srgbClr>
                  </a:outerShdw>
                </a:effectLst>
              </a:rPr>
              <a:t>should</a:t>
            </a:r>
            <a:r>
              <a:rPr lang="fr-FR" sz="2000" b="1" dirty="0" smtClean="0">
                <a:solidFill>
                  <a:srgbClr val="C00000"/>
                </a:solidFill>
                <a:effectLst>
                  <a:outerShdw blurRad="38100" dist="38100" dir="2700000" algn="tl">
                    <a:srgbClr val="000000">
                      <a:alpha val="43137"/>
                    </a:srgbClr>
                  </a:outerShdw>
                </a:effectLst>
              </a:rPr>
              <a:t> </a:t>
            </a:r>
            <a:r>
              <a:rPr lang="fr-FR" sz="2000" b="1" dirty="0" err="1" smtClean="0">
                <a:solidFill>
                  <a:srgbClr val="C00000"/>
                </a:solidFill>
                <a:effectLst>
                  <a:outerShdw blurRad="38100" dist="38100" dir="2700000" algn="tl">
                    <a:srgbClr val="000000">
                      <a:alpha val="43137"/>
                    </a:srgbClr>
                  </a:outerShdw>
                </a:effectLst>
              </a:rPr>
              <a:t>nonetheless</a:t>
            </a:r>
            <a:r>
              <a:rPr lang="fr-FR" sz="2000" b="1" dirty="0" smtClean="0">
                <a:solidFill>
                  <a:srgbClr val="C00000"/>
                </a:solidFill>
                <a:effectLst>
                  <a:outerShdw blurRad="38100" dist="38100" dir="2700000" algn="tl">
                    <a:srgbClr val="000000">
                      <a:alpha val="43137"/>
                    </a:srgbClr>
                  </a:outerShdw>
                </a:effectLst>
              </a:rPr>
              <a:t> enter discussions </a:t>
            </a:r>
            <a:r>
              <a:rPr lang="fr-FR" sz="2000" b="1" dirty="0" err="1" smtClean="0">
                <a:solidFill>
                  <a:srgbClr val="C00000"/>
                </a:solidFill>
                <a:effectLst>
                  <a:outerShdw blurRad="38100" dist="38100" dir="2700000" algn="tl">
                    <a:srgbClr val="000000">
                      <a:alpha val="43137"/>
                    </a:srgbClr>
                  </a:outerShdw>
                </a:effectLst>
              </a:rPr>
              <a:t>with</a:t>
            </a:r>
            <a:r>
              <a:rPr lang="fr-FR" sz="2000" b="1" dirty="0" smtClean="0">
                <a:solidFill>
                  <a:srgbClr val="C00000"/>
                </a:solidFill>
                <a:effectLst>
                  <a:outerShdw blurRad="38100" dist="38100" dir="2700000" algn="tl">
                    <a:srgbClr val="000000">
                      <a:alpha val="43137"/>
                    </a:srgbClr>
                  </a:outerShdw>
                </a:effectLst>
              </a:rPr>
              <a:t> </a:t>
            </a:r>
            <a:r>
              <a:rPr lang="fr-FR" sz="2000" b="1" dirty="0" err="1" smtClean="0">
                <a:solidFill>
                  <a:srgbClr val="C00000"/>
                </a:solidFill>
                <a:effectLst>
                  <a:outerShdw blurRad="38100" dist="38100" dir="2700000" algn="tl">
                    <a:srgbClr val="000000">
                      <a:alpha val="43137"/>
                    </a:srgbClr>
                  </a:outerShdw>
                </a:effectLst>
              </a:rPr>
              <a:t>manufacturers</a:t>
            </a:r>
            <a:r>
              <a:rPr lang="fr-FR" sz="2000" b="1" dirty="0" smtClean="0">
                <a:solidFill>
                  <a:srgbClr val="C00000"/>
                </a:solidFill>
                <a:effectLst>
                  <a:outerShdw blurRad="38100" dist="38100" dir="2700000" algn="tl">
                    <a:srgbClr val="000000">
                      <a:alpha val="43137"/>
                    </a:srgbClr>
                  </a:outerShdw>
                </a:effectLst>
              </a:rPr>
              <a:t>!</a:t>
            </a:r>
            <a:endParaRPr lang="fr-FR" sz="2000" b="1" dirty="0">
              <a:solidFill>
                <a:srgbClr val="C00000"/>
              </a:solidFill>
              <a:effectLst>
                <a:outerShdw blurRad="38100" dist="38100" dir="2700000" algn="tl">
                  <a:srgbClr val="000000">
                    <a:alpha val="43137"/>
                  </a:srgbClr>
                </a:outerShdw>
              </a:effectLst>
            </a:endParaRPr>
          </a:p>
        </p:txBody>
      </p:sp>
      <p:sp>
        <p:nvSpPr>
          <p:cNvPr id="5" name="CustomShape 4"/>
          <p:cNvSpPr/>
          <p:nvPr/>
        </p:nvSpPr>
        <p:spPr>
          <a:xfrm>
            <a:off x="6458040" y="6356520"/>
            <a:ext cx="2056680" cy="3643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pPr>
            <a:fld id="{7D01061F-E3C1-4B78-A297-D1E8F51D5FFF}" type="slidenum">
              <a:rPr lang="en-GB" sz="1200" b="0" strike="noStrike" spc="-1">
                <a:solidFill>
                  <a:srgbClr val="8B8B8B"/>
                </a:solidFill>
                <a:latin typeface="Calibri"/>
                <a:ea typeface="DejaVu Sans"/>
              </a:rPr>
              <a:t>31</a:t>
            </a:fld>
            <a:endParaRPr lang="en-GB" sz="1200" b="0" strike="noStrike" spc="-1" dirty="0">
              <a:latin typeface="Arial"/>
            </a:endParaRPr>
          </a:p>
        </p:txBody>
      </p:sp>
      <p:sp>
        <p:nvSpPr>
          <p:cNvPr id="10" name="CustomShape 2"/>
          <p:cNvSpPr/>
          <p:nvPr/>
        </p:nvSpPr>
        <p:spPr>
          <a:xfrm>
            <a:off x="941492" y="6520900"/>
            <a:ext cx="7428822" cy="337100"/>
          </a:xfrm>
          <a:prstGeom prst="rect">
            <a:avLst/>
          </a:prstGeom>
          <a:noFill/>
          <a:ln>
            <a:noFill/>
          </a:ln>
        </p:spPr>
        <p:style>
          <a:lnRef idx="0">
            <a:scrgbClr r="0" g="0" b="0"/>
          </a:lnRef>
          <a:fillRef idx="0">
            <a:scrgbClr r="0" g="0" b="0"/>
          </a:fillRef>
          <a:effectRef idx="0">
            <a:scrgbClr r="0" g="0" b="0"/>
          </a:effectRef>
          <a:fontRef idx="minor"/>
        </p:style>
        <p:txBody>
          <a:bodyPr wrap="square" lIns="90000" tIns="45000" rIns="90000" bIns="45000">
            <a:spAutoFit/>
          </a:bodyPr>
          <a:lstStyle/>
          <a:p>
            <a:pPr algn="ctr"/>
            <a:r>
              <a:rPr lang="en-US" sz="1600" b="1" dirty="0" smtClean="0"/>
              <a:t>G. Hallewell: </a:t>
            </a:r>
            <a:r>
              <a:rPr lang="en-US" sz="1600" b="1" dirty="0" err="1" smtClean="0"/>
              <a:t>GasRad</a:t>
            </a:r>
            <a:r>
              <a:rPr lang="en-US" sz="1600" b="1" dirty="0" smtClean="0"/>
              <a:t> GWP: ECFA</a:t>
            </a:r>
            <a:r>
              <a:rPr lang="en-US" sz="1600" b="1" dirty="0"/>
              <a:t> </a:t>
            </a:r>
            <a:r>
              <a:rPr lang="en-US" sz="1600" b="1" dirty="0" smtClean="0"/>
              <a:t>TF-4 Meeting May16-17</a:t>
            </a:r>
            <a:r>
              <a:rPr lang="en-US" sz="1600" b="1" baseline="30000" dirty="0" smtClean="0"/>
              <a:t>th</a:t>
            </a:r>
            <a:r>
              <a:rPr lang="en-US" sz="1600" b="1" dirty="0" smtClean="0"/>
              <a:t> 2023</a:t>
            </a:r>
            <a:endParaRPr lang="en-US" sz="1600" b="1" dirty="0"/>
          </a:p>
        </p:txBody>
      </p:sp>
      <p:grpSp>
        <p:nvGrpSpPr>
          <p:cNvPr id="4" name="Groupe 3"/>
          <p:cNvGrpSpPr/>
          <p:nvPr/>
        </p:nvGrpSpPr>
        <p:grpSpPr>
          <a:xfrm>
            <a:off x="110726" y="5198635"/>
            <a:ext cx="8935268" cy="1209028"/>
            <a:chOff x="110726" y="5198635"/>
            <a:chExt cx="8935268" cy="1209028"/>
          </a:xfrm>
        </p:grpSpPr>
        <p:pic>
          <p:nvPicPr>
            <p:cNvPr id="11" name="Image 10"/>
            <p:cNvPicPr>
              <a:picLocks noChangeAspect="1"/>
            </p:cNvPicPr>
            <p:nvPr/>
          </p:nvPicPr>
          <p:blipFill rotWithShape="1">
            <a:blip r:embed="rId2">
              <a:extLst>
                <a:ext uri="{28A0092B-C50C-407E-A947-70E740481C1C}">
                  <a14:useLocalDpi xmlns:a14="http://schemas.microsoft.com/office/drawing/2010/main" val="0"/>
                </a:ext>
              </a:extLst>
            </a:blip>
            <a:srcRect l="3893" t="38363" r="87037" b="48459"/>
            <a:stretch/>
          </p:blipFill>
          <p:spPr>
            <a:xfrm>
              <a:off x="110726" y="5652527"/>
              <a:ext cx="692948" cy="755136"/>
            </a:xfrm>
            <a:prstGeom prst="rect">
              <a:avLst/>
            </a:prstGeom>
          </p:spPr>
        </p:pic>
        <p:pic>
          <p:nvPicPr>
            <p:cNvPr id="13" name="Image 12"/>
            <p:cNvPicPr>
              <a:picLocks noChangeAspect="1"/>
            </p:cNvPicPr>
            <p:nvPr/>
          </p:nvPicPr>
          <p:blipFill rotWithShape="1">
            <a:blip r:embed="rId3">
              <a:extLst>
                <a:ext uri="{28A0092B-C50C-407E-A947-70E740481C1C}">
                  <a14:useLocalDpi xmlns:a14="http://schemas.microsoft.com/office/drawing/2010/main" val="0"/>
                </a:ext>
              </a:extLst>
            </a:blip>
            <a:srcRect l="42076" t="33383" r="43084" b="42977"/>
            <a:stretch/>
          </p:blipFill>
          <p:spPr>
            <a:xfrm>
              <a:off x="8165804" y="5198635"/>
              <a:ext cx="880190" cy="1020725"/>
            </a:xfrm>
            <a:prstGeom prst="rect">
              <a:avLst/>
            </a:prstGeom>
          </p:spPr>
        </p:pic>
      </p:grpSp>
    </p:spTree>
    <p:extLst>
      <p:ext uri="{BB962C8B-B14F-4D97-AF65-F5344CB8AC3E}">
        <p14:creationId xmlns:p14="http://schemas.microsoft.com/office/powerpoint/2010/main" val="16912382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10" end="10"/>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3">
                                            <p:txEl>
                                              <p:pRg st="11" end="11"/>
                                            </p:txEl>
                                          </p:spTgt>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3">
                                            <p:txEl>
                                              <p:pRg st="12" end="12"/>
                                            </p:txEl>
                                          </p:spTgt>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3">
                                            <p:txEl>
                                              <p:pRg st="13" end="13"/>
                                            </p:txEl>
                                          </p:spTgt>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4"/>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3">
                                            <p:txEl>
                                              <p:pRg st="14" end="14"/>
                                            </p:txEl>
                                          </p:spTgt>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3">
                                            <p:txEl>
                                              <p:pRg st="15" end="15"/>
                                            </p:txEl>
                                          </p:spTgt>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3">
                                            <p:txEl>
                                              <p:pRg st="16" end="1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531619" y="1743741"/>
            <a:ext cx="6985059" cy="2443216"/>
          </a:xfrm>
          <a:ln w="38100">
            <a:solidFill>
              <a:srgbClr val="C00000"/>
            </a:solidFill>
          </a:ln>
        </p:spPr>
        <p:txBody>
          <a:bodyPr/>
          <a:lstStyle/>
          <a:p>
            <a:pPr algn="ctr"/>
            <a:r>
              <a:rPr lang="fr-FR" dirty="0" err="1" smtClean="0">
                <a:solidFill>
                  <a:srgbClr val="C00000"/>
                </a:solidFill>
              </a:rPr>
              <a:t>Other</a:t>
            </a:r>
            <a:r>
              <a:rPr lang="fr-FR" dirty="0" smtClean="0">
                <a:solidFill>
                  <a:srgbClr val="C00000"/>
                </a:solidFill>
              </a:rPr>
              <a:t> </a:t>
            </a:r>
            <a:r>
              <a:rPr lang="fr-FR" dirty="0" err="1" smtClean="0">
                <a:solidFill>
                  <a:srgbClr val="C00000"/>
                </a:solidFill>
              </a:rPr>
              <a:t>resources</a:t>
            </a:r>
            <a:r>
              <a:rPr lang="fr-FR" dirty="0" smtClean="0">
                <a:solidFill>
                  <a:srgbClr val="C00000"/>
                </a:solidFill>
              </a:rPr>
              <a:t>:</a:t>
            </a:r>
            <a:br>
              <a:rPr lang="fr-FR" dirty="0" smtClean="0">
                <a:solidFill>
                  <a:srgbClr val="C00000"/>
                </a:solidFill>
              </a:rPr>
            </a:br>
            <a:r>
              <a:rPr lang="fr-FR" dirty="0" err="1" smtClean="0">
                <a:solidFill>
                  <a:srgbClr val="C00000"/>
                </a:solidFill>
              </a:rPr>
              <a:t>R</a:t>
            </a:r>
            <a:r>
              <a:rPr lang="fr-FR" dirty="0" err="1" smtClean="0">
                <a:solidFill>
                  <a:srgbClr val="C00000"/>
                </a:solidFill>
              </a:rPr>
              <a:t>eferences</a:t>
            </a:r>
            <a:r>
              <a:rPr lang="fr-FR" dirty="0">
                <a:solidFill>
                  <a:srgbClr val="C00000"/>
                </a:solidFill>
              </a:rPr>
              <a:t>, </a:t>
            </a:r>
            <a:r>
              <a:rPr lang="fr-FR" dirty="0" smtClean="0">
                <a:solidFill>
                  <a:srgbClr val="C00000"/>
                </a:solidFill>
              </a:rPr>
              <a:t>Annexes</a:t>
            </a:r>
            <a:r>
              <a:rPr lang="fr-FR" dirty="0">
                <a:solidFill>
                  <a:srgbClr val="C00000"/>
                </a:solidFill>
              </a:rPr>
              <a:t> </a:t>
            </a:r>
            <a:r>
              <a:rPr lang="fr-FR" dirty="0" smtClean="0">
                <a:solidFill>
                  <a:srgbClr val="C00000"/>
                </a:solidFill>
              </a:rPr>
              <a:t/>
            </a:r>
            <a:br>
              <a:rPr lang="fr-FR" dirty="0" smtClean="0">
                <a:solidFill>
                  <a:srgbClr val="C00000"/>
                </a:solidFill>
              </a:rPr>
            </a:br>
            <a:r>
              <a:rPr lang="fr-FR" dirty="0" smtClean="0">
                <a:solidFill>
                  <a:srgbClr val="C00000"/>
                </a:solidFill>
              </a:rPr>
              <a:t>&amp;</a:t>
            </a:r>
            <a:r>
              <a:rPr lang="fr-FR" dirty="0">
                <a:solidFill>
                  <a:srgbClr val="C00000"/>
                </a:solidFill>
              </a:rPr>
              <a:t> </a:t>
            </a:r>
            <a:r>
              <a:rPr lang="fr-FR" dirty="0" err="1" smtClean="0">
                <a:solidFill>
                  <a:srgbClr val="C00000"/>
                </a:solidFill>
              </a:rPr>
              <a:t>supporting</a:t>
            </a:r>
            <a:r>
              <a:rPr lang="fr-FR" dirty="0" smtClean="0">
                <a:solidFill>
                  <a:srgbClr val="C00000"/>
                </a:solidFill>
              </a:rPr>
              <a:t> </a:t>
            </a:r>
            <a:r>
              <a:rPr lang="fr-FR" dirty="0" smtClean="0">
                <a:solidFill>
                  <a:srgbClr val="C00000"/>
                </a:solidFill>
              </a:rPr>
              <a:t>information</a:t>
            </a:r>
            <a:endParaRPr lang="fr-FR" dirty="0">
              <a:solidFill>
                <a:srgbClr val="C00000"/>
              </a:solidFill>
            </a:endParaRPr>
          </a:p>
        </p:txBody>
      </p:sp>
      <p:sp>
        <p:nvSpPr>
          <p:cNvPr id="4" name="CustomShape 2"/>
          <p:cNvSpPr/>
          <p:nvPr/>
        </p:nvSpPr>
        <p:spPr>
          <a:xfrm>
            <a:off x="941492" y="6520900"/>
            <a:ext cx="7428822" cy="337100"/>
          </a:xfrm>
          <a:prstGeom prst="rect">
            <a:avLst/>
          </a:prstGeom>
          <a:noFill/>
          <a:ln>
            <a:noFill/>
          </a:ln>
        </p:spPr>
        <p:style>
          <a:lnRef idx="0">
            <a:scrgbClr r="0" g="0" b="0"/>
          </a:lnRef>
          <a:fillRef idx="0">
            <a:scrgbClr r="0" g="0" b="0"/>
          </a:fillRef>
          <a:effectRef idx="0">
            <a:scrgbClr r="0" g="0" b="0"/>
          </a:effectRef>
          <a:fontRef idx="minor"/>
        </p:style>
        <p:txBody>
          <a:bodyPr wrap="square" lIns="90000" tIns="45000" rIns="90000" bIns="45000">
            <a:spAutoFit/>
          </a:bodyPr>
          <a:lstStyle/>
          <a:p>
            <a:pPr algn="ctr"/>
            <a:r>
              <a:rPr lang="en-US" sz="1600" b="1" dirty="0" smtClean="0"/>
              <a:t>G. Hallewell: </a:t>
            </a:r>
            <a:r>
              <a:rPr lang="en-US" sz="1600" b="1" dirty="0" err="1" smtClean="0"/>
              <a:t>GasRad</a:t>
            </a:r>
            <a:r>
              <a:rPr lang="en-US" sz="1600" b="1" dirty="0" smtClean="0"/>
              <a:t> GWP: ECFA</a:t>
            </a:r>
            <a:r>
              <a:rPr lang="en-US" sz="1600" b="1" dirty="0"/>
              <a:t> </a:t>
            </a:r>
            <a:r>
              <a:rPr lang="en-US" sz="1600" b="1" dirty="0" smtClean="0"/>
              <a:t>TF-4 Meeting May16-17</a:t>
            </a:r>
            <a:r>
              <a:rPr lang="en-US" sz="1600" b="1" baseline="30000" dirty="0" smtClean="0"/>
              <a:t>th</a:t>
            </a:r>
            <a:r>
              <a:rPr lang="en-US" sz="1600" b="1" dirty="0" smtClean="0"/>
              <a:t> 2023</a:t>
            </a:r>
            <a:endParaRPr lang="en-US" sz="1600" b="1" dirty="0"/>
          </a:p>
        </p:txBody>
      </p:sp>
    </p:spTree>
    <p:extLst>
      <p:ext uri="{BB962C8B-B14F-4D97-AF65-F5344CB8AC3E}">
        <p14:creationId xmlns:p14="http://schemas.microsoft.com/office/powerpoint/2010/main" val="3787683326"/>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6386" name="Espace réservé du numéro de diapositive 5"/>
          <p:cNvSpPr txBox="1">
            <a:spLocks noGrp="1"/>
          </p:cNvSpPr>
          <p:nvPr/>
        </p:nvSpPr>
        <p:spPr bwMode="auto">
          <a:xfrm>
            <a:off x="6553200" y="6248400"/>
            <a:ext cx="1905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rgbClr val="0BD0D9"/>
              </a:buClr>
              <a:buSzPct val="95000"/>
              <a:buFont typeface="Wingdings 2" panose="05020102010507070707" pitchFamily="18" charset="2"/>
              <a:buChar char=""/>
              <a:defRPr sz="2600">
                <a:solidFill>
                  <a:schemeClr val="tx1"/>
                </a:solidFill>
                <a:latin typeface="Constantia" panose="02030602050306030303" pitchFamily="18" charset="0"/>
              </a:defRPr>
            </a:lvl1pPr>
            <a:lvl2pPr marL="742950" indent="-285750">
              <a:spcBef>
                <a:spcPct val="20000"/>
              </a:spcBef>
              <a:buClr>
                <a:schemeClr val="accent1"/>
              </a:buClr>
              <a:buSzPct val="85000"/>
              <a:buFont typeface="Wingdings 2" panose="05020102010507070707" pitchFamily="18" charset="2"/>
              <a:buChar char=""/>
              <a:defRPr sz="2400">
                <a:solidFill>
                  <a:schemeClr val="tx1"/>
                </a:solidFill>
                <a:latin typeface="Constantia" panose="02030602050306030303" pitchFamily="18" charset="0"/>
              </a:defRPr>
            </a:lvl2pPr>
            <a:lvl3pPr marL="1143000" indent="-228600">
              <a:spcBef>
                <a:spcPct val="20000"/>
              </a:spcBef>
              <a:buClr>
                <a:schemeClr val="accent2"/>
              </a:buClr>
              <a:buSzPct val="70000"/>
              <a:buFont typeface="Wingdings 2" panose="05020102010507070707" pitchFamily="18" charset="2"/>
              <a:buChar char=""/>
              <a:defRPr sz="2100">
                <a:solidFill>
                  <a:schemeClr val="tx1"/>
                </a:solidFill>
                <a:latin typeface="Constantia" panose="02030602050306030303" pitchFamily="18" charset="0"/>
              </a:defRPr>
            </a:lvl3pPr>
            <a:lvl4pPr marL="1600200" indent="-228600">
              <a:spcBef>
                <a:spcPct val="20000"/>
              </a:spcBef>
              <a:buClr>
                <a:srgbClr val="0BD0D9"/>
              </a:buClr>
              <a:buSzPct val="65000"/>
              <a:buFont typeface="Wingdings 2" panose="05020102010507070707" pitchFamily="18" charset="2"/>
              <a:buChar char=""/>
              <a:defRPr sz="2000">
                <a:solidFill>
                  <a:schemeClr val="tx1"/>
                </a:solidFill>
                <a:latin typeface="Constantia" panose="02030602050306030303" pitchFamily="18" charset="0"/>
              </a:defRPr>
            </a:lvl4pPr>
            <a:lvl5pPr marL="2057400" indent="-228600">
              <a:spcBef>
                <a:spcPct val="20000"/>
              </a:spcBef>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5pPr>
            <a:lvl6pPr marL="2514600" indent="-228600"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6pPr>
            <a:lvl7pPr marL="2971800" indent="-228600"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7pPr>
            <a:lvl8pPr marL="3429000" indent="-228600"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8pPr>
            <a:lvl9pPr marL="3886200" indent="-228600"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9pPr>
          </a:lstStyle>
          <a:p>
            <a:pPr algn="r" eaLnBrk="1" hangingPunct="1">
              <a:spcBef>
                <a:spcPct val="0"/>
              </a:spcBef>
              <a:buClrTx/>
              <a:buSzTx/>
              <a:buFontTx/>
              <a:buNone/>
            </a:pPr>
            <a:fld id="{41971DA8-A97E-44EC-B3B9-B38E021F6355}" type="slidenum">
              <a:rPr lang="en-US" altLang="fr-FR" sz="1400">
                <a:latin typeface="Times New Roman" panose="02020603050405020304" pitchFamily="18" charset="0"/>
              </a:rPr>
              <a:pPr algn="r" eaLnBrk="1" hangingPunct="1">
                <a:spcBef>
                  <a:spcPct val="0"/>
                </a:spcBef>
                <a:buClrTx/>
                <a:buSzTx/>
                <a:buFontTx/>
                <a:buNone/>
              </a:pPr>
              <a:t>33</a:t>
            </a:fld>
            <a:endParaRPr lang="en-US" altLang="fr-FR" sz="1400">
              <a:latin typeface="Times New Roman" panose="02020603050405020304" pitchFamily="18" charset="0"/>
            </a:endParaRPr>
          </a:p>
        </p:txBody>
      </p:sp>
      <p:sp>
        <p:nvSpPr>
          <p:cNvPr id="98307" name="Rectangle 2"/>
          <p:cNvSpPr>
            <a:spLocks noGrp="1" noChangeArrowheads="1"/>
          </p:cNvSpPr>
          <p:nvPr>
            <p:ph type="ctrTitle" idx="4294967295"/>
          </p:nvPr>
        </p:nvSpPr>
        <p:spPr>
          <a:xfrm>
            <a:off x="838200" y="74428"/>
            <a:ext cx="7467600" cy="687572"/>
          </a:xfrm>
          <a:ln w="19050">
            <a:solidFill>
              <a:srgbClr val="3484CC"/>
            </a:solidFill>
          </a:ln>
        </p:spPr>
        <p:txBody>
          <a:bodyPr>
            <a:normAutofit fontScale="90000"/>
          </a:bodyPr>
          <a:lstStyle/>
          <a:p>
            <a:pPr algn="ctr" eaLnBrk="1" fontAlgn="auto" hangingPunct="1">
              <a:spcAft>
                <a:spcPts val="0"/>
              </a:spcAft>
              <a:defRPr/>
            </a:pPr>
            <a:r>
              <a:rPr lang="en-US" sz="2800" b="1" dirty="0" smtClean="0">
                <a:solidFill>
                  <a:schemeClr val="accent5"/>
                </a:solidFill>
                <a:effectLst>
                  <a:outerShdw blurRad="38100" dist="38100" dir="2700000" algn="tl">
                    <a:srgbClr val="C0C0C0"/>
                  </a:outerShdw>
                </a:effectLst>
              </a:rPr>
              <a:t>Historical: fluorocarbons: military </a:t>
            </a:r>
            <a:r>
              <a:rPr lang="en-US" sz="2800" b="1" dirty="0" smtClean="0">
                <a:solidFill>
                  <a:schemeClr val="accent5"/>
                </a:solidFill>
                <a:effectLst>
                  <a:outerShdw blurRad="38100" dist="38100" dir="2700000" algn="tl">
                    <a:srgbClr val="C0C0C0"/>
                  </a:outerShdw>
                </a:effectLst>
              </a:rPr>
              <a:t>(mainly radar) and industrial uses (1)</a:t>
            </a:r>
          </a:p>
        </p:txBody>
      </p:sp>
      <p:pic>
        <p:nvPicPr>
          <p:cNvPr id="16388" name="Picture 1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4800" y="914400"/>
            <a:ext cx="3975100" cy="518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389" name="Picture 1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19600" y="914400"/>
            <a:ext cx="1960563" cy="346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390" name="Picture 1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477000" y="914400"/>
            <a:ext cx="2063750" cy="2843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8319" name="Rectangle 2"/>
          <p:cNvSpPr>
            <a:spLocks noChangeArrowheads="1"/>
          </p:cNvSpPr>
          <p:nvPr/>
        </p:nvSpPr>
        <p:spPr bwMode="auto">
          <a:xfrm>
            <a:off x="6400800" y="3886200"/>
            <a:ext cx="2209800" cy="609600"/>
          </a:xfrm>
          <a:prstGeom prst="rect">
            <a:avLst/>
          </a:prstGeom>
          <a:noFill/>
          <a:ln w="19050">
            <a:solidFill>
              <a:schemeClr val="tx1"/>
            </a:solidFill>
            <a:miter lim="800000"/>
            <a:headEnd/>
            <a:tailEnd/>
          </a:ln>
        </p:spPr>
        <p:txBody>
          <a:bodyPr anchor="ctr"/>
          <a:lstStyle/>
          <a:p>
            <a:pPr algn="ctr" eaLnBrk="1" hangingPunct="1">
              <a:defRPr/>
            </a:pPr>
            <a:r>
              <a:rPr lang="en-US" sz="1800" b="1" dirty="0">
                <a:effectLst>
                  <a:outerShdw blurRad="38100" dist="38100" dir="2700000" algn="tl">
                    <a:srgbClr val="C0C0C0"/>
                  </a:outerShdw>
                </a:effectLst>
                <a:cs typeface="+mn-cs"/>
              </a:rPr>
              <a:t>Radar magnetron</a:t>
            </a:r>
            <a:br>
              <a:rPr lang="en-US" sz="1800" b="1" dirty="0">
                <a:effectLst>
                  <a:outerShdw blurRad="38100" dist="38100" dir="2700000" algn="tl">
                    <a:srgbClr val="C0C0C0"/>
                  </a:outerShdw>
                </a:effectLst>
                <a:cs typeface="+mn-cs"/>
              </a:rPr>
            </a:br>
            <a:r>
              <a:rPr lang="en-US" sz="1800" b="1" dirty="0">
                <a:effectLst>
                  <a:outerShdw blurRad="38100" dist="38100" dir="2700000" algn="tl">
                    <a:srgbClr val="C0C0C0"/>
                  </a:outerShdw>
                </a:effectLst>
                <a:cs typeface="+mn-cs"/>
              </a:rPr>
              <a:t>Direct immersion</a:t>
            </a:r>
          </a:p>
        </p:txBody>
      </p:sp>
      <p:grpSp>
        <p:nvGrpSpPr>
          <p:cNvPr id="2" name="Group 18"/>
          <p:cNvGrpSpPr>
            <a:grpSpLocks/>
          </p:cNvGrpSpPr>
          <p:nvPr/>
        </p:nvGrpSpPr>
        <p:grpSpPr bwMode="auto">
          <a:xfrm>
            <a:off x="228600" y="838200"/>
            <a:ext cx="8458200" cy="5334000"/>
            <a:chOff x="192" y="528"/>
            <a:chExt cx="5328" cy="3360"/>
          </a:xfrm>
        </p:grpSpPr>
        <p:pic>
          <p:nvPicPr>
            <p:cNvPr id="16394" name="Picture 1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784" y="528"/>
              <a:ext cx="2736" cy="33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395" name="Picture 1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92" y="528"/>
              <a:ext cx="2592" cy="3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2" name="CustomShape 2"/>
          <p:cNvSpPr/>
          <p:nvPr/>
        </p:nvSpPr>
        <p:spPr>
          <a:xfrm>
            <a:off x="941492" y="6520900"/>
            <a:ext cx="7428822" cy="337100"/>
          </a:xfrm>
          <a:prstGeom prst="rect">
            <a:avLst/>
          </a:prstGeom>
          <a:noFill/>
          <a:ln>
            <a:noFill/>
          </a:ln>
        </p:spPr>
        <p:style>
          <a:lnRef idx="0">
            <a:scrgbClr r="0" g="0" b="0"/>
          </a:lnRef>
          <a:fillRef idx="0">
            <a:scrgbClr r="0" g="0" b="0"/>
          </a:fillRef>
          <a:effectRef idx="0">
            <a:scrgbClr r="0" g="0" b="0"/>
          </a:effectRef>
          <a:fontRef idx="minor"/>
        </p:style>
        <p:txBody>
          <a:bodyPr wrap="square" lIns="90000" tIns="45000" rIns="90000" bIns="45000">
            <a:spAutoFit/>
          </a:bodyPr>
          <a:lstStyle/>
          <a:p>
            <a:pPr algn="ctr"/>
            <a:r>
              <a:rPr lang="en-US" sz="1600" b="1" dirty="0" smtClean="0"/>
              <a:t>G. Hallewell ECFA</a:t>
            </a:r>
            <a:r>
              <a:rPr lang="en-US" sz="1600" b="1" dirty="0"/>
              <a:t> </a:t>
            </a:r>
            <a:r>
              <a:rPr lang="en-US" sz="1600" b="1" dirty="0" smtClean="0"/>
              <a:t>TF-4 Meeting May16-17</a:t>
            </a:r>
            <a:r>
              <a:rPr lang="en-US" sz="1600" b="1" baseline="30000" dirty="0" smtClean="0"/>
              <a:t>th</a:t>
            </a:r>
            <a:r>
              <a:rPr lang="en-US" sz="1600" b="1" dirty="0" smtClean="0"/>
              <a:t> 2023</a:t>
            </a:r>
            <a:endParaRPr lang="en-US" sz="1600" b="1" dirty="0"/>
          </a:p>
        </p:txBody>
      </p:sp>
    </p:spTree>
    <p:custDataLst>
      <p:tags r:id="rId1"/>
    </p:custDataLst>
    <p:extLst>
      <p:ext uri="{BB962C8B-B14F-4D97-AF65-F5344CB8AC3E}">
        <p14:creationId xmlns:p14="http://schemas.microsoft.com/office/powerpoint/2010/main" val="2360265789"/>
      </p:ext>
    </p:extLst>
  </p:cSld>
  <p:clrMapOvr>
    <a:masterClrMapping/>
  </p:clrMapOvr>
  <p:transition advTm="33056"/>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8434" name="Espace réservé du numéro de diapositive 5"/>
          <p:cNvSpPr txBox="1">
            <a:spLocks noGrp="1"/>
          </p:cNvSpPr>
          <p:nvPr/>
        </p:nvSpPr>
        <p:spPr bwMode="auto">
          <a:xfrm>
            <a:off x="6553200" y="6248400"/>
            <a:ext cx="1905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rgbClr val="0BD0D9"/>
              </a:buClr>
              <a:buSzPct val="95000"/>
              <a:buFont typeface="Wingdings 2" panose="05020102010507070707" pitchFamily="18" charset="2"/>
              <a:buChar char=""/>
              <a:defRPr sz="2600">
                <a:solidFill>
                  <a:schemeClr val="tx1"/>
                </a:solidFill>
                <a:latin typeface="Constantia" panose="02030602050306030303" pitchFamily="18" charset="0"/>
              </a:defRPr>
            </a:lvl1pPr>
            <a:lvl2pPr marL="742950" indent="-285750">
              <a:spcBef>
                <a:spcPct val="20000"/>
              </a:spcBef>
              <a:buClr>
                <a:schemeClr val="accent1"/>
              </a:buClr>
              <a:buSzPct val="85000"/>
              <a:buFont typeface="Wingdings 2" panose="05020102010507070707" pitchFamily="18" charset="2"/>
              <a:buChar char=""/>
              <a:defRPr sz="2400">
                <a:solidFill>
                  <a:schemeClr val="tx1"/>
                </a:solidFill>
                <a:latin typeface="Constantia" panose="02030602050306030303" pitchFamily="18" charset="0"/>
              </a:defRPr>
            </a:lvl2pPr>
            <a:lvl3pPr marL="1143000" indent="-228600">
              <a:spcBef>
                <a:spcPct val="20000"/>
              </a:spcBef>
              <a:buClr>
                <a:schemeClr val="accent2"/>
              </a:buClr>
              <a:buSzPct val="70000"/>
              <a:buFont typeface="Wingdings 2" panose="05020102010507070707" pitchFamily="18" charset="2"/>
              <a:buChar char=""/>
              <a:defRPr sz="2100">
                <a:solidFill>
                  <a:schemeClr val="tx1"/>
                </a:solidFill>
                <a:latin typeface="Constantia" panose="02030602050306030303" pitchFamily="18" charset="0"/>
              </a:defRPr>
            </a:lvl3pPr>
            <a:lvl4pPr marL="1600200" indent="-228600">
              <a:spcBef>
                <a:spcPct val="20000"/>
              </a:spcBef>
              <a:buClr>
                <a:srgbClr val="0BD0D9"/>
              </a:buClr>
              <a:buSzPct val="65000"/>
              <a:buFont typeface="Wingdings 2" panose="05020102010507070707" pitchFamily="18" charset="2"/>
              <a:buChar char=""/>
              <a:defRPr sz="2000">
                <a:solidFill>
                  <a:schemeClr val="tx1"/>
                </a:solidFill>
                <a:latin typeface="Constantia" panose="02030602050306030303" pitchFamily="18" charset="0"/>
              </a:defRPr>
            </a:lvl4pPr>
            <a:lvl5pPr marL="2057400" indent="-228600">
              <a:spcBef>
                <a:spcPct val="20000"/>
              </a:spcBef>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5pPr>
            <a:lvl6pPr marL="2514600" indent="-228600"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6pPr>
            <a:lvl7pPr marL="2971800" indent="-228600"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7pPr>
            <a:lvl8pPr marL="3429000" indent="-228600"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8pPr>
            <a:lvl9pPr marL="3886200" indent="-228600"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9pPr>
          </a:lstStyle>
          <a:p>
            <a:pPr algn="r" eaLnBrk="1" hangingPunct="1">
              <a:spcBef>
                <a:spcPct val="0"/>
              </a:spcBef>
              <a:buClrTx/>
              <a:buSzTx/>
              <a:buFontTx/>
              <a:buNone/>
            </a:pPr>
            <a:fld id="{1D0B50C6-F136-41CE-AD4E-CD9DBBE69BD3}" type="slidenum">
              <a:rPr lang="en-US" altLang="fr-FR" sz="1400">
                <a:latin typeface="Times New Roman" panose="02020603050405020304" pitchFamily="18" charset="0"/>
              </a:rPr>
              <a:pPr algn="r" eaLnBrk="1" hangingPunct="1">
                <a:spcBef>
                  <a:spcPct val="0"/>
                </a:spcBef>
                <a:buClrTx/>
                <a:buSzTx/>
                <a:buFontTx/>
                <a:buNone/>
              </a:pPr>
              <a:t>34</a:t>
            </a:fld>
            <a:endParaRPr lang="en-US" altLang="fr-FR" sz="1400">
              <a:latin typeface="Times New Roman" panose="02020603050405020304" pitchFamily="18" charset="0"/>
            </a:endParaRPr>
          </a:p>
        </p:txBody>
      </p:sp>
      <p:pic>
        <p:nvPicPr>
          <p:cNvPr id="18436" name="Picture 1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21250" y="838200"/>
            <a:ext cx="3898900" cy="533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37" name="Picture 1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4800" y="838200"/>
            <a:ext cx="4117975" cy="525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Rectangle 2"/>
          <p:cNvSpPr>
            <a:spLocks noChangeArrowheads="1"/>
          </p:cNvSpPr>
          <p:nvPr/>
        </p:nvSpPr>
        <p:spPr bwMode="auto">
          <a:xfrm>
            <a:off x="762000" y="2667000"/>
            <a:ext cx="7696200" cy="990600"/>
          </a:xfrm>
          <a:prstGeom prst="rect">
            <a:avLst/>
          </a:prstGeom>
          <a:solidFill>
            <a:schemeClr val="bg1">
              <a:alpha val="75999"/>
            </a:schemeClr>
          </a:solidFill>
          <a:ln w="19050">
            <a:solidFill>
              <a:srgbClr val="3484CC"/>
            </a:solidFill>
            <a:miter lim="800000"/>
            <a:headEnd/>
            <a:tailEnd/>
          </a:ln>
        </p:spPr>
        <p:txBody>
          <a:bodyPr anchor="ctr"/>
          <a:lstStyle/>
          <a:p>
            <a:pPr algn="ctr" eaLnBrk="1" hangingPunct="1">
              <a:defRPr/>
            </a:pPr>
            <a:r>
              <a:rPr lang="en-US" b="1" dirty="0">
                <a:solidFill>
                  <a:schemeClr val="accent5"/>
                </a:solidFill>
                <a:effectLst>
                  <a:outerShdw blurRad="38100" dist="38100" dir="2700000" algn="tl">
                    <a:srgbClr val="C0C0C0"/>
                  </a:outerShdw>
                </a:effectLst>
                <a:cs typeface="+mn-cs"/>
              </a:rPr>
              <a:t>Saturated Liquid FC immersion for destroying </a:t>
            </a:r>
          </a:p>
          <a:p>
            <a:pPr algn="ctr" eaLnBrk="1" hangingPunct="1">
              <a:defRPr/>
            </a:pPr>
            <a:r>
              <a:rPr lang="en-US" b="1" dirty="0">
                <a:solidFill>
                  <a:schemeClr val="accent5"/>
                </a:solidFill>
                <a:effectLst>
                  <a:outerShdw blurRad="38100" dist="38100" dir="2700000" algn="tl">
                    <a:srgbClr val="C0C0C0"/>
                  </a:outerShdw>
                </a:effectLst>
                <a:cs typeface="+mn-cs"/>
              </a:rPr>
              <a:t>(accelerated burn-in) and preserving (cooling) electronics</a:t>
            </a:r>
          </a:p>
        </p:txBody>
      </p:sp>
      <p:sp>
        <p:nvSpPr>
          <p:cNvPr id="8" name="Rectangle 2"/>
          <p:cNvSpPr txBox="1">
            <a:spLocks noChangeArrowheads="1"/>
          </p:cNvSpPr>
          <p:nvPr/>
        </p:nvSpPr>
        <p:spPr>
          <a:xfrm>
            <a:off x="609600" y="63758"/>
            <a:ext cx="7924800" cy="762000"/>
          </a:xfrm>
          <a:prstGeom prst="rect">
            <a:avLst/>
          </a:prstGeom>
          <a:ln w="19050">
            <a:solidFill>
              <a:srgbClr val="3484CC"/>
            </a:solidFill>
          </a:ln>
        </p:spPr>
        <p:txBody>
          <a:bodyPr lIns="0" tIns="0" rIns="0" bIns="0" anchor="ctr">
            <a:normAutofit fontScale="900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defRPr/>
            </a:pPr>
            <a:r>
              <a:rPr lang="en-US" sz="3200" b="1" dirty="0" smtClean="0">
                <a:solidFill>
                  <a:schemeClr val="accent5"/>
                </a:solidFill>
                <a:effectLst>
                  <a:outerShdw blurRad="38100" dist="38100" dir="2700000" algn="tl">
                    <a:srgbClr val="C0C0C0"/>
                  </a:outerShdw>
                </a:effectLst>
              </a:rPr>
              <a:t>Historical: fluorocarbons</a:t>
            </a:r>
            <a:r>
              <a:rPr lang="en-US" sz="3200" b="1" dirty="0">
                <a:solidFill>
                  <a:schemeClr val="accent5"/>
                </a:solidFill>
                <a:effectLst>
                  <a:outerShdw blurRad="38100" dist="38100" dir="2700000" algn="tl">
                    <a:srgbClr val="C0C0C0"/>
                  </a:outerShdw>
                </a:effectLst>
              </a:rPr>
              <a:t> </a:t>
            </a:r>
            <a:r>
              <a:rPr lang="en-US" sz="3200" b="1" dirty="0" smtClean="0">
                <a:solidFill>
                  <a:schemeClr val="accent5"/>
                </a:solidFill>
                <a:effectLst>
                  <a:outerShdw blurRad="38100" dist="38100" dir="2700000" algn="tl">
                    <a:srgbClr val="C0C0C0"/>
                  </a:outerShdw>
                </a:effectLst>
              </a:rPr>
              <a:t>- military and industrial (heat transfer) uses (2)</a:t>
            </a:r>
            <a:endParaRPr lang="en-US" sz="3200" b="1" dirty="0" smtClean="0">
              <a:solidFill>
                <a:schemeClr val="accent5"/>
              </a:solidFill>
              <a:effectLst>
                <a:outerShdw blurRad="38100" dist="38100" dir="2700000" algn="tl">
                  <a:srgbClr val="C0C0C0"/>
                </a:outerShdw>
              </a:effectLst>
            </a:endParaRPr>
          </a:p>
        </p:txBody>
      </p:sp>
      <p:sp>
        <p:nvSpPr>
          <p:cNvPr id="9" name="CustomShape 2"/>
          <p:cNvSpPr/>
          <p:nvPr/>
        </p:nvSpPr>
        <p:spPr>
          <a:xfrm>
            <a:off x="941492" y="6520900"/>
            <a:ext cx="7428822" cy="337100"/>
          </a:xfrm>
          <a:prstGeom prst="rect">
            <a:avLst/>
          </a:prstGeom>
          <a:noFill/>
          <a:ln>
            <a:noFill/>
          </a:ln>
        </p:spPr>
        <p:style>
          <a:lnRef idx="0">
            <a:scrgbClr r="0" g="0" b="0"/>
          </a:lnRef>
          <a:fillRef idx="0">
            <a:scrgbClr r="0" g="0" b="0"/>
          </a:fillRef>
          <a:effectRef idx="0">
            <a:scrgbClr r="0" g="0" b="0"/>
          </a:effectRef>
          <a:fontRef idx="minor"/>
        </p:style>
        <p:txBody>
          <a:bodyPr wrap="square" lIns="90000" tIns="45000" rIns="90000" bIns="45000">
            <a:spAutoFit/>
          </a:bodyPr>
          <a:lstStyle/>
          <a:p>
            <a:pPr algn="ctr"/>
            <a:r>
              <a:rPr lang="en-US" sz="1600" b="1" dirty="0" smtClean="0"/>
              <a:t>G. Hallewell ECFA</a:t>
            </a:r>
            <a:r>
              <a:rPr lang="en-US" sz="1600" b="1" dirty="0"/>
              <a:t> </a:t>
            </a:r>
            <a:r>
              <a:rPr lang="en-US" sz="1600" b="1" dirty="0" smtClean="0"/>
              <a:t>TF-4 Meeting May16-17</a:t>
            </a:r>
            <a:r>
              <a:rPr lang="en-US" sz="1600" b="1" baseline="30000" dirty="0" smtClean="0"/>
              <a:t>th</a:t>
            </a:r>
            <a:r>
              <a:rPr lang="en-US" sz="1600" b="1" dirty="0" smtClean="0"/>
              <a:t> 2023</a:t>
            </a:r>
            <a:endParaRPr lang="en-US" sz="1600" b="1" dirty="0"/>
          </a:p>
        </p:txBody>
      </p:sp>
    </p:spTree>
    <p:custDataLst>
      <p:tags r:id="rId1"/>
    </p:custDataLst>
    <p:extLst>
      <p:ext uri="{BB962C8B-B14F-4D97-AF65-F5344CB8AC3E}">
        <p14:creationId xmlns:p14="http://schemas.microsoft.com/office/powerpoint/2010/main" val="4257003797"/>
      </p:ext>
    </p:extLst>
  </p:cSld>
  <p:clrMapOvr>
    <a:masterClrMapping/>
  </p:clrMapOvr>
  <p:transition advTm="21917"/>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dissolve">
                                      <p:cBhvr>
                                        <p:cTn id="7" dur="1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pic>
        <p:nvPicPr>
          <p:cNvPr id="6" name="Espace réservé pour une image  5"/>
          <p:cNvPicPr>
            <a:picLocks noGrp="1" noChangeAspect="1"/>
          </p:cNvPicPr>
          <p:nvPr>
            <p:ph type="pic" idx="1"/>
          </p:nvPr>
        </p:nvPicPr>
        <p:blipFill>
          <a:blip r:embed="rId2">
            <a:extLst>
              <a:ext uri="{28A0092B-C50C-407E-A947-70E740481C1C}">
                <a14:useLocalDpi xmlns:a14="http://schemas.microsoft.com/office/drawing/2010/main" val="0"/>
              </a:ext>
            </a:extLst>
          </a:blip>
          <a:srcRect/>
          <a:stretch>
            <a:fillRect/>
          </a:stretch>
        </p:blipFill>
        <p:spPr>
          <a:xfrm>
            <a:off x="272718" y="457200"/>
            <a:ext cx="8502274" cy="4873625"/>
          </a:xfrm>
        </p:spPr>
      </p:pic>
      <p:sp>
        <p:nvSpPr>
          <p:cNvPr id="7" name="CustomShape 2"/>
          <p:cNvSpPr/>
          <p:nvPr/>
        </p:nvSpPr>
        <p:spPr>
          <a:xfrm>
            <a:off x="941492" y="6520900"/>
            <a:ext cx="7428822" cy="337100"/>
          </a:xfrm>
          <a:prstGeom prst="rect">
            <a:avLst/>
          </a:prstGeom>
          <a:noFill/>
          <a:ln>
            <a:noFill/>
          </a:ln>
        </p:spPr>
        <p:style>
          <a:lnRef idx="0">
            <a:scrgbClr r="0" g="0" b="0"/>
          </a:lnRef>
          <a:fillRef idx="0">
            <a:scrgbClr r="0" g="0" b="0"/>
          </a:fillRef>
          <a:effectRef idx="0">
            <a:scrgbClr r="0" g="0" b="0"/>
          </a:effectRef>
          <a:fontRef idx="minor"/>
        </p:style>
        <p:txBody>
          <a:bodyPr wrap="square" lIns="90000" tIns="45000" rIns="90000" bIns="45000">
            <a:spAutoFit/>
          </a:bodyPr>
          <a:lstStyle/>
          <a:p>
            <a:pPr algn="ctr"/>
            <a:r>
              <a:rPr lang="en-US" sz="1600" b="1" dirty="0" smtClean="0"/>
              <a:t>G. Hallewell: </a:t>
            </a:r>
            <a:r>
              <a:rPr lang="en-US" sz="1600" b="1" dirty="0" err="1" smtClean="0"/>
              <a:t>GasRad</a:t>
            </a:r>
            <a:r>
              <a:rPr lang="en-US" sz="1600" b="1" dirty="0" smtClean="0"/>
              <a:t> GWP: ECFA</a:t>
            </a:r>
            <a:r>
              <a:rPr lang="en-US" sz="1600" b="1" dirty="0"/>
              <a:t> </a:t>
            </a:r>
            <a:r>
              <a:rPr lang="en-US" sz="1600" b="1" dirty="0" smtClean="0"/>
              <a:t>TF-4 Meeting May16-17</a:t>
            </a:r>
            <a:r>
              <a:rPr lang="en-US" sz="1600" b="1" baseline="30000" dirty="0" smtClean="0"/>
              <a:t>th</a:t>
            </a:r>
            <a:r>
              <a:rPr lang="en-US" sz="1600" b="1" dirty="0" smtClean="0"/>
              <a:t> 2023</a:t>
            </a:r>
            <a:endParaRPr lang="en-US" sz="1600" b="1" dirty="0"/>
          </a:p>
        </p:txBody>
      </p:sp>
      <p:sp>
        <p:nvSpPr>
          <p:cNvPr id="3" name="Espace réservé du pied de page 2"/>
          <p:cNvSpPr>
            <a:spLocks noGrp="1"/>
          </p:cNvSpPr>
          <p:nvPr>
            <p:ph type="ftr" idx="11"/>
          </p:nvPr>
        </p:nvSpPr>
        <p:spPr/>
        <p:txBody>
          <a:bodyPr/>
          <a:lstStyle/>
          <a:p>
            <a:endParaRPr lang="en-GB" sz="2400" b="0" strike="noStrike" spc="-1">
              <a:latin typeface="Times New Roman"/>
            </a:endParaRPr>
          </a:p>
        </p:txBody>
      </p:sp>
      <p:sp>
        <p:nvSpPr>
          <p:cNvPr id="8" name="Espace réservé du numéro de diapositive 7"/>
          <p:cNvSpPr>
            <a:spLocks noGrp="1"/>
          </p:cNvSpPr>
          <p:nvPr>
            <p:ph type="sldNum" idx="12"/>
          </p:nvPr>
        </p:nvSpPr>
        <p:spPr/>
        <p:txBody>
          <a:bodyPr/>
          <a:lstStyle/>
          <a:p>
            <a:pPr>
              <a:lnSpc>
                <a:spcPct val="100000"/>
              </a:lnSpc>
            </a:pPr>
            <a:fld id="{444B57E9-381B-49B4-AF00-88136E0A515C}" type="slidenum">
              <a:rPr lang="en-GB" sz="1800" b="0" strike="noStrike" spc="-1" smtClean="0">
                <a:solidFill>
                  <a:srgbClr val="000000"/>
                </a:solidFill>
                <a:latin typeface="Arial"/>
                <a:ea typeface="DejaVu Sans"/>
              </a:rPr>
              <a:t>35</a:t>
            </a:fld>
            <a:endParaRPr lang="en-GB" sz="1800" b="0" strike="noStrike" spc="-1">
              <a:latin typeface="Times New Roman"/>
            </a:endParaRPr>
          </a:p>
        </p:txBody>
      </p:sp>
    </p:spTree>
    <p:extLst>
      <p:ext uri="{BB962C8B-B14F-4D97-AF65-F5344CB8AC3E}">
        <p14:creationId xmlns:p14="http://schemas.microsoft.com/office/powerpoint/2010/main" val="3208957067"/>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Espace réservé pour une image  5" descr="Hallewell_EPJ-Plus_Focus_Point_Transition_Green_Gas.docx - Word"/>
          <p:cNvPicPr>
            <a:picLocks noGrp="1" noChangeAspect="1"/>
          </p:cNvPicPr>
          <p:nvPr>
            <p:ph type="pic" idx="1"/>
          </p:nvPr>
        </p:nvPicPr>
        <p:blipFill>
          <a:blip r:embed="rId2">
            <a:extLst>
              <a:ext uri="{28A0092B-C50C-407E-A947-70E740481C1C}">
                <a14:useLocalDpi xmlns:a14="http://schemas.microsoft.com/office/drawing/2010/main" val="0"/>
              </a:ext>
            </a:extLst>
          </a:blip>
          <a:srcRect/>
          <a:stretch>
            <a:fillRect/>
          </a:stretch>
        </p:blipFill>
        <p:spPr>
          <a:xfrm>
            <a:off x="126507" y="625918"/>
            <a:ext cx="9046802" cy="5168826"/>
          </a:xfrm>
        </p:spPr>
      </p:pic>
      <p:sp>
        <p:nvSpPr>
          <p:cNvPr id="7" name="CustomShape 2"/>
          <p:cNvSpPr/>
          <p:nvPr/>
        </p:nvSpPr>
        <p:spPr>
          <a:xfrm>
            <a:off x="941492" y="6520900"/>
            <a:ext cx="7428822" cy="337100"/>
          </a:xfrm>
          <a:prstGeom prst="rect">
            <a:avLst/>
          </a:prstGeom>
          <a:noFill/>
          <a:ln>
            <a:noFill/>
          </a:ln>
        </p:spPr>
        <p:style>
          <a:lnRef idx="0">
            <a:scrgbClr r="0" g="0" b="0"/>
          </a:lnRef>
          <a:fillRef idx="0">
            <a:scrgbClr r="0" g="0" b="0"/>
          </a:fillRef>
          <a:effectRef idx="0">
            <a:scrgbClr r="0" g="0" b="0"/>
          </a:effectRef>
          <a:fontRef idx="minor"/>
        </p:style>
        <p:txBody>
          <a:bodyPr wrap="square" lIns="90000" tIns="45000" rIns="90000" bIns="45000">
            <a:spAutoFit/>
          </a:bodyPr>
          <a:lstStyle/>
          <a:p>
            <a:pPr algn="ctr"/>
            <a:r>
              <a:rPr lang="en-US" sz="1600" b="1" dirty="0" smtClean="0"/>
              <a:t>G. Hallewell: </a:t>
            </a:r>
            <a:r>
              <a:rPr lang="en-US" sz="1600" b="1" dirty="0" err="1" smtClean="0"/>
              <a:t>GasRad</a:t>
            </a:r>
            <a:r>
              <a:rPr lang="en-US" sz="1600" b="1" dirty="0" smtClean="0"/>
              <a:t> GWP: ECFA</a:t>
            </a:r>
            <a:r>
              <a:rPr lang="en-US" sz="1600" b="1" dirty="0"/>
              <a:t> </a:t>
            </a:r>
            <a:r>
              <a:rPr lang="en-US" sz="1600" b="1" dirty="0" smtClean="0"/>
              <a:t>TF-4 Meeting May16-17</a:t>
            </a:r>
            <a:r>
              <a:rPr lang="en-US" sz="1600" b="1" baseline="30000" dirty="0" smtClean="0"/>
              <a:t>th</a:t>
            </a:r>
            <a:r>
              <a:rPr lang="en-US" sz="1600" b="1" dirty="0" smtClean="0"/>
              <a:t> 2023</a:t>
            </a:r>
            <a:endParaRPr lang="en-US" sz="1600" b="1" dirty="0"/>
          </a:p>
        </p:txBody>
      </p:sp>
      <p:sp>
        <p:nvSpPr>
          <p:cNvPr id="8" name="Espace réservé du pied de page 7"/>
          <p:cNvSpPr>
            <a:spLocks noGrp="1"/>
          </p:cNvSpPr>
          <p:nvPr>
            <p:ph type="ftr" idx="11"/>
          </p:nvPr>
        </p:nvSpPr>
        <p:spPr/>
        <p:txBody>
          <a:bodyPr/>
          <a:lstStyle/>
          <a:p>
            <a:endParaRPr lang="en-GB" sz="2400" b="0" strike="noStrike" spc="-1">
              <a:latin typeface="Times New Roman"/>
            </a:endParaRPr>
          </a:p>
        </p:txBody>
      </p:sp>
      <p:sp>
        <p:nvSpPr>
          <p:cNvPr id="9" name="Espace réservé du numéro de diapositive 8"/>
          <p:cNvSpPr>
            <a:spLocks noGrp="1"/>
          </p:cNvSpPr>
          <p:nvPr>
            <p:ph type="sldNum" idx="12"/>
          </p:nvPr>
        </p:nvSpPr>
        <p:spPr/>
        <p:txBody>
          <a:bodyPr/>
          <a:lstStyle/>
          <a:p>
            <a:pPr>
              <a:lnSpc>
                <a:spcPct val="100000"/>
              </a:lnSpc>
            </a:pPr>
            <a:fld id="{444B57E9-381B-49B4-AF00-88136E0A515C}" type="slidenum">
              <a:rPr lang="en-GB" sz="1800" b="0" strike="noStrike" spc="-1" smtClean="0">
                <a:solidFill>
                  <a:srgbClr val="000000"/>
                </a:solidFill>
                <a:latin typeface="Arial"/>
                <a:ea typeface="DejaVu Sans"/>
              </a:rPr>
              <a:t>36</a:t>
            </a:fld>
            <a:endParaRPr lang="en-GB" sz="1800" b="0" strike="noStrike" spc="-1">
              <a:latin typeface="Times New Roman"/>
            </a:endParaRPr>
          </a:p>
        </p:txBody>
      </p:sp>
    </p:spTree>
    <p:extLst>
      <p:ext uri="{BB962C8B-B14F-4D97-AF65-F5344CB8AC3E}">
        <p14:creationId xmlns:p14="http://schemas.microsoft.com/office/powerpoint/2010/main" val="1891455622"/>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Espace réservé pour une image  5" descr="Hallewell_EPJ-Plus_Focus_Point_Transition_Green_Gas.docx - Word"/>
          <p:cNvPicPr>
            <a:picLocks noGrp="1" noChangeAspect="1"/>
          </p:cNvPicPr>
          <p:nvPr>
            <p:ph type="pic" idx="1"/>
          </p:nvPr>
        </p:nvPicPr>
        <p:blipFill>
          <a:blip r:embed="rId2">
            <a:extLst>
              <a:ext uri="{28A0092B-C50C-407E-A947-70E740481C1C}">
                <a14:useLocalDpi xmlns:a14="http://schemas.microsoft.com/office/drawing/2010/main" val="0"/>
              </a:ext>
            </a:extLst>
          </a:blip>
          <a:srcRect/>
          <a:stretch>
            <a:fillRect/>
          </a:stretch>
        </p:blipFill>
        <p:spPr>
          <a:xfrm>
            <a:off x="594186" y="530564"/>
            <a:ext cx="7776128" cy="5891189"/>
          </a:xfrm>
        </p:spPr>
      </p:pic>
      <p:sp>
        <p:nvSpPr>
          <p:cNvPr id="7" name="CustomShape 2"/>
          <p:cNvSpPr/>
          <p:nvPr/>
        </p:nvSpPr>
        <p:spPr>
          <a:xfrm>
            <a:off x="941492" y="6520900"/>
            <a:ext cx="7428822" cy="337100"/>
          </a:xfrm>
          <a:prstGeom prst="rect">
            <a:avLst/>
          </a:prstGeom>
          <a:noFill/>
          <a:ln>
            <a:noFill/>
          </a:ln>
        </p:spPr>
        <p:style>
          <a:lnRef idx="0">
            <a:scrgbClr r="0" g="0" b="0"/>
          </a:lnRef>
          <a:fillRef idx="0">
            <a:scrgbClr r="0" g="0" b="0"/>
          </a:fillRef>
          <a:effectRef idx="0">
            <a:scrgbClr r="0" g="0" b="0"/>
          </a:effectRef>
          <a:fontRef idx="minor"/>
        </p:style>
        <p:txBody>
          <a:bodyPr wrap="square" lIns="90000" tIns="45000" rIns="90000" bIns="45000">
            <a:spAutoFit/>
          </a:bodyPr>
          <a:lstStyle/>
          <a:p>
            <a:pPr algn="ctr"/>
            <a:r>
              <a:rPr lang="en-US" sz="1600" b="1" dirty="0" smtClean="0"/>
              <a:t>G. Hallewell: </a:t>
            </a:r>
            <a:r>
              <a:rPr lang="en-US" sz="1600" b="1" dirty="0" err="1" smtClean="0"/>
              <a:t>GasRad</a:t>
            </a:r>
            <a:r>
              <a:rPr lang="en-US" sz="1600" b="1" dirty="0" smtClean="0"/>
              <a:t> GWP: ECFA</a:t>
            </a:r>
            <a:r>
              <a:rPr lang="en-US" sz="1600" b="1" dirty="0"/>
              <a:t> </a:t>
            </a:r>
            <a:r>
              <a:rPr lang="en-US" sz="1600" b="1" dirty="0" smtClean="0"/>
              <a:t>TF-4 Meeting May16-17</a:t>
            </a:r>
            <a:r>
              <a:rPr lang="en-US" sz="1600" b="1" baseline="30000" dirty="0" smtClean="0"/>
              <a:t>th</a:t>
            </a:r>
            <a:r>
              <a:rPr lang="en-US" sz="1600" b="1" dirty="0" smtClean="0"/>
              <a:t> 2023</a:t>
            </a:r>
            <a:endParaRPr lang="en-US" sz="1600" b="1" dirty="0"/>
          </a:p>
        </p:txBody>
      </p:sp>
      <p:sp>
        <p:nvSpPr>
          <p:cNvPr id="8" name="Espace réservé du pied de page 7"/>
          <p:cNvSpPr>
            <a:spLocks noGrp="1"/>
          </p:cNvSpPr>
          <p:nvPr>
            <p:ph type="ftr" idx="11"/>
          </p:nvPr>
        </p:nvSpPr>
        <p:spPr/>
        <p:txBody>
          <a:bodyPr/>
          <a:lstStyle/>
          <a:p>
            <a:endParaRPr lang="en-GB" sz="2400" b="0" strike="noStrike" spc="-1">
              <a:latin typeface="Times New Roman"/>
            </a:endParaRPr>
          </a:p>
        </p:txBody>
      </p:sp>
      <p:sp>
        <p:nvSpPr>
          <p:cNvPr id="9" name="Espace réservé du numéro de diapositive 8"/>
          <p:cNvSpPr>
            <a:spLocks noGrp="1"/>
          </p:cNvSpPr>
          <p:nvPr>
            <p:ph type="sldNum" idx="12"/>
          </p:nvPr>
        </p:nvSpPr>
        <p:spPr/>
        <p:txBody>
          <a:bodyPr/>
          <a:lstStyle/>
          <a:p>
            <a:pPr>
              <a:lnSpc>
                <a:spcPct val="100000"/>
              </a:lnSpc>
            </a:pPr>
            <a:fld id="{444B57E9-381B-49B4-AF00-88136E0A515C}" type="slidenum">
              <a:rPr lang="en-GB" sz="1800" b="0" strike="noStrike" spc="-1" smtClean="0">
                <a:solidFill>
                  <a:srgbClr val="000000"/>
                </a:solidFill>
                <a:latin typeface="Arial"/>
                <a:ea typeface="DejaVu Sans"/>
              </a:rPr>
              <a:t>37</a:t>
            </a:fld>
            <a:endParaRPr lang="en-GB" sz="1800" b="0" strike="noStrike" spc="-1">
              <a:latin typeface="Times New Roman"/>
            </a:endParaRPr>
          </a:p>
        </p:txBody>
      </p:sp>
    </p:spTree>
    <p:extLst>
      <p:ext uri="{BB962C8B-B14F-4D97-AF65-F5344CB8AC3E}">
        <p14:creationId xmlns:p14="http://schemas.microsoft.com/office/powerpoint/2010/main" val="1571043577"/>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Espace réservé pour une image  5"/>
          <p:cNvPicPr>
            <a:picLocks noGrp="1" noChangeAspect="1"/>
          </p:cNvPicPr>
          <p:nvPr>
            <p:ph type="pic" idx="1"/>
          </p:nvPr>
        </p:nvPicPr>
        <p:blipFill>
          <a:blip r:embed="rId2">
            <a:extLst>
              <a:ext uri="{28A0092B-C50C-407E-A947-70E740481C1C}">
                <a14:useLocalDpi xmlns:a14="http://schemas.microsoft.com/office/drawing/2010/main" val="0"/>
              </a:ext>
            </a:extLst>
          </a:blip>
          <a:srcRect/>
          <a:stretch>
            <a:fillRect/>
          </a:stretch>
        </p:blipFill>
        <p:spPr>
          <a:xfrm>
            <a:off x="177026" y="221881"/>
            <a:ext cx="8764955" cy="5993819"/>
          </a:xfrm>
        </p:spPr>
      </p:pic>
      <p:pic>
        <p:nvPicPr>
          <p:cNvPr id="7" name="Espace réservé pour une image  5" descr="Per- and polyfluoroalkyl substances (PFAS) - ECHA — Mozilla Firefox"/>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a:xfrm>
            <a:off x="1633685" y="1342075"/>
            <a:ext cx="6359264" cy="4873625"/>
          </a:xfrm>
          <a:prstGeom prst="rect">
            <a:avLst/>
          </a:prstGeom>
        </p:spPr>
      </p:pic>
      <p:sp>
        <p:nvSpPr>
          <p:cNvPr id="8" name="CustomShape 2"/>
          <p:cNvSpPr/>
          <p:nvPr/>
        </p:nvSpPr>
        <p:spPr>
          <a:xfrm>
            <a:off x="941492" y="6520900"/>
            <a:ext cx="7428822" cy="337100"/>
          </a:xfrm>
          <a:prstGeom prst="rect">
            <a:avLst/>
          </a:prstGeom>
          <a:noFill/>
          <a:ln>
            <a:noFill/>
          </a:ln>
        </p:spPr>
        <p:style>
          <a:lnRef idx="0">
            <a:scrgbClr r="0" g="0" b="0"/>
          </a:lnRef>
          <a:fillRef idx="0">
            <a:scrgbClr r="0" g="0" b="0"/>
          </a:fillRef>
          <a:effectRef idx="0">
            <a:scrgbClr r="0" g="0" b="0"/>
          </a:effectRef>
          <a:fontRef idx="minor"/>
        </p:style>
        <p:txBody>
          <a:bodyPr wrap="square" lIns="90000" tIns="45000" rIns="90000" bIns="45000">
            <a:spAutoFit/>
          </a:bodyPr>
          <a:lstStyle/>
          <a:p>
            <a:pPr algn="ctr"/>
            <a:r>
              <a:rPr lang="en-US" sz="1600" b="1" dirty="0" smtClean="0"/>
              <a:t>G. Hallewell: </a:t>
            </a:r>
            <a:r>
              <a:rPr lang="en-US" sz="1600" b="1" dirty="0" err="1" smtClean="0"/>
              <a:t>GasRad</a:t>
            </a:r>
            <a:r>
              <a:rPr lang="en-US" sz="1600" b="1" dirty="0" smtClean="0"/>
              <a:t> GWP: ECFA</a:t>
            </a:r>
            <a:r>
              <a:rPr lang="en-US" sz="1600" b="1" dirty="0"/>
              <a:t> </a:t>
            </a:r>
            <a:r>
              <a:rPr lang="en-US" sz="1600" b="1" dirty="0" smtClean="0"/>
              <a:t>TF-4 Meeting May16-17</a:t>
            </a:r>
            <a:r>
              <a:rPr lang="en-US" sz="1600" b="1" baseline="30000" dirty="0" smtClean="0"/>
              <a:t>th</a:t>
            </a:r>
            <a:r>
              <a:rPr lang="en-US" sz="1600" b="1" dirty="0" smtClean="0"/>
              <a:t> 2023</a:t>
            </a:r>
            <a:endParaRPr lang="en-US" sz="1600" b="1" dirty="0"/>
          </a:p>
        </p:txBody>
      </p:sp>
      <p:sp>
        <p:nvSpPr>
          <p:cNvPr id="3" name="Espace réservé du pied de page 2"/>
          <p:cNvSpPr>
            <a:spLocks noGrp="1"/>
          </p:cNvSpPr>
          <p:nvPr>
            <p:ph type="ftr" idx="11"/>
          </p:nvPr>
        </p:nvSpPr>
        <p:spPr/>
        <p:txBody>
          <a:bodyPr/>
          <a:lstStyle/>
          <a:p>
            <a:endParaRPr lang="en-GB" sz="2400" b="0" strike="noStrike" spc="-1">
              <a:latin typeface="Times New Roman"/>
            </a:endParaRPr>
          </a:p>
        </p:txBody>
      </p:sp>
      <p:sp>
        <p:nvSpPr>
          <p:cNvPr id="9" name="Espace réservé du numéro de diapositive 8"/>
          <p:cNvSpPr>
            <a:spLocks noGrp="1"/>
          </p:cNvSpPr>
          <p:nvPr>
            <p:ph type="sldNum" idx="12"/>
          </p:nvPr>
        </p:nvSpPr>
        <p:spPr/>
        <p:txBody>
          <a:bodyPr/>
          <a:lstStyle/>
          <a:p>
            <a:pPr>
              <a:lnSpc>
                <a:spcPct val="100000"/>
              </a:lnSpc>
            </a:pPr>
            <a:fld id="{444B57E9-381B-49B4-AF00-88136E0A515C}" type="slidenum">
              <a:rPr lang="en-GB" sz="1800" b="0" strike="noStrike" spc="-1" smtClean="0">
                <a:solidFill>
                  <a:srgbClr val="000000"/>
                </a:solidFill>
                <a:latin typeface="Arial"/>
                <a:ea typeface="DejaVu Sans"/>
              </a:rPr>
              <a:t>38</a:t>
            </a:fld>
            <a:endParaRPr lang="en-GB" sz="1800" b="0" strike="noStrike" spc="-1">
              <a:latin typeface="Times New Roman"/>
            </a:endParaRPr>
          </a:p>
        </p:txBody>
      </p:sp>
    </p:spTree>
    <p:extLst>
      <p:ext uri="{BB962C8B-B14F-4D97-AF65-F5344CB8AC3E}">
        <p14:creationId xmlns:p14="http://schemas.microsoft.com/office/powerpoint/2010/main" val="7525460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circle(in)">
                                      <p:cBhvr>
                                        <p:cTn id="7"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75855" y="1429743"/>
            <a:ext cx="8229240" cy="3046988"/>
          </a:xfrm>
        </p:spPr>
        <p:txBody>
          <a:bodyPr/>
          <a:lstStyle/>
          <a:p>
            <a:pPr algn="ctr"/>
            <a:r>
              <a:rPr lang="fr-FR" dirty="0" err="1" smtClean="0"/>
              <a:t>References</a:t>
            </a:r>
            <a:r>
              <a:rPr lang="fr-FR" dirty="0" smtClean="0"/>
              <a:t>;</a:t>
            </a:r>
            <a:br>
              <a:rPr lang="fr-FR" dirty="0" smtClean="0"/>
            </a:br>
            <a:r>
              <a:rPr lang="fr-FR" dirty="0" smtClean="0"/>
              <a:t>(</a:t>
            </a:r>
            <a:r>
              <a:rPr lang="fr-FR" dirty="0" err="1" smtClean="0"/>
              <a:t>numbering</a:t>
            </a:r>
            <a:r>
              <a:rPr lang="fr-FR" dirty="0" smtClean="0"/>
              <a:t> </a:t>
            </a:r>
            <a:r>
              <a:rPr lang="fr-FR" dirty="0" err="1" smtClean="0"/>
              <a:t>from</a:t>
            </a:r>
            <a:r>
              <a:rPr lang="fr-FR" dirty="0" smtClean="0"/>
              <a:t> </a:t>
            </a:r>
            <a:r>
              <a:rPr lang="fr-FR" dirty="0" err="1" smtClean="0"/>
              <a:t>earlier</a:t>
            </a:r>
            <a:r>
              <a:rPr lang="fr-FR" dirty="0" smtClean="0"/>
              <a:t> slides)</a:t>
            </a:r>
            <a:r>
              <a:rPr lang="fr-FR" dirty="0" smtClean="0"/>
              <a:t/>
            </a:r>
            <a:br>
              <a:rPr lang="fr-FR" dirty="0" smtClean="0"/>
            </a:br>
            <a:r>
              <a:rPr lang="fr-FR" dirty="0"/>
              <a:t/>
            </a:r>
            <a:br>
              <a:rPr lang="fr-FR" dirty="0"/>
            </a:br>
            <a:r>
              <a:rPr lang="fr-FR" dirty="0" err="1" smtClean="0"/>
              <a:t>mainly</a:t>
            </a:r>
            <a:r>
              <a:rPr lang="fr-FR" dirty="0"/>
              <a:t> </a:t>
            </a:r>
            <a:r>
              <a:rPr lang="fr-FR" dirty="0" smtClean="0"/>
              <a:t>on </a:t>
            </a:r>
            <a:r>
              <a:rPr lang="fr-FR" dirty="0" err="1" smtClean="0"/>
              <a:t>fluorocarbon</a:t>
            </a:r>
            <a:r>
              <a:rPr lang="fr-FR" dirty="0" smtClean="0"/>
              <a:t> </a:t>
            </a:r>
            <a:r>
              <a:rPr lang="fr-FR" dirty="0" err="1" smtClean="0"/>
              <a:t>fluids</a:t>
            </a:r>
            <a:r>
              <a:rPr lang="fr-FR" dirty="0" smtClean="0"/>
              <a:t> </a:t>
            </a:r>
            <a:br>
              <a:rPr lang="fr-FR" dirty="0" smtClean="0"/>
            </a:br>
            <a:r>
              <a:rPr lang="fr-FR" dirty="0" smtClean="0"/>
              <a:t>and GWP</a:t>
            </a:r>
            <a:endParaRPr lang="fr-FR" dirty="0"/>
          </a:p>
        </p:txBody>
      </p:sp>
      <p:sp>
        <p:nvSpPr>
          <p:cNvPr id="3" name="CustomShape 4"/>
          <p:cNvSpPr/>
          <p:nvPr/>
        </p:nvSpPr>
        <p:spPr>
          <a:xfrm>
            <a:off x="6448415" y="6318019"/>
            <a:ext cx="2056680" cy="3643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pPr>
            <a:fld id="{7D01061F-E3C1-4B78-A297-D1E8F51D5FFF}" type="slidenum">
              <a:rPr lang="en-GB" sz="1200" b="0" strike="noStrike" spc="-1">
                <a:solidFill>
                  <a:srgbClr val="8B8B8B"/>
                </a:solidFill>
                <a:latin typeface="Calibri"/>
                <a:ea typeface="DejaVu Sans"/>
              </a:rPr>
              <a:t>39</a:t>
            </a:fld>
            <a:endParaRPr lang="en-GB" sz="1200" b="0" strike="noStrike" spc="-1" dirty="0">
              <a:latin typeface="Arial"/>
            </a:endParaRPr>
          </a:p>
        </p:txBody>
      </p:sp>
      <p:sp>
        <p:nvSpPr>
          <p:cNvPr id="5" name="CustomShape 2"/>
          <p:cNvSpPr/>
          <p:nvPr/>
        </p:nvSpPr>
        <p:spPr>
          <a:xfrm>
            <a:off x="941492" y="6520900"/>
            <a:ext cx="7428822" cy="337100"/>
          </a:xfrm>
          <a:prstGeom prst="rect">
            <a:avLst/>
          </a:prstGeom>
          <a:noFill/>
          <a:ln>
            <a:noFill/>
          </a:ln>
        </p:spPr>
        <p:style>
          <a:lnRef idx="0">
            <a:scrgbClr r="0" g="0" b="0"/>
          </a:lnRef>
          <a:fillRef idx="0">
            <a:scrgbClr r="0" g="0" b="0"/>
          </a:fillRef>
          <a:effectRef idx="0">
            <a:scrgbClr r="0" g="0" b="0"/>
          </a:effectRef>
          <a:fontRef idx="minor"/>
        </p:style>
        <p:txBody>
          <a:bodyPr wrap="square" lIns="90000" tIns="45000" rIns="90000" bIns="45000">
            <a:spAutoFit/>
          </a:bodyPr>
          <a:lstStyle/>
          <a:p>
            <a:pPr algn="ctr"/>
            <a:r>
              <a:rPr lang="en-US" sz="1600" b="1" dirty="0" smtClean="0"/>
              <a:t>G. Hallewell: </a:t>
            </a:r>
            <a:r>
              <a:rPr lang="en-US" sz="1600" b="1" dirty="0" err="1" smtClean="0"/>
              <a:t>GasRad</a:t>
            </a:r>
            <a:r>
              <a:rPr lang="en-US" sz="1600" b="1" dirty="0" smtClean="0"/>
              <a:t> GWP: ECFA</a:t>
            </a:r>
            <a:r>
              <a:rPr lang="en-US" sz="1600" b="1" dirty="0"/>
              <a:t> </a:t>
            </a:r>
            <a:r>
              <a:rPr lang="en-US" sz="1600" b="1" dirty="0" smtClean="0"/>
              <a:t>TF-4 Meeting May16-17</a:t>
            </a:r>
            <a:r>
              <a:rPr lang="en-US" sz="1600" b="1" baseline="30000" dirty="0" smtClean="0"/>
              <a:t>th</a:t>
            </a:r>
            <a:r>
              <a:rPr lang="en-US" sz="1600" b="1" dirty="0" smtClean="0"/>
              <a:t> 2023</a:t>
            </a:r>
            <a:endParaRPr lang="en-US" sz="1600" b="1" dirty="0"/>
          </a:p>
        </p:txBody>
      </p:sp>
    </p:spTree>
    <p:extLst>
      <p:ext uri="{BB962C8B-B14F-4D97-AF65-F5344CB8AC3E}">
        <p14:creationId xmlns:p14="http://schemas.microsoft.com/office/powerpoint/2010/main" val="183857139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Espace réservé pour une image  5" descr="CERN environmental report 2021-21141-134-PB.pdf - Adobe Acrobat Reader 2017"/>
          <p:cNvPicPr>
            <a:picLocks noGrp="1" noChangeAspect="1"/>
          </p:cNvPicPr>
          <p:nvPr>
            <p:ph type="pic" idx="1"/>
          </p:nvPr>
        </p:nvPicPr>
        <p:blipFill>
          <a:blip r:embed="rId2">
            <a:extLst>
              <a:ext uri="{28A0092B-C50C-407E-A947-70E740481C1C}">
                <a14:useLocalDpi xmlns:a14="http://schemas.microsoft.com/office/drawing/2010/main" val="0"/>
              </a:ext>
            </a:extLst>
          </a:blip>
          <a:srcRect/>
          <a:stretch>
            <a:fillRect/>
          </a:stretch>
        </p:blipFill>
        <p:spPr>
          <a:xfrm>
            <a:off x="19" y="272720"/>
            <a:ext cx="9146033" cy="6138589"/>
          </a:xfrm>
        </p:spPr>
      </p:pic>
      <p:cxnSp>
        <p:nvCxnSpPr>
          <p:cNvPr id="8" name="Connecteur droit avec flèche 7"/>
          <p:cNvCxnSpPr/>
          <p:nvPr/>
        </p:nvCxnSpPr>
        <p:spPr>
          <a:xfrm>
            <a:off x="4971393" y="4677103"/>
            <a:ext cx="735724" cy="0"/>
          </a:xfrm>
          <a:prstGeom prst="straightConnector1">
            <a:avLst/>
          </a:prstGeom>
          <a:ln w="508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9" name="CustomShape 4"/>
          <p:cNvSpPr/>
          <p:nvPr/>
        </p:nvSpPr>
        <p:spPr>
          <a:xfrm>
            <a:off x="6458040" y="6356520"/>
            <a:ext cx="2056680" cy="3643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pPr>
            <a:fld id="{7D01061F-E3C1-4B78-A297-D1E8F51D5FFF}" type="slidenum">
              <a:rPr lang="en-GB" sz="1200" b="0" strike="noStrike" spc="-1">
                <a:solidFill>
                  <a:srgbClr val="8B8B8B"/>
                </a:solidFill>
                <a:latin typeface="Calibri"/>
                <a:ea typeface="DejaVu Sans"/>
              </a:rPr>
              <a:t>4</a:t>
            </a:fld>
            <a:endParaRPr lang="en-GB" sz="1200" b="0" strike="noStrike" spc="-1">
              <a:latin typeface="Arial"/>
            </a:endParaRPr>
          </a:p>
        </p:txBody>
      </p:sp>
      <p:sp>
        <p:nvSpPr>
          <p:cNvPr id="2" name="Espace réservé du pied de page 1"/>
          <p:cNvSpPr>
            <a:spLocks noGrp="1"/>
          </p:cNvSpPr>
          <p:nvPr>
            <p:ph type="ftr" idx="11"/>
          </p:nvPr>
        </p:nvSpPr>
        <p:spPr/>
        <p:txBody>
          <a:bodyPr/>
          <a:lstStyle/>
          <a:p>
            <a:endParaRPr lang="en-GB" sz="2400" b="0" strike="noStrike" spc="-1" dirty="0">
              <a:latin typeface="Times New Roman"/>
            </a:endParaRPr>
          </a:p>
        </p:txBody>
      </p:sp>
      <p:sp>
        <p:nvSpPr>
          <p:cNvPr id="3" name="Espace réservé du numéro de diapositive 2"/>
          <p:cNvSpPr>
            <a:spLocks noGrp="1"/>
          </p:cNvSpPr>
          <p:nvPr>
            <p:ph type="sldNum" idx="12"/>
          </p:nvPr>
        </p:nvSpPr>
        <p:spPr/>
        <p:txBody>
          <a:bodyPr/>
          <a:lstStyle/>
          <a:p>
            <a:pPr>
              <a:lnSpc>
                <a:spcPct val="100000"/>
              </a:lnSpc>
            </a:pPr>
            <a:endParaRPr lang="en-GB" sz="1800" b="0" strike="noStrike" spc="-1" dirty="0">
              <a:latin typeface="Times New Roman"/>
            </a:endParaRPr>
          </a:p>
        </p:txBody>
      </p:sp>
      <p:pic>
        <p:nvPicPr>
          <p:cNvPr id="10" name="Espace réservé pour une image  5" descr="RICH2022 presentation-v30-08-2022.pptx - PowerPoint"/>
          <p:cNvPicPr>
            <a:picLocks noChangeAspect="1"/>
          </p:cNvPicPr>
          <p:nvPr/>
        </p:nvPicPr>
        <p:blipFill rotWithShape="1">
          <a:blip r:embed="rId3">
            <a:extLst>
              <a:ext uri="{28A0092B-C50C-407E-A947-70E740481C1C}">
                <a14:useLocalDpi xmlns:a14="http://schemas.microsoft.com/office/drawing/2010/main" val="0"/>
              </a:ext>
            </a:extLst>
          </a:blip>
          <a:srcRect l="16892" t="14029" r="18667" b="4884"/>
          <a:stretch/>
        </p:blipFill>
        <p:spPr>
          <a:xfrm>
            <a:off x="711439" y="486785"/>
            <a:ext cx="3077637" cy="5407435"/>
          </a:xfrm>
          <a:prstGeom prst="rect">
            <a:avLst/>
          </a:prstGeom>
        </p:spPr>
      </p:pic>
      <p:sp>
        <p:nvSpPr>
          <p:cNvPr id="11" name="Rectangle 10"/>
          <p:cNvSpPr/>
          <p:nvPr/>
        </p:nvSpPr>
        <p:spPr>
          <a:xfrm>
            <a:off x="268648" y="-7412"/>
            <a:ext cx="8608774" cy="369332"/>
          </a:xfrm>
          <a:prstGeom prst="rect">
            <a:avLst/>
          </a:prstGeom>
        </p:spPr>
        <p:txBody>
          <a:bodyPr wrap="square">
            <a:spAutoFit/>
          </a:bodyPr>
          <a:lstStyle/>
          <a:p>
            <a:r>
              <a:rPr lang="en-GB" b="1" spc="-1" dirty="0" smtClean="0">
                <a:latin typeface="Calibri"/>
                <a:hlinkClick r:id="rId4"/>
              </a:rPr>
              <a:t>https</a:t>
            </a:r>
            <a:r>
              <a:rPr lang="en-GB" b="1" spc="-1" dirty="0">
                <a:latin typeface="Calibri"/>
                <a:hlinkClick r:id="rId4"/>
              </a:rPr>
              <a:t>://</a:t>
            </a:r>
            <a:r>
              <a:rPr lang="en-GB" b="1" spc="-1" dirty="0">
                <a:solidFill>
                  <a:schemeClr val="accent5">
                    <a:lumMod val="75000"/>
                  </a:schemeClr>
                </a:solidFill>
                <a:latin typeface="Calibri"/>
                <a:hlinkClick r:id="rId4"/>
              </a:rPr>
              <a:t>e-publishing.cern.ch/index.php/CERN_Environment_Report/issue/view/102</a:t>
            </a:r>
            <a:r>
              <a:rPr lang="en-GB" b="1" spc="-1" dirty="0">
                <a:solidFill>
                  <a:schemeClr val="accent5">
                    <a:lumMod val="75000"/>
                  </a:schemeClr>
                </a:solidFill>
                <a:latin typeface="Calibri"/>
              </a:rPr>
              <a:t>; </a:t>
            </a:r>
            <a:endParaRPr lang="fr-FR" dirty="0">
              <a:solidFill>
                <a:schemeClr val="accent5">
                  <a:lumMod val="75000"/>
                </a:schemeClr>
              </a:solidFill>
            </a:endParaRPr>
          </a:p>
        </p:txBody>
      </p:sp>
      <p:sp>
        <p:nvSpPr>
          <p:cNvPr id="12" name="CustomShape 2"/>
          <p:cNvSpPr/>
          <p:nvPr/>
        </p:nvSpPr>
        <p:spPr>
          <a:xfrm>
            <a:off x="941492" y="6520900"/>
            <a:ext cx="7428822" cy="337100"/>
          </a:xfrm>
          <a:prstGeom prst="rect">
            <a:avLst/>
          </a:prstGeom>
          <a:noFill/>
          <a:ln>
            <a:noFill/>
          </a:ln>
        </p:spPr>
        <p:style>
          <a:lnRef idx="0">
            <a:scrgbClr r="0" g="0" b="0"/>
          </a:lnRef>
          <a:fillRef idx="0">
            <a:scrgbClr r="0" g="0" b="0"/>
          </a:fillRef>
          <a:effectRef idx="0">
            <a:scrgbClr r="0" g="0" b="0"/>
          </a:effectRef>
          <a:fontRef idx="minor"/>
        </p:style>
        <p:txBody>
          <a:bodyPr wrap="square" lIns="90000" tIns="45000" rIns="90000" bIns="45000">
            <a:spAutoFit/>
          </a:bodyPr>
          <a:lstStyle/>
          <a:p>
            <a:pPr algn="ctr"/>
            <a:r>
              <a:rPr lang="en-US" sz="1600" b="1" dirty="0" smtClean="0"/>
              <a:t>G. Hallewell ECFA</a:t>
            </a:r>
            <a:r>
              <a:rPr lang="en-US" sz="1600" b="1" dirty="0"/>
              <a:t> </a:t>
            </a:r>
            <a:r>
              <a:rPr lang="en-US" sz="1600" b="1" dirty="0" smtClean="0"/>
              <a:t>TF-4 Meeting May16-17</a:t>
            </a:r>
            <a:r>
              <a:rPr lang="en-US" sz="1600" b="1" baseline="30000" dirty="0" smtClean="0"/>
              <a:t>th</a:t>
            </a:r>
            <a:r>
              <a:rPr lang="en-US" sz="1600" b="1" dirty="0" smtClean="0"/>
              <a:t> 2023</a:t>
            </a:r>
            <a:endParaRPr lang="en-US" sz="1600" b="1" dirty="0"/>
          </a:p>
        </p:txBody>
      </p:sp>
      <p:sp>
        <p:nvSpPr>
          <p:cNvPr id="4" name="Rectangle 3"/>
          <p:cNvSpPr/>
          <p:nvPr/>
        </p:nvSpPr>
        <p:spPr>
          <a:xfrm>
            <a:off x="1354804" y="1709239"/>
            <a:ext cx="1939762" cy="646331"/>
          </a:xfrm>
          <a:prstGeom prst="rect">
            <a:avLst/>
          </a:prstGeom>
        </p:spPr>
        <p:txBody>
          <a:bodyPr wrap="none">
            <a:spAutoFit/>
          </a:bodyPr>
          <a:lstStyle/>
          <a:p>
            <a:pPr algn="ctr"/>
            <a:r>
              <a:rPr lang="en-GB" b="1" spc="-1" dirty="0">
                <a:solidFill>
                  <a:srgbClr val="C00000"/>
                </a:solidFill>
                <a:cs typeface="Times New Roman" panose="02020603050405020304" pitchFamily="18" charset="0"/>
              </a:rPr>
              <a:t>Disappearing </a:t>
            </a:r>
            <a:endParaRPr lang="en-GB" b="1" spc="-1" dirty="0" smtClean="0">
              <a:solidFill>
                <a:srgbClr val="C00000"/>
              </a:solidFill>
              <a:cs typeface="Times New Roman" panose="02020603050405020304" pitchFamily="18" charset="0"/>
            </a:endParaRPr>
          </a:p>
          <a:p>
            <a:pPr algn="ctr"/>
            <a:r>
              <a:rPr lang="en-GB" b="1" spc="-1" dirty="0" smtClean="0">
                <a:solidFill>
                  <a:srgbClr val="C00000"/>
                </a:solidFill>
                <a:cs typeface="Times New Roman" panose="02020603050405020304" pitchFamily="18" charset="0"/>
              </a:rPr>
              <a:t>Fluorocarbons?</a:t>
            </a:r>
            <a:endParaRPr lang="fr-FR" dirty="0"/>
          </a:p>
        </p:txBody>
      </p:sp>
    </p:spTree>
    <p:extLst>
      <p:ext uri="{BB962C8B-B14F-4D97-AF65-F5344CB8AC3E}">
        <p14:creationId xmlns:p14="http://schemas.microsoft.com/office/powerpoint/2010/main" val="8616311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4" fill="hold" nodeType="click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ppt_x"/>
                                          </p:val>
                                        </p:tav>
                                        <p:tav tm="100000">
                                          <p:val>
                                            <p:strVal val="#ppt_x"/>
                                          </p:val>
                                        </p:tav>
                                      </p:tavLst>
                                    </p:anim>
                                    <p:anim calcmode="lin" valueType="num">
                                      <p:cBhvr additive="base">
                                        <p:cTn id="12"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ZoneTexte 8"/>
          <p:cNvSpPr txBox="1"/>
          <p:nvPr/>
        </p:nvSpPr>
        <p:spPr>
          <a:xfrm>
            <a:off x="182880" y="205740"/>
            <a:ext cx="8808822" cy="6186309"/>
          </a:xfrm>
          <a:prstGeom prst="rect">
            <a:avLst/>
          </a:prstGeom>
          <a:noFill/>
        </p:spPr>
        <p:txBody>
          <a:bodyPr wrap="none" rtlCol="0">
            <a:spAutoFit/>
          </a:bodyPr>
          <a:lstStyle/>
          <a:p>
            <a:r>
              <a:rPr lang="en-GB" b="1" dirty="0" smtClean="0"/>
              <a:t>References</a:t>
            </a:r>
            <a:endParaRPr lang="en-GB" dirty="0"/>
          </a:p>
          <a:p>
            <a:r>
              <a:rPr lang="fr-FR" sz="1400" b="1" dirty="0"/>
              <a:t>[1] </a:t>
            </a:r>
            <a:r>
              <a:rPr lang="fr-FR" sz="1400" b="1" u="sng" dirty="0">
                <a:hlinkClick r:id="rId2"/>
              </a:rPr>
              <a:t>CERN </a:t>
            </a:r>
            <a:r>
              <a:rPr lang="fr-FR" sz="1400" b="1" u="sng" dirty="0" err="1">
                <a:hlinkClick r:id="rId2"/>
              </a:rPr>
              <a:t>Environment</a:t>
            </a:r>
            <a:r>
              <a:rPr lang="fr-FR" sz="1400" b="1" u="sng" dirty="0">
                <a:hlinkClick r:id="rId2"/>
              </a:rPr>
              <a:t> Report 2017–2018</a:t>
            </a:r>
            <a:r>
              <a:rPr lang="fr-FR" sz="1400" b="1" dirty="0"/>
              <a:t> </a:t>
            </a:r>
            <a:r>
              <a:rPr lang="fr-FR" sz="1400" b="1" u="sng" dirty="0">
                <a:hlinkClick r:id="rId2"/>
              </a:rPr>
              <a:t>https://doi.org/10.25325/CERN-Environment-2020-001 </a:t>
            </a:r>
            <a:endParaRPr lang="en-GB" sz="1400" b="1" dirty="0"/>
          </a:p>
          <a:p>
            <a:r>
              <a:rPr lang="en-GB" sz="1400" b="1" dirty="0"/>
              <a:t>[2] Eco-gas mixtures and mitigation procedures for Green-house Gases (GHGs);</a:t>
            </a:r>
          </a:p>
          <a:p>
            <a:r>
              <a:rPr lang="en-GB" sz="1400" b="1" dirty="0"/>
              <a:t>      B. </a:t>
            </a:r>
            <a:r>
              <a:rPr lang="en-GB" sz="1400" b="1" dirty="0" err="1"/>
              <a:t>Mandelli</a:t>
            </a:r>
            <a:r>
              <a:rPr lang="en-GB" sz="1400" b="1" dirty="0"/>
              <a:t> ECFA Detector R&amp;D Road-map Symposium: T.F. 1 Gaseous Detectors, 29/4/2021 </a:t>
            </a:r>
          </a:p>
          <a:p>
            <a:r>
              <a:rPr lang="en-US" sz="1400" b="1" u="sng" dirty="0">
                <a:hlinkClick r:id="rId3"/>
              </a:rPr>
              <a:t>https://</a:t>
            </a:r>
            <a:r>
              <a:rPr lang="en-US" sz="1400" b="1" u="sng" dirty="0" smtClean="0">
                <a:hlinkClick r:id="rId3"/>
              </a:rPr>
              <a:t>indico.cern.ch/event/999799/contributions/4204191</a:t>
            </a:r>
          </a:p>
          <a:p>
            <a:r>
              <a:rPr lang="en-US" sz="1400" b="1" u="sng" dirty="0" smtClean="0">
                <a:hlinkClick r:id="rId3"/>
              </a:rPr>
              <a:t>/</a:t>
            </a:r>
            <a:r>
              <a:rPr lang="en-US" sz="1400" b="1" u="sng" dirty="0">
                <a:hlinkClick r:id="rId3"/>
              </a:rPr>
              <a:t>attachments/2236047/3789965/BMandelli_ECFA.pdf</a:t>
            </a:r>
            <a:r>
              <a:rPr lang="en-US" sz="1400" b="1" dirty="0"/>
              <a:t>,  </a:t>
            </a:r>
            <a:endParaRPr lang="en-GB" sz="1400" b="1" dirty="0"/>
          </a:p>
          <a:p>
            <a:r>
              <a:rPr lang="en-GB" sz="1400" b="1" dirty="0"/>
              <a:t>[3] R&amp;D for the optimization of the use of greenhouse gases in particle detector systems; B. </a:t>
            </a:r>
            <a:r>
              <a:rPr lang="en-GB" sz="1400" b="1" dirty="0" err="1"/>
              <a:t>Mandelli</a:t>
            </a:r>
            <a:r>
              <a:rPr lang="en-GB" sz="1400" b="1" dirty="0"/>
              <a:t>;</a:t>
            </a:r>
          </a:p>
          <a:p>
            <a:r>
              <a:rPr lang="en-GB" sz="1400" b="1" dirty="0"/>
              <a:t>     Mini workshop on gas transport parameters for present and future generation of experiments: </a:t>
            </a:r>
            <a:endParaRPr lang="en-GB" sz="1400" b="1" dirty="0" smtClean="0"/>
          </a:p>
          <a:p>
            <a:r>
              <a:rPr lang="en-GB" sz="1400" b="1" dirty="0"/>
              <a:t> </a:t>
            </a:r>
            <a:r>
              <a:rPr lang="en-GB" sz="1400" b="1" dirty="0" smtClean="0"/>
              <a:t>    CERN </a:t>
            </a:r>
            <a:r>
              <a:rPr lang="en-GB" sz="1400" b="1" dirty="0"/>
              <a:t>April 22, 2021   </a:t>
            </a:r>
          </a:p>
          <a:p>
            <a:r>
              <a:rPr lang="en-GB" sz="1400" b="1" dirty="0"/>
              <a:t>      </a:t>
            </a:r>
            <a:r>
              <a:rPr lang="en-GB" sz="1400" b="1" u="sng" dirty="0">
                <a:hlinkClick r:id="rId4"/>
              </a:rPr>
              <a:t>https://indico.cern.ch/event/1022051/contributions/4325947/</a:t>
            </a:r>
            <a:endParaRPr lang="en-GB" sz="1400" b="1" dirty="0"/>
          </a:p>
          <a:p>
            <a:r>
              <a:rPr lang="en-GB" sz="1400" b="1" dirty="0"/>
              <a:t>[4] Studies to reduce greenhouse gas emissions from detectors at the LHC; </a:t>
            </a:r>
            <a:endParaRPr lang="en-GB" sz="1400" b="1" dirty="0" smtClean="0"/>
          </a:p>
          <a:p>
            <a:r>
              <a:rPr lang="en-GB" sz="1400" b="1" dirty="0" smtClean="0"/>
              <a:t>G</a:t>
            </a:r>
            <a:r>
              <a:rPr lang="en-GB" sz="1400" b="1" dirty="0"/>
              <a:t>.  </a:t>
            </a:r>
            <a:r>
              <a:rPr lang="en-GB" sz="1400" b="1" dirty="0" err="1"/>
              <a:t>Rigoletti</a:t>
            </a:r>
            <a:r>
              <a:rPr lang="en-GB" sz="1400" b="1" dirty="0"/>
              <a:t>; </a:t>
            </a:r>
            <a:r>
              <a:rPr lang="en-GB" sz="1400" b="1" u="sng" dirty="0">
                <a:hlinkClick r:id="rId5"/>
              </a:rPr>
              <a:t>EP-DT Seminar May 4, 2022.pdf (cern.ch)</a:t>
            </a:r>
            <a:endParaRPr lang="en-GB" sz="1400" b="1" dirty="0"/>
          </a:p>
          <a:p>
            <a:r>
              <a:rPr lang="en-GB" sz="1400" b="1" dirty="0"/>
              <a:t>[5] Long term experience with C</a:t>
            </a:r>
            <a:r>
              <a:rPr lang="en-GB" sz="1400" b="1" baseline="-25000" dirty="0"/>
              <a:t>4</a:t>
            </a:r>
            <a:r>
              <a:rPr lang="en-GB" sz="1400" b="1" dirty="0"/>
              <a:t>F</a:t>
            </a:r>
            <a:r>
              <a:rPr lang="en-GB" sz="1400" b="1" baseline="-25000" dirty="0"/>
              <a:t>10</a:t>
            </a:r>
            <a:r>
              <a:rPr lang="en-GB" sz="1400" b="1" dirty="0"/>
              <a:t> in COMPASS RICH-1; </a:t>
            </a:r>
            <a:endParaRPr lang="en-GB" sz="1400" b="1" dirty="0" smtClean="0"/>
          </a:p>
          <a:p>
            <a:r>
              <a:rPr lang="en-GB" sz="1400" b="1" dirty="0" smtClean="0"/>
              <a:t>S</a:t>
            </a:r>
            <a:r>
              <a:rPr lang="en-GB" sz="1400" b="1" dirty="0"/>
              <a:t>. </a:t>
            </a:r>
            <a:r>
              <a:rPr lang="en-GB" sz="1400" b="1" dirty="0" err="1"/>
              <a:t>Dalla</a:t>
            </a:r>
            <a:r>
              <a:rPr lang="en-GB" sz="1400" b="1" dirty="0"/>
              <a:t> Torre et al; Presentation 11</a:t>
            </a:r>
            <a:r>
              <a:rPr lang="en-GB" sz="1400" b="1" baseline="30000" dirty="0"/>
              <a:t>th</a:t>
            </a:r>
            <a:r>
              <a:rPr lang="en-GB" sz="1400" b="1" dirty="0"/>
              <a:t> Intl. Workshop on Ring Imaging Cherenkov detectors, </a:t>
            </a:r>
            <a:endParaRPr lang="en-GB" sz="1400" b="1" dirty="0" smtClean="0"/>
          </a:p>
          <a:p>
            <a:r>
              <a:rPr lang="en-GB" sz="1400" b="1" dirty="0" smtClean="0"/>
              <a:t>Edinburgh</a:t>
            </a:r>
            <a:r>
              <a:rPr lang="en-GB" sz="1400" b="1" dirty="0"/>
              <a:t>, Scotland, Sept 12-16 2022. </a:t>
            </a:r>
            <a:endParaRPr lang="en-GB" sz="1400" b="1" dirty="0" smtClean="0"/>
          </a:p>
          <a:p>
            <a:r>
              <a:rPr lang="en-GB" sz="1400" b="1" u="sng" dirty="0" smtClean="0">
                <a:hlinkClick r:id="rId6"/>
              </a:rPr>
              <a:t>https</a:t>
            </a:r>
            <a:r>
              <a:rPr lang="en-GB" sz="1400" b="1" u="sng" dirty="0">
                <a:hlinkClick r:id="rId6"/>
              </a:rPr>
              <a:t>://indico.cern.ch/event/1094055/contributions/4932286/attachments/2508724/4311387</a:t>
            </a:r>
            <a:r>
              <a:rPr lang="en-GB" sz="1400" b="1" u="sng" dirty="0" smtClean="0">
                <a:hlinkClick r:id="rId6"/>
              </a:rPr>
              <a:t>/</a:t>
            </a:r>
          </a:p>
          <a:p>
            <a:r>
              <a:rPr lang="en-GB" sz="1400" b="1" u="sng" dirty="0" smtClean="0">
                <a:hlinkClick r:id="rId6"/>
              </a:rPr>
              <a:t>RICH2022_C4F10_dallatorre.pdf</a:t>
            </a:r>
            <a:endParaRPr lang="en-GB" sz="1400" b="1" dirty="0"/>
          </a:p>
          <a:p>
            <a:r>
              <a:rPr lang="en-GB" sz="1400" b="1" dirty="0"/>
              <a:t>[6] </a:t>
            </a:r>
            <a:r>
              <a:rPr lang="en-US" sz="1400" b="1" dirty="0"/>
              <a:t>3M </a:t>
            </a:r>
            <a:r>
              <a:rPr lang="en-GB" sz="1400" b="1" dirty="0"/>
              <a:t>PFG-3480: c-</a:t>
            </a:r>
            <a:r>
              <a:rPr lang="en-GB" sz="1400" b="1" dirty="0" err="1"/>
              <a:t>octofluorotetrahydrofuran</a:t>
            </a:r>
            <a:r>
              <a:rPr lang="en-GB" sz="1400" b="1" dirty="0"/>
              <a:t> (C</a:t>
            </a:r>
            <a:r>
              <a:rPr lang="en-GB" sz="1400" b="1" baseline="-25000" dirty="0"/>
              <a:t>4</a:t>
            </a:r>
            <a:r>
              <a:rPr lang="en-GB" sz="1400" b="1" dirty="0"/>
              <a:t>F</a:t>
            </a:r>
            <a:r>
              <a:rPr lang="en-GB" sz="1400" b="1" baseline="-25000" dirty="0"/>
              <a:t>8</a:t>
            </a:r>
            <a:r>
              <a:rPr lang="en-GB" sz="1400" b="1" dirty="0"/>
              <a:t>O). </a:t>
            </a:r>
            <a:endParaRPr lang="en-GB" sz="1400" b="1" dirty="0" smtClean="0"/>
          </a:p>
          <a:p>
            <a:r>
              <a:rPr lang="en-GB" sz="1400" b="1" dirty="0" smtClean="0"/>
              <a:t>Note</a:t>
            </a:r>
            <a:r>
              <a:rPr lang="en-GB" sz="1400" b="1" dirty="0"/>
              <a:t>: fluid out of production : product reference now used for a non-fluidic product. </a:t>
            </a:r>
            <a:endParaRPr lang="en-GB" sz="1400" b="1" dirty="0" smtClean="0"/>
          </a:p>
          <a:p>
            <a:r>
              <a:rPr lang="en-GB" sz="1400" b="1" dirty="0" smtClean="0"/>
              <a:t>For </a:t>
            </a:r>
            <a:r>
              <a:rPr lang="en-GB" sz="1400" b="1" dirty="0"/>
              <a:t>historic product data sheet mentioning its high GWP see (for example</a:t>
            </a:r>
            <a:r>
              <a:rPr lang="en-GB" sz="1400" b="1" dirty="0" smtClean="0"/>
              <a:t>):</a:t>
            </a:r>
          </a:p>
          <a:p>
            <a:r>
              <a:rPr lang="en-GB" sz="1400" b="1" dirty="0" smtClean="0"/>
              <a:t> </a:t>
            </a:r>
            <a:r>
              <a:rPr lang="en-GB" sz="1400" b="1" u="sng" dirty="0">
                <a:hlinkClick r:id="rId7"/>
              </a:rPr>
              <a:t>http://static6.arrow.com/aropdfconversion/a7116f41dfdd5b79d2eb7b40afd687f8af23d8ef</a:t>
            </a:r>
            <a:r>
              <a:rPr lang="en-GB" sz="1400" b="1" u="sng" dirty="0" smtClean="0">
                <a:hlinkClick r:id="rId7"/>
              </a:rPr>
              <a:t>/</a:t>
            </a:r>
          </a:p>
          <a:p>
            <a:r>
              <a:rPr lang="en-GB" sz="1400" b="1" u="sng" dirty="0" smtClean="0">
                <a:hlinkClick r:id="rId7"/>
              </a:rPr>
              <a:t>mediawebserver(563</a:t>
            </a:r>
            <a:r>
              <a:rPr lang="en-GB" sz="1400" b="1" u="sng" dirty="0">
                <a:hlinkClick r:id="rId7"/>
              </a:rPr>
              <a:t>).pdf</a:t>
            </a:r>
            <a:endParaRPr lang="en-GB" sz="1400" b="1" dirty="0"/>
          </a:p>
          <a:p>
            <a:r>
              <a:rPr lang="fr-FR" sz="1400" b="1" dirty="0"/>
              <a:t>[7]  M. </a:t>
            </a:r>
            <a:r>
              <a:rPr lang="fr-FR" sz="1400" b="1" dirty="0" err="1"/>
              <a:t>Artuso</a:t>
            </a:r>
            <a:r>
              <a:rPr lang="fr-FR" sz="1400" b="1" dirty="0"/>
              <a:t> et al; </a:t>
            </a:r>
            <a:r>
              <a:rPr lang="fr-FR" sz="1400" b="1" u="sng" dirty="0" err="1">
                <a:hlinkClick r:id="rId8"/>
              </a:rPr>
              <a:t>Nucl</a:t>
            </a:r>
            <a:r>
              <a:rPr lang="fr-FR" sz="1400" b="1" u="sng" dirty="0">
                <a:hlinkClick r:id="rId8"/>
              </a:rPr>
              <a:t>. </a:t>
            </a:r>
            <a:r>
              <a:rPr lang="fr-FR" sz="1400" b="1" u="sng" dirty="0" err="1">
                <a:hlinkClick r:id="rId8"/>
              </a:rPr>
              <a:t>Instr</a:t>
            </a:r>
            <a:r>
              <a:rPr lang="fr-FR" sz="1400" b="1" u="sng" dirty="0">
                <a:hlinkClick r:id="rId8"/>
              </a:rPr>
              <a:t> &amp; </a:t>
            </a:r>
            <a:r>
              <a:rPr lang="fr-FR" sz="1400" b="1" u="sng" dirty="0" err="1">
                <a:hlinkClick r:id="rId8"/>
              </a:rPr>
              <a:t>Meth</a:t>
            </a:r>
            <a:r>
              <a:rPr lang="fr-FR" sz="1400" b="1" u="sng" dirty="0">
                <a:hlinkClick r:id="rId8"/>
              </a:rPr>
              <a:t>. A Volume 558, (2006), 373-387 </a:t>
            </a:r>
            <a:endParaRPr lang="en-GB" sz="1400" b="1" dirty="0"/>
          </a:p>
          <a:p>
            <a:r>
              <a:rPr lang="fr-FR" sz="1400" b="1" dirty="0"/>
              <a:t>[8] Product #2H07-2-08 </a:t>
            </a:r>
            <a:r>
              <a:rPr lang="fr-FR" sz="1400" b="1" dirty="0" err="1"/>
              <a:t>Synonyms</a:t>
            </a:r>
            <a:r>
              <a:rPr lang="fr-FR" sz="1400" b="1" dirty="0"/>
              <a:t>: 2,2,3,3,4,4,5,5-octafluorotetrahydrofuran, </a:t>
            </a:r>
            <a:endParaRPr lang="fr-FR" sz="1400" b="1" dirty="0" smtClean="0"/>
          </a:p>
          <a:p>
            <a:r>
              <a:rPr lang="fr-FR" sz="1400" b="1" dirty="0" err="1" smtClean="0"/>
              <a:t>Perfluorotetrahydrofuran</a:t>
            </a:r>
            <a:r>
              <a:rPr lang="fr-FR" sz="1400" b="1" dirty="0"/>
              <a:t>; CAS No: 773-14-8, MDL No. MFCD00465561</a:t>
            </a:r>
            <a:r>
              <a:rPr lang="fr-FR" sz="1400" b="1" dirty="0" smtClean="0"/>
              <a:t>:</a:t>
            </a:r>
          </a:p>
          <a:p>
            <a:r>
              <a:rPr lang="fr-FR" sz="1400" b="1" dirty="0" smtClean="0"/>
              <a:t> </a:t>
            </a:r>
            <a:r>
              <a:rPr lang="fr-FR" sz="1400" b="1" dirty="0" err="1"/>
              <a:t>SynQuest</a:t>
            </a:r>
            <a:r>
              <a:rPr lang="fr-FR" sz="1400" b="1" dirty="0"/>
              <a:t> </a:t>
            </a:r>
            <a:r>
              <a:rPr lang="fr-FR" sz="1400" b="1" dirty="0" err="1"/>
              <a:t>Labs</a:t>
            </a:r>
            <a:r>
              <a:rPr lang="fr-FR" sz="1400" b="1" dirty="0"/>
              <a:t> Inc., 13201 </a:t>
            </a:r>
            <a:r>
              <a:rPr lang="fr-FR" sz="1400" b="1" dirty="0" err="1"/>
              <a:t>Rachael</a:t>
            </a:r>
            <a:r>
              <a:rPr lang="fr-FR" sz="1400" b="1" dirty="0"/>
              <a:t> Boulevard, </a:t>
            </a:r>
            <a:r>
              <a:rPr lang="fr-FR" sz="1400" b="1" dirty="0" err="1"/>
              <a:t>Alachua</a:t>
            </a:r>
            <a:r>
              <a:rPr lang="fr-FR" sz="1400" b="1" dirty="0"/>
              <a:t>, FL 32615, </a:t>
            </a:r>
            <a:r>
              <a:rPr lang="fr-FR" sz="1400" b="1" dirty="0" smtClean="0"/>
              <a:t>USA</a:t>
            </a:r>
          </a:p>
          <a:p>
            <a:r>
              <a:rPr lang="fr-FR" sz="1400" b="1" dirty="0" smtClean="0"/>
              <a:t> </a:t>
            </a:r>
            <a:r>
              <a:rPr lang="fr-FR" sz="1400" b="1" u="sng" dirty="0">
                <a:hlinkClick r:id="rId9"/>
              </a:rPr>
              <a:t>https://www.synquestlabs.com/Home/ProductDetail?SearchText=Octafluorotetrahydrofuran</a:t>
            </a:r>
            <a:endParaRPr lang="en-GB" sz="1400" b="1" dirty="0"/>
          </a:p>
          <a:p>
            <a:r>
              <a:rPr lang="fr-FR" sz="1400" b="1" dirty="0"/>
              <a:t>[9] T. </a:t>
            </a:r>
            <a:r>
              <a:rPr lang="fr-FR" sz="1400" b="1" dirty="0" err="1"/>
              <a:t>Acconcia</a:t>
            </a:r>
            <a:r>
              <a:rPr lang="fr-FR" sz="1400" b="1" dirty="0"/>
              <a:t> et al ; </a:t>
            </a:r>
            <a:r>
              <a:rPr lang="fr-FR" sz="1400" b="1" u="sng" dirty="0" err="1">
                <a:hlinkClick r:id="rId10"/>
              </a:rPr>
              <a:t>Nucl</a:t>
            </a:r>
            <a:r>
              <a:rPr lang="fr-FR" sz="1400" b="1" u="sng" dirty="0">
                <a:hlinkClick r:id="rId10"/>
              </a:rPr>
              <a:t>. </a:t>
            </a:r>
            <a:r>
              <a:rPr lang="en-GB" sz="1400" b="1" u="sng" dirty="0" err="1">
                <a:hlinkClick r:id="rId10"/>
              </a:rPr>
              <a:t>Instr</a:t>
            </a:r>
            <a:r>
              <a:rPr lang="en-GB" sz="1400" b="1" u="sng" dirty="0">
                <a:hlinkClick r:id="rId10"/>
              </a:rPr>
              <a:t> &amp; Meth A 767 (2014) </a:t>
            </a:r>
            <a:r>
              <a:rPr lang="en-GB" sz="1400" b="1" u="sng" dirty="0" smtClean="0">
                <a:hlinkClick r:id="rId10"/>
              </a:rPr>
              <a:t>50–60</a:t>
            </a:r>
            <a:endParaRPr lang="en-GB" sz="1400" b="1" dirty="0"/>
          </a:p>
        </p:txBody>
      </p:sp>
      <p:sp>
        <p:nvSpPr>
          <p:cNvPr id="4" name="CustomShape 2"/>
          <p:cNvSpPr/>
          <p:nvPr/>
        </p:nvSpPr>
        <p:spPr>
          <a:xfrm>
            <a:off x="941492" y="6520900"/>
            <a:ext cx="7428822" cy="337100"/>
          </a:xfrm>
          <a:prstGeom prst="rect">
            <a:avLst/>
          </a:prstGeom>
          <a:noFill/>
          <a:ln>
            <a:noFill/>
          </a:ln>
        </p:spPr>
        <p:style>
          <a:lnRef idx="0">
            <a:scrgbClr r="0" g="0" b="0"/>
          </a:lnRef>
          <a:fillRef idx="0">
            <a:scrgbClr r="0" g="0" b="0"/>
          </a:fillRef>
          <a:effectRef idx="0">
            <a:scrgbClr r="0" g="0" b="0"/>
          </a:effectRef>
          <a:fontRef idx="minor"/>
        </p:style>
        <p:txBody>
          <a:bodyPr wrap="square" lIns="90000" tIns="45000" rIns="90000" bIns="45000">
            <a:spAutoFit/>
          </a:bodyPr>
          <a:lstStyle/>
          <a:p>
            <a:pPr algn="ctr"/>
            <a:r>
              <a:rPr lang="en-US" sz="1600" b="1" dirty="0" smtClean="0"/>
              <a:t>G. Hallewell: </a:t>
            </a:r>
            <a:r>
              <a:rPr lang="en-US" sz="1600" b="1" dirty="0" err="1" smtClean="0"/>
              <a:t>GasRad</a:t>
            </a:r>
            <a:r>
              <a:rPr lang="en-US" sz="1600" b="1" dirty="0" smtClean="0"/>
              <a:t> GWP: ECFA</a:t>
            </a:r>
            <a:r>
              <a:rPr lang="en-US" sz="1600" b="1" dirty="0"/>
              <a:t> </a:t>
            </a:r>
            <a:r>
              <a:rPr lang="en-US" sz="1600" b="1" dirty="0" smtClean="0"/>
              <a:t>TF-4 Meeting May16-17</a:t>
            </a:r>
            <a:r>
              <a:rPr lang="en-US" sz="1600" b="1" baseline="30000" dirty="0" smtClean="0"/>
              <a:t>th</a:t>
            </a:r>
            <a:r>
              <a:rPr lang="en-US" sz="1600" b="1" dirty="0" smtClean="0"/>
              <a:t> 2023</a:t>
            </a:r>
            <a:endParaRPr lang="en-US" sz="1600" b="1" dirty="0"/>
          </a:p>
        </p:txBody>
      </p:sp>
      <p:sp>
        <p:nvSpPr>
          <p:cNvPr id="2" name="Espace réservé du pied de page 1"/>
          <p:cNvSpPr>
            <a:spLocks noGrp="1"/>
          </p:cNvSpPr>
          <p:nvPr>
            <p:ph type="ftr" idx="11"/>
          </p:nvPr>
        </p:nvSpPr>
        <p:spPr/>
        <p:txBody>
          <a:bodyPr/>
          <a:lstStyle/>
          <a:p>
            <a:endParaRPr lang="en-GB" sz="2400" b="0" strike="noStrike" spc="-1">
              <a:latin typeface="Times New Roman"/>
            </a:endParaRPr>
          </a:p>
        </p:txBody>
      </p:sp>
      <p:sp>
        <p:nvSpPr>
          <p:cNvPr id="3" name="Espace réservé du numéro de diapositive 2"/>
          <p:cNvSpPr>
            <a:spLocks noGrp="1"/>
          </p:cNvSpPr>
          <p:nvPr>
            <p:ph type="sldNum" idx="12"/>
          </p:nvPr>
        </p:nvSpPr>
        <p:spPr/>
        <p:txBody>
          <a:bodyPr/>
          <a:lstStyle/>
          <a:p>
            <a:pPr>
              <a:lnSpc>
                <a:spcPct val="100000"/>
              </a:lnSpc>
            </a:pPr>
            <a:fld id="{444B57E9-381B-49B4-AF00-88136E0A515C}" type="slidenum">
              <a:rPr lang="en-GB" sz="1800" b="0" strike="noStrike" spc="-1" smtClean="0">
                <a:solidFill>
                  <a:srgbClr val="000000"/>
                </a:solidFill>
                <a:latin typeface="Arial"/>
                <a:ea typeface="DejaVu Sans"/>
              </a:rPr>
              <a:t>40</a:t>
            </a:fld>
            <a:endParaRPr lang="en-GB" sz="1800" b="0" strike="noStrike" spc="-1">
              <a:latin typeface="Times New Roman"/>
            </a:endParaRPr>
          </a:p>
        </p:txBody>
      </p:sp>
    </p:spTree>
    <p:extLst>
      <p:ext uri="{BB962C8B-B14F-4D97-AF65-F5344CB8AC3E}">
        <p14:creationId xmlns:p14="http://schemas.microsoft.com/office/powerpoint/2010/main" val="2697796347"/>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ZoneTexte 8"/>
          <p:cNvSpPr txBox="1"/>
          <p:nvPr/>
        </p:nvSpPr>
        <p:spPr>
          <a:xfrm>
            <a:off x="214778" y="163210"/>
            <a:ext cx="9079217" cy="6401753"/>
          </a:xfrm>
          <a:prstGeom prst="rect">
            <a:avLst/>
          </a:prstGeom>
          <a:noFill/>
        </p:spPr>
        <p:txBody>
          <a:bodyPr wrap="none" rtlCol="0">
            <a:spAutoFit/>
          </a:bodyPr>
          <a:lstStyle/>
          <a:p>
            <a:r>
              <a:rPr lang="en-GB" b="1" dirty="0" smtClean="0"/>
              <a:t>References (cont. 1</a:t>
            </a:r>
            <a:r>
              <a:rPr lang="en-GB" b="1" dirty="0" smtClean="0"/>
              <a:t>)</a:t>
            </a:r>
            <a:endParaRPr lang="en-GB" dirty="0"/>
          </a:p>
          <a:p>
            <a:r>
              <a:rPr lang="en-GB" sz="1400" b="1" dirty="0" smtClean="0"/>
              <a:t>[</a:t>
            </a:r>
            <a:r>
              <a:rPr lang="en-GB" sz="1400" b="1" dirty="0"/>
              <a:t>10] Abundances, emissions, and loss processes of the long-lived and potent greenhouse gas </a:t>
            </a:r>
            <a:endParaRPr lang="en-GB" sz="1400" b="1" dirty="0" smtClean="0"/>
          </a:p>
          <a:p>
            <a:r>
              <a:rPr lang="en-GB" sz="1400" b="1" dirty="0" err="1" smtClean="0"/>
              <a:t>octafluorooxolane</a:t>
            </a:r>
            <a:r>
              <a:rPr lang="en-GB" sz="1400" b="1" dirty="0" smtClean="0"/>
              <a:t> </a:t>
            </a:r>
            <a:r>
              <a:rPr lang="en-GB" sz="1400" b="1" dirty="0"/>
              <a:t>(</a:t>
            </a:r>
            <a:r>
              <a:rPr lang="en-GB" sz="1400" b="1" dirty="0" err="1"/>
              <a:t>octafluorotetrahydrofuran</a:t>
            </a:r>
            <a:r>
              <a:rPr lang="en-GB" sz="1400" b="1" dirty="0"/>
              <a:t>, c-C4F8O) in the atmosphere</a:t>
            </a:r>
            <a:r>
              <a:rPr lang="en-GB" sz="1400" b="1" dirty="0" smtClean="0"/>
              <a:t>;</a:t>
            </a:r>
          </a:p>
          <a:p>
            <a:r>
              <a:rPr lang="en-GB" sz="1400" b="1" dirty="0" smtClean="0"/>
              <a:t> </a:t>
            </a:r>
            <a:r>
              <a:rPr lang="en-GB" sz="1400" b="1" dirty="0"/>
              <a:t>M. Vollmer et al ; </a:t>
            </a:r>
            <a:r>
              <a:rPr lang="en-GB" sz="1400" b="1" u="sng" dirty="0">
                <a:hlinkClick r:id="rId2"/>
              </a:rPr>
              <a:t>Atmos. Chem. Phys., 19, 3481–3492, 2019</a:t>
            </a:r>
            <a:r>
              <a:rPr lang="en-GB" sz="1400" b="1" dirty="0"/>
              <a:t> </a:t>
            </a:r>
          </a:p>
          <a:p>
            <a:r>
              <a:rPr lang="en-GB" sz="1400" b="1" dirty="0"/>
              <a:t>[11]</a:t>
            </a:r>
            <a:r>
              <a:rPr lang="en-US" sz="1400" b="1" dirty="0"/>
              <a:t> 3M </a:t>
            </a:r>
            <a:r>
              <a:rPr lang="en-US" sz="1400" b="1" dirty="0" err="1"/>
              <a:t>Novec</a:t>
            </a:r>
            <a:r>
              <a:rPr lang="en-US" sz="1400" b="1" dirty="0"/>
              <a:t>® range of fluorinated fluids;  </a:t>
            </a:r>
            <a:r>
              <a:rPr lang="en-US" sz="1400" b="1" u="sng" dirty="0">
                <a:hlinkClick r:id="rId3"/>
              </a:rPr>
              <a:t>https://www.3m.com/3M/en_US/p/c/b/novec/?Ntt=novec</a:t>
            </a:r>
            <a:endParaRPr lang="en-GB" sz="1400" b="1" dirty="0"/>
          </a:p>
          <a:p>
            <a:r>
              <a:rPr lang="en-GB" sz="1400" b="1" dirty="0"/>
              <a:t>[12] 3M </a:t>
            </a:r>
            <a:r>
              <a:rPr lang="en-GB" sz="1400" b="1" dirty="0" err="1"/>
              <a:t>Novec</a:t>
            </a:r>
            <a:r>
              <a:rPr lang="en-GB" sz="1400" b="1" dirty="0"/>
              <a:t> 649/1230 fluid (C</a:t>
            </a:r>
            <a:r>
              <a:rPr lang="en-GB" sz="1400" b="1" baseline="-25000" dirty="0"/>
              <a:t>6</a:t>
            </a:r>
            <a:r>
              <a:rPr lang="en-GB" sz="1400" b="1" dirty="0"/>
              <a:t>F</a:t>
            </a:r>
            <a:r>
              <a:rPr lang="en-GB" sz="1400" b="1" baseline="-25000" dirty="0"/>
              <a:t>12</a:t>
            </a:r>
            <a:r>
              <a:rPr lang="en-GB" sz="1400" b="1" dirty="0"/>
              <a:t>O);	 </a:t>
            </a:r>
            <a:endParaRPr lang="en-GB" sz="1400" b="1" dirty="0" smtClean="0"/>
          </a:p>
          <a:p>
            <a:r>
              <a:rPr lang="en-GB" sz="1400" b="1" u="sng" dirty="0" smtClean="0">
                <a:hlinkClick r:id="rId4"/>
              </a:rPr>
              <a:t>https</a:t>
            </a:r>
            <a:r>
              <a:rPr lang="en-GB" sz="1400" b="1" u="sng" dirty="0">
                <a:hlinkClick r:id="rId4"/>
              </a:rPr>
              <a:t>://multimedia.3m.com/mws/media/569865O/3m-novec-engineered-fluid-649.pdf</a:t>
            </a:r>
            <a:r>
              <a:rPr lang="en-GB" sz="1400" b="1" dirty="0"/>
              <a:t>,</a:t>
            </a:r>
          </a:p>
          <a:p>
            <a:r>
              <a:rPr lang="en-GB" sz="1400" b="1" u="sng" dirty="0">
                <a:hlinkClick r:id="rId5"/>
              </a:rPr>
              <a:t>https://multimedia.3m.com/mws/media/124688O/3m-novec-1230-fire-protection-fluid.pdf</a:t>
            </a:r>
            <a:r>
              <a:rPr lang="en-GB" sz="1400" b="1" dirty="0"/>
              <a:t>]</a:t>
            </a:r>
          </a:p>
          <a:p>
            <a:r>
              <a:rPr lang="en-GB" sz="1400" b="1" dirty="0"/>
              <a:t>[13] 3M </a:t>
            </a:r>
            <a:r>
              <a:rPr lang="en-GB" sz="1400" b="1" dirty="0" err="1"/>
              <a:t>Novec</a:t>
            </a:r>
            <a:r>
              <a:rPr lang="en-GB" sz="1400" b="1" dirty="0"/>
              <a:t> 5110 fluid (C</a:t>
            </a:r>
            <a:r>
              <a:rPr lang="en-GB" sz="1400" b="1" baseline="-25000" dirty="0"/>
              <a:t>5</a:t>
            </a:r>
            <a:r>
              <a:rPr lang="en-GB" sz="1400" b="1" dirty="0"/>
              <a:t>F</a:t>
            </a:r>
            <a:r>
              <a:rPr lang="en-GB" sz="1400" b="1" baseline="-25000" dirty="0"/>
              <a:t>10</a:t>
            </a:r>
            <a:r>
              <a:rPr lang="en-GB" sz="1400" b="1" dirty="0"/>
              <a:t>O);  </a:t>
            </a:r>
            <a:endParaRPr lang="en-GB" sz="1400" b="1" dirty="0" smtClean="0"/>
          </a:p>
          <a:p>
            <a:r>
              <a:rPr lang="en-GB" sz="1400" b="1" u="sng" dirty="0" smtClean="0">
                <a:hlinkClick r:id="rId6"/>
              </a:rPr>
              <a:t>https</a:t>
            </a:r>
            <a:r>
              <a:rPr lang="en-GB" sz="1400" b="1" u="sng" dirty="0">
                <a:hlinkClick r:id="rId6"/>
              </a:rPr>
              <a:t>://multimedia.3m.com/mws/media/1132123O/3m-novec-5110-insulating-gas.pdf </a:t>
            </a:r>
            <a:r>
              <a:rPr lang="en-GB" sz="1400" b="1" dirty="0"/>
              <a:t> </a:t>
            </a:r>
          </a:p>
          <a:p>
            <a:r>
              <a:rPr lang="en-GB" sz="1400" b="1" dirty="0"/>
              <a:t>[14] </a:t>
            </a:r>
            <a:r>
              <a:rPr lang="en-US" sz="1400" b="1" dirty="0"/>
              <a:t>CERN report EN-CV 22/12/2017, </a:t>
            </a:r>
            <a:r>
              <a:rPr lang="en-GB" sz="1400" b="1" dirty="0"/>
              <a:t>EDMS 1751219 2017-334 rev 1.0: </a:t>
            </a:r>
            <a:r>
              <a:rPr lang="en-GB" sz="1400" b="1" dirty="0" smtClean="0"/>
              <a:t>T</a:t>
            </a:r>
          </a:p>
          <a:p>
            <a:r>
              <a:rPr lang="en-GB" sz="1400" b="1" dirty="0" err="1" smtClean="0"/>
              <a:t>echnical</a:t>
            </a:r>
            <a:r>
              <a:rPr lang="en-GB" sz="1400" b="1" dirty="0" smtClean="0"/>
              <a:t> </a:t>
            </a:r>
            <a:r>
              <a:rPr lang="en-GB" sz="1400" b="1" dirty="0"/>
              <a:t>Note NOVEC Fluids Qualification Report: Report on the study executed for the qualification </a:t>
            </a:r>
            <a:endParaRPr lang="en-GB" sz="1400" b="1" dirty="0" smtClean="0"/>
          </a:p>
          <a:p>
            <a:r>
              <a:rPr lang="en-GB" sz="1400" b="1" dirty="0" smtClean="0"/>
              <a:t>of </a:t>
            </a:r>
            <a:r>
              <a:rPr lang="en-GB" sz="1400" b="1" dirty="0"/>
              <a:t>the NOVEC Fluid for Detector Cooling applications. </a:t>
            </a:r>
          </a:p>
          <a:p>
            <a:r>
              <a:rPr lang="en-GB" sz="1400" b="1" dirty="0"/>
              <a:t>[15] </a:t>
            </a:r>
            <a:r>
              <a:rPr lang="en-GB" sz="1400" b="1" u="sng" dirty="0">
                <a:hlinkClick r:id="rId7"/>
              </a:rPr>
              <a:t>Understanding the stability and environmental characteristics of a sustainable Halon alternative.</a:t>
            </a:r>
            <a:endParaRPr lang="en-GB" sz="1400" b="1" dirty="0"/>
          </a:p>
          <a:p>
            <a:r>
              <a:rPr lang="en-GB" sz="1400" b="1" dirty="0"/>
              <a:t> J. Owens, 3M Performance Materials 3M </a:t>
            </a:r>
            <a:r>
              <a:rPr lang="en-GB" sz="1400" b="1" dirty="0" err="1"/>
              <a:t>Center</a:t>
            </a:r>
            <a:r>
              <a:rPr lang="en-GB" sz="1400" b="1" dirty="0"/>
              <a:t>, St. Paul, MN 55144</a:t>
            </a:r>
          </a:p>
          <a:p>
            <a:r>
              <a:rPr lang="en-GB" sz="1400" b="1" dirty="0"/>
              <a:t>[16] CERN Mini-workshop on gas transport parameters for present and future generation of </a:t>
            </a:r>
            <a:endParaRPr lang="en-GB" sz="1400" b="1" dirty="0" smtClean="0"/>
          </a:p>
          <a:p>
            <a:r>
              <a:rPr lang="en-GB" sz="1400" b="1" dirty="0" smtClean="0"/>
              <a:t>experiments 20/04/2021;S</a:t>
            </a:r>
            <a:r>
              <a:rPr lang="en-GB" sz="1400" b="1" dirty="0"/>
              <a:t>. </a:t>
            </a:r>
            <a:r>
              <a:rPr lang="en-GB" sz="1400" b="1" dirty="0" err="1"/>
              <a:t>Easo</a:t>
            </a:r>
            <a:r>
              <a:rPr lang="en-GB" sz="1400" b="1" dirty="0"/>
              <a:t>; </a:t>
            </a:r>
            <a:r>
              <a:rPr lang="en-GB" sz="1400" b="1" dirty="0" err="1"/>
              <a:t>LHCb</a:t>
            </a:r>
            <a:r>
              <a:rPr lang="en-GB" sz="1400" b="1" dirty="0"/>
              <a:t>-RICH detectors and their gas radiators</a:t>
            </a:r>
          </a:p>
          <a:p>
            <a:r>
              <a:rPr lang="en-GB" sz="1400" b="1" u="sng" dirty="0">
                <a:hlinkClick r:id="rId8"/>
              </a:rPr>
              <a:t>https://indico.cern.ch/event/1022051/contributions/4333562/attachments/2231064/3780374</a:t>
            </a:r>
            <a:r>
              <a:rPr lang="en-GB" sz="1400" b="1" u="sng" dirty="0" smtClean="0">
                <a:hlinkClick r:id="rId8"/>
              </a:rPr>
              <a:t>/</a:t>
            </a:r>
          </a:p>
          <a:p>
            <a:r>
              <a:rPr lang="en-GB" sz="1400" b="1" u="sng" dirty="0" smtClean="0">
                <a:hlinkClick r:id="rId8"/>
              </a:rPr>
              <a:t>LHCb-RICH-Current-GasRadiators-April-2021.pdf</a:t>
            </a:r>
            <a:r>
              <a:rPr lang="en-GB" sz="1400" b="1" dirty="0"/>
              <a:t>, </a:t>
            </a:r>
          </a:p>
          <a:p>
            <a:r>
              <a:rPr lang="en-GB" sz="1400" b="1" dirty="0"/>
              <a:t>Options for alternate radiators in </a:t>
            </a:r>
            <a:r>
              <a:rPr lang="en-GB" sz="1400" b="1" dirty="0" err="1"/>
              <a:t>LHCb</a:t>
            </a:r>
            <a:r>
              <a:rPr lang="en-GB" sz="1400" b="1" dirty="0"/>
              <a:t>-RICH system (including calculations by O. </a:t>
            </a:r>
            <a:r>
              <a:rPr lang="en-GB" sz="1400" b="1" dirty="0" err="1"/>
              <a:t>Ullaland</a:t>
            </a:r>
            <a:r>
              <a:rPr lang="en-GB" sz="1400" b="1" dirty="0"/>
              <a:t>); S. </a:t>
            </a:r>
            <a:r>
              <a:rPr lang="en-GB" sz="1400" b="1" dirty="0" err="1"/>
              <a:t>Easo</a:t>
            </a:r>
            <a:r>
              <a:rPr lang="en-GB" sz="1400" b="1" dirty="0"/>
              <a:t>,</a:t>
            </a:r>
          </a:p>
          <a:p>
            <a:r>
              <a:rPr lang="en-GB" sz="1400" b="1" u="sng" dirty="0">
                <a:hlinkClick r:id="rId9"/>
              </a:rPr>
              <a:t>https://indico.cern.ch/event/1022051/contributions/4319538/attachments/2231436/3781060</a:t>
            </a:r>
            <a:r>
              <a:rPr lang="en-GB" sz="1400" b="1" u="sng" dirty="0" smtClean="0">
                <a:hlinkClick r:id="rId9"/>
              </a:rPr>
              <a:t>/</a:t>
            </a:r>
          </a:p>
          <a:p>
            <a:r>
              <a:rPr lang="en-GB" sz="1400" b="1" u="sng" dirty="0" smtClean="0">
                <a:hlinkClick r:id="rId9"/>
              </a:rPr>
              <a:t>LHCb-RICH-Future-Radiators.pdf</a:t>
            </a:r>
            <a:endParaRPr lang="en-GB" sz="1400" b="1" dirty="0"/>
          </a:p>
          <a:p>
            <a:r>
              <a:rPr lang="en-GB" sz="1400" b="1" dirty="0"/>
              <a:t>[17]  </a:t>
            </a:r>
            <a:r>
              <a:rPr lang="en-GB" sz="1400" b="1" dirty="0" err="1"/>
              <a:t>S.Easo</a:t>
            </a:r>
            <a:r>
              <a:rPr lang="en-GB" sz="1400" b="1" dirty="0"/>
              <a:t>;</a:t>
            </a:r>
            <a:r>
              <a:rPr lang="en-GB" sz="1400" b="1" u="sng" dirty="0">
                <a:hlinkClick r:id="rId10"/>
              </a:rPr>
              <a:t> </a:t>
            </a:r>
            <a:r>
              <a:rPr lang="en-GB" sz="1400" b="1" u="sng" dirty="0" err="1">
                <a:hlinkClick r:id="rId10"/>
              </a:rPr>
              <a:t>Nucl.Inst</a:t>
            </a:r>
            <a:r>
              <a:rPr lang="en-GB" sz="1400" b="1" u="sng" dirty="0">
                <a:hlinkClick r:id="rId10"/>
              </a:rPr>
              <a:t>.&amp; Meth. A 876 (2017) 168-173</a:t>
            </a:r>
            <a:endParaRPr lang="en-GB" sz="1400" b="1" dirty="0"/>
          </a:p>
          <a:p>
            <a:r>
              <a:rPr lang="en-US" sz="1400" b="1" dirty="0"/>
              <a:t>[18] </a:t>
            </a:r>
            <a:r>
              <a:rPr lang="en-GB" sz="1400" b="1" dirty="0"/>
              <a:t>E. Lemmon, M. Huber, &amp; M. </a:t>
            </a:r>
            <a:r>
              <a:rPr lang="en-GB" sz="1400" b="1" dirty="0" err="1"/>
              <a:t>McLinden</a:t>
            </a:r>
            <a:r>
              <a:rPr lang="en-GB" sz="1400" b="1" dirty="0"/>
              <a:t>; REFPROP Standard reference database 23, version 9.0 (2010)</a:t>
            </a:r>
          </a:p>
          <a:p>
            <a:r>
              <a:rPr lang="en-GB" sz="1400" b="1" dirty="0"/>
              <a:t>U.S. National Institute of Standards &amp; Technology.</a:t>
            </a:r>
          </a:p>
          <a:p>
            <a:r>
              <a:rPr lang="en-GB" sz="1400" b="1" dirty="0"/>
              <a:t>[19] E. </a:t>
            </a:r>
            <a:r>
              <a:rPr lang="en-GB" sz="1400" b="1" dirty="0" err="1"/>
              <a:t>Nappi</a:t>
            </a:r>
            <a:r>
              <a:rPr lang="en-GB" sz="1400" b="1" dirty="0"/>
              <a:t> &amp;</a:t>
            </a:r>
            <a:r>
              <a:rPr lang="en-GB" sz="1400" b="1" dirty="0" smtClean="0"/>
              <a:t> </a:t>
            </a:r>
            <a:r>
              <a:rPr lang="en-GB" sz="1400" b="1" dirty="0"/>
              <a:t>J. </a:t>
            </a:r>
            <a:r>
              <a:rPr lang="en-GB" sz="1400" b="1" dirty="0" err="1"/>
              <a:t>Seguinot</a:t>
            </a:r>
            <a:r>
              <a:rPr lang="en-GB" sz="1400" b="1" dirty="0"/>
              <a:t> </a:t>
            </a:r>
            <a:r>
              <a:rPr lang="en-GB" sz="1400" b="1" u="sng" dirty="0" err="1">
                <a:hlinkClick r:id="rId11"/>
              </a:rPr>
              <a:t>Rivista</a:t>
            </a:r>
            <a:r>
              <a:rPr lang="en-GB" sz="1400" b="1" u="sng" dirty="0">
                <a:hlinkClick r:id="rId11"/>
              </a:rPr>
              <a:t> del </a:t>
            </a:r>
            <a:r>
              <a:rPr lang="en-GB" sz="1400" b="1" u="sng" dirty="0" err="1">
                <a:hlinkClick r:id="rId11"/>
              </a:rPr>
              <a:t>Nuovo</a:t>
            </a:r>
            <a:r>
              <a:rPr lang="en-GB" sz="1400" b="1" u="sng" dirty="0">
                <a:hlinkClick r:id="rId11"/>
              </a:rPr>
              <a:t> </a:t>
            </a:r>
            <a:r>
              <a:rPr lang="en-GB" sz="1400" b="1" u="sng" dirty="0" err="1">
                <a:hlinkClick r:id="rId11"/>
              </a:rPr>
              <a:t>Cimento</a:t>
            </a:r>
            <a:r>
              <a:rPr lang="en-GB" sz="1400" b="1" u="sng" dirty="0">
                <a:hlinkClick r:id="rId11"/>
              </a:rPr>
              <a:t> Vol. 28, N. 8-9 2005 DOI 10.1393/</a:t>
            </a:r>
            <a:r>
              <a:rPr lang="en-GB" sz="1400" b="1" u="sng" dirty="0" err="1">
                <a:hlinkClick r:id="rId11"/>
              </a:rPr>
              <a:t>ncr</a:t>
            </a:r>
            <a:r>
              <a:rPr lang="en-GB" sz="1400" b="1" u="sng" dirty="0">
                <a:hlinkClick r:id="rId11"/>
              </a:rPr>
              <a:t>/i2006-10004-6</a:t>
            </a:r>
            <a:r>
              <a:rPr lang="en-GB" sz="1400" b="1" dirty="0"/>
              <a:t> </a:t>
            </a:r>
          </a:p>
          <a:p>
            <a:r>
              <a:rPr lang="fr-FR" sz="1400" b="1" dirty="0"/>
              <a:t>[20] K. Abe et al. ; IEEE Trans. </a:t>
            </a:r>
            <a:r>
              <a:rPr lang="en-US" sz="1400" b="1" dirty="0" err="1"/>
              <a:t>Nucl</a:t>
            </a:r>
            <a:r>
              <a:rPr lang="en-US" sz="1400" b="1" dirty="0"/>
              <a:t>. Sci. 45 (1998) 648 SLAC-PUB-7705 DOI: </a:t>
            </a:r>
            <a:r>
              <a:rPr lang="en-US" sz="1400" b="1" dirty="0" smtClean="0"/>
              <a:t>10.1109/23.6826</a:t>
            </a:r>
            <a:r>
              <a:rPr lang="en-US" sz="1400" b="1" u="sng" dirty="0"/>
              <a:t/>
            </a:r>
            <a:br>
              <a:rPr lang="en-US" sz="1400" b="1" u="sng" dirty="0"/>
            </a:br>
            <a:r>
              <a:rPr lang="en-US" sz="1400" b="1" u="sng" dirty="0">
                <a:hlinkClick r:id="rId12"/>
              </a:rPr>
              <a:t>[21]</a:t>
            </a:r>
            <a:r>
              <a:rPr lang="en-US" sz="1400" b="1" dirty="0">
                <a:hlinkClick r:id="rId12"/>
              </a:rPr>
              <a:t> </a:t>
            </a:r>
            <a:r>
              <a:rPr lang="en-US" sz="1400" b="1" u="sng" dirty="0">
                <a:hlinkClick r:id="rId12"/>
              </a:rPr>
              <a:t>G. Hallewell et al; </a:t>
            </a:r>
            <a:r>
              <a:rPr lang="en-US" sz="1400" b="1" u="sng" dirty="0" err="1">
                <a:hlinkClick r:id="rId12"/>
              </a:rPr>
              <a:t>Nucl</a:t>
            </a:r>
            <a:r>
              <a:rPr lang="en-US" sz="1400" b="1" u="sng" dirty="0">
                <a:hlinkClick r:id="rId12"/>
              </a:rPr>
              <a:t>. Instr. &amp; Meth A264 (1988) 219-234</a:t>
            </a:r>
            <a:endParaRPr lang="en-GB" sz="1400" b="1" dirty="0"/>
          </a:p>
          <a:p>
            <a:r>
              <a:rPr lang="en-GB" sz="1400" b="1" dirty="0"/>
              <a:t>[22] G. Hallewell; </a:t>
            </a:r>
            <a:r>
              <a:rPr lang="en-GB" sz="1400" b="1" u="sng" dirty="0" err="1">
                <a:hlinkClick r:id="rId13"/>
              </a:rPr>
              <a:t>Nucl</a:t>
            </a:r>
            <a:r>
              <a:rPr lang="en-GB" sz="1400" b="1" u="sng" dirty="0">
                <a:hlinkClick r:id="rId13"/>
              </a:rPr>
              <a:t>. </a:t>
            </a:r>
            <a:r>
              <a:rPr lang="en-GB" sz="1400" b="1" u="sng" dirty="0" err="1">
                <a:hlinkClick r:id="rId13"/>
              </a:rPr>
              <a:t>Instr</a:t>
            </a:r>
            <a:r>
              <a:rPr lang="en-GB" sz="1400" b="1" u="sng" dirty="0">
                <a:hlinkClick r:id="rId13"/>
              </a:rPr>
              <a:t> &amp; Meth A 876, (2017) </a:t>
            </a:r>
            <a:r>
              <a:rPr lang="en-GB" sz="1400" b="1" u="sng" dirty="0" smtClean="0">
                <a:hlinkClick r:id="rId13"/>
              </a:rPr>
              <a:t>50-53</a:t>
            </a:r>
            <a:endParaRPr lang="en-GB" sz="1400" b="1" u="sng" dirty="0" smtClean="0"/>
          </a:p>
        </p:txBody>
      </p:sp>
      <p:sp>
        <p:nvSpPr>
          <p:cNvPr id="4" name="CustomShape 2"/>
          <p:cNvSpPr/>
          <p:nvPr/>
        </p:nvSpPr>
        <p:spPr>
          <a:xfrm>
            <a:off x="941492" y="6520900"/>
            <a:ext cx="7428822" cy="337100"/>
          </a:xfrm>
          <a:prstGeom prst="rect">
            <a:avLst/>
          </a:prstGeom>
          <a:noFill/>
          <a:ln>
            <a:noFill/>
          </a:ln>
        </p:spPr>
        <p:style>
          <a:lnRef idx="0">
            <a:scrgbClr r="0" g="0" b="0"/>
          </a:lnRef>
          <a:fillRef idx="0">
            <a:scrgbClr r="0" g="0" b="0"/>
          </a:fillRef>
          <a:effectRef idx="0">
            <a:scrgbClr r="0" g="0" b="0"/>
          </a:effectRef>
          <a:fontRef idx="minor"/>
        </p:style>
        <p:txBody>
          <a:bodyPr wrap="square" lIns="90000" tIns="45000" rIns="90000" bIns="45000">
            <a:spAutoFit/>
          </a:bodyPr>
          <a:lstStyle/>
          <a:p>
            <a:pPr algn="ctr"/>
            <a:r>
              <a:rPr lang="en-US" sz="1600" b="1" dirty="0" smtClean="0"/>
              <a:t>G. Hallewell: </a:t>
            </a:r>
            <a:r>
              <a:rPr lang="en-US" sz="1600" b="1" dirty="0" err="1" smtClean="0"/>
              <a:t>GasRad</a:t>
            </a:r>
            <a:r>
              <a:rPr lang="en-US" sz="1600" b="1" dirty="0" smtClean="0"/>
              <a:t> GWP: ECFA</a:t>
            </a:r>
            <a:r>
              <a:rPr lang="en-US" sz="1600" b="1" dirty="0"/>
              <a:t> </a:t>
            </a:r>
            <a:r>
              <a:rPr lang="en-US" sz="1600" b="1" dirty="0" smtClean="0"/>
              <a:t>TF-4 Meeting May16-17</a:t>
            </a:r>
            <a:r>
              <a:rPr lang="en-US" sz="1600" b="1" baseline="30000" dirty="0" smtClean="0"/>
              <a:t>th</a:t>
            </a:r>
            <a:r>
              <a:rPr lang="en-US" sz="1600" b="1" dirty="0" smtClean="0"/>
              <a:t> 2023</a:t>
            </a:r>
            <a:endParaRPr lang="en-US" sz="1600" b="1" dirty="0"/>
          </a:p>
        </p:txBody>
      </p:sp>
      <p:sp>
        <p:nvSpPr>
          <p:cNvPr id="2" name="Espace réservé du pied de page 1"/>
          <p:cNvSpPr>
            <a:spLocks noGrp="1"/>
          </p:cNvSpPr>
          <p:nvPr>
            <p:ph type="ftr" idx="11"/>
          </p:nvPr>
        </p:nvSpPr>
        <p:spPr/>
        <p:txBody>
          <a:bodyPr/>
          <a:lstStyle/>
          <a:p>
            <a:endParaRPr lang="en-GB" sz="2400" b="0" strike="noStrike" spc="-1">
              <a:latin typeface="Times New Roman"/>
            </a:endParaRPr>
          </a:p>
        </p:txBody>
      </p:sp>
      <p:sp>
        <p:nvSpPr>
          <p:cNvPr id="3" name="Espace réservé du numéro de diapositive 2"/>
          <p:cNvSpPr>
            <a:spLocks noGrp="1"/>
          </p:cNvSpPr>
          <p:nvPr>
            <p:ph type="sldNum" idx="12"/>
          </p:nvPr>
        </p:nvSpPr>
        <p:spPr/>
        <p:txBody>
          <a:bodyPr/>
          <a:lstStyle/>
          <a:p>
            <a:pPr>
              <a:lnSpc>
                <a:spcPct val="100000"/>
              </a:lnSpc>
            </a:pPr>
            <a:fld id="{444B57E9-381B-49B4-AF00-88136E0A515C}" type="slidenum">
              <a:rPr lang="en-GB" sz="1800" b="0" strike="noStrike" spc="-1" smtClean="0">
                <a:solidFill>
                  <a:srgbClr val="000000"/>
                </a:solidFill>
                <a:latin typeface="Arial"/>
                <a:ea typeface="DejaVu Sans"/>
              </a:rPr>
              <a:t>41</a:t>
            </a:fld>
            <a:endParaRPr lang="en-GB" sz="1800" b="0" strike="noStrike" spc="-1">
              <a:latin typeface="Times New Roman"/>
            </a:endParaRPr>
          </a:p>
        </p:txBody>
      </p:sp>
    </p:spTree>
    <p:extLst>
      <p:ext uri="{BB962C8B-B14F-4D97-AF65-F5344CB8AC3E}">
        <p14:creationId xmlns:p14="http://schemas.microsoft.com/office/powerpoint/2010/main" val="1887809748"/>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ZoneTexte 8"/>
          <p:cNvSpPr txBox="1"/>
          <p:nvPr/>
        </p:nvSpPr>
        <p:spPr>
          <a:xfrm>
            <a:off x="182880" y="205740"/>
            <a:ext cx="8958991" cy="4955203"/>
          </a:xfrm>
          <a:prstGeom prst="rect">
            <a:avLst/>
          </a:prstGeom>
          <a:noFill/>
        </p:spPr>
        <p:txBody>
          <a:bodyPr wrap="none" rtlCol="0">
            <a:spAutoFit/>
          </a:bodyPr>
          <a:lstStyle/>
          <a:p>
            <a:r>
              <a:rPr lang="en-GB" b="1" dirty="0" smtClean="0"/>
              <a:t>References (cont. 2)</a:t>
            </a:r>
            <a:endParaRPr lang="en-GB" b="1" dirty="0"/>
          </a:p>
          <a:p>
            <a:r>
              <a:rPr lang="en-GB" dirty="0"/>
              <a:t> </a:t>
            </a:r>
          </a:p>
          <a:p>
            <a:r>
              <a:rPr lang="en-GB" sz="1400" b="1" dirty="0" smtClean="0"/>
              <a:t>[</a:t>
            </a:r>
            <a:r>
              <a:rPr lang="en-GB" sz="1400" b="1" dirty="0"/>
              <a:t>23] G. Hallewell et al; </a:t>
            </a:r>
            <a:r>
              <a:rPr lang="en-GB" sz="1400" b="1" u="sng" dirty="0">
                <a:hlinkClick r:id="rId2"/>
              </a:rPr>
              <a:t>MDPI Instruments (2021) 5(1), 6</a:t>
            </a:r>
            <a:r>
              <a:rPr lang="en-GB" sz="1400" b="1" dirty="0"/>
              <a:t>;  </a:t>
            </a:r>
          </a:p>
          <a:p>
            <a:r>
              <a:rPr lang="en-GB" sz="1400" b="1" dirty="0"/>
              <a:t>[24] P. Stassi et al; Ultrasonic Gas mixture analysis system in the Forward RICH of DELPHI, </a:t>
            </a:r>
            <a:endParaRPr lang="en-GB" sz="1400" b="1" dirty="0" smtClean="0"/>
          </a:p>
          <a:p>
            <a:r>
              <a:rPr lang="en-GB" sz="1400" b="1" dirty="0" smtClean="0"/>
              <a:t>DELPHI  </a:t>
            </a:r>
            <a:r>
              <a:rPr lang="en-GB" sz="1400" b="1" dirty="0"/>
              <a:t>Internal Note 95-124 RICH73, 25 July 1995</a:t>
            </a:r>
          </a:p>
          <a:p>
            <a:r>
              <a:rPr lang="en-GB" sz="1400" b="1" dirty="0"/>
              <a:t>[25] M.</a:t>
            </a:r>
            <a:r>
              <a:rPr lang="en-US" sz="1400" b="1" u="sng" dirty="0" err="1"/>
              <a:t>Sannino</a:t>
            </a:r>
            <a:r>
              <a:rPr lang="en-US" sz="1400" b="1" u="sng" dirty="0"/>
              <a:t>; </a:t>
            </a:r>
            <a:r>
              <a:rPr lang="en-GB" sz="1400" b="1" u="sng" dirty="0" err="1">
                <a:hlinkClick r:id="rId3"/>
              </a:rPr>
              <a:t>Nucl</a:t>
            </a:r>
            <a:r>
              <a:rPr lang="en-GB" sz="1400" b="1" u="sng" dirty="0">
                <a:hlinkClick r:id="rId3"/>
              </a:rPr>
              <a:t>. Instr. and Methods in Physics Research A 595 (2008) 208–211</a:t>
            </a:r>
            <a:endParaRPr lang="en-GB" sz="1400" b="1" dirty="0"/>
          </a:p>
          <a:p>
            <a:r>
              <a:rPr lang="en-GB" sz="1400" b="1" dirty="0"/>
              <a:t>[26] Monitoring, Alignment and Control of the RICH Detectors; C. </a:t>
            </a:r>
            <a:r>
              <a:rPr lang="en-GB" sz="1400" b="1" dirty="0" err="1"/>
              <a:t>D'Ambrosio</a:t>
            </a:r>
            <a:r>
              <a:rPr lang="en-GB" sz="1400" b="1" dirty="0"/>
              <a:t>  et al</a:t>
            </a:r>
            <a:r>
              <a:rPr lang="en-GB" sz="1400" b="1" dirty="0" smtClean="0"/>
              <a:t>;</a:t>
            </a:r>
            <a:r>
              <a:rPr lang="en-GB" sz="1400" b="1" dirty="0"/>
              <a:t/>
            </a:r>
            <a:br>
              <a:rPr lang="en-GB" sz="1400" b="1" dirty="0"/>
            </a:br>
            <a:r>
              <a:rPr lang="en-GB" sz="1400" b="1" dirty="0"/>
              <a:t>LHCb-Memo-2000-80 RICH 6 September 2000.</a:t>
            </a:r>
          </a:p>
          <a:p>
            <a:r>
              <a:rPr lang="en-GB" sz="1400" b="1" dirty="0"/>
              <a:t>[27] P. </a:t>
            </a:r>
            <a:r>
              <a:rPr lang="en-GB" sz="1400" b="1" dirty="0" err="1"/>
              <a:t>Fauland</a:t>
            </a:r>
            <a:r>
              <a:rPr lang="en-GB" sz="1400" b="1" dirty="0"/>
              <a:t>, PhD </a:t>
            </a:r>
            <a:r>
              <a:rPr lang="en-GB" sz="1400" b="1" u="sng" dirty="0">
                <a:hlinkClick r:id="rId4"/>
              </a:rPr>
              <a:t>thesis</a:t>
            </a:r>
            <a:r>
              <a:rPr lang="en-GB" sz="1400" b="1" dirty="0"/>
              <a:t>; (COMPASS experiment) University of Bielefeld March 2004. </a:t>
            </a:r>
          </a:p>
          <a:p>
            <a:r>
              <a:rPr lang="en-US" sz="1400" b="1" dirty="0"/>
              <a:t>[28] </a:t>
            </a:r>
            <a:r>
              <a:rPr lang="da-DK" sz="1400" b="1" dirty="0"/>
              <a:t>Now marketed as SensComp model 600 transducer, </a:t>
            </a:r>
            <a:r>
              <a:rPr lang="da-DK" sz="1400" b="1" u="sng" dirty="0">
                <a:hlinkClick r:id="rId5"/>
              </a:rPr>
              <a:t>http://www.senscomp.com/ultrasonic-sensors/</a:t>
            </a:r>
            <a:endParaRPr lang="en-GB" sz="1400" b="1" dirty="0"/>
          </a:p>
          <a:p>
            <a:r>
              <a:rPr lang="da-DK" sz="1400" b="1" u="sng" dirty="0"/>
              <a:t>[29]</a:t>
            </a:r>
            <a:r>
              <a:rPr lang="fr-FR" sz="1400" b="1" dirty="0"/>
              <a:t> T. Blake et al</a:t>
            </a:r>
            <a:r>
              <a:rPr lang="fr-FR" sz="1400" b="1" u="sng" dirty="0">
                <a:hlinkClick r:id="rId6"/>
              </a:rPr>
              <a:t>; </a:t>
            </a:r>
            <a:r>
              <a:rPr lang="fr-FR" sz="1400" b="1" u="sng" dirty="0" err="1">
                <a:hlinkClick r:id="rId6"/>
              </a:rPr>
              <a:t>Nucl</a:t>
            </a:r>
            <a:r>
              <a:rPr lang="fr-FR" sz="1400" b="1" u="sng" dirty="0">
                <a:hlinkClick r:id="rId6"/>
              </a:rPr>
              <a:t>. </a:t>
            </a:r>
            <a:r>
              <a:rPr lang="fr-FR" sz="1400" b="1" u="sng" dirty="0" err="1">
                <a:hlinkClick r:id="rId6"/>
              </a:rPr>
              <a:t>Instr</a:t>
            </a:r>
            <a:r>
              <a:rPr lang="fr-FR" sz="1400" b="1" u="sng" dirty="0">
                <a:hlinkClick r:id="rId6"/>
              </a:rPr>
              <a:t>. </a:t>
            </a:r>
            <a:r>
              <a:rPr lang="fr-FR" sz="1400" b="1" u="sng" dirty="0" err="1">
                <a:hlinkClick r:id="rId6"/>
              </a:rPr>
              <a:t>Meth</a:t>
            </a:r>
            <a:r>
              <a:rPr lang="fr-FR" sz="1400" b="1" u="sng" dirty="0">
                <a:hlinkClick r:id="rId6"/>
              </a:rPr>
              <a:t> A791 (2015) 27-31</a:t>
            </a:r>
            <a:endParaRPr lang="en-GB" sz="1400" b="1" dirty="0"/>
          </a:p>
          <a:p>
            <a:r>
              <a:rPr lang="da-DK" sz="1400" b="1" dirty="0"/>
              <a:t>[30] A. Papanestis; 	 </a:t>
            </a:r>
            <a:r>
              <a:rPr lang="fr-FR" sz="1400" b="1" u="sng" dirty="0" err="1">
                <a:hlinkClick r:id="rId7"/>
              </a:rPr>
              <a:t>Nucl</a:t>
            </a:r>
            <a:r>
              <a:rPr lang="fr-FR" sz="1400" b="1" u="sng" dirty="0">
                <a:hlinkClick r:id="rId7"/>
              </a:rPr>
              <a:t>. </a:t>
            </a:r>
            <a:r>
              <a:rPr lang="fr-FR" sz="1400" b="1" u="sng" dirty="0" err="1">
                <a:hlinkClick r:id="rId7"/>
              </a:rPr>
              <a:t>Instr</a:t>
            </a:r>
            <a:r>
              <a:rPr lang="fr-FR" sz="1400" b="1" u="sng" dirty="0">
                <a:hlinkClick r:id="rId7"/>
              </a:rPr>
              <a:t>. </a:t>
            </a:r>
            <a:r>
              <a:rPr lang="fr-FR" sz="1400" b="1" u="sng" dirty="0" err="1">
                <a:hlinkClick r:id="rId7"/>
              </a:rPr>
              <a:t>Meth</a:t>
            </a:r>
            <a:r>
              <a:rPr lang="fr-FR" sz="1400" b="1" u="sng" dirty="0">
                <a:hlinkClick r:id="rId7"/>
              </a:rPr>
              <a:t>. A766 (2014) 14–18</a:t>
            </a:r>
            <a:endParaRPr lang="en-GB" sz="1400" b="1" dirty="0"/>
          </a:p>
          <a:p>
            <a:r>
              <a:rPr lang="fr-FR" sz="1400" b="1" dirty="0"/>
              <a:t>[31] R. </a:t>
            </a:r>
            <a:r>
              <a:rPr lang="fr-FR" sz="1400" b="1" dirty="0" err="1"/>
              <a:t>Calabrese</a:t>
            </a:r>
            <a:r>
              <a:rPr lang="fr-FR" sz="1400" b="1" dirty="0"/>
              <a:t> et al;  </a:t>
            </a:r>
            <a:r>
              <a:rPr lang="fr-FR" sz="1400" b="1" u="sng" dirty="0">
                <a:hlinkClick r:id="rId8"/>
              </a:rPr>
              <a:t>2022 JINST 17 P07013</a:t>
            </a:r>
            <a:endParaRPr lang="en-GB" sz="1400" b="1" dirty="0"/>
          </a:p>
          <a:p>
            <a:r>
              <a:rPr lang="da-DK" sz="1400" b="1" dirty="0" smtClean="0"/>
              <a:t>[32] </a:t>
            </a:r>
            <a:r>
              <a:rPr lang="fr-FR" sz="1400" b="1" dirty="0"/>
              <a:t>R. Bates et al; </a:t>
            </a:r>
            <a:r>
              <a:rPr lang="fr-FR" sz="1400" b="1" u="sng" dirty="0">
                <a:hlinkClick r:id="rId9"/>
              </a:rPr>
              <a:t>2013 JINST 8 P02006  </a:t>
            </a:r>
            <a:r>
              <a:rPr lang="fr-FR" sz="1400" b="1" dirty="0"/>
              <a:t> </a:t>
            </a:r>
            <a:endParaRPr lang="en-GB" sz="1400" b="1" dirty="0"/>
          </a:p>
          <a:p>
            <a:r>
              <a:rPr lang="en-GB" sz="1400" b="1" dirty="0" smtClean="0"/>
              <a:t>[33] </a:t>
            </a:r>
            <a:r>
              <a:rPr lang="en-GB" sz="1400" b="1" dirty="0"/>
              <a:t>ECHA/NR/23/04; </a:t>
            </a:r>
            <a:r>
              <a:rPr lang="en-GB" sz="1400" b="1" u="sng" dirty="0">
                <a:hlinkClick r:id="rId10"/>
              </a:rPr>
              <a:t>https://echa.europa.eu/-/echa-publishes-pfas-restriction-proposal</a:t>
            </a:r>
            <a:r>
              <a:rPr lang="en-GB" sz="1400" b="1" dirty="0"/>
              <a:t>] </a:t>
            </a:r>
          </a:p>
          <a:p>
            <a:r>
              <a:rPr lang="en-GB" sz="1400" b="1" dirty="0" smtClean="0"/>
              <a:t>[34] </a:t>
            </a:r>
            <a:r>
              <a:rPr lang="en-GB" sz="1400" b="1" dirty="0"/>
              <a:t>ECHA Candidate List of substances of very high concern for Authorisation; </a:t>
            </a:r>
          </a:p>
          <a:p>
            <a:r>
              <a:rPr lang="en-GB" sz="1400" b="1" u="sng" dirty="0">
                <a:hlinkClick r:id="rId11"/>
              </a:rPr>
              <a:t>https://echa.europa.eu/candidate-list-table</a:t>
            </a:r>
            <a:endParaRPr lang="en-GB" sz="1400" b="1" dirty="0"/>
          </a:p>
          <a:p>
            <a:r>
              <a:rPr lang="en-GB" sz="1400" b="1" dirty="0" smtClean="0"/>
              <a:t>[35] </a:t>
            </a:r>
            <a:r>
              <a:rPr lang="en-GB" sz="1400" b="1" dirty="0"/>
              <a:t>Annex to the Annex XV restriction report proposal for restriction:  </a:t>
            </a:r>
            <a:endParaRPr lang="en-GB" sz="1400" b="1" dirty="0" smtClean="0"/>
          </a:p>
          <a:p>
            <a:r>
              <a:rPr lang="en-GB" sz="1400" b="1" dirty="0" smtClean="0"/>
              <a:t>Per- </a:t>
            </a:r>
            <a:r>
              <a:rPr lang="en-GB" sz="1400" b="1" dirty="0"/>
              <a:t>&amp; </a:t>
            </a:r>
            <a:r>
              <a:rPr lang="en-GB" sz="1400" b="1" dirty="0" err="1"/>
              <a:t>polyfluoroalkyl</a:t>
            </a:r>
            <a:r>
              <a:rPr lang="en-GB" sz="1400" b="1" dirty="0"/>
              <a:t> substances (PFASs);</a:t>
            </a:r>
          </a:p>
          <a:p>
            <a:r>
              <a:rPr lang="en-GB" sz="1400" b="1" dirty="0"/>
              <a:t>     ECHA; 22/03/2023 </a:t>
            </a:r>
            <a:r>
              <a:rPr lang="en-GB" sz="1400" b="1" u="sng" dirty="0">
                <a:hlinkClick r:id="rId12"/>
              </a:rPr>
              <a:t>https://echa.europa.eu/documents/10162/d2f7fce1-b089-c4fd-1101-2601f53a07d1</a:t>
            </a:r>
            <a:r>
              <a:rPr lang="en-GB" sz="1400" b="1" dirty="0"/>
              <a:t> </a:t>
            </a:r>
          </a:p>
          <a:p>
            <a:r>
              <a:rPr lang="en-GB" sz="1400" b="1" dirty="0" smtClean="0"/>
              <a:t>[36] </a:t>
            </a:r>
            <a:r>
              <a:rPr lang="en-GB" sz="1400" b="1" dirty="0"/>
              <a:t>Per- and </a:t>
            </a:r>
            <a:r>
              <a:rPr lang="en-GB" sz="1400" b="1" dirty="0" err="1"/>
              <a:t>polyfluoroalkyl</a:t>
            </a:r>
            <a:r>
              <a:rPr lang="en-GB" sz="1400" b="1" dirty="0"/>
              <a:t> substances (PFAS); ECHA</a:t>
            </a:r>
          </a:p>
          <a:p>
            <a:r>
              <a:rPr lang="en-GB" sz="1400" b="1" u="sng" dirty="0">
                <a:hlinkClick r:id="rId13"/>
              </a:rPr>
              <a:t>https://echa.europa.eu/hot-topics/perfluoroalkyl-chemicals-pfas</a:t>
            </a:r>
            <a:endParaRPr lang="fr-FR" sz="1400" b="1" dirty="0"/>
          </a:p>
        </p:txBody>
      </p:sp>
      <p:sp>
        <p:nvSpPr>
          <p:cNvPr id="4" name="CustomShape 2"/>
          <p:cNvSpPr/>
          <p:nvPr/>
        </p:nvSpPr>
        <p:spPr>
          <a:xfrm>
            <a:off x="941492" y="6520900"/>
            <a:ext cx="7428822" cy="337100"/>
          </a:xfrm>
          <a:prstGeom prst="rect">
            <a:avLst/>
          </a:prstGeom>
          <a:noFill/>
          <a:ln>
            <a:noFill/>
          </a:ln>
        </p:spPr>
        <p:style>
          <a:lnRef idx="0">
            <a:scrgbClr r="0" g="0" b="0"/>
          </a:lnRef>
          <a:fillRef idx="0">
            <a:scrgbClr r="0" g="0" b="0"/>
          </a:fillRef>
          <a:effectRef idx="0">
            <a:scrgbClr r="0" g="0" b="0"/>
          </a:effectRef>
          <a:fontRef idx="minor"/>
        </p:style>
        <p:txBody>
          <a:bodyPr wrap="square" lIns="90000" tIns="45000" rIns="90000" bIns="45000">
            <a:spAutoFit/>
          </a:bodyPr>
          <a:lstStyle/>
          <a:p>
            <a:pPr algn="ctr"/>
            <a:r>
              <a:rPr lang="en-US" sz="1600" b="1" dirty="0" smtClean="0"/>
              <a:t>G. Hallewell: </a:t>
            </a:r>
            <a:r>
              <a:rPr lang="en-US" sz="1600" b="1" dirty="0" err="1" smtClean="0"/>
              <a:t>GasRad</a:t>
            </a:r>
            <a:r>
              <a:rPr lang="en-US" sz="1600" b="1" dirty="0" smtClean="0"/>
              <a:t> GWP: ECFA</a:t>
            </a:r>
            <a:r>
              <a:rPr lang="en-US" sz="1600" b="1" dirty="0"/>
              <a:t> </a:t>
            </a:r>
            <a:r>
              <a:rPr lang="en-US" sz="1600" b="1" dirty="0" smtClean="0"/>
              <a:t>TF-4 Meeting May16-17</a:t>
            </a:r>
            <a:r>
              <a:rPr lang="en-US" sz="1600" b="1" baseline="30000" dirty="0" smtClean="0"/>
              <a:t>th</a:t>
            </a:r>
            <a:r>
              <a:rPr lang="en-US" sz="1600" b="1" dirty="0" smtClean="0"/>
              <a:t> 2023</a:t>
            </a:r>
            <a:endParaRPr lang="en-US" sz="1600" b="1" dirty="0"/>
          </a:p>
        </p:txBody>
      </p:sp>
      <p:sp>
        <p:nvSpPr>
          <p:cNvPr id="2" name="Espace réservé du pied de page 1"/>
          <p:cNvSpPr>
            <a:spLocks noGrp="1"/>
          </p:cNvSpPr>
          <p:nvPr>
            <p:ph type="ftr" idx="11"/>
          </p:nvPr>
        </p:nvSpPr>
        <p:spPr/>
        <p:txBody>
          <a:bodyPr/>
          <a:lstStyle/>
          <a:p>
            <a:endParaRPr lang="en-GB" sz="2400" b="0" strike="noStrike" spc="-1">
              <a:latin typeface="Times New Roman"/>
            </a:endParaRPr>
          </a:p>
        </p:txBody>
      </p:sp>
      <p:sp>
        <p:nvSpPr>
          <p:cNvPr id="3" name="Espace réservé du numéro de diapositive 2"/>
          <p:cNvSpPr>
            <a:spLocks noGrp="1"/>
          </p:cNvSpPr>
          <p:nvPr>
            <p:ph type="sldNum" idx="12"/>
          </p:nvPr>
        </p:nvSpPr>
        <p:spPr/>
        <p:txBody>
          <a:bodyPr/>
          <a:lstStyle/>
          <a:p>
            <a:pPr>
              <a:lnSpc>
                <a:spcPct val="100000"/>
              </a:lnSpc>
            </a:pPr>
            <a:fld id="{444B57E9-381B-49B4-AF00-88136E0A515C}" type="slidenum">
              <a:rPr lang="en-GB" sz="1800" b="0" strike="noStrike" spc="-1" smtClean="0">
                <a:solidFill>
                  <a:srgbClr val="000000"/>
                </a:solidFill>
                <a:latin typeface="Arial"/>
                <a:ea typeface="DejaVu Sans"/>
              </a:rPr>
              <a:t>42</a:t>
            </a:fld>
            <a:endParaRPr lang="en-GB" sz="1800" b="0" strike="noStrike" spc="-1">
              <a:latin typeface="Times New Roman"/>
            </a:endParaRPr>
          </a:p>
        </p:txBody>
      </p:sp>
    </p:spTree>
    <p:extLst>
      <p:ext uri="{BB962C8B-B14F-4D97-AF65-F5344CB8AC3E}">
        <p14:creationId xmlns:p14="http://schemas.microsoft.com/office/powerpoint/2010/main" val="3917904791"/>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527479" y="723597"/>
            <a:ext cx="8382605" cy="575175"/>
          </a:xfrm>
        </p:spPr>
        <p:txBody>
          <a:bodyPr/>
          <a:lstStyle/>
          <a:p>
            <a:pPr algn="ctr"/>
            <a:r>
              <a:rPr lang="fr-FR" sz="3200" dirty="0" err="1" smtClean="0">
                <a:solidFill>
                  <a:srgbClr val="C00000"/>
                </a:solidFill>
              </a:rPr>
              <a:t>Ultrasonic</a:t>
            </a:r>
            <a:r>
              <a:rPr lang="fr-FR" sz="3200" dirty="0" smtClean="0">
                <a:solidFill>
                  <a:srgbClr val="C00000"/>
                </a:solidFill>
              </a:rPr>
              <a:t> </a:t>
            </a:r>
            <a:r>
              <a:rPr lang="fr-FR" sz="3200" dirty="0" err="1" smtClean="0">
                <a:solidFill>
                  <a:srgbClr val="C00000"/>
                </a:solidFill>
              </a:rPr>
              <a:t>gas</a:t>
            </a:r>
            <a:r>
              <a:rPr lang="fr-FR" sz="3200" dirty="0" smtClean="0">
                <a:solidFill>
                  <a:srgbClr val="C00000"/>
                </a:solidFill>
              </a:rPr>
              <a:t> </a:t>
            </a:r>
            <a:r>
              <a:rPr lang="fr-FR" sz="3200" dirty="0" err="1" smtClean="0">
                <a:solidFill>
                  <a:srgbClr val="C00000"/>
                </a:solidFill>
              </a:rPr>
              <a:t>analysis</a:t>
            </a:r>
            <a:r>
              <a:rPr lang="fr-FR" sz="3200" dirty="0">
                <a:solidFill>
                  <a:srgbClr val="C00000"/>
                </a:solidFill>
              </a:rPr>
              <a:t> </a:t>
            </a:r>
            <a:r>
              <a:rPr lang="fr-FR" sz="3200" dirty="0" smtClean="0">
                <a:solidFill>
                  <a:srgbClr val="C00000"/>
                </a:solidFill>
              </a:rPr>
              <a:t>in a </a:t>
            </a:r>
            <a:r>
              <a:rPr lang="fr-FR" sz="3200" dirty="0" err="1" smtClean="0">
                <a:solidFill>
                  <a:srgbClr val="C00000"/>
                </a:solidFill>
              </a:rPr>
              <a:t>process</a:t>
            </a:r>
            <a:r>
              <a:rPr lang="fr-FR" sz="3200" dirty="0" smtClean="0">
                <a:solidFill>
                  <a:srgbClr val="C00000"/>
                </a:solidFill>
              </a:rPr>
              <a:t> </a:t>
            </a:r>
            <a:r>
              <a:rPr lang="fr-FR" sz="3200" dirty="0" err="1" smtClean="0">
                <a:solidFill>
                  <a:srgbClr val="C00000"/>
                </a:solidFill>
              </a:rPr>
              <a:t>environment</a:t>
            </a:r>
            <a:r>
              <a:rPr lang="fr-FR" sz="3200" dirty="0" smtClean="0">
                <a:solidFill>
                  <a:srgbClr val="C00000"/>
                </a:solidFill>
              </a:rPr>
              <a:t> </a:t>
            </a:r>
            <a:r>
              <a:rPr lang="fr-FR" sz="3200" dirty="0" err="1" smtClean="0">
                <a:solidFill>
                  <a:srgbClr val="C00000"/>
                </a:solidFill>
              </a:rPr>
              <a:t>with</a:t>
            </a:r>
            <a:r>
              <a:rPr lang="fr-FR" sz="3200" dirty="0" smtClean="0">
                <a:solidFill>
                  <a:srgbClr val="C00000"/>
                </a:solidFill>
              </a:rPr>
              <a:t> multiple background </a:t>
            </a:r>
            <a:r>
              <a:rPr lang="fr-FR" sz="3200" dirty="0" err="1" smtClean="0">
                <a:solidFill>
                  <a:srgbClr val="C00000"/>
                </a:solidFill>
              </a:rPr>
              <a:t>gases</a:t>
            </a:r>
            <a:endParaRPr lang="fr-FR" sz="3200" dirty="0">
              <a:solidFill>
                <a:srgbClr val="C00000"/>
              </a:solidFill>
            </a:endParaRPr>
          </a:p>
        </p:txBody>
      </p:sp>
      <p:sp>
        <p:nvSpPr>
          <p:cNvPr id="9" name="CustomShape 4"/>
          <p:cNvSpPr/>
          <p:nvPr/>
        </p:nvSpPr>
        <p:spPr>
          <a:xfrm>
            <a:off x="6458040" y="6356520"/>
            <a:ext cx="2056680" cy="3643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pPr>
            <a:fld id="{7D01061F-E3C1-4B78-A297-D1E8F51D5FFF}" type="slidenum">
              <a:rPr lang="en-GB" sz="1200" b="0" strike="noStrike" spc="-1">
                <a:solidFill>
                  <a:srgbClr val="8B8B8B"/>
                </a:solidFill>
                <a:latin typeface="Calibri"/>
                <a:ea typeface="DejaVu Sans"/>
              </a:rPr>
              <a:t>43</a:t>
            </a:fld>
            <a:endParaRPr lang="en-GB" sz="1200" b="0" strike="noStrike" spc="-1" dirty="0">
              <a:latin typeface="Arial"/>
            </a:endParaRPr>
          </a:p>
        </p:txBody>
      </p:sp>
      <p:pic>
        <p:nvPicPr>
          <p:cNvPr id="10" name="Espace réservé pour une image  5" descr="Applications and Perspectives of Ultrasonic Multi-Gas Analysis with Simultaneous Flowmetry - instruments-05-00006-v2.pdf — Mozilla Firefox"/>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a:xfrm>
            <a:off x="5063016" y="1383192"/>
            <a:ext cx="3451704" cy="4891138"/>
          </a:xfrm>
          <a:prstGeom prst="rect">
            <a:avLst/>
          </a:prstGeom>
        </p:spPr>
      </p:pic>
      <p:sp>
        <p:nvSpPr>
          <p:cNvPr id="11" name="Rectangle 10"/>
          <p:cNvSpPr/>
          <p:nvPr/>
        </p:nvSpPr>
        <p:spPr>
          <a:xfrm>
            <a:off x="363897" y="3863995"/>
            <a:ext cx="4198650" cy="369332"/>
          </a:xfrm>
          <a:prstGeom prst="rect">
            <a:avLst/>
          </a:prstGeom>
        </p:spPr>
        <p:txBody>
          <a:bodyPr wrap="none">
            <a:spAutoFit/>
          </a:bodyPr>
          <a:lstStyle/>
          <a:p>
            <a:r>
              <a:rPr lang="fr-FR" dirty="0">
                <a:solidFill>
                  <a:schemeClr val="accent5"/>
                </a:solidFill>
              </a:rPr>
              <a:t>https://www.mdpi.com/2410-390X/5/1/6</a:t>
            </a:r>
          </a:p>
        </p:txBody>
      </p:sp>
      <p:sp>
        <p:nvSpPr>
          <p:cNvPr id="12" name="CustomShape 2"/>
          <p:cNvSpPr/>
          <p:nvPr/>
        </p:nvSpPr>
        <p:spPr>
          <a:xfrm>
            <a:off x="941492" y="6520900"/>
            <a:ext cx="7428822" cy="337100"/>
          </a:xfrm>
          <a:prstGeom prst="rect">
            <a:avLst/>
          </a:prstGeom>
          <a:noFill/>
          <a:ln>
            <a:noFill/>
          </a:ln>
        </p:spPr>
        <p:style>
          <a:lnRef idx="0">
            <a:scrgbClr r="0" g="0" b="0"/>
          </a:lnRef>
          <a:fillRef idx="0">
            <a:scrgbClr r="0" g="0" b="0"/>
          </a:fillRef>
          <a:effectRef idx="0">
            <a:scrgbClr r="0" g="0" b="0"/>
          </a:effectRef>
          <a:fontRef idx="minor"/>
        </p:style>
        <p:txBody>
          <a:bodyPr wrap="square" lIns="90000" tIns="45000" rIns="90000" bIns="45000">
            <a:spAutoFit/>
          </a:bodyPr>
          <a:lstStyle/>
          <a:p>
            <a:pPr algn="ctr"/>
            <a:r>
              <a:rPr lang="en-US" sz="1600" b="1" dirty="0" smtClean="0"/>
              <a:t>G. Hallewell: </a:t>
            </a:r>
            <a:r>
              <a:rPr lang="en-US" sz="1600" b="1" dirty="0" err="1" smtClean="0"/>
              <a:t>GasRad</a:t>
            </a:r>
            <a:r>
              <a:rPr lang="en-US" sz="1600" b="1" dirty="0" smtClean="0"/>
              <a:t> GWP: ECFA</a:t>
            </a:r>
            <a:r>
              <a:rPr lang="en-US" sz="1600" b="1" dirty="0"/>
              <a:t> </a:t>
            </a:r>
            <a:r>
              <a:rPr lang="en-US" sz="1600" b="1" dirty="0" smtClean="0"/>
              <a:t>TF-4 Meeting May16-17</a:t>
            </a:r>
            <a:r>
              <a:rPr lang="en-US" sz="1600" b="1" baseline="30000" dirty="0" smtClean="0"/>
              <a:t>th</a:t>
            </a:r>
            <a:r>
              <a:rPr lang="en-US" sz="1600" b="1" dirty="0" smtClean="0"/>
              <a:t> 2023</a:t>
            </a:r>
            <a:endParaRPr lang="en-US" sz="1600" b="1" dirty="0"/>
          </a:p>
        </p:txBody>
      </p:sp>
      <p:sp>
        <p:nvSpPr>
          <p:cNvPr id="3" name="Espace réservé du pied de page 2"/>
          <p:cNvSpPr>
            <a:spLocks noGrp="1"/>
          </p:cNvSpPr>
          <p:nvPr>
            <p:ph type="ftr" sz="quarter" idx="11"/>
          </p:nvPr>
        </p:nvSpPr>
        <p:spPr/>
        <p:txBody>
          <a:bodyPr/>
          <a:lstStyle/>
          <a:p>
            <a:pPr>
              <a:defRPr/>
            </a:pPr>
            <a:endParaRPr lang="en-GB"/>
          </a:p>
        </p:txBody>
      </p:sp>
      <p:sp>
        <p:nvSpPr>
          <p:cNvPr id="4" name="Espace réservé du numéro de diapositive 3"/>
          <p:cNvSpPr>
            <a:spLocks noGrp="1"/>
          </p:cNvSpPr>
          <p:nvPr>
            <p:ph type="sldNum" sz="quarter" idx="12"/>
          </p:nvPr>
        </p:nvSpPr>
        <p:spPr/>
        <p:txBody>
          <a:bodyPr/>
          <a:lstStyle/>
          <a:p>
            <a:pPr>
              <a:defRPr/>
            </a:pPr>
            <a:fld id="{75DEEA70-F2A5-4F11-9D2F-52A27AAB522D}" type="slidenum">
              <a:rPr lang="en-GB" smtClean="0"/>
              <a:pPr>
                <a:defRPr/>
              </a:pPr>
              <a:t>43</a:t>
            </a:fld>
            <a:endParaRPr lang="en-GB"/>
          </a:p>
        </p:txBody>
      </p:sp>
    </p:spTree>
    <p:extLst>
      <p:ext uri="{BB962C8B-B14F-4D97-AF65-F5344CB8AC3E}">
        <p14:creationId xmlns:p14="http://schemas.microsoft.com/office/powerpoint/2010/main" val="2809214964"/>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00892" y="1474033"/>
            <a:ext cx="8449676" cy="1828193"/>
          </a:xfrm>
          <a:ln w="25400">
            <a:solidFill>
              <a:srgbClr val="7030A0"/>
            </a:solidFill>
          </a:ln>
        </p:spPr>
        <p:txBody>
          <a:bodyPr/>
          <a:lstStyle/>
          <a:p>
            <a:pPr algn="ctr"/>
            <a:r>
              <a:rPr lang="fr-FR" b="1" dirty="0" smtClean="0">
                <a:solidFill>
                  <a:srgbClr val="7030A0"/>
                </a:solidFill>
              </a:rPr>
              <a:t>The </a:t>
            </a:r>
            <a:r>
              <a:rPr lang="fr-FR" b="1" dirty="0" err="1" smtClean="0">
                <a:solidFill>
                  <a:srgbClr val="7030A0"/>
                </a:solidFill>
              </a:rPr>
              <a:t>ultrasonic</a:t>
            </a:r>
            <a:r>
              <a:rPr lang="fr-FR" b="1" dirty="0" smtClean="0">
                <a:solidFill>
                  <a:srgbClr val="7030A0"/>
                </a:solidFill>
              </a:rPr>
              <a:t> </a:t>
            </a:r>
            <a:r>
              <a:rPr lang="fr-FR" b="1" dirty="0" err="1" smtClean="0">
                <a:solidFill>
                  <a:srgbClr val="7030A0"/>
                </a:solidFill>
              </a:rPr>
              <a:t>algorithm</a:t>
            </a:r>
            <a:r>
              <a:rPr lang="fr-FR" b="1" dirty="0" smtClean="0">
                <a:solidFill>
                  <a:srgbClr val="7030A0"/>
                </a:solidFill>
              </a:rPr>
              <a:t> to </a:t>
            </a:r>
            <a:r>
              <a:rPr lang="fr-FR" b="1" dirty="0" err="1" smtClean="0">
                <a:solidFill>
                  <a:srgbClr val="7030A0"/>
                </a:solidFill>
              </a:rPr>
              <a:t>find</a:t>
            </a:r>
            <a:r>
              <a:rPr lang="fr-FR" b="1" dirty="0" smtClean="0">
                <a:solidFill>
                  <a:srgbClr val="7030A0"/>
                </a:solidFill>
              </a:rPr>
              <a:t> </a:t>
            </a:r>
            <a:r>
              <a:rPr lang="fr-FR" b="1" dirty="0" err="1" smtClean="0">
                <a:solidFill>
                  <a:srgbClr val="7030A0"/>
                </a:solidFill>
                <a:latin typeface="Symbol" panose="05050102010706020507" pitchFamily="18" charset="2"/>
              </a:rPr>
              <a:t>w</a:t>
            </a:r>
            <a:r>
              <a:rPr lang="fr-FR" b="1" baseline="-25000" dirty="0" err="1" smtClean="0">
                <a:solidFill>
                  <a:srgbClr val="7030A0"/>
                </a:solidFill>
              </a:rPr>
              <a:t>i</a:t>
            </a:r>
            <a:r>
              <a:rPr lang="fr-FR" b="1" baseline="-25000" dirty="0" smtClean="0">
                <a:solidFill>
                  <a:srgbClr val="7030A0"/>
                </a:solidFill>
              </a:rPr>
              <a:t>=1,2… </a:t>
            </a:r>
            <a:br>
              <a:rPr lang="fr-FR" b="1" baseline="-25000" dirty="0" smtClean="0">
                <a:solidFill>
                  <a:srgbClr val="7030A0"/>
                </a:solidFill>
              </a:rPr>
            </a:br>
            <a:r>
              <a:rPr lang="fr-FR" b="1" dirty="0" smtClean="0">
                <a:solidFill>
                  <a:srgbClr val="7030A0"/>
                </a:solidFill>
              </a:rPr>
              <a:t>for </a:t>
            </a:r>
            <a:r>
              <a:rPr lang="fr-FR" b="1" dirty="0" err="1" smtClean="0">
                <a:solidFill>
                  <a:srgbClr val="7030A0"/>
                </a:solidFill>
              </a:rPr>
              <a:t>radiator</a:t>
            </a:r>
            <a:r>
              <a:rPr lang="fr-FR" b="1" dirty="0" smtClean="0">
                <a:solidFill>
                  <a:srgbClr val="7030A0"/>
                </a:solidFill>
              </a:rPr>
              <a:t> </a:t>
            </a:r>
            <a:r>
              <a:rPr lang="fr-FR" b="1" dirty="0" err="1" smtClean="0">
                <a:solidFill>
                  <a:srgbClr val="7030A0"/>
                </a:solidFill>
              </a:rPr>
              <a:t>gas</a:t>
            </a:r>
            <a:r>
              <a:rPr lang="fr-FR" b="1" dirty="0" smtClean="0">
                <a:solidFill>
                  <a:srgbClr val="7030A0"/>
                </a:solidFill>
              </a:rPr>
              <a:t> components</a:t>
            </a:r>
            <a:endParaRPr lang="fr-FR" b="1" baseline="-25000" dirty="0">
              <a:solidFill>
                <a:srgbClr val="7030A0"/>
              </a:solidFill>
            </a:endParaRPr>
          </a:p>
        </p:txBody>
      </p:sp>
      <p:pic>
        <p:nvPicPr>
          <p:cNvPr id="5" name="Image 4"/>
          <p:cNvPicPr>
            <a:picLocks noChangeAspect="1"/>
          </p:cNvPicPr>
          <p:nvPr/>
        </p:nvPicPr>
        <p:blipFill>
          <a:blip r:embed="rId2"/>
          <a:stretch>
            <a:fillRect/>
          </a:stretch>
        </p:blipFill>
        <p:spPr>
          <a:xfrm>
            <a:off x="6011218" y="4248181"/>
            <a:ext cx="1986175" cy="995435"/>
          </a:xfrm>
          <a:prstGeom prst="rect">
            <a:avLst/>
          </a:prstGeom>
        </p:spPr>
      </p:pic>
      <p:pic>
        <p:nvPicPr>
          <p:cNvPr id="6" name="Image 5"/>
          <p:cNvPicPr>
            <a:picLocks noChangeAspect="1"/>
          </p:cNvPicPr>
          <p:nvPr/>
        </p:nvPicPr>
        <p:blipFill rotWithShape="1">
          <a:blip r:embed="rId3"/>
          <a:srcRect l="18226" t="16580" r="27145" b="18065"/>
          <a:stretch/>
        </p:blipFill>
        <p:spPr>
          <a:xfrm>
            <a:off x="644698" y="4375099"/>
            <a:ext cx="1324304" cy="794029"/>
          </a:xfrm>
          <a:prstGeom prst="rect">
            <a:avLst/>
          </a:prstGeom>
        </p:spPr>
      </p:pic>
      <p:pic>
        <p:nvPicPr>
          <p:cNvPr id="7" name="Image 6"/>
          <p:cNvPicPr>
            <a:picLocks noChangeAspect="1"/>
          </p:cNvPicPr>
          <p:nvPr/>
        </p:nvPicPr>
        <p:blipFill rotWithShape="1">
          <a:blip r:embed="rId4"/>
          <a:srcRect l="14512" r="10011"/>
          <a:stretch/>
        </p:blipFill>
        <p:spPr>
          <a:xfrm>
            <a:off x="1969002" y="4438816"/>
            <a:ext cx="2375338" cy="839520"/>
          </a:xfrm>
          <a:prstGeom prst="rect">
            <a:avLst/>
          </a:prstGeom>
        </p:spPr>
      </p:pic>
      <p:pic>
        <p:nvPicPr>
          <p:cNvPr id="8" name="Image 7"/>
          <p:cNvPicPr>
            <a:picLocks noChangeAspect="1"/>
          </p:cNvPicPr>
          <p:nvPr/>
        </p:nvPicPr>
        <p:blipFill rotWithShape="1">
          <a:blip r:embed="rId5"/>
          <a:srcRect l="10703" t="750" r="9271" b="-475"/>
          <a:stretch/>
        </p:blipFill>
        <p:spPr>
          <a:xfrm>
            <a:off x="4508238" y="4507891"/>
            <a:ext cx="1502980" cy="735725"/>
          </a:xfrm>
          <a:prstGeom prst="rect">
            <a:avLst/>
          </a:prstGeom>
        </p:spPr>
      </p:pic>
      <p:sp>
        <p:nvSpPr>
          <p:cNvPr id="3" name="Ellipse 2"/>
          <p:cNvSpPr/>
          <p:nvPr/>
        </p:nvSpPr>
        <p:spPr>
          <a:xfrm>
            <a:off x="7160907" y="4894315"/>
            <a:ext cx="272057" cy="274813"/>
          </a:xfrm>
          <a:prstGeom prst="ellipse">
            <a:avLst/>
          </a:prstGeom>
          <a:no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 name="Ellipse 8"/>
          <p:cNvSpPr/>
          <p:nvPr/>
        </p:nvSpPr>
        <p:spPr>
          <a:xfrm>
            <a:off x="5426722" y="4664917"/>
            <a:ext cx="336770" cy="322719"/>
          </a:xfrm>
          <a:prstGeom prst="ellipse">
            <a:avLst/>
          </a:prstGeom>
          <a:no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 name="Ellipse 9"/>
          <p:cNvSpPr/>
          <p:nvPr/>
        </p:nvSpPr>
        <p:spPr>
          <a:xfrm>
            <a:off x="3635880" y="4509274"/>
            <a:ext cx="333447" cy="291326"/>
          </a:xfrm>
          <a:prstGeom prst="ellipse">
            <a:avLst/>
          </a:prstGeom>
          <a:no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 name="Ellipse 10"/>
          <p:cNvSpPr/>
          <p:nvPr/>
        </p:nvSpPr>
        <p:spPr>
          <a:xfrm>
            <a:off x="3635879" y="4858576"/>
            <a:ext cx="333448" cy="291326"/>
          </a:xfrm>
          <a:prstGeom prst="ellipse">
            <a:avLst/>
          </a:prstGeom>
          <a:no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2" name="CustomShape 4"/>
          <p:cNvSpPr/>
          <p:nvPr/>
        </p:nvSpPr>
        <p:spPr>
          <a:xfrm>
            <a:off x="6458040" y="6356520"/>
            <a:ext cx="2056680" cy="3643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pPr>
            <a:fld id="{7D01061F-E3C1-4B78-A297-D1E8F51D5FFF}" type="slidenum">
              <a:rPr lang="en-GB" sz="1200" b="0" strike="noStrike" spc="-1">
                <a:solidFill>
                  <a:srgbClr val="8B8B8B"/>
                </a:solidFill>
                <a:latin typeface="Calibri"/>
                <a:ea typeface="DejaVu Sans"/>
              </a:rPr>
              <a:t>44</a:t>
            </a:fld>
            <a:endParaRPr lang="en-GB" sz="1200" b="0" strike="noStrike" spc="-1" dirty="0">
              <a:latin typeface="Arial"/>
            </a:endParaRPr>
          </a:p>
        </p:txBody>
      </p:sp>
      <p:sp>
        <p:nvSpPr>
          <p:cNvPr id="13" name="CustomShape 2"/>
          <p:cNvSpPr/>
          <p:nvPr/>
        </p:nvSpPr>
        <p:spPr>
          <a:xfrm>
            <a:off x="888423" y="6520900"/>
            <a:ext cx="7428822" cy="337100"/>
          </a:xfrm>
          <a:prstGeom prst="rect">
            <a:avLst/>
          </a:prstGeom>
          <a:noFill/>
          <a:ln>
            <a:noFill/>
          </a:ln>
        </p:spPr>
        <p:style>
          <a:lnRef idx="0">
            <a:scrgbClr r="0" g="0" b="0"/>
          </a:lnRef>
          <a:fillRef idx="0">
            <a:scrgbClr r="0" g="0" b="0"/>
          </a:fillRef>
          <a:effectRef idx="0">
            <a:scrgbClr r="0" g="0" b="0"/>
          </a:effectRef>
          <a:fontRef idx="minor"/>
        </p:style>
        <p:txBody>
          <a:bodyPr wrap="square" lIns="90000" tIns="45000" rIns="90000" bIns="45000">
            <a:spAutoFit/>
          </a:bodyPr>
          <a:lstStyle/>
          <a:p>
            <a:pPr algn="ctr"/>
            <a:r>
              <a:rPr lang="en-US" sz="1600" b="1" dirty="0" smtClean="0"/>
              <a:t>G. Hallewell: </a:t>
            </a:r>
            <a:r>
              <a:rPr lang="en-US" sz="1600" b="1" dirty="0" err="1" smtClean="0"/>
              <a:t>GasRad</a:t>
            </a:r>
            <a:r>
              <a:rPr lang="en-US" sz="1600" b="1" dirty="0" smtClean="0"/>
              <a:t> GWP: ECFA</a:t>
            </a:r>
            <a:r>
              <a:rPr lang="en-US" sz="1600" b="1" dirty="0"/>
              <a:t> </a:t>
            </a:r>
            <a:r>
              <a:rPr lang="en-US" sz="1600" b="1" dirty="0" smtClean="0"/>
              <a:t>TF-4 Meeting May16-17</a:t>
            </a:r>
            <a:r>
              <a:rPr lang="en-US" sz="1600" b="1" baseline="30000" dirty="0" smtClean="0"/>
              <a:t>th</a:t>
            </a:r>
            <a:r>
              <a:rPr lang="en-US" sz="1600" b="1" dirty="0" smtClean="0"/>
              <a:t> 2023</a:t>
            </a:r>
            <a:endParaRPr lang="en-US" sz="1600" b="1" dirty="0"/>
          </a:p>
        </p:txBody>
      </p:sp>
    </p:spTree>
    <p:extLst>
      <p:ext uri="{BB962C8B-B14F-4D97-AF65-F5344CB8AC3E}">
        <p14:creationId xmlns:p14="http://schemas.microsoft.com/office/powerpoint/2010/main" val="1371115066"/>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9" name="CustomShape 1"/>
          <p:cNvSpPr/>
          <p:nvPr/>
        </p:nvSpPr>
        <p:spPr>
          <a:xfrm>
            <a:off x="1212414" y="668121"/>
            <a:ext cx="6761764" cy="1014209"/>
          </a:xfrm>
          <a:prstGeom prst="rect">
            <a:avLst/>
          </a:prstGeom>
          <a:noFill/>
          <a:ln w="25400">
            <a:solidFill>
              <a:srgbClr val="C00000"/>
            </a:solidFill>
          </a:ln>
        </p:spPr>
        <p:style>
          <a:lnRef idx="0">
            <a:scrgbClr r="0" g="0" b="0"/>
          </a:lnRef>
          <a:fillRef idx="0">
            <a:scrgbClr r="0" g="0" b="0"/>
          </a:fillRef>
          <a:effectRef idx="0">
            <a:scrgbClr r="0" g="0" b="0"/>
          </a:effectRef>
          <a:fontRef idx="minor"/>
        </p:style>
        <p:txBody>
          <a:bodyPr wrap="none" lIns="90000" tIns="45000" rIns="90000" bIns="45000">
            <a:spAutoFit/>
          </a:bodyPr>
          <a:lstStyle/>
          <a:p>
            <a:pPr marL="360" algn="ctr">
              <a:lnSpc>
                <a:spcPct val="100000"/>
              </a:lnSpc>
              <a:buClr>
                <a:srgbClr val="16165D"/>
              </a:buClr>
            </a:pPr>
            <a:r>
              <a:rPr lang="fr-FR" sz="2000" b="1" dirty="0" smtClean="0">
                <a:solidFill>
                  <a:srgbClr val="C00000"/>
                </a:solidFill>
                <a:latin typeface="+mj-lt"/>
                <a:sym typeface="Wingdings" panose="05000000000000000000" pitchFamily="2" charset="2"/>
              </a:rPr>
              <a:t>(1) </a:t>
            </a:r>
            <a:r>
              <a:rPr lang="fr-FR" sz="2000" b="1" dirty="0" err="1" smtClean="0">
                <a:solidFill>
                  <a:srgbClr val="C00000"/>
                </a:solidFill>
                <a:latin typeface="+mj-lt"/>
                <a:sym typeface="Wingdings" panose="05000000000000000000" pitchFamily="2" charset="2"/>
              </a:rPr>
              <a:t>Calculate</a:t>
            </a:r>
            <a:r>
              <a:rPr lang="fr-FR" sz="2000" b="1" dirty="0" smtClean="0">
                <a:solidFill>
                  <a:srgbClr val="C00000"/>
                </a:solidFill>
                <a:latin typeface="+mj-lt"/>
                <a:sym typeface="Wingdings" panose="05000000000000000000" pitchFamily="2" charset="2"/>
              </a:rPr>
              <a:t> </a:t>
            </a:r>
            <a:r>
              <a:rPr lang="fr-FR" sz="2000" b="1" dirty="0">
                <a:solidFill>
                  <a:srgbClr val="C00000"/>
                </a:solidFill>
                <a:latin typeface="+mj-lt"/>
                <a:sym typeface="Wingdings" panose="05000000000000000000" pitchFamily="2" charset="2"/>
              </a:rPr>
              <a:t>data base of </a:t>
            </a:r>
            <a:r>
              <a:rPr lang="fr-FR" sz="2000" b="1" dirty="0" err="1">
                <a:solidFill>
                  <a:srgbClr val="C00000"/>
                </a:solidFill>
                <a:latin typeface="+mj-lt"/>
                <a:sym typeface="Wingdings" panose="05000000000000000000" pitchFamily="2" charset="2"/>
              </a:rPr>
              <a:t>individual</a:t>
            </a:r>
            <a:r>
              <a:rPr lang="fr-FR" sz="2000" b="1" dirty="0">
                <a:solidFill>
                  <a:srgbClr val="C00000"/>
                </a:solidFill>
                <a:latin typeface="+mj-lt"/>
                <a:sym typeface="Wingdings" panose="05000000000000000000" pitchFamily="2" charset="2"/>
              </a:rPr>
              <a:t> </a:t>
            </a:r>
            <a:r>
              <a:rPr lang="fr-FR" sz="2000" b="1" dirty="0" err="1">
                <a:solidFill>
                  <a:srgbClr val="C00000"/>
                </a:solidFill>
                <a:latin typeface="+mj-lt"/>
                <a:sym typeface="Wingdings" panose="05000000000000000000" pitchFamily="2" charset="2"/>
              </a:rPr>
              <a:t>C</a:t>
            </a:r>
            <a:r>
              <a:rPr lang="fr-FR" sz="2000" b="1" baseline="-25000" dirty="0" err="1">
                <a:solidFill>
                  <a:srgbClr val="C00000"/>
                </a:solidFill>
                <a:latin typeface="+mj-lt"/>
                <a:sym typeface="Wingdings" panose="05000000000000000000" pitchFamily="2" charset="2"/>
              </a:rPr>
              <a:t>Vi</a:t>
            </a:r>
            <a:r>
              <a:rPr lang="fr-FR" sz="2000" b="1" baseline="-25000" dirty="0">
                <a:solidFill>
                  <a:srgbClr val="C00000"/>
                </a:solidFill>
                <a:latin typeface="+mj-lt"/>
                <a:sym typeface="Wingdings" panose="05000000000000000000" pitchFamily="2" charset="2"/>
              </a:rPr>
              <a:t>..n</a:t>
            </a:r>
            <a:r>
              <a:rPr lang="fr-FR" sz="2000" b="1" dirty="0">
                <a:solidFill>
                  <a:srgbClr val="C00000"/>
                </a:solidFill>
                <a:latin typeface="+mj-lt"/>
                <a:sym typeface="Wingdings" panose="05000000000000000000" pitchFamily="2" charset="2"/>
              </a:rPr>
              <a:t> </a:t>
            </a:r>
            <a:r>
              <a:rPr lang="fr-FR" sz="2000" b="1" dirty="0" err="1">
                <a:solidFill>
                  <a:srgbClr val="C00000"/>
                </a:solidFill>
                <a:latin typeface="+mj-lt"/>
                <a:sym typeface="Wingdings" panose="05000000000000000000" pitchFamily="2" charset="2"/>
              </a:rPr>
              <a:t>C</a:t>
            </a:r>
            <a:r>
              <a:rPr lang="fr-FR" sz="2000" b="1" baseline="-25000" dirty="0" err="1">
                <a:solidFill>
                  <a:srgbClr val="C00000"/>
                </a:solidFill>
                <a:latin typeface="+mj-lt"/>
                <a:sym typeface="Wingdings" panose="05000000000000000000" pitchFamily="2" charset="2"/>
              </a:rPr>
              <a:t>Pi</a:t>
            </a:r>
            <a:r>
              <a:rPr lang="fr-FR" sz="2000" b="1" baseline="-25000" dirty="0">
                <a:solidFill>
                  <a:srgbClr val="C00000"/>
                </a:solidFill>
                <a:latin typeface="+mj-lt"/>
                <a:sym typeface="Wingdings" panose="05000000000000000000" pitchFamily="2" charset="2"/>
              </a:rPr>
              <a:t>..n</a:t>
            </a:r>
            <a:r>
              <a:rPr lang="fr-FR" sz="2000" b="1" dirty="0">
                <a:solidFill>
                  <a:srgbClr val="C00000"/>
                </a:solidFill>
                <a:latin typeface="+mj-lt"/>
                <a:sym typeface="Wingdings" panose="05000000000000000000" pitchFamily="2" charset="2"/>
              </a:rPr>
              <a:t> </a:t>
            </a:r>
            <a:endParaRPr lang="fr-FR" sz="2000" b="1" dirty="0" smtClean="0">
              <a:solidFill>
                <a:srgbClr val="C00000"/>
              </a:solidFill>
              <a:latin typeface="+mj-lt"/>
              <a:sym typeface="Wingdings" panose="05000000000000000000" pitchFamily="2" charset="2"/>
            </a:endParaRPr>
          </a:p>
          <a:p>
            <a:pPr marL="360" algn="ctr">
              <a:lnSpc>
                <a:spcPct val="100000"/>
              </a:lnSpc>
              <a:buClr>
                <a:srgbClr val="16165D"/>
              </a:buClr>
            </a:pPr>
            <a:r>
              <a:rPr lang="fr-FR" sz="2000" b="1" dirty="0" smtClean="0">
                <a:solidFill>
                  <a:srgbClr val="C00000"/>
                </a:solidFill>
                <a:latin typeface="+mj-lt"/>
                <a:sym typeface="Wingdings" panose="05000000000000000000" pitchFamily="2" charset="2"/>
              </a:rPr>
              <a:t>over </a:t>
            </a:r>
            <a:r>
              <a:rPr lang="fr-FR" sz="2000" b="1" dirty="0" err="1" smtClean="0">
                <a:solidFill>
                  <a:srgbClr val="C00000"/>
                </a:solidFill>
                <a:latin typeface="+mj-lt"/>
                <a:sym typeface="Wingdings" panose="05000000000000000000" pitchFamily="2" charset="2"/>
              </a:rPr>
              <a:t>expected</a:t>
            </a:r>
            <a:r>
              <a:rPr lang="fr-FR" sz="2000" b="1" dirty="0" smtClean="0">
                <a:solidFill>
                  <a:srgbClr val="C00000"/>
                </a:solidFill>
                <a:latin typeface="+mj-lt"/>
                <a:sym typeface="Wingdings" panose="05000000000000000000" pitchFamily="2" charset="2"/>
              </a:rPr>
              <a:t> </a:t>
            </a:r>
            <a:r>
              <a:rPr lang="fr-FR" sz="2000" b="1" dirty="0">
                <a:solidFill>
                  <a:srgbClr val="C00000"/>
                </a:solidFill>
                <a:latin typeface="+mj-lt"/>
                <a:sym typeface="Wingdings" panose="05000000000000000000" pitchFamily="2" charset="2"/>
              </a:rPr>
              <a:t>T</a:t>
            </a:r>
            <a:r>
              <a:rPr lang="fr-FR" sz="2000" b="1" dirty="0" smtClean="0">
                <a:solidFill>
                  <a:srgbClr val="C00000"/>
                </a:solidFill>
                <a:latin typeface="+mj-lt"/>
                <a:sym typeface="Wingdings" panose="05000000000000000000" pitchFamily="2" charset="2"/>
              </a:rPr>
              <a:t>, P. range:</a:t>
            </a:r>
          </a:p>
          <a:p>
            <a:pPr marL="360" algn="ctr">
              <a:lnSpc>
                <a:spcPct val="100000"/>
              </a:lnSpc>
              <a:buClr>
                <a:srgbClr val="16165D"/>
              </a:buClr>
            </a:pPr>
            <a:r>
              <a:rPr lang="fr-FR" sz="2000" b="1" dirty="0" smtClean="0">
                <a:solidFill>
                  <a:srgbClr val="C00000"/>
                </a:solidFill>
                <a:latin typeface="+mj-lt"/>
                <a:sym typeface="Wingdings" panose="05000000000000000000" pitchFamily="2" charset="2"/>
              </a:rPr>
              <a:t> </a:t>
            </a:r>
            <a:r>
              <a:rPr lang="en-GB" sz="1900" b="1" spc="-1" dirty="0" smtClean="0">
                <a:solidFill>
                  <a:srgbClr val="C00000"/>
                </a:solidFill>
                <a:latin typeface="+mj-lt"/>
              </a:rPr>
              <a:t>E</a:t>
            </a:r>
            <a:r>
              <a:rPr lang="en-GB" sz="1900" b="1" strike="noStrike" spc="-1" dirty="0" smtClean="0">
                <a:solidFill>
                  <a:srgbClr val="C00000"/>
                </a:solidFill>
                <a:latin typeface="+mj-lt"/>
              </a:rPr>
              <a:t>xample here: C</a:t>
            </a:r>
            <a:r>
              <a:rPr lang="en-GB" sz="1900" b="1" spc="-1" baseline="-25000" dirty="0" smtClean="0">
                <a:solidFill>
                  <a:srgbClr val="C00000"/>
                </a:solidFill>
                <a:latin typeface="+mj-lt"/>
              </a:rPr>
              <a:t>3</a:t>
            </a:r>
            <a:r>
              <a:rPr lang="en-GB" sz="1900" b="1" strike="noStrike" spc="-1" dirty="0" smtClean="0">
                <a:solidFill>
                  <a:srgbClr val="C00000"/>
                </a:solidFill>
                <a:latin typeface="+mj-lt"/>
              </a:rPr>
              <a:t>F</a:t>
            </a:r>
            <a:r>
              <a:rPr lang="en-GB" sz="1900" b="1" spc="-1" baseline="-25000" dirty="0" smtClean="0">
                <a:solidFill>
                  <a:srgbClr val="C00000"/>
                </a:solidFill>
                <a:latin typeface="+mj-lt"/>
              </a:rPr>
              <a:t>8</a:t>
            </a:r>
            <a:r>
              <a:rPr lang="en-GB" sz="1900" b="1" strike="noStrike" spc="-1" dirty="0" smtClean="0">
                <a:solidFill>
                  <a:srgbClr val="C00000"/>
                </a:solidFill>
                <a:latin typeface="+mj-lt"/>
              </a:rPr>
              <a:t>: (mol. </a:t>
            </a:r>
            <a:r>
              <a:rPr lang="en-GB" sz="1900" b="1" spc="-1" dirty="0">
                <a:solidFill>
                  <a:srgbClr val="C00000"/>
                </a:solidFill>
                <a:latin typeface="+mj-lt"/>
              </a:rPr>
              <a:t>w</a:t>
            </a:r>
            <a:r>
              <a:rPr lang="en-GB" sz="1900" b="1" strike="noStrike" spc="-1" dirty="0" smtClean="0">
                <a:solidFill>
                  <a:srgbClr val="C00000"/>
                </a:solidFill>
                <a:latin typeface="+mj-lt"/>
              </a:rPr>
              <a:t>t.) = 188 </a:t>
            </a:r>
            <a:r>
              <a:rPr lang="en-GB" sz="1900" b="1" spc="-1" dirty="0" smtClean="0">
                <a:solidFill>
                  <a:srgbClr val="C00000"/>
                </a:solidFill>
                <a:latin typeface="+mj-lt"/>
              </a:rPr>
              <a:t>in</a:t>
            </a:r>
            <a:r>
              <a:rPr lang="en-GB" sz="1900" b="1" strike="noStrike" spc="-1" dirty="0" smtClean="0">
                <a:solidFill>
                  <a:srgbClr val="C00000"/>
                </a:solidFill>
                <a:latin typeface="+mj-lt"/>
              </a:rPr>
              <a:t> </a:t>
            </a:r>
            <a:r>
              <a:rPr lang="en-GB" sz="1900" b="1" spc="-1" dirty="0">
                <a:solidFill>
                  <a:srgbClr val="C00000"/>
                </a:solidFill>
                <a:latin typeface="+mj-lt"/>
              </a:rPr>
              <a:t>N</a:t>
            </a:r>
            <a:r>
              <a:rPr lang="en-GB" sz="1900" b="1" spc="-1" baseline="-25000" dirty="0">
                <a:solidFill>
                  <a:srgbClr val="C00000"/>
                </a:solidFill>
                <a:latin typeface="+mj-lt"/>
              </a:rPr>
              <a:t>2</a:t>
            </a:r>
            <a:r>
              <a:rPr lang="en-GB" sz="1900" b="1" spc="-1" dirty="0">
                <a:solidFill>
                  <a:srgbClr val="C00000"/>
                </a:solidFill>
                <a:latin typeface="+mj-lt"/>
              </a:rPr>
              <a:t> (</a:t>
            </a:r>
            <a:r>
              <a:rPr lang="en-GB" sz="1900" b="1" spc="-1" dirty="0" smtClean="0">
                <a:solidFill>
                  <a:srgbClr val="C00000"/>
                </a:solidFill>
                <a:latin typeface="+mj-lt"/>
              </a:rPr>
              <a:t>mol. wt. </a:t>
            </a:r>
            <a:r>
              <a:rPr lang="en-GB" sz="1900" b="1" spc="-1" dirty="0">
                <a:solidFill>
                  <a:srgbClr val="C00000"/>
                </a:solidFill>
                <a:latin typeface="+mj-lt"/>
              </a:rPr>
              <a:t>= </a:t>
            </a:r>
            <a:r>
              <a:rPr lang="en-GB" sz="1900" b="1" spc="-1" dirty="0" smtClean="0">
                <a:solidFill>
                  <a:srgbClr val="C00000"/>
                </a:solidFill>
                <a:latin typeface="+mj-lt"/>
              </a:rPr>
              <a:t>28) </a:t>
            </a:r>
            <a:endParaRPr lang="en-GB" sz="1900" b="0" strike="noStrike" spc="-1" dirty="0">
              <a:solidFill>
                <a:srgbClr val="C00000"/>
              </a:solidFill>
              <a:latin typeface="+mj-lt"/>
            </a:endParaRPr>
          </a:p>
        </p:txBody>
      </p:sp>
      <p:sp>
        <p:nvSpPr>
          <p:cNvPr id="5" name="CustomShape 4"/>
          <p:cNvSpPr/>
          <p:nvPr/>
        </p:nvSpPr>
        <p:spPr>
          <a:xfrm>
            <a:off x="6458040" y="6356520"/>
            <a:ext cx="2056680" cy="3643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pPr>
            <a:fld id="{7D01061F-E3C1-4B78-A297-D1E8F51D5FFF}" type="slidenum">
              <a:rPr lang="en-GB" sz="1200" b="0" strike="noStrike" spc="-1">
                <a:solidFill>
                  <a:srgbClr val="8B8B8B"/>
                </a:solidFill>
                <a:latin typeface="Calibri"/>
                <a:ea typeface="DejaVu Sans"/>
              </a:rPr>
              <a:t>45</a:t>
            </a:fld>
            <a:endParaRPr lang="en-GB" sz="1200" b="0" strike="noStrike" spc="-1" dirty="0">
              <a:latin typeface="Arial"/>
            </a:endParaRPr>
          </a:p>
        </p:txBody>
      </p:sp>
      <p:pic>
        <p:nvPicPr>
          <p:cNvPr id="7" name="Imag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4505" y="2059453"/>
            <a:ext cx="4408915" cy="3306687"/>
          </a:xfrm>
          <a:prstGeom prst="rect">
            <a:avLst/>
          </a:prstGeom>
          <a:ln w="19050">
            <a:solidFill>
              <a:schemeClr val="tx1"/>
            </a:solidFill>
          </a:ln>
        </p:spPr>
      </p:pic>
      <p:pic>
        <p:nvPicPr>
          <p:cNvPr id="8" name="Imag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93297" y="2059453"/>
            <a:ext cx="4492806" cy="3306687"/>
          </a:xfrm>
          <a:prstGeom prst="rect">
            <a:avLst/>
          </a:prstGeom>
          <a:ln w="19050">
            <a:solidFill>
              <a:schemeClr val="tx1"/>
            </a:solidFill>
          </a:ln>
        </p:spPr>
      </p:pic>
      <p:sp>
        <p:nvSpPr>
          <p:cNvPr id="9" name="CustomShape 2"/>
          <p:cNvSpPr/>
          <p:nvPr/>
        </p:nvSpPr>
        <p:spPr>
          <a:xfrm>
            <a:off x="878885" y="6201580"/>
            <a:ext cx="7428822" cy="337100"/>
          </a:xfrm>
          <a:prstGeom prst="rect">
            <a:avLst/>
          </a:prstGeom>
          <a:noFill/>
          <a:ln>
            <a:noFill/>
          </a:ln>
        </p:spPr>
        <p:style>
          <a:lnRef idx="0">
            <a:scrgbClr r="0" g="0" b="0"/>
          </a:lnRef>
          <a:fillRef idx="0">
            <a:scrgbClr r="0" g="0" b="0"/>
          </a:fillRef>
          <a:effectRef idx="0">
            <a:scrgbClr r="0" g="0" b="0"/>
          </a:effectRef>
          <a:fontRef idx="minor"/>
        </p:style>
        <p:txBody>
          <a:bodyPr wrap="square" lIns="90000" tIns="45000" rIns="90000" bIns="45000">
            <a:spAutoFit/>
          </a:bodyPr>
          <a:lstStyle/>
          <a:p>
            <a:pPr algn="ctr"/>
            <a:r>
              <a:rPr lang="en-US" sz="1600" b="1" dirty="0" smtClean="0"/>
              <a:t>G. Hallewell: </a:t>
            </a:r>
            <a:r>
              <a:rPr lang="en-US" sz="1600" b="1" dirty="0" err="1" smtClean="0"/>
              <a:t>GasRad</a:t>
            </a:r>
            <a:r>
              <a:rPr lang="en-US" sz="1600" b="1" dirty="0" smtClean="0"/>
              <a:t> GWP: ECFA</a:t>
            </a:r>
            <a:r>
              <a:rPr lang="en-US" sz="1600" b="1" dirty="0"/>
              <a:t> </a:t>
            </a:r>
            <a:r>
              <a:rPr lang="en-US" sz="1600" b="1" dirty="0" smtClean="0"/>
              <a:t>TF-4 Meeting May16-17</a:t>
            </a:r>
            <a:r>
              <a:rPr lang="en-US" sz="1600" b="1" baseline="30000" dirty="0" smtClean="0"/>
              <a:t>th</a:t>
            </a:r>
            <a:r>
              <a:rPr lang="en-US" sz="1600" b="1" dirty="0" smtClean="0"/>
              <a:t> 2023</a:t>
            </a:r>
            <a:endParaRPr lang="en-US" sz="1600" b="1" dirty="0"/>
          </a:p>
        </p:txBody>
      </p:sp>
    </p:spTree>
    <p:extLst>
      <p:ext uri="{BB962C8B-B14F-4D97-AF65-F5344CB8AC3E}">
        <p14:creationId xmlns:p14="http://schemas.microsoft.com/office/powerpoint/2010/main" val="4185162847"/>
      </p:ext>
    </p:extLst>
  </p:cSld>
  <p:clrMapOvr>
    <a:masterClrMapping/>
  </p:clrMapOvr>
  <mc:AlternateContent xmlns:mc="http://schemas.openxmlformats.org/markup-compatibility/2006" xmlns:p14="http://schemas.microsoft.com/office/powerpoint/2010/main">
    <mc:Choice Requires="p14">
      <p:transition spd="slow" p14:dur="2000"/>
    </mc:Choice>
    <mc:Fallback xmlns="" xmlns:p15="http://schemas.microsoft.com/office/powerpoint/2012/main">
      <p:transition spd="slow"/>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31" name="Image 4"/>
          <p:cNvPicPr/>
          <p:nvPr/>
        </p:nvPicPr>
        <p:blipFill rotWithShape="1">
          <a:blip r:embed="rId2"/>
          <a:srcRect l="9475" t="6311" r="6887" b="4523"/>
          <a:stretch/>
        </p:blipFill>
        <p:spPr>
          <a:xfrm>
            <a:off x="888270" y="1676707"/>
            <a:ext cx="7137779" cy="4804013"/>
          </a:xfrm>
          <a:prstGeom prst="rect">
            <a:avLst/>
          </a:prstGeom>
          <a:ln>
            <a:noFill/>
          </a:ln>
        </p:spPr>
      </p:pic>
      <p:sp>
        <p:nvSpPr>
          <p:cNvPr id="932" name="CustomShape 1"/>
          <p:cNvSpPr/>
          <p:nvPr/>
        </p:nvSpPr>
        <p:spPr>
          <a:xfrm>
            <a:off x="411294" y="259495"/>
            <a:ext cx="8548212" cy="1183486"/>
          </a:xfrm>
          <a:prstGeom prst="rect">
            <a:avLst/>
          </a:prstGeom>
          <a:noFill/>
          <a:ln w="25400">
            <a:solidFill>
              <a:srgbClr val="C00000"/>
            </a:solidFill>
          </a:ln>
        </p:spPr>
        <p:style>
          <a:lnRef idx="0">
            <a:scrgbClr r="0" g="0" b="0"/>
          </a:lnRef>
          <a:fillRef idx="0">
            <a:scrgbClr r="0" g="0" b="0"/>
          </a:fillRef>
          <a:effectRef idx="0">
            <a:scrgbClr r="0" g="0" b="0"/>
          </a:effectRef>
          <a:fontRef idx="minor"/>
        </p:style>
        <p:txBody>
          <a:bodyPr wrap="square" lIns="90000" tIns="45000" rIns="90000" bIns="45000">
            <a:spAutoFit/>
          </a:bodyPr>
          <a:lstStyle/>
          <a:p>
            <a:pPr algn="ctr">
              <a:lnSpc>
                <a:spcPct val="100000"/>
              </a:lnSpc>
            </a:pPr>
            <a:r>
              <a:rPr lang="en-GB" sz="1900" b="1" strike="noStrike" spc="-1" dirty="0">
                <a:solidFill>
                  <a:srgbClr val="C00000"/>
                </a:solidFill>
                <a:latin typeface="+mj-lt"/>
              </a:rPr>
              <a:t>(2) Calculate </a:t>
            </a:r>
            <a:r>
              <a:rPr lang="en-GB" sz="1900" b="1" spc="-1" dirty="0" err="1" smtClean="0">
                <a:solidFill>
                  <a:srgbClr val="C00000"/>
                </a:solidFill>
                <a:latin typeface="+mj-lt"/>
              </a:rPr>
              <a:t>c</a:t>
            </a:r>
            <a:r>
              <a:rPr lang="en-GB" sz="1900" b="1" spc="-1" baseline="-25000" dirty="0" err="1" smtClean="0">
                <a:solidFill>
                  <a:srgbClr val="C00000"/>
                </a:solidFill>
                <a:latin typeface="+mj-lt"/>
              </a:rPr>
              <a:t>‘theo</a:t>
            </a:r>
            <a:r>
              <a:rPr lang="en-GB" sz="1900" b="1" spc="-1" baseline="-25000" dirty="0" smtClean="0">
                <a:solidFill>
                  <a:srgbClr val="C00000"/>
                </a:solidFill>
                <a:latin typeface="+mj-lt"/>
              </a:rPr>
              <a:t>’</a:t>
            </a:r>
            <a:r>
              <a:rPr lang="en-GB" sz="1900" b="1" strike="noStrike" spc="-1" baseline="-25000" dirty="0" smtClean="0">
                <a:solidFill>
                  <a:srgbClr val="C00000"/>
                </a:solidFill>
                <a:latin typeface="+mj-lt"/>
              </a:rPr>
              <a:t> </a:t>
            </a:r>
            <a:r>
              <a:rPr lang="en-GB" sz="1900" b="1" strike="noStrike" spc="-1" dirty="0">
                <a:solidFill>
                  <a:srgbClr val="C00000"/>
                </a:solidFill>
                <a:latin typeface="+mj-lt"/>
              </a:rPr>
              <a:t>as a function of concentration </a:t>
            </a:r>
            <a:r>
              <a:rPr lang="en-GB" sz="1900" b="1" strike="noStrike" spc="-1" dirty="0" smtClean="0">
                <a:solidFill>
                  <a:srgbClr val="C00000"/>
                </a:solidFill>
                <a:latin typeface="+mj-lt"/>
              </a:rPr>
              <a:t>from component </a:t>
            </a:r>
          </a:p>
          <a:p>
            <a:pPr algn="ctr">
              <a:lnSpc>
                <a:spcPct val="100000"/>
              </a:lnSpc>
            </a:pPr>
            <a:r>
              <a:rPr lang="en-GB" sz="1900" b="1" strike="noStrike" spc="-1" dirty="0" err="1" smtClean="0">
                <a:solidFill>
                  <a:srgbClr val="C00000"/>
                </a:solidFill>
                <a:latin typeface="+mj-lt"/>
              </a:rPr>
              <a:t>Cp</a:t>
            </a:r>
            <a:r>
              <a:rPr lang="en-GB" sz="1900" b="1" strike="noStrike" spc="-1" dirty="0" smtClean="0">
                <a:solidFill>
                  <a:srgbClr val="C00000"/>
                </a:solidFill>
                <a:latin typeface="+mj-lt"/>
              </a:rPr>
              <a:t>, </a:t>
            </a:r>
            <a:r>
              <a:rPr lang="en-GB" sz="1900" b="1" strike="noStrike" spc="-1" dirty="0" err="1" smtClean="0">
                <a:solidFill>
                  <a:srgbClr val="C00000"/>
                </a:solidFill>
                <a:latin typeface="+mj-lt"/>
              </a:rPr>
              <a:t>Cv’s</a:t>
            </a:r>
            <a:r>
              <a:rPr lang="en-GB" sz="1900" b="1" spc="-1" dirty="0" smtClean="0">
                <a:solidFill>
                  <a:srgbClr val="C00000"/>
                </a:solidFill>
                <a:latin typeface="+mj-lt"/>
              </a:rPr>
              <a:t> </a:t>
            </a:r>
            <a:r>
              <a:rPr lang="en-GB" sz="1900" b="1" strike="noStrike" spc="-1" dirty="0" smtClean="0">
                <a:solidFill>
                  <a:srgbClr val="C00000"/>
                </a:solidFill>
                <a:latin typeface="+mj-lt"/>
              </a:rPr>
              <a:t>over </a:t>
            </a:r>
            <a:r>
              <a:rPr lang="en-GB" sz="1900" b="1" strike="noStrike" spc="-1" dirty="0">
                <a:solidFill>
                  <a:srgbClr val="C00000"/>
                </a:solidFill>
                <a:latin typeface="+mj-lt"/>
              </a:rPr>
              <a:t>the expected </a:t>
            </a:r>
            <a:r>
              <a:rPr lang="en-GB" sz="1900" b="1" strike="noStrike" spc="-1" dirty="0" smtClean="0">
                <a:solidFill>
                  <a:srgbClr val="C00000"/>
                </a:solidFill>
                <a:latin typeface="+mj-lt"/>
              </a:rPr>
              <a:t>sonar</a:t>
            </a:r>
            <a:r>
              <a:rPr lang="en-GB" sz="1900" spc="-1" dirty="0">
                <a:latin typeface="+mj-lt"/>
              </a:rPr>
              <a:t> </a:t>
            </a:r>
            <a:r>
              <a:rPr lang="en-GB" sz="1900" b="1" strike="noStrike" spc="-1" dirty="0" smtClean="0">
                <a:solidFill>
                  <a:srgbClr val="C00000"/>
                </a:solidFill>
                <a:latin typeface="+mj-lt"/>
              </a:rPr>
              <a:t>temperature</a:t>
            </a:r>
            <a:r>
              <a:rPr lang="en-GB" sz="1900" b="1" strike="noStrike" spc="-1" dirty="0">
                <a:solidFill>
                  <a:srgbClr val="C00000"/>
                </a:solidFill>
                <a:latin typeface="+mj-lt"/>
              </a:rPr>
              <a:t>, pressure range </a:t>
            </a:r>
            <a:r>
              <a:rPr lang="en-GB" sz="1900" b="1" strike="noStrike" spc="-1" dirty="0" smtClean="0">
                <a:solidFill>
                  <a:srgbClr val="C00000"/>
                </a:solidFill>
                <a:latin typeface="+mj-lt"/>
              </a:rPr>
              <a:t>to </a:t>
            </a:r>
          </a:p>
          <a:p>
            <a:pPr algn="ctr">
              <a:lnSpc>
                <a:spcPct val="100000"/>
              </a:lnSpc>
            </a:pPr>
            <a:r>
              <a:rPr lang="en-GB" sz="1900" b="1" strike="noStrike" spc="-1" dirty="0" smtClean="0">
                <a:solidFill>
                  <a:srgbClr val="C00000"/>
                </a:solidFill>
                <a:latin typeface="+mj-lt"/>
              </a:rPr>
              <a:t>make </a:t>
            </a:r>
            <a:r>
              <a:rPr lang="en-GB" sz="1900" b="1" strike="noStrike" spc="-1" dirty="0">
                <a:solidFill>
                  <a:srgbClr val="C00000"/>
                </a:solidFill>
                <a:latin typeface="+mj-lt"/>
              </a:rPr>
              <a:t>database </a:t>
            </a:r>
            <a:r>
              <a:rPr lang="en-GB" sz="1900" b="1" strike="noStrike" spc="-1" dirty="0" smtClean="0">
                <a:solidFill>
                  <a:srgbClr val="C00000"/>
                </a:solidFill>
                <a:latin typeface="+mj-lt"/>
              </a:rPr>
              <a:t>of </a:t>
            </a:r>
            <a:r>
              <a:rPr lang="en-GB" sz="1900" b="1" spc="-1" dirty="0" err="1">
                <a:solidFill>
                  <a:srgbClr val="C00000"/>
                </a:solidFill>
              </a:rPr>
              <a:t>c</a:t>
            </a:r>
            <a:r>
              <a:rPr lang="en-GB" sz="1900" b="1" spc="-1" baseline="-25000" dirty="0" err="1">
                <a:solidFill>
                  <a:srgbClr val="C00000"/>
                </a:solidFill>
              </a:rPr>
              <a:t>‘theo</a:t>
            </a:r>
            <a:r>
              <a:rPr lang="en-GB" sz="1900" b="1" spc="-1" baseline="-25000" dirty="0">
                <a:solidFill>
                  <a:srgbClr val="C00000"/>
                </a:solidFill>
              </a:rPr>
              <a:t>’</a:t>
            </a:r>
            <a:r>
              <a:rPr lang="en-GB" sz="1900" b="1" i="1" strike="noStrike" spc="-1" dirty="0" smtClean="0">
                <a:solidFill>
                  <a:srgbClr val="C00000"/>
                </a:solidFill>
                <a:latin typeface="+mj-lt"/>
              </a:rPr>
              <a:t> vs. </a:t>
            </a:r>
            <a:r>
              <a:rPr lang="en-GB" sz="1900" b="1" i="1" spc="-1" dirty="0" smtClean="0">
                <a:solidFill>
                  <a:srgbClr val="C00000"/>
                </a:solidFill>
                <a:latin typeface="+mj-lt"/>
              </a:rPr>
              <a:t>c</a:t>
            </a:r>
            <a:r>
              <a:rPr lang="en-GB" sz="1900" b="1" i="1" strike="noStrike" spc="-1" dirty="0" smtClean="0">
                <a:solidFill>
                  <a:srgbClr val="C00000"/>
                </a:solidFill>
                <a:latin typeface="+mj-lt"/>
              </a:rPr>
              <a:t>onc. </a:t>
            </a:r>
            <a:r>
              <a:rPr lang="en-GB" sz="1900" b="1" strike="noStrike" spc="-1" dirty="0" smtClean="0">
                <a:solidFill>
                  <a:srgbClr val="C00000"/>
                </a:solidFill>
                <a:latin typeface="+mj-lt"/>
              </a:rPr>
              <a:t>fit equations </a:t>
            </a:r>
          </a:p>
          <a:p>
            <a:pPr algn="ctr">
              <a:lnSpc>
                <a:spcPct val="100000"/>
              </a:lnSpc>
            </a:pPr>
            <a:r>
              <a:rPr lang="en-GB" sz="1400" b="1" strike="noStrike" spc="-1" dirty="0" smtClean="0">
                <a:latin typeface="+mj-lt"/>
              </a:rPr>
              <a:t>(example here 0- 1% C</a:t>
            </a:r>
            <a:r>
              <a:rPr lang="en-GB" sz="1400" b="1" strike="noStrike" spc="-1" baseline="-25000" dirty="0" smtClean="0">
                <a:latin typeface="+mj-lt"/>
              </a:rPr>
              <a:t>3</a:t>
            </a:r>
            <a:r>
              <a:rPr lang="en-GB" sz="1400" b="1" strike="noStrike" spc="-1" dirty="0" smtClean="0">
                <a:latin typeface="+mj-lt"/>
              </a:rPr>
              <a:t>F</a:t>
            </a:r>
            <a:r>
              <a:rPr lang="en-GB" sz="1400" b="1" spc="-1" baseline="-25000" dirty="0" smtClean="0"/>
              <a:t>8</a:t>
            </a:r>
            <a:r>
              <a:rPr lang="en-GB" sz="1400" b="1" spc="-1" dirty="0" smtClean="0"/>
              <a:t> </a:t>
            </a:r>
            <a:r>
              <a:rPr lang="en-GB" sz="1400" b="1" strike="noStrike" spc="-1" dirty="0" smtClean="0">
                <a:latin typeface="+mj-lt"/>
              </a:rPr>
              <a:t> (</a:t>
            </a:r>
            <a:r>
              <a:rPr lang="en-GB" sz="1400" b="1" strike="noStrike" spc="-1" dirty="0" err="1" smtClean="0">
                <a:latin typeface="+mj-lt"/>
              </a:rPr>
              <a:t>m.w</a:t>
            </a:r>
            <a:r>
              <a:rPr lang="en-GB" sz="1400" b="1" strike="noStrike" spc="-1" dirty="0" smtClean="0">
                <a:latin typeface="+mj-lt"/>
              </a:rPr>
              <a:t>.= 188 in N</a:t>
            </a:r>
            <a:r>
              <a:rPr lang="en-GB" sz="1400" b="1" spc="-1" baseline="-25000" dirty="0"/>
              <a:t>2</a:t>
            </a:r>
            <a:r>
              <a:rPr lang="en-GB" sz="1400" b="1" strike="noStrike" spc="-1" dirty="0" smtClean="0">
                <a:latin typeface="+mj-lt"/>
              </a:rPr>
              <a:t> (</a:t>
            </a:r>
            <a:r>
              <a:rPr lang="en-GB" sz="1400" b="1" strike="noStrike" spc="-1" dirty="0" err="1" smtClean="0">
                <a:latin typeface="+mj-lt"/>
              </a:rPr>
              <a:t>m.w</a:t>
            </a:r>
            <a:r>
              <a:rPr lang="en-GB" sz="1400" b="1" strike="noStrike" spc="-1" dirty="0" smtClean="0">
                <a:latin typeface="+mj-lt"/>
              </a:rPr>
              <a:t>.= 28): only one pressure shown here for clarity)</a:t>
            </a:r>
            <a:endParaRPr lang="en-GB" sz="1400" b="0" strike="noStrike" spc="-1" dirty="0">
              <a:latin typeface="+mj-lt"/>
            </a:endParaRPr>
          </a:p>
        </p:txBody>
      </p:sp>
      <p:pic>
        <p:nvPicPr>
          <p:cNvPr id="6" name="Image 5"/>
          <p:cNvPicPr>
            <a:picLocks noChangeAspect="1"/>
          </p:cNvPicPr>
          <p:nvPr/>
        </p:nvPicPr>
        <p:blipFill rotWithShape="1">
          <a:blip r:embed="rId3"/>
          <a:srcRect l="18583" t="12038" r="6397"/>
          <a:stretch/>
        </p:blipFill>
        <p:spPr>
          <a:xfrm>
            <a:off x="5593845" y="1834330"/>
            <a:ext cx="2022462" cy="1188487"/>
          </a:xfrm>
          <a:prstGeom prst="rect">
            <a:avLst/>
          </a:prstGeom>
        </p:spPr>
      </p:pic>
      <p:sp>
        <p:nvSpPr>
          <p:cNvPr id="8" name="CustomShape 4"/>
          <p:cNvSpPr/>
          <p:nvPr/>
        </p:nvSpPr>
        <p:spPr>
          <a:xfrm>
            <a:off x="6458040" y="6356520"/>
            <a:ext cx="2056680" cy="3643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pPr>
            <a:fld id="{7D01061F-E3C1-4B78-A297-D1E8F51D5FFF}" type="slidenum">
              <a:rPr lang="en-GB" sz="1200" b="0" strike="noStrike" spc="-1">
                <a:solidFill>
                  <a:srgbClr val="8B8B8B"/>
                </a:solidFill>
                <a:latin typeface="Calibri"/>
                <a:ea typeface="DejaVu Sans"/>
              </a:rPr>
              <a:t>46</a:t>
            </a:fld>
            <a:endParaRPr lang="en-GB" sz="1200" b="0" strike="noStrike" spc="-1" dirty="0">
              <a:latin typeface="Arial"/>
            </a:endParaRPr>
          </a:p>
        </p:txBody>
      </p:sp>
      <p:sp>
        <p:nvSpPr>
          <p:cNvPr id="9" name="CustomShape 2"/>
          <p:cNvSpPr/>
          <p:nvPr/>
        </p:nvSpPr>
        <p:spPr>
          <a:xfrm>
            <a:off x="941492" y="6520900"/>
            <a:ext cx="7428822" cy="337100"/>
          </a:xfrm>
          <a:prstGeom prst="rect">
            <a:avLst/>
          </a:prstGeom>
          <a:noFill/>
          <a:ln>
            <a:noFill/>
          </a:ln>
        </p:spPr>
        <p:style>
          <a:lnRef idx="0">
            <a:scrgbClr r="0" g="0" b="0"/>
          </a:lnRef>
          <a:fillRef idx="0">
            <a:scrgbClr r="0" g="0" b="0"/>
          </a:fillRef>
          <a:effectRef idx="0">
            <a:scrgbClr r="0" g="0" b="0"/>
          </a:effectRef>
          <a:fontRef idx="minor"/>
        </p:style>
        <p:txBody>
          <a:bodyPr wrap="square" lIns="90000" tIns="45000" rIns="90000" bIns="45000">
            <a:spAutoFit/>
          </a:bodyPr>
          <a:lstStyle/>
          <a:p>
            <a:pPr algn="ctr"/>
            <a:r>
              <a:rPr lang="en-US" sz="1600" b="1" dirty="0" smtClean="0"/>
              <a:t>G. Hallewell: </a:t>
            </a:r>
            <a:r>
              <a:rPr lang="en-US" sz="1600" b="1" dirty="0" err="1" smtClean="0"/>
              <a:t>GasRad</a:t>
            </a:r>
            <a:r>
              <a:rPr lang="en-US" sz="1600" b="1" dirty="0" smtClean="0"/>
              <a:t> GWP: ECFA</a:t>
            </a:r>
            <a:r>
              <a:rPr lang="en-US" sz="1600" b="1" dirty="0"/>
              <a:t> </a:t>
            </a:r>
            <a:r>
              <a:rPr lang="en-US" sz="1600" b="1" dirty="0" smtClean="0"/>
              <a:t>TF-4 Meeting May16-17</a:t>
            </a:r>
            <a:r>
              <a:rPr lang="en-US" sz="1600" b="1" baseline="30000" dirty="0" smtClean="0"/>
              <a:t>th</a:t>
            </a:r>
            <a:r>
              <a:rPr lang="en-US" sz="1600" b="1" dirty="0" smtClean="0"/>
              <a:t> 2023</a:t>
            </a:r>
            <a:endParaRPr lang="en-US" sz="1600" b="1" dirty="0"/>
          </a:p>
        </p:txBody>
      </p:sp>
    </p:spTree>
    <p:extLst>
      <p:ext uri="{BB962C8B-B14F-4D97-AF65-F5344CB8AC3E}">
        <p14:creationId xmlns:p14="http://schemas.microsoft.com/office/powerpoint/2010/main" val="3202865230"/>
      </p:ext>
    </p:extLst>
  </p:cSld>
  <p:clrMapOvr>
    <a:masterClrMapping/>
  </p:clrMapOvr>
  <mc:AlternateContent xmlns:mc="http://schemas.openxmlformats.org/markup-compatibility/2006" xmlns:p14="http://schemas.microsoft.com/office/powerpoint/2010/main">
    <mc:Choice Requires="p14">
      <p:transition spd="slow" p14:dur="2000"/>
    </mc:Choice>
    <mc:Fallback xmlns="" xmlns:p15="http://schemas.microsoft.com/office/powerpoint/2012/main">
      <p:transition spd="slow"/>
    </mc:Fallback>
  </mc:AlternateContent>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stomShape 1"/>
          <p:cNvSpPr/>
          <p:nvPr/>
        </p:nvSpPr>
        <p:spPr>
          <a:xfrm>
            <a:off x="22687" y="178657"/>
            <a:ext cx="9121313" cy="675654"/>
          </a:xfrm>
          <a:prstGeom prst="rect">
            <a:avLst/>
          </a:prstGeom>
          <a:noFill/>
          <a:ln w="25400">
            <a:solidFill>
              <a:srgbClr val="C00000"/>
            </a:solidFill>
          </a:ln>
        </p:spPr>
        <p:style>
          <a:lnRef idx="0">
            <a:scrgbClr r="0" g="0" b="0"/>
          </a:lnRef>
          <a:fillRef idx="0">
            <a:scrgbClr r="0" g="0" b="0"/>
          </a:fillRef>
          <a:effectRef idx="0">
            <a:scrgbClr r="0" g="0" b="0"/>
          </a:effectRef>
          <a:fontRef idx="minor"/>
        </p:style>
        <p:txBody>
          <a:bodyPr wrap="square" lIns="90000" tIns="45000" rIns="90000" bIns="45000">
            <a:spAutoFit/>
          </a:bodyPr>
          <a:lstStyle/>
          <a:p>
            <a:pPr algn="ctr">
              <a:lnSpc>
                <a:spcPct val="100000"/>
              </a:lnSpc>
            </a:pPr>
            <a:r>
              <a:rPr lang="en-GB" sz="1900" b="1" strike="noStrike" spc="-1" dirty="0" smtClean="0">
                <a:latin typeface="+mj-lt"/>
              </a:rPr>
              <a:t>(3) </a:t>
            </a:r>
            <a:r>
              <a:rPr lang="en-GB" sz="1900" b="1" i="1" spc="-1" dirty="0" smtClean="0">
                <a:latin typeface="+mj-lt"/>
              </a:rPr>
              <a:t>CAN UTILITY</a:t>
            </a:r>
            <a:r>
              <a:rPr lang="en-GB" sz="1900" b="1" spc="-1" dirty="0" smtClean="0">
                <a:latin typeface="+mj-lt"/>
              </a:rPr>
              <a:t>: Store these </a:t>
            </a:r>
            <a:r>
              <a:rPr lang="en-GB" sz="1900" b="1" spc="-1" dirty="0" err="1">
                <a:solidFill>
                  <a:srgbClr val="C00000"/>
                </a:solidFill>
              </a:rPr>
              <a:t>c</a:t>
            </a:r>
            <a:r>
              <a:rPr lang="en-GB" sz="1900" b="1" spc="-1" baseline="-25000" dirty="0" err="1">
                <a:solidFill>
                  <a:srgbClr val="C00000"/>
                </a:solidFill>
              </a:rPr>
              <a:t>‘theo</a:t>
            </a:r>
            <a:r>
              <a:rPr lang="en-GB" sz="1900" b="1" spc="-1" baseline="-25000" dirty="0" smtClean="0">
                <a:solidFill>
                  <a:srgbClr val="C00000"/>
                </a:solidFill>
              </a:rPr>
              <a:t>’ </a:t>
            </a:r>
            <a:r>
              <a:rPr lang="en-GB" sz="1900" b="1" i="1" spc="-1" dirty="0" smtClean="0">
                <a:solidFill>
                  <a:srgbClr val="C00000"/>
                </a:solidFill>
              </a:rPr>
              <a:t>vs. </a:t>
            </a:r>
            <a:r>
              <a:rPr lang="en-GB" sz="1900" b="1" spc="-1" dirty="0" smtClean="0">
                <a:solidFill>
                  <a:srgbClr val="C00000"/>
                </a:solidFill>
              </a:rPr>
              <a:t>molar conc.  </a:t>
            </a:r>
            <a:r>
              <a:rPr lang="en-GB" sz="1900" b="1" spc="-1" dirty="0" err="1" smtClean="0">
                <a:latin typeface="+mj-lt"/>
              </a:rPr>
              <a:t>polyfit</a:t>
            </a:r>
            <a:r>
              <a:rPr lang="en-GB" sz="1900" b="1" spc="-1" dirty="0" smtClean="0">
                <a:latin typeface="+mj-lt"/>
              </a:rPr>
              <a:t> </a:t>
            </a:r>
            <a:r>
              <a:rPr lang="en-GB" sz="1900" b="1" strike="noStrike" spc="-1" dirty="0" err="1" smtClean="0">
                <a:latin typeface="+mj-lt"/>
              </a:rPr>
              <a:t>coeffs</a:t>
            </a:r>
            <a:r>
              <a:rPr lang="en-GB" sz="1900" b="1" strike="noStrike" spc="-1" dirty="0" smtClean="0">
                <a:latin typeface="+mj-lt"/>
              </a:rPr>
              <a:t> </a:t>
            </a:r>
            <a:r>
              <a:rPr lang="en-GB" sz="1900" b="1" spc="-1" dirty="0"/>
              <a:t>covering expected temperature</a:t>
            </a:r>
            <a:r>
              <a:rPr lang="en-GB" sz="1900" b="1" spc="-1" dirty="0">
                <a:solidFill>
                  <a:srgbClr val="C00000"/>
                </a:solidFill>
              </a:rPr>
              <a:t> </a:t>
            </a:r>
            <a:r>
              <a:rPr lang="en-GB" sz="1900" b="1" spc="-1" dirty="0"/>
              <a:t>&amp;</a:t>
            </a:r>
            <a:r>
              <a:rPr lang="en-GB" sz="1900" b="1" spc="-1" dirty="0">
                <a:solidFill>
                  <a:srgbClr val="C00000"/>
                </a:solidFill>
              </a:rPr>
              <a:t> pressure </a:t>
            </a:r>
            <a:r>
              <a:rPr lang="en-GB" sz="1900" b="1" spc="-1" dirty="0"/>
              <a:t>range</a:t>
            </a:r>
            <a:r>
              <a:rPr lang="en-GB" sz="1900" b="1" strike="noStrike" spc="-1" dirty="0" smtClean="0">
                <a:latin typeface="+mj-lt"/>
              </a:rPr>
              <a:t> in “cans” at </a:t>
            </a:r>
            <a:r>
              <a:rPr lang="en-GB" sz="1900" b="1" spc="-1" dirty="0">
                <a:solidFill>
                  <a:srgbClr val="C00000"/>
                </a:solidFill>
                <a:latin typeface="+mj-lt"/>
              </a:rPr>
              <a:t>P</a:t>
            </a:r>
            <a:r>
              <a:rPr lang="en-GB" sz="1900" b="1" strike="noStrike" spc="-1" dirty="0" smtClean="0">
                <a:solidFill>
                  <a:schemeClr val="accent6">
                    <a:lumMod val="50000"/>
                  </a:schemeClr>
                </a:solidFill>
                <a:latin typeface="+mj-lt"/>
              </a:rPr>
              <a:t>,T </a:t>
            </a:r>
            <a:r>
              <a:rPr lang="en-GB" sz="1900" b="1" strike="noStrike" spc="-1" dirty="0" smtClean="0">
                <a:latin typeface="+mj-lt"/>
              </a:rPr>
              <a:t>grid intersections </a:t>
            </a:r>
          </a:p>
        </p:txBody>
      </p:sp>
      <p:graphicFrame>
        <p:nvGraphicFramePr>
          <p:cNvPr id="15" name="Tableau 14"/>
          <p:cNvGraphicFramePr>
            <a:graphicFrameLocks noGrp="1"/>
          </p:cNvGraphicFramePr>
          <p:nvPr>
            <p:extLst/>
          </p:nvPr>
        </p:nvGraphicFramePr>
        <p:xfrm>
          <a:off x="1785597" y="2858856"/>
          <a:ext cx="6095997" cy="2595880"/>
        </p:xfrm>
        <a:graphic>
          <a:graphicData uri="http://schemas.openxmlformats.org/drawingml/2006/table">
            <a:tbl>
              <a:tblPr>
                <a:tableStyleId>{5C22544A-7EE6-4342-B048-85BDC9FD1C3A}</a:tableStyleId>
              </a:tblPr>
              <a:tblGrid>
                <a:gridCol w="677333">
                  <a:extLst>
                    <a:ext uri="{9D8B030D-6E8A-4147-A177-3AD203B41FA5}">
                      <a16:colId xmlns:a16="http://schemas.microsoft.com/office/drawing/2014/main" val="625358597"/>
                    </a:ext>
                  </a:extLst>
                </a:gridCol>
                <a:gridCol w="677333">
                  <a:extLst>
                    <a:ext uri="{9D8B030D-6E8A-4147-A177-3AD203B41FA5}">
                      <a16:colId xmlns:a16="http://schemas.microsoft.com/office/drawing/2014/main" val="797269029"/>
                    </a:ext>
                  </a:extLst>
                </a:gridCol>
                <a:gridCol w="677333">
                  <a:extLst>
                    <a:ext uri="{9D8B030D-6E8A-4147-A177-3AD203B41FA5}">
                      <a16:colId xmlns:a16="http://schemas.microsoft.com/office/drawing/2014/main" val="230918380"/>
                    </a:ext>
                  </a:extLst>
                </a:gridCol>
                <a:gridCol w="677333">
                  <a:extLst>
                    <a:ext uri="{9D8B030D-6E8A-4147-A177-3AD203B41FA5}">
                      <a16:colId xmlns:a16="http://schemas.microsoft.com/office/drawing/2014/main" val="896246041"/>
                    </a:ext>
                  </a:extLst>
                </a:gridCol>
                <a:gridCol w="677333">
                  <a:extLst>
                    <a:ext uri="{9D8B030D-6E8A-4147-A177-3AD203B41FA5}">
                      <a16:colId xmlns:a16="http://schemas.microsoft.com/office/drawing/2014/main" val="2533776537"/>
                    </a:ext>
                  </a:extLst>
                </a:gridCol>
                <a:gridCol w="677333">
                  <a:extLst>
                    <a:ext uri="{9D8B030D-6E8A-4147-A177-3AD203B41FA5}">
                      <a16:colId xmlns:a16="http://schemas.microsoft.com/office/drawing/2014/main" val="2624472620"/>
                    </a:ext>
                  </a:extLst>
                </a:gridCol>
                <a:gridCol w="677333">
                  <a:extLst>
                    <a:ext uri="{9D8B030D-6E8A-4147-A177-3AD203B41FA5}">
                      <a16:colId xmlns:a16="http://schemas.microsoft.com/office/drawing/2014/main" val="2050806144"/>
                    </a:ext>
                  </a:extLst>
                </a:gridCol>
                <a:gridCol w="677333">
                  <a:extLst>
                    <a:ext uri="{9D8B030D-6E8A-4147-A177-3AD203B41FA5}">
                      <a16:colId xmlns:a16="http://schemas.microsoft.com/office/drawing/2014/main" val="3906073581"/>
                    </a:ext>
                  </a:extLst>
                </a:gridCol>
                <a:gridCol w="677333">
                  <a:extLst>
                    <a:ext uri="{9D8B030D-6E8A-4147-A177-3AD203B41FA5}">
                      <a16:colId xmlns:a16="http://schemas.microsoft.com/office/drawing/2014/main" val="2093974679"/>
                    </a:ext>
                  </a:extLst>
                </a:gridCol>
              </a:tblGrid>
              <a:tr h="370840">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60028671"/>
                  </a:ext>
                </a:extLst>
              </a:tr>
              <a:tr h="370840">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566676591"/>
                  </a:ext>
                </a:extLst>
              </a:tr>
              <a:tr h="370840">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226284222"/>
                  </a:ext>
                </a:extLst>
              </a:tr>
              <a:tr h="370840">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529037634"/>
                  </a:ext>
                </a:extLst>
              </a:tr>
              <a:tr h="370840">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392959484"/>
                  </a:ext>
                </a:extLst>
              </a:tr>
              <a:tr h="370840">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321836871"/>
                  </a:ext>
                </a:extLst>
              </a:tr>
              <a:tr h="370840">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009030808"/>
                  </a:ext>
                </a:extLst>
              </a:tr>
            </a:tbl>
          </a:graphicData>
        </a:graphic>
      </p:graphicFrame>
      <p:grpSp>
        <p:nvGrpSpPr>
          <p:cNvPr id="227" name="Groupe 226"/>
          <p:cNvGrpSpPr/>
          <p:nvPr/>
        </p:nvGrpSpPr>
        <p:grpSpPr>
          <a:xfrm>
            <a:off x="5747994" y="2769956"/>
            <a:ext cx="1536700" cy="2760555"/>
            <a:chOff x="5544794" y="2197100"/>
            <a:chExt cx="1536700" cy="2760555"/>
          </a:xfrm>
        </p:grpSpPr>
        <p:grpSp>
          <p:nvGrpSpPr>
            <p:cNvPr id="27" name="Groupe 26"/>
            <p:cNvGrpSpPr/>
            <p:nvPr/>
          </p:nvGrpSpPr>
          <p:grpSpPr>
            <a:xfrm>
              <a:off x="5544794" y="2197100"/>
              <a:ext cx="1536700" cy="533400"/>
              <a:chOff x="1493497" y="2159000"/>
              <a:chExt cx="1536700" cy="533400"/>
            </a:xfrm>
          </p:grpSpPr>
          <p:grpSp>
            <p:nvGrpSpPr>
              <p:cNvPr id="20" name="Groupe 19"/>
              <p:cNvGrpSpPr/>
              <p:nvPr/>
            </p:nvGrpSpPr>
            <p:grpSpPr>
              <a:xfrm>
                <a:off x="1493497" y="2159000"/>
                <a:ext cx="177800" cy="533400"/>
                <a:chOff x="1493497" y="2159000"/>
                <a:chExt cx="177800" cy="533400"/>
              </a:xfrm>
            </p:grpSpPr>
            <p:sp>
              <p:nvSpPr>
                <p:cNvPr id="16" name="Ellipse 15"/>
                <p:cNvSpPr/>
                <p:nvPr/>
              </p:nvSpPr>
              <p:spPr>
                <a:xfrm>
                  <a:off x="1493497" y="2159000"/>
                  <a:ext cx="177800" cy="177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Ellipse 16"/>
                <p:cNvSpPr/>
                <p:nvPr/>
              </p:nvSpPr>
              <p:spPr>
                <a:xfrm>
                  <a:off x="1493497" y="2514600"/>
                  <a:ext cx="177800" cy="177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21" name="Groupe 20"/>
              <p:cNvGrpSpPr/>
              <p:nvPr/>
            </p:nvGrpSpPr>
            <p:grpSpPr>
              <a:xfrm>
                <a:off x="2179297" y="2159000"/>
                <a:ext cx="177800" cy="533400"/>
                <a:chOff x="1493497" y="2159000"/>
                <a:chExt cx="177800" cy="533400"/>
              </a:xfrm>
            </p:grpSpPr>
            <p:sp>
              <p:nvSpPr>
                <p:cNvPr id="22" name="Ellipse 21"/>
                <p:cNvSpPr/>
                <p:nvPr/>
              </p:nvSpPr>
              <p:spPr>
                <a:xfrm>
                  <a:off x="1493497" y="2159000"/>
                  <a:ext cx="177800" cy="177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Ellipse 22"/>
                <p:cNvSpPr/>
                <p:nvPr/>
              </p:nvSpPr>
              <p:spPr>
                <a:xfrm>
                  <a:off x="1493497" y="2514600"/>
                  <a:ext cx="177800" cy="177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24" name="Groupe 23"/>
              <p:cNvGrpSpPr/>
              <p:nvPr/>
            </p:nvGrpSpPr>
            <p:grpSpPr>
              <a:xfrm>
                <a:off x="2852397" y="2159000"/>
                <a:ext cx="177800" cy="533400"/>
                <a:chOff x="1493497" y="2159000"/>
                <a:chExt cx="177800" cy="533400"/>
              </a:xfrm>
            </p:grpSpPr>
            <p:sp>
              <p:nvSpPr>
                <p:cNvPr id="25" name="Ellipse 24"/>
                <p:cNvSpPr/>
                <p:nvPr/>
              </p:nvSpPr>
              <p:spPr>
                <a:xfrm>
                  <a:off x="1493497" y="2159000"/>
                  <a:ext cx="177800" cy="177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Ellipse 25"/>
                <p:cNvSpPr/>
                <p:nvPr/>
              </p:nvSpPr>
              <p:spPr>
                <a:xfrm>
                  <a:off x="1493497" y="2514600"/>
                  <a:ext cx="177800" cy="177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grpSp>
          <p:nvGrpSpPr>
            <p:cNvPr id="28" name="Groupe 27"/>
            <p:cNvGrpSpPr/>
            <p:nvPr/>
          </p:nvGrpSpPr>
          <p:grpSpPr>
            <a:xfrm>
              <a:off x="5544794" y="2939629"/>
              <a:ext cx="1536700" cy="533400"/>
              <a:chOff x="1493497" y="2159000"/>
              <a:chExt cx="1536700" cy="533400"/>
            </a:xfrm>
          </p:grpSpPr>
          <p:grpSp>
            <p:nvGrpSpPr>
              <p:cNvPr id="29" name="Groupe 28"/>
              <p:cNvGrpSpPr/>
              <p:nvPr/>
            </p:nvGrpSpPr>
            <p:grpSpPr>
              <a:xfrm>
                <a:off x="1493497" y="2159000"/>
                <a:ext cx="177800" cy="533400"/>
                <a:chOff x="1493497" y="2159000"/>
                <a:chExt cx="177800" cy="533400"/>
              </a:xfrm>
            </p:grpSpPr>
            <p:sp>
              <p:nvSpPr>
                <p:cNvPr id="36" name="Ellipse 35"/>
                <p:cNvSpPr/>
                <p:nvPr/>
              </p:nvSpPr>
              <p:spPr>
                <a:xfrm>
                  <a:off x="1493497" y="2159000"/>
                  <a:ext cx="177800" cy="177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7" name="Ellipse 36"/>
                <p:cNvSpPr/>
                <p:nvPr/>
              </p:nvSpPr>
              <p:spPr>
                <a:xfrm>
                  <a:off x="1493497" y="2514600"/>
                  <a:ext cx="177800" cy="177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30" name="Groupe 29"/>
              <p:cNvGrpSpPr/>
              <p:nvPr/>
            </p:nvGrpSpPr>
            <p:grpSpPr>
              <a:xfrm>
                <a:off x="2179297" y="2159000"/>
                <a:ext cx="177800" cy="533400"/>
                <a:chOff x="1493497" y="2159000"/>
                <a:chExt cx="177800" cy="533400"/>
              </a:xfrm>
            </p:grpSpPr>
            <p:sp>
              <p:nvSpPr>
                <p:cNvPr id="34" name="Ellipse 33"/>
                <p:cNvSpPr/>
                <p:nvPr/>
              </p:nvSpPr>
              <p:spPr>
                <a:xfrm>
                  <a:off x="1493497" y="2159000"/>
                  <a:ext cx="177800" cy="177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 name="Ellipse 34"/>
                <p:cNvSpPr/>
                <p:nvPr/>
              </p:nvSpPr>
              <p:spPr>
                <a:xfrm>
                  <a:off x="1493497" y="2514600"/>
                  <a:ext cx="177800" cy="177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31" name="Groupe 30"/>
              <p:cNvGrpSpPr/>
              <p:nvPr/>
            </p:nvGrpSpPr>
            <p:grpSpPr>
              <a:xfrm>
                <a:off x="2852397" y="2159000"/>
                <a:ext cx="177800" cy="533400"/>
                <a:chOff x="1493497" y="2159000"/>
                <a:chExt cx="177800" cy="533400"/>
              </a:xfrm>
            </p:grpSpPr>
            <p:sp>
              <p:nvSpPr>
                <p:cNvPr id="32" name="Ellipse 31"/>
                <p:cNvSpPr/>
                <p:nvPr/>
              </p:nvSpPr>
              <p:spPr>
                <a:xfrm>
                  <a:off x="1493497" y="2159000"/>
                  <a:ext cx="177800" cy="177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3" name="Ellipse 32"/>
                <p:cNvSpPr/>
                <p:nvPr/>
              </p:nvSpPr>
              <p:spPr>
                <a:xfrm>
                  <a:off x="1493497" y="2514600"/>
                  <a:ext cx="177800" cy="177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grpSp>
          <p:nvGrpSpPr>
            <p:cNvPr id="38" name="Groupe 37"/>
            <p:cNvGrpSpPr/>
            <p:nvPr/>
          </p:nvGrpSpPr>
          <p:grpSpPr>
            <a:xfrm>
              <a:off x="5544794" y="3688929"/>
              <a:ext cx="1536700" cy="533400"/>
              <a:chOff x="1493497" y="2159000"/>
              <a:chExt cx="1536700" cy="533400"/>
            </a:xfrm>
          </p:grpSpPr>
          <p:grpSp>
            <p:nvGrpSpPr>
              <p:cNvPr id="39" name="Groupe 38"/>
              <p:cNvGrpSpPr/>
              <p:nvPr/>
            </p:nvGrpSpPr>
            <p:grpSpPr>
              <a:xfrm>
                <a:off x="1493497" y="2159000"/>
                <a:ext cx="177800" cy="533400"/>
                <a:chOff x="1493497" y="2159000"/>
                <a:chExt cx="177800" cy="533400"/>
              </a:xfrm>
            </p:grpSpPr>
            <p:sp>
              <p:nvSpPr>
                <p:cNvPr id="46" name="Ellipse 45"/>
                <p:cNvSpPr/>
                <p:nvPr/>
              </p:nvSpPr>
              <p:spPr>
                <a:xfrm>
                  <a:off x="1493497" y="2159000"/>
                  <a:ext cx="177800" cy="177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7" name="Ellipse 46"/>
                <p:cNvSpPr/>
                <p:nvPr/>
              </p:nvSpPr>
              <p:spPr>
                <a:xfrm>
                  <a:off x="1493497" y="2514600"/>
                  <a:ext cx="177800" cy="177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40" name="Groupe 39"/>
              <p:cNvGrpSpPr/>
              <p:nvPr/>
            </p:nvGrpSpPr>
            <p:grpSpPr>
              <a:xfrm>
                <a:off x="2179297" y="2159000"/>
                <a:ext cx="177800" cy="533400"/>
                <a:chOff x="1493497" y="2159000"/>
                <a:chExt cx="177800" cy="533400"/>
              </a:xfrm>
            </p:grpSpPr>
            <p:sp>
              <p:nvSpPr>
                <p:cNvPr id="44" name="Ellipse 43"/>
                <p:cNvSpPr/>
                <p:nvPr/>
              </p:nvSpPr>
              <p:spPr>
                <a:xfrm>
                  <a:off x="1493497" y="2159000"/>
                  <a:ext cx="177800" cy="177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5" name="Ellipse 44"/>
                <p:cNvSpPr/>
                <p:nvPr/>
              </p:nvSpPr>
              <p:spPr>
                <a:xfrm>
                  <a:off x="1493497" y="2514600"/>
                  <a:ext cx="177800" cy="177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41" name="Groupe 40"/>
              <p:cNvGrpSpPr/>
              <p:nvPr/>
            </p:nvGrpSpPr>
            <p:grpSpPr>
              <a:xfrm>
                <a:off x="2852397" y="2159000"/>
                <a:ext cx="177800" cy="533400"/>
                <a:chOff x="1493497" y="2159000"/>
                <a:chExt cx="177800" cy="533400"/>
              </a:xfrm>
            </p:grpSpPr>
            <p:sp>
              <p:nvSpPr>
                <p:cNvPr id="42" name="Ellipse 41"/>
                <p:cNvSpPr/>
                <p:nvPr/>
              </p:nvSpPr>
              <p:spPr>
                <a:xfrm>
                  <a:off x="1493497" y="2159000"/>
                  <a:ext cx="177800" cy="177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3" name="Ellipse 42"/>
                <p:cNvSpPr/>
                <p:nvPr/>
              </p:nvSpPr>
              <p:spPr>
                <a:xfrm>
                  <a:off x="1493497" y="2514600"/>
                  <a:ext cx="177800" cy="177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grpSp>
          <p:nvGrpSpPr>
            <p:cNvPr id="48" name="Groupe 47"/>
            <p:cNvGrpSpPr/>
            <p:nvPr/>
          </p:nvGrpSpPr>
          <p:grpSpPr>
            <a:xfrm>
              <a:off x="5544794" y="4424255"/>
              <a:ext cx="1536700" cy="533400"/>
              <a:chOff x="1493497" y="2159000"/>
              <a:chExt cx="1536700" cy="533400"/>
            </a:xfrm>
          </p:grpSpPr>
          <p:grpSp>
            <p:nvGrpSpPr>
              <p:cNvPr id="49" name="Groupe 48"/>
              <p:cNvGrpSpPr/>
              <p:nvPr/>
            </p:nvGrpSpPr>
            <p:grpSpPr>
              <a:xfrm>
                <a:off x="1493497" y="2159000"/>
                <a:ext cx="177800" cy="533400"/>
                <a:chOff x="1493497" y="2159000"/>
                <a:chExt cx="177800" cy="533400"/>
              </a:xfrm>
            </p:grpSpPr>
            <p:sp>
              <p:nvSpPr>
                <p:cNvPr id="56" name="Ellipse 55"/>
                <p:cNvSpPr/>
                <p:nvPr/>
              </p:nvSpPr>
              <p:spPr>
                <a:xfrm>
                  <a:off x="1493497" y="2159000"/>
                  <a:ext cx="177800" cy="177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7" name="Ellipse 56"/>
                <p:cNvSpPr/>
                <p:nvPr/>
              </p:nvSpPr>
              <p:spPr>
                <a:xfrm>
                  <a:off x="1493497" y="2514600"/>
                  <a:ext cx="177800" cy="177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50" name="Groupe 49"/>
              <p:cNvGrpSpPr/>
              <p:nvPr/>
            </p:nvGrpSpPr>
            <p:grpSpPr>
              <a:xfrm>
                <a:off x="2179297" y="2159000"/>
                <a:ext cx="177800" cy="533400"/>
                <a:chOff x="1493497" y="2159000"/>
                <a:chExt cx="177800" cy="533400"/>
              </a:xfrm>
            </p:grpSpPr>
            <p:sp>
              <p:nvSpPr>
                <p:cNvPr id="54" name="Ellipse 53"/>
                <p:cNvSpPr/>
                <p:nvPr/>
              </p:nvSpPr>
              <p:spPr>
                <a:xfrm>
                  <a:off x="1493497" y="2159000"/>
                  <a:ext cx="177800" cy="177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5" name="Ellipse 54"/>
                <p:cNvSpPr/>
                <p:nvPr/>
              </p:nvSpPr>
              <p:spPr>
                <a:xfrm>
                  <a:off x="1493497" y="2514600"/>
                  <a:ext cx="177800" cy="177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51" name="Groupe 50"/>
              <p:cNvGrpSpPr/>
              <p:nvPr/>
            </p:nvGrpSpPr>
            <p:grpSpPr>
              <a:xfrm>
                <a:off x="2852397" y="2159000"/>
                <a:ext cx="177800" cy="533400"/>
                <a:chOff x="1493497" y="2159000"/>
                <a:chExt cx="177800" cy="533400"/>
              </a:xfrm>
            </p:grpSpPr>
            <p:sp>
              <p:nvSpPr>
                <p:cNvPr id="52" name="Ellipse 51"/>
                <p:cNvSpPr/>
                <p:nvPr/>
              </p:nvSpPr>
              <p:spPr>
                <a:xfrm>
                  <a:off x="1493497" y="2159000"/>
                  <a:ext cx="177800" cy="177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3" name="Ellipse 52"/>
                <p:cNvSpPr/>
                <p:nvPr/>
              </p:nvSpPr>
              <p:spPr>
                <a:xfrm>
                  <a:off x="1493497" y="2514600"/>
                  <a:ext cx="177800" cy="177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grpSp>
      <p:grpSp>
        <p:nvGrpSpPr>
          <p:cNvPr id="226" name="Groupe 225"/>
          <p:cNvGrpSpPr/>
          <p:nvPr/>
        </p:nvGrpSpPr>
        <p:grpSpPr>
          <a:xfrm>
            <a:off x="3728697" y="2769956"/>
            <a:ext cx="1536700" cy="2760555"/>
            <a:chOff x="3525497" y="2159000"/>
            <a:chExt cx="1536700" cy="2760555"/>
          </a:xfrm>
        </p:grpSpPr>
        <p:grpSp>
          <p:nvGrpSpPr>
            <p:cNvPr id="60" name="Groupe 59"/>
            <p:cNvGrpSpPr/>
            <p:nvPr/>
          </p:nvGrpSpPr>
          <p:grpSpPr>
            <a:xfrm>
              <a:off x="3525497" y="2159000"/>
              <a:ext cx="1536700" cy="533400"/>
              <a:chOff x="1493497" y="2159000"/>
              <a:chExt cx="1536700" cy="533400"/>
            </a:xfrm>
          </p:grpSpPr>
          <p:grpSp>
            <p:nvGrpSpPr>
              <p:cNvPr id="91" name="Groupe 90"/>
              <p:cNvGrpSpPr/>
              <p:nvPr/>
            </p:nvGrpSpPr>
            <p:grpSpPr>
              <a:xfrm>
                <a:off x="1493497" y="2159000"/>
                <a:ext cx="177800" cy="533400"/>
                <a:chOff x="1493497" y="2159000"/>
                <a:chExt cx="177800" cy="533400"/>
              </a:xfrm>
            </p:grpSpPr>
            <p:sp>
              <p:nvSpPr>
                <p:cNvPr id="98" name="Ellipse 97"/>
                <p:cNvSpPr/>
                <p:nvPr/>
              </p:nvSpPr>
              <p:spPr>
                <a:xfrm>
                  <a:off x="1493497" y="2159000"/>
                  <a:ext cx="177800" cy="177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9" name="Ellipse 98"/>
                <p:cNvSpPr/>
                <p:nvPr/>
              </p:nvSpPr>
              <p:spPr>
                <a:xfrm>
                  <a:off x="1493497" y="2514600"/>
                  <a:ext cx="177800" cy="177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92" name="Groupe 91"/>
              <p:cNvGrpSpPr/>
              <p:nvPr/>
            </p:nvGrpSpPr>
            <p:grpSpPr>
              <a:xfrm>
                <a:off x="2179297" y="2159000"/>
                <a:ext cx="177800" cy="533400"/>
                <a:chOff x="1493497" y="2159000"/>
                <a:chExt cx="177800" cy="533400"/>
              </a:xfrm>
            </p:grpSpPr>
            <p:sp>
              <p:nvSpPr>
                <p:cNvPr id="96" name="Ellipse 95"/>
                <p:cNvSpPr/>
                <p:nvPr/>
              </p:nvSpPr>
              <p:spPr>
                <a:xfrm>
                  <a:off x="1493497" y="2159000"/>
                  <a:ext cx="177800" cy="177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7" name="Ellipse 96"/>
                <p:cNvSpPr/>
                <p:nvPr/>
              </p:nvSpPr>
              <p:spPr>
                <a:xfrm>
                  <a:off x="1493497" y="2514600"/>
                  <a:ext cx="177800" cy="177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93" name="Groupe 92"/>
              <p:cNvGrpSpPr/>
              <p:nvPr/>
            </p:nvGrpSpPr>
            <p:grpSpPr>
              <a:xfrm>
                <a:off x="2852397" y="2159000"/>
                <a:ext cx="177800" cy="533400"/>
                <a:chOff x="1493497" y="2159000"/>
                <a:chExt cx="177800" cy="533400"/>
              </a:xfrm>
            </p:grpSpPr>
            <p:sp>
              <p:nvSpPr>
                <p:cNvPr id="94" name="Ellipse 93"/>
                <p:cNvSpPr/>
                <p:nvPr/>
              </p:nvSpPr>
              <p:spPr>
                <a:xfrm>
                  <a:off x="1493497" y="2159000"/>
                  <a:ext cx="177800" cy="177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5" name="Ellipse 94"/>
                <p:cNvSpPr/>
                <p:nvPr/>
              </p:nvSpPr>
              <p:spPr>
                <a:xfrm>
                  <a:off x="1493497" y="2514600"/>
                  <a:ext cx="177800" cy="177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grpSp>
          <p:nvGrpSpPr>
            <p:cNvPr id="61" name="Groupe 60"/>
            <p:cNvGrpSpPr/>
            <p:nvPr/>
          </p:nvGrpSpPr>
          <p:grpSpPr>
            <a:xfrm>
              <a:off x="3525497" y="2901529"/>
              <a:ext cx="1536700" cy="533400"/>
              <a:chOff x="1493497" y="2159000"/>
              <a:chExt cx="1536700" cy="533400"/>
            </a:xfrm>
          </p:grpSpPr>
          <p:grpSp>
            <p:nvGrpSpPr>
              <p:cNvPr id="82" name="Groupe 81"/>
              <p:cNvGrpSpPr/>
              <p:nvPr/>
            </p:nvGrpSpPr>
            <p:grpSpPr>
              <a:xfrm>
                <a:off x="1493497" y="2159000"/>
                <a:ext cx="177800" cy="533400"/>
                <a:chOff x="1493497" y="2159000"/>
                <a:chExt cx="177800" cy="533400"/>
              </a:xfrm>
            </p:grpSpPr>
            <p:sp>
              <p:nvSpPr>
                <p:cNvPr id="89" name="Ellipse 88"/>
                <p:cNvSpPr/>
                <p:nvPr/>
              </p:nvSpPr>
              <p:spPr>
                <a:xfrm>
                  <a:off x="1493497" y="2159000"/>
                  <a:ext cx="177800" cy="177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0" name="Ellipse 89"/>
                <p:cNvSpPr/>
                <p:nvPr/>
              </p:nvSpPr>
              <p:spPr>
                <a:xfrm>
                  <a:off x="1493497" y="2514600"/>
                  <a:ext cx="177800" cy="177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83" name="Groupe 82"/>
              <p:cNvGrpSpPr/>
              <p:nvPr/>
            </p:nvGrpSpPr>
            <p:grpSpPr>
              <a:xfrm>
                <a:off x="2179297" y="2159000"/>
                <a:ext cx="177800" cy="533400"/>
                <a:chOff x="1493497" y="2159000"/>
                <a:chExt cx="177800" cy="533400"/>
              </a:xfrm>
            </p:grpSpPr>
            <p:sp>
              <p:nvSpPr>
                <p:cNvPr id="87" name="Ellipse 86"/>
                <p:cNvSpPr/>
                <p:nvPr/>
              </p:nvSpPr>
              <p:spPr>
                <a:xfrm>
                  <a:off x="1493497" y="2159000"/>
                  <a:ext cx="177800" cy="177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8" name="Ellipse 87"/>
                <p:cNvSpPr/>
                <p:nvPr/>
              </p:nvSpPr>
              <p:spPr>
                <a:xfrm>
                  <a:off x="1493497" y="2514600"/>
                  <a:ext cx="177800" cy="177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84" name="Groupe 83"/>
              <p:cNvGrpSpPr/>
              <p:nvPr/>
            </p:nvGrpSpPr>
            <p:grpSpPr>
              <a:xfrm>
                <a:off x="2852397" y="2159000"/>
                <a:ext cx="177800" cy="533400"/>
                <a:chOff x="1493497" y="2159000"/>
                <a:chExt cx="177800" cy="533400"/>
              </a:xfrm>
            </p:grpSpPr>
            <p:sp>
              <p:nvSpPr>
                <p:cNvPr id="85" name="Ellipse 84"/>
                <p:cNvSpPr/>
                <p:nvPr/>
              </p:nvSpPr>
              <p:spPr>
                <a:xfrm>
                  <a:off x="1493497" y="2159000"/>
                  <a:ext cx="177800" cy="177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6" name="Ellipse 85"/>
                <p:cNvSpPr/>
                <p:nvPr/>
              </p:nvSpPr>
              <p:spPr>
                <a:xfrm>
                  <a:off x="1493497" y="2514600"/>
                  <a:ext cx="177800" cy="177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grpSp>
          <p:nvGrpSpPr>
            <p:cNvPr id="62" name="Groupe 61"/>
            <p:cNvGrpSpPr/>
            <p:nvPr/>
          </p:nvGrpSpPr>
          <p:grpSpPr>
            <a:xfrm>
              <a:off x="3525497" y="3650829"/>
              <a:ext cx="1536700" cy="533400"/>
              <a:chOff x="1493497" y="2159000"/>
              <a:chExt cx="1536700" cy="533400"/>
            </a:xfrm>
          </p:grpSpPr>
          <p:grpSp>
            <p:nvGrpSpPr>
              <p:cNvPr id="73" name="Groupe 72"/>
              <p:cNvGrpSpPr/>
              <p:nvPr/>
            </p:nvGrpSpPr>
            <p:grpSpPr>
              <a:xfrm>
                <a:off x="1493497" y="2159000"/>
                <a:ext cx="177800" cy="533400"/>
                <a:chOff x="1493497" y="2159000"/>
                <a:chExt cx="177800" cy="533400"/>
              </a:xfrm>
            </p:grpSpPr>
            <p:sp>
              <p:nvSpPr>
                <p:cNvPr id="80" name="Ellipse 79"/>
                <p:cNvSpPr/>
                <p:nvPr/>
              </p:nvSpPr>
              <p:spPr>
                <a:xfrm>
                  <a:off x="1493497" y="2159000"/>
                  <a:ext cx="177800" cy="177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1" name="Ellipse 80"/>
                <p:cNvSpPr/>
                <p:nvPr/>
              </p:nvSpPr>
              <p:spPr>
                <a:xfrm>
                  <a:off x="1493497" y="2514600"/>
                  <a:ext cx="177800" cy="177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74" name="Groupe 73"/>
              <p:cNvGrpSpPr/>
              <p:nvPr/>
            </p:nvGrpSpPr>
            <p:grpSpPr>
              <a:xfrm>
                <a:off x="2179297" y="2159000"/>
                <a:ext cx="177800" cy="533400"/>
                <a:chOff x="1493497" y="2159000"/>
                <a:chExt cx="177800" cy="533400"/>
              </a:xfrm>
            </p:grpSpPr>
            <p:sp>
              <p:nvSpPr>
                <p:cNvPr id="78" name="Ellipse 77"/>
                <p:cNvSpPr/>
                <p:nvPr/>
              </p:nvSpPr>
              <p:spPr>
                <a:xfrm>
                  <a:off x="1493497" y="2159000"/>
                  <a:ext cx="177800" cy="177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9" name="Ellipse 78"/>
                <p:cNvSpPr/>
                <p:nvPr/>
              </p:nvSpPr>
              <p:spPr>
                <a:xfrm>
                  <a:off x="1493497" y="2514600"/>
                  <a:ext cx="177800" cy="177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75" name="Groupe 74"/>
              <p:cNvGrpSpPr/>
              <p:nvPr/>
            </p:nvGrpSpPr>
            <p:grpSpPr>
              <a:xfrm>
                <a:off x="2852397" y="2159000"/>
                <a:ext cx="177800" cy="533400"/>
                <a:chOff x="1493497" y="2159000"/>
                <a:chExt cx="177800" cy="533400"/>
              </a:xfrm>
            </p:grpSpPr>
            <p:sp>
              <p:nvSpPr>
                <p:cNvPr id="76" name="Ellipse 75"/>
                <p:cNvSpPr/>
                <p:nvPr/>
              </p:nvSpPr>
              <p:spPr>
                <a:xfrm>
                  <a:off x="1493497" y="2159000"/>
                  <a:ext cx="177800" cy="177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7" name="Ellipse 76"/>
                <p:cNvSpPr/>
                <p:nvPr/>
              </p:nvSpPr>
              <p:spPr>
                <a:xfrm>
                  <a:off x="1493497" y="2514600"/>
                  <a:ext cx="177800" cy="177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grpSp>
          <p:nvGrpSpPr>
            <p:cNvPr id="63" name="Groupe 62"/>
            <p:cNvGrpSpPr/>
            <p:nvPr/>
          </p:nvGrpSpPr>
          <p:grpSpPr>
            <a:xfrm>
              <a:off x="3525497" y="4386155"/>
              <a:ext cx="1536700" cy="533400"/>
              <a:chOff x="1493497" y="2159000"/>
              <a:chExt cx="1536700" cy="533400"/>
            </a:xfrm>
          </p:grpSpPr>
          <p:grpSp>
            <p:nvGrpSpPr>
              <p:cNvPr id="64" name="Groupe 63"/>
              <p:cNvGrpSpPr/>
              <p:nvPr/>
            </p:nvGrpSpPr>
            <p:grpSpPr>
              <a:xfrm>
                <a:off x="1493497" y="2159000"/>
                <a:ext cx="177800" cy="533400"/>
                <a:chOff x="1493497" y="2159000"/>
                <a:chExt cx="177800" cy="533400"/>
              </a:xfrm>
            </p:grpSpPr>
            <p:sp>
              <p:nvSpPr>
                <p:cNvPr id="71" name="Ellipse 70"/>
                <p:cNvSpPr/>
                <p:nvPr/>
              </p:nvSpPr>
              <p:spPr>
                <a:xfrm>
                  <a:off x="1493497" y="2159000"/>
                  <a:ext cx="177800" cy="177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2" name="Ellipse 71"/>
                <p:cNvSpPr/>
                <p:nvPr/>
              </p:nvSpPr>
              <p:spPr>
                <a:xfrm>
                  <a:off x="1493497" y="2514600"/>
                  <a:ext cx="177800" cy="177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65" name="Groupe 64"/>
              <p:cNvGrpSpPr/>
              <p:nvPr/>
            </p:nvGrpSpPr>
            <p:grpSpPr>
              <a:xfrm>
                <a:off x="2179297" y="2159000"/>
                <a:ext cx="177800" cy="533400"/>
                <a:chOff x="1493497" y="2159000"/>
                <a:chExt cx="177800" cy="533400"/>
              </a:xfrm>
            </p:grpSpPr>
            <p:sp>
              <p:nvSpPr>
                <p:cNvPr id="69" name="Ellipse 68"/>
                <p:cNvSpPr/>
                <p:nvPr/>
              </p:nvSpPr>
              <p:spPr>
                <a:xfrm>
                  <a:off x="1493497" y="2159000"/>
                  <a:ext cx="177800" cy="177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0" name="Ellipse 69"/>
                <p:cNvSpPr/>
                <p:nvPr/>
              </p:nvSpPr>
              <p:spPr>
                <a:xfrm>
                  <a:off x="1493497" y="2514600"/>
                  <a:ext cx="177800" cy="177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66" name="Groupe 65"/>
              <p:cNvGrpSpPr/>
              <p:nvPr/>
            </p:nvGrpSpPr>
            <p:grpSpPr>
              <a:xfrm>
                <a:off x="2852397" y="2159000"/>
                <a:ext cx="177800" cy="533400"/>
                <a:chOff x="1493497" y="2159000"/>
                <a:chExt cx="177800" cy="533400"/>
              </a:xfrm>
            </p:grpSpPr>
            <p:sp>
              <p:nvSpPr>
                <p:cNvPr id="67" name="Ellipse 66"/>
                <p:cNvSpPr/>
                <p:nvPr/>
              </p:nvSpPr>
              <p:spPr>
                <a:xfrm>
                  <a:off x="1493497" y="2159000"/>
                  <a:ext cx="177800" cy="177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8" name="Ellipse 67"/>
                <p:cNvSpPr/>
                <p:nvPr/>
              </p:nvSpPr>
              <p:spPr>
                <a:xfrm>
                  <a:off x="1493497" y="2514600"/>
                  <a:ext cx="177800" cy="177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grpSp>
      <p:grpSp>
        <p:nvGrpSpPr>
          <p:cNvPr id="225" name="Groupe 224"/>
          <p:cNvGrpSpPr/>
          <p:nvPr/>
        </p:nvGrpSpPr>
        <p:grpSpPr>
          <a:xfrm>
            <a:off x="1696697" y="2757256"/>
            <a:ext cx="1536700" cy="2760555"/>
            <a:chOff x="1493497" y="2146300"/>
            <a:chExt cx="1536700" cy="2760555"/>
          </a:xfrm>
        </p:grpSpPr>
        <p:grpSp>
          <p:nvGrpSpPr>
            <p:cNvPr id="101" name="Groupe 100"/>
            <p:cNvGrpSpPr/>
            <p:nvPr/>
          </p:nvGrpSpPr>
          <p:grpSpPr>
            <a:xfrm>
              <a:off x="1493497" y="2146300"/>
              <a:ext cx="1536700" cy="533400"/>
              <a:chOff x="1493497" y="2159000"/>
              <a:chExt cx="1536700" cy="533400"/>
            </a:xfrm>
          </p:grpSpPr>
          <p:grpSp>
            <p:nvGrpSpPr>
              <p:cNvPr id="132" name="Groupe 131"/>
              <p:cNvGrpSpPr/>
              <p:nvPr/>
            </p:nvGrpSpPr>
            <p:grpSpPr>
              <a:xfrm>
                <a:off x="1493497" y="2159000"/>
                <a:ext cx="177800" cy="533400"/>
                <a:chOff x="1493497" y="2159000"/>
                <a:chExt cx="177800" cy="533400"/>
              </a:xfrm>
            </p:grpSpPr>
            <p:sp>
              <p:nvSpPr>
                <p:cNvPr id="139" name="Ellipse 138"/>
                <p:cNvSpPr/>
                <p:nvPr/>
              </p:nvSpPr>
              <p:spPr>
                <a:xfrm>
                  <a:off x="1493497" y="2159000"/>
                  <a:ext cx="177800" cy="177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0" name="Ellipse 139"/>
                <p:cNvSpPr/>
                <p:nvPr/>
              </p:nvSpPr>
              <p:spPr>
                <a:xfrm>
                  <a:off x="1493497" y="2514600"/>
                  <a:ext cx="177800" cy="177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133" name="Groupe 132"/>
              <p:cNvGrpSpPr/>
              <p:nvPr/>
            </p:nvGrpSpPr>
            <p:grpSpPr>
              <a:xfrm>
                <a:off x="2179297" y="2159000"/>
                <a:ext cx="177800" cy="533400"/>
                <a:chOff x="1493497" y="2159000"/>
                <a:chExt cx="177800" cy="533400"/>
              </a:xfrm>
            </p:grpSpPr>
            <p:sp>
              <p:nvSpPr>
                <p:cNvPr id="137" name="Ellipse 136"/>
                <p:cNvSpPr/>
                <p:nvPr/>
              </p:nvSpPr>
              <p:spPr>
                <a:xfrm>
                  <a:off x="1493497" y="2159000"/>
                  <a:ext cx="177800" cy="177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8" name="Ellipse 137"/>
                <p:cNvSpPr/>
                <p:nvPr/>
              </p:nvSpPr>
              <p:spPr>
                <a:xfrm>
                  <a:off x="1493497" y="2514600"/>
                  <a:ext cx="177800" cy="177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134" name="Groupe 133"/>
              <p:cNvGrpSpPr/>
              <p:nvPr/>
            </p:nvGrpSpPr>
            <p:grpSpPr>
              <a:xfrm>
                <a:off x="2852397" y="2159000"/>
                <a:ext cx="177800" cy="533400"/>
                <a:chOff x="1493497" y="2159000"/>
                <a:chExt cx="177800" cy="533400"/>
              </a:xfrm>
            </p:grpSpPr>
            <p:sp>
              <p:nvSpPr>
                <p:cNvPr id="135" name="Ellipse 134"/>
                <p:cNvSpPr/>
                <p:nvPr/>
              </p:nvSpPr>
              <p:spPr>
                <a:xfrm>
                  <a:off x="1493497" y="2159000"/>
                  <a:ext cx="177800" cy="177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6" name="Ellipse 135"/>
                <p:cNvSpPr/>
                <p:nvPr/>
              </p:nvSpPr>
              <p:spPr>
                <a:xfrm>
                  <a:off x="1493497" y="2514600"/>
                  <a:ext cx="177800" cy="177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grpSp>
          <p:nvGrpSpPr>
            <p:cNvPr id="102" name="Groupe 101"/>
            <p:cNvGrpSpPr/>
            <p:nvPr/>
          </p:nvGrpSpPr>
          <p:grpSpPr>
            <a:xfrm>
              <a:off x="1493497" y="2888829"/>
              <a:ext cx="1536700" cy="533400"/>
              <a:chOff x="1493497" y="2159000"/>
              <a:chExt cx="1536700" cy="533400"/>
            </a:xfrm>
          </p:grpSpPr>
          <p:grpSp>
            <p:nvGrpSpPr>
              <p:cNvPr id="123" name="Groupe 122"/>
              <p:cNvGrpSpPr/>
              <p:nvPr/>
            </p:nvGrpSpPr>
            <p:grpSpPr>
              <a:xfrm>
                <a:off x="1493497" y="2159000"/>
                <a:ext cx="177800" cy="533400"/>
                <a:chOff x="1493497" y="2159000"/>
                <a:chExt cx="177800" cy="533400"/>
              </a:xfrm>
            </p:grpSpPr>
            <p:sp>
              <p:nvSpPr>
                <p:cNvPr id="130" name="Ellipse 129"/>
                <p:cNvSpPr/>
                <p:nvPr/>
              </p:nvSpPr>
              <p:spPr>
                <a:xfrm>
                  <a:off x="1493497" y="2159000"/>
                  <a:ext cx="177800" cy="177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1" name="Ellipse 130"/>
                <p:cNvSpPr/>
                <p:nvPr/>
              </p:nvSpPr>
              <p:spPr>
                <a:xfrm>
                  <a:off x="1493497" y="2514600"/>
                  <a:ext cx="177800" cy="177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124" name="Groupe 123"/>
              <p:cNvGrpSpPr/>
              <p:nvPr/>
            </p:nvGrpSpPr>
            <p:grpSpPr>
              <a:xfrm>
                <a:off x="2179297" y="2159000"/>
                <a:ext cx="177800" cy="533400"/>
                <a:chOff x="1493497" y="2159000"/>
                <a:chExt cx="177800" cy="533400"/>
              </a:xfrm>
            </p:grpSpPr>
            <p:sp>
              <p:nvSpPr>
                <p:cNvPr id="128" name="Ellipse 127"/>
                <p:cNvSpPr/>
                <p:nvPr/>
              </p:nvSpPr>
              <p:spPr>
                <a:xfrm>
                  <a:off x="1493497" y="2159000"/>
                  <a:ext cx="177800" cy="177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9" name="Ellipse 128"/>
                <p:cNvSpPr/>
                <p:nvPr/>
              </p:nvSpPr>
              <p:spPr>
                <a:xfrm>
                  <a:off x="1493497" y="2514600"/>
                  <a:ext cx="177800" cy="177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125" name="Groupe 124"/>
              <p:cNvGrpSpPr/>
              <p:nvPr/>
            </p:nvGrpSpPr>
            <p:grpSpPr>
              <a:xfrm>
                <a:off x="2852397" y="2159000"/>
                <a:ext cx="177800" cy="533400"/>
                <a:chOff x="1493497" y="2159000"/>
                <a:chExt cx="177800" cy="533400"/>
              </a:xfrm>
            </p:grpSpPr>
            <p:sp>
              <p:nvSpPr>
                <p:cNvPr id="126" name="Ellipse 125"/>
                <p:cNvSpPr/>
                <p:nvPr/>
              </p:nvSpPr>
              <p:spPr>
                <a:xfrm>
                  <a:off x="1493497" y="2159000"/>
                  <a:ext cx="177800" cy="177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7" name="Ellipse 126"/>
                <p:cNvSpPr/>
                <p:nvPr/>
              </p:nvSpPr>
              <p:spPr>
                <a:xfrm>
                  <a:off x="1493497" y="2514600"/>
                  <a:ext cx="177800" cy="177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grpSp>
          <p:nvGrpSpPr>
            <p:cNvPr id="103" name="Groupe 102"/>
            <p:cNvGrpSpPr/>
            <p:nvPr/>
          </p:nvGrpSpPr>
          <p:grpSpPr>
            <a:xfrm>
              <a:off x="1493497" y="3638129"/>
              <a:ext cx="1536700" cy="533400"/>
              <a:chOff x="1493497" y="2159000"/>
              <a:chExt cx="1536700" cy="533400"/>
            </a:xfrm>
          </p:grpSpPr>
          <p:grpSp>
            <p:nvGrpSpPr>
              <p:cNvPr id="114" name="Groupe 113"/>
              <p:cNvGrpSpPr/>
              <p:nvPr/>
            </p:nvGrpSpPr>
            <p:grpSpPr>
              <a:xfrm>
                <a:off x="1493497" y="2159000"/>
                <a:ext cx="177800" cy="533400"/>
                <a:chOff x="1493497" y="2159000"/>
                <a:chExt cx="177800" cy="533400"/>
              </a:xfrm>
            </p:grpSpPr>
            <p:sp>
              <p:nvSpPr>
                <p:cNvPr id="121" name="Ellipse 120"/>
                <p:cNvSpPr/>
                <p:nvPr/>
              </p:nvSpPr>
              <p:spPr>
                <a:xfrm>
                  <a:off x="1493497" y="2159000"/>
                  <a:ext cx="177800" cy="177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2" name="Ellipse 121"/>
                <p:cNvSpPr/>
                <p:nvPr/>
              </p:nvSpPr>
              <p:spPr>
                <a:xfrm>
                  <a:off x="1493497" y="2514600"/>
                  <a:ext cx="177800" cy="177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115" name="Groupe 114"/>
              <p:cNvGrpSpPr/>
              <p:nvPr/>
            </p:nvGrpSpPr>
            <p:grpSpPr>
              <a:xfrm>
                <a:off x="2179297" y="2159000"/>
                <a:ext cx="177800" cy="533400"/>
                <a:chOff x="1493497" y="2159000"/>
                <a:chExt cx="177800" cy="533400"/>
              </a:xfrm>
            </p:grpSpPr>
            <p:sp>
              <p:nvSpPr>
                <p:cNvPr id="119" name="Ellipse 118"/>
                <p:cNvSpPr/>
                <p:nvPr/>
              </p:nvSpPr>
              <p:spPr>
                <a:xfrm>
                  <a:off x="1493497" y="2159000"/>
                  <a:ext cx="177800" cy="177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0" name="Ellipse 119"/>
                <p:cNvSpPr/>
                <p:nvPr/>
              </p:nvSpPr>
              <p:spPr>
                <a:xfrm>
                  <a:off x="1493497" y="2514600"/>
                  <a:ext cx="177800" cy="177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116" name="Groupe 115"/>
              <p:cNvGrpSpPr/>
              <p:nvPr/>
            </p:nvGrpSpPr>
            <p:grpSpPr>
              <a:xfrm>
                <a:off x="2852397" y="2159000"/>
                <a:ext cx="177800" cy="533400"/>
                <a:chOff x="1493497" y="2159000"/>
                <a:chExt cx="177800" cy="533400"/>
              </a:xfrm>
            </p:grpSpPr>
            <p:sp>
              <p:nvSpPr>
                <p:cNvPr id="117" name="Ellipse 116"/>
                <p:cNvSpPr/>
                <p:nvPr/>
              </p:nvSpPr>
              <p:spPr>
                <a:xfrm>
                  <a:off x="1493497" y="2159000"/>
                  <a:ext cx="177800" cy="177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8" name="Ellipse 117"/>
                <p:cNvSpPr/>
                <p:nvPr/>
              </p:nvSpPr>
              <p:spPr>
                <a:xfrm>
                  <a:off x="1493497" y="2514600"/>
                  <a:ext cx="177800" cy="177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grpSp>
          <p:nvGrpSpPr>
            <p:cNvPr id="104" name="Groupe 103"/>
            <p:cNvGrpSpPr/>
            <p:nvPr/>
          </p:nvGrpSpPr>
          <p:grpSpPr>
            <a:xfrm>
              <a:off x="1493497" y="4373455"/>
              <a:ext cx="1536700" cy="533400"/>
              <a:chOff x="1493497" y="2159000"/>
              <a:chExt cx="1536700" cy="533400"/>
            </a:xfrm>
          </p:grpSpPr>
          <p:grpSp>
            <p:nvGrpSpPr>
              <p:cNvPr id="105" name="Groupe 104"/>
              <p:cNvGrpSpPr/>
              <p:nvPr/>
            </p:nvGrpSpPr>
            <p:grpSpPr>
              <a:xfrm>
                <a:off x="1493497" y="2159000"/>
                <a:ext cx="177800" cy="533400"/>
                <a:chOff x="1493497" y="2159000"/>
                <a:chExt cx="177800" cy="533400"/>
              </a:xfrm>
            </p:grpSpPr>
            <p:sp>
              <p:nvSpPr>
                <p:cNvPr id="112" name="Ellipse 111"/>
                <p:cNvSpPr/>
                <p:nvPr/>
              </p:nvSpPr>
              <p:spPr>
                <a:xfrm>
                  <a:off x="1493497" y="2159000"/>
                  <a:ext cx="177800" cy="177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3" name="Ellipse 112"/>
                <p:cNvSpPr/>
                <p:nvPr/>
              </p:nvSpPr>
              <p:spPr>
                <a:xfrm>
                  <a:off x="1493497" y="2514600"/>
                  <a:ext cx="177800" cy="177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106" name="Groupe 105"/>
              <p:cNvGrpSpPr/>
              <p:nvPr/>
            </p:nvGrpSpPr>
            <p:grpSpPr>
              <a:xfrm>
                <a:off x="2179297" y="2159000"/>
                <a:ext cx="177800" cy="533400"/>
                <a:chOff x="1493497" y="2159000"/>
                <a:chExt cx="177800" cy="533400"/>
              </a:xfrm>
            </p:grpSpPr>
            <p:sp>
              <p:nvSpPr>
                <p:cNvPr id="110" name="Ellipse 109"/>
                <p:cNvSpPr/>
                <p:nvPr/>
              </p:nvSpPr>
              <p:spPr>
                <a:xfrm>
                  <a:off x="1493497" y="2159000"/>
                  <a:ext cx="177800" cy="177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1" name="Ellipse 110"/>
                <p:cNvSpPr/>
                <p:nvPr/>
              </p:nvSpPr>
              <p:spPr>
                <a:xfrm>
                  <a:off x="1493497" y="2514600"/>
                  <a:ext cx="177800" cy="177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107" name="Groupe 106"/>
              <p:cNvGrpSpPr/>
              <p:nvPr/>
            </p:nvGrpSpPr>
            <p:grpSpPr>
              <a:xfrm>
                <a:off x="2852397" y="2159000"/>
                <a:ext cx="177800" cy="533400"/>
                <a:chOff x="1493497" y="2159000"/>
                <a:chExt cx="177800" cy="533400"/>
              </a:xfrm>
            </p:grpSpPr>
            <p:sp>
              <p:nvSpPr>
                <p:cNvPr id="108" name="Ellipse 107"/>
                <p:cNvSpPr/>
                <p:nvPr/>
              </p:nvSpPr>
              <p:spPr>
                <a:xfrm>
                  <a:off x="1493497" y="2159000"/>
                  <a:ext cx="177800" cy="177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9" name="Ellipse 108"/>
                <p:cNvSpPr/>
                <p:nvPr/>
              </p:nvSpPr>
              <p:spPr>
                <a:xfrm>
                  <a:off x="1493497" y="2514600"/>
                  <a:ext cx="177800" cy="177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grpSp>
      <p:grpSp>
        <p:nvGrpSpPr>
          <p:cNvPr id="224" name="Groupe 223"/>
          <p:cNvGrpSpPr/>
          <p:nvPr/>
        </p:nvGrpSpPr>
        <p:grpSpPr>
          <a:xfrm>
            <a:off x="1696697" y="2769956"/>
            <a:ext cx="1536700" cy="2760555"/>
            <a:chOff x="1493497" y="2159000"/>
            <a:chExt cx="1536700" cy="2760555"/>
          </a:xfrm>
        </p:grpSpPr>
        <p:grpSp>
          <p:nvGrpSpPr>
            <p:cNvPr id="142" name="Groupe 141"/>
            <p:cNvGrpSpPr/>
            <p:nvPr/>
          </p:nvGrpSpPr>
          <p:grpSpPr>
            <a:xfrm>
              <a:off x="1493497" y="2159000"/>
              <a:ext cx="1536700" cy="533400"/>
              <a:chOff x="1493497" y="2159000"/>
              <a:chExt cx="1536700" cy="533400"/>
            </a:xfrm>
          </p:grpSpPr>
          <p:grpSp>
            <p:nvGrpSpPr>
              <p:cNvPr id="173" name="Groupe 172"/>
              <p:cNvGrpSpPr/>
              <p:nvPr/>
            </p:nvGrpSpPr>
            <p:grpSpPr>
              <a:xfrm>
                <a:off x="1493497" y="2159000"/>
                <a:ext cx="177800" cy="533400"/>
                <a:chOff x="1493497" y="2159000"/>
                <a:chExt cx="177800" cy="533400"/>
              </a:xfrm>
            </p:grpSpPr>
            <p:sp>
              <p:nvSpPr>
                <p:cNvPr id="180" name="Ellipse 179"/>
                <p:cNvSpPr/>
                <p:nvPr/>
              </p:nvSpPr>
              <p:spPr>
                <a:xfrm>
                  <a:off x="1493497" y="2159000"/>
                  <a:ext cx="177800" cy="177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1" name="Ellipse 180"/>
                <p:cNvSpPr/>
                <p:nvPr/>
              </p:nvSpPr>
              <p:spPr>
                <a:xfrm>
                  <a:off x="1493497" y="2514600"/>
                  <a:ext cx="177800" cy="177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174" name="Groupe 173"/>
              <p:cNvGrpSpPr/>
              <p:nvPr/>
            </p:nvGrpSpPr>
            <p:grpSpPr>
              <a:xfrm>
                <a:off x="2179297" y="2159000"/>
                <a:ext cx="177800" cy="533400"/>
                <a:chOff x="1493497" y="2159000"/>
                <a:chExt cx="177800" cy="533400"/>
              </a:xfrm>
            </p:grpSpPr>
            <p:sp>
              <p:nvSpPr>
                <p:cNvPr id="178" name="Ellipse 177"/>
                <p:cNvSpPr/>
                <p:nvPr/>
              </p:nvSpPr>
              <p:spPr>
                <a:xfrm>
                  <a:off x="1493497" y="2159000"/>
                  <a:ext cx="177800" cy="177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9" name="Ellipse 178"/>
                <p:cNvSpPr/>
                <p:nvPr/>
              </p:nvSpPr>
              <p:spPr>
                <a:xfrm>
                  <a:off x="1493497" y="2514600"/>
                  <a:ext cx="177800" cy="177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175" name="Groupe 174"/>
              <p:cNvGrpSpPr/>
              <p:nvPr/>
            </p:nvGrpSpPr>
            <p:grpSpPr>
              <a:xfrm>
                <a:off x="2852397" y="2159000"/>
                <a:ext cx="177800" cy="533400"/>
                <a:chOff x="1493497" y="2159000"/>
                <a:chExt cx="177800" cy="533400"/>
              </a:xfrm>
            </p:grpSpPr>
            <p:sp>
              <p:nvSpPr>
                <p:cNvPr id="176" name="Ellipse 175"/>
                <p:cNvSpPr/>
                <p:nvPr/>
              </p:nvSpPr>
              <p:spPr>
                <a:xfrm>
                  <a:off x="1493497" y="2159000"/>
                  <a:ext cx="177800" cy="177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7" name="Ellipse 176"/>
                <p:cNvSpPr/>
                <p:nvPr/>
              </p:nvSpPr>
              <p:spPr>
                <a:xfrm>
                  <a:off x="1493497" y="2514600"/>
                  <a:ext cx="177800" cy="177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grpSp>
          <p:nvGrpSpPr>
            <p:cNvPr id="143" name="Groupe 142"/>
            <p:cNvGrpSpPr/>
            <p:nvPr/>
          </p:nvGrpSpPr>
          <p:grpSpPr>
            <a:xfrm>
              <a:off x="1493497" y="2901529"/>
              <a:ext cx="1536700" cy="533400"/>
              <a:chOff x="1493497" y="2159000"/>
              <a:chExt cx="1536700" cy="533400"/>
            </a:xfrm>
          </p:grpSpPr>
          <p:grpSp>
            <p:nvGrpSpPr>
              <p:cNvPr id="164" name="Groupe 163"/>
              <p:cNvGrpSpPr/>
              <p:nvPr/>
            </p:nvGrpSpPr>
            <p:grpSpPr>
              <a:xfrm>
                <a:off x="1493497" y="2159000"/>
                <a:ext cx="177800" cy="533400"/>
                <a:chOff x="1493497" y="2159000"/>
                <a:chExt cx="177800" cy="533400"/>
              </a:xfrm>
            </p:grpSpPr>
            <p:sp>
              <p:nvSpPr>
                <p:cNvPr id="171" name="Ellipse 170"/>
                <p:cNvSpPr/>
                <p:nvPr/>
              </p:nvSpPr>
              <p:spPr>
                <a:xfrm>
                  <a:off x="1493497" y="2159000"/>
                  <a:ext cx="177800" cy="177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2" name="Ellipse 171"/>
                <p:cNvSpPr/>
                <p:nvPr/>
              </p:nvSpPr>
              <p:spPr>
                <a:xfrm>
                  <a:off x="1493497" y="2514600"/>
                  <a:ext cx="177800" cy="177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165" name="Groupe 164"/>
              <p:cNvGrpSpPr/>
              <p:nvPr/>
            </p:nvGrpSpPr>
            <p:grpSpPr>
              <a:xfrm>
                <a:off x="2179297" y="2159000"/>
                <a:ext cx="177800" cy="533400"/>
                <a:chOff x="1493497" y="2159000"/>
                <a:chExt cx="177800" cy="533400"/>
              </a:xfrm>
            </p:grpSpPr>
            <p:sp>
              <p:nvSpPr>
                <p:cNvPr id="169" name="Ellipse 168"/>
                <p:cNvSpPr/>
                <p:nvPr/>
              </p:nvSpPr>
              <p:spPr>
                <a:xfrm>
                  <a:off x="1493497" y="2159000"/>
                  <a:ext cx="177800" cy="177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0" name="Ellipse 169"/>
                <p:cNvSpPr/>
                <p:nvPr/>
              </p:nvSpPr>
              <p:spPr>
                <a:xfrm>
                  <a:off x="1493497" y="2514600"/>
                  <a:ext cx="177800" cy="177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166" name="Groupe 165"/>
              <p:cNvGrpSpPr/>
              <p:nvPr/>
            </p:nvGrpSpPr>
            <p:grpSpPr>
              <a:xfrm>
                <a:off x="2852397" y="2159000"/>
                <a:ext cx="177800" cy="533400"/>
                <a:chOff x="1493497" y="2159000"/>
                <a:chExt cx="177800" cy="533400"/>
              </a:xfrm>
            </p:grpSpPr>
            <p:sp>
              <p:nvSpPr>
                <p:cNvPr id="167" name="Ellipse 166"/>
                <p:cNvSpPr/>
                <p:nvPr/>
              </p:nvSpPr>
              <p:spPr>
                <a:xfrm>
                  <a:off x="1493497" y="2159000"/>
                  <a:ext cx="177800" cy="177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8" name="Ellipse 167"/>
                <p:cNvSpPr/>
                <p:nvPr/>
              </p:nvSpPr>
              <p:spPr>
                <a:xfrm>
                  <a:off x="1493497" y="2514600"/>
                  <a:ext cx="177800" cy="177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grpSp>
          <p:nvGrpSpPr>
            <p:cNvPr id="144" name="Groupe 143"/>
            <p:cNvGrpSpPr/>
            <p:nvPr/>
          </p:nvGrpSpPr>
          <p:grpSpPr>
            <a:xfrm>
              <a:off x="1493497" y="3650829"/>
              <a:ext cx="1536700" cy="533400"/>
              <a:chOff x="1493497" y="2159000"/>
              <a:chExt cx="1536700" cy="533400"/>
            </a:xfrm>
          </p:grpSpPr>
          <p:grpSp>
            <p:nvGrpSpPr>
              <p:cNvPr id="155" name="Groupe 154"/>
              <p:cNvGrpSpPr/>
              <p:nvPr/>
            </p:nvGrpSpPr>
            <p:grpSpPr>
              <a:xfrm>
                <a:off x="1493497" y="2159000"/>
                <a:ext cx="177800" cy="533400"/>
                <a:chOff x="1493497" y="2159000"/>
                <a:chExt cx="177800" cy="533400"/>
              </a:xfrm>
            </p:grpSpPr>
            <p:sp>
              <p:nvSpPr>
                <p:cNvPr id="162" name="Ellipse 161"/>
                <p:cNvSpPr/>
                <p:nvPr/>
              </p:nvSpPr>
              <p:spPr>
                <a:xfrm>
                  <a:off x="1493497" y="2159000"/>
                  <a:ext cx="177800" cy="177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3" name="Ellipse 162"/>
                <p:cNvSpPr/>
                <p:nvPr/>
              </p:nvSpPr>
              <p:spPr>
                <a:xfrm>
                  <a:off x="1493497" y="2514600"/>
                  <a:ext cx="177800" cy="177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156" name="Groupe 155"/>
              <p:cNvGrpSpPr/>
              <p:nvPr/>
            </p:nvGrpSpPr>
            <p:grpSpPr>
              <a:xfrm>
                <a:off x="2179297" y="2159000"/>
                <a:ext cx="177800" cy="533400"/>
                <a:chOff x="1493497" y="2159000"/>
                <a:chExt cx="177800" cy="533400"/>
              </a:xfrm>
            </p:grpSpPr>
            <p:sp>
              <p:nvSpPr>
                <p:cNvPr id="160" name="Ellipse 159"/>
                <p:cNvSpPr/>
                <p:nvPr/>
              </p:nvSpPr>
              <p:spPr>
                <a:xfrm>
                  <a:off x="1493497" y="2159000"/>
                  <a:ext cx="177800" cy="177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1" name="Ellipse 160"/>
                <p:cNvSpPr/>
                <p:nvPr/>
              </p:nvSpPr>
              <p:spPr>
                <a:xfrm>
                  <a:off x="1493497" y="2514600"/>
                  <a:ext cx="177800" cy="177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157" name="Groupe 156"/>
              <p:cNvGrpSpPr/>
              <p:nvPr/>
            </p:nvGrpSpPr>
            <p:grpSpPr>
              <a:xfrm>
                <a:off x="2852397" y="2159000"/>
                <a:ext cx="177800" cy="533400"/>
                <a:chOff x="1493497" y="2159000"/>
                <a:chExt cx="177800" cy="533400"/>
              </a:xfrm>
            </p:grpSpPr>
            <p:sp>
              <p:nvSpPr>
                <p:cNvPr id="158" name="Ellipse 157"/>
                <p:cNvSpPr/>
                <p:nvPr/>
              </p:nvSpPr>
              <p:spPr>
                <a:xfrm>
                  <a:off x="1493497" y="2159000"/>
                  <a:ext cx="177800" cy="177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9" name="Ellipse 158"/>
                <p:cNvSpPr/>
                <p:nvPr/>
              </p:nvSpPr>
              <p:spPr>
                <a:xfrm>
                  <a:off x="1493497" y="2514600"/>
                  <a:ext cx="177800" cy="177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grpSp>
          <p:nvGrpSpPr>
            <p:cNvPr id="145" name="Groupe 144"/>
            <p:cNvGrpSpPr/>
            <p:nvPr/>
          </p:nvGrpSpPr>
          <p:grpSpPr>
            <a:xfrm>
              <a:off x="1493497" y="4386155"/>
              <a:ext cx="1536700" cy="533400"/>
              <a:chOff x="1493497" y="2159000"/>
              <a:chExt cx="1536700" cy="533400"/>
            </a:xfrm>
          </p:grpSpPr>
          <p:grpSp>
            <p:nvGrpSpPr>
              <p:cNvPr id="146" name="Groupe 145"/>
              <p:cNvGrpSpPr/>
              <p:nvPr/>
            </p:nvGrpSpPr>
            <p:grpSpPr>
              <a:xfrm>
                <a:off x="1493497" y="2159000"/>
                <a:ext cx="177800" cy="533400"/>
                <a:chOff x="1493497" y="2159000"/>
                <a:chExt cx="177800" cy="533400"/>
              </a:xfrm>
            </p:grpSpPr>
            <p:sp>
              <p:nvSpPr>
                <p:cNvPr id="153" name="Ellipse 152"/>
                <p:cNvSpPr/>
                <p:nvPr/>
              </p:nvSpPr>
              <p:spPr>
                <a:xfrm>
                  <a:off x="1493497" y="2159000"/>
                  <a:ext cx="177800" cy="177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4" name="Ellipse 153"/>
                <p:cNvSpPr/>
                <p:nvPr/>
              </p:nvSpPr>
              <p:spPr>
                <a:xfrm>
                  <a:off x="1493497" y="2514600"/>
                  <a:ext cx="177800" cy="177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147" name="Groupe 146"/>
              <p:cNvGrpSpPr/>
              <p:nvPr/>
            </p:nvGrpSpPr>
            <p:grpSpPr>
              <a:xfrm>
                <a:off x="2179297" y="2159000"/>
                <a:ext cx="177800" cy="533400"/>
                <a:chOff x="1493497" y="2159000"/>
                <a:chExt cx="177800" cy="533400"/>
              </a:xfrm>
            </p:grpSpPr>
            <p:sp>
              <p:nvSpPr>
                <p:cNvPr id="151" name="Ellipse 150"/>
                <p:cNvSpPr/>
                <p:nvPr/>
              </p:nvSpPr>
              <p:spPr>
                <a:xfrm>
                  <a:off x="1493497" y="2159000"/>
                  <a:ext cx="177800" cy="177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2" name="Ellipse 151"/>
                <p:cNvSpPr/>
                <p:nvPr/>
              </p:nvSpPr>
              <p:spPr>
                <a:xfrm>
                  <a:off x="1493497" y="2514600"/>
                  <a:ext cx="177800" cy="177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148" name="Groupe 147"/>
              <p:cNvGrpSpPr/>
              <p:nvPr/>
            </p:nvGrpSpPr>
            <p:grpSpPr>
              <a:xfrm>
                <a:off x="2852397" y="2159000"/>
                <a:ext cx="177800" cy="533400"/>
                <a:chOff x="1493497" y="2159000"/>
                <a:chExt cx="177800" cy="533400"/>
              </a:xfrm>
            </p:grpSpPr>
            <p:sp>
              <p:nvSpPr>
                <p:cNvPr id="149" name="Ellipse 148"/>
                <p:cNvSpPr/>
                <p:nvPr/>
              </p:nvSpPr>
              <p:spPr>
                <a:xfrm>
                  <a:off x="1493497" y="2159000"/>
                  <a:ext cx="177800" cy="177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0" name="Ellipse 149"/>
                <p:cNvSpPr/>
                <p:nvPr/>
              </p:nvSpPr>
              <p:spPr>
                <a:xfrm>
                  <a:off x="1493497" y="2514600"/>
                  <a:ext cx="177800" cy="177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grpSp>
      <p:grpSp>
        <p:nvGrpSpPr>
          <p:cNvPr id="223" name="Groupe 222"/>
          <p:cNvGrpSpPr/>
          <p:nvPr/>
        </p:nvGrpSpPr>
        <p:grpSpPr>
          <a:xfrm>
            <a:off x="6421094" y="2769956"/>
            <a:ext cx="1536700" cy="2760555"/>
            <a:chOff x="6217894" y="2197100"/>
            <a:chExt cx="1536700" cy="2760555"/>
          </a:xfrm>
        </p:grpSpPr>
        <p:grpSp>
          <p:nvGrpSpPr>
            <p:cNvPr id="183" name="Groupe 182"/>
            <p:cNvGrpSpPr/>
            <p:nvPr/>
          </p:nvGrpSpPr>
          <p:grpSpPr>
            <a:xfrm>
              <a:off x="6217894" y="2197100"/>
              <a:ext cx="1536700" cy="533400"/>
              <a:chOff x="1493497" y="2159000"/>
              <a:chExt cx="1536700" cy="533400"/>
            </a:xfrm>
          </p:grpSpPr>
          <p:grpSp>
            <p:nvGrpSpPr>
              <p:cNvPr id="214" name="Groupe 213"/>
              <p:cNvGrpSpPr/>
              <p:nvPr/>
            </p:nvGrpSpPr>
            <p:grpSpPr>
              <a:xfrm>
                <a:off x="1493497" y="2159000"/>
                <a:ext cx="177800" cy="533400"/>
                <a:chOff x="1493497" y="2159000"/>
                <a:chExt cx="177800" cy="533400"/>
              </a:xfrm>
            </p:grpSpPr>
            <p:sp>
              <p:nvSpPr>
                <p:cNvPr id="221" name="Ellipse 220"/>
                <p:cNvSpPr/>
                <p:nvPr/>
              </p:nvSpPr>
              <p:spPr>
                <a:xfrm>
                  <a:off x="1493497" y="2159000"/>
                  <a:ext cx="177800" cy="177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2" name="Ellipse 221"/>
                <p:cNvSpPr/>
                <p:nvPr/>
              </p:nvSpPr>
              <p:spPr>
                <a:xfrm>
                  <a:off x="1493497" y="2514600"/>
                  <a:ext cx="177800" cy="177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215" name="Groupe 214"/>
              <p:cNvGrpSpPr/>
              <p:nvPr/>
            </p:nvGrpSpPr>
            <p:grpSpPr>
              <a:xfrm>
                <a:off x="2179297" y="2159000"/>
                <a:ext cx="177800" cy="533400"/>
                <a:chOff x="1493497" y="2159000"/>
                <a:chExt cx="177800" cy="533400"/>
              </a:xfrm>
            </p:grpSpPr>
            <p:sp>
              <p:nvSpPr>
                <p:cNvPr id="219" name="Ellipse 218"/>
                <p:cNvSpPr/>
                <p:nvPr/>
              </p:nvSpPr>
              <p:spPr>
                <a:xfrm>
                  <a:off x="1493497" y="2159000"/>
                  <a:ext cx="177800" cy="177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0" name="Ellipse 219"/>
                <p:cNvSpPr/>
                <p:nvPr/>
              </p:nvSpPr>
              <p:spPr>
                <a:xfrm>
                  <a:off x="1493497" y="2514600"/>
                  <a:ext cx="177800" cy="177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216" name="Groupe 215"/>
              <p:cNvGrpSpPr/>
              <p:nvPr/>
            </p:nvGrpSpPr>
            <p:grpSpPr>
              <a:xfrm>
                <a:off x="2852397" y="2159000"/>
                <a:ext cx="177800" cy="533400"/>
                <a:chOff x="1493497" y="2159000"/>
                <a:chExt cx="177800" cy="533400"/>
              </a:xfrm>
            </p:grpSpPr>
            <p:sp>
              <p:nvSpPr>
                <p:cNvPr id="217" name="Ellipse 216"/>
                <p:cNvSpPr/>
                <p:nvPr/>
              </p:nvSpPr>
              <p:spPr>
                <a:xfrm>
                  <a:off x="1493497" y="2159000"/>
                  <a:ext cx="177800" cy="177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8" name="Ellipse 217"/>
                <p:cNvSpPr/>
                <p:nvPr/>
              </p:nvSpPr>
              <p:spPr>
                <a:xfrm>
                  <a:off x="1493497" y="2514600"/>
                  <a:ext cx="177800" cy="177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grpSp>
          <p:nvGrpSpPr>
            <p:cNvPr id="184" name="Groupe 183"/>
            <p:cNvGrpSpPr/>
            <p:nvPr/>
          </p:nvGrpSpPr>
          <p:grpSpPr>
            <a:xfrm>
              <a:off x="6217894" y="2939629"/>
              <a:ext cx="1536700" cy="533400"/>
              <a:chOff x="1493497" y="2159000"/>
              <a:chExt cx="1536700" cy="533400"/>
            </a:xfrm>
          </p:grpSpPr>
          <p:grpSp>
            <p:nvGrpSpPr>
              <p:cNvPr id="205" name="Groupe 204"/>
              <p:cNvGrpSpPr/>
              <p:nvPr/>
            </p:nvGrpSpPr>
            <p:grpSpPr>
              <a:xfrm>
                <a:off x="1493497" y="2159000"/>
                <a:ext cx="177800" cy="533400"/>
                <a:chOff x="1493497" y="2159000"/>
                <a:chExt cx="177800" cy="533400"/>
              </a:xfrm>
            </p:grpSpPr>
            <p:sp>
              <p:nvSpPr>
                <p:cNvPr id="212" name="Ellipse 211"/>
                <p:cNvSpPr/>
                <p:nvPr/>
              </p:nvSpPr>
              <p:spPr>
                <a:xfrm>
                  <a:off x="1493497" y="2159000"/>
                  <a:ext cx="177800" cy="177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3" name="Ellipse 212"/>
                <p:cNvSpPr/>
                <p:nvPr/>
              </p:nvSpPr>
              <p:spPr>
                <a:xfrm>
                  <a:off x="1493497" y="2514600"/>
                  <a:ext cx="177800" cy="177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206" name="Groupe 205"/>
              <p:cNvGrpSpPr/>
              <p:nvPr/>
            </p:nvGrpSpPr>
            <p:grpSpPr>
              <a:xfrm>
                <a:off x="2179297" y="2159000"/>
                <a:ext cx="177800" cy="533400"/>
                <a:chOff x="1493497" y="2159000"/>
                <a:chExt cx="177800" cy="533400"/>
              </a:xfrm>
            </p:grpSpPr>
            <p:sp>
              <p:nvSpPr>
                <p:cNvPr id="210" name="Ellipse 209"/>
                <p:cNvSpPr/>
                <p:nvPr/>
              </p:nvSpPr>
              <p:spPr>
                <a:xfrm>
                  <a:off x="1493497" y="2159000"/>
                  <a:ext cx="177800" cy="177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1" name="Ellipse 210"/>
                <p:cNvSpPr/>
                <p:nvPr/>
              </p:nvSpPr>
              <p:spPr>
                <a:xfrm>
                  <a:off x="1493497" y="2514600"/>
                  <a:ext cx="177800" cy="177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207" name="Groupe 206"/>
              <p:cNvGrpSpPr/>
              <p:nvPr/>
            </p:nvGrpSpPr>
            <p:grpSpPr>
              <a:xfrm>
                <a:off x="2852397" y="2159000"/>
                <a:ext cx="177800" cy="533400"/>
                <a:chOff x="1493497" y="2159000"/>
                <a:chExt cx="177800" cy="533400"/>
              </a:xfrm>
            </p:grpSpPr>
            <p:sp>
              <p:nvSpPr>
                <p:cNvPr id="208" name="Ellipse 207"/>
                <p:cNvSpPr/>
                <p:nvPr/>
              </p:nvSpPr>
              <p:spPr>
                <a:xfrm>
                  <a:off x="1493497" y="2159000"/>
                  <a:ext cx="177800" cy="177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9" name="Ellipse 208"/>
                <p:cNvSpPr/>
                <p:nvPr/>
              </p:nvSpPr>
              <p:spPr>
                <a:xfrm>
                  <a:off x="1493497" y="2514600"/>
                  <a:ext cx="177800" cy="177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grpSp>
          <p:nvGrpSpPr>
            <p:cNvPr id="185" name="Groupe 184"/>
            <p:cNvGrpSpPr/>
            <p:nvPr/>
          </p:nvGrpSpPr>
          <p:grpSpPr>
            <a:xfrm>
              <a:off x="6217894" y="3688929"/>
              <a:ext cx="1536700" cy="533400"/>
              <a:chOff x="1493497" y="2159000"/>
              <a:chExt cx="1536700" cy="533400"/>
            </a:xfrm>
          </p:grpSpPr>
          <p:grpSp>
            <p:nvGrpSpPr>
              <p:cNvPr id="196" name="Groupe 195"/>
              <p:cNvGrpSpPr/>
              <p:nvPr/>
            </p:nvGrpSpPr>
            <p:grpSpPr>
              <a:xfrm>
                <a:off x="1493497" y="2159000"/>
                <a:ext cx="177800" cy="533400"/>
                <a:chOff x="1493497" y="2159000"/>
                <a:chExt cx="177800" cy="533400"/>
              </a:xfrm>
            </p:grpSpPr>
            <p:sp>
              <p:nvSpPr>
                <p:cNvPr id="203" name="Ellipse 202"/>
                <p:cNvSpPr/>
                <p:nvPr/>
              </p:nvSpPr>
              <p:spPr>
                <a:xfrm>
                  <a:off x="1493497" y="2159000"/>
                  <a:ext cx="177800" cy="177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4" name="Ellipse 203"/>
                <p:cNvSpPr/>
                <p:nvPr/>
              </p:nvSpPr>
              <p:spPr>
                <a:xfrm>
                  <a:off x="1493497" y="2514600"/>
                  <a:ext cx="177800" cy="177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197" name="Groupe 196"/>
              <p:cNvGrpSpPr/>
              <p:nvPr/>
            </p:nvGrpSpPr>
            <p:grpSpPr>
              <a:xfrm>
                <a:off x="2179297" y="2159000"/>
                <a:ext cx="177800" cy="533400"/>
                <a:chOff x="1493497" y="2159000"/>
                <a:chExt cx="177800" cy="533400"/>
              </a:xfrm>
            </p:grpSpPr>
            <p:sp>
              <p:nvSpPr>
                <p:cNvPr id="201" name="Ellipse 200"/>
                <p:cNvSpPr/>
                <p:nvPr/>
              </p:nvSpPr>
              <p:spPr>
                <a:xfrm>
                  <a:off x="1493497" y="2159000"/>
                  <a:ext cx="177800" cy="177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2" name="Ellipse 201"/>
                <p:cNvSpPr/>
                <p:nvPr/>
              </p:nvSpPr>
              <p:spPr>
                <a:xfrm>
                  <a:off x="1493497" y="2514600"/>
                  <a:ext cx="177800" cy="177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198" name="Groupe 197"/>
              <p:cNvGrpSpPr/>
              <p:nvPr/>
            </p:nvGrpSpPr>
            <p:grpSpPr>
              <a:xfrm>
                <a:off x="2852397" y="2159000"/>
                <a:ext cx="177800" cy="533400"/>
                <a:chOff x="1493497" y="2159000"/>
                <a:chExt cx="177800" cy="533400"/>
              </a:xfrm>
            </p:grpSpPr>
            <p:sp>
              <p:nvSpPr>
                <p:cNvPr id="199" name="Ellipse 198"/>
                <p:cNvSpPr/>
                <p:nvPr/>
              </p:nvSpPr>
              <p:spPr>
                <a:xfrm>
                  <a:off x="1493497" y="2159000"/>
                  <a:ext cx="177800" cy="177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0" name="Ellipse 199"/>
                <p:cNvSpPr/>
                <p:nvPr/>
              </p:nvSpPr>
              <p:spPr>
                <a:xfrm>
                  <a:off x="1493497" y="2514600"/>
                  <a:ext cx="177800" cy="177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grpSp>
          <p:nvGrpSpPr>
            <p:cNvPr id="186" name="Groupe 185"/>
            <p:cNvGrpSpPr/>
            <p:nvPr/>
          </p:nvGrpSpPr>
          <p:grpSpPr>
            <a:xfrm>
              <a:off x="6217894" y="4424255"/>
              <a:ext cx="1536700" cy="533400"/>
              <a:chOff x="1493497" y="2159000"/>
              <a:chExt cx="1536700" cy="533400"/>
            </a:xfrm>
          </p:grpSpPr>
          <p:grpSp>
            <p:nvGrpSpPr>
              <p:cNvPr id="187" name="Groupe 186"/>
              <p:cNvGrpSpPr/>
              <p:nvPr/>
            </p:nvGrpSpPr>
            <p:grpSpPr>
              <a:xfrm>
                <a:off x="1493497" y="2159000"/>
                <a:ext cx="177800" cy="533400"/>
                <a:chOff x="1493497" y="2159000"/>
                <a:chExt cx="177800" cy="533400"/>
              </a:xfrm>
            </p:grpSpPr>
            <p:sp>
              <p:nvSpPr>
                <p:cNvPr id="194" name="Ellipse 193"/>
                <p:cNvSpPr/>
                <p:nvPr/>
              </p:nvSpPr>
              <p:spPr>
                <a:xfrm>
                  <a:off x="1493497" y="2159000"/>
                  <a:ext cx="177800" cy="177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5" name="Ellipse 194"/>
                <p:cNvSpPr/>
                <p:nvPr/>
              </p:nvSpPr>
              <p:spPr>
                <a:xfrm>
                  <a:off x="1493497" y="2514600"/>
                  <a:ext cx="177800" cy="177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188" name="Groupe 187"/>
              <p:cNvGrpSpPr/>
              <p:nvPr/>
            </p:nvGrpSpPr>
            <p:grpSpPr>
              <a:xfrm>
                <a:off x="2179297" y="2159000"/>
                <a:ext cx="177800" cy="533400"/>
                <a:chOff x="1493497" y="2159000"/>
                <a:chExt cx="177800" cy="533400"/>
              </a:xfrm>
            </p:grpSpPr>
            <p:sp>
              <p:nvSpPr>
                <p:cNvPr id="192" name="Ellipse 191"/>
                <p:cNvSpPr/>
                <p:nvPr/>
              </p:nvSpPr>
              <p:spPr>
                <a:xfrm>
                  <a:off x="1493497" y="2159000"/>
                  <a:ext cx="177800" cy="177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3" name="Ellipse 192"/>
                <p:cNvSpPr/>
                <p:nvPr/>
              </p:nvSpPr>
              <p:spPr>
                <a:xfrm>
                  <a:off x="1493497" y="2514600"/>
                  <a:ext cx="177800" cy="177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189" name="Groupe 188"/>
              <p:cNvGrpSpPr/>
              <p:nvPr/>
            </p:nvGrpSpPr>
            <p:grpSpPr>
              <a:xfrm>
                <a:off x="2852397" y="2159000"/>
                <a:ext cx="177800" cy="533400"/>
                <a:chOff x="1493497" y="2159000"/>
                <a:chExt cx="177800" cy="533400"/>
              </a:xfrm>
            </p:grpSpPr>
            <p:sp>
              <p:nvSpPr>
                <p:cNvPr id="190" name="Ellipse 189"/>
                <p:cNvSpPr/>
                <p:nvPr/>
              </p:nvSpPr>
              <p:spPr>
                <a:xfrm>
                  <a:off x="1493497" y="2159000"/>
                  <a:ext cx="177800" cy="177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1" name="Ellipse 190"/>
                <p:cNvSpPr/>
                <p:nvPr/>
              </p:nvSpPr>
              <p:spPr>
                <a:xfrm>
                  <a:off x="1493497" y="2514600"/>
                  <a:ext cx="177800" cy="177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grpSp>
      <p:sp>
        <p:nvSpPr>
          <p:cNvPr id="228" name="ZoneTexte 227"/>
          <p:cNvSpPr txBox="1"/>
          <p:nvPr/>
        </p:nvSpPr>
        <p:spPr>
          <a:xfrm>
            <a:off x="4155064" y="2108008"/>
            <a:ext cx="865173" cy="461665"/>
          </a:xfrm>
          <a:prstGeom prst="rect">
            <a:avLst/>
          </a:prstGeom>
          <a:noFill/>
        </p:spPr>
        <p:txBody>
          <a:bodyPr wrap="none" rtlCol="0">
            <a:spAutoFit/>
          </a:bodyPr>
          <a:lstStyle/>
          <a:p>
            <a:r>
              <a:rPr lang="en-GB" sz="2400" b="1" dirty="0" smtClean="0">
                <a:solidFill>
                  <a:schemeClr val="accent6">
                    <a:lumMod val="75000"/>
                  </a:schemeClr>
                </a:solidFill>
              </a:rPr>
              <a:t>T </a:t>
            </a:r>
            <a:r>
              <a:rPr lang="en-GB" sz="2400" b="1" dirty="0" smtClean="0">
                <a:solidFill>
                  <a:schemeClr val="accent6">
                    <a:lumMod val="75000"/>
                  </a:schemeClr>
                </a:solidFill>
                <a:sym typeface="Wingdings" panose="05000000000000000000" pitchFamily="2" charset="2"/>
              </a:rPr>
              <a:t> </a:t>
            </a:r>
            <a:endParaRPr lang="en-GB" sz="2400" b="1" dirty="0">
              <a:solidFill>
                <a:schemeClr val="accent6">
                  <a:lumMod val="75000"/>
                </a:schemeClr>
              </a:solidFill>
            </a:endParaRPr>
          </a:p>
        </p:txBody>
      </p:sp>
      <p:sp>
        <p:nvSpPr>
          <p:cNvPr id="229" name="ZoneTexte 228"/>
          <p:cNvSpPr txBox="1"/>
          <p:nvPr/>
        </p:nvSpPr>
        <p:spPr>
          <a:xfrm rot="16200000">
            <a:off x="772697" y="3765108"/>
            <a:ext cx="882806" cy="461665"/>
          </a:xfrm>
          <a:prstGeom prst="rect">
            <a:avLst/>
          </a:prstGeom>
          <a:noFill/>
        </p:spPr>
        <p:txBody>
          <a:bodyPr wrap="none" rtlCol="0">
            <a:spAutoFit/>
          </a:bodyPr>
          <a:lstStyle/>
          <a:p>
            <a:r>
              <a:rPr lang="en-GB" sz="2400" b="1" dirty="0">
                <a:solidFill>
                  <a:srgbClr val="C00000"/>
                </a:solidFill>
              </a:rPr>
              <a:t>P</a:t>
            </a:r>
            <a:r>
              <a:rPr lang="en-GB" sz="2400" b="1" dirty="0" smtClean="0">
                <a:solidFill>
                  <a:srgbClr val="C00000"/>
                </a:solidFill>
              </a:rPr>
              <a:t> </a:t>
            </a:r>
            <a:r>
              <a:rPr lang="en-GB" sz="2400" b="1" dirty="0" smtClean="0">
                <a:solidFill>
                  <a:srgbClr val="C00000"/>
                </a:solidFill>
                <a:sym typeface="Wingdings" panose="05000000000000000000" pitchFamily="2" charset="2"/>
              </a:rPr>
              <a:t> </a:t>
            </a:r>
            <a:endParaRPr lang="en-GB" sz="2400" b="1" dirty="0">
              <a:solidFill>
                <a:srgbClr val="C00000"/>
              </a:solidFill>
            </a:endParaRPr>
          </a:p>
        </p:txBody>
      </p:sp>
      <p:sp>
        <p:nvSpPr>
          <p:cNvPr id="230" name="ZoneTexte 229"/>
          <p:cNvSpPr txBox="1"/>
          <p:nvPr/>
        </p:nvSpPr>
        <p:spPr>
          <a:xfrm>
            <a:off x="1353010" y="2083809"/>
            <a:ext cx="737702" cy="461665"/>
          </a:xfrm>
          <a:prstGeom prst="rect">
            <a:avLst/>
          </a:prstGeom>
          <a:noFill/>
        </p:spPr>
        <p:txBody>
          <a:bodyPr wrap="none" rtlCol="0">
            <a:spAutoFit/>
          </a:bodyPr>
          <a:lstStyle/>
          <a:p>
            <a:r>
              <a:rPr lang="en-GB" sz="2400" b="1" dirty="0" err="1" smtClean="0">
                <a:solidFill>
                  <a:schemeClr val="accent6">
                    <a:lumMod val="75000"/>
                  </a:schemeClr>
                </a:solidFill>
              </a:rPr>
              <a:t>T</a:t>
            </a:r>
            <a:r>
              <a:rPr lang="en-GB" sz="2400" b="1" baseline="-25000" dirty="0" err="1" smtClean="0">
                <a:solidFill>
                  <a:schemeClr val="accent6">
                    <a:lumMod val="75000"/>
                  </a:schemeClr>
                </a:solidFill>
              </a:rPr>
              <a:t>min</a:t>
            </a:r>
            <a:endParaRPr lang="en-GB" sz="2400" b="1" baseline="-25000" dirty="0">
              <a:solidFill>
                <a:schemeClr val="accent6">
                  <a:lumMod val="75000"/>
                </a:schemeClr>
              </a:solidFill>
            </a:endParaRPr>
          </a:p>
        </p:txBody>
      </p:sp>
      <p:sp>
        <p:nvSpPr>
          <p:cNvPr id="231" name="ZoneTexte 230"/>
          <p:cNvSpPr txBox="1"/>
          <p:nvPr/>
        </p:nvSpPr>
        <p:spPr>
          <a:xfrm>
            <a:off x="7388700" y="2097614"/>
            <a:ext cx="782587" cy="461665"/>
          </a:xfrm>
          <a:prstGeom prst="rect">
            <a:avLst/>
          </a:prstGeom>
          <a:noFill/>
        </p:spPr>
        <p:txBody>
          <a:bodyPr wrap="none" rtlCol="0">
            <a:spAutoFit/>
          </a:bodyPr>
          <a:lstStyle/>
          <a:p>
            <a:r>
              <a:rPr lang="en-GB" sz="2400" b="1" dirty="0" err="1" smtClean="0">
                <a:solidFill>
                  <a:schemeClr val="accent6">
                    <a:lumMod val="75000"/>
                  </a:schemeClr>
                </a:solidFill>
              </a:rPr>
              <a:t>T</a:t>
            </a:r>
            <a:r>
              <a:rPr lang="en-GB" sz="2400" b="1" baseline="-25000" dirty="0" err="1" smtClean="0">
                <a:solidFill>
                  <a:schemeClr val="accent6">
                    <a:lumMod val="75000"/>
                  </a:schemeClr>
                </a:solidFill>
              </a:rPr>
              <a:t>max</a:t>
            </a:r>
            <a:endParaRPr lang="en-GB" sz="2400" b="1" baseline="-25000" dirty="0">
              <a:solidFill>
                <a:schemeClr val="accent6">
                  <a:lumMod val="75000"/>
                </a:schemeClr>
              </a:solidFill>
            </a:endParaRPr>
          </a:p>
        </p:txBody>
      </p:sp>
      <p:sp>
        <p:nvSpPr>
          <p:cNvPr id="232" name="ZoneTexte 231"/>
          <p:cNvSpPr txBox="1"/>
          <p:nvPr/>
        </p:nvSpPr>
        <p:spPr>
          <a:xfrm>
            <a:off x="741150" y="2526423"/>
            <a:ext cx="800219" cy="461665"/>
          </a:xfrm>
          <a:prstGeom prst="rect">
            <a:avLst/>
          </a:prstGeom>
          <a:noFill/>
        </p:spPr>
        <p:txBody>
          <a:bodyPr wrap="none" rtlCol="0">
            <a:spAutoFit/>
          </a:bodyPr>
          <a:lstStyle/>
          <a:p>
            <a:r>
              <a:rPr lang="en-GB" sz="2400" b="1" dirty="0" err="1" smtClean="0">
                <a:solidFill>
                  <a:srgbClr val="C00000"/>
                </a:solidFill>
              </a:rPr>
              <a:t>P</a:t>
            </a:r>
            <a:r>
              <a:rPr lang="en-GB" sz="2400" b="1" baseline="-25000" dirty="0" err="1" smtClean="0">
                <a:solidFill>
                  <a:srgbClr val="C00000"/>
                </a:solidFill>
              </a:rPr>
              <a:t>max</a:t>
            </a:r>
            <a:endParaRPr lang="en-GB" sz="2400" b="1" baseline="-25000" dirty="0">
              <a:solidFill>
                <a:srgbClr val="C00000"/>
              </a:solidFill>
            </a:endParaRPr>
          </a:p>
        </p:txBody>
      </p:sp>
      <p:sp>
        <p:nvSpPr>
          <p:cNvPr id="233" name="ZoneTexte 232"/>
          <p:cNvSpPr txBox="1"/>
          <p:nvPr/>
        </p:nvSpPr>
        <p:spPr>
          <a:xfrm>
            <a:off x="741150" y="5109178"/>
            <a:ext cx="755335" cy="461665"/>
          </a:xfrm>
          <a:prstGeom prst="rect">
            <a:avLst/>
          </a:prstGeom>
          <a:noFill/>
        </p:spPr>
        <p:txBody>
          <a:bodyPr wrap="none" rtlCol="0">
            <a:spAutoFit/>
          </a:bodyPr>
          <a:lstStyle/>
          <a:p>
            <a:r>
              <a:rPr lang="en-GB" sz="2400" b="1" dirty="0" err="1" smtClean="0">
                <a:solidFill>
                  <a:srgbClr val="C00000"/>
                </a:solidFill>
              </a:rPr>
              <a:t>P</a:t>
            </a:r>
            <a:r>
              <a:rPr lang="en-GB" sz="2400" b="1" baseline="-25000" dirty="0" err="1" smtClean="0">
                <a:solidFill>
                  <a:srgbClr val="C00000"/>
                </a:solidFill>
              </a:rPr>
              <a:t>min</a:t>
            </a:r>
            <a:endParaRPr lang="en-GB" sz="2400" b="1" baseline="-25000" dirty="0">
              <a:solidFill>
                <a:srgbClr val="C00000"/>
              </a:solidFill>
            </a:endParaRPr>
          </a:p>
        </p:txBody>
      </p:sp>
      <p:sp>
        <p:nvSpPr>
          <p:cNvPr id="234" name="ZoneTexte 233"/>
          <p:cNvSpPr txBox="1"/>
          <p:nvPr/>
        </p:nvSpPr>
        <p:spPr>
          <a:xfrm>
            <a:off x="3834020" y="5523480"/>
            <a:ext cx="770980" cy="461665"/>
          </a:xfrm>
          <a:prstGeom prst="rect">
            <a:avLst/>
          </a:prstGeom>
          <a:noFill/>
        </p:spPr>
        <p:txBody>
          <a:bodyPr wrap="none" rtlCol="0">
            <a:spAutoFit/>
          </a:bodyPr>
          <a:lstStyle/>
          <a:p>
            <a:r>
              <a:rPr lang="en-GB" sz="2400" b="1" dirty="0" err="1" smtClean="0">
                <a:solidFill>
                  <a:schemeClr val="accent6">
                    <a:lumMod val="75000"/>
                  </a:schemeClr>
                </a:solidFill>
              </a:rPr>
              <a:t>T</a:t>
            </a:r>
            <a:r>
              <a:rPr lang="en-GB" sz="2400" b="1" baseline="-25000" dirty="0" err="1" smtClean="0">
                <a:solidFill>
                  <a:schemeClr val="accent6">
                    <a:lumMod val="75000"/>
                  </a:schemeClr>
                </a:solidFill>
              </a:rPr>
              <a:t>step</a:t>
            </a:r>
            <a:endParaRPr lang="en-GB" sz="2400" b="1" baseline="-25000" dirty="0">
              <a:solidFill>
                <a:schemeClr val="accent6">
                  <a:lumMod val="75000"/>
                </a:schemeClr>
              </a:solidFill>
            </a:endParaRPr>
          </a:p>
        </p:txBody>
      </p:sp>
      <p:sp>
        <p:nvSpPr>
          <p:cNvPr id="235" name="ZoneTexte 234"/>
          <p:cNvSpPr txBox="1"/>
          <p:nvPr/>
        </p:nvSpPr>
        <p:spPr>
          <a:xfrm>
            <a:off x="8075426" y="4753578"/>
            <a:ext cx="811441" cy="461665"/>
          </a:xfrm>
          <a:prstGeom prst="rect">
            <a:avLst/>
          </a:prstGeom>
          <a:noFill/>
        </p:spPr>
        <p:txBody>
          <a:bodyPr wrap="none" rtlCol="0">
            <a:spAutoFit/>
          </a:bodyPr>
          <a:lstStyle/>
          <a:p>
            <a:r>
              <a:rPr lang="en-GB" sz="2400" b="1" dirty="0" err="1" smtClean="0">
                <a:solidFill>
                  <a:srgbClr val="C00000"/>
                </a:solidFill>
              </a:rPr>
              <a:t>P</a:t>
            </a:r>
            <a:r>
              <a:rPr lang="en-GB" sz="2400" b="1" baseline="-25000" dirty="0" err="1" smtClean="0">
                <a:solidFill>
                  <a:srgbClr val="C00000"/>
                </a:solidFill>
              </a:rPr>
              <a:t>step</a:t>
            </a:r>
            <a:endParaRPr lang="en-GB" sz="2400" b="1" baseline="-25000" dirty="0">
              <a:solidFill>
                <a:srgbClr val="C00000"/>
              </a:solidFill>
            </a:endParaRPr>
          </a:p>
        </p:txBody>
      </p:sp>
      <p:cxnSp>
        <p:nvCxnSpPr>
          <p:cNvPr id="237" name="Connecteur droit avec flèche 236"/>
          <p:cNvCxnSpPr/>
          <p:nvPr/>
        </p:nvCxnSpPr>
        <p:spPr>
          <a:xfrm>
            <a:off x="8075426" y="4795185"/>
            <a:ext cx="0" cy="477945"/>
          </a:xfrm>
          <a:prstGeom prst="straightConnector1">
            <a:avLst/>
          </a:prstGeom>
          <a:ln w="12700">
            <a:solidFill>
              <a:srgbClr val="C0000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38" name="Connecteur droit avec flèche 237"/>
          <p:cNvCxnSpPr/>
          <p:nvPr/>
        </p:nvCxnSpPr>
        <p:spPr>
          <a:xfrm flipH="1">
            <a:off x="3834020" y="5570843"/>
            <a:ext cx="669378" cy="0"/>
          </a:xfrm>
          <a:prstGeom prst="straightConnector1">
            <a:avLst/>
          </a:prstGeom>
          <a:ln w="12700">
            <a:solidFill>
              <a:schemeClr val="accent6">
                <a:lumMod val="75000"/>
              </a:schemeClr>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241" name="Ellipse 240"/>
          <p:cNvSpPr/>
          <p:nvPr/>
        </p:nvSpPr>
        <p:spPr>
          <a:xfrm>
            <a:off x="6010977" y="4073825"/>
            <a:ext cx="177800" cy="177800"/>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5" name="Groupe 4"/>
          <p:cNvGrpSpPr/>
          <p:nvPr/>
        </p:nvGrpSpPr>
        <p:grpSpPr>
          <a:xfrm>
            <a:off x="5760697" y="4287372"/>
            <a:ext cx="896399" cy="1774346"/>
            <a:chOff x="5760697" y="4287372"/>
            <a:chExt cx="896399" cy="1774346"/>
          </a:xfrm>
        </p:grpSpPr>
        <p:sp>
          <p:nvSpPr>
            <p:cNvPr id="242" name="ZoneTexte 241"/>
            <p:cNvSpPr txBox="1"/>
            <p:nvPr/>
          </p:nvSpPr>
          <p:spPr>
            <a:xfrm>
              <a:off x="5760697" y="5600053"/>
              <a:ext cx="896399" cy="461665"/>
            </a:xfrm>
            <a:prstGeom prst="rect">
              <a:avLst/>
            </a:prstGeom>
            <a:noFill/>
          </p:spPr>
          <p:txBody>
            <a:bodyPr wrap="none" rtlCol="0">
              <a:spAutoFit/>
            </a:bodyPr>
            <a:lstStyle/>
            <a:p>
              <a:r>
                <a:rPr lang="en-GB" sz="2400" b="1" i="1" dirty="0" err="1" smtClean="0">
                  <a:solidFill>
                    <a:schemeClr val="accent6">
                      <a:lumMod val="75000"/>
                    </a:schemeClr>
                  </a:solidFill>
                </a:rPr>
                <a:t>T</a:t>
              </a:r>
              <a:r>
                <a:rPr lang="en-GB" sz="2400" b="1" i="1" baseline="-25000" dirty="0" err="1" smtClean="0">
                  <a:solidFill>
                    <a:schemeClr val="accent6">
                      <a:lumMod val="75000"/>
                    </a:schemeClr>
                  </a:solidFill>
                </a:rPr>
                <a:t>meas</a:t>
              </a:r>
              <a:endParaRPr lang="en-GB" sz="2400" b="1" i="1" baseline="-25000" dirty="0">
                <a:solidFill>
                  <a:schemeClr val="accent6">
                    <a:lumMod val="75000"/>
                  </a:schemeClr>
                </a:solidFill>
              </a:endParaRPr>
            </a:p>
          </p:txBody>
        </p:sp>
        <p:cxnSp>
          <p:nvCxnSpPr>
            <p:cNvPr id="244" name="Connecteur droit avec flèche 243"/>
            <p:cNvCxnSpPr/>
            <p:nvPr/>
          </p:nvCxnSpPr>
          <p:spPr>
            <a:xfrm flipV="1">
              <a:off x="6132871" y="4287372"/>
              <a:ext cx="0" cy="1405933"/>
            </a:xfrm>
            <a:prstGeom prst="straightConnector1">
              <a:avLst/>
            </a:prstGeom>
            <a:ln w="31750">
              <a:solidFill>
                <a:schemeClr val="accent6">
                  <a:lumMod val="75000"/>
                </a:schemeClr>
              </a:solidFill>
              <a:headEnd type="none"/>
              <a:tailEnd type="triangle"/>
            </a:ln>
          </p:spPr>
          <p:style>
            <a:lnRef idx="1">
              <a:schemeClr val="accent1"/>
            </a:lnRef>
            <a:fillRef idx="0">
              <a:schemeClr val="accent1"/>
            </a:fillRef>
            <a:effectRef idx="0">
              <a:schemeClr val="accent1"/>
            </a:effectRef>
            <a:fontRef idx="minor">
              <a:schemeClr val="tx1"/>
            </a:fontRef>
          </p:style>
        </p:cxnSp>
      </p:grpSp>
      <p:grpSp>
        <p:nvGrpSpPr>
          <p:cNvPr id="3" name="Groupe 2"/>
          <p:cNvGrpSpPr/>
          <p:nvPr/>
        </p:nvGrpSpPr>
        <p:grpSpPr>
          <a:xfrm>
            <a:off x="6208897" y="3918043"/>
            <a:ext cx="2679874" cy="461665"/>
            <a:chOff x="6208897" y="3918043"/>
            <a:chExt cx="2679874" cy="461665"/>
          </a:xfrm>
        </p:grpSpPr>
        <p:sp>
          <p:nvSpPr>
            <p:cNvPr id="243" name="ZoneTexte 242"/>
            <p:cNvSpPr txBox="1"/>
            <p:nvPr/>
          </p:nvSpPr>
          <p:spPr>
            <a:xfrm>
              <a:off x="7974738" y="3918043"/>
              <a:ext cx="914033" cy="461665"/>
            </a:xfrm>
            <a:prstGeom prst="rect">
              <a:avLst/>
            </a:prstGeom>
            <a:noFill/>
          </p:spPr>
          <p:txBody>
            <a:bodyPr wrap="none" rtlCol="0">
              <a:spAutoFit/>
            </a:bodyPr>
            <a:lstStyle/>
            <a:p>
              <a:r>
                <a:rPr lang="en-GB" sz="2400" b="1" i="1" dirty="0" err="1">
                  <a:solidFill>
                    <a:srgbClr val="C00000"/>
                  </a:solidFill>
                </a:rPr>
                <a:t>P</a:t>
              </a:r>
              <a:r>
                <a:rPr lang="en-GB" sz="2400" b="1" i="1" baseline="-25000" dirty="0" err="1" smtClean="0">
                  <a:solidFill>
                    <a:srgbClr val="C00000"/>
                  </a:solidFill>
                </a:rPr>
                <a:t>meas</a:t>
              </a:r>
              <a:endParaRPr lang="en-GB" sz="2400" b="1" i="1" baseline="-25000" dirty="0">
                <a:solidFill>
                  <a:srgbClr val="C00000"/>
                </a:solidFill>
              </a:endParaRPr>
            </a:p>
          </p:txBody>
        </p:sp>
        <p:cxnSp>
          <p:nvCxnSpPr>
            <p:cNvPr id="247" name="Connecteur droit avec flèche 246"/>
            <p:cNvCxnSpPr/>
            <p:nvPr/>
          </p:nvCxnSpPr>
          <p:spPr>
            <a:xfrm flipH="1">
              <a:off x="6208897" y="4159131"/>
              <a:ext cx="1712381" cy="2328"/>
            </a:xfrm>
            <a:prstGeom prst="straightConnector1">
              <a:avLst/>
            </a:prstGeom>
            <a:ln w="31750">
              <a:solidFill>
                <a:srgbClr val="C00000"/>
              </a:solidFill>
              <a:headEnd type="none"/>
              <a:tailEnd type="triangle"/>
            </a:ln>
          </p:spPr>
          <p:style>
            <a:lnRef idx="1">
              <a:schemeClr val="accent1"/>
            </a:lnRef>
            <a:fillRef idx="0">
              <a:schemeClr val="accent1"/>
            </a:fillRef>
            <a:effectRef idx="0">
              <a:schemeClr val="accent1"/>
            </a:effectRef>
            <a:fontRef idx="minor">
              <a:schemeClr val="tx1"/>
            </a:fontRef>
          </p:style>
        </p:cxnSp>
      </p:grpSp>
      <p:sp>
        <p:nvSpPr>
          <p:cNvPr id="251" name="CustomShape 1"/>
          <p:cNvSpPr/>
          <p:nvPr/>
        </p:nvSpPr>
        <p:spPr>
          <a:xfrm>
            <a:off x="86568" y="1272172"/>
            <a:ext cx="8900562" cy="675654"/>
          </a:xfrm>
          <a:prstGeom prst="rect">
            <a:avLst/>
          </a:prstGeom>
          <a:noFill/>
          <a:ln w="25400">
            <a:solidFill>
              <a:srgbClr val="C00000"/>
            </a:solidFill>
          </a:ln>
        </p:spPr>
        <p:style>
          <a:lnRef idx="0">
            <a:scrgbClr r="0" g="0" b="0"/>
          </a:lnRef>
          <a:fillRef idx="0">
            <a:scrgbClr r="0" g="0" b="0"/>
          </a:fillRef>
          <a:effectRef idx="0">
            <a:scrgbClr r="0" g="0" b="0"/>
          </a:effectRef>
          <a:fontRef idx="minor"/>
        </p:style>
        <p:txBody>
          <a:bodyPr wrap="square" lIns="90000" tIns="45000" rIns="90000" bIns="45000">
            <a:spAutoFit/>
          </a:bodyPr>
          <a:lstStyle/>
          <a:p>
            <a:pPr algn="ctr">
              <a:lnSpc>
                <a:spcPct val="100000"/>
              </a:lnSpc>
            </a:pPr>
            <a:r>
              <a:rPr lang="en-GB" sz="1900" b="1" strike="noStrike" spc="-1" dirty="0" smtClean="0">
                <a:solidFill>
                  <a:schemeClr val="accent5">
                    <a:lumMod val="75000"/>
                  </a:schemeClr>
                </a:solidFill>
                <a:latin typeface="+mj-lt"/>
              </a:rPr>
              <a:t>(4) </a:t>
            </a:r>
            <a:r>
              <a:rPr lang="en-GB" sz="1900" b="1" strike="noStrike" spc="-1" dirty="0">
                <a:solidFill>
                  <a:schemeClr val="accent5">
                    <a:lumMod val="75000"/>
                  </a:schemeClr>
                </a:solidFill>
                <a:latin typeface="+mj-lt"/>
              </a:rPr>
              <a:t>Calculate </a:t>
            </a:r>
            <a:r>
              <a:rPr lang="en-GB" sz="1900" b="1" strike="noStrike" spc="-1" dirty="0" smtClean="0">
                <a:solidFill>
                  <a:schemeClr val="accent5">
                    <a:lumMod val="75000"/>
                  </a:schemeClr>
                </a:solidFill>
                <a:latin typeface="+mj-lt"/>
              </a:rPr>
              <a:t>component </a:t>
            </a:r>
            <a:r>
              <a:rPr lang="en-GB" sz="1900" b="1" spc="-1" dirty="0" smtClean="0">
                <a:solidFill>
                  <a:schemeClr val="accent5">
                    <a:lumMod val="75000"/>
                  </a:schemeClr>
                </a:solidFill>
              </a:rPr>
              <a:t>concentrations</a:t>
            </a:r>
            <a:r>
              <a:rPr lang="en-GB" sz="1900" b="1" strike="noStrike" spc="-1" dirty="0" smtClean="0">
                <a:solidFill>
                  <a:schemeClr val="accent5">
                    <a:lumMod val="75000"/>
                  </a:schemeClr>
                </a:solidFill>
                <a:latin typeface="+mj-lt"/>
              </a:rPr>
              <a:t> </a:t>
            </a:r>
            <a:r>
              <a:rPr lang="en-GB" sz="1900" b="1" strike="noStrike" spc="-1" dirty="0" err="1" smtClean="0">
                <a:solidFill>
                  <a:schemeClr val="accent6">
                    <a:lumMod val="75000"/>
                  </a:schemeClr>
                </a:solidFill>
                <a:latin typeface="Symbol" panose="05050102010706020507" pitchFamily="18" charset="2"/>
              </a:rPr>
              <a:t>w</a:t>
            </a:r>
            <a:r>
              <a:rPr lang="en-GB" sz="1900" b="1" strike="noStrike" spc="-1" baseline="-25000" dirty="0" err="1" smtClean="0">
                <a:solidFill>
                  <a:schemeClr val="accent6">
                    <a:lumMod val="75000"/>
                  </a:schemeClr>
                </a:solidFill>
                <a:latin typeface="+mj-lt"/>
              </a:rPr>
              <a:t>i</a:t>
            </a:r>
            <a:r>
              <a:rPr lang="en-GB" sz="1900" b="1" strike="noStrike" spc="-1" dirty="0" smtClean="0">
                <a:solidFill>
                  <a:schemeClr val="accent5">
                    <a:lumMod val="75000"/>
                  </a:schemeClr>
                </a:solidFill>
                <a:latin typeface="+mj-lt"/>
              </a:rPr>
              <a:t> from </a:t>
            </a:r>
            <a:r>
              <a:rPr lang="en-GB" sz="1900" b="1" i="1" strike="noStrike" spc="-1" dirty="0" smtClean="0">
                <a:latin typeface="+mj-lt"/>
              </a:rPr>
              <a:t>measured</a:t>
            </a:r>
            <a:r>
              <a:rPr lang="en-GB" sz="1900" b="1" i="1" strike="noStrike" spc="-1" dirty="0" smtClean="0">
                <a:solidFill>
                  <a:schemeClr val="accent5">
                    <a:lumMod val="75000"/>
                  </a:schemeClr>
                </a:solidFill>
                <a:latin typeface="+mj-lt"/>
              </a:rPr>
              <a:t> </a:t>
            </a:r>
            <a:r>
              <a:rPr lang="en-GB" sz="1900" b="1" i="1" strike="noStrike" spc="-1" dirty="0" smtClean="0">
                <a:solidFill>
                  <a:srgbClr val="7030A0"/>
                </a:solidFill>
                <a:latin typeface="+mj-lt"/>
              </a:rPr>
              <a:t>sound velocity </a:t>
            </a:r>
            <a:r>
              <a:rPr lang="en-GB" sz="1900" b="1" spc="-1" dirty="0" err="1" smtClean="0">
                <a:solidFill>
                  <a:srgbClr val="7030A0"/>
                </a:solidFill>
              </a:rPr>
              <a:t>c</a:t>
            </a:r>
            <a:r>
              <a:rPr lang="en-GB" sz="1900" b="1" spc="-1" baseline="-25000" dirty="0" err="1" smtClean="0">
                <a:solidFill>
                  <a:srgbClr val="7030A0"/>
                </a:solidFill>
              </a:rPr>
              <a:t>meas</a:t>
            </a:r>
            <a:r>
              <a:rPr lang="en-GB" sz="1900" b="1" i="1" spc="-1" dirty="0">
                <a:solidFill>
                  <a:srgbClr val="7030A0"/>
                </a:solidFill>
                <a:latin typeface="+mj-lt"/>
              </a:rPr>
              <a:t> </a:t>
            </a:r>
            <a:r>
              <a:rPr lang="en-GB" sz="1900" b="1" i="1" spc="-1" dirty="0" smtClean="0">
                <a:solidFill>
                  <a:schemeClr val="accent5"/>
                </a:solidFill>
                <a:latin typeface="+mj-lt"/>
              </a:rPr>
              <a:t>&amp;</a:t>
            </a:r>
            <a:r>
              <a:rPr lang="en-GB" sz="1900" b="1" i="1" spc="-1" dirty="0" smtClean="0">
                <a:solidFill>
                  <a:srgbClr val="7030A0"/>
                </a:solidFill>
                <a:latin typeface="+mj-lt"/>
              </a:rPr>
              <a:t> </a:t>
            </a:r>
            <a:r>
              <a:rPr lang="en-GB" sz="1900" b="1" spc="-1" dirty="0" smtClean="0">
                <a:solidFill>
                  <a:schemeClr val="accent5">
                    <a:lumMod val="75000"/>
                  </a:schemeClr>
                </a:solidFill>
                <a:latin typeface="+mj-lt"/>
              </a:rPr>
              <a:t>stored fit </a:t>
            </a:r>
            <a:r>
              <a:rPr lang="en-GB" sz="1900" b="1" spc="-1" dirty="0" err="1" smtClean="0">
                <a:solidFill>
                  <a:schemeClr val="accent5">
                    <a:lumMod val="75000"/>
                  </a:schemeClr>
                </a:solidFill>
                <a:latin typeface="+mj-lt"/>
              </a:rPr>
              <a:t>coeffs</a:t>
            </a:r>
            <a:r>
              <a:rPr lang="en-GB" sz="1900" b="1" spc="-1" dirty="0" smtClean="0">
                <a:solidFill>
                  <a:schemeClr val="accent5">
                    <a:lumMod val="75000"/>
                  </a:schemeClr>
                </a:solidFill>
                <a:latin typeface="+mj-lt"/>
              </a:rPr>
              <a:t>. interpolated to correspond to the </a:t>
            </a:r>
            <a:r>
              <a:rPr lang="en-GB" sz="1900" b="1" i="1" spc="-1" dirty="0" smtClean="0">
                <a:latin typeface="+mj-lt"/>
              </a:rPr>
              <a:t>measured</a:t>
            </a:r>
            <a:r>
              <a:rPr lang="en-GB" sz="1900" b="1" i="1" spc="-1" dirty="0" smtClean="0">
                <a:solidFill>
                  <a:schemeClr val="accent5">
                    <a:lumMod val="75000"/>
                  </a:schemeClr>
                </a:solidFill>
                <a:latin typeface="+mj-lt"/>
              </a:rPr>
              <a:t> </a:t>
            </a:r>
            <a:r>
              <a:rPr lang="en-GB" sz="1900" b="1" i="1" spc="-1" dirty="0" smtClean="0">
                <a:solidFill>
                  <a:schemeClr val="accent6">
                    <a:lumMod val="50000"/>
                  </a:schemeClr>
                </a:solidFill>
                <a:latin typeface="+mj-lt"/>
              </a:rPr>
              <a:t>T</a:t>
            </a:r>
            <a:r>
              <a:rPr lang="en-GB" sz="1900" b="1" i="1" spc="-1" dirty="0" smtClean="0">
                <a:solidFill>
                  <a:schemeClr val="accent5">
                    <a:lumMod val="75000"/>
                  </a:schemeClr>
                </a:solidFill>
                <a:latin typeface="+mj-lt"/>
              </a:rPr>
              <a:t>, </a:t>
            </a:r>
            <a:r>
              <a:rPr lang="en-GB" sz="1900" b="1" i="1" spc="-1" dirty="0" smtClean="0">
                <a:solidFill>
                  <a:srgbClr val="C00000"/>
                </a:solidFill>
                <a:latin typeface="+mj-lt"/>
              </a:rPr>
              <a:t>P</a:t>
            </a:r>
            <a:r>
              <a:rPr lang="en-GB" sz="1900" b="1" i="1" spc="-1" dirty="0" smtClean="0">
                <a:solidFill>
                  <a:schemeClr val="accent5">
                    <a:lumMod val="75000"/>
                  </a:schemeClr>
                </a:solidFill>
                <a:latin typeface="+mj-lt"/>
              </a:rPr>
              <a:t> </a:t>
            </a:r>
          </a:p>
        </p:txBody>
      </p:sp>
      <p:sp>
        <p:nvSpPr>
          <p:cNvPr id="252" name="CustomShape 1"/>
          <p:cNvSpPr/>
          <p:nvPr/>
        </p:nvSpPr>
        <p:spPr>
          <a:xfrm>
            <a:off x="86568" y="6069336"/>
            <a:ext cx="8900562" cy="383267"/>
          </a:xfrm>
          <a:prstGeom prst="rect">
            <a:avLst/>
          </a:prstGeom>
          <a:noFill/>
          <a:ln w="25400">
            <a:solidFill>
              <a:schemeClr val="accent6">
                <a:lumMod val="50000"/>
              </a:schemeClr>
            </a:solidFill>
          </a:ln>
        </p:spPr>
        <p:style>
          <a:lnRef idx="0">
            <a:scrgbClr r="0" g="0" b="0"/>
          </a:lnRef>
          <a:fillRef idx="0">
            <a:scrgbClr r="0" g="0" b="0"/>
          </a:fillRef>
          <a:effectRef idx="0">
            <a:scrgbClr r="0" g="0" b="0"/>
          </a:effectRef>
          <a:fontRef idx="minor"/>
        </p:style>
        <p:txBody>
          <a:bodyPr wrap="square" lIns="90000" tIns="45000" rIns="90000" bIns="45000">
            <a:spAutoFit/>
          </a:bodyPr>
          <a:lstStyle/>
          <a:p>
            <a:pPr algn="ctr">
              <a:lnSpc>
                <a:spcPct val="100000"/>
              </a:lnSpc>
            </a:pPr>
            <a:r>
              <a:rPr lang="en-GB" sz="1900" b="1" strike="noStrike" spc="-1" dirty="0" smtClean="0">
                <a:solidFill>
                  <a:schemeClr val="accent6">
                    <a:lumMod val="50000"/>
                  </a:schemeClr>
                </a:solidFill>
                <a:latin typeface="+mj-lt"/>
              </a:rPr>
              <a:t>!! This grid can become 3-D or higher-D </a:t>
            </a:r>
            <a:r>
              <a:rPr lang="en-GB" sz="1900" b="1" spc="-1" dirty="0" smtClean="0">
                <a:solidFill>
                  <a:schemeClr val="accent6">
                    <a:lumMod val="50000"/>
                  </a:schemeClr>
                </a:solidFill>
                <a:latin typeface="+mj-lt"/>
              </a:rPr>
              <a:t>with</a:t>
            </a:r>
            <a:r>
              <a:rPr lang="en-GB" sz="1900" b="1" strike="noStrike" spc="-1" dirty="0" smtClean="0">
                <a:solidFill>
                  <a:schemeClr val="accent6">
                    <a:lumMod val="50000"/>
                  </a:schemeClr>
                </a:solidFill>
                <a:latin typeface="+mj-lt"/>
              </a:rPr>
              <a:t> known contaminant gas(</a:t>
            </a:r>
            <a:r>
              <a:rPr lang="en-GB" sz="1900" b="1" strike="noStrike" spc="-1" dirty="0" err="1" smtClean="0">
                <a:solidFill>
                  <a:schemeClr val="accent6">
                    <a:lumMod val="50000"/>
                  </a:schemeClr>
                </a:solidFill>
                <a:latin typeface="+mj-lt"/>
              </a:rPr>
              <a:t>es</a:t>
            </a:r>
            <a:r>
              <a:rPr lang="en-GB" sz="1900" b="1" strike="noStrike" spc="-1" dirty="0" smtClean="0">
                <a:solidFill>
                  <a:schemeClr val="accent6">
                    <a:lumMod val="50000"/>
                  </a:schemeClr>
                </a:solidFill>
                <a:latin typeface="+mj-lt"/>
              </a:rPr>
              <a:t>) </a:t>
            </a:r>
            <a:r>
              <a:rPr lang="en-GB" sz="1900" b="1" strike="noStrike" spc="-1" dirty="0" smtClean="0">
                <a:solidFill>
                  <a:schemeClr val="accent6">
                    <a:lumMod val="50000"/>
                  </a:schemeClr>
                </a:solidFill>
                <a:latin typeface="+mj-lt"/>
                <a:sym typeface="Wingdings" panose="05000000000000000000" pitchFamily="2" charset="2"/>
              </a:rPr>
              <a:t> </a:t>
            </a:r>
            <a:endParaRPr lang="en-GB" sz="1900" b="1" spc="-1" dirty="0" smtClean="0">
              <a:solidFill>
                <a:schemeClr val="accent6">
                  <a:lumMod val="50000"/>
                </a:schemeClr>
              </a:solidFill>
              <a:latin typeface="+mj-lt"/>
            </a:endParaRPr>
          </a:p>
        </p:txBody>
      </p:sp>
      <p:sp>
        <p:nvSpPr>
          <p:cNvPr id="236" name="CustomShape 4"/>
          <p:cNvSpPr/>
          <p:nvPr/>
        </p:nvSpPr>
        <p:spPr>
          <a:xfrm>
            <a:off x="6458040" y="6356520"/>
            <a:ext cx="2056680" cy="3643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pPr>
            <a:fld id="{7D01061F-E3C1-4B78-A297-D1E8F51D5FFF}" type="slidenum">
              <a:rPr lang="en-GB" sz="1200" b="0" strike="noStrike" spc="-1">
                <a:solidFill>
                  <a:srgbClr val="8B8B8B"/>
                </a:solidFill>
                <a:latin typeface="Calibri"/>
                <a:ea typeface="DejaVu Sans"/>
              </a:rPr>
              <a:t>47</a:t>
            </a:fld>
            <a:endParaRPr lang="en-GB" sz="1200" b="0" strike="noStrike" spc="-1" dirty="0">
              <a:latin typeface="Arial"/>
            </a:endParaRPr>
          </a:p>
        </p:txBody>
      </p:sp>
      <p:sp>
        <p:nvSpPr>
          <p:cNvPr id="240" name="CustomShape 2"/>
          <p:cNvSpPr/>
          <p:nvPr/>
        </p:nvSpPr>
        <p:spPr>
          <a:xfrm>
            <a:off x="888423" y="6520900"/>
            <a:ext cx="7428822" cy="337100"/>
          </a:xfrm>
          <a:prstGeom prst="rect">
            <a:avLst/>
          </a:prstGeom>
          <a:noFill/>
          <a:ln>
            <a:noFill/>
          </a:ln>
        </p:spPr>
        <p:style>
          <a:lnRef idx="0">
            <a:scrgbClr r="0" g="0" b="0"/>
          </a:lnRef>
          <a:fillRef idx="0">
            <a:scrgbClr r="0" g="0" b="0"/>
          </a:fillRef>
          <a:effectRef idx="0">
            <a:scrgbClr r="0" g="0" b="0"/>
          </a:effectRef>
          <a:fontRef idx="minor"/>
        </p:style>
        <p:txBody>
          <a:bodyPr wrap="square" lIns="90000" tIns="45000" rIns="90000" bIns="45000">
            <a:spAutoFit/>
          </a:bodyPr>
          <a:lstStyle/>
          <a:p>
            <a:pPr algn="ctr"/>
            <a:r>
              <a:rPr lang="en-US" sz="1600" b="1" dirty="0" smtClean="0"/>
              <a:t>G. Hallewell: </a:t>
            </a:r>
            <a:r>
              <a:rPr lang="en-US" sz="1600" b="1" dirty="0" err="1" smtClean="0"/>
              <a:t>GasRad</a:t>
            </a:r>
            <a:r>
              <a:rPr lang="en-US" sz="1600" b="1" dirty="0" smtClean="0"/>
              <a:t> GWP: ECFA</a:t>
            </a:r>
            <a:r>
              <a:rPr lang="en-US" sz="1600" b="1" dirty="0"/>
              <a:t> </a:t>
            </a:r>
            <a:r>
              <a:rPr lang="en-US" sz="1600" b="1" dirty="0" smtClean="0"/>
              <a:t>TF-4 Meeting May16-17</a:t>
            </a:r>
            <a:r>
              <a:rPr lang="en-US" sz="1600" b="1" baseline="30000" dirty="0" smtClean="0"/>
              <a:t>th</a:t>
            </a:r>
            <a:r>
              <a:rPr lang="en-US" sz="1600" b="1" dirty="0" smtClean="0"/>
              <a:t> 2023</a:t>
            </a:r>
            <a:endParaRPr lang="en-US" sz="1600" b="1" dirty="0"/>
          </a:p>
        </p:txBody>
      </p:sp>
    </p:spTree>
    <p:extLst>
      <p:ext uri="{BB962C8B-B14F-4D97-AF65-F5344CB8AC3E}">
        <p14:creationId xmlns:p14="http://schemas.microsoft.com/office/powerpoint/2010/main" val="2951328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27"/>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26"/>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25"/>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24"/>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23"/>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28"/>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29"/>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30"/>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31"/>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32"/>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233"/>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234"/>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235"/>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237"/>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238"/>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251"/>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2" presetClass="entr" presetSubtype="2" fill="hold" nodeType="clickEffect">
                                  <p:stCondLst>
                                    <p:cond delay="0"/>
                                  </p:stCondLst>
                                  <p:childTnLst>
                                    <p:set>
                                      <p:cBhvr>
                                        <p:cTn id="44" dur="1" fill="hold">
                                          <p:stCondLst>
                                            <p:cond delay="0"/>
                                          </p:stCondLst>
                                        </p:cTn>
                                        <p:tgtEl>
                                          <p:spTgt spid="3"/>
                                        </p:tgtEl>
                                        <p:attrNameLst>
                                          <p:attrName>style.visibility</p:attrName>
                                        </p:attrNameLst>
                                      </p:cBhvr>
                                      <p:to>
                                        <p:strVal val="visible"/>
                                      </p:to>
                                    </p:set>
                                    <p:anim calcmode="lin" valueType="num">
                                      <p:cBhvr additive="base">
                                        <p:cTn id="45" dur="500" fill="hold"/>
                                        <p:tgtEl>
                                          <p:spTgt spid="3"/>
                                        </p:tgtEl>
                                        <p:attrNameLst>
                                          <p:attrName>ppt_x</p:attrName>
                                        </p:attrNameLst>
                                      </p:cBhvr>
                                      <p:tavLst>
                                        <p:tav tm="0">
                                          <p:val>
                                            <p:strVal val="1+#ppt_w/2"/>
                                          </p:val>
                                        </p:tav>
                                        <p:tav tm="100000">
                                          <p:val>
                                            <p:strVal val="#ppt_x"/>
                                          </p:val>
                                        </p:tav>
                                      </p:tavLst>
                                    </p:anim>
                                    <p:anim calcmode="lin" valueType="num">
                                      <p:cBhvr additive="base">
                                        <p:cTn id="46" dur="50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2" presetClass="entr" presetSubtype="4" fill="hold" nodeType="clickEffect">
                                  <p:stCondLst>
                                    <p:cond delay="0"/>
                                  </p:stCondLst>
                                  <p:childTnLst>
                                    <p:set>
                                      <p:cBhvr>
                                        <p:cTn id="50" dur="1" fill="hold">
                                          <p:stCondLst>
                                            <p:cond delay="0"/>
                                          </p:stCondLst>
                                        </p:cTn>
                                        <p:tgtEl>
                                          <p:spTgt spid="5"/>
                                        </p:tgtEl>
                                        <p:attrNameLst>
                                          <p:attrName>style.visibility</p:attrName>
                                        </p:attrNameLst>
                                      </p:cBhvr>
                                      <p:to>
                                        <p:strVal val="visible"/>
                                      </p:to>
                                    </p:set>
                                    <p:anim calcmode="lin" valueType="num">
                                      <p:cBhvr additive="base">
                                        <p:cTn id="51" dur="500" fill="hold"/>
                                        <p:tgtEl>
                                          <p:spTgt spid="5"/>
                                        </p:tgtEl>
                                        <p:attrNameLst>
                                          <p:attrName>ppt_x</p:attrName>
                                        </p:attrNameLst>
                                      </p:cBhvr>
                                      <p:tavLst>
                                        <p:tav tm="0">
                                          <p:val>
                                            <p:strVal val="#ppt_x"/>
                                          </p:val>
                                        </p:tav>
                                        <p:tav tm="100000">
                                          <p:val>
                                            <p:strVal val="#ppt_x"/>
                                          </p:val>
                                        </p:tav>
                                      </p:tavLst>
                                    </p:anim>
                                    <p:anim calcmode="lin" valueType="num">
                                      <p:cBhvr additive="base">
                                        <p:cTn id="52"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1" presetClass="entr" presetSubtype="0" fill="hold" grpId="0" nodeType="clickEffect">
                                  <p:stCondLst>
                                    <p:cond delay="0"/>
                                  </p:stCondLst>
                                  <p:childTnLst>
                                    <p:set>
                                      <p:cBhvr>
                                        <p:cTn id="56" dur="1" fill="hold">
                                          <p:stCondLst>
                                            <p:cond delay="0"/>
                                          </p:stCondLst>
                                        </p:cTn>
                                        <p:tgtEl>
                                          <p:spTgt spid="25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8" grpId="0"/>
      <p:bldP spid="229" grpId="0"/>
      <p:bldP spid="230" grpId="0"/>
      <p:bldP spid="231" grpId="0"/>
      <p:bldP spid="232" grpId="0"/>
      <p:bldP spid="233" grpId="0"/>
      <p:bldP spid="234" grpId="0"/>
      <p:bldP spid="235" grpId="0"/>
      <p:bldP spid="251" grpId="0" animBg="1"/>
      <p:bldP spid="252" grpId="0" animBg="1"/>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546411" y="124934"/>
            <a:ext cx="8229240" cy="6370975"/>
          </a:xfrm>
        </p:spPr>
        <p:txBody>
          <a:bodyPr/>
          <a:lstStyle/>
          <a:p>
            <a:pPr algn="ctr"/>
            <a:r>
              <a:rPr lang="en-GB" dirty="0" err="1" smtClean="0">
                <a:solidFill>
                  <a:srgbClr val="C00000"/>
                </a:solidFill>
              </a:rPr>
              <a:t>Aah</a:t>
            </a:r>
            <a:r>
              <a:rPr lang="en-GB" dirty="0" smtClean="0">
                <a:solidFill>
                  <a:srgbClr val="C00000"/>
                </a:solidFill>
              </a:rPr>
              <a:t>…but what if there are 3 gases present?</a:t>
            </a:r>
            <a:r>
              <a:rPr lang="en-GB" dirty="0" smtClean="0"/>
              <a:t/>
            </a:r>
            <a:br>
              <a:rPr lang="en-GB" dirty="0" smtClean="0"/>
            </a:br>
            <a:r>
              <a:rPr lang="en-GB" dirty="0"/>
              <a:t/>
            </a:r>
            <a:br>
              <a:rPr lang="en-GB" dirty="0"/>
            </a:br>
            <a:r>
              <a:rPr lang="en-GB" dirty="0" smtClean="0">
                <a:solidFill>
                  <a:srgbClr val="0070C0"/>
                </a:solidFill>
              </a:rPr>
              <a:t>Acoustic Ambiguity ?</a:t>
            </a:r>
            <a:br>
              <a:rPr lang="en-GB" dirty="0" smtClean="0">
                <a:solidFill>
                  <a:srgbClr val="0070C0"/>
                </a:solidFill>
              </a:rPr>
            </a:br>
            <a:r>
              <a:rPr lang="en-GB" sz="3200" dirty="0" smtClean="0">
                <a:solidFill>
                  <a:srgbClr val="0070C0"/>
                </a:solidFill>
              </a:rPr>
              <a:t>(2 combinations </a:t>
            </a:r>
            <a:r>
              <a:rPr lang="en-GB" sz="3200" dirty="0" smtClean="0">
                <a:solidFill>
                  <a:srgbClr val="0070C0"/>
                </a:solidFill>
                <a:sym typeface="Wingdings" panose="05000000000000000000" pitchFamily="2" charset="2"/>
              </a:rPr>
              <a:t></a:t>
            </a:r>
            <a:r>
              <a:rPr lang="en-GB" sz="3200" dirty="0" smtClean="0">
                <a:solidFill>
                  <a:srgbClr val="0070C0"/>
                </a:solidFill>
              </a:rPr>
              <a:t> same c…</a:t>
            </a:r>
            <a:br>
              <a:rPr lang="en-GB" sz="3200" dirty="0" smtClean="0">
                <a:solidFill>
                  <a:srgbClr val="0070C0"/>
                </a:solidFill>
              </a:rPr>
            </a:br>
            <a:r>
              <a:rPr lang="en-GB" sz="3200" dirty="0" smtClean="0">
                <a:solidFill>
                  <a:srgbClr val="0070C0"/>
                </a:solidFill>
              </a:rPr>
              <a:t>so find w</a:t>
            </a:r>
            <a:r>
              <a:rPr lang="en-GB" sz="3200" baseline="-25000" dirty="0" smtClean="0">
                <a:solidFill>
                  <a:srgbClr val="0070C0"/>
                </a:solidFill>
              </a:rPr>
              <a:t>3</a:t>
            </a:r>
            <a:r>
              <a:rPr lang="en-GB" sz="3200" dirty="0" smtClean="0">
                <a:solidFill>
                  <a:srgbClr val="0070C0"/>
                </a:solidFill>
              </a:rPr>
              <a:t> from a different source…) </a:t>
            </a:r>
            <a:r>
              <a:rPr lang="en-GB" dirty="0" smtClean="0"/>
              <a:t/>
            </a:r>
            <a:br>
              <a:rPr lang="en-GB" dirty="0" smtClean="0"/>
            </a:br>
            <a:r>
              <a:rPr lang="en-GB" dirty="0"/>
              <a:t/>
            </a:r>
            <a:br>
              <a:rPr lang="en-GB" dirty="0"/>
            </a:br>
            <a:r>
              <a:rPr lang="en-GB" dirty="0" smtClean="0"/>
              <a:t>Examples: </a:t>
            </a:r>
            <a:r>
              <a:rPr lang="en-GB" dirty="0" smtClean="0">
                <a:solidFill>
                  <a:schemeClr val="accent6">
                    <a:lumMod val="75000"/>
                  </a:schemeClr>
                </a:solidFill>
              </a:rPr>
              <a:t>CO</a:t>
            </a:r>
            <a:r>
              <a:rPr lang="en-GB" baseline="-25000" dirty="0" smtClean="0">
                <a:solidFill>
                  <a:schemeClr val="accent6">
                    <a:lumMod val="75000"/>
                  </a:schemeClr>
                </a:solidFill>
              </a:rPr>
              <a:t>2</a:t>
            </a:r>
            <a:r>
              <a:rPr lang="en-GB" dirty="0" smtClean="0">
                <a:solidFill>
                  <a:schemeClr val="accent6">
                    <a:lumMod val="75000"/>
                  </a:schemeClr>
                </a:solidFill>
              </a:rPr>
              <a:t> from infra-red,</a:t>
            </a:r>
            <a:br>
              <a:rPr lang="en-GB" dirty="0" smtClean="0">
                <a:solidFill>
                  <a:schemeClr val="accent6">
                    <a:lumMod val="75000"/>
                  </a:schemeClr>
                </a:solidFill>
              </a:rPr>
            </a:br>
            <a:r>
              <a:rPr lang="en-GB" dirty="0" smtClean="0">
                <a:solidFill>
                  <a:schemeClr val="accent6">
                    <a:lumMod val="75000"/>
                  </a:schemeClr>
                </a:solidFill>
              </a:rPr>
              <a:t>O</a:t>
            </a:r>
            <a:r>
              <a:rPr lang="en-GB" baseline="-25000" dirty="0">
                <a:solidFill>
                  <a:schemeClr val="accent6">
                    <a:lumMod val="75000"/>
                  </a:schemeClr>
                </a:solidFill>
              </a:rPr>
              <a:t>2</a:t>
            </a:r>
            <a:r>
              <a:rPr lang="en-GB" dirty="0" smtClean="0">
                <a:solidFill>
                  <a:schemeClr val="accent6">
                    <a:lumMod val="75000"/>
                  </a:schemeClr>
                </a:solidFill>
              </a:rPr>
              <a:t> from EC cell… </a:t>
            </a:r>
            <a:r>
              <a:rPr lang="en-GB" dirty="0" err="1" smtClean="0">
                <a:solidFill>
                  <a:schemeClr val="accent6">
                    <a:lumMod val="75000"/>
                  </a:schemeClr>
                </a:solidFill>
              </a:rPr>
              <a:t>etc</a:t>
            </a:r>
            <a:r>
              <a:rPr lang="en-GB" dirty="0" smtClean="0"/>
              <a:t/>
            </a:r>
            <a:br>
              <a:rPr lang="en-GB" dirty="0" smtClean="0"/>
            </a:br>
            <a:r>
              <a:rPr lang="en-GB" dirty="0"/>
              <a:t/>
            </a:r>
            <a:br>
              <a:rPr lang="en-GB" dirty="0"/>
            </a:br>
            <a:endParaRPr lang="en-GB" dirty="0"/>
          </a:p>
        </p:txBody>
      </p:sp>
      <p:sp>
        <p:nvSpPr>
          <p:cNvPr id="4" name="CustomShape 4"/>
          <p:cNvSpPr/>
          <p:nvPr/>
        </p:nvSpPr>
        <p:spPr>
          <a:xfrm>
            <a:off x="6458040" y="6356520"/>
            <a:ext cx="2056680" cy="3643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pPr>
            <a:fld id="{7D01061F-E3C1-4B78-A297-D1E8F51D5FFF}" type="slidenum">
              <a:rPr lang="en-GB" sz="1200" b="0" strike="noStrike" spc="-1">
                <a:solidFill>
                  <a:srgbClr val="8B8B8B"/>
                </a:solidFill>
                <a:latin typeface="Calibri"/>
                <a:ea typeface="DejaVu Sans"/>
              </a:rPr>
              <a:t>48</a:t>
            </a:fld>
            <a:endParaRPr lang="en-GB" sz="1200" b="0" strike="noStrike" spc="-1" dirty="0">
              <a:latin typeface="Arial"/>
            </a:endParaRPr>
          </a:p>
        </p:txBody>
      </p:sp>
      <p:sp>
        <p:nvSpPr>
          <p:cNvPr id="6" name="CustomShape 2"/>
          <p:cNvSpPr/>
          <p:nvPr/>
        </p:nvSpPr>
        <p:spPr>
          <a:xfrm>
            <a:off x="941492" y="6520900"/>
            <a:ext cx="7428822" cy="337100"/>
          </a:xfrm>
          <a:prstGeom prst="rect">
            <a:avLst/>
          </a:prstGeom>
          <a:noFill/>
          <a:ln>
            <a:noFill/>
          </a:ln>
        </p:spPr>
        <p:style>
          <a:lnRef idx="0">
            <a:scrgbClr r="0" g="0" b="0"/>
          </a:lnRef>
          <a:fillRef idx="0">
            <a:scrgbClr r="0" g="0" b="0"/>
          </a:fillRef>
          <a:effectRef idx="0">
            <a:scrgbClr r="0" g="0" b="0"/>
          </a:effectRef>
          <a:fontRef idx="minor"/>
        </p:style>
        <p:txBody>
          <a:bodyPr wrap="square" lIns="90000" tIns="45000" rIns="90000" bIns="45000">
            <a:spAutoFit/>
          </a:bodyPr>
          <a:lstStyle/>
          <a:p>
            <a:pPr algn="ctr"/>
            <a:r>
              <a:rPr lang="en-US" sz="1600" b="1" dirty="0" smtClean="0"/>
              <a:t>G. Hallewell: </a:t>
            </a:r>
            <a:r>
              <a:rPr lang="en-US" sz="1600" b="1" dirty="0" err="1" smtClean="0"/>
              <a:t>GasRad</a:t>
            </a:r>
            <a:r>
              <a:rPr lang="en-US" sz="1600" b="1" dirty="0" smtClean="0"/>
              <a:t> GWP: ECFA</a:t>
            </a:r>
            <a:r>
              <a:rPr lang="en-US" sz="1600" b="1" dirty="0"/>
              <a:t> </a:t>
            </a:r>
            <a:r>
              <a:rPr lang="en-US" sz="1600" b="1" dirty="0" smtClean="0"/>
              <a:t>TF-4 Meeting May16-17</a:t>
            </a:r>
            <a:r>
              <a:rPr lang="en-US" sz="1600" b="1" baseline="30000" dirty="0" smtClean="0"/>
              <a:t>th</a:t>
            </a:r>
            <a:r>
              <a:rPr lang="en-US" sz="1600" b="1" dirty="0" smtClean="0"/>
              <a:t> 2023</a:t>
            </a:r>
            <a:endParaRPr lang="en-US" sz="1600" b="1" dirty="0"/>
          </a:p>
        </p:txBody>
      </p:sp>
    </p:spTree>
    <p:extLst>
      <p:ext uri="{BB962C8B-B14F-4D97-AF65-F5344CB8AC3E}">
        <p14:creationId xmlns:p14="http://schemas.microsoft.com/office/powerpoint/2010/main" val="3294174264"/>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4" name="TextShape 1"/>
          <p:cNvSpPr txBox="1"/>
          <p:nvPr/>
        </p:nvSpPr>
        <p:spPr>
          <a:xfrm>
            <a:off x="8115660" y="6291720"/>
            <a:ext cx="2056680" cy="364320"/>
          </a:xfrm>
          <a:prstGeom prst="rect">
            <a:avLst/>
          </a:prstGeom>
          <a:noFill/>
          <a:ln>
            <a:noFill/>
          </a:ln>
        </p:spPr>
        <p:txBody>
          <a:bodyPr lIns="90000" tIns="45000" rIns="90000" bIns="45000" anchor="ctr">
            <a:noAutofit/>
          </a:bodyPr>
          <a:lstStyle/>
          <a:p>
            <a:pPr>
              <a:lnSpc>
                <a:spcPct val="100000"/>
              </a:lnSpc>
            </a:pPr>
            <a:fld id="{786E95D4-8694-4600-B7C5-3ED381FD18F9}" type="slidenum">
              <a:rPr lang="en-GB" sz="1800" b="0" strike="noStrike" spc="-1">
                <a:solidFill>
                  <a:srgbClr val="000000"/>
                </a:solidFill>
                <a:latin typeface="Times New Roman"/>
              </a:rPr>
              <a:t>49</a:t>
            </a:fld>
            <a:endParaRPr lang="en-GB" sz="1800" b="0" strike="noStrike" spc="-1" dirty="0">
              <a:latin typeface="Times New Roman"/>
            </a:endParaRPr>
          </a:p>
        </p:txBody>
      </p:sp>
      <p:sp>
        <p:nvSpPr>
          <p:cNvPr id="706" name="CustomShape 2"/>
          <p:cNvSpPr/>
          <p:nvPr/>
        </p:nvSpPr>
        <p:spPr>
          <a:xfrm>
            <a:off x="573552" y="166047"/>
            <a:ext cx="8320548" cy="675654"/>
          </a:xfrm>
          <a:prstGeom prst="rect">
            <a:avLst/>
          </a:prstGeom>
          <a:noFill/>
          <a:ln w="25560">
            <a:solidFill>
              <a:srgbClr val="C00000"/>
            </a:solidFill>
            <a:miter/>
          </a:ln>
        </p:spPr>
        <p:style>
          <a:lnRef idx="0">
            <a:scrgbClr r="0" g="0" b="0"/>
          </a:lnRef>
          <a:fillRef idx="0">
            <a:scrgbClr r="0" g="0" b="0"/>
          </a:fillRef>
          <a:effectRef idx="0">
            <a:scrgbClr r="0" g="0" b="0"/>
          </a:effectRef>
          <a:fontRef idx="minor"/>
        </p:style>
        <p:txBody>
          <a:bodyPr wrap="square" lIns="90000" tIns="45000" rIns="90000" bIns="45000">
            <a:spAutoFit/>
          </a:bodyPr>
          <a:lstStyle/>
          <a:p>
            <a:pPr>
              <a:lnSpc>
                <a:spcPct val="100000"/>
              </a:lnSpc>
            </a:pPr>
            <a:r>
              <a:rPr lang="en-GB" sz="2200" b="0" strike="noStrike" spc="-1" dirty="0" err="1">
                <a:solidFill>
                  <a:srgbClr val="C00000"/>
                </a:solidFill>
                <a:latin typeface="Times New Roman"/>
              </a:rPr>
              <a:t>LHCb</a:t>
            </a:r>
            <a:r>
              <a:rPr lang="en-GB" sz="2200" b="0" strike="noStrike" spc="-1" dirty="0">
                <a:solidFill>
                  <a:srgbClr val="C00000"/>
                </a:solidFill>
                <a:latin typeface="Times New Roman"/>
              </a:rPr>
              <a:t> RICH 2 change in refractivity with varying CO</a:t>
            </a:r>
            <a:r>
              <a:rPr lang="en-GB" sz="2200" b="0" strike="noStrike" spc="-1" baseline="-25000" dirty="0">
                <a:solidFill>
                  <a:srgbClr val="C00000"/>
                </a:solidFill>
                <a:latin typeface="Times New Roman"/>
              </a:rPr>
              <a:t>2 </a:t>
            </a:r>
            <a:r>
              <a:rPr lang="en-GB" sz="2200" b="0" strike="noStrike" spc="-1" dirty="0">
                <a:solidFill>
                  <a:srgbClr val="C00000"/>
                </a:solidFill>
                <a:latin typeface="Times New Roman"/>
              </a:rPr>
              <a:t>radiator </a:t>
            </a:r>
            <a:r>
              <a:rPr lang="en-GB" sz="2200" b="0" strike="noStrike" spc="-1" dirty="0" smtClean="0">
                <a:solidFill>
                  <a:srgbClr val="C00000"/>
                </a:solidFill>
                <a:latin typeface="Times New Roman"/>
              </a:rPr>
              <a:t>addition</a:t>
            </a:r>
            <a:endParaRPr lang="en-GB" sz="2200" b="0" strike="noStrike" spc="-1" dirty="0">
              <a:latin typeface="Arial"/>
            </a:endParaRPr>
          </a:p>
          <a:p>
            <a:pPr algn="r">
              <a:lnSpc>
                <a:spcPct val="100000"/>
              </a:lnSpc>
            </a:pPr>
            <a:r>
              <a:rPr lang="en-GB" sz="1600" b="0" strike="noStrike" spc="-1" dirty="0">
                <a:solidFill>
                  <a:srgbClr val="000000"/>
                </a:solidFill>
                <a:latin typeface="Times New Roman"/>
              </a:rPr>
              <a:t>(From RICH2013)</a:t>
            </a:r>
            <a:endParaRPr lang="en-GB" sz="1600" b="0" strike="noStrike" spc="-1" dirty="0">
              <a:latin typeface="Arial"/>
            </a:endParaRPr>
          </a:p>
        </p:txBody>
      </p:sp>
      <p:sp>
        <p:nvSpPr>
          <p:cNvPr id="715" name="CustomShape 10"/>
          <p:cNvSpPr/>
          <p:nvPr/>
        </p:nvSpPr>
        <p:spPr>
          <a:xfrm>
            <a:off x="7848720" y="3657600"/>
            <a:ext cx="360" cy="1545480"/>
          </a:xfrm>
          <a:custGeom>
            <a:avLst/>
            <a:gdLst/>
            <a:ahLst/>
            <a:cxnLst/>
            <a:rect l="l" t="t" r="r" b="b"/>
            <a:pathLst>
              <a:path w="21600" h="21600">
                <a:moveTo>
                  <a:pt x="0" y="0"/>
                </a:moveTo>
                <a:lnTo>
                  <a:pt x="21600" y="21600"/>
                </a:lnTo>
              </a:path>
            </a:pathLst>
          </a:custGeom>
          <a:noFill/>
          <a:ln w="38160">
            <a:solidFill>
              <a:srgbClr val="C00000"/>
            </a:solidFill>
            <a:round/>
            <a:headEnd type="triangle" w="med" len="med"/>
            <a:tailEnd type="triangle" w="med" len="med"/>
          </a:ln>
        </p:spPr>
        <p:style>
          <a:lnRef idx="1">
            <a:schemeClr val="accent1"/>
          </a:lnRef>
          <a:fillRef idx="0">
            <a:schemeClr val="accent1"/>
          </a:fillRef>
          <a:effectRef idx="0">
            <a:schemeClr val="accent1"/>
          </a:effectRef>
          <a:fontRef idx="minor"/>
        </p:style>
      </p:sp>
      <p:pic>
        <p:nvPicPr>
          <p:cNvPr id="15" name="Picture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a:xfrm>
            <a:off x="716775" y="1073520"/>
            <a:ext cx="7903117" cy="4754562"/>
          </a:xfrm>
          <a:prstGeom prst="rect">
            <a:avLst/>
          </a:prstGeo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16" name="Group 5"/>
          <p:cNvGrpSpPr/>
          <p:nvPr/>
        </p:nvGrpSpPr>
        <p:grpSpPr>
          <a:xfrm>
            <a:off x="716776" y="4956138"/>
            <a:ext cx="8177324" cy="460211"/>
            <a:chOff x="823966" y="4874058"/>
            <a:chExt cx="8177324" cy="460211"/>
          </a:xfrm>
        </p:grpSpPr>
        <p:sp>
          <p:nvSpPr>
            <p:cNvPr id="17" name="Line 6"/>
            <p:cNvSpPr/>
            <p:nvPr/>
          </p:nvSpPr>
          <p:spPr>
            <a:xfrm flipV="1">
              <a:off x="823966" y="5093667"/>
              <a:ext cx="8001074" cy="27333"/>
            </a:xfrm>
            <a:prstGeom prst="line">
              <a:avLst/>
            </a:prstGeom>
            <a:ln>
              <a:solidFill>
                <a:srgbClr val="C00000"/>
              </a:solidFill>
              <a:round/>
            </a:ln>
          </p:spPr>
          <p:style>
            <a:lnRef idx="1">
              <a:schemeClr val="accent1"/>
            </a:lnRef>
            <a:fillRef idx="0">
              <a:schemeClr val="accent1"/>
            </a:fillRef>
            <a:effectRef idx="0">
              <a:schemeClr val="accent1"/>
            </a:effectRef>
            <a:fontRef idx="minor"/>
          </p:style>
        </p:sp>
        <p:sp>
          <p:nvSpPr>
            <p:cNvPr id="18" name="CustomShape 7"/>
            <p:cNvSpPr/>
            <p:nvPr/>
          </p:nvSpPr>
          <p:spPr>
            <a:xfrm>
              <a:off x="8184294" y="4874058"/>
              <a:ext cx="816996" cy="460211"/>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spAutoFit/>
            </a:bodyPr>
            <a:lstStyle/>
            <a:p>
              <a:pPr>
                <a:lnSpc>
                  <a:spcPct val="100000"/>
                </a:lnSpc>
              </a:pPr>
              <a:r>
                <a:rPr lang="en-GB" sz="1200" b="1" strike="noStrike" spc="-1" dirty="0">
                  <a:solidFill>
                    <a:srgbClr val="C00000"/>
                  </a:solidFill>
                  <a:latin typeface="Times New Roman"/>
                </a:rPr>
                <a:t>Stable N2</a:t>
              </a:r>
              <a:endParaRPr lang="en-GB" sz="1200" b="0" strike="noStrike" spc="-1" dirty="0">
                <a:solidFill>
                  <a:srgbClr val="C00000"/>
                </a:solidFill>
                <a:latin typeface="Arial"/>
              </a:endParaRPr>
            </a:p>
            <a:p>
              <a:pPr>
                <a:lnSpc>
                  <a:spcPct val="100000"/>
                </a:lnSpc>
              </a:pPr>
              <a:r>
                <a:rPr lang="en-GB" sz="1200" b="1" strike="noStrike" spc="-1" dirty="0">
                  <a:solidFill>
                    <a:srgbClr val="C00000"/>
                  </a:solidFill>
                  <a:latin typeface="Times New Roman"/>
                </a:rPr>
                <a:t> content</a:t>
              </a:r>
              <a:endParaRPr lang="en-GB" sz="1200" b="0" strike="noStrike" spc="-1" dirty="0">
                <a:solidFill>
                  <a:srgbClr val="C00000"/>
                </a:solidFill>
                <a:latin typeface="Arial"/>
              </a:endParaRPr>
            </a:p>
          </p:txBody>
        </p:sp>
      </p:grpSp>
      <p:sp>
        <p:nvSpPr>
          <p:cNvPr id="2" name="ZoneTexte 1"/>
          <p:cNvSpPr txBox="1"/>
          <p:nvPr/>
        </p:nvSpPr>
        <p:spPr>
          <a:xfrm>
            <a:off x="1129313" y="2695405"/>
            <a:ext cx="7209025" cy="1200329"/>
          </a:xfrm>
          <a:prstGeom prst="rect">
            <a:avLst/>
          </a:prstGeom>
          <a:solidFill>
            <a:srgbClr val="FFFFFF"/>
          </a:solidFill>
          <a:ln w="22225">
            <a:solidFill>
              <a:srgbClr val="C00000"/>
            </a:solidFill>
          </a:ln>
        </p:spPr>
        <p:txBody>
          <a:bodyPr wrap="none" rtlCol="0">
            <a:spAutoFit/>
          </a:bodyPr>
          <a:lstStyle/>
          <a:p>
            <a:pPr algn="ctr"/>
            <a:r>
              <a:rPr lang="fr-FR" sz="2400" b="1" dirty="0" smtClean="0">
                <a:solidFill>
                  <a:srgbClr val="C00000"/>
                </a:solidFill>
              </a:rPr>
              <a:t>Substitution of CF</a:t>
            </a:r>
            <a:r>
              <a:rPr lang="fr-FR" sz="2400" b="1" baseline="-25000" dirty="0" smtClean="0">
                <a:solidFill>
                  <a:srgbClr val="C00000"/>
                </a:solidFill>
              </a:rPr>
              <a:t>4</a:t>
            </a:r>
            <a:r>
              <a:rPr lang="fr-FR" sz="2400" b="1" dirty="0" smtClean="0">
                <a:solidFill>
                  <a:srgbClr val="C00000"/>
                </a:solidFill>
              </a:rPr>
              <a:t> by CO</a:t>
            </a:r>
            <a:r>
              <a:rPr lang="fr-FR" sz="2400" b="1" baseline="-25000" dirty="0" smtClean="0">
                <a:solidFill>
                  <a:srgbClr val="C00000"/>
                </a:solidFill>
              </a:rPr>
              <a:t>2</a:t>
            </a:r>
            <a:r>
              <a:rPr lang="fr-FR" sz="2400" b="1" dirty="0" smtClean="0">
                <a:solidFill>
                  <a:srgbClr val="C00000"/>
                </a:solidFill>
              </a:rPr>
              <a:t> </a:t>
            </a:r>
            <a:r>
              <a:rPr lang="fr-FR" sz="2400" b="1" dirty="0" err="1" smtClean="0">
                <a:solidFill>
                  <a:srgbClr val="C00000"/>
                </a:solidFill>
              </a:rPr>
              <a:t>under</a:t>
            </a:r>
            <a:r>
              <a:rPr lang="fr-FR" sz="2400" b="1" dirty="0" smtClean="0">
                <a:solidFill>
                  <a:srgbClr val="C00000"/>
                </a:solidFill>
              </a:rPr>
              <a:t> </a:t>
            </a:r>
            <a:r>
              <a:rPr lang="fr-FR" sz="2400" b="1" dirty="0" err="1" smtClean="0">
                <a:solidFill>
                  <a:srgbClr val="C00000"/>
                </a:solidFill>
              </a:rPr>
              <a:t>consideraton</a:t>
            </a:r>
            <a:r>
              <a:rPr lang="fr-FR" sz="2400" b="1" dirty="0" smtClean="0">
                <a:solidFill>
                  <a:srgbClr val="C00000"/>
                </a:solidFill>
              </a:rPr>
              <a:t>: </a:t>
            </a:r>
          </a:p>
          <a:p>
            <a:pPr algn="ctr"/>
            <a:r>
              <a:rPr lang="fr-FR" sz="2400" b="1" dirty="0" smtClean="0">
                <a:solidFill>
                  <a:srgbClr val="C00000"/>
                </a:solidFill>
              </a:rPr>
              <a:t>but </a:t>
            </a:r>
            <a:r>
              <a:rPr lang="fr-FR" sz="2400" b="1" dirty="0" err="1" smtClean="0">
                <a:solidFill>
                  <a:srgbClr val="C00000"/>
                </a:solidFill>
              </a:rPr>
              <a:t>we</a:t>
            </a:r>
            <a:r>
              <a:rPr lang="fr-FR" sz="2400" b="1" dirty="0" smtClean="0">
                <a:solidFill>
                  <a:srgbClr val="C00000"/>
                </a:solidFill>
              </a:rPr>
              <a:t> </a:t>
            </a:r>
            <a:r>
              <a:rPr lang="fr-FR" sz="2400" b="1" dirty="0" err="1" smtClean="0">
                <a:solidFill>
                  <a:srgbClr val="C00000"/>
                </a:solidFill>
              </a:rPr>
              <a:t>earlier</a:t>
            </a:r>
            <a:r>
              <a:rPr lang="fr-FR" sz="2400" b="1" dirty="0" smtClean="0">
                <a:solidFill>
                  <a:srgbClr val="C00000"/>
                </a:solidFill>
              </a:rPr>
              <a:t> </a:t>
            </a:r>
            <a:r>
              <a:rPr lang="fr-FR" sz="2400" b="1" dirty="0" err="1" smtClean="0">
                <a:solidFill>
                  <a:srgbClr val="C00000"/>
                </a:solidFill>
              </a:rPr>
              <a:t>saw</a:t>
            </a:r>
            <a:r>
              <a:rPr lang="fr-FR" sz="2400" b="1" dirty="0" smtClean="0">
                <a:solidFill>
                  <a:srgbClr val="C00000"/>
                </a:solidFill>
              </a:rPr>
              <a:t> a possible NOVEC5110</a:t>
            </a:r>
          </a:p>
          <a:p>
            <a:pPr algn="ctr"/>
            <a:r>
              <a:rPr lang="fr-FR" sz="2400" b="1" dirty="0" smtClean="0">
                <a:solidFill>
                  <a:srgbClr val="C00000"/>
                </a:solidFill>
              </a:rPr>
              <a:t>C</a:t>
            </a:r>
            <a:r>
              <a:rPr lang="fr-FR" sz="2400" b="1" baseline="-25000" dirty="0" smtClean="0">
                <a:solidFill>
                  <a:srgbClr val="C00000"/>
                </a:solidFill>
              </a:rPr>
              <a:t>5</a:t>
            </a:r>
            <a:r>
              <a:rPr lang="fr-FR" sz="2400" b="1" dirty="0" smtClean="0">
                <a:solidFill>
                  <a:srgbClr val="C00000"/>
                </a:solidFill>
              </a:rPr>
              <a:t>F</a:t>
            </a:r>
            <a:r>
              <a:rPr lang="fr-FR" sz="2400" b="1" baseline="-25000" dirty="0" smtClean="0">
                <a:solidFill>
                  <a:srgbClr val="C00000"/>
                </a:solidFill>
              </a:rPr>
              <a:t>10</a:t>
            </a:r>
            <a:r>
              <a:rPr lang="fr-FR" sz="2400" b="1" dirty="0" smtClean="0">
                <a:solidFill>
                  <a:srgbClr val="C00000"/>
                </a:solidFill>
              </a:rPr>
              <a:t>O/N</a:t>
            </a:r>
            <a:r>
              <a:rPr lang="fr-FR" sz="2400" b="1" baseline="-25000" dirty="0" smtClean="0">
                <a:solidFill>
                  <a:srgbClr val="C00000"/>
                </a:solidFill>
              </a:rPr>
              <a:t>2</a:t>
            </a:r>
            <a:r>
              <a:rPr lang="fr-FR" sz="2400" b="1" dirty="0" smtClean="0">
                <a:solidFill>
                  <a:srgbClr val="C00000"/>
                </a:solidFill>
              </a:rPr>
              <a:t> (or C</a:t>
            </a:r>
            <a:r>
              <a:rPr lang="fr-FR" sz="2400" b="1" baseline="-25000" dirty="0" smtClean="0">
                <a:solidFill>
                  <a:srgbClr val="C00000"/>
                </a:solidFill>
              </a:rPr>
              <a:t>5</a:t>
            </a:r>
            <a:r>
              <a:rPr lang="fr-FR" sz="2400" b="1" dirty="0" smtClean="0">
                <a:solidFill>
                  <a:srgbClr val="C00000"/>
                </a:solidFill>
              </a:rPr>
              <a:t>F</a:t>
            </a:r>
            <a:r>
              <a:rPr lang="fr-FR" sz="2400" b="1" baseline="-25000" dirty="0" smtClean="0">
                <a:solidFill>
                  <a:srgbClr val="C00000"/>
                </a:solidFill>
              </a:rPr>
              <a:t>10</a:t>
            </a:r>
            <a:r>
              <a:rPr lang="fr-FR" sz="2400" b="1" dirty="0" smtClean="0">
                <a:solidFill>
                  <a:srgbClr val="C00000"/>
                </a:solidFill>
              </a:rPr>
              <a:t>O/CO</a:t>
            </a:r>
            <a:r>
              <a:rPr lang="fr-FR" sz="2400" b="1" baseline="-25000" dirty="0" smtClean="0">
                <a:solidFill>
                  <a:srgbClr val="C00000"/>
                </a:solidFill>
              </a:rPr>
              <a:t>2</a:t>
            </a:r>
            <a:r>
              <a:rPr lang="fr-FR" sz="2400" b="1" dirty="0" smtClean="0">
                <a:solidFill>
                  <a:srgbClr val="C00000"/>
                </a:solidFill>
              </a:rPr>
              <a:t>) GWP </a:t>
            </a:r>
            <a:r>
              <a:rPr lang="fr-FR" sz="2400" b="1" dirty="0" err="1" smtClean="0">
                <a:solidFill>
                  <a:srgbClr val="C00000"/>
                </a:solidFill>
              </a:rPr>
              <a:t>advantage</a:t>
            </a:r>
            <a:r>
              <a:rPr lang="fr-FR" sz="2400" b="1" dirty="0" smtClean="0">
                <a:solidFill>
                  <a:srgbClr val="C00000"/>
                </a:solidFill>
              </a:rPr>
              <a:t>…</a:t>
            </a:r>
            <a:endParaRPr lang="fr-FR" sz="2400" b="1" dirty="0">
              <a:solidFill>
                <a:srgbClr val="C00000"/>
              </a:solidFill>
            </a:endParaRPr>
          </a:p>
        </p:txBody>
      </p:sp>
      <p:sp>
        <p:nvSpPr>
          <p:cNvPr id="12" name="CustomShape 2"/>
          <p:cNvSpPr/>
          <p:nvPr/>
        </p:nvSpPr>
        <p:spPr>
          <a:xfrm>
            <a:off x="941492" y="6520900"/>
            <a:ext cx="7428822" cy="337100"/>
          </a:xfrm>
          <a:prstGeom prst="rect">
            <a:avLst/>
          </a:prstGeom>
          <a:noFill/>
          <a:ln>
            <a:noFill/>
          </a:ln>
        </p:spPr>
        <p:style>
          <a:lnRef idx="0">
            <a:scrgbClr r="0" g="0" b="0"/>
          </a:lnRef>
          <a:fillRef idx="0">
            <a:scrgbClr r="0" g="0" b="0"/>
          </a:fillRef>
          <a:effectRef idx="0">
            <a:scrgbClr r="0" g="0" b="0"/>
          </a:effectRef>
          <a:fontRef idx="minor"/>
        </p:style>
        <p:txBody>
          <a:bodyPr wrap="square" lIns="90000" tIns="45000" rIns="90000" bIns="45000">
            <a:spAutoFit/>
          </a:bodyPr>
          <a:lstStyle/>
          <a:p>
            <a:pPr algn="ctr"/>
            <a:r>
              <a:rPr lang="en-US" sz="1600" b="1" dirty="0" smtClean="0"/>
              <a:t>G. Hallewell: </a:t>
            </a:r>
            <a:r>
              <a:rPr lang="en-US" sz="1600" b="1" dirty="0" err="1" smtClean="0"/>
              <a:t>GasRad</a:t>
            </a:r>
            <a:r>
              <a:rPr lang="en-US" sz="1600" b="1" dirty="0" smtClean="0"/>
              <a:t> GWP: ECFA</a:t>
            </a:r>
            <a:r>
              <a:rPr lang="en-US" sz="1600" b="1" dirty="0"/>
              <a:t> </a:t>
            </a:r>
            <a:r>
              <a:rPr lang="en-US" sz="1600" b="1" dirty="0" smtClean="0"/>
              <a:t>TF-4 Meeting May16-17</a:t>
            </a:r>
            <a:r>
              <a:rPr lang="en-US" sz="1600" b="1" baseline="30000" dirty="0" smtClean="0"/>
              <a:t>th</a:t>
            </a:r>
            <a:r>
              <a:rPr lang="en-US" sz="1600" b="1" dirty="0" smtClean="0"/>
              <a:t> 2023</a:t>
            </a:r>
            <a:endParaRPr lang="en-US" sz="1600" b="1" dirty="0"/>
          </a:p>
        </p:txBody>
      </p:sp>
    </p:spTree>
    <p:extLst>
      <p:ext uri="{BB962C8B-B14F-4D97-AF65-F5344CB8AC3E}">
        <p14:creationId xmlns:p14="http://schemas.microsoft.com/office/powerpoint/2010/main" val="135155412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repl">
                                        <p:cTn id="7" dur="500" fill="hold"/>
                                        <p:tgtEl>
                                          <p:spTgt spid="16"/>
                                        </p:tgtEl>
                                        <p:attrNameLst>
                                          <p:attrName>ppt_x</p:attrName>
                                        </p:attrNameLst>
                                      </p:cBhvr>
                                      <p:tavLst>
                                        <p:tav tm="0">
                                          <p:val>
                                            <p:strVal val="#ppt_x"/>
                                          </p:val>
                                        </p:tav>
                                        <p:tav tm="100000">
                                          <p:val>
                                            <p:strVal val="#ppt_x"/>
                                          </p:val>
                                        </p:tav>
                                      </p:tavLst>
                                    </p:anim>
                                    <p:anim calcmode="lin" valueType="num">
                                      <p:cBhvr additive="repl">
                                        <p:cTn id="8"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Espace réservé pour une image  5" descr="RICH2022 presentation-v30-08-2022.pptx - PowerPoint"/>
          <p:cNvPicPr>
            <a:picLocks noChangeAspect="1"/>
          </p:cNvPicPr>
          <p:nvPr/>
        </p:nvPicPr>
        <p:blipFill rotWithShape="1">
          <a:blip r:embed="rId2">
            <a:extLst>
              <a:ext uri="{28A0092B-C50C-407E-A947-70E740481C1C}">
                <a14:useLocalDpi xmlns:a14="http://schemas.microsoft.com/office/drawing/2010/main" val="0"/>
              </a:ext>
            </a:extLst>
          </a:blip>
          <a:srcRect l="53502" t="67498" r="13284" b="4594"/>
          <a:stretch/>
        </p:blipFill>
        <p:spPr>
          <a:xfrm>
            <a:off x="129646" y="241738"/>
            <a:ext cx="9014354" cy="5298763"/>
          </a:xfrm>
          <a:prstGeom prst="rect">
            <a:avLst/>
          </a:prstGeom>
        </p:spPr>
      </p:pic>
      <p:sp>
        <p:nvSpPr>
          <p:cNvPr id="7" name="Ellipse 6"/>
          <p:cNvSpPr/>
          <p:nvPr/>
        </p:nvSpPr>
        <p:spPr>
          <a:xfrm>
            <a:off x="0" y="483476"/>
            <a:ext cx="9144000" cy="1019503"/>
          </a:xfrm>
          <a:prstGeom prst="ellipse">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nvGrpSpPr>
          <p:cNvPr id="12" name="Groupe 11"/>
          <p:cNvGrpSpPr/>
          <p:nvPr/>
        </p:nvGrpSpPr>
        <p:grpSpPr>
          <a:xfrm>
            <a:off x="1004035" y="2333297"/>
            <a:ext cx="7135929" cy="4105413"/>
            <a:chOff x="1004035" y="2333297"/>
            <a:chExt cx="7135929" cy="4105413"/>
          </a:xfrm>
        </p:grpSpPr>
        <p:sp>
          <p:nvSpPr>
            <p:cNvPr id="8" name="Ellipse 7"/>
            <p:cNvSpPr/>
            <p:nvPr/>
          </p:nvSpPr>
          <p:spPr>
            <a:xfrm>
              <a:off x="2060028" y="2333297"/>
              <a:ext cx="704193" cy="536027"/>
            </a:xfrm>
            <a:prstGeom prst="ellipse">
              <a:avLst/>
            </a:prstGeom>
            <a:noFill/>
            <a:ln w="3810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10" name="Connecteur droit avec flèche 9"/>
            <p:cNvCxnSpPr/>
            <p:nvPr/>
          </p:nvCxnSpPr>
          <p:spPr>
            <a:xfrm flipH="1" flipV="1">
              <a:off x="2554014" y="2858814"/>
              <a:ext cx="1135117" cy="2921876"/>
            </a:xfrm>
            <a:prstGeom prst="straightConnector1">
              <a:avLst/>
            </a:prstGeom>
            <a:ln w="38100">
              <a:solidFill>
                <a:srgbClr val="7030A0"/>
              </a:solidFill>
              <a:tailEnd type="triangle"/>
            </a:ln>
          </p:spPr>
          <p:style>
            <a:lnRef idx="1">
              <a:schemeClr val="accent1"/>
            </a:lnRef>
            <a:fillRef idx="0">
              <a:schemeClr val="accent1"/>
            </a:fillRef>
            <a:effectRef idx="0">
              <a:schemeClr val="accent1"/>
            </a:effectRef>
            <a:fontRef idx="minor">
              <a:schemeClr val="tx1"/>
            </a:fontRef>
          </p:style>
        </p:cxnSp>
        <p:sp>
          <p:nvSpPr>
            <p:cNvPr id="11" name="ZoneTexte 10"/>
            <p:cNvSpPr txBox="1"/>
            <p:nvPr/>
          </p:nvSpPr>
          <p:spPr>
            <a:xfrm>
              <a:off x="1004035" y="5515380"/>
              <a:ext cx="7135929" cy="923330"/>
            </a:xfrm>
            <a:prstGeom prst="rect">
              <a:avLst/>
            </a:prstGeom>
            <a:noFill/>
          </p:spPr>
          <p:txBody>
            <a:bodyPr wrap="none" rtlCol="0">
              <a:spAutoFit/>
            </a:bodyPr>
            <a:lstStyle/>
            <a:p>
              <a:pPr algn="ctr"/>
              <a:r>
                <a:rPr lang="fr-FR" b="1" dirty="0" err="1" smtClean="0">
                  <a:solidFill>
                    <a:srgbClr val="7030A0"/>
                  </a:solidFill>
                </a:rPr>
                <a:t>Which</a:t>
              </a:r>
              <a:r>
                <a:rPr lang="fr-FR" b="1" dirty="0" smtClean="0">
                  <a:solidFill>
                    <a:srgbClr val="7030A0"/>
                  </a:solidFill>
                </a:rPr>
                <a:t> NOVEC</a:t>
              </a:r>
              <a:r>
                <a:rPr lang="fr-FR" b="1" baseline="30000" dirty="0" smtClean="0">
                  <a:solidFill>
                    <a:srgbClr val="7030A0"/>
                  </a:solidFill>
                </a:rPr>
                <a:t>®</a:t>
              </a:r>
              <a:r>
                <a:rPr lang="fr-FR" b="1" dirty="0">
                  <a:solidFill>
                    <a:srgbClr val="7030A0"/>
                  </a:solidFill>
                </a:rPr>
                <a:t>?</a:t>
              </a:r>
              <a:r>
                <a:rPr lang="fr-FR" b="1" dirty="0" smtClean="0">
                  <a:solidFill>
                    <a:srgbClr val="7030A0"/>
                  </a:solidFill>
                </a:rPr>
                <a:t> </a:t>
              </a:r>
              <a:r>
                <a:rPr lang="fr-FR" b="1" dirty="0" err="1">
                  <a:solidFill>
                    <a:srgbClr val="7030A0"/>
                  </a:solidFill>
                </a:rPr>
                <a:t>W</a:t>
              </a:r>
              <a:r>
                <a:rPr lang="fr-FR" b="1" dirty="0" err="1" smtClean="0">
                  <a:solidFill>
                    <a:srgbClr val="7030A0"/>
                  </a:solidFill>
                </a:rPr>
                <a:t>hat</a:t>
              </a:r>
              <a:r>
                <a:rPr lang="fr-FR" b="1" dirty="0" smtClean="0">
                  <a:solidFill>
                    <a:srgbClr val="7030A0"/>
                  </a:solidFill>
                </a:rPr>
                <a:t>  </a:t>
              </a:r>
              <a:r>
                <a:rPr lang="fr-FR" b="1" dirty="0" err="1" smtClean="0">
                  <a:solidFill>
                    <a:srgbClr val="7030A0"/>
                  </a:solidFill>
                </a:rPr>
                <a:t>molecular</a:t>
              </a:r>
              <a:r>
                <a:rPr lang="fr-FR" b="1" dirty="0" smtClean="0">
                  <a:solidFill>
                    <a:srgbClr val="7030A0"/>
                  </a:solidFill>
                </a:rPr>
                <a:t> structure: </a:t>
              </a:r>
              <a:r>
                <a:rPr lang="fr-FR" b="1" dirty="0" smtClean="0">
                  <a:solidFill>
                    <a:schemeClr val="accent6">
                      <a:lumMod val="75000"/>
                    </a:schemeClr>
                  </a:solidFill>
                </a:rPr>
                <a:t>C</a:t>
              </a:r>
              <a:r>
                <a:rPr lang="fr-FR" b="1" baseline="-25000" dirty="0" smtClean="0">
                  <a:solidFill>
                    <a:schemeClr val="accent6">
                      <a:lumMod val="75000"/>
                    </a:schemeClr>
                  </a:solidFill>
                </a:rPr>
                <a:t>6</a:t>
              </a:r>
              <a:r>
                <a:rPr lang="fr-FR" b="1" dirty="0" smtClean="0">
                  <a:solidFill>
                    <a:schemeClr val="accent6">
                      <a:lumMod val="75000"/>
                    </a:schemeClr>
                  </a:solidFill>
                </a:rPr>
                <a:t>F</a:t>
              </a:r>
              <a:r>
                <a:rPr lang="fr-FR" b="1" baseline="-25000" dirty="0" smtClean="0">
                  <a:solidFill>
                    <a:schemeClr val="accent6">
                      <a:lumMod val="75000"/>
                    </a:schemeClr>
                  </a:solidFill>
                </a:rPr>
                <a:t>12</a:t>
              </a:r>
              <a:r>
                <a:rPr lang="fr-FR" b="1" dirty="0" smtClean="0">
                  <a:solidFill>
                    <a:schemeClr val="accent6">
                      <a:lumMod val="75000"/>
                    </a:schemeClr>
                  </a:solidFill>
                </a:rPr>
                <a:t>O (GWP = 0)?</a:t>
              </a:r>
            </a:p>
            <a:p>
              <a:pPr algn="ctr"/>
              <a:r>
                <a:rPr lang="fr-FR" b="1" dirty="0" err="1" smtClean="0">
                  <a:solidFill>
                    <a:srgbClr val="7030A0"/>
                  </a:solidFill>
                </a:rPr>
                <a:t>Extremely</a:t>
              </a:r>
              <a:r>
                <a:rPr lang="fr-FR" b="1" dirty="0" smtClean="0">
                  <a:solidFill>
                    <a:srgbClr val="7030A0"/>
                  </a:solidFill>
                </a:rPr>
                <a:t> </a:t>
              </a:r>
              <a:r>
                <a:rPr lang="fr-FR" b="1" dirty="0" err="1" smtClean="0">
                  <a:solidFill>
                    <a:srgbClr val="7030A0"/>
                  </a:solidFill>
                </a:rPr>
                <a:t>unfair</a:t>
              </a:r>
              <a:r>
                <a:rPr lang="fr-FR" b="1" dirty="0" smtClean="0">
                  <a:solidFill>
                    <a:srgbClr val="7030A0"/>
                  </a:solidFill>
                </a:rPr>
                <a:t> and </a:t>
              </a:r>
              <a:r>
                <a:rPr lang="fr-FR" b="1" dirty="0" err="1" smtClean="0">
                  <a:solidFill>
                    <a:srgbClr val="7030A0"/>
                  </a:solidFill>
                </a:rPr>
                <a:t>deceptive</a:t>
              </a:r>
              <a:r>
                <a:rPr lang="fr-FR" b="1" dirty="0" smtClean="0">
                  <a:solidFill>
                    <a:srgbClr val="7030A0"/>
                  </a:solidFill>
                </a:rPr>
                <a:t> to group NOVEC</a:t>
              </a:r>
            </a:p>
            <a:p>
              <a:pPr algn="ctr"/>
              <a:r>
                <a:rPr lang="fr-FR" b="1" dirty="0">
                  <a:solidFill>
                    <a:srgbClr val="7030A0"/>
                  </a:solidFill>
                </a:rPr>
                <a:t>o</a:t>
              </a:r>
              <a:r>
                <a:rPr lang="fr-FR" b="1" dirty="0" smtClean="0">
                  <a:solidFill>
                    <a:srgbClr val="7030A0"/>
                  </a:solidFill>
                </a:rPr>
                <a:t>n the </a:t>
              </a:r>
              <a:r>
                <a:rPr lang="fr-FR" b="1" dirty="0" err="1" smtClean="0">
                  <a:solidFill>
                    <a:srgbClr val="7030A0"/>
                  </a:solidFill>
                </a:rPr>
                <a:t>same</a:t>
              </a:r>
              <a:r>
                <a:rPr lang="fr-FR" b="1" dirty="0" smtClean="0">
                  <a:solidFill>
                    <a:srgbClr val="7030A0"/>
                  </a:solidFill>
                </a:rPr>
                <a:t> line as </a:t>
              </a:r>
              <a:r>
                <a:rPr lang="fr-FR" b="1" dirty="0" smtClean="0">
                  <a:solidFill>
                    <a:srgbClr val="FF0000"/>
                  </a:solidFill>
                </a:rPr>
                <a:t>SF</a:t>
              </a:r>
              <a:r>
                <a:rPr lang="fr-FR" b="1" baseline="-25000" dirty="0" smtClean="0">
                  <a:solidFill>
                    <a:srgbClr val="FF0000"/>
                  </a:solidFill>
                </a:rPr>
                <a:t>6</a:t>
              </a:r>
              <a:r>
                <a:rPr lang="fr-FR" b="1" dirty="0" smtClean="0">
                  <a:solidFill>
                    <a:srgbClr val="FF0000"/>
                  </a:solidFill>
                </a:rPr>
                <a:t> (GWP = 23000)</a:t>
              </a:r>
              <a:endParaRPr lang="fr-FR" b="1" dirty="0">
                <a:solidFill>
                  <a:srgbClr val="FF0000"/>
                </a:solidFill>
              </a:endParaRPr>
            </a:p>
          </p:txBody>
        </p:sp>
      </p:grpSp>
      <p:sp>
        <p:nvSpPr>
          <p:cNvPr id="9" name="ZoneTexte 8"/>
          <p:cNvSpPr txBox="1"/>
          <p:nvPr/>
        </p:nvSpPr>
        <p:spPr>
          <a:xfrm>
            <a:off x="246993" y="1502979"/>
            <a:ext cx="8650014" cy="3877985"/>
          </a:xfrm>
          <a:prstGeom prst="rect">
            <a:avLst/>
          </a:prstGeom>
          <a:solidFill>
            <a:srgbClr val="FFFFFF"/>
          </a:solidFill>
          <a:ln w="38100">
            <a:solidFill>
              <a:srgbClr val="3484CC"/>
            </a:solidFill>
          </a:ln>
        </p:spPr>
        <p:txBody>
          <a:bodyPr wrap="square" rtlCol="0">
            <a:spAutoFit/>
          </a:bodyPr>
          <a:lstStyle/>
          <a:p>
            <a:r>
              <a:rPr lang="fr-FR" b="1" dirty="0" smtClean="0">
                <a:solidFill>
                  <a:srgbClr val="C00000"/>
                </a:solidFill>
              </a:rPr>
              <a:t>CF</a:t>
            </a:r>
            <a:r>
              <a:rPr lang="fr-FR" b="1" baseline="-25000" dirty="0" smtClean="0">
                <a:solidFill>
                  <a:srgbClr val="C00000"/>
                </a:solidFill>
              </a:rPr>
              <a:t>4 </a:t>
            </a:r>
            <a:r>
              <a:rPr lang="fr-FR" b="1" baseline="-25000" dirty="0" smtClean="0"/>
              <a:t>  </a:t>
            </a:r>
            <a:r>
              <a:rPr lang="fr-FR" baseline="-25000" dirty="0" smtClean="0"/>
              <a:t>   	 </a:t>
            </a:r>
            <a:r>
              <a:rPr lang="fr-FR" dirty="0" err="1" smtClean="0"/>
              <a:t>LHCb</a:t>
            </a:r>
            <a:r>
              <a:rPr lang="fr-FR" dirty="0" smtClean="0"/>
              <a:t> RICH2: </a:t>
            </a:r>
            <a:r>
              <a:rPr lang="fr-FR" b="1" dirty="0" smtClean="0">
                <a:solidFill>
                  <a:srgbClr val="C00000"/>
                </a:solidFill>
              </a:rPr>
              <a:t>GWP =  ¬ </a:t>
            </a:r>
            <a:r>
              <a:rPr lang="fr-FR" b="1" dirty="0" smtClean="0">
                <a:solidFill>
                  <a:srgbClr val="C00000"/>
                </a:solidFill>
              </a:rPr>
              <a:t>4880</a:t>
            </a:r>
            <a:r>
              <a:rPr lang="fr-FR" b="1" baseline="-25000" dirty="0" smtClean="0">
                <a:solidFill>
                  <a:srgbClr val="C00000"/>
                </a:solidFill>
              </a:rPr>
              <a:t>_CO2</a:t>
            </a:r>
            <a:r>
              <a:rPr lang="fr-FR" b="1" dirty="0" smtClean="0">
                <a:solidFill>
                  <a:srgbClr val="C00000"/>
                </a:solidFill>
              </a:rPr>
              <a:t>* [16]</a:t>
            </a:r>
            <a:endParaRPr lang="fr-FR" b="1" dirty="0" smtClean="0">
              <a:solidFill>
                <a:srgbClr val="C00000"/>
              </a:solidFill>
            </a:endParaRPr>
          </a:p>
          <a:p>
            <a:r>
              <a:rPr lang="fr-FR" b="1" dirty="0" smtClean="0">
                <a:solidFill>
                  <a:srgbClr val="C00000"/>
                </a:solidFill>
              </a:rPr>
              <a:t>C</a:t>
            </a:r>
            <a:r>
              <a:rPr lang="fr-FR" b="1" baseline="-25000" dirty="0" smtClean="0">
                <a:solidFill>
                  <a:srgbClr val="C00000"/>
                </a:solidFill>
              </a:rPr>
              <a:t>2</a:t>
            </a:r>
            <a:r>
              <a:rPr lang="fr-FR" b="1" dirty="0" smtClean="0">
                <a:solidFill>
                  <a:srgbClr val="C00000"/>
                </a:solidFill>
              </a:rPr>
              <a:t>F</a:t>
            </a:r>
            <a:r>
              <a:rPr lang="fr-FR" b="1" baseline="-25000" dirty="0" smtClean="0">
                <a:solidFill>
                  <a:srgbClr val="C00000"/>
                </a:solidFill>
              </a:rPr>
              <a:t>6</a:t>
            </a:r>
            <a:r>
              <a:rPr lang="fr-FR" baseline="-25000" dirty="0" smtClean="0"/>
              <a:t>    	 </a:t>
            </a:r>
            <a:r>
              <a:rPr lang="fr-FR" dirty="0" smtClean="0"/>
              <a:t>ATLAS </a:t>
            </a:r>
            <a:r>
              <a:rPr lang="fr-FR" dirty="0" err="1" smtClean="0"/>
              <a:t>evap</a:t>
            </a:r>
            <a:r>
              <a:rPr lang="fr-FR" dirty="0" smtClean="0"/>
              <a:t> </a:t>
            </a:r>
            <a:r>
              <a:rPr lang="fr-FR" dirty="0" err="1" smtClean="0"/>
              <a:t>cooling</a:t>
            </a:r>
            <a:r>
              <a:rPr lang="fr-FR" dirty="0" smtClean="0"/>
              <a:t> (</a:t>
            </a:r>
            <a:r>
              <a:rPr lang="fr-FR" dirty="0" err="1" smtClean="0"/>
              <a:t>potential</a:t>
            </a:r>
            <a:r>
              <a:rPr lang="fr-FR" dirty="0" smtClean="0"/>
              <a:t> use): </a:t>
            </a:r>
            <a:r>
              <a:rPr lang="fr-FR" b="1" dirty="0" smtClean="0">
                <a:solidFill>
                  <a:srgbClr val="C00000"/>
                </a:solidFill>
              </a:rPr>
              <a:t>GWP = ¬ 11000</a:t>
            </a:r>
            <a:r>
              <a:rPr lang="fr-FR" b="1" baseline="-25000" dirty="0">
                <a:solidFill>
                  <a:srgbClr val="C00000"/>
                </a:solidFill>
              </a:rPr>
              <a:t>_CO2</a:t>
            </a:r>
            <a:r>
              <a:rPr lang="fr-FR" b="1" dirty="0" smtClean="0">
                <a:solidFill>
                  <a:srgbClr val="C00000"/>
                </a:solidFill>
              </a:rPr>
              <a:t>*</a:t>
            </a:r>
            <a:endParaRPr lang="fr-FR" b="1" baseline="-25000" dirty="0" smtClean="0">
              <a:solidFill>
                <a:srgbClr val="C00000"/>
              </a:solidFill>
            </a:endParaRPr>
          </a:p>
          <a:p>
            <a:r>
              <a:rPr lang="fr-FR" b="1" dirty="0" smtClean="0">
                <a:solidFill>
                  <a:srgbClr val="C00000"/>
                </a:solidFill>
              </a:rPr>
              <a:t>C</a:t>
            </a:r>
            <a:r>
              <a:rPr lang="fr-FR" b="1" baseline="-25000" dirty="0" smtClean="0">
                <a:solidFill>
                  <a:srgbClr val="C00000"/>
                </a:solidFill>
              </a:rPr>
              <a:t>3</a:t>
            </a:r>
            <a:r>
              <a:rPr lang="fr-FR" b="1" dirty="0" smtClean="0">
                <a:solidFill>
                  <a:srgbClr val="C00000"/>
                </a:solidFill>
              </a:rPr>
              <a:t>F</a:t>
            </a:r>
            <a:r>
              <a:rPr lang="fr-FR" b="1" baseline="-25000" dirty="0" smtClean="0">
                <a:solidFill>
                  <a:srgbClr val="C00000"/>
                </a:solidFill>
              </a:rPr>
              <a:t>8 	 </a:t>
            </a:r>
            <a:r>
              <a:rPr lang="fr-FR" b="1" dirty="0" smtClean="0">
                <a:solidFill>
                  <a:schemeClr val="accent5">
                    <a:lumMod val="75000"/>
                  </a:schemeClr>
                </a:solidFill>
              </a:rPr>
              <a:t>F2 </a:t>
            </a:r>
            <a:r>
              <a:rPr lang="fr-FR" b="1" dirty="0" err="1" smtClean="0">
                <a:solidFill>
                  <a:schemeClr val="accent5">
                    <a:lumMod val="75000"/>
                  </a:schemeClr>
                </a:solidFill>
              </a:rPr>
              <a:t>Chemicals</a:t>
            </a:r>
            <a:r>
              <a:rPr lang="fr-FR" b="1" dirty="0" smtClean="0">
                <a:solidFill>
                  <a:schemeClr val="accent5">
                    <a:lumMod val="75000"/>
                  </a:schemeClr>
                </a:solidFill>
              </a:rPr>
              <a:t> </a:t>
            </a:r>
            <a:r>
              <a:rPr lang="fr-FR" dirty="0" smtClean="0"/>
              <a:t>, Astor, ATLAS </a:t>
            </a:r>
            <a:r>
              <a:rPr lang="fr-FR" dirty="0" err="1" smtClean="0"/>
              <a:t>evap</a:t>
            </a:r>
            <a:r>
              <a:rPr lang="fr-FR" dirty="0" smtClean="0"/>
              <a:t> </a:t>
            </a:r>
            <a:r>
              <a:rPr lang="fr-FR" dirty="0" err="1" smtClean="0"/>
              <a:t>cooling</a:t>
            </a:r>
            <a:r>
              <a:rPr lang="fr-FR" dirty="0" smtClean="0"/>
              <a:t>: </a:t>
            </a:r>
            <a:r>
              <a:rPr lang="fr-FR" b="1" dirty="0">
                <a:solidFill>
                  <a:srgbClr val="C00000"/>
                </a:solidFill>
              </a:rPr>
              <a:t>GWP =</a:t>
            </a:r>
            <a:r>
              <a:rPr lang="fr-FR" b="1" dirty="0" smtClean="0">
                <a:solidFill>
                  <a:srgbClr val="C00000"/>
                </a:solidFill>
              </a:rPr>
              <a:t>  </a:t>
            </a:r>
            <a:r>
              <a:rPr lang="fr-FR" b="1" dirty="0">
                <a:solidFill>
                  <a:srgbClr val="C00000"/>
                </a:solidFill>
              </a:rPr>
              <a:t>¬ </a:t>
            </a:r>
            <a:r>
              <a:rPr lang="fr-FR" b="1" dirty="0" smtClean="0">
                <a:solidFill>
                  <a:srgbClr val="C00000"/>
                </a:solidFill>
              </a:rPr>
              <a:t>8900</a:t>
            </a:r>
            <a:r>
              <a:rPr lang="fr-FR" b="1" baseline="-25000" dirty="0" smtClean="0">
                <a:solidFill>
                  <a:srgbClr val="C00000"/>
                </a:solidFill>
              </a:rPr>
              <a:t>_CO2</a:t>
            </a:r>
            <a:r>
              <a:rPr lang="fr-FR" b="1" dirty="0" smtClean="0">
                <a:solidFill>
                  <a:srgbClr val="C00000"/>
                </a:solidFill>
              </a:rPr>
              <a:t>*</a:t>
            </a:r>
            <a:endParaRPr lang="fr-FR" b="1" baseline="-25000" dirty="0" smtClean="0">
              <a:solidFill>
                <a:srgbClr val="C00000"/>
              </a:solidFill>
            </a:endParaRPr>
          </a:p>
          <a:p>
            <a:r>
              <a:rPr lang="fr-FR" b="1" dirty="0" smtClean="0">
                <a:solidFill>
                  <a:srgbClr val="C00000"/>
                </a:solidFill>
              </a:rPr>
              <a:t>C</a:t>
            </a:r>
            <a:r>
              <a:rPr lang="fr-FR" b="1" baseline="-25000" dirty="0" smtClean="0">
                <a:solidFill>
                  <a:srgbClr val="C00000"/>
                </a:solidFill>
              </a:rPr>
              <a:t>4</a:t>
            </a:r>
            <a:r>
              <a:rPr lang="fr-FR" b="1" dirty="0" smtClean="0">
                <a:solidFill>
                  <a:srgbClr val="C00000"/>
                </a:solidFill>
              </a:rPr>
              <a:t>F</a:t>
            </a:r>
            <a:r>
              <a:rPr lang="fr-FR" b="1" baseline="-25000" dirty="0" smtClean="0">
                <a:solidFill>
                  <a:srgbClr val="C00000"/>
                </a:solidFill>
              </a:rPr>
              <a:t>10</a:t>
            </a:r>
            <a:r>
              <a:rPr lang="fr-FR" b="1" baseline="-25000" dirty="0" smtClean="0"/>
              <a:t> </a:t>
            </a:r>
            <a:r>
              <a:rPr lang="fr-FR" baseline="-25000" dirty="0" smtClean="0"/>
              <a:t>  	 </a:t>
            </a:r>
            <a:r>
              <a:rPr lang="fr-FR" dirty="0" err="1" smtClean="0"/>
              <a:t>LHCb</a:t>
            </a:r>
            <a:r>
              <a:rPr lang="fr-FR" dirty="0" smtClean="0"/>
              <a:t> RICH1, COMPASS RICH: </a:t>
            </a:r>
            <a:r>
              <a:rPr lang="fr-FR" b="1" dirty="0">
                <a:solidFill>
                  <a:srgbClr val="C00000"/>
                </a:solidFill>
              </a:rPr>
              <a:t>GWP =</a:t>
            </a:r>
            <a:r>
              <a:rPr lang="fr-FR" b="1" dirty="0" smtClean="0">
                <a:solidFill>
                  <a:srgbClr val="C00000"/>
                </a:solidFill>
              </a:rPr>
              <a:t>  ¬ 8500</a:t>
            </a:r>
            <a:r>
              <a:rPr lang="fr-FR" b="1" baseline="-25000" dirty="0">
                <a:solidFill>
                  <a:srgbClr val="C00000"/>
                </a:solidFill>
              </a:rPr>
              <a:t>_CO2</a:t>
            </a:r>
            <a:r>
              <a:rPr lang="fr-FR" b="1" dirty="0" smtClean="0">
                <a:solidFill>
                  <a:srgbClr val="C00000"/>
                </a:solidFill>
              </a:rPr>
              <a:t>*</a:t>
            </a:r>
          </a:p>
          <a:p>
            <a:r>
              <a:rPr lang="fr-FR" b="1" dirty="0" smtClean="0">
                <a:solidFill>
                  <a:srgbClr val="C00000"/>
                </a:solidFill>
              </a:rPr>
              <a:t>C</a:t>
            </a:r>
            <a:r>
              <a:rPr lang="fr-FR" b="1" baseline="-25000" dirty="0" smtClean="0">
                <a:solidFill>
                  <a:srgbClr val="C00000"/>
                </a:solidFill>
              </a:rPr>
              <a:t>5</a:t>
            </a:r>
            <a:r>
              <a:rPr lang="fr-FR" b="1" dirty="0" smtClean="0">
                <a:solidFill>
                  <a:srgbClr val="C00000"/>
                </a:solidFill>
              </a:rPr>
              <a:t>F</a:t>
            </a:r>
            <a:r>
              <a:rPr lang="fr-FR" b="1" baseline="-25000" dirty="0" smtClean="0">
                <a:solidFill>
                  <a:srgbClr val="C00000"/>
                </a:solidFill>
              </a:rPr>
              <a:t>12</a:t>
            </a:r>
            <a:r>
              <a:rPr lang="fr-FR" baseline="-25000" dirty="0" smtClean="0"/>
              <a:t>   	 </a:t>
            </a:r>
            <a:r>
              <a:rPr lang="fr-FR" dirty="0" smtClean="0"/>
              <a:t>PP50:   </a:t>
            </a:r>
            <a:r>
              <a:rPr lang="fr-FR" b="1" dirty="0" smtClean="0">
                <a:solidFill>
                  <a:srgbClr val="C00000"/>
                </a:solidFill>
              </a:rPr>
              <a:t>GWP </a:t>
            </a:r>
            <a:r>
              <a:rPr lang="fr-FR" b="1" dirty="0">
                <a:solidFill>
                  <a:srgbClr val="C00000"/>
                </a:solidFill>
              </a:rPr>
              <a:t>= ¬ </a:t>
            </a:r>
            <a:r>
              <a:rPr lang="fr-FR" b="1" dirty="0" smtClean="0">
                <a:solidFill>
                  <a:srgbClr val="C00000"/>
                </a:solidFill>
              </a:rPr>
              <a:t>8500</a:t>
            </a:r>
            <a:r>
              <a:rPr lang="fr-FR" b="1" baseline="-25000" dirty="0">
                <a:solidFill>
                  <a:srgbClr val="C00000"/>
                </a:solidFill>
              </a:rPr>
              <a:t>_CO2</a:t>
            </a:r>
            <a:r>
              <a:rPr lang="fr-FR" b="1" dirty="0" smtClean="0">
                <a:solidFill>
                  <a:srgbClr val="C00000"/>
                </a:solidFill>
              </a:rPr>
              <a:t>*</a:t>
            </a:r>
            <a:endParaRPr lang="fr-FR" b="1" baseline="-25000" dirty="0" smtClean="0">
              <a:solidFill>
                <a:srgbClr val="C00000"/>
              </a:solidFill>
            </a:endParaRPr>
          </a:p>
          <a:p>
            <a:r>
              <a:rPr lang="fr-FR" b="1" dirty="0" smtClean="0">
                <a:solidFill>
                  <a:srgbClr val="C00000"/>
                </a:solidFill>
              </a:rPr>
              <a:t>C</a:t>
            </a:r>
            <a:r>
              <a:rPr lang="fr-FR" b="1" baseline="-25000" dirty="0" smtClean="0">
                <a:solidFill>
                  <a:srgbClr val="C00000"/>
                </a:solidFill>
              </a:rPr>
              <a:t>6</a:t>
            </a:r>
            <a:r>
              <a:rPr lang="fr-FR" b="1" dirty="0" smtClean="0">
                <a:solidFill>
                  <a:srgbClr val="C00000"/>
                </a:solidFill>
              </a:rPr>
              <a:t>F</a:t>
            </a:r>
            <a:r>
              <a:rPr lang="fr-FR" b="1" baseline="-25000" dirty="0" smtClean="0">
                <a:solidFill>
                  <a:srgbClr val="C00000"/>
                </a:solidFill>
              </a:rPr>
              <a:t>14</a:t>
            </a:r>
            <a:r>
              <a:rPr lang="fr-FR" dirty="0" smtClean="0"/>
              <a:t>   	 PP1, </a:t>
            </a:r>
            <a:r>
              <a:rPr lang="fr-FR" b="1" dirty="0" smtClean="0">
                <a:solidFill>
                  <a:schemeClr val="accent5">
                    <a:lumMod val="75000"/>
                  </a:schemeClr>
                </a:solidFill>
              </a:rPr>
              <a:t>F2 </a:t>
            </a:r>
            <a:r>
              <a:rPr lang="fr-FR" b="1" dirty="0" err="1" smtClean="0">
                <a:solidFill>
                  <a:schemeClr val="accent5">
                    <a:lumMod val="75000"/>
                  </a:schemeClr>
                </a:solidFill>
              </a:rPr>
              <a:t>Chemicals</a:t>
            </a:r>
            <a:r>
              <a:rPr lang="fr-FR" dirty="0" smtClean="0"/>
              <a:t>:  </a:t>
            </a:r>
            <a:r>
              <a:rPr lang="fr-FR" dirty="0" err="1" smtClean="0"/>
              <a:t>Liquid</a:t>
            </a:r>
            <a:r>
              <a:rPr lang="fr-FR" dirty="0" smtClean="0"/>
              <a:t> </a:t>
            </a:r>
            <a:r>
              <a:rPr lang="fr-FR" dirty="0" err="1" smtClean="0"/>
              <a:t>cooling</a:t>
            </a:r>
            <a:r>
              <a:rPr lang="fr-FR" dirty="0" smtClean="0"/>
              <a:t>, </a:t>
            </a:r>
            <a:r>
              <a:rPr lang="fr-FR" dirty="0" err="1" smtClean="0"/>
              <a:t>many</a:t>
            </a:r>
            <a:r>
              <a:rPr lang="fr-FR" dirty="0" smtClean="0"/>
              <a:t> </a:t>
            </a:r>
            <a:r>
              <a:rPr lang="fr-FR" dirty="0" err="1" smtClean="0"/>
              <a:t>expts</a:t>
            </a:r>
            <a:r>
              <a:rPr lang="fr-FR" dirty="0" smtClean="0"/>
              <a:t>:  </a:t>
            </a:r>
            <a:r>
              <a:rPr lang="fr-FR" b="1" dirty="0" smtClean="0">
                <a:solidFill>
                  <a:srgbClr val="C00000"/>
                </a:solidFill>
              </a:rPr>
              <a:t>GWP = ¬ 8000</a:t>
            </a:r>
            <a:r>
              <a:rPr lang="fr-FR" b="1" baseline="-25000" dirty="0">
                <a:solidFill>
                  <a:srgbClr val="C00000"/>
                </a:solidFill>
              </a:rPr>
              <a:t>_CO2</a:t>
            </a:r>
            <a:r>
              <a:rPr lang="fr-FR" b="1" dirty="0" smtClean="0">
                <a:solidFill>
                  <a:srgbClr val="C00000"/>
                </a:solidFill>
              </a:rPr>
              <a:t>*</a:t>
            </a:r>
          </a:p>
          <a:p>
            <a:endParaRPr lang="fr-FR" b="1" dirty="0">
              <a:solidFill>
                <a:srgbClr val="C00000"/>
              </a:solidFill>
            </a:endParaRPr>
          </a:p>
          <a:p>
            <a:r>
              <a:rPr lang="fr-FR" b="1" dirty="0" smtClean="0">
                <a:solidFill>
                  <a:srgbClr val="C00000"/>
                </a:solidFill>
              </a:rPr>
              <a:t>For </a:t>
            </a:r>
            <a:r>
              <a:rPr lang="fr-FR" b="1" dirty="0" err="1" smtClean="0">
                <a:solidFill>
                  <a:srgbClr val="C00000"/>
                </a:solidFill>
              </a:rPr>
              <a:t>some</a:t>
            </a:r>
            <a:r>
              <a:rPr lang="fr-FR" b="1" dirty="0" smtClean="0">
                <a:solidFill>
                  <a:srgbClr val="C00000"/>
                </a:solidFill>
              </a:rPr>
              <a:t> perspective: SF6 </a:t>
            </a:r>
            <a:r>
              <a:rPr lang="fr-FR" b="1" dirty="0">
                <a:solidFill>
                  <a:srgbClr val="C00000"/>
                </a:solidFill>
              </a:rPr>
              <a:t>GWP =  ¬ </a:t>
            </a:r>
            <a:r>
              <a:rPr lang="fr-FR" b="1" dirty="0" smtClean="0">
                <a:solidFill>
                  <a:srgbClr val="C00000"/>
                </a:solidFill>
              </a:rPr>
              <a:t>23000</a:t>
            </a:r>
            <a:r>
              <a:rPr lang="fr-FR" b="1" baseline="-25000" dirty="0" smtClean="0">
                <a:solidFill>
                  <a:srgbClr val="C00000"/>
                </a:solidFill>
              </a:rPr>
              <a:t>_CO2</a:t>
            </a:r>
            <a:r>
              <a:rPr lang="fr-FR" b="1" dirty="0" smtClean="0">
                <a:solidFill>
                  <a:srgbClr val="C00000"/>
                </a:solidFill>
              </a:rPr>
              <a:t>*</a:t>
            </a:r>
          </a:p>
          <a:p>
            <a:endParaRPr lang="fr-FR" dirty="0"/>
          </a:p>
          <a:p>
            <a:pPr marL="285750" indent="-285750">
              <a:buFont typeface="Arial" panose="020B0604020202020204" pitchFamily="34" charset="0"/>
              <a:buChar char="•"/>
            </a:pPr>
            <a:r>
              <a:rPr lang="fr-FR" dirty="0" err="1" smtClean="0"/>
              <a:t>See</a:t>
            </a:r>
            <a:r>
              <a:rPr lang="fr-FR" dirty="0" smtClean="0"/>
              <a:t> </a:t>
            </a:r>
            <a:r>
              <a:rPr lang="fr-FR" dirty="0" err="1" smtClean="0"/>
              <a:t>references</a:t>
            </a:r>
            <a:r>
              <a:rPr lang="fr-FR" dirty="0" smtClean="0"/>
              <a:t>: 100 </a:t>
            </a:r>
            <a:r>
              <a:rPr lang="fr-FR" dirty="0" err="1" smtClean="0"/>
              <a:t>yr</a:t>
            </a:r>
            <a:r>
              <a:rPr lang="fr-FR" dirty="0" smtClean="0"/>
              <a:t>  (</a:t>
            </a:r>
            <a:r>
              <a:rPr lang="fr-FR" dirty="0" err="1" smtClean="0"/>
              <a:t>average</a:t>
            </a:r>
            <a:r>
              <a:rPr lang="fr-FR" dirty="0" smtClean="0"/>
              <a:t> of 2</a:t>
            </a:r>
            <a:r>
              <a:rPr lang="fr-FR" baseline="30000" dirty="0" smtClean="0"/>
              <a:t>nd</a:t>
            </a:r>
            <a:r>
              <a:rPr lang="fr-FR" dirty="0" smtClean="0"/>
              <a:t>, 4</a:t>
            </a:r>
            <a:r>
              <a:rPr lang="fr-FR" baseline="30000" dirty="0" smtClean="0"/>
              <a:t>th</a:t>
            </a:r>
            <a:r>
              <a:rPr lang="fr-FR" dirty="0"/>
              <a:t> </a:t>
            </a:r>
            <a:r>
              <a:rPr lang="fr-FR" dirty="0" smtClean="0"/>
              <a:t>&amp; 5</a:t>
            </a:r>
            <a:r>
              <a:rPr lang="fr-FR" baseline="30000" dirty="0" smtClean="0"/>
              <a:t>th</a:t>
            </a:r>
            <a:r>
              <a:rPr lang="fr-FR" dirty="0" smtClean="0"/>
              <a:t> </a:t>
            </a:r>
            <a:r>
              <a:rPr lang="fr-FR" dirty="0" err="1" smtClean="0"/>
              <a:t>assessment</a:t>
            </a:r>
            <a:r>
              <a:rPr lang="fr-FR" dirty="0" smtClean="0"/>
              <a:t> reports; AR2,4,5)</a:t>
            </a:r>
          </a:p>
          <a:p>
            <a:endParaRPr lang="fr-FR" dirty="0" smtClean="0"/>
          </a:p>
          <a:p>
            <a:pPr marL="285750" indent="-285750">
              <a:buFont typeface="Arial" panose="020B0604020202020204" pitchFamily="34" charset="0"/>
              <a:buChar char="•"/>
            </a:pPr>
            <a:r>
              <a:rPr lang="fr-FR" dirty="0">
                <a:solidFill>
                  <a:schemeClr val="accent5">
                    <a:lumMod val="75000"/>
                  </a:schemeClr>
                </a:solidFill>
              </a:rPr>
              <a:t>https://</a:t>
            </a:r>
            <a:r>
              <a:rPr lang="fr-FR" dirty="0" smtClean="0">
                <a:solidFill>
                  <a:schemeClr val="accent5">
                    <a:lumMod val="75000"/>
                  </a:schemeClr>
                </a:solidFill>
              </a:rPr>
              <a:t>www.ghgprotocol.org/sites/default/files/ghgp/Global-Warming-Potential-Values%20%28Feb%2016%202016%29_1.pdf</a:t>
            </a:r>
            <a:endParaRPr lang="fr-FR" baseline="-25000" dirty="0"/>
          </a:p>
          <a:p>
            <a:endParaRPr lang="fr-FR" baseline="-25000" dirty="0"/>
          </a:p>
        </p:txBody>
      </p:sp>
      <p:grpSp>
        <p:nvGrpSpPr>
          <p:cNvPr id="4" name="Groupe 3"/>
          <p:cNvGrpSpPr/>
          <p:nvPr/>
        </p:nvGrpSpPr>
        <p:grpSpPr>
          <a:xfrm>
            <a:off x="9506737" y="4906458"/>
            <a:ext cx="2850930" cy="874232"/>
            <a:chOff x="5730979" y="5552789"/>
            <a:chExt cx="2850930" cy="874232"/>
          </a:xfrm>
        </p:grpSpPr>
        <p:pic>
          <p:nvPicPr>
            <p:cNvPr id="2" name="Imag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30979" y="5552789"/>
              <a:ext cx="1395035" cy="847678"/>
            </a:xfrm>
            <a:prstGeom prst="rect">
              <a:avLst/>
            </a:prstGeom>
          </p:spPr>
        </p:pic>
        <p:sp>
          <p:nvSpPr>
            <p:cNvPr id="3" name="ZoneTexte 2"/>
            <p:cNvSpPr txBox="1"/>
            <p:nvPr/>
          </p:nvSpPr>
          <p:spPr>
            <a:xfrm>
              <a:off x="7409793" y="5780690"/>
              <a:ext cx="1172116" cy="646331"/>
            </a:xfrm>
            <a:prstGeom prst="rect">
              <a:avLst/>
            </a:prstGeom>
            <a:noFill/>
          </p:spPr>
          <p:txBody>
            <a:bodyPr wrap="none" rtlCol="0">
              <a:spAutoFit/>
            </a:bodyPr>
            <a:lstStyle/>
            <a:p>
              <a:r>
                <a:rPr lang="fr-FR" dirty="0" smtClean="0"/>
                <a:t>R1234ze </a:t>
              </a:r>
            </a:p>
            <a:p>
              <a:r>
                <a:rPr lang="fr-FR" dirty="0" smtClean="0"/>
                <a:t>GWP=7</a:t>
              </a:r>
              <a:endParaRPr lang="fr-FR" dirty="0"/>
            </a:p>
          </p:txBody>
        </p:sp>
      </p:grpSp>
      <p:sp>
        <p:nvSpPr>
          <p:cNvPr id="16" name="CustomShape 4"/>
          <p:cNvSpPr/>
          <p:nvPr/>
        </p:nvSpPr>
        <p:spPr>
          <a:xfrm>
            <a:off x="6458040" y="6356520"/>
            <a:ext cx="2056680" cy="3643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pPr>
            <a:fld id="{7D01061F-E3C1-4B78-A297-D1E8F51D5FFF}" type="slidenum">
              <a:rPr lang="en-GB" sz="1200" b="0" strike="noStrike" spc="-1">
                <a:solidFill>
                  <a:srgbClr val="8B8B8B"/>
                </a:solidFill>
                <a:latin typeface="Calibri"/>
                <a:ea typeface="DejaVu Sans"/>
              </a:rPr>
              <a:t>5</a:t>
            </a:fld>
            <a:endParaRPr lang="en-GB" sz="1200" b="0" strike="noStrike" spc="-1">
              <a:latin typeface="Arial"/>
            </a:endParaRPr>
          </a:p>
        </p:txBody>
      </p:sp>
      <p:sp>
        <p:nvSpPr>
          <p:cNvPr id="5" name="Espace réservé du pied de page 4"/>
          <p:cNvSpPr>
            <a:spLocks noGrp="1"/>
          </p:cNvSpPr>
          <p:nvPr>
            <p:ph type="ftr" idx="11"/>
          </p:nvPr>
        </p:nvSpPr>
        <p:spPr/>
        <p:txBody>
          <a:bodyPr/>
          <a:lstStyle/>
          <a:p>
            <a:endParaRPr lang="en-GB" sz="2400" b="0" strike="noStrike" spc="-1">
              <a:latin typeface="Times New Roman"/>
            </a:endParaRPr>
          </a:p>
        </p:txBody>
      </p:sp>
      <p:sp>
        <p:nvSpPr>
          <p:cNvPr id="13" name="Espace réservé du numéro de diapositive 12"/>
          <p:cNvSpPr>
            <a:spLocks noGrp="1"/>
          </p:cNvSpPr>
          <p:nvPr>
            <p:ph type="sldNum" idx="12"/>
          </p:nvPr>
        </p:nvSpPr>
        <p:spPr/>
        <p:txBody>
          <a:bodyPr/>
          <a:lstStyle/>
          <a:p>
            <a:pPr>
              <a:lnSpc>
                <a:spcPct val="100000"/>
              </a:lnSpc>
            </a:pPr>
            <a:fld id="{444B57E9-381B-49B4-AF00-88136E0A515C}" type="slidenum">
              <a:rPr lang="en-GB" sz="1800" b="0" strike="noStrike" spc="-1" smtClean="0">
                <a:solidFill>
                  <a:srgbClr val="000000"/>
                </a:solidFill>
                <a:latin typeface="Arial"/>
                <a:ea typeface="DejaVu Sans"/>
              </a:rPr>
              <a:t>5</a:t>
            </a:fld>
            <a:endParaRPr lang="en-GB" sz="1800" b="0" strike="noStrike" spc="-1">
              <a:latin typeface="Times New Roman"/>
            </a:endParaRPr>
          </a:p>
        </p:txBody>
      </p:sp>
      <p:sp>
        <p:nvSpPr>
          <p:cNvPr id="18" name="CustomShape 2"/>
          <p:cNvSpPr/>
          <p:nvPr/>
        </p:nvSpPr>
        <p:spPr>
          <a:xfrm>
            <a:off x="941492" y="6520900"/>
            <a:ext cx="7428822" cy="337100"/>
          </a:xfrm>
          <a:prstGeom prst="rect">
            <a:avLst/>
          </a:prstGeom>
          <a:noFill/>
          <a:ln>
            <a:noFill/>
          </a:ln>
        </p:spPr>
        <p:style>
          <a:lnRef idx="0">
            <a:scrgbClr r="0" g="0" b="0"/>
          </a:lnRef>
          <a:fillRef idx="0">
            <a:scrgbClr r="0" g="0" b="0"/>
          </a:fillRef>
          <a:effectRef idx="0">
            <a:scrgbClr r="0" g="0" b="0"/>
          </a:effectRef>
          <a:fontRef idx="minor"/>
        </p:style>
        <p:txBody>
          <a:bodyPr wrap="square" lIns="90000" tIns="45000" rIns="90000" bIns="45000">
            <a:spAutoFit/>
          </a:bodyPr>
          <a:lstStyle/>
          <a:p>
            <a:pPr algn="ctr"/>
            <a:r>
              <a:rPr lang="en-US" sz="1600" b="1" dirty="0" smtClean="0"/>
              <a:t>G. Hallewell ECFA</a:t>
            </a:r>
            <a:r>
              <a:rPr lang="en-US" sz="1600" b="1" dirty="0"/>
              <a:t> </a:t>
            </a:r>
            <a:r>
              <a:rPr lang="en-US" sz="1600" b="1" dirty="0" smtClean="0"/>
              <a:t>TF-4 Meeting May16-17</a:t>
            </a:r>
            <a:r>
              <a:rPr lang="en-US" sz="1600" b="1" baseline="30000" dirty="0" smtClean="0"/>
              <a:t>th</a:t>
            </a:r>
            <a:r>
              <a:rPr lang="en-US" sz="1600" b="1" dirty="0" smtClean="0"/>
              <a:t> 2023</a:t>
            </a:r>
            <a:endParaRPr lang="en-US" sz="1600" b="1" dirty="0"/>
          </a:p>
        </p:txBody>
      </p:sp>
      <p:sp>
        <p:nvSpPr>
          <p:cNvPr id="19" name="Rectangle 18"/>
          <p:cNvSpPr/>
          <p:nvPr/>
        </p:nvSpPr>
        <p:spPr>
          <a:xfrm>
            <a:off x="268648" y="-7412"/>
            <a:ext cx="8608774" cy="369332"/>
          </a:xfrm>
          <a:prstGeom prst="rect">
            <a:avLst/>
          </a:prstGeom>
        </p:spPr>
        <p:txBody>
          <a:bodyPr wrap="square">
            <a:spAutoFit/>
          </a:bodyPr>
          <a:lstStyle/>
          <a:p>
            <a:r>
              <a:rPr lang="en-GB" b="1" spc="-1" dirty="0" smtClean="0">
                <a:latin typeface="Calibri"/>
                <a:hlinkClick r:id="rId4"/>
              </a:rPr>
              <a:t>https</a:t>
            </a:r>
            <a:r>
              <a:rPr lang="en-GB" b="1" spc="-1" dirty="0">
                <a:latin typeface="Calibri"/>
                <a:hlinkClick r:id="rId4"/>
              </a:rPr>
              <a:t>://</a:t>
            </a:r>
            <a:r>
              <a:rPr lang="en-GB" b="1" spc="-1" dirty="0">
                <a:solidFill>
                  <a:schemeClr val="accent5">
                    <a:lumMod val="75000"/>
                  </a:schemeClr>
                </a:solidFill>
                <a:latin typeface="Calibri"/>
                <a:hlinkClick r:id="rId4"/>
              </a:rPr>
              <a:t>e-publishing.cern.ch/index.php/CERN_Environment_Report/issue/view/102</a:t>
            </a:r>
            <a:r>
              <a:rPr lang="en-GB" b="1" spc="-1" dirty="0">
                <a:solidFill>
                  <a:schemeClr val="accent5">
                    <a:lumMod val="75000"/>
                  </a:schemeClr>
                </a:solidFill>
                <a:latin typeface="Calibri"/>
              </a:rPr>
              <a:t>; </a:t>
            </a:r>
            <a:endParaRPr lang="fr-FR" dirty="0">
              <a:solidFill>
                <a:schemeClr val="accent5">
                  <a:lumMod val="75000"/>
                </a:schemeClr>
              </a:solidFill>
            </a:endParaRPr>
          </a:p>
        </p:txBody>
      </p:sp>
    </p:spTree>
    <p:extLst>
      <p:ext uri="{BB962C8B-B14F-4D97-AF65-F5344CB8AC3E}">
        <p14:creationId xmlns:p14="http://schemas.microsoft.com/office/powerpoint/2010/main" val="42064895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6" presetClass="exit" presetSubtype="26" fill="hold" grpId="0" nodeType="clickEffect">
                                  <p:stCondLst>
                                    <p:cond delay="0"/>
                                  </p:stCondLst>
                                  <p:childTnLst>
                                    <p:animEffect transition="out" filter="barn(inHorizontal)">
                                      <p:cBhvr>
                                        <p:cTn id="10" dur="500"/>
                                        <p:tgtEl>
                                          <p:spTgt spid="9"/>
                                        </p:tgtEl>
                                      </p:cBhvr>
                                    </p:animEffect>
                                    <p:set>
                                      <p:cBhvr>
                                        <p:cTn id="11" dur="1" fill="hold">
                                          <p:stCondLst>
                                            <p:cond delay="499"/>
                                          </p:stCondLst>
                                        </p:cTn>
                                        <p:tgtEl>
                                          <p:spTgt spid="9"/>
                                        </p:tgtEl>
                                        <p:attrNameLst>
                                          <p:attrName>style.visibility</p:attrName>
                                        </p:attrNameLst>
                                      </p:cBhvr>
                                      <p:to>
                                        <p:strVal val="hidden"/>
                                      </p:to>
                                    </p:set>
                                  </p:childTnLst>
                                </p:cTn>
                              </p:par>
                            </p:childTnLst>
                          </p:cTn>
                        </p:par>
                      </p:childTnLst>
                    </p:cTn>
                  </p:par>
                  <p:par>
                    <p:cTn id="12" fill="hold">
                      <p:stCondLst>
                        <p:cond delay="indefinite"/>
                      </p:stCondLst>
                      <p:childTnLst>
                        <p:par>
                          <p:cTn id="13" fill="hold">
                            <p:stCondLst>
                              <p:cond delay="0"/>
                            </p:stCondLst>
                            <p:childTnLst>
                              <p:par>
                                <p:cTn id="14" presetID="2" presetClass="entr" presetSubtype="8" fill="hold" nodeType="clickEffect">
                                  <p:stCondLst>
                                    <p:cond delay="0"/>
                                  </p:stCondLst>
                                  <p:childTnLst>
                                    <p:set>
                                      <p:cBhvr>
                                        <p:cTn id="15" dur="1" fill="hold">
                                          <p:stCondLst>
                                            <p:cond delay="0"/>
                                          </p:stCondLst>
                                        </p:cTn>
                                        <p:tgtEl>
                                          <p:spTgt spid="12"/>
                                        </p:tgtEl>
                                        <p:attrNameLst>
                                          <p:attrName>style.visibility</p:attrName>
                                        </p:attrNameLst>
                                      </p:cBhvr>
                                      <p:to>
                                        <p:strVal val="visible"/>
                                      </p:to>
                                    </p:set>
                                    <p:anim calcmode="lin" valueType="num">
                                      <p:cBhvr additive="base">
                                        <p:cTn id="16" dur="500" fill="hold"/>
                                        <p:tgtEl>
                                          <p:spTgt spid="12"/>
                                        </p:tgtEl>
                                        <p:attrNameLst>
                                          <p:attrName>ppt_x</p:attrName>
                                        </p:attrNameLst>
                                      </p:cBhvr>
                                      <p:tavLst>
                                        <p:tav tm="0">
                                          <p:val>
                                            <p:strVal val="0-#ppt_w/2"/>
                                          </p:val>
                                        </p:tav>
                                        <p:tav tm="100000">
                                          <p:val>
                                            <p:strVal val="#ppt_x"/>
                                          </p:val>
                                        </p:tav>
                                      </p:tavLst>
                                    </p:anim>
                                    <p:anim calcmode="lin" valueType="num">
                                      <p:cBhvr additive="base">
                                        <p:cTn id="17" dur="500" fill="hold"/>
                                        <p:tgtEl>
                                          <p:spTgt spid="12"/>
                                        </p:tgtEl>
                                        <p:attrNameLst>
                                          <p:attrName>ppt_y</p:attrName>
                                        </p:attrNameLst>
                                      </p:cBhvr>
                                      <p:tavLst>
                                        <p:tav tm="0">
                                          <p:val>
                                            <p:strVal val="#ppt_y"/>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2" presetClass="entr" presetSubtype="2" fill="hold" nodeType="clickEffect">
                                  <p:stCondLst>
                                    <p:cond delay="0"/>
                                  </p:stCondLst>
                                  <p:childTnLst>
                                    <p:set>
                                      <p:cBhvr>
                                        <p:cTn id="21" dur="1" fill="hold">
                                          <p:stCondLst>
                                            <p:cond delay="0"/>
                                          </p:stCondLst>
                                        </p:cTn>
                                        <p:tgtEl>
                                          <p:spTgt spid="4"/>
                                        </p:tgtEl>
                                        <p:attrNameLst>
                                          <p:attrName>style.visibility</p:attrName>
                                        </p:attrNameLst>
                                      </p:cBhvr>
                                      <p:to>
                                        <p:strVal val="visible"/>
                                      </p:to>
                                    </p:set>
                                    <p:anim calcmode="lin" valueType="num">
                                      <p:cBhvr additive="base">
                                        <p:cTn id="22" dur="500" fill="hold"/>
                                        <p:tgtEl>
                                          <p:spTgt spid="4"/>
                                        </p:tgtEl>
                                        <p:attrNameLst>
                                          <p:attrName>ppt_x</p:attrName>
                                        </p:attrNameLst>
                                      </p:cBhvr>
                                      <p:tavLst>
                                        <p:tav tm="0">
                                          <p:val>
                                            <p:strVal val="1+#ppt_w/2"/>
                                          </p:val>
                                        </p:tav>
                                        <p:tav tm="100000">
                                          <p:val>
                                            <p:strVal val="#ppt_x"/>
                                          </p:val>
                                        </p:tav>
                                      </p:tavLst>
                                    </p:anim>
                                    <p:anim calcmode="lin" valueType="num">
                                      <p:cBhvr additive="base">
                                        <p:cTn id="23" dur="50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nimBg="1"/>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59757" y="78524"/>
            <a:ext cx="8437110" cy="928633"/>
          </a:xfrm>
          <a:ln w="31750">
            <a:solidFill>
              <a:srgbClr val="C00000"/>
            </a:solidFill>
          </a:ln>
        </p:spPr>
        <p:txBody>
          <a:bodyPr/>
          <a:lstStyle/>
          <a:p>
            <a:pPr algn="ctr"/>
            <a:r>
              <a:rPr lang="fr-FR" sz="2400" b="1" dirty="0" err="1" smtClean="0">
                <a:solidFill>
                  <a:srgbClr val="C00000"/>
                </a:solidFill>
                <a:effectLst>
                  <a:outerShdw blurRad="38100" dist="38100" dir="2700000" algn="tl">
                    <a:srgbClr val="000000">
                      <a:alpha val="43137"/>
                    </a:srgbClr>
                  </a:outerShdw>
                </a:effectLst>
              </a:rPr>
              <a:t>Example</a:t>
            </a:r>
            <a:r>
              <a:rPr lang="fr-FR" sz="2400" b="1" dirty="0" smtClean="0">
                <a:solidFill>
                  <a:srgbClr val="C00000"/>
                </a:solidFill>
                <a:effectLst>
                  <a:outerShdw blurRad="38100" dist="38100" dir="2700000" algn="tl">
                    <a:srgbClr val="000000">
                      <a:alpha val="43137"/>
                    </a:srgbClr>
                  </a:outerShdw>
                </a:effectLst>
              </a:rPr>
              <a:t>: Look-up tables of </a:t>
            </a:r>
            <a:r>
              <a:rPr lang="fr-FR" sz="2400" b="1" dirty="0" err="1" smtClean="0">
                <a:solidFill>
                  <a:srgbClr val="C00000"/>
                </a:solidFill>
                <a:effectLst>
                  <a:outerShdw blurRad="38100" dist="38100" dir="2700000" algn="tl">
                    <a:srgbClr val="000000">
                      <a:alpha val="43137"/>
                    </a:srgbClr>
                  </a:outerShdw>
                </a:effectLst>
              </a:rPr>
              <a:t>SoS</a:t>
            </a:r>
            <a:r>
              <a:rPr lang="fr-FR" sz="2400" b="1" dirty="0" smtClean="0">
                <a:solidFill>
                  <a:srgbClr val="C00000"/>
                </a:solidFill>
                <a:effectLst>
                  <a:outerShdw blurRad="38100" dist="38100" dir="2700000" algn="tl">
                    <a:srgbClr val="000000">
                      <a:alpha val="43137"/>
                    </a:srgbClr>
                  </a:outerShdw>
                </a:effectLst>
              </a:rPr>
              <a:t>. </a:t>
            </a:r>
            <a:r>
              <a:rPr lang="fr-FR" sz="2400" b="1" i="1" dirty="0" smtClean="0">
                <a:solidFill>
                  <a:srgbClr val="C00000"/>
                </a:solidFill>
                <a:effectLst>
                  <a:outerShdw blurRad="38100" dist="38100" dir="2700000" algn="tl">
                    <a:srgbClr val="000000">
                      <a:alpha val="43137"/>
                    </a:srgbClr>
                  </a:outerShdw>
                </a:effectLst>
              </a:rPr>
              <a:t>vs. </a:t>
            </a:r>
            <a:r>
              <a:rPr lang="fr-FR" sz="2400" b="1" dirty="0" smtClean="0">
                <a:solidFill>
                  <a:srgbClr val="C00000"/>
                </a:solidFill>
                <a:effectLst>
                  <a:outerShdw blurRad="38100" dist="38100" dir="2700000" algn="tl">
                    <a:srgbClr val="000000">
                      <a:alpha val="43137"/>
                    </a:srgbClr>
                  </a:outerShdw>
                </a:effectLst>
              </a:rPr>
              <a:t>composition for C</a:t>
            </a:r>
            <a:r>
              <a:rPr lang="fr-FR" sz="2400" b="1" baseline="-25000" dirty="0" smtClean="0">
                <a:solidFill>
                  <a:srgbClr val="C00000"/>
                </a:solidFill>
                <a:effectLst>
                  <a:outerShdw blurRad="38100" dist="38100" dir="2700000" algn="tl">
                    <a:srgbClr val="000000">
                      <a:alpha val="43137"/>
                    </a:srgbClr>
                  </a:outerShdw>
                </a:effectLst>
              </a:rPr>
              <a:t>3</a:t>
            </a:r>
            <a:r>
              <a:rPr lang="fr-FR" sz="2400" b="1" dirty="0" smtClean="0">
                <a:solidFill>
                  <a:srgbClr val="C00000"/>
                </a:solidFill>
                <a:effectLst>
                  <a:outerShdw blurRad="38100" dist="38100" dir="2700000" algn="tl">
                    <a:srgbClr val="000000">
                      <a:alpha val="43137"/>
                    </a:srgbClr>
                  </a:outerShdw>
                </a:effectLst>
              </a:rPr>
              <a:t>F</a:t>
            </a:r>
            <a:r>
              <a:rPr lang="fr-FR" sz="2400" b="1" baseline="-25000" dirty="0" smtClean="0">
                <a:solidFill>
                  <a:srgbClr val="C00000"/>
                </a:solidFill>
                <a:effectLst>
                  <a:outerShdw blurRad="38100" dist="38100" dir="2700000" algn="tl">
                    <a:srgbClr val="000000">
                      <a:alpha val="43137"/>
                    </a:srgbClr>
                  </a:outerShdw>
                </a:effectLst>
              </a:rPr>
              <a:t>8</a:t>
            </a:r>
            <a:r>
              <a:rPr lang="fr-FR" sz="2400" b="1" dirty="0" smtClean="0">
                <a:solidFill>
                  <a:srgbClr val="C00000"/>
                </a:solidFill>
                <a:effectLst>
                  <a:outerShdw blurRad="38100" dist="38100" dir="2700000" algn="tl">
                    <a:srgbClr val="000000">
                      <a:alpha val="43137"/>
                    </a:srgbClr>
                  </a:outerShdw>
                </a:effectLst>
              </a:rPr>
              <a:t>/N</a:t>
            </a:r>
            <a:r>
              <a:rPr lang="fr-FR" sz="2400" b="1" baseline="-25000" dirty="0" smtClean="0">
                <a:solidFill>
                  <a:srgbClr val="C00000"/>
                </a:solidFill>
                <a:effectLst>
                  <a:outerShdw blurRad="38100" dist="38100" dir="2700000" algn="tl">
                    <a:srgbClr val="000000">
                      <a:alpha val="43137"/>
                    </a:srgbClr>
                  </a:outerShdw>
                </a:effectLst>
              </a:rPr>
              <a:t>2 </a:t>
            </a:r>
            <a:r>
              <a:rPr lang="fr-FR" sz="2400" b="1" i="1" dirty="0" smtClean="0">
                <a:solidFill>
                  <a:schemeClr val="accent6">
                    <a:lumMod val="75000"/>
                  </a:schemeClr>
                </a:solidFill>
                <a:effectLst>
                  <a:outerShdw blurRad="38100" dist="38100" dir="2700000" algn="tl">
                    <a:srgbClr val="000000">
                      <a:alpha val="43137"/>
                    </a:srgbClr>
                  </a:outerShdw>
                </a:effectLst>
              </a:rPr>
              <a:t>(+ CO</a:t>
            </a:r>
            <a:r>
              <a:rPr lang="fr-FR" sz="2400" b="1" i="1" baseline="-25000" dirty="0" smtClean="0">
                <a:solidFill>
                  <a:schemeClr val="accent6">
                    <a:lumMod val="75000"/>
                  </a:schemeClr>
                </a:solidFill>
                <a:effectLst>
                  <a:outerShdw blurRad="38100" dist="38100" dir="2700000" algn="tl">
                    <a:srgbClr val="000000">
                      <a:alpha val="43137"/>
                    </a:srgbClr>
                  </a:outerShdw>
                </a:effectLst>
              </a:rPr>
              <a:t>2</a:t>
            </a:r>
            <a:r>
              <a:rPr lang="fr-FR" sz="2400" b="1" dirty="0" smtClean="0">
                <a:solidFill>
                  <a:schemeClr val="accent6">
                    <a:lumMod val="75000"/>
                  </a:schemeClr>
                </a:solidFill>
                <a:effectLst>
                  <a:outerShdw blurRad="38100" dist="38100" dir="2700000" algn="tl">
                    <a:srgbClr val="000000">
                      <a:alpha val="43137"/>
                    </a:srgbClr>
                  </a:outerShdw>
                </a:effectLst>
              </a:rPr>
              <a:t>)</a:t>
            </a:r>
            <a:r>
              <a:rPr lang="fr-FR" sz="2400" b="1" baseline="-25000" dirty="0" smtClean="0">
                <a:solidFill>
                  <a:schemeClr val="accent6">
                    <a:lumMod val="75000"/>
                  </a:schemeClr>
                </a:solidFill>
                <a:effectLst>
                  <a:outerShdw blurRad="38100" dist="38100" dir="2700000" algn="tl">
                    <a:srgbClr val="000000">
                      <a:alpha val="43137"/>
                    </a:srgbClr>
                  </a:outerShdw>
                </a:effectLst>
              </a:rPr>
              <a:t> </a:t>
            </a:r>
            <a:r>
              <a:rPr lang="fr-FR" sz="2000" b="1" dirty="0" smtClean="0">
                <a:solidFill>
                  <a:srgbClr val="C00000"/>
                </a:solidFill>
                <a:effectLst>
                  <a:outerShdw blurRad="38100" dist="38100" dir="2700000" algn="tl">
                    <a:srgbClr val="000000">
                      <a:alpha val="43137"/>
                    </a:srgbClr>
                  </a:outerShdw>
                </a:effectLst>
              </a:rPr>
              <a:t>(ATLAS </a:t>
            </a:r>
            <a:r>
              <a:rPr lang="fr-FR" sz="2000" b="1" dirty="0" err="1" smtClean="0">
                <a:solidFill>
                  <a:srgbClr val="C00000"/>
                </a:solidFill>
                <a:effectLst>
                  <a:outerShdw blurRad="38100" dist="38100" dir="2700000" algn="tl">
                    <a:srgbClr val="000000">
                      <a:alpha val="43137"/>
                    </a:srgbClr>
                  </a:outerShdw>
                </a:effectLst>
              </a:rPr>
              <a:t>silicon</a:t>
            </a:r>
            <a:r>
              <a:rPr lang="fr-FR" sz="2000" b="1" dirty="0" smtClean="0">
                <a:solidFill>
                  <a:srgbClr val="C00000"/>
                </a:solidFill>
                <a:effectLst>
                  <a:outerShdw blurRad="38100" dist="38100" dir="2700000" algn="tl">
                    <a:srgbClr val="000000">
                      <a:alpha val="43137"/>
                    </a:srgbClr>
                  </a:outerShdw>
                </a:effectLst>
              </a:rPr>
              <a:t> </a:t>
            </a:r>
            <a:r>
              <a:rPr lang="fr-FR" sz="2000" b="1" dirty="0" err="1" smtClean="0">
                <a:solidFill>
                  <a:srgbClr val="C00000"/>
                </a:solidFill>
                <a:effectLst>
                  <a:outerShdw blurRad="38100" dist="38100" dir="2700000" algn="tl">
                    <a:srgbClr val="000000">
                      <a:alpha val="43137"/>
                    </a:srgbClr>
                  </a:outerShdw>
                </a:effectLst>
              </a:rPr>
              <a:t>tracker</a:t>
            </a:r>
            <a:r>
              <a:rPr lang="fr-FR" sz="2000" b="1" dirty="0" smtClean="0">
                <a:solidFill>
                  <a:srgbClr val="C00000"/>
                </a:solidFill>
                <a:effectLst>
                  <a:outerShdw blurRad="38100" dist="38100" dir="2700000" algn="tl">
                    <a:srgbClr val="000000">
                      <a:alpha val="43137"/>
                    </a:srgbClr>
                  </a:outerShdw>
                </a:effectLst>
              </a:rPr>
              <a:t> </a:t>
            </a:r>
            <a:r>
              <a:rPr lang="fr-FR" sz="2000" b="1" dirty="0" err="1" smtClean="0">
                <a:solidFill>
                  <a:srgbClr val="C00000"/>
                </a:solidFill>
                <a:effectLst>
                  <a:outerShdw blurRad="38100" dist="38100" dir="2700000" algn="tl">
                    <a:srgbClr val="000000">
                      <a:alpha val="43137"/>
                    </a:srgbClr>
                  </a:outerShdw>
                </a:effectLst>
              </a:rPr>
              <a:t>cooling</a:t>
            </a:r>
            <a:r>
              <a:rPr lang="fr-FR" sz="2000" b="1" dirty="0" smtClean="0">
                <a:solidFill>
                  <a:srgbClr val="C00000"/>
                </a:solidFill>
                <a:effectLst>
                  <a:outerShdw blurRad="38100" dist="38100" dir="2700000" algn="tl">
                    <a:srgbClr val="000000">
                      <a:alpha val="43137"/>
                    </a:srgbClr>
                  </a:outerShdw>
                </a:effectLst>
              </a:rPr>
              <a:t> </a:t>
            </a:r>
            <a:r>
              <a:rPr lang="fr-FR" sz="2000" b="1" dirty="0" err="1" smtClean="0">
                <a:solidFill>
                  <a:srgbClr val="C00000"/>
                </a:solidFill>
                <a:effectLst>
                  <a:outerShdw blurRad="38100" dist="38100" dir="2700000" algn="tl">
                    <a:srgbClr val="000000">
                      <a:alpha val="43137"/>
                    </a:srgbClr>
                  </a:outerShdw>
                </a:effectLst>
              </a:rPr>
              <a:t>leak</a:t>
            </a:r>
            <a:r>
              <a:rPr lang="fr-FR" sz="2000" b="1" dirty="0" smtClean="0">
                <a:solidFill>
                  <a:srgbClr val="C00000"/>
                </a:solidFill>
                <a:effectLst>
                  <a:outerShdw blurRad="38100" dist="38100" dir="2700000" algn="tl">
                    <a:srgbClr val="000000">
                      <a:alpha val="43137"/>
                    </a:srgbClr>
                  </a:outerShdw>
                </a:effectLst>
              </a:rPr>
              <a:t> </a:t>
            </a:r>
            <a:r>
              <a:rPr lang="fr-FR" sz="2000" b="1" dirty="0" err="1" smtClean="0">
                <a:solidFill>
                  <a:srgbClr val="C00000"/>
                </a:solidFill>
                <a:effectLst>
                  <a:outerShdw blurRad="38100" dist="38100" dir="2700000" algn="tl">
                    <a:srgbClr val="000000">
                      <a:alpha val="43137"/>
                    </a:srgbClr>
                  </a:outerShdw>
                </a:effectLst>
              </a:rPr>
              <a:t>analysis</a:t>
            </a:r>
            <a:r>
              <a:rPr lang="fr-FR" sz="2000" b="1" dirty="0" smtClean="0">
                <a:solidFill>
                  <a:srgbClr val="C00000"/>
                </a:solidFill>
                <a:effectLst>
                  <a:outerShdw blurRad="38100" dist="38100" dir="2700000" algn="tl">
                    <a:srgbClr val="000000">
                      <a:alpha val="43137"/>
                    </a:srgbClr>
                  </a:outerShdw>
                </a:effectLst>
              </a:rPr>
              <a:t>)</a:t>
            </a:r>
            <a:endParaRPr lang="fr-FR" sz="2000" b="1" dirty="0">
              <a:solidFill>
                <a:srgbClr val="C00000"/>
              </a:solidFill>
              <a:effectLst>
                <a:outerShdw blurRad="38100" dist="38100" dir="2700000" algn="tl">
                  <a:srgbClr val="000000">
                    <a:alpha val="43137"/>
                  </a:srgbClr>
                </a:outerShdw>
              </a:effectLst>
            </a:endParaRPr>
          </a:p>
        </p:txBody>
      </p:sp>
      <p:pic>
        <p:nvPicPr>
          <p:cNvPr id="6" name="Image 2"/>
          <p:cNvPicPr>
            <a:picLocks noChangeAspect="1"/>
          </p:cNvPicPr>
          <p:nvPr/>
        </p:nvPicPr>
        <p:blipFill rotWithShape="1">
          <a:blip r:embed="rId2">
            <a:extLst>
              <a:ext uri="{28A0092B-C50C-407E-A947-70E740481C1C}">
                <a14:useLocalDpi xmlns:a14="http://schemas.microsoft.com/office/drawing/2010/main" val="0"/>
              </a:ext>
            </a:extLst>
          </a:blip>
          <a:srcRect t="44530" b="9158"/>
          <a:stretch/>
        </p:blipFill>
        <p:spPr bwMode="auto">
          <a:xfrm>
            <a:off x="301005" y="2926556"/>
            <a:ext cx="4734757" cy="15879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Espace réservé du numéro de diapositive 3"/>
          <p:cNvSpPr txBox="1">
            <a:spLocks/>
          </p:cNvSpPr>
          <p:nvPr/>
        </p:nvSpPr>
        <p:spPr>
          <a:xfrm>
            <a:off x="7412127" y="6561152"/>
            <a:ext cx="1306342" cy="234536"/>
          </a:xfrm>
          <a:prstGeom prst="rect">
            <a:avLst/>
          </a:prstGeom>
          <a:solidFill>
            <a:schemeClr val="bg1"/>
          </a:solidFill>
        </p:spPr>
        <p:txBody>
          <a:bodyPr vert="horz" lIns="91440" tIns="45720" rIns="91440" bIns="45720" rtlCol="0" anchor="ctr"/>
          <a:lstStyle>
            <a:defPPr>
              <a:defRPr lang="fr-FR"/>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CEDCF296-4BC0-484F-BCF1-560E05D016A3}" type="slidenum">
              <a:rPr lang="fr-FR" altLang="fr-FR" smtClean="0"/>
              <a:pPr>
                <a:defRPr/>
              </a:pPr>
              <a:t>50</a:t>
            </a:fld>
            <a:endParaRPr lang="fr-FR" altLang="fr-FR"/>
          </a:p>
        </p:txBody>
      </p:sp>
      <p:pic>
        <p:nvPicPr>
          <p:cNvPr id="29" name="Espace réservé du contenu 5"/>
          <p:cNvPicPr>
            <a:picLocks noChangeAspect="1"/>
          </p:cNvPicPr>
          <p:nvPr/>
        </p:nvPicPr>
        <p:blipFill rotWithShape="1">
          <a:blip r:embed="rId3">
            <a:extLst>
              <a:ext uri="{28A0092B-C50C-407E-A947-70E740481C1C}">
                <a14:useLocalDpi xmlns:a14="http://schemas.microsoft.com/office/drawing/2010/main" val="0"/>
              </a:ext>
            </a:extLst>
          </a:blip>
          <a:srcRect l="3267" r="6864"/>
          <a:stretch/>
        </p:blipFill>
        <p:spPr>
          <a:xfrm>
            <a:off x="119283" y="2883934"/>
            <a:ext cx="5033818" cy="3453382"/>
          </a:xfrm>
          <a:prstGeom prst="rect">
            <a:avLst/>
          </a:prstGeom>
        </p:spPr>
      </p:pic>
      <p:sp>
        <p:nvSpPr>
          <p:cNvPr id="19" name="Rectangle 18"/>
          <p:cNvSpPr/>
          <p:nvPr/>
        </p:nvSpPr>
        <p:spPr>
          <a:xfrm>
            <a:off x="5266856" y="1080667"/>
            <a:ext cx="3859210" cy="5480485"/>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00" b="1" dirty="0" smtClean="0">
              <a:solidFill>
                <a:schemeClr val="tx1"/>
              </a:solidFill>
            </a:endParaRPr>
          </a:p>
          <a:p>
            <a:pPr algn="ctr"/>
            <a:endParaRPr lang="fr-FR" sz="1600" b="1" dirty="0">
              <a:solidFill>
                <a:schemeClr val="tx1"/>
              </a:solidFill>
            </a:endParaRPr>
          </a:p>
          <a:p>
            <a:pPr algn="ctr"/>
            <a:endParaRPr lang="fr-FR" sz="1600" b="1" dirty="0" smtClean="0">
              <a:solidFill>
                <a:schemeClr val="tx1"/>
              </a:solidFill>
            </a:endParaRPr>
          </a:p>
          <a:p>
            <a:pPr algn="ctr"/>
            <a:endParaRPr lang="fr-FR" sz="1600" b="1" dirty="0">
              <a:solidFill>
                <a:schemeClr val="tx1"/>
              </a:solidFill>
            </a:endParaRPr>
          </a:p>
          <a:p>
            <a:pPr algn="ctr"/>
            <a:endParaRPr lang="fr-FR" sz="1600" b="1" dirty="0" smtClean="0">
              <a:solidFill>
                <a:schemeClr val="tx1"/>
              </a:solidFill>
            </a:endParaRPr>
          </a:p>
          <a:p>
            <a:pPr algn="ctr"/>
            <a:endParaRPr lang="fr-FR" sz="1600" b="1" dirty="0">
              <a:solidFill>
                <a:schemeClr val="tx1"/>
              </a:solidFill>
            </a:endParaRPr>
          </a:p>
          <a:p>
            <a:pPr algn="ctr"/>
            <a:endParaRPr lang="fr-FR" sz="1600" b="1" dirty="0" smtClean="0">
              <a:solidFill>
                <a:schemeClr val="tx1"/>
              </a:solidFill>
            </a:endParaRPr>
          </a:p>
          <a:p>
            <a:pPr algn="ctr"/>
            <a:endParaRPr lang="fr-FR" sz="1600" b="1" i="1" dirty="0" smtClean="0">
              <a:solidFill>
                <a:schemeClr val="tx1"/>
              </a:solidFill>
            </a:endParaRPr>
          </a:p>
          <a:p>
            <a:pPr algn="ctr"/>
            <a:endParaRPr lang="fr-FR" sz="1600" b="1" i="1" dirty="0" smtClean="0">
              <a:solidFill>
                <a:schemeClr val="tx1"/>
              </a:solidFill>
            </a:endParaRPr>
          </a:p>
          <a:p>
            <a:pPr algn="ctr"/>
            <a:endParaRPr lang="fr-FR" sz="1600" b="1" i="1" dirty="0">
              <a:solidFill>
                <a:schemeClr val="tx1"/>
              </a:solidFill>
            </a:endParaRPr>
          </a:p>
          <a:p>
            <a:pPr algn="ctr"/>
            <a:endParaRPr lang="fr-FR" sz="1600" b="1" i="1" dirty="0" smtClean="0">
              <a:solidFill>
                <a:schemeClr val="tx1"/>
              </a:solidFill>
            </a:endParaRPr>
          </a:p>
          <a:p>
            <a:pPr algn="ctr"/>
            <a:endParaRPr lang="fr-FR" sz="1600" b="1" i="1" dirty="0">
              <a:solidFill>
                <a:schemeClr val="tx1"/>
              </a:solidFill>
            </a:endParaRPr>
          </a:p>
          <a:p>
            <a:pPr algn="ctr"/>
            <a:r>
              <a:rPr lang="fr-FR" sz="1600" b="1" i="1" dirty="0" smtClean="0">
                <a:solidFill>
                  <a:schemeClr val="tx1"/>
                </a:solidFill>
              </a:rPr>
              <a:t>CAN UTILITY </a:t>
            </a:r>
            <a:r>
              <a:rPr lang="fr-FR" sz="1600" b="1" dirty="0" smtClean="0">
                <a:solidFill>
                  <a:schemeClr val="tx1"/>
                </a:solidFill>
              </a:rPr>
              <a:t>DB </a:t>
            </a:r>
            <a:r>
              <a:rPr lang="fr-FR" sz="1600" b="1" dirty="0" err="1" smtClean="0">
                <a:solidFill>
                  <a:schemeClr val="tx1"/>
                </a:solidFill>
              </a:rPr>
              <a:t>expanded</a:t>
            </a:r>
            <a:endParaRPr lang="fr-FR" sz="1600" b="1" dirty="0" smtClean="0">
              <a:solidFill>
                <a:schemeClr val="tx1"/>
              </a:solidFill>
            </a:endParaRPr>
          </a:p>
          <a:p>
            <a:pPr algn="ctr"/>
            <a:r>
              <a:rPr lang="fr-FR" sz="1600" b="1" dirty="0" smtClean="0">
                <a:solidFill>
                  <a:schemeClr val="tx1"/>
                </a:solidFill>
              </a:rPr>
              <a:t> </a:t>
            </a:r>
            <a:r>
              <a:rPr lang="fr-FR" sz="1600" b="1" dirty="0" err="1" smtClean="0">
                <a:solidFill>
                  <a:schemeClr val="tx1"/>
                </a:solidFill>
              </a:rPr>
              <a:t>from</a:t>
            </a:r>
            <a:r>
              <a:rPr lang="fr-FR" sz="1600" b="1" dirty="0" smtClean="0">
                <a:solidFill>
                  <a:schemeClr val="tx1"/>
                </a:solidFill>
              </a:rPr>
              <a:t> 2-D to 3-D:</a:t>
            </a:r>
          </a:p>
          <a:p>
            <a:pPr algn="ctr"/>
            <a:r>
              <a:rPr lang="fr-FR" sz="1600" b="1" dirty="0" smtClean="0">
                <a:solidFill>
                  <a:schemeClr val="tx1"/>
                </a:solidFill>
              </a:rPr>
              <a:t>  C</a:t>
            </a:r>
            <a:r>
              <a:rPr lang="fr-FR" sz="1600" b="1" baseline="-25000" dirty="0" smtClean="0">
                <a:solidFill>
                  <a:schemeClr val="tx1"/>
                </a:solidFill>
              </a:rPr>
              <a:t>3</a:t>
            </a:r>
            <a:r>
              <a:rPr lang="fr-FR" sz="1600" b="1" dirty="0" smtClean="0">
                <a:solidFill>
                  <a:schemeClr val="tx1"/>
                </a:solidFill>
              </a:rPr>
              <a:t>F</a:t>
            </a:r>
            <a:r>
              <a:rPr lang="fr-FR" sz="1600" b="1" baseline="-25000" dirty="0" smtClean="0">
                <a:solidFill>
                  <a:schemeClr val="tx1"/>
                </a:solidFill>
              </a:rPr>
              <a:t>8</a:t>
            </a:r>
            <a:r>
              <a:rPr lang="fr-FR" sz="1600" b="1" dirty="0" smtClean="0">
                <a:solidFill>
                  <a:schemeClr val="tx1"/>
                </a:solidFill>
              </a:rPr>
              <a:t>/N</a:t>
            </a:r>
            <a:r>
              <a:rPr lang="fr-FR" sz="1600" b="1" baseline="-25000" dirty="0" smtClean="0">
                <a:solidFill>
                  <a:schemeClr val="tx1"/>
                </a:solidFill>
              </a:rPr>
              <a:t>2 </a:t>
            </a:r>
            <a:r>
              <a:rPr lang="fr-FR" sz="1600" b="1" dirty="0" smtClean="0">
                <a:solidFill>
                  <a:schemeClr val="tx1"/>
                </a:solidFill>
              </a:rPr>
              <a:t>fit </a:t>
            </a:r>
            <a:r>
              <a:rPr lang="fr-FR" sz="1600" b="1" dirty="0" err="1" smtClean="0">
                <a:solidFill>
                  <a:schemeClr val="tx1"/>
                </a:solidFill>
              </a:rPr>
              <a:t>coeffs</a:t>
            </a:r>
            <a:r>
              <a:rPr lang="fr-FR" sz="1600" b="1" dirty="0" smtClean="0">
                <a:solidFill>
                  <a:schemeClr val="tx1"/>
                </a:solidFill>
              </a:rPr>
              <a:t> </a:t>
            </a:r>
          </a:p>
          <a:p>
            <a:pPr algn="ctr"/>
            <a:r>
              <a:rPr lang="fr-FR" sz="1600" b="1" dirty="0" err="1">
                <a:solidFill>
                  <a:schemeClr val="tx1"/>
                </a:solidFill>
              </a:rPr>
              <a:t>s</a:t>
            </a:r>
            <a:r>
              <a:rPr lang="fr-FR" sz="1600" b="1" dirty="0" err="1" smtClean="0">
                <a:solidFill>
                  <a:schemeClr val="tx1"/>
                </a:solidFill>
              </a:rPr>
              <a:t>tored</a:t>
            </a:r>
            <a:r>
              <a:rPr lang="fr-FR" sz="1600" b="1" dirty="0" smtClean="0">
                <a:solidFill>
                  <a:schemeClr val="tx1"/>
                </a:solidFill>
              </a:rPr>
              <a:t> @{</a:t>
            </a:r>
            <a:r>
              <a:rPr lang="fr-FR" sz="1600" b="1" dirty="0" smtClean="0">
                <a:solidFill>
                  <a:srgbClr val="C00000"/>
                </a:solidFill>
              </a:rPr>
              <a:t>T, P, </a:t>
            </a:r>
            <a:r>
              <a:rPr lang="fr-FR" sz="1600" b="1" dirty="0" smtClean="0">
                <a:solidFill>
                  <a:schemeClr val="accent6">
                    <a:lumMod val="75000"/>
                  </a:schemeClr>
                </a:solidFill>
              </a:rPr>
              <a:t>CO</a:t>
            </a:r>
            <a:r>
              <a:rPr lang="fr-FR" sz="1600" b="1" baseline="-25000" dirty="0" smtClean="0">
                <a:solidFill>
                  <a:schemeClr val="accent6">
                    <a:lumMod val="75000"/>
                  </a:schemeClr>
                </a:solidFill>
              </a:rPr>
              <a:t>2</a:t>
            </a:r>
            <a:r>
              <a:rPr lang="fr-FR" sz="1600" b="1" dirty="0" smtClean="0">
                <a:solidFill>
                  <a:schemeClr val="tx1"/>
                </a:solidFill>
              </a:rPr>
              <a:t>} </a:t>
            </a:r>
            <a:r>
              <a:rPr lang="fr-FR" sz="1600" b="1" dirty="0" err="1" smtClean="0">
                <a:solidFill>
                  <a:schemeClr val="tx1"/>
                </a:solidFill>
              </a:rPr>
              <a:t>grid</a:t>
            </a:r>
            <a:r>
              <a:rPr lang="fr-FR" sz="1600" b="1" dirty="0" smtClean="0">
                <a:solidFill>
                  <a:schemeClr val="tx1"/>
                </a:solidFill>
              </a:rPr>
              <a:t> </a:t>
            </a:r>
          </a:p>
          <a:p>
            <a:pPr algn="ctr"/>
            <a:endParaRPr lang="fr-FR" sz="1600" b="1" dirty="0" smtClean="0">
              <a:solidFill>
                <a:schemeClr val="tx1"/>
              </a:solidFill>
            </a:endParaRPr>
          </a:p>
          <a:p>
            <a:pPr algn="ctr"/>
            <a:r>
              <a:rPr lang="fr-FR" sz="1600" b="1" dirty="0" smtClean="0">
                <a:solidFill>
                  <a:schemeClr val="tx1"/>
                </a:solidFill>
              </a:rPr>
              <a:t>Extra interpolation </a:t>
            </a:r>
            <a:r>
              <a:rPr lang="fr-FR" sz="1600" b="1" dirty="0" err="1" smtClean="0">
                <a:solidFill>
                  <a:schemeClr val="tx1"/>
                </a:solidFill>
              </a:rPr>
              <a:t>step</a:t>
            </a:r>
            <a:r>
              <a:rPr lang="fr-FR" sz="1600" b="1" dirty="0" smtClean="0">
                <a:solidFill>
                  <a:schemeClr val="tx1"/>
                </a:solidFill>
              </a:rPr>
              <a:t>, </a:t>
            </a:r>
          </a:p>
          <a:p>
            <a:pPr algn="ctr"/>
            <a:r>
              <a:rPr lang="fr-FR" sz="1600" b="1" dirty="0" err="1" smtClean="0">
                <a:solidFill>
                  <a:schemeClr val="tx1"/>
                </a:solidFill>
              </a:rPr>
              <a:t>starting</a:t>
            </a:r>
            <a:r>
              <a:rPr lang="fr-FR" sz="1600" b="1" dirty="0" smtClean="0">
                <a:solidFill>
                  <a:schemeClr val="tx1"/>
                </a:solidFill>
              </a:rPr>
              <a:t> </a:t>
            </a:r>
            <a:r>
              <a:rPr lang="fr-FR" sz="1600" b="1" dirty="0" err="1" smtClean="0">
                <a:solidFill>
                  <a:schemeClr val="tx1"/>
                </a:solidFill>
              </a:rPr>
              <a:t>from</a:t>
            </a:r>
            <a:r>
              <a:rPr lang="fr-FR" sz="1600" b="1" dirty="0" smtClean="0">
                <a:solidFill>
                  <a:schemeClr val="tx1"/>
                </a:solidFill>
              </a:rPr>
              <a:t> </a:t>
            </a:r>
            <a:r>
              <a:rPr lang="fr-FR" sz="1600" b="1" dirty="0" err="1" smtClean="0">
                <a:solidFill>
                  <a:schemeClr val="tx1"/>
                </a:solidFill>
              </a:rPr>
              <a:t>grid</a:t>
            </a:r>
            <a:r>
              <a:rPr lang="fr-FR" sz="1600" b="1" dirty="0" smtClean="0">
                <a:solidFill>
                  <a:schemeClr val="tx1"/>
                </a:solidFill>
              </a:rPr>
              <a:t> </a:t>
            </a:r>
            <a:r>
              <a:rPr lang="fr-FR" sz="1600" b="1" dirty="0" err="1" smtClean="0">
                <a:solidFill>
                  <a:schemeClr val="tx1"/>
                </a:solidFill>
              </a:rPr>
              <a:t>cub</a:t>
            </a:r>
            <a:r>
              <a:rPr lang="fr-FR" sz="1600" b="1" dirty="0" smtClean="0">
                <a:solidFill>
                  <a:schemeClr val="tx1"/>
                </a:solidFill>
              </a:rPr>
              <a:t>(</a:t>
            </a:r>
            <a:r>
              <a:rPr lang="fr-FR" sz="1600" b="1" dirty="0" err="1" smtClean="0">
                <a:solidFill>
                  <a:schemeClr val="tx1"/>
                </a:solidFill>
              </a:rPr>
              <a:t>oid</a:t>
            </a:r>
            <a:r>
              <a:rPr lang="fr-FR" sz="1600" b="1" dirty="0" smtClean="0">
                <a:solidFill>
                  <a:schemeClr val="tx1"/>
                </a:solidFill>
              </a:rPr>
              <a:t>) of </a:t>
            </a:r>
            <a:r>
              <a:rPr lang="fr-FR" sz="1600" b="1" dirty="0" err="1" smtClean="0">
                <a:solidFill>
                  <a:schemeClr val="tx1"/>
                </a:solidFill>
              </a:rPr>
              <a:t>uncertainty</a:t>
            </a:r>
            <a:endParaRPr lang="fr-FR" sz="1600" b="1" dirty="0" smtClean="0">
              <a:solidFill>
                <a:schemeClr val="tx1"/>
              </a:solidFill>
            </a:endParaRPr>
          </a:p>
          <a:p>
            <a:pPr algn="ctr"/>
            <a:r>
              <a:rPr lang="fr-FR" sz="1600" b="1" dirty="0" smtClean="0">
                <a:solidFill>
                  <a:schemeClr val="tx1"/>
                </a:solidFill>
              </a:rPr>
              <a:t> to </a:t>
            </a:r>
            <a:r>
              <a:rPr lang="fr-FR" sz="1600" b="1" dirty="0" err="1" smtClean="0">
                <a:solidFill>
                  <a:schemeClr val="tx1"/>
                </a:solidFill>
              </a:rPr>
              <a:t>T</a:t>
            </a:r>
            <a:r>
              <a:rPr lang="fr-FR" sz="1600" b="1" baseline="-25000" dirty="0" err="1" smtClean="0">
                <a:solidFill>
                  <a:schemeClr val="tx1"/>
                </a:solidFill>
              </a:rPr>
              <a:t>meas</a:t>
            </a:r>
            <a:r>
              <a:rPr lang="fr-FR" sz="1600" b="1" dirty="0" smtClean="0">
                <a:solidFill>
                  <a:schemeClr val="tx1"/>
                </a:solidFill>
              </a:rPr>
              <a:t>, P</a:t>
            </a:r>
            <a:r>
              <a:rPr lang="fr-FR" sz="1600" b="1" baseline="-25000" dirty="0" smtClean="0">
                <a:solidFill>
                  <a:schemeClr val="tx1"/>
                </a:solidFill>
              </a:rPr>
              <a:t>meas</a:t>
            </a:r>
            <a:r>
              <a:rPr lang="fr-FR" sz="1600" b="1" dirty="0" smtClean="0">
                <a:solidFill>
                  <a:schemeClr val="tx1"/>
                </a:solidFill>
              </a:rPr>
              <a:t>,</a:t>
            </a:r>
            <a:r>
              <a:rPr lang="fr-FR" sz="1600" b="1" dirty="0" smtClean="0">
                <a:solidFill>
                  <a:schemeClr val="accent6">
                    <a:lumMod val="75000"/>
                  </a:schemeClr>
                </a:solidFill>
              </a:rPr>
              <a:t>CO</a:t>
            </a:r>
            <a:r>
              <a:rPr lang="fr-FR" sz="1600" b="1" baseline="-25000" dirty="0" smtClean="0">
                <a:solidFill>
                  <a:schemeClr val="accent6">
                    <a:lumMod val="75000"/>
                  </a:schemeClr>
                </a:solidFill>
              </a:rPr>
              <a:t>2</a:t>
            </a:r>
            <a:r>
              <a:rPr lang="fr-FR" sz="1600" b="1" baseline="-25000" dirty="0" smtClean="0">
                <a:solidFill>
                  <a:schemeClr val="tx1"/>
                </a:solidFill>
              </a:rPr>
              <a:t> </a:t>
            </a:r>
            <a:r>
              <a:rPr lang="fr-FR" sz="1600" b="1" baseline="-25000" dirty="0" smtClean="0">
                <a:solidFill>
                  <a:schemeClr val="accent6">
                    <a:lumMod val="75000"/>
                  </a:schemeClr>
                </a:solidFill>
              </a:rPr>
              <a:t>meas</a:t>
            </a:r>
            <a:endParaRPr lang="fr-FR" sz="1600" b="1" dirty="0">
              <a:solidFill>
                <a:schemeClr val="accent6">
                  <a:lumMod val="75000"/>
                </a:schemeClr>
              </a:solidFill>
            </a:endParaRPr>
          </a:p>
        </p:txBody>
      </p:sp>
      <p:sp>
        <p:nvSpPr>
          <p:cNvPr id="24" name="ZoneTexte 23"/>
          <p:cNvSpPr txBox="1"/>
          <p:nvPr/>
        </p:nvSpPr>
        <p:spPr>
          <a:xfrm>
            <a:off x="811129" y="2042809"/>
            <a:ext cx="45719" cy="369332"/>
          </a:xfrm>
          <a:prstGeom prst="rect">
            <a:avLst/>
          </a:prstGeom>
          <a:noFill/>
        </p:spPr>
        <p:txBody>
          <a:bodyPr wrap="square" rtlCol="0">
            <a:spAutoFit/>
          </a:bodyPr>
          <a:lstStyle/>
          <a:p>
            <a:endParaRPr lang="fr-FR" dirty="0"/>
          </a:p>
        </p:txBody>
      </p:sp>
      <p:pic>
        <p:nvPicPr>
          <p:cNvPr id="21" name="Image 20"/>
          <p:cNvPicPr>
            <a:picLocks noChangeAspect="1"/>
          </p:cNvPicPr>
          <p:nvPr/>
        </p:nvPicPr>
        <p:blipFill rotWithShape="1">
          <a:blip r:embed="rId4">
            <a:extLst>
              <a:ext uri="{28A0092B-C50C-407E-A947-70E740481C1C}">
                <a14:useLocalDpi xmlns:a14="http://schemas.microsoft.com/office/drawing/2010/main" val="0"/>
              </a:ext>
            </a:extLst>
          </a:blip>
          <a:srcRect l="16471" t="5279" r="11159" b="13829"/>
          <a:stretch/>
        </p:blipFill>
        <p:spPr>
          <a:xfrm>
            <a:off x="5243688" y="1080667"/>
            <a:ext cx="3900312" cy="3018809"/>
          </a:xfrm>
          <a:prstGeom prst="rect">
            <a:avLst/>
          </a:prstGeom>
          <a:ln w="19050">
            <a:solidFill>
              <a:srgbClr val="7030A0"/>
            </a:solidFill>
          </a:ln>
        </p:spPr>
      </p:pic>
      <p:sp>
        <p:nvSpPr>
          <p:cNvPr id="34" name="ZoneTexte 33"/>
          <p:cNvSpPr txBox="1"/>
          <p:nvPr/>
        </p:nvSpPr>
        <p:spPr>
          <a:xfrm>
            <a:off x="62129" y="1629739"/>
            <a:ext cx="5172122" cy="923330"/>
          </a:xfrm>
          <a:prstGeom prst="rect">
            <a:avLst/>
          </a:prstGeom>
          <a:noFill/>
        </p:spPr>
        <p:txBody>
          <a:bodyPr wrap="none" rtlCol="0">
            <a:spAutoFit/>
          </a:bodyPr>
          <a:lstStyle/>
          <a:p>
            <a:pPr algn="ctr"/>
            <a:r>
              <a:rPr lang="fr-FR" b="1" dirty="0" err="1">
                <a:solidFill>
                  <a:schemeClr val="tx2"/>
                </a:solidFill>
              </a:rPr>
              <a:t>C</a:t>
            </a:r>
            <a:r>
              <a:rPr lang="fr-FR" b="1" dirty="0" err="1" smtClean="0">
                <a:solidFill>
                  <a:schemeClr val="tx2"/>
                </a:solidFill>
              </a:rPr>
              <a:t>alculate</a:t>
            </a:r>
            <a:r>
              <a:rPr lang="fr-FR" b="1" dirty="0" smtClean="0">
                <a:solidFill>
                  <a:schemeClr val="tx2"/>
                </a:solidFill>
              </a:rPr>
              <a:t> </a:t>
            </a:r>
            <a:r>
              <a:rPr lang="fr-FR" b="1" i="1" dirty="0" err="1" smtClean="0">
                <a:solidFill>
                  <a:schemeClr val="tx2"/>
                </a:solidFill>
              </a:rPr>
              <a:t>sound</a:t>
            </a:r>
            <a:r>
              <a:rPr lang="fr-FR" b="1" i="1" dirty="0" smtClean="0">
                <a:solidFill>
                  <a:schemeClr val="tx2"/>
                </a:solidFill>
              </a:rPr>
              <a:t> </a:t>
            </a:r>
            <a:r>
              <a:rPr lang="fr-FR" b="1" i="1" dirty="0" err="1" smtClean="0">
                <a:solidFill>
                  <a:schemeClr val="tx2"/>
                </a:solidFill>
              </a:rPr>
              <a:t>vel</a:t>
            </a:r>
            <a:r>
              <a:rPr lang="fr-FR" b="1" i="1" dirty="0" smtClean="0">
                <a:solidFill>
                  <a:schemeClr val="tx2"/>
                </a:solidFill>
              </a:rPr>
              <a:t> </a:t>
            </a:r>
            <a:r>
              <a:rPr lang="fr-FR" b="1" i="1" dirty="0">
                <a:solidFill>
                  <a:schemeClr val="tx2"/>
                </a:solidFill>
              </a:rPr>
              <a:t>vs. </a:t>
            </a:r>
            <a:r>
              <a:rPr lang="fr-FR" b="1" i="1" dirty="0" err="1">
                <a:solidFill>
                  <a:schemeClr val="tx2"/>
                </a:solidFill>
              </a:rPr>
              <a:t>conc</a:t>
            </a:r>
            <a:r>
              <a:rPr lang="fr-FR" b="1" i="1" dirty="0">
                <a:solidFill>
                  <a:schemeClr val="tx2"/>
                </a:solidFill>
              </a:rPr>
              <a:t>. </a:t>
            </a:r>
            <a:r>
              <a:rPr lang="fr-FR" b="1" dirty="0" err="1">
                <a:solidFill>
                  <a:schemeClr val="tx2"/>
                </a:solidFill>
              </a:rPr>
              <a:t>eqns</a:t>
            </a:r>
            <a:r>
              <a:rPr lang="fr-FR" b="1" dirty="0">
                <a:solidFill>
                  <a:schemeClr val="tx2"/>
                </a:solidFill>
              </a:rPr>
              <a:t> </a:t>
            </a:r>
            <a:r>
              <a:rPr lang="fr-FR" b="1" dirty="0" err="1" smtClean="0">
                <a:solidFill>
                  <a:schemeClr val="tx2"/>
                </a:solidFill>
              </a:rPr>
              <a:t>from</a:t>
            </a:r>
            <a:r>
              <a:rPr lang="fr-FR" b="1" dirty="0" smtClean="0">
                <a:solidFill>
                  <a:schemeClr val="tx2"/>
                </a:solidFill>
              </a:rPr>
              <a:t> </a:t>
            </a:r>
          </a:p>
          <a:p>
            <a:pPr algn="ctr"/>
            <a:r>
              <a:rPr lang="fr-FR" b="1" dirty="0" smtClean="0">
                <a:solidFill>
                  <a:schemeClr val="tx2"/>
                </a:solidFill>
              </a:rPr>
              <a:t> </a:t>
            </a:r>
            <a:r>
              <a:rPr lang="fr-FR" b="1" dirty="0" smtClean="0">
                <a:solidFill>
                  <a:srgbClr val="C00000"/>
                </a:solidFill>
                <a:effectLst>
                  <a:outerShdw blurRad="38100" dist="38100" dir="2700000" algn="tl">
                    <a:srgbClr val="000000">
                      <a:alpha val="43137"/>
                    </a:srgbClr>
                  </a:outerShdw>
                </a:effectLst>
              </a:rPr>
              <a:t>C</a:t>
            </a:r>
            <a:r>
              <a:rPr lang="fr-FR" b="1" baseline="-25000" dirty="0" smtClean="0">
                <a:solidFill>
                  <a:srgbClr val="C00000"/>
                </a:solidFill>
                <a:effectLst>
                  <a:outerShdw blurRad="38100" dist="38100" dir="2700000" algn="tl">
                    <a:srgbClr val="000000">
                      <a:alpha val="43137"/>
                    </a:srgbClr>
                  </a:outerShdw>
                </a:effectLst>
              </a:rPr>
              <a:t>3</a:t>
            </a:r>
            <a:r>
              <a:rPr lang="fr-FR" b="1" dirty="0" smtClean="0">
                <a:solidFill>
                  <a:srgbClr val="C00000"/>
                </a:solidFill>
                <a:effectLst>
                  <a:outerShdw blurRad="38100" dist="38100" dir="2700000" algn="tl">
                    <a:srgbClr val="000000">
                      <a:alpha val="43137"/>
                    </a:srgbClr>
                  </a:outerShdw>
                </a:effectLst>
              </a:rPr>
              <a:t>F</a:t>
            </a:r>
            <a:r>
              <a:rPr lang="fr-FR" b="1" baseline="-25000" dirty="0" smtClean="0">
                <a:solidFill>
                  <a:srgbClr val="C00000"/>
                </a:solidFill>
                <a:effectLst>
                  <a:outerShdw blurRad="38100" dist="38100" dir="2700000" algn="tl">
                    <a:srgbClr val="000000">
                      <a:alpha val="43137"/>
                    </a:srgbClr>
                  </a:outerShdw>
                </a:effectLst>
              </a:rPr>
              <a:t>8</a:t>
            </a:r>
            <a:r>
              <a:rPr lang="fr-FR" b="1" dirty="0" smtClean="0">
                <a:solidFill>
                  <a:srgbClr val="C00000"/>
                </a:solidFill>
                <a:effectLst>
                  <a:outerShdw blurRad="38100" dist="38100" dir="2700000" algn="tl">
                    <a:srgbClr val="000000">
                      <a:alpha val="43137"/>
                    </a:srgbClr>
                  </a:outerShdw>
                </a:effectLst>
              </a:rPr>
              <a:t> </a:t>
            </a:r>
            <a:r>
              <a:rPr lang="fr-FR" b="1" dirty="0">
                <a:solidFill>
                  <a:srgbClr val="C00000"/>
                </a:solidFill>
                <a:effectLst>
                  <a:outerShdw blurRad="38100" dist="38100" dir="2700000" algn="tl">
                    <a:srgbClr val="000000">
                      <a:alpha val="43137"/>
                    </a:srgbClr>
                  </a:outerShdw>
                </a:effectLst>
              </a:rPr>
              <a:t>&amp; N</a:t>
            </a:r>
            <a:r>
              <a:rPr lang="fr-FR" b="1" baseline="-25000" dirty="0">
                <a:solidFill>
                  <a:srgbClr val="C00000"/>
                </a:solidFill>
                <a:effectLst>
                  <a:outerShdw blurRad="38100" dist="38100" dir="2700000" algn="tl">
                    <a:srgbClr val="000000">
                      <a:alpha val="43137"/>
                    </a:srgbClr>
                  </a:outerShdw>
                </a:effectLst>
              </a:rPr>
              <a:t>2 </a:t>
            </a:r>
            <a:r>
              <a:rPr lang="fr-FR" b="1" i="1" dirty="0">
                <a:solidFill>
                  <a:schemeClr val="accent6">
                    <a:lumMod val="75000"/>
                  </a:schemeClr>
                </a:solidFill>
              </a:rPr>
              <a:t>AND KNOWN CONTAMINANT </a:t>
            </a:r>
            <a:r>
              <a:rPr lang="fr-FR" b="1" i="1" dirty="0" smtClean="0">
                <a:solidFill>
                  <a:schemeClr val="accent6">
                    <a:lumMod val="75000"/>
                  </a:schemeClr>
                </a:solidFill>
              </a:rPr>
              <a:t>GAS </a:t>
            </a:r>
          </a:p>
          <a:p>
            <a:pPr algn="ctr"/>
            <a:r>
              <a:rPr lang="fr-FR" b="1" dirty="0" smtClean="0">
                <a:solidFill>
                  <a:schemeClr val="tx2"/>
                </a:solidFill>
              </a:rPr>
              <a:t>Cp </a:t>
            </a:r>
            <a:r>
              <a:rPr lang="fr-FR" b="1" dirty="0">
                <a:solidFill>
                  <a:schemeClr val="tx2"/>
                </a:solidFill>
              </a:rPr>
              <a:t>&amp; Cv </a:t>
            </a:r>
            <a:r>
              <a:rPr lang="fr-FR" b="1" dirty="0" smtClean="0">
                <a:solidFill>
                  <a:schemeClr val="tx2"/>
                </a:solidFill>
              </a:rPr>
              <a:t>over </a:t>
            </a:r>
            <a:r>
              <a:rPr lang="fr-FR" b="1" dirty="0" err="1" smtClean="0">
                <a:solidFill>
                  <a:schemeClr val="tx2"/>
                </a:solidFill>
              </a:rPr>
              <a:t>expected</a:t>
            </a:r>
            <a:r>
              <a:rPr lang="fr-FR" b="1" dirty="0" smtClean="0">
                <a:solidFill>
                  <a:schemeClr val="tx2"/>
                </a:solidFill>
              </a:rPr>
              <a:t> </a:t>
            </a:r>
            <a:r>
              <a:rPr lang="fr-FR" b="1" i="1" dirty="0" smtClean="0">
                <a:solidFill>
                  <a:srgbClr val="C00000"/>
                </a:solidFill>
              </a:rPr>
              <a:t>T,P, %</a:t>
            </a:r>
            <a:r>
              <a:rPr lang="fr-FR" b="1" i="1" dirty="0" smtClean="0">
                <a:solidFill>
                  <a:schemeClr val="accent6">
                    <a:lumMod val="75000"/>
                  </a:schemeClr>
                </a:solidFill>
              </a:rPr>
              <a:t>CO</a:t>
            </a:r>
            <a:r>
              <a:rPr lang="fr-FR" b="1" i="1" baseline="-25000" dirty="0" smtClean="0">
                <a:solidFill>
                  <a:schemeClr val="accent6">
                    <a:lumMod val="75000"/>
                  </a:schemeClr>
                </a:solidFill>
              </a:rPr>
              <a:t>2</a:t>
            </a:r>
            <a:r>
              <a:rPr lang="fr-FR" b="1" i="1" dirty="0" smtClean="0">
                <a:solidFill>
                  <a:srgbClr val="C00000"/>
                </a:solidFill>
              </a:rPr>
              <a:t> </a:t>
            </a:r>
            <a:r>
              <a:rPr lang="fr-FR" b="1" dirty="0" smtClean="0"/>
              <a:t>range.</a:t>
            </a:r>
          </a:p>
        </p:txBody>
      </p:sp>
      <p:sp>
        <p:nvSpPr>
          <p:cNvPr id="32" name="ZoneTexte 31"/>
          <p:cNvSpPr txBox="1"/>
          <p:nvPr/>
        </p:nvSpPr>
        <p:spPr>
          <a:xfrm>
            <a:off x="5295341" y="4180839"/>
            <a:ext cx="3848659" cy="2308324"/>
          </a:xfrm>
          <a:prstGeom prst="rect">
            <a:avLst/>
          </a:prstGeom>
          <a:solidFill>
            <a:schemeClr val="bg1"/>
          </a:solidFill>
          <a:ln>
            <a:solidFill>
              <a:srgbClr val="002060"/>
            </a:solidFill>
          </a:ln>
        </p:spPr>
        <p:txBody>
          <a:bodyPr wrap="square" rtlCol="0">
            <a:spAutoFit/>
          </a:bodyPr>
          <a:lstStyle/>
          <a:p>
            <a:pPr algn="ctr"/>
            <a:r>
              <a:rPr lang="en-GB" sz="1600" b="1" dirty="0">
                <a:solidFill>
                  <a:schemeClr val="accent5">
                    <a:lumMod val="50000"/>
                  </a:schemeClr>
                </a:solidFill>
              </a:rPr>
              <a:t>D</a:t>
            </a:r>
            <a:r>
              <a:rPr lang="en-GB" sz="1600" b="1" dirty="0" smtClean="0">
                <a:solidFill>
                  <a:schemeClr val="accent5">
                    <a:lumMod val="50000"/>
                  </a:schemeClr>
                </a:solidFill>
              </a:rPr>
              <a:t>emonstration: </a:t>
            </a:r>
          </a:p>
          <a:p>
            <a:pPr algn="ctr"/>
            <a:r>
              <a:rPr lang="en-GB" sz="1600" b="1" dirty="0" smtClean="0">
                <a:solidFill>
                  <a:schemeClr val="accent5">
                    <a:lumMod val="50000"/>
                  </a:schemeClr>
                </a:solidFill>
              </a:rPr>
              <a:t>1</a:t>
            </a:r>
            <a:r>
              <a:rPr lang="en-GB" sz="1600" b="1" baseline="30000" dirty="0" smtClean="0">
                <a:solidFill>
                  <a:schemeClr val="accent5">
                    <a:lumMod val="50000"/>
                  </a:schemeClr>
                </a:solidFill>
              </a:rPr>
              <a:t>st</a:t>
            </a:r>
            <a:r>
              <a:rPr lang="en-GB" sz="1600" b="1" dirty="0" smtClean="0">
                <a:solidFill>
                  <a:schemeClr val="accent5">
                    <a:lumMod val="50000"/>
                  </a:schemeClr>
                </a:solidFill>
              </a:rPr>
              <a:t>  acoustic measurement of concentrations of binary gas pair </a:t>
            </a:r>
          </a:p>
          <a:p>
            <a:pPr algn="ctr"/>
            <a:r>
              <a:rPr lang="en-GB" sz="1600" b="1" dirty="0" smtClean="0">
                <a:solidFill>
                  <a:schemeClr val="accent5">
                    <a:lumMod val="50000"/>
                  </a:schemeClr>
                </a:solidFill>
              </a:rPr>
              <a:t>of interest (</a:t>
            </a:r>
            <a:r>
              <a:rPr lang="fr-FR" sz="1600" b="1" dirty="0">
                <a:solidFill>
                  <a:schemeClr val="accent5">
                    <a:lumMod val="50000"/>
                  </a:schemeClr>
                </a:solidFill>
              </a:rPr>
              <a:t>C</a:t>
            </a:r>
            <a:r>
              <a:rPr lang="fr-FR" sz="1600" b="1" baseline="-25000" dirty="0">
                <a:solidFill>
                  <a:schemeClr val="accent5">
                    <a:lumMod val="50000"/>
                  </a:schemeClr>
                </a:solidFill>
              </a:rPr>
              <a:t>3</a:t>
            </a:r>
            <a:r>
              <a:rPr lang="fr-FR" sz="1600" b="1" dirty="0">
                <a:solidFill>
                  <a:schemeClr val="accent5">
                    <a:lumMod val="50000"/>
                  </a:schemeClr>
                </a:solidFill>
              </a:rPr>
              <a:t>F</a:t>
            </a:r>
            <a:r>
              <a:rPr lang="fr-FR" sz="1600" b="1" baseline="-25000" dirty="0">
                <a:solidFill>
                  <a:schemeClr val="accent5">
                    <a:lumMod val="50000"/>
                  </a:schemeClr>
                </a:solidFill>
              </a:rPr>
              <a:t>8</a:t>
            </a:r>
            <a:r>
              <a:rPr lang="fr-FR" sz="1600" b="1" dirty="0">
                <a:solidFill>
                  <a:schemeClr val="accent5">
                    <a:lumMod val="50000"/>
                  </a:schemeClr>
                </a:solidFill>
              </a:rPr>
              <a:t>/N</a:t>
            </a:r>
            <a:r>
              <a:rPr lang="fr-FR" sz="1600" b="1" baseline="-25000" dirty="0">
                <a:solidFill>
                  <a:schemeClr val="accent5">
                    <a:lumMod val="50000"/>
                  </a:schemeClr>
                </a:solidFill>
              </a:rPr>
              <a:t>2</a:t>
            </a:r>
            <a:r>
              <a:rPr lang="en-GB" sz="1600" b="1" dirty="0" smtClean="0">
                <a:solidFill>
                  <a:schemeClr val="accent5">
                    <a:lumMod val="50000"/>
                  </a:schemeClr>
                </a:solidFill>
              </a:rPr>
              <a:t>)</a:t>
            </a:r>
          </a:p>
          <a:p>
            <a:pPr algn="ctr"/>
            <a:r>
              <a:rPr lang="en-GB" sz="1600" b="1" dirty="0" smtClean="0">
                <a:solidFill>
                  <a:schemeClr val="accent5">
                    <a:lumMod val="50000"/>
                  </a:schemeClr>
                </a:solidFill>
              </a:rPr>
              <a:t> in known varying conc. of 3</a:t>
            </a:r>
            <a:r>
              <a:rPr lang="en-GB" sz="1600" b="1" baseline="30000" dirty="0" smtClean="0">
                <a:solidFill>
                  <a:schemeClr val="accent5">
                    <a:lumMod val="50000"/>
                  </a:schemeClr>
                </a:solidFill>
              </a:rPr>
              <a:t>rd</a:t>
            </a:r>
            <a:r>
              <a:rPr lang="en-GB" sz="1600" b="1" dirty="0" smtClean="0">
                <a:solidFill>
                  <a:schemeClr val="accent5">
                    <a:lumMod val="50000"/>
                  </a:schemeClr>
                </a:solidFill>
              </a:rPr>
              <a:t> gas (</a:t>
            </a:r>
            <a:r>
              <a:rPr lang="en-GB" sz="1600" b="1" dirty="0" smtClean="0">
                <a:solidFill>
                  <a:schemeClr val="accent6">
                    <a:lumMod val="75000"/>
                  </a:schemeClr>
                </a:solidFill>
              </a:rPr>
              <a:t>CO</a:t>
            </a:r>
            <a:r>
              <a:rPr lang="en-GB" sz="1600" b="1" baseline="-25000" dirty="0" smtClean="0">
                <a:solidFill>
                  <a:schemeClr val="accent6">
                    <a:lumMod val="75000"/>
                  </a:schemeClr>
                </a:solidFill>
              </a:rPr>
              <a:t>2</a:t>
            </a:r>
            <a:r>
              <a:rPr lang="en-GB" sz="1600" b="1" dirty="0" smtClean="0">
                <a:solidFill>
                  <a:schemeClr val="accent5">
                    <a:lumMod val="50000"/>
                  </a:schemeClr>
                </a:solidFill>
              </a:rPr>
              <a:t>) : </a:t>
            </a:r>
          </a:p>
          <a:p>
            <a:pPr algn="ctr"/>
            <a:r>
              <a:rPr lang="en-GB" sz="1600" b="1" dirty="0" smtClean="0">
                <a:solidFill>
                  <a:schemeClr val="accent5">
                    <a:lumMod val="50000"/>
                  </a:schemeClr>
                </a:solidFill>
              </a:rPr>
              <a:t>(4 envelopes cycling every 4 hours)</a:t>
            </a:r>
          </a:p>
          <a:p>
            <a:pPr algn="ctr"/>
            <a:r>
              <a:rPr lang="en-GB" sz="1600" b="1" dirty="0" smtClean="0">
                <a:solidFill>
                  <a:schemeClr val="accent5">
                    <a:lumMod val="50000"/>
                  </a:schemeClr>
                </a:solidFill>
              </a:rPr>
              <a:t>Algorithm: industrial </a:t>
            </a:r>
            <a:r>
              <a:rPr lang="en-GB" sz="1600" b="1" dirty="0">
                <a:solidFill>
                  <a:schemeClr val="accent5">
                    <a:lumMod val="50000"/>
                  </a:schemeClr>
                </a:solidFill>
              </a:rPr>
              <a:t>&amp;  </a:t>
            </a:r>
            <a:r>
              <a:rPr lang="en-GB" sz="1600" b="1" dirty="0" smtClean="0">
                <a:solidFill>
                  <a:schemeClr val="accent5">
                    <a:lumMod val="50000"/>
                  </a:schemeClr>
                </a:solidFill>
              </a:rPr>
              <a:t>anaesthesia applications</a:t>
            </a:r>
            <a:endParaRPr lang="en-GB" sz="1600" b="1" dirty="0">
              <a:solidFill>
                <a:schemeClr val="accent5">
                  <a:lumMod val="50000"/>
                </a:schemeClr>
              </a:solidFill>
            </a:endParaRPr>
          </a:p>
        </p:txBody>
      </p:sp>
      <p:sp>
        <p:nvSpPr>
          <p:cNvPr id="5" name="Rectangle 4"/>
          <p:cNvSpPr/>
          <p:nvPr/>
        </p:nvSpPr>
        <p:spPr>
          <a:xfrm>
            <a:off x="472747" y="1133782"/>
            <a:ext cx="4326890" cy="369332"/>
          </a:xfrm>
          <a:prstGeom prst="rect">
            <a:avLst/>
          </a:prstGeom>
        </p:spPr>
        <p:txBody>
          <a:bodyPr wrap="none">
            <a:spAutoFit/>
          </a:bodyPr>
          <a:lstStyle/>
          <a:p>
            <a:r>
              <a:rPr lang="fr-FR" dirty="0" smtClean="0">
                <a:solidFill>
                  <a:schemeClr val="accent5">
                    <a:lumMod val="75000"/>
                  </a:schemeClr>
                </a:solidFill>
              </a:rPr>
              <a:t>https</a:t>
            </a:r>
            <a:r>
              <a:rPr lang="fr-FR" dirty="0">
                <a:solidFill>
                  <a:schemeClr val="accent5">
                    <a:lumMod val="75000"/>
                  </a:schemeClr>
                </a:solidFill>
              </a:rPr>
              <a:t>://www.mdpi.com/2410-390X/5/1/6 </a:t>
            </a:r>
            <a:endParaRPr lang="fr-FR" dirty="0"/>
          </a:p>
        </p:txBody>
      </p:sp>
      <p:sp>
        <p:nvSpPr>
          <p:cNvPr id="14" name="CustomShape 2"/>
          <p:cNvSpPr/>
          <p:nvPr/>
        </p:nvSpPr>
        <p:spPr>
          <a:xfrm>
            <a:off x="941492" y="6520900"/>
            <a:ext cx="7428822" cy="337100"/>
          </a:xfrm>
          <a:prstGeom prst="rect">
            <a:avLst/>
          </a:prstGeom>
          <a:noFill/>
          <a:ln>
            <a:noFill/>
          </a:ln>
        </p:spPr>
        <p:style>
          <a:lnRef idx="0">
            <a:scrgbClr r="0" g="0" b="0"/>
          </a:lnRef>
          <a:fillRef idx="0">
            <a:scrgbClr r="0" g="0" b="0"/>
          </a:fillRef>
          <a:effectRef idx="0">
            <a:scrgbClr r="0" g="0" b="0"/>
          </a:effectRef>
          <a:fontRef idx="minor"/>
        </p:style>
        <p:txBody>
          <a:bodyPr wrap="square" lIns="90000" tIns="45000" rIns="90000" bIns="45000">
            <a:spAutoFit/>
          </a:bodyPr>
          <a:lstStyle/>
          <a:p>
            <a:pPr algn="ctr"/>
            <a:r>
              <a:rPr lang="en-US" sz="1600" b="1" dirty="0" smtClean="0"/>
              <a:t>G. Hallewell: </a:t>
            </a:r>
            <a:r>
              <a:rPr lang="en-US" sz="1600" b="1" dirty="0" err="1" smtClean="0"/>
              <a:t>GasRad</a:t>
            </a:r>
            <a:r>
              <a:rPr lang="en-US" sz="1600" b="1" dirty="0" smtClean="0"/>
              <a:t> GWP: ECFA</a:t>
            </a:r>
            <a:r>
              <a:rPr lang="en-US" sz="1600" b="1" dirty="0"/>
              <a:t> </a:t>
            </a:r>
            <a:r>
              <a:rPr lang="en-US" sz="1600" b="1" dirty="0" smtClean="0"/>
              <a:t>TF-4 Meeting May16-17</a:t>
            </a:r>
            <a:r>
              <a:rPr lang="en-US" sz="1600" b="1" baseline="30000" dirty="0" smtClean="0"/>
              <a:t>th</a:t>
            </a:r>
            <a:r>
              <a:rPr lang="en-US" sz="1600" b="1" dirty="0" smtClean="0"/>
              <a:t> 2023</a:t>
            </a:r>
            <a:endParaRPr lang="en-US" sz="1600" b="1" dirty="0"/>
          </a:p>
        </p:txBody>
      </p:sp>
      <p:sp>
        <p:nvSpPr>
          <p:cNvPr id="3" name="Espace réservé du pied de page 2"/>
          <p:cNvSpPr>
            <a:spLocks noGrp="1"/>
          </p:cNvSpPr>
          <p:nvPr>
            <p:ph type="ftr" sz="quarter" idx="11"/>
          </p:nvPr>
        </p:nvSpPr>
        <p:spPr/>
        <p:txBody>
          <a:bodyPr/>
          <a:lstStyle/>
          <a:p>
            <a:pPr>
              <a:defRPr/>
            </a:pPr>
            <a:endParaRPr lang="en-GB"/>
          </a:p>
        </p:txBody>
      </p:sp>
      <p:sp>
        <p:nvSpPr>
          <p:cNvPr id="4" name="Espace réservé du numéro de diapositive 3"/>
          <p:cNvSpPr>
            <a:spLocks noGrp="1"/>
          </p:cNvSpPr>
          <p:nvPr>
            <p:ph type="sldNum" sz="quarter" idx="12"/>
          </p:nvPr>
        </p:nvSpPr>
        <p:spPr/>
        <p:txBody>
          <a:bodyPr/>
          <a:lstStyle/>
          <a:p>
            <a:pPr>
              <a:defRPr/>
            </a:pPr>
            <a:fld id="{75DEEA70-F2A5-4F11-9D2F-52A27AAB522D}" type="slidenum">
              <a:rPr lang="en-GB" smtClean="0"/>
              <a:pPr>
                <a:defRPr/>
              </a:pPr>
              <a:t>50</a:t>
            </a:fld>
            <a:endParaRPr lang="en-GB"/>
          </a:p>
        </p:txBody>
      </p:sp>
    </p:spTree>
    <p:extLst>
      <p:ext uri="{BB962C8B-B14F-4D97-AF65-F5344CB8AC3E}">
        <p14:creationId xmlns:p14="http://schemas.microsoft.com/office/powerpoint/2010/main" val="392233071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4"/>
                                        </p:tgtEl>
                                        <p:attrNameLst>
                                          <p:attrName>style.visibility</p:attrName>
                                        </p:attrNameLst>
                                      </p:cBhvr>
                                      <p:to>
                                        <p:strVal val="visible"/>
                                      </p:to>
                                    </p:set>
                                    <p:anim calcmode="lin" valueType="num">
                                      <p:cBhvr additive="base">
                                        <p:cTn id="7" dur="500" fill="hold"/>
                                        <p:tgtEl>
                                          <p:spTgt spid="34"/>
                                        </p:tgtEl>
                                        <p:attrNameLst>
                                          <p:attrName>ppt_x</p:attrName>
                                        </p:attrNameLst>
                                      </p:cBhvr>
                                      <p:tavLst>
                                        <p:tav tm="0">
                                          <p:val>
                                            <p:strVal val="0-#ppt_w/2"/>
                                          </p:val>
                                        </p:tav>
                                        <p:tav tm="100000">
                                          <p:val>
                                            <p:strVal val="#ppt_x"/>
                                          </p:val>
                                        </p:tav>
                                      </p:tavLst>
                                    </p:anim>
                                    <p:anim calcmode="lin" valueType="num">
                                      <p:cBhvr additive="base">
                                        <p:cTn id="8" dur="500" fill="hold"/>
                                        <p:tgtEl>
                                          <p:spTgt spid="34"/>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29"/>
                                        </p:tgtEl>
                                        <p:attrNameLst>
                                          <p:attrName>style.visibility</p:attrName>
                                        </p:attrNameLst>
                                      </p:cBhvr>
                                      <p:to>
                                        <p:strVal val="visible"/>
                                      </p:to>
                                    </p:set>
                                    <p:anim calcmode="lin" valueType="num">
                                      <p:cBhvr additive="base">
                                        <p:cTn id="11" dur="500" fill="hold"/>
                                        <p:tgtEl>
                                          <p:spTgt spid="29"/>
                                        </p:tgtEl>
                                        <p:attrNameLst>
                                          <p:attrName>ppt_x</p:attrName>
                                        </p:attrNameLst>
                                      </p:cBhvr>
                                      <p:tavLst>
                                        <p:tav tm="0">
                                          <p:val>
                                            <p:strVal val="0-#ppt_w/2"/>
                                          </p:val>
                                        </p:tav>
                                        <p:tav tm="100000">
                                          <p:val>
                                            <p:strVal val="#ppt_x"/>
                                          </p:val>
                                        </p:tav>
                                      </p:tavLst>
                                    </p:anim>
                                    <p:anim calcmode="lin" valueType="num">
                                      <p:cBhvr additive="base">
                                        <p:cTn id="12" dur="500" fill="hold"/>
                                        <p:tgtEl>
                                          <p:spTgt spid="29"/>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19"/>
                                        </p:tgtEl>
                                        <p:attrNameLst>
                                          <p:attrName>style.visibility</p:attrName>
                                        </p:attrNameLst>
                                      </p:cBhvr>
                                      <p:to>
                                        <p:strVal val="visible"/>
                                      </p:to>
                                    </p:set>
                                    <p:anim calcmode="lin" valueType="num">
                                      <p:cBhvr additive="base">
                                        <p:cTn id="15" dur="500" fill="hold"/>
                                        <p:tgtEl>
                                          <p:spTgt spid="19"/>
                                        </p:tgtEl>
                                        <p:attrNameLst>
                                          <p:attrName>ppt_x</p:attrName>
                                        </p:attrNameLst>
                                      </p:cBhvr>
                                      <p:tavLst>
                                        <p:tav tm="0">
                                          <p:val>
                                            <p:strVal val="1+#ppt_w/2"/>
                                          </p:val>
                                        </p:tav>
                                        <p:tav tm="100000">
                                          <p:val>
                                            <p:strVal val="#ppt_x"/>
                                          </p:val>
                                        </p:tav>
                                      </p:tavLst>
                                    </p:anim>
                                    <p:anim calcmode="lin" valueType="num">
                                      <p:cBhvr additive="base">
                                        <p:cTn id="16" dur="500" fill="hold"/>
                                        <p:tgtEl>
                                          <p:spTgt spid="19"/>
                                        </p:tgtEl>
                                        <p:attrNameLst>
                                          <p:attrName>ppt_y</p:attrName>
                                        </p:attrNameLst>
                                      </p:cBhvr>
                                      <p:tavLst>
                                        <p:tav tm="0">
                                          <p:val>
                                            <p:strVal val="#ppt_y"/>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nodeType="clickEffect">
                                  <p:stCondLst>
                                    <p:cond delay="0"/>
                                  </p:stCondLst>
                                  <p:childTnLst>
                                    <p:set>
                                      <p:cBhvr>
                                        <p:cTn id="20" dur="1" fill="hold">
                                          <p:stCondLst>
                                            <p:cond delay="0"/>
                                          </p:stCondLst>
                                        </p:cTn>
                                        <p:tgtEl>
                                          <p:spTgt spid="21"/>
                                        </p:tgtEl>
                                        <p:attrNameLst>
                                          <p:attrName>style.visibility</p:attrName>
                                        </p:attrNameLst>
                                      </p:cBhvr>
                                      <p:to>
                                        <p:strVal val="visible"/>
                                      </p:to>
                                    </p:set>
                                    <p:anim calcmode="lin" valueType="num">
                                      <p:cBhvr additive="base">
                                        <p:cTn id="21" dur="500" fill="hold"/>
                                        <p:tgtEl>
                                          <p:spTgt spid="21"/>
                                        </p:tgtEl>
                                        <p:attrNameLst>
                                          <p:attrName>ppt_x</p:attrName>
                                        </p:attrNameLst>
                                      </p:cBhvr>
                                      <p:tavLst>
                                        <p:tav tm="0">
                                          <p:val>
                                            <p:strVal val="#ppt_x"/>
                                          </p:val>
                                        </p:tav>
                                        <p:tav tm="100000">
                                          <p:val>
                                            <p:strVal val="#ppt_x"/>
                                          </p:val>
                                        </p:tav>
                                      </p:tavLst>
                                    </p:anim>
                                    <p:anim calcmode="lin" valueType="num">
                                      <p:cBhvr additive="base">
                                        <p:cTn id="22" dur="500" fill="hold"/>
                                        <p:tgtEl>
                                          <p:spTgt spid="21"/>
                                        </p:tgtEl>
                                        <p:attrNameLst>
                                          <p:attrName>ppt_y</p:attrName>
                                        </p:attrNameLst>
                                      </p:cBhvr>
                                      <p:tavLst>
                                        <p:tav tm="0">
                                          <p:val>
                                            <p:strVal val="1+#ppt_h/2"/>
                                          </p:val>
                                        </p:tav>
                                        <p:tav tm="100000">
                                          <p:val>
                                            <p:strVal val="#ppt_y"/>
                                          </p:val>
                                        </p:tav>
                                      </p:tavLst>
                                    </p:anim>
                                  </p:childTnLst>
                                </p:cTn>
                              </p:par>
                              <p:par>
                                <p:cTn id="23" presetID="1" presetClass="entr" presetSubtype="0" fill="hold" grpId="0" nodeType="withEffect">
                                  <p:stCondLst>
                                    <p:cond delay="0"/>
                                  </p:stCondLst>
                                  <p:childTnLst>
                                    <p:set>
                                      <p:cBhvr>
                                        <p:cTn id="24" dur="1" fill="hold">
                                          <p:stCondLst>
                                            <p:cond delay="0"/>
                                          </p:stCondLst>
                                        </p:cTn>
                                        <p:tgtEl>
                                          <p:spTgt spid="3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34" grpId="0"/>
      <p:bldP spid="32" grpId="0" animBg="1"/>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55" name="Image 3"/>
          <p:cNvPicPr/>
          <p:nvPr/>
        </p:nvPicPr>
        <p:blipFill>
          <a:blip r:embed="rId2"/>
          <a:stretch/>
        </p:blipFill>
        <p:spPr>
          <a:xfrm>
            <a:off x="3971160" y="1249920"/>
            <a:ext cx="5142960" cy="5142960"/>
          </a:xfrm>
          <a:prstGeom prst="rect">
            <a:avLst/>
          </a:prstGeom>
          <a:ln>
            <a:noFill/>
          </a:ln>
        </p:spPr>
      </p:pic>
      <p:sp>
        <p:nvSpPr>
          <p:cNvPr id="4056" name="CustomShape 1"/>
          <p:cNvSpPr/>
          <p:nvPr/>
        </p:nvSpPr>
        <p:spPr>
          <a:xfrm rot="20220000">
            <a:off x="7282080" y="5742360"/>
            <a:ext cx="264600" cy="29520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spAutoFit/>
          </a:bodyPr>
          <a:lstStyle/>
          <a:p>
            <a:pPr>
              <a:lnSpc>
                <a:spcPct val="100000"/>
              </a:lnSpc>
            </a:pPr>
            <a:r>
              <a:rPr lang="en-GB" sz="1350" b="0" strike="noStrike" spc="-1">
                <a:solidFill>
                  <a:srgbClr val="000000"/>
                </a:solidFill>
                <a:latin typeface="Calibri"/>
                <a:ea typeface="DejaVu Sans"/>
              </a:rPr>
              <a:t>T</a:t>
            </a:r>
            <a:endParaRPr lang="en-GB" sz="1350" b="0" strike="noStrike" spc="-1">
              <a:latin typeface="Arial"/>
            </a:endParaRPr>
          </a:p>
        </p:txBody>
      </p:sp>
      <p:sp>
        <p:nvSpPr>
          <p:cNvPr id="4057" name="CustomShape 2"/>
          <p:cNvSpPr/>
          <p:nvPr/>
        </p:nvSpPr>
        <p:spPr>
          <a:xfrm rot="4001400">
            <a:off x="7803720" y="4347360"/>
            <a:ext cx="269280" cy="29592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spAutoFit/>
          </a:bodyPr>
          <a:lstStyle/>
          <a:p>
            <a:pPr>
              <a:lnSpc>
                <a:spcPct val="100000"/>
              </a:lnSpc>
            </a:pPr>
            <a:r>
              <a:rPr lang="en-GB" sz="1350" b="0" strike="noStrike" spc="-1">
                <a:solidFill>
                  <a:srgbClr val="000000"/>
                </a:solidFill>
                <a:latin typeface="Calibri"/>
                <a:ea typeface="DejaVu Sans"/>
              </a:rPr>
              <a:t>P</a:t>
            </a:r>
            <a:endParaRPr lang="en-GB" sz="1350" b="0" strike="noStrike" spc="-1">
              <a:latin typeface="Arial"/>
            </a:endParaRPr>
          </a:p>
        </p:txBody>
      </p:sp>
      <p:sp>
        <p:nvSpPr>
          <p:cNvPr id="4058" name="CustomShape 3"/>
          <p:cNvSpPr/>
          <p:nvPr/>
        </p:nvSpPr>
        <p:spPr>
          <a:xfrm rot="1390200">
            <a:off x="5233320" y="5700600"/>
            <a:ext cx="470160" cy="29592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spAutoFit/>
          </a:bodyPr>
          <a:lstStyle/>
          <a:p>
            <a:pPr>
              <a:lnSpc>
                <a:spcPct val="100000"/>
              </a:lnSpc>
            </a:pPr>
            <a:r>
              <a:rPr lang="en-GB" sz="1350" b="0" strike="noStrike" spc="-1">
                <a:solidFill>
                  <a:srgbClr val="000000"/>
                </a:solidFill>
                <a:latin typeface="Calibri"/>
                <a:ea typeface="DejaVu Sans"/>
              </a:rPr>
              <a:t>CO2</a:t>
            </a:r>
            <a:endParaRPr lang="en-GB" sz="1350" b="0" strike="noStrike" spc="-1">
              <a:latin typeface="Arial"/>
            </a:endParaRPr>
          </a:p>
        </p:txBody>
      </p:sp>
      <p:sp>
        <p:nvSpPr>
          <p:cNvPr id="4059" name="CustomShape 4"/>
          <p:cNvSpPr/>
          <p:nvPr/>
        </p:nvSpPr>
        <p:spPr>
          <a:xfrm rot="4008600">
            <a:off x="6166800" y="3717000"/>
            <a:ext cx="269280" cy="29592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spAutoFit/>
          </a:bodyPr>
          <a:lstStyle/>
          <a:p>
            <a:pPr>
              <a:lnSpc>
                <a:spcPct val="100000"/>
              </a:lnSpc>
            </a:pPr>
            <a:r>
              <a:rPr lang="en-GB" sz="1350" b="0" strike="noStrike" spc="-1">
                <a:solidFill>
                  <a:srgbClr val="000000"/>
                </a:solidFill>
                <a:latin typeface="Calibri"/>
                <a:ea typeface="DejaVu Sans"/>
              </a:rPr>
              <a:t>P</a:t>
            </a:r>
            <a:endParaRPr lang="en-GB" sz="1350" b="0" strike="noStrike" spc="-1">
              <a:latin typeface="Arial"/>
            </a:endParaRPr>
          </a:p>
        </p:txBody>
      </p:sp>
      <p:sp>
        <p:nvSpPr>
          <p:cNvPr id="4060" name="CustomShape 5"/>
          <p:cNvSpPr/>
          <p:nvPr/>
        </p:nvSpPr>
        <p:spPr>
          <a:xfrm rot="20295000">
            <a:off x="5698080" y="5040000"/>
            <a:ext cx="264600" cy="29520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spAutoFit/>
          </a:bodyPr>
          <a:lstStyle/>
          <a:p>
            <a:pPr>
              <a:lnSpc>
                <a:spcPct val="100000"/>
              </a:lnSpc>
            </a:pPr>
            <a:r>
              <a:rPr lang="en-GB" sz="1350" b="0" strike="noStrike" spc="-1">
                <a:solidFill>
                  <a:srgbClr val="000000"/>
                </a:solidFill>
                <a:latin typeface="Calibri"/>
                <a:ea typeface="DejaVu Sans"/>
              </a:rPr>
              <a:t>T</a:t>
            </a:r>
            <a:endParaRPr lang="en-GB" sz="1350" b="0" strike="noStrike" spc="-1">
              <a:latin typeface="Arial"/>
            </a:endParaRPr>
          </a:p>
        </p:txBody>
      </p:sp>
      <p:sp>
        <p:nvSpPr>
          <p:cNvPr id="4061" name="CustomShape 6"/>
          <p:cNvSpPr/>
          <p:nvPr/>
        </p:nvSpPr>
        <p:spPr>
          <a:xfrm rot="4068000">
            <a:off x="5941440" y="5180400"/>
            <a:ext cx="269280" cy="29592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spAutoFit/>
          </a:bodyPr>
          <a:lstStyle/>
          <a:p>
            <a:pPr>
              <a:lnSpc>
                <a:spcPct val="100000"/>
              </a:lnSpc>
            </a:pPr>
            <a:r>
              <a:rPr lang="en-GB" sz="1350" b="0" strike="noStrike" spc="-1">
                <a:solidFill>
                  <a:srgbClr val="000000"/>
                </a:solidFill>
                <a:latin typeface="Calibri"/>
                <a:ea typeface="DejaVu Sans"/>
              </a:rPr>
              <a:t>P</a:t>
            </a:r>
            <a:endParaRPr lang="en-GB" sz="1350" b="0" strike="noStrike" spc="-1">
              <a:latin typeface="Arial"/>
            </a:endParaRPr>
          </a:p>
        </p:txBody>
      </p:sp>
      <p:sp>
        <p:nvSpPr>
          <p:cNvPr id="4062" name="CustomShape 7"/>
          <p:cNvSpPr/>
          <p:nvPr/>
        </p:nvSpPr>
        <p:spPr>
          <a:xfrm rot="4151400">
            <a:off x="6748200" y="3286800"/>
            <a:ext cx="269280" cy="29592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spAutoFit/>
          </a:bodyPr>
          <a:lstStyle/>
          <a:p>
            <a:pPr>
              <a:lnSpc>
                <a:spcPct val="100000"/>
              </a:lnSpc>
            </a:pPr>
            <a:r>
              <a:rPr lang="en-GB" sz="1350" b="0" strike="noStrike" spc="-1">
                <a:solidFill>
                  <a:srgbClr val="000000"/>
                </a:solidFill>
                <a:latin typeface="Calibri"/>
                <a:ea typeface="DejaVu Sans"/>
              </a:rPr>
              <a:t>P</a:t>
            </a:r>
            <a:endParaRPr lang="en-GB" sz="1350" b="0" strike="noStrike" spc="-1">
              <a:latin typeface="Arial"/>
            </a:endParaRPr>
          </a:p>
        </p:txBody>
      </p:sp>
      <p:sp>
        <p:nvSpPr>
          <p:cNvPr id="4063" name="CustomShape 8"/>
          <p:cNvSpPr/>
          <p:nvPr/>
        </p:nvSpPr>
        <p:spPr>
          <a:xfrm rot="4001400">
            <a:off x="8494200" y="2798280"/>
            <a:ext cx="269280" cy="29592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spAutoFit/>
          </a:bodyPr>
          <a:lstStyle/>
          <a:p>
            <a:pPr>
              <a:lnSpc>
                <a:spcPct val="100000"/>
              </a:lnSpc>
            </a:pPr>
            <a:r>
              <a:rPr lang="en-GB" sz="1350" b="0" strike="noStrike" spc="-1">
                <a:solidFill>
                  <a:srgbClr val="000000"/>
                </a:solidFill>
                <a:latin typeface="Calibri"/>
                <a:ea typeface="DejaVu Sans"/>
              </a:rPr>
              <a:t>P</a:t>
            </a:r>
            <a:endParaRPr lang="en-GB" sz="1350" b="0" strike="noStrike" spc="-1">
              <a:latin typeface="Arial"/>
            </a:endParaRPr>
          </a:p>
        </p:txBody>
      </p:sp>
      <p:sp>
        <p:nvSpPr>
          <p:cNvPr id="4064" name="CustomShape 9"/>
          <p:cNvSpPr/>
          <p:nvPr/>
        </p:nvSpPr>
        <p:spPr>
          <a:xfrm rot="4001400">
            <a:off x="6831000" y="2076120"/>
            <a:ext cx="269280" cy="29592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spAutoFit/>
          </a:bodyPr>
          <a:lstStyle/>
          <a:p>
            <a:pPr>
              <a:lnSpc>
                <a:spcPct val="100000"/>
              </a:lnSpc>
            </a:pPr>
            <a:r>
              <a:rPr lang="en-GB" sz="1350" b="0" strike="noStrike" spc="-1">
                <a:solidFill>
                  <a:srgbClr val="000000"/>
                </a:solidFill>
                <a:latin typeface="Calibri"/>
                <a:ea typeface="DejaVu Sans"/>
              </a:rPr>
              <a:t>P</a:t>
            </a:r>
            <a:endParaRPr lang="en-GB" sz="1350" b="0" strike="noStrike" spc="-1">
              <a:latin typeface="Arial"/>
            </a:endParaRPr>
          </a:p>
        </p:txBody>
      </p:sp>
      <p:sp>
        <p:nvSpPr>
          <p:cNvPr id="4065" name="CustomShape 10"/>
          <p:cNvSpPr/>
          <p:nvPr/>
        </p:nvSpPr>
        <p:spPr>
          <a:xfrm rot="4001400">
            <a:off x="5162400" y="2710800"/>
            <a:ext cx="269280" cy="29592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spAutoFit/>
          </a:bodyPr>
          <a:lstStyle/>
          <a:p>
            <a:pPr>
              <a:lnSpc>
                <a:spcPct val="100000"/>
              </a:lnSpc>
            </a:pPr>
            <a:r>
              <a:rPr lang="en-GB" sz="1350" b="0" strike="noStrike" spc="-1">
                <a:solidFill>
                  <a:srgbClr val="000000"/>
                </a:solidFill>
                <a:latin typeface="Calibri"/>
                <a:ea typeface="DejaVu Sans"/>
              </a:rPr>
              <a:t>P</a:t>
            </a:r>
            <a:endParaRPr lang="en-GB" sz="1350" b="0" strike="noStrike" spc="-1">
              <a:latin typeface="Arial"/>
            </a:endParaRPr>
          </a:p>
        </p:txBody>
      </p:sp>
      <p:sp>
        <p:nvSpPr>
          <p:cNvPr id="4066" name="CustomShape 11"/>
          <p:cNvSpPr/>
          <p:nvPr/>
        </p:nvSpPr>
        <p:spPr>
          <a:xfrm rot="4001400">
            <a:off x="4488840" y="4425120"/>
            <a:ext cx="269280" cy="29592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spAutoFit/>
          </a:bodyPr>
          <a:lstStyle/>
          <a:p>
            <a:pPr>
              <a:lnSpc>
                <a:spcPct val="100000"/>
              </a:lnSpc>
            </a:pPr>
            <a:r>
              <a:rPr lang="en-GB" sz="1350" b="0" strike="noStrike" spc="-1">
                <a:solidFill>
                  <a:srgbClr val="000000"/>
                </a:solidFill>
                <a:latin typeface="Calibri"/>
                <a:ea typeface="DejaVu Sans"/>
              </a:rPr>
              <a:t>P</a:t>
            </a:r>
            <a:endParaRPr lang="en-GB" sz="1350" b="0" strike="noStrike" spc="-1">
              <a:latin typeface="Arial"/>
            </a:endParaRPr>
          </a:p>
        </p:txBody>
      </p:sp>
      <p:sp>
        <p:nvSpPr>
          <p:cNvPr id="4067" name="CustomShape 12"/>
          <p:cNvSpPr/>
          <p:nvPr/>
        </p:nvSpPr>
        <p:spPr>
          <a:xfrm rot="20220000">
            <a:off x="7998120" y="4074480"/>
            <a:ext cx="264600" cy="29520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spAutoFit/>
          </a:bodyPr>
          <a:lstStyle/>
          <a:p>
            <a:pPr>
              <a:lnSpc>
                <a:spcPct val="100000"/>
              </a:lnSpc>
            </a:pPr>
            <a:r>
              <a:rPr lang="en-GB" sz="1350" b="0" strike="noStrike" spc="-1">
                <a:solidFill>
                  <a:srgbClr val="000000"/>
                </a:solidFill>
                <a:latin typeface="Calibri"/>
                <a:ea typeface="DejaVu Sans"/>
              </a:rPr>
              <a:t>T</a:t>
            </a:r>
            <a:endParaRPr lang="en-GB" sz="1350" b="0" strike="noStrike" spc="-1">
              <a:latin typeface="Arial"/>
            </a:endParaRPr>
          </a:p>
        </p:txBody>
      </p:sp>
      <p:sp>
        <p:nvSpPr>
          <p:cNvPr id="4068" name="CustomShape 13"/>
          <p:cNvSpPr/>
          <p:nvPr/>
        </p:nvSpPr>
        <p:spPr>
          <a:xfrm rot="20220000">
            <a:off x="7321680" y="2422800"/>
            <a:ext cx="264600" cy="29520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spAutoFit/>
          </a:bodyPr>
          <a:lstStyle/>
          <a:p>
            <a:pPr>
              <a:lnSpc>
                <a:spcPct val="100000"/>
              </a:lnSpc>
            </a:pPr>
            <a:r>
              <a:rPr lang="en-GB" sz="1350" b="0" strike="noStrike" spc="-1">
                <a:solidFill>
                  <a:srgbClr val="000000"/>
                </a:solidFill>
                <a:latin typeface="Calibri"/>
                <a:ea typeface="DejaVu Sans"/>
              </a:rPr>
              <a:t>T</a:t>
            </a:r>
            <a:endParaRPr lang="en-GB" sz="1350" b="0" strike="noStrike" spc="-1">
              <a:latin typeface="Arial"/>
            </a:endParaRPr>
          </a:p>
        </p:txBody>
      </p:sp>
      <p:sp>
        <p:nvSpPr>
          <p:cNvPr id="4069" name="CustomShape 14"/>
          <p:cNvSpPr/>
          <p:nvPr/>
        </p:nvSpPr>
        <p:spPr>
          <a:xfrm rot="20220000">
            <a:off x="5586840" y="1807560"/>
            <a:ext cx="264600" cy="29520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spAutoFit/>
          </a:bodyPr>
          <a:lstStyle/>
          <a:p>
            <a:pPr>
              <a:lnSpc>
                <a:spcPct val="100000"/>
              </a:lnSpc>
            </a:pPr>
            <a:r>
              <a:rPr lang="en-GB" sz="1350" b="0" strike="noStrike" spc="-1">
                <a:solidFill>
                  <a:srgbClr val="000000"/>
                </a:solidFill>
                <a:latin typeface="Calibri"/>
                <a:ea typeface="DejaVu Sans"/>
              </a:rPr>
              <a:t>T</a:t>
            </a:r>
            <a:endParaRPr lang="en-GB" sz="1350" b="0" strike="noStrike" spc="-1">
              <a:latin typeface="Arial"/>
            </a:endParaRPr>
          </a:p>
        </p:txBody>
      </p:sp>
      <p:sp>
        <p:nvSpPr>
          <p:cNvPr id="4070" name="CustomShape 15"/>
          <p:cNvSpPr/>
          <p:nvPr/>
        </p:nvSpPr>
        <p:spPr>
          <a:xfrm rot="20220000">
            <a:off x="6321240" y="3434760"/>
            <a:ext cx="264600" cy="29520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spAutoFit/>
          </a:bodyPr>
          <a:lstStyle/>
          <a:p>
            <a:pPr>
              <a:lnSpc>
                <a:spcPct val="100000"/>
              </a:lnSpc>
            </a:pPr>
            <a:r>
              <a:rPr lang="en-GB" sz="1350" b="0" strike="noStrike" spc="-1">
                <a:solidFill>
                  <a:srgbClr val="000000"/>
                </a:solidFill>
                <a:latin typeface="Calibri"/>
                <a:ea typeface="DejaVu Sans"/>
              </a:rPr>
              <a:t>T</a:t>
            </a:r>
            <a:endParaRPr lang="en-GB" sz="1350" b="0" strike="noStrike" spc="-1">
              <a:latin typeface="Arial"/>
            </a:endParaRPr>
          </a:p>
        </p:txBody>
      </p:sp>
      <p:sp>
        <p:nvSpPr>
          <p:cNvPr id="4071" name="CustomShape 16"/>
          <p:cNvSpPr/>
          <p:nvPr/>
        </p:nvSpPr>
        <p:spPr>
          <a:xfrm rot="20220000">
            <a:off x="6533640" y="3930840"/>
            <a:ext cx="264600" cy="29520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spAutoFit/>
          </a:bodyPr>
          <a:lstStyle/>
          <a:p>
            <a:pPr>
              <a:lnSpc>
                <a:spcPct val="100000"/>
              </a:lnSpc>
            </a:pPr>
            <a:r>
              <a:rPr lang="en-GB" sz="1350" b="0" strike="noStrike" spc="-1">
                <a:solidFill>
                  <a:srgbClr val="000000"/>
                </a:solidFill>
                <a:latin typeface="Calibri"/>
                <a:ea typeface="DejaVu Sans"/>
              </a:rPr>
              <a:t>T</a:t>
            </a:r>
            <a:endParaRPr lang="en-GB" sz="1350" b="0" strike="noStrike" spc="-1">
              <a:latin typeface="Arial"/>
            </a:endParaRPr>
          </a:p>
        </p:txBody>
      </p:sp>
      <p:sp>
        <p:nvSpPr>
          <p:cNvPr id="4072" name="CustomShape 17"/>
          <p:cNvSpPr/>
          <p:nvPr/>
        </p:nvSpPr>
        <p:spPr>
          <a:xfrm rot="20220000">
            <a:off x="4924440" y="3432600"/>
            <a:ext cx="264600" cy="29520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spAutoFit/>
          </a:bodyPr>
          <a:lstStyle/>
          <a:p>
            <a:pPr>
              <a:lnSpc>
                <a:spcPct val="100000"/>
              </a:lnSpc>
            </a:pPr>
            <a:r>
              <a:rPr lang="en-GB" sz="1350" b="0" strike="noStrike" spc="-1">
                <a:solidFill>
                  <a:srgbClr val="000000"/>
                </a:solidFill>
                <a:latin typeface="Calibri"/>
                <a:ea typeface="DejaVu Sans"/>
              </a:rPr>
              <a:t>T</a:t>
            </a:r>
            <a:endParaRPr lang="en-GB" sz="1350" b="0" strike="noStrike" spc="-1">
              <a:latin typeface="Arial"/>
            </a:endParaRPr>
          </a:p>
        </p:txBody>
      </p:sp>
      <p:sp>
        <p:nvSpPr>
          <p:cNvPr id="4073" name="CustomShape 18"/>
          <p:cNvSpPr/>
          <p:nvPr/>
        </p:nvSpPr>
        <p:spPr>
          <a:xfrm rot="1390200">
            <a:off x="7006680" y="1728000"/>
            <a:ext cx="470160" cy="29592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spAutoFit/>
          </a:bodyPr>
          <a:lstStyle/>
          <a:p>
            <a:pPr>
              <a:lnSpc>
                <a:spcPct val="100000"/>
              </a:lnSpc>
            </a:pPr>
            <a:r>
              <a:rPr lang="en-GB" sz="1350" b="0" strike="noStrike" spc="-1">
                <a:solidFill>
                  <a:srgbClr val="000000"/>
                </a:solidFill>
                <a:latin typeface="Calibri"/>
                <a:ea typeface="DejaVu Sans"/>
              </a:rPr>
              <a:t>CO2</a:t>
            </a:r>
            <a:endParaRPr lang="en-GB" sz="1350" b="0" strike="noStrike" spc="-1">
              <a:latin typeface="Arial"/>
            </a:endParaRPr>
          </a:p>
        </p:txBody>
      </p:sp>
      <p:sp>
        <p:nvSpPr>
          <p:cNvPr id="4074" name="CustomShape 19"/>
          <p:cNvSpPr/>
          <p:nvPr/>
        </p:nvSpPr>
        <p:spPr>
          <a:xfrm rot="1390200">
            <a:off x="7713000" y="3390840"/>
            <a:ext cx="470160" cy="29592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spAutoFit/>
          </a:bodyPr>
          <a:lstStyle/>
          <a:p>
            <a:pPr>
              <a:lnSpc>
                <a:spcPct val="100000"/>
              </a:lnSpc>
            </a:pPr>
            <a:r>
              <a:rPr lang="en-GB" sz="1350" b="0" strike="noStrike" spc="-1">
                <a:solidFill>
                  <a:srgbClr val="000000"/>
                </a:solidFill>
                <a:latin typeface="Calibri"/>
                <a:ea typeface="DejaVu Sans"/>
              </a:rPr>
              <a:t>CO2</a:t>
            </a:r>
            <a:endParaRPr lang="en-GB" sz="1350" b="0" strike="noStrike" spc="-1">
              <a:latin typeface="Arial"/>
            </a:endParaRPr>
          </a:p>
        </p:txBody>
      </p:sp>
      <p:sp>
        <p:nvSpPr>
          <p:cNvPr id="4075" name="CustomShape 20"/>
          <p:cNvSpPr/>
          <p:nvPr/>
        </p:nvSpPr>
        <p:spPr>
          <a:xfrm rot="1390200">
            <a:off x="7006680" y="4996800"/>
            <a:ext cx="470160" cy="29592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spAutoFit/>
          </a:bodyPr>
          <a:lstStyle/>
          <a:p>
            <a:pPr>
              <a:lnSpc>
                <a:spcPct val="100000"/>
              </a:lnSpc>
            </a:pPr>
            <a:r>
              <a:rPr lang="en-GB" sz="1350" b="0" strike="noStrike" spc="-1">
                <a:solidFill>
                  <a:srgbClr val="000000"/>
                </a:solidFill>
                <a:latin typeface="Calibri"/>
                <a:ea typeface="DejaVu Sans"/>
              </a:rPr>
              <a:t>CO2</a:t>
            </a:r>
            <a:endParaRPr lang="en-GB" sz="1350" b="0" strike="noStrike" spc="-1">
              <a:latin typeface="Arial"/>
            </a:endParaRPr>
          </a:p>
        </p:txBody>
      </p:sp>
      <p:sp>
        <p:nvSpPr>
          <p:cNvPr id="4076" name="CustomShape 21"/>
          <p:cNvSpPr/>
          <p:nvPr/>
        </p:nvSpPr>
        <p:spPr>
          <a:xfrm rot="1390200">
            <a:off x="5757840" y="3902760"/>
            <a:ext cx="470160" cy="29592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spAutoFit/>
          </a:bodyPr>
          <a:lstStyle/>
          <a:p>
            <a:pPr>
              <a:lnSpc>
                <a:spcPct val="100000"/>
              </a:lnSpc>
            </a:pPr>
            <a:r>
              <a:rPr lang="en-GB" sz="1350" b="0" strike="noStrike" spc="-1">
                <a:solidFill>
                  <a:srgbClr val="000000"/>
                </a:solidFill>
                <a:latin typeface="Calibri"/>
                <a:ea typeface="DejaVu Sans"/>
              </a:rPr>
              <a:t>CO2</a:t>
            </a:r>
            <a:endParaRPr lang="en-GB" sz="1350" b="0" strike="noStrike" spc="-1">
              <a:latin typeface="Arial"/>
            </a:endParaRPr>
          </a:p>
        </p:txBody>
      </p:sp>
      <p:sp>
        <p:nvSpPr>
          <p:cNvPr id="4077" name="CustomShape 22"/>
          <p:cNvSpPr/>
          <p:nvPr/>
        </p:nvSpPr>
        <p:spPr>
          <a:xfrm rot="1390200">
            <a:off x="5295240" y="2354760"/>
            <a:ext cx="470160" cy="29592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spAutoFit/>
          </a:bodyPr>
          <a:lstStyle/>
          <a:p>
            <a:pPr>
              <a:lnSpc>
                <a:spcPct val="100000"/>
              </a:lnSpc>
            </a:pPr>
            <a:r>
              <a:rPr lang="en-GB" sz="1350" b="0" strike="noStrike" spc="-1">
                <a:solidFill>
                  <a:srgbClr val="000000"/>
                </a:solidFill>
                <a:latin typeface="Calibri"/>
                <a:ea typeface="DejaVu Sans"/>
              </a:rPr>
              <a:t>CO2</a:t>
            </a:r>
            <a:endParaRPr lang="en-GB" sz="1350" b="0" strike="noStrike" spc="-1">
              <a:latin typeface="Arial"/>
            </a:endParaRPr>
          </a:p>
        </p:txBody>
      </p:sp>
      <p:sp>
        <p:nvSpPr>
          <p:cNvPr id="4078" name="CustomShape 23"/>
          <p:cNvSpPr/>
          <p:nvPr/>
        </p:nvSpPr>
        <p:spPr>
          <a:xfrm rot="1390200">
            <a:off x="4640400" y="4030560"/>
            <a:ext cx="470160" cy="29592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spAutoFit/>
          </a:bodyPr>
          <a:lstStyle/>
          <a:p>
            <a:pPr>
              <a:lnSpc>
                <a:spcPct val="100000"/>
              </a:lnSpc>
            </a:pPr>
            <a:r>
              <a:rPr lang="en-GB" sz="1350" b="0" strike="noStrike" spc="-1">
                <a:solidFill>
                  <a:srgbClr val="000000"/>
                </a:solidFill>
                <a:latin typeface="Calibri"/>
                <a:ea typeface="DejaVu Sans"/>
              </a:rPr>
              <a:t>CO2</a:t>
            </a:r>
            <a:endParaRPr lang="en-GB" sz="1350" b="0" strike="noStrike" spc="-1">
              <a:latin typeface="Arial"/>
            </a:endParaRPr>
          </a:p>
        </p:txBody>
      </p:sp>
      <p:sp>
        <p:nvSpPr>
          <p:cNvPr id="4079" name="CustomShape 24"/>
          <p:cNvSpPr/>
          <p:nvPr/>
        </p:nvSpPr>
        <p:spPr>
          <a:xfrm rot="17618400">
            <a:off x="4413600" y="2862360"/>
            <a:ext cx="487080" cy="29520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spAutoFit/>
          </a:bodyPr>
          <a:lstStyle/>
          <a:p>
            <a:pPr>
              <a:lnSpc>
                <a:spcPct val="100000"/>
              </a:lnSpc>
            </a:pPr>
            <a:r>
              <a:rPr lang="en-GB" sz="1350" b="0" strike="noStrike" spc="-1">
                <a:solidFill>
                  <a:srgbClr val="000000"/>
                </a:solidFill>
                <a:latin typeface="Calibri"/>
                <a:ea typeface="DejaVu Sans"/>
              </a:rPr>
              <a:t>H2O</a:t>
            </a:r>
            <a:endParaRPr lang="en-GB" sz="1350" b="0" strike="noStrike" spc="-1">
              <a:latin typeface="Arial"/>
            </a:endParaRPr>
          </a:p>
        </p:txBody>
      </p:sp>
      <p:sp>
        <p:nvSpPr>
          <p:cNvPr id="4080" name="CustomShape 25"/>
          <p:cNvSpPr/>
          <p:nvPr/>
        </p:nvSpPr>
        <p:spPr>
          <a:xfrm>
            <a:off x="154439" y="118080"/>
            <a:ext cx="8811761" cy="5138415"/>
          </a:xfrm>
          <a:prstGeom prst="rect">
            <a:avLst/>
          </a:prstGeom>
          <a:noFill/>
          <a:ln>
            <a:noFill/>
          </a:ln>
        </p:spPr>
        <p:style>
          <a:lnRef idx="0">
            <a:scrgbClr r="0" g="0" b="0"/>
          </a:lnRef>
          <a:fillRef idx="0">
            <a:scrgbClr r="0" g="0" b="0"/>
          </a:fillRef>
          <a:effectRef idx="0">
            <a:scrgbClr r="0" g="0" b="0"/>
          </a:effectRef>
          <a:fontRef idx="minor"/>
        </p:style>
        <p:txBody>
          <a:bodyPr wrap="square" lIns="90000" tIns="45000" rIns="90000" bIns="45000">
            <a:spAutoFit/>
          </a:bodyPr>
          <a:lstStyle/>
          <a:p>
            <a:pPr>
              <a:lnSpc>
                <a:spcPct val="100000"/>
              </a:lnSpc>
            </a:pPr>
            <a:r>
              <a:rPr lang="en-GB" sz="2400" b="1" strike="noStrike" spc="-1" dirty="0" smtClean="0">
                <a:solidFill>
                  <a:srgbClr val="C00000"/>
                </a:solidFill>
                <a:latin typeface="Calibri"/>
                <a:ea typeface="DejaVu Sans"/>
              </a:rPr>
              <a:t>Example with a </a:t>
            </a:r>
            <a:r>
              <a:rPr lang="en-GB" sz="2400" b="1" i="1" strike="noStrike" spc="-1" dirty="0" smtClean="0">
                <a:solidFill>
                  <a:srgbClr val="C00000"/>
                </a:solidFill>
                <a:latin typeface="Calibri"/>
                <a:ea typeface="DejaVu Sans"/>
              </a:rPr>
              <a:t>second </a:t>
            </a:r>
            <a:r>
              <a:rPr lang="en-GB" sz="2400" b="1" strike="noStrike" spc="-1" dirty="0" smtClean="0">
                <a:solidFill>
                  <a:srgbClr val="C00000"/>
                </a:solidFill>
                <a:latin typeface="Calibri"/>
                <a:ea typeface="DejaVu Sans"/>
              </a:rPr>
              <a:t>known contaminant gas:</a:t>
            </a:r>
            <a:r>
              <a:rPr lang="en-GB" sz="2400" b="1" strike="noStrike" spc="-1" dirty="0" smtClean="0">
                <a:solidFill>
                  <a:srgbClr val="5B9BD5"/>
                </a:solidFill>
                <a:latin typeface="Calibri"/>
                <a:ea typeface="DejaVu Sans"/>
              </a:rPr>
              <a:t> </a:t>
            </a:r>
            <a:r>
              <a:rPr lang="en-GB" sz="2400" b="1" i="1" strike="noStrike" spc="-1" dirty="0" smtClean="0">
                <a:solidFill>
                  <a:schemeClr val="accent6">
                    <a:lumMod val="50000"/>
                  </a:schemeClr>
                </a:solidFill>
                <a:latin typeface="Calibri"/>
                <a:ea typeface="DejaVu Sans"/>
              </a:rPr>
              <a:t>here H</a:t>
            </a:r>
            <a:r>
              <a:rPr lang="en-GB" sz="2400" b="1" i="1" spc="-1" baseline="-25000" dirty="0">
                <a:solidFill>
                  <a:schemeClr val="accent6">
                    <a:lumMod val="50000"/>
                  </a:schemeClr>
                </a:solidFill>
                <a:latin typeface="Calibri"/>
              </a:rPr>
              <a:t>2</a:t>
            </a:r>
            <a:r>
              <a:rPr lang="en-GB" sz="2400" b="1" i="1" strike="noStrike" spc="-1" dirty="0" smtClean="0">
                <a:solidFill>
                  <a:schemeClr val="accent6">
                    <a:lumMod val="50000"/>
                  </a:schemeClr>
                </a:solidFill>
                <a:latin typeface="Calibri"/>
                <a:ea typeface="DejaVu Sans"/>
              </a:rPr>
              <a:t>O but could be another </a:t>
            </a:r>
            <a:r>
              <a:rPr lang="en-GB" sz="2400" b="1" i="1" u="sng" strike="noStrike" spc="-1" dirty="0" smtClean="0">
                <a:solidFill>
                  <a:schemeClr val="accent6">
                    <a:lumMod val="50000"/>
                  </a:schemeClr>
                </a:solidFill>
                <a:latin typeface="Calibri"/>
                <a:ea typeface="DejaVu Sans"/>
              </a:rPr>
              <a:t>measurable</a:t>
            </a:r>
            <a:r>
              <a:rPr lang="en-GB" sz="2400" b="1" i="1" strike="noStrike" spc="-1" dirty="0" smtClean="0">
                <a:solidFill>
                  <a:schemeClr val="accent6">
                    <a:lumMod val="50000"/>
                  </a:schemeClr>
                </a:solidFill>
                <a:latin typeface="Calibri"/>
                <a:ea typeface="DejaVu Sans"/>
              </a:rPr>
              <a:t> gas :</a:t>
            </a:r>
            <a:r>
              <a:rPr lang="en-GB" sz="2400" b="1" strike="noStrike" spc="-1" dirty="0" smtClean="0">
                <a:solidFill>
                  <a:srgbClr val="5B9BD5"/>
                </a:solidFill>
                <a:latin typeface="Calibri"/>
                <a:ea typeface="DejaVu Sans"/>
              </a:rPr>
              <a:t> 4-D {T,P, CO</a:t>
            </a:r>
            <a:r>
              <a:rPr lang="en-GB" sz="2400" b="1" strike="noStrike" spc="-1" baseline="-25000" dirty="0" smtClean="0">
                <a:solidFill>
                  <a:srgbClr val="5B9BD5"/>
                </a:solidFill>
                <a:latin typeface="Calibri"/>
                <a:ea typeface="DejaVu Sans"/>
              </a:rPr>
              <a:t>2</a:t>
            </a:r>
            <a:r>
              <a:rPr lang="en-GB" sz="2400" b="1" strike="noStrike" spc="-1" dirty="0" smtClean="0">
                <a:solidFill>
                  <a:srgbClr val="5B9BD5"/>
                </a:solidFill>
                <a:latin typeface="Calibri"/>
                <a:ea typeface="DejaVu Sans"/>
              </a:rPr>
              <a:t>, H</a:t>
            </a:r>
            <a:r>
              <a:rPr lang="en-GB" sz="2400" b="1" spc="-1" baseline="-25000" dirty="0" smtClean="0">
                <a:solidFill>
                  <a:srgbClr val="5B9BD5"/>
                </a:solidFill>
                <a:latin typeface="Calibri"/>
              </a:rPr>
              <a:t>2</a:t>
            </a:r>
            <a:r>
              <a:rPr lang="en-GB" sz="2400" b="1" strike="noStrike" spc="-1" dirty="0" smtClean="0">
                <a:solidFill>
                  <a:srgbClr val="5B9BD5"/>
                </a:solidFill>
                <a:latin typeface="Calibri"/>
                <a:ea typeface="DejaVu Sans"/>
              </a:rPr>
              <a:t>O} Process dataspace example ‘Cans’ of </a:t>
            </a:r>
            <a:r>
              <a:rPr lang="en-GB" sz="2400" b="1" i="1" strike="noStrike" spc="-1" dirty="0" smtClean="0">
                <a:solidFill>
                  <a:srgbClr val="5B9BD5"/>
                </a:solidFill>
                <a:latin typeface="Calibri"/>
                <a:ea typeface="DejaVu Sans"/>
              </a:rPr>
              <a:t>c vs. conc</a:t>
            </a:r>
            <a:r>
              <a:rPr lang="en-GB" sz="2400" b="1" i="1" spc="-1" baseline="-25000" dirty="0" smtClean="0">
                <a:solidFill>
                  <a:srgbClr val="5B9BD5"/>
                </a:solidFill>
                <a:latin typeface="Calibri"/>
                <a:ea typeface="DejaVu Sans"/>
              </a:rPr>
              <a:t>1,2</a:t>
            </a:r>
            <a:r>
              <a:rPr lang="en-GB" sz="2400" b="1" i="1" spc="-1" dirty="0" smtClean="0">
                <a:solidFill>
                  <a:srgbClr val="5B9BD5"/>
                </a:solidFill>
                <a:latin typeface="Calibri"/>
                <a:ea typeface="DejaVu Sans"/>
              </a:rPr>
              <a:t> </a:t>
            </a:r>
            <a:r>
              <a:rPr lang="en-GB" sz="2400" b="1" spc="-1" dirty="0" smtClean="0">
                <a:solidFill>
                  <a:srgbClr val="5B9BD5"/>
                </a:solidFill>
                <a:latin typeface="Calibri"/>
                <a:ea typeface="DejaVu Sans"/>
              </a:rPr>
              <a:t>fit coefficients now at corners of t</a:t>
            </a:r>
            <a:r>
              <a:rPr lang="en-GB" sz="2400" b="1" strike="noStrike" spc="-1" dirty="0" smtClean="0">
                <a:solidFill>
                  <a:srgbClr val="5B9BD5"/>
                </a:solidFill>
                <a:latin typeface="Calibri"/>
                <a:ea typeface="DejaVu Sans"/>
              </a:rPr>
              <a:t>esseract. </a:t>
            </a:r>
            <a:r>
              <a:rPr lang="en-GB" sz="2400" b="1" spc="-1" dirty="0" smtClean="0">
                <a:solidFill>
                  <a:srgbClr val="5B9BD5"/>
                </a:solidFill>
                <a:latin typeface="Calibri"/>
                <a:ea typeface="DejaVu Sans"/>
              </a:rPr>
              <a:t> </a:t>
            </a:r>
            <a:r>
              <a:rPr lang="en-GB" sz="2400" b="1" strike="noStrike" spc="-1" dirty="0" smtClean="0">
                <a:solidFill>
                  <a:srgbClr val="5B9BD5"/>
                </a:solidFill>
                <a:latin typeface="Calibri"/>
                <a:ea typeface="DejaVu Sans"/>
              </a:rPr>
              <a:t>(Here in </a:t>
            </a:r>
            <a:r>
              <a:rPr lang="en-GB" sz="2400" b="1" strike="noStrike" spc="-1" dirty="0" err="1">
                <a:solidFill>
                  <a:srgbClr val="5B9BD5"/>
                </a:solidFill>
                <a:latin typeface="Calibri"/>
                <a:ea typeface="DejaVu Sans"/>
              </a:rPr>
              <a:t>Coxeter</a:t>
            </a:r>
            <a:r>
              <a:rPr lang="en-GB" sz="2400" b="1" strike="noStrike" spc="-1" dirty="0">
                <a:solidFill>
                  <a:srgbClr val="5B9BD5"/>
                </a:solidFill>
                <a:latin typeface="Calibri"/>
                <a:ea typeface="DejaVu Sans"/>
              </a:rPr>
              <a:t> B4 </a:t>
            </a:r>
            <a:r>
              <a:rPr lang="en-GB" sz="2400" b="1" strike="noStrike" spc="-1" dirty="0" smtClean="0">
                <a:solidFill>
                  <a:srgbClr val="5B9BD5"/>
                </a:solidFill>
                <a:latin typeface="Calibri"/>
                <a:ea typeface="DejaVu Sans"/>
              </a:rPr>
              <a:t>projection)</a:t>
            </a:r>
            <a:endParaRPr lang="en-GB" sz="2400" b="0" strike="noStrike" spc="-1" dirty="0">
              <a:latin typeface="Arial"/>
            </a:endParaRPr>
          </a:p>
          <a:p>
            <a:pPr>
              <a:lnSpc>
                <a:spcPct val="100000"/>
              </a:lnSpc>
            </a:pPr>
            <a:endParaRPr lang="en-GB" sz="3200" b="1" strike="noStrike" spc="-1" dirty="0" smtClean="0">
              <a:solidFill>
                <a:srgbClr val="5B9BD5"/>
              </a:solidFill>
              <a:latin typeface="Calibri"/>
              <a:ea typeface="DejaVu Sans"/>
            </a:endParaRPr>
          </a:p>
          <a:p>
            <a:pPr>
              <a:lnSpc>
                <a:spcPct val="100000"/>
              </a:lnSpc>
            </a:pPr>
            <a:r>
              <a:rPr lang="en-GB" sz="3200" b="1" strike="noStrike" spc="-1" dirty="0" smtClean="0">
                <a:solidFill>
                  <a:schemeClr val="accent6">
                    <a:lumMod val="50000"/>
                  </a:schemeClr>
                </a:solidFill>
                <a:latin typeface="Calibri"/>
                <a:ea typeface="DejaVu Sans"/>
              </a:rPr>
              <a:t>8 cube faces:</a:t>
            </a:r>
          </a:p>
          <a:p>
            <a:pPr>
              <a:lnSpc>
                <a:spcPct val="100000"/>
              </a:lnSpc>
            </a:pPr>
            <a:endParaRPr lang="en-GB" sz="1800" b="0" strike="noStrike" spc="-1" dirty="0" smtClean="0">
              <a:latin typeface="Arial"/>
            </a:endParaRPr>
          </a:p>
          <a:p>
            <a:pPr>
              <a:lnSpc>
                <a:spcPct val="100000"/>
              </a:lnSpc>
            </a:pPr>
            <a:endParaRPr lang="en-GB" sz="1800" b="0" strike="noStrike" spc="-1" dirty="0">
              <a:latin typeface="Arial"/>
            </a:endParaRPr>
          </a:p>
          <a:p>
            <a:pPr marL="285840" indent="-285120">
              <a:lnSpc>
                <a:spcPct val="100000"/>
              </a:lnSpc>
              <a:buClr>
                <a:srgbClr val="000000"/>
              </a:buClr>
              <a:buFont typeface="Arial"/>
              <a:buChar char="•"/>
            </a:pPr>
            <a:r>
              <a:rPr lang="en-GB" sz="2400" b="1" strike="noStrike" spc="-1" dirty="0">
                <a:solidFill>
                  <a:srgbClr val="FF0000"/>
                </a:solidFill>
                <a:latin typeface="Calibri"/>
                <a:ea typeface="DejaVu Sans"/>
              </a:rPr>
              <a:t>2 x </a:t>
            </a:r>
            <a:r>
              <a:rPr lang="en-GB" sz="2400" b="1" strike="noStrike" spc="-1" dirty="0" smtClean="0">
                <a:solidFill>
                  <a:srgbClr val="FF0000"/>
                </a:solidFill>
                <a:latin typeface="Calibri"/>
                <a:ea typeface="DejaVu Sans"/>
              </a:rPr>
              <a:t>{T,P,CO</a:t>
            </a:r>
            <a:r>
              <a:rPr lang="en-GB" sz="2400" b="1" strike="noStrike" spc="-1" baseline="-25000" dirty="0" smtClean="0">
                <a:solidFill>
                  <a:srgbClr val="FF0000"/>
                </a:solidFill>
                <a:latin typeface="Calibri"/>
                <a:ea typeface="DejaVu Sans"/>
              </a:rPr>
              <a:t>2</a:t>
            </a:r>
            <a:r>
              <a:rPr lang="en-GB" sz="2400" b="1" strike="noStrike" spc="-1" dirty="0" smtClean="0">
                <a:solidFill>
                  <a:srgbClr val="FF0000"/>
                </a:solidFill>
                <a:latin typeface="Calibri"/>
                <a:ea typeface="DejaVu Sans"/>
              </a:rPr>
              <a:t>} exc. H</a:t>
            </a:r>
            <a:r>
              <a:rPr lang="en-GB" sz="2400" b="1" spc="-1" baseline="-25000" dirty="0">
                <a:solidFill>
                  <a:srgbClr val="FF0000"/>
                </a:solidFill>
                <a:latin typeface="Calibri"/>
              </a:rPr>
              <a:t>2</a:t>
            </a:r>
            <a:r>
              <a:rPr lang="en-GB" sz="2400" b="1" strike="noStrike" spc="-1" dirty="0" smtClean="0">
                <a:solidFill>
                  <a:srgbClr val="FF0000"/>
                </a:solidFill>
                <a:latin typeface="Calibri"/>
                <a:ea typeface="DejaVu Sans"/>
              </a:rPr>
              <a:t>O</a:t>
            </a:r>
            <a:endParaRPr lang="en-GB" sz="2400" b="1" strike="noStrike" spc="-1" dirty="0">
              <a:solidFill>
                <a:srgbClr val="FF0000"/>
              </a:solidFill>
              <a:latin typeface="Arial"/>
            </a:endParaRPr>
          </a:p>
          <a:p>
            <a:pPr marL="285840" indent="-285120">
              <a:lnSpc>
                <a:spcPct val="100000"/>
              </a:lnSpc>
              <a:buClr>
                <a:srgbClr val="000000"/>
              </a:buClr>
              <a:buFont typeface="Arial"/>
              <a:buChar char="•"/>
            </a:pPr>
            <a:r>
              <a:rPr lang="en-GB" sz="2400" b="1" strike="noStrike" spc="-1" dirty="0">
                <a:solidFill>
                  <a:srgbClr val="FF0000"/>
                </a:solidFill>
                <a:latin typeface="Calibri"/>
                <a:ea typeface="DejaVu Sans"/>
              </a:rPr>
              <a:t>2 x </a:t>
            </a:r>
            <a:r>
              <a:rPr lang="en-GB" sz="2400" b="1" strike="noStrike" spc="-1" dirty="0" smtClean="0">
                <a:solidFill>
                  <a:srgbClr val="FF0000"/>
                </a:solidFill>
                <a:latin typeface="Calibri"/>
                <a:ea typeface="DejaVu Sans"/>
              </a:rPr>
              <a:t>{T,P</a:t>
            </a:r>
            <a:r>
              <a:rPr lang="en-GB" sz="2400" b="1" strike="noStrike" spc="-1" dirty="0">
                <a:solidFill>
                  <a:srgbClr val="FF0000"/>
                </a:solidFill>
                <a:latin typeface="Calibri"/>
                <a:ea typeface="DejaVu Sans"/>
              </a:rPr>
              <a:t>,</a:t>
            </a:r>
            <a:r>
              <a:rPr lang="en-GB" sz="2400" b="1" i="1" strike="noStrike" spc="-1" dirty="0">
                <a:solidFill>
                  <a:srgbClr val="FF0000"/>
                </a:solidFill>
                <a:latin typeface="Calibri"/>
                <a:ea typeface="DejaVu Sans"/>
              </a:rPr>
              <a:t> </a:t>
            </a:r>
            <a:r>
              <a:rPr lang="en-GB" sz="2400" b="1" strike="noStrike" spc="-1" dirty="0" smtClean="0">
                <a:solidFill>
                  <a:srgbClr val="FF0000"/>
                </a:solidFill>
                <a:latin typeface="Calibri"/>
                <a:ea typeface="DejaVu Sans"/>
              </a:rPr>
              <a:t>H</a:t>
            </a:r>
            <a:r>
              <a:rPr lang="en-GB" sz="2400" b="1" strike="noStrike" spc="-1" baseline="-25000" dirty="0" smtClean="0">
                <a:solidFill>
                  <a:srgbClr val="FF0000"/>
                </a:solidFill>
                <a:latin typeface="Calibri"/>
                <a:ea typeface="DejaVu Sans"/>
              </a:rPr>
              <a:t>2</a:t>
            </a:r>
            <a:r>
              <a:rPr lang="en-GB" sz="2400" b="1" strike="noStrike" spc="-1" dirty="0" smtClean="0">
                <a:solidFill>
                  <a:srgbClr val="FF0000"/>
                </a:solidFill>
                <a:latin typeface="Calibri"/>
                <a:ea typeface="DejaVu Sans"/>
              </a:rPr>
              <a:t>O} </a:t>
            </a:r>
            <a:r>
              <a:rPr lang="en-GB" sz="2400" b="1" spc="-1" dirty="0">
                <a:solidFill>
                  <a:srgbClr val="FF0000"/>
                </a:solidFill>
                <a:latin typeface="Calibri"/>
              </a:rPr>
              <a:t>exc. CO</a:t>
            </a:r>
            <a:r>
              <a:rPr lang="en-GB" sz="2400" b="1" spc="-1" baseline="-25000" dirty="0">
                <a:solidFill>
                  <a:srgbClr val="FF0000"/>
                </a:solidFill>
                <a:latin typeface="Calibri"/>
              </a:rPr>
              <a:t>2</a:t>
            </a:r>
            <a:endParaRPr lang="en-GB" sz="2400" b="1" strike="noStrike" spc="-1" dirty="0">
              <a:solidFill>
                <a:srgbClr val="FF0000"/>
              </a:solidFill>
              <a:latin typeface="Arial"/>
            </a:endParaRPr>
          </a:p>
          <a:p>
            <a:pPr marL="285840" indent="-285120">
              <a:lnSpc>
                <a:spcPct val="100000"/>
              </a:lnSpc>
              <a:buClr>
                <a:srgbClr val="000000"/>
              </a:buClr>
              <a:buFont typeface="Arial"/>
              <a:buChar char="•"/>
            </a:pPr>
            <a:r>
              <a:rPr lang="en-GB" sz="2400" b="1" strike="noStrike" spc="-1" dirty="0">
                <a:solidFill>
                  <a:srgbClr val="FF0000"/>
                </a:solidFill>
                <a:latin typeface="Calibri"/>
                <a:ea typeface="DejaVu Sans"/>
              </a:rPr>
              <a:t>2 x </a:t>
            </a:r>
            <a:r>
              <a:rPr lang="en-GB" sz="2400" b="1" strike="noStrike" spc="-1" dirty="0" smtClean="0">
                <a:solidFill>
                  <a:srgbClr val="FF0000"/>
                </a:solidFill>
                <a:latin typeface="Calibri"/>
                <a:ea typeface="DejaVu Sans"/>
              </a:rPr>
              <a:t>{T</a:t>
            </a:r>
            <a:r>
              <a:rPr lang="en-GB" sz="2400" b="1" strike="noStrike" spc="-1" dirty="0">
                <a:solidFill>
                  <a:srgbClr val="FF0000"/>
                </a:solidFill>
                <a:latin typeface="Calibri"/>
                <a:ea typeface="DejaVu Sans"/>
              </a:rPr>
              <a:t>, </a:t>
            </a:r>
            <a:r>
              <a:rPr lang="en-GB" sz="2400" b="1" spc="-1" dirty="0">
                <a:solidFill>
                  <a:srgbClr val="FF0000"/>
                </a:solidFill>
                <a:latin typeface="Calibri"/>
              </a:rPr>
              <a:t>CO</a:t>
            </a:r>
            <a:r>
              <a:rPr lang="en-GB" sz="2400" b="1" spc="-1" baseline="-25000" dirty="0">
                <a:solidFill>
                  <a:srgbClr val="FF0000"/>
                </a:solidFill>
                <a:latin typeface="Calibri"/>
              </a:rPr>
              <a:t>2</a:t>
            </a:r>
            <a:r>
              <a:rPr lang="en-GB" sz="2400" b="1" strike="noStrike" spc="-1" dirty="0" smtClean="0">
                <a:solidFill>
                  <a:srgbClr val="FF0000"/>
                </a:solidFill>
                <a:latin typeface="Calibri"/>
                <a:ea typeface="DejaVu Sans"/>
              </a:rPr>
              <a:t>, H</a:t>
            </a:r>
            <a:r>
              <a:rPr lang="en-GB" sz="2400" b="1" strike="noStrike" spc="-1" baseline="-25000" dirty="0" smtClean="0">
                <a:solidFill>
                  <a:srgbClr val="FF0000"/>
                </a:solidFill>
                <a:latin typeface="Calibri"/>
                <a:ea typeface="DejaVu Sans"/>
              </a:rPr>
              <a:t>2</a:t>
            </a:r>
            <a:r>
              <a:rPr lang="en-GB" sz="2400" b="1" strike="noStrike" spc="-1" dirty="0" smtClean="0">
                <a:solidFill>
                  <a:srgbClr val="FF0000"/>
                </a:solidFill>
                <a:latin typeface="Calibri"/>
                <a:ea typeface="DejaVu Sans"/>
              </a:rPr>
              <a:t>O} exc. P</a:t>
            </a:r>
            <a:endParaRPr lang="en-GB" sz="2400" b="1" strike="noStrike" spc="-1" dirty="0">
              <a:solidFill>
                <a:srgbClr val="FF0000"/>
              </a:solidFill>
              <a:latin typeface="Arial"/>
            </a:endParaRPr>
          </a:p>
          <a:p>
            <a:pPr marL="285840" indent="-285120">
              <a:lnSpc>
                <a:spcPct val="100000"/>
              </a:lnSpc>
              <a:buClr>
                <a:srgbClr val="000000"/>
              </a:buClr>
              <a:buFont typeface="Arial"/>
              <a:buChar char="•"/>
            </a:pPr>
            <a:r>
              <a:rPr lang="en-GB" sz="2400" b="1" strike="noStrike" spc="-1" dirty="0">
                <a:solidFill>
                  <a:srgbClr val="FF0000"/>
                </a:solidFill>
                <a:latin typeface="Calibri"/>
                <a:ea typeface="DejaVu Sans"/>
              </a:rPr>
              <a:t>2 x </a:t>
            </a:r>
            <a:r>
              <a:rPr lang="en-GB" sz="2400" b="1" strike="noStrike" spc="-1" dirty="0" smtClean="0">
                <a:solidFill>
                  <a:srgbClr val="FF0000"/>
                </a:solidFill>
                <a:latin typeface="Calibri"/>
                <a:ea typeface="DejaVu Sans"/>
              </a:rPr>
              <a:t>{P</a:t>
            </a:r>
            <a:r>
              <a:rPr lang="en-GB" sz="2400" b="1" spc="-1" dirty="0">
                <a:solidFill>
                  <a:srgbClr val="FF0000"/>
                </a:solidFill>
                <a:latin typeface="Calibri"/>
              </a:rPr>
              <a:t>, CO</a:t>
            </a:r>
            <a:r>
              <a:rPr lang="en-GB" sz="2400" b="1" spc="-1" baseline="-25000" dirty="0">
                <a:solidFill>
                  <a:srgbClr val="FF0000"/>
                </a:solidFill>
                <a:latin typeface="Calibri"/>
              </a:rPr>
              <a:t>2</a:t>
            </a:r>
            <a:r>
              <a:rPr lang="en-GB" sz="2400" b="1" strike="noStrike" spc="-1" dirty="0" smtClean="0">
                <a:solidFill>
                  <a:srgbClr val="FF0000"/>
                </a:solidFill>
                <a:latin typeface="Calibri"/>
                <a:ea typeface="DejaVu Sans"/>
              </a:rPr>
              <a:t>, H</a:t>
            </a:r>
            <a:r>
              <a:rPr lang="en-GB" sz="2400" b="1" strike="noStrike" spc="-1" baseline="-25000" dirty="0" smtClean="0">
                <a:solidFill>
                  <a:srgbClr val="FF0000"/>
                </a:solidFill>
                <a:latin typeface="Calibri"/>
                <a:ea typeface="DejaVu Sans"/>
              </a:rPr>
              <a:t>2</a:t>
            </a:r>
            <a:r>
              <a:rPr lang="en-GB" sz="2400" b="1" strike="noStrike" spc="-1" dirty="0" smtClean="0">
                <a:solidFill>
                  <a:srgbClr val="FF0000"/>
                </a:solidFill>
                <a:latin typeface="Calibri"/>
                <a:ea typeface="DejaVu Sans"/>
              </a:rPr>
              <a:t>O} exc. T</a:t>
            </a:r>
            <a:endParaRPr lang="en-GB" sz="2400" b="1" strike="noStrike" spc="-1" dirty="0">
              <a:solidFill>
                <a:srgbClr val="FF0000"/>
              </a:solidFill>
              <a:latin typeface="Arial"/>
            </a:endParaRPr>
          </a:p>
          <a:p>
            <a:pPr>
              <a:lnSpc>
                <a:spcPct val="100000"/>
              </a:lnSpc>
            </a:pPr>
            <a:endParaRPr lang="en-GB" sz="1800" b="0" strike="noStrike" spc="-1" dirty="0">
              <a:latin typeface="Arial"/>
            </a:endParaRPr>
          </a:p>
          <a:p>
            <a:pPr>
              <a:lnSpc>
                <a:spcPct val="100000"/>
              </a:lnSpc>
            </a:pPr>
            <a:endParaRPr lang="en-GB" sz="1800" b="0" strike="noStrike" spc="-1" dirty="0">
              <a:latin typeface="Arial"/>
            </a:endParaRPr>
          </a:p>
        </p:txBody>
      </p:sp>
      <p:sp>
        <p:nvSpPr>
          <p:cNvPr id="4081" name="CustomShape 26"/>
          <p:cNvSpPr/>
          <p:nvPr/>
        </p:nvSpPr>
        <p:spPr>
          <a:xfrm>
            <a:off x="59356" y="6025507"/>
            <a:ext cx="9054764" cy="583321"/>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spAutoFit/>
          </a:bodyPr>
          <a:lstStyle/>
          <a:p>
            <a:pPr>
              <a:lnSpc>
                <a:spcPct val="100000"/>
              </a:lnSpc>
            </a:pPr>
            <a:r>
              <a:rPr lang="en-GB" sz="3200" b="1" strike="noStrike" spc="-1" dirty="0">
                <a:solidFill>
                  <a:schemeClr val="accent6">
                    <a:lumMod val="50000"/>
                  </a:schemeClr>
                </a:solidFill>
                <a:latin typeface="Calibri"/>
                <a:ea typeface="DejaVu Sans"/>
              </a:rPr>
              <a:t>Opposite cubic faces explored in the following </a:t>
            </a:r>
            <a:r>
              <a:rPr lang="en-GB" sz="3200" b="1" strike="noStrike" spc="-1" dirty="0" smtClean="0">
                <a:solidFill>
                  <a:schemeClr val="accent6">
                    <a:lumMod val="50000"/>
                  </a:schemeClr>
                </a:solidFill>
                <a:latin typeface="Calibri"/>
                <a:ea typeface="DejaVu Sans"/>
              </a:rPr>
              <a:t>slides</a:t>
            </a:r>
            <a:endParaRPr lang="en-GB" sz="3200" b="0" strike="noStrike" spc="-1" dirty="0">
              <a:solidFill>
                <a:schemeClr val="accent6">
                  <a:lumMod val="50000"/>
                </a:schemeClr>
              </a:solidFill>
              <a:latin typeface="Arial"/>
            </a:endParaRPr>
          </a:p>
        </p:txBody>
      </p:sp>
      <p:sp>
        <p:nvSpPr>
          <p:cNvPr id="4082" name="CustomShape 27"/>
          <p:cNvSpPr/>
          <p:nvPr/>
        </p:nvSpPr>
        <p:spPr>
          <a:xfrm rot="17618400">
            <a:off x="6122880" y="1986120"/>
            <a:ext cx="487080" cy="29520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spAutoFit/>
          </a:bodyPr>
          <a:lstStyle/>
          <a:p>
            <a:pPr>
              <a:lnSpc>
                <a:spcPct val="100000"/>
              </a:lnSpc>
            </a:pPr>
            <a:r>
              <a:rPr lang="en-GB" sz="1350" b="0" strike="noStrike" spc="-1">
                <a:solidFill>
                  <a:srgbClr val="000000"/>
                </a:solidFill>
                <a:latin typeface="Calibri"/>
                <a:ea typeface="DejaVu Sans"/>
              </a:rPr>
              <a:t>H2O</a:t>
            </a:r>
            <a:endParaRPr lang="en-GB" sz="1350" b="0" strike="noStrike" spc="-1">
              <a:latin typeface="Arial"/>
            </a:endParaRPr>
          </a:p>
        </p:txBody>
      </p:sp>
      <p:sp>
        <p:nvSpPr>
          <p:cNvPr id="4083" name="CustomShape 28"/>
          <p:cNvSpPr/>
          <p:nvPr/>
        </p:nvSpPr>
        <p:spPr>
          <a:xfrm rot="17618400">
            <a:off x="7735320" y="2772000"/>
            <a:ext cx="487080" cy="29520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spAutoFit/>
          </a:bodyPr>
          <a:lstStyle/>
          <a:p>
            <a:pPr>
              <a:lnSpc>
                <a:spcPct val="100000"/>
              </a:lnSpc>
            </a:pPr>
            <a:r>
              <a:rPr lang="en-GB" sz="1350" b="0" strike="noStrike" spc="-1">
                <a:solidFill>
                  <a:srgbClr val="000000"/>
                </a:solidFill>
                <a:latin typeface="Calibri"/>
                <a:ea typeface="DejaVu Sans"/>
              </a:rPr>
              <a:t>H2O</a:t>
            </a:r>
            <a:endParaRPr lang="en-GB" sz="1350" b="0" strike="noStrike" spc="-1">
              <a:latin typeface="Arial"/>
            </a:endParaRPr>
          </a:p>
        </p:txBody>
      </p:sp>
      <p:sp>
        <p:nvSpPr>
          <p:cNvPr id="4084" name="CustomShape 29"/>
          <p:cNvSpPr/>
          <p:nvPr/>
        </p:nvSpPr>
        <p:spPr>
          <a:xfrm rot="17618400">
            <a:off x="8381520" y="4424400"/>
            <a:ext cx="487080" cy="29520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spAutoFit/>
          </a:bodyPr>
          <a:lstStyle/>
          <a:p>
            <a:pPr>
              <a:lnSpc>
                <a:spcPct val="100000"/>
              </a:lnSpc>
            </a:pPr>
            <a:r>
              <a:rPr lang="en-GB" sz="1350" b="0" strike="noStrike" spc="-1">
                <a:solidFill>
                  <a:srgbClr val="000000"/>
                </a:solidFill>
                <a:latin typeface="Calibri"/>
                <a:ea typeface="DejaVu Sans"/>
              </a:rPr>
              <a:t>H2O</a:t>
            </a:r>
            <a:endParaRPr lang="en-GB" sz="1350" b="0" strike="noStrike" spc="-1">
              <a:latin typeface="Arial"/>
            </a:endParaRPr>
          </a:p>
        </p:txBody>
      </p:sp>
      <p:sp>
        <p:nvSpPr>
          <p:cNvPr id="4085" name="CustomShape 30"/>
          <p:cNvSpPr/>
          <p:nvPr/>
        </p:nvSpPr>
        <p:spPr>
          <a:xfrm rot="17618400">
            <a:off x="6741000" y="5265720"/>
            <a:ext cx="487080" cy="29520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spAutoFit/>
          </a:bodyPr>
          <a:lstStyle/>
          <a:p>
            <a:pPr>
              <a:lnSpc>
                <a:spcPct val="100000"/>
              </a:lnSpc>
            </a:pPr>
            <a:r>
              <a:rPr lang="en-GB" sz="1350" b="0" strike="noStrike" spc="-1">
                <a:solidFill>
                  <a:srgbClr val="000000"/>
                </a:solidFill>
                <a:latin typeface="Calibri"/>
                <a:ea typeface="DejaVu Sans"/>
              </a:rPr>
              <a:t>H2O</a:t>
            </a:r>
            <a:endParaRPr lang="en-GB" sz="1350" b="0" strike="noStrike" spc="-1">
              <a:latin typeface="Arial"/>
            </a:endParaRPr>
          </a:p>
        </p:txBody>
      </p:sp>
      <p:sp>
        <p:nvSpPr>
          <p:cNvPr id="4086" name="CustomShape 31"/>
          <p:cNvSpPr/>
          <p:nvPr/>
        </p:nvSpPr>
        <p:spPr>
          <a:xfrm rot="17618400">
            <a:off x="5106600" y="4513320"/>
            <a:ext cx="487080" cy="29520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spAutoFit/>
          </a:bodyPr>
          <a:lstStyle/>
          <a:p>
            <a:pPr>
              <a:lnSpc>
                <a:spcPct val="100000"/>
              </a:lnSpc>
            </a:pPr>
            <a:r>
              <a:rPr lang="en-GB" sz="1350" b="0" strike="noStrike" spc="-1">
                <a:solidFill>
                  <a:srgbClr val="000000"/>
                </a:solidFill>
                <a:latin typeface="Calibri"/>
                <a:ea typeface="DejaVu Sans"/>
              </a:rPr>
              <a:t>H2O</a:t>
            </a:r>
            <a:endParaRPr lang="en-GB" sz="1350" b="0" strike="noStrike" spc="-1">
              <a:latin typeface="Arial"/>
            </a:endParaRPr>
          </a:p>
        </p:txBody>
      </p:sp>
      <p:sp>
        <p:nvSpPr>
          <p:cNvPr id="4087" name="CustomShape 32"/>
          <p:cNvSpPr/>
          <p:nvPr/>
        </p:nvSpPr>
        <p:spPr>
          <a:xfrm rot="17618400">
            <a:off x="6816240" y="3681360"/>
            <a:ext cx="487080" cy="29520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spAutoFit/>
          </a:bodyPr>
          <a:lstStyle/>
          <a:p>
            <a:pPr>
              <a:lnSpc>
                <a:spcPct val="100000"/>
              </a:lnSpc>
            </a:pPr>
            <a:r>
              <a:rPr lang="en-GB" sz="1350" b="0" strike="noStrike" spc="-1">
                <a:solidFill>
                  <a:srgbClr val="000000"/>
                </a:solidFill>
                <a:latin typeface="Calibri"/>
                <a:ea typeface="DejaVu Sans"/>
              </a:rPr>
              <a:t>H2O</a:t>
            </a:r>
            <a:endParaRPr lang="en-GB" sz="1350" b="0" strike="noStrike" spc="-1">
              <a:latin typeface="Arial"/>
            </a:endParaRPr>
          </a:p>
        </p:txBody>
      </p:sp>
      <p:sp>
        <p:nvSpPr>
          <p:cNvPr id="4088" name="CustomShape 33"/>
          <p:cNvSpPr/>
          <p:nvPr/>
        </p:nvSpPr>
        <p:spPr>
          <a:xfrm rot="17618400">
            <a:off x="5923800" y="3368160"/>
            <a:ext cx="487080" cy="29520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spAutoFit/>
          </a:bodyPr>
          <a:lstStyle/>
          <a:p>
            <a:pPr>
              <a:lnSpc>
                <a:spcPct val="100000"/>
              </a:lnSpc>
            </a:pPr>
            <a:r>
              <a:rPr lang="en-GB" sz="1350" b="0" strike="noStrike" spc="-1">
                <a:solidFill>
                  <a:srgbClr val="000000"/>
                </a:solidFill>
                <a:latin typeface="Calibri"/>
                <a:ea typeface="DejaVu Sans"/>
              </a:rPr>
              <a:t>H2O</a:t>
            </a:r>
            <a:endParaRPr lang="en-GB" sz="1350" b="0" strike="noStrike" spc="-1">
              <a:latin typeface="Arial"/>
            </a:endParaRPr>
          </a:p>
        </p:txBody>
      </p:sp>
      <p:sp>
        <p:nvSpPr>
          <p:cNvPr id="4090" name="CustomShape 35"/>
          <p:cNvSpPr/>
          <p:nvPr/>
        </p:nvSpPr>
        <p:spPr>
          <a:xfrm>
            <a:off x="6458040" y="6356520"/>
            <a:ext cx="2056680" cy="3643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pPr>
            <a:fld id="{6EAA4F10-962A-4999-A749-765285906BA1}" type="slidenum">
              <a:rPr lang="en-GB" sz="1200" b="0" strike="noStrike" spc="-1">
                <a:solidFill>
                  <a:srgbClr val="8B8B8B"/>
                </a:solidFill>
                <a:latin typeface="Calibri"/>
                <a:ea typeface="DejaVu Sans"/>
              </a:rPr>
              <a:t>51</a:t>
            </a:fld>
            <a:endParaRPr lang="en-GB" sz="1200" b="0" strike="noStrike" spc="-1">
              <a:latin typeface="Arial"/>
            </a:endParaRPr>
          </a:p>
        </p:txBody>
      </p:sp>
      <p:sp>
        <p:nvSpPr>
          <p:cNvPr id="38" name="CustomShape 2"/>
          <p:cNvSpPr/>
          <p:nvPr/>
        </p:nvSpPr>
        <p:spPr>
          <a:xfrm>
            <a:off x="941492" y="6520900"/>
            <a:ext cx="7428822" cy="337100"/>
          </a:xfrm>
          <a:prstGeom prst="rect">
            <a:avLst/>
          </a:prstGeom>
          <a:noFill/>
          <a:ln>
            <a:noFill/>
          </a:ln>
        </p:spPr>
        <p:style>
          <a:lnRef idx="0">
            <a:scrgbClr r="0" g="0" b="0"/>
          </a:lnRef>
          <a:fillRef idx="0">
            <a:scrgbClr r="0" g="0" b="0"/>
          </a:fillRef>
          <a:effectRef idx="0">
            <a:scrgbClr r="0" g="0" b="0"/>
          </a:effectRef>
          <a:fontRef idx="minor"/>
        </p:style>
        <p:txBody>
          <a:bodyPr wrap="square" lIns="90000" tIns="45000" rIns="90000" bIns="45000">
            <a:spAutoFit/>
          </a:bodyPr>
          <a:lstStyle/>
          <a:p>
            <a:pPr algn="ctr"/>
            <a:r>
              <a:rPr lang="en-US" sz="1600" b="1" dirty="0" smtClean="0"/>
              <a:t>G. Hallewell: </a:t>
            </a:r>
            <a:r>
              <a:rPr lang="en-US" sz="1600" b="1" dirty="0" err="1" smtClean="0"/>
              <a:t>GasRad</a:t>
            </a:r>
            <a:r>
              <a:rPr lang="en-US" sz="1600" b="1" dirty="0" smtClean="0"/>
              <a:t> GWP: ECFA</a:t>
            </a:r>
            <a:r>
              <a:rPr lang="en-US" sz="1600" b="1" dirty="0"/>
              <a:t> </a:t>
            </a:r>
            <a:r>
              <a:rPr lang="en-US" sz="1600" b="1" dirty="0" smtClean="0"/>
              <a:t>TF-4 Meeting May16-17</a:t>
            </a:r>
            <a:r>
              <a:rPr lang="en-US" sz="1600" b="1" baseline="30000" dirty="0" smtClean="0"/>
              <a:t>th</a:t>
            </a:r>
            <a:r>
              <a:rPr lang="en-US" sz="1600" b="1" dirty="0" smtClean="0"/>
              <a:t> 2023</a:t>
            </a:r>
            <a:endParaRPr lang="en-US" sz="1600" b="1" dirty="0"/>
          </a:p>
        </p:txBody>
      </p:sp>
    </p:spTree>
    <p:extLst>
      <p:ext uri="{BB962C8B-B14F-4D97-AF65-F5344CB8AC3E}">
        <p14:creationId xmlns:p14="http://schemas.microsoft.com/office/powerpoint/2010/main" val="2219952693"/>
      </p:ext>
    </p:extLst>
  </p:cSld>
  <p:clrMapOvr>
    <a:masterClrMapping/>
  </p:clrMapOvr>
  <mc:AlternateContent xmlns:mc="http://schemas.openxmlformats.org/markup-compatibility/2006" xmlns:p14="http://schemas.microsoft.com/office/powerpoint/2010/main">
    <mc:Choice Requires="p14">
      <p:transition spd="slow" p14:dur="2000"/>
    </mc:Choice>
    <mc:Fallback xmlns="" xmlns:p15="http://schemas.microsoft.com/office/powerpoint/2012/main">
      <p:transition spd="slow"/>
    </mc:Fallback>
  </mc:AlternateContent>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tessaracts-1.jpg"/>
          <p:cNvPicPr/>
          <p:nvPr/>
        </p:nvPicPr>
        <p:blipFill rotWithShape="1">
          <a:blip r:embed="rId2" r:link="rId3" cstate="print">
            <a:extLst>
              <a:ext uri="{28A0092B-C50C-407E-A947-70E740481C1C}">
                <a14:useLocalDpi xmlns:a14="http://schemas.microsoft.com/office/drawing/2010/main" val="0"/>
              </a:ext>
            </a:extLst>
          </a:blip>
          <a:srcRect r="21704"/>
          <a:stretch/>
        </p:blipFill>
        <p:spPr bwMode="auto">
          <a:xfrm>
            <a:off x="2892274" y="771223"/>
            <a:ext cx="6052759" cy="5607492"/>
          </a:xfrm>
          <a:prstGeom prst="rect">
            <a:avLst/>
          </a:prstGeom>
          <a:ln>
            <a:noFill/>
          </a:ln>
          <a:extLst>
            <a:ext uri="{53640926-AAD7-44D8-BBD7-CCE9431645EC}">
              <a14:shadowObscured xmlns:a14="http://schemas.microsoft.com/office/drawing/2010/main"/>
            </a:ext>
          </a:extLst>
        </p:spPr>
      </p:pic>
      <p:pic>
        <p:nvPicPr>
          <p:cNvPr id="3" name="Image 2"/>
          <p:cNvPicPr>
            <a:picLocks noChangeAspect="1"/>
          </p:cNvPicPr>
          <p:nvPr/>
        </p:nvPicPr>
        <p:blipFill rotWithShape="1">
          <a:blip r:embed="rId4">
            <a:extLst>
              <a:ext uri="{28A0092B-C50C-407E-A947-70E740481C1C}">
                <a14:useLocalDpi xmlns:a14="http://schemas.microsoft.com/office/drawing/2010/main" val="0"/>
              </a:ext>
            </a:extLst>
          </a:blip>
          <a:srcRect l="49576" t="11187" b="49491"/>
          <a:stretch/>
        </p:blipFill>
        <p:spPr>
          <a:xfrm>
            <a:off x="220360" y="2006600"/>
            <a:ext cx="2518833" cy="1473200"/>
          </a:xfrm>
          <a:prstGeom prst="rect">
            <a:avLst/>
          </a:prstGeom>
        </p:spPr>
      </p:pic>
      <p:pic>
        <p:nvPicPr>
          <p:cNvPr id="11" name="Image 10"/>
          <p:cNvPicPr>
            <a:picLocks noChangeAspect="1"/>
          </p:cNvPicPr>
          <p:nvPr/>
        </p:nvPicPr>
        <p:blipFill rotWithShape="1">
          <a:blip r:embed="rId4">
            <a:extLst>
              <a:ext uri="{28A0092B-C50C-407E-A947-70E740481C1C}">
                <a14:useLocalDpi xmlns:a14="http://schemas.microsoft.com/office/drawing/2010/main" val="0"/>
              </a:ext>
            </a:extLst>
          </a:blip>
          <a:srcRect t="10847" r="49661" b="48135"/>
          <a:stretch/>
        </p:blipFill>
        <p:spPr>
          <a:xfrm>
            <a:off x="67279" y="575176"/>
            <a:ext cx="2514600" cy="1536700"/>
          </a:xfrm>
          <a:prstGeom prst="rect">
            <a:avLst/>
          </a:prstGeom>
        </p:spPr>
      </p:pic>
      <p:pic>
        <p:nvPicPr>
          <p:cNvPr id="12" name="Image 11"/>
          <p:cNvPicPr>
            <a:picLocks noChangeAspect="1"/>
          </p:cNvPicPr>
          <p:nvPr/>
        </p:nvPicPr>
        <p:blipFill rotWithShape="1">
          <a:blip r:embed="rId4">
            <a:extLst>
              <a:ext uri="{28A0092B-C50C-407E-A947-70E740481C1C}">
                <a14:useLocalDpi xmlns:a14="http://schemas.microsoft.com/office/drawing/2010/main" val="0"/>
              </a:ext>
            </a:extLst>
          </a:blip>
          <a:srcRect t="51017" r="50584" b="8983"/>
          <a:stretch/>
        </p:blipFill>
        <p:spPr>
          <a:xfrm>
            <a:off x="46112" y="3467100"/>
            <a:ext cx="2468488" cy="1498600"/>
          </a:xfrm>
          <a:prstGeom prst="rect">
            <a:avLst/>
          </a:prstGeom>
        </p:spPr>
      </p:pic>
      <p:pic>
        <p:nvPicPr>
          <p:cNvPr id="13" name="Image 12"/>
          <p:cNvPicPr>
            <a:picLocks noChangeAspect="1"/>
          </p:cNvPicPr>
          <p:nvPr/>
        </p:nvPicPr>
        <p:blipFill rotWithShape="1">
          <a:blip r:embed="rId4">
            <a:extLst>
              <a:ext uri="{28A0092B-C50C-407E-A947-70E740481C1C}">
                <a14:useLocalDpi xmlns:a14="http://schemas.microsoft.com/office/drawing/2010/main" val="0"/>
              </a:ext>
            </a:extLst>
          </a:blip>
          <a:srcRect l="50000" t="51017" b="7627"/>
          <a:stretch/>
        </p:blipFill>
        <p:spPr>
          <a:xfrm>
            <a:off x="309260" y="5029200"/>
            <a:ext cx="2497666" cy="1549400"/>
          </a:xfrm>
          <a:prstGeom prst="rect">
            <a:avLst/>
          </a:prstGeom>
        </p:spPr>
      </p:pic>
      <p:sp>
        <p:nvSpPr>
          <p:cNvPr id="14" name="ZoneTexte 13"/>
          <p:cNvSpPr txBox="1"/>
          <p:nvPr/>
        </p:nvSpPr>
        <p:spPr>
          <a:xfrm>
            <a:off x="5117678" y="344343"/>
            <a:ext cx="2215286" cy="461665"/>
          </a:xfrm>
          <a:prstGeom prst="rect">
            <a:avLst/>
          </a:prstGeom>
          <a:noFill/>
        </p:spPr>
        <p:txBody>
          <a:bodyPr wrap="none" rtlCol="0">
            <a:spAutoFit/>
          </a:bodyPr>
          <a:lstStyle/>
          <a:p>
            <a:r>
              <a:rPr lang="en-GB" sz="2400" b="1" dirty="0" err="1" smtClean="0"/>
              <a:t>Tessar</a:t>
            </a:r>
            <a:r>
              <a:rPr lang="en-GB" sz="2400" b="1" dirty="0" smtClean="0"/>
              <a:t>-Action</a:t>
            </a:r>
            <a:endParaRPr lang="en-GB" sz="2400" b="1" dirty="0"/>
          </a:p>
        </p:txBody>
      </p:sp>
      <p:sp>
        <p:nvSpPr>
          <p:cNvPr id="15" name="ZoneTexte 14"/>
          <p:cNvSpPr txBox="1"/>
          <p:nvPr/>
        </p:nvSpPr>
        <p:spPr>
          <a:xfrm>
            <a:off x="97988" y="170267"/>
            <a:ext cx="3005951" cy="461665"/>
          </a:xfrm>
          <a:prstGeom prst="rect">
            <a:avLst/>
          </a:prstGeom>
          <a:noFill/>
        </p:spPr>
        <p:txBody>
          <a:bodyPr wrap="none" rtlCol="0">
            <a:spAutoFit/>
          </a:bodyPr>
          <a:lstStyle/>
          <a:p>
            <a:r>
              <a:rPr lang="en-GB" sz="2400" b="1" dirty="0" err="1" smtClean="0"/>
              <a:t>Extractio</a:t>
            </a:r>
            <a:r>
              <a:rPr lang="en-GB" sz="2400" b="1" dirty="0" smtClean="0"/>
              <a:t>-reduction</a:t>
            </a:r>
            <a:endParaRPr lang="en-GB" sz="2400" b="1" dirty="0"/>
          </a:p>
        </p:txBody>
      </p:sp>
      <p:sp>
        <p:nvSpPr>
          <p:cNvPr id="18" name="Rectangle 17"/>
          <p:cNvSpPr/>
          <p:nvPr/>
        </p:nvSpPr>
        <p:spPr>
          <a:xfrm>
            <a:off x="3138488" y="6194049"/>
            <a:ext cx="4326890" cy="369332"/>
          </a:xfrm>
          <a:prstGeom prst="rect">
            <a:avLst/>
          </a:prstGeom>
        </p:spPr>
        <p:txBody>
          <a:bodyPr wrap="none">
            <a:spAutoFit/>
          </a:bodyPr>
          <a:lstStyle/>
          <a:p>
            <a:r>
              <a:rPr lang="fr-FR" dirty="0" smtClean="0">
                <a:solidFill>
                  <a:schemeClr val="accent5">
                    <a:lumMod val="75000"/>
                  </a:schemeClr>
                </a:solidFill>
              </a:rPr>
              <a:t>https</a:t>
            </a:r>
            <a:r>
              <a:rPr lang="fr-FR" dirty="0">
                <a:solidFill>
                  <a:schemeClr val="accent5">
                    <a:lumMod val="75000"/>
                  </a:schemeClr>
                </a:solidFill>
              </a:rPr>
              <a:t>://www.mdpi.com/2410-390X/5/1/6 </a:t>
            </a:r>
            <a:endParaRPr lang="fr-FR" dirty="0"/>
          </a:p>
        </p:txBody>
      </p:sp>
      <p:sp>
        <p:nvSpPr>
          <p:cNvPr id="17" name="CustomShape 4"/>
          <p:cNvSpPr/>
          <p:nvPr/>
        </p:nvSpPr>
        <p:spPr>
          <a:xfrm>
            <a:off x="6458040" y="6356520"/>
            <a:ext cx="2056680" cy="3643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pPr>
            <a:fld id="{7D01061F-E3C1-4B78-A297-D1E8F51D5FFF}" type="slidenum">
              <a:rPr lang="en-GB" sz="1200" b="0" strike="noStrike" spc="-1">
                <a:solidFill>
                  <a:srgbClr val="8B8B8B"/>
                </a:solidFill>
                <a:latin typeface="Calibri"/>
                <a:ea typeface="DejaVu Sans"/>
              </a:rPr>
              <a:t>52</a:t>
            </a:fld>
            <a:endParaRPr lang="en-GB" sz="1200" b="0" strike="noStrike" spc="-1" dirty="0">
              <a:latin typeface="Arial"/>
            </a:endParaRPr>
          </a:p>
        </p:txBody>
      </p:sp>
      <p:sp>
        <p:nvSpPr>
          <p:cNvPr id="19" name="CustomShape 2"/>
          <p:cNvSpPr/>
          <p:nvPr/>
        </p:nvSpPr>
        <p:spPr>
          <a:xfrm>
            <a:off x="941492" y="6520900"/>
            <a:ext cx="7428822" cy="337100"/>
          </a:xfrm>
          <a:prstGeom prst="rect">
            <a:avLst/>
          </a:prstGeom>
          <a:noFill/>
          <a:ln>
            <a:noFill/>
          </a:ln>
        </p:spPr>
        <p:style>
          <a:lnRef idx="0">
            <a:scrgbClr r="0" g="0" b="0"/>
          </a:lnRef>
          <a:fillRef idx="0">
            <a:scrgbClr r="0" g="0" b="0"/>
          </a:fillRef>
          <a:effectRef idx="0">
            <a:scrgbClr r="0" g="0" b="0"/>
          </a:effectRef>
          <a:fontRef idx="minor"/>
        </p:style>
        <p:txBody>
          <a:bodyPr wrap="square" lIns="90000" tIns="45000" rIns="90000" bIns="45000">
            <a:spAutoFit/>
          </a:bodyPr>
          <a:lstStyle/>
          <a:p>
            <a:pPr algn="ctr"/>
            <a:r>
              <a:rPr lang="en-US" sz="1600" b="1" dirty="0" smtClean="0"/>
              <a:t>G. Hallewell: </a:t>
            </a:r>
            <a:r>
              <a:rPr lang="en-US" sz="1600" b="1" dirty="0" err="1" smtClean="0"/>
              <a:t>GasRad</a:t>
            </a:r>
            <a:r>
              <a:rPr lang="en-US" sz="1600" b="1" dirty="0" smtClean="0"/>
              <a:t> GWP: ECFA</a:t>
            </a:r>
            <a:r>
              <a:rPr lang="en-US" sz="1600" b="1" dirty="0"/>
              <a:t> </a:t>
            </a:r>
            <a:r>
              <a:rPr lang="en-US" sz="1600" b="1" dirty="0" smtClean="0"/>
              <a:t>TF-4 Meeting May16-17</a:t>
            </a:r>
            <a:r>
              <a:rPr lang="en-US" sz="1600" b="1" baseline="30000" dirty="0" smtClean="0"/>
              <a:t>th</a:t>
            </a:r>
            <a:r>
              <a:rPr lang="en-US" sz="1600" b="1" dirty="0" smtClean="0"/>
              <a:t> 2023</a:t>
            </a:r>
            <a:endParaRPr lang="en-US" sz="1600" b="1" dirty="0"/>
          </a:p>
        </p:txBody>
      </p:sp>
      <p:sp>
        <p:nvSpPr>
          <p:cNvPr id="2" name="Espace réservé du pied de page 1"/>
          <p:cNvSpPr>
            <a:spLocks noGrp="1"/>
          </p:cNvSpPr>
          <p:nvPr>
            <p:ph type="ftr" sz="quarter" idx="11"/>
          </p:nvPr>
        </p:nvSpPr>
        <p:spPr/>
        <p:txBody>
          <a:bodyPr/>
          <a:lstStyle/>
          <a:p>
            <a:pPr>
              <a:defRPr/>
            </a:pPr>
            <a:endParaRPr lang="en-GB"/>
          </a:p>
        </p:txBody>
      </p:sp>
      <p:sp>
        <p:nvSpPr>
          <p:cNvPr id="4" name="Espace réservé du numéro de diapositive 3"/>
          <p:cNvSpPr>
            <a:spLocks noGrp="1"/>
          </p:cNvSpPr>
          <p:nvPr>
            <p:ph type="sldNum" sz="quarter" idx="12"/>
          </p:nvPr>
        </p:nvSpPr>
        <p:spPr/>
        <p:txBody>
          <a:bodyPr/>
          <a:lstStyle/>
          <a:p>
            <a:pPr>
              <a:defRPr/>
            </a:pPr>
            <a:fld id="{75DEEA70-F2A5-4F11-9D2F-52A27AAB522D}" type="slidenum">
              <a:rPr lang="en-GB" smtClean="0"/>
              <a:pPr>
                <a:defRPr/>
              </a:pPr>
              <a:t>52</a:t>
            </a:fld>
            <a:endParaRPr lang="en-GB"/>
          </a:p>
        </p:txBody>
      </p:sp>
    </p:spTree>
    <p:extLst>
      <p:ext uri="{BB962C8B-B14F-4D97-AF65-F5344CB8AC3E}">
        <p14:creationId xmlns:p14="http://schemas.microsoft.com/office/powerpoint/2010/main" val="1260298802"/>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1642" name="TextShape 1"/>
              <p:cNvSpPr txBox="1"/>
              <p:nvPr/>
            </p:nvSpPr>
            <p:spPr>
              <a:xfrm>
                <a:off x="160570" y="1066801"/>
                <a:ext cx="9004300" cy="5572466"/>
              </a:xfrm>
              <a:prstGeom prst="rect">
                <a:avLst/>
              </a:prstGeom>
              <a:noFill/>
              <a:ln w="19080">
                <a:noFill/>
                <a:miter/>
              </a:ln>
            </p:spPr>
            <p:txBody>
              <a:bodyPr lIns="90000" tIns="45000" rIns="90000" bIns="45000" anchor="ctr">
                <a:noAutofit/>
              </a:bodyPr>
              <a:lstStyle/>
              <a:p>
                <a:pPr algn="ctr">
                  <a:lnSpc>
                    <a:spcPct val="90000"/>
                  </a:lnSpc>
                </a:pPr>
                <a:endParaRPr lang="en-US" sz="400" b="1" spc="-1" dirty="0" smtClean="0">
                  <a:solidFill>
                    <a:schemeClr val="accent5">
                      <a:lumMod val="75000"/>
                    </a:schemeClr>
                  </a:solidFill>
                  <a:latin typeface="Calibri" panose="020F0502020204030204" pitchFamily="34" charset="0"/>
                  <a:cs typeface="Calibri" panose="020F0502020204030204" pitchFamily="34" charset="0"/>
                </a:endParaRPr>
              </a:p>
              <a:p>
                <a:pPr algn="ctr">
                  <a:lnSpc>
                    <a:spcPct val="90000"/>
                  </a:lnSpc>
                </a:pPr>
                <a:r>
                  <a:rPr lang="en-US" sz="2400" b="1" spc="-1" dirty="0">
                    <a:latin typeface="Calibri" panose="020F0502020204030204" pitchFamily="34" charset="0"/>
                    <a:cs typeface="Calibri" panose="020F0502020204030204" pitchFamily="34" charset="0"/>
                  </a:rPr>
                  <a:t>CAN FILLING: </a:t>
                </a:r>
                <a:r>
                  <a:rPr lang="en-US" sz="2400" b="1" strike="noStrike" spc="-1" dirty="0" smtClean="0">
                    <a:solidFill>
                      <a:schemeClr val="accent5">
                        <a:lumMod val="75000"/>
                      </a:schemeClr>
                    </a:solidFill>
                    <a:latin typeface="Calibri" panose="020F0502020204030204" pitchFamily="34" charset="0"/>
                    <a:cs typeface="Calibri" panose="020F0502020204030204" pitchFamily="34" charset="0"/>
                  </a:rPr>
                  <a:t>Of course, C</a:t>
                </a:r>
                <a:r>
                  <a:rPr lang="en-US" sz="2400" b="1" strike="noStrike" spc="-1" baseline="-25000" dirty="0" smtClean="0">
                    <a:solidFill>
                      <a:schemeClr val="accent5">
                        <a:lumMod val="75000"/>
                      </a:schemeClr>
                    </a:solidFill>
                    <a:latin typeface="Calibri" panose="020F0502020204030204" pitchFamily="34" charset="0"/>
                    <a:cs typeface="Calibri" panose="020F0502020204030204" pitchFamily="34" charset="0"/>
                  </a:rPr>
                  <a:t>P</a:t>
                </a:r>
                <a:r>
                  <a:rPr lang="en-US" sz="2400" b="1" strike="noStrike" spc="-1" dirty="0" smtClean="0">
                    <a:solidFill>
                      <a:schemeClr val="accent5">
                        <a:lumMod val="75000"/>
                      </a:schemeClr>
                    </a:solidFill>
                    <a:latin typeface="Calibri" panose="020F0502020204030204" pitchFamily="34" charset="0"/>
                    <a:cs typeface="Calibri" panose="020F0502020204030204" pitchFamily="34" charset="0"/>
                  </a:rPr>
                  <a:t> &amp; C</a:t>
                </a:r>
                <a:r>
                  <a:rPr lang="en-US" sz="2400" b="1" spc="-1" baseline="-25000" dirty="0" smtClean="0">
                    <a:solidFill>
                      <a:schemeClr val="accent5">
                        <a:lumMod val="75000"/>
                      </a:schemeClr>
                    </a:solidFill>
                    <a:latin typeface="Calibri" panose="020F0502020204030204" pitchFamily="34" charset="0"/>
                    <a:cs typeface="Calibri" panose="020F0502020204030204" pitchFamily="34" charset="0"/>
                  </a:rPr>
                  <a:t>V</a:t>
                </a:r>
                <a:r>
                  <a:rPr lang="en-US" sz="2400" b="1" strike="noStrike" spc="-1" dirty="0" smtClean="0">
                    <a:solidFill>
                      <a:schemeClr val="accent5">
                        <a:lumMod val="75000"/>
                      </a:schemeClr>
                    </a:solidFill>
                    <a:latin typeface="Calibri" panose="020F0502020204030204" pitchFamily="34" charset="0"/>
                    <a:cs typeface="Calibri" panose="020F0502020204030204" pitchFamily="34" charset="0"/>
                  </a:rPr>
                  <a:t> for all gases (primary &amp; background)</a:t>
                </a:r>
                <a:r>
                  <a:rPr lang="en-US" sz="2400" b="1" spc="-1" dirty="0">
                    <a:solidFill>
                      <a:schemeClr val="accent5">
                        <a:lumMod val="75000"/>
                      </a:schemeClr>
                    </a:solidFill>
                    <a:latin typeface="Calibri" panose="020F0502020204030204" pitchFamily="34" charset="0"/>
                    <a:cs typeface="Calibri" panose="020F0502020204030204" pitchFamily="34" charset="0"/>
                  </a:rPr>
                  <a:t> </a:t>
                </a:r>
                <a:endParaRPr lang="en-US" sz="2400" b="1" spc="-1" dirty="0" smtClean="0">
                  <a:solidFill>
                    <a:schemeClr val="accent5">
                      <a:lumMod val="75000"/>
                    </a:schemeClr>
                  </a:solidFill>
                  <a:latin typeface="Calibri" panose="020F0502020204030204" pitchFamily="34" charset="0"/>
                  <a:cs typeface="Calibri" panose="020F0502020204030204" pitchFamily="34" charset="0"/>
                </a:endParaRPr>
              </a:p>
              <a:p>
                <a:pPr algn="ctr">
                  <a:lnSpc>
                    <a:spcPct val="90000"/>
                  </a:lnSpc>
                </a:pPr>
                <a:r>
                  <a:rPr lang="en-US" sz="2400" b="1" spc="-1" dirty="0" smtClean="0">
                    <a:solidFill>
                      <a:schemeClr val="accent5">
                        <a:lumMod val="75000"/>
                      </a:schemeClr>
                    </a:solidFill>
                    <a:latin typeface="Calibri" panose="020F0502020204030204" pitchFamily="34" charset="0"/>
                    <a:cs typeface="Calibri" panose="020F0502020204030204" pitchFamily="34" charset="0"/>
                  </a:rPr>
                  <a:t>must </a:t>
                </a:r>
                <a:r>
                  <a:rPr lang="en-US" sz="2400" b="1" strike="noStrike" spc="-1" dirty="0" smtClean="0">
                    <a:solidFill>
                      <a:schemeClr val="accent5">
                        <a:lumMod val="75000"/>
                      </a:schemeClr>
                    </a:solidFill>
                    <a:latin typeface="Calibri" panose="020F0502020204030204" pitchFamily="34" charset="0"/>
                    <a:cs typeface="Calibri" panose="020F0502020204030204" pitchFamily="34" charset="0"/>
                  </a:rPr>
                  <a:t>be calculated for all T, P points on the </a:t>
                </a:r>
                <a:r>
                  <a:rPr lang="en-US" sz="2400" b="1" i="1" strike="noStrike" spc="-1" dirty="0" smtClean="0">
                    <a:solidFill>
                      <a:schemeClr val="accent5">
                        <a:lumMod val="75000"/>
                      </a:schemeClr>
                    </a:solidFill>
                    <a:latin typeface="Calibri" panose="020F0502020204030204" pitchFamily="34" charset="0"/>
                    <a:cs typeface="Calibri" panose="020F0502020204030204" pitchFamily="34" charset="0"/>
                  </a:rPr>
                  <a:t>n</a:t>
                </a:r>
                <a:r>
                  <a:rPr lang="en-US" sz="2400" b="1" strike="noStrike" spc="-1" dirty="0" smtClean="0">
                    <a:solidFill>
                      <a:schemeClr val="accent5">
                        <a:lumMod val="75000"/>
                      </a:schemeClr>
                    </a:solidFill>
                    <a:latin typeface="Calibri" panose="020F0502020204030204" pitchFamily="34" charset="0"/>
                    <a:cs typeface="Calibri" panose="020F0502020204030204" pitchFamily="34" charset="0"/>
                  </a:rPr>
                  <a:t>-D grid;</a:t>
                </a:r>
              </a:p>
              <a:p>
                <a:pPr algn="ctr">
                  <a:lnSpc>
                    <a:spcPct val="90000"/>
                  </a:lnSpc>
                </a:pPr>
                <a:endParaRPr lang="en-US" sz="800" b="1" spc="-1" dirty="0">
                  <a:solidFill>
                    <a:srgbClr val="CC0000"/>
                  </a:solidFill>
                  <a:latin typeface="Calibri" panose="020F0502020204030204" pitchFamily="34" charset="0"/>
                  <a:cs typeface="Calibri" panose="020F0502020204030204" pitchFamily="34" charset="0"/>
                </a:endParaRPr>
              </a:p>
              <a:p>
                <a:pPr algn="ctr">
                  <a:lnSpc>
                    <a:spcPct val="90000"/>
                  </a:lnSpc>
                </a:pPr>
                <a:r>
                  <a:rPr lang="en-US" sz="2400" b="1" strike="noStrike" spc="-1" dirty="0" smtClean="0">
                    <a:latin typeface="Calibri" panose="020F0502020204030204" pitchFamily="34" charset="0"/>
                    <a:cs typeface="Calibri" panose="020F0502020204030204" pitchFamily="34" charset="0"/>
                  </a:rPr>
                  <a:t>CAN </a:t>
                </a:r>
                <a:r>
                  <a:rPr lang="en-US" sz="2400" b="1" spc="-1" dirty="0" smtClean="0">
                    <a:latin typeface="Calibri" panose="020F0502020204030204" pitchFamily="34" charset="0"/>
                    <a:cs typeface="Calibri" panose="020F0502020204030204" pitchFamily="34" charset="0"/>
                  </a:rPr>
                  <a:t>UTILITY</a:t>
                </a:r>
                <a:r>
                  <a:rPr lang="en-US" sz="2400" b="1" strike="noStrike" spc="-1" dirty="0" smtClean="0">
                    <a:latin typeface="Calibri" panose="020F0502020204030204" pitchFamily="34" charset="0"/>
                    <a:cs typeface="Calibri" panose="020F0502020204030204" pitchFamily="34" charset="0"/>
                  </a:rPr>
                  <a:t>: </a:t>
                </a:r>
                <a:r>
                  <a:rPr lang="en-US" sz="2200" b="1" strike="noStrike" spc="-1" dirty="0" smtClean="0">
                    <a:solidFill>
                      <a:srgbClr val="C00000"/>
                    </a:solidFill>
                    <a:latin typeface="Calibri" panose="020F0502020204030204" pitchFamily="34" charset="0"/>
                    <a:cs typeface="Calibri" panose="020F0502020204030204" pitchFamily="34" charset="0"/>
                  </a:rPr>
                  <a:t>Calculate &amp; fit </a:t>
                </a:r>
                <a:r>
                  <a:rPr lang="en-US" sz="2200" b="1" strike="noStrike" spc="-1" dirty="0" smtClean="0">
                    <a:solidFill>
                      <a:srgbClr val="CC0000"/>
                    </a:solidFill>
                    <a:latin typeface="Calibri" panose="020F0502020204030204" pitchFamily="34" charset="0"/>
                    <a:cs typeface="Calibri" panose="020F0502020204030204" pitchFamily="34" charset="0"/>
                  </a:rPr>
                  <a:t>c in gas pair of primary interest </a:t>
                </a:r>
                <a:r>
                  <a:rPr lang="en-US" sz="2200" b="1" spc="-1" dirty="0" smtClean="0">
                    <a:solidFill>
                      <a:srgbClr val="CC0000"/>
                    </a:solidFill>
                    <a:latin typeface="Calibri" panose="020F0502020204030204" pitchFamily="34" charset="0"/>
                    <a:cs typeface="Calibri" panose="020F0502020204030204" pitchFamily="34" charset="0"/>
                  </a:rPr>
                  <a:t>from </a:t>
                </a:r>
                <a:r>
                  <a:rPr lang="en-US" sz="2200" b="1" spc="-1" dirty="0">
                    <a:solidFill>
                      <a:srgbClr val="CC0000"/>
                    </a:solidFill>
                    <a:latin typeface="Calibri" panose="020F0502020204030204" pitchFamily="34" charset="0"/>
                    <a:cs typeface="Calibri" panose="020F0502020204030204" pitchFamily="34" charset="0"/>
                  </a:rPr>
                  <a:t>C</a:t>
                </a:r>
                <a:r>
                  <a:rPr lang="en-US" sz="2200" b="1" spc="-1" baseline="-25000" dirty="0">
                    <a:solidFill>
                      <a:srgbClr val="CC0000"/>
                    </a:solidFill>
                    <a:latin typeface="Calibri" panose="020F0502020204030204" pitchFamily="34" charset="0"/>
                    <a:cs typeface="Calibri" panose="020F0502020204030204" pitchFamily="34" charset="0"/>
                  </a:rPr>
                  <a:t>P</a:t>
                </a:r>
                <a:r>
                  <a:rPr lang="en-US" sz="2200" b="1" spc="-1" dirty="0">
                    <a:solidFill>
                      <a:srgbClr val="CC0000"/>
                    </a:solidFill>
                    <a:latin typeface="Calibri" panose="020F0502020204030204" pitchFamily="34" charset="0"/>
                    <a:cs typeface="Calibri" panose="020F0502020204030204" pitchFamily="34" charset="0"/>
                  </a:rPr>
                  <a:t> &amp; C</a:t>
                </a:r>
                <a:r>
                  <a:rPr lang="en-US" sz="2200" b="1" spc="-1" baseline="-25000" dirty="0">
                    <a:solidFill>
                      <a:srgbClr val="CC0000"/>
                    </a:solidFill>
                    <a:latin typeface="Calibri" panose="020F0502020204030204" pitchFamily="34" charset="0"/>
                    <a:cs typeface="Calibri" panose="020F0502020204030204" pitchFamily="34" charset="0"/>
                  </a:rPr>
                  <a:t>V</a:t>
                </a:r>
                <a:r>
                  <a:rPr lang="en-US" sz="2200" b="1" spc="-1" dirty="0">
                    <a:solidFill>
                      <a:srgbClr val="CC0000"/>
                    </a:solidFill>
                    <a:latin typeface="Calibri" panose="020F0502020204030204" pitchFamily="34" charset="0"/>
                    <a:cs typeface="Calibri" panose="020F0502020204030204" pitchFamily="34" charset="0"/>
                  </a:rPr>
                  <a:t> over </a:t>
                </a:r>
                <a:r>
                  <a:rPr lang="en-US" sz="2200" b="1" strike="noStrike" spc="-1" dirty="0" smtClean="0">
                    <a:solidFill>
                      <a:srgbClr val="CC0000"/>
                    </a:solidFill>
                    <a:latin typeface="Calibri" panose="020F0502020204030204" pitchFamily="34" charset="0"/>
                    <a:cs typeface="Calibri" panose="020F0502020204030204" pitchFamily="34" charset="0"/>
                  </a:rPr>
                  <a:t>their conc. range AND @T, P, known background gas conc. Grid points.</a:t>
                </a:r>
              </a:p>
              <a:p>
                <a:pPr algn="ctr">
                  <a:lnSpc>
                    <a:spcPct val="90000"/>
                  </a:lnSpc>
                </a:pPr>
                <a:endParaRPr lang="en-US" sz="800" b="1" spc="-1" dirty="0" smtClean="0">
                  <a:solidFill>
                    <a:srgbClr val="CC0000"/>
                  </a:solidFill>
                  <a:latin typeface="Calibri" panose="020F0502020204030204" pitchFamily="34" charset="0"/>
                  <a:cs typeface="Calibri" panose="020F0502020204030204" pitchFamily="34" charset="0"/>
                </a:endParaRPr>
              </a:p>
              <a:p>
                <a:pPr>
                  <a:lnSpc>
                    <a:spcPct val="90000"/>
                  </a:lnSpc>
                </a:pPr>
                <a:r>
                  <a:rPr lang="en-US" sz="2000" b="1" strike="noStrike" spc="-1" dirty="0" smtClean="0">
                    <a:solidFill>
                      <a:schemeClr val="tx1"/>
                    </a:solidFill>
                    <a:latin typeface="Calibri" panose="020F0502020204030204" pitchFamily="34" charset="0"/>
                    <a:cs typeface="Calibri" panose="020F0502020204030204" pitchFamily="34" charset="0"/>
                  </a:rPr>
                  <a:t>Database size (3-D example)</a:t>
                </a:r>
              </a:p>
              <a:p>
                <a:pPr algn="ctr">
                  <a:lnSpc>
                    <a:spcPct val="90000"/>
                  </a:lnSpc>
                </a:pPr>
                <a:endParaRPr lang="en-US" sz="400" b="1" spc="-1" dirty="0">
                  <a:solidFill>
                    <a:schemeClr val="tx1"/>
                  </a:solidFill>
                  <a:latin typeface="Calibri" panose="020F0502020204030204" pitchFamily="34" charset="0"/>
                  <a:cs typeface="Calibri" panose="020F0502020204030204" pitchFamily="34" charset="0"/>
                </a:endParaRPr>
              </a:p>
              <a:p>
                <a:pPr algn="ctr">
                  <a:lnSpc>
                    <a:spcPct val="90000"/>
                  </a:lnSpc>
                </a:pPr>
                <a:r>
                  <a:rPr lang="en-US" sz="2000" b="1" i="1" strike="noStrike" spc="-1" dirty="0" smtClean="0">
                    <a:solidFill>
                      <a:schemeClr val="tx1"/>
                    </a:solidFill>
                    <a:latin typeface="Cambria Math" panose="02040503050406030204" pitchFamily="18" charset="0"/>
                    <a:ea typeface="Cambria Math" panose="02040503050406030204" pitchFamily="18" charset="0"/>
                    <a:cs typeface="Calibri" panose="020F0502020204030204" pitchFamily="34" charset="0"/>
                  </a:rPr>
                  <a:t>DB size = No. primary fit </a:t>
                </a:r>
                <a:r>
                  <a:rPr lang="en-US" sz="2000" b="1" i="1" strike="noStrike" spc="-1" dirty="0" err="1" smtClean="0">
                    <a:solidFill>
                      <a:schemeClr val="tx1"/>
                    </a:solidFill>
                    <a:latin typeface="Cambria Math" panose="02040503050406030204" pitchFamily="18" charset="0"/>
                    <a:ea typeface="Cambria Math" panose="02040503050406030204" pitchFamily="18" charset="0"/>
                    <a:cs typeface="Calibri" panose="020F0502020204030204" pitchFamily="34" charset="0"/>
                  </a:rPr>
                  <a:t>coeffs</a:t>
                </a:r>
                <a:r>
                  <a:rPr lang="en-US" sz="2000" b="1" i="1" strike="noStrike" spc="-1" dirty="0" smtClean="0">
                    <a:solidFill>
                      <a:schemeClr val="tx1"/>
                    </a:solidFill>
                    <a:latin typeface="Cambria Math" panose="02040503050406030204" pitchFamily="18" charset="0"/>
                    <a:ea typeface="Cambria Math" panose="02040503050406030204" pitchFamily="18" charset="0"/>
                    <a:cs typeface="Calibri" panose="020F0502020204030204" pitchFamily="34" charset="0"/>
                  </a:rPr>
                  <a:t> </a:t>
                </a:r>
                <a:r>
                  <a:rPr lang="en-US" sz="2800" b="1" spc="-1" dirty="0" smtClean="0">
                    <a:solidFill>
                      <a:schemeClr val="tx1"/>
                    </a:solidFill>
                    <a:latin typeface="Calibri" panose="020F0502020204030204" pitchFamily="34" charset="0"/>
                    <a:cs typeface="Calibri" panose="020F0502020204030204" pitchFamily="34" charset="0"/>
                  </a:rPr>
                  <a:t>*</a:t>
                </a:r>
                <a:r>
                  <a:rPr lang="en-US" sz="2800" b="1" strike="noStrike" spc="-1" dirty="0" smtClean="0">
                    <a:solidFill>
                      <a:schemeClr val="tx1"/>
                    </a:solidFill>
                    <a:latin typeface="Calibri" panose="020F0502020204030204" pitchFamily="34" charset="0"/>
                    <a:cs typeface="Calibri" panose="020F0502020204030204" pitchFamily="34" charset="0"/>
                  </a:rPr>
                  <a:t> </a:t>
                </a:r>
                <a14:m>
                  <m:oMath xmlns:m="http://schemas.openxmlformats.org/officeDocument/2006/math">
                    <m:f>
                      <m:fPr>
                        <m:ctrlPr>
                          <a:rPr lang="en-US" sz="2800" b="1" i="1" strike="noStrike" spc="-1" smtClean="0">
                            <a:solidFill>
                              <a:schemeClr val="tx1"/>
                            </a:solidFill>
                            <a:latin typeface="Cambria Math" panose="02040503050406030204" pitchFamily="18" charset="0"/>
                            <a:cs typeface="Calibri" panose="020F0502020204030204" pitchFamily="34" charset="0"/>
                          </a:rPr>
                        </m:ctrlPr>
                      </m:fPr>
                      <m:num>
                        <m:r>
                          <a:rPr lang="en-GB" sz="2800" b="1" i="1" strike="noStrike" spc="-1" smtClean="0">
                            <a:solidFill>
                              <a:schemeClr val="tx1"/>
                            </a:solidFill>
                            <a:latin typeface="Cambria Math" panose="02040503050406030204" pitchFamily="18" charset="0"/>
                            <a:cs typeface="Calibri" panose="020F0502020204030204" pitchFamily="34" charset="0"/>
                          </a:rPr>
                          <m:t>𝑹𝒐𝑰</m:t>
                        </m:r>
                        <m:r>
                          <a:rPr lang="en-GB" sz="2800" b="1" i="1" strike="noStrike" spc="-1" smtClean="0">
                            <a:solidFill>
                              <a:schemeClr val="tx1"/>
                            </a:solidFill>
                            <a:latin typeface="Cambria Math" panose="02040503050406030204" pitchFamily="18" charset="0"/>
                            <a:cs typeface="Calibri" panose="020F0502020204030204" pitchFamily="34" charset="0"/>
                          </a:rPr>
                          <m:t>_</m:t>
                        </m:r>
                        <m:r>
                          <a:rPr lang="en-GB" sz="2800" b="1" i="1" strike="noStrike" spc="-1" smtClean="0">
                            <a:solidFill>
                              <a:schemeClr val="tx1"/>
                            </a:solidFill>
                            <a:latin typeface="Cambria Math" panose="02040503050406030204" pitchFamily="18" charset="0"/>
                            <a:cs typeface="Calibri" panose="020F0502020204030204" pitchFamily="34" charset="0"/>
                          </a:rPr>
                          <m:t>𝑻</m:t>
                        </m:r>
                      </m:num>
                      <m:den>
                        <m:r>
                          <a:rPr lang="en-US" sz="2800" b="1" i="1" strike="noStrike" spc="-1" smtClean="0">
                            <a:solidFill>
                              <a:schemeClr val="tx1"/>
                            </a:solidFill>
                            <a:latin typeface="Cambria Math" panose="02040503050406030204" pitchFamily="18" charset="0"/>
                            <a:cs typeface="Calibri" panose="020F0502020204030204" pitchFamily="34" charset="0"/>
                          </a:rPr>
                          <m:t>𝒅</m:t>
                        </m:r>
                        <m:r>
                          <a:rPr lang="en-GB" sz="2800" b="1" i="1" strike="noStrike" spc="-1" smtClean="0">
                            <a:solidFill>
                              <a:schemeClr val="tx1"/>
                            </a:solidFill>
                            <a:latin typeface="Cambria Math" panose="02040503050406030204" pitchFamily="18" charset="0"/>
                            <a:cs typeface="Calibri" panose="020F0502020204030204" pitchFamily="34" charset="0"/>
                          </a:rPr>
                          <m:t>_</m:t>
                        </m:r>
                        <m:r>
                          <a:rPr lang="en-GB" sz="2800" b="1" i="1" strike="noStrike" spc="-1" smtClean="0">
                            <a:solidFill>
                              <a:schemeClr val="tx1"/>
                            </a:solidFill>
                            <a:latin typeface="Cambria Math" panose="02040503050406030204" pitchFamily="18" charset="0"/>
                            <a:cs typeface="Calibri" panose="020F0502020204030204" pitchFamily="34" charset="0"/>
                          </a:rPr>
                          <m:t>𝑻</m:t>
                        </m:r>
                      </m:den>
                    </m:f>
                  </m:oMath>
                </a14:m>
                <a:r>
                  <a:rPr lang="en-US" sz="2800" b="1" strike="noStrike" spc="-1" dirty="0" smtClean="0">
                    <a:solidFill>
                      <a:schemeClr val="tx1"/>
                    </a:solidFill>
                    <a:latin typeface="Calibri" panose="020F0502020204030204" pitchFamily="34" charset="0"/>
                    <a:cs typeface="Calibri" panose="020F0502020204030204" pitchFamily="34" charset="0"/>
                  </a:rPr>
                  <a:t>*</a:t>
                </a:r>
                <a14:m>
                  <m:oMath xmlns:m="http://schemas.openxmlformats.org/officeDocument/2006/math">
                    <m:f>
                      <m:fPr>
                        <m:ctrlPr>
                          <a:rPr lang="en-US" sz="2800" b="1" i="1" spc="-1">
                            <a:solidFill>
                              <a:schemeClr val="tx1"/>
                            </a:solidFill>
                            <a:latin typeface="Cambria Math" panose="02040503050406030204" pitchFamily="18" charset="0"/>
                            <a:cs typeface="Calibri" panose="020F0502020204030204" pitchFamily="34" charset="0"/>
                          </a:rPr>
                        </m:ctrlPr>
                      </m:fPr>
                      <m:num>
                        <m:r>
                          <a:rPr lang="en-GB" sz="2800" b="1" i="1" spc="-1">
                            <a:solidFill>
                              <a:schemeClr val="tx1"/>
                            </a:solidFill>
                            <a:latin typeface="Cambria Math" panose="02040503050406030204" pitchFamily="18" charset="0"/>
                            <a:cs typeface="Calibri" panose="020F0502020204030204" pitchFamily="34" charset="0"/>
                          </a:rPr>
                          <m:t>𝑹𝒐𝑰</m:t>
                        </m:r>
                        <m:r>
                          <a:rPr lang="en-GB" sz="2800" b="1" i="1" spc="-1" smtClean="0">
                            <a:solidFill>
                              <a:schemeClr val="tx1"/>
                            </a:solidFill>
                            <a:latin typeface="Cambria Math" panose="02040503050406030204" pitchFamily="18" charset="0"/>
                            <a:cs typeface="Calibri" panose="020F0502020204030204" pitchFamily="34" charset="0"/>
                          </a:rPr>
                          <m:t>_</m:t>
                        </m:r>
                        <m:r>
                          <a:rPr lang="en-GB" sz="2800" b="1" i="1" spc="-1" smtClean="0">
                            <a:solidFill>
                              <a:schemeClr val="tx1"/>
                            </a:solidFill>
                            <a:latin typeface="Cambria Math" panose="02040503050406030204" pitchFamily="18" charset="0"/>
                            <a:cs typeface="Calibri" panose="020F0502020204030204" pitchFamily="34" charset="0"/>
                          </a:rPr>
                          <m:t>𝑷</m:t>
                        </m:r>
                      </m:num>
                      <m:den>
                        <m:r>
                          <a:rPr lang="en-US" sz="2800" b="1" i="1" spc="-1">
                            <a:solidFill>
                              <a:schemeClr val="tx1"/>
                            </a:solidFill>
                            <a:latin typeface="Cambria Math" panose="02040503050406030204" pitchFamily="18" charset="0"/>
                            <a:cs typeface="Calibri" panose="020F0502020204030204" pitchFamily="34" charset="0"/>
                          </a:rPr>
                          <m:t>𝒅</m:t>
                        </m:r>
                        <m:r>
                          <a:rPr lang="en-GB" sz="2800" b="1" i="1" spc="-1" smtClean="0">
                            <a:solidFill>
                              <a:schemeClr val="tx1"/>
                            </a:solidFill>
                            <a:latin typeface="Cambria Math" panose="02040503050406030204" pitchFamily="18" charset="0"/>
                            <a:cs typeface="Calibri" panose="020F0502020204030204" pitchFamily="34" charset="0"/>
                          </a:rPr>
                          <m:t>_</m:t>
                        </m:r>
                        <m:r>
                          <a:rPr lang="en-GB" sz="2800" b="1" i="1" spc="-1" smtClean="0">
                            <a:solidFill>
                              <a:schemeClr val="tx1"/>
                            </a:solidFill>
                            <a:latin typeface="Cambria Math" panose="02040503050406030204" pitchFamily="18" charset="0"/>
                            <a:cs typeface="Calibri" panose="020F0502020204030204" pitchFamily="34" charset="0"/>
                          </a:rPr>
                          <m:t>𝑷</m:t>
                        </m:r>
                      </m:den>
                    </m:f>
                  </m:oMath>
                </a14:m>
                <a:r>
                  <a:rPr lang="en-US" sz="2800" b="1" strike="noStrike" spc="-1" dirty="0" smtClean="0">
                    <a:solidFill>
                      <a:schemeClr val="tx1"/>
                    </a:solidFill>
                    <a:latin typeface="Calibri" panose="020F0502020204030204" pitchFamily="34" charset="0"/>
                    <a:cs typeface="Calibri" panose="020F0502020204030204" pitchFamily="34" charset="0"/>
                  </a:rPr>
                  <a:t>*</a:t>
                </a:r>
                <a14:m>
                  <m:oMath xmlns:m="http://schemas.openxmlformats.org/officeDocument/2006/math">
                    <m:f>
                      <m:fPr>
                        <m:ctrlPr>
                          <a:rPr lang="en-US" sz="2800" b="1" i="1" spc="-1">
                            <a:solidFill>
                              <a:schemeClr val="tx1"/>
                            </a:solidFill>
                            <a:latin typeface="Cambria Math" panose="02040503050406030204" pitchFamily="18" charset="0"/>
                            <a:cs typeface="Calibri" panose="020F0502020204030204" pitchFamily="34" charset="0"/>
                          </a:rPr>
                        </m:ctrlPr>
                      </m:fPr>
                      <m:num>
                        <m:r>
                          <a:rPr lang="en-GB" sz="2800" b="1" i="1" spc="-1">
                            <a:solidFill>
                              <a:schemeClr val="tx1"/>
                            </a:solidFill>
                            <a:latin typeface="Cambria Math" panose="02040503050406030204" pitchFamily="18" charset="0"/>
                            <a:cs typeface="Calibri" panose="020F0502020204030204" pitchFamily="34" charset="0"/>
                          </a:rPr>
                          <m:t>𝑹𝒐𝑰</m:t>
                        </m:r>
                        <m:r>
                          <a:rPr lang="en-GB" sz="2800" b="1" i="1" spc="-1" smtClean="0">
                            <a:solidFill>
                              <a:schemeClr val="tx1"/>
                            </a:solidFill>
                            <a:latin typeface="Cambria Math" panose="02040503050406030204" pitchFamily="18" charset="0"/>
                            <a:cs typeface="Calibri" panose="020F0502020204030204" pitchFamily="34" charset="0"/>
                          </a:rPr>
                          <m:t>_</m:t>
                        </m:r>
                        <m:r>
                          <a:rPr lang="en-GB" sz="2800" b="1" i="1" spc="-1" smtClean="0">
                            <a:solidFill>
                              <a:schemeClr val="tx1"/>
                            </a:solidFill>
                            <a:latin typeface="Cambria Math" panose="02040503050406030204" pitchFamily="18" charset="0"/>
                            <a:cs typeface="Calibri" panose="020F0502020204030204" pitchFamily="34" charset="0"/>
                          </a:rPr>
                          <m:t>𝑪𝒐𝒏𝒄</m:t>
                        </m:r>
                        <m:r>
                          <a:rPr lang="en-GB" sz="2800" b="1" i="1" spc="-1" smtClean="0">
                            <a:solidFill>
                              <a:schemeClr val="tx1"/>
                            </a:solidFill>
                            <a:latin typeface="Cambria Math" panose="02040503050406030204" pitchFamily="18" charset="0"/>
                            <a:cs typeface="Calibri" panose="020F0502020204030204" pitchFamily="34" charset="0"/>
                          </a:rPr>
                          <m:t>. </m:t>
                        </m:r>
                        <m:r>
                          <a:rPr lang="en-GB" sz="2800" b="1" i="1" spc="-1" smtClean="0">
                            <a:solidFill>
                              <a:schemeClr val="tx1"/>
                            </a:solidFill>
                            <a:latin typeface="Cambria Math" panose="02040503050406030204" pitchFamily="18" charset="0"/>
                            <a:cs typeface="Calibri" panose="020F0502020204030204" pitchFamily="34" charset="0"/>
                          </a:rPr>
                          <m:t>𝒃𝒌𝒅</m:t>
                        </m:r>
                        <m:r>
                          <a:rPr lang="en-GB" sz="2800" b="1" i="1" spc="-1" smtClean="0">
                            <a:solidFill>
                              <a:schemeClr val="tx1"/>
                            </a:solidFill>
                            <a:latin typeface="Cambria Math" panose="02040503050406030204" pitchFamily="18" charset="0"/>
                            <a:cs typeface="Calibri" panose="020F0502020204030204" pitchFamily="34" charset="0"/>
                          </a:rPr>
                          <m:t> </m:t>
                        </m:r>
                        <m:r>
                          <a:rPr lang="en-GB" sz="2800" b="1" i="1" spc="-1" smtClean="0">
                            <a:solidFill>
                              <a:schemeClr val="tx1"/>
                            </a:solidFill>
                            <a:latin typeface="Cambria Math" panose="02040503050406030204" pitchFamily="18" charset="0"/>
                            <a:cs typeface="Calibri" panose="020F0502020204030204" pitchFamily="34" charset="0"/>
                          </a:rPr>
                          <m:t>𝒈𝒂𝒔</m:t>
                        </m:r>
                        <m:r>
                          <a:rPr lang="en-GB" sz="2800" b="1" i="1" spc="-1" smtClean="0">
                            <a:solidFill>
                              <a:schemeClr val="tx1"/>
                            </a:solidFill>
                            <a:latin typeface="Cambria Math" panose="02040503050406030204" pitchFamily="18" charset="0"/>
                            <a:cs typeface="Calibri" panose="020F0502020204030204" pitchFamily="34" charset="0"/>
                          </a:rPr>
                          <m:t> </m:t>
                        </m:r>
                        <m:r>
                          <a:rPr lang="en-GB" sz="2800" b="1" i="1" spc="-1" smtClean="0">
                            <a:solidFill>
                              <a:schemeClr val="tx1"/>
                            </a:solidFill>
                            <a:latin typeface="Cambria Math" panose="02040503050406030204" pitchFamily="18" charset="0"/>
                            <a:cs typeface="Calibri" panose="020F0502020204030204" pitchFamily="34" charset="0"/>
                          </a:rPr>
                          <m:t>𝟏</m:t>
                        </m:r>
                      </m:num>
                      <m:den>
                        <m:r>
                          <a:rPr lang="en-US" sz="2800" b="1" i="1" spc="-1">
                            <a:solidFill>
                              <a:schemeClr val="tx1"/>
                            </a:solidFill>
                            <a:latin typeface="Cambria Math" panose="02040503050406030204" pitchFamily="18" charset="0"/>
                            <a:cs typeface="Calibri" panose="020F0502020204030204" pitchFamily="34" charset="0"/>
                          </a:rPr>
                          <m:t>𝒅</m:t>
                        </m:r>
                        <m:r>
                          <a:rPr lang="en-GB" sz="2800" b="1" i="1" spc="-1">
                            <a:solidFill>
                              <a:schemeClr val="tx1"/>
                            </a:solidFill>
                            <a:latin typeface="Cambria Math" panose="02040503050406030204" pitchFamily="18" charset="0"/>
                            <a:cs typeface="Calibri" panose="020F0502020204030204" pitchFamily="34" charset="0"/>
                          </a:rPr>
                          <m:t>_</m:t>
                        </m:r>
                        <m:r>
                          <a:rPr lang="en-GB" sz="2800" b="1" i="1" spc="-1">
                            <a:solidFill>
                              <a:schemeClr val="tx1"/>
                            </a:solidFill>
                            <a:latin typeface="Cambria Math" panose="02040503050406030204" pitchFamily="18" charset="0"/>
                            <a:cs typeface="Calibri" panose="020F0502020204030204" pitchFamily="34" charset="0"/>
                          </a:rPr>
                          <m:t>𝑪𝒐𝒏𝒄</m:t>
                        </m:r>
                        <m:r>
                          <a:rPr lang="en-GB" sz="2800" b="1" i="1" spc="-1">
                            <a:solidFill>
                              <a:schemeClr val="tx1"/>
                            </a:solidFill>
                            <a:latin typeface="Cambria Math" panose="02040503050406030204" pitchFamily="18" charset="0"/>
                            <a:cs typeface="Calibri" panose="020F0502020204030204" pitchFamily="34" charset="0"/>
                          </a:rPr>
                          <m:t>. </m:t>
                        </m:r>
                        <m:r>
                          <a:rPr lang="en-GB" sz="2800" b="1" i="1" spc="-1">
                            <a:solidFill>
                              <a:schemeClr val="tx1"/>
                            </a:solidFill>
                            <a:latin typeface="Cambria Math" panose="02040503050406030204" pitchFamily="18" charset="0"/>
                            <a:cs typeface="Calibri" panose="020F0502020204030204" pitchFamily="34" charset="0"/>
                          </a:rPr>
                          <m:t>𝒃𝒌𝒅</m:t>
                        </m:r>
                        <m:r>
                          <a:rPr lang="en-GB" sz="2800" b="1" i="1" spc="-1">
                            <a:solidFill>
                              <a:schemeClr val="tx1"/>
                            </a:solidFill>
                            <a:latin typeface="Cambria Math" panose="02040503050406030204" pitchFamily="18" charset="0"/>
                            <a:cs typeface="Calibri" panose="020F0502020204030204" pitchFamily="34" charset="0"/>
                          </a:rPr>
                          <m:t> </m:t>
                        </m:r>
                        <m:r>
                          <a:rPr lang="en-GB" sz="2800" b="1" i="1" spc="-1">
                            <a:solidFill>
                              <a:schemeClr val="tx1"/>
                            </a:solidFill>
                            <a:latin typeface="Cambria Math" panose="02040503050406030204" pitchFamily="18" charset="0"/>
                            <a:cs typeface="Calibri" panose="020F0502020204030204" pitchFamily="34" charset="0"/>
                          </a:rPr>
                          <m:t>𝒈𝒂𝒔</m:t>
                        </m:r>
                        <m:r>
                          <a:rPr lang="en-GB" sz="2800" b="1" i="1" spc="-1">
                            <a:solidFill>
                              <a:schemeClr val="tx1"/>
                            </a:solidFill>
                            <a:latin typeface="Cambria Math" panose="02040503050406030204" pitchFamily="18" charset="0"/>
                            <a:cs typeface="Calibri" panose="020F0502020204030204" pitchFamily="34" charset="0"/>
                          </a:rPr>
                          <m:t> </m:t>
                        </m:r>
                        <m:r>
                          <a:rPr lang="en-GB" sz="2800" b="1" i="1" spc="-1">
                            <a:solidFill>
                              <a:schemeClr val="tx1"/>
                            </a:solidFill>
                            <a:latin typeface="Cambria Math" panose="02040503050406030204" pitchFamily="18" charset="0"/>
                            <a:cs typeface="Calibri" panose="020F0502020204030204" pitchFamily="34" charset="0"/>
                          </a:rPr>
                          <m:t>𝟏</m:t>
                        </m:r>
                      </m:den>
                    </m:f>
                  </m:oMath>
                </a14:m>
                <a:r>
                  <a:rPr lang="en-US" sz="2800" b="1" strike="noStrike" spc="-1" dirty="0" smtClean="0">
                    <a:solidFill>
                      <a:schemeClr val="tx1"/>
                    </a:solidFill>
                    <a:latin typeface="Calibri" panose="020F0502020204030204" pitchFamily="34" charset="0"/>
                    <a:cs typeface="Calibri" panose="020F0502020204030204" pitchFamily="34" charset="0"/>
                  </a:rPr>
                  <a:t>…</a:t>
                </a:r>
              </a:p>
              <a:p>
                <a:pPr algn="ctr">
                  <a:lnSpc>
                    <a:spcPct val="90000"/>
                  </a:lnSpc>
                </a:pPr>
                <a:endParaRPr lang="en-US" sz="400" b="1" strike="noStrike" spc="-1" dirty="0" smtClean="0">
                  <a:solidFill>
                    <a:schemeClr val="tx1"/>
                  </a:solidFill>
                  <a:latin typeface="Calibri" panose="020F0502020204030204" pitchFamily="34" charset="0"/>
                  <a:cs typeface="Calibri" panose="020F0502020204030204" pitchFamily="34" charset="0"/>
                </a:endParaRPr>
              </a:p>
              <a:p>
                <a:pPr algn="ctr">
                  <a:lnSpc>
                    <a:spcPct val="90000"/>
                  </a:lnSpc>
                </a:pPr>
                <a:endParaRPr lang="en-US" sz="400" b="1" strike="noStrike" spc="-1" dirty="0" smtClean="0">
                  <a:solidFill>
                    <a:schemeClr val="tx1"/>
                  </a:solidFill>
                  <a:latin typeface="Calibri" panose="020F0502020204030204" pitchFamily="34" charset="0"/>
                  <a:cs typeface="Calibri" panose="020F0502020204030204" pitchFamily="34" charset="0"/>
                </a:endParaRPr>
              </a:p>
              <a:p>
                <a:pPr algn="ctr">
                  <a:lnSpc>
                    <a:spcPct val="90000"/>
                  </a:lnSpc>
                </a:pPr>
                <a:r>
                  <a:rPr lang="en-US" sz="2200" b="1" i="1" spc="-1" dirty="0" err="1" smtClean="0">
                    <a:solidFill>
                      <a:srgbClr val="7030A0"/>
                    </a:solidFill>
                    <a:latin typeface="Cambria Math" panose="02040503050406030204" pitchFamily="18" charset="0"/>
                    <a:ea typeface="Cambria Math" panose="02040503050406030204" pitchFamily="18" charset="0"/>
                    <a:cs typeface="Calibri" panose="020F0502020204030204" pitchFamily="34" charset="0"/>
                  </a:rPr>
                  <a:t>RoI_n</a:t>
                </a:r>
                <a:r>
                  <a:rPr lang="en-US" sz="2200" b="1" i="1" spc="-1" dirty="0" smtClean="0">
                    <a:solidFill>
                      <a:srgbClr val="7030A0"/>
                    </a:solidFill>
                    <a:latin typeface="Cambria Math" panose="02040503050406030204" pitchFamily="18" charset="0"/>
                    <a:ea typeface="Cambria Math" panose="02040503050406030204" pitchFamily="18" charset="0"/>
                    <a:cs typeface="Calibri" panose="020F0502020204030204" pitchFamily="34" charset="0"/>
                  </a:rPr>
                  <a:t> = range of </a:t>
                </a:r>
                <a:r>
                  <a:rPr lang="en-US" sz="2200" b="1" i="1" spc="-1" dirty="0" err="1" smtClean="0">
                    <a:solidFill>
                      <a:srgbClr val="7030A0"/>
                    </a:solidFill>
                    <a:latin typeface="Cambria Math" panose="02040503050406030204" pitchFamily="18" charset="0"/>
                    <a:ea typeface="Cambria Math" panose="02040503050406030204" pitchFamily="18" charset="0"/>
                    <a:cs typeface="Calibri" panose="020F0502020204030204" pitchFamily="34" charset="0"/>
                  </a:rPr>
                  <a:t>interest_n</a:t>
                </a:r>
                <a:r>
                  <a:rPr lang="en-US" sz="2200" b="1" i="1" spc="-1" dirty="0" smtClean="0">
                    <a:solidFill>
                      <a:srgbClr val="7030A0"/>
                    </a:solidFill>
                    <a:latin typeface="Cambria Math" panose="02040503050406030204" pitchFamily="18" charset="0"/>
                    <a:ea typeface="Cambria Math" panose="02040503050406030204" pitchFamily="18" charset="0"/>
                    <a:cs typeface="Calibri" panose="020F0502020204030204" pitchFamily="34" charset="0"/>
                  </a:rPr>
                  <a:t>: </a:t>
                </a:r>
                <a:r>
                  <a:rPr lang="en-US" sz="2200" b="1" i="1" spc="-1" dirty="0" err="1" smtClean="0">
                    <a:solidFill>
                      <a:srgbClr val="7030A0"/>
                    </a:solidFill>
                    <a:latin typeface="Cambria Math" panose="02040503050406030204" pitchFamily="18" charset="0"/>
                    <a:ea typeface="Cambria Math" panose="02040503050406030204" pitchFamily="18" charset="0"/>
                    <a:cs typeface="Calibri" panose="020F0502020204030204" pitchFamily="34" charset="0"/>
                  </a:rPr>
                  <a:t>d_n</a:t>
                </a:r>
                <a:r>
                  <a:rPr lang="en-US" sz="2200" b="1" i="1" spc="-1" dirty="0" smtClean="0">
                    <a:solidFill>
                      <a:srgbClr val="7030A0"/>
                    </a:solidFill>
                    <a:latin typeface="Cambria Math" panose="02040503050406030204" pitchFamily="18" charset="0"/>
                    <a:ea typeface="Cambria Math" panose="02040503050406030204" pitchFamily="18" charset="0"/>
                    <a:cs typeface="Calibri" panose="020F0502020204030204" pitchFamily="34" charset="0"/>
                  </a:rPr>
                  <a:t> = </a:t>
                </a:r>
                <a:r>
                  <a:rPr lang="en-US" sz="2200" b="1" i="1" spc="-1" dirty="0" err="1" smtClean="0">
                    <a:solidFill>
                      <a:srgbClr val="7030A0"/>
                    </a:solidFill>
                    <a:latin typeface="Cambria Math" panose="02040503050406030204" pitchFamily="18" charset="0"/>
                    <a:ea typeface="Cambria Math" panose="02040503050406030204" pitchFamily="18" charset="0"/>
                    <a:cs typeface="Calibri" panose="020F0502020204030204" pitchFamily="34" charset="0"/>
                  </a:rPr>
                  <a:t>stepsize_n</a:t>
                </a:r>
                <a:r>
                  <a:rPr lang="en-US" sz="2200" b="1" i="1" spc="-1" dirty="0" smtClean="0">
                    <a:solidFill>
                      <a:srgbClr val="7030A0"/>
                    </a:solidFill>
                    <a:latin typeface="Cambria Math" panose="02040503050406030204" pitchFamily="18" charset="0"/>
                    <a:ea typeface="Cambria Math" panose="02040503050406030204" pitchFamily="18" charset="0"/>
                    <a:cs typeface="Calibri" panose="020F0502020204030204" pitchFamily="34" charset="0"/>
                  </a:rPr>
                  <a:t>  </a:t>
                </a:r>
                <a:r>
                  <a:rPr lang="en-US" sz="2200" b="1" i="1" spc="-1" dirty="0" smtClean="0">
                    <a:solidFill>
                      <a:srgbClr val="7030A0"/>
                    </a:solidFill>
                    <a:latin typeface="Cambria Math" panose="02040503050406030204" pitchFamily="18" charset="0"/>
                    <a:ea typeface="Cambria Math" panose="02040503050406030204" pitchFamily="18" charset="0"/>
                    <a:cs typeface="Calibri" panose="020F0502020204030204" pitchFamily="34" charset="0"/>
                    <a:sym typeface="Wingdings" panose="05000000000000000000" pitchFamily="2" charset="2"/>
                  </a:rPr>
                  <a:t> </a:t>
                </a:r>
                <a:r>
                  <a:rPr lang="en-US" sz="2200" b="1" strike="noStrike" spc="-1" dirty="0" smtClean="0">
                    <a:solidFill>
                      <a:srgbClr val="7030A0"/>
                    </a:solidFill>
                    <a:latin typeface="Calibri" panose="020F0502020204030204" pitchFamily="34" charset="0"/>
                    <a:cs typeface="Calibri" panose="020F0502020204030204" pitchFamily="34" charset="0"/>
                  </a:rPr>
                  <a:t>Database explosion ?!? </a:t>
                </a:r>
                <a:endParaRPr lang="en-US" sz="800" b="1" spc="-1" dirty="0">
                  <a:latin typeface="Calibri" panose="020F0502020204030204" pitchFamily="34" charset="0"/>
                  <a:cs typeface="Calibri" panose="020F0502020204030204" pitchFamily="34" charset="0"/>
                </a:endParaRPr>
              </a:p>
              <a:p>
                <a:pPr marL="342900" indent="-342900" algn="ctr">
                  <a:lnSpc>
                    <a:spcPct val="90000"/>
                  </a:lnSpc>
                  <a:buFont typeface="Arial" panose="020B0604020202020204" pitchFamily="34" charset="0"/>
                  <a:buChar char="•"/>
                </a:pPr>
                <a:r>
                  <a:rPr lang="en-US" sz="2400" b="1" strike="noStrike" spc="-1" dirty="0" smtClean="0">
                    <a:solidFill>
                      <a:schemeClr val="accent6">
                        <a:lumMod val="50000"/>
                      </a:schemeClr>
                    </a:solidFill>
                    <a:latin typeface="Calibri" panose="020F0502020204030204" pitchFamily="34" charset="0"/>
                    <a:cs typeface="Calibri" panose="020F0502020204030204" pitchFamily="34" charset="0"/>
                  </a:rPr>
                  <a:t>Increasing </a:t>
                </a:r>
                <a:r>
                  <a:rPr lang="en-US" sz="2400" b="1" strike="noStrike" spc="-1" dirty="0" err="1" smtClean="0">
                    <a:solidFill>
                      <a:schemeClr val="accent6">
                        <a:lumMod val="50000"/>
                      </a:schemeClr>
                    </a:solidFill>
                    <a:latin typeface="Calibri" panose="020F0502020204030204" pitchFamily="34" charset="0"/>
                    <a:cs typeface="Calibri" panose="020F0502020204030204" pitchFamily="34" charset="0"/>
                  </a:rPr>
                  <a:t>stepsize</a:t>
                </a:r>
                <a:r>
                  <a:rPr lang="en-US" sz="2400" b="1" strike="noStrike" spc="-1" dirty="0" smtClean="0">
                    <a:solidFill>
                      <a:schemeClr val="accent6">
                        <a:lumMod val="50000"/>
                      </a:schemeClr>
                    </a:solidFill>
                    <a:latin typeface="Calibri" panose="020F0502020204030204" pitchFamily="34" charset="0"/>
                    <a:cs typeface="Calibri" panose="020F0502020204030204" pitchFamily="34" charset="0"/>
                  </a:rPr>
                  <a:t> (</a:t>
                </a:r>
                <a:r>
                  <a:rPr lang="en-US" sz="2400" b="1" strike="noStrike" spc="-1" dirty="0" smtClean="0">
                    <a:solidFill>
                      <a:schemeClr val="accent6">
                        <a:lumMod val="50000"/>
                      </a:schemeClr>
                    </a:solidFill>
                    <a:latin typeface="Calibri" panose="020F0502020204030204" pitchFamily="34" charset="0"/>
                    <a:cs typeface="Calibri" panose="020F0502020204030204" pitchFamily="34" charset="0"/>
                    <a:sym typeface="Wingdings" panose="05000000000000000000" pitchFamily="2" charset="2"/>
                  </a:rPr>
                  <a:t> longer interpolation distance) can reduce No. of cans (“cubes” become “cuboids</a:t>
                </a:r>
                <a:r>
                  <a:rPr lang="en-US" sz="2400" b="1" spc="-1" dirty="0" smtClean="0">
                    <a:solidFill>
                      <a:schemeClr val="accent6">
                        <a:lumMod val="50000"/>
                      </a:schemeClr>
                    </a:solidFill>
                    <a:latin typeface="Calibri" panose="020F0502020204030204" pitchFamily="34" charset="0"/>
                    <a:cs typeface="Calibri" panose="020F0502020204030204" pitchFamily="34" charset="0"/>
                    <a:sym typeface="Wingdings" panose="05000000000000000000" pitchFamily="2" charset="2"/>
                  </a:rPr>
                  <a:t>”)…</a:t>
                </a:r>
              </a:p>
              <a:p>
                <a:pPr marL="342900" indent="-342900" algn="ctr">
                  <a:lnSpc>
                    <a:spcPct val="90000"/>
                  </a:lnSpc>
                  <a:buFont typeface="Arial" panose="020B0604020202020204" pitchFamily="34" charset="0"/>
                  <a:buChar char="•"/>
                </a:pPr>
                <a:endParaRPr lang="en-US" sz="800" b="1" spc="-1" dirty="0" smtClean="0">
                  <a:solidFill>
                    <a:schemeClr val="accent6">
                      <a:lumMod val="50000"/>
                    </a:schemeClr>
                  </a:solidFill>
                  <a:latin typeface="Calibri" panose="020F0502020204030204" pitchFamily="34" charset="0"/>
                  <a:cs typeface="Calibri" panose="020F0502020204030204" pitchFamily="34" charset="0"/>
                  <a:sym typeface="Wingdings" panose="05000000000000000000" pitchFamily="2" charset="2"/>
                </a:endParaRPr>
              </a:p>
              <a:p>
                <a:pPr marL="342900" indent="-342900" algn="ctr">
                  <a:lnSpc>
                    <a:spcPct val="90000"/>
                  </a:lnSpc>
                  <a:buFont typeface="Arial" panose="020B0604020202020204" pitchFamily="34" charset="0"/>
                  <a:buChar char="•"/>
                </a:pPr>
                <a:r>
                  <a:rPr lang="en-US" sz="2400" b="1" i="1" strike="noStrike" spc="-1" dirty="0" smtClean="0">
                    <a:solidFill>
                      <a:schemeClr val="accent6">
                        <a:lumMod val="50000"/>
                      </a:schemeClr>
                    </a:solidFill>
                    <a:latin typeface="Calibri" panose="020F0502020204030204" pitchFamily="34" charset="0"/>
                    <a:cs typeface="Calibri" panose="020F0502020204030204" pitchFamily="34" charset="0"/>
                    <a:sym typeface="Wingdings" panose="05000000000000000000" pitchFamily="2" charset="2"/>
                  </a:rPr>
                  <a:t>Some dimensions can be suppressed altogether using physical law (rather than empirical changes): </a:t>
                </a:r>
              </a:p>
              <a:p>
                <a:pPr marL="342900" indent="-342900" algn="ctr">
                  <a:lnSpc>
                    <a:spcPct val="90000"/>
                  </a:lnSpc>
                  <a:buFont typeface="Arial" panose="020B0604020202020204" pitchFamily="34" charset="0"/>
                  <a:buChar char="•"/>
                </a:pPr>
                <a:r>
                  <a:rPr lang="en-US" sz="2400" b="1" i="1" strike="noStrike" spc="-1" dirty="0" smtClean="0">
                    <a:solidFill>
                      <a:schemeClr val="accent6">
                        <a:lumMod val="50000"/>
                      </a:schemeClr>
                    </a:solidFill>
                    <a:latin typeface="Calibri" panose="020F0502020204030204" pitchFamily="34" charset="0"/>
                    <a:cs typeface="Calibri" panose="020F0502020204030204" pitchFamily="34" charset="0"/>
                    <a:sym typeface="Wingdings" panose="05000000000000000000" pitchFamily="2" charset="2"/>
                  </a:rPr>
                  <a:t>example for temperature dimension</a:t>
                </a:r>
                <a:r>
                  <a:rPr lang="en-US" sz="2400" i="1" strike="noStrike" spc="-1" dirty="0" smtClean="0">
                    <a:solidFill>
                      <a:schemeClr val="accent6">
                        <a:lumMod val="50000"/>
                      </a:schemeClr>
                    </a:solidFill>
                    <a:latin typeface="Calibri" panose="020F0502020204030204" pitchFamily="34" charset="0"/>
                    <a:cs typeface="Calibri" panose="020F0502020204030204" pitchFamily="34" charset="0"/>
                    <a:sym typeface="Wingdings" panose="05000000000000000000" pitchFamily="2" charset="2"/>
                  </a:rPr>
                  <a:t>: </a:t>
                </a:r>
                <a14:m>
                  <m:oMath xmlns:m="http://schemas.openxmlformats.org/officeDocument/2006/math">
                    <m:sSub>
                      <m:sSubPr>
                        <m:ctrlPr>
                          <a:rPr lang="en-GB" i="1">
                            <a:solidFill>
                              <a:schemeClr val="accent6">
                                <a:lumMod val="50000"/>
                              </a:schemeClr>
                            </a:solidFill>
                            <a:latin typeface="Cambria Math" panose="02040503050406030204" pitchFamily="18" charset="0"/>
                          </a:rPr>
                        </m:ctrlPr>
                      </m:sSubPr>
                      <m:e>
                        <m:r>
                          <a:rPr lang="en-US" b="0" i="1">
                            <a:solidFill>
                              <a:schemeClr val="accent6">
                                <a:lumMod val="50000"/>
                              </a:schemeClr>
                            </a:solidFill>
                            <a:latin typeface="Cambria Math" panose="02040503050406030204" pitchFamily="18" charset="0"/>
                          </a:rPr>
                          <m:t>𝑐</m:t>
                        </m:r>
                      </m:e>
                      <m:sub>
                        <m:sSub>
                          <m:sSubPr>
                            <m:ctrlPr>
                              <a:rPr lang="en-GB" i="1">
                                <a:solidFill>
                                  <a:schemeClr val="accent6">
                                    <a:lumMod val="50000"/>
                                  </a:schemeClr>
                                </a:solidFill>
                                <a:latin typeface="Cambria Math" panose="02040503050406030204" pitchFamily="18" charset="0"/>
                              </a:rPr>
                            </m:ctrlPr>
                          </m:sSubPr>
                          <m:e>
                            <m:r>
                              <a:rPr lang="en-US" b="0" i="1">
                                <a:solidFill>
                                  <a:schemeClr val="accent6">
                                    <a:lumMod val="50000"/>
                                  </a:schemeClr>
                                </a:solidFill>
                                <a:latin typeface="Cambria Math" panose="02040503050406030204" pitchFamily="18" charset="0"/>
                              </a:rPr>
                              <m:t>𝑡</m:t>
                            </m:r>
                          </m:e>
                          <m:sub>
                            <m:r>
                              <a:rPr lang="en-GB" b="0" i="1" smtClean="0">
                                <a:solidFill>
                                  <a:schemeClr val="accent6">
                                    <a:lumMod val="50000"/>
                                  </a:schemeClr>
                                </a:solidFill>
                                <a:latin typeface="Cambria Math" panose="02040503050406030204" pitchFamily="18" charset="0"/>
                              </a:rPr>
                              <m:t>𝑎𝑏𝑠</m:t>
                            </m:r>
                            <m:r>
                              <a:rPr lang="en-US" b="0" i="1">
                                <a:solidFill>
                                  <a:schemeClr val="accent6">
                                    <a:lumMod val="50000"/>
                                  </a:schemeClr>
                                </a:solidFill>
                                <a:latin typeface="Cambria Math" panose="02040503050406030204" pitchFamily="18" charset="0"/>
                              </a:rPr>
                              <m:t>1</m:t>
                            </m:r>
                          </m:sub>
                        </m:sSub>
                      </m:sub>
                    </m:sSub>
                    <m:r>
                      <a:rPr lang="en-US" b="0" i="1">
                        <a:solidFill>
                          <a:schemeClr val="accent6">
                            <a:lumMod val="50000"/>
                          </a:schemeClr>
                        </a:solidFill>
                        <a:latin typeface="Cambria Math" panose="02040503050406030204" pitchFamily="18" charset="0"/>
                      </a:rPr>
                      <m:t>=</m:t>
                    </m:r>
                    <m:sSub>
                      <m:sSubPr>
                        <m:ctrlPr>
                          <a:rPr lang="en-GB" i="1">
                            <a:solidFill>
                              <a:schemeClr val="accent6">
                                <a:lumMod val="50000"/>
                              </a:schemeClr>
                            </a:solidFill>
                            <a:latin typeface="Cambria Math" panose="02040503050406030204" pitchFamily="18" charset="0"/>
                          </a:rPr>
                        </m:ctrlPr>
                      </m:sSubPr>
                      <m:e>
                        <m:r>
                          <a:rPr lang="en-US" b="0" i="1">
                            <a:solidFill>
                              <a:schemeClr val="accent6">
                                <a:lumMod val="50000"/>
                              </a:schemeClr>
                            </a:solidFill>
                            <a:latin typeface="Cambria Math" panose="02040503050406030204" pitchFamily="18" charset="0"/>
                          </a:rPr>
                          <m:t>𝑐</m:t>
                        </m:r>
                      </m:e>
                      <m:sub>
                        <m:sSub>
                          <m:sSubPr>
                            <m:ctrlPr>
                              <a:rPr lang="en-GB" i="1">
                                <a:solidFill>
                                  <a:schemeClr val="accent6">
                                    <a:lumMod val="50000"/>
                                  </a:schemeClr>
                                </a:solidFill>
                                <a:latin typeface="Cambria Math" panose="02040503050406030204" pitchFamily="18" charset="0"/>
                              </a:rPr>
                            </m:ctrlPr>
                          </m:sSubPr>
                          <m:e>
                            <m:r>
                              <a:rPr lang="en-GB" b="0" i="1" smtClean="0">
                                <a:solidFill>
                                  <a:schemeClr val="accent6">
                                    <a:lumMod val="50000"/>
                                  </a:schemeClr>
                                </a:solidFill>
                                <a:latin typeface="Cambria Math" panose="02040503050406030204" pitchFamily="18" charset="0"/>
                              </a:rPr>
                              <m:t>𝑡</m:t>
                            </m:r>
                          </m:e>
                          <m:sub>
                            <m:r>
                              <a:rPr lang="en-GB" b="0" i="1" smtClean="0">
                                <a:solidFill>
                                  <a:schemeClr val="accent6">
                                    <a:lumMod val="50000"/>
                                  </a:schemeClr>
                                </a:solidFill>
                                <a:latin typeface="Cambria Math" panose="02040503050406030204" pitchFamily="18" charset="0"/>
                              </a:rPr>
                              <m:t>𝑎𝑏𝑠</m:t>
                            </m:r>
                            <m:r>
                              <a:rPr lang="en-GB" b="0" i="1" smtClean="0">
                                <a:solidFill>
                                  <a:schemeClr val="accent6">
                                    <a:lumMod val="50000"/>
                                  </a:schemeClr>
                                </a:solidFill>
                                <a:latin typeface="Cambria Math" panose="02040503050406030204" pitchFamily="18" charset="0"/>
                              </a:rPr>
                              <m:t>0</m:t>
                            </m:r>
                          </m:sub>
                        </m:sSub>
                      </m:sub>
                    </m:sSub>
                    <m:rad>
                      <m:radPr>
                        <m:degHide m:val="on"/>
                        <m:ctrlPr>
                          <a:rPr lang="en-GB" i="1">
                            <a:solidFill>
                              <a:schemeClr val="accent6">
                                <a:lumMod val="50000"/>
                              </a:schemeClr>
                            </a:solidFill>
                            <a:latin typeface="Cambria Math" panose="02040503050406030204" pitchFamily="18" charset="0"/>
                          </a:rPr>
                        </m:ctrlPr>
                      </m:radPr>
                      <m:deg/>
                      <m:e>
                        <m:f>
                          <m:fPr>
                            <m:ctrlPr>
                              <a:rPr lang="en-GB" i="1">
                                <a:solidFill>
                                  <a:schemeClr val="accent6">
                                    <a:lumMod val="50000"/>
                                  </a:schemeClr>
                                </a:solidFill>
                                <a:latin typeface="Cambria Math" panose="02040503050406030204" pitchFamily="18" charset="0"/>
                              </a:rPr>
                            </m:ctrlPr>
                          </m:fPr>
                          <m:num>
                            <m:sSub>
                              <m:sSubPr>
                                <m:ctrlPr>
                                  <a:rPr lang="en-GB" i="1">
                                    <a:solidFill>
                                      <a:schemeClr val="accent6">
                                        <a:lumMod val="50000"/>
                                      </a:schemeClr>
                                    </a:solidFill>
                                    <a:latin typeface="Cambria Math" panose="02040503050406030204" pitchFamily="18" charset="0"/>
                                  </a:rPr>
                                </m:ctrlPr>
                              </m:sSubPr>
                              <m:e>
                                <m:r>
                                  <a:rPr lang="en-US" b="0" i="1">
                                    <a:solidFill>
                                      <a:schemeClr val="accent6">
                                        <a:lumMod val="50000"/>
                                      </a:schemeClr>
                                    </a:solidFill>
                                    <a:latin typeface="Cambria Math" panose="02040503050406030204" pitchFamily="18" charset="0"/>
                                  </a:rPr>
                                  <m:t>𝑡</m:t>
                                </m:r>
                              </m:e>
                              <m:sub>
                                <m:r>
                                  <a:rPr lang="en-GB" b="0" i="1" smtClean="0">
                                    <a:solidFill>
                                      <a:schemeClr val="accent6">
                                        <a:lumMod val="50000"/>
                                      </a:schemeClr>
                                    </a:solidFill>
                                    <a:latin typeface="Cambria Math" panose="02040503050406030204" pitchFamily="18" charset="0"/>
                                  </a:rPr>
                                  <m:t>𝑎𝑏𝑠</m:t>
                                </m:r>
                                <m:r>
                                  <a:rPr lang="en-GB" b="0" i="1" smtClean="0">
                                    <a:solidFill>
                                      <a:schemeClr val="accent6">
                                        <a:lumMod val="50000"/>
                                      </a:schemeClr>
                                    </a:solidFill>
                                    <a:latin typeface="Cambria Math" panose="02040503050406030204" pitchFamily="18" charset="0"/>
                                  </a:rPr>
                                  <m:t>1</m:t>
                                </m:r>
                              </m:sub>
                            </m:sSub>
                          </m:num>
                          <m:den>
                            <m:sSub>
                              <m:sSubPr>
                                <m:ctrlPr>
                                  <a:rPr lang="en-GB" i="1">
                                    <a:solidFill>
                                      <a:schemeClr val="accent6">
                                        <a:lumMod val="50000"/>
                                      </a:schemeClr>
                                    </a:solidFill>
                                    <a:latin typeface="Cambria Math" panose="02040503050406030204" pitchFamily="18" charset="0"/>
                                  </a:rPr>
                                </m:ctrlPr>
                              </m:sSubPr>
                              <m:e>
                                <m:r>
                                  <a:rPr lang="en-US" b="0" i="1">
                                    <a:solidFill>
                                      <a:schemeClr val="accent6">
                                        <a:lumMod val="50000"/>
                                      </a:schemeClr>
                                    </a:solidFill>
                                    <a:latin typeface="Cambria Math" panose="02040503050406030204" pitchFamily="18" charset="0"/>
                                  </a:rPr>
                                  <m:t>𝑡</m:t>
                                </m:r>
                              </m:e>
                              <m:sub>
                                <m:r>
                                  <a:rPr lang="en-GB" b="0" i="1" smtClean="0">
                                    <a:solidFill>
                                      <a:schemeClr val="accent6">
                                        <a:lumMod val="50000"/>
                                      </a:schemeClr>
                                    </a:solidFill>
                                    <a:latin typeface="Cambria Math" panose="02040503050406030204" pitchFamily="18" charset="0"/>
                                  </a:rPr>
                                  <m:t>𝑎𝑏𝑠</m:t>
                                </m:r>
                                <m:r>
                                  <a:rPr lang="en-GB" b="0" i="1" smtClean="0">
                                    <a:solidFill>
                                      <a:schemeClr val="accent6">
                                        <a:lumMod val="50000"/>
                                      </a:schemeClr>
                                    </a:solidFill>
                                    <a:latin typeface="Cambria Math" panose="02040503050406030204" pitchFamily="18" charset="0"/>
                                  </a:rPr>
                                  <m:t>0</m:t>
                                </m:r>
                              </m:sub>
                            </m:sSub>
                          </m:den>
                        </m:f>
                      </m:e>
                    </m:rad>
                  </m:oMath>
                </a14:m>
                <a:r>
                  <a:rPr lang="en-US" dirty="0"/>
                  <a:t>   			 </a:t>
                </a:r>
                <a:endParaRPr lang="en-US" sz="2800" b="1" spc="-1" dirty="0">
                  <a:solidFill>
                    <a:srgbClr val="CC0000"/>
                  </a:solidFill>
                  <a:latin typeface="Calibri" panose="020F0502020204030204" pitchFamily="34" charset="0"/>
                  <a:cs typeface="Calibri" panose="020F0502020204030204" pitchFamily="34" charset="0"/>
                </a:endParaRPr>
              </a:p>
            </p:txBody>
          </p:sp>
        </mc:Choice>
        <mc:Fallback xmlns="">
          <p:sp>
            <p:nvSpPr>
              <p:cNvPr id="1642" name="TextShape 1"/>
              <p:cNvSpPr txBox="1">
                <a:spLocks noRot="1" noChangeAspect="1" noMove="1" noResize="1" noEditPoints="1" noAdjustHandles="1" noChangeArrowheads="1" noChangeShapeType="1" noTextEdit="1"/>
              </p:cNvSpPr>
              <p:nvPr/>
            </p:nvSpPr>
            <p:spPr>
              <a:xfrm>
                <a:off x="160570" y="1066801"/>
                <a:ext cx="9004300" cy="5572466"/>
              </a:xfrm>
              <a:prstGeom prst="rect">
                <a:avLst/>
              </a:prstGeom>
              <a:blipFill>
                <a:blip r:embed="rId2"/>
                <a:stretch>
                  <a:fillRect l="-677" r="-880"/>
                </a:stretch>
              </a:blipFill>
              <a:ln w="19080">
                <a:noFill/>
                <a:miter/>
              </a:ln>
            </p:spPr>
            <p:txBody>
              <a:bodyPr/>
              <a:lstStyle/>
              <a:p>
                <a:r>
                  <a:rPr lang="fr-FR">
                    <a:noFill/>
                  </a:rPr>
                  <a:t> </a:t>
                </a:r>
              </a:p>
            </p:txBody>
          </p:sp>
        </mc:Fallback>
      </mc:AlternateContent>
      <p:sp>
        <p:nvSpPr>
          <p:cNvPr id="2" name="ZoneTexte 1"/>
          <p:cNvSpPr txBox="1"/>
          <p:nvPr/>
        </p:nvSpPr>
        <p:spPr>
          <a:xfrm>
            <a:off x="1765935" y="200368"/>
            <a:ext cx="5793574" cy="707886"/>
          </a:xfrm>
          <a:prstGeom prst="rect">
            <a:avLst/>
          </a:prstGeom>
          <a:noFill/>
          <a:ln w="25400">
            <a:solidFill>
              <a:srgbClr val="0070C0"/>
            </a:solidFill>
          </a:ln>
        </p:spPr>
        <p:txBody>
          <a:bodyPr wrap="none" rtlCol="0">
            <a:spAutoFit/>
          </a:bodyPr>
          <a:lstStyle/>
          <a:p>
            <a:pPr algn="ctr"/>
            <a:r>
              <a:rPr lang="en-GB" sz="2400" b="1" dirty="0" smtClean="0"/>
              <a:t>Database growth control </a:t>
            </a:r>
          </a:p>
          <a:p>
            <a:pPr algn="ctr"/>
            <a:r>
              <a:rPr lang="en-GB" sz="1600" b="1" dirty="0" smtClean="0"/>
              <a:t>(important in instruments using embedded </a:t>
            </a:r>
            <a:r>
              <a:rPr lang="en-GB" sz="1600" b="1" dirty="0" smtClean="0">
                <a:latin typeface="Symbol" panose="05050102010706020507" pitchFamily="18" charset="2"/>
              </a:rPr>
              <a:t>m</a:t>
            </a:r>
            <a:r>
              <a:rPr lang="en-GB" sz="1600" b="1" dirty="0" smtClean="0"/>
              <a:t>-controllers) </a:t>
            </a:r>
            <a:endParaRPr lang="en-GB" sz="1600" b="1" dirty="0"/>
          </a:p>
        </p:txBody>
      </p:sp>
      <p:sp>
        <p:nvSpPr>
          <p:cNvPr id="6" name="CustomShape 4"/>
          <p:cNvSpPr/>
          <p:nvPr/>
        </p:nvSpPr>
        <p:spPr>
          <a:xfrm>
            <a:off x="6458040" y="6356520"/>
            <a:ext cx="2056680" cy="3643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pPr>
            <a:fld id="{7D01061F-E3C1-4B78-A297-D1E8F51D5FFF}" type="slidenum">
              <a:rPr lang="en-GB" sz="1200" b="0" strike="noStrike" spc="-1">
                <a:solidFill>
                  <a:srgbClr val="8B8B8B"/>
                </a:solidFill>
                <a:latin typeface="Calibri"/>
                <a:ea typeface="DejaVu Sans"/>
              </a:rPr>
              <a:t>53</a:t>
            </a:fld>
            <a:endParaRPr lang="en-GB" sz="1200" b="0" strike="noStrike" spc="-1" dirty="0">
              <a:latin typeface="Arial"/>
            </a:endParaRPr>
          </a:p>
        </p:txBody>
      </p:sp>
      <p:sp>
        <p:nvSpPr>
          <p:cNvPr id="7" name="CustomShape 2"/>
          <p:cNvSpPr/>
          <p:nvPr/>
        </p:nvSpPr>
        <p:spPr>
          <a:xfrm>
            <a:off x="941492" y="6520900"/>
            <a:ext cx="7428822" cy="337100"/>
          </a:xfrm>
          <a:prstGeom prst="rect">
            <a:avLst/>
          </a:prstGeom>
          <a:noFill/>
          <a:ln>
            <a:noFill/>
          </a:ln>
        </p:spPr>
        <p:style>
          <a:lnRef idx="0">
            <a:scrgbClr r="0" g="0" b="0"/>
          </a:lnRef>
          <a:fillRef idx="0">
            <a:scrgbClr r="0" g="0" b="0"/>
          </a:fillRef>
          <a:effectRef idx="0">
            <a:scrgbClr r="0" g="0" b="0"/>
          </a:effectRef>
          <a:fontRef idx="minor"/>
        </p:style>
        <p:txBody>
          <a:bodyPr wrap="square" lIns="90000" tIns="45000" rIns="90000" bIns="45000">
            <a:spAutoFit/>
          </a:bodyPr>
          <a:lstStyle/>
          <a:p>
            <a:pPr algn="ctr"/>
            <a:r>
              <a:rPr lang="en-US" sz="1600" b="1" dirty="0" smtClean="0"/>
              <a:t>G. Hallewell: </a:t>
            </a:r>
            <a:r>
              <a:rPr lang="en-US" sz="1600" b="1" dirty="0" err="1" smtClean="0"/>
              <a:t>GasRad</a:t>
            </a:r>
            <a:r>
              <a:rPr lang="en-US" sz="1600" b="1" dirty="0" smtClean="0"/>
              <a:t> GWP: ECFA</a:t>
            </a:r>
            <a:r>
              <a:rPr lang="en-US" sz="1600" b="1" dirty="0"/>
              <a:t> </a:t>
            </a:r>
            <a:r>
              <a:rPr lang="en-US" sz="1600" b="1" dirty="0" smtClean="0"/>
              <a:t>TF-4 Meeting May16-17</a:t>
            </a:r>
            <a:r>
              <a:rPr lang="en-US" sz="1600" b="1" baseline="30000" dirty="0" smtClean="0"/>
              <a:t>th</a:t>
            </a:r>
            <a:r>
              <a:rPr lang="en-US" sz="1600" b="1" dirty="0" smtClean="0"/>
              <a:t> 2023</a:t>
            </a:r>
            <a:endParaRPr lang="en-US" sz="1600" b="1" dirty="0"/>
          </a:p>
        </p:txBody>
      </p:sp>
    </p:spTree>
    <p:extLst>
      <p:ext uri="{BB962C8B-B14F-4D97-AF65-F5344CB8AC3E}">
        <p14:creationId xmlns:p14="http://schemas.microsoft.com/office/powerpoint/2010/main" val="3098275419"/>
      </p:ext>
    </p:extLst>
  </p:cSld>
  <p:clrMapOvr>
    <a:masterClrMapping/>
  </p:clrMapOvr>
  <mc:AlternateContent xmlns:mc="http://schemas.openxmlformats.org/markup-compatibility/2006" xmlns:p14="http://schemas.microsoft.com/office/powerpoint/2010/main">
    <mc:Choice Requires="p14">
      <p:transition spd="slow" p14:dur="2000"/>
    </mc:Choice>
    <mc:Fallback xmlns="" xmlns:p15="http://schemas.microsoft.com/office/powerpoint/2012/main">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642">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642">
                                            <p:txEl>
                                              <p:pRg st="2" end="2"/>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642">
                                            <p:txEl>
                                              <p:pRg st="4" end="4"/>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642">
                                            <p:txEl>
                                              <p:pRg st="6" end="6"/>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642">
                                            <p:txEl>
                                              <p:pRg st="8" end="8"/>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642">
                                            <p:txEl>
                                              <p:pRg st="11" end="11"/>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642">
                                            <p:txEl>
                                              <p:pRg st="12" end="12"/>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1642">
                                            <p:txEl>
                                              <p:pRg st="14" end="14"/>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1642">
                                            <p:txEl>
                                              <p:pRg st="15" end="1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p:cNvSpPr>
            <a:spLocks noGrp="1"/>
          </p:cNvSpPr>
          <p:nvPr>
            <p:ph type="subTitle"/>
          </p:nvPr>
        </p:nvSpPr>
        <p:spPr>
          <a:xfrm>
            <a:off x="457200" y="3371561"/>
            <a:ext cx="8229240" cy="443198"/>
          </a:xfrm>
        </p:spPr>
        <p:txBody>
          <a:bodyPr/>
          <a:lstStyle/>
          <a:p>
            <a:pPr marL="0" indent="0" algn="ctr">
              <a:buNone/>
            </a:pPr>
            <a:r>
              <a:rPr lang="fr-FR" sz="3200" dirty="0" smtClean="0">
                <a:solidFill>
                  <a:srgbClr val="FF0000"/>
                </a:solidFill>
                <a:effectLst>
                  <a:outerShdw blurRad="38100" dist="38100" dir="2700000" algn="tl">
                    <a:srgbClr val="000000">
                      <a:alpha val="43137"/>
                    </a:srgbClr>
                  </a:outerShdw>
                </a:effectLst>
              </a:rPr>
              <a:t>The </a:t>
            </a:r>
            <a:r>
              <a:rPr lang="fr-FR" sz="3200" dirty="0" err="1" smtClean="0">
                <a:solidFill>
                  <a:srgbClr val="FF0000"/>
                </a:solidFill>
                <a:effectLst>
                  <a:outerShdw blurRad="38100" dist="38100" dir="2700000" algn="tl">
                    <a:srgbClr val="000000">
                      <a:alpha val="43137"/>
                    </a:srgbClr>
                  </a:outerShdw>
                </a:effectLst>
              </a:rPr>
              <a:t>uncertain</a:t>
            </a:r>
            <a:r>
              <a:rPr lang="fr-FR" sz="3200" dirty="0" smtClean="0">
                <a:solidFill>
                  <a:srgbClr val="FF0000"/>
                </a:solidFill>
                <a:effectLst>
                  <a:outerShdw blurRad="38100" dist="38100" dir="2700000" algn="tl">
                    <a:srgbClr val="000000">
                      <a:alpha val="43137"/>
                    </a:srgbClr>
                  </a:outerShdw>
                </a:effectLst>
              </a:rPr>
              <a:t> ECHA </a:t>
            </a:r>
            <a:r>
              <a:rPr lang="fr-FR" sz="3200" dirty="0" err="1" smtClean="0">
                <a:solidFill>
                  <a:srgbClr val="FF0000"/>
                </a:solidFill>
                <a:effectLst>
                  <a:outerShdw blurRad="38100" dist="38100" dir="2700000" algn="tl">
                    <a:srgbClr val="000000">
                      <a:alpha val="43137"/>
                    </a:srgbClr>
                  </a:outerShdw>
                </a:effectLst>
              </a:rPr>
              <a:t>path</a:t>
            </a:r>
            <a:r>
              <a:rPr lang="fr-FR" sz="3200" dirty="0" smtClean="0">
                <a:solidFill>
                  <a:srgbClr val="FF0000"/>
                </a:solidFill>
                <a:effectLst>
                  <a:outerShdw blurRad="38100" dist="38100" dir="2700000" algn="tl">
                    <a:srgbClr val="000000">
                      <a:alpha val="43137"/>
                    </a:srgbClr>
                  </a:outerShdw>
                </a:effectLst>
              </a:rPr>
              <a:t> to prohibition</a:t>
            </a:r>
            <a:endParaRPr lang="fr-FR" sz="3200" dirty="0">
              <a:solidFill>
                <a:srgbClr val="FF0000"/>
              </a:solidFill>
              <a:effectLst>
                <a:outerShdw blurRad="38100" dist="38100" dir="2700000" algn="tl">
                  <a:srgbClr val="000000">
                    <a:alpha val="43137"/>
                  </a:srgbClr>
                </a:outerShdw>
              </a:effectLst>
            </a:endParaRPr>
          </a:p>
        </p:txBody>
      </p:sp>
      <p:sp>
        <p:nvSpPr>
          <p:cNvPr id="5" name="CustomShape 2"/>
          <p:cNvSpPr/>
          <p:nvPr/>
        </p:nvSpPr>
        <p:spPr>
          <a:xfrm>
            <a:off x="941492" y="6520900"/>
            <a:ext cx="7428822" cy="337100"/>
          </a:xfrm>
          <a:prstGeom prst="rect">
            <a:avLst/>
          </a:prstGeom>
          <a:noFill/>
          <a:ln>
            <a:noFill/>
          </a:ln>
        </p:spPr>
        <p:style>
          <a:lnRef idx="0">
            <a:scrgbClr r="0" g="0" b="0"/>
          </a:lnRef>
          <a:fillRef idx="0">
            <a:scrgbClr r="0" g="0" b="0"/>
          </a:fillRef>
          <a:effectRef idx="0">
            <a:scrgbClr r="0" g="0" b="0"/>
          </a:effectRef>
          <a:fontRef idx="minor"/>
        </p:style>
        <p:txBody>
          <a:bodyPr wrap="square" lIns="90000" tIns="45000" rIns="90000" bIns="45000">
            <a:spAutoFit/>
          </a:bodyPr>
          <a:lstStyle/>
          <a:p>
            <a:pPr algn="ctr"/>
            <a:r>
              <a:rPr lang="en-US" sz="1600" b="1" dirty="0" smtClean="0"/>
              <a:t>G. Hallewell: </a:t>
            </a:r>
            <a:r>
              <a:rPr lang="en-US" sz="1600" b="1" dirty="0" err="1" smtClean="0"/>
              <a:t>GasRad</a:t>
            </a:r>
            <a:r>
              <a:rPr lang="en-US" sz="1600" b="1" dirty="0" smtClean="0"/>
              <a:t> GWP: ECFA</a:t>
            </a:r>
            <a:r>
              <a:rPr lang="en-US" sz="1600" b="1" dirty="0"/>
              <a:t> </a:t>
            </a:r>
            <a:r>
              <a:rPr lang="en-US" sz="1600" b="1" dirty="0" smtClean="0"/>
              <a:t>TF-4 Meeting May16-17</a:t>
            </a:r>
            <a:r>
              <a:rPr lang="en-US" sz="1600" b="1" baseline="30000" dirty="0" smtClean="0"/>
              <a:t>th</a:t>
            </a:r>
            <a:r>
              <a:rPr lang="en-US" sz="1600" b="1" dirty="0" smtClean="0"/>
              <a:t> 2023</a:t>
            </a:r>
            <a:endParaRPr lang="en-US" sz="1600" b="1" dirty="0"/>
          </a:p>
        </p:txBody>
      </p:sp>
    </p:spTree>
    <p:extLst>
      <p:ext uri="{BB962C8B-B14F-4D97-AF65-F5344CB8AC3E}">
        <p14:creationId xmlns:p14="http://schemas.microsoft.com/office/powerpoint/2010/main" val="3114559512"/>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p:cNvSpPr>
            <a:spLocks noGrp="1"/>
          </p:cNvSpPr>
          <p:nvPr>
            <p:ph type="subTitle"/>
          </p:nvPr>
        </p:nvSpPr>
        <p:spPr>
          <a:xfrm>
            <a:off x="414670" y="2501376"/>
            <a:ext cx="8229240" cy="1273182"/>
          </a:xfrm>
        </p:spPr>
        <p:txBody>
          <a:bodyPr/>
          <a:lstStyle/>
          <a:p>
            <a:pPr marL="0" indent="0" algn="ctr">
              <a:buNone/>
            </a:pPr>
            <a:r>
              <a:rPr lang="fr-FR" sz="3200" dirty="0" smtClean="0">
                <a:solidFill>
                  <a:srgbClr val="FF0000"/>
                </a:solidFill>
                <a:effectLst>
                  <a:outerShdw blurRad="38100" dist="38100" dir="2700000" algn="tl">
                    <a:srgbClr val="000000">
                      <a:alpha val="43137"/>
                    </a:srgbClr>
                  </a:outerShdw>
                </a:effectLst>
              </a:rPr>
              <a:t>The SLD CRID </a:t>
            </a:r>
            <a:r>
              <a:rPr lang="fr-FR" sz="3200" dirty="0" err="1" smtClean="0">
                <a:solidFill>
                  <a:srgbClr val="FF0000"/>
                </a:solidFill>
                <a:effectLst>
                  <a:outerShdw blurRad="38100" dist="38100" dir="2700000" algn="tl">
                    <a:srgbClr val="000000">
                      <a:alpha val="43137"/>
                    </a:srgbClr>
                  </a:outerShdw>
                </a:effectLst>
              </a:rPr>
              <a:t>ultrasonic</a:t>
            </a:r>
            <a:r>
              <a:rPr lang="fr-FR" sz="3200" dirty="0" smtClean="0">
                <a:solidFill>
                  <a:srgbClr val="FF0000"/>
                </a:solidFill>
                <a:effectLst>
                  <a:outerShdw blurRad="38100" dist="38100" dir="2700000" algn="tl">
                    <a:srgbClr val="000000">
                      <a:alpha val="43137"/>
                    </a:srgbClr>
                  </a:outerShdw>
                </a:effectLst>
              </a:rPr>
              <a:t> </a:t>
            </a:r>
            <a:r>
              <a:rPr lang="fr-FR" sz="3200" dirty="0" err="1" smtClean="0">
                <a:solidFill>
                  <a:srgbClr val="FF0000"/>
                </a:solidFill>
                <a:effectLst>
                  <a:outerShdw blurRad="38100" dist="38100" dir="2700000" algn="tl">
                    <a:srgbClr val="000000">
                      <a:alpha val="43137"/>
                    </a:srgbClr>
                  </a:outerShdw>
                </a:effectLst>
              </a:rPr>
              <a:t>gas</a:t>
            </a:r>
            <a:r>
              <a:rPr lang="fr-FR" sz="3200" dirty="0" smtClean="0">
                <a:solidFill>
                  <a:srgbClr val="FF0000"/>
                </a:solidFill>
                <a:effectLst>
                  <a:outerShdw blurRad="38100" dist="38100" dir="2700000" algn="tl">
                    <a:srgbClr val="000000">
                      <a:alpha val="43137"/>
                    </a:srgbClr>
                  </a:outerShdw>
                </a:effectLst>
              </a:rPr>
              <a:t> </a:t>
            </a:r>
            <a:r>
              <a:rPr lang="fr-FR" sz="3200" dirty="0" err="1" smtClean="0">
                <a:solidFill>
                  <a:srgbClr val="FF0000"/>
                </a:solidFill>
                <a:effectLst>
                  <a:outerShdw blurRad="38100" dist="38100" dir="2700000" algn="tl">
                    <a:srgbClr val="000000">
                      <a:alpha val="43137"/>
                    </a:srgbClr>
                  </a:outerShdw>
                </a:effectLst>
              </a:rPr>
              <a:t>radiator</a:t>
            </a:r>
            <a:r>
              <a:rPr lang="fr-FR" sz="3200" dirty="0" smtClean="0">
                <a:solidFill>
                  <a:srgbClr val="FF0000"/>
                </a:solidFill>
                <a:effectLst>
                  <a:outerShdw blurRad="38100" dist="38100" dir="2700000" algn="tl">
                    <a:srgbClr val="000000">
                      <a:alpha val="43137"/>
                    </a:srgbClr>
                  </a:outerShdw>
                </a:effectLst>
              </a:rPr>
              <a:t> control system at SLAC</a:t>
            </a:r>
            <a:endParaRPr lang="fr-FR" sz="3200" dirty="0">
              <a:solidFill>
                <a:srgbClr val="FF0000"/>
              </a:solidFill>
              <a:effectLst>
                <a:outerShdw blurRad="38100" dist="38100" dir="2700000" algn="tl">
                  <a:srgbClr val="000000">
                    <a:alpha val="43137"/>
                  </a:srgbClr>
                </a:outerShdw>
              </a:effectLst>
            </a:endParaRPr>
          </a:p>
        </p:txBody>
      </p:sp>
      <p:sp>
        <p:nvSpPr>
          <p:cNvPr id="5" name="CustomShape 2"/>
          <p:cNvSpPr/>
          <p:nvPr/>
        </p:nvSpPr>
        <p:spPr>
          <a:xfrm>
            <a:off x="941492" y="6520900"/>
            <a:ext cx="7428822" cy="337100"/>
          </a:xfrm>
          <a:prstGeom prst="rect">
            <a:avLst/>
          </a:prstGeom>
          <a:noFill/>
          <a:ln>
            <a:noFill/>
          </a:ln>
        </p:spPr>
        <p:style>
          <a:lnRef idx="0">
            <a:scrgbClr r="0" g="0" b="0"/>
          </a:lnRef>
          <a:fillRef idx="0">
            <a:scrgbClr r="0" g="0" b="0"/>
          </a:fillRef>
          <a:effectRef idx="0">
            <a:scrgbClr r="0" g="0" b="0"/>
          </a:effectRef>
          <a:fontRef idx="minor"/>
        </p:style>
        <p:txBody>
          <a:bodyPr wrap="square" lIns="90000" tIns="45000" rIns="90000" bIns="45000">
            <a:spAutoFit/>
          </a:bodyPr>
          <a:lstStyle/>
          <a:p>
            <a:pPr algn="ctr"/>
            <a:r>
              <a:rPr lang="en-US" sz="1600" b="1" dirty="0" smtClean="0"/>
              <a:t>G. Hallewell: </a:t>
            </a:r>
            <a:r>
              <a:rPr lang="en-US" sz="1600" b="1" dirty="0" err="1" smtClean="0"/>
              <a:t>GasRad</a:t>
            </a:r>
            <a:r>
              <a:rPr lang="en-US" sz="1600" b="1" dirty="0" smtClean="0"/>
              <a:t> GWP: ECFA</a:t>
            </a:r>
            <a:r>
              <a:rPr lang="en-US" sz="1600" b="1" dirty="0"/>
              <a:t> </a:t>
            </a:r>
            <a:r>
              <a:rPr lang="en-US" sz="1600" b="1" dirty="0" smtClean="0"/>
              <a:t>TF-4 Meeting May16-17</a:t>
            </a:r>
            <a:r>
              <a:rPr lang="en-US" sz="1600" b="1" baseline="30000" dirty="0" smtClean="0"/>
              <a:t>th</a:t>
            </a:r>
            <a:r>
              <a:rPr lang="en-US" sz="1600" b="1" dirty="0" smtClean="0"/>
              <a:t> 2023</a:t>
            </a:r>
            <a:endParaRPr lang="en-US" sz="1600" b="1" dirty="0"/>
          </a:p>
        </p:txBody>
      </p:sp>
    </p:spTree>
    <p:extLst>
      <p:ext uri="{BB962C8B-B14F-4D97-AF65-F5344CB8AC3E}">
        <p14:creationId xmlns:p14="http://schemas.microsoft.com/office/powerpoint/2010/main" val="2758488492"/>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59" name="Espace réservé du contenu 4"/>
          <p:cNvGraphicFramePr/>
          <p:nvPr>
            <p:extLst/>
          </p:nvPr>
        </p:nvGraphicFramePr>
        <p:xfrm>
          <a:off x="152280" y="1240920"/>
          <a:ext cx="8686440" cy="4896720"/>
        </p:xfrm>
        <a:graphic>
          <a:graphicData uri="http://schemas.openxmlformats.org/drawingml/2006/chart">
            <c:chart xmlns:c="http://schemas.openxmlformats.org/drawingml/2006/chart" xmlns:r="http://schemas.openxmlformats.org/officeDocument/2006/relationships" r:id="rId2"/>
          </a:graphicData>
        </a:graphic>
      </p:graphicFrame>
      <p:sp>
        <p:nvSpPr>
          <p:cNvPr id="660" name="TextShape 1"/>
          <p:cNvSpPr txBox="1"/>
          <p:nvPr/>
        </p:nvSpPr>
        <p:spPr>
          <a:xfrm>
            <a:off x="152280" y="54360"/>
            <a:ext cx="8686440" cy="990360"/>
          </a:xfrm>
          <a:prstGeom prst="rect">
            <a:avLst/>
          </a:prstGeom>
          <a:noFill/>
          <a:ln w="25560">
            <a:solidFill>
              <a:srgbClr val="C00000"/>
            </a:solidFill>
            <a:miter/>
          </a:ln>
        </p:spPr>
        <p:txBody>
          <a:bodyPr lIns="90000" tIns="45000" rIns="90000" bIns="45000" anchor="ctr">
            <a:noAutofit/>
          </a:bodyPr>
          <a:lstStyle/>
          <a:p>
            <a:pPr algn="ctr">
              <a:lnSpc>
                <a:spcPct val="90000"/>
              </a:lnSpc>
            </a:pPr>
            <a:r>
              <a:rPr lang="en-US" sz="2400" b="1" strike="noStrike" spc="-1" dirty="0">
                <a:solidFill>
                  <a:srgbClr val="C00000"/>
                </a:solidFill>
                <a:latin typeface="Arial"/>
                <a:ea typeface="DejaVu Sans"/>
              </a:rPr>
              <a:t>SLD-CRID: Cherenkov threshold in C</a:t>
            </a:r>
            <a:r>
              <a:rPr lang="en-US" sz="2400" b="1" strike="noStrike" spc="-1" baseline="-20000" dirty="0">
                <a:solidFill>
                  <a:srgbClr val="C00000"/>
                </a:solidFill>
                <a:latin typeface="Arial"/>
                <a:ea typeface="DejaVu Sans"/>
              </a:rPr>
              <a:t>5</a:t>
            </a:r>
            <a:r>
              <a:rPr lang="en-US" sz="2400" b="1" strike="noStrike" spc="-1" dirty="0">
                <a:solidFill>
                  <a:srgbClr val="C00000"/>
                </a:solidFill>
                <a:latin typeface="Arial"/>
                <a:ea typeface="DejaVu Sans"/>
              </a:rPr>
              <a:t>F</a:t>
            </a:r>
            <a:r>
              <a:rPr lang="en-US" sz="2400" b="1" strike="noStrike" spc="-1" baseline="-20000" dirty="0">
                <a:solidFill>
                  <a:srgbClr val="C00000"/>
                </a:solidFill>
                <a:latin typeface="Arial"/>
                <a:ea typeface="DejaVu Sans"/>
              </a:rPr>
              <a:t>12</a:t>
            </a:r>
            <a:r>
              <a:rPr lang="en-US" sz="2400" b="1" strike="noStrike" spc="-1" dirty="0">
                <a:solidFill>
                  <a:srgbClr val="C00000"/>
                </a:solidFill>
                <a:latin typeface="Arial"/>
                <a:ea typeface="DejaVu Sans"/>
              </a:rPr>
              <a:t>/N</a:t>
            </a:r>
            <a:r>
              <a:rPr lang="en-US" sz="2400" b="1" strike="noStrike" spc="-1" baseline="-20000" dirty="0">
                <a:solidFill>
                  <a:srgbClr val="C00000"/>
                </a:solidFill>
                <a:latin typeface="Arial"/>
                <a:ea typeface="DejaVu Sans"/>
              </a:rPr>
              <a:t>2</a:t>
            </a:r>
            <a:r>
              <a:rPr lang="en-US" sz="2400" b="1" strike="noStrike" spc="-1" dirty="0">
                <a:solidFill>
                  <a:srgbClr val="C00000"/>
                </a:solidFill>
                <a:latin typeface="Arial"/>
                <a:ea typeface="DejaVu Sans"/>
              </a:rPr>
              <a:t> mixtures </a:t>
            </a:r>
            <a:r>
              <a:rPr dirty="0"/>
              <a:t/>
            </a:r>
            <a:br>
              <a:rPr dirty="0"/>
            </a:br>
            <a:r>
              <a:rPr lang="en-US" sz="2400" b="1" i="1" strike="noStrike" spc="-1" dirty="0">
                <a:solidFill>
                  <a:srgbClr val="C00000"/>
                </a:solidFill>
                <a:latin typeface="Arial"/>
                <a:ea typeface="DejaVu Sans"/>
              </a:rPr>
              <a:t>vs. </a:t>
            </a:r>
            <a:r>
              <a:rPr lang="en-US" sz="2400" b="1" strike="noStrike" spc="-1" dirty="0">
                <a:solidFill>
                  <a:srgbClr val="C00000"/>
                </a:solidFill>
                <a:latin typeface="Arial"/>
                <a:ea typeface="DejaVu Sans"/>
              </a:rPr>
              <a:t>measured speed of sound in radiator gas </a:t>
            </a:r>
            <a:r>
              <a:rPr lang="en-US" sz="2400" b="1" strike="noStrike" spc="-1" dirty="0" smtClean="0">
                <a:solidFill>
                  <a:srgbClr val="C00000"/>
                </a:solidFill>
                <a:latin typeface="Arial"/>
                <a:ea typeface="DejaVu Sans"/>
              </a:rPr>
              <a:t>mixture (1)</a:t>
            </a:r>
            <a:endParaRPr lang="en-US" sz="2400" b="0" strike="noStrike" spc="-1" dirty="0">
              <a:solidFill>
                <a:srgbClr val="000000"/>
              </a:solidFill>
              <a:latin typeface="Arial"/>
            </a:endParaRPr>
          </a:p>
        </p:txBody>
      </p:sp>
      <p:sp>
        <p:nvSpPr>
          <p:cNvPr id="661" name="CustomShape 2"/>
          <p:cNvSpPr/>
          <p:nvPr/>
        </p:nvSpPr>
        <p:spPr>
          <a:xfrm>
            <a:off x="6781680" y="5181480"/>
            <a:ext cx="1447560" cy="360"/>
          </a:xfrm>
          <a:custGeom>
            <a:avLst/>
            <a:gdLst/>
            <a:ahLst/>
            <a:cxnLst/>
            <a:rect l="l" t="t" r="r" b="b"/>
            <a:pathLst>
              <a:path w="21600" h="21600">
                <a:moveTo>
                  <a:pt x="0" y="0"/>
                </a:moveTo>
                <a:lnTo>
                  <a:pt x="21600" y="21600"/>
                </a:lnTo>
              </a:path>
            </a:pathLst>
          </a:custGeom>
          <a:noFill/>
          <a:ln w="50760">
            <a:solidFill>
              <a:schemeClr val="accent6"/>
            </a:solidFill>
            <a:round/>
            <a:tailEnd type="triangle" w="med" len="med"/>
          </a:ln>
        </p:spPr>
        <p:style>
          <a:lnRef idx="1">
            <a:schemeClr val="accent1"/>
          </a:lnRef>
          <a:fillRef idx="0">
            <a:schemeClr val="accent1"/>
          </a:fillRef>
          <a:effectRef idx="0">
            <a:schemeClr val="accent1"/>
          </a:effectRef>
          <a:fontRef idx="minor"/>
        </p:style>
      </p:sp>
      <p:sp>
        <p:nvSpPr>
          <p:cNvPr id="662" name="Line 3"/>
          <p:cNvSpPr/>
          <p:nvPr/>
        </p:nvSpPr>
        <p:spPr>
          <a:xfrm flipV="1">
            <a:off x="1676160" y="2133360"/>
            <a:ext cx="0" cy="3276720"/>
          </a:xfrm>
          <a:prstGeom prst="line">
            <a:avLst/>
          </a:prstGeom>
          <a:ln w="25560">
            <a:solidFill>
              <a:schemeClr val="accent4"/>
            </a:solidFill>
            <a:round/>
            <a:tailEnd type="triangle" w="med" len="med"/>
          </a:ln>
        </p:spPr>
        <p:style>
          <a:lnRef idx="0">
            <a:scrgbClr r="0" g="0" b="0"/>
          </a:lnRef>
          <a:fillRef idx="0">
            <a:scrgbClr r="0" g="0" b="0"/>
          </a:fillRef>
          <a:effectRef idx="0">
            <a:scrgbClr r="0" g="0" b="0"/>
          </a:effectRef>
          <a:fontRef idx="minor"/>
        </p:style>
      </p:sp>
      <p:sp>
        <p:nvSpPr>
          <p:cNvPr id="663" name="Line 4"/>
          <p:cNvSpPr/>
          <p:nvPr/>
        </p:nvSpPr>
        <p:spPr>
          <a:xfrm flipH="1" flipV="1">
            <a:off x="1142998" y="4526280"/>
            <a:ext cx="767881" cy="1800"/>
          </a:xfrm>
          <a:prstGeom prst="line">
            <a:avLst/>
          </a:prstGeom>
          <a:ln w="25560">
            <a:solidFill>
              <a:schemeClr val="tx1"/>
            </a:solidFill>
            <a:round/>
            <a:tailEnd type="triangle" w="med" len="med"/>
          </a:ln>
        </p:spPr>
        <p:style>
          <a:lnRef idx="0">
            <a:scrgbClr r="0" g="0" b="0"/>
          </a:lnRef>
          <a:fillRef idx="0">
            <a:scrgbClr r="0" g="0" b="0"/>
          </a:fillRef>
          <a:effectRef idx="0">
            <a:scrgbClr r="0" g="0" b="0"/>
          </a:effectRef>
          <a:fontRef idx="minor"/>
        </p:style>
      </p:sp>
      <p:sp>
        <p:nvSpPr>
          <p:cNvPr id="664" name="Line 5"/>
          <p:cNvSpPr/>
          <p:nvPr/>
        </p:nvSpPr>
        <p:spPr>
          <a:xfrm flipH="1">
            <a:off x="1523880" y="4724280"/>
            <a:ext cx="304920" cy="0"/>
          </a:xfrm>
          <a:prstGeom prst="line">
            <a:avLst/>
          </a:prstGeom>
          <a:ln w="25560">
            <a:solidFill>
              <a:schemeClr val="accent4"/>
            </a:solidFill>
            <a:round/>
            <a:headEnd type="triangle" w="med" len="med"/>
            <a:tailEnd type="triangle" w="med" len="med"/>
          </a:ln>
        </p:spPr>
        <p:style>
          <a:lnRef idx="0">
            <a:scrgbClr r="0" g="0" b="0"/>
          </a:lnRef>
          <a:fillRef idx="0">
            <a:scrgbClr r="0" g="0" b="0"/>
          </a:fillRef>
          <a:effectRef idx="0">
            <a:scrgbClr r="0" g="0" b="0"/>
          </a:effectRef>
          <a:fontRef idx="minor"/>
        </p:style>
      </p:sp>
      <p:sp>
        <p:nvSpPr>
          <p:cNvPr id="665" name="Line 6"/>
          <p:cNvSpPr/>
          <p:nvPr/>
        </p:nvSpPr>
        <p:spPr>
          <a:xfrm>
            <a:off x="1676160" y="4345200"/>
            <a:ext cx="0" cy="304920"/>
          </a:xfrm>
          <a:prstGeom prst="line">
            <a:avLst/>
          </a:prstGeom>
          <a:ln w="25560">
            <a:solidFill>
              <a:schemeClr val="tx1"/>
            </a:solidFill>
            <a:round/>
            <a:headEnd type="triangle" w="med" len="med"/>
            <a:tailEnd type="triangle" w="med" len="med"/>
          </a:ln>
        </p:spPr>
        <p:style>
          <a:lnRef idx="0">
            <a:scrgbClr r="0" g="0" b="0"/>
          </a:lnRef>
          <a:fillRef idx="0">
            <a:scrgbClr r="0" g="0" b="0"/>
          </a:fillRef>
          <a:effectRef idx="0">
            <a:scrgbClr r="0" g="0" b="0"/>
          </a:effectRef>
          <a:fontRef idx="minor"/>
        </p:style>
      </p:sp>
      <p:sp>
        <p:nvSpPr>
          <p:cNvPr id="666" name="Line 7"/>
          <p:cNvSpPr/>
          <p:nvPr/>
        </p:nvSpPr>
        <p:spPr>
          <a:xfrm>
            <a:off x="1676160" y="2155320"/>
            <a:ext cx="6172200" cy="0"/>
          </a:xfrm>
          <a:prstGeom prst="line">
            <a:avLst/>
          </a:prstGeom>
          <a:ln w="25560">
            <a:solidFill>
              <a:schemeClr val="accent6"/>
            </a:solidFill>
            <a:round/>
            <a:tailEnd type="triangle" w="med" len="med"/>
          </a:ln>
        </p:spPr>
        <p:style>
          <a:lnRef idx="0">
            <a:scrgbClr r="0" g="0" b="0"/>
          </a:lnRef>
          <a:fillRef idx="0">
            <a:scrgbClr r="0" g="0" b="0"/>
          </a:fillRef>
          <a:effectRef idx="0">
            <a:scrgbClr r="0" g="0" b="0"/>
          </a:effectRef>
          <a:fontRef idx="minor"/>
        </p:style>
      </p:sp>
      <p:sp>
        <p:nvSpPr>
          <p:cNvPr id="667" name="CustomShape 8"/>
          <p:cNvSpPr/>
          <p:nvPr/>
        </p:nvSpPr>
        <p:spPr>
          <a:xfrm>
            <a:off x="1910880" y="2133720"/>
            <a:ext cx="2869560" cy="36648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spAutoFit/>
          </a:bodyPr>
          <a:lstStyle/>
          <a:p>
            <a:pPr>
              <a:lnSpc>
                <a:spcPct val="100000"/>
              </a:lnSpc>
            </a:pPr>
            <a:r>
              <a:rPr lang="en-GB" sz="1600" b="1" strike="noStrike" spc="-1" dirty="0">
                <a:solidFill>
                  <a:srgbClr val="70AD47"/>
                </a:solidFill>
                <a:latin typeface="Arial"/>
                <a:ea typeface="DejaVu Sans"/>
              </a:rPr>
              <a:t>Typical mix 87%C</a:t>
            </a:r>
            <a:r>
              <a:rPr lang="en-GB" sz="1600" b="1" strike="noStrike" spc="-1" baseline="-25000" dirty="0">
                <a:solidFill>
                  <a:srgbClr val="70AD47"/>
                </a:solidFill>
                <a:latin typeface="Arial"/>
                <a:ea typeface="DejaVu Sans"/>
              </a:rPr>
              <a:t>5</a:t>
            </a:r>
            <a:r>
              <a:rPr lang="en-GB" sz="1600" b="1" strike="noStrike" spc="-1" dirty="0">
                <a:solidFill>
                  <a:srgbClr val="70AD47"/>
                </a:solidFill>
                <a:latin typeface="Arial"/>
                <a:ea typeface="DejaVu Sans"/>
              </a:rPr>
              <a:t>F</a:t>
            </a:r>
            <a:r>
              <a:rPr lang="en-GB" sz="1600" b="1" strike="noStrike" spc="-1" baseline="-25000" dirty="0">
                <a:solidFill>
                  <a:srgbClr val="70AD47"/>
                </a:solidFill>
                <a:latin typeface="Arial"/>
                <a:ea typeface="DejaVu Sans"/>
              </a:rPr>
              <a:t>12</a:t>
            </a:r>
            <a:r>
              <a:rPr lang="en-GB" sz="1600" b="1" strike="noStrike" spc="-1" dirty="0">
                <a:solidFill>
                  <a:srgbClr val="70AD47"/>
                </a:solidFill>
                <a:latin typeface="Arial"/>
                <a:ea typeface="DejaVu Sans"/>
              </a:rPr>
              <a:t>,13%N</a:t>
            </a:r>
            <a:r>
              <a:rPr lang="en-GB" sz="1600" b="1" strike="noStrike" spc="-1" baseline="-25000" dirty="0">
                <a:solidFill>
                  <a:srgbClr val="70AD47"/>
                </a:solidFill>
                <a:latin typeface="Arial"/>
                <a:ea typeface="DejaVu Sans"/>
              </a:rPr>
              <a:t>2</a:t>
            </a:r>
            <a:endParaRPr lang="en-GB" sz="1600" b="0" strike="noStrike" spc="-1" dirty="0">
              <a:latin typeface="Arial"/>
            </a:endParaRPr>
          </a:p>
        </p:txBody>
      </p:sp>
      <p:sp>
        <p:nvSpPr>
          <p:cNvPr id="14" name="CustomShape 2"/>
          <p:cNvSpPr/>
          <p:nvPr/>
        </p:nvSpPr>
        <p:spPr>
          <a:xfrm rot="16200000">
            <a:off x="7111689" y="3370215"/>
            <a:ext cx="2755026" cy="367878"/>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nSpc>
                <a:spcPct val="100000"/>
              </a:lnSpc>
            </a:pPr>
            <a:r>
              <a:rPr lang="en-GB" sz="1800" b="1" strike="noStrike" spc="-1" dirty="0" smtClean="0">
                <a:solidFill>
                  <a:schemeClr val="accent6"/>
                </a:solidFill>
                <a:latin typeface="Arial"/>
                <a:ea typeface="DejaVu Sans"/>
              </a:rPr>
              <a:t>C</a:t>
            </a:r>
            <a:r>
              <a:rPr lang="en-GB" sz="1800" b="1" strike="noStrike" spc="-1" baseline="-25000" dirty="0" smtClean="0">
                <a:solidFill>
                  <a:schemeClr val="accent6"/>
                </a:solidFill>
                <a:latin typeface="Arial"/>
                <a:ea typeface="DejaVu Sans"/>
              </a:rPr>
              <a:t>5</a:t>
            </a:r>
            <a:r>
              <a:rPr lang="en-GB" sz="1800" b="1" strike="noStrike" spc="-1" dirty="0" smtClean="0">
                <a:solidFill>
                  <a:schemeClr val="accent6"/>
                </a:solidFill>
                <a:latin typeface="Arial"/>
                <a:ea typeface="DejaVu Sans"/>
              </a:rPr>
              <a:t>F</a:t>
            </a:r>
            <a:r>
              <a:rPr lang="en-GB" sz="1800" b="1" spc="-1" baseline="-25000" dirty="0" smtClean="0">
                <a:solidFill>
                  <a:schemeClr val="accent6"/>
                </a:solidFill>
              </a:rPr>
              <a:t>12</a:t>
            </a:r>
            <a:r>
              <a:rPr lang="en-GB" sz="1800" b="1" strike="noStrike" spc="-1" dirty="0" smtClean="0">
                <a:solidFill>
                  <a:schemeClr val="accent6"/>
                </a:solidFill>
                <a:latin typeface="Arial"/>
                <a:ea typeface="DejaVu Sans"/>
              </a:rPr>
              <a:t> concentration (%)</a:t>
            </a:r>
            <a:endParaRPr lang="en-GB" sz="1800" b="0" strike="noStrike" spc="-1" dirty="0">
              <a:solidFill>
                <a:schemeClr val="accent6"/>
              </a:solidFill>
              <a:latin typeface="Arial"/>
            </a:endParaRPr>
          </a:p>
        </p:txBody>
      </p:sp>
      <p:sp>
        <p:nvSpPr>
          <p:cNvPr id="20" name="ZoneTexte 19"/>
          <p:cNvSpPr txBox="1"/>
          <p:nvPr/>
        </p:nvSpPr>
        <p:spPr>
          <a:xfrm>
            <a:off x="4810250" y="4497660"/>
            <a:ext cx="3448800" cy="646331"/>
          </a:xfrm>
          <a:prstGeom prst="rect">
            <a:avLst/>
          </a:prstGeom>
          <a:solidFill>
            <a:srgbClr val="FFFFFF"/>
          </a:solidFill>
        </p:spPr>
        <p:txBody>
          <a:bodyPr wrap="square" rtlCol="0">
            <a:spAutoFit/>
          </a:bodyPr>
          <a:lstStyle/>
          <a:p>
            <a:pPr algn="ctr"/>
            <a:r>
              <a:rPr lang="fr-FR" b="1" dirty="0" err="1" smtClean="0">
                <a:solidFill>
                  <a:srgbClr val="3484CC"/>
                </a:solidFill>
              </a:rPr>
              <a:t>LHCb</a:t>
            </a:r>
            <a:r>
              <a:rPr lang="fr-FR" b="1" dirty="0" smtClean="0">
                <a:solidFill>
                  <a:srgbClr val="3484CC"/>
                </a:solidFill>
              </a:rPr>
              <a:t> RICH 2 </a:t>
            </a:r>
            <a:r>
              <a:rPr lang="fr-FR" b="1" dirty="0" err="1" smtClean="0">
                <a:solidFill>
                  <a:srgbClr val="3484CC"/>
                </a:solidFill>
              </a:rPr>
              <a:t>with</a:t>
            </a:r>
            <a:r>
              <a:rPr lang="fr-FR" b="1" dirty="0" smtClean="0">
                <a:solidFill>
                  <a:srgbClr val="3484CC"/>
                </a:solidFill>
              </a:rPr>
              <a:t> C</a:t>
            </a:r>
            <a:r>
              <a:rPr lang="fr-FR" b="1" baseline="-25000" dirty="0" smtClean="0">
                <a:solidFill>
                  <a:srgbClr val="3484CC"/>
                </a:solidFill>
              </a:rPr>
              <a:t>5</a:t>
            </a:r>
            <a:r>
              <a:rPr lang="fr-FR" b="1" dirty="0" smtClean="0">
                <a:solidFill>
                  <a:srgbClr val="3484CC"/>
                </a:solidFill>
              </a:rPr>
              <a:t>F</a:t>
            </a:r>
            <a:r>
              <a:rPr lang="fr-FR" b="1" baseline="-25000" dirty="0" smtClean="0">
                <a:solidFill>
                  <a:srgbClr val="3484CC"/>
                </a:solidFill>
              </a:rPr>
              <a:t>10</a:t>
            </a:r>
            <a:r>
              <a:rPr lang="fr-FR" b="1" dirty="0" smtClean="0">
                <a:solidFill>
                  <a:srgbClr val="3484CC"/>
                </a:solidFill>
              </a:rPr>
              <a:t>O/N</a:t>
            </a:r>
            <a:r>
              <a:rPr lang="fr-FR" b="1" baseline="-25000" dirty="0" smtClean="0">
                <a:solidFill>
                  <a:srgbClr val="3484CC"/>
                </a:solidFill>
              </a:rPr>
              <a:t>2</a:t>
            </a:r>
            <a:r>
              <a:rPr lang="fr-FR" b="1" dirty="0" smtClean="0">
                <a:solidFill>
                  <a:srgbClr val="3484CC"/>
                </a:solidFill>
              </a:rPr>
              <a:t> </a:t>
            </a:r>
          </a:p>
          <a:p>
            <a:pPr algn="ctr"/>
            <a:r>
              <a:rPr lang="fr-FR" b="1" dirty="0" smtClean="0">
                <a:solidFill>
                  <a:srgbClr val="3484CC"/>
                </a:solidFill>
              </a:rPr>
              <a:t>GWP </a:t>
            </a:r>
            <a:r>
              <a:rPr lang="fr-FR" b="1" dirty="0" err="1" smtClean="0">
                <a:solidFill>
                  <a:srgbClr val="3484CC"/>
                </a:solidFill>
              </a:rPr>
              <a:t>load</a:t>
            </a:r>
            <a:r>
              <a:rPr lang="fr-FR" b="1" dirty="0" smtClean="0">
                <a:solidFill>
                  <a:srgbClr val="3484CC"/>
                </a:solidFill>
              </a:rPr>
              <a:t> = (0.12 </a:t>
            </a:r>
            <a:r>
              <a:rPr lang="fr-FR" b="1" dirty="0" err="1" smtClean="0">
                <a:solidFill>
                  <a:srgbClr val="3484CC"/>
                </a:solidFill>
              </a:rPr>
              <a:t>molar</a:t>
            </a:r>
            <a:r>
              <a:rPr lang="fr-FR" b="1" dirty="0" smtClean="0">
                <a:solidFill>
                  <a:srgbClr val="3484CC"/>
                </a:solidFill>
              </a:rPr>
              <a:t>*1*</a:t>
            </a:r>
            <a:r>
              <a:rPr lang="fr-FR" b="1" dirty="0" err="1" smtClean="0">
                <a:solidFill>
                  <a:srgbClr val="3484CC"/>
                </a:solidFill>
              </a:rPr>
              <a:t>V.</a:t>
            </a:r>
            <a:r>
              <a:rPr lang="fr-FR" b="1" dirty="0" err="1" smtClean="0">
                <a:solidFill>
                  <a:srgbClr val="3484CC"/>
                </a:solidFill>
                <a:latin typeface="Symbol" panose="05050102010706020507" pitchFamily="18" charset="2"/>
              </a:rPr>
              <a:t>r</a:t>
            </a:r>
            <a:r>
              <a:rPr lang="fr-FR" b="1" dirty="0" smtClean="0">
                <a:solidFill>
                  <a:srgbClr val="3484CC"/>
                </a:solidFill>
              </a:rPr>
              <a:t>)</a:t>
            </a:r>
            <a:endParaRPr lang="fr-FR" b="1" dirty="0">
              <a:solidFill>
                <a:srgbClr val="3484CC"/>
              </a:solidFill>
            </a:endParaRPr>
          </a:p>
        </p:txBody>
      </p:sp>
      <p:grpSp>
        <p:nvGrpSpPr>
          <p:cNvPr id="8" name="Groupe 7"/>
          <p:cNvGrpSpPr/>
          <p:nvPr/>
        </p:nvGrpSpPr>
        <p:grpSpPr>
          <a:xfrm>
            <a:off x="1142999" y="1598569"/>
            <a:ext cx="7362173" cy="3312077"/>
            <a:chOff x="1142999" y="1598569"/>
            <a:chExt cx="7362173" cy="3312077"/>
          </a:xfrm>
        </p:grpSpPr>
        <p:grpSp>
          <p:nvGrpSpPr>
            <p:cNvPr id="5" name="Groupe 4"/>
            <p:cNvGrpSpPr/>
            <p:nvPr/>
          </p:nvGrpSpPr>
          <p:grpSpPr>
            <a:xfrm>
              <a:off x="4687613" y="1598569"/>
              <a:ext cx="3817559" cy="3215956"/>
              <a:chOff x="3657600" y="1709866"/>
              <a:chExt cx="3819077" cy="2408718"/>
            </a:xfrm>
          </p:grpSpPr>
          <p:cxnSp>
            <p:nvCxnSpPr>
              <p:cNvPr id="3" name="Connecteur droit avec flèche 2"/>
              <p:cNvCxnSpPr/>
              <p:nvPr/>
            </p:nvCxnSpPr>
            <p:spPr>
              <a:xfrm>
                <a:off x="3657600" y="1732547"/>
                <a:ext cx="19251" cy="2386037"/>
              </a:xfrm>
              <a:prstGeom prst="straightConnector1">
                <a:avLst/>
              </a:prstGeom>
              <a:ln w="38100">
                <a:solidFill>
                  <a:srgbClr val="3484CC"/>
                </a:solidFill>
                <a:tailEnd type="triangle"/>
              </a:ln>
            </p:spPr>
            <p:style>
              <a:lnRef idx="1">
                <a:schemeClr val="accent1"/>
              </a:lnRef>
              <a:fillRef idx="0">
                <a:schemeClr val="accent1"/>
              </a:fillRef>
              <a:effectRef idx="0">
                <a:schemeClr val="accent1"/>
              </a:effectRef>
              <a:fontRef idx="minor">
                <a:schemeClr val="tx1"/>
              </a:fontRef>
            </p:style>
          </p:cxnSp>
          <p:sp>
            <p:nvSpPr>
              <p:cNvPr id="4" name="ZoneTexte 3"/>
              <p:cNvSpPr txBox="1"/>
              <p:nvPr/>
            </p:nvSpPr>
            <p:spPr>
              <a:xfrm>
                <a:off x="3758797" y="1709866"/>
                <a:ext cx="3717880" cy="484095"/>
              </a:xfrm>
              <a:prstGeom prst="rect">
                <a:avLst/>
              </a:prstGeom>
              <a:solidFill>
                <a:srgbClr val="FFFFFF"/>
              </a:solidFill>
            </p:spPr>
            <p:txBody>
              <a:bodyPr wrap="none" rtlCol="0">
                <a:spAutoFit/>
              </a:bodyPr>
              <a:lstStyle/>
              <a:p>
                <a:pPr algn="ctr"/>
                <a:r>
                  <a:rPr lang="fr-FR" b="1" dirty="0" err="1" smtClean="0">
                    <a:solidFill>
                      <a:srgbClr val="3484CC"/>
                    </a:solidFill>
                  </a:rPr>
                  <a:t>LHCb</a:t>
                </a:r>
                <a:r>
                  <a:rPr lang="fr-FR" b="1" dirty="0" smtClean="0">
                    <a:solidFill>
                      <a:srgbClr val="3484CC"/>
                    </a:solidFill>
                  </a:rPr>
                  <a:t> RICH 2: CF</a:t>
                </a:r>
                <a:r>
                  <a:rPr lang="fr-FR" b="1" baseline="-25000" dirty="0" smtClean="0">
                    <a:solidFill>
                      <a:srgbClr val="3484CC"/>
                    </a:solidFill>
                  </a:rPr>
                  <a:t>4</a:t>
                </a:r>
                <a:r>
                  <a:rPr lang="fr-FR" b="1" dirty="0" smtClean="0">
                    <a:solidFill>
                      <a:srgbClr val="3484CC"/>
                    </a:solidFill>
                  </a:rPr>
                  <a:t> </a:t>
                </a:r>
                <a:r>
                  <a:rPr lang="fr-FR" b="1" dirty="0" err="1" smtClean="0">
                    <a:solidFill>
                      <a:srgbClr val="3484CC"/>
                    </a:solidFill>
                  </a:rPr>
                  <a:t>thresholds</a:t>
                </a:r>
                <a:endParaRPr lang="fr-FR" b="1" dirty="0" smtClean="0">
                  <a:solidFill>
                    <a:srgbClr val="3484CC"/>
                  </a:solidFill>
                </a:endParaRPr>
              </a:p>
              <a:p>
                <a:pPr algn="ctr"/>
                <a:r>
                  <a:rPr lang="fr-FR" b="1" dirty="0" smtClean="0">
                    <a:solidFill>
                      <a:srgbClr val="3484CC"/>
                    </a:solidFill>
                  </a:rPr>
                  <a:t>GWP </a:t>
                </a:r>
                <a:r>
                  <a:rPr lang="fr-FR" b="1" dirty="0" err="1" smtClean="0">
                    <a:solidFill>
                      <a:srgbClr val="3484CC"/>
                    </a:solidFill>
                  </a:rPr>
                  <a:t>load</a:t>
                </a:r>
                <a:r>
                  <a:rPr lang="fr-FR" b="1" dirty="0" smtClean="0">
                    <a:solidFill>
                      <a:srgbClr val="3484CC"/>
                    </a:solidFill>
                  </a:rPr>
                  <a:t> = (0.9 </a:t>
                </a:r>
                <a:r>
                  <a:rPr lang="fr-FR" b="1" dirty="0" err="1" smtClean="0">
                    <a:solidFill>
                      <a:srgbClr val="3484CC"/>
                    </a:solidFill>
                  </a:rPr>
                  <a:t>molar</a:t>
                </a:r>
                <a:r>
                  <a:rPr lang="fr-FR" b="1" dirty="0" smtClean="0">
                    <a:solidFill>
                      <a:srgbClr val="3484CC"/>
                    </a:solidFill>
                  </a:rPr>
                  <a:t>*7000*</a:t>
                </a:r>
                <a:r>
                  <a:rPr lang="fr-FR" b="1" dirty="0" err="1" smtClean="0">
                    <a:solidFill>
                      <a:srgbClr val="3484CC"/>
                    </a:solidFill>
                  </a:rPr>
                  <a:t>V.</a:t>
                </a:r>
                <a:r>
                  <a:rPr lang="fr-FR" b="1" dirty="0" err="1" smtClean="0">
                    <a:solidFill>
                      <a:srgbClr val="3484CC"/>
                    </a:solidFill>
                    <a:latin typeface="Symbol" panose="05050102010706020507" pitchFamily="18" charset="2"/>
                  </a:rPr>
                  <a:t>r</a:t>
                </a:r>
                <a:r>
                  <a:rPr lang="fr-FR" b="1" dirty="0" smtClean="0">
                    <a:solidFill>
                      <a:srgbClr val="3484CC"/>
                    </a:solidFill>
                  </a:rPr>
                  <a:t>)</a:t>
                </a:r>
                <a:endParaRPr lang="fr-FR" b="1" dirty="0">
                  <a:solidFill>
                    <a:srgbClr val="3484CC"/>
                  </a:solidFill>
                </a:endParaRPr>
              </a:p>
            </p:txBody>
          </p:sp>
        </p:grpSp>
        <p:cxnSp>
          <p:nvCxnSpPr>
            <p:cNvPr id="25" name="Connecteur droit avec flèche 24"/>
            <p:cNvCxnSpPr/>
            <p:nvPr/>
          </p:nvCxnSpPr>
          <p:spPr>
            <a:xfrm flipH="1">
              <a:off x="1142999" y="2575034"/>
              <a:ext cx="3563857" cy="0"/>
            </a:xfrm>
            <a:prstGeom prst="straightConnector1">
              <a:avLst/>
            </a:prstGeom>
            <a:ln w="38100">
              <a:solidFill>
                <a:srgbClr val="3484CC"/>
              </a:solidFill>
              <a:tailEnd type="triangle"/>
            </a:ln>
          </p:spPr>
          <p:style>
            <a:lnRef idx="1">
              <a:schemeClr val="accent1"/>
            </a:lnRef>
            <a:fillRef idx="0">
              <a:schemeClr val="accent1"/>
            </a:fillRef>
            <a:effectRef idx="0">
              <a:schemeClr val="accent1"/>
            </a:effectRef>
            <a:fontRef idx="minor">
              <a:schemeClr val="tx1"/>
            </a:fontRef>
          </p:style>
        </p:cxnSp>
        <p:cxnSp>
          <p:nvCxnSpPr>
            <p:cNvPr id="28" name="Connecteur droit avec flèche 27"/>
            <p:cNvCxnSpPr/>
            <p:nvPr/>
          </p:nvCxnSpPr>
          <p:spPr>
            <a:xfrm flipH="1">
              <a:off x="1142999" y="3883572"/>
              <a:ext cx="3563857" cy="0"/>
            </a:xfrm>
            <a:prstGeom prst="straightConnector1">
              <a:avLst/>
            </a:prstGeom>
            <a:ln w="38100">
              <a:solidFill>
                <a:srgbClr val="3484CC"/>
              </a:solidFill>
              <a:tailEnd type="triangle"/>
            </a:ln>
          </p:spPr>
          <p:style>
            <a:lnRef idx="1">
              <a:schemeClr val="accent1"/>
            </a:lnRef>
            <a:fillRef idx="0">
              <a:schemeClr val="accent1"/>
            </a:fillRef>
            <a:effectRef idx="0">
              <a:schemeClr val="accent1"/>
            </a:effectRef>
            <a:fontRef idx="minor">
              <a:schemeClr val="tx1"/>
            </a:fontRef>
          </p:style>
        </p:cxnSp>
        <p:cxnSp>
          <p:nvCxnSpPr>
            <p:cNvPr id="29" name="Connecteur droit avec flèche 28"/>
            <p:cNvCxnSpPr/>
            <p:nvPr/>
          </p:nvCxnSpPr>
          <p:spPr>
            <a:xfrm flipH="1">
              <a:off x="1142999" y="4910646"/>
              <a:ext cx="3563857" cy="0"/>
            </a:xfrm>
            <a:prstGeom prst="straightConnector1">
              <a:avLst/>
            </a:prstGeom>
            <a:ln w="38100">
              <a:solidFill>
                <a:srgbClr val="3484CC"/>
              </a:solidFill>
              <a:tailEnd type="triangle"/>
            </a:ln>
          </p:spPr>
          <p:style>
            <a:lnRef idx="1">
              <a:schemeClr val="accent1"/>
            </a:lnRef>
            <a:fillRef idx="0">
              <a:schemeClr val="accent1"/>
            </a:fillRef>
            <a:effectRef idx="0">
              <a:schemeClr val="accent1"/>
            </a:effectRef>
            <a:fontRef idx="minor">
              <a:schemeClr val="tx1"/>
            </a:fontRef>
          </p:style>
        </p:cxnSp>
      </p:grpSp>
      <p:sp>
        <p:nvSpPr>
          <p:cNvPr id="31" name="TextShape 1"/>
          <p:cNvSpPr txBox="1"/>
          <p:nvPr/>
        </p:nvSpPr>
        <p:spPr>
          <a:xfrm>
            <a:off x="152280" y="50580"/>
            <a:ext cx="8686440" cy="990360"/>
          </a:xfrm>
          <a:prstGeom prst="rect">
            <a:avLst/>
          </a:prstGeom>
          <a:solidFill>
            <a:srgbClr val="FFFFFF"/>
          </a:solidFill>
          <a:ln w="25560">
            <a:solidFill>
              <a:srgbClr val="C00000"/>
            </a:solidFill>
            <a:miter/>
          </a:ln>
        </p:spPr>
        <p:txBody>
          <a:bodyPr lIns="90000" tIns="45000" rIns="90000" bIns="45000" anchor="ctr">
            <a:noAutofit/>
          </a:bodyPr>
          <a:lstStyle/>
          <a:p>
            <a:pPr algn="ctr">
              <a:lnSpc>
                <a:spcPct val="90000"/>
              </a:lnSpc>
            </a:pPr>
            <a:r>
              <a:rPr lang="en-US" sz="2400" b="1" strike="noStrike" spc="-1" dirty="0">
                <a:solidFill>
                  <a:srgbClr val="C00000"/>
                </a:solidFill>
                <a:latin typeface="Arial"/>
                <a:ea typeface="DejaVu Sans"/>
              </a:rPr>
              <a:t>SLD-CRID: Cherenkov threshold in C</a:t>
            </a:r>
            <a:r>
              <a:rPr lang="en-US" sz="2400" b="1" strike="noStrike" spc="-1" baseline="-20000" dirty="0">
                <a:solidFill>
                  <a:srgbClr val="C00000"/>
                </a:solidFill>
                <a:latin typeface="Arial"/>
                <a:ea typeface="DejaVu Sans"/>
              </a:rPr>
              <a:t>5</a:t>
            </a:r>
            <a:r>
              <a:rPr lang="en-US" sz="2400" b="1" strike="noStrike" spc="-1" dirty="0">
                <a:solidFill>
                  <a:srgbClr val="C00000"/>
                </a:solidFill>
                <a:latin typeface="Arial"/>
                <a:ea typeface="DejaVu Sans"/>
              </a:rPr>
              <a:t>F</a:t>
            </a:r>
            <a:r>
              <a:rPr lang="en-US" sz="2400" b="1" strike="noStrike" spc="-1" baseline="-20000" dirty="0">
                <a:solidFill>
                  <a:srgbClr val="C00000"/>
                </a:solidFill>
                <a:latin typeface="Arial"/>
                <a:ea typeface="DejaVu Sans"/>
              </a:rPr>
              <a:t>12</a:t>
            </a:r>
            <a:r>
              <a:rPr lang="en-US" sz="2400" b="1" strike="noStrike" spc="-1" dirty="0">
                <a:solidFill>
                  <a:srgbClr val="C00000"/>
                </a:solidFill>
                <a:latin typeface="Arial"/>
                <a:ea typeface="DejaVu Sans"/>
              </a:rPr>
              <a:t>/N</a:t>
            </a:r>
            <a:r>
              <a:rPr lang="en-US" sz="2400" b="1" strike="noStrike" spc="-1" baseline="-20000" dirty="0">
                <a:solidFill>
                  <a:srgbClr val="C00000"/>
                </a:solidFill>
                <a:latin typeface="Arial"/>
                <a:ea typeface="DejaVu Sans"/>
              </a:rPr>
              <a:t>2</a:t>
            </a:r>
            <a:r>
              <a:rPr lang="en-US" sz="2400" b="1" strike="noStrike" spc="-1" dirty="0">
                <a:solidFill>
                  <a:srgbClr val="C00000"/>
                </a:solidFill>
                <a:latin typeface="Arial"/>
                <a:ea typeface="DejaVu Sans"/>
              </a:rPr>
              <a:t> mixtures </a:t>
            </a:r>
            <a:r>
              <a:rPr dirty="0"/>
              <a:t/>
            </a:r>
            <a:br>
              <a:rPr dirty="0"/>
            </a:br>
            <a:r>
              <a:rPr lang="en-US" sz="2400" b="1" i="1" strike="noStrike" spc="-1" dirty="0" smtClean="0">
                <a:solidFill>
                  <a:srgbClr val="3484CC"/>
                </a:solidFill>
                <a:latin typeface="Arial"/>
                <a:ea typeface="DejaVu Sans"/>
              </a:rPr>
              <a:t>and GWP </a:t>
            </a:r>
            <a:r>
              <a:rPr lang="en-US" sz="2400" b="1" i="1" spc="-1" dirty="0" smtClean="0">
                <a:solidFill>
                  <a:srgbClr val="3484CC"/>
                </a:solidFill>
                <a:latin typeface="Arial"/>
                <a:ea typeface="DejaVu Sans"/>
              </a:rPr>
              <a:t>load</a:t>
            </a:r>
            <a:r>
              <a:rPr lang="en-US" sz="2400" b="1" i="1" strike="noStrike" spc="-1" dirty="0" smtClean="0">
                <a:solidFill>
                  <a:srgbClr val="3484CC"/>
                </a:solidFill>
                <a:latin typeface="Arial"/>
                <a:ea typeface="DejaVu Sans"/>
              </a:rPr>
              <a:t> comparison with </a:t>
            </a:r>
            <a:r>
              <a:rPr lang="en-US" sz="2400" b="1" i="1" strike="noStrike" spc="-1" dirty="0" err="1" smtClean="0">
                <a:solidFill>
                  <a:srgbClr val="3484CC"/>
                </a:solidFill>
                <a:latin typeface="Arial"/>
                <a:ea typeface="DejaVu Sans"/>
              </a:rPr>
              <a:t>LHCb</a:t>
            </a:r>
            <a:r>
              <a:rPr lang="en-US" sz="2400" b="1" i="1" strike="noStrike" spc="-1" dirty="0" smtClean="0">
                <a:solidFill>
                  <a:srgbClr val="3484CC"/>
                </a:solidFill>
                <a:latin typeface="Arial"/>
                <a:ea typeface="DejaVu Sans"/>
              </a:rPr>
              <a:t> RICH2</a:t>
            </a:r>
            <a:endParaRPr lang="en-US" sz="2400" b="0" strike="noStrike" spc="-1" dirty="0">
              <a:solidFill>
                <a:srgbClr val="3484CC"/>
              </a:solidFill>
              <a:latin typeface="Arial"/>
            </a:endParaRPr>
          </a:p>
        </p:txBody>
      </p:sp>
      <p:sp>
        <p:nvSpPr>
          <p:cNvPr id="2" name="ZoneTexte 1"/>
          <p:cNvSpPr txBox="1"/>
          <p:nvPr/>
        </p:nvSpPr>
        <p:spPr>
          <a:xfrm>
            <a:off x="1974449" y="1245689"/>
            <a:ext cx="7169551" cy="615553"/>
          </a:xfrm>
          <a:prstGeom prst="rect">
            <a:avLst/>
          </a:prstGeom>
          <a:noFill/>
        </p:spPr>
        <p:txBody>
          <a:bodyPr wrap="square" rtlCol="0">
            <a:spAutoFit/>
          </a:bodyPr>
          <a:lstStyle/>
          <a:p>
            <a:pPr algn="ctr">
              <a:defRPr sz="1600" b="1" i="0" u="none" strike="noStrike" kern="1200" spc="-1" baseline="0">
                <a:solidFill>
                  <a:srgbClr val="000000"/>
                </a:solidFill>
                <a:latin typeface="Arial"/>
                <a:ea typeface="DejaVu Sans"/>
                <a:cs typeface="+mn-cs"/>
              </a:defRPr>
            </a:pPr>
            <a:r>
              <a:rPr lang="en-GB" b="1" spc="-1" dirty="0">
                <a:solidFill>
                  <a:srgbClr val="000000"/>
                </a:solidFill>
                <a:latin typeface="Arial"/>
                <a:ea typeface="DejaVu Sans"/>
              </a:rPr>
              <a:t>N</a:t>
            </a:r>
            <a:r>
              <a:rPr lang="en-GB" b="1" spc="-1" baseline="-25000" dirty="0">
                <a:solidFill>
                  <a:srgbClr val="000000"/>
                </a:solidFill>
                <a:latin typeface="Arial"/>
                <a:ea typeface="DejaVu Sans"/>
              </a:rPr>
              <a:t>2</a:t>
            </a:r>
            <a:r>
              <a:rPr lang="en-GB" b="1" spc="-1" dirty="0">
                <a:solidFill>
                  <a:srgbClr val="000000"/>
                </a:solidFill>
                <a:latin typeface="Arial"/>
                <a:ea typeface="DejaVu Sans"/>
              </a:rPr>
              <a:t>-NOVEC5110 (C</a:t>
            </a:r>
            <a:r>
              <a:rPr lang="en-GB" b="1" spc="-1" baseline="-25000" dirty="0">
                <a:solidFill>
                  <a:srgbClr val="000000"/>
                </a:solidFill>
                <a:latin typeface="Arial"/>
                <a:ea typeface="DejaVu Sans"/>
              </a:rPr>
              <a:t>5</a:t>
            </a:r>
            <a:r>
              <a:rPr lang="en-GB" b="1" spc="-1" dirty="0">
                <a:solidFill>
                  <a:srgbClr val="000000"/>
                </a:solidFill>
                <a:latin typeface="Arial"/>
                <a:ea typeface="DejaVu Sans"/>
              </a:rPr>
              <a:t>F</a:t>
            </a:r>
            <a:r>
              <a:rPr lang="en-GB" b="1" spc="-1" baseline="-25000" dirty="0">
                <a:solidFill>
                  <a:srgbClr val="000000"/>
                </a:solidFill>
                <a:latin typeface="Arial"/>
                <a:ea typeface="DejaVu Sans"/>
              </a:rPr>
              <a:t>10</a:t>
            </a:r>
            <a:r>
              <a:rPr lang="en-GB" b="1" spc="-1" dirty="0">
                <a:solidFill>
                  <a:srgbClr val="000000"/>
                </a:solidFill>
                <a:latin typeface="Arial"/>
                <a:ea typeface="DejaVu Sans"/>
              </a:rPr>
              <a:t>O) might be very similar </a:t>
            </a:r>
            <a:r>
              <a:rPr lang="en-GB" b="1" spc="-1" dirty="0" smtClean="0">
                <a:solidFill>
                  <a:srgbClr val="000000"/>
                </a:solidFill>
                <a:latin typeface="Arial"/>
                <a:ea typeface="DejaVu Sans"/>
              </a:rPr>
              <a:t>(</a:t>
            </a:r>
            <a:r>
              <a:rPr lang="en-GB" b="1" spc="-1" dirty="0">
                <a:solidFill>
                  <a:srgbClr val="000000"/>
                </a:solidFill>
                <a:latin typeface="Arial"/>
                <a:ea typeface="DejaVu Sans"/>
              </a:rPr>
              <a:t>MW 266 vs 288)</a:t>
            </a:r>
          </a:p>
          <a:p>
            <a:endParaRPr lang="fr-FR" dirty="0"/>
          </a:p>
        </p:txBody>
      </p:sp>
      <p:sp>
        <p:nvSpPr>
          <p:cNvPr id="6" name="ZoneTexte 5"/>
          <p:cNvSpPr txBox="1"/>
          <p:nvPr/>
        </p:nvSpPr>
        <p:spPr>
          <a:xfrm>
            <a:off x="4762260" y="2415941"/>
            <a:ext cx="3011936" cy="2031325"/>
          </a:xfrm>
          <a:prstGeom prst="rect">
            <a:avLst/>
          </a:prstGeom>
          <a:solidFill>
            <a:srgbClr val="FFFFFF"/>
          </a:solidFill>
          <a:ln w="25400">
            <a:solidFill>
              <a:schemeClr val="accent1">
                <a:lumMod val="75000"/>
              </a:schemeClr>
            </a:solidFill>
          </a:ln>
        </p:spPr>
        <p:txBody>
          <a:bodyPr wrap="square" rtlCol="0">
            <a:spAutoFit/>
          </a:bodyPr>
          <a:lstStyle/>
          <a:p>
            <a:pPr algn="ctr"/>
            <a:r>
              <a:rPr lang="fr-FR" b="1" dirty="0" err="1" smtClean="0">
                <a:solidFill>
                  <a:srgbClr val="3484CC"/>
                </a:solidFill>
              </a:rPr>
              <a:t>Novec</a:t>
            </a:r>
            <a:r>
              <a:rPr lang="fr-FR" b="1" dirty="0" smtClean="0">
                <a:solidFill>
                  <a:srgbClr val="3484CC"/>
                </a:solidFill>
              </a:rPr>
              <a:t> 5110 </a:t>
            </a:r>
            <a:r>
              <a:rPr lang="fr-FR" b="1" dirty="0" err="1" smtClean="0">
                <a:solidFill>
                  <a:srgbClr val="3484CC"/>
                </a:solidFill>
              </a:rPr>
              <a:t>gives</a:t>
            </a:r>
            <a:r>
              <a:rPr lang="fr-FR" b="1" dirty="0" smtClean="0">
                <a:solidFill>
                  <a:srgbClr val="3484CC"/>
                </a:solidFill>
              </a:rPr>
              <a:t> a HUGE GWP </a:t>
            </a:r>
            <a:r>
              <a:rPr lang="fr-FR" b="1" dirty="0" err="1" smtClean="0">
                <a:solidFill>
                  <a:srgbClr val="3484CC"/>
                </a:solidFill>
              </a:rPr>
              <a:t>load</a:t>
            </a:r>
            <a:r>
              <a:rPr lang="fr-FR" b="1" dirty="0" smtClean="0">
                <a:solidFill>
                  <a:srgbClr val="3484CC"/>
                </a:solidFill>
              </a:rPr>
              <a:t> </a:t>
            </a:r>
            <a:r>
              <a:rPr lang="fr-FR" b="1" dirty="0" err="1" smtClean="0">
                <a:solidFill>
                  <a:srgbClr val="3484CC"/>
                </a:solidFill>
              </a:rPr>
              <a:t>reduction</a:t>
            </a:r>
            <a:r>
              <a:rPr lang="fr-FR" b="1" dirty="0">
                <a:solidFill>
                  <a:srgbClr val="3484CC"/>
                </a:solidFill>
              </a:rPr>
              <a:t> </a:t>
            </a:r>
            <a:r>
              <a:rPr lang="fr-FR" b="1" dirty="0" smtClean="0">
                <a:solidFill>
                  <a:srgbClr val="3484CC"/>
                </a:solidFill>
              </a:rPr>
              <a:t>of 6300 </a:t>
            </a:r>
            <a:r>
              <a:rPr lang="fr-FR" b="1" dirty="0" smtClean="0">
                <a:solidFill>
                  <a:srgbClr val="3484CC"/>
                </a:solidFill>
              </a:rPr>
              <a:t>(</a:t>
            </a:r>
            <a:r>
              <a:rPr lang="fr-FR" b="1" dirty="0" err="1" smtClean="0">
                <a:solidFill>
                  <a:srgbClr val="3484CC"/>
                </a:solidFill>
              </a:rPr>
              <a:t>V.</a:t>
            </a:r>
            <a:r>
              <a:rPr lang="fr-FR" b="1" dirty="0" err="1" smtClean="0">
                <a:solidFill>
                  <a:srgbClr val="3484CC"/>
                </a:solidFill>
                <a:latin typeface="Symbol" panose="05050102010706020507" pitchFamily="18" charset="2"/>
              </a:rPr>
              <a:t>r</a:t>
            </a:r>
            <a:r>
              <a:rPr lang="fr-FR" b="1" dirty="0" smtClean="0">
                <a:solidFill>
                  <a:srgbClr val="3484CC"/>
                </a:solidFill>
                <a:latin typeface="Symbol" panose="05050102010706020507" pitchFamily="18" charset="2"/>
              </a:rPr>
              <a:t>/1000) </a:t>
            </a:r>
            <a:r>
              <a:rPr lang="fr-FR" b="1" dirty="0" smtClean="0">
                <a:solidFill>
                  <a:srgbClr val="3484CC"/>
                </a:solidFill>
                <a:latin typeface="Calibri" panose="020F0502020204030204" pitchFamily="34" charset="0"/>
                <a:cs typeface="Calibri" panose="020F0502020204030204" pitchFamily="34" charset="0"/>
              </a:rPr>
              <a:t>tonnes</a:t>
            </a:r>
            <a:endParaRPr lang="fr-FR" b="1" dirty="0" smtClean="0">
              <a:solidFill>
                <a:srgbClr val="3484CC"/>
              </a:solidFill>
              <a:latin typeface="Calibri" panose="020F0502020204030204" pitchFamily="34" charset="0"/>
              <a:cs typeface="Calibri" panose="020F0502020204030204" pitchFamily="34" charset="0"/>
            </a:endParaRPr>
          </a:p>
          <a:p>
            <a:pPr algn="ctr"/>
            <a:r>
              <a:rPr lang="fr-FR" b="1" dirty="0" err="1" smtClean="0">
                <a:solidFill>
                  <a:srgbClr val="C00000"/>
                </a:solidFill>
                <a:latin typeface="+mj-lt"/>
              </a:rPr>
              <a:t>Even</a:t>
            </a:r>
            <a:r>
              <a:rPr lang="fr-FR" b="1" dirty="0" smtClean="0">
                <a:solidFill>
                  <a:srgbClr val="C00000"/>
                </a:solidFill>
                <a:latin typeface="+mj-lt"/>
              </a:rPr>
              <a:t> </a:t>
            </a:r>
            <a:r>
              <a:rPr lang="fr-FR" b="1" dirty="0" err="1" smtClean="0">
                <a:solidFill>
                  <a:srgbClr val="C00000"/>
                </a:solidFill>
                <a:latin typeface="+mj-lt"/>
              </a:rPr>
              <a:t>substituting</a:t>
            </a:r>
            <a:r>
              <a:rPr lang="fr-FR" b="1" dirty="0" smtClean="0">
                <a:solidFill>
                  <a:srgbClr val="C00000"/>
                </a:solidFill>
                <a:latin typeface="+mj-lt"/>
              </a:rPr>
              <a:t> 0.9 </a:t>
            </a:r>
            <a:r>
              <a:rPr lang="fr-FR" b="1" dirty="0" err="1" smtClean="0">
                <a:solidFill>
                  <a:srgbClr val="C00000"/>
                </a:solidFill>
                <a:latin typeface="+mj-lt"/>
              </a:rPr>
              <a:t>molar</a:t>
            </a:r>
            <a:r>
              <a:rPr lang="fr-FR" b="1" dirty="0" smtClean="0">
                <a:solidFill>
                  <a:srgbClr val="C00000"/>
                </a:solidFill>
                <a:latin typeface="+mj-lt"/>
              </a:rPr>
              <a:t> CF</a:t>
            </a:r>
            <a:r>
              <a:rPr lang="fr-FR" b="1" baseline="-25000" dirty="0" smtClean="0">
                <a:solidFill>
                  <a:srgbClr val="C00000"/>
                </a:solidFill>
                <a:latin typeface="+mj-lt"/>
              </a:rPr>
              <a:t>4</a:t>
            </a:r>
            <a:r>
              <a:rPr lang="fr-FR" b="1" dirty="0" smtClean="0">
                <a:solidFill>
                  <a:srgbClr val="C00000"/>
                </a:solidFill>
                <a:latin typeface="+mj-lt"/>
              </a:rPr>
              <a:t> </a:t>
            </a:r>
            <a:r>
              <a:rPr lang="fr-FR" b="1" dirty="0" err="1" smtClean="0">
                <a:solidFill>
                  <a:srgbClr val="C00000"/>
                </a:solidFill>
                <a:latin typeface="+mj-lt"/>
              </a:rPr>
              <a:t>with</a:t>
            </a:r>
            <a:r>
              <a:rPr lang="fr-FR" b="1" dirty="0" smtClean="0">
                <a:solidFill>
                  <a:srgbClr val="C00000"/>
                </a:solidFill>
                <a:latin typeface="+mj-lt"/>
              </a:rPr>
              <a:t> 0.12 </a:t>
            </a:r>
            <a:r>
              <a:rPr lang="fr-FR" b="1" dirty="0" err="1" smtClean="0">
                <a:solidFill>
                  <a:srgbClr val="C00000"/>
                </a:solidFill>
                <a:latin typeface="+mj-lt"/>
              </a:rPr>
              <a:t>molar</a:t>
            </a:r>
            <a:r>
              <a:rPr lang="fr-FR" b="1" dirty="0" smtClean="0">
                <a:solidFill>
                  <a:srgbClr val="C00000"/>
                </a:solidFill>
                <a:latin typeface="+mj-lt"/>
              </a:rPr>
              <a:t> </a:t>
            </a:r>
            <a:r>
              <a:rPr lang="en-US" b="1" spc="-1" dirty="0" smtClean="0">
                <a:solidFill>
                  <a:srgbClr val="C00000"/>
                </a:solidFill>
              </a:rPr>
              <a:t>C</a:t>
            </a:r>
            <a:r>
              <a:rPr lang="en-US" b="1" spc="-1" baseline="-20000" dirty="0" smtClean="0">
                <a:solidFill>
                  <a:srgbClr val="C00000"/>
                </a:solidFill>
              </a:rPr>
              <a:t>5</a:t>
            </a:r>
            <a:r>
              <a:rPr lang="en-US" b="1" spc="-1" dirty="0" smtClean="0">
                <a:solidFill>
                  <a:srgbClr val="C00000"/>
                </a:solidFill>
              </a:rPr>
              <a:t>F</a:t>
            </a:r>
            <a:r>
              <a:rPr lang="en-US" b="1" spc="-1" baseline="-20000" dirty="0" smtClean="0">
                <a:solidFill>
                  <a:srgbClr val="C00000"/>
                </a:solidFill>
              </a:rPr>
              <a:t>12 </a:t>
            </a:r>
            <a:r>
              <a:rPr lang="en-US" b="1" spc="-1" dirty="0">
                <a:solidFill>
                  <a:srgbClr val="C00000"/>
                </a:solidFill>
              </a:rPr>
              <a:t> </a:t>
            </a:r>
            <a:r>
              <a:rPr lang="en-US" b="1" spc="-1" dirty="0" smtClean="0">
                <a:solidFill>
                  <a:srgbClr val="C00000"/>
                </a:solidFill>
              </a:rPr>
              <a:t>reduces GWP load by 5300 </a:t>
            </a:r>
            <a:r>
              <a:rPr lang="en-US" b="1" spc="-1" dirty="0" smtClean="0">
                <a:solidFill>
                  <a:srgbClr val="C00000"/>
                </a:solidFill>
              </a:rPr>
              <a:t>(</a:t>
            </a:r>
            <a:r>
              <a:rPr lang="en-US" b="1" spc="-1" dirty="0" err="1" smtClean="0">
                <a:solidFill>
                  <a:srgbClr val="C00000"/>
                </a:solidFill>
              </a:rPr>
              <a:t>V.</a:t>
            </a:r>
            <a:r>
              <a:rPr lang="en-US" b="1" spc="-1" dirty="0" err="1" smtClean="0">
                <a:solidFill>
                  <a:srgbClr val="C00000"/>
                </a:solidFill>
                <a:latin typeface="Symbol" panose="05050102010706020507" pitchFamily="18" charset="2"/>
              </a:rPr>
              <a:t>r</a:t>
            </a:r>
            <a:r>
              <a:rPr lang="en-US" b="1" spc="-1" dirty="0" smtClean="0">
                <a:solidFill>
                  <a:srgbClr val="C00000"/>
                </a:solidFill>
                <a:latin typeface="Symbol" panose="05050102010706020507" pitchFamily="18" charset="2"/>
              </a:rPr>
              <a:t>/1000) </a:t>
            </a:r>
            <a:r>
              <a:rPr lang="en-US" b="1" spc="-1" dirty="0" err="1" smtClean="0">
                <a:solidFill>
                  <a:srgbClr val="C00000"/>
                </a:solidFill>
                <a:latin typeface="+mj-lt"/>
              </a:rPr>
              <a:t>tonnes</a:t>
            </a:r>
            <a:endParaRPr lang="fr-FR" b="1" dirty="0" smtClean="0">
              <a:solidFill>
                <a:srgbClr val="C00000"/>
              </a:solidFill>
              <a:latin typeface="+mj-lt"/>
            </a:endParaRPr>
          </a:p>
        </p:txBody>
      </p:sp>
      <p:sp>
        <p:nvSpPr>
          <p:cNvPr id="26" name="CustomShape 4"/>
          <p:cNvSpPr/>
          <p:nvPr/>
        </p:nvSpPr>
        <p:spPr>
          <a:xfrm>
            <a:off x="6458040" y="6356520"/>
            <a:ext cx="2056680" cy="3643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pPr>
            <a:fld id="{7D01061F-E3C1-4B78-A297-D1E8F51D5FFF}" type="slidenum">
              <a:rPr lang="en-GB" sz="1200" b="0" strike="noStrike" spc="-1">
                <a:solidFill>
                  <a:srgbClr val="8B8B8B"/>
                </a:solidFill>
                <a:latin typeface="Calibri"/>
                <a:ea typeface="DejaVu Sans"/>
              </a:rPr>
              <a:t>56</a:t>
            </a:fld>
            <a:endParaRPr lang="en-GB" sz="1200" b="0" strike="noStrike" spc="-1" dirty="0">
              <a:latin typeface="Arial"/>
            </a:endParaRPr>
          </a:p>
        </p:txBody>
      </p:sp>
      <p:sp>
        <p:nvSpPr>
          <p:cNvPr id="27" name="CustomShape 2"/>
          <p:cNvSpPr/>
          <p:nvPr/>
        </p:nvSpPr>
        <p:spPr>
          <a:xfrm>
            <a:off x="888423" y="6520900"/>
            <a:ext cx="7428822" cy="337100"/>
          </a:xfrm>
          <a:prstGeom prst="rect">
            <a:avLst/>
          </a:prstGeom>
          <a:noFill/>
          <a:ln>
            <a:noFill/>
          </a:ln>
        </p:spPr>
        <p:style>
          <a:lnRef idx="0">
            <a:scrgbClr r="0" g="0" b="0"/>
          </a:lnRef>
          <a:fillRef idx="0">
            <a:scrgbClr r="0" g="0" b="0"/>
          </a:fillRef>
          <a:effectRef idx="0">
            <a:scrgbClr r="0" g="0" b="0"/>
          </a:effectRef>
          <a:fontRef idx="minor"/>
        </p:style>
        <p:txBody>
          <a:bodyPr wrap="square" lIns="90000" tIns="45000" rIns="90000" bIns="45000">
            <a:spAutoFit/>
          </a:bodyPr>
          <a:lstStyle/>
          <a:p>
            <a:pPr algn="ctr"/>
            <a:r>
              <a:rPr lang="en-US" sz="1600" b="1" dirty="0" smtClean="0"/>
              <a:t>G. Hallewell: </a:t>
            </a:r>
            <a:r>
              <a:rPr lang="en-US" sz="1600" b="1" dirty="0" err="1" smtClean="0"/>
              <a:t>GasRad</a:t>
            </a:r>
            <a:r>
              <a:rPr lang="en-US" sz="1600" b="1" dirty="0" smtClean="0"/>
              <a:t> GWP: ECFA</a:t>
            </a:r>
            <a:r>
              <a:rPr lang="en-US" sz="1600" b="1" dirty="0"/>
              <a:t> </a:t>
            </a:r>
            <a:r>
              <a:rPr lang="en-US" sz="1600" b="1" dirty="0" smtClean="0"/>
              <a:t>TF-4 Meeting May16-17</a:t>
            </a:r>
            <a:r>
              <a:rPr lang="en-US" sz="1600" b="1" baseline="30000" dirty="0" smtClean="0"/>
              <a:t>th</a:t>
            </a:r>
            <a:r>
              <a:rPr lang="en-US" sz="1600" b="1" dirty="0" smtClean="0"/>
              <a:t> 2023</a:t>
            </a:r>
            <a:endParaRPr lang="en-US" sz="1600" b="1" dirty="0"/>
          </a:p>
        </p:txBody>
      </p:sp>
    </p:spTree>
    <p:extLst>
      <p:ext uri="{BB962C8B-B14F-4D97-AF65-F5344CB8AC3E}">
        <p14:creationId xmlns:p14="http://schemas.microsoft.com/office/powerpoint/2010/main" val="4260012703"/>
      </p:ext>
    </p:extLst>
  </p:cSld>
  <p:clrMapOvr>
    <a:masterClrMapping/>
  </p:clrMapOvr>
  <mc:AlternateContent xmlns:mc="http://schemas.openxmlformats.org/markup-compatibility/2006" xmlns:p14="http://schemas.microsoft.com/office/powerpoint/2010/main">
    <mc:Choice Requires="p14">
      <p:transition spd="slow" p14:dur="2000"/>
    </mc:Choice>
    <mc:Fallback xmlns="" xmlns:p15="http://schemas.microsoft.com/office/powerpoint/2012/main">
      <p:transition spd="slow"/>
    </mc:Fallback>
  </mc:AlternateContent>
  <p:timing>
    <p:tnLst>
      <p:par>
        <p:cTn id="1" dur="indefinite" restart="never" nodeType="tmRoot">
          <p:childTnLst>
            <p:seq>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665"/>
                                        </p:tgtEl>
                                        <p:attrNameLst>
                                          <p:attrName>style.visibility</p:attrName>
                                        </p:attrNameLst>
                                      </p:cBhvr>
                                      <p:to>
                                        <p:strVal val="visible"/>
                                      </p:to>
                                    </p:set>
                                    <p:anim calcmode="lin" valueType="num">
                                      <p:cBhvr additive="repl">
                                        <p:cTn id="7" dur="3000" fill="hold"/>
                                        <p:tgtEl>
                                          <p:spTgt spid="665"/>
                                        </p:tgtEl>
                                        <p:attrNameLst>
                                          <p:attrName>ppt_x</p:attrName>
                                        </p:attrNameLst>
                                      </p:cBhvr>
                                      <p:tavLst>
                                        <p:tav tm="0">
                                          <p:val>
                                            <p:strVal val="1+#ppt_w/2"/>
                                          </p:val>
                                        </p:tav>
                                        <p:tav tm="100000">
                                          <p:val>
                                            <p:strVal val="#ppt_x"/>
                                          </p:val>
                                        </p:tav>
                                      </p:tavLst>
                                    </p:anim>
                                    <p:anim calcmode="lin" valueType="num">
                                      <p:cBhvr additive="repl">
                                        <p:cTn id="8" dur="3000" fill="hold"/>
                                        <p:tgtEl>
                                          <p:spTgt spid="665"/>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663"/>
                                        </p:tgtEl>
                                        <p:attrNameLst>
                                          <p:attrName>style.visibility</p:attrName>
                                        </p:attrNameLst>
                                      </p:cBhvr>
                                      <p:to>
                                        <p:strVal val="visible"/>
                                      </p:to>
                                    </p:set>
                                    <p:anim calcmode="lin" valueType="num">
                                      <p:cBhvr additive="repl">
                                        <p:cTn id="11" dur="3000" fill="hold"/>
                                        <p:tgtEl>
                                          <p:spTgt spid="663"/>
                                        </p:tgtEl>
                                        <p:attrNameLst>
                                          <p:attrName>ppt_x</p:attrName>
                                        </p:attrNameLst>
                                      </p:cBhvr>
                                      <p:tavLst>
                                        <p:tav tm="0">
                                          <p:val>
                                            <p:strVal val="1+#ppt_w/2"/>
                                          </p:val>
                                        </p:tav>
                                        <p:tav tm="100000">
                                          <p:val>
                                            <p:strVal val="#ppt_x"/>
                                          </p:val>
                                        </p:tav>
                                      </p:tavLst>
                                    </p:anim>
                                    <p:anim calcmode="lin" valueType="num">
                                      <p:cBhvr additive="repl">
                                        <p:cTn id="12" dur="3000" fill="hold"/>
                                        <p:tgtEl>
                                          <p:spTgt spid="663"/>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0"/>
                                  </p:stCondLst>
                                  <p:childTnLst>
                                    <p:set>
                                      <p:cBhvr>
                                        <p:cTn id="14" dur="1" fill="hold">
                                          <p:stCondLst>
                                            <p:cond delay="0"/>
                                          </p:stCondLst>
                                        </p:cTn>
                                        <p:tgtEl>
                                          <p:spTgt spid="662"/>
                                        </p:tgtEl>
                                        <p:attrNameLst>
                                          <p:attrName>style.visibility</p:attrName>
                                        </p:attrNameLst>
                                      </p:cBhvr>
                                      <p:to>
                                        <p:strVal val="visible"/>
                                      </p:to>
                                    </p:set>
                                    <p:anim calcmode="lin" valueType="num">
                                      <p:cBhvr additive="repl">
                                        <p:cTn id="15" dur="3000" fill="hold"/>
                                        <p:tgtEl>
                                          <p:spTgt spid="662"/>
                                        </p:tgtEl>
                                        <p:attrNameLst>
                                          <p:attrName>ppt_x</p:attrName>
                                        </p:attrNameLst>
                                      </p:cBhvr>
                                      <p:tavLst>
                                        <p:tav tm="0">
                                          <p:val>
                                            <p:strVal val="1+#ppt_w/2"/>
                                          </p:val>
                                        </p:tav>
                                        <p:tav tm="100000">
                                          <p:val>
                                            <p:strVal val="#ppt_x"/>
                                          </p:val>
                                        </p:tav>
                                      </p:tavLst>
                                    </p:anim>
                                    <p:anim calcmode="lin" valueType="num">
                                      <p:cBhvr additive="repl">
                                        <p:cTn id="16" dur="3000" fill="hold"/>
                                        <p:tgtEl>
                                          <p:spTgt spid="662"/>
                                        </p:tgtEl>
                                        <p:attrNameLst>
                                          <p:attrName>ppt_y</p:attrName>
                                        </p:attrNameLst>
                                      </p:cBhvr>
                                      <p:tavLst>
                                        <p:tav tm="0">
                                          <p:val>
                                            <p:strVal val="#ppt_y"/>
                                          </p:val>
                                        </p:tav>
                                        <p:tav tm="100000">
                                          <p:val>
                                            <p:strVal val="#ppt_y"/>
                                          </p:val>
                                        </p:tav>
                                      </p:tavLst>
                                    </p:anim>
                                  </p:childTnLst>
                                </p:cTn>
                              </p:par>
                              <p:par>
                                <p:cTn id="17" presetID="2" presetClass="entr" presetSubtype="2" fill="hold" nodeType="withEffect">
                                  <p:stCondLst>
                                    <p:cond delay="0"/>
                                  </p:stCondLst>
                                  <p:childTnLst>
                                    <p:set>
                                      <p:cBhvr>
                                        <p:cTn id="18" dur="1" fill="hold">
                                          <p:stCondLst>
                                            <p:cond delay="0"/>
                                          </p:stCondLst>
                                        </p:cTn>
                                        <p:tgtEl>
                                          <p:spTgt spid="664"/>
                                        </p:tgtEl>
                                        <p:attrNameLst>
                                          <p:attrName>style.visibility</p:attrName>
                                        </p:attrNameLst>
                                      </p:cBhvr>
                                      <p:to>
                                        <p:strVal val="visible"/>
                                      </p:to>
                                    </p:set>
                                    <p:anim calcmode="lin" valueType="num">
                                      <p:cBhvr additive="repl">
                                        <p:cTn id="19" dur="3000" fill="hold"/>
                                        <p:tgtEl>
                                          <p:spTgt spid="664"/>
                                        </p:tgtEl>
                                        <p:attrNameLst>
                                          <p:attrName>ppt_x</p:attrName>
                                        </p:attrNameLst>
                                      </p:cBhvr>
                                      <p:tavLst>
                                        <p:tav tm="0">
                                          <p:val>
                                            <p:strVal val="1+#ppt_w/2"/>
                                          </p:val>
                                        </p:tav>
                                        <p:tav tm="100000">
                                          <p:val>
                                            <p:strVal val="#ppt_x"/>
                                          </p:val>
                                        </p:tav>
                                      </p:tavLst>
                                    </p:anim>
                                    <p:anim calcmode="lin" valueType="num">
                                      <p:cBhvr additive="repl">
                                        <p:cTn id="20" dur="3000" fill="hold"/>
                                        <p:tgtEl>
                                          <p:spTgt spid="664"/>
                                        </p:tgtEl>
                                        <p:attrNameLst>
                                          <p:attrName>ppt_y</p:attrName>
                                        </p:attrNameLst>
                                      </p:cBhvr>
                                      <p:tavLst>
                                        <p:tav tm="0">
                                          <p:val>
                                            <p:strVal val="#ppt_y"/>
                                          </p:val>
                                        </p:tav>
                                        <p:tav tm="100000">
                                          <p:val>
                                            <p:strVal val="#ppt_y"/>
                                          </p:val>
                                        </p:tav>
                                      </p:tavLst>
                                    </p:anim>
                                  </p:childTnLst>
                                </p:cTn>
                              </p:par>
                            </p:childTnLst>
                          </p:cTn>
                        </p:par>
                        <p:par>
                          <p:cTn id="21" fill="hold">
                            <p:stCondLst>
                              <p:cond delay="3000"/>
                            </p:stCondLst>
                            <p:childTnLst>
                              <p:par>
                                <p:cTn id="22" presetID="1" presetClass="entr" fill="hold" nodeType="afterEffect">
                                  <p:stCondLst>
                                    <p:cond delay="0"/>
                                  </p:stCondLst>
                                  <p:childTnLst>
                                    <p:set>
                                      <p:cBhvr>
                                        <p:cTn id="23" dur="1" fill="hold">
                                          <p:stCondLst>
                                            <p:cond delay="0"/>
                                          </p:stCondLst>
                                        </p:cTn>
                                        <p:tgtEl>
                                          <p:spTgt spid="666"/>
                                        </p:tgtEl>
                                        <p:attrNameLst>
                                          <p:attrName>style.visibility</p:attrName>
                                        </p:attrNameLst>
                                      </p:cBhvr>
                                      <p:to>
                                        <p:strVal val="visible"/>
                                      </p:to>
                                    </p:set>
                                  </p:childTnLst>
                                </p:cTn>
                              </p:par>
                              <p:par>
                                <p:cTn id="24" presetID="1" presetClass="entr" fill="hold" nodeType="withEffect">
                                  <p:stCondLst>
                                    <p:cond delay="0"/>
                                  </p:stCondLst>
                                  <p:childTnLst>
                                    <p:set>
                                      <p:cBhvr>
                                        <p:cTn id="25" dur="1" fill="hold">
                                          <p:stCondLst>
                                            <p:cond delay="0"/>
                                          </p:stCondLst>
                                        </p:cTn>
                                        <p:tgtEl>
                                          <p:spTgt spid="667">
                                            <p:txEl>
                                              <p:pRg st="0" end="0"/>
                                            </p:txEl>
                                          </p:spTgt>
                                        </p:tgtEl>
                                        <p:attrNameLst>
                                          <p:attrName>style.visibility</p:attrName>
                                        </p:attrNameLst>
                                      </p:cBhvr>
                                      <p:to>
                                        <p:strVal val="visible"/>
                                      </p:to>
                                    </p:set>
                                  </p:childTnLst>
                                </p:cTn>
                              </p:par>
                            </p:childTnLst>
                          </p:cTn>
                        </p:par>
                      </p:childTnLst>
                    </p:cTn>
                  </p:par>
                  <p:par>
                    <p:cTn id="26" fill="hold">
                      <p:stCondLst>
                        <p:cond delay="indefinite"/>
                      </p:stCondLst>
                      <p:childTnLst>
                        <p:par>
                          <p:cTn id="27" fill="hold">
                            <p:stCondLst>
                              <p:cond delay="0"/>
                            </p:stCondLst>
                            <p:childTnLst>
                              <p:par>
                                <p:cTn id="28" presetID="1" presetClass="entr" presetSubtype="0" fill="hold" grpId="0" nodeType="clickEffect">
                                  <p:stCondLst>
                                    <p:cond delay="0"/>
                                  </p:stCondLst>
                                  <p:childTnLst>
                                    <p:set>
                                      <p:cBhvr>
                                        <p:cTn id="29" dur="1" fill="hold">
                                          <p:stCondLst>
                                            <p:cond delay="0"/>
                                          </p:stCondLst>
                                        </p:cTn>
                                        <p:tgtEl>
                                          <p:spTgt spid="31"/>
                                        </p:tgtEl>
                                        <p:attrNameLst>
                                          <p:attrName>style.visibility</p:attrName>
                                        </p:attrNameLst>
                                      </p:cBhvr>
                                      <p:to>
                                        <p:strVal val="visible"/>
                                      </p:to>
                                    </p:set>
                                  </p:childTnLst>
                                </p:cTn>
                              </p:par>
                            </p:childTnLst>
                          </p:cTn>
                        </p:par>
                      </p:childTnLst>
                    </p:cTn>
                  </p:par>
                  <p:par>
                    <p:cTn id="30" fill="hold">
                      <p:stCondLst>
                        <p:cond delay="indefinite"/>
                      </p:stCondLst>
                      <p:childTnLst>
                        <p:par>
                          <p:cTn id="31" fill="hold">
                            <p:stCondLst>
                              <p:cond delay="0"/>
                            </p:stCondLst>
                            <p:childTnLst>
                              <p:par>
                                <p:cTn id="32" presetID="1" presetClass="entr" presetSubtype="0" fill="hold" grpId="0" nodeType="clickEffect">
                                  <p:stCondLst>
                                    <p:cond delay="0"/>
                                  </p:stCondLst>
                                  <p:childTnLst>
                                    <p:set>
                                      <p:cBhvr>
                                        <p:cTn id="33" dur="1" fill="hold">
                                          <p:stCondLst>
                                            <p:cond delay="0"/>
                                          </p:stCondLst>
                                        </p:cTn>
                                        <p:tgtEl>
                                          <p:spTgt spid="2"/>
                                        </p:tgtEl>
                                        <p:attrNameLst>
                                          <p:attrName>style.visibility</p:attrName>
                                        </p:attrNameLst>
                                      </p:cBhvr>
                                      <p:to>
                                        <p:strVal val="visible"/>
                                      </p:to>
                                    </p:set>
                                  </p:childTnLst>
                                </p:cTn>
                              </p:par>
                            </p:childTnLst>
                          </p:cTn>
                        </p:par>
                      </p:childTnLst>
                    </p:cTn>
                  </p:par>
                  <p:par>
                    <p:cTn id="34" fill="hold">
                      <p:stCondLst>
                        <p:cond delay="indefinite"/>
                      </p:stCondLst>
                      <p:childTnLst>
                        <p:par>
                          <p:cTn id="35" fill="hold">
                            <p:stCondLst>
                              <p:cond delay="0"/>
                            </p:stCondLst>
                            <p:childTnLst>
                              <p:par>
                                <p:cTn id="36" presetID="2" presetClass="entr" presetSubtype="1" fill="hold" nodeType="clickEffect">
                                  <p:stCondLst>
                                    <p:cond delay="0"/>
                                  </p:stCondLst>
                                  <p:childTnLst>
                                    <p:set>
                                      <p:cBhvr>
                                        <p:cTn id="37" dur="1" fill="hold">
                                          <p:stCondLst>
                                            <p:cond delay="0"/>
                                          </p:stCondLst>
                                        </p:cTn>
                                        <p:tgtEl>
                                          <p:spTgt spid="8"/>
                                        </p:tgtEl>
                                        <p:attrNameLst>
                                          <p:attrName>style.visibility</p:attrName>
                                        </p:attrNameLst>
                                      </p:cBhvr>
                                      <p:to>
                                        <p:strVal val="visible"/>
                                      </p:to>
                                    </p:set>
                                    <p:anim calcmode="lin" valueType="num">
                                      <p:cBhvr additive="base">
                                        <p:cTn id="38" dur="500" fill="hold"/>
                                        <p:tgtEl>
                                          <p:spTgt spid="8"/>
                                        </p:tgtEl>
                                        <p:attrNameLst>
                                          <p:attrName>ppt_x</p:attrName>
                                        </p:attrNameLst>
                                      </p:cBhvr>
                                      <p:tavLst>
                                        <p:tav tm="0">
                                          <p:val>
                                            <p:strVal val="#ppt_x"/>
                                          </p:val>
                                        </p:tav>
                                        <p:tav tm="100000">
                                          <p:val>
                                            <p:strVal val="#ppt_x"/>
                                          </p:val>
                                        </p:tav>
                                      </p:tavLst>
                                    </p:anim>
                                    <p:anim calcmode="lin" valueType="num">
                                      <p:cBhvr additive="base">
                                        <p:cTn id="39" dur="500" fill="hold"/>
                                        <p:tgtEl>
                                          <p:spTgt spid="8"/>
                                        </p:tgtEl>
                                        <p:attrNameLst>
                                          <p:attrName>ppt_y</p:attrName>
                                        </p:attrNameLst>
                                      </p:cBhvr>
                                      <p:tavLst>
                                        <p:tav tm="0">
                                          <p:val>
                                            <p:strVal val="0-#ppt_h/2"/>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2" presetClass="entr" presetSubtype="4" fill="hold" grpId="0" nodeType="clickEffect">
                                  <p:stCondLst>
                                    <p:cond delay="0"/>
                                  </p:stCondLst>
                                  <p:childTnLst>
                                    <p:set>
                                      <p:cBhvr>
                                        <p:cTn id="43" dur="1" fill="hold">
                                          <p:stCondLst>
                                            <p:cond delay="0"/>
                                          </p:stCondLst>
                                        </p:cTn>
                                        <p:tgtEl>
                                          <p:spTgt spid="20"/>
                                        </p:tgtEl>
                                        <p:attrNameLst>
                                          <p:attrName>style.visibility</p:attrName>
                                        </p:attrNameLst>
                                      </p:cBhvr>
                                      <p:to>
                                        <p:strVal val="visible"/>
                                      </p:to>
                                    </p:set>
                                    <p:anim calcmode="lin" valueType="num">
                                      <p:cBhvr additive="base">
                                        <p:cTn id="44" dur="500" fill="hold"/>
                                        <p:tgtEl>
                                          <p:spTgt spid="20"/>
                                        </p:tgtEl>
                                        <p:attrNameLst>
                                          <p:attrName>ppt_x</p:attrName>
                                        </p:attrNameLst>
                                      </p:cBhvr>
                                      <p:tavLst>
                                        <p:tav tm="0">
                                          <p:val>
                                            <p:strVal val="#ppt_x"/>
                                          </p:val>
                                        </p:tav>
                                        <p:tav tm="100000">
                                          <p:val>
                                            <p:strVal val="#ppt_x"/>
                                          </p:val>
                                        </p:tav>
                                      </p:tavLst>
                                    </p:anim>
                                    <p:anim calcmode="lin" valueType="num">
                                      <p:cBhvr additive="base">
                                        <p:cTn id="45"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53" presetClass="entr" presetSubtype="16" fill="hold" grpId="0" nodeType="clickEffect">
                                  <p:stCondLst>
                                    <p:cond delay="0"/>
                                  </p:stCondLst>
                                  <p:childTnLst>
                                    <p:set>
                                      <p:cBhvr>
                                        <p:cTn id="49" dur="1" fill="hold">
                                          <p:stCondLst>
                                            <p:cond delay="0"/>
                                          </p:stCondLst>
                                        </p:cTn>
                                        <p:tgtEl>
                                          <p:spTgt spid="6"/>
                                        </p:tgtEl>
                                        <p:attrNameLst>
                                          <p:attrName>style.visibility</p:attrName>
                                        </p:attrNameLst>
                                      </p:cBhvr>
                                      <p:to>
                                        <p:strVal val="visible"/>
                                      </p:to>
                                    </p:set>
                                    <p:anim calcmode="lin" valueType="num">
                                      <p:cBhvr>
                                        <p:cTn id="50" dur="500" fill="hold"/>
                                        <p:tgtEl>
                                          <p:spTgt spid="6"/>
                                        </p:tgtEl>
                                        <p:attrNameLst>
                                          <p:attrName>ppt_w</p:attrName>
                                        </p:attrNameLst>
                                      </p:cBhvr>
                                      <p:tavLst>
                                        <p:tav tm="0">
                                          <p:val>
                                            <p:fltVal val="0"/>
                                          </p:val>
                                        </p:tav>
                                        <p:tav tm="100000">
                                          <p:val>
                                            <p:strVal val="#ppt_w"/>
                                          </p:val>
                                        </p:tav>
                                      </p:tavLst>
                                    </p:anim>
                                    <p:anim calcmode="lin" valueType="num">
                                      <p:cBhvr>
                                        <p:cTn id="51" dur="500" fill="hold"/>
                                        <p:tgtEl>
                                          <p:spTgt spid="6"/>
                                        </p:tgtEl>
                                        <p:attrNameLst>
                                          <p:attrName>ppt_h</p:attrName>
                                        </p:attrNameLst>
                                      </p:cBhvr>
                                      <p:tavLst>
                                        <p:tav tm="0">
                                          <p:val>
                                            <p:fltVal val="0"/>
                                          </p:val>
                                        </p:tav>
                                        <p:tav tm="100000">
                                          <p:val>
                                            <p:strVal val="#ppt_h"/>
                                          </p:val>
                                        </p:tav>
                                      </p:tavLst>
                                    </p:anim>
                                    <p:animEffect transition="in" filter="fade">
                                      <p:cBhvr>
                                        <p:cTn id="5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31" grpId="0" animBg="1"/>
      <p:bldP spid="2" grpId="0"/>
      <p:bldP spid="6" grpId="0" animBg="1"/>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00" name="Picture 2"/>
          <p:cNvPicPr/>
          <p:nvPr/>
        </p:nvPicPr>
        <p:blipFill>
          <a:blip r:embed="rId2"/>
          <a:stretch/>
        </p:blipFill>
        <p:spPr>
          <a:xfrm>
            <a:off x="1295280" y="152280"/>
            <a:ext cx="6571800" cy="6503760"/>
          </a:xfrm>
          <a:prstGeom prst="rect">
            <a:avLst/>
          </a:prstGeom>
          <a:ln>
            <a:noFill/>
          </a:ln>
        </p:spPr>
      </p:pic>
      <p:sp>
        <p:nvSpPr>
          <p:cNvPr id="601" name="CustomShape 1"/>
          <p:cNvSpPr/>
          <p:nvPr/>
        </p:nvSpPr>
        <p:spPr>
          <a:xfrm>
            <a:off x="610200" y="110520"/>
            <a:ext cx="8304120" cy="456120"/>
          </a:xfrm>
          <a:prstGeom prst="rect">
            <a:avLst/>
          </a:prstGeom>
          <a:noFill/>
          <a:ln w="25560">
            <a:solidFill>
              <a:srgbClr val="339966"/>
            </a:solidFill>
            <a:miter/>
          </a:ln>
        </p:spPr>
        <p:style>
          <a:lnRef idx="0">
            <a:scrgbClr r="0" g="0" b="0"/>
          </a:lnRef>
          <a:fillRef idx="0">
            <a:scrgbClr r="0" g="0" b="0"/>
          </a:fillRef>
          <a:effectRef idx="0">
            <a:scrgbClr r="0" g="0" b="0"/>
          </a:effectRef>
          <a:fontRef idx="minor"/>
        </p:style>
        <p:txBody>
          <a:bodyPr wrap="none" lIns="90000" tIns="45000" rIns="90000" bIns="45000">
            <a:spAutoFit/>
          </a:bodyPr>
          <a:lstStyle/>
          <a:p>
            <a:pPr>
              <a:lnSpc>
                <a:spcPct val="100000"/>
              </a:lnSpc>
            </a:pPr>
            <a:r>
              <a:rPr lang="en-GB" sz="2400" b="1" strike="noStrike" spc="-1">
                <a:solidFill>
                  <a:srgbClr val="000000"/>
                </a:solidFill>
                <a:latin typeface="Times New Roman"/>
                <a:ea typeface="DejaVu Sans"/>
              </a:rPr>
              <a:t>The SLD CRID experience: barrel CRID gas radiators (1990s)</a:t>
            </a:r>
            <a:endParaRPr lang="en-GB" sz="2400" b="0" strike="noStrike" spc="-1">
              <a:latin typeface="Arial"/>
            </a:endParaRPr>
          </a:p>
        </p:txBody>
      </p:sp>
      <p:sp>
        <p:nvSpPr>
          <p:cNvPr id="602" name="Line 2"/>
          <p:cNvSpPr/>
          <p:nvPr/>
        </p:nvSpPr>
        <p:spPr>
          <a:xfrm>
            <a:off x="2133360" y="3124080"/>
            <a:ext cx="3733920" cy="0"/>
          </a:xfrm>
          <a:prstGeom prst="line">
            <a:avLst/>
          </a:prstGeom>
          <a:ln w="63360">
            <a:solidFill>
              <a:schemeClr val="accent2"/>
            </a:solidFill>
            <a:round/>
          </a:ln>
        </p:spPr>
        <p:style>
          <a:lnRef idx="0">
            <a:scrgbClr r="0" g="0" b="0"/>
          </a:lnRef>
          <a:fillRef idx="0">
            <a:scrgbClr r="0" g="0" b="0"/>
          </a:fillRef>
          <a:effectRef idx="0">
            <a:scrgbClr r="0" g="0" b="0"/>
          </a:effectRef>
          <a:fontRef idx="minor"/>
        </p:style>
      </p:sp>
      <p:sp>
        <p:nvSpPr>
          <p:cNvPr id="603" name="Line 3"/>
          <p:cNvSpPr/>
          <p:nvPr/>
        </p:nvSpPr>
        <p:spPr>
          <a:xfrm>
            <a:off x="5181480" y="5562360"/>
            <a:ext cx="762120" cy="152640"/>
          </a:xfrm>
          <a:prstGeom prst="line">
            <a:avLst/>
          </a:prstGeom>
          <a:ln w="63360">
            <a:solidFill>
              <a:schemeClr val="accent2"/>
            </a:solidFill>
            <a:round/>
          </a:ln>
        </p:spPr>
        <p:style>
          <a:lnRef idx="0">
            <a:scrgbClr r="0" g="0" b="0"/>
          </a:lnRef>
          <a:fillRef idx="0">
            <a:scrgbClr r="0" g="0" b="0"/>
          </a:fillRef>
          <a:effectRef idx="0">
            <a:scrgbClr r="0" g="0" b="0"/>
          </a:effectRef>
          <a:fontRef idx="minor"/>
        </p:style>
      </p:sp>
      <p:sp>
        <p:nvSpPr>
          <p:cNvPr id="604" name="Line 4"/>
          <p:cNvSpPr/>
          <p:nvPr/>
        </p:nvSpPr>
        <p:spPr>
          <a:xfrm flipV="1">
            <a:off x="4419360" y="5562360"/>
            <a:ext cx="685800" cy="152640"/>
          </a:xfrm>
          <a:prstGeom prst="line">
            <a:avLst/>
          </a:prstGeom>
          <a:ln w="63360">
            <a:solidFill>
              <a:schemeClr val="accent2"/>
            </a:solidFill>
            <a:round/>
          </a:ln>
        </p:spPr>
        <p:style>
          <a:lnRef idx="0">
            <a:scrgbClr r="0" g="0" b="0"/>
          </a:lnRef>
          <a:fillRef idx="0">
            <a:scrgbClr r="0" g="0" b="0"/>
          </a:fillRef>
          <a:effectRef idx="0">
            <a:scrgbClr r="0" g="0" b="0"/>
          </a:effectRef>
          <a:fontRef idx="minor"/>
        </p:style>
      </p:sp>
      <p:sp>
        <p:nvSpPr>
          <p:cNvPr id="605" name="CustomShape 5"/>
          <p:cNvSpPr/>
          <p:nvPr/>
        </p:nvSpPr>
        <p:spPr>
          <a:xfrm>
            <a:off x="6849226" y="1827063"/>
            <a:ext cx="2065095" cy="644877"/>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spAutoFit/>
          </a:bodyPr>
          <a:lstStyle/>
          <a:p>
            <a:pPr algn="ctr">
              <a:lnSpc>
                <a:spcPct val="100000"/>
              </a:lnSpc>
            </a:pPr>
            <a:r>
              <a:rPr lang="en-GB" sz="1800" b="1" strike="noStrike" spc="-1" dirty="0" smtClean="0">
                <a:solidFill>
                  <a:srgbClr val="CC0000"/>
                </a:solidFill>
                <a:latin typeface="Times New Roman"/>
                <a:ea typeface="DejaVu Sans"/>
              </a:rPr>
              <a:t>87% C</a:t>
            </a:r>
            <a:r>
              <a:rPr lang="en-GB" sz="1800" b="1" strike="noStrike" spc="-1" baseline="-20000" dirty="0" smtClean="0">
                <a:solidFill>
                  <a:srgbClr val="CC0000"/>
                </a:solidFill>
                <a:latin typeface="Times New Roman"/>
                <a:ea typeface="DejaVu Sans"/>
              </a:rPr>
              <a:t>5</a:t>
            </a:r>
            <a:r>
              <a:rPr lang="en-GB" sz="1800" b="1" strike="noStrike" spc="-1" dirty="0" smtClean="0">
                <a:solidFill>
                  <a:srgbClr val="CC0000"/>
                </a:solidFill>
                <a:latin typeface="Times New Roman"/>
                <a:ea typeface="DejaVu Sans"/>
              </a:rPr>
              <a:t>F</a:t>
            </a:r>
            <a:r>
              <a:rPr lang="en-GB" sz="1800" b="1" strike="noStrike" spc="-1" baseline="-20000" dirty="0" smtClean="0">
                <a:solidFill>
                  <a:srgbClr val="CC0000"/>
                </a:solidFill>
                <a:latin typeface="Times New Roman"/>
                <a:ea typeface="DejaVu Sans"/>
              </a:rPr>
              <a:t>12</a:t>
            </a:r>
            <a:r>
              <a:rPr lang="en-GB" sz="1800" b="1" strike="noStrike" spc="-1" dirty="0" smtClean="0">
                <a:solidFill>
                  <a:srgbClr val="CC0000"/>
                </a:solidFill>
                <a:latin typeface="Times New Roman"/>
                <a:ea typeface="DejaVu Sans"/>
              </a:rPr>
              <a:t>/13%N</a:t>
            </a:r>
            <a:r>
              <a:rPr lang="en-GB" sz="1800" b="1" strike="noStrike" spc="-1" baseline="-20000" dirty="0" smtClean="0">
                <a:solidFill>
                  <a:srgbClr val="CC0000"/>
                </a:solidFill>
                <a:latin typeface="Times New Roman"/>
                <a:ea typeface="DejaVu Sans"/>
              </a:rPr>
              <a:t>2</a:t>
            </a:r>
            <a:r>
              <a:rPr lang="en-GB" sz="1800" b="1" strike="noStrike" spc="-1" dirty="0" smtClean="0">
                <a:solidFill>
                  <a:srgbClr val="CC0000"/>
                </a:solidFill>
                <a:latin typeface="Times New Roman"/>
                <a:ea typeface="DejaVu Sans"/>
              </a:rPr>
              <a:t> </a:t>
            </a:r>
          </a:p>
          <a:p>
            <a:pPr algn="ctr">
              <a:lnSpc>
                <a:spcPct val="100000"/>
              </a:lnSpc>
            </a:pPr>
            <a:r>
              <a:rPr lang="en-GB" sz="1800" b="1" strike="noStrike" spc="-1" dirty="0" smtClean="0">
                <a:solidFill>
                  <a:srgbClr val="CC0000"/>
                </a:solidFill>
                <a:latin typeface="Times New Roman"/>
                <a:ea typeface="DejaVu Sans"/>
              </a:rPr>
              <a:t>gas radiator </a:t>
            </a:r>
            <a:endParaRPr lang="en-GB" sz="1800" b="0" strike="noStrike" spc="-1" dirty="0">
              <a:latin typeface="Arial"/>
            </a:endParaRPr>
          </a:p>
        </p:txBody>
      </p:sp>
      <p:grpSp>
        <p:nvGrpSpPr>
          <p:cNvPr id="606" name="Group 6"/>
          <p:cNvGrpSpPr/>
          <p:nvPr/>
        </p:nvGrpSpPr>
        <p:grpSpPr>
          <a:xfrm>
            <a:off x="5105520" y="3656160"/>
            <a:ext cx="3700800" cy="456120"/>
            <a:chOff x="5105520" y="3656160"/>
            <a:chExt cx="3700800" cy="456120"/>
          </a:xfrm>
        </p:grpSpPr>
        <p:sp>
          <p:nvSpPr>
            <p:cNvPr id="607" name="CustomShape 7"/>
            <p:cNvSpPr/>
            <p:nvPr/>
          </p:nvSpPr>
          <p:spPr>
            <a:xfrm>
              <a:off x="6031440" y="3656160"/>
              <a:ext cx="2774880" cy="45612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spAutoFit/>
            </a:bodyPr>
            <a:lstStyle/>
            <a:p>
              <a:pPr>
                <a:lnSpc>
                  <a:spcPct val="100000"/>
                </a:lnSpc>
              </a:pPr>
              <a:r>
                <a:rPr lang="en-GB" sz="2400" b="0" strike="noStrike" spc="-1" dirty="0">
                  <a:solidFill>
                    <a:srgbClr val="009900"/>
                  </a:solidFill>
                  <a:latin typeface="Times New Roman"/>
                  <a:ea typeface="DejaVu Sans"/>
                </a:rPr>
                <a:t>       Sonar transducer</a:t>
              </a:r>
              <a:endParaRPr lang="en-GB" sz="2400" b="0" strike="noStrike" spc="-1" dirty="0">
                <a:latin typeface="Arial"/>
              </a:endParaRPr>
            </a:p>
          </p:txBody>
        </p:sp>
        <p:pic>
          <p:nvPicPr>
            <p:cNvPr id="608" name="Picture 21"/>
            <p:cNvPicPr/>
            <p:nvPr/>
          </p:nvPicPr>
          <p:blipFill>
            <a:blip r:embed="rId3"/>
            <a:srcRect l="18943" t="18943" r="19677" b="19677"/>
            <a:stretch/>
          </p:blipFill>
          <p:spPr>
            <a:xfrm>
              <a:off x="5105520" y="3884760"/>
              <a:ext cx="151920" cy="152280"/>
            </a:xfrm>
            <a:prstGeom prst="rect">
              <a:avLst/>
            </a:prstGeom>
            <a:ln>
              <a:noFill/>
            </a:ln>
          </p:spPr>
        </p:pic>
      </p:grpSp>
      <p:pic>
        <p:nvPicPr>
          <p:cNvPr id="609" name="Picture 21"/>
          <p:cNvPicPr/>
          <p:nvPr/>
        </p:nvPicPr>
        <p:blipFill>
          <a:blip r:embed="rId4"/>
          <a:srcRect l="18943" t="19677" r="19677" b="18943"/>
          <a:stretch/>
        </p:blipFill>
        <p:spPr>
          <a:xfrm>
            <a:off x="6705720" y="914400"/>
            <a:ext cx="151920" cy="151920"/>
          </a:xfrm>
          <a:prstGeom prst="rect">
            <a:avLst/>
          </a:prstGeom>
          <a:ln>
            <a:noFill/>
          </a:ln>
        </p:spPr>
      </p:pic>
      <p:pic>
        <p:nvPicPr>
          <p:cNvPr id="610" name="Picture 21"/>
          <p:cNvPicPr/>
          <p:nvPr/>
        </p:nvPicPr>
        <p:blipFill>
          <a:blip r:embed="rId4"/>
          <a:srcRect l="18943" t="19677" r="19677" b="18943"/>
          <a:stretch/>
        </p:blipFill>
        <p:spPr>
          <a:xfrm>
            <a:off x="2057400" y="939960"/>
            <a:ext cx="151920" cy="151920"/>
          </a:xfrm>
          <a:prstGeom prst="rect">
            <a:avLst/>
          </a:prstGeom>
          <a:ln>
            <a:noFill/>
          </a:ln>
        </p:spPr>
      </p:pic>
      <p:sp>
        <p:nvSpPr>
          <p:cNvPr id="611" name="CustomShape 8"/>
          <p:cNvSpPr/>
          <p:nvPr/>
        </p:nvSpPr>
        <p:spPr>
          <a:xfrm>
            <a:off x="2590920" y="990720"/>
            <a:ext cx="552240" cy="360"/>
          </a:xfrm>
          <a:custGeom>
            <a:avLst/>
            <a:gdLst/>
            <a:ahLst/>
            <a:cxnLst/>
            <a:rect l="l" t="t" r="r" b="b"/>
            <a:pathLst>
              <a:path w="21600" h="21600">
                <a:moveTo>
                  <a:pt x="0" y="0"/>
                </a:moveTo>
                <a:lnTo>
                  <a:pt x="21600" y="21600"/>
                </a:lnTo>
              </a:path>
            </a:pathLst>
          </a:custGeom>
          <a:noFill/>
          <a:ln w="73080">
            <a:solidFill>
              <a:srgbClr val="00B050"/>
            </a:solidFill>
            <a:round/>
            <a:tailEnd type="triangle" w="med" len="med"/>
          </a:ln>
        </p:spPr>
        <p:style>
          <a:lnRef idx="1">
            <a:schemeClr val="accent1"/>
          </a:lnRef>
          <a:fillRef idx="0">
            <a:schemeClr val="accent1"/>
          </a:fillRef>
          <a:effectRef idx="0">
            <a:schemeClr val="accent1"/>
          </a:effectRef>
          <a:fontRef idx="minor"/>
        </p:style>
      </p:sp>
      <p:sp>
        <p:nvSpPr>
          <p:cNvPr id="612" name="CustomShape 9"/>
          <p:cNvSpPr/>
          <p:nvPr/>
        </p:nvSpPr>
        <p:spPr>
          <a:xfrm>
            <a:off x="4137120" y="979560"/>
            <a:ext cx="552240" cy="360"/>
          </a:xfrm>
          <a:custGeom>
            <a:avLst/>
            <a:gdLst/>
            <a:ahLst/>
            <a:cxnLst/>
            <a:rect l="l" t="t" r="r" b="b"/>
            <a:pathLst>
              <a:path w="21600" h="21600">
                <a:moveTo>
                  <a:pt x="0" y="0"/>
                </a:moveTo>
                <a:lnTo>
                  <a:pt x="21600" y="21600"/>
                </a:lnTo>
              </a:path>
            </a:pathLst>
          </a:custGeom>
          <a:noFill/>
          <a:ln w="73080">
            <a:solidFill>
              <a:srgbClr val="00B050"/>
            </a:solidFill>
            <a:round/>
            <a:tailEnd type="triangle" w="med" len="med"/>
          </a:ln>
        </p:spPr>
        <p:style>
          <a:lnRef idx="1">
            <a:schemeClr val="accent1"/>
          </a:lnRef>
          <a:fillRef idx="0">
            <a:schemeClr val="accent1"/>
          </a:fillRef>
          <a:effectRef idx="0">
            <a:schemeClr val="accent1"/>
          </a:effectRef>
          <a:fontRef idx="minor"/>
        </p:style>
      </p:sp>
      <p:sp>
        <p:nvSpPr>
          <p:cNvPr id="613" name="CustomShape 10"/>
          <p:cNvSpPr/>
          <p:nvPr/>
        </p:nvSpPr>
        <p:spPr>
          <a:xfrm>
            <a:off x="5562720" y="979560"/>
            <a:ext cx="552240" cy="360"/>
          </a:xfrm>
          <a:custGeom>
            <a:avLst/>
            <a:gdLst/>
            <a:ahLst/>
            <a:cxnLst/>
            <a:rect l="l" t="t" r="r" b="b"/>
            <a:pathLst>
              <a:path w="21600" h="21600">
                <a:moveTo>
                  <a:pt x="0" y="0"/>
                </a:moveTo>
                <a:lnTo>
                  <a:pt x="21600" y="21600"/>
                </a:lnTo>
              </a:path>
            </a:pathLst>
          </a:custGeom>
          <a:noFill/>
          <a:ln w="73080">
            <a:solidFill>
              <a:srgbClr val="00B050"/>
            </a:solidFill>
            <a:round/>
            <a:tailEnd type="triangle" w="med" len="med"/>
          </a:ln>
        </p:spPr>
        <p:style>
          <a:lnRef idx="1">
            <a:schemeClr val="accent1"/>
          </a:lnRef>
          <a:fillRef idx="0">
            <a:schemeClr val="accent1"/>
          </a:fillRef>
          <a:effectRef idx="0">
            <a:schemeClr val="accent1"/>
          </a:effectRef>
          <a:fontRef idx="minor"/>
        </p:style>
      </p:sp>
      <p:pic>
        <p:nvPicPr>
          <p:cNvPr id="18" name="Espace réservé pour une image  4" descr="A sonar-based technique for the ratiometric determination of binary gas mixtures - ScienceDirect"/>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a:xfrm>
            <a:off x="3267252" y="711449"/>
            <a:ext cx="5695416" cy="5703659"/>
          </a:xfrm>
          <a:prstGeom prst="rect">
            <a:avLst/>
          </a:prstGeom>
        </p:spPr>
      </p:pic>
      <p:grpSp>
        <p:nvGrpSpPr>
          <p:cNvPr id="2" name="Groupe 1"/>
          <p:cNvGrpSpPr/>
          <p:nvPr/>
        </p:nvGrpSpPr>
        <p:grpSpPr>
          <a:xfrm>
            <a:off x="491745" y="4347719"/>
            <a:ext cx="2571170" cy="2196881"/>
            <a:chOff x="491745" y="4347719"/>
            <a:chExt cx="2571170" cy="2196881"/>
          </a:xfrm>
        </p:grpSpPr>
        <p:grpSp>
          <p:nvGrpSpPr>
            <p:cNvPr id="21" name="Groupe 20"/>
            <p:cNvGrpSpPr/>
            <p:nvPr/>
          </p:nvGrpSpPr>
          <p:grpSpPr>
            <a:xfrm>
              <a:off x="938156" y="4347719"/>
              <a:ext cx="2124759" cy="2196881"/>
              <a:chOff x="2349528" y="735980"/>
              <a:chExt cx="4280324" cy="4360218"/>
            </a:xfrm>
          </p:grpSpPr>
          <p:pic>
            <p:nvPicPr>
              <p:cNvPr id="22" name="Picture 2"/>
              <p:cNvPicPr/>
              <p:nvPr/>
            </p:nvPicPr>
            <p:blipFill rotWithShape="1">
              <a:blip r:embed="rId2"/>
              <a:srcRect l="37982" t="56297" r="17730" b="11297"/>
              <a:stretch/>
            </p:blipFill>
            <p:spPr>
              <a:xfrm>
                <a:off x="3744712" y="735980"/>
                <a:ext cx="1674782" cy="1260089"/>
              </a:xfrm>
              <a:prstGeom prst="rect">
                <a:avLst/>
              </a:prstGeom>
              <a:ln>
                <a:noFill/>
              </a:ln>
            </p:spPr>
          </p:pic>
          <p:pic>
            <p:nvPicPr>
              <p:cNvPr id="23" name="Picture 2"/>
              <p:cNvPicPr/>
              <p:nvPr/>
            </p:nvPicPr>
            <p:blipFill rotWithShape="1">
              <a:blip r:embed="rId2"/>
              <a:srcRect l="37982" t="56297" r="17730" b="11297"/>
              <a:stretch/>
            </p:blipFill>
            <p:spPr>
              <a:xfrm rot="2560396">
                <a:off x="4700001" y="1159245"/>
                <a:ext cx="1674782" cy="1260089"/>
              </a:xfrm>
              <a:prstGeom prst="rect">
                <a:avLst/>
              </a:prstGeom>
              <a:ln>
                <a:noFill/>
              </a:ln>
            </p:spPr>
          </p:pic>
          <p:pic>
            <p:nvPicPr>
              <p:cNvPr id="24" name="Picture 2"/>
              <p:cNvPicPr/>
              <p:nvPr/>
            </p:nvPicPr>
            <p:blipFill rotWithShape="1">
              <a:blip r:embed="rId2"/>
              <a:srcRect l="37982" t="56297" r="17730" b="11297"/>
              <a:stretch/>
            </p:blipFill>
            <p:spPr>
              <a:xfrm rot="4936679">
                <a:off x="5162417" y="2125666"/>
                <a:ext cx="1674782" cy="1260089"/>
              </a:xfrm>
              <a:prstGeom prst="rect">
                <a:avLst/>
              </a:prstGeom>
              <a:ln>
                <a:noFill/>
              </a:ln>
            </p:spPr>
          </p:pic>
          <p:pic>
            <p:nvPicPr>
              <p:cNvPr id="25" name="Picture 2"/>
              <p:cNvPicPr/>
              <p:nvPr/>
            </p:nvPicPr>
            <p:blipFill rotWithShape="1">
              <a:blip r:embed="rId2"/>
              <a:srcRect l="37982" t="56297" r="17730" b="11297"/>
              <a:stretch/>
            </p:blipFill>
            <p:spPr>
              <a:xfrm rot="7327462">
                <a:off x="4903740" y="3169881"/>
                <a:ext cx="1674782" cy="1260089"/>
              </a:xfrm>
              <a:prstGeom prst="rect">
                <a:avLst/>
              </a:prstGeom>
              <a:ln>
                <a:noFill/>
              </a:ln>
            </p:spPr>
          </p:pic>
          <p:pic>
            <p:nvPicPr>
              <p:cNvPr id="26" name="Picture 2"/>
              <p:cNvPicPr/>
              <p:nvPr/>
            </p:nvPicPr>
            <p:blipFill rotWithShape="1">
              <a:blip r:embed="rId2"/>
              <a:srcRect l="37982" t="56297" r="17730" b="11297"/>
              <a:stretch/>
            </p:blipFill>
            <p:spPr>
              <a:xfrm rot="9805948">
                <a:off x="3980621" y="3836109"/>
                <a:ext cx="1674782" cy="1260089"/>
              </a:xfrm>
              <a:prstGeom prst="rect">
                <a:avLst/>
              </a:prstGeom>
              <a:ln>
                <a:noFill/>
              </a:ln>
            </p:spPr>
          </p:pic>
          <p:pic>
            <p:nvPicPr>
              <p:cNvPr id="27" name="Picture 2"/>
              <p:cNvPicPr/>
              <p:nvPr/>
            </p:nvPicPr>
            <p:blipFill rotWithShape="1">
              <a:blip r:embed="rId2"/>
              <a:srcRect l="37982" t="56297" r="17730" b="11297"/>
              <a:stretch/>
            </p:blipFill>
            <p:spPr>
              <a:xfrm rot="9641168">
                <a:off x="4010709" y="3812798"/>
                <a:ext cx="1756619" cy="1231056"/>
              </a:xfrm>
              <a:prstGeom prst="rect">
                <a:avLst/>
              </a:prstGeom>
              <a:ln>
                <a:noFill/>
              </a:ln>
            </p:spPr>
          </p:pic>
          <p:pic>
            <p:nvPicPr>
              <p:cNvPr id="28" name="Picture 2"/>
              <p:cNvPicPr/>
              <p:nvPr/>
            </p:nvPicPr>
            <p:blipFill rotWithShape="1">
              <a:blip r:embed="rId2"/>
              <a:srcRect l="37982" t="56297" r="17730" b="11297"/>
              <a:stretch/>
            </p:blipFill>
            <p:spPr>
              <a:xfrm rot="12201564">
                <a:off x="2960333" y="3731692"/>
                <a:ext cx="1756619" cy="1231056"/>
              </a:xfrm>
              <a:prstGeom prst="rect">
                <a:avLst/>
              </a:prstGeom>
              <a:ln>
                <a:noFill/>
              </a:ln>
            </p:spPr>
          </p:pic>
          <p:pic>
            <p:nvPicPr>
              <p:cNvPr id="29" name="Picture 2"/>
              <p:cNvPicPr/>
              <p:nvPr/>
            </p:nvPicPr>
            <p:blipFill rotWithShape="1">
              <a:blip r:embed="rId2"/>
              <a:srcRect l="37982" t="56297" r="17730" b="11297"/>
              <a:stretch/>
            </p:blipFill>
            <p:spPr>
              <a:xfrm rot="14577847">
                <a:off x="2286647" y="2915009"/>
                <a:ext cx="1636194" cy="1321662"/>
              </a:xfrm>
              <a:prstGeom prst="rect">
                <a:avLst/>
              </a:prstGeom>
              <a:ln>
                <a:noFill/>
              </a:ln>
            </p:spPr>
          </p:pic>
          <p:pic>
            <p:nvPicPr>
              <p:cNvPr id="30" name="Picture 2"/>
              <p:cNvPicPr/>
              <p:nvPr/>
            </p:nvPicPr>
            <p:blipFill rotWithShape="1">
              <a:blip r:embed="rId2"/>
              <a:srcRect l="37982" t="56297" r="17730" b="11297"/>
              <a:stretch/>
            </p:blipFill>
            <p:spPr>
              <a:xfrm rot="16968630">
                <a:off x="2192262" y="1932063"/>
                <a:ext cx="1636194" cy="1321662"/>
              </a:xfrm>
              <a:prstGeom prst="rect">
                <a:avLst/>
              </a:prstGeom>
              <a:ln>
                <a:noFill/>
              </a:ln>
            </p:spPr>
          </p:pic>
          <p:pic>
            <p:nvPicPr>
              <p:cNvPr id="31" name="Picture 2"/>
              <p:cNvPicPr/>
              <p:nvPr/>
            </p:nvPicPr>
            <p:blipFill rotWithShape="1">
              <a:blip r:embed="rId2"/>
              <a:srcRect l="37982" t="56297" r="17730" b="11297"/>
              <a:stretch/>
            </p:blipFill>
            <p:spPr>
              <a:xfrm rot="19447116">
                <a:off x="2775478" y="1036389"/>
                <a:ext cx="1756619" cy="1231056"/>
              </a:xfrm>
              <a:prstGeom prst="rect">
                <a:avLst/>
              </a:prstGeom>
              <a:ln>
                <a:noFill/>
              </a:ln>
            </p:spPr>
          </p:pic>
        </p:grpSp>
        <p:pic>
          <p:nvPicPr>
            <p:cNvPr id="32" name="Picture 21"/>
            <p:cNvPicPr/>
            <p:nvPr/>
          </p:nvPicPr>
          <p:blipFill>
            <a:blip r:embed="rId4"/>
            <a:srcRect l="18943" t="19677" r="19677" b="18943"/>
            <a:stretch/>
          </p:blipFill>
          <p:spPr>
            <a:xfrm flipH="1" flipV="1">
              <a:off x="1977583" y="4354434"/>
              <a:ext cx="137652" cy="135940"/>
            </a:xfrm>
            <a:prstGeom prst="rect">
              <a:avLst/>
            </a:prstGeom>
            <a:ln>
              <a:noFill/>
            </a:ln>
          </p:spPr>
        </p:pic>
        <p:pic>
          <p:nvPicPr>
            <p:cNvPr id="33" name="Picture 21"/>
            <p:cNvPicPr/>
            <p:nvPr/>
          </p:nvPicPr>
          <p:blipFill>
            <a:blip r:embed="rId4"/>
            <a:srcRect l="18943" t="19677" r="19677" b="18943"/>
            <a:stretch/>
          </p:blipFill>
          <p:spPr>
            <a:xfrm flipH="1" flipV="1">
              <a:off x="2903757" y="5419568"/>
              <a:ext cx="137652" cy="135940"/>
            </a:xfrm>
            <a:prstGeom prst="rect">
              <a:avLst/>
            </a:prstGeom>
            <a:ln>
              <a:noFill/>
            </a:ln>
          </p:spPr>
        </p:pic>
        <p:pic>
          <p:nvPicPr>
            <p:cNvPr id="34" name="Picture 21"/>
            <p:cNvPicPr/>
            <p:nvPr/>
          </p:nvPicPr>
          <p:blipFill>
            <a:blip r:embed="rId4"/>
            <a:srcRect l="18943" t="19677" r="19677" b="18943"/>
            <a:stretch/>
          </p:blipFill>
          <p:spPr>
            <a:xfrm flipH="1" flipV="1">
              <a:off x="1930997" y="6403728"/>
              <a:ext cx="137652" cy="135940"/>
            </a:xfrm>
            <a:prstGeom prst="rect">
              <a:avLst/>
            </a:prstGeom>
            <a:ln>
              <a:noFill/>
            </a:ln>
          </p:spPr>
        </p:pic>
        <p:sp>
          <p:nvSpPr>
            <p:cNvPr id="36" name="CustomShape 7"/>
            <p:cNvSpPr/>
            <p:nvPr/>
          </p:nvSpPr>
          <p:spPr>
            <a:xfrm>
              <a:off x="491745" y="4521734"/>
              <a:ext cx="1925825" cy="829543"/>
            </a:xfrm>
            <a:prstGeom prst="rect">
              <a:avLst/>
            </a:prstGeom>
            <a:solidFill>
              <a:srgbClr val="FFFFFF">
                <a:alpha val="59000"/>
              </a:srgbClr>
            </a:solidFill>
            <a:ln>
              <a:noFill/>
            </a:ln>
          </p:spPr>
          <p:style>
            <a:lnRef idx="0">
              <a:scrgbClr r="0" g="0" b="0"/>
            </a:lnRef>
            <a:fillRef idx="0">
              <a:scrgbClr r="0" g="0" b="0"/>
            </a:fillRef>
            <a:effectRef idx="0">
              <a:scrgbClr r="0" g="0" b="0"/>
            </a:effectRef>
            <a:fontRef idx="minor"/>
          </p:style>
          <p:txBody>
            <a:bodyPr wrap="none" lIns="90000" tIns="45000" rIns="90000" bIns="45000">
              <a:spAutoFit/>
            </a:bodyPr>
            <a:lstStyle/>
            <a:p>
              <a:pPr algn="ctr">
                <a:lnSpc>
                  <a:spcPct val="100000"/>
                </a:lnSpc>
              </a:pPr>
              <a:r>
                <a:rPr lang="en-GB" sz="1600" spc="-1" dirty="0">
                  <a:solidFill>
                    <a:srgbClr val="009900"/>
                  </a:solidFill>
                  <a:latin typeface="Times New Roman"/>
                  <a:ea typeface="DejaVu Sans"/>
                </a:rPr>
                <a:t>6</a:t>
              </a:r>
              <a:r>
                <a:rPr lang="en-GB" sz="1600" b="0" strike="noStrike" spc="-1" dirty="0" smtClean="0">
                  <a:solidFill>
                    <a:srgbClr val="009900"/>
                  </a:solidFill>
                  <a:latin typeface="Times New Roman"/>
                  <a:ea typeface="DejaVu Sans"/>
                </a:rPr>
                <a:t> transducer pairs</a:t>
              </a:r>
            </a:p>
            <a:p>
              <a:pPr algn="ctr">
                <a:lnSpc>
                  <a:spcPct val="100000"/>
                </a:lnSpc>
              </a:pPr>
              <a:r>
                <a:rPr lang="en-GB" sz="1600" spc="-1" dirty="0" smtClean="0">
                  <a:solidFill>
                    <a:srgbClr val="009900"/>
                  </a:solidFill>
                  <a:latin typeface="Times New Roman"/>
                  <a:ea typeface="DejaVu Sans"/>
                </a:rPr>
                <a:t>@ 3 different heights</a:t>
              </a:r>
            </a:p>
            <a:p>
              <a:pPr algn="ctr">
                <a:lnSpc>
                  <a:spcPct val="100000"/>
                </a:lnSpc>
              </a:pPr>
              <a:r>
                <a:rPr lang="en-GB" sz="1600" b="0" strike="noStrike" spc="-1" dirty="0" smtClean="0">
                  <a:solidFill>
                    <a:srgbClr val="009900"/>
                  </a:solidFill>
                  <a:latin typeface="Times New Roman"/>
                  <a:ea typeface="DejaVu Sans"/>
                </a:rPr>
                <a:t>(hydrostatics)</a:t>
              </a:r>
              <a:endParaRPr lang="en-GB" sz="1600" b="0" strike="noStrike" spc="-1" dirty="0">
                <a:latin typeface="Arial"/>
              </a:endParaRPr>
            </a:p>
          </p:txBody>
        </p:sp>
      </p:grpSp>
      <p:sp>
        <p:nvSpPr>
          <p:cNvPr id="37" name="CustomShape 4"/>
          <p:cNvSpPr/>
          <p:nvPr/>
        </p:nvSpPr>
        <p:spPr>
          <a:xfrm>
            <a:off x="6458040" y="6356520"/>
            <a:ext cx="2056680" cy="3643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pPr>
            <a:fld id="{7D01061F-E3C1-4B78-A297-D1E8F51D5FFF}" type="slidenum">
              <a:rPr lang="en-GB" sz="1200" b="0" strike="noStrike" spc="-1">
                <a:solidFill>
                  <a:srgbClr val="8B8B8B"/>
                </a:solidFill>
                <a:latin typeface="Calibri"/>
                <a:ea typeface="DejaVu Sans"/>
              </a:rPr>
              <a:t>57</a:t>
            </a:fld>
            <a:endParaRPr lang="en-GB" sz="1200" b="0" strike="noStrike" spc="-1" dirty="0">
              <a:latin typeface="Arial"/>
            </a:endParaRPr>
          </a:p>
        </p:txBody>
      </p:sp>
      <p:sp>
        <p:nvSpPr>
          <p:cNvPr id="38" name="CustomShape 2"/>
          <p:cNvSpPr/>
          <p:nvPr/>
        </p:nvSpPr>
        <p:spPr>
          <a:xfrm>
            <a:off x="888423" y="6520900"/>
            <a:ext cx="7428822" cy="337100"/>
          </a:xfrm>
          <a:prstGeom prst="rect">
            <a:avLst/>
          </a:prstGeom>
          <a:noFill/>
          <a:ln>
            <a:noFill/>
          </a:ln>
        </p:spPr>
        <p:style>
          <a:lnRef idx="0">
            <a:scrgbClr r="0" g="0" b="0"/>
          </a:lnRef>
          <a:fillRef idx="0">
            <a:scrgbClr r="0" g="0" b="0"/>
          </a:fillRef>
          <a:effectRef idx="0">
            <a:scrgbClr r="0" g="0" b="0"/>
          </a:effectRef>
          <a:fontRef idx="minor"/>
        </p:style>
        <p:txBody>
          <a:bodyPr wrap="square" lIns="90000" tIns="45000" rIns="90000" bIns="45000">
            <a:spAutoFit/>
          </a:bodyPr>
          <a:lstStyle/>
          <a:p>
            <a:pPr algn="ctr"/>
            <a:r>
              <a:rPr lang="en-US" sz="1600" b="1" dirty="0" smtClean="0"/>
              <a:t>G. Hallewell: </a:t>
            </a:r>
            <a:r>
              <a:rPr lang="en-US" sz="1600" b="1" dirty="0" err="1" smtClean="0"/>
              <a:t>GasRad</a:t>
            </a:r>
            <a:r>
              <a:rPr lang="en-US" sz="1600" b="1" dirty="0" smtClean="0"/>
              <a:t> GWP: ECFA</a:t>
            </a:r>
            <a:r>
              <a:rPr lang="en-US" sz="1600" b="1" dirty="0"/>
              <a:t> </a:t>
            </a:r>
            <a:r>
              <a:rPr lang="en-US" sz="1600" b="1" dirty="0" smtClean="0"/>
              <a:t>TF-4 Meeting May16-17</a:t>
            </a:r>
            <a:r>
              <a:rPr lang="en-US" sz="1600" b="1" baseline="30000" dirty="0" smtClean="0"/>
              <a:t>th</a:t>
            </a:r>
            <a:r>
              <a:rPr lang="en-US" sz="1600" b="1" dirty="0" smtClean="0"/>
              <a:t> 2023</a:t>
            </a:r>
            <a:endParaRPr lang="en-US" sz="1600" b="1" dirty="0"/>
          </a:p>
        </p:txBody>
      </p:sp>
    </p:spTree>
    <p:extLst>
      <p:ext uri="{BB962C8B-B14F-4D97-AF65-F5344CB8AC3E}">
        <p14:creationId xmlns:p14="http://schemas.microsoft.com/office/powerpoint/2010/main" val="2930522929"/>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p:cTn id="2" dur="indefinite" nodeType="mainSeq">
                <p:childTnLst>
                  <p:par>
                    <p:cTn id="3" fill="hold" nodeType="clickEffect">
                      <p:stCondLst>
                        <p:cond delay="indefinite"/>
                      </p:stCondLst>
                      <p:childTnLst>
                        <p:par>
                          <p:cTn id="4" fill="hold" nodeType="withEffect">
                            <p:stCondLst>
                              <p:cond delay="0"/>
                            </p:stCondLst>
                            <p:childTnLst>
                              <p:par>
                                <p:cTn id="5" presetID="2" presetClass="entr" presetSubtype="2" fill="hold" nodeType="clickEffect">
                                  <p:stCondLst>
                                    <p:cond delay="0"/>
                                  </p:stCondLst>
                                  <p:childTnLst>
                                    <p:set>
                                      <p:cBhvr>
                                        <p:cTn id="6" dur="1" fill="hold">
                                          <p:stCondLst>
                                            <p:cond delay="0"/>
                                          </p:stCondLst>
                                        </p:cTn>
                                        <p:tgtEl>
                                          <p:spTgt spid="606"/>
                                        </p:tgtEl>
                                        <p:attrNameLst>
                                          <p:attrName>style.visibility</p:attrName>
                                        </p:attrNameLst>
                                      </p:cBhvr>
                                      <p:to>
                                        <p:strVal val="visible"/>
                                      </p:to>
                                    </p:set>
                                    <p:anim calcmode="lin" valueType="num">
                                      <p:cBhvr additive="repl">
                                        <p:cTn id="7" dur="500" fill="hold"/>
                                        <p:tgtEl>
                                          <p:spTgt spid="606"/>
                                        </p:tgtEl>
                                        <p:attrNameLst>
                                          <p:attrName>ppt_x</p:attrName>
                                        </p:attrNameLst>
                                      </p:cBhvr>
                                      <p:tavLst>
                                        <p:tav tm="0">
                                          <p:val>
                                            <p:strVal val="1+#ppt_w/2"/>
                                          </p:val>
                                        </p:tav>
                                        <p:tav tm="100000">
                                          <p:val>
                                            <p:strVal val="#ppt_x"/>
                                          </p:val>
                                        </p:tav>
                                      </p:tavLst>
                                    </p:anim>
                                    <p:anim calcmode="lin" valueType="num">
                                      <p:cBhvr additive="repl">
                                        <p:cTn id="8" dur="500" fill="hold"/>
                                        <p:tgtEl>
                                          <p:spTgt spid="606"/>
                                        </p:tgtEl>
                                        <p:attrNameLst>
                                          <p:attrName>ppt_y</p:attrName>
                                        </p:attrNameLst>
                                      </p:cBhvr>
                                      <p:tavLst>
                                        <p:tav tm="0">
                                          <p:val>
                                            <p:strVal val="#ppt_y"/>
                                          </p:val>
                                        </p:tav>
                                        <p:tav tm="100000">
                                          <p:val>
                                            <p:strVal val="#ppt_y"/>
                                          </p:val>
                                        </p:tav>
                                      </p:tavLst>
                                    </p:anim>
                                  </p:childTnLst>
                                </p:cTn>
                              </p:par>
                            </p:childTnLst>
                          </p:cTn>
                        </p:par>
                      </p:childTnLst>
                    </p:cTn>
                  </p:par>
                  <p:par>
                    <p:cTn id="9" fill="hold" nodeType="clickEffect">
                      <p:stCondLst>
                        <p:cond delay="indefinite"/>
                      </p:stCondLst>
                      <p:childTnLst>
                        <p:par>
                          <p:cTn id="10" fill="hold" nodeType="withEffect">
                            <p:stCondLst>
                              <p:cond delay="0"/>
                            </p:stCondLst>
                            <p:childTnLst>
                              <p:par>
                                <p:cTn id="11" presetID="2" presetClass="entr" presetSubtype="2" fill="hold" nodeType="clickEffect">
                                  <p:stCondLst>
                                    <p:cond delay="0"/>
                                  </p:stCondLst>
                                  <p:childTnLst>
                                    <p:set>
                                      <p:cBhvr>
                                        <p:cTn id="12" dur="1" fill="hold">
                                          <p:stCondLst>
                                            <p:cond delay="0"/>
                                          </p:stCondLst>
                                        </p:cTn>
                                        <p:tgtEl>
                                          <p:spTgt spid="609"/>
                                        </p:tgtEl>
                                        <p:attrNameLst>
                                          <p:attrName>style.visibility</p:attrName>
                                        </p:attrNameLst>
                                      </p:cBhvr>
                                      <p:to>
                                        <p:strVal val="visible"/>
                                      </p:to>
                                    </p:set>
                                    <p:anim calcmode="lin" valueType="num">
                                      <p:cBhvr additive="repl">
                                        <p:cTn id="13" dur="500" fill="hold"/>
                                        <p:tgtEl>
                                          <p:spTgt spid="609"/>
                                        </p:tgtEl>
                                        <p:attrNameLst>
                                          <p:attrName>ppt_x</p:attrName>
                                        </p:attrNameLst>
                                      </p:cBhvr>
                                      <p:tavLst>
                                        <p:tav tm="0">
                                          <p:val>
                                            <p:strVal val="1+#ppt_w/2"/>
                                          </p:val>
                                        </p:tav>
                                        <p:tav tm="100000">
                                          <p:val>
                                            <p:strVal val="#ppt_x"/>
                                          </p:val>
                                        </p:tav>
                                      </p:tavLst>
                                    </p:anim>
                                    <p:anim calcmode="lin" valueType="num">
                                      <p:cBhvr additive="repl">
                                        <p:cTn id="14" dur="500" fill="hold"/>
                                        <p:tgtEl>
                                          <p:spTgt spid="609"/>
                                        </p:tgtEl>
                                        <p:attrNameLst>
                                          <p:attrName>ppt_y</p:attrName>
                                        </p:attrNameLst>
                                      </p:cBhvr>
                                      <p:tavLst>
                                        <p:tav tm="0">
                                          <p:val>
                                            <p:strVal val="#ppt_y"/>
                                          </p:val>
                                        </p:tav>
                                        <p:tav tm="100000">
                                          <p:val>
                                            <p:strVal val="#ppt_y"/>
                                          </p:val>
                                        </p:tav>
                                      </p:tavLst>
                                    </p:anim>
                                  </p:childTnLst>
                                </p:cTn>
                              </p:par>
                              <p:par>
                                <p:cTn id="15" presetID="2" presetClass="entr" presetSubtype="8" fill="hold" nodeType="withEffect">
                                  <p:stCondLst>
                                    <p:cond delay="0"/>
                                  </p:stCondLst>
                                  <p:childTnLst>
                                    <p:set>
                                      <p:cBhvr>
                                        <p:cTn id="16" dur="1" fill="hold">
                                          <p:stCondLst>
                                            <p:cond delay="0"/>
                                          </p:stCondLst>
                                        </p:cTn>
                                        <p:tgtEl>
                                          <p:spTgt spid="610"/>
                                        </p:tgtEl>
                                        <p:attrNameLst>
                                          <p:attrName>style.visibility</p:attrName>
                                        </p:attrNameLst>
                                      </p:cBhvr>
                                      <p:to>
                                        <p:strVal val="visible"/>
                                      </p:to>
                                    </p:set>
                                    <p:anim calcmode="lin" valueType="num">
                                      <p:cBhvr additive="repl">
                                        <p:cTn id="17" dur="500" fill="hold"/>
                                        <p:tgtEl>
                                          <p:spTgt spid="610"/>
                                        </p:tgtEl>
                                        <p:attrNameLst>
                                          <p:attrName>ppt_x</p:attrName>
                                        </p:attrNameLst>
                                      </p:cBhvr>
                                      <p:tavLst>
                                        <p:tav tm="0">
                                          <p:val>
                                            <p:strVal val="0-#ppt_w/2"/>
                                          </p:val>
                                        </p:tav>
                                        <p:tav tm="100000">
                                          <p:val>
                                            <p:strVal val="#ppt_x"/>
                                          </p:val>
                                        </p:tav>
                                      </p:tavLst>
                                    </p:anim>
                                    <p:anim calcmode="lin" valueType="num">
                                      <p:cBhvr additive="repl">
                                        <p:cTn id="18" dur="500" fill="hold"/>
                                        <p:tgtEl>
                                          <p:spTgt spid="610"/>
                                        </p:tgtEl>
                                        <p:attrNameLst>
                                          <p:attrName>ppt_y</p:attrName>
                                        </p:attrNameLst>
                                      </p:cBhvr>
                                      <p:tavLst>
                                        <p:tav tm="0">
                                          <p:val>
                                            <p:strVal val="#ppt_y"/>
                                          </p:val>
                                        </p:tav>
                                        <p:tav tm="100000">
                                          <p:val>
                                            <p:strVal val="#ppt_y"/>
                                          </p:val>
                                        </p:tav>
                                      </p:tavLst>
                                    </p:anim>
                                  </p:childTnLst>
                                </p:cTn>
                              </p:par>
                            </p:childTnLst>
                          </p:cTn>
                        </p:par>
                      </p:childTnLst>
                    </p:cTn>
                  </p:par>
                  <p:par>
                    <p:cTn id="19" fill="hold" nodeType="clickEffect">
                      <p:stCondLst>
                        <p:cond delay="indefinite"/>
                      </p:stCondLst>
                      <p:childTnLst>
                        <p:par>
                          <p:cTn id="20" fill="hold" nodeType="withEffect">
                            <p:stCondLst>
                              <p:cond delay="0"/>
                            </p:stCondLst>
                            <p:childTnLst>
                              <p:par>
                                <p:cTn id="21" presetID="1" presetClass="entr" fill="hold" nodeType="clickEffect">
                                  <p:stCondLst>
                                    <p:cond delay="0"/>
                                  </p:stCondLst>
                                  <p:childTnLst>
                                    <p:set>
                                      <p:cBhvr>
                                        <p:cTn id="22" dur="1" fill="hold">
                                          <p:stCondLst>
                                            <p:cond delay="0"/>
                                          </p:stCondLst>
                                        </p:cTn>
                                        <p:tgtEl>
                                          <p:spTgt spid="611"/>
                                        </p:tgtEl>
                                        <p:attrNameLst>
                                          <p:attrName>style.visibility</p:attrName>
                                        </p:attrNameLst>
                                      </p:cBhvr>
                                      <p:to>
                                        <p:strVal val="visible"/>
                                      </p:to>
                                    </p:set>
                                  </p:childTnLst>
                                </p:cTn>
                              </p:par>
                            </p:childTnLst>
                          </p:cTn>
                        </p:par>
                        <p:par>
                          <p:cTn id="23" fill="hold" nodeType="afterEffect">
                            <p:stCondLst>
                              <p:cond delay="0"/>
                            </p:stCondLst>
                            <p:childTnLst>
                              <p:par>
                                <p:cTn id="24" presetID="1" presetClass="entr" fill="hold" nodeType="afterEffect">
                                  <p:stCondLst>
                                    <p:cond delay="500"/>
                                  </p:stCondLst>
                                  <p:childTnLst>
                                    <p:set>
                                      <p:cBhvr>
                                        <p:cTn id="25" dur="1" fill="hold">
                                          <p:stCondLst>
                                            <p:cond delay="0"/>
                                          </p:stCondLst>
                                        </p:cTn>
                                        <p:tgtEl>
                                          <p:spTgt spid="612"/>
                                        </p:tgtEl>
                                        <p:attrNameLst>
                                          <p:attrName>style.visibility</p:attrName>
                                        </p:attrNameLst>
                                      </p:cBhvr>
                                      <p:to>
                                        <p:strVal val="visible"/>
                                      </p:to>
                                    </p:set>
                                  </p:childTnLst>
                                </p:cTn>
                              </p:par>
                            </p:childTnLst>
                          </p:cTn>
                        </p:par>
                        <p:par>
                          <p:cTn id="26" fill="hold" nodeType="afterEffect">
                            <p:stCondLst>
                              <p:cond delay="500"/>
                            </p:stCondLst>
                            <p:childTnLst>
                              <p:par>
                                <p:cTn id="27" presetID="1" presetClass="entr" fill="hold" nodeType="afterEffect">
                                  <p:stCondLst>
                                    <p:cond delay="500"/>
                                  </p:stCondLst>
                                  <p:childTnLst>
                                    <p:set>
                                      <p:cBhvr>
                                        <p:cTn id="28" dur="1" fill="hold">
                                          <p:stCondLst>
                                            <p:cond delay="0"/>
                                          </p:stCondLst>
                                        </p:cTn>
                                        <p:tgtEl>
                                          <p:spTgt spid="613"/>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2" presetClass="entr" presetSubtype="8" fill="hold" nodeType="clickEffect">
                                  <p:stCondLst>
                                    <p:cond delay="0"/>
                                  </p:stCondLst>
                                  <p:childTnLst>
                                    <p:set>
                                      <p:cBhvr>
                                        <p:cTn id="32" dur="1" fill="hold">
                                          <p:stCondLst>
                                            <p:cond delay="0"/>
                                          </p:stCondLst>
                                        </p:cTn>
                                        <p:tgtEl>
                                          <p:spTgt spid="2"/>
                                        </p:tgtEl>
                                        <p:attrNameLst>
                                          <p:attrName>style.visibility</p:attrName>
                                        </p:attrNameLst>
                                      </p:cBhvr>
                                      <p:to>
                                        <p:strVal val="visible"/>
                                      </p:to>
                                    </p:set>
                                    <p:anim calcmode="lin" valueType="num">
                                      <p:cBhvr additive="base">
                                        <p:cTn id="33" dur="500" fill="hold"/>
                                        <p:tgtEl>
                                          <p:spTgt spid="2"/>
                                        </p:tgtEl>
                                        <p:attrNameLst>
                                          <p:attrName>ppt_x</p:attrName>
                                        </p:attrNameLst>
                                      </p:cBhvr>
                                      <p:tavLst>
                                        <p:tav tm="0">
                                          <p:val>
                                            <p:strVal val="0-#ppt_w/2"/>
                                          </p:val>
                                        </p:tav>
                                        <p:tav tm="100000">
                                          <p:val>
                                            <p:strVal val="#ppt_x"/>
                                          </p:val>
                                        </p:tav>
                                      </p:tavLst>
                                    </p:anim>
                                    <p:anim calcmode="lin" valueType="num">
                                      <p:cBhvr additive="base">
                                        <p:cTn id="34"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nodeType="clickEffect">
                                  <p:stCondLst>
                                    <p:cond delay="0"/>
                                  </p:stCondLst>
                                  <p:childTnLst>
                                    <p:set>
                                      <p:cBhvr>
                                        <p:cTn id="38" dur="1" fill="hold">
                                          <p:stCondLst>
                                            <p:cond delay="0"/>
                                          </p:stCondLst>
                                        </p:cTn>
                                        <p:tgtEl>
                                          <p:spTgt spid="18"/>
                                        </p:tgtEl>
                                        <p:attrNameLst>
                                          <p:attrName>style.visibility</p:attrName>
                                        </p:attrNameLst>
                                      </p:cBhvr>
                                      <p:to>
                                        <p:strVal val="visible"/>
                                      </p:to>
                                    </p:set>
                                    <p:anim calcmode="lin" valueType="num">
                                      <p:cBhvr additive="base">
                                        <p:cTn id="39" dur="500" fill="hold"/>
                                        <p:tgtEl>
                                          <p:spTgt spid="18"/>
                                        </p:tgtEl>
                                        <p:attrNameLst>
                                          <p:attrName>ppt_x</p:attrName>
                                        </p:attrNameLst>
                                      </p:cBhvr>
                                      <p:tavLst>
                                        <p:tav tm="0">
                                          <p:val>
                                            <p:strVal val="#ppt_x"/>
                                          </p:val>
                                        </p:tav>
                                        <p:tav tm="100000">
                                          <p:val>
                                            <p:strVal val="#ppt_x"/>
                                          </p:val>
                                        </p:tav>
                                      </p:tavLst>
                                    </p:anim>
                                    <p:anim calcmode="lin" valueType="num">
                                      <p:cBhvr additive="base">
                                        <p:cTn id="40"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8" name="CustomShape 1"/>
          <p:cNvSpPr/>
          <p:nvPr/>
        </p:nvSpPr>
        <p:spPr>
          <a:xfrm>
            <a:off x="550800" y="47520"/>
            <a:ext cx="8033760" cy="87156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spAutoFit/>
          </a:bodyPr>
          <a:lstStyle/>
          <a:p>
            <a:pPr algn="ctr">
              <a:lnSpc>
                <a:spcPct val="100000"/>
              </a:lnSpc>
            </a:pPr>
            <a:r>
              <a:rPr lang="en-GB" sz="2400" b="1" strike="noStrike" spc="-1">
                <a:solidFill>
                  <a:srgbClr val="C00000"/>
                </a:solidFill>
                <a:latin typeface="Arial"/>
                <a:ea typeface="DejaVu Sans"/>
              </a:rPr>
              <a:t>Improvements in maintaining C</a:t>
            </a:r>
            <a:r>
              <a:rPr lang="en-GB" sz="2400" b="1" strike="noStrike" spc="-1" baseline="-25000">
                <a:solidFill>
                  <a:srgbClr val="C00000"/>
                </a:solidFill>
                <a:latin typeface="Arial"/>
                <a:ea typeface="DejaVu Sans"/>
              </a:rPr>
              <a:t>5</a:t>
            </a:r>
            <a:r>
              <a:rPr lang="en-GB" sz="2400" b="1" strike="noStrike" spc="-1">
                <a:solidFill>
                  <a:srgbClr val="C00000"/>
                </a:solidFill>
                <a:latin typeface="Arial"/>
                <a:ea typeface="DejaVu Sans"/>
              </a:rPr>
              <a:t>F</a:t>
            </a:r>
            <a:r>
              <a:rPr lang="en-GB" sz="2400" b="1" strike="noStrike" spc="-1" baseline="-25000">
                <a:solidFill>
                  <a:srgbClr val="C00000"/>
                </a:solidFill>
                <a:latin typeface="Arial"/>
                <a:ea typeface="DejaVu Sans"/>
              </a:rPr>
              <a:t>12</a:t>
            </a:r>
            <a:r>
              <a:rPr lang="en-GB" sz="2400" b="1" strike="noStrike" spc="-1">
                <a:solidFill>
                  <a:srgbClr val="C00000"/>
                </a:solidFill>
                <a:latin typeface="Arial"/>
                <a:ea typeface="DejaVu Sans"/>
              </a:rPr>
              <a:t>/N</a:t>
            </a:r>
            <a:r>
              <a:rPr lang="en-GB" sz="2400" b="1" strike="noStrike" spc="-1" baseline="-25000">
                <a:solidFill>
                  <a:srgbClr val="C00000"/>
                </a:solidFill>
                <a:latin typeface="Arial"/>
                <a:ea typeface="DejaVu Sans"/>
              </a:rPr>
              <a:t>2</a:t>
            </a:r>
            <a:r>
              <a:rPr lang="en-GB" sz="2400" b="1" strike="noStrike" spc="-1">
                <a:solidFill>
                  <a:srgbClr val="C00000"/>
                </a:solidFill>
                <a:latin typeface="Arial"/>
                <a:ea typeface="DejaVu Sans"/>
              </a:rPr>
              <a:t> refractive index </a:t>
            </a:r>
            <a:endParaRPr lang="en-GB" sz="2400" b="0" strike="noStrike" spc="-1">
              <a:latin typeface="Arial"/>
            </a:endParaRPr>
          </a:p>
          <a:p>
            <a:pPr algn="ctr">
              <a:lnSpc>
                <a:spcPct val="100000"/>
              </a:lnSpc>
            </a:pPr>
            <a:r>
              <a:rPr lang="en-GB" sz="2400" b="1" strike="noStrike" spc="-1">
                <a:solidFill>
                  <a:srgbClr val="C00000"/>
                </a:solidFill>
                <a:latin typeface="Arial"/>
                <a:ea typeface="DejaVu Sans"/>
              </a:rPr>
              <a:t>through sonar-based active mixture control</a:t>
            </a:r>
            <a:endParaRPr lang="en-GB" sz="2400" b="0" strike="noStrike" spc="-1">
              <a:latin typeface="Arial"/>
            </a:endParaRPr>
          </a:p>
        </p:txBody>
      </p:sp>
      <p:pic>
        <p:nvPicPr>
          <p:cNvPr id="629" name="Image 4"/>
          <p:cNvPicPr/>
          <p:nvPr/>
        </p:nvPicPr>
        <p:blipFill>
          <a:blip r:embed="rId2"/>
          <a:stretch/>
        </p:blipFill>
        <p:spPr>
          <a:xfrm>
            <a:off x="1647720" y="1481040"/>
            <a:ext cx="5454360" cy="3990600"/>
          </a:xfrm>
          <a:prstGeom prst="rect">
            <a:avLst/>
          </a:prstGeom>
          <a:ln>
            <a:noFill/>
          </a:ln>
        </p:spPr>
      </p:pic>
      <p:pic>
        <p:nvPicPr>
          <p:cNvPr id="630" name="Image 2"/>
          <p:cNvPicPr/>
          <p:nvPr/>
        </p:nvPicPr>
        <p:blipFill>
          <a:blip r:embed="rId3"/>
          <a:stretch/>
        </p:blipFill>
        <p:spPr>
          <a:xfrm>
            <a:off x="1600200" y="1017720"/>
            <a:ext cx="5597280" cy="4196880"/>
          </a:xfrm>
          <a:prstGeom prst="rect">
            <a:avLst/>
          </a:prstGeom>
          <a:ln>
            <a:noFill/>
          </a:ln>
        </p:spPr>
      </p:pic>
      <p:grpSp>
        <p:nvGrpSpPr>
          <p:cNvPr id="631" name="Group 2"/>
          <p:cNvGrpSpPr/>
          <p:nvPr/>
        </p:nvGrpSpPr>
        <p:grpSpPr>
          <a:xfrm>
            <a:off x="1686326" y="1019581"/>
            <a:ext cx="5505120" cy="5406840"/>
            <a:chOff x="1692360" y="808200"/>
            <a:chExt cx="5505120" cy="5406840"/>
          </a:xfrm>
        </p:grpSpPr>
        <p:grpSp>
          <p:nvGrpSpPr>
            <p:cNvPr id="632" name="Group 3"/>
            <p:cNvGrpSpPr/>
            <p:nvPr/>
          </p:nvGrpSpPr>
          <p:grpSpPr>
            <a:xfrm>
              <a:off x="1692360" y="808200"/>
              <a:ext cx="5505120" cy="4484160"/>
              <a:chOff x="1692360" y="808200"/>
              <a:chExt cx="5505120" cy="4484160"/>
            </a:xfrm>
          </p:grpSpPr>
          <p:grpSp>
            <p:nvGrpSpPr>
              <p:cNvPr id="633" name="Group 4"/>
              <p:cNvGrpSpPr/>
              <p:nvPr/>
            </p:nvGrpSpPr>
            <p:grpSpPr>
              <a:xfrm>
                <a:off x="1692360" y="808200"/>
                <a:ext cx="5505120" cy="4358880"/>
                <a:chOff x="1692360" y="808200"/>
                <a:chExt cx="5505120" cy="4358880"/>
              </a:xfrm>
            </p:grpSpPr>
            <p:grpSp>
              <p:nvGrpSpPr>
                <p:cNvPr id="634" name="Group 5"/>
                <p:cNvGrpSpPr/>
                <p:nvPr/>
              </p:nvGrpSpPr>
              <p:grpSpPr>
                <a:xfrm>
                  <a:off x="1692360" y="808200"/>
                  <a:ext cx="5505120" cy="4358880"/>
                  <a:chOff x="1692360" y="808200"/>
                  <a:chExt cx="5505120" cy="4358880"/>
                </a:xfrm>
              </p:grpSpPr>
              <p:pic>
                <p:nvPicPr>
                  <p:cNvPr id="635" name="Picture 2"/>
                  <p:cNvPicPr/>
                  <p:nvPr/>
                </p:nvPicPr>
                <p:blipFill>
                  <a:blip r:embed="rId4"/>
                  <a:srcRect t="2633" r="9094" b="17806"/>
                  <a:stretch/>
                </p:blipFill>
                <p:spPr>
                  <a:xfrm>
                    <a:off x="1692360" y="808200"/>
                    <a:ext cx="5505120" cy="4358880"/>
                  </a:xfrm>
                  <a:prstGeom prst="rect">
                    <a:avLst/>
                  </a:prstGeom>
                  <a:ln>
                    <a:noFill/>
                  </a:ln>
                </p:spPr>
              </p:pic>
              <p:sp>
                <p:nvSpPr>
                  <p:cNvPr id="636" name="CustomShape 6"/>
                  <p:cNvSpPr/>
                  <p:nvPr/>
                </p:nvSpPr>
                <p:spPr>
                  <a:xfrm>
                    <a:off x="4645080" y="960480"/>
                    <a:ext cx="1969560" cy="515880"/>
                  </a:xfrm>
                  <a:prstGeom prst="rect">
                    <a:avLst/>
                  </a:prstGeom>
                  <a:solidFill>
                    <a:schemeClr val="bg1"/>
                  </a:solid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nSpc>
                        <a:spcPct val="100000"/>
                      </a:lnSpc>
                    </a:pPr>
                    <a:r>
                      <a:rPr lang="en-GB" sz="1400" b="1" strike="noStrike" spc="-1">
                        <a:solidFill>
                          <a:srgbClr val="000000"/>
                        </a:solidFill>
                        <a:latin typeface="Arial"/>
                        <a:ea typeface="DejaVu Sans"/>
                      </a:rPr>
                      <a:t>● Sonar</a:t>
                    </a:r>
                    <a:endParaRPr lang="en-GB" sz="1400" b="0" strike="noStrike" spc="-1">
                      <a:latin typeface="Arial"/>
                    </a:endParaRPr>
                  </a:p>
                  <a:p>
                    <a:pPr>
                      <a:lnSpc>
                        <a:spcPct val="100000"/>
                      </a:lnSpc>
                    </a:pPr>
                    <a:r>
                      <a:rPr lang="en-GB" sz="1400" b="1" strike="noStrike" spc="-1">
                        <a:solidFill>
                          <a:srgbClr val="000000"/>
                        </a:solidFill>
                        <a:latin typeface="Arial"/>
                        <a:ea typeface="DejaVu Sans"/>
                      </a:rPr>
                      <a:t>□ Inclusive Angles</a:t>
                    </a:r>
                    <a:endParaRPr lang="en-GB" sz="1400" b="0" strike="noStrike" spc="-1">
                      <a:latin typeface="Arial"/>
                    </a:endParaRPr>
                  </a:p>
                </p:txBody>
              </p:sp>
              <p:sp>
                <p:nvSpPr>
                  <p:cNvPr id="637" name="CustomShape 7"/>
                  <p:cNvSpPr/>
                  <p:nvPr/>
                </p:nvSpPr>
                <p:spPr>
                  <a:xfrm>
                    <a:off x="4719600" y="3063960"/>
                    <a:ext cx="1895040" cy="515880"/>
                  </a:xfrm>
                  <a:prstGeom prst="rect">
                    <a:avLst/>
                  </a:prstGeom>
                  <a:solidFill>
                    <a:schemeClr val="bg1"/>
                  </a:solid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nSpc>
                        <a:spcPct val="100000"/>
                      </a:lnSpc>
                    </a:pPr>
                    <a:r>
                      <a:rPr lang="en-GB" sz="1400" b="1" strike="noStrike" spc="-1">
                        <a:solidFill>
                          <a:srgbClr val="000000"/>
                        </a:solidFill>
                        <a:latin typeface="Arial"/>
                        <a:ea typeface="DejaVu Sans"/>
                      </a:rPr>
                      <a:t>● Sonar</a:t>
                    </a:r>
                    <a:endParaRPr lang="en-GB" sz="1400" b="0" strike="noStrike" spc="-1">
                      <a:latin typeface="Arial"/>
                    </a:endParaRPr>
                  </a:p>
                  <a:p>
                    <a:pPr>
                      <a:lnSpc>
                        <a:spcPct val="100000"/>
                      </a:lnSpc>
                    </a:pPr>
                    <a:r>
                      <a:rPr lang="en-GB" sz="1400" b="1" strike="noStrike" spc="-1">
                        <a:solidFill>
                          <a:srgbClr val="000000"/>
                        </a:solidFill>
                        <a:latin typeface="Arial"/>
                        <a:ea typeface="DejaVu Sans"/>
                      </a:rPr>
                      <a:t>□ Inclusive Angles</a:t>
                    </a:r>
                    <a:endParaRPr lang="en-GB" sz="1400" b="0" strike="noStrike" spc="-1">
                      <a:latin typeface="Arial"/>
                    </a:endParaRPr>
                  </a:p>
                </p:txBody>
              </p:sp>
              <p:sp>
                <p:nvSpPr>
                  <p:cNvPr id="638" name="CustomShape 8"/>
                  <p:cNvSpPr/>
                  <p:nvPr/>
                </p:nvSpPr>
                <p:spPr>
                  <a:xfrm rot="16200000">
                    <a:off x="150120" y="2482200"/>
                    <a:ext cx="3720600" cy="395280"/>
                  </a:xfrm>
                  <a:prstGeom prst="rect">
                    <a:avLst/>
                  </a:prstGeom>
                  <a:solidFill>
                    <a:schemeClr val="bg1"/>
                  </a:solid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nSpc>
                        <a:spcPct val="100000"/>
                      </a:lnSpc>
                    </a:pPr>
                    <a:r>
                      <a:rPr lang="en-GB" sz="2000" b="1" strike="noStrike" spc="-1">
                        <a:solidFill>
                          <a:srgbClr val="000000"/>
                        </a:solidFill>
                        <a:latin typeface="Symbol"/>
                        <a:ea typeface="DejaVu Sans"/>
                      </a:rPr>
                      <a:t>b</a:t>
                    </a:r>
                    <a:r>
                      <a:rPr lang="en-GB" sz="1800" b="1" strike="noStrike" spc="-1">
                        <a:solidFill>
                          <a:srgbClr val="000000"/>
                        </a:solidFill>
                        <a:latin typeface="Arial"/>
                        <a:ea typeface="DejaVu Sans"/>
                      </a:rPr>
                      <a:t> = 1 Cherenkov Angle (mrad)</a:t>
                    </a:r>
                    <a:endParaRPr lang="en-GB" sz="1800" b="0" strike="noStrike" spc="-1">
                      <a:latin typeface="Arial"/>
                    </a:endParaRPr>
                  </a:p>
                </p:txBody>
              </p:sp>
              <p:sp>
                <p:nvSpPr>
                  <p:cNvPr id="639" name="CustomShape 9"/>
                  <p:cNvSpPr/>
                  <p:nvPr/>
                </p:nvSpPr>
                <p:spPr>
                  <a:xfrm>
                    <a:off x="2521440" y="2553120"/>
                    <a:ext cx="4548600" cy="333000"/>
                  </a:xfrm>
                  <a:prstGeom prst="rect">
                    <a:avLst/>
                  </a:prstGeom>
                  <a:solidFill>
                    <a:schemeClr val="bg1"/>
                  </a:solid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nSpc>
                        <a:spcPct val="100000"/>
                      </a:lnSpc>
                    </a:pPr>
                    <a:r>
                      <a:rPr lang="en-GB" sz="1600" b="1" strike="noStrike" spc="-1">
                        <a:solidFill>
                          <a:srgbClr val="000000"/>
                        </a:solidFill>
                        <a:latin typeface="Times New Roman"/>
                        <a:ea typeface="DejaVu Sans"/>
                      </a:rPr>
                      <a:t>30400       30600         30800       31000      31200  </a:t>
                    </a:r>
                    <a:endParaRPr lang="en-GB" sz="1600" b="0" strike="noStrike" spc="-1">
                      <a:latin typeface="Arial"/>
                    </a:endParaRPr>
                  </a:p>
                </p:txBody>
              </p:sp>
              <p:sp>
                <p:nvSpPr>
                  <p:cNvPr id="640" name="CustomShape 10"/>
                  <p:cNvSpPr/>
                  <p:nvPr/>
                </p:nvSpPr>
                <p:spPr>
                  <a:xfrm>
                    <a:off x="1692360" y="4692240"/>
                    <a:ext cx="5449320" cy="393840"/>
                  </a:xfrm>
                  <a:prstGeom prst="rect">
                    <a:avLst/>
                  </a:prstGeom>
                  <a:solidFill>
                    <a:schemeClr val="bg1"/>
                  </a:solid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nSpc>
                        <a:spcPct val="100000"/>
                      </a:lnSpc>
                    </a:pPr>
                    <a:r>
                      <a:rPr lang="en-GB" sz="1600" b="1" strike="noStrike" spc="-1">
                        <a:solidFill>
                          <a:srgbClr val="000000"/>
                        </a:solidFill>
                        <a:latin typeface="Times New Roman"/>
                        <a:ea typeface="DejaVu Sans"/>
                      </a:rPr>
                      <a:t>     33500          34000          34500         35000          35500</a:t>
                    </a:r>
                    <a:endParaRPr lang="en-GB" sz="1600" b="0" strike="noStrike" spc="-1">
                      <a:latin typeface="Arial"/>
                    </a:endParaRPr>
                  </a:p>
                  <a:p>
                    <a:pPr>
                      <a:lnSpc>
                        <a:spcPct val="100000"/>
                      </a:lnSpc>
                    </a:pPr>
                    <a:r>
                      <a:rPr lang="en-GB" sz="400" b="1" strike="noStrike" spc="-1">
                        <a:solidFill>
                          <a:srgbClr val="FFFFFF"/>
                        </a:solidFill>
                        <a:latin typeface="Times New Roman"/>
                        <a:ea typeface="DejaVu Sans"/>
                      </a:rPr>
                      <a:t>  </a:t>
                    </a:r>
                    <a:endParaRPr lang="en-GB" sz="400" b="0" strike="noStrike" spc="-1">
                      <a:latin typeface="Arial"/>
                    </a:endParaRPr>
                  </a:p>
                </p:txBody>
              </p:sp>
              <p:sp>
                <p:nvSpPr>
                  <p:cNvPr id="641" name="CustomShape 11"/>
                  <p:cNvSpPr/>
                  <p:nvPr/>
                </p:nvSpPr>
                <p:spPr>
                  <a:xfrm>
                    <a:off x="3809880" y="2386080"/>
                    <a:ext cx="228240" cy="1346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p:style>
              </p:sp>
              <p:sp>
                <p:nvSpPr>
                  <p:cNvPr id="642" name="CustomShape 12"/>
                  <p:cNvSpPr/>
                  <p:nvPr/>
                </p:nvSpPr>
                <p:spPr>
                  <a:xfrm>
                    <a:off x="2733840" y="2386080"/>
                    <a:ext cx="401400" cy="1886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p:style>
              </p:sp>
              <p:sp>
                <p:nvSpPr>
                  <p:cNvPr id="643" name="Line 13"/>
                  <p:cNvSpPr/>
                  <p:nvPr/>
                </p:nvSpPr>
                <p:spPr>
                  <a:xfrm>
                    <a:off x="2444400" y="2520720"/>
                    <a:ext cx="4246560" cy="1800"/>
                  </a:xfrm>
                  <a:prstGeom prst="line">
                    <a:avLst/>
                  </a:prstGeom>
                  <a:ln w="19080">
                    <a:solidFill>
                      <a:schemeClr val="bg1"/>
                    </a:solidFill>
                    <a:round/>
                  </a:ln>
                </p:spPr>
                <p:style>
                  <a:lnRef idx="1">
                    <a:schemeClr val="accent1"/>
                  </a:lnRef>
                  <a:fillRef idx="0">
                    <a:schemeClr val="accent1"/>
                  </a:fillRef>
                  <a:effectRef idx="0">
                    <a:schemeClr val="accent1"/>
                  </a:effectRef>
                  <a:fontRef idx="minor"/>
                </p:style>
              </p:sp>
            </p:grpSp>
            <p:sp>
              <p:nvSpPr>
                <p:cNvPr id="644" name="Line 14"/>
                <p:cNvSpPr/>
                <p:nvPr/>
              </p:nvSpPr>
              <p:spPr>
                <a:xfrm>
                  <a:off x="2444400" y="2520720"/>
                  <a:ext cx="4246560" cy="1800"/>
                </a:xfrm>
                <a:prstGeom prst="line">
                  <a:avLst/>
                </a:prstGeom>
                <a:ln w="12600">
                  <a:solidFill>
                    <a:schemeClr val="bg1"/>
                  </a:solidFill>
                  <a:round/>
                </a:ln>
              </p:spPr>
              <p:style>
                <a:lnRef idx="1">
                  <a:schemeClr val="accent1"/>
                </a:lnRef>
                <a:fillRef idx="0">
                  <a:schemeClr val="accent1"/>
                </a:fillRef>
                <a:effectRef idx="0">
                  <a:schemeClr val="accent1"/>
                </a:effectRef>
                <a:fontRef idx="minor"/>
              </p:style>
            </p:sp>
          </p:grpSp>
          <p:sp>
            <p:nvSpPr>
              <p:cNvPr id="645" name="CustomShape 15"/>
              <p:cNvSpPr/>
              <p:nvPr/>
            </p:nvSpPr>
            <p:spPr>
              <a:xfrm>
                <a:off x="3616200" y="4989600"/>
                <a:ext cx="1682280" cy="302760"/>
              </a:xfrm>
              <a:prstGeom prst="rect">
                <a:avLst/>
              </a:prstGeom>
              <a:solidFill>
                <a:schemeClr val="bg1"/>
              </a:solid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gn="ctr">
                  <a:lnSpc>
                    <a:spcPct val="100000"/>
                  </a:lnSpc>
                </a:pPr>
                <a:r>
                  <a:rPr lang="en-GB" sz="1400" b="1" strike="noStrike" spc="-1">
                    <a:solidFill>
                      <a:srgbClr val="000000"/>
                    </a:solidFill>
                    <a:latin typeface="Arial"/>
                    <a:ea typeface="DejaVu Sans"/>
                  </a:rPr>
                  <a:t>Run Number</a:t>
                </a:r>
                <a:endParaRPr lang="en-GB" sz="1400" b="0" strike="noStrike" spc="-1">
                  <a:latin typeface="Arial"/>
                </a:endParaRPr>
              </a:p>
            </p:txBody>
          </p:sp>
          <p:sp>
            <p:nvSpPr>
              <p:cNvPr id="646" name="Line 16"/>
              <p:cNvSpPr/>
              <p:nvPr/>
            </p:nvSpPr>
            <p:spPr>
              <a:xfrm flipV="1">
                <a:off x="2444400" y="2539800"/>
                <a:ext cx="4246560" cy="6480"/>
              </a:xfrm>
              <a:prstGeom prst="line">
                <a:avLst/>
              </a:prstGeom>
              <a:ln w="25560">
                <a:solidFill>
                  <a:schemeClr val="tx1"/>
                </a:solidFill>
                <a:round/>
              </a:ln>
            </p:spPr>
            <p:style>
              <a:lnRef idx="1">
                <a:schemeClr val="accent1"/>
              </a:lnRef>
              <a:fillRef idx="0">
                <a:schemeClr val="accent1"/>
              </a:fillRef>
              <a:effectRef idx="0">
                <a:schemeClr val="accent1"/>
              </a:effectRef>
              <a:fontRef idx="minor"/>
            </p:style>
          </p:sp>
          <p:sp>
            <p:nvSpPr>
              <p:cNvPr id="647" name="CustomShape 17"/>
              <p:cNvSpPr/>
              <p:nvPr/>
            </p:nvSpPr>
            <p:spPr>
              <a:xfrm>
                <a:off x="2606040" y="4162680"/>
                <a:ext cx="3786014" cy="33710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spAutoFit/>
              </a:bodyPr>
              <a:lstStyle/>
              <a:p>
                <a:pPr>
                  <a:lnSpc>
                    <a:spcPct val="100000"/>
                  </a:lnSpc>
                </a:pPr>
                <a:r>
                  <a:rPr lang="en-GB" sz="1600" b="1" strike="noStrike" spc="-1" dirty="0">
                    <a:solidFill>
                      <a:srgbClr val="C00000"/>
                    </a:solidFill>
                    <a:latin typeface="Times New Roman"/>
                    <a:ea typeface="DejaVu Sans"/>
                  </a:rPr>
                  <a:t>With active mixture control:  </a:t>
                </a:r>
                <a:r>
                  <a:rPr lang="en-GB" sz="1600" b="1" strike="noStrike" spc="-1" dirty="0" err="1">
                    <a:solidFill>
                      <a:srgbClr val="C00000"/>
                    </a:solidFill>
                    <a:latin typeface="Symbol"/>
                    <a:ea typeface="DejaVu Sans"/>
                  </a:rPr>
                  <a:t>d</a:t>
                </a:r>
                <a:r>
                  <a:rPr lang="en-GB" sz="1600" b="1" strike="noStrike" spc="-1" dirty="0" err="1">
                    <a:solidFill>
                      <a:srgbClr val="C00000"/>
                    </a:solidFill>
                    <a:latin typeface="Times New Roman"/>
                    <a:ea typeface="DejaVu Sans"/>
                  </a:rPr>
                  <a:t>r</a:t>
                </a:r>
                <a:r>
                  <a:rPr lang="en-GB" sz="1600" b="1" strike="noStrike" spc="-1" dirty="0">
                    <a:solidFill>
                      <a:srgbClr val="C00000"/>
                    </a:solidFill>
                    <a:latin typeface="Times New Roman"/>
                    <a:ea typeface="DejaVu Sans"/>
                  </a:rPr>
                  <a:t>/r ~ </a:t>
                </a:r>
                <a:r>
                  <a:rPr lang="en-GB" sz="1600" b="1" strike="noStrike" spc="-1" dirty="0" smtClean="0">
                    <a:solidFill>
                      <a:srgbClr val="C00000"/>
                    </a:solidFill>
                    <a:latin typeface="Times New Roman"/>
                    <a:ea typeface="DejaVu Sans"/>
                  </a:rPr>
                  <a:t>0.2%</a:t>
                </a:r>
                <a:endParaRPr lang="en-GB" sz="1600" b="0" strike="noStrike" spc="-1" dirty="0">
                  <a:latin typeface="Arial"/>
                </a:endParaRPr>
              </a:p>
            </p:txBody>
          </p:sp>
        </p:grpSp>
        <p:sp>
          <p:nvSpPr>
            <p:cNvPr id="648" name="CustomShape 18"/>
            <p:cNvSpPr/>
            <p:nvPr/>
          </p:nvSpPr>
          <p:spPr>
            <a:xfrm>
              <a:off x="2013120" y="5283360"/>
              <a:ext cx="4830480" cy="931680"/>
            </a:xfrm>
            <a:prstGeom prst="rect">
              <a:avLst/>
            </a:prstGeom>
            <a:solidFill>
              <a:srgbClr val="FFFFFF"/>
            </a:solidFill>
            <a:ln>
              <a:noFill/>
            </a:ln>
          </p:spPr>
          <p:style>
            <a:lnRef idx="0">
              <a:scrgbClr r="0" g="0" b="0"/>
            </a:lnRef>
            <a:fillRef idx="0">
              <a:scrgbClr r="0" g="0" b="0"/>
            </a:fillRef>
            <a:effectRef idx="0">
              <a:scrgbClr r="0" g="0" b="0"/>
            </a:effectRef>
            <a:fontRef idx="minor"/>
          </p:style>
          <p:txBody>
            <a:bodyPr lIns="90000" tIns="45000" rIns="90000" bIns="45000">
              <a:noAutofit/>
            </a:bodyPr>
            <a:lstStyle/>
            <a:p>
              <a:pPr algn="ctr">
                <a:lnSpc>
                  <a:spcPct val="100000"/>
                </a:lnSpc>
                <a:spcAft>
                  <a:spcPts val="601"/>
                </a:spcAft>
              </a:pPr>
              <a:r>
                <a:rPr lang="en-GB" sz="1400" b="1" strike="noStrike" spc="-1">
                  <a:solidFill>
                    <a:srgbClr val="385623"/>
                  </a:solidFill>
                  <a:latin typeface="Symbol"/>
                  <a:ea typeface="DejaVu Sans"/>
                </a:rPr>
                <a:t>b</a:t>
              </a:r>
              <a:r>
                <a:rPr lang="en-GB" sz="1400" b="1" strike="noStrike" spc="-1">
                  <a:solidFill>
                    <a:srgbClr val="385623"/>
                  </a:solidFill>
                  <a:latin typeface="Arial"/>
                  <a:ea typeface="DejaVu Sans"/>
                </a:rPr>
                <a:t> = 1 Cherenkov angle comparison (1995-6 runs) between reconstructed ring data (□) in the SLD barrel CRID and angles from sonar-deduced refractive index corrected for atmospheric pressure (●) </a:t>
              </a:r>
              <a:endParaRPr lang="en-GB" sz="1400" b="0" strike="noStrike" spc="-1">
                <a:latin typeface="Arial"/>
              </a:endParaRPr>
            </a:p>
          </p:txBody>
        </p:sp>
      </p:grpSp>
      <p:sp>
        <p:nvSpPr>
          <p:cNvPr id="649" name="CustomShape 19"/>
          <p:cNvSpPr/>
          <p:nvPr/>
        </p:nvSpPr>
        <p:spPr>
          <a:xfrm>
            <a:off x="6843600" y="3096720"/>
            <a:ext cx="2142000" cy="1369080"/>
          </a:xfrm>
          <a:prstGeom prst="rect">
            <a:avLst/>
          </a:prstGeom>
          <a:noFill/>
          <a:ln w="25560">
            <a:solidFill>
              <a:schemeClr val="accent6">
                <a:lumMod val="50000"/>
              </a:schemeClr>
            </a:solidFill>
            <a:round/>
          </a:ln>
        </p:spPr>
        <p:style>
          <a:lnRef idx="0">
            <a:scrgbClr r="0" g="0" b="0"/>
          </a:lnRef>
          <a:fillRef idx="0">
            <a:scrgbClr r="0" g="0" b="0"/>
          </a:fillRef>
          <a:effectRef idx="0">
            <a:scrgbClr r="0" g="0" b="0"/>
          </a:effectRef>
          <a:fontRef idx="minor"/>
        </p:style>
        <p:txBody>
          <a:bodyPr lIns="90000" tIns="45000" rIns="90000" bIns="45000">
            <a:spAutoFit/>
          </a:bodyPr>
          <a:lstStyle/>
          <a:p>
            <a:pPr algn="ctr">
              <a:lnSpc>
                <a:spcPct val="100000"/>
              </a:lnSpc>
            </a:pPr>
            <a:r>
              <a:rPr lang="en-GB" sz="1400" b="1" strike="noStrike" spc="-1">
                <a:solidFill>
                  <a:srgbClr val="385623"/>
                </a:solidFill>
                <a:latin typeface="Constantia"/>
                <a:ea typeface="DejaVu Sans"/>
              </a:rPr>
              <a:t>Using the flowmeter</a:t>
            </a:r>
            <a:endParaRPr lang="en-GB" sz="1400" b="0" strike="noStrike" spc="-1">
              <a:latin typeface="Arial"/>
            </a:endParaRPr>
          </a:p>
          <a:p>
            <a:pPr algn="ctr">
              <a:lnSpc>
                <a:spcPct val="100000"/>
              </a:lnSpc>
            </a:pPr>
            <a:r>
              <a:rPr lang="en-GB" sz="1400" b="1" strike="noStrike" spc="-1">
                <a:solidFill>
                  <a:srgbClr val="385623"/>
                </a:solidFill>
                <a:latin typeface="Constantia"/>
                <a:ea typeface="DejaVu Sans"/>
              </a:rPr>
              <a:t>analyzer in supply line</a:t>
            </a:r>
            <a:endParaRPr lang="en-GB" sz="1400" b="0" strike="noStrike" spc="-1">
              <a:latin typeface="Arial"/>
            </a:endParaRPr>
          </a:p>
          <a:p>
            <a:pPr algn="ctr">
              <a:lnSpc>
                <a:spcPct val="100000"/>
              </a:lnSpc>
            </a:pPr>
            <a:r>
              <a:rPr lang="en-GB" sz="1400" b="1" strike="noStrike" spc="-1">
                <a:solidFill>
                  <a:srgbClr val="385623"/>
                </a:solidFill>
                <a:latin typeface="Constantia"/>
                <a:ea typeface="DejaVu Sans"/>
              </a:rPr>
              <a:t>to modify the blend by</a:t>
            </a:r>
            <a:endParaRPr lang="en-GB" sz="1400" b="0" strike="noStrike" spc="-1">
              <a:latin typeface="Arial"/>
            </a:endParaRPr>
          </a:p>
          <a:p>
            <a:pPr algn="ctr">
              <a:lnSpc>
                <a:spcPct val="100000"/>
              </a:lnSpc>
            </a:pPr>
            <a:r>
              <a:rPr lang="en-GB" sz="1400" b="1" strike="noStrike" spc="-1">
                <a:solidFill>
                  <a:srgbClr val="385623"/>
                </a:solidFill>
                <a:latin typeface="Constantia"/>
                <a:ea typeface="DejaVu Sans"/>
              </a:rPr>
              <a:t> hardwired 4-20mA link to</a:t>
            </a:r>
            <a:r>
              <a:rPr lang="en-GB" sz="1400" b="0" strike="noStrike" spc="-1">
                <a:solidFill>
                  <a:srgbClr val="385623"/>
                </a:solidFill>
                <a:latin typeface="Arial"/>
                <a:ea typeface="DejaVu Sans"/>
              </a:rPr>
              <a:t> </a:t>
            </a:r>
            <a:r>
              <a:rPr lang="en-GB" sz="1400" b="1" strike="noStrike" spc="-1">
                <a:solidFill>
                  <a:srgbClr val="385623"/>
                </a:solidFill>
                <a:latin typeface="Constantia"/>
                <a:ea typeface="DejaVu Sans"/>
              </a:rPr>
              <a:t>mass flow controllers</a:t>
            </a:r>
            <a:endParaRPr lang="en-GB" sz="1400" b="0" strike="noStrike" spc="-1">
              <a:latin typeface="Arial"/>
            </a:endParaRPr>
          </a:p>
        </p:txBody>
      </p:sp>
      <p:grpSp>
        <p:nvGrpSpPr>
          <p:cNvPr id="650" name="Group 20"/>
          <p:cNvGrpSpPr/>
          <p:nvPr/>
        </p:nvGrpSpPr>
        <p:grpSpPr>
          <a:xfrm>
            <a:off x="2450042" y="3533281"/>
            <a:ext cx="1545120" cy="1241640"/>
            <a:chOff x="2491920" y="3311640"/>
            <a:chExt cx="1545120" cy="1241640"/>
          </a:xfrm>
        </p:grpSpPr>
        <p:sp>
          <p:nvSpPr>
            <p:cNvPr id="651" name="CustomShape 21"/>
            <p:cNvSpPr/>
            <p:nvPr/>
          </p:nvSpPr>
          <p:spPr>
            <a:xfrm>
              <a:off x="2494800" y="3858480"/>
              <a:ext cx="727200" cy="360"/>
            </a:xfrm>
            <a:custGeom>
              <a:avLst/>
              <a:gdLst/>
              <a:ahLst/>
              <a:cxnLst/>
              <a:rect l="l" t="t" r="r" b="b"/>
              <a:pathLst>
                <a:path w="21600" h="21600">
                  <a:moveTo>
                    <a:pt x="0" y="0"/>
                  </a:moveTo>
                  <a:lnTo>
                    <a:pt x="21600" y="21600"/>
                  </a:lnTo>
                </a:path>
              </a:pathLst>
            </a:custGeom>
            <a:noFill/>
            <a:ln w="19080">
              <a:solidFill>
                <a:srgbClr val="5AD660"/>
              </a:solidFill>
              <a:round/>
            </a:ln>
          </p:spPr>
          <p:style>
            <a:lnRef idx="1">
              <a:schemeClr val="accent1"/>
            </a:lnRef>
            <a:fillRef idx="0">
              <a:schemeClr val="accent1"/>
            </a:fillRef>
            <a:effectRef idx="0">
              <a:schemeClr val="accent1"/>
            </a:effectRef>
            <a:fontRef idx="minor"/>
          </p:style>
        </p:sp>
        <p:sp>
          <p:nvSpPr>
            <p:cNvPr id="652" name="CustomShape 22"/>
            <p:cNvSpPr/>
            <p:nvPr/>
          </p:nvSpPr>
          <p:spPr>
            <a:xfrm>
              <a:off x="2491920" y="4019040"/>
              <a:ext cx="727200" cy="360"/>
            </a:xfrm>
            <a:custGeom>
              <a:avLst/>
              <a:gdLst/>
              <a:ahLst/>
              <a:cxnLst/>
              <a:rect l="l" t="t" r="r" b="b"/>
              <a:pathLst>
                <a:path w="21600" h="21600">
                  <a:moveTo>
                    <a:pt x="0" y="0"/>
                  </a:moveTo>
                  <a:lnTo>
                    <a:pt x="21600" y="21600"/>
                  </a:lnTo>
                </a:path>
              </a:pathLst>
            </a:custGeom>
            <a:noFill/>
            <a:ln w="19080">
              <a:solidFill>
                <a:srgbClr val="5AD660"/>
              </a:solidFill>
              <a:round/>
            </a:ln>
          </p:spPr>
          <p:style>
            <a:lnRef idx="1">
              <a:schemeClr val="accent1"/>
            </a:lnRef>
            <a:fillRef idx="0">
              <a:schemeClr val="accent1"/>
            </a:fillRef>
            <a:effectRef idx="0">
              <a:schemeClr val="accent1"/>
            </a:effectRef>
            <a:fontRef idx="minor"/>
          </p:style>
        </p:sp>
        <p:sp>
          <p:nvSpPr>
            <p:cNvPr id="653" name="CustomShape 23"/>
            <p:cNvSpPr/>
            <p:nvPr/>
          </p:nvSpPr>
          <p:spPr>
            <a:xfrm flipV="1">
              <a:off x="2784600" y="4018320"/>
              <a:ext cx="360" cy="534600"/>
            </a:xfrm>
            <a:custGeom>
              <a:avLst/>
              <a:gdLst/>
              <a:ahLst/>
              <a:cxnLst/>
              <a:rect l="l" t="t" r="r" b="b"/>
              <a:pathLst>
                <a:path w="21600" h="21600">
                  <a:moveTo>
                    <a:pt x="0" y="0"/>
                  </a:moveTo>
                  <a:lnTo>
                    <a:pt x="21600" y="21600"/>
                  </a:lnTo>
                </a:path>
              </a:pathLst>
            </a:custGeom>
            <a:noFill/>
            <a:ln w="19080">
              <a:solidFill>
                <a:srgbClr val="5AD660"/>
              </a:solidFill>
              <a:round/>
              <a:tailEnd type="triangle" w="med" len="med"/>
            </a:ln>
          </p:spPr>
          <p:style>
            <a:lnRef idx="1">
              <a:schemeClr val="accent1"/>
            </a:lnRef>
            <a:fillRef idx="0">
              <a:schemeClr val="accent1"/>
            </a:fillRef>
            <a:effectRef idx="0">
              <a:schemeClr val="accent1"/>
            </a:effectRef>
            <a:fontRef idx="minor"/>
          </p:style>
        </p:sp>
        <p:sp>
          <p:nvSpPr>
            <p:cNvPr id="654" name="CustomShape 24"/>
            <p:cNvSpPr/>
            <p:nvPr/>
          </p:nvSpPr>
          <p:spPr>
            <a:xfrm flipV="1">
              <a:off x="2775960" y="3311280"/>
              <a:ext cx="360" cy="534600"/>
            </a:xfrm>
            <a:custGeom>
              <a:avLst/>
              <a:gdLst/>
              <a:ahLst/>
              <a:cxnLst/>
              <a:rect l="l" t="t" r="r" b="b"/>
              <a:pathLst>
                <a:path w="21600" h="21600">
                  <a:moveTo>
                    <a:pt x="0" y="0"/>
                  </a:moveTo>
                  <a:lnTo>
                    <a:pt x="21600" y="21600"/>
                  </a:lnTo>
                </a:path>
              </a:pathLst>
            </a:custGeom>
            <a:noFill/>
            <a:ln w="19080">
              <a:solidFill>
                <a:srgbClr val="5AD660"/>
              </a:solidFill>
              <a:round/>
              <a:headEnd type="triangle" w="med" len="med"/>
            </a:ln>
          </p:spPr>
          <p:style>
            <a:lnRef idx="1">
              <a:schemeClr val="accent1"/>
            </a:lnRef>
            <a:fillRef idx="0">
              <a:schemeClr val="accent1"/>
            </a:fillRef>
            <a:effectRef idx="0">
              <a:schemeClr val="accent1"/>
            </a:effectRef>
            <a:fontRef idx="minor"/>
          </p:style>
        </p:sp>
        <p:sp>
          <p:nvSpPr>
            <p:cNvPr id="655" name="CustomShape 25"/>
            <p:cNvSpPr/>
            <p:nvPr/>
          </p:nvSpPr>
          <p:spPr>
            <a:xfrm>
              <a:off x="2763360" y="3512880"/>
              <a:ext cx="1273680" cy="30348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spAutoFit/>
            </a:bodyPr>
            <a:lstStyle/>
            <a:p>
              <a:pPr>
                <a:lnSpc>
                  <a:spcPct val="100000"/>
                </a:lnSpc>
              </a:pPr>
              <a:r>
                <a:rPr lang="en-GB" sz="1400" b="1" strike="noStrike" spc="-1" dirty="0">
                  <a:solidFill>
                    <a:srgbClr val="5AD660"/>
                  </a:solidFill>
                  <a:latin typeface="Constantia"/>
                  <a:ea typeface="DejaVu Sans"/>
                </a:rPr>
                <a:t>0,3 </a:t>
              </a:r>
              <a:r>
                <a:rPr lang="en-GB" sz="1400" b="1" strike="noStrike" spc="-1" dirty="0" err="1">
                  <a:solidFill>
                    <a:srgbClr val="5AD660"/>
                  </a:solidFill>
                  <a:latin typeface="Constantia"/>
                  <a:ea typeface="DejaVu Sans"/>
                </a:rPr>
                <a:t>mrad</a:t>
              </a:r>
              <a:r>
                <a:rPr lang="en-GB" sz="1400" b="1" strike="noStrike" spc="-1" dirty="0">
                  <a:solidFill>
                    <a:srgbClr val="5AD660"/>
                  </a:solidFill>
                  <a:latin typeface="Constantia"/>
                  <a:ea typeface="DejaVu Sans"/>
                </a:rPr>
                <a:t> </a:t>
              </a:r>
              <a:r>
                <a:rPr lang="en-GB" sz="1400" b="1" strike="noStrike" spc="-1" dirty="0" err="1">
                  <a:solidFill>
                    <a:srgbClr val="5AD660"/>
                  </a:solidFill>
                  <a:latin typeface="Constantia"/>
                  <a:ea typeface="DejaVu Sans"/>
                </a:rPr>
                <a:t>rms</a:t>
              </a:r>
              <a:endParaRPr lang="en-GB" sz="1400" b="0" strike="noStrike" spc="-1" dirty="0">
                <a:latin typeface="Arial"/>
              </a:endParaRPr>
            </a:p>
          </p:txBody>
        </p:sp>
      </p:grpSp>
      <p:sp>
        <p:nvSpPr>
          <p:cNvPr id="656" name="CustomShape 26"/>
          <p:cNvSpPr/>
          <p:nvPr/>
        </p:nvSpPr>
        <p:spPr>
          <a:xfrm>
            <a:off x="6801120" y="1403280"/>
            <a:ext cx="2170080" cy="516600"/>
          </a:xfrm>
          <a:prstGeom prst="rect">
            <a:avLst/>
          </a:prstGeom>
          <a:noFill/>
          <a:ln w="25560">
            <a:solidFill>
              <a:srgbClr val="C00000"/>
            </a:solidFill>
            <a:round/>
          </a:ln>
        </p:spPr>
        <p:style>
          <a:lnRef idx="0">
            <a:scrgbClr r="0" g="0" b="0"/>
          </a:lnRef>
          <a:fillRef idx="0">
            <a:scrgbClr r="0" g="0" b="0"/>
          </a:fillRef>
          <a:effectRef idx="0">
            <a:scrgbClr r="0" g="0" b="0"/>
          </a:effectRef>
          <a:fontRef idx="minor"/>
        </p:style>
        <p:txBody>
          <a:bodyPr wrap="none" lIns="90000" tIns="45000" rIns="90000" bIns="45000">
            <a:spAutoFit/>
          </a:bodyPr>
          <a:lstStyle/>
          <a:p>
            <a:pPr algn="ctr">
              <a:lnSpc>
                <a:spcPct val="100000"/>
              </a:lnSpc>
            </a:pPr>
            <a:r>
              <a:rPr lang="en-GB" sz="1400" b="1" strike="noStrike" spc="-1">
                <a:solidFill>
                  <a:srgbClr val="C00000"/>
                </a:solidFill>
                <a:latin typeface="Constantia"/>
                <a:ea typeface="DejaVu Sans"/>
              </a:rPr>
              <a:t>Before use of flowmeter</a:t>
            </a:r>
            <a:endParaRPr lang="en-GB" sz="1400" b="0" strike="noStrike" spc="-1">
              <a:latin typeface="Arial"/>
            </a:endParaRPr>
          </a:p>
          <a:p>
            <a:pPr algn="ctr">
              <a:lnSpc>
                <a:spcPct val="100000"/>
              </a:lnSpc>
            </a:pPr>
            <a:r>
              <a:rPr lang="en-GB" sz="1400" b="1" strike="noStrike" spc="-1">
                <a:solidFill>
                  <a:srgbClr val="C00000"/>
                </a:solidFill>
                <a:latin typeface="Constantia"/>
                <a:ea typeface="DejaVu Sans"/>
              </a:rPr>
              <a:t>analyzer in supply line</a:t>
            </a:r>
            <a:endParaRPr lang="en-GB" sz="1400" b="0" strike="noStrike" spc="-1">
              <a:latin typeface="Arial"/>
            </a:endParaRPr>
          </a:p>
        </p:txBody>
      </p:sp>
      <p:sp>
        <p:nvSpPr>
          <p:cNvPr id="657" name="CustomShape 27"/>
          <p:cNvSpPr/>
          <p:nvPr/>
        </p:nvSpPr>
        <p:spPr>
          <a:xfrm>
            <a:off x="6790680" y="4965840"/>
            <a:ext cx="2291760" cy="1155960"/>
          </a:xfrm>
          <a:prstGeom prst="rect">
            <a:avLst/>
          </a:prstGeom>
          <a:noFill/>
          <a:ln w="25560">
            <a:solidFill>
              <a:srgbClr val="C00000"/>
            </a:solidFill>
            <a:round/>
          </a:ln>
        </p:spPr>
        <p:style>
          <a:lnRef idx="0">
            <a:scrgbClr r="0" g="0" b="0"/>
          </a:lnRef>
          <a:fillRef idx="0">
            <a:scrgbClr r="0" g="0" b="0"/>
          </a:fillRef>
          <a:effectRef idx="0">
            <a:scrgbClr r="0" g="0" b="0"/>
          </a:effectRef>
          <a:fontRef idx="minor"/>
        </p:style>
        <p:txBody>
          <a:bodyPr wrap="none" lIns="90000" tIns="45000" rIns="90000" bIns="45000">
            <a:spAutoFit/>
          </a:bodyPr>
          <a:lstStyle/>
          <a:p>
            <a:pPr algn="ctr">
              <a:lnSpc>
                <a:spcPct val="100000"/>
              </a:lnSpc>
            </a:pPr>
            <a:r>
              <a:rPr lang="en-GB" sz="1400" b="1" strike="noStrike" spc="-1">
                <a:solidFill>
                  <a:srgbClr val="C00000"/>
                </a:solidFill>
                <a:latin typeface="Constantia"/>
                <a:ea typeface="DejaVu Sans"/>
              </a:rPr>
              <a:t>Note: before and after</a:t>
            </a:r>
            <a:endParaRPr lang="en-GB" sz="1400" b="0" strike="noStrike" spc="-1">
              <a:latin typeface="Arial"/>
            </a:endParaRPr>
          </a:p>
          <a:p>
            <a:pPr algn="ctr">
              <a:lnSpc>
                <a:spcPct val="100000"/>
              </a:lnSpc>
            </a:pPr>
            <a:r>
              <a:rPr lang="en-GB" sz="1400" b="1" strike="noStrike" spc="-1">
                <a:solidFill>
                  <a:srgbClr val="C00000"/>
                </a:solidFill>
                <a:latin typeface="Constantia"/>
                <a:ea typeface="DejaVu Sans"/>
              </a:rPr>
              <a:t>blend stabilization sonar</a:t>
            </a:r>
            <a:endParaRPr lang="en-GB" sz="1400" b="0" strike="noStrike" spc="-1">
              <a:latin typeface="Arial"/>
            </a:endParaRPr>
          </a:p>
          <a:p>
            <a:pPr algn="ctr">
              <a:lnSpc>
                <a:spcPct val="100000"/>
              </a:lnSpc>
            </a:pPr>
            <a:r>
              <a:rPr lang="en-GB" sz="1400" b="1" strike="noStrike" spc="-1">
                <a:solidFill>
                  <a:srgbClr val="C00000"/>
                </a:solidFill>
                <a:latin typeface="Constantia"/>
                <a:ea typeface="DejaVu Sans"/>
              </a:rPr>
              <a:t>interpreted </a:t>
            </a:r>
            <a:r>
              <a:rPr lang="en-GB" sz="1400" b="1" strike="noStrike" spc="-1">
                <a:solidFill>
                  <a:srgbClr val="C00000"/>
                </a:solidFill>
                <a:latin typeface="Symbol"/>
                <a:ea typeface="DejaVu Sans"/>
              </a:rPr>
              <a:t>b</a:t>
            </a:r>
            <a:r>
              <a:rPr lang="en-GB" sz="1400" b="1" strike="noStrike" spc="-1">
                <a:solidFill>
                  <a:srgbClr val="C00000"/>
                </a:solidFill>
                <a:latin typeface="Constantia"/>
                <a:ea typeface="DejaVu Sans"/>
              </a:rPr>
              <a:t>=1 radius</a:t>
            </a:r>
            <a:endParaRPr lang="en-GB" sz="1400" b="0" strike="noStrike" spc="-1">
              <a:latin typeface="Arial"/>
            </a:endParaRPr>
          </a:p>
          <a:p>
            <a:pPr algn="ctr">
              <a:lnSpc>
                <a:spcPct val="100000"/>
              </a:lnSpc>
            </a:pPr>
            <a:r>
              <a:rPr lang="en-GB" sz="1400" b="1" strike="noStrike" spc="-1">
                <a:solidFill>
                  <a:srgbClr val="C00000"/>
                </a:solidFill>
                <a:latin typeface="Constantia"/>
                <a:ea typeface="DejaVu Sans"/>
              </a:rPr>
              <a:t>agreed well with </a:t>
            </a:r>
            <a:endParaRPr lang="en-GB" sz="1400" b="0" strike="noStrike" spc="-1">
              <a:latin typeface="Arial"/>
            </a:endParaRPr>
          </a:p>
          <a:p>
            <a:pPr algn="ctr">
              <a:lnSpc>
                <a:spcPct val="100000"/>
              </a:lnSpc>
            </a:pPr>
            <a:r>
              <a:rPr lang="en-GB" sz="1400" b="1" strike="noStrike" spc="-1">
                <a:solidFill>
                  <a:srgbClr val="C00000"/>
                </a:solidFill>
                <a:latin typeface="Constantia"/>
                <a:ea typeface="DejaVu Sans"/>
              </a:rPr>
              <a:t>reconstructed radii!!</a:t>
            </a:r>
            <a:endParaRPr lang="en-GB" sz="1400" b="0" strike="noStrike" spc="-1">
              <a:latin typeface="Arial"/>
            </a:endParaRPr>
          </a:p>
        </p:txBody>
      </p:sp>
      <p:sp>
        <p:nvSpPr>
          <p:cNvPr id="34" name="CustomShape 4"/>
          <p:cNvSpPr/>
          <p:nvPr/>
        </p:nvSpPr>
        <p:spPr>
          <a:xfrm>
            <a:off x="6458040" y="6356520"/>
            <a:ext cx="2056680" cy="3643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pPr>
            <a:fld id="{7D01061F-E3C1-4B78-A297-D1E8F51D5FFF}" type="slidenum">
              <a:rPr lang="en-GB" sz="1200" b="0" strike="noStrike" spc="-1">
                <a:solidFill>
                  <a:srgbClr val="8B8B8B"/>
                </a:solidFill>
                <a:latin typeface="Calibri"/>
                <a:ea typeface="DejaVu Sans"/>
              </a:rPr>
              <a:t>58</a:t>
            </a:fld>
            <a:endParaRPr lang="en-GB" sz="1200" b="0" strike="noStrike" spc="-1" dirty="0">
              <a:latin typeface="Arial"/>
            </a:endParaRPr>
          </a:p>
        </p:txBody>
      </p:sp>
      <p:sp>
        <p:nvSpPr>
          <p:cNvPr id="35" name="CustomShape 2"/>
          <p:cNvSpPr/>
          <p:nvPr/>
        </p:nvSpPr>
        <p:spPr>
          <a:xfrm>
            <a:off x="888423" y="6520900"/>
            <a:ext cx="7428822" cy="337100"/>
          </a:xfrm>
          <a:prstGeom prst="rect">
            <a:avLst/>
          </a:prstGeom>
          <a:noFill/>
          <a:ln>
            <a:noFill/>
          </a:ln>
        </p:spPr>
        <p:style>
          <a:lnRef idx="0">
            <a:scrgbClr r="0" g="0" b="0"/>
          </a:lnRef>
          <a:fillRef idx="0">
            <a:scrgbClr r="0" g="0" b="0"/>
          </a:fillRef>
          <a:effectRef idx="0">
            <a:scrgbClr r="0" g="0" b="0"/>
          </a:effectRef>
          <a:fontRef idx="minor"/>
        </p:style>
        <p:txBody>
          <a:bodyPr wrap="square" lIns="90000" tIns="45000" rIns="90000" bIns="45000">
            <a:spAutoFit/>
          </a:bodyPr>
          <a:lstStyle/>
          <a:p>
            <a:pPr algn="ctr"/>
            <a:r>
              <a:rPr lang="en-US" sz="1600" b="1" dirty="0" smtClean="0"/>
              <a:t>G. Hallewell: </a:t>
            </a:r>
            <a:r>
              <a:rPr lang="en-US" sz="1600" b="1" dirty="0" err="1" smtClean="0"/>
              <a:t>GasRad</a:t>
            </a:r>
            <a:r>
              <a:rPr lang="en-US" sz="1600" b="1" dirty="0" smtClean="0"/>
              <a:t> GWP: ECFA</a:t>
            </a:r>
            <a:r>
              <a:rPr lang="en-US" sz="1600" b="1" dirty="0"/>
              <a:t> </a:t>
            </a:r>
            <a:r>
              <a:rPr lang="en-US" sz="1600" b="1" dirty="0" smtClean="0"/>
              <a:t>TF-4 Meeting May16-17</a:t>
            </a:r>
            <a:r>
              <a:rPr lang="en-US" sz="1600" b="1" baseline="30000" dirty="0" smtClean="0"/>
              <a:t>th</a:t>
            </a:r>
            <a:r>
              <a:rPr lang="en-US" sz="1600" b="1" dirty="0" smtClean="0"/>
              <a:t> 2023</a:t>
            </a:r>
            <a:endParaRPr lang="en-US" sz="1600" b="1" dirty="0"/>
          </a:p>
        </p:txBody>
      </p:sp>
      <p:pic>
        <p:nvPicPr>
          <p:cNvPr id="36"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39727" y="1531673"/>
            <a:ext cx="6275083" cy="299511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8705177"/>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p:cTn id="2" dur="indefinite" nodeType="mainSeq">
                <p:childTnLst>
                  <p:par>
                    <p:cTn id="3" fill="hold" nodeType="clickEffect">
                      <p:stCondLst>
                        <p:cond delay="indefinite"/>
                      </p:stCondLst>
                      <p:childTnLst>
                        <p:par>
                          <p:cTn id="4" fill="hold" nodeType="withEffect">
                            <p:stCondLst>
                              <p:cond delay="0"/>
                            </p:stCondLst>
                            <p:childTnLst>
                              <p:par>
                                <p:cTn id="5" presetID="1" presetClass="entr" fill="hold" nodeType="clickEffect">
                                  <p:stCondLst>
                                    <p:cond delay="0"/>
                                  </p:stCondLst>
                                  <p:childTnLst>
                                    <p:set>
                                      <p:cBhvr>
                                        <p:cTn id="6" dur="1" fill="hold">
                                          <p:stCondLst>
                                            <p:cond delay="0"/>
                                          </p:stCondLst>
                                        </p:cTn>
                                        <p:tgtEl>
                                          <p:spTgt spid="630"/>
                                        </p:tgtEl>
                                        <p:attrNameLst>
                                          <p:attrName>style.visibility</p:attrName>
                                        </p:attrNameLst>
                                      </p:cBhvr>
                                      <p:to>
                                        <p:strVal val="visible"/>
                                      </p:to>
                                    </p:set>
                                  </p:childTnLst>
                                </p:cTn>
                              </p:par>
                            </p:childTnLst>
                          </p:cTn>
                        </p:par>
                      </p:childTnLst>
                    </p:cTn>
                  </p:par>
                  <p:par>
                    <p:cTn id="7" fill="hold" nodeType="clickEffect">
                      <p:stCondLst>
                        <p:cond delay="indefinite"/>
                      </p:stCondLst>
                      <p:childTnLst>
                        <p:par>
                          <p:cTn id="8" fill="hold" nodeType="withEffect">
                            <p:stCondLst>
                              <p:cond delay="0"/>
                            </p:stCondLst>
                            <p:childTnLst>
                              <p:par>
                                <p:cTn id="9" presetID="1" presetClass="exit" fill="hold" nodeType="clickEffect">
                                  <p:stCondLst>
                                    <p:cond delay="0"/>
                                  </p:stCondLst>
                                  <p:childTnLst>
                                    <p:set>
                                      <p:cBhvr>
                                        <p:cTn id="10" dur="1" fill="hold">
                                          <p:stCondLst>
                                            <p:cond delay="0"/>
                                          </p:stCondLst>
                                        </p:cTn>
                                        <p:tgtEl>
                                          <p:spTgt spid="630"/>
                                        </p:tgtEl>
                                        <p:attrNameLst>
                                          <p:attrName>style.visibility</p:attrName>
                                        </p:attrNameLst>
                                      </p:cBhvr>
                                      <p:to>
                                        <p:strVal val="hidden"/>
                                      </p:to>
                                    </p:set>
                                  </p:childTnLst>
                                </p:cTn>
                              </p:par>
                              <p:par>
                                <p:cTn id="11" presetID="1" presetClass="entr" fill="hold" nodeType="withEffect">
                                  <p:stCondLst>
                                    <p:cond delay="0"/>
                                  </p:stCondLst>
                                  <p:childTnLst>
                                    <p:set>
                                      <p:cBhvr>
                                        <p:cTn id="12" dur="1" fill="hold">
                                          <p:stCondLst>
                                            <p:cond delay="0"/>
                                          </p:stCondLst>
                                        </p:cTn>
                                        <p:tgtEl>
                                          <p:spTgt spid="631"/>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fill="hold" nodeType="clickEffect">
                                  <p:stCondLst>
                                    <p:cond delay="0"/>
                                  </p:stCondLst>
                                  <p:childTnLst>
                                    <p:set>
                                      <p:cBhvr>
                                        <p:cTn id="16" dur="1" fill="hold">
                                          <p:stCondLst>
                                            <p:cond delay="0"/>
                                          </p:stCondLst>
                                        </p:cTn>
                                        <p:tgtEl>
                                          <p:spTgt spid="656"/>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fill="hold" nodeType="clickEffect">
                                  <p:stCondLst>
                                    <p:cond delay="0"/>
                                  </p:stCondLst>
                                  <p:childTnLst>
                                    <p:set>
                                      <p:cBhvr>
                                        <p:cTn id="20" dur="1" fill="hold">
                                          <p:stCondLst>
                                            <p:cond delay="0"/>
                                          </p:stCondLst>
                                        </p:cTn>
                                        <p:tgtEl>
                                          <p:spTgt spid="649"/>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nodeType="clickEffect">
                                  <p:stCondLst>
                                    <p:cond delay="0"/>
                                  </p:stCondLst>
                                  <p:childTnLst>
                                    <p:set>
                                      <p:cBhvr>
                                        <p:cTn id="24" dur="1" fill="hold">
                                          <p:stCondLst>
                                            <p:cond delay="0"/>
                                          </p:stCondLst>
                                        </p:cTn>
                                        <p:tgtEl>
                                          <p:spTgt spid="650"/>
                                        </p:tgtEl>
                                        <p:attrNameLst>
                                          <p:attrName>style.visibility</p:attrName>
                                        </p:attrNameLst>
                                      </p:cBhvr>
                                      <p:to>
                                        <p:strVal val="visible"/>
                                      </p:to>
                                    </p:set>
                                    <p:anim calcmode="lin" valueType="num">
                                      <p:cBhvr additive="repl">
                                        <p:cTn id="25" dur="1000" fill="hold"/>
                                        <p:tgtEl>
                                          <p:spTgt spid="650"/>
                                        </p:tgtEl>
                                        <p:attrNameLst>
                                          <p:attrName>ppt_x</p:attrName>
                                        </p:attrNameLst>
                                      </p:cBhvr>
                                      <p:tavLst>
                                        <p:tav tm="0">
                                          <p:val>
                                            <p:strVal val="0-#ppt_w/2"/>
                                          </p:val>
                                        </p:tav>
                                        <p:tav tm="100000">
                                          <p:val>
                                            <p:strVal val="#ppt_x"/>
                                          </p:val>
                                        </p:tav>
                                      </p:tavLst>
                                    </p:anim>
                                    <p:anim calcmode="lin" valueType="num">
                                      <p:cBhvr additive="repl">
                                        <p:cTn id="26" dur="1000" fill="hold"/>
                                        <p:tgtEl>
                                          <p:spTgt spid="650"/>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1" presetClass="entr" fill="hold" nodeType="clickEffect">
                                  <p:stCondLst>
                                    <p:cond delay="0"/>
                                  </p:stCondLst>
                                  <p:childTnLst>
                                    <p:set>
                                      <p:cBhvr>
                                        <p:cTn id="30" dur="1" fill="hold">
                                          <p:stCondLst>
                                            <p:cond delay="0"/>
                                          </p:stCondLst>
                                        </p:cTn>
                                        <p:tgtEl>
                                          <p:spTgt spid="657"/>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6" presetClass="entr" presetSubtype="21" fill="hold" nodeType="clickEffect">
                                  <p:stCondLst>
                                    <p:cond delay="0"/>
                                  </p:stCondLst>
                                  <p:childTnLst>
                                    <p:set>
                                      <p:cBhvr>
                                        <p:cTn id="34" dur="1" fill="hold">
                                          <p:stCondLst>
                                            <p:cond delay="0"/>
                                          </p:stCondLst>
                                        </p:cTn>
                                        <p:tgtEl>
                                          <p:spTgt spid="36"/>
                                        </p:tgtEl>
                                        <p:attrNameLst>
                                          <p:attrName>style.visibility</p:attrName>
                                        </p:attrNameLst>
                                      </p:cBhvr>
                                      <p:to>
                                        <p:strVal val="visible"/>
                                      </p:to>
                                    </p:set>
                                    <p:animEffect transition="in" filter="barn(inVertical)">
                                      <p:cBhvr>
                                        <p:cTn id="35"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70" name="Group 1"/>
          <p:cNvGrpSpPr/>
          <p:nvPr/>
        </p:nvGrpSpPr>
        <p:grpSpPr>
          <a:xfrm>
            <a:off x="469940" y="832479"/>
            <a:ext cx="8088700" cy="3950187"/>
            <a:chOff x="319320" y="1033200"/>
            <a:chExt cx="8429400" cy="4071600"/>
          </a:xfrm>
        </p:grpSpPr>
        <p:grpSp>
          <p:nvGrpSpPr>
            <p:cNvPr id="471" name="Group 2"/>
            <p:cNvGrpSpPr/>
            <p:nvPr/>
          </p:nvGrpSpPr>
          <p:grpSpPr>
            <a:xfrm>
              <a:off x="319320" y="1033200"/>
              <a:ext cx="8429400" cy="4071600"/>
              <a:chOff x="319320" y="1033200"/>
              <a:chExt cx="8429400" cy="4071600"/>
            </a:xfrm>
          </p:grpSpPr>
          <p:pic>
            <p:nvPicPr>
              <p:cNvPr id="472" name="Picture 19"/>
              <p:cNvPicPr/>
              <p:nvPr/>
            </p:nvPicPr>
            <p:blipFill>
              <a:blip r:embed="rId2"/>
              <a:stretch/>
            </p:blipFill>
            <p:spPr>
              <a:xfrm>
                <a:off x="319320" y="1033200"/>
                <a:ext cx="8429400" cy="4071600"/>
              </a:xfrm>
              <a:prstGeom prst="rect">
                <a:avLst/>
              </a:prstGeom>
              <a:ln w="12600">
                <a:solidFill>
                  <a:schemeClr val="tx1"/>
                </a:solidFill>
                <a:miter/>
              </a:ln>
            </p:spPr>
          </p:pic>
          <p:pic>
            <p:nvPicPr>
              <p:cNvPr id="473" name="Picture 9"/>
              <p:cNvPicPr/>
              <p:nvPr/>
            </p:nvPicPr>
            <p:blipFill>
              <a:blip r:embed="rId3"/>
              <a:srcRect l="18896" t="18887" r="19701" b="19671"/>
              <a:stretch/>
            </p:blipFill>
            <p:spPr>
              <a:xfrm>
                <a:off x="2459160" y="3011040"/>
                <a:ext cx="1993320" cy="1937160"/>
              </a:xfrm>
              <a:prstGeom prst="rect">
                <a:avLst/>
              </a:prstGeom>
              <a:ln w="9360">
                <a:noFill/>
              </a:ln>
            </p:spPr>
          </p:pic>
        </p:grpSp>
        <p:sp>
          <p:nvSpPr>
            <p:cNvPr id="474" name="CustomShape 3"/>
            <p:cNvSpPr/>
            <p:nvPr/>
          </p:nvSpPr>
          <p:spPr>
            <a:xfrm>
              <a:off x="605160" y="4247640"/>
              <a:ext cx="1428480" cy="642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p:style>
        </p:sp>
      </p:grpSp>
      <p:sp>
        <p:nvSpPr>
          <p:cNvPr id="475" name="CustomShape 4"/>
          <p:cNvSpPr/>
          <p:nvPr/>
        </p:nvSpPr>
        <p:spPr>
          <a:xfrm>
            <a:off x="428760" y="160200"/>
            <a:ext cx="8211240" cy="516960"/>
          </a:xfrm>
          <a:prstGeom prst="rect">
            <a:avLst/>
          </a:prstGeom>
          <a:noFill/>
          <a:ln w="28440">
            <a:solidFill>
              <a:srgbClr val="C00000"/>
            </a:solidFill>
            <a:round/>
          </a:ln>
        </p:spPr>
        <p:style>
          <a:lnRef idx="0">
            <a:scrgbClr r="0" g="0" b="0"/>
          </a:lnRef>
          <a:fillRef idx="0">
            <a:scrgbClr r="0" g="0" b="0"/>
          </a:fillRef>
          <a:effectRef idx="0">
            <a:scrgbClr r="0" g="0" b="0"/>
          </a:effectRef>
          <a:fontRef idx="minor"/>
        </p:style>
        <p:txBody>
          <a:bodyPr lIns="90000" tIns="45000" rIns="90000" bIns="45000">
            <a:spAutoFit/>
          </a:bodyPr>
          <a:lstStyle/>
          <a:p>
            <a:pPr algn="ctr">
              <a:lnSpc>
                <a:spcPct val="100000"/>
              </a:lnSpc>
            </a:pPr>
            <a:r>
              <a:rPr lang="en-GB" sz="2800" b="1" strike="noStrike" spc="-1">
                <a:solidFill>
                  <a:srgbClr val="C00000"/>
                </a:solidFill>
                <a:latin typeface="Arial"/>
                <a:ea typeface="DejaVu Sans"/>
              </a:rPr>
              <a:t>Polaroid Capacitative transducer components</a:t>
            </a:r>
            <a:endParaRPr lang="en-GB" sz="2800" b="0" strike="noStrike" spc="-1">
              <a:latin typeface="Arial"/>
            </a:endParaRPr>
          </a:p>
        </p:txBody>
      </p:sp>
      <p:sp>
        <p:nvSpPr>
          <p:cNvPr id="476" name="CustomShape 5"/>
          <p:cNvSpPr/>
          <p:nvPr/>
        </p:nvSpPr>
        <p:spPr>
          <a:xfrm>
            <a:off x="219714" y="4964141"/>
            <a:ext cx="8629332" cy="1152708"/>
          </a:xfrm>
          <a:prstGeom prst="rect">
            <a:avLst/>
          </a:prstGeom>
          <a:noFill/>
          <a:ln w="28440">
            <a:solidFill>
              <a:schemeClr val="tx2"/>
            </a:solidFill>
            <a:round/>
          </a:ln>
        </p:spPr>
        <p:style>
          <a:lnRef idx="0">
            <a:scrgbClr r="0" g="0" b="0"/>
          </a:lnRef>
          <a:fillRef idx="0">
            <a:scrgbClr r="0" g="0" b="0"/>
          </a:fillRef>
          <a:effectRef idx="0">
            <a:scrgbClr r="0" g="0" b="0"/>
          </a:effectRef>
          <a:fontRef idx="minor"/>
        </p:style>
        <p:txBody>
          <a:bodyPr wrap="square" lIns="90000" tIns="45000" rIns="90000" bIns="45000">
            <a:spAutoFit/>
          </a:bodyPr>
          <a:lstStyle/>
          <a:p>
            <a:pPr algn="ctr">
              <a:lnSpc>
                <a:spcPct val="100000"/>
              </a:lnSpc>
            </a:pPr>
            <a:r>
              <a:rPr lang="en-GB" sz="2300" b="1" spc="-1" dirty="0" err="1" smtClean="0">
                <a:solidFill>
                  <a:srgbClr val="002060"/>
                </a:solidFill>
              </a:rPr>
              <a:t>Capacitative</a:t>
            </a:r>
            <a:r>
              <a:rPr lang="en-GB" sz="2300" b="1" spc="-1" dirty="0" smtClean="0">
                <a:solidFill>
                  <a:srgbClr val="002060"/>
                </a:solidFill>
              </a:rPr>
              <a:t> </a:t>
            </a:r>
            <a:r>
              <a:rPr lang="en-GB" sz="2300" b="1" strike="noStrike" spc="-1" dirty="0" smtClean="0">
                <a:solidFill>
                  <a:srgbClr val="002060"/>
                </a:solidFill>
                <a:latin typeface="Arial"/>
                <a:ea typeface="DejaVu Sans"/>
              </a:rPr>
              <a:t>350V activation/ bias </a:t>
            </a:r>
            <a:r>
              <a:rPr lang="en-GB" sz="2300" b="1" strike="noStrike" spc="-1" dirty="0" smtClean="0">
                <a:solidFill>
                  <a:srgbClr val="002060"/>
                </a:solidFill>
                <a:latin typeface="Arial"/>
                <a:ea typeface="DejaVu Sans"/>
                <a:sym typeface="Wingdings" panose="05000000000000000000" pitchFamily="2" charset="2"/>
              </a:rPr>
              <a:t></a:t>
            </a:r>
            <a:r>
              <a:rPr lang="en-GB" sz="2300" b="1" strike="noStrike" spc="-1" dirty="0" smtClean="0">
                <a:solidFill>
                  <a:srgbClr val="002060"/>
                </a:solidFill>
                <a:latin typeface="Arial"/>
                <a:ea typeface="DejaVu Sans"/>
              </a:rPr>
              <a:t> rapid response  </a:t>
            </a:r>
            <a:endParaRPr lang="en-GB" sz="2300" b="0" strike="noStrike" spc="-1" dirty="0">
              <a:latin typeface="Arial"/>
            </a:endParaRPr>
          </a:p>
          <a:p>
            <a:pPr algn="ctr"/>
            <a:r>
              <a:rPr lang="en-GB" sz="2300" b="1" spc="-1" dirty="0">
                <a:solidFill>
                  <a:srgbClr val="002060"/>
                </a:solidFill>
              </a:rPr>
              <a:t>37mm </a:t>
            </a:r>
            <a:r>
              <a:rPr lang="en-GB" sz="2300" b="1" spc="-1" dirty="0" smtClean="0">
                <a:solidFill>
                  <a:srgbClr val="002060"/>
                </a:solidFill>
              </a:rPr>
              <a:t>diameter </a:t>
            </a:r>
            <a:r>
              <a:rPr lang="en-GB" sz="2300" b="1" strike="noStrike" spc="-1" dirty="0" smtClean="0">
                <a:solidFill>
                  <a:srgbClr val="002060"/>
                </a:solidFill>
                <a:latin typeface="Arial"/>
                <a:ea typeface="DejaVu Sans"/>
              </a:rPr>
              <a:t>determines </a:t>
            </a:r>
            <a:r>
              <a:rPr lang="en-GB" sz="2300" b="1" strike="noStrike" spc="-1" dirty="0">
                <a:solidFill>
                  <a:srgbClr val="002060"/>
                </a:solidFill>
                <a:latin typeface="Arial"/>
                <a:ea typeface="DejaVu Sans"/>
              </a:rPr>
              <a:t>50 kHz dominant </a:t>
            </a:r>
            <a:r>
              <a:rPr lang="en-GB" sz="2300" b="1" strike="noStrike" spc="-1" dirty="0" smtClean="0">
                <a:solidFill>
                  <a:srgbClr val="002060"/>
                </a:solidFill>
                <a:latin typeface="Arial"/>
                <a:ea typeface="DejaVu Sans"/>
              </a:rPr>
              <a:t>frequency: can operate over wide pressure range (50mbar </a:t>
            </a:r>
            <a:r>
              <a:rPr lang="en-GB" sz="2300" b="1" strike="noStrike" spc="-1" dirty="0" smtClean="0">
                <a:solidFill>
                  <a:srgbClr val="002060"/>
                </a:solidFill>
                <a:latin typeface="Arial"/>
                <a:ea typeface="DejaVu Sans"/>
                <a:sym typeface="Wingdings" panose="05000000000000000000" pitchFamily="2" charset="2"/>
              </a:rPr>
              <a:t>&gt;35 bar…)</a:t>
            </a:r>
            <a:endParaRPr lang="en-GB" sz="2300" b="0" strike="noStrike" spc="-1" dirty="0">
              <a:latin typeface="Arial"/>
            </a:endParaRPr>
          </a:p>
        </p:txBody>
      </p:sp>
      <p:sp>
        <p:nvSpPr>
          <p:cNvPr id="11" name="CustomShape 4"/>
          <p:cNvSpPr/>
          <p:nvPr/>
        </p:nvSpPr>
        <p:spPr>
          <a:xfrm>
            <a:off x="6458040" y="6356520"/>
            <a:ext cx="2056680" cy="3643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pPr>
            <a:fld id="{7D01061F-E3C1-4B78-A297-D1E8F51D5FFF}" type="slidenum">
              <a:rPr lang="en-GB" sz="1200" b="0" strike="noStrike" spc="-1">
                <a:solidFill>
                  <a:srgbClr val="8B8B8B"/>
                </a:solidFill>
                <a:latin typeface="Calibri"/>
                <a:ea typeface="DejaVu Sans"/>
              </a:rPr>
              <a:t>59</a:t>
            </a:fld>
            <a:endParaRPr lang="en-GB" sz="1200" b="0" strike="noStrike" spc="-1" dirty="0">
              <a:latin typeface="Arial"/>
            </a:endParaRPr>
          </a:p>
        </p:txBody>
      </p:sp>
      <p:sp>
        <p:nvSpPr>
          <p:cNvPr id="12" name="CustomShape 2"/>
          <p:cNvSpPr/>
          <p:nvPr/>
        </p:nvSpPr>
        <p:spPr>
          <a:xfrm>
            <a:off x="941492" y="6520900"/>
            <a:ext cx="7428822" cy="337100"/>
          </a:xfrm>
          <a:prstGeom prst="rect">
            <a:avLst/>
          </a:prstGeom>
          <a:noFill/>
          <a:ln>
            <a:noFill/>
          </a:ln>
        </p:spPr>
        <p:style>
          <a:lnRef idx="0">
            <a:scrgbClr r="0" g="0" b="0"/>
          </a:lnRef>
          <a:fillRef idx="0">
            <a:scrgbClr r="0" g="0" b="0"/>
          </a:fillRef>
          <a:effectRef idx="0">
            <a:scrgbClr r="0" g="0" b="0"/>
          </a:effectRef>
          <a:fontRef idx="minor"/>
        </p:style>
        <p:txBody>
          <a:bodyPr wrap="square" lIns="90000" tIns="45000" rIns="90000" bIns="45000">
            <a:spAutoFit/>
          </a:bodyPr>
          <a:lstStyle/>
          <a:p>
            <a:pPr algn="ctr"/>
            <a:r>
              <a:rPr lang="en-US" sz="1600" b="1" dirty="0" smtClean="0"/>
              <a:t>G. Hallewell: </a:t>
            </a:r>
            <a:r>
              <a:rPr lang="en-US" sz="1600" b="1" dirty="0" err="1" smtClean="0"/>
              <a:t>GasRad</a:t>
            </a:r>
            <a:r>
              <a:rPr lang="en-US" sz="1600" b="1" dirty="0" smtClean="0"/>
              <a:t> GWP: ECFA</a:t>
            </a:r>
            <a:r>
              <a:rPr lang="en-US" sz="1600" b="1" dirty="0"/>
              <a:t> </a:t>
            </a:r>
            <a:r>
              <a:rPr lang="en-US" sz="1600" b="1" dirty="0" smtClean="0"/>
              <a:t>TF-4 Meeting May16-17</a:t>
            </a:r>
            <a:r>
              <a:rPr lang="en-US" sz="1600" b="1" baseline="30000" dirty="0" smtClean="0"/>
              <a:t>th</a:t>
            </a:r>
            <a:r>
              <a:rPr lang="en-US" sz="1600" b="1" dirty="0" smtClean="0"/>
              <a:t> 2023</a:t>
            </a:r>
            <a:endParaRPr lang="en-US" sz="1600" b="1" dirty="0"/>
          </a:p>
        </p:txBody>
      </p:sp>
    </p:spTree>
    <p:extLst>
      <p:ext uri="{BB962C8B-B14F-4D97-AF65-F5344CB8AC3E}">
        <p14:creationId xmlns:p14="http://schemas.microsoft.com/office/powerpoint/2010/main" val="63364372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57657" y="357350"/>
            <a:ext cx="8492357" cy="1093077"/>
          </a:xfrm>
          <a:ln w="25400">
            <a:solidFill>
              <a:srgbClr val="3484CC"/>
            </a:solidFill>
          </a:ln>
        </p:spPr>
        <p:txBody>
          <a:bodyPr/>
          <a:lstStyle/>
          <a:p>
            <a:pPr algn="ctr">
              <a:lnSpc>
                <a:spcPct val="100000"/>
              </a:lnSpc>
            </a:pPr>
            <a:r>
              <a:rPr lang="en-GB" b="1" spc="-1" dirty="0">
                <a:solidFill>
                  <a:schemeClr val="accent5"/>
                </a:solidFill>
                <a:cs typeface="Times New Roman" panose="02020603050405020304" pitchFamily="18" charset="0"/>
              </a:rPr>
              <a:t>Alternatives to the saturated (</a:t>
            </a:r>
            <a:r>
              <a:rPr lang="en-GB" b="1" spc="-1" dirty="0" err="1">
                <a:solidFill>
                  <a:schemeClr val="accent5"/>
                </a:solidFill>
                <a:cs typeface="Times New Roman" panose="02020603050405020304" pitchFamily="18" charset="0"/>
              </a:rPr>
              <a:t>C</a:t>
            </a:r>
            <a:r>
              <a:rPr lang="en-GB" b="1" spc="-1" baseline="-25000" dirty="0" err="1">
                <a:solidFill>
                  <a:schemeClr val="accent5"/>
                </a:solidFill>
                <a:cs typeface="Times New Roman" panose="02020603050405020304" pitchFamily="18" charset="0"/>
              </a:rPr>
              <a:t>n</a:t>
            </a:r>
            <a:r>
              <a:rPr lang="en-GB" b="1" spc="-1" dirty="0" err="1">
                <a:solidFill>
                  <a:schemeClr val="accent5"/>
                </a:solidFill>
                <a:cs typeface="Times New Roman" panose="02020603050405020304" pitchFamily="18" charset="0"/>
              </a:rPr>
              <a:t>F</a:t>
            </a:r>
            <a:r>
              <a:rPr lang="en-GB" b="1" spc="-1" baseline="-25000" dirty="0">
                <a:solidFill>
                  <a:schemeClr val="accent5"/>
                </a:solidFill>
                <a:cs typeface="Times New Roman" panose="02020603050405020304" pitchFamily="18" charset="0"/>
              </a:rPr>
              <a:t>(2n+2)</a:t>
            </a:r>
            <a:r>
              <a:rPr lang="en-GB" b="1" spc="-1" dirty="0">
                <a:solidFill>
                  <a:schemeClr val="accent5"/>
                </a:solidFill>
                <a:cs typeface="Times New Roman" panose="02020603050405020304" pitchFamily="18" charset="0"/>
              </a:rPr>
              <a:t>) </a:t>
            </a:r>
            <a:r>
              <a:rPr lang="en-GB" b="1" spc="-1" dirty="0" smtClean="0">
                <a:solidFill>
                  <a:schemeClr val="accent5"/>
                </a:solidFill>
                <a:cs typeface="Times New Roman" panose="02020603050405020304" pitchFamily="18" charset="0"/>
              </a:rPr>
              <a:t>molecules </a:t>
            </a:r>
            <a:r>
              <a:rPr lang="en-GB" b="1" spc="-1" dirty="0" smtClean="0">
                <a:solidFill>
                  <a:schemeClr val="accent6">
                    <a:lumMod val="50000"/>
                  </a:schemeClr>
                </a:solidFill>
                <a:cs typeface="Times New Roman" panose="02020603050405020304" pitchFamily="18" charset="0"/>
              </a:rPr>
              <a:t>(“</a:t>
            </a:r>
            <a:r>
              <a:rPr lang="en-GB" b="1" spc="-1" dirty="0" err="1" smtClean="0">
                <a:solidFill>
                  <a:schemeClr val="accent6">
                    <a:lumMod val="50000"/>
                  </a:schemeClr>
                </a:solidFill>
                <a:cs typeface="Times New Roman" panose="02020603050405020304" pitchFamily="18" charset="0"/>
              </a:rPr>
              <a:t>Fluoro-oygenates</a:t>
            </a:r>
            <a:r>
              <a:rPr lang="en-GB" b="1" spc="-1" dirty="0" smtClean="0">
                <a:solidFill>
                  <a:schemeClr val="accent6">
                    <a:lumMod val="50000"/>
                  </a:schemeClr>
                </a:solidFill>
                <a:cs typeface="Times New Roman" panose="02020603050405020304" pitchFamily="18" charset="0"/>
              </a:rPr>
              <a:t>”: C</a:t>
            </a:r>
            <a:r>
              <a:rPr lang="en-GB" b="1" spc="-1" baseline="-25000" dirty="0" smtClean="0">
                <a:solidFill>
                  <a:schemeClr val="accent6">
                    <a:lumMod val="50000"/>
                  </a:schemeClr>
                </a:solidFill>
                <a:cs typeface="Times New Roman" panose="02020603050405020304" pitchFamily="18" charset="0"/>
              </a:rPr>
              <a:t>n</a:t>
            </a:r>
            <a:r>
              <a:rPr lang="en-GB" b="1" spc="-1" dirty="0" smtClean="0">
                <a:solidFill>
                  <a:schemeClr val="accent6">
                    <a:lumMod val="50000"/>
                  </a:schemeClr>
                </a:solidFill>
                <a:cs typeface="Times New Roman" panose="02020603050405020304" pitchFamily="18" charset="0"/>
              </a:rPr>
              <a:t>F</a:t>
            </a:r>
            <a:r>
              <a:rPr lang="en-GB" b="1" spc="-1" baseline="-25000" dirty="0" smtClean="0">
                <a:solidFill>
                  <a:schemeClr val="accent6">
                    <a:lumMod val="50000"/>
                  </a:schemeClr>
                </a:solidFill>
                <a:cs typeface="Times New Roman" panose="02020603050405020304" pitchFamily="18" charset="0"/>
              </a:rPr>
              <a:t>2n</a:t>
            </a:r>
            <a:r>
              <a:rPr lang="en-GB" b="1" spc="-1" dirty="0" smtClean="0">
                <a:solidFill>
                  <a:schemeClr val="accent6">
                    <a:lumMod val="50000"/>
                  </a:schemeClr>
                </a:solidFill>
                <a:cs typeface="Times New Roman" panose="02020603050405020304" pitchFamily="18" charset="0"/>
              </a:rPr>
              <a:t>O) ?</a:t>
            </a:r>
            <a:br>
              <a:rPr lang="en-GB" b="1" spc="-1" dirty="0" smtClean="0">
                <a:solidFill>
                  <a:schemeClr val="accent6">
                    <a:lumMod val="50000"/>
                  </a:schemeClr>
                </a:solidFill>
                <a:cs typeface="Times New Roman" panose="02020603050405020304" pitchFamily="18" charset="0"/>
              </a:rPr>
            </a:br>
            <a:endParaRPr lang="fr-FR" sz="1000" dirty="0"/>
          </a:p>
        </p:txBody>
      </p:sp>
      <p:sp>
        <p:nvSpPr>
          <p:cNvPr id="6" name="Titre 1"/>
          <p:cNvSpPr txBox="1">
            <a:spLocks/>
          </p:cNvSpPr>
          <p:nvPr/>
        </p:nvSpPr>
        <p:spPr>
          <a:xfrm>
            <a:off x="157657" y="1657288"/>
            <a:ext cx="8744606" cy="4865095"/>
          </a:xfrm>
          <a:prstGeom prst="rect">
            <a:avLst/>
          </a:prstGeom>
        </p:spPr>
        <p:txBody>
          <a:bodyPr lIns="0" tIns="0" rIns="0" bIns="0" anchor="b">
            <a:noAutofit/>
          </a:bodyPr>
          <a:lstStyle>
            <a:lvl1pPr algn="l" defTabSz="914400" rtl="0" eaLnBrk="1" latinLnBrk="0" hangingPunct="1">
              <a:lnSpc>
                <a:spcPct val="90000"/>
              </a:lnSpc>
              <a:spcBef>
                <a:spcPct val="0"/>
              </a:spcBef>
              <a:buNone/>
              <a:defRPr sz="3200" kern="1200">
                <a:solidFill>
                  <a:schemeClr val="tx1"/>
                </a:solidFill>
                <a:latin typeface="+mj-lt"/>
                <a:ea typeface="+mj-ea"/>
                <a:cs typeface="+mj-cs"/>
              </a:defRPr>
            </a:lvl1pPr>
          </a:lstStyle>
          <a:p>
            <a:pPr marL="342900" indent="-342900">
              <a:lnSpc>
                <a:spcPct val="100000"/>
              </a:lnSpc>
              <a:buFont typeface="Arial" panose="020B0604020202020204" pitchFamily="34" charset="0"/>
              <a:buChar char="•"/>
            </a:pPr>
            <a:r>
              <a:rPr lang="en-GB" sz="2400" b="1" spc="-1" dirty="0" smtClean="0">
                <a:solidFill>
                  <a:schemeClr val="accent5">
                    <a:lumMod val="75000"/>
                  </a:schemeClr>
                </a:solidFill>
                <a:cs typeface="Times New Roman" panose="02020603050405020304" pitchFamily="18" charset="0"/>
              </a:rPr>
              <a:t>Could the solution be as “simple” as substituting an oxygen atom for 2 </a:t>
            </a:r>
            <a:r>
              <a:rPr lang="en-GB" sz="2400" b="1" spc="-1" dirty="0" err="1" smtClean="0">
                <a:solidFill>
                  <a:schemeClr val="accent5">
                    <a:lumMod val="75000"/>
                  </a:schemeClr>
                </a:solidFill>
                <a:cs typeface="Times New Roman" panose="02020603050405020304" pitchFamily="18" charset="0"/>
              </a:rPr>
              <a:t>fluorines</a:t>
            </a:r>
            <a:r>
              <a:rPr lang="en-GB" sz="2400" b="1" spc="-1" dirty="0" smtClean="0">
                <a:solidFill>
                  <a:schemeClr val="accent5">
                    <a:lumMod val="75000"/>
                  </a:schemeClr>
                </a:solidFill>
                <a:cs typeface="Times New Roman" panose="02020603050405020304" pitchFamily="18" charset="0"/>
              </a:rPr>
              <a:t> in the molecule?</a:t>
            </a:r>
          </a:p>
          <a:p>
            <a:pPr>
              <a:lnSpc>
                <a:spcPct val="100000"/>
              </a:lnSpc>
            </a:pPr>
            <a:r>
              <a:rPr lang="en-GB" sz="2400" b="1" spc="-1" dirty="0">
                <a:solidFill>
                  <a:schemeClr val="accent5">
                    <a:lumMod val="75000"/>
                  </a:schemeClr>
                </a:solidFill>
                <a:cs typeface="Times New Roman" panose="02020603050405020304" pitchFamily="18" charset="0"/>
              </a:rPr>
              <a:t> </a:t>
            </a:r>
            <a:r>
              <a:rPr lang="en-GB" sz="2400" b="1" spc="-1" dirty="0" smtClean="0">
                <a:solidFill>
                  <a:schemeClr val="accent5">
                    <a:lumMod val="75000"/>
                  </a:schemeClr>
                </a:solidFill>
                <a:cs typeface="Times New Roman" panose="02020603050405020304" pitchFamily="18" charset="0"/>
              </a:rPr>
              <a:t>     </a:t>
            </a:r>
            <a:r>
              <a:rPr lang="en-GB" sz="2400" b="1" spc="-1" dirty="0" smtClean="0">
                <a:solidFill>
                  <a:schemeClr val="accent6">
                    <a:lumMod val="75000"/>
                  </a:schemeClr>
                </a:solidFill>
                <a:cs typeface="Times New Roman" panose="02020603050405020304" pitchFamily="18" charset="0"/>
              </a:rPr>
              <a:t>3M NOVEC</a:t>
            </a:r>
            <a:r>
              <a:rPr lang="en-GB" sz="2400" b="1" spc="-1" baseline="30000" dirty="0" smtClean="0">
                <a:solidFill>
                  <a:schemeClr val="accent6">
                    <a:lumMod val="75000"/>
                  </a:schemeClr>
                </a:solidFill>
                <a:cs typeface="Times New Roman" panose="02020603050405020304" pitchFamily="18" charset="0"/>
              </a:rPr>
              <a:t>®</a:t>
            </a:r>
            <a:r>
              <a:rPr lang="en-GB" sz="2400" b="1" spc="-1" dirty="0" smtClean="0">
                <a:solidFill>
                  <a:schemeClr val="accent6">
                    <a:lumMod val="75000"/>
                  </a:schemeClr>
                </a:solidFill>
                <a:cs typeface="Times New Roman" panose="02020603050405020304" pitchFamily="18" charset="0"/>
              </a:rPr>
              <a:t> 649 </a:t>
            </a:r>
            <a:r>
              <a:rPr lang="en-GB" sz="2400" b="1" spc="-1" dirty="0" smtClean="0">
                <a:solidFill>
                  <a:schemeClr val="accent6">
                    <a:lumMod val="75000"/>
                  </a:schemeClr>
                </a:solidFill>
                <a:cs typeface="Times New Roman" panose="02020603050405020304" pitchFamily="18" charset="0"/>
              </a:rPr>
              <a:t>(C</a:t>
            </a:r>
            <a:r>
              <a:rPr lang="en-GB" sz="2400" b="1" spc="-1" baseline="-25000" dirty="0" smtClean="0">
                <a:solidFill>
                  <a:schemeClr val="accent6">
                    <a:lumMod val="75000"/>
                  </a:schemeClr>
                </a:solidFill>
                <a:cs typeface="Times New Roman" panose="02020603050405020304" pitchFamily="18" charset="0"/>
              </a:rPr>
              <a:t>6</a:t>
            </a:r>
            <a:r>
              <a:rPr lang="en-GB" sz="2400" b="1" spc="-1" dirty="0" smtClean="0">
                <a:solidFill>
                  <a:schemeClr val="accent6">
                    <a:lumMod val="75000"/>
                  </a:schemeClr>
                </a:solidFill>
                <a:cs typeface="Times New Roman" panose="02020603050405020304" pitchFamily="18" charset="0"/>
              </a:rPr>
              <a:t>F</a:t>
            </a:r>
            <a:r>
              <a:rPr lang="en-GB" sz="2400" b="1" spc="-1" baseline="-25000" dirty="0" smtClean="0">
                <a:solidFill>
                  <a:schemeClr val="accent6">
                    <a:lumMod val="75000"/>
                  </a:schemeClr>
                </a:solidFill>
                <a:cs typeface="Times New Roman" panose="02020603050405020304" pitchFamily="18" charset="0"/>
              </a:rPr>
              <a:t>12</a:t>
            </a:r>
            <a:r>
              <a:rPr lang="en-GB" sz="2400" b="1" spc="-1" dirty="0" smtClean="0">
                <a:solidFill>
                  <a:schemeClr val="accent6">
                    <a:lumMod val="75000"/>
                  </a:schemeClr>
                </a:solidFill>
                <a:cs typeface="Times New Roman" panose="02020603050405020304" pitchFamily="18" charset="0"/>
              </a:rPr>
              <a:t>O) </a:t>
            </a:r>
            <a:r>
              <a:rPr lang="en-GB" sz="2400" b="1" spc="-1" dirty="0" smtClean="0">
                <a:solidFill>
                  <a:schemeClr val="accent6">
                    <a:lumMod val="75000"/>
                  </a:schemeClr>
                </a:solidFill>
                <a:cs typeface="Times New Roman" panose="02020603050405020304" pitchFamily="18" charset="0"/>
              </a:rPr>
              <a:t>&amp; </a:t>
            </a:r>
            <a:r>
              <a:rPr lang="en-GB" sz="2400" b="1" spc="-1" dirty="0">
                <a:solidFill>
                  <a:schemeClr val="accent6">
                    <a:lumMod val="75000"/>
                  </a:schemeClr>
                </a:solidFill>
                <a:cs typeface="Times New Roman" panose="02020603050405020304" pitchFamily="18" charset="0"/>
              </a:rPr>
              <a:t>5110 (</a:t>
            </a:r>
            <a:r>
              <a:rPr lang="en-GB" sz="2400" b="1" spc="-1" dirty="0" smtClean="0">
                <a:solidFill>
                  <a:schemeClr val="accent6">
                    <a:lumMod val="75000"/>
                  </a:schemeClr>
                </a:solidFill>
                <a:cs typeface="Times New Roman" panose="02020603050405020304" pitchFamily="18" charset="0"/>
              </a:rPr>
              <a:t>C</a:t>
            </a:r>
            <a:r>
              <a:rPr lang="en-GB" sz="2400" b="1" spc="-1" baseline="-25000" dirty="0" smtClean="0">
                <a:solidFill>
                  <a:schemeClr val="accent6">
                    <a:lumMod val="75000"/>
                  </a:schemeClr>
                </a:solidFill>
                <a:cs typeface="Times New Roman" panose="02020603050405020304" pitchFamily="18" charset="0"/>
              </a:rPr>
              <a:t>5</a:t>
            </a:r>
            <a:r>
              <a:rPr lang="en-GB" sz="2400" b="1" spc="-1" dirty="0" smtClean="0">
                <a:solidFill>
                  <a:schemeClr val="accent6">
                    <a:lumMod val="75000"/>
                  </a:schemeClr>
                </a:solidFill>
                <a:cs typeface="Times New Roman" panose="02020603050405020304" pitchFamily="18" charset="0"/>
              </a:rPr>
              <a:t>F</a:t>
            </a:r>
            <a:r>
              <a:rPr lang="en-GB" sz="2400" b="1" spc="-1" baseline="-25000" dirty="0" smtClean="0">
                <a:solidFill>
                  <a:schemeClr val="accent6">
                    <a:lumMod val="75000"/>
                  </a:schemeClr>
                </a:solidFill>
                <a:cs typeface="Times New Roman" panose="02020603050405020304" pitchFamily="18" charset="0"/>
              </a:rPr>
              <a:t>10</a:t>
            </a:r>
            <a:r>
              <a:rPr lang="en-GB" sz="2400" b="1" spc="-1" dirty="0" smtClean="0">
                <a:solidFill>
                  <a:schemeClr val="accent6">
                    <a:lumMod val="75000"/>
                  </a:schemeClr>
                </a:solidFill>
                <a:cs typeface="Times New Roman" panose="02020603050405020304" pitchFamily="18" charset="0"/>
              </a:rPr>
              <a:t>O)  </a:t>
            </a:r>
            <a:r>
              <a:rPr lang="en-GB" sz="2400" b="1" spc="-1" dirty="0" smtClean="0">
                <a:solidFill>
                  <a:schemeClr val="accent6">
                    <a:lumMod val="75000"/>
                  </a:schemeClr>
                </a:solidFill>
                <a:cs typeface="Times New Roman" panose="02020603050405020304" pitchFamily="18" charset="0"/>
              </a:rPr>
              <a:t>GWP  &lt; 1 !!! </a:t>
            </a:r>
            <a:endParaRPr lang="en-GB" sz="2400" b="1" spc="-1" dirty="0" smtClean="0">
              <a:solidFill>
                <a:schemeClr val="accent6">
                  <a:lumMod val="75000"/>
                </a:schemeClr>
              </a:solidFill>
              <a:cs typeface="Times New Roman" panose="02020603050405020304" pitchFamily="18" charset="0"/>
            </a:endParaRPr>
          </a:p>
          <a:p>
            <a:pPr>
              <a:lnSpc>
                <a:spcPct val="100000"/>
              </a:lnSpc>
            </a:pPr>
            <a:endParaRPr lang="en-GB" sz="2400" b="1" spc="-1" dirty="0">
              <a:solidFill>
                <a:schemeClr val="accent6">
                  <a:lumMod val="75000"/>
                </a:schemeClr>
              </a:solidFill>
              <a:cs typeface="Times New Roman" panose="02020603050405020304" pitchFamily="18" charset="0"/>
            </a:endParaRPr>
          </a:p>
          <a:p>
            <a:pPr>
              <a:lnSpc>
                <a:spcPct val="100000"/>
              </a:lnSpc>
            </a:pPr>
            <a:endParaRPr lang="en-GB" sz="2400" b="1" spc="-1" dirty="0" smtClean="0">
              <a:solidFill>
                <a:schemeClr val="accent6">
                  <a:lumMod val="75000"/>
                </a:schemeClr>
              </a:solidFill>
              <a:cs typeface="Times New Roman" panose="02020603050405020304" pitchFamily="18" charset="0"/>
            </a:endParaRPr>
          </a:p>
          <a:p>
            <a:endParaRPr lang="en-GB" sz="2400" b="1" spc="-1" dirty="0" smtClean="0">
              <a:solidFill>
                <a:schemeClr val="accent5">
                  <a:lumMod val="75000"/>
                </a:schemeClr>
              </a:solidFill>
              <a:cs typeface="Times New Roman" panose="02020603050405020304" pitchFamily="18" charset="0"/>
            </a:endParaRPr>
          </a:p>
          <a:p>
            <a:endParaRPr lang="en-GB" sz="2400" b="1" spc="-1" dirty="0" smtClean="0">
              <a:solidFill>
                <a:schemeClr val="accent5">
                  <a:lumMod val="75000"/>
                </a:schemeClr>
              </a:solidFill>
              <a:cs typeface="Times New Roman" panose="02020603050405020304" pitchFamily="18" charset="0"/>
            </a:endParaRPr>
          </a:p>
          <a:p>
            <a:pPr marL="342900" indent="-342900">
              <a:buFont typeface="Arial" panose="020B0604020202020204" pitchFamily="34" charset="0"/>
              <a:buChar char="•"/>
            </a:pPr>
            <a:r>
              <a:rPr lang="en-GB" sz="2400" b="1" spc="-1" dirty="0" smtClean="0">
                <a:solidFill>
                  <a:srgbClr val="7030A0"/>
                </a:solidFill>
                <a:cs typeface="Times New Roman" panose="02020603050405020304" pitchFamily="18" charset="0"/>
              </a:rPr>
              <a:t>Can CFO’s be made over a wide C</a:t>
            </a:r>
            <a:r>
              <a:rPr lang="en-GB" sz="2400" b="1" spc="-1" baseline="-25000" dirty="0" smtClean="0">
                <a:solidFill>
                  <a:srgbClr val="7030A0"/>
                </a:solidFill>
                <a:cs typeface="Times New Roman" panose="02020603050405020304" pitchFamily="18" charset="0"/>
              </a:rPr>
              <a:t>n</a:t>
            </a:r>
            <a:r>
              <a:rPr lang="en-GB" sz="2400" b="1" spc="-1" dirty="0">
                <a:solidFill>
                  <a:srgbClr val="7030A0"/>
                </a:solidFill>
                <a:cs typeface="Times New Roman" panose="02020603050405020304" pitchFamily="18" charset="0"/>
              </a:rPr>
              <a:t> </a:t>
            </a:r>
            <a:r>
              <a:rPr lang="en-GB" sz="2400" b="1" spc="-1" dirty="0" smtClean="0">
                <a:solidFill>
                  <a:srgbClr val="7030A0"/>
                </a:solidFill>
                <a:cs typeface="Times New Roman" panose="02020603050405020304" pitchFamily="18" charset="0"/>
              </a:rPr>
              <a:t>order range (n=1</a:t>
            </a:r>
            <a:r>
              <a:rPr lang="en-GB" sz="2400" b="1" spc="-1" dirty="0" smtClean="0">
                <a:solidFill>
                  <a:srgbClr val="7030A0"/>
                </a:solidFill>
                <a:cs typeface="Times New Roman" panose="02020603050405020304" pitchFamily="18" charset="0"/>
                <a:sym typeface="Wingdings" panose="05000000000000000000" pitchFamily="2" charset="2"/>
              </a:rPr>
              <a:t></a:t>
            </a:r>
            <a:r>
              <a:rPr lang="en-GB" sz="2400" b="1" spc="-1" dirty="0" smtClean="0">
                <a:solidFill>
                  <a:srgbClr val="7030A0"/>
                </a:solidFill>
                <a:cs typeface="Times New Roman" panose="02020603050405020304" pitchFamily="18" charset="0"/>
              </a:rPr>
              <a:t>6)?</a:t>
            </a:r>
          </a:p>
          <a:p>
            <a:r>
              <a:rPr lang="en-GB" sz="2400" b="1" spc="-1" dirty="0" smtClean="0">
                <a:solidFill>
                  <a:schemeClr val="accent6">
                    <a:lumMod val="75000"/>
                  </a:schemeClr>
                </a:solidFill>
                <a:cs typeface="Times New Roman" panose="02020603050405020304" pitchFamily="18" charset="0"/>
              </a:rPr>
              <a:t>	</a:t>
            </a:r>
            <a:r>
              <a:rPr lang="en-GB" sz="2400" b="1" spc="-1" dirty="0" smtClean="0">
                <a:solidFill>
                  <a:schemeClr val="accent5"/>
                </a:solidFill>
                <a:cs typeface="Times New Roman" panose="02020603050405020304" pitchFamily="18" charset="0"/>
              </a:rPr>
              <a:t>CF</a:t>
            </a:r>
            <a:r>
              <a:rPr lang="en-GB" sz="2400" b="1" spc="-1" baseline="-25000" dirty="0" smtClean="0">
                <a:solidFill>
                  <a:schemeClr val="accent5"/>
                </a:solidFill>
                <a:cs typeface="Times New Roman" panose="02020603050405020304" pitchFamily="18" charset="0"/>
              </a:rPr>
              <a:t>2</a:t>
            </a:r>
            <a:r>
              <a:rPr lang="en-GB" sz="2400" b="1" spc="-1" dirty="0" smtClean="0">
                <a:solidFill>
                  <a:schemeClr val="accent5"/>
                </a:solidFill>
                <a:cs typeface="Times New Roman" panose="02020603050405020304" pitchFamily="18" charset="0"/>
              </a:rPr>
              <a:t>O</a:t>
            </a:r>
            <a:r>
              <a:rPr lang="en-GB" sz="2400" b="1" spc="-1" dirty="0" smtClean="0">
                <a:solidFill>
                  <a:srgbClr val="7030A0"/>
                </a:solidFill>
                <a:cs typeface="Times New Roman" panose="02020603050405020304" pitchFamily="18" charset="0"/>
              </a:rPr>
              <a:t>, C</a:t>
            </a:r>
            <a:r>
              <a:rPr lang="en-GB" sz="2400" b="1" spc="-1" baseline="-25000" dirty="0" smtClean="0">
                <a:solidFill>
                  <a:srgbClr val="7030A0"/>
                </a:solidFill>
                <a:cs typeface="Times New Roman" panose="02020603050405020304" pitchFamily="18" charset="0"/>
              </a:rPr>
              <a:t>2</a:t>
            </a:r>
            <a:r>
              <a:rPr lang="en-GB" sz="2400" b="1" spc="-1" dirty="0" smtClean="0">
                <a:solidFill>
                  <a:srgbClr val="7030A0"/>
                </a:solidFill>
                <a:cs typeface="Times New Roman" panose="02020603050405020304" pitchFamily="18" charset="0"/>
              </a:rPr>
              <a:t>F</a:t>
            </a:r>
            <a:r>
              <a:rPr lang="en-GB" sz="2400" b="1" spc="-1" baseline="-25000" dirty="0" smtClean="0">
                <a:solidFill>
                  <a:srgbClr val="7030A0"/>
                </a:solidFill>
                <a:cs typeface="Times New Roman" panose="02020603050405020304" pitchFamily="18" charset="0"/>
              </a:rPr>
              <a:t>4</a:t>
            </a:r>
            <a:r>
              <a:rPr lang="en-GB" sz="2400" b="1" spc="-1" dirty="0" smtClean="0">
                <a:solidFill>
                  <a:srgbClr val="7030A0"/>
                </a:solidFill>
                <a:cs typeface="Times New Roman" panose="02020603050405020304" pitchFamily="18" charset="0"/>
              </a:rPr>
              <a:t>O, </a:t>
            </a:r>
            <a:r>
              <a:rPr lang="en-GB" sz="2400" b="1" spc="-1" dirty="0" smtClean="0">
                <a:solidFill>
                  <a:schemeClr val="accent5"/>
                </a:solidFill>
                <a:cs typeface="Times New Roman" panose="02020603050405020304" pitchFamily="18" charset="0"/>
              </a:rPr>
              <a:t>C</a:t>
            </a:r>
            <a:r>
              <a:rPr lang="en-GB" sz="2400" b="1" spc="-1" baseline="-25000" dirty="0" smtClean="0">
                <a:solidFill>
                  <a:schemeClr val="accent5"/>
                </a:solidFill>
                <a:cs typeface="Times New Roman" panose="02020603050405020304" pitchFamily="18" charset="0"/>
              </a:rPr>
              <a:t>3</a:t>
            </a:r>
            <a:r>
              <a:rPr lang="en-GB" sz="2400" b="1" spc="-1" dirty="0" smtClean="0">
                <a:solidFill>
                  <a:schemeClr val="accent5"/>
                </a:solidFill>
                <a:cs typeface="Times New Roman" panose="02020603050405020304" pitchFamily="18" charset="0"/>
              </a:rPr>
              <a:t>F</a:t>
            </a:r>
            <a:r>
              <a:rPr lang="en-GB" sz="2400" b="1" spc="-1" baseline="-25000" dirty="0" smtClean="0">
                <a:solidFill>
                  <a:schemeClr val="accent5"/>
                </a:solidFill>
                <a:cs typeface="Times New Roman" panose="02020603050405020304" pitchFamily="18" charset="0"/>
              </a:rPr>
              <a:t>6</a:t>
            </a:r>
            <a:r>
              <a:rPr lang="en-GB" sz="2400" b="1" spc="-1" dirty="0" smtClean="0">
                <a:solidFill>
                  <a:schemeClr val="accent5"/>
                </a:solidFill>
                <a:cs typeface="Times New Roman" panose="02020603050405020304" pitchFamily="18" charset="0"/>
              </a:rPr>
              <a:t>O</a:t>
            </a:r>
            <a:r>
              <a:rPr lang="en-GB" sz="2400" b="1" spc="-1" dirty="0" smtClean="0">
                <a:solidFill>
                  <a:srgbClr val="7030A0"/>
                </a:solidFill>
                <a:cs typeface="Times New Roman" panose="02020603050405020304" pitchFamily="18" charset="0"/>
              </a:rPr>
              <a:t>, </a:t>
            </a:r>
            <a:r>
              <a:rPr lang="en-GB" sz="2400" b="1" spc="-1" dirty="0" smtClean="0">
                <a:solidFill>
                  <a:schemeClr val="accent5"/>
                </a:solidFill>
                <a:cs typeface="Times New Roman" panose="02020603050405020304" pitchFamily="18" charset="0"/>
              </a:rPr>
              <a:t>C</a:t>
            </a:r>
            <a:r>
              <a:rPr lang="en-GB" sz="2400" b="1" spc="-1" baseline="-25000" dirty="0" smtClean="0">
                <a:solidFill>
                  <a:schemeClr val="accent5"/>
                </a:solidFill>
                <a:cs typeface="Times New Roman" panose="02020603050405020304" pitchFamily="18" charset="0"/>
              </a:rPr>
              <a:t>4</a:t>
            </a:r>
            <a:r>
              <a:rPr lang="en-GB" sz="2400" b="1" spc="-1" dirty="0" smtClean="0">
                <a:solidFill>
                  <a:schemeClr val="accent5"/>
                </a:solidFill>
                <a:cs typeface="Times New Roman" panose="02020603050405020304" pitchFamily="18" charset="0"/>
              </a:rPr>
              <a:t>F</a:t>
            </a:r>
            <a:r>
              <a:rPr lang="en-GB" sz="2400" b="1" spc="-1" baseline="-25000" dirty="0" smtClean="0">
                <a:solidFill>
                  <a:schemeClr val="accent5"/>
                </a:solidFill>
                <a:cs typeface="Times New Roman" panose="02020603050405020304" pitchFamily="18" charset="0"/>
              </a:rPr>
              <a:t>8</a:t>
            </a:r>
            <a:r>
              <a:rPr lang="en-GB" sz="2400" b="1" spc="-1" dirty="0" smtClean="0">
                <a:solidFill>
                  <a:schemeClr val="accent5"/>
                </a:solidFill>
                <a:cs typeface="Times New Roman" panose="02020603050405020304" pitchFamily="18" charset="0"/>
              </a:rPr>
              <a:t>O</a:t>
            </a:r>
            <a:r>
              <a:rPr lang="en-GB" sz="2400" b="1" spc="-1" dirty="0" smtClean="0">
                <a:solidFill>
                  <a:srgbClr val="7030A0"/>
                </a:solidFill>
                <a:cs typeface="Times New Roman" panose="02020603050405020304" pitchFamily="18" charset="0"/>
              </a:rPr>
              <a:t>, C</a:t>
            </a:r>
            <a:r>
              <a:rPr lang="en-GB" sz="2400" b="1" spc="-1" baseline="-25000" dirty="0" smtClean="0">
                <a:solidFill>
                  <a:srgbClr val="7030A0"/>
                </a:solidFill>
                <a:cs typeface="Times New Roman" panose="02020603050405020304" pitchFamily="18" charset="0"/>
              </a:rPr>
              <a:t>5</a:t>
            </a:r>
            <a:r>
              <a:rPr lang="en-GB" sz="2400" b="1" spc="-1" dirty="0" smtClean="0">
                <a:solidFill>
                  <a:srgbClr val="7030A0"/>
                </a:solidFill>
                <a:cs typeface="Times New Roman" panose="02020603050405020304" pitchFamily="18" charset="0"/>
              </a:rPr>
              <a:t>F</a:t>
            </a:r>
            <a:r>
              <a:rPr lang="en-GB" sz="2400" b="1" spc="-1" baseline="-25000" dirty="0" smtClean="0">
                <a:solidFill>
                  <a:srgbClr val="7030A0"/>
                </a:solidFill>
                <a:cs typeface="Times New Roman" panose="02020603050405020304" pitchFamily="18" charset="0"/>
              </a:rPr>
              <a:t>10</a:t>
            </a:r>
            <a:r>
              <a:rPr lang="en-GB" sz="2400" b="1" spc="-1" dirty="0" smtClean="0">
                <a:solidFill>
                  <a:srgbClr val="7030A0"/>
                </a:solidFill>
                <a:cs typeface="Times New Roman" panose="02020603050405020304" pitchFamily="18" charset="0"/>
              </a:rPr>
              <a:t>O, C</a:t>
            </a:r>
            <a:r>
              <a:rPr lang="en-GB" sz="2400" b="1" spc="-1" baseline="-25000" dirty="0" smtClean="0">
                <a:solidFill>
                  <a:srgbClr val="7030A0"/>
                </a:solidFill>
                <a:cs typeface="Times New Roman" panose="02020603050405020304" pitchFamily="18" charset="0"/>
              </a:rPr>
              <a:t>6</a:t>
            </a:r>
            <a:r>
              <a:rPr lang="en-GB" sz="2400" b="1" spc="-1" dirty="0" smtClean="0">
                <a:solidFill>
                  <a:srgbClr val="7030A0"/>
                </a:solidFill>
                <a:cs typeface="Times New Roman" panose="02020603050405020304" pitchFamily="18" charset="0"/>
              </a:rPr>
              <a:t>F</a:t>
            </a:r>
            <a:r>
              <a:rPr lang="en-GB" sz="2400" b="1" spc="-1" baseline="-25000" dirty="0" smtClean="0">
                <a:solidFill>
                  <a:srgbClr val="7030A0"/>
                </a:solidFill>
                <a:cs typeface="Times New Roman" panose="02020603050405020304" pitchFamily="18" charset="0"/>
              </a:rPr>
              <a:t>12</a:t>
            </a:r>
            <a:r>
              <a:rPr lang="en-GB" sz="2400" b="1" spc="-1" dirty="0" smtClean="0">
                <a:solidFill>
                  <a:srgbClr val="7030A0"/>
                </a:solidFill>
                <a:cs typeface="Times New Roman" panose="02020603050405020304" pitchFamily="18" charset="0"/>
              </a:rPr>
              <a:t>O</a:t>
            </a:r>
            <a:r>
              <a:rPr lang="en-GB" sz="2400" b="1" spc="-1" dirty="0" smtClean="0">
                <a:solidFill>
                  <a:srgbClr val="7030A0"/>
                </a:solidFill>
                <a:cs typeface="Times New Roman" panose="02020603050405020304" pitchFamily="18" charset="0"/>
              </a:rPr>
              <a:t>…</a:t>
            </a:r>
          </a:p>
          <a:p>
            <a:endParaRPr lang="en-GB" sz="2400" b="1" spc="-1" dirty="0" smtClean="0">
              <a:solidFill>
                <a:srgbClr val="7030A0"/>
              </a:solidFill>
              <a:cs typeface="Times New Roman" panose="02020603050405020304" pitchFamily="18" charset="0"/>
            </a:endParaRPr>
          </a:p>
          <a:p>
            <a:pPr marL="342900" indent="-342900">
              <a:buFont typeface="Arial" panose="020B0604020202020204" pitchFamily="34" charset="0"/>
              <a:buChar char="•"/>
            </a:pPr>
            <a:endParaRPr lang="en-GB" sz="2400" b="1" spc="-1" dirty="0" smtClean="0">
              <a:solidFill>
                <a:schemeClr val="accent5">
                  <a:lumMod val="75000"/>
                </a:schemeClr>
              </a:solidFill>
              <a:cs typeface="Times New Roman" panose="02020603050405020304" pitchFamily="18" charset="0"/>
            </a:endParaRPr>
          </a:p>
          <a:p>
            <a:pPr marL="342900" indent="-342900">
              <a:buFont typeface="Arial" panose="020B0604020202020204" pitchFamily="34" charset="0"/>
              <a:buChar char="•"/>
            </a:pPr>
            <a:r>
              <a:rPr lang="en-GB" sz="2400" b="1" spc="-1" dirty="0" smtClean="0">
                <a:solidFill>
                  <a:srgbClr val="C00000"/>
                </a:solidFill>
                <a:cs typeface="Times New Roman" panose="02020603050405020304" pitchFamily="18" charset="0"/>
              </a:rPr>
              <a:t>Would the electronics industry be </a:t>
            </a:r>
            <a:r>
              <a:rPr lang="en-GB" sz="2400" b="1" spc="-1" dirty="0" smtClean="0">
                <a:solidFill>
                  <a:srgbClr val="C00000"/>
                </a:solidFill>
                <a:cs typeface="Times New Roman" panose="02020603050405020304" pitchFamily="18" charset="0"/>
              </a:rPr>
              <a:t>the commercial market driver for such alternatives (we are </a:t>
            </a:r>
            <a:r>
              <a:rPr lang="en-GB" sz="2400" b="1" spc="-1" dirty="0" smtClean="0">
                <a:solidFill>
                  <a:srgbClr val="C00000"/>
                </a:solidFill>
                <a:cs typeface="Times New Roman" panose="02020603050405020304" pitchFamily="18" charset="0"/>
              </a:rPr>
              <a:t>a small consumer…)?</a:t>
            </a:r>
            <a:endParaRPr lang="en-GB" sz="2400" b="1" spc="-1" dirty="0" smtClean="0">
              <a:solidFill>
                <a:schemeClr val="accent5">
                  <a:lumMod val="75000"/>
                </a:schemeClr>
              </a:solidFill>
              <a:cs typeface="Times New Roman" panose="02020603050405020304" pitchFamily="18" charset="0"/>
            </a:endParaRPr>
          </a:p>
          <a:p>
            <a:pPr algn="ctr"/>
            <a:endParaRPr lang="en-GB" sz="2400" b="1" spc="-1" dirty="0" smtClean="0">
              <a:solidFill>
                <a:schemeClr val="accent6">
                  <a:lumMod val="50000"/>
                </a:schemeClr>
              </a:solidFill>
              <a:cs typeface="Times New Roman" panose="02020603050405020304" pitchFamily="18" charset="0"/>
            </a:endParaRPr>
          </a:p>
        </p:txBody>
      </p:sp>
      <p:sp>
        <p:nvSpPr>
          <p:cNvPr id="7" name="CustomShape 2"/>
          <p:cNvSpPr/>
          <p:nvPr/>
        </p:nvSpPr>
        <p:spPr>
          <a:xfrm>
            <a:off x="2207726" y="6563381"/>
            <a:ext cx="4771142" cy="317095"/>
          </a:xfrm>
          <a:prstGeom prst="rect">
            <a:avLst/>
          </a:prstGeom>
          <a:noFill/>
          <a:ln>
            <a:noFill/>
          </a:ln>
        </p:spPr>
        <p:style>
          <a:lnRef idx="0">
            <a:scrgbClr r="0" g="0" b="0"/>
          </a:lnRef>
          <a:fillRef idx="0">
            <a:scrgbClr r="0" g="0" b="0"/>
          </a:fillRef>
          <a:effectRef idx="0">
            <a:scrgbClr r="0" g="0" b="0"/>
          </a:effectRef>
          <a:fontRef idx="minor"/>
        </p:style>
        <p:txBody>
          <a:bodyPr wrap="square" lIns="90000" tIns="45000" rIns="90000" bIns="45000">
            <a:spAutoFit/>
          </a:bodyPr>
          <a:lstStyle/>
          <a:p>
            <a:pPr algn="ctr">
              <a:lnSpc>
                <a:spcPct val="100000"/>
              </a:lnSpc>
            </a:pPr>
            <a:r>
              <a:rPr lang="en-GB" sz="1470" b="0" strike="noStrike" spc="-1" dirty="0" smtClean="0">
                <a:solidFill>
                  <a:srgbClr val="000000"/>
                </a:solidFill>
                <a:latin typeface="Calibri"/>
                <a:ea typeface="DejaVu Sans"/>
              </a:rPr>
              <a:t>G. Hallewell: RICH 2022, Edinburgh : Sept 12-16, 2022</a:t>
            </a:r>
            <a:endParaRPr lang="en-GB" sz="1470" b="0" strike="noStrike" spc="-1" dirty="0">
              <a:latin typeface="Arial"/>
            </a:endParaRPr>
          </a:p>
        </p:txBody>
      </p:sp>
      <p:sp>
        <p:nvSpPr>
          <p:cNvPr id="9" name="CustomShape 4"/>
          <p:cNvSpPr/>
          <p:nvPr/>
        </p:nvSpPr>
        <p:spPr>
          <a:xfrm>
            <a:off x="6458040" y="6356520"/>
            <a:ext cx="2056680" cy="3643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pPr>
            <a:fld id="{7D01061F-E3C1-4B78-A297-D1E8F51D5FFF}" type="slidenum">
              <a:rPr lang="en-GB" sz="1200" b="0" strike="noStrike" spc="-1">
                <a:solidFill>
                  <a:srgbClr val="8B8B8B"/>
                </a:solidFill>
                <a:latin typeface="Calibri"/>
                <a:ea typeface="DejaVu Sans"/>
              </a:rPr>
              <a:t>6</a:t>
            </a:fld>
            <a:endParaRPr lang="en-GB" sz="1200" b="0" strike="noStrike" spc="-1">
              <a:latin typeface="Arial"/>
            </a:endParaRPr>
          </a:p>
        </p:txBody>
      </p:sp>
      <p:sp>
        <p:nvSpPr>
          <p:cNvPr id="3" name="Espace réservé du pied de page 2"/>
          <p:cNvSpPr>
            <a:spLocks noGrp="1"/>
          </p:cNvSpPr>
          <p:nvPr>
            <p:ph type="ftr" idx="11"/>
          </p:nvPr>
        </p:nvSpPr>
        <p:spPr/>
        <p:txBody>
          <a:bodyPr/>
          <a:lstStyle/>
          <a:p>
            <a:endParaRPr lang="en-GB" sz="2400" b="0" strike="noStrike" spc="-1">
              <a:latin typeface="Times New Roman"/>
            </a:endParaRPr>
          </a:p>
        </p:txBody>
      </p:sp>
      <p:sp>
        <p:nvSpPr>
          <p:cNvPr id="4" name="Espace réservé du numéro de diapositive 3"/>
          <p:cNvSpPr>
            <a:spLocks noGrp="1"/>
          </p:cNvSpPr>
          <p:nvPr>
            <p:ph type="sldNum" idx="12"/>
          </p:nvPr>
        </p:nvSpPr>
        <p:spPr/>
        <p:txBody>
          <a:bodyPr/>
          <a:lstStyle/>
          <a:p>
            <a:pPr>
              <a:lnSpc>
                <a:spcPct val="100000"/>
              </a:lnSpc>
            </a:pPr>
            <a:fld id="{444B57E9-381B-49B4-AF00-88136E0A515C}" type="slidenum">
              <a:rPr lang="en-GB" sz="1800" b="0" strike="noStrike" spc="-1" smtClean="0">
                <a:solidFill>
                  <a:srgbClr val="000000"/>
                </a:solidFill>
                <a:latin typeface="Arial"/>
                <a:ea typeface="DejaVu Sans"/>
              </a:rPr>
              <a:t>6</a:t>
            </a:fld>
            <a:endParaRPr lang="en-GB" sz="1800" b="0" strike="noStrike" spc="-1">
              <a:latin typeface="Times New Roman"/>
            </a:endParaRPr>
          </a:p>
        </p:txBody>
      </p:sp>
      <p:pic>
        <p:nvPicPr>
          <p:cNvPr id="12" name="Image 11"/>
          <p:cNvPicPr>
            <a:picLocks noChangeAspect="1"/>
          </p:cNvPicPr>
          <p:nvPr/>
        </p:nvPicPr>
        <p:blipFill rotWithShape="1">
          <a:blip r:embed="rId3">
            <a:extLst>
              <a:ext uri="{28A0092B-C50C-407E-A947-70E740481C1C}">
                <a14:useLocalDpi xmlns:a14="http://schemas.microsoft.com/office/drawing/2010/main" val="0"/>
              </a:ext>
            </a:extLst>
          </a:blip>
          <a:srcRect l="57030" t="34238" r="27854" b="43126"/>
          <a:stretch/>
        </p:blipFill>
        <p:spPr>
          <a:xfrm>
            <a:off x="5295013" y="3027726"/>
            <a:ext cx="871871" cy="979178"/>
          </a:xfrm>
          <a:prstGeom prst="rect">
            <a:avLst/>
          </a:prstGeom>
        </p:spPr>
      </p:pic>
      <p:pic>
        <p:nvPicPr>
          <p:cNvPr id="16" name="Image 15"/>
          <p:cNvPicPr>
            <a:picLocks noChangeAspect="1"/>
          </p:cNvPicPr>
          <p:nvPr/>
        </p:nvPicPr>
        <p:blipFill rotWithShape="1">
          <a:blip r:embed="rId3">
            <a:extLst>
              <a:ext uri="{28A0092B-C50C-407E-A947-70E740481C1C}">
                <a14:useLocalDpi xmlns:a14="http://schemas.microsoft.com/office/drawing/2010/main" val="0"/>
              </a:ext>
            </a:extLst>
          </a:blip>
          <a:srcRect l="3893" t="38363" r="87037" b="48459"/>
          <a:stretch/>
        </p:blipFill>
        <p:spPr>
          <a:xfrm>
            <a:off x="295880" y="4548213"/>
            <a:ext cx="692948" cy="755136"/>
          </a:xfrm>
          <a:prstGeom prst="rect">
            <a:avLst/>
          </a:prstGeom>
        </p:spPr>
      </p:pic>
      <p:pic>
        <p:nvPicPr>
          <p:cNvPr id="17" name="Image 16"/>
          <p:cNvPicPr>
            <a:picLocks noChangeAspect="1"/>
          </p:cNvPicPr>
          <p:nvPr/>
        </p:nvPicPr>
        <p:blipFill rotWithShape="1">
          <a:blip r:embed="rId3">
            <a:extLst>
              <a:ext uri="{28A0092B-C50C-407E-A947-70E740481C1C}">
                <a14:useLocalDpi xmlns:a14="http://schemas.microsoft.com/office/drawing/2010/main" val="0"/>
              </a:ext>
            </a:extLst>
          </a:blip>
          <a:srcRect l="73579" t="34314" r="8398" b="41345"/>
          <a:stretch/>
        </p:blipFill>
        <p:spPr>
          <a:xfrm rot="4865162">
            <a:off x="2858993" y="2911206"/>
            <a:ext cx="1196774" cy="1212216"/>
          </a:xfrm>
          <a:prstGeom prst="rect">
            <a:avLst/>
          </a:prstGeom>
        </p:spPr>
      </p:pic>
      <p:pic>
        <p:nvPicPr>
          <p:cNvPr id="18" name="Image 17"/>
          <p:cNvPicPr>
            <a:picLocks noChangeAspect="1"/>
          </p:cNvPicPr>
          <p:nvPr/>
        </p:nvPicPr>
        <p:blipFill rotWithShape="1">
          <a:blip r:embed="rId3">
            <a:extLst>
              <a:ext uri="{28A0092B-C50C-407E-A947-70E740481C1C}">
                <a14:useLocalDpi xmlns:a14="http://schemas.microsoft.com/office/drawing/2010/main" val="0"/>
              </a:ext>
            </a:extLst>
          </a:blip>
          <a:srcRect l="57030" t="34238" r="27854" b="43126"/>
          <a:stretch/>
        </p:blipFill>
        <p:spPr>
          <a:xfrm>
            <a:off x="7778143" y="4548213"/>
            <a:ext cx="871871" cy="979178"/>
          </a:xfrm>
          <a:prstGeom prst="rect">
            <a:avLst/>
          </a:prstGeom>
        </p:spPr>
      </p:pic>
    </p:spTree>
    <p:extLst>
      <p:ext uri="{BB962C8B-B14F-4D97-AF65-F5344CB8AC3E}">
        <p14:creationId xmlns:p14="http://schemas.microsoft.com/office/powerpoint/2010/main" val="18517452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2"/>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6">
                                            <p:txEl>
                                              <p:pRg st="6" end="6"/>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6"/>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8"/>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6">
                                            <p:txEl>
                                              <p:pRg st="7" end="7"/>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6">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1251" name="Text Box 3"/>
          <p:cNvSpPr txBox="1">
            <a:spLocks noChangeArrowheads="1"/>
          </p:cNvSpPr>
          <p:nvPr/>
        </p:nvSpPr>
        <p:spPr bwMode="auto">
          <a:xfrm>
            <a:off x="147638" y="2667000"/>
            <a:ext cx="4048124" cy="3939540"/>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sz="2400">
                <a:solidFill>
                  <a:schemeClr val="tx1"/>
                </a:solidFill>
                <a:latin typeface="Times New Roman" panose="02020603050405020304" pitchFamily="18" charset="0"/>
                <a:cs typeface="Arial" panose="020B0604020202020204" pitchFamily="34" charset="0"/>
              </a:defRPr>
            </a:lvl1pPr>
            <a:lvl2pPr marL="742950" indent="-285750" eaLnBrk="0" hangingPunct="0">
              <a:defRPr sz="2400">
                <a:solidFill>
                  <a:schemeClr val="tx1"/>
                </a:solidFill>
                <a:latin typeface="Times New Roman" panose="02020603050405020304" pitchFamily="18" charset="0"/>
                <a:cs typeface="Arial" panose="020B0604020202020204" pitchFamily="34" charset="0"/>
              </a:defRPr>
            </a:lvl2pPr>
            <a:lvl3pPr marL="1143000" indent="-228600" eaLnBrk="0" hangingPunct="0">
              <a:defRPr sz="2400">
                <a:solidFill>
                  <a:schemeClr val="tx1"/>
                </a:solidFill>
                <a:latin typeface="Times New Roman" panose="02020603050405020304" pitchFamily="18" charset="0"/>
                <a:cs typeface="Arial" panose="020B0604020202020204" pitchFamily="34" charset="0"/>
              </a:defRPr>
            </a:lvl3pPr>
            <a:lvl4pPr marL="1600200" indent="-228600" eaLnBrk="0" hangingPunct="0">
              <a:defRPr sz="2400">
                <a:solidFill>
                  <a:schemeClr val="tx1"/>
                </a:solidFill>
                <a:latin typeface="Times New Roman" panose="02020603050405020304" pitchFamily="18" charset="0"/>
                <a:cs typeface="Arial" panose="020B0604020202020204" pitchFamily="34" charset="0"/>
              </a:defRPr>
            </a:lvl4pPr>
            <a:lvl5pPr marL="2057400" indent="-228600" eaLnBrk="0" hangingPunct="0">
              <a:defRPr sz="2400">
                <a:solidFill>
                  <a:schemeClr val="tx1"/>
                </a:solidFill>
                <a:latin typeface="Times New Roman" panose="02020603050405020304" pitchFamily="18"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9pPr>
          </a:lstStyle>
          <a:p>
            <a:pPr algn="ctr" eaLnBrk="1" hangingPunct="1"/>
            <a:r>
              <a:rPr lang="en-US" altLang="en-US" sz="1800" b="1" dirty="0" smtClean="0">
                <a:solidFill>
                  <a:srgbClr val="00B050"/>
                </a:solidFill>
              </a:rPr>
              <a:t>Low temperature (-</a:t>
            </a:r>
            <a:r>
              <a:rPr lang="en-US" altLang="en-US" sz="1800" b="1" dirty="0">
                <a:solidFill>
                  <a:srgbClr val="00B050"/>
                </a:solidFill>
              </a:rPr>
              <a:t>80°C) </a:t>
            </a:r>
            <a:r>
              <a:rPr lang="en-US" altLang="en-US" sz="1800" b="1" dirty="0" smtClean="0">
                <a:solidFill>
                  <a:srgbClr val="00B050"/>
                </a:solidFill>
              </a:rPr>
              <a:t> </a:t>
            </a:r>
            <a:endParaRPr lang="en-US" altLang="en-US" sz="1800" b="1" dirty="0">
              <a:solidFill>
                <a:srgbClr val="00B050"/>
              </a:solidFill>
            </a:endParaRPr>
          </a:p>
          <a:p>
            <a:pPr algn="ctr" eaLnBrk="1" hangingPunct="1"/>
            <a:r>
              <a:rPr lang="en-US" altLang="en-US" sz="1800" b="1" dirty="0">
                <a:solidFill>
                  <a:srgbClr val="00B050"/>
                </a:solidFill>
              </a:rPr>
              <a:t>N</a:t>
            </a:r>
            <a:r>
              <a:rPr lang="en-US" altLang="en-US" sz="1800" b="1" baseline="-20000" dirty="0">
                <a:solidFill>
                  <a:srgbClr val="00B050"/>
                </a:solidFill>
              </a:rPr>
              <a:t>2 </a:t>
            </a:r>
            <a:r>
              <a:rPr lang="en-US" altLang="en-US" sz="1800" b="1" dirty="0">
                <a:solidFill>
                  <a:srgbClr val="00B050"/>
                </a:solidFill>
              </a:rPr>
              <a:t>gas-induced </a:t>
            </a:r>
            <a:r>
              <a:rPr lang="en-US" altLang="en-US" sz="1800" b="1" dirty="0" smtClean="0">
                <a:solidFill>
                  <a:srgbClr val="00B050"/>
                </a:solidFill>
              </a:rPr>
              <a:t>condensation (B): </a:t>
            </a:r>
            <a:endParaRPr lang="en-US" altLang="en-US" sz="1800" b="1" dirty="0">
              <a:solidFill>
                <a:srgbClr val="00B050"/>
              </a:solidFill>
            </a:endParaRPr>
          </a:p>
          <a:p>
            <a:pPr algn="ctr" eaLnBrk="1" hangingPunct="1"/>
            <a:r>
              <a:rPr lang="en-US" altLang="en-US" sz="1800" b="1" dirty="0">
                <a:solidFill>
                  <a:srgbClr val="00B050"/>
                </a:solidFill>
              </a:rPr>
              <a:t>of C</a:t>
            </a:r>
            <a:r>
              <a:rPr lang="en-US" altLang="en-US" sz="1800" b="1" baseline="-18000" dirty="0">
                <a:solidFill>
                  <a:srgbClr val="00B050"/>
                </a:solidFill>
              </a:rPr>
              <a:t>5</a:t>
            </a:r>
            <a:r>
              <a:rPr lang="en-US" altLang="en-US" sz="1800" b="1" dirty="0">
                <a:solidFill>
                  <a:srgbClr val="00B050"/>
                </a:solidFill>
              </a:rPr>
              <a:t>F</a:t>
            </a:r>
            <a:r>
              <a:rPr lang="en-US" altLang="en-US" sz="1800" b="1" baseline="-18000" dirty="0">
                <a:solidFill>
                  <a:srgbClr val="00B050"/>
                </a:solidFill>
              </a:rPr>
              <a:t>12 </a:t>
            </a:r>
            <a:r>
              <a:rPr lang="en-US" altLang="en-US" sz="1800" b="1" dirty="0">
                <a:solidFill>
                  <a:srgbClr val="00B050"/>
                </a:solidFill>
              </a:rPr>
              <a:t>fromC</a:t>
            </a:r>
            <a:r>
              <a:rPr lang="en-US" altLang="en-US" sz="1800" b="1" baseline="-18000" dirty="0">
                <a:solidFill>
                  <a:srgbClr val="00B050"/>
                </a:solidFill>
              </a:rPr>
              <a:t>5</a:t>
            </a:r>
            <a:r>
              <a:rPr lang="en-US" altLang="en-US" sz="1800" b="1" dirty="0">
                <a:solidFill>
                  <a:srgbClr val="00B050"/>
                </a:solidFill>
              </a:rPr>
              <a:t>F</a:t>
            </a:r>
            <a:r>
              <a:rPr lang="en-US" altLang="en-US" sz="1800" b="1" baseline="-18000" dirty="0">
                <a:solidFill>
                  <a:srgbClr val="00B050"/>
                </a:solidFill>
              </a:rPr>
              <a:t>12</a:t>
            </a:r>
            <a:r>
              <a:rPr lang="en-US" altLang="en-US" sz="1800" b="1" dirty="0">
                <a:solidFill>
                  <a:srgbClr val="00B050"/>
                </a:solidFill>
              </a:rPr>
              <a:t>/N</a:t>
            </a:r>
            <a:r>
              <a:rPr lang="en-US" altLang="en-US" sz="1800" b="1" baseline="-18000" dirty="0">
                <a:solidFill>
                  <a:srgbClr val="00B050"/>
                </a:solidFill>
              </a:rPr>
              <a:t>2</a:t>
            </a:r>
            <a:r>
              <a:rPr lang="en-US" altLang="en-US" sz="1800" b="1" dirty="0">
                <a:solidFill>
                  <a:srgbClr val="00B050"/>
                </a:solidFill>
              </a:rPr>
              <a:t> radiator gas (flow~1m</a:t>
            </a:r>
            <a:r>
              <a:rPr lang="en-US" altLang="en-US" sz="1800" b="1" baseline="30000" dirty="0">
                <a:solidFill>
                  <a:srgbClr val="00B050"/>
                </a:solidFill>
              </a:rPr>
              <a:t>3</a:t>
            </a:r>
            <a:r>
              <a:rPr lang="en-US" altLang="en-US" sz="1800" b="1" dirty="0">
                <a:solidFill>
                  <a:srgbClr val="00B050"/>
                </a:solidFill>
              </a:rPr>
              <a:t>/</a:t>
            </a:r>
            <a:r>
              <a:rPr lang="en-US" altLang="en-US" sz="1800" b="1" dirty="0" err="1">
                <a:solidFill>
                  <a:srgbClr val="00B050"/>
                </a:solidFill>
              </a:rPr>
              <a:t>hr</a:t>
            </a:r>
            <a:r>
              <a:rPr lang="en-US" altLang="en-US" sz="1800" b="1" dirty="0">
                <a:solidFill>
                  <a:srgbClr val="00B050"/>
                </a:solidFill>
              </a:rPr>
              <a:t>, negligible C</a:t>
            </a:r>
            <a:r>
              <a:rPr lang="en-US" altLang="en-US" sz="1800" b="1" baseline="-18000" dirty="0">
                <a:solidFill>
                  <a:srgbClr val="00B050"/>
                </a:solidFill>
              </a:rPr>
              <a:t>5</a:t>
            </a:r>
            <a:r>
              <a:rPr lang="en-US" altLang="en-US" sz="1800" b="1" dirty="0">
                <a:solidFill>
                  <a:srgbClr val="00B050"/>
                </a:solidFill>
              </a:rPr>
              <a:t>F</a:t>
            </a:r>
            <a:r>
              <a:rPr lang="en-US" altLang="en-US" sz="1800" b="1" baseline="-18000" dirty="0">
                <a:solidFill>
                  <a:srgbClr val="00B050"/>
                </a:solidFill>
              </a:rPr>
              <a:t>12 </a:t>
            </a:r>
            <a:r>
              <a:rPr lang="en-US" altLang="en-US" sz="1800" b="1" dirty="0">
                <a:solidFill>
                  <a:srgbClr val="00B050"/>
                </a:solidFill>
              </a:rPr>
              <a:t>loss)</a:t>
            </a:r>
          </a:p>
          <a:p>
            <a:pPr algn="ctr" eaLnBrk="1" hangingPunct="1"/>
            <a:r>
              <a:rPr lang="en-US" altLang="en-US" sz="1800" b="1" dirty="0"/>
              <a:t>followed by </a:t>
            </a:r>
            <a:r>
              <a:rPr lang="en-US" altLang="en-US" sz="1800" b="1" dirty="0" smtClean="0">
                <a:solidFill>
                  <a:srgbClr val="FF0000"/>
                </a:solidFill>
              </a:rPr>
              <a:t>(C) electric </a:t>
            </a:r>
            <a:r>
              <a:rPr lang="en-US" altLang="en-US" sz="1800" b="1" dirty="0">
                <a:solidFill>
                  <a:srgbClr val="FF0000"/>
                </a:solidFill>
              </a:rPr>
              <a:t>re-evaporation</a:t>
            </a:r>
          </a:p>
          <a:p>
            <a:pPr algn="ctr" eaLnBrk="1" hangingPunct="1"/>
            <a:r>
              <a:rPr lang="en-US" altLang="en-US" sz="1800" b="1" dirty="0"/>
              <a:t>(1-1.5m below condenser liq. </a:t>
            </a:r>
            <a:r>
              <a:rPr lang="en-US" altLang="en-US" sz="1800" b="1" dirty="0" smtClean="0"/>
              <a:t>level)</a:t>
            </a:r>
            <a:endParaRPr lang="en-US" altLang="en-US" sz="1800" b="1" dirty="0"/>
          </a:p>
          <a:p>
            <a:pPr algn="ctr" eaLnBrk="1" hangingPunct="1"/>
            <a:endParaRPr lang="en-US" altLang="en-US" sz="800" dirty="0">
              <a:solidFill>
                <a:srgbClr val="CC0000"/>
              </a:solidFill>
            </a:endParaRPr>
          </a:p>
          <a:p>
            <a:pPr algn="ctr" eaLnBrk="1" hangingPunct="1"/>
            <a:r>
              <a:rPr lang="en-US" altLang="en-US" sz="1800" b="1" dirty="0">
                <a:solidFill>
                  <a:srgbClr val="7030A0"/>
                </a:solidFill>
              </a:rPr>
              <a:t>Cold N</a:t>
            </a:r>
            <a:r>
              <a:rPr lang="en-US" altLang="en-US" sz="1800" b="1" baseline="-18000" dirty="0">
                <a:solidFill>
                  <a:srgbClr val="7030A0"/>
                </a:solidFill>
              </a:rPr>
              <a:t>2</a:t>
            </a:r>
            <a:r>
              <a:rPr lang="en-US" altLang="en-US" sz="1800" b="1" dirty="0">
                <a:solidFill>
                  <a:srgbClr val="7030A0"/>
                </a:solidFill>
              </a:rPr>
              <a:t> gas (‘conditioned’ by</a:t>
            </a:r>
          </a:p>
          <a:p>
            <a:pPr algn="ctr" eaLnBrk="1" hangingPunct="1"/>
            <a:r>
              <a:rPr lang="en-US" altLang="en-US" sz="1800" b="1" dirty="0">
                <a:solidFill>
                  <a:srgbClr val="7030A0"/>
                </a:solidFill>
              </a:rPr>
              <a:t> </a:t>
            </a:r>
            <a:r>
              <a:rPr lang="en-US" altLang="en-US" sz="1800" b="1" dirty="0" smtClean="0">
                <a:solidFill>
                  <a:srgbClr val="7030A0"/>
                </a:solidFill>
              </a:rPr>
              <a:t>counter-flow </a:t>
            </a:r>
            <a:r>
              <a:rPr lang="en-US" altLang="en-US" sz="1800" b="1" dirty="0">
                <a:solidFill>
                  <a:srgbClr val="7030A0"/>
                </a:solidFill>
              </a:rPr>
              <a:t>with boil-off LN</a:t>
            </a:r>
            <a:r>
              <a:rPr lang="en-US" altLang="en-US" sz="1800" b="1" baseline="-18000" dirty="0">
                <a:solidFill>
                  <a:srgbClr val="7030A0"/>
                </a:solidFill>
              </a:rPr>
              <a:t>2</a:t>
            </a:r>
            <a:r>
              <a:rPr lang="en-US" altLang="en-US" sz="1800" b="1" dirty="0">
                <a:solidFill>
                  <a:srgbClr val="7030A0"/>
                </a:solidFill>
              </a:rPr>
              <a:t> </a:t>
            </a:r>
          </a:p>
          <a:p>
            <a:pPr algn="ctr" eaLnBrk="1" hangingPunct="1"/>
            <a:r>
              <a:rPr lang="en-US" altLang="en-US" sz="1800" b="1" dirty="0">
                <a:solidFill>
                  <a:srgbClr val="7030A0"/>
                </a:solidFill>
              </a:rPr>
              <a:t>from liquid argon </a:t>
            </a:r>
            <a:r>
              <a:rPr lang="en-US" altLang="en-US" sz="1800" b="1" dirty="0" smtClean="0">
                <a:solidFill>
                  <a:srgbClr val="7030A0"/>
                </a:solidFill>
              </a:rPr>
              <a:t>calorimeter: (A))</a:t>
            </a:r>
            <a:endParaRPr lang="en-US" altLang="en-US" sz="1800" b="1" dirty="0">
              <a:solidFill>
                <a:srgbClr val="7030A0"/>
              </a:solidFill>
            </a:endParaRPr>
          </a:p>
          <a:p>
            <a:pPr algn="ctr" eaLnBrk="1" hangingPunct="1"/>
            <a:endParaRPr lang="en-US" altLang="en-US" sz="800" dirty="0">
              <a:solidFill>
                <a:schemeClr val="accent2"/>
              </a:solidFill>
            </a:endParaRPr>
          </a:p>
          <a:p>
            <a:pPr algn="ctr" eaLnBrk="1" hangingPunct="1"/>
            <a:r>
              <a:rPr lang="en-US" altLang="en-US" sz="1800" b="1" dirty="0" smtClean="0">
                <a:solidFill>
                  <a:schemeClr val="accent5"/>
                </a:solidFill>
              </a:rPr>
              <a:t>Ultrasonic (speed of sound) – aided</a:t>
            </a:r>
          </a:p>
          <a:p>
            <a:pPr algn="ctr" eaLnBrk="1" hangingPunct="1"/>
            <a:r>
              <a:rPr lang="en-US" altLang="en-US" sz="1800" b="1" dirty="0" smtClean="0">
                <a:solidFill>
                  <a:schemeClr val="accent5"/>
                </a:solidFill>
              </a:rPr>
              <a:t> “on-the fly” mixing of typical </a:t>
            </a:r>
          </a:p>
          <a:p>
            <a:pPr algn="ctr" eaLnBrk="1" hangingPunct="1"/>
            <a:r>
              <a:rPr lang="en-US" altLang="en-US" sz="1800" b="1" dirty="0" smtClean="0">
                <a:solidFill>
                  <a:schemeClr val="accent5"/>
                </a:solidFill>
              </a:rPr>
              <a:t> 17%N</a:t>
            </a:r>
            <a:r>
              <a:rPr lang="en-US" altLang="en-US" sz="1800" b="1" baseline="-25000" dirty="0" smtClean="0">
                <a:solidFill>
                  <a:schemeClr val="accent5"/>
                </a:solidFill>
              </a:rPr>
              <a:t>2</a:t>
            </a:r>
            <a:r>
              <a:rPr lang="en-US" altLang="en-US" sz="1800" b="1" dirty="0" smtClean="0">
                <a:solidFill>
                  <a:schemeClr val="accent5"/>
                </a:solidFill>
              </a:rPr>
              <a:t> /83%C</a:t>
            </a:r>
            <a:r>
              <a:rPr lang="en-US" altLang="en-US" sz="1800" b="1" baseline="-25000" dirty="0" smtClean="0">
                <a:solidFill>
                  <a:schemeClr val="accent5"/>
                </a:solidFill>
              </a:rPr>
              <a:t>5</a:t>
            </a:r>
            <a:r>
              <a:rPr lang="en-US" altLang="en-US" sz="1800" b="1" dirty="0" smtClean="0">
                <a:solidFill>
                  <a:schemeClr val="accent5"/>
                </a:solidFill>
              </a:rPr>
              <a:t>F</a:t>
            </a:r>
            <a:r>
              <a:rPr lang="en-US" altLang="en-US" sz="1800" b="1" baseline="-25000" dirty="0" smtClean="0">
                <a:solidFill>
                  <a:schemeClr val="accent5"/>
                </a:solidFill>
              </a:rPr>
              <a:t>12</a:t>
            </a:r>
            <a:r>
              <a:rPr lang="en-US" altLang="en-US" sz="1800" b="1" dirty="0" smtClean="0">
                <a:solidFill>
                  <a:schemeClr val="accent5"/>
                </a:solidFill>
              </a:rPr>
              <a:t> (molar) radiator gas mixture (D)</a:t>
            </a:r>
            <a:endParaRPr lang="en-US" altLang="en-US" sz="1800" b="1" dirty="0">
              <a:solidFill>
                <a:schemeClr val="accent5"/>
              </a:solidFill>
            </a:endParaRPr>
          </a:p>
        </p:txBody>
      </p:sp>
      <p:pic>
        <p:nvPicPr>
          <p:cNvPr id="67587"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 y="838200"/>
            <a:ext cx="3671888" cy="17526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sp>
        <p:nvSpPr>
          <p:cNvPr id="826377" name="Text Box 9"/>
          <p:cNvSpPr txBox="1">
            <a:spLocks noChangeArrowheads="1"/>
          </p:cNvSpPr>
          <p:nvPr/>
        </p:nvSpPr>
        <p:spPr bwMode="auto">
          <a:xfrm>
            <a:off x="152400" y="304800"/>
            <a:ext cx="8991600" cy="369332"/>
          </a:xfrm>
          <a:prstGeom prst="rect">
            <a:avLst/>
          </a:prstGeom>
          <a:solidFill>
            <a:schemeClr val="bg1">
              <a:alpha val="49001"/>
            </a:schemeClr>
          </a:solidFill>
          <a:ln w="31750">
            <a:solidFill>
              <a:srgbClr val="3484CC"/>
            </a:solidFill>
            <a:miter lim="800000"/>
            <a:headEnd/>
            <a:tailEnd/>
          </a:ln>
        </p:spPr>
        <p:txBody>
          <a:bodyPr>
            <a:spAutoFit/>
          </a:bodyPr>
          <a:lstStyle/>
          <a:p>
            <a:pPr>
              <a:defRPr/>
            </a:pPr>
            <a:r>
              <a:rPr lang="en-US" b="1" dirty="0">
                <a:solidFill>
                  <a:schemeClr val="accent5">
                    <a:lumMod val="75000"/>
                  </a:schemeClr>
                </a:solidFill>
                <a:effectLst>
                  <a:outerShdw blurRad="38100" dist="38100" dir="2700000" algn="tl">
                    <a:srgbClr val="C0C0C0"/>
                  </a:outerShdw>
                </a:effectLst>
                <a:cs typeface="+mn-cs"/>
              </a:rPr>
              <a:t>SLD Barrel CRID C</a:t>
            </a:r>
            <a:r>
              <a:rPr lang="en-US" b="1" baseline="-20000" dirty="0">
                <a:solidFill>
                  <a:schemeClr val="accent5">
                    <a:lumMod val="75000"/>
                  </a:schemeClr>
                </a:solidFill>
                <a:effectLst>
                  <a:outerShdw blurRad="38100" dist="38100" dir="2700000" algn="tl">
                    <a:srgbClr val="C0C0C0"/>
                  </a:outerShdw>
                </a:effectLst>
                <a:cs typeface="+mn-cs"/>
              </a:rPr>
              <a:t>5</a:t>
            </a:r>
            <a:r>
              <a:rPr lang="en-US" b="1" dirty="0">
                <a:solidFill>
                  <a:schemeClr val="accent5">
                    <a:lumMod val="75000"/>
                  </a:schemeClr>
                </a:solidFill>
                <a:effectLst>
                  <a:outerShdw blurRad="38100" dist="38100" dir="2700000" algn="tl">
                    <a:srgbClr val="C0C0C0"/>
                  </a:outerShdw>
                </a:effectLst>
                <a:cs typeface="+mn-cs"/>
              </a:rPr>
              <a:t>F</a:t>
            </a:r>
            <a:r>
              <a:rPr lang="en-US" b="1" baseline="-20000" dirty="0">
                <a:solidFill>
                  <a:schemeClr val="accent5">
                    <a:lumMod val="75000"/>
                  </a:schemeClr>
                </a:solidFill>
                <a:effectLst>
                  <a:outerShdw blurRad="38100" dist="38100" dir="2700000" algn="tl">
                    <a:srgbClr val="C0C0C0"/>
                  </a:outerShdw>
                </a:effectLst>
                <a:cs typeface="+mn-cs"/>
              </a:rPr>
              <a:t>12</a:t>
            </a:r>
            <a:r>
              <a:rPr lang="en-US" b="1" dirty="0">
                <a:solidFill>
                  <a:schemeClr val="accent5">
                    <a:lumMod val="75000"/>
                  </a:schemeClr>
                </a:solidFill>
                <a:effectLst>
                  <a:outerShdw blurRad="38100" dist="38100" dir="2700000" algn="tl">
                    <a:srgbClr val="C0C0C0"/>
                  </a:outerShdw>
                </a:effectLst>
                <a:cs typeface="+mn-cs"/>
              </a:rPr>
              <a:t>/N</a:t>
            </a:r>
            <a:r>
              <a:rPr lang="en-US" b="1" baseline="-20000" dirty="0">
                <a:solidFill>
                  <a:schemeClr val="accent5">
                    <a:lumMod val="75000"/>
                  </a:schemeClr>
                </a:solidFill>
                <a:effectLst>
                  <a:outerShdw blurRad="38100" dist="38100" dir="2700000" algn="tl">
                    <a:srgbClr val="C0C0C0"/>
                  </a:outerShdw>
                </a:effectLst>
                <a:cs typeface="+mn-cs"/>
              </a:rPr>
              <a:t>2</a:t>
            </a:r>
            <a:r>
              <a:rPr lang="en-US" b="1" dirty="0">
                <a:solidFill>
                  <a:schemeClr val="accent5">
                    <a:lumMod val="75000"/>
                  </a:schemeClr>
                </a:solidFill>
                <a:effectLst>
                  <a:outerShdw blurRad="38100" dist="38100" dir="2700000" algn="tl">
                    <a:srgbClr val="C0C0C0"/>
                  </a:outerShdw>
                </a:effectLst>
                <a:cs typeface="+mn-cs"/>
              </a:rPr>
              <a:t> gas radiator: continuous thermodynamic recirculation</a:t>
            </a:r>
          </a:p>
        </p:txBody>
      </p:sp>
      <p:pic>
        <p:nvPicPr>
          <p:cNvPr id="67589" name="Picture 2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302125" y="838200"/>
            <a:ext cx="4183063" cy="541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 name="Group 10"/>
          <p:cNvGrpSpPr>
            <a:grpSpLocks/>
          </p:cNvGrpSpPr>
          <p:nvPr/>
        </p:nvGrpSpPr>
        <p:grpSpPr bwMode="auto">
          <a:xfrm>
            <a:off x="7010400" y="2667000"/>
            <a:ext cx="1368425" cy="1657350"/>
            <a:chOff x="4604" y="1071"/>
            <a:chExt cx="862" cy="1044"/>
          </a:xfrm>
        </p:grpSpPr>
        <p:sp>
          <p:nvSpPr>
            <p:cNvPr id="67598" name="Oval 6"/>
            <p:cNvSpPr>
              <a:spLocks noChangeArrowheads="1"/>
            </p:cNvSpPr>
            <p:nvPr/>
          </p:nvSpPr>
          <p:spPr bwMode="auto">
            <a:xfrm>
              <a:off x="4604" y="1071"/>
              <a:ext cx="862" cy="499"/>
            </a:xfrm>
            <a:prstGeom prst="ellipse">
              <a:avLst/>
            </a:prstGeom>
            <a:noFill/>
            <a:ln w="50800">
              <a:solidFill>
                <a:srgbClr val="7030A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Times New Roman" panose="02020603050405020304" pitchFamily="18" charset="0"/>
                  <a:cs typeface="Arial" panose="020B0604020202020204" pitchFamily="34" charset="0"/>
                </a:defRPr>
              </a:lvl1pPr>
              <a:lvl2pPr marL="742950" indent="-285750" eaLnBrk="0" hangingPunct="0">
                <a:defRPr sz="2400">
                  <a:solidFill>
                    <a:schemeClr val="tx1"/>
                  </a:solidFill>
                  <a:latin typeface="Times New Roman" panose="02020603050405020304" pitchFamily="18" charset="0"/>
                  <a:cs typeface="Arial" panose="020B0604020202020204" pitchFamily="34" charset="0"/>
                </a:defRPr>
              </a:lvl2pPr>
              <a:lvl3pPr marL="1143000" indent="-228600" eaLnBrk="0" hangingPunct="0">
                <a:defRPr sz="2400">
                  <a:solidFill>
                    <a:schemeClr val="tx1"/>
                  </a:solidFill>
                  <a:latin typeface="Times New Roman" panose="02020603050405020304" pitchFamily="18" charset="0"/>
                  <a:cs typeface="Arial" panose="020B0604020202020204" pitchFamily="34" charset="0"/>
                </a:defRPr>
              </a:lvl3pPr>
              <a:lvl4pPr marL="1600200" indent="-228600" eaLnBrk="0" hangingPunct="0">
                <a:defRPr sz="2400">
                  <a:solidFill>
                    <a:schemeClr val="tx1"/>
                  </a:solidFill>
                  <a:latin typeface="Times New Roman" panose="02020603050405020304" pitchFamily="18" charset="0"/>
                  <a:cs typeface="Arial" panose="020B0604020202020204" pitchFamily="34" charset="0"/>
                </a:defRPr>
              </a:lvl4pPr>
              <a:lvl5pPr marL="2057400" indent="-228600" eaLnBrk="0" hangingPunct="0">
                <a:defRPr sz="2400">
                  <a:solidFill>
                    <a:schemeClr val="tx1"/>
                  </a:solidFill>
                  <a:latin typeface="Times New Roman" panose="02020603050405020304" pitchFamily="18"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9pPr>
            </a:lstStyle>
            <a:p>
              <a:pPr eaLnBrk="1" hangingPunct="1"/>
              <a:endParaRPr lang="en-US" altLang="en-US"/>
            </a:p>
          </p:txBody>
        </p:sp>
        <p:sp>
          <p:nvSpPr>
            <p:cNvPr id="67599" name="Oval 7"/>
            <p:cNvSpPr>
              <a:spLocks noChangeArrowheads="1"/>
            </p:cNvSpPr>
            <p:nvPr/>
          </p:nvSpPr>
          <p:spPr bwMode="auto">
            <a:xfrm>
              <a:off x="4604" y="1570"/>
              <a:ext cx="862" cy="545"/>
            </a:xfrm>
            <a:prstGeom prst="ellipse">
              <a:avLst/>
            </a:prstGeom>
            <a:noFill/>
            <a:ln w="50800">
              <a:solidFill>
                <a:srgbClr val="7030A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Times New Roman" panose="02020603050405020304" pitchFamily="18" charset="0"/>
                  <a:cs typeface="Arial" panose="020B0604020202020204" pitchFamily="34" charset="0"/>
                </a:defRPr>
              </a:lvl1pPr>
              <a:lvl2pPr marL="742950" indent="-285750" eaLnBrk="0" hangingPunct="0">
                <a:defRPr sz="2400">
                  <a:solidFill>
                    <a:schemeClr val="tx1"/>
                  </a:solidFill>
                  <a:latin typeface="Times New Roman" panose="02020603050405020304" pitchFamily="18" charset="0"/>
                  <a:cs typeface="Arial" panose="020B0604020202020204" pitchFamily="34" charset="0"/>
                </a:defRPr>
              </a:lvl2pPr>
              <a:lvl3pPr marL="1143000" indent="-228600" eaLnBrk="0" hangingPunct="0">
                <a:defRPr sz="2400">
                  <a:solidFill>
                    <a:schemeClr val="tx1"/>
                  </a:solidFill>
                  <a:latin typeface="Times New Roman" panose="02020603050405020304" pitchFamily="18" charset="0"/>
                  <a:cs typeface="Arial" panose="020B0604020202020204" pitchFamily="34" charset="0"/>
                </a:defRPr>
              </a:lvl3pPr>
              <a:lvl4pPr marL="1600200" indent="-228600" eaLnBrk="0" hangingPunct="0">
                <a:defRPr sz="2400">
                  <a:solidFill>
                    <a:schemeClr val="tx1"/>
                  </a:solidFill>
                  <a:latin typeface="Times New Roman" panose="02020603050405020304" pitchFamily="18" charset="0"/>
                  <a:cs typeface="Arial" panose="020B0604020202020204" pitchFamily="34" charset="0"/>
                </a:defRPr>
              </a:lvl4pPr>
              <a:lvl5pPr marL="2057400" indent="-228600" eaLnBrk="0" hangingPunct="0">
                <a:defRPr sz="2400">
                  <a:solidFill>
                    <a:schemeClr val="tx1"/>
                  </a:solidFill>
                  <a:latin typeface="Times New Roman" panose="02020603050405020304" pitchFamily="18"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9pPr>
            </a:lstStyle>
            <a:p>
              <a:pPr eaLnBrk="1" hangingPunct="1"/>
              <a:endParaRPr lang="en-US" altLang="en-US"/>
            </a:p>
          </p:txBody>
        </p:sp>
      </p:grpSp>
      <p:sp>
        <p:nvSpPr>
          <p:cNvPr id="826373" name="Oval 5"/>
          <p:cNvSpPr>
            <a:spLocks noChangeArrowheads="1"/>
          </p:cNvSpPr>
          <p:nvPr/>
        </p:nvSpPr>
        <p:spPr bwMode="auto">
          <a:xfrm>
            <a:off x="5867400" y="3124200"/>
            <a:ext cx="1150938" cy="1800225"/>
          </a:xfrm>
          <a:prstGeom prst="ellipse">
            <a:avLst/>
          </a:prstGeom>
          <a:noFill/>
          <a:ln w="50800">
            <a:solidFill>
              <a:srgbClr val="339966"/>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Times New Roman" panose="02020603050405020304" pitchFamily="18" charset="0"/>
                <a:cs typeface="Arial" panose="020B0604020202020204" pitchFamily="34" charset="0"/>
              </a:defRPr>
            </a:lvl1pPr>
            <a:lvl2pPr marL="742950" indent="-285750" eaLnBrk="0" hangingPunct="0">
              <a:defRPr sz="2400">
                <a:solidFill>
                  <a:schemeClr val="tx1"/>
                </a:solidFill>
                <a:latin typeface="Times New Roman" panose="02020603050405020304" pitchFamily="18" charset="0"/>
                <a:cs typeface="Arial" panose="020B0604020202020204" pitchFamily="34" charset="0"/>
              </a:defRPr>
            </a:lvl2pPr>
            <a:lvl3pPr marL="1143000" indent="-228600" eaLnBrk="0" hangingPunct="0">
              <a:defRPr sz="2400">
                <a:solidFill>
                  <a:schemeClr val="tx1"/>
                </a:solidFill>
                <a:latin typeface="Times New Roman" panose="02020603050405020304" pitchFamily="18" charset="0"/>
                <a:cs typeface="Arial" panose="020B0604020202020204" pitchFamily="34" charset="0"/>
              </a:defRPr>
            </a:lvl3pPr>
            <a:lvl4pPr marL="1600200" indent="-228600" eaLnBrk="0" hangingPunct="0">
              <a:defRPr sz="2400">
                <a:solidFill>
                  <a:schemeClr val="tx1"/>
                </a:solidFill>
                <a:latin typeface="Times New Roman" panose="02020603050405020304" pitchFamily="18" charset="0"/>
                <a:cs typeface="Arial" panose="020B0604020202020204" pitchFamily="34" charset="0"/>
              </a:defRPr>
            </a:lvl4pPr>
            <a:lvl5pPr marL="2057400" indent="-228600" eaLnBrk="0" hangingPunct="0">
              <a:defRPr sz="2400">
                <a:solidFill>
                  <a:schemeClr val="tx1"/>
                </a:solidFill>
                <a:latin typeface="Times New Roman" panose="02020603050405020304" pitchFamily="18"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9pPr>
          </a:lstStyle>
          <a:p>
            <a:pPr eaLnBrk="1" hangingPunct="1"/>
            <a:endParaRPr lang="en-US" altLang="en-US"/>
          </a:p>
        </p:txBody>
      </p:sp>
      <p:sp>
        <p:nvSpPr>
          <p:cNvPr id="826376" name="Oval 8"/>
          <p:cNvSpPr>
            <a:spLocks noChangeArrowheads="1"/>
          </p:cNvSpPr>
          <p:nvPr/>
        </p:nvSpPr>
        <p:spPr bwMode="auto">
          <a:xfrm>
            <a:off x="4876800" y="4724400"/>
            <a:ext cx="1512888" cy="865188"/>
          </a:xfrm>
          <a:prstGeom prst="ellipse">
            <a:avLst/>
          </a:prstGeom>
          <a:noFill/>
          <a:ln w="50800">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Times New Roman" panose="02020603050405020304" pitchFamily="18" charset="0"/>
                <a:cs typeface="Arial" panose="020B0604020202020204" pitchFamily="34" charset="0"/>
              </a:defRPr>
            </a:lvl1pPr>
            <a:lvl2pPr marL="742950" indent="-285750" eaLnBrk="0" hangingPunct="0">
              <a:defRPr sz="2400">
                <a:solidFill>
                  <a:schemeClr val="tx1"/>
                </a:solidFill>
                <a:latin typeface="Times New Roman" panose="02020603050405020304" pitchFamily="18" charset="0"/>
                <a:cs typeface="Arial" panose="020B0604020202020204" pitchFamily="34" charset="0"/>
              </a:defRPr>
            </a:lvl2pPr>
            <a:lvl3pPr marL="1143000" indent="-228600" eaLnBrk="0" hangingPunct="0">
              <a:defRPr sz="2400">
                <a:solidFill>
                  <a:schemeClr val="tx1"/>
                </a:solidFill>
                <a:latin typeface="Times New Roman" panose="02020603050405020304" pitchFamily="18" charset="0"/>
                <a:cs typeface="Arial" panose="020B0604020202020204" pitchFamily="34" charset="0"/>
              </a:defRPr>
            </a:lvl3pPr>
            <a:lvl4pPr marL="1600200" indent="-228600" eaLnBrk="0" hangingPunct="0">
              <a:defRPr sz="2400">
                <a:solidFill>
                  <a:schemeClr val="tx1"/>
                </a:solidFill>
                <a:latin typeface="Times New Roman" panose="02020603050405020304" pitchFamily="18" charset="0"/>
                <a:cs typeface="Arial" panose="020B0604020202020204" pitchFamily="34" charset="0"/>
              </a:defRPr>
            </a:lvl4pPr>
            <a:lvl5pPr marL="2057400" indent="-228600" eaLnBrk="0" hangingPunct="0">
              <a:defRPr sz="2400">
                <a:solidFill>
                  <a:schemeClr val="tx1"/>
                </a:solidFill>
                <a:latin typeface="Times New Roman" panose="02020603050405020304" pitchFamily="18"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9pPr>
          </a:lstStyle>
          <a:p>
            <a:pPr eaLnBrk="1" hangingPunct="1"/>
            <a:endParaRPr lang="en-US" altLang="en-US"/>
          </a:p>
        </p:txBody>
      </p:sp>
      <p:sp>
        <p:nvSpPr>
          <p:cNvPr id="67593" name="Text Box 27"/>
          <p:cNvSpPr txBox="1">
            <a:spLocks noChangeArrowheads="1"/>
          </p:cNvSpPr>
          <p:nvPr/>
        </p:nvSpPr>
        <p:spPr bwMode="auto">
          <a:xfrm>
            <a:off x="7467600" y="2590800"/>
            <a:ext cx="33020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cs typeface="Arial" panose="020B0604020202020204" pitchFamily="34" charset="0"/>
              </a:defRPr>
            </a:lvl1pPr>
            <a:lvl2pPr marL="742950" indent="-285750" eaLnBrk="0" hangingPunct="0">
              <a:defRPr sz="2400">
                <a:solidFill>
                  <a:schemeClr val="tx1"/>
                </a:solidFill>
                <a:latin typeface="Times New Roman" panose="02020603050405020304" pitchFamily="18" charset="0"/>
                <a:cs typeface="Arial" panose="020B0604020202020204" pitchFamily="34" charset="0"/>
              </a:defRPr>
            </a:lvl2pPr>
            <a:lvl3pPr marL="1143000" indent="-228600" eaLnBrk="0" hangingPunct="0">
              <a:defRPr sz="2400">
                <a:solidFill>
                  <a:schemeClr val="tx1"/>
                </a:solidFill>
                <a:latin typeface="Times New Roman" panose="02020603050405020304" pitchFamily="18" charset="0"/>
                <a:cs typeface="Arial" panose="020B0604020202020204" pitchFamily="34" charset="0"/>
              </a:defRPr>
            </a:lvl3pPr>
            <a:lvl4pPr marL="1600200" indent="-228600" eaLnBrk="0" hangingPunct="0">
              <a:defRPr sz="2400">
                <a:solidFill>
                  <a:schemeClr val="tx1"/>
                </a:solidFill>
                <a:latin typeface="Times New Roman" panose="02020603050405020304" pitchFamily="18" charset="0"/>
                <a:cs typeface="Arial" panose="020B0604020202020204" pitchFamily="34" charset="0"/>
              </a:defRPr>
            </a:lvl4pPr>
            <a:lvl5pPr marL="2057400" indent="-228600" eaLnBrk="0" hangingPunct="0">
              <a:defRPr sz="2400">
                <a:solidFill>
                  <a:schemeClr val="tx1"/>
                </a:solidFill>
                <a:latin typeface="Times New Roman" panose="02020603050405020304" pitchFamily="18"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9pPr>
          </a:lstStyle>
          <a:p>
            <a:pPr eaLnBrk="1" hangingPunct="1"/>
            <a:r>
              <a:rPr lang="en-US" altLang="en-US" sz="1600" b="1" dirty="0">
                <a:solidFill>
                  <a:srgbClr val="7030A0"/>
                </a:solidFill>
              </a:rPr>
              <a:t>A</a:t>
            </a:r>
          </a:p>
        </p:txBody>
      </p:sp>
      <p:sp>
        <p:nvSpPr>
          <p:cNvPr id="67594" name="Text Box 28"/>
          <p:cNvSpPr txBox="1">
            <a:spLocks noChangeArrowheads="1"/>
          </p:cNvSpPr>
          <p:nvPr/>
        </p:nvSpPr>
        <p:spPr bwMode="auto">
          <a:xfrm>
            <a:off x="6172200" y="3124200"/>
            <a:ext cx="319088"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cs typeface="Arial" panose="020B0604020202020204" pitchFamily="34" charset="0"/>
              </a:defRPr>
            </a:lvl1pPr>
            <a:lvl2pPr marL="742950" indent="-285750" eaLnBrk="0" hangingPunct="0">
              <a:defRPr sz="2400">
                <a:solidFill>
                  <a:schemeClr val="tx1"/>
                </a:solidFill>
                <a:latin typeface="Times New Roman" panose="02020603050405020304" pitchFamily="18" charset="0"/>
                <a:cs typeface="Arial" panose="020B0604020202020204" pitchFamily="34" charset="0"/>
              </a:defRPr>
            </a:lvl2pPr>
            <a:lvl3pPr marL="1143000" indent="-228600" eaLnBrk="0" hangingPunct="0">
              <a:defRPr sz="2400">
                <a:solidFill>
                  <a:schemeClr val="tx1"/>
                </a:solidFill>
                <a:latin typeface="Times New Roman" panose="02020603050405020304" pitchFamily="18" charset="0"/>
                <a:cs typeface="Arial" panose="020B0604020202020204" pitchFamily="34" charset="0"/>
              </a:defRPr>
            </a:lvl3pPr>
            <a:lvl4pPr marL="1600200" indent="-228600" eaLnBrk="0" hangingPunct="0">
              <a:defRPr sz="2400">
                <a:solidFill>
                  <a:schemeClr val="tx1"/>
                </a:solidFill>
                <a:latin typeface="Times New Roman" panose="02020603050405020304" pitchFamily="18" charset="0"/>
                <a:cs typeface="Arial" panose="020B0604020202020204" pitchFamily="34" charset="0"/>
              </a:defRPr>
            </a:lvl4pPr>
            <a:lvl5pPr marL="2057400" indent="-228600" eaLnBrk="0" hangingPunct="0">
              <a:defRPr sz="2400">
                <a:solidFill>
                  <a:schemeClr val="tx1"/>
                </a:solidFill>
                <a:latin typeface="Times New Roman" panose="02020603050405020304" pitchFamily="18"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9pPr>
          </a:lstStyle>
          <a:p>
            <a:pPr eaLnBrk="1" hangingPunct="1"/>
            <a:r>
              <a:rPr lang="en-US" altLang="en-US" sz="1600" b="1">
                <a:solidFill>
                  <a:srgbClr val="009900"/>
                </a:solidFill>
              </a:rPr>
              <a:t>B</a:t>
            </a:r>
          </a:p>
        </p:txBody>
      </p:sp>
      <p:sp>
        <p:nvSpPr>
          <p:cNvPr id="67595" name="Text Box 29"/>
          <p:cNvSpPr txBox="1">
            <a:spLocks noChangeArrowheads="1"/>
          </p:cNvSpPr>
          <p:nvPr/>
        </p:nvSpPr>
        <p:spPr bwMode="auto">
          <a:xfrm>
            <a:off x="5486400" y="4724400"/>
            <a:ext cx="33020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cs typeface="Arial" panose="020B0604020202020204" pitchFamily="34" charset="0"/>
              </a:defRPr>
            </a:lvl1pPr>
            <a:lvl2pPr marL="742950" indent="-285750" eaLnBrk="0" hangingPunct="0">
              <a:defRPr sz="2400">
                <a:solidFill>
                  <a:schemeClr val="tx1"/>
                </a:solidFill>
                <a:latin typeface="Times New Roman" panose="02020603050405020304" pitchFamily="18" charset="0"/>
                <a:cs typeface="Arial" panose="020B0604020202020204" pitchFamily="34" charset="0"/>
              </a:defRPr>
            </a:lvl2pPr>
            <a:lvl3pPr marL="1143000" indent="-228600" eaLnBrk="0" hangingPunct="0">
              <a:defRPr sz="2400">
                <a:solidFill>
                  <a:schemeClr val="tx1"/>
                </a:solidFill>
                <a:latin typeface="Times New Roman" panose="02020603050405020304" pitchFamily="18" charset="0"/>
                <a:cs typeface="Arial" panose="020B0604020202020204" pitchFamily="34" charset="0"/>
              </a:defRPr>
            </a:lvl3pPr>
            <a:lvl4pPr marL="1600200" indent="-228600" eaLnBrk="0" hangingPunct="0">
              <a:defRPr sz="2400">
                <a:solidFill>
                  <a:schemeClr val="tx1"/>
                </a:solidFill>
                <a:latin typeface="Times New Roman" panose="02020603050405020304" pitchFamily="18" charset="0"/>
                <a:cs typeface="Arial" panose="020B0604020202020204" pitchFamily="34" charset="0"/>
              </a:defRPr>
            </a:lvl4pPr>
            <a:lvl5pPr marL="2057400" indent="-228600" eaLnBrk="0" hangingPunct="0">
              <a:defRPr sz="2400">
                <a:solidFill>
                  <a:schemeClr val="tx1"/>
                </a:solidFill>
                <a:latin typeface="Times New Roman" panose="02020603050405020304" pitchFamily="18"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9pPr>
          </a:lstStyle>
          <a:p>
            <a:pPr eaLnBrk="1" hangingPunct="1"/>
            <a:r>
              <a:rPr lang="en-US" altLang="en-US" sz="1600" b="1">
                <a:solidFill>
                  <a:srgbClr val="CC0000"/>
                </a:solidFill>
              </a:rPr>
              <a:t>C</a:t>
            </a:r>
          </a:p>
        </p:txBody>
      </p:sp>
      <p:sp>
        <p:nvSpPr>
          <p:cNvPr id="67596" name="Text Box 30"/>
          <p:cNvSpPr txBox="1">
            <a:spLocks noChangeArrowheads="1"/>
          </p:cNvSpPr>
          <p:nvPr/>
        </p:nvSpPr>
        <p:spPr bwMode="auto">
          <a:xfrm>
            <a:off x="4800600" y="3962400"/>
            <a:ext cx="33020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cs typeface="Arial" panose="020B0604020202020204" pitchFamily="34" charset="0"/>
              </a:defRPr>
            </a:lvl1pPr>
            <a:lvl2pPr marL="742950" indent="-285750" eaLnBrk="0" hangingPunct="0">
              <a:defRPr sz="2400">
                <a:solidFill>
                  <a:schemeClr val="tx1"/>
                </a:solidFill>
                <a:latin typeface="Times New Roman" panose="02020603050405020304" pitchFamily="18" charset="0"/>
                <a:cs typeface="Arial" panose="020B0604020202020204" pitchFamily="34" charset="0"/>
              </a:defRPr>
            </a:lvl2pPr>
            <a:lvl3pPr marL="1143000" indent="-228600" eaLnBrk="0" hangingPunct="0">
              <a:defRPr sz="2400">
                <a:solidFill>
                  <a:schemeClr val="tx1"/>
                </a:solidFill>
                <a:latin typeface="Times New Roman" panose="02020603050405020304" pitchFamily="18" charset="0"/>
                <a:cs typeface="Arial" panose="020B0604020202020204" pitchFamily="34" charset="0"/>
              </a:defRPr>
            </a:lvl3pPr>
            <a:lvl4pPr marL="1600200" indent="-228600" eaLnBrk="0" hangingPunct="0">
              <a:defRPr sz="2400">
                <a:solidFill>
                  <a:schemeClr val="tx1"/>
                </a:solidFill>
                <a:latin typeface="Times New Roman" panose="02020603050405020304" pitchFamily="18" charset="0"/>
                <a:cs typeface="Arial" panose="020B0604020202020204" pitchFamily="34" charset="0"/>
              </a:defRPr>
            </a:lvl4pPr>
            <a:lvl5pPr marL="2057400" indent="-228600" eaLnBrk="0" hangingPunct="0">
              <a:defRPr sz="2400">
                <a:solidFill>
                  <a:schemeClr val="tx1"/>
                </a:solidFill>
                <a:latin typeface="Times New Roman" panose="02020603050405020304" pitchFamily="18"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9pPr>
          </a:lstStyle>
          <a:p>
            <a:pPr eaLnBrk="1" hangingPunct="1"/>
            <a:r>
              <a:rPr lang="en-US" altLang="en-US" sz="1600" b="1">
                <a:solidFill>
                  <a:srgbClr val="66CCFF"/>
                </a:solidFill>
              </a:rPr>
              <a:t>D</a:t>
            </a:r>
          </a:p>
        </p:txBody>
      </p:sp>
      <p:sp>
        <p:nvSpPr>
          <p:cNvPr id="16" name="Oval 8"/>
          <p:cNvSpPr>
            <a:spLocks noChangeArrowheads="1"/>
          </p:cNvSpPr>
          <p:nvPr/>
        </p:nvSpPr>
        <p:spPr bwMode="auto">
          <a:xfrm>
            <a:off x="4400550" y="3491706"/>
            <a:ext cx="1085850" cy="1740694"/>
          </a:xfrm>
          <a:prstGeom prst="ellipse">
            <a:avLst/>
          </a:prstGeom>
          <a:noFill/>
          <a:ln w="50800">
            <a:solidFill>
              <a:srgbClr val="00B0F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Times New Roman" panose="02020603050405020304" pitchFamily="18" charset="0"/>
                <a:cs typeface="Arial" panose="020B0604020202020204" pitchFamily="34" charset="0"/>
              </a:defRPr>
            </a:lvl1pPr>
            <a:lvl2pPr marL="742950" indent="-285750" eaLnBrk="0" hangingPunct="0">
              <a:defRPr sz="2400">
                <a:solidFill>
                  <a:schemeClr val="tx1"/>
                </a:solidFill>
                <a:latin typeface="Times New Roman" panose="02020603050405020304" pitchFamily="18" charset="0"/>
                <a:cs typeface="Arial" panose="020B0604020202020204" pitchFamily="34" charset="0"/>
              </a:defRPr>
            </a:lvl2pPr>
            <a:lvl3pPr marL="1143000" indent="-228600" eaLnBrk="0" hangingPunct="0">
              <a:defRPr sz="2400">
                <a:solidFill>
                  <a:schemeClr val="tx1"/>
                </a:solidFill>
                <a:latin typeface="Times New Roman" panose="02020603050405020304" pitchFamily="18" charset="0"/>
                <a:cs typeface="Arial" panose="020B0604020202020204" pitchFamily="34" charset="0"/>
              </a:defRPr>
            </a:lvl3pPr>
            <a:lvl4pPr marL="1600200" indent="-228600" eaLnBrk="0" hangingPunct="0">
              <a:defRPr sz="2400">
                <a:solidFill>
                  <a:schemeClr val="tx1"/>
                </a:solidFill>
                <a:latin typeface="Times New Roman" panose="02020603050405020304" pitchFamily="18" charset="0"/>
                <a:cs typeface="Arial" panose="020B0604020202020204" pitchFamily="34" charset="0"/>
              </a:defRPr>
            </a:lvl4pPr>
            <a:lvl5pPr marL="2057400" indent="-228600" eaLnBrk="0" hangingPunct="0">
              <a:defRPr sz="2400">
                <a:solidFill>
                  <a:schemeClr val="tx1"/>
                </a:solidFill>
                <a:latin typeface="Times New Roman" panose="02020603050405020304" pitchFamily="18"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9pPr>
          </a:lstStyle>
          <a:p>
            <a:pPr eaLnBrk="1" hangingPunct="1"/>
            <a:endParaRPr lang="en-US" altLang="en-US"/>
          </a:p>
        </p:txBody>
      </p:sp>
      <p:sp>
        <p:nvSpPr>
          <p:cNvPr id="17" name="CustomShape 2"/>
          <p:cNvSpPr/>
          <p:nvPr/>
        </p:nvSpPr>
        <p:spPr>
          <a:xfrm>
            <a:off x="941492" y="6520900"/>
            <a:ext cx="7428822" cy="337100"/>
          </a:xfrm>
          <a:prstGeom prst="rect">
            <a:avLst/>
          </a:prstGeom>
          <a:noFill/>
          <a:ln>
            <a:noFill/>
          </a:ln>
        </p:spPr>
        <p:style>
          <a:lnRef idx="0">
            <a:scrgbClr r="0" g="0" b="0"/>
          </a:lnRef>
          <a:fillRef idx="0">
            <a:scrgbClr r="0" g="0" b="0"/>
          </a:fillRef>
          <a:effectRef idx="0">
            <a:scrgbClr r="0" g="0" b="0"/>
          </a:effectRef>
          <a:fontRef idx="minor"/>
        </p:style>
        <p:txBody>
          <a:bodyPr wrap="square" lIns="90000" tIns="45000" rIns="90000" bIns="45000">
            <a:spAutoFit/>
          </a:bodyPr>
          <a:lstStyle/>
          <a:p>
            <a:pPr algn="ctr"/>
            <a:r>
              <a:rPr lang="en-US" sz="1600" b="1" dirty="0" smtClean="0"/>
              <a:t>G. Hallewell: </a:t>
            </a:r>
            <a:r>
              <a:rPr lang="en-US" sz="1600" b="1" dirty="0" err="1" smtClean="0"/>
              <a:t>GasRad</a:t>
            </a:r>
            <a:r>
              <a:rPr lang="en-US" sz="1600" b="1" dirty="0" smtClean="0"/>
              <a:t> GWP: ECFA</a:t>
            </a:r>
            <a:r>
              <a:rPr lang="en-US" sz="1600" b="1" dirty="0"/>
              <a:t> </a:t>
            </a:r>
            <a:r>
              <a:rPr lang="en-US" sz="1600" b="1" dirty="0" smtClean="0"/>
              <a:t>TF-4 Meeting May16-17</a:t>
            </a:r>
            <a:r>
              <a:rPr lang="en-US" sz="1600" b="1" baseline="30000" dirty="0" smtClean="0"/>
              <a:t>th</a:t>
            </a:r>
            <a:r>
              <a:rPr lang="en-US" sz="1600" b="1" dirty="0" smtClean="0"/>
              <a:t> 2023</a:t>
            </a:r>
            <a:endParaRPr lang="en-US" sz="1600" b="1" dirty="0"/>
          </a:p>
        </p:txBody>
      </p:sp>
    </p:spTree>
    <p:custDataLst>
      <p:tags r:id="rId1"/>
    </p:custDataLst>
    <p:extLst>
      <p:ext uri="{BB962C8B-B14F-4D97-AF65-F5344CB8AC3E}">
        <p14:creationId xmlns:p14="http://schemas.microsoft.com/office/powerpoint/2010/main" val="4555840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nodeType="clickEffect">
                                  <p:stCondLst>
                                    <p:cond delay="0"/>
                                  </p:stCondLst>
                                  <p:childTnLst>
                                    <p:set>
                                      <p:cBhvr>
                                        <p:cTn id="6" dur="1" fill="hold">
                                          <p:stCondLst>
                                            <p:cond delay="0"/>
                                          </p:stCondLst>
                                        </p:cTn>
                                        <p:tgtEl>
                                          <p:spTgt spid="181251">
                                            <p:txEl>
                                              <p:pRg st="0" end="0"/>
                                            </p:txEl>
                                          </p:spTgt>
                                        </p:tgtEl>
                                        <p:attrNameLst>
                                          <p:attrName>style.visibility</p:attrName>
                                        </p:attrNameLst>
                                      </p:cBhvr>
                                      <p:to>
                                        <p:strVal val="visible"/>
                                      </p:to>
                                    </p:set>
                                    <p:animEffect transition="in" filter="dissolve">
                                      <p:cBhvr>
                                        <p:cTn id="7" dur="500"/>
                                        <p:tgtEl>
                                          <p:spTgt spid="181251">
                                            <p:txEl>
                                              <p:pRg st="0" end="0"/>
                                            </p:txEl>
                                          </p:spTgt>
                                        </p:tgtEl>
                                      </p:cBhvr>
                                    </p:animEffect>
                                  </p:childTnLst>
                                </p:cTn>
                              </p:par>
                              <p:par>
                                <p:cTn id="8" presetID="9" presetClass="entr" presetSubtype="0" fill="hold" nodeType="withEffect">
                                  <p:stCondLst>
                                    <p:cond delay="0"/>
                                  </p:stCondLst>
                                  <p:childTnLst>
                                    <p:set>
                                      <p:cBhvr>
                                        <p:cTn id="9" dur="1" fill="hold">
                                          <p:stCondLst>
                                            <p:cond delay="0"/>
                                          </p:stCondLst>
                                        </p:cTn>
                                        <p:tgtEl>
                                          <p:spTgt spid="181251">
                                            <p:txEl>
                                              <p:pRg st="1" end="1"/>
                                            </p:txEl>
                                          </p:spTgt>
                                        </p:tgtEl>
                                        <p:attrNameLst>
                                          <p:attrName>style.visibility</p:attrName>
                                        </p:attrNameLst>
                                      </p:cBhvr>
                                      <p:to>
                                        <p:strVal val="visible"/>
                                      </p:to>
                                    </p:set>
                                    <p:animEffect transition="in" filter="dissolve">
                                      <p:cBhvr>
                                        <p:cTn id="10" dur="500"/>
                                        <p:tgtEl>
                                          <p:spTgt spid="181251">
                                            <p:txEl>
                                              <p:pRg st="1" end="1"/>
                                            </p:txEl>
                                          </p:spTgt>
                                        </p:tgtEl>
                                      </p:cBhvr>
                                    </p:animEffect>
                                  </p:childTnLst>
                                </p:cTn>
                              </p:par>
                              <p:par>
                                <p:cTn id="11" presetID="9" presetClass="entr" presetSubtype="0" fill="hold" nodeType="withEffect">
                                  <p:stCondLst>
                                    <p:cond delay="0"/>
                                  </p:stCondLst>
                                  <p:childTnLst>
                                    <p:set>
                                      <p:cBhvr>
                                        <p:cTn id="12" dur="1" fill="hold">
                                          <p:stCondLst>
                                            <p:cond delay="0"/>
                                          </p:stCondLst>
                                        </p:cTn>
                                        <p:tgtEl>
                                          <p:spTgt spid="181251">
                                            <p:txEl>
                                              <p:pRg st="2" end="2"/>
                                            </p:txEl>
                                          </p:spTgt>
                                        </p:tgtEl>
                                        <p:attrNameLst>
                                          <p:attrName>style.visibility</p:attrName>
                                        </p:attrNameLst>
                                      </p:cBhvr>
                                      <p:to>
                                        <p:strVal val="visible"/>
                                      </p:to>
                                    </p:set>
                                    <p:animEffect transition="in" filter="dissolve">
                                      <p:cBhvr>
                                        <p:cTn id="13" dur="500"/>
                                        <p:tgtEl>
                                          <p:spTgt spid="181251">
                                            <p:txEl>
                                              <p:pRg st="2" end="2"/>
                                            </p:txEl>
                                          </p:spTgt>
                                        </p:tgtEl>
                                      </p:cBhvr>
                                    </p:animEffect>
                                  </p:childTnLst>
                                </p:cTn>
                              </p:par>
                              <p:par>
                                <p:cTn id="14" presetID="9" presetClass="entr" presetSubtype="0" fill="hold" nodeType="withEffect">
                                  <p:stCondLst>
                                    <p:cond delay="0"/>
                                  </p:stCondLst>
                                  <p:childTnLst>
                                    <p:set>
                                      <p:cBhvr>
                                        <p:cTn id="15" dur="1" fill="hold">
                                          <p:stCondLst>
                                            <p:cond delay="0"/>
                                          </p:stCondLst>
                                        </p:cTn>
                                        <p:tgtEl>
                                          <p:spTgt spid="181251">
                                            <p:txEl>
                                              <p:pRg st="3" end="3"/>
                                            </p:txEl>
                                          </p:spTgt>
                                        </p:tgtEl>
                                        <p:attrNameLst>
                                          <p:attrName>style.visibility</p:attrName>
                                        </p:attrNameLst>
                                      </p:cBhvr>
                                      <p:to>
                                        <p:strVal val="visible"/>
                                      </p:to>
                                    </p:set>
                                    <p:animEffect transition="in" filter="dissolve">
                                      <p:cBhvr>
                                        <p:cTn id="16" dur="500"/>
                                        <p:tgtEl>
                                          <p:spTgt spid="181251">
                                            <p:txEl>
                                              <p:pRg st="3" end="3"/>
                                            </p:txEl>
                                          </p:spTgt>
                                        </p:tgtEl>
                                      </p:cBhvr>
                                    </p:animEffect>
                                  </p:childTnLst>
                                </p:cTn>
                              </p:par>
                              <p:par>
                                <p:cTn id="17" presetID="9" presetClass="entr" presetSubtype="0" fill="hold" nodeType="withEffect">
                                  <p:stCondLst>
                                    <p:cond delay="0"/>
                                  </p:stCondLst>
                                  <p:childTnLst>
                                    <p:set>
                                      <p:cBhvr>
                                        <p:cTn id="18" dur="1" fill="hold">
                                          <p:stCondLst>
                                            <p:cond delay="0"/>
                                          </p:stCondLst>
                                        </p:cTn>
                                        <p:tgtEl>
                                          <p:spTgt spid="181251">
                                            <p:txEl>
                                              <p:pRg st="4" end="4"/>
                                            </p:txEl>
                                          </p:spTgt>
                                        </p:tgtEl>
                                        <p:attrNameLst>
                                          <p:attrName>style.visibility</p:attrName>
                                        </p:attrNameLst>
                                      </p:cBhvr>
                                      <p:to>
                                        <p:strVal val="visible"/>
                                      </p:to>
                                    </p:set>
                                    <p:animEffect transition="in" filter="dissolve">
                                      <p:cBhvr>
                                        <p:cTn id="19" dur="500"/>
                                        <p:tgtEl>
                                          <p:spTgt spid="181251">
                                            <p:txEl>
                                              <p:pRg st="4" end="4"/>
                                            </p:txEl>
                                          </p:spTgt>
                                        </p:tgtEl>
                                      </p:cBhvr>
                                    </p:animEffect>
                                  </p:childTnLst>
                                </p:cTn>
                              </p:par>
                            </p:childTnLst>
                          </p:cTn>
                        </p:par>
                      </p:childTnLst>
                    </p:cTn>
                  </p:par>
                  <p:par>
                    <p:cTn id="20" fill="hold" nodeType="clickPar">
                      <p:stCondLst>
                        <p:cond delay="indefinite"/>
                      </p:stCondLst>
                      <p:childTnLst>
                        <p:par>
                          <p:cTn id="21" fill="hold" nodeType="withGroup">
                            <p:stCondLst>
                              <p:cond delay="0"/>
                            </p:stCondLst>
                            <p:childTnLst>
                              <p:par>
                                <p:cTn id="22" presetID="9" presetClass="entr" presetSubtype="0" fill="hold" grpId="0" nodeType="clickEffect">
                                  <p:stCondLst>
                                    <p:cond delay="0"/>
                                  </p:stCondLst>
                                  <p:childTnLst>
                                    <p:set>
                                      <p:cBhvr>
                                        <p:cTn id="23" dur="1" fill="hold">
                                          <p:stCondLst>
                                            <p:cond delay="0"/>
                                          </p:stCondLst>
                                        </p:cTn>
                                        <p:tgtEl>
                                          <p:spTgt spid="826373"/>
                                        </p:tgtEl>
                                        <p:attrNameLst>
                                          <p:attrName>style.visibility</p:attrName>
                                        </p:attrNameLst>
                                      </p:cBhvr>
                                      <p:to>
                                        <p:strVal val="visible"/>
                                      </p:to>
                                    </p:set>
                                    <p:animEffect transition="in" filter="dissolve">
                                      <p:cBhvr>
                                        <p:cTn id="24" dur="1000"/>
                                        <p:tgtEl>
                                          <p:spTgt spid="826373"/>
                                        </p:tgtEl>
                                      </p:cBhvr>
                                    </p:animEffect>
                                  </p:childTnLst>
                                </p:cTn>
                              </p:par>
                            </p:childTnLst>
                          </p:cTn>
                        </p:par>
                        <p:par>
                          <p:cTn id="25" fill="hold" nodeType="afterGroup">
                            <p:stCondLst>
                              <p:cond delay="1000"/>
                            </p:stCondLst>
                            <p:childTnLst>
                              <p:par>
                                <p:cTn id="26" presetID="9" presetClass="entr" presetSubtype="0" fill="hold" grpId="0" nodeType="afterEffect">
                                  <p:stCondLst>
                                    <p:cond delay="0"/>
                                  </p:stCondLst>
                                  <p:childTnLst>
                                    <p:set>
                                      <p:cBhvr>
                                        <p:cTn id="27" dur="1" fill="hold">
                                          <p:stCondLst>
                                            <p:cond delay="0"/>
                                          </p:stCondLst>
                                        </p:cTn>
                                        <p:tgtEl>
                                          <p:spTgt spid="826376"/>
                                        </p:tgtEl>
                                        <p:attrNameLst>
                                          <p:attrName>style.visibility</p:attrName>
                                        </p:attrNameLst>
                                      </p:cBhvr>
                                      <p:to>
                                        <p:strVal val="visible"/>
                                      </p:to>
                                    </p:set>
                                    <p:animEffect transition="in" filter="dissolve">
                                      <p:cBhvr>
                                        <p:cTn id="28" dur="1000"/>
                                        <p:tgtEl>
                                          <p:spTgt spid="826376"/>
                                        </p:tgtEl>
                                      </p:cBhvr>
                                    </p:animEffect>
                                  </p:childTnLst>
                                </p:cTn>
                              </p:par>
                            </p:childTnLst>
                          </p:cTn>
                        </p:par>
                      </p:childTnLst>
                    </p:cTn>
                  </p:par>
                  <p:par>
                    <p:cTn id="29" fill="hold" nodeType="clickPar">
                      <p:stCondLst>
                        <p:cond delay="indefinite"/>
                      </p:stCondLst>
                      <p:childTnLst>
                        <p:par>
                          <p:cTn id="30" fill="hold" nodeType="withGroup">
                            <p:stCondLst>
                              <p:cond delay="0"/>
                            </p:stCondLst>
                            <p:childTnLst>
                              <p:par>
                                <p:cTn id="31" presetID="9" presetClass="entr" presetSubtype="0" fill="hold" nodeType="clickEffect">
                                  <p:stCondLst>
                                    <p:cond delay="0"/>
                                  </p:stCondLst>
                                  <p:childTnLst>
                                    <p:set>
                                      <p:cBhvr>
                                        <p:cTn id="32" dur="1" fill="hold">
                                          <p:stCondLst>
                                            <p:cond delay="0"/>
                                          </p:stCondLst>
                                        </p:cTn>
                                        <p:tgtEl>
                                          <p:spTgt spid="181251">
                                            <p:txEl>
                                              <p:pRg st="6" end="6"/>
                                            </p:txEl>
                                          </p:spTgt>
                                        </p:tgtEl>
                                        <p:attrNameLst>
                                          <p:attrName>style.visibility</p:attrName>
                                        </p:attrNameLst>
                                      </p:cBhvr>
                                      <p:to>
                                        <p:strVal val="visible"/>
                                      </p:to>
                                    </p:set>
                                    <p:animEffect transition="in" filter="dissolve">
                                      <p:cBhvr>
                                        <p:cTn id="33" dur="500"/>
                                        <p:tgtEl>
                                          <p:spTgt spid="181251">
                                            <p:txEl>
                                              <p:pRg st="6" end="6"/>
                                            </p:txEl>
                                          </p:spTgt>
                                        </p:tgtEl>
                                      </p:cBhvr>
                                    </p:animEffect>
                                  </p:childTnLst>
                                </p:cTn>
                              </p:par>
                              <p:par>
                                <p:cTn id="34" presetID="9" presetClass="entr" presetSubtype="0" fill="hold" nodeType="withEffect">
                                  <p:stCondLst>
                                    <p:cond delay="0"/>
                                  </p:stCondLst>
                                  <p:childTnLst>
                                    <p:set>
                                      <p:cBhvr>
                                        <p:cTn id="35" dur="1" fill="hold">
                                          <p:stCondLst>
                                            <p:cond delay="0"/>
                                          </p:stCondLst>
                                        </p:cTn>
                                        <p:tgtEl>
                                          <p:spTgt spid="181251">
                                            <p:txEl>
                                              <p:pRg st="7" end="7"/>
                                            </p:txEl>
                                          </p:spTgt>
                                        </p:tgtEl>
                                        <p:attrNameLst>
                                          <p:attrName>style.visibility</p:attrName>
                                        </p:attrNameLst>
                                      </p:cBhvr>
                                      <p:to>
                                        <p:strVal val="visible"/>
                                      </p:to>
                                    </p:set>
                                    <p:animEffect transition="in" filter="dissolve">
                                      <p:cBhvr>
                                        <p:cTn id="36" dur="500"/>
                                        <p:tgtEl>
                                          <p:spTgt spid="181251">
                                            <p:txEl>
                                              <p:pRg st="7" end="7"/>
                                            </p:txEl>
                                          </p:spTgt>
                                        </p:tgtEl>
                                      </p:cBhvr>
                                    </p:animEffect>
                                  </p:childTnLst>
                                </p:cTn>
                              </p:par>
                              <p:par>
                                <p:cTn id="37" presetID="9" presetClass="entr" presetSubtype="0" fill="hold" nodeType="withEffect">
                                  <p:stCondLst>
                                    <p:cond delay="0"/>
                                  </p:stCondLst>
                                  <p:childTnLst>
                                    <p:set>
                                      <p:cBhvr>
                                        <p:cTn id="38" dur="1" fill="hold">
                                          <p:stCondLst>
                                            <p:cond delay="0"/>
                                          </p:stCondLst>
                                        </p:cTn>
                                        <p:tgtEl>
                                          <p:spTgt spid="181251">
                                            <p:txEl>
                                              <p:pRg st="8" end="8"/>
                                            </p:txEl>
                                          </p:spTgt>
                                        </p:tgtEl>
                                        <p:attrNameLst>
                                          <p:attrName>style.visibility</p:attrName>
                                        </p:attrNameLst>
                                      </p:cBhvr>
                                      <p:to>
                                        <p:strVal val="visible"/>
                                      </p:to>
                                    </p:set>
                                    <p:animEffect transition="in" filter="dissolve">
                                      <p:cBhvr>
                                        <p:cTn id="39" dur="500"/>
                                        <p:tgtEl>
                                          <p:spTgt spid="181251">
                                            <p:txEl>
                                              <p:pRg st="8" end="8"/>
                                            </p:txEl>
                                          </p:spTgt>
                                        </p:tgtEl>
                                      </p:cBhvr>
                                    </p:animEffect>
                                  </p:childTnLst>
                                </p:cTn>
                              </p:par>
                              <p:par>
                                <p:cTn id="40" presetID="9" presetClass="entr" presetSubtype="0" fill="hold" nodeType="withEffect">
                                  <p:stCondLst>
                                    <p:cond delay="0"/>
                                  </p:stCondLst>
                                  <p:childTnLst>
                                    <p:set>
                                      <p:cBhvr>
                                        <p:cTn id="41" dur="1" fill="hold">
                                          <p:stCondLst>
                                            <p:cond delay="0"/>
                                          </p:stCondLst>
                                        </p:cTn>
                                        <p:tgtEl>
                                          <p:spTgt spid="2"/>
                                        </p:tgtEl>
                                        <p:attrNameLst>
                                          <p:attrName>style.visibility</p:attrName>
                                        </p:attrNameLst>
                                      </p:cBhvr>
                                      <p:to>
                                        <p:strVal val="visible"/>
                                      </p:to>
                                    </p:set>
                                    <p:animEffect transition="in" filter="dissolve">
                                      <p:cBhvr>
                                        <p:cTn id="42" dur="1000"/>
                                        <p:tgtEl>
                                          <p:spTgt spid="2"/>
                                        </p:tgtEl>
                                      </p:cBhvr>
                                    </p:animEffect>
                                  </p:childTnLst>
                                </p:cTn>
                              </p:par>
                            </p:childTnLst>
                          </p:cTn>
                        </p:par>
                      </p:childTnLst>
                    </p:cTn>
                  </p:par>
                  <p:par>
                    <p:cTn id="43" fill="hold">
                      <p:stCondLst>
                        <p:cond delay="indefinite"/>
                      </p:stCondLst>
                      <p:childTnLst>
                        <p:par>
                          <p:cTn id="44" fill="hold">
                            <p:stCondLst>
                              <p:cond delay="0"/>
                            </p:stCondLst>
                            <p:childTnLst>
                              <p:par>
                                <p:cTn id="45" presetID="9" presetClass="entr" presetSubtype="0" fill="hold" nodeType="clickEffect">
                                  <p:stCondLst>
                                    <p:cond delay="0"/>
                                  </p:stCondLst>
                                  <p:childTnLst>
                                    <p:set>
                                      <p:cBhvr>
                                        <p:cTn id="46" dur="1" fill="hold">
                                          <p:stCondLst>
                                            <p:cond delay="0"/>
                                          </p:stCondLst>
                                        </p:cTn>
                                        <p:tgtEl>
                                          <p:spTgt spid="181251">
                                            <p:txEl>
                                              <p:pRg st="10" end="10"/>
                                            </p:txEl>
                                          </p:spTgt>
                                        </p:tgtEl>
                                        <p:attrNameLst>
                                          <p:attrName>style.visibility</p:attrName>
                                        </p:attrNameLst>
                                      </p:cBhvr>
                                      <p:to>
                                        <p:strVal val="visible"/>
                                      </p:to>
                                    </p:set>
                                    <p:animEffect transition="in" filter="dissolve">
                                      <p:cBhvr>
                                        <p:cTn id="47" dur="500"/>
                                        <p:tgtEl>
                                          <p:spTgt spid="181251">
                                            <p:txEl>
                                              <p:pRg st="10" end="10"/>
                                            </p:txEl>
                                          </p:spTgt>
                                        </p:tgtEl>
                                      </p:cBhvr>
                                    </p:animEffect>
                                  </p:childTnLst>
                                </p:cTn>
                              </p:par>
                              <p:par>
                                <p:cTn id="48" presetID="9" presetClass="entr" presetSubtype="0" fill="hold" nodeType="withEffect">
                                  <p:stCondLst>
                                    <p:cond delay="0"/>
                                  </p:stCondLst>
                                  <p:childTnLst>
                                    <p:set>
                                      <p:cBhvr>
                                        <p:cTn id="49" dur="1" fill="hold">
                                          <p:stCondLst>
                                            <p:cond delay="0"/>
                                          </p:stCondLst>
                                        </p:cTn>
                                        <p:tgtEl>
                                          <p:spTgt spid="181251">
                                            <p:txEl>
                                              <p:pRg st="11" end="11"/>
                                            </p:txEl>
                                          </p:spTgt>
                                        </p:tgtEl>
                                        <p:attrNameLst>
                                          <p:attrName>style.visibility</p:attrName>
                                        </p:attrNameLst>
                                      </p:cBhvr>
                                      <p:to>
                                        <p:strVal val="visible"/>
                                      </p:to>
                                    </p:set>
                                    <p:animEffect transition="in" filter="dissolve">
                                      <p:cBhvr>
                                        <p:cTn id="50" dur="500"/>
                                        <p:tgtEl>
                                          <p:spTgt spid="181251">
                                            <p:txEl>
                                              <p:pRg st="11" end="11"/>
                                            </p:txEl>
                                          </p:spTgt>
                                        </p:tgtEl>
                                      </p:cBhvr>
                                    </p:animEffect>
                                  </p:childTnLst>
                                </p:cTn>
                              </p:par>
                              <p:par>
                                <p:cTn id="51" presetID="9" presetClass="entr" presetSubtype="0" fill="hold" nodeType="withEffect">
                                  <p:stCondLst>
                                    <p:cond delay="0"/>
                                  </p:stCondLst>
                                  <p:childTnLst>
                                    <p:set>
                                      <p:cBhvr>
                                        <p:cTn id="52" dur="1" fill="hold">
                                          <p:stCondLst>
                                            <p:cond delay="0"/>
                                          </p:stCondLst>
                                        </p:cTn>
                                        <p:tgtEl>
                                          <p:spTgt spid="181251">
                                            <p:txEl>
                                              <p:pRg st="12" end="12"/>
                                            </p:txEl>
                                          </p:spTgt>
                                        </p:tgtEl>
                                        <p:attrNameLst>
                                          <p:attrName>style.visibility</p:attrName>
                                        </p:attrNameLst>
                                      </p:cBhvr>
                                      <p:to>
                                        <p:strVal val="visible"/>
                                      </p:to>
                                    </p:set>
                                    <p:animEffect transition="in" filter="dissolve">
                                      <p:cBhvr>
                                        <p:cTn id="53" dur="500"/>
                                        <p:tgtEl>
                                          <p:spTgt spid="181251">
                                            <p:txEl>
                                              <p:pRg st="12" end="12"/>
                                            </p:txEl>
                                          </p:spTgt>
                                        </p:tgtEl>
                                      </p:cBhvr>
                                    </p:animEffect>
                                  </p:childTnLst>
                                </p:cTn>
                              </p:par>
                              <p:par>
                                <p:cTn id="54" presetID="9" presetClass="entr" presetSubtype="0" fill="hold" grpId="0" nodeType="withEffect">
                                  <p:stCondLst>
                                    <p:cond delay="0"/>
                                  </p:stCondLst>
                                  <p:childTnLst>
                                    <p:set>
                                      <p:cBhvr>
                                        <p:cTn id="55" dur="1" fill="hold">
                                          <p:stCondLst>
                                            <p:cond delay="0"/>
                                          </p:stCondLst>
                                        </p:cTn>
                                        <p:tgtEl>
                                          <p:spTgt spid="16"/>
                                        </p:tgtEl>
                                        <p:attrNameLst>
                                          <p:attrName>style.visibility</p:attrName>
                                        </p:attrNameLst>
                                      </p:cBhvr>
                                      <p:to>
                                        <p:strVal val="visible"/>
                                      </p:to>
                                    </p:set>
                                    <p:animEffect transition="in" filter="dissolve">
                                      <p:cBhvr>
                                        <p:cTn id="56" dur="1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6373" grpId="0" animBg="1"/>
      <p:bldP spid="826376" grpId="0" animBg="1"/>
      <p:bldP spid="16" grpId="0" animBg="1"/>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Espace réservé pour une image  5" descr="RICH2022 presentation-v30-08-2022.pptx - PowerPoint"/>
          <p:cNvPicPr>
            <a:picLocks noGrp="1" noChangeAspect="1"/>
          </p:cNvPicPr>
          <p:nvPr>
            <p:ph type="pic" idx="1"/>
          </p:nvPr>
        </p:nvPicPr>
        <p:blipFill rotWithShape="1">
          <a:blip r:embed="rId2">
            <a:extLst>
              <a:ext uri="{28A0092B-C50C-407E-A947-70E740481C1C}">
                <a14:useLocalDpi xmlns:a14="http://schemas.microsoft.com/office/drawing/2010/main" val="0"/>
              </a:ext>
            </a:extLst>
          </a:blip>
          <a:srcRect r="3074"/>
          <a:stretch/>
        </p:blipFill>
        <p:spPr>
          <a:xfrm>
            <a:off x="165755" y="1097775"/>
            <a:ext cx="5227093" cy="4873625"/>
          </a:xfrm>
        </p:spPr>
      </p:pic>
      <p:pic>
        <p:nvPicPr>
          <p:cNvPr id="8" name="Espace réservé pour une image  5" descr="C4F8O and CsI pc.pdf - Adobe Acrobat Reader 2017"/>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a:xfrm>
            <a:off x="5392848" y="3616657"/>
            <a:ext cx="3488650" cy="1991164"/>
          </a:xfrm>
          <a:prstGeom prst="rect">
            <a:avLst/>
          </a:prstGeom>
        </p:spPr>
      </p:pic>
      <p:pic>
        <p:nvPicPr>
          <p:cNvPr id="9" name="Espace réservé pour une image  4" descr="C4F8O and CsI pc.pdf - Adobe Acrobat Reader 2017"/>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a:xfrm>
            <a:off x="5392848" y="1184230"/>
            <a:ext cx="3488650" cy="2262686"/>
          </a:xfrm>
          <a:prstGeom prst="rect">
            <a:avLst/>
          </a:prstGeom>
        </p:spPr>
      </p:pic>
      <p:sp>
        <p:nvSpPr>
          <p:cNvPr id="7" name="Titre 1"/>
          <p:cNvSpPr>
            <a:spLocks noGrp="1"/>
          </p:cNvSpPr>
          <p:nvPr>
            <p:ph type="title"/>
          </p:nvPr>
        </p:nvSpPr>
        <p:spPr>
          <a:xfrm>
            <a:off x="491499" y="306698"/>
            <a:ext cx="8229240" cy="443198"/>
          </a:xfrm>
        </p:spPr>
        <p:txBody>
          <a:bodyPr/>
          <a:lstStyle/>
          <a:p>
            <a:pPr algn="ctr"/>
            <a:r>
              <a:rPr lang="fr-FR" sz="3200" b="1" dirty="0" err="1" smtClean="0">
                <a:solidFill>
                  <a:schemeClr val="accent5"/>
                </a:solidFill>
              </a:rPr>
              <a:t>Shapes</a:t>
            </a:r>
            <a:r>
              <a:rPr lang="fr-FR" sz="3200" b="1" dirty="0" smtClean="0">
                <a:solidFill>
                  <a:schemeClr val="accent5"/>
                </a:solidFill>
              </a:rPr>
              <a:t> of C</a:t>
            </a:r>
            <a:r>
              <a:rPr lang="fr-FR" sz="3200" b="1" baseline="-25000" dirty="0" smtClean="0">
                <a:solidFill>
                  <a:schemeClr val="accent5"/>
                </a:solidFill>
              </a:rPr>
              <a:t>n</a:t>
            </a:r>
            <a:r>
              <a:rPr lang="fr-FR" sz="3200" b="1" dirty="0" smtClean="0">
                <a:solidFill>
                  <a:schemeClr val="accent5"/>
                </a:solidFill>
              </a:rPr>
              <a:t>F</a:t>
            </a:r>
            <a:r>
              <a:rPr lang="fr-FR" sz="3200" b="1" baseline="-25000" dirty="0" smtClean="0">
                <a:solidFill>
                  <a:schemeClr val="accent5"/>
                </a:solidFill>
              </a:rPr>
              <a:t>2n</a:t>
            </a:r>
            <a:r>
              <a:rPr lang="fr-FR" sz="3200" b="1" dirty="0" smtClean="0">
                <a:solidFill>
                  <a:schemeClr val="accent5"/>
                </a:solidFill>
              </a:rPr>
              <a:t>O </a:t>
            </a:r>
            <a:r>
              <a:rPr lang="fr-FR" sz="3200" b="1" dirty="0" err="1" smtClean="0">
                <a:solidFill>
                  <a:schemeClr val="accent5"/>
                </a:solidFill>
              </a:rPr>
              <a:t>molecules</a:t>
            </a:r>
            <a:r>
              <a:rPr lang="fr-FR" sz="3200" b="1" dirty="0" smtClean="0">
                <a:solidFill>
                  <a:schemeClr val="accent5"/>
                </a:solidFill>
              </a:rPr>
              <a:t> and GWP: </a:t>
            </a:r>
            <a:endParaRPr lang="fr-FR" sz="3200" b="1" dirty="0">
              <a:solidFill>
                <a:schemeClr val="accent5"/>
              </a:solidFill>
            </a:endParaRPr>
          </a:p>
        </p:txBody>
      </p:sp>
      <p:sp>
        <p:nvSpPr>
          <p:cNvPr id="10" name="Titre 1"/>
          <p:cNvSpPr txBox="1">
            <a:spLocks/>
          </p:cNvSpPr>
          <p:nvPr/>
        </p:nvSpPr>
        <p:spPr>
          <a:xfrm>
            <a:off x="0" y="834933"/>
            <a:ext cx="9048465" cy="332399"/>
          </a:xfrm>
          <a:prstGeom prst="rect">
            <a:avLst/>
          </a:prstGeom>
        </p:spPr>
        <p:txBody>
          <a:bodyPr wrap="square" lIns="0" tIns="0" rIns="0" bIns="0" anchor="ctr">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GB" sz="2400" b="1" i="1" dirty="0" err="1" smtClean="0">
                <a:solidFill>
                  <a:srgbClr val="C00000"/>
                </a:solidFill>
              </a:rPr>
              <a:t>Octafluortetrahydrofuran</a:t>
            </a:r>
            <a:r>
              <a:rPr lang="en-GB" sz="2400" b="1" i="1" dirty="0" smtClean="0">
                <a:solidFill>
                  <a:srgbClr val="C00000"/>
                </a:solidFill>
              </a:rPr>
              <a:t> – the probable ALICE </a:t>
            </a:r>
            <a:r>
              <a:rPr lang="en-GB" sz="2400" b="1" i="1" dirty="0" smtClean="0">
                <a:solidFill>
                  <a:srgbClr val="C00000"/>
                </a:solidFill>
              </a:rPr>
              <a:t>VHMPID </a:t>
            </a:r>
            <a:r>
              <a:rPr lang="en-GB" sz="2400" b="1" i="1" dirty="0" err="1" smtClean="0">
                <a:solidFill>
                  <a:srgbClr val="C00000"/>
                </a:solidFill>
              </a:rPr>
              <a:t>config</a:t>
            </a:r>
            <a:r>
              <a:rPr lang="en-GB" sz="2400" b="1" i="1" dirty="0" smtClean="0">
                <a:solidFill>
                  <a:srgbClr val="C00000"/>
                </a:solidFill>
              </a:rPr>
              <a:t> </a:t>
            </a:r>
            <a:endParaRPr lang="fr-FR" sz="2400" b="1" i="1" dirty="0">
              <a:solidFill>
                <a:srgbClr val="C00000"/>
              </a:solidFill>
            </a:endParaRPr>
          </a:p>
        </p:txBody>
      </p:sp>
      <p:sp>
        <p:nvSpPr>
          <p:cNvPr id="11" name="Titre 1"/>
          <p:cNvSpPr txBox="1">
            <a:spLocks/>
          </p:cNvSpPr>
          <p:nvPr/>
        </p:nvSpPr>
        <p:spPr>
          <a:xfrm>
            <a:off x="409612" y="6053469"/>
            <a:ext cx="8229240" cy="443198"/>
          </a:xfrm>
          <a:prstGeom prst="rect">
            <a:avLst/>
          </a:prstGeom>
        </p:spPr>
        <p:txBody>
          <a:bodyPr lIns="0" tIns="0" rIns="0" bIns="0" anchor="b">
            <a:noAutofit/>
          </a:bodyPr>
          <a:lstStyle>
            <a:lvl1pPr algn="l" defTabSz="914400" rtl="0" eaLnBrk="1" latinLnBrk="0" hangingPunct="1">
              <a:lnSpc>
                <a:spcPct val="90000"/>
              </a:lnSpc>
              <a:spcBef>
                <a:spcPct val="0"/>
              </a:spcBef>
              <a:buNone/>
              <a:defRPr sz="3200" kern="1200">
                <a:solidFill>
                  <a:schemeClr val="tx1"/>
                </a:solidFill>
                <a:latin typeface="+mj-lt"/>
                <a:ea typeface="+mj-ea"/>
                <a:cs typeface="+mj-cs"/>
              </a:defRPr>
            </a:lvl1pPr>
          </a:lstStyle>
          <a:p>
            <a:pPr algn="ctr"/>
            <a:r>
              <a:rPr lang="fr-FR" sz="2000" b="1" dirty="0" smtClean="0">
                <a:solidFill>
                  <a:schemeClr val="accent5"/>
                </a:solidFill>
              </a:rPr>
              <a:t> C</a:t>
            </a:r>
            <a:r>
              <a:rPr lang="fr-FR" sz="2000" b="1" baseline="-25000" dirty="0" smtClean="0">
                <a:solidFill>
                  <a:schemeClr val="accent5"/>
                </a:solidFill>
              </a:rPr>
              <a:t>4</a:t>
            </a:r>
            <a:r>
              <a:rPr lang="fr-FR" sz="2000" b="1" dirty="0" smtClean="0">
                <a:solidFill>
                  <a:schemeClr val="accent5"/>
                </a:solidFill>
              </a:rPr>
              <a:t>F</a:t>
            </a:r>
            <a:r>
              <a:rPr lang="fr-FR" sz="2000" b="1" baseline="-25000" dirty="0">
                <a:solidFill>
                  <a:schemeClr val="accent5"/>
                </a:solidFill>
              </a:rPr>
              <a:t>8</a:t>
            </a:r>
            <a:r>
              <a:rPr lang="fr-FR" sz="2000" b="1" dirty="0" smtClean="0">
                <a:solidFill>
                  <a:schemeClr val="accent5"/>
                </a:solidFill>
              </a:rPr>
              <a:t>O </a:t>
            </a:r>
            <a:r>
              <a:rPr lang="fr-FR" sz="2000" b="1" dirty="0" err="1" smtClean="0">
                <a:solidFill>
                  <a:schemeClr val="accent5"/>
                </a:solidFill>
              </a:rPr>
              <a:t>acquired</a:t>
            </a:r>
            <a:r>
              <a:rPr lang="fr-FR" sz="2000" b="1" dirty="0" smtClean="0">
                <a:solidFill>
                  <a:schemeClr val="accent5"/>
                </a:solidFill>
              </a:rPr>
              <a:t> </a:t>
            </a:r>
            <a:r>
              <a:rPr lang="fr-FR" sz="2000" b="1" dirty="0" err="1" smtClean="0">
                <a:solidFill>
                  <a:schemeClr val="accent5"/>
                </a:solidFill>
              </a:rPr>
              <a:t>from</a:t>
            </a:r>
            <a:r>
              <a:rPr lang="fr-FR" sz="2000" b="1" dirty="0" smtClean="0">
                <a:solidFill>
                  <a:schemeClr val="accent5"/>
                </a:solidFill>
              </a:rPr>
              <a:t> </a:t>
            </a:r>
            <a:r>
              <a:rPr lang="fr-FR" sz="2000" b="1" dirty="0" err="1" smtClean="0">
                <a:solidFill>
                  <a:schemeClr val="accent5"/>
                </a:solidFill>
              </a:rPr>
              <a:t>Synquest</a:t>
            </a:r>
            <a:r>
              <a:rPr lang="fr-FR" sz="2000" b="1" dirty="0" smtClean="0">
                <a:solidFill>
                  <a:schemeClr val="accent5"/>
                </a:solidFill>
              </a:rPr>
              <a:t> </a:t>
            </a:r>
            <a:r>
              <a:rPr lang="fr-FR" sz="2000" b="1" dirty="0" smtClean="0">
                <a:solidFill>
                  <a:schemeClr val="accent5"/>
                </a:solidFill>
              </a:rPr>
              <a:t>(FL,USA) : </a:t>
            </a:r>
            <a:r>
              <a:rPr lang="fr-FR" sz="2000" b="1" dirty="0" err="1" smtClean="0">
                <a:solidFill>
                  <a:schemeClr val="accent5"/>
                </a:solidFill>
              </a:rPr>
              <a:t>reported</a:t>
            </a:r>
            <a:r>
              <a:rPr lang="fr-FR" sz="2000" b="1" dirty="0" smtClean="0">
                <a:solidFill>
                  <a:schemeClr val="accent5"/>
                </a:solidFill>
              </a:rPr>
              <a:t> by </a:t>
            </a:r>
            <a:r>
              <a:rPr lang="fr-FR" sz="2000" b="1" dirty="0" smtClean="0">
                <a:solidFill>
                  <a:schemeClr val="accent5"/>
                </a:solidFill>
              </a:rPr>
              <a:t>A. </a:t>
            </a:r>
            <a:r>
              <a:rPr lang="fr-FR" sz="2000" b="1" dirty="0" smtClean="0">
                <a:solidFill>
                  <a:schemeClr val="accent5"/>
                </a:solidFill>
              </a:rPr>
              <a:t>di Mauro: </a:t>
            </a:r>
            <a:endParaRPr lang="fr-FR" sz="2000" b="1" dirty="0">
              <a:solidFill>
                <a:schemeClr val="accent5"/>
              </a:solidFill>
            </a:endParaRPr>
          </a:p>
        </p:txBody>
      </p:sp>
      <p:sp>
        <p:nvSpPr>
          <p:cNvPr id="30" name="CustomShape 4"/>
          <p:cNvSpPr/>
          <p:nvPr/>
        </p:nvSpPr>
        <p:spPr>
          <a:xfrm>
            <a:off x="6458040" y="6356520"/>
            <a:ext cx="2056680" cy="3643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pPr>
            <a:fld id="{7D01061F-E3C1-4B78-A297-D1E8F51D5FFF}" type="slidenum">
              <a:rPr lang="en-GB" sz="1200" b="0" strike="noStrike" spc="-1">
                <a:solidFill>
                  <a:srgbClr val="8B8B8B"/>
                </a:solidFill>
                <a:latin typeface="Calibri"/>
                <a:ea typeface="DejaVu Sans"/>
              </a:rPr>
              <a:t>61</a:t>
            </a:fld>
            <a:endParaRPr lang="en-GB" sz="1200" b="0" strike="noStrike" spc="-1">
              <a:latin typeface="Arial"/>
            </a:endParaRPr>
          </a:p>
        </p:txBody>
      </p:sp>
      <p:sp>
        <p:nvSpPr>
          <p:cNvPr id="2" name="Espace réservé du pied de page 1"/>
          <p:cNvSpPr>
            <a:spLocks noGrp="1"/>
          </p:cNvSpPr>
          <p:nvPr>
            <p:ph type="ftr" idx="11"/>
          </p:nvPr>
        </p:nvSpPr>
        <p:spPr/>
        <p:txBody>
          <a:bodyPr/>
          <a:lstStyle/>
          <a:p>
            <a:endParaRPr lang="en-GB" sz="2400" b="0" strike="noStrike" spc="-1" dirty="0">
              <a:latin typeface="Times New Roman"/>
            </a:endParaRPr>
          </a:p>
        </p:txBody>
      </p:sp>
      <p:sp>
        <p:nvSpPr>
          <p:cNvPr id="3" name="Espace réservé du numéro de diapositive 2"/>
          <p:cNvSpPr>
            <a:spLocks noGrp="1"/>
          </p:cNvSpPr>
          <p:nvPr>
            <p:ph type="sldNum" idx="12"/>
          </p:nvPr>
        </p:nvSpPr>
        <p:spPr/>
        <p:txBody>
          <a:bodyPr/>
          <a:lstStyle/>
          <a:p>
            <a:pPr>
              <a:lnSpc>
                <a:spcPct val="100000"/>
              </a:lnSpc>
            </a:pPr>
            <a:endParaRPr lang="en-GB" sz="1800" b="0" strike="noStrike" spc="-1" dirty="0">
              <a:latin typeface="Times New Roman"/>
            </a:endParaRPr>
          </a:p>
        </p:txBody>
      </p:sp>
      <p:sp>
        <p:nvSpPr>
          <p:cNvPr id="29" name="CustomShape 2"/>
          <p:cNvSpPr/>
          <p:nvPr/>
        </p:nvSpPr>
        <p:spPr>
          <a:xfrm>
            <a:off x="888423" y="6520900"/>
            <a:ext cx="7428822" cy="337100"/>
          </a:xfrm>
          <a:prstGeom prst="rect">
            <a:avLst/>
          </a:prstGeom>
          <a:noFill/>
          <a:ln>
            <a:noFill/>
          </a:ln>
        </p:spPr>
        <p:style>
          <a:lnRef idx="0">
            <a:scrgbClr r="0" g="0" b="0"/>
          </a:lnRef>
          <a:fillRef idx="0">
            <a:scrgbClr r="0" g="0" b="0"/>
          </a:fillRef>
          <a:effectRef idx="0">
            <a:scrgbClr r="0" g="0" b="0"/>
          </a:effectRef>
          <a:fontRef idx="minor"/>
        </p:style>
        <p:txBody>
          <a:bodyPr wrap="square" lIns="90000" tIns="45000" rIns="90000" bIns="45000">
            <a:spAutoFit/>
          </a:bodyPr>
          <a:lstStyle/>
          <a:p>
            <a:pPr algn="ctr"/>
            <a:r>
              <a:rPr lang="en-US" sz="1600" b="1" dirty="0" smtClean="0"/>
              <a:t>G. Hallewell: </a:t>
            </a:r>
            <a:r>
              <a:rPr lang="en-US" sz="1600" b="1" dirty="0" err="1" smtClean="0"/>
              <a:t>GasRad</a:t>
            </a:r>
            <a:r>
              <a:rPr lang="en-US" sz="1600" b="1" dirty="0" smtClean="0"/>
              <a:t> GWP: ECFA</a:t>
            </a:r>
            <a:r>
              <a:rPr lang="en-US" sz="1600" b="1" dirty="0"/>
              <a:t> </a:t>
            </a:r>
            <a:r>
              <a:rPr lang="en-US" sz="1600" b="1" dirty="0" smtClean="0"/>
              <a:t>TF-4 Meeting May16-17</a:t>
            </a:r>
            <a:r>
              <a:rPr lang="en-US" sz="1600" b="1" baseline="30000" dirty="0" smtClean="0"/>
              <a:t>th</a:t>
            </a:r>
            <a:r>
              <a:rPr lang="en-US" sz="1600" b="1" dirty="0" smtClean="0"/>
              <a:t> 2023</a:t>
            </a:r>
            <a:endParaRPr lang="en-US" sz="1600" b="1" dirty="0"/>
          </a:p>
        </p:txBody>
      </p:sp>
      <p:pic>
        <p:nvPicPr>
          <p:cNvPr id="31" name="Image 30"/>
          <p:cNvPicPr>
            <a:picLocks noChangeAspect="1"/>
          </p:cNvPicPr>
          <p:nvPr/>
        </p:nvPicPr>
        <p:blipFill rotWithShape="1">
          <a:blip r:embed="rId5">
            <a:extLst>
              <a:ext uri="{28A0092B-C50C-407E-A947-70E740481C1C}">
                <a14:useLocalDpi xmlns:a14="http://schemas.microsoft.com/office/drawing/2010/main" val="0"/>
              </a:ext>
            </a:extLst>
          </a:blip>
          <a:srcRect l="76248" t="9724" r="9216" b="72429"/>
          <a:stretch/>
        </p:blipFill>
        <p:spPr>
          <a:xfrm>
            <a:off x="4063778" y="3616657"/>
            <a:ext cx="1329070" cy="1223973"/>
          </a:xfrm>
          <a:prstGeom prst="rect">
            <a:avLst/>
          </a:prstGeom>
        </p:spPr>
      </p:pic>
    </p:spTree>
    <p:extLst>
      <p:ext uri="{BB962C8B-B14F-4D97-AF65-F5344CB8AC3E}">
        <p14:creationId xmlns:p14="http://schemas.microsoft.com/office/powerpoint/2010/main" val="2138104384"/>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68165" y="531560"/>
            <a:ext cx="8565931" cy="651681"/>
          </a:xfrm>
        </p:spPr>
        <p:txBody>
          <a:bodyPr/>
          <a:lstStyle/>
          <a:p>
            <a:pPr algn="ctr"/>
            <a:r>
              <a:rPr lang="fr-FR" b="1" dirty="0" err="1" smtClean="0">
                <a:solidFill>
                  <a:srgbClr val="C00000"/>
                </a:solidFill>
              </a:rPr>
              <a:t>SynQuest</a:t>
            </a:r>
            <a:r>
              <a:rPr lang="fr-FR" b="1" dirty="0" smtClean="0">
                <a:solidFill>
                  <a:srgbClr val="C00000"/>
                </a:solidFill>
              </a:rPr>
              <a:t> </a:t>
            </a:r>
            <a:r>
              <a:rPr lang="fr-FR" b="1" dirty="0" err="1" smtClean="0">
                <a:solidFill>
                  <a:srgbClr val="C00000"/>
                </a:solidFill>
              </a:rPr>
              <a:t>Labs</a:t>
            </a:r>
            <a:r>
              <a:rPr lang="fr-FR" b="1" dirty="0">
                <a:solidFill>
                  <a:srgbClr val="C00000"/>
                </a:solidFill>
              </a:rPr>
              <a:t> Inc</a:t>
            </a:r>
            <a:r>
              <a:rPr lang="fr-FR" b="1" dirty="0" smtClean="0">
                <a:solidFill>
                  <a:srgbClr val="C00000"/>
                </a:solidFill>
              </a:rPr>
              <a:t>., </a:t>
            </a:r>
            <a:br>
              <a:rPr lang="fr-FR" b="1" dirty="0" smtClean="0">
                <a:solidFill>
                  <a:srgbClr val="C00000"/>
                </a:solidFill>
              </a:rPr>
            </a:br>
            <a:r>
              <a:rPr lang="en-GB" sz="2400" b="1" dirty="0" smtClean="0">
                <a:solidFill>
                  <a:srgbClr val="C00000"/>
                </a:solidFill>
              </a:rPr>
              <a:t>13201 </a:t>
            </a:r>
            <a:r>
              <a:rPr lang="en-GB" sz="2400" b="1" dirty="0">
                <a:solidFill>
                  <a:srgbClr val="C00000"/>
                </a:solidFill>
              </a:rPr>
              <a:t>Rachael Boulevard </a:t>
            </a:r>
            <a:r>
              <a:rPr lang="en-GB" sz="2400" b="1" dirty="0" err="1">
                <a:solidFill>
                  <a:srgbClr val="C00000"/>
                </a:solidFill>
              </a:rPr>
              <a:t>Rt</a:t>
            </a:r>
            <a:r>
              <a:rPr lang="en-GB" sz="2400" b="1" dirty="0">
                <a:solidFill>
                  <a:srgbClr val="C00000"/>
                </a:solidFill>
              </a:rPr>
              <a:t> 2054, Alachua, FL 32615, </a:t>
            </a:r>
            <a:r>
              <a:rPr lang="en-GB" sz="2400" b="1" dirty="0" smtClean="0">
                <a:solidFill>
                  <a:srgbClr val="C00000"/>
                </a:solidFill>
              </a:rPr>
              <a:t>USA</a:t>
            </a:r>
            <a:endParaRPr lang="fr-FR" sz="2400" b="1" dirty="0">
              <a:solidFill>
                <a:srgbClr val="C00000"/>
              </a:solidFill>
            </a:endParaRPr>
          </a:p>
        </p:txBody>
      </p:sp>
      <p:pic>
        <p:nvPicPr>
          <p:cNvPr id="6" name="Espace réservé pour une image  5" descr="SynQuest Labs, Inc. — Mozilla Firefox"/>
          <p:cNvPicPr>
            <a:picLocks noGrp="1" noChangeAspect="1"/>
          </p:cNvPicPr>
          <p:nvPr>
            <p:ph type="pic" idx="1"/>
          </p:nvPr>
        </p:nvPicPr>
        <p:blipFill>
          <a:blip r:embed="rId2">
            <a:extLst>
              <a:ext uri="{28A0092B-C50C-407E-A947-70E740481C1C}">
                <a14:useLocalDpi xmlns:a14="http://schemas.microsoft.com/office/drawing/2010/main" val="0"/>
              </a:ext>
            </a:extLst>
          </a:blip>
          <a:srcRect/>
          <a:stretch>
            <a:fillRect/>
          </a:stretch>
        </p:blipFill>
        <p:spPr>
          <a:xfrm>
            <a:off x="418120" y="1583221"/>
            <a:ext cx="8558970" cy="4873625"/>
          </a:xfrm>
        </p:spPr>
      </p:pic>
      <p:sp>
        <p:nvSpPr>
          <p:cNvPr id="9" name="CustomShape 4"/>
          <p:cNvSpPr/>
          <p:nvPr/>
        </p:nvSpPr>
        <p:spPr>
          <a:xfrm>
            <a:off x="6458040" y="6356520"/>
            <a:ext cx="2056680" cy="3643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pPr>
            <a:fld id="{7D01061F-E3C1-4B78-A297-D1E8F51D5FFF}" type="slidenum">
              <a:rPr lang="en-GB" sz="1200" b="0" strike="noStrike" spc="-1">
                <a:solidFill>
                  <a:srgbClr val="8B8B8B"/>
                </a:solidFill>
                <a:latin typeface="Calibri"/>
                <a:ea typeface="DejaVu Sans"/>
              </a:rPr>
              <a:t>62</a:t>
            </a:fld>
            <a:endParaRPr lang="en-GB" sz="1200" b="0" strike="noStrike" spc="-1">
              <a:latin typeface="Arial"/>
            </a:endParaRPr>
          </a:p>
        </p:txBody>
      </p:sp>
      <p:sp>
        <p:nvSpPr>
          <p:cNvPr id="3" name="Espace réservé du pied de page 2"/>
          <p:cNvSpPr>
            <a:spLocks noGrp="1"/>
          </p:cNvSpPr>
          <p:nvPr>
            <p:ph type="ftr" idx="11"/>
          </p:nvPr>
        </p:nvSpPr>
        <p:spPr/>
        <p:txBody>
          <a:bodyPr/>
          <a:lstStyle/>
          <a:p>
            <a:endParaRPr lang="en-GB" sz="2400" b="0" strike="noStrike" spc="-1">
              <a:latin typeface="Times New Roman"/>
            </a:endParaRPr>
          </a:p>
        </p:txBody>
      </p:sp>
      <p:sp>
        <p:nvSpPr>
          <p:cNvPr id="4" name="Espace réservé du numéro de diapositive 3"/>
          <p:cNvSpPr>
            <a:spLocks noGrp="1"/>
          </p:cNvSpPr>
          <p:nvPr>
            <p:ph type="sldNum" idx="12"/>
          </p:nvPr>
        </p:nvSpPr>
        <p:spPr/>
        <p:txBody>
          <a:bodyPr/>
          <a:lstStyle/>
          <a:p>
            <a:pPr>
              <a:lnSpc>
                <a:spcPct val="100000"/>
              </a:lnSpc>
            </a:pPr>
            <a:fld id="{444B57E9-381B-49B4-AF00-88136E0A515C}" type="slidenum">
              <a:rPr lang="en-GB" sz="1800" b="0" strike="noStrike" spc="-1" smtClean="0">
                <a:solidFill>
                  <a:srgbClr val="000000"/>
                </a:solidFill>
                <a:latin typeface="Arial"/>
                <a:ea typeface="DejaVu Sans"/>
              </a:rPr>
              <a:t>62</a:t>
            </a:fld>
            <a:endParaRPr lang="en-GB" sz="1800" b="0" strike="noStrike" spc="-1">
              <a:latin typeface="Times New Roman"/>
            </a:endParaRPr>
          </a:p>
        </p:txBody>
      </p:sp>
      <p:sp>
        <p:nvSpPr>
          <p:cNvPr id="8" name="CustomShape 2"/>
          <p:cNvSpPr/>
          <p:nvPr/>
        </p:nvSpPr>
        <p:spPr>
          <a:xfrm>
            <a:off x="888423" y="6520900"/>
            <a:ext cx="7428822" cy="337100"/>
          </a:xfrm>
          <a:prstGeom prst="rect">
            <a:avLst/>
          </a:prstGeom>
          <a:noFill/>
          <a:ln>
            <a:noFill/>
          </a:ln>
        </p:spPr>
        <p:style>
          <a:lnRef idx="0">
            <a:scrgbClr r="0" g="0" b="0"/>
          </a:lnRef>
          <a:fillRef idx="0">
            <a:scrgbClr r="0" g="0" b="0"/>
          </a:fillRef>
          <a:effectRef idx="0">
            <a:scrgbClr r="0" g="0" b="0"/>
          </a:effectRef>
          <a:fontRef idx="minor"/>
        </p:style>
        <p:txBody>
          <a:bodyPr wrap="square" lIns="90000" tIns="45000" rIns="90000" bIns="45000">
            <a:spAutoFit/>
          </a:bodyPr>
          <a:lstStyle/>
          <a:p>
            <a:pPr algn="ctr"/>
            <a:r>
              <a:rPr lang="en-US" sz="1600" b="1" dirty="0" smtClean="0"/>
              <a:t>G. Hallewell: </a:t>
            </a:r>
            <a:r>
              <a:rPr lang="en-US" sz="1600" b="1" dirty="0" err="1" smtClean="0"/>
              <a:t>GasRad</a:t>
            </a:r>
            <a:r>
              <a:rPr lang="en-US" sz="1600" b="1" dirty="0" smtClean="0"/>
              <a:t> GWP: ECFA</a:t>
            </a:r>
            <a:r>
              <a:rPr lang="en-US" sz="1600" b="1" dirty="0"/>
              <a:t> </a:t>
            </a:r>
            <a:r>
              <a:rPr lang="en-US" sz="1600" b="1" dirty="0" smtClean="0"/>
              <a:t>TF-4 Meeting May16-17</a:t>
            </a:r>
            <a:r>
              <a:rPr lang="en-US" sz="1600" b="1" baseline="30000" dirty="0" smtClean="0"/>
              <a:t>th</a:t>
            </a:r>
            <a:r>
              <a:rPr lang="en-US" sz="1600" b="1" dirty="0" smtClean="0"/>
              <a:t> 2023</a:t>
            </a:r>
            <a:endParaRPr lang="en-US" sz="1600" b="1" dirty="0"/>
          </a:p>
        </p:txBody>
      </p:sp>
    </p:spTree>
    <p:extLst>
      <p:ext uri="{BB962C8B-B14F-4D97-AF65-F5344CB8AC3E}">
        <p14:creationId xmlns:p14="http://schemas.microsoft.com/office/powerpoint/2010/main" val="823665348"/>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30238" y="310657"/>
            <a:ext cx="7722192" cy="961591"/>
          </a:xfrm>
        </p:spPr>
        <p:txBody>
          <a:bodyPr/>
          <a:lstStyle/>
          <a:p>
            <a:pPr algn="ctr"/>
            <a:r>
              <a:rPr lang="fr-FR" dirty="0" err="1" smtClean="0"/>
              <a:t>SynQuest</a:t>
            </a:r>
            <a:r>
              <a:rPr lang="fr-FR" dirty="0" smtClean="0"/>
              <a:t> </a:t>
            </a:r>
            <a:r>
              <a:rPr lang="fr-FR" dirty="0" err="1" smtClean="0"/>
              <a:t>Labs</a:t>
            </a:r>
            <a:r>
              <a:rPr lang="fr-FR" dirty="0" smtClean="0"/>
              <a:t>, Inc.  Can manufacture </a:t>
            </a:r>
            <a:r>
              <a:rPr lang="fr-FR" dirty="0" err="1" smtClean="0"/>
              <a:t>different</a:t>
            </a:r>
            <a:r>
              <a:rPr lang="fr-FR" dirty="0" smtClean="0"/>
              <a:t> C</a:t>
            </a:r>
            <a:r>
              <a:rPr lang="fr-FR" baseline="-25000" dirty="0" smtClean="0"/>
              <a:t>4</a:t>
            </a:r>
            <a:r>
              <a:rPr lang="fr-FR" dirty="0" smtClean="0"/>
              <a:t>F</a:t>
            </a:r>
            <a:r>
              <a:rPr lang="fr-FR" baseline="-25000" dirty="0" smtClean="0"/>
              <a:t>8</a:t>
            </a:r>
            <a:r>
              <a:rPr lang="fr-FR" dirty="0" smtClean="0"/>
              <a:t>O configurations</a:t>
            </a:r>
            <a:endParaRPr lang="fr-FR" dirty="0"/>
          </a:p>
        </p:txBody>
      </p:sp>
      <p:pic>
        <p:nvPicPr>
          <p:cNvPr id="5" name="Espace réservé pour une image  4" descr="SynQuest Labs, Inc. — Mozilla Firefox"/>
          <p:cNvPicPr>
            <a:picLocks noGrp="1" noChangeAspect="1"/>
          </p:cNvPicPr>
          <p:nvPr>
            <p:ph type="pic" idx="1"/>
          </p:nvPr>
        </p:nvPicPr>
        <p:blipFill>
          <a:blip r:embed="rId2">
            <a:extLst>
              <a:ext uri="{28A0092B-C50C-407E-A947-70E740481C1C}">
                <a14:useLocalDpi xmlns:a14="http://schemas.microsoft.com/office/drawing/2010/main" val="0"/>
              </a:ext>
            </a:extLst>
          </a:blip>
          <a:srcRect/>
          <a:stretch>
            <a:fillRect/>
          </a:stretch>
        </p:blipFill>
        <p:spPr>
          <a:xfrm>
            <a:off x="241256" y="1534797"/>
            <a:ext cx="8500155" cy="4873625"/>
          </a:xfrm>
        </p:spPr>
      </p:pic>
      <p:pic>
        <p:nvPicPr>
          <p:cNvPr id="6" name="Espace réservé pour une image  4" descr="SynQuest Labs, Inc. — Mozilla Firefox"/>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a:xfrm>
            <a:off x="241256" y="1534797"/>
            <a:ext cx="8448065" cy="4873625"/>
          </a:xfrm>
          <a:prstGeom prst="rect">
            <a:avLst/>
          </a:prstGeom>
        </p:spPr>
      </p:pic>
      <p:pic>
        <p:nvPicPr>
          <p:cNvPr id="9" name="Espace réservé pour une image  4" descr="SynQuest Labs, Inc. — Mozilla Firefox"/>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a:xfrm>
            <a:off x="68354" y="1534796"/>
            <a:ext cx="8845957" cy="4934243"/>
          </a:xfrm>
          <a:prstGeom prst="rect">
            <a:avLst/>
          </a:prstGeom>
        </p:spPr>
      </p:pic>
      <p:sp>
        <p:nvSpPr>
          <p:cNvPr id="3" name="ZoneTexte 2"/>
          <p:cNvSpPr txBox="1"/>
          <p:nvPr/>
        </p:nvSpPr>
        <p:spPr>
          <a:xfrm>
            <a:off x="442788" y="5948608"/>
            <a:ext cx="8097088" cy="646331"/>
          </a:xfrm>
          <a:prstGeom prst="rect">
            <a:avLst/>
          </a:prstGeom>
          <a:noFill/>
        </p:spPr>
        <p:txBody>
          <a:bodyPr wrap="none" rtlCol="0">
            <a:spAutoFit/>
          </a:bodyPr>
          <a:lstStyle/>
          <a:p>
            <a:pPr algn="ctr"/>
            <a:r>
              <a:rPr lang="fr-FR" b="1" dirty="0" smtClean="0">
                <a:solidFill>
                  <a:srgbClr val="C00000"/>
                </a:solidFill>
              </a:rPr>
              <a:t>The </a:t>
            </a:r>
            <a:r>
              <a:rPr lang="fr-FR" b="1" dirty="0" err="1" smtClean="0">
                <a:solidFill>
                  <a:srgbClr val="C00000"/>
                </a:solidFill>
              </a:rPr>
              <a:t>cyclic</a:t>
            </a:r>
            <a:r>
              <a:rPr lang="fr-FR" b="1" dirty="0" smtClean="0">
                <a:solidFill>
                  <a:srgbClr val="C00000"/>
                </a:solidFill>
              </a:rPr>
              <a:t> </a:t>
            </a:r>
            <a:r>
              <a:rPr lang="fr-FR" b="1" dirty="0" err="1" smtClean="0">
                <a:solidFill>
                  <a:srgbClr val="C00000"/>
                </a:solidFill>
              </a:rPr>
              <a:t>molecule</a:t>
            </a:r>
            <a:r>
              <a:rPr lang="fr-FR" b="1" dirty="0" smtClean="0">
                <a:solidFill>
                  <a:srgbClr val="C00000"/>
                </a:solidFill>
              </a:rPr>
              <a:t> </a:t>
            </a:r>
            <a:r>
              <a:rPr lang="fr-FR" b="1" dirty="0" err="1" smtClean="0">
                <a:solidFill>
                  <a:srgbClr val="C00000"/>
                </a:solidFill>
              </a:rPr>
              <a:t>seems</a:t>
            </a:r>
            <a:r>
              <a:rPr lang="fr-FR" b="1" dirty="0" smtClean="0">
                <a:solidFill>
                  <a:srgbClr val="C00000"/>
                </a:solidFill>
              </a:rPr>
              <a:t> to </a:t>
            </a:r>
            <a:r>
              <a:rPr lang="fr-FR" b="1" dirty="0" err="1" smtClean="0">
                <a:solidFill>
                  <a:srgbClr val="C00000"/>
                </a:solidFill>
              </a:rPr>
              <a:t>be</a:t>
            </a:r>
            <a:r>
              <a:rPr lang="fr-FR" b="1" dirty="0" smtClean="0">
                <a:solidFill>
                  <a:srgbClr val="C00000"/>
                </a:solidFill>
              </a:rPr>
              <a:t> </a:t>
            </a:r>
            <a:r>
              <a:rPr lang="fr-FR" b="1" dirty="0" err="1" smtClean="0">
                <a:solidFill>
                  <a:srgbClr val="C00000"/>
                </a:solidFill>
              </a:rPr>
              <a:t>cheaper</a:t>
            </a:r>
            <a:r>
              <a:rPr lang="fr-FR" b="1" dirty="0" smtClean="0">
                <a:solidFill>
                  <a:srgbClr val="C00000"/>
                </a:solidFill>
              </a:rPr>
              <a:t> for </a:t>
            </a:r>
            <a:r>
              <a:rPr lang="fr-FR" b="1" dirty="0" err="1" smtClean="0">
                <a:solidFill>
                  <a:srgbClr val="C00000"/>
                </a:solidFill>
              </a:rPr>
              <a:t>SynQuest</a:t>
            </a:r>
            <a:r>
              <a:rPr lang="fr-FR" b="1" dirty="0" smtClean="0">
                <a:solidFill>
                  <a:srgbClr val="C00000"/>
                </a:solidFill>
              </a:rPr>
              <a:t> to manufacture: </a:t>
            </a:r>
          </a:p>
          <a:p>
            <a:pPr algn="ctr"/>
            <a:r>
              <a:rPr lang="fr-FR" b="1" dirty="0" err="1" smtClean="0">
                <a:solidFill>
                  <a:srgbClr val="C00000"/>
                </a:solidFill>
              </a:rPr>
              <a:t>whereas</a:t>
            </a:r>
            <a:r>
              <a:rPr lang="fr-FR" b="1" dirty="0" smtClean="0">
                <a:solidFill>
                  <a:srgbClr val="C00000"/>
                </a:solidFill>
              </a:rPr>
              <a:t> 3M </a:t>
            </a:r>
            <a:r>
              <a:rPr lang="fr-FR" b="1" dirty="0" err="1" smtClean="0">
                <a:solidFill>
                  <a:srgbClr val="C00000"/>
                </a:solidFill>
              </a:rPr>
              <a:t>make</a:t>
            </a:r>
            <a:r>
              <a:rPr lang="fr-FR" b="1" dirty="0" smtClean="0">
                <a:solidFill>
                  <a:srgbClr val="C00000"/>
                </a:solidFill>
              </a:rPr>
              <a:t> NOVEC 649, </a:t>
            </a:r>
            <a:r>
              <a:rPr lang="fr-FR" b="1" dirty="0" smtClean="0">
                <a:solidFill>
                  <a:srgbClr val="C00000"/>
                </a:solidFill>
              </a:rPr>
              <a:t>5110 </a:t>
            </a:r>
            <a:r>
              <a:rPr lang="fr-FR" b="1" dirty="0" err="1" smtClean="0">
                <a:solidFill>
                  <a:srgbClr val="C00000"/>
                </a:solidFill>
              </a:rPr>
              <a:t>which</a:t>
            </a:r>
            <a:r>
              <a:rPr lang="fr-FR" b="1" dirty="0" smtClean="0">
                <a:solidFill>
                  <a:srgbClr val="C00000"/>
                </a:solidFill>
              </a:rPr>
              <a:t> are </a:t>
            </a:r>
            <a:r>
              <a:rPr lang="fr-FR" b="1" dirty="0" smtClean="0">
                <a:solidFill>
                  <a:srgbClr val="C00000"/>
                </a:solidFill>
              </a:rPr>
              <a:t>non-</a:t>
            </a:r>
            <a:r>
              <a:rPr lang="fr-FR" b="1" dirty="0" err="1" smtClean="0">
                <a:solidFill>
                  <a:srgbClr val="C00000"/>
                </a:solidFill>
              </a:rPr>
              <a:t>cyclic</a:t>
            </a:r>
            <a:endParaRPr lang="fr-FR" b="1" dirty="0">
              <a:solidFill>
                <a:srgbClr val="C00000"/>
              </a:solidFill>
            </a:endParaRPr>
          </a:p>
        </p:txBody>
      </p:sp>
      <p:sp>
        <p:nvSpPr>
          <p:cNvPr id="12" name="CustomShape 4"/>
          <p:cNvSpPr/>
          <p:nvPr/>
        </p:nvSpPr>
        <p:spPr>
          <a:xfrm>
            <a:off x="6458040" y="6356520"/>
            <a:ext cx="2056680" cy="3643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pPr>
            <a:fld id="{7D01061F-E3C1-4B78-A297-D1E8F51D5FFF}" type="slidenum">
              <a:rPr lang="en-GB" sz="1200" b="0" strike="noStrike" spc="-1">
                <a:solidFill>
                  <a:srgbClr val="8B8B8B"/>
                </a:solidFill>
                <a:latin typeface="Calibri"/>
                <a:ea typeface="DejaVu Sans"/>
              </a:rPr>
              <a:t>63</a:t>
            </a:fld>
            <a:endParaRPr lang="en-GB" sz="1200" b="0" strike="noStrike" spc="-1" dirty="0">
              <a:latin typeface="Arial"/>
            </a:endParaRPr>
          </a:p>
        </p:txBody>
      </p:sp>
      <p:sp>
        <p:nvSpPr>
          <p:cNvPr id="4" name="Espace réservé du pied de page 3"/>
          <p:cNvSpPr>
            <a:spLocks noGrp="1"/>
          </p:cNvSpPr>
          <p:nvPr>
            <p:ph type="ftr" idx="11"/>
          </p:nvPr>
        </p:nvSpPr>
        <p:spPr/>
        <p:txBody>
          <a:bodyPr/>
          <a:lstStyle/>
          <a:p>
            <a:endParaRPr lang="en-GB" sz="2400" b="0" strike="noStrike" spc="-1">
              <a:latin typeface="Times New Roman"/>
            </a:endParaRPr>
          </a:p>
        </p:txBody>
      </p:sp>
      <p:sp>
        <p:nvSpPr>
          <p:cNvPr id="7" name="Espace réservé du numéro de diapositive 6"/>
          <p:cNvSpPr>
            <a:spLocks noGrp="1"/>
          </p:cNvSpPr>
          <p:nvPr>
            <p:ph type="sldNum" idx="12"/>
          </p:nvPr>
        </p:nvSpPr>
        <p:spPr/>
        <p:txBody>
          <a:bodyPr/>
          <a:lstStyle/>
          <a:p>
            <a:pPr>
              <a:lnSpc>
                <a:spcPct val="100000"/>
              </a:lnSpc>
            </a:pPr>
            <a:fld id="{444B57E9-381B-49B4-AF00-88136E0A515C}" type="slidenum">
              <a:rPr lang="en-GB" sz="1800" b="0" strike="noStrike" spc="-1" smtClean="0">
                <a:solidFill>
                  <a:srgbClr val="000000"/>
                </a:solidFill>
                <a:latin typeface="Arial"/>
                <a:ea typeface="DejaVu Sans"/>
              </a:rPr>
              <a:t>63</a:t>
            </a:fld>
            <a:endParaRPr lang="en-GB" sz="1800" b="0" strike="noStrike" spc="-1">
              <a:latin typeface="Times New Roman"/>
            </a:endParaRPr>
          </a:p>
        </p:txBody>
      </p:sp>
      <p:sp>
        <p:nvSpPr>
          <p:cNvPr id="11" name="CustomShape 2"/>
          <p:cNvSpPr/>
          <p:nvPr/>
        </p:nvSpPr>
        <p:spPr>
          <a:xfrm>
            <a:off x="888423" y="6520900"/>
            <a:ext cx="7428822" cy="337100"/>
          </a:xfrm>
          <a:prstGeom prst="rect">
            <a:avLst/>
          </a:prstGeom>
          <a:noFill/>
          <a:ln>
            <a:noFill/>
          </a:ln>
        </p:spPr>
        <p:style>
          <a:lnRef idx="0">
            <a:scrgbClr r="0" g="0" b="0"/>
          </a:lnRef>
          <a:fillRef idx="0">
            <a:scrgbClr r="0" g="0" b="0"/>
          </a:fillRef>
          <a:effectRef idx="0">
            <a:scrgbClr r="0" g="0" b="0"/>
          </a:effectRef>
          <a:fontRef idx="minor"/>
        </p:style>
        <p:txBody>
          <a:bodyPr wrap="square" lIns="90000" tIns="45000" rIns="90000" bIns="45000">
            <a:spAutoFit/>
          </a:bodyPr>
          <a:lstStyle/>
          <a:p>
            <a:pPr algn="ctr"/>
            <a:r>
              <a:rPr lang="en-US" sz="1600" b="1" dirty="0" smtClean="0"/>
              <a:t>G. Hallewell: </a:t>
            </a:r>
            <a:r>
              <a:rPr lang="en-US" sz="1600" b="1" dirty="0" err="1" smtClean="0"/>
              <a:t>GasRad</a:t>
            </a:r>
            <a:r>
              <a:rPr lang="en-US" sz="1600" b="1" dirty="0" smtClean="0"/>
              <a:t> GWP: ECFA</a:t>
            </a:r>
            <a:r>
              <a:rPr lang="en-US" sz="1600" b="1" dirty="0"/>
              <a:t> </a:t>
            </a:r>
            <a:r>
              <a:rPr lang="en-US" sz="1600" b="1" dirty="0" smtClean="0"/>
              <a:t>TF-4 Meeting May16-17</a:t>
            </a:r>
            <a:r>
              <a:rPr lang="en-US" sz="1600" b="1" baseline="30000" dirty="0" smtClean="0"/>
              <a:t>th</a:t>
            </a:r>
            <a:r>
              <a:rPr lang="en-US" sz="1600" b="1" dirty="0" smtClean="0"/>
              <a:t> 2023</a:t>
            </a:r>
            <a:endParaRPr lang="en-US" sz="1600" b="1" dirty="0"/>
          </a:p>
        </p:txBody>
      </p:sp>
    </p:spTree>
    <p:extLst>
      <p:ext uri="{BB962C8B-B14F-4D97-AF65-F5344CB8AC3E}">
        <p14:creationId xmlns:p14="http://schemas.microsoft.com/office/powerpoint/2010/main" val="17720476"/>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additive="base">
                                        <p:cTn id="13" dur="500" fill="hold"/>
                                        <p:tgtEl>
                                          <p:spTgt spid="9"/>
                                        </p:tgtEl>
                                        <p:attrNameLst>
                                          <p:attrName>ppt_x</p:attrName>
                                        </p:attrNameLst>
                                      </p:cBhvr>
                                      <p:tavLst>
                                        <p:tav tm="0">
                                          <p:val>
                                            <p:strVal val="#ppt_x"/>
                                          </p:val>
                                        </p:tav>
                                        <p:tav tm="100000">
                                          <p:val>
                                            <p:strVal val="#ppt_x"/>
                                          </p:val>
                                        </p:tav>
                                      </p:tavLst>
                                    </p:anim>
                                    <p:anim calcmode="lin" valueType="num">
                                      <p:cBhvr additive="base">
                                        <p:cTn id="14"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30260"/>
            <a:ext cx="8229240" cy="2462213"/>
          </a:xfrm>
        </p:spPr>
        <p:txBody>
          <a:bodyPr/>
          <a:lstStyle/>
          <a:p>
            <a:pPr algn="ctr">
              <a:lnSpc>
                <a:spcPct val="100000"/>
              </a:lnSpc>
            </a:pPr>
            <a:r>
              <a:rPr lang="fr-FR" sz="3200" b="1" dirty="0" err="1" smtClean="0">
                <a:solidFill>
                  <a:schemeClr val="accent5"/>
                </a:solidFill>
              </a:rPr>
              <a:t>Another</a:t>
            </a:r>
            <a:r>
              <a:rPr lang="fr-FR" sz="3200" b="1" dirty="0" smtClean="0">
                <a:solidFill>
                  <a:schemeClr val="accent5"/>
                </a:solidFill>
              </a:rPr>
              <a:t> </a:t>
            </a:r>
            <a:r>
              <a:rPr lang="fr-FR" sz="3200" b="1" dirty="0" err="1" smtClean="0">
                <a:solidFill>
                  <a:schemeClr val="accent5"/>
                </a:solidFill>
              </a:rPr>
              <a:t>linear</a:t>
            </a:r>
            <a:r>
              <a:rPr lang="fr-FR" sz="3200" b="1" dirty="0" smtClean="0">
                <a:solidFill>
                  <a:schemeClr val="accent5"/>
                </a:solidFill>
              </a:rPr>
              <a:t> all single-</a:t>
            </a:r>
            <a:r>
              <a:rPr lang="fr-FR" sz="3200" b="1" dirty="0" err="1" smtClean="0">
                <a:solidFill>
                  <a:schemeClr val="accent5"/>
                </a:solidFill>
              </a:rPr>
              <a:t>bonded</a:t>
            </a:r>
            <a:r>
              <a:rPr lang="fr-FR" sz="3200" b="1" dirty="0" smtClean="0">
                <a:solidFill>
                  <a:schemeClr val="accent5"/>
                </a:solidFill>
              </a:rPr>
              <a:t> </a:t>
            </a:r>
            <a:r>
              <a:rPr lang="fr-FR" sz="3200" b="1" dirty="0" err="1" smtClean="0">
                <a:solidFill>
                  <a:schemeClr val="accent5"/>
                </a:solidFill>
              </a:rPr>
              <a:t>geometry</a:t>
            </a:r>
            <a:r>
              <a:rPr lang="fr-FR" sz="3200" b="1" dirty="0" smtClean="0">
                <a:solidFill>
                  <a:schemeClr val="accent5"/>
                </a:solidFill>
              </a:rPr>
              <a:t> </a:t>
            </a:r>
            <a:r>
              <a:rPr lang="fr-FR" sz="3200" b="1" dirty="0" smtClean="0">
                <a:solidFill>
                  <a:schemeClr val="accent1">
                    <a:lumMod val="75000"/>
                  </a:schemeClr>
                </a:solidFill>
                <a:effectLst>
                  <a:outerShdw blurRad="38100" dist="38100" dir="2700000" algn="tl">
                    <a:srgbClr val="000000">
                      <a:alpha val="43137"/>
                    </a:srgbClr>
                  </a:outerShdw>
                </a:effectLst>
              </a:rPr>
              <a:t>C</a:t>
            </a:r>
            <a:r>
              <a:rPr lang="fr-FR" sz="3200" b="1" baseline="-25000" dirty="0" smtClean="0">
                <a:solidFill>
                  <a:schemeClr val="accent1">
                    <a:lumMod val="75000"/>
                  </a:schemeClr>
                </a:solidFill>
                <a:effectLst>
                  <a:outerShdw blurRad="38100" dist="38100" dir="2700000" algn="tl">
                    <a:srgbClr val="000000">
                      <a:alpha val="43137"/>
                    </a:srgbClr>
                  </a:outerShdw>
                </a:effectLst>
              </a:rPr>
              <a:t>4</a:t>
            </a:r>
            <a:r>
              <a:rPr lang="fr-FR" sz="3200" b="1" dirty="0" smtClean="0">
                <a:solidFill>
                  <a:schemeClr val="accent1">
                    <a:lumMod val="75000"/>
                  </a:schemeClr>
                </a:solidFill>
                <a:effectLst>
                  <a:outerShdw blurRad="38100" dist="38100" dir="2700000" algn="tl">
                    <a:srgbClr val="000000">
                      <a:alpha val="43137"/>
                    </a:srgbClr>
                  </a:outerShdw>
                </a:effectLst>
              </a:rPr>
              <a:t>F</a:t>
            </a:r>
            <a:r>
              <a:rPr lang="fr-FR" sz="3200" b="1" baseline="-25000" dirty="0" smtClean="0">
                <a:solidFill>
                  <a:schemeClr val="accent1">
                    <a:lumMod val="75000"/>
                  </a:schemeClr>
                </a:solidFill>
                <a:effectLst>
                  <a:outerShdw blurRad="38100" dist="38100" dir="2700000" algn="tl">
                    <a:srgbClr val="000000">
                      <a:alpha val="43137"/>
                    </a:srgbClr>
                  </a:outerShdw>
                </a:effectLst>
              </a:rPr>
              <a:t>10</a:t>
            </a:r>
            <a:r>
              <a:rPr lang="fr-FR" sz="3200" b="1" dirty="0" smtClean="0">
                <a:solidFill>
                  <a:schemeClr val="accent1">
                    <a:lumMod val="75000"/>
                  </a:schemeClr>
                </a:solidFill>
                <a:effectLst>
                  <a:outerShdw blurRad="38100" dist="38100" dir="2700000" algn="tl">
                    <a:srgbClr val="000000">
                      <a:alpha val="43137"/>
                    </a:srgbClr>
                  </a:outerShdw>
                </a:effectLst>
              </a:rPr>
              <a:t>O..?  TO BEWARE???</a:t>
            </a:r>
            <a:r>
              <a:rPr lang="fr-FR" sz="3200" b="1" dirty="0" smtClean="0">
                <a:solidFill>
                  <a:schemeClr val="accent5"/>
                </a:solidFill>
              </a:rPr>
              <a:t/>
            </a:r>
            <a:br>
              <a:rPr lang="fr-FR" sz="3200" b="1" dirty="0" smtClean="0">
                <a:solidFill>
                  <a:schemeClr val="accent5"/>
                </a:solidFill>
              </a:rPr>
            </a:br>
            <a:r>
              <a:rPr lang="fr-FR" sz="3200" b="1" dirty="0">
                <a:solidFill>
                  <a:schemeClr val="accent5"/>
                </a:solidFill>
              </a:rPr>
              <a:t/>
            </a:r>
            <a:br>
              <a:rPr lang="fr-FR" sz="3200" b="1" dirty="0">
                <a:solidFill>
                  <a:schemeClr val="accent5"/>
                </a:solidFill>
              </a:rPr>
            </a:br>
            <a:r>
              <a:rPr lang="fr-FR" sz="3200" b="1" dirty="0" smtClean="0">
                <a:solidFill>
                  <a:srgbClr val="C00000"/>
                </a:solidFill>
              </a:rPr>
              <a:t>Bis(</a:t>
            </a:r>
            <a:r>
              <a:rPr lang="fr-FR" sz="3200" b="1" dirty="0" err="1" smtClean="0">
                <a:solidFill>
                  <a:srgbClr val="C00000"/>
                </a:solidFill>
              </a:rPr>
              <a:t>pentafluoroethyl</a:t>
            </a:r>
            <a:r>
              <a:rPr lang="fr-FR" sz="3200" b="1" dirty="0" smtClean="0">
                <a:solidFill>
                  <a:srgbClr val="C00000"/>
                </a:solidFill>
              </a:rPr>
              <a:t>)</a:t>
            </a:r>
            <a:r>
              <a:rPr lang="fr-FR" sz="3200" b="1" dirty="0" err="1" smtClean="0">
                <a:solidFill>
                  <a:srgbClr val="C00000"/>
                </a:solidFill>
              </a:rPr>
              <a:t>ether</a:t>
            </a:r>
            <a:r>
              <a:rPr lang="fr-FR" sz="3200" b="1" dirty="0" smtClean="0">
                <a:solidFill>
                  <a:srgbClr val="C00000"/>
                </a:solidFill>
              </a:rPr>
              <a:t> / </a:t>
            </a:r>
            <a:br>
              <a:rPr lang="fr-FR" sz="3200" b="1" dirty="0" smtClean="0">
                <a:solidFill>
                  <a:srgbClr val="C00000"/>
                </a:solidFill>
              </a:rPr>
            </a:br>
            <a:r>
              <a:rPr lang="en-GB" sz="3200" b="1" dirty="0" err="1" smtClean="0">
                <a:solidFill>
                  <a:srgbClr val="C00000"/>
                </a:solidFill>
              </a:rPr>
              <a:t>Perfluoroethyl</a:t>
            </a:r>
            <a:r>
              <a:rPr lang="en-GB" sz="3200" b="1" dirty="0" smtClean="0">
                <a:solidFill>
                  <a:srgbClr val="C00000"/>
                </a:solidFill>
              </a:rPr>
              <a:t> ether</a:t>
            </a:r>
            <a:endParaRPr lang="fr-FR" sz="3200" b="1" dirty="0">
              <a:solidFill>
                <a:srgbClr val="C00000"/>
              </a:solidFill>
            </a:endParaRPr>
          </a:p>
        </p:txBody>
      </p:sp>
      <p:pic>
        <p:nvPicPr>
          <p:cNvPr id="6" name="Espace réservé pour une image  4" descr="RICH2022 presentation-v1.pptx - PowerPoint"/>
          <p:cNvPicPr>
            <a:picLocks noChangeAspect="1"/>
          </p:cNvPicPr>
          <p:nvPr/>
        </p:nvPicPr>
        <p:blipFill rotWithShape="1">
          <a:blip r:embed="rId2">
            <a:extLst>
              <a:ext uri="{28A0092B-C50C-407E-A947-70E740481C1C}">
                <a14:useLocalDpi xmlns:a14="http://schemas.microsoft.com/office/drawing/2010/main" val="0"/>
              </a:ext>
            </a:extLst>
          </a:blip>
          <a:srcRect l="51065" t="22180" r="30242" b="63974"/>
          <a:stretch/>
        </p:blipFill>
        <p:spPr>
          <a:xfrm>
            <a:off x="4946243" y="2938392"/>
            <a:ext cx="2939144" cy="1560128"/>
          </a:xfrm>
          <a:prstGeom prst="rect">
            <a:avLst/>
          </a:prstGeom>
        </p:spPr>
      </p:pic>
      <p:sp>
        <p:nvSpPr>
          <p:cNvPr id="7" name="ZoneTexte 6"/>
          <p:cNvSpPr txBox="1"/>
          <p:nvPr/>
        </p:nvSpPr>
        <p:spPr>
          <a:xfrm>
            <a:off x="82275" y="4002235"/>
            <a:ext cx="7584127" cy="2585323"/>
          </a:xfrm>
          <a:prstGeom prst="rect">
            <a:avLst/>
          </a:prstGeom>
          <a:noFill/>
        </p:spPr>
        <p:txBody>
          <a:bodyPr wrap="none" rtlCol="0">
            <a:spAutoFit/>
          </a:bodyPr>
          <a:lstStyle/>
          <a:p>
            <a:r>
              <a:rPr lang="fr-FR" b="1" dirty="0" smtClean="0">
                <a:solidFill>
                  <a:srgbClr val="C00000"/>
                </a:solidFill>
              </a:rPr>
              <a:t>GWP =  ??  </a:t>
            </a:r>
          </a:p>
          <a:p>
            <a:endParaRPr lang="fr-FR" dirty="0"/>
          </a:p>
          <a:p>
            <a:r>
              <a:rPr lang="fr-FR" dirty="0" err="1" smtClean="0"/>
              <a:t>Unfriendly</a:t>
            </a:r>
            <a:r>
              <a:rPr lang="fr-FR" dirty="0" smtClean="0"/>
              <a:t> (not </a:t>
            </a:r>
            <a:r>
              <a:rPr lang="fr-FR" dirty="0" err="1" smtClean="0"/>
              <a:t>nice</a:t>
            </a:r>
            <a:r>
              <a:rPr lang="fr-FR" dirty="0" smtClean="0"/>
              <a:t> to </a:t>
            </a:r>
            <a:r>
              <a:rPr lang="fr-FR" dirty="0" err="1" smtClean="0"/>
              <a:t>mice</a:t>
            </a:r>
            <a:r>
              <a:rPr lang="fr-FR" dirty="0" smtClean="0"/>
              <a:t>) &amp; </a:t>
            </a:r>
            <a:r>
              <a:rPr lang="fr-FR" dirty="0" err="1" smtClean="0"/>
              <a:t>lachrygene</a:t>
            </a:r>
            <a:endParaRPr lang="fr-FR" dirty="0" smtClean="0"/>
          </a:p>
          <a:p>
            <a:endParaRPr lang="fr-FR" dirty="0" smtClean="0"/>
          </a:p>
          <a:p>
            <a:r>
              <a:rPr lang="fr-FR" dirty="0">
                <a:hlinkClick r:id="rId3"/>
              </a:rPr>
              <a:t>https://pubchem.ncbi.nlm.nih.gov/compound/Bis_pentafluoroethyl_-</a:t>
            </a:r>
            <a:r>
              <a:rPr lang="fr-FR" dirty="0" smtClean="0">
                <a:hlinkClick r:id="rId3"/>
              </a:rPr>
              <a:t>ether</a:t>
            </a:r>
            <a:endParaRPr lang="fr-FR" dirty="0" smtClean="0"/>
          </a:p>
          <a:p>
            <a:endParaRPr lang="fr-FR" dirty="0"/>
          </a:p>
          <a:p>
            <a:r>
              <a:rPr lang="fr-FR" dirty="0">
                <a:hlinkClick r:id="rId4"/>
              </a:rPr>
              <a:t>https://</a:t>
            </a:r>
            <a:r>
              <a:rPr lang="fr-FR" dirty="0" smtClean="0">
                <a:hlinkClick r:id="rId4"/>
              </a:rPr>
              <a:t>www.govinfo.gov/content/pkg/CFR-2017-title40-</a:t>
            </a:r>
          </a:p>
          <a:p>
            <a:r>
              <a:rPr lang="fr-FR" dirty="0" smtClean="0">
                <a:hlinkClick r:id="rId4"/>
              </a:rPr>
              <a:t>vol23/</a:t>
            </a:r>
            <a:r>
              <a:rPr lang="fr-FR" dirty="0" err="1" smtClean="0">
                <a:hlinkClick r:id="rId4"/>
              </a:rPr>
              <a:t>xml</a:t>
            </a:r>
            <a:r>
              <a:rPr lang="fr-FR" dirty="0" smtClean="0">
                <a:hlinkClick r:id="rId4"/>
              </a:rPr>
              <a:t>/CFR-2017-title40-vol23-part98-subpartA-appA.xml</a:t>
            </a:r>
            <a:endParaRPr lang="fr-FR" dirty="0" smtClean="0"/>
          </a:p>
          <a:p>
            <a:endParaRPr lang="fr-FR" dirty="0"/>
          </a:p>
        </p:txBody>
      </p:sp>
      <p:sp>
        <p:nvSpPr>
          <p:cNvPr id="8" name="CustomShape 4"/>
          <p:cNvSpPr/>
          <p:nvPr/>
        </p:nvSpPr>
        <p:spPr>
          <a:xfrm>
            <a:off x="6458040" y="6356520"/>
            <a:ext cx="2056680" cy="3643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pPr>
            <a:fld id="{7D01061F-E3C1-4B78-A297-D1E8F51D5FFF}" type="slidenum">
              <a:rPr lang="en-GB" sz="1200" b="0" strike="noStrike" spc="-1">
                <a:solidFill>
                  <a:srgbClr val="8B8B8B"/>
                </a:solidFill>
                <a:latin typeface="Calibri"/>
                <a:ea typeface="DejaVu Sans"/>
              </a:rPr>
              <a:t>64</a:t>
            </a:fld>
            <a:endParaRPr lang="en-GB" sz="1200" b="0" strike="noStrike" spc="-1" dirty="0">
              <a:latin typeface="Arial"/>
            </a:endParaRPr>
          </a:p>
        </p:txBody>
      </p:sp>
      <p:sp>
        <p:nvSpPr>
          <p:cNvPr id="9" name="CustomShape 2"/>
          <p:cNvSpPr/>
          <p:nvPr/>
        </p:nvSpPr>
        <p:spPr>
          <a:xfrm>
            <a:off x="888423" y="6520900"/>
            <a:ext cx="7428822" cy="337100"/>
          </a:xfrm>
          <a:prstGeom prst="rect">
            <a:avLst/>
          </a:prstGeom>
          <a:noFill/>
          <a:ln>
            <a:noFill/>
          </a:ln>
        </p:spPr>
        <p:style>
          <a:lnRef idx="0">
            <a:scrgbClr r="0" g="0" b="0"/>
          </a:lnRef>
          <a:fillRef idx="0">
            <a:scrgbClr r="0" g="0" b="0"/>
          </a:fillRef>
          <a:effectRef idx="0">
            <a:scrgbClr r="0" g="0" b="0"/>
          </a:effectRef>
          <a:fontRef idx="minor"/>
        </p:style>
        <p:txBody>
          <a:bodyPr wrap="square" lIns="90000" tIns="45000" rIns="90000" bIns="45000">
            <a:spAutoFit/>
          </a:bodyPr>
          <a:lstStyle/>
          <a:p>
            <a:pPr algn="ctr"/>
            <a:r>
              <a:rPr lang="en-US" sz="1600" b="1" dirty="0" smtClean="0"/>
              <a:t>G. Hallewell: </a:t>
            </a:r>
            <a:r>
              <a:rPr lang="en-US" sz="1600" b="1" dirty="0" err="1" smtClean="0"/>
              <a:t>GasRad</a:t>
            </a:r>
            <a:r>
              <a:rPr lang="en-US" sz="1600" b="1" dirty="0" smtClean="0"/>
              <a:t> GWP: ECFA</a:t>
            </a:r>
            <a:r>
              <a:rPr lang="en-US" sz="1600" b="1" dirty="0"/>
              <a:t> </a:t>
            </a:r>
            <a:r>
              <a:rPr lang="en-US" sz="1600" b="1" dirty="0" smtClean="0"/>
              <a:t>TF-4 Meeting May16-17</a:t>
            </a:r>
            <a:r>
              <a:rPr lang="en-US" sz="1600" b="1" baseline="30000" dirty="0" smtClean="0"/>
              <a:t>th</a:t>
            </a:r>
            <a:r>
              <a:rPr lang="en-US" sz="1600" b="1" dirty="0" smtClean="0"/>
              <a:t> 2023</a:t>
            </a:r>
            <a:endParaRPr lang="en-US" sz="1600" b="1" dirty="0"/>
          </a:p>
        </p:txBody>
      </p:sp>
      <p:sp>
        <p:nvSpPr>
          <p:cNvPr id="3" name="Ellipse 2"/>
          <p:cNvSpPr/>
          <p:nvPr/>
        </p:nvSpPr>
        <p:spPr>
          <a:xfrm>
            <a:off x="2615609" y="925032"/>
            <a:ext cx="435936" cy="499731"/>
          </a:xfrm>
          <a:prstGeom prst="ellipse">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675845462"/>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223190" y="64331"/>
            <a:ext cx="6697620" cy="667189"/>
          </a:xfrm>
          <a:ln w="25400">
            <a:solidFill>
              <a:srgbClr val="C00000"/>
            </a:solidFill>
          </a:ln>
        </p:spPr>
        <p:txBody>
          <a:bodyPr/>
          <a:lstStyle/>
          <a:p>
            <a:pPr algn="ctr"/>
            <a:r>
              <a:rPr lang="fr-FR" sz="3200" b="1" dirty="0" err="1" smtClean="0">
                <a:solidFill>
                  <a:srgbClr val="C00000"/>
                </a:solidFill>
                <a:effectLst>
                  <a:outerShdw blurRad="38100" dist="38100" dir="2700000" algn="tl">
                    <a:srgbClr val="000000">
                      <a:alpha val="43137"/>
                    </a:srgbClr>
                  </a:outerShdw>
                </a:effectLst>
              </a:rPr>
              <a:t>Molecular</a:t>
            </a:r>
            <a:r>
              <a:rPr lang="fr-FR" sz="3200" b="1" dirty="0" smtClean="0">
                <a:solidFill>
                  <a:srgbClr val="C00000"/>
                </a:solidFill>
                <a:effectLst>
                  <a:outerShdw blurRad="38100" dist="38100" dir="2700000" algn="tl">
                    <a:srgbClr val="000000">
                      <a:alpha val="43137"/>
                    </a:srgbClr>
                  </a:outerShdw>
                </a:effectLst>
              </a:rPr>
              <a:t> </a:t>
            </a:r>
            <a:r>
              <a:rPr lang="fr-FR" sz="3200" b="1" dirty="0" err="1" smtClean="0">
                <a:solidFill>
                  <a:srgbClr val="C00000"/>
                </a:solidFill>
                <a:effectLst>
                  <a:outerShdw blurRad="38100" dist="38100" dir="2700000" algn="tl">
                    <a:srgbClr val="000000">
                      <a:alpha val="43137"/>
                    </a:srgbClr>
                  </a:outerShdw>
                </a:effectLst>
              </a:rPr>
              <a:t>shapes</a:t>
            </a:r>
            <a:r>
              <a:rPr lang="fr-FR" sz="3200" b="1" dirty="0" smtClean="0">
                <a:solidFill>
                  <a:srgbClr val="C00000"/>
                </a:solidFill>
                <a:effectLst>
                  <a:outerShdw blurRad="38100" dist="38100" dir="2700000" algn="tl">
                    <a:srgbClr val="000000">
                      <a:alpha val="43137"/>
                    </a:srgbClr>
                  </a:outerShdw>
                </a:effectLst>
              </a:rPr>
              <a:t> and GWP (1)</a:t>
            </a:r>
            <a:endParaRPr lang="fr-FR" sz="3200" b="1" dirty="0">
              <a:solidFill>
                <a:srgbClr val="C00000"/>
              </a:solidFill>
              <a:effectLst>
                <a:outerShdw blurRad="38100" dist="38100" dir="2700000" algn="tl">
                  <a:srgbClr val="000000">
                    <a:alpha val="43137"/>
                  </a:srgbClr>
                </a:outerShdw>
              </a:effectLst>
            </a:endParaRPr>
          </a:p>
        </p:txBody>
      </p:sp>
      <p:sp>
        <p:nvSpPr>
          <p:cNvPr id="5" name="Rectangle 4"/>
          <p:cNvSpPr/>
          <p:nvPr/>
        </p:nvSpPr>
        <p:spPr>
          <a:xfrm>
            <a:off x="297360" y="5448930"/>
            <a:ext cx="8549280" cy="923330"/>
          </a:xfrm>
          <a:prstGeom prst="rect">
            <a:avLst/>
          </a:prstGeom>
        </p:spPr>
        <p:txBody>
          <a:bodyPr wrap="square">
            <a:spAutoFit/>
          </a:bodyPr>
          <a:lstStyle/>
          <a:p>
            <a:pPr indent="180340" algn="ctr">
              <a:spcAft>
                <a:spcPts val="0"/>
              </a:spcAft>
            </a:pPr>
            <a:r>
              <a:rPr lang="en-US" b="1" i="1" dirty="0" smtClean="0">
                <a:solidFill>
                  <a:srgbClr val="000000"/>
                </a:solidFill>
                <a:latin typeface="Times New Roman" panose="02020603050405020304" pitchFamily="18" charset="0"/>
                <a:ea typeface="Times New Roman" panose="02020603050405020304" pitchFamily="18" charset="0"/>
              </a:rPr>
              <a:t>Upper</a:t>
            </a:r>
            <a:r>
              <a:rPr lang="en-US" b="1" dirty="0">
                <a:solidFill>
                  <a:srgbClr val="000000"/>
                </a:solidFill>
                <a:latin typeface="Times New Roman" panose="02020603050405020304" pitchFamily="18" charset="0"/>
                <a:ea typeface="Times New Roman" panose="02020603050405020304" pitchFamily="18" charset="0"/>
              </a:rPr>
              <a:t>: molecular shapes of SFCs, </a:t>
            </a:r>
            <a:r>
              <a:rPr lang="en-US" b="1" dirty="0" smtClean="0">
                <a:solidFill>
                  <a:srgbClr val="000000"/>
                </a:solidFill>
                <a:latin typeface="Times New Roman" panose="02020603050405020304" pitchFamily="18" charset="0"/>
                <a:ea typeface="Times New Roman" panose="02020603050405020304" pitchFamily="18" charset="0"/>
              </a:rPr>
              <a:t>including common </a:t>
            </a:r>
            <a:r>
              <a:rPr lang="en-US" b="1" dirty="0">
                <a:solidFill>
                  <a:srgbClr val="000000"/>
                </a:solidFill>
                <a:latin typeface="Times New Roman" panose="02020603050405020304" pitchFamily="18" charset="0"/>
                <a:ea typeface="Times New Roman" panose="02020603050405020304" pitchFamily="18" charset="0"/>
              </a:rPr>
              <a:t>gaseous Cherenkov radiators </a:t>
            </a:r>
            <a:r>
              <a:rPr lang="en-US" b="1" i="1" dirty="0">
                <a:solidFill>
                  <a:srgbClr val="000000"/>
                </a:solidFill>
                <a:latin typeface="Times New Roman" panose="02020603050405020304" pitchFamily="18" charset="0"/>
                <a:ea typeface="Times New Roman" panose="02020603050405020304" pitchFamily="18" charset="0"/>
              </a:rPr>
              <a:t>L</a:t>
            </a:r>
            <a:r>
              <a:rPr lang="en-US" b="1" i="1" dirty="0" smtClean="0">
                <a:solidFill>
                  <a:srgbClr val="000000"/>
                </a:solidFill>
                <a:latin typeface="Times New Roman" panose="02020603050405020304" pitchFamily="18" charset="0"/>
                <a:ea typeface="Times New Roman" panose="02020603050405020304" pitchFamily="18" charset="0"/>
              </a:rPr>
              <a:t>ower</a:t>
            </a:r>
            <a:r>
              <a:rPr lang="en-US" b="1" dirty="0">
                <a:solidFill>
                  <a:srgbClr val="000000"/>
                </a:solidFill>
                <a:latin typeface="Times New Roman" panose="02020603050405020304" pitchFamily="18" charset="0"/>
                <a:ea typeface="Times New Roman" panose="02020603050405020304" pitchFamily="18" charset="0"/>
              </a:rPr>
              <a:t>: shapes of some non-cyclic C</a:t>
            </a:r>
            <a:r>
              <a:rPr lang="en-US" b="1" baseline="-25000" dirty="0">
                <a:solidFill>
                  <a:srgbClr val="000000"/>
                </a:solidFill>
                <a:latin typeface="Times New Roman" panose="02020603050405020304" pitchFamily="18" charset="0"/>
                <a:ea typeface="Times New Roman" panose="02020603050405020304" pitchFamily="18" charset="0"/>
              </a:rPr>
              <a:t>n</a:t>
            </a:r>
            <a:r>
              <a:rPr lang="en-US" b="1" dirty="0">
                <a:solidFill>
                  <a:schemeClr val="accent6">
                    <a:lumMod val="75000"/>
                  </a:schemeClr>
                </a:solidFill>
                <a:latin typeface="Times New Roman" panose="02020603050405020304" pitchFamily="18" charset="0"/>
                <a:ea typeface="Times New Roman" panose="02020603050405020304" pitchFamily="18" charset="0"/>
              </a:rPr>
              <a:t>F</a:t>
            </a:r>
            <a:r>
              <a:rPr lang="en-US" b="1" baseline="-25000" dirty="0">
                <a:solidFill>
                  <a:srgbClr val="000000"/>
                </a:solidFill>
                <a:latin typeface="Times New Roman" panose="02020603050405020304" pitchFamily="18" charset="0"/>
                <a:ea typeface="Times New Roman" panose="02020603050405020304" pitchFamily="18" charset="0"/>
              </a:rPr>
              <a:t>2n</a:t>
            </a:r>
            <a:r>
              <a:rPr lang="en-US" b="1" dirty="0">
                <a:solidFill>
                  <a:srgbClr val="C00000"/>
                </a:solidFill>
                <a:latin typeface="Times New Roman" panose="02020603050405020304" pitchFamily="18" charset="0"/>
                <a:ea typeface="Times New Roman" panose="02020603050405020304" pitchFamily="18" charset="0"/>
              </a:rPr>
              <a:t>O</a:t>
            </a:r>
            <a:r>
              <a:rPr lang="en-US" b="1" dirty="0">
                <a:solidFill>
                  <a:srgbClr val="000000"/>
                </a:solidFill>
                <a:latin typeface="Times New Roman" panose="02020603050405020304" pitchFamily="18" charset="0"/>
                <a:ea typeface="Times New Roman" panose="02020603050405020304" pitchFamily="18" charset="0"/>
              </a:rPr>
              <a:t> </a:t>
            </a:r>
            <a:r>
              <a:rPr lang="en-US" b="1" dirty="0" smtClean="0">
                <a:solidFill>
                  <a:srgbClr val="000000"/>
                </a:solidFill>
                <a:latin typeface="Times New Roman" panose="02020603050405020304" pitchFamily="18" charset="0"/>
                <a:ea typeface="Times New Roman" panose="02020603050405020304" pitchFamily="18" charset="0"/>
              </a:rPr>
              <a:t>analogues</a:t>
            </a:r>
            <a:endParaRPr lang="en-GB" sz="2000" b="1" dirty="0">
              <a:latin typeface="Times New Roman" panose="02020603050405020304" pitchFamily="18" charset="0"/>
              <a:ea typeface="Times New Roman" panose="02020603050405020304" pitchFamily="18" charset="0"/>
            </a:endParaRPr>
          </a:p>
          <a:p>
            <a:pPr indent="180340" algn="ctr">
              <a:spcAft>
                <a:spcPts val="0"/>
              </a:spcAft>
            </a:pPr>
            <a:r>
              <a:rPr lang="en-US" b="1" dirty="0" smtClean="0">
                <a:solidFill>
                  <a:srgbClr val="000000"/>
                </a:solidFill>
                <a:latin typeface="Times New Roman" panose="02020603050405020304" pitchFamily="18" charset="0"/>
                <a:ea typeface="Times New Roman" panose="02020603050405020304" pitchFamily="18" charset="0"/>
              </a:rPr>
              <a:t>(20-year </a:t>
            </a:r>
            <a:r>
              <a:rPr lang="en-US" b="1" dirty="0">
                <a:solidFill>
                  <a:srgbClr val="000000"/>
                </a:solidFill>
                <a:latin typeface="Times New Roman" panose="02020603050405020304" pitchFamily="18" charset="0"/>
                <a:ea typeface="Times New Roman" panose="02020603050405020304" pitchFamily="18" charset="0"/>
              </a:rPr>
              <a:t>GWPs </a:t>
            </a:r>
            <a:r>
              <a:rPr lang="en-US" b="1" dirty="0" smtClean="0">
                <a:solidFill>
                  <a:srgbClr val="000000"/>
                </a:solidFill>
                <a:latin typeface="Times New Roman" panose="02020603050405020304" pitchFamily="18" charset="0"/>
                <a:ea typeface="Times New Roman" panose="02020603050405020304" pitchFamily="18" charset="0"/>
              </a:rPr>
              <a:t>noted </a:t>
            </a:r>
            <a:r>
              <a:rPr lang="en-US" b="1" dirty="0">
                <a:solidFill>
                  <a:srgbClr val="000000"/>
                </a:solidFill>
                <a:latin typeface="Times New Roman" panose="02020603050405020304" pitchFamily="18" charset="0"/>
                <a:ea typeface="Times New Roman" panose="02020603050405020304" pitchFamily="18" charset="0"/>
              </a:rPr>
              <a:t>where </a:t>
            </a:r>
            <a:r>
              <a:rPr lang="en-US" b="1" dirty="0" smtClean="0">
                <a:solidFill>
                  <a:srgbClr val="000000"/>
                </a:solidFill>
                <a:latin typeface="Times New Roman" panose="02020603050405020304" pitchFamily="18" charset="0"/>
                <a:ea typeface="Times New Roman" panose="02020603050405020304" pitchFamily="18" charset="0"/>
              </a:rPr>
              <a:t>known – refs at end) </a:t>
            </a:r>
            <a:endParaRPr lang="en-GB" sz="2000" b="1" dirty="0">
              <a:effectLst/>
              <a:latin typeface="Times New Roman" panose="02020603050405020304" pitchFamily="18" charset="0"/>
              <a:ea typeface="Times New Roman" panose="02020603050405020304" pitchFamily="18" charset="0"/>
            </a:endParaRPr>
          </a:p>
        </p:txBody>
      </p:sp>
      <p:sp>
        <p:nvSpPr>
          <p:cNvPr id="7" name="CustomShape 2"/>
          <p:cNvSpPr/>
          <p:nvPr/>
        </p:nvSpPr>
        <p:spPr>
          <a:xfrm>
            <a:off x="1223190" y="6520900"/>
            <a:ext cx="6352443" cy="337100"/>
          </a:xfrm>
          <a:prstGeom prst="rect">
            <a:avLst/>
          </a:prstGeom>
          <a:noFill/>
          <a:ln>
            <a:noFill/>
          </a:ln>
        </p:spPr>
        <p:style>
          <a:lnRef idx="0">
            <a:scrgbClr r="0" g="0" b="0"/>
          </a:lnRef>
          <a:fillRef idx="0">
            <a:scrgbClr r="0" g="0" b="0"/>
          </a:fillRef>
          <a:effectRef idx="0">
            <a:scrgbClr r="0" g="0" b="0"/>
          </a:effectRef>
          <a:fontRef idx="minor"/>
        </p:style>
        <p:txBody>
          <a:bodyPr wrap="square" lIns="90000" tIns="45000" rIns="90000" bIns="45000">
            <a:spAutoFit/>
          </a:bodyPr>
          <a:lstStyle/>
          <a:p>
            <a:pPr algn="ctr"/>
            <a:r>
              <a:rPr lang="en-US" sz="1600" b="1" dirty="0" smtClean="0"/>
              <a:t>G. Hallewell: </a:t>
            </a:r>
            <a:r>
              <a:rPr lang="en-US" sz="1600" b="1" dirty="0" err="1" smtClean="0"/>
              <a:t>GasRad</a:t>
            </a:r>
            <a:r>
              <a:rPr lang="en-US" sz="1600" b="1" dirty="0" smtClean="0"/>
              <a:t> GWP: ECFA</a:t>
            </a:r>
            <a:r>
              <a:rPr lang="en-US" sz="1600" b="1" dirty="0"/>
              <a:t> </a:t>
            </a:r>
            <a:r>
              <a:rPr lang="en-US" sz="1600" b="1" dirty="0" smtClean="0"/>
              <a:t>TF-4 Meeting May16-17</a:t>
            </a:r>
            <a:r>
              <a:rPr lang="en-US" sz="1600" b="1" baseline="30000" dirty="0" smtClean="0"/>
              <a:t>th</a:t>
            </a:r>
            <a:r>
              <a:rPr lang="en-US" sz="1600" b="1" dirty="0" smtClean="0"/>
              <a:t> 2023</a:t>
            </a:r>
            <a:endParaRPr lang="en-US" sz="1600" b="1" dirty="0"/>
          </a:p>
        </p:txBody>
      </p:sp>
      <p:pic>
        <p:nvPicPr>
          <p:cNvPr id="3" name="Image 2"/>
          <p:cNvPicPr>
            <a:picLocks noChangeAspect="1"/>
          </p:cNvPicPr>
          <p:nvPr/>
        </p:nvPicPr>
        <p:blipFill rotWithShape="1">
          <a:blip r:embed="rId2">
            <a:extLst>
              <a:ext uri="{28A0092B-C50C-407E-A947-70E740481C1C}">
                <a14:useLocalDpi xmlns:a14="http://schemas.microsoft.com/office/drawing/2010/main" val="0"/>
              </a:ext>
            </a:extLst>
          </a:blip>
          <a:srcRect l="-2442" t="-1944" r="6047" b="29531"/>
          <a:stretch/>
        </p:blipFill>
        <p:spPr>
          <a:xfrm>
            <a:off x="542260" y="880160"/>
            <a:ext cx="8218968" cy="4494451"/>
          </a:xfrm>
          <a:prstGeom prst="rect">
            <a:avLst/>
          </a:prstGeom>
        </p:spPr>
      </p:pic>
      <p:sp>
        <p:nvSpPr>
          <p:cNvPr id="6" name="Ellipse 5"/>
          <p:cNvSpPr/>
          <p:nvPr/>
        </p:nvSpPr>
        <p:spPr>
          <a:xfrm>
            <a:off x="5592726" y="2998381"/>
            <a:ext cx="1477925" cy="2902689"/>
          </a:xfrm>
          <a:prstGeom prst="ellipse">
            <a:avLst/>
          </a:prstGeom>
          <a:noFill/>
          <a:ln w="3175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34135833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pic>
        <p:nvPicPr>
          <p:cNvPr id="4" name="Imag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2870" y="119930"/>
            <a:ext cx="9144000" cy="6858000"/>
          </a:xfrm>
          <a:prstGeom prst="rect">
            <a:avLst/>
          </a:prstGeom>
        </p:spPr>
      </p:pic>
      <p:sp>
        <p:nvSpPr>
          <p:cNvPr id="5" name="Rectangle 4"/>
          <p:cNvSpPr/>
          <p:nvPr/>
        </p:nvSpPr>
        <p:spPr>
          <a:xfrm>
            <a:off x="377190" y="5717500"/>
            <a:ext cx="8663940" cy="923330"/>
          </a:xfrm>
          <a:prstGeom prst="rect">
            <a:avLst/>
          </a:prstGeom>
        </p:spPr>
        <p:txBody>
          <a:bodyPr wrap="square">
            <a:spAutoFit/>
          </a:bodyPr>
          <a:lstStyle/>
          <a:p>
            <a:pPr algn="ctr"/>
            <a:r>
              <a:rPr lang="en-US" b="1" dirty="0" smtClean="0">
                <a:solidFill>
                  <a:srgbClr val="000000"/>
                </a:solidFill>
                <a:latin typeface="Times New Roman" panose="02020603050405020304" pitchFamily="18" charset="0"/>
                <a:ea typeface="Times New Roman" panose="02020603050405020304" pitchFamily="18" charset="0"/>
              </a:rPr>
              <a:t>Shape </a:t>
            </a:r>
            <a:r>
              <a:rPr lang="en-US" b="1" dirty="0">
                <a:solidFill>
                  <a:srgbClr val="000000"/>
                </a:solidFill>
                <a:latin typeface="Times New Roman" panose="02020603050405020304" pitchFamily="18" charset="0"/>
                <a:ea typeface="Times New Roman" panose="02020603050405020304" pitchFamily="18" charset="0"/>
              </a:rPr>
              <a:t>examples of cyclic, non-cyclic </a:t>
            </a:r>
            <a:endParaRPr lang="en-US" b="1" dirty="0" smtClean="0">
              <a:solidFill>
                <a:srgbClr val="000000"/>
              </a:solidFill>
              <a:latin typeface="Times New Roman" panose="02020603050405020304" pitchFamily="18" charset="0"/>
              <a:ea typeface="Times New Roman" panose="02020603050405020304" pitchFamily="18" charset="0"/>
            </a:endParaRPr>
          </a:p>
          <a:p>
            <a:pPr algn="ctr"/>
            <a:r>
              <a:rPr lang="en-US" b="1" dirty="0" smtClean="0">
                <a:solidFill>
                  <a:srgbClr val="000000"/>
                </a:solidFill>
                <a:latin typeface="Times New Roman" panose="02020603050405020304" pitchFamily="18" charset="0"/>
                <a:ea typeface="Times New Roman" panose="02020603050405020304" pitchFamily="18" charset="0"/>
              </a:rPr>
              <a:t>&amp; </a:t>
            </a:r>
            <a:r>
              <a:rPr lang="en-US" b="1" dirty="0">
                <a:solidFill>
                  <a:srgbClr val="000000"/>
                </a:solidFill>
                <a:latin typeface="Times New Roman" panose="02020603050405020304" pitchFamily="18" charset="0"/>
                <a:ea typeface="Times New Roman" panose="02020603050405020304" pitchFamily="18" charset="0"/>
              </a:rPr>
              <a:t>non-cyclic double carbon-bonded C</a:t>
            </a:r>
            <a:r>
              <a:rPr lang="en-US" b="1" baseline="-25000" dirty="0">
                <a:solidFill>
                  <a:srgbClr val="000000"/>
                </a:solidFill>
                <a:latin typeface="Times New Roman" panose="02020603050405020304" pitchFamily="18" charset="0"/>
                <a:ea typeface="Times New Roman" panose="02020603050405020304" pitchFamily="18" charset="0"/>
              </a:rPr>
              <a:t>4</a:t>
            </a:r>
            <a:r>
              <a:rPr lang="en-US" b="1" dirty="0">
                <a:solidFill>
                  <a:srgbClr val="000000"/>
                </a:solidFill>
                <a:latin typeface="Times New Roman" panose="02020603050405020304" pitchFamily="18" charset="0"/>
                <a:ea typeface="Times New Roman" panose="02020603050405020304" pitchFamily="18" charset="0"/>
              </a:rPr>
              <a:t>F</a:t>
            </a:r>
            <a:r>
              <a:rPr lang="en-US" b="1" baseline="-25000" dirty="0">
                <a:solidFill>
                  <a:srgbClr val="000000"/>
                </a:solidFill>
                <a:latin typeface="Times New Roman" panose="02020603050405020304" pitchFamily="18" charset="0"/>
                <a:ea typeface="Times New Roman" panose="02020603050405020304" pitchFamily="18" charset="0"/>
              </a:rPr>
              <a:t>8</a:t>
            </a:r>
            <a:r>
              <a:rPr lang="en-US" b="1" dirty="0">
                <a:solidFill>
                  <a:srgbClr val="000000"/>
                </a:solidFill>
                <a:latin typeface="Times New Roman" panose="02020603050405020304" pitchFamily="18" charset="0"/>
                <a:ea typeface="Times New Roman" panose="02020603050405020304" pitchFamily="18" charset="0"/>
              </a:rPr>
              <a:t>O </a:t>
            </a:r>
            <a:r>
              <a:rPr lang="en-US" b="1" dirty="0" smtClean="0">
                <a:solidFill>
                  <a:srgbClr val="000000"/>
                </a:solidFill>
                <a:latin typeface="Times New Roman" panose="02020603050405020304" pitchFamily="18" charset="0"/>
                <a:ea typeface="Times New Roman" panose="02020603050405020304" pitchFamily="18" charset="0"/>
              </a:rPr>
              <a:t>isomers </a:t>
            </a:r>
          </a:p>
          <a:p>
            <a:pPr algn="ctr"/>
            <a:r>
              <a:rPr lang="en-US" b="1" dirty="0">
                <a:solidFill>
                  <a:srgbClr val="000000"/>
                </a:solidFill>
                <a:latin typeface="Times New Roman" panose="02020603050405020304" pitchFamily="18" charset="0"/>
                <a:ea typeface="Times New Roman" panose="02020603050405020304" pitchFamily="18" charset="0"/>
              </a:rPr>
              <a:t>refs at end</a:t>
            </a:r>
            <a:r>
              <a:rPr lang="en-US" b="1" dirty="0" smtClean="0">
                <a:solidFill>
                  <a:srgbClr val="000000"/>
                </a:solidFill>
                <a:latin typeface="Times New Roman" panose="02020603050405020304" pitchFamily="18" charset="0"/>
                <a:ea typeface="Times New Roman" panose="02020603050405020304" pitchFamily="18" charset="0"/>
              </a:rPr>
              <a:t>.­</a:t>
            </a:r>
            <a:endParaRPr lang="fr-FR" b="1" dirty="0"/>
          </a:p>
        </p:txBody>
      </p:sp>
      <p:sp>
        <p:nvSpPr>
          <p:cNvPr id="6" name="Titre 1"/>
          <p:cNvSpPr txBox="1">
            <a:spLocks/>
          </p:cNvSpPr>
          <p:nvPr/>
        </p:nvSpPr>
        <p:spPr>
          <a:xfrm>
            <a:off x="1223190" y="176326"/>
            <a:ext cx="6697620" cy="443198"/>
          </a:xfrm>
          <a:prstGeom prst="rect">
            <a:avLst/>
          </a:prstGeom>
          <a:ln w="25400">
            <a:solidFill>
              <a:srgbClr val="C00000"/>
            </a:solidFill>
          </a:ln>
        </p:spPr>
        <p:txBody>
          <a:bodyPr lIns="0" tIns="0" rIns="0" bIns="0" anchor="ctr">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fr-FR" sz="3200" b="1" dirty="0" err="1" smtClean="0">
                <a:solidFill>
                  <a:srgbClr val="C00000"/>
                </a:solidFill>
                <a:effectLst>
                  <a:outerShdw blurRad="38100" dist="38100" dir="2700000" algn="tl">
                    <a:srgbClr val="000000">
                      <a:alpha val="43137"/>
                    </a:srgbClr>
                  </a:outerShdw>
                </a:effectLst>
              </a:rPr>
              <a:t>Molecular</a:t>
            </a:r>
            <a:r>
              <a:rPr lang="fr-FR" sz="3200" b="1" dirty="0" smtClean="0">
                <a:solidFill>
                  <a:srgbClr val="C00000"/>
                </a:solidFill>
                <a:effectLst>
                  <a:outerShdw blurRad="38100" dist="38100" dir="2700000" algn="tl">
                    <a:srgbClr val="000000">
                      <a:alpha val="43137"/>
                    </a:srgbClr>
                  </a:outerShdw>
                </a:effectLst>
              </a:rPr>
              <a:t> </a:t>
            </a:r>
            <a:r>
              <a:rPr lang="fr-FR" sz="3200" b="1" dirty="0" err="1" smtClean="0">
                <a:solidFill>
                  <a:srgbClr val="C00000"/>
                </a:solidFill>
                <a:effectLst>
                  <a:outerShdw blurRad="38100" dist="38100" dir="2700000" algn="tl">
                    <a:srgbClr val="000000">
                      <a:alpha val="43137"/>
                    </a:srgbClr>
                  </a:outerShdw>
                </a:effectLst>
              </a:rPr>
              <a:t>shapes</a:t>
            </a:r>
            <a:r>
              <a:rPr lang="fr-FR" sz="3200" b="1" dirty="0" smtClean="0">
                <a:solidFill>
                  <a:srgbClr val="C00000"/>
                </a:solidFill>
                <a:effectLst>
                  <a:outerShdw blurRad="38100" dist="38100" dir="2700000" algn="tl">
                    <a:srgbClr val="000000">
                      <a:alpha val="43137"/>
                    </a:srgbClr>
                  </a:outerShdw>
                </a:effectLst>
              </a:rPr>
              <a:t> and GWP (2)</a:t>
            </a:r>
            <a:endParaRPr lang="fr-FR" sz="3200" b="1" dirty="0">
              <a:solidFill>
                <a:srgbClr val="C00000"/>
              </a:solidFill>
              <a:effectLst>
                <a:outerShdw blurRad="38100" dist="38100" dir="2700000" algn="tl">
                  <a:srgbClr val="000000">
                    <a:alpha val="43137"/>
                  </a:srgbClr>
                </a:outerShdw>
              </a:effectLst>
            </a:endParaRPr>
          </a:p>
        </p:txBody>
      </p:sp>
      <p:sp>
        <p:nvSpPr>
          <p:cNvPr id="8" name="CustomShape 2"/>
          <p:cNvSpPr/>
          <p:nvPr/>
        </p:nvSpPr>
        <p:spPr>
          <a:xfrm>
            <a:off x="994749" y="6640830"/>
            <a:ext cx="7428822" cy="337100"/>
          </a:xfrm>
          <a:prstGeom prst="rect">
            <a:avLst/>
          </a:prstGeom>
          <a:noFill/>
          <a:ln>
            <a:noFill/>
          </a:ln>
        </p:spPr>
        <p:style>
          <a:lnRef idx="0">
            <a:scrgbClr r="0" g="0" b="0"/>
          </a:lnRef>
          <a:fillRef idx="0">
            <a:scrgbClr r="0" g="0" b="0"/>
          </a:fillRef>
          <a:effectRef idx="0">
            <a:scrgbClr r="0" g="0" b="0"/>
          </a:effectRef>
          <a:fontRef idx="minor"/>
        </p:style>
        <p:txBody>
          <a:bodyPr wrap="square" lIns="90000" tIns="45000" rIns="90000" bIns="45000">
            <a:spAutoFit/>
          </a:bodyPr>
          <a:lstStyle/>
          <a:p>
            <a:pPr algn="ctr"/>
            <a:r>
              <a:rPr lang="en-US" sz="1600" b="1" dirty="0" smtClean="0"/>
              <a:t>G. Hallewell: </a:t>
            </a:r>
            <a:r>
              <a:rPr lang="en-US" sz="1600" b="1" dirty="0" err="1" smtClean="0"/>
              <a:t>GasRad</a:t>
            </a:r>
            <a:r>
              <a:rPr lang="en-US" sz="1600" b="1" dirty="0" smtClean="0"/>
              <a:t> GWP: ECFA</a:t>
            </a:r>
            <a:r>
              <a:rPr lang="en-US" sz="1600" b="1" dirty="0"/>
              <a:t> </a:t>
            </a:r>
            <a:r>
              <a:rPr lang="en-US" sz="1600" b="1" dirty="0" smtClean="0"/>
              <a:t>TF-4 Meeting May16-17</a:t>
            </a:r>
            <a:r>
              <a:rPr lang="en-US" sz="1600" b="1" baseline="30000" dirty="0" smtClean="0"/>
              <a:t>th</a:t>
            </a:r>
            <a:r>
              <a:rPr lang="en-US" sz="1600" b="1" dirty="0" smtClean="0"/>
              <a:t> 2023</a:t>
            </a:r>
            <a:endParaRPr lang="en-US" sz="1600" b="1" dirty="0"/>
          </a:p>
        </p:txBody>
      </p:sp>
      <p:grpSp>
        <p:nvGrpSpPr>
          <p:cNvPr id="9" name="Groupe 8"/>
          <p:cNvGrpSpPr/>
          <p:nvPr/>
        </p:nvGrpSpPr>
        <p:grpSpPr>
          <a:xfrm>
            <a:off x="6326373" y="716798"/>
            <a:ext cx="2360068" cy="5305646"/>
            <a:chOff x="6113720" y="716798"/>
            <a:chExt cx="2842349" cy="5305646"/>
          </a:xfrm>
        </p:grpSpPr>
        <p:sp>
          <p:nvSpPr>
            <p:cNvPr id="3" name="Ellipse 2"/>
            <p:cNvSpPr/>
            <p:nvPr/>
          </p:nvSpPr>
          <p:spPr>
            <a:xfrm>
              <a:off x="6113720" y="716798"/>
              <a:ext cx="2842349" cy="5305646"/>
            </a:xfrm>
            <a:prstGeom prst="ellipse">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 name="ZoneTexte 6"/>
            <p:cNvSpPr txBox="1"/>
            <p:nvPr/>
          </p:nvSpPr>
          <p:spPr>
            <a:xfrm>
              <a:off x="7306306" y="3827721"/>
              <a:ext cx="457176" cy="584775"/>
            </a:xfrm>
            <a:prstGeom prst="rect">
              <a:avLst/>
            </a:prstGeom>
            <a:noFill/>
          </p:spPr>
          <p:txBody>
            <a:bodyPr wrap="none" rtlCol="0">
              <a:spAutoFit/>
            </a:bodyPr>
            <a:lstStyle/>
            <a:p>
              <a:r>
                <a:rPr lang="fr-FR" sz="3200" b="1" dirty="0" smtClean="0">
                  <a:solidFill>
                    <a:srgbClr val="FF0000"/>
                  </a:solidFill>
                </a:rPr>
                <a:t>!!</a:t>
              </a:r>
              <a:endParaRPr lang="fr-FR" sz="3200" b="1" dirty="0">
                <a:solidFill>
                  <a:srgbClr val="FF0000"/>
                </a:solidFill>
              </a:endParaRPr>
            </a:p>
          </p:txBody>
        </p:sp>
      </p:grpSp>
      <p:grpSp>
        <p:nvGrpSpPr>
          <p:cNvPr id="10" name="Groupe 9"/>
          <p:cNvGrpSpPr/>
          <p:nvPr/>
        </p:nvGrpSpPr>
        <p:grpSpPr>
          <a:xfrm>
            <a:off x="3332771" y="675920"/>
            <a:ext cx="2660223" cy="5305646"/>
            <a:chOff x="6113720" y="716798"/>
            <a:chExt cx="2842349" cy="5305646"/>
          </a:xfrm>
        </p:grpSpPr>
        <p:sp>
          <p:nvSpPr>
            <p:cNvPr id="11" name="Ellipse 10"/>
            <p:cNvSpPr/>
            <p:nvPr/>
          </p:nvSpPr>
          <p:spPr>
            <a:xfrm>
              <a:off x="6113720" y="716798"/>
              <a:ext cx="2842349" cy="5305646"/>
            </a:xfrm>
            <a:prstGeom prst="ellipse">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2" name="ZoneTexte 11"/>
            <p:cNvSpPr txBox="1"/>
            <p:nvPr/>
          </p:nvSpPr>
          <p:spPr>
            <a:xfrm>
              <a:off x="7220231" y="2878887"/>
              <a:ext cx="434734" cy="584775"/>
            </a:xfrm>
            <a:prstGeom prst="rect">
              <a:avLst/>
            </a:prstGeom>
            <a:noFill/>
          </p:spPr>
          <p:txBody>
            <a:bodyPr wrap="none" rtlCol="0">
              <a:spAutoFit/>
            </a:bodyPr>
            <a:lstStyle/>
            <a:p>
              <a:r>
                <a:rPr lang="fr-FR" sz="3200" b="1" dirty="0" smtClean="0">
                  <a:solidFill>
                    <a:srgbClr val="FF0000"/>
                  </a:solidFill>
                </a:rPr>
                <a:t>?</a:t>
              </a:r>
              <a:endParaRPr lang="fr-FR" sz="3200" b="1" dirty="0">
                <a:solidFill>
                  <a:srgbClr val="FF0000"/>
                </a:solidFill>
              </a:endParaRPr>
            </a:p>
          </p:txBody>
        </p:sp>
      </p:grpSp>
      <p:grpSp>
        <p:nvGrpSpPr>
          <p:cNvPr id="13" name="Groupe 12"/>
          <p:cNvGrpSpPr/>
          <p:nvPr/>
        </p:nvGrpSpPr>
        <p:grpSpPr>
          <a:xfrm>
            <a:off x="994749" y="627072"/>
            <a:ext cx="2190343" cy="5305646"/>
            <a:chOff x="6113720" y="716798"/>
            <a:chExt cx="2842349" cy="5305646"/>
          </a:xfrm>
        </p:grpSpPr>
        <p:sp>
          <p:nvSpPr>
            <p:cNvPr id="14" name="Ellipse 13"/>
            <p:cNvSpPr/>
            <p:nvPr/>
          </p:nvSpPr>
          <p:spPr>
            <a:xfrm>
              <a:off x="6113720" y="716798"/>
              <a:ext cx="2842349" cy="5305646"/>
            </a:xfrm>
            <a:prstGeom prst="ellipse">
              <a:avLst/>
            </a:prstGeom>
            <a:noFill/>
            <a:ln w="31750">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5" name="ZoneTexte 14"/>
            <p:cNvSpPr txBox="1"/>
            <p:nvPr/>
          </p:nvSpPr>
          <p:spPr>
            <a:xfrm>
              <a:off x="7667319" y="3014488"/>
              <a:ext cx="688954" cy="584775"/>
            </a:xfrm>
            <a:prstGeom prst="rect">
              <a:avLst/>
            </a:prstGeom>
            <a:noFill/>
          </p:spPr>
          <p:txBody>
            <a:bodyPr wrap="none" rtlCol="0">
              <a:spAutoFit/>
            </a:bodyPr>
            <a:lstStyle/>
            <a:p>
              <a:r>
                <a:rPr lang="fr-FR" sz="3200" b="1" dirty="0" smtClean="0">
                  <a:solidFill>
                    <a:schemeClr val="accent6">
                      <a:lumMod val="50000"/>
                    </a:schemeClr>
                  </a:solidFill>
                  <a:sym typeface="Wingdings" panose="05000000000000000000" pitchFamily="2" charset="2"/>
                </a:rPr>
                <a:t></a:t>
              </a:r>
              <a:endParaRPr lang="fr-FR" sz="3200" b="1" dirty="0">
                <a:solidFill>
                  <a:schemeClr val="accent6">
                    <a:lumMod val="50000"/>
                  </a:schemeClr>
                </a:solidFill>
              </a:endParaRPr>
            </a:p>
          </p:txBody>
        </p:sp>
      </p:grpSp>
    </p:spTree>
    <p:extLst>
      <p:ext uri="{BB962C8B-B14F-4D97-AF65-F5344CB8AC3E}">
        <p14:creationId xmlns:p14="http://schemas.microsoft.com/office/powerpoint/2010/main" val="23713546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ustomShape 4"/>
          <p:cNvSpPr/>
          <p:nvPr/>
        </p:nvSpPr>
        <p:spPr>
          <a:xfrm>
            <a:off x="6458040" y="6356520"/>
            <a:ext cx="2056680" cy="3643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pPr>
            <a:fld id="{7D01061F-E3C1-4B78-A297-D1E8F51D5FFF}" type="slidenum">
              <a:rPr lang="en-GB" sz="1200" b="0" strike="noStrike" spc="-1">
                <a:solidFill>
                  <a:srgbClr val="8B8B8B"/>
                </a:solidFill>
                <a:latin typeface="Calibri"/>
                <a:ea typeface="DejaVu Sans"/>
              </a:rPr>
              <a:t>9</a:t>
            </a:fld>
            <a:endParaRPr lang="en-GB" sz="1200" b="0" strike="noStrike" spc="-1">
              <a:latin typeface="Arial"/>
            </a:endParaRPr>
          </a:p>
        </p:txBody>
      </p:sp>
      <p:sp>
        <p:nvSpPr>
          <p:cNvPr id="2" name="Espace réservé du pied de page 1"/>
          <p:cNvSpPr>
            <a:spLocks noGrp="1"/>
          </p:cNvSpPr>
          <p:nvPr>
            <p:ph type="ftr" sz="quarter" idx="11"/>
          </p:nvPr>
        </p:nvSpPr>
        <p:spPr/>
        <p:txBody>
          <a:bodyPr/>
          <a:lstStyle/>
          <a:p>
            <a:pPr>
              <a:defRPr/>
            </a:pPr>
            <a:endParaRPr lang="en-GB"/>
          </a:p>
        </p:txBody>
      </p:sp>
      <p:sp>
        <p:nvSpPr>
          <p:cNvPr id="4" name="Espace réservé du numéro de diapositive 3"/>
          <p:cNvSpPr>
            <a:spLocks noGrp="1"/>
          </p:cNvSpPr>
          <p:nvPr>
            <p:ph type="sldNum" sz="quarter" idx="12"/>
          </p:nvPr>
        </p:nvSpPr>
        <p:spPr/>
        <p:txBody>
          <a:bodyPr/>
          <a:lstStyle/>
          <a:p>
            <a:pPr>
              <a:defRPr/>
            </a:pPr>
            <a:fld id="{75DEEA70-F2A5-4F11-9D2F-52A27AAB522D}" type="slidenum">
              <a:rPr lang="en-GB" smtClean="0"/>
              <a:pPr>
                <a:defRPr/>
              </a:pPr>
              <a:t>9</a:t>
            </a:fld>
            <a:endParaRPr lang="en-GB"/>
          </a:p>
        </p:txBody>
      </p:sp>
      <p:pic>
        <p:nvPicPr>
          <p:cNvPr id="7" name="Image 6"/>
          <p:cNvPicPr>
            <a:picLocks noChangeAspect="1"/>
          </p:cNvPicPr>
          <p:nvPr/>
        </p:nvPicPr>
        <p:blipFill rotWithShape="1">
          <a:blip r:embed="rId3">
            <a:extLst>
              <a:ext uri="{28A0092B-C50C-407E-A947-70E740481C1C}">
                <a14:useLocalDpi xmlns:a14="http://schemas.microsoft.com/office/drawing/2010/main" val="0"/>
              </a:ext>
            </a:extLst>
          </a:blip>
          <a:srcRect l="73502" t="33383" r="6047" b="29531"/>
          <a:stretch/>
        </p:blipFill>
        <p:spPr>
          <a:xfrm>
            <a:off x="6895034" y="354230"/>
            <a:ext cx="1743740" cy="2301802"/>
          </a:xfrm>
          <a:prstGeom prst="rect">
            <a:avLst/>
          </a:prstGeom>
        </p:spPr>
      </p:pic>
      <p:pic>
        <p:nvPicPr>
          <p:cNvPr id="9" name="Image 8"/>
          <p:cNvPicPr>
            <a:picLocks noChangeAspect="1"/>
          </p:cNvPicPr>
          <p:nvPr/>
        </p:nvPicPr>
        <p:blipFill rotWithShape="1">
          <a:blip r:embed="rId3">
            <a:extLst>
              <a:ext uri="{28A0092B-C50C-407E-A947-70E740481C1C}">
                <a14:useLocalDpi xmlns:a14="http://schemas.microsoft.com/office/drawing/2010/main" val="0"/>
              </a:ext>
            </a:extLst>
          </a:blip>
          <a:srcRect l="73502" t="4303" r="10005" b="66224"/>
          <a:stretch/>
        </p:blipFill>
        <p:spPr>
          <a:xfrm>
            <a:off x="7169729" y="2902687"/>
            <a:ext cx="1406309" cy="1829231"/>
          </a:xfrm>
          <a:prstGeom prst="rect">
            <a:avLst/>
          </a:prstGeom>
        </p:spPr>
      </p:pic>
      <p:sp>
        <p:nvSpPr>
          <p:cNvPr id="11" name="CustomShape 2"/>
          <p:cNvSpPr/>
          <p:nvPr/>
        </p:nvSpPr>
        <p:spPr>
          <a:xfrm>
            <a:off x="888423" y="6520900"/>
            <a:ext cx="7428822" cy="337100"/>
          </a:xfrm>
          <a:prstGeom prst="rect">
            <a:avLst/>
          </a:prstGeom>
          <a:noFill/>
          <a:ln>
            <a:noFill/>
          </a:ln>
        </p:spPr>
        <p:style>
          <a:lnRef idx="0">
            <a:scrgbClr r="0" g="0" b="0"/>
          </a:lnRef>
          <a:fillRef idx="0">
            <a:scrgbClr r="0" g="0" b="0"/>
          </a:fillRef>
          <a:effectRef idx="0">
            <a:scrgbClr r="0" g="0" b="0"/>
          </a:effectRef>
          <a:fontRef idx="minor"/>
        </p:style>
        <p:txBody>
          <a:bodyPr wrap="square" lIns="90000" tIns="45000" rIns="90000" bIns="45000">
            <a:spAutoFit/>
          </a:bodyPr>
          <a:lstStyle/>
          <a:p>
            <a:pPr algn="ctr"/>
            <a:r>
              <a:rPr lang="en-US" sz="1600" b="1" dirty="0" smtClean="0"/>
              <a:t>G. Hallewell: </a:t>
            </a:r>
            <a:r>
              <a:rPr lang="en-US" sz="1600" b="1" dirty="0" err="1" smtClean="0"/>
              <a:t>GasRad</a:t>
            </a:r>
            <a:r>
              <a:rPr lang="en-US" sz="1600" b="1" dirty="0" smtClean="0"/>
              <a:t> GWP: ECFA</a:t>
            </a:r>
            <a:r>
              <a:rPr lang="en-US" sz="1600" b="1" dirty="0"/>
              <a:t> </a:t>
            </a:r>
            <a:r>
              <a:rPr lang="en-US" sz="1600" b="1" dirty="0" smtClean="0"/>
              <a:t>TF-4 Meeting May16-17</a:t>
            </a:r>
            <a:r>
              <a:rPr lang="en-US" sz="1600" b="1" baseline="30000" dirty="0" smtClean="0"/>
              <a:t>th</a:t>
            </a:r>
            <a:r>
              <a:rPr lang="en-US" sz="1600" b="1" dirty="0" smtClean="0"/>
              <a:t> 2023</a:t>
            </a:r>
            <a:endParaRPr lang="en-US" sz="1600" b="1" dirty="0"/>
          </a:p>
        </p:txBody>
      </p:sp>
      <p:pic>
        <p:nvPicPr>
          <p:cNvPr id="12" name="Espace réservé pour une image  5" descr="RICH2022 presentation-v30-08-2022.pptx - PowerPoint"/>
          <p:cNvPicPr>
            <a:picLocks noChangeAspect="1"/>
          </p:cNvPicPr>
          <p:nvPr/>
        </p:nvPicPr>
        <p:blipFill rotWithShape="1">
          <a:blip r:embed="rId4">
            <a:extLst>
              <a:ext uri="{28A0092B-C50C-407E-A947-70E740481C1C}">
                <a14:useLocalDpi xmlns:a14="http://schemas.microsoft.com/office/drawing/2010/main" val="0"/>
              </a:ext>
            </a:extLst>
          </a:blip>
          <a:srcRect b="66705"/>
          <a:stretch/>
        </p:blipFill>
        <p:spPr>
          <a:xfrm>
            <a:off x="0" y="0"/>
            <a:ext cx="4463780" cy="2097761"/>
          </a:xfrm>
          <a:prstGeom prst="rect">
            <a:avLst/>
          </a:prstGeom>
        </p:spPr>
      </p:pic>
      <p:sp>
        <p:nvSpPr>
          <p:cNvPr id="14" name="Espace réservé du contenu 2"/>
          <p:cNvSpPr txBox="1">
            <a:spLocks/>
          </p:cNvSpPr>
          <p:nvPr/>
        </p:nvSpPr>
        <p:spPr>
          <a:xfrm>
            <a:off x="382552" y="705217"/>
            <a:ext cx="8591185" cy="5984233"/>
          </a:xfrm>
          <a:prstGeom prst="rect">
            <a:avLst/>
          </a:prstGeom>
        </p:spPr>
        <p:txBody>
          <a:bodyPr lIns="0" tIns="0" rIns="0" bIns="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20000"/>
              </a:lnSpc>
              <a:spcBef>
                <a:spcPts val="0"/>
              </a:spcBef>
              <a:buFont typeface="Arial" panose="020B0604020202020204" pitchFamily="34" charset="0"/>
              <a:buNone/>
            </a:pPr>
            <a:endParaRPr lang="en-GB" sz="3200" b="1" spc="-1" dirty="0" smtClean="0">
              <a:solidFill>
                <a:schemeClr val="accent6">
                  <a:lumMod val="50000"/>
                </a:schemeClr>
              </a:solidFill>
              <a:cs typeface="Times New Roman" panose="02020603050405020304" pitchFamily="18" charset="0"/>
            </a:endParaRPr>
          </a:p>
          <a:p>
            <a:pPr marL="0" indent="0">
              <a:lnSpc>
                <a:spcPct val="120000"/>
              </a:lnSpc>
              <a:spcBef>
                <a:spcPts val="0"/>
              </a:spcBef>
              <a:buFont typeface="Arial" panose="020B0604020202020204" pitchFamily="34" charset="0"/>
              <a:buNone/>
            </a:pPr>
            <a:endParaRPr lang="en-GB" sz="3200" b="1" spc="-1" dirty="0">
              <a:solidFill>
                <a:schemeClr val="accent6">
                  <a:lumMod val="50000"/>
                </a:schemeClr>
              </a:solidFill>
              <a:cs typeface="Times New Roman" panose="02020603050405020304" pitchFamily="18" charset="0"/>
            </a:endParaRPr>
          </a:p>
          <a:p>
            <a:pPr marL="0" indent="0">
              <a:lnSpc>
                <a:spcPct val="120000"/>
              </a:lnSpc>
              <a:spcBef>
                <a:spcPts val="0"/>
              </a:spcBef>
              <a:buFont typeface="Arial" panose="020B0604020202020204" pitchFamily="34" charset="0"/>
              <a:buNone/>
            </a:pPr>
            <a:r>
              <a:rPr lang="en-GB" sz="3200" b="1" spc="-1" dirty="0" smtClean="0">
                <a:solidFill>
                  <a:schemeClr val="accent6">
                    <a:lumMod val="50000"/>
                  </a:schemeClr>
                </a:solidFill>
                <a:cs typeface="Times New Roman" panose="02020603050405020304" pitchFamily="18" charset="0"/>
              </a:rPr>
              <a:t>CERN has tested NOVEC 649</a:t>
            </a:r>
          </a:p>
          <a:p>
            <a:pPr marL="0" indent="0">
              <a:lnSpc>
                <a:spcPct val="120000"/>
              </a:lnSpc>
              <a:spcBef>
                <a:spcPts val="0"/>
              </a:spcBef>
              <a:buFont typeface="Arial" panose="020B0604020202020204" pitchFamily="34" charset="0"/>
              <a:buNone/>
            </a:pPr>
            <a:endParaRPr lang="en-GB" sz="3200" b="1" spc="-1" dirty="0" smtClean="0">
              <a:solidFill>
                <a:schemeClr val="accent6">
                  <a:lumMod val="50000"/>
                </a:schemeClr>
              </a:solidFill>
              <a:cs typeface="Times New Roman" panose="02020603050405020304" pitchFamily="18" charset="0"/>
            </a:endParaRPr>
          </a:p>
          <a:p>
            <a:pPr marL="0" indent="0">
              <a:lnSpc>
                <a:spcPct val="120000"/>
              </a:lnSpc>
              <a:spcBef>
                <a:spcPts val="0"/>
              </a:spcBef>
              <a:buFont typeface="Arial" panose="020B0604020202020204" pitchFamily="34" charset="0"/>
              <a:buNone/>
            </a:pPr>
            <a:r>
              <a:rPr lang="en-GB" sz="3200" b="1" spc="-1" dirty="0" smtClean="0">
                <a:solidFill>
                  <a:schemeClr val="accent6">
                    <a:lumMod val="50000"/>
                  </a:schemeClr>
                </a:solidFill>
                <a:cs typeface="Times New Roman" panose="02020603050405020304" pitchFamily="18" charset="0"/>
              </a:rPr>
              <a:t>Equivalent radiation stability </a:t>
            </a:r>
          </a:p>
          <a:p>
            <a:pPr marL="0" indent="0">
              <a:lnSpc>
                <a:spcPct val="120000"/>
              </a:lnSpc>
              <a:spcBef>
                <a:spcPts val="0"/>
              </a:spcBef>
              <a:buFont typeface="Arial" panose="020B0604020202020204" pitchFamily="34" charset="0"/>
              <a:buNone/>
            </a:pPr>
            <a:r>
              <a:rPr lang="en-GB" sz="3200" b="1" spc="-1" dirty="0" smtClean="0">
                <a:solidFill>
                  <a:schemeClr val="accent6">
                    <a:lumMod val="50000"/>
                  </a:schemeClr>
                </a:solidFill>
                <a:cs typeface="Times New Roman" panose="02020603050405020304" pitchFamily="18" charset="0"/>
              </a:rPr>
              <a:t>to C</a:t>
            </a:r>
            <a:r>
              <a:rPr lang="en-GB" sz="3200" b="1" spc="-1" baseline="-25000" dirty="0" smtClean="0">
                <a:solidFill>
                  <a:schemeClr val="accent6">
                    <a:lumMod val="50000"/>
                  </a:schemeClr>
                </a:solidFill>
                <a:cs typeface="Times New Roman" panose="02020603050405020304" pitchFamily="18" charset="0"/>
              </a:rPr>
              <a:t>6</a:t>
            </a:r>
            <a:r>
              <a:rPr lang="en-GB" sz="3200" b="1" spc="-1" dirty="0" smtClean="0">
                <a:solidFill>
                  <a:schemeClr val="accent6">
                    <a:lumMod val="50000"/>
                  </a:schemeClr>
                </a:solidFill>
                <a:cs typeface="Times New Roman" panose="02020603050405020304" pitchFamily="18" charset="0"/>
              </a:rPr>
              <a:t>F</a:t>
            </a:r>
            <a:r>
              <a:rPr lang="en-GB" sz="3200" b="1" spc="-1" baseline="-25000" dirty="0" smtClean="0">
                <a:solidFill>
                  <a:schemeClr val="accent6">
                    <a:lumMod val="50000"/>
                  </a:schemeClr>
                </a:solidFill>
                <a:cs typeface="Times New Roman" panose="02020603050405020304" pitchFamily="18" charset="0"/>
              </a:rPr>
              <a:t>14</a:t>
            </a:r>
            <a:r>
              <a:rPr lang="en-GB" sz="3200" b="1" spc="-1" dirty="0" smtClean="0">
                <a:solidFill>
                  <a:schemeClr val="accent6">
                    <a:lumMod val="50000"/>
                  </a:schemeClr>
                </a:solidFill>
                <a:cs typeface="Times New Roman" panose="02020603050405020304" pitchFamily="18" charset="0"/>
              </a:rPr>
              <a:t> used as a liquid coolant </a:t>
            </a:r>
          </a:p>
          <a:p>
            <a:pPr marL="0" indent="0">
              <a:lnSpc>
                <a:spcPct val="120000"/>
              </a:lnSpc>
              <a:spcBef>
                <a:spcPts val="0"/>
              </a:spcBef>
              <a:buFont typeface="Arial" panose="020B0604020202020204" pitchFamily="34" charset="0"/>
              <a:buNone/>
            </a:pPr>
            <a:r>
              <a:rPr lang="en-GB" sz="3200" b="1" spc="-1" dirty="0" smtClean="0">
                <a:solidFill>
                  <a:schemeClr val="accent6">
                    <a:lumMod val="50000"/>
                  </a:schemeClr>
                </a:solidFill>
                <a:cs typeface="Times New Roman" panose="02020603050405020304" pitchFamily="18" charset="0"/>
              </a:rPr>
              <a:t>in all LHC experiments;</a:t>
            </a:r>
            <a:endParaRPr lang="en-GB" sz="3200" b="1" spc="-1" dirty="0">
              <a:solidFill>
                <a:schemeClr val="accent6">
                  <a:lumMod val="50000"/>
                </a:schemeClr>
              </a:solidFill>
              <a:cs typeface="Times New Roman" panose="02020603050405020304" pitchFamily="18" charset="0"/>
            </a:endParaRPr>
          </a:p>
          <a:p>
            <a:pPr marL="0" indent="0">
              <a:lnSpc>
                <a:spcPct val="120000"/>
              </a:lnSpc>
              <a:spcBef>
                <a:spcPts val="0"/>
              </a:spcBef>
              <a:buFont typeface="Arial" panose="020B0604020202020204" pitchFamily="34" charset="0"/>
              <a:buNone/>
            </a:pPr>
            <a:endParaRPr lang="en-GB" sz="3200" b="1" spc="-1" dirty="0" smtClean="0">
              <a:solidFill>
                <a:schemeClr val="accent6">
                  <a:lumMod val="50000"/>
                </a:schemeClr>
              </a:solidFill>
              <a:cs typeface="Times New Roman" panose="02020603050405020304" pitchFamily="18" charset="0"/>
            </a:endParaRPr>
          </a:p>
          <a:p>
            <a:pPr marL="0" indent="0">
              <a:lnSpc>
                <a:spcPct val="120000"/>
              </a:lnSpc>
              <a:spcBef>
                <a:spcPts val="0"/>
              </a:spcBef>
              <a:buFont typeface="Arial" panose="020B0604020202020204" pitchFamily="34" charset="0"/>
              <a:buNone/>
            </a:pPr>
            <a:r>
              <a:rPr lang="en-GB" sz="2400" b="1" spc="-1" dirty="0" smtClean="0">
                <a:solidFill>
                  <a:schemeClr val="accent5"/>
                </a:solidFill>
                <a:cs typeface="Times New Roman" panose="02020603050405020304" pitchFamily="18" charset="0"/>
              </a:rPr>
              <a:t>(C</a:t>
            </a:r>
            <a:r>
              <a:rPr lang="en-GB" sz="2400" b="1" spc="-1" baseline="-25000" dirty="0" smtClean="0">
                <a:solidFill>
                  <a:schemeClr val="accent5"/>
                </a:solidFill>
                <a:cs typeface="Times New Roman" panose="02020603050405020304" pitchFamily="18" charset="0"/>
              </a:rPr>
              <a:t>6</a:t>
            </a:r>
            <a:r>
              <a:rPr lang="en-GB" sz="2400" b="1" spc="-1" dirty="0" smtClean="0">
                <a:solidFill>
                  <a:schemeClr val="accent5"/>
                </a:solidFill>
                <a:cs typeface="Times New Roman" panose="02020603050405020304" pitchFamily="18" charset="0"/>
              </a:rPr>
              <a:t>F</a:t>
            </a:r>
            <a:r>
              <a:rPr lang="en-GB" sz="2400" b="1" spc="-1" baseline="-25000" dirty="0" smtClean="0">
                <a:solidFill>
                  <a:schemeClr val="accent5"/>
                </a:solidFill>
                <a:cs typeface="Times New Roman" panose="02020603050405020304" pitchFamily="18" charset="0"/>
              </a:rPr>
              <a:t>12</a:t>
            </a:r>
            <a:r>
              <a:rPr lang="en-GB" sz="2400" b="1" spc="-1" dirty="0" smtClean="0">
                <a:solidFill>
                  <a:schemeClr val="accent5"/>
                </a:solidFill>
                <a:cs typeface="Times New Roman" panose="02020603050405020304" pitchFamily="18" charset="0"/>
              </a:rPr>
              <a:t>O) needs </a:t>
            </a:r>
            <a:r>
              <a:rPr lang="en-GB" sz="2400" b="1" spc="-1" dirty="0" err="1" smtClean="0">
                <a:solidFill>
                  <a:schemeClr val="accent5"/>
                </a:solidFill>
                <a:cs typeface="Times New Roman" panose="02020603050405020304" pitchFamily="18" charset="0"/>
              </a:rPr>
              <a:t>dessicants</a:t>
            </a:r>
            <a:r>
              <a:rPr lang="en-GB" sz="2400" b="1" spc="-1" dirty="0" smtClean="0">
                <a:solidFill>
                  <a:schemeClr val="accent5"/>
                </a:solidFill>
                <a:cs typeface="Times New Roman" panose="02020603050405020304" pitchFamily="18" charset="0"/>
              </a:rPr>
              <a:t>, but standard molecular sieves, activated-C OK:  chosen </a:t>
            </a:r>
            <a:r>
              <a:rPr lang="en-GB" sz="2400" b="1" spc="-1" dirty="0" err="1" smtClean="0">
                <a:solidFill>
                  <a:schemeClr val="accent5"/>
                </a:solidFill>
                <a:cs typeface="Times New Roman" panose="02020603050405020304" pitchFamily="18" charset="0"/>
              </a:rPr>
              <a:t>SiPM</a:t>
            </a:r>
            <a:r>
              <a:rPr lang="en-GB" sz="2400" b="1" spc="-1" dirty="0" smtClean="0">
                <a:solidFill>
                  <a:schemeClr val="accent5"/>
                </a:solidFill>
                <a:cs typeface="Times New Roman" panose="02020603050405020304" pitchFamily="18" charset="0"/>
              </a:rPr>
              <a:t> coolant; </a:t>
            </a:r>
            <a:r>
              <a:rPr lang="en-GB" sz="2400" b="1" spc="-1" dirty="0" err="1" smtClean="0">
                <a:solidFill>
                  <a:schemeClr val="accent5"/>
                </a:solidFill>
                <a:cs typeface="Times New Roman" panose="02020603050405020304" pitchFamily="18" charset="0"/>
              </a:rPr>
              <a:t>LHCb</a:t>
            </a:r>
            <a:r>
              <a:rPr lang="en-GB" sz="2400" b="1" spc="-1" dirty="0" smtClean="0">
                <a:solidFill>
                  <a:schemeClr val="accent5"/>
                </a:solidFill>
                <a:cs typeface="Times New Roman" panose="02020603050405020304" pitchFamily="18" charset="0"/>
              </a:rPr>
              <a:t> Sci-Fi tracker</a:t>
            </a:r>
          </a:p>
        </p:txBody>
      </p:sp>
    </p:spTree>
    <p:extLst>
      <p:ext uri="{BB962C8B-B14F-4D97-AF65-F5344CB8AC3E}">
        <p14:creationId xmlns:p14="http://schemas.microsoft.com/office/powerpoint/2010/main" val="170691349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IMING" val="|36.2"/>
</p:tagLst>
</file>

<file path=ppt/tags/tag2.xml><?xml version="1.0" encoding="utf-8"?>
<p:tagLst xmlns:a="http://schemas.openxmlformats.org/drawingml/2006/main" xmlns:r="http://schemas.openxmlformats.org/officeDocument/2006/relationships" xmlns:p="http://schemas.openxmlformats.org/presentationml/2006/main">
  <p:tag name="TIMING" val="|19"/>
</p:tagLst>
</file>

<file path=ppt/tags/tag3.xml><?xml version="1.0" encoding="utf-8"?>
<p:tagLst xmlns:a="http://schemas.openxmlformats.org/drawingml/2006/main" xmlns:r="http://schemas.openxmlformats.org/officeDocument/2006/relationships" xmlns:p="http://schemas.openxmlformats.org/presentationml/2006/main">
  <p:tag name="TIMING" val="|23.5"/>
</p:tagLst>
</file>

<file path=ppt/tags/tag4.xml><?xml version="1.0" encoding="utf-8"?>
<p:tagLst xmlns:a="http://schemas.openxmlformats.org/drawingml/2006/main" xmlns:r="http://schemas.openxmlformats.org/officeDocument/2006/relationships" xmlns:p="http://schemas.openxmlformats.org/presentationml/2006/main">
  <p:tag name="TIMING" val="|14.8|3.7|16.8|25.9"/>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160649</TotalTime>
  <Words>7280</Words>
  <Application>Microsoft Office PowerPoint</Application>
  <PresentationFormat>Affichage à l'écran (4:3)</PresentationFormat>
  <Paragraphs>1360</Paragraphs>
  <Slides>64</Slides>
  <Notes>10</Notes>
  <HiddenSlides>4</HiddenSlides>
  <MMClips>0</MMClips>
  <ScaleCrop>false</ScaleCrop>
  <HeadingPairs>
    <vt:vector size="6" baseType="variant">
      <vt:variant>
        <vt:lpstr>Polices utilisées</vt:lpstr>
      </vt:variant>
      <vt:variant>
        <vt:i4>9</vt:i4>
      </vt:variant>
      <vt:variant>
        <vt:lpstr>Thème</vt:lpstr>
      </vt:variant>
      <vt:variant>
        <vt:i4>2</vt:i4>
      </vt:variant>
      <vt:variant>
        <vt:lpstr>Titres des diapositives</vt:lpstr>
      </vt:variant>
      <vt:variant>
        <vt:i4>64</vt:i4>
      </vt:variant>
    </vt:vector>
  </HeadingPairs>
  <TitlesOfParts>
    <vt:vector size="75" baseType="lpstr">
      <vt:lpstr>Arial</vt:lpstr>
      <vt:lpstr>Arial Rounded MT Bold</vt:lpstr>
      <vt:lpstr>Calibri</vt:lpstr>
      <vt:lpstr>Cambria Math</vt:lpstr>
      <vt:lpstr>Constantia</vt:lpstr>
      <vt:lpstr>DejaVu Sans</vt:lpstr>
      <vt:lpstr>Symbol</vt:lpstr>
      <vt:lpstr>Times New Roman</vt:lpstr>
      <vt:lpstr>Wingdings</vt:lpstr>
      <vt:lpstr>Office Theme</vt:lpstr>
      <vt:lpstr>Office Theme</vt:lpstr>
      <vt:lpstr>Présentation PowerPoint</vt:lpstr>
      <vt:lpstr>Abstract (from meeting web pages)</vt:lpstr>
      <vt:lpstr>Historical - fluorocarbons: military and industrial (heat transfer) uses (3)</vt:lpstr>
      <vt:lpstr>Présentation PowerPoint</vt:lpstr>
      <vt:lpstr>Présentation PowerPoint</vt:lpstr>
      <vt:lpstr>Alternatives to the saturated (CnF(2n+2)) molecules (“Fluoro-oygenates”: CnF2nO) ? </vt:lpstr>
      <vt:lpstr>Molecular shapes and GWP (1)</vt:lpstr>
      <vt:lpstr>Présentation PowerPoint</vt:lpstr>
      <vt:lpstr>Présentation PowerPoint</vt:lpstr>
      <vt:lpstr>Q:  But What gives NOVEC 649/1230  (a spurred-Oxygen fluoro-ketone) its low GWP?</vt:lpstr>
      <vt:lpstr>Q: What gives NOVEC 649/1230 its low GWP?</vt:lpstr>
      <vt:lpstr>Présentation PowerPoint</vt:lpstr>
      <vt:lpstr>Présentation PowerPoint</vt:lpstr>
      <vt:lpstr>Shapes of CnF2nO molecules and GWP: </vt:lpstr>
      <vt:lpstr>Shapes of CnF2nO molecules and GWP: </vt:lpstr>
      <vt:lpstr>Another exciting example: Novec 5110: C5F10O MW = 282: GWP &lt;1</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Conclusion</vt:lpstr>
      <vt:lpstr>Other resources: References, Annexes  &amp; supporting information</vt:lpstr>
      <vt:lpstr>Historical: fluorocarbons: military (mainly radar) and industrial uses (1)</vt:lpstr>
      <vt:lpstr>Présentation PowerPoint</vt:lpstr>
      <vt:lpstr>Présentation PowerPoint</vt:lpstr>
      <vt:lpstr>Présentation PowerPoint</vt:lpstr>
      <vt:lpstr>Présentation PowerPoint</vt:lpstr>
      <vt:lpstr>Présentation PowerPoint</vt:lpstr>
      <vt:lpstr>References; (numbering from earlier slides)  mainly on fluorocarbon fluids  and GWP</vt:lpstr>
      <vt:lpstr>Présentation PowerPoint</vt:lpstr>
      <vt:lpstr>Présentation PowerPoint</vt:lpstr>
      <vt:lpstr>Présentation PowerPoint</vt:lpstr>
      <vt:lpstr>Ultrasonic gas analysis in a process environment with multiple background gases</vt:lpstr>
      <vt:lpstr>The ultrasonic algorithm to find wi=1,2…  for radiator gas components</vt:lpstr>
      <vt:lpstr>Présentation PowerPoint</vt:lpstr>
      <vt:lpstr>Présentation PowerPoint</vt:lpstr>
      <vt:lpstr>Présentation PowerPoint</vt:lpstr>
      <vt:lpstr>Aah…but what if there are 3 gases present?  Acoustic Ambiguity ? (2 combinations  same c… so find w3 from a different source…)   Examples: CO2 from infra-red, O2 from EC cell… etc  </vt:lpstr>
      <vt:lpstr>Présentation PowerPoint</vt:lpstr>
      <vt:lpstr>Example: Look-up tables of SoS. vs. composition for C3F8/N2 (+ CO2) (ATLAS silicon tracker cooling leak analysis)</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Shapes of CnF2nO molecules and GWP: </vt:lpstr>
      <vt:lpstr>SynQuest Labs Inc.,  13201 Rachael Boulevard Rt 2054, Alachua, FL 32615, USA</vt:lpstr>
      <vt:lpstr>SynQuest Labs, Inc.  Can manufacture different C4F8O configurations</vt:lpstr>
      <vt:lpstr>Another linear all single-bonded geometry C4F10O..?  TO BEWARE???  Bis(pentafluoroethyl)ether /  Perfluoroethyl ether</vt:lpstr>
    </vt:vector>
  </TitlesOfParts>
  <Company>Hewlett-Packard Company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subject/>
  <dc:creator>Greg</dc:creator>
  <dc:description/>
  <cp:lastModifiedBy>Gregory Hallewell</cp:lastModifiedBy>
  <cp:revision>1570</cp:revision>
  <dcterms:created xsi:type="dcterms:W3CDTF">2015-02-25T21:40:34Z</dcterms:created>
  <dcterms:modified xsi:type="dcterms:W3CDTF">2023-05-16T12:28:34Z</dcterms:modified>
  <dc:language>en-GB</dc:languag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ppVersion">
    <vt:lpwstr>16.0000</vt:lpwstr>
  </property>
  <property fmtid="{D5CDD505-2E9C-101B-9397-08002B2CF9AE}" pid="3" name="Company">
    <vt:lpwstr>Hewlett-Packard Company</vt:lpwstr>
  </property>
  <property fmtid="{D5CDD505-2E9C-101B-9397-08002B2CF9AE}" pid="4" name="HiddenSlides">
    <vt:i4>24</vt:i4>
  </property>
  <property fmtid="{D5CDD505-2E9C-101B-9397-08002B2CF9AE}" pid="5" name="HyperlinksChanged">
    <vt:bool>false</vt:bool>
  </property>
  <property fmtid="{D5CDD505-2E9C-101B-9397-08002B2CF9AE}" pid="6" name="LinksUpToDate">
    <vt:bool>false</vt:bool>
  </property>
  <property fmtid="{D5CDD505-2E9C-101B-9397-08002B2CF9AE}" pid="7" name="MMClips">
    <vt:i4>0</vt:i4>
  </property>
  <property fmtid="{D5CDD505-2E9C-101B-9397-08002B2CF9AE}" pid="8" name="Notes">
    <vt:i4>21</vt:i4>
  </property>
  <property fmtid="{D5CDD505-2E9C-101B-9397-08002B2CF9AE}" pid="9" name="PresentationFormat">
    <vt:lpwstr>Affichage à l'écran (4:3)</vt:lpwstr>
  </property>
  <property fmtid="{D5CDD505-2E9C-101B-9397-08002B2CF9AE}" pid="10" name="ScaleCrop">
    <vt:bool>false</vt:bool>
  </property>
  <property fmtid="{D5CDD505-2E9C-101B-9397-08002B2CF9AE}" pid="11" name="ShareDoc">
    <vt:bool>false</vt:bool>
  </property>
  <property fmtid="{D5CDD505-2E9C-101B-9397-08002B2CF9AE}" pid="12" name="Slides">
    <vt:i4>163</vt:i4>
  </property>
</Properties>
</file>