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5" r:id="rId5"/>
    <p:sldId id="259" r:id="rId6"/>
    <p:sldId id="260" r:id="rId7"/>
    <p:sldId id="267" r:id="rId8"/>
    <p:sldId id="268" r:id="rId9"/>
    <p:sldId id="269" r:id="rId10"/>
    <p:sldId id="261" r:id="rId11"/>
    <p:sldId id="262" r:id="rId12"/>
    <p:sldId id="264" r:id="rId13"/>
    <p:sldId id="276" r:id="rId14"/>
    <p:sldId id="270" r:id="rId15"/>
    <p:sldId id="271" r:id="rId16"/>
    <p:sldId id="272" r:id="rId17"/>
    <p:sldId id="273" r:id="rId18"/>
    <p:sldId id="274" r:id="rId19"/>
    <p:sldId id="277" r:id="rId20"/>
    <p:sldId id="27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0" autoAdjust="0"/>
    <p:restoredTop sz="94660"/>
  </p:normalViewPr>
  <p:slideViewPr>
    <p:cSldViewPr snapToGrid="0">
      <p:cViewPr varScale="1">
        <p:scale>
          <a:sx n="66" d="100"/>
          <a:sy n="66" d="100"/>
        </p:scale>
        <p:origin x="56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C5D5B-EA85-428C-B345-641D2EAD047A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AED987-363D-4205-B2DA-91180927DD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385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3CC7-BA7A-4E0C-915A-1C9B03C662A9}" type="datetime1">
              <a:rPr lang="en-GB" smtClean="0"/>
              <a:t>16/05/2023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489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33EED-6847-45E5-B3A7-F539E65E5561}" type="datetime1">
              <a:rPr lang="en-GB" smtClean="0"/>
              <a:t>16/05/2023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819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E131B-6B46-4F0A-B462-A0F43073CFF6}" type="datetime1">
              <a:rPr lang="en-GB" smtClean="0"/>
              <a:t>16/05/2023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964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581DA-D768-4088-8979-8B0E104B1407}" type="datetime1">
              <a:rPr lang="en-GB" smtClean="0"/>
              <a:t>16/05/2023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061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D45FD-4992-40EB-91A1-12A565AFADC7}" type="datetime1">
              <a:rPr lang="en-GB" smtClean="0"/>
              <a:t>16/05/2023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461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52A67-CD44-4EED-A99B-51F0B60B8C83}" type="datetime1">
              <a:rPr lang="en-GB" smtClean="0"/>
              <a:t>16/05/2023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67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52C30-96C8-4F57-901F-2D523B399C5E}" type="datetime1">
              <a:rPr lang="en-GB" smtClean="0"/>
              <a:t>16/05/2023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219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0C142-6B56-4B3C-99FC-A83FC629CE78}" type="datetime1">
              <a:rPr lang="en-GB" smtClean="0"/>
              <a:t>16/05/2023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622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00811-4F5F-4999-9B07-A38CE38BA713}" type="datetime1">
              <a:rPr lang="en-GB" smtClean="0"/>
              <a:t>16/05/2023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499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6C2F9-722D-4832-B056-D02E763274AF}" type="datetime1">
              <a:rPr lang="en-GB" smtClean="0"/>
              <a:t>16/05/2023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73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9AF2-FE59-40CE-9F02-7F8C97C4A472}" type="datetime1">
              <a:rPr lang="en-GB" smtClean="0"/>
              <a:t>16/05/2023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754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F1D9E-F8DC-41ED-B4C2-650CCAF3E49A}" type="datetime1">
              <a:rPr lang="en-GB" smtClean="0"/>
              <a:t>16/05/2023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7EA23-E662-4E5E-99D6-CE2B7367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778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5361" y="358345"/>
            <a:ext cx="81355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Development of RICH software using GPUs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59546" y="6030097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S.Easo</a:t>
            </a:r>
            <a:endParaRPr lang="en-US" dirty="0" smtClean="0"/>
          </a:p>
          <a:p>
            <a:r>
              <a:rPr lang="en-US" dirty="0" smtClean="0"/>
              <a:t>16-05-2023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683211" y="2792627"/>
            <a:ext cx="2771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ECFA - DRD4 Workshop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76" y="6235174"/>
            <a:ext cx="1672221" cy="427485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1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613621" y="4472768"/>
            <a:ext cx="72561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From Y.Li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A.Pointer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K.Evans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L.Girardey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A.Davis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M.Gersabeck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E.Gersabeck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N.Nandakumar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S.Easo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en-U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C.Jones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M.Bartolini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and many others</a:t>
            </a:r>
            <a:endParaRPr lang="en-GB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78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4466E-396D-4E77-B607-7BE5218D8196}" type="slidenum">
              <a:rPr lang="en-GB" smtClean="0"/>
              <a:t>10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139380" y="323610"/>
            <a:ext cx="2359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Simplified RICH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9956" y="1001297"/>
            <a:ext cx="76209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Comparison between GEANT4 and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Opticks+OptiX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simulations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90173" y="1497330"/>
            <a:ext cx="71041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Detailed comparisons of the various steps of the simulation were done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few problems in using </a:t>
            </a:r>
            <a:r>
              <a:rPr lang="en-US" dirty="0" err="1" smtClean="0"/>
              <a:t>Opticks</a:t>
            </a:r>
            <a:r>
              <a:rPr lang="en-US" dirty="0" smtClean="0"/>
              <a:t> were solved, along the way 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7680597" y="3134994"/>
            <a:ext cx="33233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XY coordinates of hits on the</a:t>
            </a: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detector plane from single events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from GEANT4 simulation and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Opticks+OptiX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simulation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50199" y="6397920"/>
            <a:ext cx="5694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Hits obtained from using a particle gun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ith 4 GeV/c electron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04697" y="4325805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04697" y="4628289"/>
            <a:ext cx="3906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 distributions obtained from the two</a:t>
            </a:r>
          </a:p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imulations are similar to each other</a:t>
            </a:r>
            <a:endParaRPr lang="en-GB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472" y="3209522"/>
            <a:ext cx="3048005" cy="304800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56" y="3204781"/>
            <a:ext cx="3098396" cy="309839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786333" y="3136671"/>
            <a:ext cx="1345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 Event 1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84729" y="3090363"/>
            <a:ext cx="1345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 Event 2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114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4466E-396D-4E77-B607-7BE5218D8196}" type="slidenum">
              <a:rPr lang="en-GB" smtClean="0"/>
              <a:t>11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139380" y="214469"/>
            <a:ext cx="2529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Simplified RICH 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65" y="1642601"/>
            <a:ext cx="5383218" cy="36633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583" y="1501358"/>
            <a:ext cx="5383217" cy="36633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4009" y="682810"/>
            <a:ext cx="81837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Yield comparison between GEANT4 and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Opticks+OptiX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simulations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38891" y="1020627"/>
            <a:ext cx="513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Yield  obtained from running 2000 events with particle gun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162599"/>
              </p:ext>
            </p:extLst>
          </p:nvPr>
        </p:nvGraphicFramePr>
        <p:xfrm>
          <a:off x="247783" y="5268686"/>
          <a:ext cx="6269790" cy="1093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19032771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337026352"/>
                    </a:ext>
                  </a:extLst>
                </a:gridCol>
                <a:gridCol w="2205790">
                  <a:extLst>
                    <a:ext uri="{9D8B030D-6E8A-4147-A177-3AD203B41FA5}">
                      <a16:colId xmlns:a16="http://schemas.microsoft.com/office/drawing/2014/main" val="2616213809"/>
                    </a:ext>
                  </a:extLst>
                </a:gridCol>
              </a:tblGrid>
              <a:tr h="6966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Simplified</a:t>
                      </a:r>
                      <a:r>
                        <a:rPr lang="en-US" baseline="0" dirty="0" smtClean="0"/>
                        <a:t> RICH: GEANT4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Simplified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RICH:</a:t>
                      </a:r>
                    </a:p>
                    <a:p>
                      <a:r>
                        <a:rPr lang="en-US" dirty="0" err="1" smtClean="0"/>
                        <a:t>Opticks+OptiX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9732223"/>
                  </a:ext>
                </a:extLst>
              </a:tr>
              <a:tr h="396492">
                <a:tc>
                  <a:txBody>
                    <a:bodyPr/>
                    <a:lstStyle/>
                    <a:p>
                      <a:r>
                        <a:rPr lang="en-US" dirty="0" smtClean="0"/>
                        <a:t>Mean yield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62.2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62.7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4819243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038844" y="5353609"/>
            <a:ext cx="37882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Opticks+OptiX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produces a yield 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similar to that from GEANT4 for the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Simplified RICH configuration.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7783" y="6454652"/>
            <a:ext cx="7435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This is also same as the simulated mean yield obtained for the full LHCb-RICH1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79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4466E-396D-4E77-B607-7BE5218D8196}" type="slidenum">
              <a:rPr lang="en-GB" smtClean="0"/>
              <a:t>12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318000" y="284480"/>
            <a:ext cx="3318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Profiling : initial studies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510" y="893336"/>
            <a:ext cx="1011725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Effectively, re-sample single events to generate very large events with lot of photons </a:t>
            </a: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Plot the ‘execution time’ as function of the number of photons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320" y="2587132"/>
            <a:ext cx="9347880" cy="354702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10311" y="1193741"/>
            <a:ext cx="3625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Using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Simplied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RICH geometry, for now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942405" y="176758"/>
            <a:ext cx="8227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 smtClean="0"/>
              <a:t>K.Evans</a:t>
            </a:r>
            <a:endParaRPr lang="en-GB" sz="16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9559413" y="5783587"/>
            <a:ext cx="2366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Further details in</a:t>
            </a:r>
          </a:p>
          <a:p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SwiftHep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workshop-March-2022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66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13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864428" y="326571"/>
            <a:ext cx="3743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Simulation - prospects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1565206"/>
            <a:ext cx="1110015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initial goal of creating a program as proof-of-principle is achieved.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Based on this, in LHCb efforts are underway to use the full RICH system with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Opticks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Most of the software developed for this purpose would be useful for different experiments.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For this, eventually the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Opticks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would need to be maintained within the CERN-LCG similar to the way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GEANT4 software is maintained.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4404279"/>
            <a:ext cx="4140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Geometry integration using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Opticks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60358" y="4873473"/>
            <a:ext cx="984756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Helps to run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OptiX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and GEANT4 during simulation.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It can also help to provide the programs in the GPUs with the information needed during reconstruction.</a:t>
            </a:r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5391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14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3907972" y="457200"/>
            <a:ext cx="4919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GPUs for data reconstruction 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0438" y="1741716"/>
            <a:ext cx="11317522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starting point of the PID algorithm procedure is to reconstruct the Cherenkov angle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using optical geometry similar to that in LHCb, this will involve solving a quartic equation.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For ‘N’ number of charged tracks and ‘M’ number of photon detector hits in the appropriate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regions of the detector plane, the reconstruction is done for  N x M photon combinations.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This is best done in the GPU threads.</a:t>
            </a: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LHCb has a prototype implementation of this.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Performance in terms of the ratio of number of photon combinations processed per second.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657" y="1251857"/>
            <a:ext cx="3280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 of GPU usage: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94857" y="5344886"/>
            <a:ext cx="4562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Scalar (</a:t>
            </a:r>
            <a:r>
              <a:rPr lang="en-US" dirty="0" smtClean="0">
                <a:solidFill>
                  <a:srgbClr val="FF0000"/>
                </a:solidFill>
              </a:rPr>
              <a:t>CPU)</a:t>
            </a:r>
            <a:r>
              <a:rPr lang="en-US" dirty="0" smtClean="0"/>
              <a:t> :   SIMD (CPU)  :  Device (</a:t>
            </a:r>
            <a:r>
              <a:rPr lang="en-US" dirty="0" smtClean="0">
                <a:solidFill>
                  <a:srgbClr val="FF0000"/>
                </a:solidFill>
              </a:rPr>
              <a:t>GPU</a:t>
            </a:r>
            <a:r>
              <a:rPr lang="en-US" dirty="0" smtClean="0"/>
              <a:t>)       </a:t>
            </a:r>
          </a:p>
          <a:p>
            <a:r>
              <a:rPr lang="en-US" dirty="0" smtClean="0"/>
              <a:t>   1                 :       7.1           :      35.9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1071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15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907972" y="457200"/>
            <a:ext cx="4919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GPUs for data reconstruction 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3923" y="1088647"/>
            <a:ext cx="107411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algorithm used for PID involves  summing likelihood over a matrix of  tracks and hits,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 for different mass hypothesis and get a scalar number.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This is  a ‘data reduction’ problem and it is efficient to implement this the GPU rather than in a CPU.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LHCb has a prototype implementation of this.  (Using CUDA, Thrust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3923" y="3049565"/>
            <a:ext cx="2975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Example performance :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85545" y="3482914"/>
            <a:ext cx="7225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For an example of 100 tracks and 50000 hit pixels in LHCb upgrade2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41714" y="4551029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385545" y="3904698"/>
            <a:ext cx="6652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Time taken to calculate the likelihood for one mass hypothesis :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129638"/>
              </p:ext>
            </p:extLst>
          </p:nvPr>
        </p:nvGraphicFramePr>
        <p:xfrm>
          <a:off x="1512154" y="4326482"/>
          <a:ext cx="8127999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368330674"/>
                    </a:ext>
                  </a:extLst>
                </a:gridCol>
                <a:gridCol w="4116970">
                  <a:extLst>
                    <a:ext uri="{9D8B030D-6E8A-4147-A177-3AD203B41FA5}">
                      <a16:colId xmlns:a16="http://schemas.microsoft.com/office/drawing/2014/main" val="1002139604"/>
                    </a:ext>
                  </a:extLst>
                </a:gridCol>
                <a:gridCol w="1301696">
                  <a:extLst>
                    <a:ext uri="{9D8B030D-6E8A-4147-A177-3AD203B41FA5}">
                      <a16:colId xmlns:a16="http://schemas.microsoft.com/office/drawing/2014/main" val="23370381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CPU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GPU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Ratio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4638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4. 5 </a:t>
                      </a:r>
                      <a:r>
                        <a:rPr lang="en-US" dirty="0" err="1" smtClean="0"/>
                        <a:t>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0.61 </a:t>
                      </a:r>
                      <a:r>
                        <a:rPr lang="en-US" dirty="0" err="1" smtClean="0"/>
                        <a:t>ms</a:t>
                      </a:r>
                      <a:r>
                        <a:rPr lang="en-US" dirty="0" smtClean="0"/>
                        <a:t> 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(0.3 </a:t>
                      </a:r>
                      <a:r>
                        <a:rPr lang="en-US" dirty="0" err="1" smtClean="0"/>
                        <a:t>ms</a:t>
                      </a:r>
                      <a:r>
                        <a:rPr lang="en-US" dirty="0" smtClean="0"/>
                        <a:t>   using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an</a:t>
                      </a:r>
                      <a:r>
                        <a:rPr lang="en-US" baseline="0" dirty="0" smtClean="0"/>
                        <a:t> LHCb implementation  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06930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85800" y="6161314"/>
            <a:ext cx="7498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LHCb plans to create a version of the PID algorithm that can run in the GPU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5762501"/>
            <a:ext cx="7663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LHCb-Allen project aims to implement LHCb reconstruction software in GPUs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4512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16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049486" y="457200"/>
            <a:ext cx="20072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Prospects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9857" y="1288430"/>
            <a:ext cx="87940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In LHCb, it is planned to integrate the usage of </a:t>
            </a:r>
            <a:r>
              <a:rPr lang="en-US" dirty="0" err="1" smtClean="0"/>
              <a:t>Opticks</a:t>
            </a:r>
            <a:r>
              <a:rPr lang="en-US" dirty="0" smtClean="0"/>
              <a:t>  into the software framework.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 However,  one needs to address issues related to program maintenance</a:t>
            </a:r>
            <a:r>
              <a:rPr lang="en-US" dirty="0"/>
              <a:t> </a:t>
            </a:r>
            <a:r>
              <a:rPr lang="en-US" dirty="0" smtClean="0"/>
              <a:t>at the LCG level.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574349" y="2273549"/>
            <a:ext cx="10198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 present, there is only one expert. We need an organization (within LCG) to acquire the expertise for this.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89857" y="3287702"/>
            <a:ext cx="8307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The </a:t>
            </a:r>
            <a:r>
              <a:rPr lang="en-US" dirty="0" err="1" smtClean="0"/>
              <a:t>OptiX</a:t>
            </a:r>
            <a:r>
              <a:rPr lang="en-US" dirty="0" smtClean="0"/>
              <a:t> is made by NVIDIA. It can update according to the needs of the industry. </a:t>
            </a:r>
          </a:p>
          <a:p>
            <a:r>
              <a:rPr lang="en-US" dirty="0" smtClean="0"/>
              <a:t>      In this case the </a:t>
            </a:r>
            <a:r>
              <a:rPr lang="en-US" dirty="0" err="1" smtClean="0"/>
              <a:t>Opticks</a:t>
            </a:r>
            <a:r>
              <a:rPr lang="en-US" dirty="0" smtClean="0"/>
              <a:t> interface package need to be adapting accordingly.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9857" y="4276272"/>
            <a:ext cx="100431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A continued engagement between representatives </a:t>
            </a:r>
            <a:r>
              <a:rPr lang="en-US" smtClean="0"/>
              <a:t>of the </a:t>
            </a:r>
            <a:r>
              <a:rPr lang="en-US" dirty="0" smtClean="0"/>
              <a:t>industry and HEP software people would be</a:t>
            </a:r>
          </a:p>
          <a:p>
            <a:r>
              <a:rPr lang="en-US" dirty="0"/>
              <a:t>b</a:t>
            </a:r>
            <a:r>
              <a:rPr lang="en-US" dirty="0" smtClean="0"/>
              <a:t>e needed.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89857" y="5278273"/>
            <a:ext cx="9937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Some other projects beginning to use the GPUs for optical photon simulation using </a:t>
            </a:r>
            <a:r>
              <a:rPr lang="en-US" dirty="0" err="1" smtClean="0"/>
              <a:t>OptiX</a:t>
            </a:r>
            <a:r>
              <a:rPr lang="en-US" dirty="0" smtClean="0"/>
              <a:t> / </a:t>
            </a:r>
            <a:r>
              <a:rPr lang="en-US" dirty="0" err="1" smtClean="0"/>
              <a:t>Opticks</a:t>
            </a:r>
            <a:r>
              <a:rPr lang="en-US" dirty="0" smtClean="0"/>
              <a:t>: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495415" y="5647605"/>
            <a:ext cx="56567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 LUX-ZEPLIN for liquid xenon TPC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IceCube experiment in </a:t>
            </a:r>
            <a:r>
              <a:rPr lang="en-US" dirty="0" err="1" smtClean="0"/>
              <a:t>Antartica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 smtClean="0"/>
              <a:t>Fermilab</a:t>
            </a:r>
            <a:r>
              <a:rPr lang="en-US" dirty="0" smtClean="0"/>
              <a:t> Calorimeter Tracker simulation (</a:t>
            </a:r>
            <a:r>
              <a:rPr lang="en-US" dirty="0" err="1" smtClean="0"/>
              <a:t>CaTs</a:t>
            </a:r>
            <a:r>
              <a:rPr lang="en-US" smtClean="0"/>
              <a:t>) project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89857" y="2762673"/>
            <a:ext cx="11386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Alternatives to </a:t>
            </a:r>
            <a:r>
              <a:rPr lang="en-US" dirty="0" err="1" smtClean="0"/>
              <a:t>Opticks</a:t>
            </a:r>
            <a:r>
              <a:rPr lang="en-US" dirty="0" smtClean="0"/>
              <a:t> are being explored, however they will have the same issues regarding program maintenance.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47412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17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321629" y="330338"/>
            <a:ext cx="1981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Prospects 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17172" y="1872342"/>
            <a:ext cx="10604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Different HEP experiments which have RICH detectors may access the </a:t>
            </a:r>
            <a:r>
              <a:rPr lang="en-US" dirty="0" err="1" smtClean="0"/>
              <a:t>Opticks</a:t>
            </a:r>
            <a:r>
              <a:rPr lang="en-US" dirty="0" smtClean="0"/>
              <a:t> and configure their simulation</a:t>
            </a:r>
          </a:p>
          <a:p>
            <a:r>
              <a:rPr lang="en-US" dirty="0" smtClean="0"/>
              <a:t>programs. This thus becomes useful for them also.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2514" y="1187678"/>
            <a:ext cx="6731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Once GPU based programs are available for RICH detectors: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17172" y="2690408"/>
            <a:ext cx="9873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Using GPUs, the cost of running programs at the computer centers can be reduced in the HL-LHC era.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2514" y="3613738"/>
            <a:ext cx="1591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 Resources :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139989" y="4670000"/>
            <a:ext cx="3181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Human resources needed to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136082" y="5039332"/>
            <a:ext cx="46278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Implement the updates needed </a:t>
            </a:r>
          </a:p>
          <a:p>
            <a:r>
              <a:rPr lang="en-US" dirty="0"/>
              <a:t>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Use this technology in different experiments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39989" y="4116002"/>
            <a:ext cx="5079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Eventually acquire GPUs at the computer centers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22537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18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62000" y="1643743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354286" y="500743"/>
            <a:ext cx="1723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1181682"/>
            <a:ext cx="10701969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usage of GPUs would be needed to simulate the RICH detectors in the future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They will be useful for the reconstruction of the RICH data collected 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will require significant investment in human resources in the coming years.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development would be useful for many experiments using Cherenkov detectors.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Prototypes were developed in LHCb to compare the performance between GPU and CPU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77345" y="4351781"/>
            <a:ext cx="57198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Simulation of the RICH</a:t>
            </a: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Some aspects of reconstruction and particle identification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7345" y="3393205"/>
            <a:ext cx="6936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It is useful for all detectors which make use of optical photons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5903884"/>
            <a:ext cx="7086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We would be happy to integrate future efforts towards DRD4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5372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19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225490" y="2579570"/>
            <a:ext cx="2202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Extra  pages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901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757351" y="432487"/>
            <a:ext cx="2064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1340" y="961095"/>
            <a:ext cx="1147621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Graphics Processing Units (GPUs) are already used for various applications in HEP in recent years.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this context, I focus on the usefulness of GPUs for the software related to Cherenkov detectors.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the coming years experiments need to simulate and reconstruct billions of events which have RICH data.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86070" y="2390790"/>
            <a:ext cx="991810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This is specially important for experiments at the LHC.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If one uses the standard CPUs, the cost of running these programs will become prohibitively expensive.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31340" y="2961960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Simulation: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86070" y="3331292"/>
            <a:ext cx="925977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RICH simulation requires single photon transport.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Until recently, RICH simulation consumed ~30% of the CPU time of LHCb simulations.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GPUs are used efficiently by the industry for ray tracing optical photons.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Example: </a:t>
            </a:r>
            <a:r>
              <a:rPr lang="en-US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OptiX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from NVIDIA is used in video games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Optical photon simulation is well suited for GPUs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1340" y="5464649"/>
            <a:ext cx="2076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Reconstruction: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86070" y="5808791"/>
            <a:ext cx="10499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he parallelization offered by the GPUs can be useful for various parts of the particle identification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 procedure in the context of large number of track-hit combinations.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26451" y="4172186"/>
            <a:ext cx="53655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We would like to reduce the fraction of time taken up by the RICH</a:t>
            </a:r>
            <a:endParaRPr lang="en-GB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26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20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124" y="1467293"/>
            <a:ext cx="11174767" cy="42991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31958" y="354208"/>
            <a:ext cx="49007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General structure with OptiX7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73265" y="500514"/>
            <a:ext cx="27497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Ref:</a:t>
            </a:r>
          </a:p>
          <a:p>
            <a:r>
              <a:rPr lang="en-US" dirty="0" err="1" smtClean="0"/>
              <a:t>S.Blyth</a:t>
            </a:r>
            <a:r>
              <a:rPr lang="en-US" dirty="0" smtClean="0"/>
              <a:t>,    CHEP conference</a:t>
            </a:r>
          </a:p>
          <a:p>
            <a:r>
              <a:rPr lang="en-US" dirty="0" smtClean="0"/>
              <a:t>Presented on 08-05-2023</a:t>
            </a:r>
          </a:p>
          <a:p>
            <a:r>
              <a:rPr lang="en-US" dirty="0"/>
              <a:t> </a:t>
            </a:r>
            <a:r>
              <a:rPr lang="en-US" dirty="0" smtClean="0"/>
              <a:t>            at </a:t>
            </a:r>
            <a:r>
              <a:rPr lang="en-US" dirty="0" err="1" smtClean="0"/>
              <a:t>Norfolk,VA,USA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780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3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4408714" y="489857"/>
            <a:ext cx="1160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7457" y="1436914"/>
            <a:ext cx="661591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Pioneering work in JUNO for using GPUs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General structure of the program for simulation using GPUs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Proof-of-principle implementation in LHCb.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RICH reconstruction: usefulness of GPUs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Prospects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374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830968" y="505713"/>
            <a:ext cx="2547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JUNO Simulation</a:t>
            </a:r>
            <a:endParaRPr lang="en-GB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3143" y="2669285"/>
            <a:ext cx="1145063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GEANT4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is used for the simulation of all the particles other than optical photons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OptiX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package from NVIDIA  is used for optical photon simulation.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 interface package named </a:t>
            </a:r>
            <a:r>
              <a:rPr lang="en-US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Opticks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was developed to provide the interface between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GEANT4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OptiX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Simon Blyth is author and maintainer of this interface package.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3143" y="1545771"/>
            <a:ext cx="92320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Dayabay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JUNO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neutrino experiments have large water Cherenkov detectors.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The detector simulation is based on the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GEANT4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package.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3143" y="4540388"/>
            <a:ext cx="100485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This was the first attempt to use the </a:t>
            </a:r>
            <a:r>
              <a:rPr lang="en-US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OptiX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for simulating optical photons in a HEP experiment.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At present many HEP groups are starting to use this method for photon simulation</a:t>
            </a:r>
            <a:r>
              <a:rPr lang="en-US" dirty="0" smtClean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4304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32818" y="329333"/>
            <a:ext cx="2964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General structure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603" y="1173704"/>
            <a:ext cx="7686603" cy="30267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074" y="4339637"/>
            <a:ext cx="100875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Optical processes: For the creation and  transport of optical photons in the standard GEANT4 workflow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Hybrid Workflow: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36287" y="506548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65074" y="5549529"/>
            <a:ext cx="1165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 smtClean="0"/>
              <a:t>Opticks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4466E-396D-4E77-B607-7BE5218D8196}" type="slidenum">
              <a:rPr lang="en-GB" smtClean="0"/>
              <a:t>5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9661228" y="1072724"/>
            <a:ext cx="23759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Ref: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S.Blyth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EPJ Web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251 (03009) , 2021</a:t>
            </a:r>
            <a:endParaRPr lang="en-GB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6544" y="5861717"/>
            <a:ext cx="10787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enables to translate the required parts of geometry and optical properties, into a format needed by </a:t>
            </a:r>
            <a:r>
              <a:rPr lang="en-US" dirty="0" err="1" smtClean="0"/>
              <a:t>OptiX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also facilitates copying the information on the ‘hits’ in photon detectors, back into GEANT4.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361714" y="316484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471027" y="4916011"/>
            <a:ext cx="8858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 Instead of using GEANT4 optical processes, the corresponding methods in </a:t>
            </a:r>
            <a:r>
              <a:rPr lang="en-US" dirty="0" err="1" smtClean="0"/>
              <a:t>OptiX</a:t>
            </a:r>
            <a:r>
              <a:rPr lang="en-US" dirty="0" smtClean="0"/>
              <a:t> are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 All other particles are tracked by GEANT4 as in the standard workflow.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0197298" y="2054067"/>
            <a:ext cx="171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Recently this structure is modified with OptiX7. See backup slide </a:t>
            </a:r>
            <a:endParaRPr lang="en-GB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612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4466E-396D-4E77-B607-7BE5218D8196}" type="slidenum">
              <a:rPr lang="en-GB" smtClean="0"/>
              <a:t>6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09" y="1160207"/>
            <a:ext cx="7344695" cy="37755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435086" y="1289759"/>
            <a:ext cx="23759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Ref: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S.Blyth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EPJ Web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251 (03009) , 2021</a:t>
            </a:r>
            <a:endParaRPr lang="en-GB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87097" y="226142"/>
            <a:ext cx="3701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Performance in JUNO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7495" y="796043"/>
            <a:ext cx="4184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Simulation time versus number of photons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881847" y="2487561"/>
            <a:ext cx="4161717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Green: GEANT4 alone</a:t>
            </a:r>
          </a:p>
          <a:p>
            <a:endParaRPr lang="en-US" sz="1200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Solid Red: GPU with RTX option</a:t>
            </a:r>
          </a:p>
          <a:p>
            <a:r>
              <a:rPr lang="en-US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Dotted Red: GPU without RTX option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Red: Without overhead for upload/download each event</a:t>
            </a:r>
          </a:p>
          <a:p>
            <a:r>
              <a:rPr lang="en-US" sz="1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Blue: With overhead for upload/download each event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(Difference between </a:t>
            </a:r>
            <a:r>
              <a:rPr lang="en-US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is small on the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scale of these plots, with log scale along the vertical axis)</a:t>
            </a:r>
          </a:p>
          <a:p>
            <a:endParaRPr lang="en-GB" sz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2967" y="5180729"/>
            <a:ext cx="4509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In this illustration,  for 400 million photons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061884" y="5826235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947373" y="5615582"/>
            <a:ext cx="110815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Time taken by GEANT4                         :  95600 seconds      ( Using GEANT4  version 10.4.2 in single threaded mode) 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Time taken by </a:t>
            </a:r>
            <a:r>
              <a:rPr lang="en-US" dirty="0" err="1" smtClean="0">
                <a:solidFill>
                  <a:srgbClr val="002060"/>
                </a:solidFill>
              </a:rPr>
              <a:t>OptiX</a:t>
            </a:r>
            <a:r>
              <a:rPr lang="en-US" dirty="0" smtClean="0">
                <a:solidFill>
                  <a:srgbClr val="002060"/>
                </a:solidFill>
              </a:rPr>
              <a:t> (with </a:t>
            </a:r>
            <a:r>
              <a:rPr lang="en-US" dirty="0" err="1" smtClean="0">
                <a:solidFill>
                  <a:srgbClr val="002060"/>
                </a:solidFill>
              </a:rPr>
              <a:t>Opticks</a:t>
            </a:r>
            <a:r>
              <a:rPr lang="en-US" dirty="0" smtClean="0">
                <a:solidFill>
                  <a:srgbClr val="002060"/>
                </a:solidFill>
              </a:rPr>
              <a:t>)    :  58 seconds             ( </a:t>
            </a:r>
            <a:r>
              <a:rPr lang="en-US" dirty="0">
                <a:solidFill>
                  <a:srgbClr val="002060"/>
                </a:solidFill>
              </a:rPr>
              <a:t>U</a:t>
            </a:r>
            <a:r>
              <a:rPr lang="en-US" dirty="0" smtClean="0">
                <a:solidFill>
                  <a:srgbClr val="002060"/>
                </a:solidFill>
              </a:rPr>
              <a:t>sing a single GPU )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524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4466E-396D-4E77-B607-7BE5218D8196}" type="slidenum">
              <a:rPr lang="en-GB" smtClean="0"/>
              <a:t>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016127" y="194296"/>
            <a:ext cx="27222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Goals  in LHCb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3547" y="2297570"/>
            <a:ext cx="320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Goals of the R&amp;D project </a:t>
            </a:r>
            <a:r>
              <a:rPr lang="en-US" dirty="0"/>
              <a:t>: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475605" y="2770709"/>
            <a:ext cx="888576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Opticks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OptiX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a simple RICH system as proof-of-principle</a:t>
            </a: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 the results from the new system with those from running GEANT4 alone.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Transform the full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-RICH simulation to be able to use the GPUs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Integration into the LHCb software framework, which uses DD4HEP and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Gaussino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3547" y="1129309"/>
            <a:ext cx="117926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We would like to eventually achieve similar success in LHCb and other experiments which use RICH detectors.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 this end we started an R&amp;D program within the scope of LHCb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989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8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2B82F9-5DAE-4D59-95B4-4E8D26C35A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457" y="312730"/>
            <a:ext cx="2705171" cy="53385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6229" y="5867401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LHCb-RICH1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99857" y="185057"/>
            <a:ext cx="4043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Full and simplified RICH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59" y="1196357"/>
            <a:ext cx="3218629" cy="43569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62006" y="2223353"/>
            <a:ext cx="5431039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It has the same optical geometry, radiator  and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photon detector system as that of LHCb-RICH1</a:t>
            </a:r>
          </a:p>
          <a:p>
            <a:r>
              <a:rPr lang="en-US" dirty="0" smtClean="0"/>
              <a:t>   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 optical properties (Mirror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reflectivities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QE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)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are same as those used for LHCb-RICH1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 there is only a single set of spherical and ‘flat’ mirrors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in the top half, without their supports.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There is no beam pipe, exit window and magnetic shielding</a:t>
            </a: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466114" y="1698171"/>
            <a:ext cx="3128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Simplified RICH description :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848689" y="5672030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Simplified RICH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031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82812" y="6356350"/>
            <a:ext cx="2743200" cy="365125"/>
          </a:xfrm>
        </p:spPr>
        <p:txBody>
          <a:bodyPr/>
          <a:lstStyle/>
          <a:p>
            <a:fld id="{ACB4466E-396D-4E77-B607-7BE5218D8196}" type="slidenum">
              <a:rPr lang="en-GB" smtClean="0"/>
              <a:t>9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030378" y="158975"/>
            <a:ext cx="2359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Simplified RICH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36" y="726864"/>
            <a:ext cx="89509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Many issues were solved in translating the geometry from the GEANT4 into </a:t>
            </a:r>
            <a:r>
              <a:rPr lang="en-US" dirty="0" err="1" smtClean="0"/>
              <a:t>Opticks</a:t>
            </a:r>
            <a:r>
              <a:rPr lang="en-US" dirty="0" smtClean="0"/>
              <a:t>.</a:t>
            </a:r>
            <a:r>
              <a:rPr lang="en-US" dirty="0"/>
              <a:t> </a:t>
            </a:r>
            <a:r>
              <a:rPr lang="en-US" dirty="0" smtClean="0"/>
              <a:t>        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                                                        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598" y="2324889"/>
            <a:ext cx="2978196" cy="40314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5274" y="2368190"/>
            <a:ext cx="3231126" cy="34303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30021" y="1788399"/>
            <a:ext cx="295228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 Data for detector description</a:t>
            </a:r>
          </a:p>
          <a:p>
            <a:r>
              <a:rPr lang="en-US" dirty="0" smtClean="0"/>
              <a:t> in C++ files </a:t>
            </a:r>
            <a:r>
              <a:rPr lang="en-US" dirty="0" smtClean="0">
                <a:sym typeface="Wingdings" panose="05000000000000000000" pitchFamily="2" charset="2"/>
              </a:rPr>
              <a:t>  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993606" y="2775182"/>
            <a:ext cx="196271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GEANT4 geometry 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747136" y="3898713"/>
            <a:ext cx="8772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Opticks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288185" y="3898713"/>
            <a:ext cx="198823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GEANT4 simulation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925710" y="4804055"/>
            <a:ext cx="17444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OptiX</a:t>
            </a:r>
            <a:r>
              <a:rPr lang="en-US" dirty="0" smtClean="0"/>
              <a:t> simulation</a:t>
            </a:r>
            <a:endParaRPr lang="en-GB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2240649" y="5576284"/>
            <a:ext cx="0" cy="6353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2254278" y="5855029"/>
            <a:ext cx="298014" cy="317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2221189" y="6169149"/>
            <a:ext cx="47452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235726" y="545694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2481799" y="569293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2615083" y="6040931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368036" y="6389473"/>
            <a:ext cx="27771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GEANT4 : OpenGL graphics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98038" y="1078951"/>
            <a:ext cx="71911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This enables  CSG (constructive solid geometry) 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BREP (Boundary representation)</a:t>
            </a:r>
            <a:endParaRPr lang="en-GB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59427" y="5903889"/>
            <a:ext cx="30428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Particle gun used in simplified RICH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54278" y="1807029"/>
            <a:ext cx="1499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Work flow: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410200" y="2434730"/>
            <a:ext cx="10886" cy="3404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3" idx="0"/>
          </p:cNvCxnSpPr>
          <p:nvPr/>
        </p:nvCxnSpPr>
        <p:spPr>
          <a:xfrm>
            <a:off x="5185750" y="3144514"/>
            <a:ext cx="0" cy="754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993606" y="4268045"/>
            <a:ext cx="0" cy="5360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868886" y="3144514"/>
            <a:ext cx="10885" cy="754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4913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1260</TotalTime>
  <Words>1807</Words>
  <Application>Microsoft Office PowerPoint</Application>
  <PresentationFormat>Widescreen</PresentationFormat>
  <Paragraphs>276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Sajan Easo</dc:creator>
  <cp:lastModifiedBy>Sajan Easo</cp:lastModifiedBy>
  <cp:revision>496</cp:revision>
  <dcterms:created xsi:type="dcterms:W3CDTF">2023-05-11T15:17:19Z</dcterms:created>
  <dcterms:modified xsi:type="dcterms:W3CDTF">2023-05-16T08:45:11Z</dcterms:modified>
</cp:coreProperties>
</file>