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theme/theme4.xml" ContentType="application/vnd.openxmlformats-officedocument.theme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3" r:id="rId2"/>
    <p:sldMasterId id="2147483665" r:id="rId3"/>
    <p:sldMasterId id="2147483667" r:id="rId4"/>
    <p:sldMasterId id="2147483669" r:id="rId5"/>
  </p:sldMasterIdLst>
  <p:notesMasterIdLst>
    <p:notesMasterId r:id="rId16"/>
  </p:notesMasterIdLst>
  <p:sldIdLst>
    <p:sldId id="419" r:id="rId6"/>
    <p:sldId id="420" r:id="rId7"/>
    <p:sldId id="431" r:id="rId8"/>
    <p:sldId id="421" r:id="rId9"/>
    <p:sldId id="432" r:id="rId10"/>
    <p:sldId id="437" r:id="rId11"/>
    <p:sldId id="436" r:id="rId12"/>
    <p:sldId id="438" r:id="rId13"/>
    <p:sldId id="439" r:id="rId14"/>
    <p:sldId id="440" r:id="rId15"/>
  </p:sldIdLst>
  <p:sldSz cx="12192000" cy="6858000"/>
  <p:notesSz cx="6858000" cy="9144000"/>
  <p:defaultTextStyle>
    <a:defPPr>
      <a:defRPr lang="it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719"/>
  </p:normalViewPr>
  <p:slideViewPr>
    <p:cSldViewPr snapToGrid="0">
      <p:cViewPr varScale="1">
        <p:scale>
          <a:sx n="102" d="100"/>
          <a:sy n="102" d="100"/>
        </p:scale>
        <p:origin x="72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US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8975B9-ADCB-2140-9F44-F2E92A95FEC2}" type="datetimeFigureOut">
              <a:rPr lang="it-US" smtClean="0"/>
              <a:t>05/16/2023</a:t>
            </a:fld>
            <a:endParaRPr lang="it-US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US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US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US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0D08A9-AF85-DB46-B9A5-6BDEEEEBEFD0}" type="slidenum">
              <a:rPr lang="it-US" smtClean="0"/>
              <a:t>‹#›</a:t>
            </a:fld>
            <a:endParaRPr lang="it-US"/>
          </a:p>
        </p:txBody>
      </p:sp>
    </p:spTree>
    <p:extLst>
      <p:ext uri="{BB962C8B-B14F-4D97-AF65-F5344CB8AC3E}">
        <p14:creationId xmlns:p14="http://schemas.microsoft.com/office/powerpoint/2010/main" val="7305617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D08A9-AF85-DB46-B9A5-6BDEEEEBEFD0}" type="slidenum">
              <a:rPr lang="it-US" smtClean="0"/>
              <a:t>2</a:t>
            </a:fld>
            <a:endParaRPr lang="it-US"/>
          </a:p>
        </p:txBody>
      </p:sp>
    </p:spTree>
    <p:extLst>
      <p:ext uri="{BB962C8B-B14F-4D97-AF65-F5344CB8AC3E}">
        <p14:creationId xmlns:p14="http://schemas.microsoft.com/office/powerpoint/2010/main" val="5797292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0D08A9-AF85-DB46-B9A5-6BDEEEEBEFD0}" type="slidenum">
              <a:rPr lang="it-US" smtClean="0"/>
              <a:t>6</a:t>
            </a:fld>
            <a:endParaRPr lang="it-US"/>
          </a:p>
        </p:txBody>
      </p:sp>
    </p:spTree>
    <p:extLst>
      <p:ext uri="{BB962C8B-B14F-4D97-AF65-F5344CB8AC3E}">
        <p14:creationId xmlns:p14="http://schemas.microsoft.com/office/powerpoint/2010/main" val="25638569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90CA825-7B36-9442-3A4D-CB6405D6FF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it-US"/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0F97659F-1D23-FD01-F4C2-D815A77015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  <a:endParaRPr lang="it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07A69E5-B70E-92FA-5F16-312F92B5AF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B189-4CB4-A649-8219-FC6712B0E40D}" type="datetimeFigureOut">
              <a:rPr lang="it-US" smtClean="0"/>
              <a:t>05/16/2023</a:t>
            </a:fld>
            <a:endParaRPr lang="it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931B7C7-083F-D077-9202-9C6D722AF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5506584-93F7-C0BA-FD9E-5D7B76802D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0ADBB-1C33-F747-AC60-79B6E2C5E241}" type="slidenum">
              <a:rPr lang="it-US" smtClean="0"/>
              <a:t>‹#›</a:t>
            </a:fld>
            <a:endParaRPr lang="it-US"/>
          </a:p>
        </p:txBody>
      </p:sp>
    </p:spTree>
    <p:extLst>
      <p:ext uri="{BB962C8B-B14F-4D97-AF65-F5344CB8AC3E}">
        <p14:creationId xmlns:p14="http://schemas.microsoft.com/office/powerpoint/2010/main" val="993230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75B7DCC-CF80-0D45-FFFC-C0B591386E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it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23B6CE17-AEC6-036A-0508-36BFACF4EC1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0AB8DB8-013B-8B34-9057-187A051E47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B189-4CB4-A649-8219-FC6712B0E40D}" type="datetimeFigureOut">
              <a:rPr lang="it-US" smtClean="0"/>
              <a:t>05/16/2023</a:t>
            </a:fld>
            <a:endParaRPr lang="it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69C833C-1C5B-8367-E23C-3D2D57854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71A87CE-8CFA-8A98-9D88-6AE445337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0ADBB-1C33-F747-AC60-79B6E2C5E241}" type="slidenum">
              <a:rPr lang="it-US" smtClean="0"/>
              <a:t>‹#›</a:t>
            </a:fld>
            <a:endParaRPr lang="it-US"/>
          </a:p>
        </p:txBody>
      </p:sp>
    </p:spTree>
    <p:extLst>
      <p:ext uri="{BB962C8B-B14F-4D97-AF65-F5344CB8AC3E}">
        <p14:creationId xmlns:p14="http://schemas.microsoft.com/office/powerpoint/2010/main" val="2181318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E83680C9-1008-F3BA-B7B2-469C3F1412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it-US"/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BBBF4620-4EE1-C754-7E20-BD1B30A8FC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5196CCF7-9974-D616-A41F-6A8223DE12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B189-4CB4-A649-8219-FC6712B0E40D}" type="datetimeFigureOut">
              <a:rPr lang="it-US" smtClean="0"/>
              <a:t>05/16/2023</a:t>
            </a:fld>
            <a:endParaRPr lang="it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3EC1521-FD3A-6C61-2B00-C082687CD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93B33003-AE8D-5956-0C74-44433FBE19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0ADBB-1C33-F747-AC60-79B6E2C5E241}" type="slidenum">
              <a:rPr lang="it-US" smtClean="0"/>
              <a:t>‹#›</a:t>
            </a:fld>
            <a:endParaRPr lang="it-US"/>
          </a:p>
        </p:txBody>
      </p:sp>
    </p:spTree>
    <p:extLst>
      <p:ext uri="{BB962C8B-B14F-4D97-AF65-F5344CB8AC3E}">
        <p14:creationId xmlns:p14="http://schemas.microsoft.com/office/powerpoint/2010/main" val="5815108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r>
              <a:rPr lang="en-US"/>
              <a:t>25/06/2019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r>
              <a:rPr lang="en-US"/>
              <a:t>ALICE3 RICH R&amp;D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95959"/>
                </a:solidFill>
              </a:defRPr>
            </a:lvl1pPr>
          </a:lstStyle>
          <a:p>
            <a:fld id="{B7F62631-D247-0E44-B808-5D23CBBA66F7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2" name="Picture 11" descr="2012-Jul-04-01_4_Color_Logo_small_CB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508706" y="107959"/>
            <a:ext cx="520603" cy="696091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 flipH="1">
            <a:off x="317355" y="668377"/>
            <a:ext cx="10817543" cy="0"/>
          </a:xfrm>
          <a:prstGeom prst="line">
            <a:avLst/>
          </a:prstGeom>
          <a:ln>
            <a:solidFill>
              <a:srgbClr val="4F81BD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9344" y="362060"/>
            <a:ext cx="10515600" cy="303251"/>
          </a:xfrm>
        </p:spPr>
        <p:txBody>
          <a:bodyPr>
            <a:noAutofit/>
          </a:bodyPr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269614" y="1266825"/>
            <a:ext cx="10944965" cy="4340155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10" name="TextBox 9"/>
          <p:cNvSpPr txBox="1"/>
          <p:nvPr userDrawn="1"/>
        </p:nvSpPr>
        <p:spPr>
          <a:xfrm>
            <a:off x="11883307" y="-38100"/>
            <a:ext cx="292068" cy="3231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sz="1500" b="1" dirty="0">
                <a:effectLst/>
                <a:latin typeface="Century Gothic" panose="020B0502020202020204" pitchFamily="34" charset="0"/>
              </a:rPr>
              <a:t>3</a:t>
            </a:r>
            <a:endParaRPr lang="en-GB" sz="1500" b="1" dirty="0">
              <a:effectLst/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6652268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EAD9588-7B3B-E8CA-6AAF-27A63D3AD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7BA7E74-AA25-3475-7B78-9A7F4D9188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FDBB405-9D88-6C0D-3B2F-C8B97DD2E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734A7B6-9875-9C47-AF21-EB17330A5CFB}" type="datetimeFigureOut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16/05/2023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5DF1F40-E4C7-70B8-2A95-FE64F63B4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078B611-B2DC-8922-94F4-0A933FC5B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2E42FA-B096-C64A-844D-066ED43C7AD7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2597581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B68BF7-44D4-FD44-8AA7-AB6FBE595A99}" type="datetime1">
              <a:rPr kumimoji="0" lang="de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16.05.2023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7D058C6-C00A-4697-A2C2-A241BA50CD78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271463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EAD9588-7B3B-E8CA-6AAF-27A63D3AD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47BA7E74-AA25-3475-7B78-9A7F4D91886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2FDBB405-9D88-6C0D-3B2F-C8B97DD2E0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A65FAF7-740A-E24F-908C-619A326F31D3}" type="datetime1">
              <a:rPr kumimoji="0" lang="de-CH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16.05.2023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5DF1F40-E4C7-70B8-2A95-FE64F63B4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078B611-B2DC-8922-94F4-0A933FC5B8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82E42FA-B096-C64A-844D-066ED43C7AD7}" type="slidenum">
              <a:rPr kumimoji="0" lang="it-I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it-IT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663249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C0BE9D-0B50-4C12-B1C1-993BA4FF0D15}" type="datetimeFigureOut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16/05/2023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D50D1C2-4C49-4EFF-BF51-BD8541DFB84F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70854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047B978-0F53-5DCC-C862-23A34676E7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it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5D76A239-E1D0-37B4-1AE3-9B51F9E78FA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ADE3E5B1-A71F-A0A1-3852-328B5D95F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B189-4CB4-A649-8219-FC6712B0E40D}" type="datetimeFigureOut">
              <a:rPr lang="it-US" smtClean="0"/>
              <a:t>05/16/2023</a:t>
            </a:fld>
            <a:endParaRPr lang="it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4C8C2DA-EDAC-5170-6900-C03F827D0D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CF8C2CE-5B5F-D2E9-5176-65BA4DD16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0ADBB-1C33-F747-AC60-79B6E2C5E241}" type="slidenum">
              <a:rPr lang="it-US" smtClean="0"/>
              <a:t>‹#›</a:t>
            </a:fld>
            <a:endParaRPr lang="it-US"/>
          </a:p>
        </p:txBody>
      </p:sp>
    </p:spTree>
    <p:extLst>
      <p:ext uri="{BB962C8B-B14F-4D97-AF65-F5344CB8AC3E}">
        <p14:creationId xmlns:p14="http://schemas.microsoft.com/office/powerpoint/2010/main" val="26655873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6A9ACB6-59F8-7A0C-40AC-3B123ADD67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  <a:endParaRPr lang="it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FA80FD09-C979-EE23-8512-67FCD7F29D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5E7D739-C85A-B739-DEC6-0ADBE46561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B189-4CB4-A649-8219-FC6712B0E40D}" type="datetimeFigureOut">
              <a:rPr lang="it-US" smtClean="0"/>
              <a:t>05/16/2023</a:t>
            </a:fld>
            <a:endParaRPr lang="it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BB27FD6-E4F3-CB3A-312F-1F40D4974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2CED954-A2B6-A610-4484-B911E3B4D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0ADBB-1C33-F747-AC60-79B6E2C5E241}" type="slidenum">
              <a:rPr lang="it-US" smtClean="0"/>
              <a:t>‹#›</a:t>
            </a:fld>
            <a:endParaRPr lang="it-US"/>
          </a:p>
        </p:txBody>
      </p:sp>
    </p:spTree>
    <p:extLst>
      <p:ext uri="{BB962C8B-B14F-4D97-AF65-F5344CB8AC3E}">
        <p14:creationId xmlns:p14="http://schemas.microsoft.com/office/powerpoint/2010/main" val="1821966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7C27D42-A000-6F0D-E7DE-6B093559C9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it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51DA0C1-18CF-E814-5506-720EDD8882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US"/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38E23214-D427-437F-0B1A-396F24A4EF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US"/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0692477-F9DD-DDC2-8B38-7D4B4E352F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B189-4CB4-A649-8219-FC6712B0E40D}" type="datetimeFigureOut">
              <a:rPr lang="it-US" smtClean="0"/>
              <a:t>05/16/2023</a:t>
            </a:fld>
            <a:endParaRPr lang="it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8438A349-7475-0E59-D87E-023411A5F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FA5A1DA-08F5-5E88-C50F-E4DF686895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0ADBB-1C33-F747-AC60-79B6E2C5E241}" type="slidenum">
              <a:rPr lang="it-US" smtClean="0"/>
              <a:t>‹#›</a:t>
            </a:fld>
            <a:endParaRPr lang="it-US"/>
          </a:p>
        </p:txBody>
      </p:sp>
    </p:spTree>
    <p:extLst>
      <p:ext uri="{BB962C8B-B14F-4D97-AF65-F5344CB8AC3E}">
        <p14:creationId xmlns:p14="http://schemas.microsoft.com/office/powerpoint/2010/main" val="548836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9CB9523-ACDE-BA4F-232A-5E1ED355EA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it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73B85E78-BAA3-CE4D-40C8-E8605A8B18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6A99A438-8253-B239-6D53-425B70048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US"/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A53E2D35-22DB-5173-7BA0-5EB57AAFC6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ECDBAC7C-31C0-71F0-3C16-A599470996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US"/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88970725-BFF4-D2EA-EA26-4C0AD728C6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B189-4CB4-A649-8219-FC6712B0E40D}" type="datetimeFigureOut">
              <a:rPr lang="it-US" smtClean="0"/>
              <a:t>05/16/2023</a:t>
            </a:fld>
            <a:endParaRPr lang="it-US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4DC005A8-0C55-08A4-E8E4-D1518D0298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US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CA46FD4C-A373-E059-8534-F113241D7C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0ADBB-1C33-F747-AC60-79B6E2C5E241}" type="slidenum">
              <a:rPr lang="it-US" smtClean="0"/>
              <a:t>‹#›</a:t>
            </a:fld>
            <a:endParaRPr lang="it-US"/>
          </a:p>
        </p:txBody>
      </p:sp>
    </p:spTree>
    <p:extLst>
      <p:ext uri="{BB962C8B-B14F-4D97-AF65-F5344CB8AC3E}">
        <p14:creationId xmlns:p14="http://schemas.microsoft.com/office/powerpoint/2010/main" val="40554660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6F6F5A1-1081-BA75-E175-4B5A04E7FA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it-US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D84D6DEF-2707-CB76-0132-67897466B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B189-4CB4-A649-8219-FC6712B0E40D}" type="datetimeFigureOut">
              <a:rPr lang="it-US" smtClean="0"/>
              <a:t>05/16/2023</a:t>
            </a:fld>
            <a:endParaRPr lang="it-US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CC7468A-9A99-2F6B-2516-E31614A721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US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DEECABA-BDDB-7FB6-BBC8-DF163CF04A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0ADBB-1C33-F747-AC60-79B6E2C5E241}" type="slidenum">
              <a:rPr lang="it-US" smtClean="0"/>
              <a:t>‹#›</a:t>
            </a:fld>
            <a:endParaRPr lang="it-US"/>
          </a:p>
        </p:txBody>
      </p:sp>
    </p:spTree>
    <p:extLst>
      <p:ext uri="{BB962C8B-B14F-4D97-AF65-F5344CB8AC3E}">
        <p14:creationId xmlns:p14="http://schemas.microsoft.com/office/powerpoint/2010/main" val="3789012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3ADA878A-F5D2-4F70-BDF2-708F039D0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B189-4CB4-A649-8219-FC6712B0E40D}" type="datetimeFigureOut">
              <a:rPr lang="it-US" smtClean="0"/>
              <a:t>05/16/2023</a:t>
            </a:fld>
            <a:endParaRPr lang="it-US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E8A73F5-60B3-0DA7-7DE6-790DF819E0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US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F5EE2B2F-1AE7-7101-FD20-C9D0609B80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0ADBB-1C33-F747-AC60-79B6E2C5E241}" type="slidenum">
              <a:rPr lang="it-US" smtClean="0"/>
              <a:t>‹#›</a:t>
            </a:fld>
            <a:endParaRPr lang="it-US"/>
          </a:p>
        </p:txBody>
      </p:sp>
    </p:spTree>
    <p:extLst>
      <p:ext uri="{BB962C8B-B14F-4D97-AF65-F5344CB8AC3E}">
        <p14:creationId xmlns:p14="http://schemas.microsoft.com/office/powerpoint/2010/main" val="23891648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6163A2-8D15-2B0C-EF1E-FF676C967C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it-US"/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A6F805C-AAF0-027A-FF07-EF2D9B914A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66A5AD3D-3721-2A8B-FCC9-7C88B207A1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6DC0B03-83DC-C00C-1B73-1FE6D7739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B189-4CB4-A649-8219-FC6712B0E40D}" type="datetimeFigureOut">
              <a:rPr lang="it-US" smtClean="0"/>
              <a:t>05/16/2023</a:t>
            </a:fld>
            <a:endParaRPr lang="it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928DA70-F758-9F33-F3E9-52DB749657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DC19CA0-A66D-7FF3-F614-B9B02C6875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0ADBB-1C33-F747-AC60-79B6E2C5E241}" type="slidenum">
              <a:rPr lang="it-US" smtClean="0"/>
              <a:t>‹#›</a:t>
            </a:fld>
            <a:endParaRPr lang="it-US"/>
          </a:p>
        </p:txBody>
      </p:sp>
    </p:spTree>
    <p:extLst>
      <p:ext uri="{BB962C8B-B14F-4D97-AF65-F5344CB8AC3E}">
        <p14:creationId xmlns:p14="http://schemas.microsoft.com/office/powerpoint/2010/main" val="18474052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F4B0234-68F1-87BB-2952-F6718E90D9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  <a:endParaRPr lang="it-US"/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D18979A2-F33F-0CC7-0DFF-DCC8A9D196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US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9901495-183B-7430-8C31-8D99F3A564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7980140B-B457-8ADC-3BE9-DB6E445DB3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0CB189-4CB4-A649-8219-FC6712B0E40D}" type="datetimeFigureOut">
              <a:rPr lang="it-US" smtClean="0"/>
              <a:t>05/16/2023</a:t>
            </a:fld>
            <a:endParaRPr lang="it-US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81BCEBB-1D23-E44D-9DC9-C424D2A9E9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US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A289B42B-F5C7-2421-1DAD-5AA1A4BE5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0ADBB-1C33-F747-AC60-79B6E2C5E241}" type="slidenum">
              <a:rPr lang="it-US" smtClean="0"/>
              <a:t>‹#›</a:t>
            </a:fld>
            <a:endParaRPr lang="it-US"/>
          </a:p>
        </p:txBody>
      </p:sp>
    </p:spTree>
    <p:extLst>
      <p:ext uri="{BB962C8B-B14F-4D97-AF65-F5344CB8AC3E}">
        <p14:creationId xmlns:p14="http://schemas.microsoft.com/office/powerpoint/2010/main" val="21803186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5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856C287D-2307-01AE-9E38-0D6D60D206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it-US"/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2DFF1BBF-8B0F-E982-0241-64DED1F562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it-US"/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E5134101-3EA2-C0E7-8578-F699A9A9823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0CB189-4CB4-A649-8219-FC6712B0E40D}" type="datetimeFigureOut">
              <a:rPr lang="it-US" smtClean="0"/>
              <a:t>05/16/2023</a:t>
            </a:fld>
            <a:endParaRPr lang="it-US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DE6BE38-9C03-EEB5-ED86-943B313DA02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US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52F67C8-341C-BA08-D9B9-9CEF259EE2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10ADBB-1C33-F747-AC60-79B6E2C5E241}" type="slidenum">
              <a:rPr lang="it-US" smtClean="0"/>
              <a:t>‹#›</a:t>
            </a:fld>
            <a:endParaRPr lang="it-US"/>
          </a:p>
        </p:txBody>
      </p:sp>
    </p:spTree>
    <p:extLst>
      <p:ext uri="{BB962C8B-B14F-4D97-AF65-F5344CB8AC3E}">
        <p14:creationId xmlns:p14="http://schemas.microsoft.com/office/powerpoint/2010/main" val="3964235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704D73E-32DE-74F7-EDCE-270580448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0FBA1F5-B6C3-BEDE-0925-8B84F924DD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8614B55-6C18-CCE0-C7C6-2DAD4A0B8B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34A7B6-9875-9C47-AF21-EB17330A5CFB}" type="datetimeFigureOut">
              <a:rPr lang="it-IT" smtClean="0"/>
              <a:t>16/05/2023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6DB323D-B7CC-B60F-9F31-6EB819D838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CB6DD10-C15D-82B9-F40A-55BDBC056F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E42FA-B096-C64A-844D-066ED43C7AD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290926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C46AFB-6A0A-7A49-98BB-6726F4E09A7B}" type="datetime1">
              <a:rPr lang="de-CH" smtClean="0"/>
              <a:t>16.05.2023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D058C6-C00A-4697-A2C2-A241BA50CD7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702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A704D73E-32DE-74F7-EDCE-270580448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90FBA1F5-B6C3-BEDE-0925-8B84F924DD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18614B55-6C18-CCE0-C7C6-2DAD4A0B8B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6C746-2DE4-9B47-82D9-A0701C0E296A}" type="datetime1">
              <a:rPr lang="de-CH" smtClean="0"/>
              <a:t>16.05.2023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6DB323D-B7CC-B60F-9F31-6EB819D8383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CB6DD10-C15D-82B9-F40A-55BDBC056FB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2E42FA-B096-C64A-844D-066ED43C7AD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765335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C0BE9D-0B50-4C12-B1C1-993BA4FF0D15}" type="datetimeFigureOut">
              <a:rPr lang="en-GB" smtClean="0"/>
              <a:t>16/05/2023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50D1C2-4C49-4EFF-BF51-BD8541DFB8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7745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11.png"/><Relationship Id="rId7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2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966333" y="730628"/>
            <a:ext cx="829279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Combining Cherenkov Angle and Timing Measurements in One Detector</a:t>
            </a:r>
          </a:p>
          <a:p>
            <a:pPr algn="ctr"/>
            <a:endParaRPr lang="en-US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E. Nappi </a:t>
            </a:r>
          </a:p>
          <a:p>
            <a:pPr algn="ctr"/>
            <a:r>
              <a:rPr lang="en-US" sz="4000" b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on behalf of INFN-BARI/CERN/UNAM teams  </a:t>
            </a:r>
            <a:endParaRPr lang="en-GB" sz="4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779118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0716" y="1099460"/>
            <a:ext cx="11435255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R&amp;D P</a:t>
            </a:r>
            <a:r>
              <a:rPr kumimoji="0" lang="en-US" sz="2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roject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SiPM</a:t>
            </a:r>
            <a:r>
              <a:rPr kumimoji="0" lang="en-GB" sz="28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-based TOF/RICH detector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2800" dirty="0">
              <a:solidFill>
                <a:prstClr val="black"/>
              </a:solidFill>
              <a:latin typeface="Calibri" panose="020F0502020204030204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Fields of Interest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CMOS SPAD development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Textured anti-reflective coating (increase PDE, operate at lower </a:t>
            </a:r>
            <a:r>
              <a:rPr kumimoji="0" lang="en-GB" sz="2400" b="1" i="0" u="none" strike="noStrike" kern="1200" cap="none" spc="0" normalizeH="0" baseline="0" noProof="0" dirty="0" err="1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Vov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 and decrease DCR)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SiPM Module integration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System design incorporating cooling/annealing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Power, clock and control signal distribution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GB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Local Intelligence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780475" y="0"/>
            <a:ext cx="10058402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400" b="1" dirty="0">
                <a:solidFill>
                  <a:srgbClr val="FF0000"/>
                </a:solidFill>
                <a:latin typeface="Calibri" panose="020F0502020204030204"/>
              </a:rPr>
              <a:t>Involvement in </a:t>
            </a:r>
            <a:r>
              <a:rPr kumimoji="0" lang="en-GB" sz="4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DRD4</a:t>
            </a:r>
          </a:p>
        </p:txBody>
      </p:sp>
    </p:spTree>
    <p:extLst>
      <p:ext uri="{BB962C8B-B14F-4D97-AF65-F5344CB8AC3E}">
        <p14:creationId xmlns:p14="http://schemas.microsoft.com/office/powerpoint/2010/main" val="22025381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9318" y="546223"/>
            <a:ext cx="12160179" cy="3096168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318" y="53547"/>
            <a:ext cx="70707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TOF</a:t>
            </a:r>
            <a:r>
              <a:rPr kumimoji="0" lang="en-US" sz="2800" b="1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 DETECTORS BASED ON CHERENKOV LIGHT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 descr="TOFsetu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6" b="60779"/>
          <a:stretch>
            <a:fillRect/>
          </a:stretch>
        </p:blipFill>
        <p:spPr bwMode="auto">
          <a:xfrm>
            <a:off x="5234309" y="2494486"/>
            <a:ext cx="3967163" cy="949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422780" y="618351"/>
            <a:ext cx="2239018" cy="2208693"/>
          </a:xfrm>
          <a:prstGeom prst="rect">
            <a:avLst/>
          </a:prstGeom>
        </p:spPr>
      </p:pic>
      <p:sp>
        <p:nvSpPr>
          <p:cNvPr id="12" name="テキスト ボックス 15"/>
          <p:cNvSpPr txBox="1">
            <a:spLocks noChangeArrowheads="1"/>
          </p:cNvSpPr>
          <p:nvPr/>
        </p:nvSpPr>
        <p:spPr bwMode="auto">
          <a:xfrm>
            <a:off x="9112264" y="2896148"/>
            <a:ext cx="317747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ＭＳ Ｐゴシック" panose="020B0600070205080204" pitchFamily="34" charset="-128"/>
                <a:cs typeface="+mn-cs"/>
              </a:rPr>
              <a:t>Y.Enari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ＭＳ Ｐゴシック" panose="020B0600070205080204" pitchFamily="34" charset="-128"/>
                <a:cs typeface="+mn-cs"/>
              </a:rPr>
              <a:t> NIM  A547 (2005) 490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ＭＳ Ｐゴシック" panose="020B0600070205080204" pitchFamily="34" charset="-128"/>
                <a:cs typeface="+mn-cs"/>
              </a:rPr>
              <a:t>K.Inami</a:t>
            </a:r>
            <a:r>
              <a:rPr kumimoji="1" lang="en-US" altLang="ja-JP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mic Sans MS" panose="030F0702030302020204" pitchFamily="66" charset="0"/>
                <a:ea typeface="ＭＳ Ｐゴシック" panose="020B0600070205080204" pitchFamily="34" charset="-128"/>
                <a:cs typeface="+mn-cs"/>
              </a:rPr>
              <a:t> NIM A560 (2006) 303</a:t>
            </a:r>
            <a:endParaRPr kumimoji="1" lang="ja-JP" alt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mic Sans MS" panose="030F0702030302020204" pitchFamily="66" charset="0"/>
              <a:ea typeface="ＭＳ Ｐゴシック" panose="020B0600070205080204" pitchFamily="34" charset="-128"/>
              <a:cs typeface="+mn-cs"/>
            </a:endParaRPr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 bwMode="auto">
          <a:xfrm>
            <a:off x="34558" y="557127"/>
            <a:ext cx="6864697" cy="2468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266700" indent="-2667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450850" indent="-268288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66700" marR="0" lvl="0" indent="-2667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Font typeface="Wingdings" panose="05000000000000000000" pitchFamily="2" charset="2"/>
              <a:buNone/>
              <a:tabLst/>
              <a:defRPr/>
            </a:pPr>
            <a:r>
              <a:rPr kumimoji="1" lang="en-US" altLang="ja-JP" b="1" dirty="0">
                <a:solidFill>
                  <a:srgbClr val="333399"/>
                </a:solidFill>
                <a:latin typeface="Comic Sans MS" panose="030F0702030302020204" pitchFamily="66" charset="0"/>
                <a:ea typeface="ＭＳ Ｐゴシック" panose="020B0600070205080204" pitchFamily="34" charset="-128"/>
              </a:rPr>
              <a:t>Why </a:t>
            </a:r>
            <a:r>
              <a:rPr kumimoji="1" lang="en-US" altLang="ja-JP" b="1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anose="030F0702030302020204" pitchFamily="66" charset="0"/>
                <a:ea typeface="ＭＳ Ｐゴシック" panose="020B0600070205080204" pitchFamily="34" charset="-128"/>
                <a:cs typeface="+mn-cs"/>
              </a:rPr>
              <a:t>Cherenkov light for TOF devices? </a:t>
            </a:r>
          </a:p>
          <a:p>
            <a:pPr marL="450850" marR="0" lvl="1" indent="-2682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Font typeface="Wingdings" panose="05000000000000000000" pitchFamily="2" charset="2"/>
              <a:buChar char="n"/>
              <a:tabLst/>
              <a:defRPr/>
            </a:pPr>
            <a:r>
              <a:rPr kumimoji="1" lang="en-US" altLang="ja-JP" b="1" dirty="0">
                <a:solidFill>
                  <a:srgbClr val="333399"/>
                </a:solidFill>
                <a:latin typeface="Comic Sans MS" panose="030F0702030302020204" pitchFamily="66" charset="0"/>
                <a:ea typeface="ＭＳ Ｐゴシック" panose="020B0600070205080204" pitchFamily="34" charset="-128"/>
              </a:rPr>
              <a:t>P</a:t>
            </a:r>
            <a:r>
              <a:rPr kumimoji="1" lang="en-US" altLang="ja-JP" b="1" i="0" u="none" strike="noStrike" kern="1200" cap="none" spc="0" normalizeH="0" baseline="0" noProof="0" dirty="0" err="1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anose="030F0702030302020204" pitchFamily="66" charset="0"/>
                <a:ea typeface="ＭＳ Ｐゴシック" panose="020B0600070205080204" pitchFamily="34" charset="-128"/>
                <a:cs typeface="+mn-cs"/>
              </a:rPr>
              <a:t>roduced</a:t>
            </a:r>
            <a:r>
              <a:rPr kumimoji="1" lang="en-US" altLang="ja-JP" b="1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anose="030F0702030302020204" pitchFamily="66" charset="0"/>
                <a:ea typeface="ＭＳ Ｐゴシック" panose="020B0600070205080204" pitchFamily="34" charset="-128"/>
                <a:cs typeface="+mn-cs"/>
              </a:rPr>
              <a:t> promptly</a:t>
            </a:r>
          </a:p>
          <a:p>
            <a:pPr marL="450850" marR="0" lvl="1" indent="-2682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Font typeface="Wingdings" panose="05000000000000000000" pitchFamily="2" charset="2"/>
              <a:buChar char="n"/>
              <a:tabLst/>
              <a:defRPr/>
            </a:pPr>
            <a:r>
              <a:rPr kumimoji="1" lang="en-US" altLang="ja-JP" b="1" dirty="0">
                <a:solidFill>
                  <a:srgbClr val="333399"/>
                </a:solidFill>
                <a:latin typeface="Comic Sans MS" panose="030F0702030302020204" pitchFamily="66" charset="0"/>
                <a:ea typeface="ＭＳ Ｐゴシック" panose="020B0600070205080204" pitchFamily="34" charset="-128"/>
              </a:rPr>
              <a:t>A</a:t>
            </a:r>
            <a:r>
              <a:rPr kumimoji="1" lang="en-US" altLang="ja-JP" b="1" i="0" u="none" strike="noStrike" kern="1200" cap="none" spc="0" normalizeH="0" baseline="0" noProof="0" dirty="0" err="1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anose="030F0702030302020204" pitchFamily="66" charset="0"/>
                <a:ea typeface="ＭＳ Ｐゴシック" panose="020B0600070205080204" pitchFamily="34" charset="-128"/>
                <a:cs typeface="+mn-cs"/>
              </a:rPr>
              <a:t>lmost</a:t>
            </a:r>
            <a:r>
              <a:rPr kumimoji="1" lang="en-US" altLang="ja-JP" b="1" i="0" u="none" strike="noStrike" kern="1200" cap="none" spc="0" normalizeH="0" baseline="0" noProof="0" dirty="0">
                <a:ln>
                  <a:noFill/>
                </a:ln>
                <a:solidFill>
                  <a:srgbClr val="333399"/>
                </a:solidFill>
                <a:effectLst/>
                <a:uLnTx/>
                <a:uFillTx/>
                <a:latin typeface="Comic Sans MS" panose="030F0702030302020204" pitchFamily="66" charset="0"/>
                <a:ea typeface="ＭＳ Ｐゴシック" panose="020B0600070205080204" pitchFamily="34" charset="-128"/>
                <a:cs typeface="+mn-cs"/>
              </a:rPr>
              <a:t> no time jitter (directionality)</a:t>
            </a:r>
          </a:p>
          <a:p>
            <a:pPr marL="450850" marR="0" lvl="1" indent="-268288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buFont typeface="Wingdings" panose="05000000000000000000" pitchFamily="2" charset="2"/>
              <a:buChar char="n"/>
              <a:tabLst/>
              <a:defRPr/>
            </a:pPr>
            <a:r>
              <a:rPr kumimoji="1" lang="en-US" altLang="ja-JP" b="1" noProof="0" dirty="0">
                <a:solidFill>
                  <a:srgbClr val="333399"/>
                </a:solidFill>
                <a:latin typeface="Comic Sans MS" panose="030F0702030302020204" pitchFamily="66" charset="0"/>
                <a:ea typeface="ＭＳ Ｐゴシック" panose="020B0600070205080204" pitchFamily="34" charset="-128"/>
              </a:rPr>
              <a:t>Single photoelectron statistics</a:t>
            </a:r>
          </a:p>
          <a:p>
            <a:pPr marL="182562" marR="0" lvl="1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tabLst/>
              <a:defRPr/>
            </a:pPr>
            <a:endParaRPr kumimoji="1" lang="en-US" altLang="ja-JP" b="1" i="0" u="none" strike="noStrike" kern="1200" cap="none" spc="0" normalizeH="0" baseline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Comic Sans MS" panose="030F0702030302020204" pitchFamily="66" charset="0"/>
              <a:ea typeface="ＭＳ Ｐゴシック" panose="020B0600070205080204" pitchFamily="34" charset="-128"/>
              <a:cs typeface="+mn-cs"/>
            </a:endParaRPr>
          </a:p>
          <a:p>
            <a:pPr lv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defRPr/>
            </a:pPr>
            <a:r>
              <a:rPr kumimoji="1" lang="en-US" altLang="ja-JP" b="1" dirty="0">
                <a:solidFill>
                  <a:srgbClr val="333399"/>
                </a:solidFill>
                <a:latin typeface="Comic Sans MS" panose="030F0702030302020204" pitchFamily="66" charset="0"/>
                <a:ea typeface="ＭＳ Ｐゴシック" panose="020B0600070205080204" pitchFamily="34" charset="-128"/>
              </a:rPr>
              <a:t>Conventional TOF with scintillators</a:t>
            </a:r>
          </a:p>
          <a:p>
            <a:pPr lvl="1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99"/>
              </a:buClr>
              <a:buSzPct val="80000"/>
              <a:buFont typeface="Wingdings" panose="05000000000000000000" pitchFamily="2" charset="2"/>
              <a:buChar char="¨"/>
              <a:defRPr/>
            </a:pPr>
            <a:r>
              <a:rPr kumimoji="1" lang="en-US" altLang="ja-JP" b="1" dirty="0">
                <a:solidFill>
                  <a:srgbClr val="FF0000"/>
                </a:solidFill>
                <a:latin typeface="Comic Sans MS" panose="030F0702030302020204" pitchFamily="66" charset="0"/>
                <a:ea typeface="ＭＳ Ｐゴシック" panose="020B0600070205080204" pitchFamily="34" charset="-128"/>
              </a:rPr>
              <a:t>Long decay time O(ns) in photon emission  </a:t>
            </a:r>
          </a:p>
          <a:p>
            <a:pPr lvl="1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333399"/>
              </a:buClr>
              <a:buSzPct val="80000"/>
              <a:buFont typeface="Wingdings" panose="05000000000000000000" pitchFamily="2" charset="2"/>
              <a:buChar char="¨"/>
              <a:defRPr/>
            </a:pPr>
            <a:r>
              <a:rPr kumimoji="1" lang="en-US" altLang="ja-JP" b="1" dirty="0">
                <a:solidFill>
                  <a:srgbClr val="FF0000"/>
                </a:solidFill>
                <a:latin typeface="Comic Sans MS" panose="030F0702030302020204" pitchFamily="66" charset="0"/>
                <a:ea typeface="ＭＳ Ｐゴシック" panose="020B0600070205080204" pitchFamily="34" charset="-128"/>
              </a:rPr>
              <a:t>Time jitter due to photon paths</a:t>
            </a:r>
          </a:p>
          <a:p>
            <a:pPr marL="182562" marR="0" lvl="1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80"/>
              </a:buClr>
              <a:buSzPct val="75000"/>
              <a:tabLst/>
              <a:defRPr/>
            </a:pPr>
            <a:endParaRPr kumimoji="1" lang="en-US" altLang="ja-JP" b="1" i="0" u="none" strike="noStrike" kern="1200" cap="none" spc="0" normalizeH="0" baseline="0" noProof="0" dirty="0">
              <a:ln>
                <a:noFill/>
              </a:ln>
              <a:solidFill>
                <a:srgbClr val="333399"/>
              </a:solidFill>
              <a:effectLst/>
              <a:uLnTx/>
              <a:uFillTx/>
              <a:latin typeface="Comic Sans MS" panose="030F0702030302020204" pitchFamily="66" charset="0"/>
              <a:ea typeface="ＭＳ Ｐゴシック" panose="020B0600070205080204" pitchFamily="34" charset="-128"/>
              <a:cs typeface="+mn-cs"/>
            </a:endParaRPr>
          </a:p>
        </p:txBody>
      </p:sp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5256611" y="603252"/>
            <a:ext cx="3929063" cy="1814512"/>
            <a:chOff x="126" y="687"/>
            <a:chExt cx="2475" cy="1143"/>
          </a:xfrm>
        </p:grpSpPr>
        <p:sp>
          <p:nvSpPr>
            <p:cNvPr id="16" name="AutoShape 3"/>
            <p:cNvSpPr>
              <a:spLocks noChangeAspect="1" noChangeArrowheads="1" noTextEdit="1"/>
            </p:cNvSpPr>
            <p:nvPr/>
          </p:nvSpPr>
          <p:spPr bwMode="auto">
            <a:xfrm>
              <a:off x="126" y="687"/>
              <a:ext cx="2475" cy="1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" name="Rectangle 5"/>
            <p:cNvSpPr>
              <a:spLocks noChangeArrowheads="1"/>
            </p:cNvSpPr>
            <p:nvPr/>
          </p:nvSpPr>
          <p:spPr bwMode="auto">
            <a:xfrm>
              <a:off x="126" y="687"/>
              <a:ext cx="2475" cy="1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6" y="687"/>
              <a:ext cx="2475" cy="11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" name="Rectangle 7"/>
            <p:cNvSpPr>
              <a:spLocks noChangeArrowheads="1"/>
            </p:cNvSpPr>
            <p:nvPr/>
          </p:nvSpPr>
          <p:spPr bwMode="auto">
            <a:xfrm>
              <a:off x="126" y="687"/>
              <a:ext cx="2475" cy="1143"/>
            </a:xfrm>
            <a:prstGeom prst="rect">
              <a:avLst/>
            </a:prstGeom>
            <a:noFill/>
            <a:ln w="0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558" y="4010161"/>
            <a:ext cx="8975627" cy="2905355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3642272"/>
            <a:ext cx="536788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RD51 </a:t>
            </a:r>
            <a:r>
              <a:rPr lang="en-GB" sz="24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Picosec</a:t>
            </a:r>
            <a:r>
              <a:rPr lang="en-GB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GB" sz="24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Micromegas</a:t>
            </a:r>
            <a:r>
              <a:rPr lang="en-GB" sz="24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Collaboration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9149437" y="4277066"/>
            <a:ext cx="3030060" cy="2515710"/>
          </a:xfrm>
          <a:prstGeom prst="rect">
            <a:avLst/>
          </a:prstGeom>
        </p:spPr>
      </p:pic>
      <p:sp>
        <p:nvSpPr>
          <p:cNvPr id="19" name="Rectangle 18"/>
          <p:cNvSpPr/>
          <p:nvPr/>
        </p:nvSpPr>
        <p:spPr>
          <a:xfrm>
            <a:off x="7508487" y="3642391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Time resolution of a 100-channel </a:t>
            </a:r>
          </a:p>
          <a:p>
            <a:pPr algn="ctr"/>
            <a:r>
              <a:rPr lang="en-GB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prototype (10x10 cm</a:t>
            </a:r>
            <a:r>
              <a:rPr lang="en-GB" b="1" baseline="300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</a:t>
            </a:r>
            <a:r>
              <a:rPr lang="en-GB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sp>
        <p:nvSpPr>
          <p:cNvPr id="25" name="Oval 24"/>
          <p:cNvSpPr/>
          <p:nvPr/>
        </p:nvSpPr>
        <p:spPr>
          <a:xfrm>
            <a:off x="9422780" y="4549697"/>
            <a:ext cx="769434" cy="323386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178420" y="6091042"/>
            <a:ext cx="268054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M. </a:t>
            </a:r>
            <a:r>
              <a:rPr lang="en-GB" b="1" dirty="0" err="1"/>
              <a:t>Lisowska</a:t>
            </a:r>
            <a:r>
              <a:rPr lang="en-GB" b="1" dirty="0"/>
              <a:t> et al. </a:t>
            </a:r>
          </a:p>
          <a:p>
            <a:r>
              <a:rPr lang="en-GB" b="1" dirty="0"/>
              <a:t>NIM A1046 (2023) 167687</a:t>
            </a:r>
          </a:p>
          <a:p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5463648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472527"/>
            <a:ext cx="12192000" cy="3059189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89453" y="657321"/>
            <a:ext cx="4410651" cy="2539986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0" y="-36249"/>
            <a:ext cx="826001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Proximity focusing RICH detector with TOF capabilities</a:t>
            </a:r>
          </a:p>
        </p:txBody>
      </p:sp>
      <p:sp>
        <p:nvSpPr>
          <p:cNvPr id="3" name="Rectangle 2"/>
          <p:cNvSpPr/>
          <p:nvPr/>
        </p:nvSpPr>
        <p:spPr>
          <a:xfrm>
            <a:off x="-44604" y="865823"/>
            <a:ext cx="5113451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P.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Krizan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et al., </a:t>
            </a:r>
          </a:p>
          <a:p>
            <a:r>
              <a:rPr lang="en-GB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Nuclear Physics B (Proc. Suppl.) 172 (2007) 227–230</a:t>
            </a:r>
          </a:p>
          <a:p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Belle II Technical Design Report</a:t>
            </a:r>
          </a:p>
          <a:p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47435" y="789384"/>
            <a:ext cx="2870291" cy="268533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9433928" y="472527"/>
            <a:ext cx="27647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GeV/c  </a:t>
            </a:r>
            <a:r>
              <a:rPr lang="en-US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pions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protons</a:t>
            </a:r>
            <a:endParaRPr lang="en-GB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4667" y="3531917"/>
            <a:ext cx="5332101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Vacuum Photon Detectors (MCPs, LAPPDs)</a:t>
            </a:r>
          </a:p>
          <a:p>
            <a:r>
              <a:rPr lang="en-GB" dirty="0"/>
              <a:t>Main limitation: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>
                <a:solidFill>
                  <a:srgbClr val="FF0000"/>
                </a:solidFill>
              </a:rPr>
              <a:t>Sensitivity to B (no gain at all for a barrel geometry</a:t>
            </a:r>
          </a:p>
          <a:p>
            <a:r>
              <a:rPr lang="en-GB" b="1" dirty="0">
                <a:solidFill>
                  <a:srgbClr val="FF0000"/>
                </a:solidFill>
              </a:rPr>
              <a:t>PID system embedded in a solenoidal magnetic field) </a:t>
            </a:r>
          </a:p>
          <a:p>
            <a:endParaRPr lang="en-GB" dirty="0"/>
          </a:p>
          <a:p>
            <a:r>
              <a:rPr lang="en-US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Gaseous Photon detectors (i.e. PICOSEC MM)</a:t>
            </a:r>
          </a:p>
          <a:p>
            <a:r>
              <a:rPr lang="en-US" dirty="0"/>
              <a:t>Main Limitation: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FF0000"/>
                </a:solidFill>
              </a:rPr>
              <a:t>Unable to detect visible photons </a:t>
            </a:r>
          </a:p>
          <a:p>
            <a:r>
              <a:rPr lang="en-US" b="1" dirty="0">
                <a:solidFill>
                  <a:srgbClr val="FF0000"/>
                </a:solidFill>
              </a:rPr>
              <a:t>(cannot be used aerogel as Cherenkov radiator)</a:t>
            </a:r>
          </a:p>
          <a:p>
            <a:endParaRPr lang="en-US" dirty="0"/>
          </a:p>
          <a:p>
            <a:r>
              <a:rPr lang="en-US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Both gaseous and vacuum photon detectors</a:t>
            </a:r>
            <a:endParaRPr lang="en-GB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GB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bulky (large X0)</a:t>
            </a:r>
          </a:p>
          <a:p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4826" y="3778812"/>
            <a:ext cx="5907536" cy="2578832"/>
          </a:xfrm>
          <a:prstGeom prst="rect">
            <a:avLst/>
          </a:prstGeom>
        </p:spPr>
      </p:pic>
      <p:sp>
        <p:nvSpPr>
          <p:cNvPr id="11" name="Right Arrow 10"/>
          <p:cNvSpPr/>
          <p:nvPr/>
        </p:nvSpPr>
        <p:spPr>
          <a:xfrm>
            <a:off x="5241073" y="482591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/>
          <p:cNvSpPr txBox="1"/>
          <p:nvPr/>
        </p:nvSpPr>
        <p:spPr>
          <a:xfrm>
            <a:off x="5283768" y="4560849"/>
            <a:ext cx="766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SiPMs</a:t>
            </a:r>
            <a:endParaRPr lang="en-GB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195407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/>
          <p:cNvSpPr txBox="1"/>
          <p:nvPr/>
        </p:nvSpPr>
        <p:spPr>
          <a:xfrm>
            <a:off x="37949" y="-10467"/>
            <a:ext cx="45964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TOF</a:t>
            </a:r>
            <a:r>
              <a:rPr kumimoji="0" lang="en-US" sz="2800" b="1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 Measurements by </a:t>
            </a:r>
            <a:r>
              <a:rPr kumimoji="0" lang="en-US" sz="2800" b="1" i="0" u="none" strike="noStrike" kern="1200" cap="none" spc="0" normalizeH="0" noProof="0" dirty="0" err="1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SiPMs</a:t>
            </a:r>
            <a:r>
              <a:rPr kumimoji="0" lang="en-US" sz="2800" b="1" i="0" u="none" strike="noStrike" kern="1200" cap="none" spc="0" normalizeH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5" name="Tabella 19">
                <a:extLst>
                  <a:ext uri="{FF2B5EF4-FFF2-40B4-BE49-F238E27FC236}">
                    <a16:creationId xmlns:a16="http://schemas.microsoft.com/office/drawing/2014/main" id="{EB80A33C-14AA-1969-6AFE-E31B85D8C6F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74809887"/>
                  </p:ext>
                </p:extLst>
              </p:nvPr>
            </p:nvGraphicFramePr>
            <p:xfrm>
              <a:off x="6265567" y="47845"/>
              <a:ext cx="4998285" cy="3200400"/>
            </p:xfrm>
            <a:graphic>
              <a:graphicData uri="http://schemas.openxmlformats.org/drawingml/2006/table">
                <a:tbl>
                  <a:tblPr firstRow="1" bandRow="1">
                    <a:tableStyleId>{D7AC3CCA-C797-4891-BE02-D94E43425B78}</a:tableStyleId>
                  </a:tblPr>
                  <a:tblGrid>
                    <a:gridCol w="851602">
                      <a:extLst>
                        <a:ext uri="{9D8B030D-6E8A-4147-A177-3AD203B41FA5}">
                          <a16:colId xmlns:a16="http://schemas.microsoft.com/office/drawing/2014/main" val="3313965139"/>
                        </a:ext>
                      </a:extLst>
                    </a:gridCol>
                    <a:gridCol w="1000420">
                      <a:extLst>
                        <a:ext uri="{9D8B030D-6E8A-4147-A177-3AD203B41FA5}">
                          <a16:colId xmlns:a16="http://schemas.microsoft.com/office/drawing/2014/main" val="3720004223"/>
                        </a:ext>
                      </a:extLst>
                    </a:gridCol>
                    <a:gridCol w="570517">
                      <a:extLst>
                        <a:ext uri="{9D8B030D-6E8A-4147-A177-3AD203B41FA5}">
                          <a16:colId xmlns:a16="http://schemas.microsoft.com/office/drawing/2014/main" val="1152874916"/>
                        </a:ext>
                      </a:extLst>
                    </a:gridCol>
                    <a:gridCol w="838729">
                      <a:extLst>
                        <a:ext uri="{9D8B030D-6E8A-4147-A177-3AD203B41FA5}">
                          <a16:colId xmlns:a16="http://schemas.microsoft.com/office/drawing/2014/main" val="3788345165"/>
                        </a:ext>
                      </a:extLst>
                    </a:gridCol>
                    <a:gridCol w="836685">
                      <a:extLst>
                        <a:ext uri="{9D8B030D-6E8A-4147-A177-3AD203B41FA5}">
                          <a16:colId xmlns:a16="http://schemas.microsoft.com/office/drawing/2014/main" val="3059925133"/>
                        </a:ext>
                      </a:extLst>
                    </a:gridCol>
                    <a:gridCol w="900332">
                      <a:extLst>
                        <a:ext uri="{9D8B030D-6E8A-4147-A177-3AD203B41FA5}">
                          <a16:colId xmlns:a16="http://schemas.microsoft.com/office/drawing/2014/main" val="938792152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/>
                            <a:t>Material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baseline="0" dirty="0"/>
                            <a:t>Refractive Index 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baseline="0" dirty="0"/>
                            <a:t>at 400 nm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sz="1400" b="1" i="1" baseline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400" b="1" i="1" baseline="0" smtClean="0">
                                        <a:latin typeface="Cambria Math" panose="02040503050406030204" pitchFamily="18" charset="0"/>
                                      </a:rPr>
                                      <m:t>𝜷</m:t>
                                    </m:r>
                                  </m:e>
                                  <m:sub>
                                    <m:r>
                                      <a:rPr lang="en-US" sz="1400" b="1" i="1" baseline="0" smtClean="0">
                                        <a:latin typeface="Cambria Math" panose="02040503050406030204" pitchFamily="18" charset="0"/>
                                      </a:rPr>
                                      <m:t>𝒕𝒉𝒓</m:t>
                                    </m:r>
                                    <m:r>
                                      <a:rPr lang="en-US" sz="1400" b="1" i="1" baseline="0" smtClean="0">
                                        <a:latin typeface="Cambria Math" panose="02040503050406030204" pitchFamily="18" charset="0"/>
                                      </a:rPr>
                                      <m:t>.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sz="1400" baseline="0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it-IT" sz="1400" b="1" i="1" baseline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it-IT" sz="1400" b="1" i="1" baseline="0" smtClean="0">
                                        <a:latin typeface="Cambria Math" panose="02040503050406030204" pitchFamily="18" charset="0"/>
                                      </a:rPr>
                                      <m:t>𝒑</m:t>
                                    </m:r>
                                  </m:e>
                                  <m:sub>
                                    <m:r>
                                      <a:rPr lang="en-US" sz="1400" b="1" i="1" baseline="0" smtClean="0">
                                        <a:latin typeface="Cambria Math" panose="02040503050406030204" pitchFamily="18" charset="0"/>
                                      </a:rPr>
                                      <m:t>𝒕𝒉𝒓</m:t>
                                    </m:r>
                                    <m:r>
                                      <a:rPr lang="en-US" sz="1400" b="1" i="1" baseline="0" smtClean="0">
                                        <a:latin typeface="Cambria Math" panose="02040503050406030204" pitchFamily="18" charset="0"/>
                                      </a:rPr>
                                      <m:t>.,</m:t>
                                    </m:r>
                                    <m:sSup>
                                      <m:sSupPr>
                                        <m:ctrlPr>
                                          <a:rPr lang="it-IT" sz="1400" b="1" i="1" baseline="0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1400" b="1" i="1" baseline="0" smtClean="0">
                                            <a:latin typeface="Cambria Math" panose="02040503050406030204" pitchFamily="18" charset="0"/>
                                          </a:rPr>
                                          <m:t>𝒑𝒊𝒐𝒏</m:t>
                                        </m:r>
                                      </m:e>
                                      <m:sup/>
                                    </m:sSup>
                                    <m:r>
                                      <a:rPr lang="it-IT" sz="1400" b="1" i="1" baseline="0" smtClean="0">
                                        <a:latin typeface="Cambria Math" panose="02040503050406030204" pitchFamily="18" charset="0"/>
                                      </a:rPr>
                                      <m:t>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it-IT" sz="1400" baseline="0" dirty="0"/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baseline="0" dirty="0"/>
                            <a:t>[MeV/</a:t>
                          </a:r>
                          <a14:m>
                            <m:oMath xmlns:m="http://schemas.openxmlformats.org/officeDocument/2006/math">
                              <m:r>
                                <a:rPr lang="it-IT" sz="1400" b="1" i="1" baseline="0" smtClean="0">
                                  <a:latin typeface="Cambria Math" panose="02040503050406030204" pitchFamily="18" charset="0"/>
                                </a:rPr>
                                <m:t>𝒄</m:t>
                              </m:r>
                            </m:oMath>
                          </a14:m>
                          <a:r>
                            <a:rPr lang="it-IT" sz="1400" baseline="0" dirty="0"/>
                            <a:t>]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b="1" baseline="0" dirty="0"/>
                            <a:t>Max </a:t>
                          </a:r>
                          <a14:m>
                            <m:oMath xmlns:m="http://schemas.openxmlformats.org/officeDocument/2006/math">
                              <m:r>
                                <a:rPr lang="it-IT" sz="1400" b="1" i="1" baseline="0" smtClean="0">
                                  <a:latin typeface="Cambria Math" panose="02040503050406030204" pitchFamily="18" charset="0"/>
                                </a:rPr>
                                <m:t>𝜽</m:t>
                              </m:r>
                            </m:oMath>
                          </a14:m>
                          <a:r>
                            <a:rPr lang="it-IT" sz="1400" b="1" baseline="-25000" dirty="0"/>
                            <a:t>c</a:t>
                          </a:r>
                        </a:p>
                        <a:p>
                          <a:pPr algn="ctr"/>
                          <a:r>
                            <a:rPr lang="it-IT" sz="1400" b="1" baseline="0" dirty="0"/>
                            <a:t>[degree]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baseline="0" dirty="0"/>
                            <a:t>N</a:t>
                          </a:r>
                          <a:r>
                            <a:rPr lang="it-IT" sz="1400" baseline="-25000" dirty="0"/>
                            <a:t>p.e. </a:t>
                          </a:r>
                          <a:r>
                            <a:rPr lang="it-IT" sz="1400" baseline="0" dirty="0"/>
                            <a:t>at saturat.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baseline="0" dirty="0"/>
                            <a:t>[mm</a:t>
                          </a:r>
                          <a:r>
                            <a:rPr lang="it-IT" sz="1400" baseline="30000" dirty="0"/>
                            <a:t>-1</a:t>
                          </a:r>
                          <a:r>
                            <a:rPr lang="it-IT" sz="1400" baseline="0" dirty="0"/>
                            <a:t>]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05601363"/>
                      </a:ext>
                    </a:extLst>
                  </a:tr>
                  <a:tr h="287441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b="1" dirty="0"/>
                            <a:t>NaF</a:t>
                          </a: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u="none" dirty="0"/>
                            <a:t>1.33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u="none" dirty="0"/>
                            <a:t>0.75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u="none" dirty="0"/>
                            <a:t>159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u="none" dirty="0"/>
                            <a:t>41.3 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u="none" dirty="0"/>
                            <a:t>13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5948857"/>
                      </a:ext>
                    </a:extLst>
                  </a:tr>
                  <a:tr h="300603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b="1" baseline="0" dirty="0"/>
                            <a:t>MgF</a:t>
                          </a:r>
                          <a:r>
                            <a:rPr lang="it-IT" sz="1400" b="1" baseline="-25000" dirty="0"/>
                            <a:t>2</a:t>
                          </a: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u="none" dirty="0">
                              <a:solidFill>
                                <a:schemeClr val="tx1"/>
                              </a:solidFill>
                            </a:rPr>
                            <a:t>1.40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u="none" dirty="0">
                              <a:solidFill>
                                <a:schemeClr val="tx1"/>
                              </a:solidFill>
                            </a:rPr>
                            <a:t>0.71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u="none" dirty="0">
                              <a:solidFill>
                                <a:schemeClr val="tx1"/>
                              </a:solidFill>
                            </a:rPr>
                            <a:t>142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u="none" dirty="0"/>
                            <a:t>44.3 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u="none" dirty="0"/>
                            <a:t>14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6132565"/>
                      </a:ext>
                    </a:extLst>
                  </a:tr>
                  <a:tr h="264385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b="1" dirty="0"/>
                            <a:t>SiO</a:t>
                          </a:r>
                          <a:r>
                            <a:rPr lang="it-IT" sz="1400" b="1" baseline="-25000" dirty="0"/>
                            <a:t>2 </a:t>
                          </a:r>
                          <a:endParaRPr lang="it-IT" sz="1400" b="1" baseline="0" dirty="0"/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u="none" dirty="0">
                              <a:solidFill>
                                <a:schemeClr val="tx1"/>
                              </a:solidFill>
                            </a:rPr>
                            <a:t>1.47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u="none" dirty="0">
                              <a:solidFill>
                                <a:schemeClr val="tx1"/>
                              </a:solidFill>
                            </a:rPr>
                            <a:t>0.68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u="none" dirty="0">
                              <a:solidFill>
                                <a:schemeClr val="tx1"/>
                              </a:solidFill>
                            </a:rPr>
                            <a:t>129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u="none" dirty="0"/>
                            <a:t>47.9 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u="none" dirty="0"/>
                            <a:t>16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44501791"/>
                      </a:ext>
                    </a:extLst>
                  </a:tr>
                  <a:tr h="300603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b="1" baseline="0" dirty="0"/>
                            <a:t>Silicone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b="1" baseline="0" dirty="0"/>
                            <a:t>resin</a:t>
                          </a: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u="none" dirty="0">
                              <a:solidFill>
                                <a:schemeClr val="tx1"/>
                              </a:solidFill>
                            </a:rPr>
                            <a:t>1.50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u="none" dirty="0">
                              <a:solidFill>
                                <a:schemeClr val="tx1"/>
                              </a:solidFill>
                            </a:rPr>
                            <a:t>0.66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u="none" dirty="0">
                              <a:solidFill>
                                <a:schemeClr val="tx1"/>
                              </a:solidFill>
                            </a:rPr>
                            <a:t>124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u="none" dirty="0"/>
                            <a:t>48.2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u="none" dirty="0"/>
                            <a:t>16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42334558"/>
                      </a:ext>
                    </a:extLst>
                  </a:tr>
                  <a:tr h="282673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b="1" baseline="0" dirty="0"/>
                            <a:t>Epoxy resin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u="none" dirty="0">
                              <a:solidFill>
                                <a:schemeClr val="tx1"/>
                              </a:solidFill>
                            </a:rPr>
                            <a:t>1.55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u="none" dirty="0">
                              <a:solidFill>
                                <a:schemeClr val="tx1"/>
                              </a:solidFill>
                            </a:rPr>
                            <a:t>0.64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u="none" dirty="0">
                              <a:solidFill>
                                <a:schemeClr val="tx1"/>
                              </a:solidFill>
                            </a:rPr>
                            <a:t>117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u="none" dirty="0"/>
                            <a:t>49.8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u="none" dirty="0"/>
                            <a:t>17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53138153"/>
                      </a:ext>
                    </a:extLst>
                  </a:tr>
                  <a:tr h="309567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b="1" baseline="0" dirty="0"/>
                            <a:t>High-</a:t>
                          </a:r>
                          <a:r>
                            <a:rPr lang="it-IT" sz="1400" b="1" baseline="0" dirty="0" err="1"/>
                            <a:t>n</a:t>
                          </a:r>
                          <a:r>
                            <a:rPr lang="it-IT" sz="1400" b="1" baseline="0" dirty="0"/>
                            <a:t> Corning 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u="none" dirty="0">
                              <a:solidFill>
                                <a:schemeClr val="tx1"/>
                              </a:solidFill>
                            </a:rPr>
                            <a:t>1.84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u="none" dirty="0">
                              <a:solidFill>
                                <a:schemeClr val="tx1"/>
                              </a:solidFill>
                            </a:rPr>
                            <a:t>0.54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u="none" dirty="0">
                              <a:solidFill>
                                <a:schemeClr val="tx1"/>
                              </a:solidFill>
                            </a:rPr>
                            <a:t>90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u="none" dirty="0"/>
                            <a:t>57.1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u="none" dirty="0"/>
                            <a:t>21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18366412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5" name="Tabella 19">
                <a:extLst>
                  <a:ext uri="{FF2B5EF4-FFF2-40B4-BE49-F238E27FC236}">
                    <a16:creationId xmlns:a16="http://schemas.microsoft.com/office/drawing/2014/main" id="{EB80A33C-14AA-1969-6AFE-E31B85D8C6F3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74809887"/>
                  </p:ext>
                </p:extLst>
              </p:nvPr>
            </p:nvGraphicFramePr>
            <p:xfrm>
              <a:off x="6265567" y="47845"/>
              <a:ext cx="4998285" cy="3200400"/>
            </p:xfrm>
            <a:graphic>
              <a:graphicData uri="http://schemas.openxmlformats.org/drawingml/2006/table">
                <a:tbl>
                  <a:tblPr firstRow="1" bandRow="1">
                    <a:tableStyleId>{D7AC3CCA-C797-4891-BE02-D94E43425B78}</a:tableStyleId>
                  </a:tblPr>
                  <a:tblGrid>
                    <a:gridCol w="851602">
                      <a:extLst>
                        <a:ext uri="{9D8B030D-6E8A-4147-A177-3AD203B41FA5}">
                          <a16:colId xmlns:a16="http://schemas.microsoft.com/office/drawing/2014/main" val="3313965139"/>
                        </a:ext>
                      </a:extLst>
                    </a:gridCol>
                    <a:gridCol w="1000420">
                      <a:extLst>
                        <a:ext uri="{9D8B030D-6E8A-4147-A177-3AD203B41FA5}">
                          <a16:colId xmlns:a16="http://schemas.microsoft.com/office/drawing/2014/main" val="3720004223"/>
                        </a:ext>
                      </a:extLst>
                    </a:gridCol>
                    <a:gridCol w="570517">
                      <a:extLst>
                        <a:ext uri="{9D8B030D-6E8A-4147-A177-3AD203B41FA5}">
                          <a16:colId xmlns:a16="http://schemas.microsoft.com/office/drawing/2014/main" val="1152874916"/>
                        </a:ext>
                      </a:extLst>
                    </a:gridCol>
                    <a:gridCol w="838729">
                      <a:extLst>
                        <a:ext uri="{9D8B030D-6E8A-4147-A177-3AD203B41FA5}">
                          <a16:colId xmlns:a16="http://schemas.microsoft.com/office/drawing/2014/main" val="3788345165"/>
                        </a:ext>
                      </a:extLst>
                    </a:gridCol>
                    <a:gridCol w="836685">
                      <a:extLst>
                        <a:ext uri="{9D8B030D-6E8A-4147-A177-3AD203B41FA5}">
                          <a16:colId xmlns:a16="http://schemas.microsoft.com/office/drawing/2014/main" val="3059925133"/>
                        </a:ext>
                      </a:extLst>
                    </a:gridCol>
                    <a:gridCol w="900332">
                      <a:extLst>
                        <a:ext uri="{9D8B030D-6E8A-4147-A177-3AD203B41FA5}">
                          <a16:colId xmlns:a16="http://schemas.microsoft.com/office/drawing/2014/main" val="938792152"/>
                        </a:ext>
                      </a:extLst>
                    </a:gridCol>
                  </a:tblGrid>
                  <a:tr h="73152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dirty="0"/>
                            <a:t>Material</a:t>
                          </a:r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baseline="0" dirty="0" smtClean="0"/>
                            <a:t>Refractive Index 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baseline="0" dirty="0" smtClean="0"/>
                            <a:t>at 400 nm</a:t>
                          </a:r>
                          <a:endParaRPr lang="it-IT" sz="1400" baseline="0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324468" t="-833" r="-452128" b="-34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289130" t="-833" r="-207971" b="-34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391971" t="-833" r="-109489" b="-346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baseline="0" dirty="0" smtClean="0"/>
                            <a:t>N</a:t>
                          </a:r>
                          <a:r>
                            <a:rPr lang="it-IT" sz="1400" baseline="-25000" dirty="0" smtClean="0"/>
                            <a:t>p.e. </a:t>
                          </a:r>
                          <a:r>
                            <a:rPr lang="it-IT" sz="1400" baseline="0" dirty="0" smtClean="0"/>
                            <a:t>at saturat.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baseline="0" dirty="0" smtClean="0"/>
                            <a:t>[mm</a:t>
                          </a:r>
                          <a:r>
                            <a:rPr lang="it-IT" sz="1400" baseline="30000" dirty="0" smtClean="0"/>
                            <a:t>-1</a:t>
                          </a:r>
                          <a:r>
                            <a:rPr lang="it-IT" sz="1400" baseline="0" dirty="0" smtClean="0"/>
                            <a:t>]</a:t>
                          </a:r>
                          <a:endParaRPr lang="it-IT" sz="1400" baseline="0" dirty="0"/>
                        </a:p>
                      </a:txBody>
                      <a:tcPr anchor="ctr">
                        <a:solidFill>
                          <a:schemeClr val="accent1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05601363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b="1" dirty="0"/>
                            <a:t>NaF</a:t>
                          </a: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u="none" dirty="0"/>
                            <a:t>1.33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u="none" dirty="0"/>
                            <a:t>0.75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u="none" dirty="0"/>
                            <a:t>159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u="none" dirty="0"/>
                            <a:t>41.3 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u="none" dirty="0"/>
                            <a:t>13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5948857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b="1" baseline="0" dirty="0"/>
                            <a:t>MgF</a:t>
                          </a:r>
                          <a:r>
                            <a:rPr lang="it-IT" sz="1400" b="1" baseline="-25000" dirty="0"/>
                            <a:t>2</a:t>
                          </a: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u="none" dirty="0">
                              <a:solidFill>
                                <a:schemeClr val="tx1"/>
                              </a:solidFill>
                            </a:rPr>
                            <a:t>1.40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u="none" dirty="0">
                              <a:solidFill>
                                <a:schemeClr val="tx1"/>
                              </a:solidFill>
                            </a:rPr>
                            <a:t>0.71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u="none" dirty="0">
                              <a:solidFill>
                                <a:schemeClr val="tx1"/>
                              </a:solidFill>
                            </a:rPr>
                            <a:t>142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u="none" dirty="0"/>
                            <a:t>44.3 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u="none" dirty="0"/>
                            <a:t>14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6132565"/>
                      </a:ext>
                    </a:extLst>
                  </a:tr>
                  <a:tr h="3048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b="1" dirty="0"/>
                            <a:t>SiO</a:t>
                          </a:r>
                          <a:r>
                            <a:rPr lang="it-IT" sz="1400" b="1" baseline="-25000" dirty="0"/>
                            <a:t>2 </a:t>
                          </a:r>
                          <a:endParaRPr lang="it-IT" sz="1400" b="1" baseline="0" dirty="0"/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u="none" dirty="0">
                              <a:solidFill>
                                <a:schemeClr val="tx1"/>
                              </a:solidFill>
                            </a:rPr>
                            <a:t>1.47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u="none" dirty="0">
                              <a:solidFill>
                                <a:schemeClr val="tx1"/>
                              </a:solidFill>
                            </a:rPr>
                            <a:t>0.68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u="none" dirty="0">
                              <a:solidFill>
                                <a:schemeClr val="tx1"/>
                              </a:solidFill>
                            </a:rPr>
                            <a:t>129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u="none" dirty="0"/>
                            <a:t>47.9 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u="none" dirty="0"/>
                            <a:t>16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644501791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b="1" baseline="0" dirty="0"/>
                            <a:t>Silicone</a:t>
                          </a:r>
                        </a:p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b="1" baseline="0" dirty="0"/>
                            <a:t>resin</a:t>
                          </a:r>
                        </a:p>
                      </a:txBody>
                      <a:tcPr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u="none" dirty="0">
                              <a:solidFill>
                                <a:schemeClr val="tx1"/>
                              </a:solidFill>
                            </a:rPr>
                            <a:t>1.50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u="none" dirty="0">
                              <a:solidFill>
                                <a:schemeClr val="tx1"/>
                              </a:solidFill>
                            </a:rPr>
                            <a:t>0.66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u="none" dirty="0">
                              <a:solidFill>
                                <a:schemeClr val="tx1"/>
                              </a:solidFill>
                            </a:rPr>
                            <a:t>124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u="none" dirty="0"/>
                            <a:t>48.2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u="none" dirty="0"/>
                            <a:t>16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642334558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b="1" baseline="0" dirty="0"/>
                            <a:t>Epoxy resin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u="none" dirty="0">
                              <a:solidFill>
                                <a:schemeClr val="tx1"/>
                              </a:solidFill>
                            </a:rPr>
                            <a:t>1.55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u="none" dirty="0">
                              <a:solidFill>
                                <a:schemeClr val="tx1"/>
                              </a:solidFill>
                            </a:rPr>
                            <a:t>0.64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u="none" dirty="0">
                              <a:solidFill>
                                <a:schemeClr val="tx1"/>
                              </a:solidFill>
                            </a:rPr>
                            <a:t>117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u="none" dirty="0"/>
                            <a:t>49.8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u="none" dirty="0"/>
                            <a:t>17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853138153"/>
                      </a:ext>
                    </a:extLst>
                  </a:tr>
                  <a:tr h="51816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b="1" baseline="0" dirty="0"/>
                            <a:t>High-</a:t>
                          </a:r>
                          <a:r>
                            <a:rPr lang="it-IT" sz="1400" b="1" baseline="0" dirty="0" err="1"/>
                            <a:t>n</a:t>
                          </a:r>
                          <a:r>
                            <a:rPr lang="it-IT" sz="1400" b="1" baseline="0" dirty="0"/>
                            <a:t> Corning 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u="none" dirty="0">
                              <a:solidFill>
                                <a:schemeClr val="tx1"/>
                              </a:solidFill>
                            </a:rPr>
                            <a:t>1.84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u="none" dirty="0">
                              <a:solidFill>
                                <a:schemeClr val="tx1"/>
                              </a:solidFill>
                            </a:rPr>
                            <a:t>0.54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it-IT" sz="1400" u="none" dirty="0">
                              <a:solidFill>
                                <a:schemeClr val="tx1"/>
                              </a:solidFill>
                            </a:rPr>
                            <a:t>90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u="none" dirty="0"/>
                            <a:t>57.1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it-IT" sz="1400" u="none" dirty="0"/>
                            <a:t>21</a:t>
                          </a:r>
                        </a:p>
                      </a:txBody>
                      <a:tcPr anchor="ctr">
                        <a:solidFill>
                          <a:schemeClr val="accent2">
                            <a:lumMod val="20000"/>
                            <a:lumOff val="80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518366412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Rectangle 1"/>
          <p:cNvSpPr/>
          <p:nvPr/>
        </p:nvSpPr>
        <p:spPr>
          <a:xfrm>
            <a:off x="-26775" y="2263050"/>
            <a:ext cx="4439273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Fresnel reflection between  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600" dirty="0"/>
              <a:t>Window and resin/epoxy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600" dirty="0"/>
              <a:t>Resin/epoxy and silicon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GB" sz="1600" dirty="0"/>
              <a:t>Window and gas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Window chromatic dispersion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SiPM</a:t>
            </a:r>
            <a:r>
              <a:rPr lang="en-US" sz="1600" dirty="0"/>
              <a:t> Fill Factor 90%, SPTR=50 </a:t>
            </a:r>
            <a:r>
              <a:rPr lang="en-US" sz="1600" dirty="0" err="1"/>
              <a:t>ps</a:t>
            </a:r>
            <a:r>
              <a:rPr lang="en-US" sz="1600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Dark count rate ~ 50 kHz/mm</a:t>
            </a:r>
            <a:r>
              <a:rPr lang="en-GB" sz="1600" baseline="30000" dirty="0"/>
              <a:t>2</a:t>
            </a:r>
            <a:r>
              <a:rPr lang="en-GB" sz="1600" dirty="0"/>
              <a:t> </a:t>
            </a:r>
          </a:p>
          <a:p>
            <a:r>
              <a:rPr lang="en-GB" sz="1600" dirty="0"/>
              <a:t>      @ room temperature</a:t>
            </a:r>
          </a:p>
          <a:p>
            <a:r>
              <a:rPr lang="en-US" sz="1600" dirty="0"/>
              <a:t> </a:t>
            </a:r>
            <a:endParaRPr lang="en-GB" sz="1600" dirty="0"/>
          </a:p>
        </p:txBody>
      </p:sp>
      <p:pic>
        <p:nvPicPr>
          <p:cNvPr id="12" name="Immagine 6">
            <a:extLst>
              <a:ext uri="{FF2B5EF4-FFF2-40B4-BE49-F238E27FC236}">
                <a16:creationId xmlns:a16="http://schemas.microsoft.com/office/drawing/2014/main" id="{58863623-2A67-D2A8-BE13-CAB126DCD5E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33773" t="30867" r="11835" b="37117"/>
          <a:stretch/>
        </p:blipFill>
        <p:spPr>
          <a:xfrm>
            <a:off x="240069" y="765594"/>
            <a:ext cx="4570666" cy="1513405"/>
          </a:xfrm>
          <a:prstGeom prst="rect">
            <a:avLst/>
          </a:prstGeom>
        </p:spPr>
      </p:pic>
      <p:sp>
        <p:nvSpPr>
          <p:cNvPr id="13" name="CasellaDiTesto 5">
            <a:extLst>
              <a:ext uri="{FF2B5EF4-FFF2-40B4-BE49-F238E27FC236}">
                <a16:creationId xmlns:a16="http://schemas.microsoft.com/office/drawing/2014/main" id="{753DD9EC-246C-1CE0-BB27-F5E962191C2D}"/>
              </a:ext>
            </a:extLst>
          </p:cNvPr>
          <p:cNvSpPr txBox="1"/>
          <p:nvPr/>
        </p:nvSpPr>
        <p:spPr>
          <a:xfrm>
            <a:off x="4718176" y="717345"/>
            <a:ext cx="10138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>
                <a:solidFill>
                  <a:schemeClr val="accent4">
                    <a:lumMod val="75000"/>
                  </a:schemeClr>
                </a:solidFill>
              </a:rPr>
              <a:t>SiPMs</a:t>
            </a:r>
          </a:p>
        </p:txBody>
      </p:sp>
      <p:sp>
        <p:nvSpPr>
          <p:cNvPr id="14" name="CasellaDiTesto 6">
            <a:extLst>
              <a:ext uri="{FF2B5EF4-FFF2-40B4-BE49-F238E27FC236}">
                <a16:creationId xmlns:a16="http://schemas.microsoft.com/office/drawing/2014/main" id="{9A83F1DF-4957-2061-9520-4C758CA3BB83}"/>
              </a:ext>
            </a:extLst>
          </p:cNvPr>
          <p:cNvSpPr txBox="1"/>
          <p:nvPr/>
        </p:nvSpPr>
        <p:spPr>
          <a:xfrm>
            <a:off x="4712769" y="1168013"/>
            <a:ext cx="81432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>
                <a:solidFill>
                  <a:srgbClr val="0070C0"/>
                </a:solidFill>
              </a:rPr>
              <a:t>Window</a:t>
            </a:r>
          </a:p>
        </p:txBody>
      </p:sp>
      <p:sp>
        <p:nvSpPr>
          <p:cNvPr id="15" name="CasellaDiTesto 7">
            <a:extLst>
              <a:ext uri="{FF2B5EF4-FFF2-40B4-BE49-F238E27FC236}">
                <a16:creationId xmlns:a16="http://schemas.microsoft.com/office/drawing/2014/main" id="{2DF36104-A3A1-7984-CC55-48EEAC6F2308}"/>
              </a:ext>
            </a:extLst>
          </p:cNvPr>
          <p:cNvSpPr txBox="1"/>
          <p:nvPr/>
        </p:nvSpPr>
        <p:spPr>
          <a:xfrm>
            <a:off x="4717806" y="1817166"/>
            <a:ext cx="4587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>
                <a:solidFill>
                  <a:srgbClr val="96A0A9"/>
                </a:solidFill>
              </a:rPr>
              <a:t>Gas</a:t>
            </a:r>
          </a:p>
        </p:txBody>
      </p:sp>
      <p:sp>
        <p:nvSpPr>
          <p:cNvPr id="16" name="CasellaDiTesto 11">
            <a:extLst>
              <a:ext uri="{FF2B5EF4-FFF2-40B4-BE49-F238E27FC236}">
                <a16:creationId xmlns:a16="http://schemas.microsoft.com/office/drawing/2014/main" id="{D8A49976-C226-9E5E-C50C-F37F4921FDB2}"/>
              </a:ext>
            </a:extLst>
          </p:cNvPr>
          <p:cNvSpPr txBox="1"/>
          <p:nvPr/>
        </p:nvSpPr>
        <p:spPr>
          <a:xfrm>
            <a:off x="1743632" y="512753"/>
            <a:ext cx="70468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400" b="1" dirty="0">
                <a:solidFill>
                  <a:schemeClr val="accent6"/>
                </a:solidFill>
              </a:rPr>
              <a:t>Cluster</a:t>
            </a:r>
          </a:p>
        </p:txBody>
      </p:sp>
      <p:sp>
        <p:nvSpPr>
          <p:cNvPr id="17" name="CasellaDiTesto 8">
            <a:extLst>
              <a:ext uri="{FF2B5EF4-FFF2-40B4-BE49-F238E27FC236}">
                <a16:creationId xmlns:a16="http://schemas.microsoft.com/office/drawing/2014/main" id="{35C6E978-5A2A-47D5-B077-98953D9D2C41}"/>
              </a:ext>
            </a:extLst>
          </p:cNvPr>
          <p:cNvSpPr txBox="1"/>
          <p:nvPr/>
        </p:nvSpPr>
        <p:spPr>
          <a:xfrm>
            <a:off x="490442" y="528142"/>
            <a:ext cx="88633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300" b="1" dirty="0"/>
              <a:t>Reflection</a:t>
            </a:r>
          </a:p>
        </p:txBody>
      </p:sp>
      <p:sp>
        <p:nvSpPr>
          <p:cNvPr id="18" name="CasellaDiTesto 9">
            <a:extLst>
              <a:ext uri="{FF2B5EF4-FFF2-40B4-BE49-F238E27FC236}">
                <a16:creationId xmlns:a16="http://schemas.microsoft.com/office/drawing/2014/main" id="{B4BD4371-0B52-4FB2-B806-92876DAAFDD3}"/>
              </a:ext>
            </a:extLst>
          </p:cNvPr>
          <p:cNvSpPr txBox="1"/>
          <p:nvPr/>
        </p:nvSpPr>
        <p:spPr>
          <a:xfrm>
            <a:off x="4141947" y="525084"/>
            <a:ext cx="886333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300" b="1" dirty="0"/>
              <a:t>Reflection</a:t>
            </a:r>
          </a:p>
        </p:txBody>
      </p:sp>
      <p:sp>
        <p:nvSpPr>
          <p:cNvPr id="19" name="CasellaDiTesto 17">
            <a:extLst>
              <a:ext uri="{FF2B5EF4-FFF2-40B4-BE49-F238E27FC236}">
                <a16:creationId xmlns:a16="http://schemas.microsoft.com/office/drawing/2014/main" id="{04A8053A-9279-6C79-399A-6982BDE409D9}"/>
              </a:ext>
            </a:extLst>
          </p:cNvPr>
          <p:cNvSpPr txBox="1"/>
          <p:nvPr/>
        </p:nvSpPr>
        <p:spPr>
          <a:xfrm>
            <a:off x="2516076" y="1847944"/>
            <a:ext cx="1204659" cy="276999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200" dirty="0">
                <a:solidFill>
                  <a:schemeClr val="accent1">
                    <a:lumMod val="20000"/>
                    <a:lumOff val="80000"/>
                  </a:schemeClr>
                </a:solidFill>
              </a:rPr>
              <a:t>a</a:t>
            </a:r>
          </a:p>
        </p:txBody>
      </p:sp>
      <p:sp>
        <p:nvSpPr>
          <p:cNvPr id="20" name="CasellaDiTesto 13">
            <a:extLst>
              <a:ext uri="{FF2B5EF4-FFF2-40B4-BE49-F238E27FC236}">
                <a16:creationId xmlns:a16="http://schemas.microsoft.com/office/drawing/2014/main" id="{6DBF2036-795B-0A81-43E9-4DBEE96FC216}"/>
              </a:ext>
            </a:extLst>
          </p:cNvPr>
          <p:cNvSpPr txBox="1"/>
          <p:nvPr/>
        </p:nvSpPr>
        <p:spPr>
          <a:xfrm>
            <a:off x="2441224" y="1832555"/>
            <a:ext cx="1135888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1300" b="1" dirty="0">
                <a:solidFill>
                  <a:srgbClr val="7030A0"/>
                </a:solidFill>
              </a:rPr>
              <a:t>Charged track</a:t>
            </a:r>
          </a:p>
        </p:txBody>
      </p:sp>
      <p:cxnSp>
        <p:nvCxnSpPr>
          <p:cNvPr id="21" name="Connettore 1 19">
            <a:extLst>
              <a:ext uri="{FF2B5EF4-FFF2-40B4-BE49-F238E27FC236}">
                <a16:creationId xmlns:a16="http://schemas.microsoft.com/office/drawing/2014/main" id="{C88C092E-BE11-9C60-D3CD-BF59FFE93884}"/>
              </a:ext>
            </a:extLst>
          </p:cNvPr>
          <p:cNvCxnSpPr>
            <a:cxnSpLocks/>
          </p:cNvCxnSpPr>
          <p:nvPr/>
        </p:nvCxnSpPr>
        <p:spPr>
          <a:xfrm>
            <a:off x="291585" y="2278999"/>
            <a:ext cx="4486084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">
            <a:extLst>
              <a:ext uri="{FF2B5EF4-FFF2-40B4-BE49-F238E27FC236}">
                <a16:creationId xmlns:a16="http://schemas.microsoft.com/office/drawing/2014/main" id="{312A4797-6687-3C13-90EC-55A783C3F409}"/>
              </a:ext>
            </a:extLst>
          </p:cNvPr>
          <p:cNvCxnSpPr>
            <a:cxnSpLocks/>
          </p:cNvCxnSpPr>
          <p:nvPr/>
        </p:nvCxnSpPr>
        <p:spPr>
          <a:xfrm flipV="1">
            <a:off x="2495282" y="588683"/>
            <a:ext cx="0" cy="1685485"/>
          </a:xfrm>
          <a:prstGeom prst="straightConnector1">
            <a:avLst/>
          </a:prstGeom>
          <a:ln w="3810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4704601" y="878170"/>
            <a:ext cx="91403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/>
              <a:t>Resin/Epoxy</a:t>
            </a:r>
            <a:endParaRPr lang="en-GB" sz="1100" b="1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55630" y="2455909"/>
            <a:ext cx="3051741" cy="1967261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CF320F8-8348-04ED-1D98-A03EB34AAC5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083" y="4340248"/>
            <a:ext cx="2762259" cy="251775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93983" y="4362113"/>
            <a:ext cx="3474366" cy="249588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710045" y="3443372"/>
            <a:ext cx="4553807" cy="3271667"/>
          </a:xfrm>
          <a:prstGeom prst="rect">
            <a:avLst/>
          </a:prstGeom>
        </p:spPr>
      </p:pic>
      <p:sp>
        <p:nvSpPr>
          <p:cNvPr id="25" name="CasellaDiTesto 11">
            <a:extLst>
              <a:ext uri="{FF2B5EF4-FFF2-40B4-BE49-F238E27FC236}">
                <a16:creationId xmlns:a16="http://schemas.microsoft.com/office/drawing/2014/main" id="{AA9E4C8E-F901-92C7-C515-D5521CBE620D}"/>
              </a:ext>
            </a:extLst>
          </p:cNvPr>
          <p:cNvSpPr txBox="1"/>
          <p:nvPr/>
        </p:nvSpPr>
        <p:spPr>
          <a:xfrm>
            <a:off x="8137233" y="3417212"/>
            <a:ext cx="21591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/>
              <a:t>Window: 2 mm SiO</a:t>
            </a:r>
            <a:r>
              <a:rPr lang="it-IT" b="1" baseline="-25000" dirty="0"/>
              <a:t>2</a:t>
            </a:r>
            <a:r>
              <a:rPr lang="it-IT" b="1" dirty="0"/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374648" y="4340248"/>
            <a:ext cx="14121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1 GeV/c pion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3522526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magine 4" descr="Immagine che contiene testo, schermata, linea, numero&#10;&#10;Descrizione generata automaticamente">
            <a:extLst>
              <a:ext uri="{FF2B5EF4-FFF2-40B4-BE49-F238E27FC236}">
                <a16:creationId xmlns:a16="http://schemas.microsoft.com/office/drawing/2014/main" id="{B7B6654A-1457-F992-0036-63AB903308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2954" y="3590705"/>
            <a:ext cx="4171952" cy="3000878"/>
          </a:xfrm>
          <a:prstGeom prst="rect">
            <a:avLst/>
          </a:prstGeom>
        </p:spPr>
      </p:pic>
      <p:pic>
        <p:nvPicPr>
          <p:cNvPr id="7" name="Immagine 6" descr="Immagine che contiene testo, linea, diagramma, Diagramma&#10;&#10;Descrizione generata automaticamente">
            <a:extLst>
              <a:ext uri="{FF2B5EF4-FFF2-40B4-BE49-F238E27FC236}">
                <a16:creationId xmlns:a16="http://schemas.microsoft.com/office/drawing/2014/main" id="{D79FCE5C-7384-988B-FDDE-4043A37E05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692" y="2276683"/>
            <a:ext cx="4158771" cy="2542384"/>
          </a:xfrm>
          <a:prstGeom prst="rect">
            <a:avLst/>
          </a:prstGeom>
        </p:spPr>
      </p:pic>
      <p:sp>
        <p:nvSpPr>
          <p:cNvPr id="27" name="CasellaDiTesto 26">
            <a:extLst>
              <a:ext uri="{FF2B5EF4-FFF2-40B4-BE49-F238E27FC236}">
                <a16:creationId xmlns:a16="http://schemas.microsoft.com/office/drawing/2014/main" id="{AA7571ED-8AF1-9896-1439-8D754AD8FDE4}"/>
              </a:ext>
            </a:extLst>
          </p:cNvPr>
          <p:cNvSpPr txBox="1"/>
          <p:nvPr/>
        </p:nvSpPr>
        <p:spPr>
          <a:xfrm>
            <a:off x="779577" y="2099233"/>
            <a:ext cx="26869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1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Bianca Sabiu, Alice Upgrade Week, 05/2023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28905" y="2059952"/>
            <a:ext cx="25611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FBK NUV-HD-RH </a:t>
            </a:r>
            <a:r>
              <a:rPr lang="en-US" b="1" dirty="0" err="1"/>
              <a:t>SiPM</a:t>
            </a:r>
            <a:r>
              <a:rPr lang="en-US" b="1" dirty="0"/>
              <a:t>  (1x1 mm</a:t>
            </a:r>
            <a:r>
              <a:rPr lang="en-US" b="1" baseline="30000" dirty="0"/>
              <a:t>2</a:t>
            </a:r>
            <a:r>
              <a:rPr lang="en-US" b="1" dirty="0"/>
              <a:t>, 20 </a:t>
            </a:r>
            <a:r>
              <a:rPr lang="el-GR" b="1" dirty="0"/>
              <a:t>μ</a:t>
            </a:r>
            <a:r>
              <a:rPr lang="en-US" b="1" dirty="0"/>
              <a:t>m SPADs, 72% Fill Factor)</a:t>
            </a:r>
            <a:endParaRPr lang="en-GB" b="1" dirty="0"/>
          </a:p>
        </p:txBody>
      </p:sp>
      <p:pic>
        <p:nvPicPr>
          <p:cNvPr id="14" name="Immagine 11" descr="Immagine che contiene testo, schermata, numero, linea&#10;&#10;Descrizione generata automaticamente">
            <a:extLst>
              <a:ext uri="{FF2B5EF4-FFF2-40B4-BE49-F238E27FC236}">
                <a16:creationId xmlns:a16="http://schemas.microsoft.com/office/drawing/2014/main" id="{724D99AF-1205-C0F7-91ED-70BC3126668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4689" y="3587917"/>
            <a:ext cx="4171952" cy="3000878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19318" y="-69114"/>
            <a:ext cx="54779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More on TOF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 Resolution Simulation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8298F2A-CE8E-50C3-B43F-160B982E59B9}"/>
              </a:ext>
            </a:extLst>
          </p:cNvPr>
          <p:cNvSpPr txBox="1"/>
          <p:nvPr/>
        </p:nvSpPr>
        <p:spPr>
          <a:xfrm>
            <a:off x="204970" y="4663623"/>
            <a:ext cx="362099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Protection Layers:</a:t>
            </a:r>
          </a:p>
          <a:p>
            <a:r>
              <a:rPr lang="en-US" b="1" dirty="0"/>
              <a:t>SR1 – 1 mm silicone resin (n=1.5)</a:t>
            </a:r>
          </a:p>
          <a:p>
            <a:r>
              <a:rPr lang="en-US" b="1" dirty="0"/>
              <a:t>SR15 – 1.5 mm silicone resin (n=1.5)</a:t>
            </a:r>
          </a:p>
          <a:p>
            <a:r>
              <a:rPr lang="en-US" b="1" dirty="0"/>
              <a:t>ER1 – 1 mm epoxy resin (n=1.53)</a:t>
            </a:r>
          </a:p>
          <a:p>
            <a:r>
              <a:rPr lang="en-US" b="1" dirty="0"/>
              <a:t>WR – without protection layer</a:t>
            </a:r>
          </a:p>
          <a:p>
            <a:endParaRPr lang="en-GB" b="1" dirty="0"/>
          </a:p>
        </p:txBody>
      </p:sp>
      <p:sp>
        <p:nvSpPr>
          <p:cNvPr id="5" name="Rectangle 4"/>
          <p:cNvSpPr/>
          <p:nvPr/>
        </p:nvSpPr>
        <p:spPr>
          <a:xfrm>
            <a:off x="180729" y="369263"/>
            <a:ext cx="6096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defRPr/>
            </a:pPr>
            <a:r>
              <a:rPr lang="en-US" b="1" dirty="0">
                <a:solidFill>
                  <a:srgbClr val="0070C0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F. </a:t>
            </a:r>
            <a:r>
              <a:rPr lang="en-US" b="1" dirty="0" err="1">
                <a:solidFill>
                  <a:srgbClr val="0070C0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Carnesecchi</a:t>
            </a:r>
            <a:r>
              <a:rPr lang="en-US" b="1" dirty="0">
                <a:solidFill>
                  <a:srgbClr val="0070C0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, et al., </a:t>
            </a:r>
            <a:r>
              <a:rPr lang="en-GB" b="1" dirty="0">
                <a:solidFill>
                  <a:srgbClr val="C00000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Understanding the direct detection of charged particles with </a:t>
            </a:r>
            <a:r>
              <a:rPr lang="en-GB" b="1" dirty="0" err="1">
                <a:solidFill>
                  <a:srgbClr val="C00000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SiPMs</a:t>
            </a:r>
            <a:endParaRPr lang="en-GB" b="1" dirty="0">
              <a:solidFill>
                <a:srgbClr val="C00000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pPr lvl="0">
              <a:defRPr/>
            </a:pPr>
            <a:r>
              <a:rPr lang="en-GB" b="1" dirty="0">
                <a:solidFill>
                  <a:srgbClr val="0070C0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https://dx.doi.org/10.1088/1748-0221/17/06/P06007</a:t>
            </a:r>
            <a:br>
              <a:rPr lang="it-IT" dirty="0">
                <a:solidFill>
                  <a:srgbClr val="0070C0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rPr>
            </a:br>
            <a:r>
              <a:rPr lang="it-IT" b="1" dirty="0">
                <a:solidFill>
                  <a:srgbClr val="0070C0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https://doi.org/10.48550/arXiv.2210.13244</a:t>
            </a:r>
          </a:p>
          <a:p>
            <a:pPr lvl="0">
              <a:defRPr/>
            </a:pPr>
            <a:endParaRPr lang="it-IT" b="1" dirty="0">
              <a:solidFill>
                <a:srgbClr val="0070C0"/>
              </a:solidFill>
              <a:latin typeface="Helvetica Neue Condensed" panose="02000503000000020004" pitchFamily="2" charset="0"/>
              <a:ea typeface="Helvetica Neue Condensed" panose="02000503000000020004" pitchFamily="2" charset="0"/>
              <a:cs typeface="Helvetica Neue Condensed" panose="02000503000000020004" pitchFamily="2" charset="0"/>
            </a:endParaRPr>
          </a:p>
          <a:p>
            <a:pPr lvl="0">
              <a:defRPr/>
            </a:pPr>
            <a:r>
              <a:rPr lang="it-IT" b="1" dirty="0">
                <a:solidFill>
                  <a:srgbClr val="0070C0"/>
                </a:solidFill>
                <a:latin typeface="Helvetica Neue Condensed" panose="02000503000000020004" pitchFamily="2" charset="0"/>
                <a:ea typeface="Helvetica Neue Condensed" panose="02000503000000020004" pitchFamily="2" charset="0"/>
                <a:cs typeface="Helvetica Neue Condensed" panose="02000503000000020004" pitchFamily="2" charset="0"/>
              </a:rPr>
              <a:t>Talk by P. Antonioli tomorrow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84225" y="412990"/>
            <a:ext cx="4937134" cy="32975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517149" y="3522996"/>
            <a:ext cx="2911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Simulation for 5 GeV/c </a:t>
            </a:r>
            <a:r>
              <a:rPr lang="en-US" b="1" dirty="0" err="1"/>
              <a:t>pions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40425615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8740" y="4082895"/>
            <a:ext cx="3168961" cy="2617813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-79513" y="724692"/>
            <a:ext cx="12192000" cy="3189249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023491" y="1360480"/>
            <a:ext cx="328416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/>
              <a:t>8 HPK S13552 </a:t>
            </a:r>
            <a:r>
              <a:rPr lang="en-GB" sz="1600" dirty="0" err="1"/>
              <a:t>SiPM</a:t>
            </a:r>
            <a:r>
              <a:rPr lang="en-GB" sz="1600" dirty="0"/>
              <a:t> arrays for detecting Cherenkov light from aerogel </a:t>
            </a:r>
          </a:p>
        </p:txBody>
      </p:sp>
      <p:sp>
        <p:nvSpPr>
          <p:cNvPr id="4" name="Rectangle 3"/>
          <p:cNvSpPr/>
          <p:nvPr/>
        </p:nvSpPr>
        <p:spPr>
          <a:xfrm>
            <a:off x="4356763" y="3464022"/>
            <a:ext cx="36015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8x8 HPK S13361 </a:t>
            </a:r>
            <a:r>
              <a:rPr lang="en-GB" dirty="0" err="1"/>
              <a:t>SiPM</a:t>
            </a:r>
            <a:r>
              <a:rPr lang="en-GB" dirty="0"/>
              <a:t> matrix 3x3 mm</a:t>
            </a:r>
            <a:r>
              <a:rPr lang="en-GB" baseline="30000" dirty="0"/>
              <a:t>2</a:t>
            </a:r>
            <a:r>
              <a:rPr lang="en-GB" dirty="0"/>
              <a:t> pixel with a </a:t>
            </a:r>
            <a:r>
              <a:rPr lang="en-GB" dirty="0" err="1"/>
              <a:t>NaF</a:t>
            </a:r>
            <a:r>
              <a:rPr lang="en-GB" dirty="0"/>
              <a:t> </a:t>
            </a:r>
            <a:r>
              <a:rPr lang="en-GB" dirty="0" err="1"/>
              <a:t>radiatior</a:t>
            </a:r>
            <a:r>
              <a:rPr lang="en-GB" dirty="0"/>
              <a:t> ,         3 mm thick (n = 1.3319 @ 400 nm), for charged particles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78622" y="4082895"/>
            <a:ext cx="2672503" cy="257264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H="1">
            <a:off x="-10224" y="3869472"/>
            <a:ext cx="2557641" cy="3000714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2451720" y="5254467"/>
            <a:ext cx="437437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/>
              <a:t>Ref. M.N. </a:t>
            </a:r>
            <a:r>
              <a:rPr lang="en-GB" dirty="0" err="1"/>
              <a:t>Mazziotta</a:t>
            </a:r>
            <a:r>
              <a:rPr lang="en-GB" dirty="0"/>
              <a:t> et al “A light tracker based on scintillating </a:t>
            </a:r>
            <a:r>
              <a:rPr lang="en-GB" dirty="0" err="1"/>
              <a:t>fibers</a:t>
            </a:r>
            <a:r>
              <a:rPr lang="en-GB" dirty="0"/>
              <a:t> with </a:t>
            </a:r>
            <a:r>
              <a:rPr lang="en-GB" dirty="0" err="1"/>
              <a:t>SiPM</a:t>
            </a:r>
            <a:r>
              <a:rPr lang="en-GB" dirty="0"/>
              <a:t> readout”, NIMA 1039 (2022) 167040 </a:t>
            </a:r>
          </a:p>
          <a:p>
            <a:r>
              <a:rPr lang="en-GB" dirty="0"/>
              <a:t>https://doi.org/10.1016/j.nima.2022.167040</a:t>
            </a:r>
          </a:p>
        </p:txBody>
      </p:sp>
      <p:sp>
        <p:nvSpPr>
          <p:cNvPr id="8" name="Rectangle 7"/>
          <p:cNvSpPr/>
          <p:nvPr/>
        </p:nvSpPr>
        <p:spPr>
          <a:xfrm>
            <a:off x="2749853" y="4885135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Front-End: Four PETIROC 2A ASICs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318" y="-69114"/>
            <a:ext cx="56527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2022 Beam Test Campaign @ PS T10 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314627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7096539" y="4104861"/>
            <a:ext cx="4840357" cy="2554356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Immagine 6" descr="Immagine che contiene grafico&#10;&#10;Descrizione generata automaticamente">
            <a:extLst>
              <a:ext uri="{FF2B5EF4-FFF2-40B4-BE49-F238E27FC236}">
                <a16:creationId xmlns:a16="http://schemas.microsoft.com/office/drawing/2014/main" id="{26E327DB-AEB2-FF41-AEB9-D01688A39E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628" y="378024"/>
            <a:ext cx="4620972" cy="3320109"/>
          </a:xfrm>
          <a:prstGeom prst="rect">
            <a:avLst/>
          </a:prstGeom>
        </p:spPr>
      </p:pic>
      <p:pic>
        <p:nvPicPr>
          <p:cNvPr id="10" name="Segnaposto contenuto 4" descr="Immagine che contiene grafico&#10;&#10;Descrizione generata automaticamente">
            <a:extLst>
              <a:ext uri="{FF2B5EF4-FFF2-40B4-BE49-F238E27FC236}">
                <a16:creationId xmlns:a16="http://schemas.microsoft.com/office/drawing/2014/main" id="{5217A224-E9DA-02F0-D92D-3DBD4E4CBB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00600" y="378024"/>
            <a:ext cx="4591878" cy="32998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A480AABA-BF14-6749-EEE6-AEB76CC134B6}"/>
                  </a:ext>
                </a:extLst>
              </p:cNvPr>
              <p:cNvSpPr txBox="1"/>
              <p:nvPr/>
            </p:nvSpPr>
            <p:spPr>
              <a:xfrm>
                <a:off x="0" y="3677922"/>
                <a:ext cx="7195930" cy="17983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2000" b="1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70C0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Measured </a:t>
                </a:r>
                <a:r>
                  <a:rPr kumimoji="0" lang="it-IT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mean</a:t>
                </a:r>
                <a:r>
                  <a:rPr kumimoji="0" lang="it-IT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it-IT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number</a:t>
                </a:r>
                <a:r>
                  <a:rPr kumimoji="0" lang="it-IT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of </a:t>
                </a:r>
                <a:r>
                  <a:rPr kumimoji="0" lang="it-IT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clustered</a:t>
                </a:r>
                <a:r>
                  <a:rPr kumimoji="0" lang="it-IT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SiPMs 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it-IT" sz="2000" b="1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it-IT" sz="2000" b="1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𝑵</m:t>
                        </m:r>
                      </m:e>
                      <m:sub>
                        <m:r>
                          <a:rPr kumimoji="0" lang="it-IT" sz="2000" b="1" i="1" u="none" strike="noStrike" kern="1200" cap="none" spc="0" normalizeH="0" baseline="0" noProof="0" dirty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𝑵𝒂𝑭</m:t>
                        </m:r>
                      </m:sub>
                    </m:sSub>
                    <m:r>
                      <a:rPr kumimoji="0" lang="en-US" sz="2000" b="1" i="1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r>
                      <a:rPr kumimoji="0" lang="it-IT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𝟏𝟏</m:t>
                    </m:r>
                    <m:r>
                      <a:rPr kumimoji="0" lang="en-US" sz="2000" b="1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.</m:t>
                    </m:r>
                    <m:r>
                      <a:rPr kumimoji="0" lang="en-US" sz="2000" b="1" i="0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𝟔</m:t>
                    </m:r>
                  </m:oMath>
                </a14:m>
                <a:endPara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Measured</a:t>
                </a:r>
                <a:r>
                  <a:rPr kumimoji="0" lang="it-IT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single SiPM time </a:t>
                </a:r>
                <a:r>
                  <a:rPr kumimoji="0" lang="it-IT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resolution</a:t>
                </a:r>
                <a:r>
                  <a:rPr kumimoji="0" lang="it-IT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it-IT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it-IT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𝝈</m:t>
                        </m:r>
                      </m:e>
                      <m:sub>
                        <m:r>
                          <a:rPr kumimoji="0" lang="it-IT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𝑺𝒊𝑷𝑴</m:t>
                        </m:r>
                      </m:sub>
                    </m:sSub>
                    <m:r>
                      <a:rPr kumimoji="0" lang="it-IT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≈</m:t>
                    </m:r>
                    <m:r>
                      <a:rPr kumimoji="0" lang="it-IT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𝟏𝟔𝟎</m:t>
                    </m:r>
                    <m:r>
                      <a:rPr kumimoji="0" lang="it-IT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r>
                      <a:rPr kumimoji="0" lang="it-IT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𝒑𝒔</m:t>
                    </m:r>
                  </m:oMath>
                </a14:m>
                <a:endParaRPr kumimoji="0" lang="it-IT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Extrapolated</a:t>
                </a:r>
                <a:r>
                  <a:rPr kumimoji="0" lang="it-IT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</a:t>
                </a:r>
                <a:r>
                  <a:rPr kumimoji="0" lang="it-IT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mean</a:t>
                </a:r>
                <a:r>
                  <a:rPr kumimoji="0" lang="it-IT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 cluster time </a:t>
                </a:r>
                <a:r>
                  <a:rPr kumimoji="0" lang="it-IT" sz="2000" b="0" i="0" u="none" strike="noStrike" kern="1200" cap="none" spc="0" normalizeH="0" baseline="0" noProof="0" dirty="0" err="1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resolution</a:t>
                </a:r>
                <a:r>
                  <a:rPr kumimoji="0" lang="it-IT" sz="2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it-IT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sSubPr>
                      <m:e>
                        <m:r>
                          <a:rPr kumimoji="0" lang="it-IT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  <m:t>𝝈</m:t>
                        </m:r>
                      </m:e>
                      <m:sub>
                        <m:d>
                          <m:dPr>
                            <m:begChr m:val="⟨"/>
                            <m:endChr m:val="⟩"/>
                            <m:ctrlPr>
                              <a:rPr kumimoji="0" lang="it-IT" sz="20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dPr>
                          <m:e>
                            <m:r>
                              <a:rPr kumimoji="0" lang="it-IT" sz="20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𝒕</m:t>
                            </m:r>
                          </m:e>
                        </m:d>
                      </m:sub>
                    </m:sSub>
                    <m:r>
                      <a:rPr kumimoji="0" lang="it-IT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=</m:t>
                    </m:r>
                    <m:f>
                      <m:fPr>
                        <m:ctrlPr>
                          <a:rPr kumimoji="0" lang="it-IT" sz="2000" b="1" i="1" u="none" strike="noStrike" kern="1200" cap="none" spc="0" normalizeH="0" baseline="0" noProof="0" smtClean="0">
                            <a:ln>
                              <a:noFill/>
                            </a:ln>
                            <a:solidFill>
                              <a:prstClr val="black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+mn-ea"/>
                            <a:cs typeface="+mn-cs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kumimoji="0" lang="it-IT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sSubPr>
                          <m:e>
                            <m:r>
                              <a:rPr kumimoji="0" lang="it-IT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𝝈</m:t>
                            </m:r>
                          </m:e>
                          <m:sub>
                            <m:r>
                              <a:rPr kumimoji="0" lang="it-IT" sz="2000" b="1" i="1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𝑺𝒊𝑷𝑴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kumimoji="0" lang="it-IT" sz="2000" b="1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black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radPr>
                          <m:deg/>
                          <m:e>
                            <m:sSub>
                              <m:sSubPr>
                                <m:ctrlPr>
                                  <a:rPr kumimoji="0" lang="it-IT" sz="20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</m:ctrlPr>
                              </m:sSubPr>
                              <m:e>
                                <m:r>
                                  <a:rPr kumimoji="0" lang="it-IT" sz="20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𝑵</m:t>
                                </m:r>
                              </m:e>
                              <m:sub>
                                <m:r>
                                  <a:rPr kumimoji="0" lang="it-IT" sz="2000" b="1" i="1" u="none" strike="noStrike" kern="1200" cap="none" spc="0" normalizeH="0" baseline="0" noProof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+mn-ea"/>
                                    <a:cs typeface="+mn-cs"/>
                                  </a:rPr>
                                  <m:t>𝑵𝒂𝑭</m:t>
                                </m:r>
                              </m:sub>
                            </m:sSub>
                          </m:e>
                        </m:rad>
                      </m:den>
                    </m:f>
                    <m:r>
                      <a:rPr kumimoji="0" lang="it-IT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≈</m:t>
                    </m:r>
                    <m:r>
                      <a:rPr kumimoji="0" lang="it-IT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𝟒𝟕</m:t>
                    </m:r>
                    <m:r>
                      <a:rPr kumimoji="0" lang="it-IT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 </m:t>
                    </m:r>
                    <m:r>
                      <a:rPr kumimoji="0" lang="it-IT" sz="2000" b="1" i="1" u="none" strike="noStrike" kern="1200" cap="none" spc="0" normalizeH="0" baseline="0" noProof="0" smtClean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mbria Math" panose="02040503050406030204" pitchFamily="18" charset="0"/>
                        <a:ea typeface="+mn-ea"/>
                        <a:cs typeface="+mn-cs"/>
                      </a:rPr>
                      <m:t>𝒑𝒔</m:t>
                    </m:r>
                  </m:oMath>
                </a14:m>
                <a:endParaRPr kumimoji="0" lang="en-US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20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15" name="CasellaDiTesto 14">
                <a:extLst>
                  <a:ext uri="{FF2B5EF4-FFF2-40B4-BE49-F238E27FC236}">
                    <a16:creationId xmlns:a16="http://schemas.microsoft.com/office/drawing/2014/main" id="{A480AABA-BF14-6749-EEE6-AEB76CC134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3677922"/>
                <a:ext cx="7195930" cy="179837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19318" y="-69114"/>
            <a:ext cx="59034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/>
              </a:rPr>
              <a:t>Test Beam Results on Time Resolution 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195930" y="4274002"/>
            <a:ext cx="6096000" cy="203132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dirty="0"/>
              <a:t>Planned 2023 beam test:</a:t>
            </a:r>
          </a:p>
          <a:p>
            <a:r>
              <a:rPr lang="en-GB" dirty="0"/>
              <a:t>• R/O Board synchronization</a:t>
            </a:r>
          </a:p>
          <a:p>
            <a:r>
              <a:rPr lang="en-GB" dirty="0"/>
              <a:t>• External tracking detector: </a:t>
            </a:r>
          </a:p>
          <a:p>
            <a:r>
              <a:rPr lang="en-GB" dirty="0"/>
              <a:t>   Two X-Y upstream/downstream </a:t>
            </a:r>
            <a:r>
              <a:rPr lang="en-GB" dirty="0" err="1"/>
              <a:t>fiber</a:t>
            </a:r>
            <a:r>
              <a:rPr lang="en-GB" dirty="0"/>
              <a:t> trackers</a:t>
            </a:r>
          </a:p>
          <a:p>
            <a:r>
              <a:rPr lang="en-GB" dirty="0"/>
              <a:t>    Two ALPIDE pixel modules</a:t>
            </a:r>
          </a:p>
          <a:p>
            <a:r>
              <a:rPr lang="en-GB" dirty="0"/>
              <a:t>• Photon yield and timing studies with 1 mm </a:t>
            </a:r>
          </a:p>
          <a:p>
            <a:r>
              <a:rPr lang="en-GB" dirty="0"/>
              <a:t>    SiO</a:t>
            </a:r>
            <a:r>
              <a:rPr lang="en-GB" baseline="-25000" dirty="0"/>
              <a:t>2</a:t>
            </a:r>
            <a:r>
              <a:rPr lang="en-GB" dirty="0"/>
              <a:t> radiator glued on the </a:t>
            </a:r>
            <a:r>
              <a:rPr lang="en-GB" dirty="0" err="1"/>
              <a:t>SiPM</a:t>
            </a:r>
            <a:r>
              <a:rPr lang="en-GB" dirty="0"/>
              <a:t> matrix</a:t>
            </a:r>
          </a:p>
        </p:txBody>
      </p:sp>
    </p:spTree>
    <p:extLst>
      <p:ext uri="{BB962C8B-B14F-4D97-AF65-F5344CB8AC3E}">
        <p14:creationId xmlns:p14="http://schemas.microsoft.com/office/powerpoint/2010/main" val="39178050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5381" y="422213"/>
            <a:ext cx="6012375" cy="4482995"/>
          </a:xfrm>
          <a:prstGeom prst="rect">
            <a:avLst/>
          </a:prstGeom>
        </p:spPr>
      </p:pic>
      <p:sp>
        <p:nvSpPr>
          <p:cNvPr id="4" name="TextBox 7">
            <a:extLst>
              <a:ext uri="{FF2B5EF4-FFF2-40B4-BE49-F238E27FC236}">
                <a16:creationId xmlns:a16="http://schemas.microsoft.com/office/drawing/2014/main" id="{1B620788-C6FC-4D35-66A5-F5FC96FE8F24}"/>
              </a:ext>
            </a:extLst>
          </p:cNvPr>
          <p:cNvSpPr txBox="1"/>
          <p:nvPr/>
        </p:nvSpPr>
        <p:spPr>
          <a:xfrm>
            <a:off x="145852" y="4887542"/>
            <a:ext cx="945105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Barrel RICH:  proximity focusing configuration with an aerogel radiator (2 cm, n=1.03),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20 cm expansion gap and </a:t>
            </a: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SiPM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array as photodetector (magnetic field up to 2 T and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strong Rayleigh scattering from aerogel below 300 nm)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Forward RICHs: same configuration, but aerogel with a lower 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US" b="1" dirty="0">
                <a:solidFill>
                  <a:srgbClr val="0070C0"/>
                </a:solidFill>
                <a:latin typeface="Calibri" panose="020F0502020204030204"/>
              </a:rPr>
              <a:t>Total Photon Sensitive surface ~ 30 m2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TOF/RICH approach, </a:t>
            </a:r>
            <a:r>
              <a:rPr lang="en-US" b="1" dirty="0">
                <a:solidFill>
                  <a:srgbClr val="0070C0"/>
                </a:solidFill>
                <a:latin typeface="Calibri" panose="020F0502020204030204"/>
              </a:rPr>
              <a:t>if successful, would bring a remarkable cost saving</a:t>
            </a:r>
            <a:r>
              <a:rPr lang="en-US" b="1" noProof="0" dirty="0">
                <a:solidFill>
                  <a:srgbClr val="0070C0"/>
                </a:solidFill>
                <a:latin typeface="Calibri" panose="020F0502020204030204"/>
              </a:rPr>
              <a:t> 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39538" y="3791720"/>
            <a:ext cx="2603218" cy="232277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0" y="-11532"/>
            <a:ext cx="277443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ALICE 3 LOI LAYOUT</a:t>
            </a: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5852" y="1081885"/>
            <a:ext cx="4796816" cy="231993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970358" y="5987018"/>
            <a:ext cx="2672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Baseline scheme: no TOF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194302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28099" y="4465133"/>
            <a:ext cx="6842862" cy="2076205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" name="Immagine 9">
            <a:extLst>
              <a:ext uri="{FF2B5EF4-FFF2-40B4-BE49-F238E27FC236}">
                <a16:creationId xmlns:a16="http://schemas.microsoft.com/office/drawing/2014/main" id="{D7313F70-A545-5F80-9050-18F23A41EF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67666" y="1148415"/>
            <a:ext cx="4515574" cy="1299137"/>
          </a:xfrm>
          <a:prstGeom prst="rect">
            <a:avLst/>
          </a:prstGeom>
        </p:spPr>
      </p:pic>
      <p:pic>
        <p:nvPicPr>
          <p:cNvPr id="16" name="Immagine 11">
            <a:extLst>
              <a:ext uri="{FF2B5EF4-FFF2-40B4-BE49-F238E27FC236}">
                <a16:creationId xmlns:a16="http://schemas.microsoft.com/office/drawing/2014/main" id="{53C6DAB0-A2A9-3A97-F496-AEC6E5F92BA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5698" y="4527703"/>
            <a:ext cx="3740658" cy="2312300"/>
          </a:xfrm>
          <a:prstGeom prst="rect">
            <a:avLst/>
          </a:prstGeom>
        </p:spPr>
      </p:pic>
      <p:pic>
        <p:nvPicPr>
          <p:cNvPr id="18" name="Immagine 13" descr="Immagine che contiene testo, orologio, clipart&#10;&#10;Descrizione generata automaticamente">
            <a:extLst>
              <a:ext uri="{FF2B5EF4-FFF2-40B4-BE49-F238E27FC236}">
                <a16:creationId xmlns:a16="http://schemas.microsoft.com/office/drawing/2014/main" id="{41E90FD6-FB8C-FB51-DA95-EFC05C3F6DA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07405" y="2418097"/>
            <a:ext cx="3836096" cy="148227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CF2B5069-C641-8E2B-1F51-D80CABCBA7B4}"/>
              </a:ext>
            </a:extLst>
          </p:cNvPr>
          <p:cNvSpPr txBox="1"/>
          <p:nvPr/>
        </p:nvSpPr>
        <p:spPr>
          <a:xfrm>
            <a:off x="7192296" y="809861"/>
            <a:ext cx="441258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Yuguo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Tao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at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al. </a:t>
            </a:r>
            <a:r>
              <a:rPr kumimoji="0" lang="it-IT" sz="16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doi</a:t>
            </a:r>
            <a:r>
              <a:rPr kumimoji="0" lang="it-IT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: 10.1038/s41598-022-18280-y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A7BEE2A-9CE0-CDBF-1005-D6C1B586AF0C}"/>
              </a:ext>
            </a:extLst>
          </p:cNvPr>
          <p:cNvSpPr txBox="1"/>
          <p:nvPr/>
        </p:nvSpPr>
        <p:spPr>
          <a:xfrm>
            <a:off x="7767020" y="310304"/>
            <a:ext cx="3417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SiPM</a:t>
            </a:r>
            <a:r>
              <a:rPr kumimoji="0" lang="en-US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 pitchFamily="34" charset="0"/>
                <a:ea typeface="+mn-ea"/>
                <a:cs typeface="+mn-cs"/>
              </a:rPr>
              <a:t> Anti Reflective Coating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9317" y="-100727"/>
            <a:ext cx="65055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 panose="020F0502020204030204"/>
                <a:ea typeface="+mn-ea"/>
                <a:cs typeface="+mn-cs"/>
              </a:rPr>
              <a:t>R&amp;D TOPICS FOR THE TOF/RICH DETECTOR</a:t>
            </a:r>
            <a:endParaRPr kumimoji="0" lang="en-GB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7192296" y="3818802"/>
            <a:ext cx="49935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Textured Si surface: upright random nano‐micro pyramids made by anisotropic etching </a:t>
            </a:r>
            <a:endParaRPr kumimoji="0" lang="it-IT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6553" y="3416046"/>
            <a:ext cx="789121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Direct and indirect optical crosstalk is a severe drawback</a:t>
            </a:r>
          </a:p>
          <a:p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Secondary photons detected by surrounding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SiPMs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increase </a:t>
            </a:r>
          </a:p>
          <a:p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 rate of accidentals</a:t>
            </a:r>
          </a:p>
          <a:p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r>
              <a:rPr lang="en-US" dirty="0"/>
              <a:t>R&amp;D studies:</a:t>
            </a:r>
            <a:endParaRPr lang="en-GB" dirty="0"/>
          </a:p>
          <a:p>
            <a:r>
              <a:rPr lang="en-GB" dirty="0"/>
              <a:t>• Conventional single-layer antireflection coating (ARC)</a:t>
            </a:r>
          </a:p>
          <a:p>
            <a:r>
              <a:rPr lang="en-GB" dirty="0"/>
              <a:t>• (Multi-layer) ARC: double-layer ARC and triple-layer ARC </a:t>
            </a:r>
          </a:p>
          <a:p>
            <a:r>
              <a:rPr lang="en-GB" dirty="0"/>
              <a:t>• Textured Si surface with upright random </a:t>
            </a:r>
            <a:r>
              <a:rPr lang="en-GB" dirty="0" err="1"/>
              <a:t>nano</a:t>
            </a:r>
            <a:r>
              <a:rPr lang="en-GB" dirty="0"/>
              <a:t>/micro pyramids </a:t>
            </a:r>
          </a:p>
          <a:p>
            <a:r>
              <a:rPr lang="en-GB" dirty="0"/>
              <a:t>formed by anisotropic etching. </a:t>
            </a:r>
          </a:p>
          <a:p>
            <a:r>
              <a:rPr lang="en-GB" dirty="0"/>
              <a:t>Additional benefits:</a:t>
            </a:r>
          </a:p>
          <a:p>
            <a:r>
              <a:rPr lang="en-GB" dirty="0"/>
              <a:t>• The PDE increase allows operation at lower V</a:t>
            </a:r>
            <a:r>
              <a:rPr lang="en-GB" baseline="-25000" dirty="0"/>
              <a:t>OV</a:t>
            </a:r>
            <a:r>
              <a:rPr lang="en-GB" dirty="0"/>
              <a:t> hence smaller DCR</a:t>
            </a:r>
          </a:p>
          <a:p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2474" y="292314"/>
            <a:ext cx="4218584" cy="2981059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89694" y="3026013"/>
            <a:ext cx="3816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ALICE 3 RICH Photon Detector hit map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7096928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1100</TotalTime>
  <Words>918</Words>
  <Application>Microsoft Office PowerPoint</Application>
  <PresentationFormat>Widescreen</PresentationFormat>
  <Paragraphs>177</Paragraphs>
  <Slides>10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10</vt:i4>
      </vt:variant>
    </vt:vector>
  </HeadingPairs>
  <TitlesOfParts>
    <vt:vector size="24" baseType="lpstr">
      <vt:lpstr>Arial</vt:lpstr>
      <vt:lpstr>Calibri</vt:lpstr>
      <vt:lpstr>Calibri Light</vt:lpstr>
      <vt:lpstr>Cambria Math</vt:lpstr>
      <vt:lpstr>Century Gothic</vt:lpstr>
      <vt:lpstr>Comic Sans MS</vt:lpstr>
      <vt:lpstr>Helvetica Neue Condensed</vt:lpstr>
      <vt:lpstr>Helvetica Neue Light</vt:lpstr>
      <vt:lpstr>Wingdings</vt:lpstr>
      <vt:lpstr>Tema di Office</vt:lpstr>
      <vt:lpstr>1_Tema di Office</vt:lpstr>
      <vt:lpstr>Office Theme</vt:lpstr>
      <vt:lpstr>2_Tema di Office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RICH systems in the LoI: motivations</dc:title>
  <dc:creator>Giacomo Volpe</dc:creator>
  <cp:lastModifiedBy>Eugenio Nappi</cp:lastModifiedBy>
  <cp:revision>262</cp:revision>
  <dcterms:created xsi:type="dcterms:W3CDTF">2022-07-18T18:00:06Z</dcterms:created>
  <dcterms:modified xsi:type="dcterms:W3CDTF">2023-05-16T11:54:00Z</dcterms:modified>
</cp:coreProperties>
</file>