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7" r:id="rId1"/>
    <p:sldMasterId id="2147483719" r:id="rId2"/>
    <p:sldMasterId id="2147483731" r:id="rId3"/>
  </p:sldMasterIdLst>
  <p:notesMasterIdLst>
    <p:notesMasterId r:id="rId39"/>
  </p:notesMasterIdLst>
  <p:handoutMasterIdLst>
    <p:handoutMasterId r:id="rId40"/>
  </p:handoutMasterIdLst>
  <p:sldIdLst>
    <p:sldId id="809" r:id="rId4"/>
    <p:sldId id="890" r:id="rId5"/>
    <p:sldId id="897" r:id="rId6"/>
    <p:sldId id="884" r:id="rId7"/>
    <p:sldId id="891" r:id="rId8"/>
    <p:sldId id="892" r:id="rId9"/>
    <p:sldId id="896" r:id="rId10"/>
    <p:sldId id="256" r:id="rId11"/>
    <p:sldId id="895" r:id="rId12"/>
    <p:sldId id="898" r:id="rId13"/>
    <p:sldId id="900" r:id="rId14"/>
    <p:sldId id="901" r:id="rId15"/>
    <p:sldId id="902" r:id="rId16"/>
    <p:sldId id="903" r:id="rId17"/>
    <p:sldId id="904" r:id="rId18"/>
    <p:sldId id="905" r:id="rId19"/>
    <p:sldId id="899" r:id="rId20"/>
    <p:sldId id="906" r:id="rId21"/>
    <p:sldId id="885" r:id="rId22"/>
    <p:sldId id="886" r:id="rId23"/>
    <p:sldId id="817" r:id="rId24"/>
    <p:sldId id="893" r:id="rId25"/>
    <p:sldId id="894" r:id="rId26"/>
    <p:sldId id="869" r:id="rId27"/>
    <p:sldId id="874" r:id="rId28"/>
    <p:sldId id="875" r:id="rId29"/>
    <p:sldId id="870" r:id="rId30"/>
    <p:sldId id="871" r:id="rId31"/>
    <p:sldId id="879" r:id="rId32"/>
    <p:sldId id="881" r:id="rId33"/>
    <p:sldId id="883" r:id="rId34"/>
    <p:sldId id="831" r:id="rId35"/>
    <p:sldId id="820" r:id="rId36"/>
    <p:sldId id="819" r:id="rId37"/>
    <p:sldId id="872"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a:srgbClr val="FFCC99"/>
    <a:srgbClr val="DB3600"/>
    <a:srgbClr val="CC9900"/>
    <a:srgbClr val="221AC0"/>
    <a:srgbClr val="A1ACFF"/>
    <a:srgbClr val="51C5FF"/>
    <a:srgbClr val="C000C0"/>
    <a:srgbClr val="970000"/>
    <a:srgbClr val="A2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19" autoAdjust="0"/>
    <p:restoredTop sz="95400" autoAdjust="0"/>
  </p:normalViewPr>
  <p:slideViewPr>
    <p:cSldViewPr snapToGrid="0" snapToObjects="1">
      <p:cViewPr varScale="1">
        <p:scale>
          <a:sx n="69" d="100"/>
          <a:sy n="69" d="100"/>
        </p:scale>
        <p:origin x="634" y="28"/>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540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E88DC4-9F1A-4D40-BD3E-5D42405AE465}" type="datetime1">
              <a:rPr lang="en-US" smtClean="0"/>
              <a:pPr/>
              <a:t>5/17/2023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4D2CDFC-C9C8-4F49-BC57-6716D5963F8E}" type="slidenum">
              <a:rPr lang="en-US" smtClean="0"/>
              <a:pPr/>
              <a:t>‹#›</a:t>
            </a:fld>
            <a:endParaRPr lang="en-US"/>
          </a:p>
        </p:txBody>
      </p:sp>
    </p:spTree>
    <p:extLst>
      <p:ext uri="{BB962C8B-B14F-4D97-AF65-F5344CB8AC3E}">
        <p14:creationId xmlns:p14="http://schemas.microsoft.com/office/powerpoint/2010/main" val="36940011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D97C1A-A65D-3448-B4DE-9EA30E2A25BF}" type="datetime1">
              <a:rPr lang="en-US" smtClean="0"/>
              <a:pPr/>
              <a:t>5/17/2023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AB49D7-FFFE-CB40-96E0-8C697DD2A9E7}" type="slidenum">
              <a:rPr lang="en-US" smtClean="0"/>
              <a:pPr/>
              <a:t>‹#›</a:t>
            </a:fld>
            <a:endParaRPr lang="en-US"/>
          </a:p>
        </p:txBody>
      </p:sp>
    </p:spTree>
    <p:extLst>
      <p:ext uri="{BB962C8B-B14F-4D97-AF65-F5344CB8AC3E}">
        <p14:creationId xmlns:p14="http://schemas.microsoft.com/office/powerpoint/2010/main" val="97600005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p:spPr>
        <p:txBody>
          <a:bodyPr/>
          <a:lstStyle/>
          <a:p>
            <a:endParaRPr lang="en-GB" altLang="en-US" dirty="0"/>
          </a:p>
        </p:txBody>
      </p:sp>
      <p:sp>
        <p:nvSpPr>
          <p:cNvPr id="6148" name="Slide Number Placeholder 3"/>
          <p:cNvSpPr>
            <a:spLocks noGrp="1"/>
          </p:cNvSpPr>
          <p:nvPr>
            <p:ph type="sldNum" sz="quarter" idx="5"/>
          </p:nvPr>
        </p:nvSpPr>
        <p:spPr>
          <a:noFill/>
        </p:spPr>
        <p:txBody>
          <a:bodyPr/>
          <a:lstStyle>
            <a:lvl1pPr defTabSz="930275">
              <a:defRPr sz="3600" b="1">
                <a:solidFill>
                  <a:schemeClr val="bg1"/>
                </a:solidFill>
                <a:latin typeface="Comic Sans MS" panose="030F0702030302020204" pitchFamily="66" charset="0"/>
              </a:defRPr>
            </a:lvl1pPr>
            <a:lvl2pPr marL="749300" indent="-287338" defTabSz="930275">
              <a:defRPr sz="3600" b="1">
                <a:solidFill>
                  <a:schemeClr val="bg1"/>
                </a:solidFill>
                <a:latin typeface="Comic Sans MS" panose="030F0702030302020204" pitchFamily="66" charset="0"/>
              </a:defRPr>
            </a:lvl2pPr>
            <a:lvl3pPr marL="1152525" indent="-230188" defTabSz="930275">
              <a:defRPr sz="3600" b="1">
                <a:solidFill>
                  <a:schemeClr val="bg1"/>
                </a:solidFill>
                <a:latin typeface="Comic Sans MS" panose="030F0702030302020204" pitchFamily="66" charset="0"/>
              </a:defRPr>
            </a:lvl3pPr>
            <a:lvl4pPr marL="1614488" indent="-230188" defTabSz="930275">
              <a:defRPr sz="3600" b="1">
                <a:solidFill>
                  <a:schemeClr val="bg1"/>
                </a:solidFill>
                <a:latin typeface="Comic Sans MS" panose="030F0702030302020204" pitchFamily="66" charset="0"/>
              </a:defRPr>
            </a:lvl4pPr>
            <a:lvl5pPr marL="2076450" indent="-230188" defTabSz="930275">
              <a:defRPr sz="3600" b="1">
                <a:solidFill>
                  <a:schemeClr val="bg1"/>
                </a:solidFill>
                <a:latin typeface="Comic Sans MS" panose="030F0702030302020204" pitchFamily="66" charset="0"/>
              </a:defRPr>
            </a:lvl5pPr>
            <a:lvl6pPr marL="2533650" indent="-230188" defTabSz="930275" eaLnBrk="0" fontAlgn="base" hangingPunct="0">
              <a:spcBef>
                <a:spcPct val="0"/>
              </a:spcBef>
              <a:spcAft>
                <a:spcPct val="0"/>
              </a:spcAft>
              <a:defRPr sz="3600" b="1">
                <a:solidFill>
                  <a:schemeClr val="bg1"/>
                </a:solidFill>
                <a:latin typeface="Comic Sans MS" panose="030F0702030302020204" pitchFamily="66" charset="0"/>
              </a:defRPr>
            </a:lvl6pPr>
            <a:lvl7pPr marL="2990850" indent="-230188" defTabSz="930275" eaLnBrk="0" fontAlgn="base" hangingPunct="0">
              <a:spcBef>
                <a:spcPct val="0"/>
              </a:spcBef>
              <a:spcAft>
                <a:spcPct val="0"/>
              </a:spcAft>
              <a:defRPr sz="3600" b="1">
                <a:solidFill>
                  <a:schemeClr val="bg1"/>
                </a:solidFill>
                <a:latin typeface="Comic Sans MS" panose="030F0702030302020204" pitchFamily="66" charset="0"/>
              </a:defRPr>
            </a:lvl7pPr>
            <a:lvl8pPr marL="3448050" indent="-230188" defTabSz="930275" eaLnBrk="0" fontAlgn="base" hangingPunct="0">
              <a:spcBef>
                <a:spcPct val="0"/>
              </a:spcBef>
              <a:spcAft>
                <a:spcPct val="0"/>
              </a:spcAft>
              <a:defRPr sz="3600" b="1">
                <a:solidFill>
                  <a:schemeClr val="bg1"/>
                </a:solidFill>
                <a:latin typeface="Comic Sans MS" panose="030F0702030302020204" pitchFamily="66" charset="0"/>
              </a:defRPr>
            </a:lvl8pPr>
            <a:lvl9pPr marL="3905250" indent="-230188" defTabSz="930275" eaLnBrk="0" fontAlgn="base" hangingPunct="0">
              <a:spcBef>
                <a:spcPct val="0"/>
              </a:spcBef>
              <a:spcAft>
                <a:spcPct val="0"/>
              </a:spcAft>
              <a:defRPr sz="3600" b="1">
                <a:solidFill>
                  <a:schemeClr val="bg1"/>
                </a:solidFill>
                <a:latin typeface="Comic Sans MS" panose="030F0702030302020204" pitchFamily="66" charset="0"/>
              </a:defRPr>
            </a:lvl9pPr>
          </a:lstStyle>
          <a:p>
            <a:fld id="{34D203FB-EBF9-4C38-9C17-B5D9DAFF4080}" type="slidenum">
              <a:rPr lang="en-GB" altLang="en-US" sz="1200" b="0" smtClean="0">
                <a:solidFill>
                  <a:schemeClr val="tx1"/>
                </a:solidFill>
                <a:latin typeface="Times New Roman" panose="02020603050405020304" pitchFamily="18" charset="0"/>
              </a:rPr>
              <a:pPr/>
              <a:t>1</a:t>
            </a:fld>
            <a:endParaRPr lang="en-GB" altLang="en-US" sz="1200" b="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665654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8306" name="Rectangle 2"/>
          <p:cNvSpPr>
            <a:spLocks noGrp="1" noChangeArrowheads="1"/>
          </p:cNvSpPr>
          <p:nvPr>
            <p:ph type="ctrTitle"/>
          </p:nvPr>
        </p:nvSpPr>
        <p:spPr>
          <a:xfrm>
            <a:off x="812800" y="457200"/>
            <a:ext cx="10363200" cy="2743200"/>
          </a:xfrm>
          <a:noFill/>
          <a:ln w="9525">
            <a:noFill/>
          </a:ln>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571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atin typeface="Gill Sans MT" panose="020B0502020104020203" pitchFamily="34" charset="0"/>
              </a:defRPr>
            </a:lvl1pPr>
          </a:lstStyle>
          <a:p>
            <a:pPr lvl="0"/>
            <a:r>
              <a:rPr lang="en-GB" noProof="0" dirty="0"/>
              <a:t>Click to edit Master title style</a:t>
            </a:r>
          </a:p>
        </p:txBody>
      </p:sp>
      <p:sp>
        <p:nvSpPr>
          <p:cNvPr id="98307" name="Rectangle 3"/>
          <p:cNvSpPr>
            <a:spLocks noGrp="1" noChangeArrowheads="1"/>
          </p:cNvSpPr>
          <p:nvPr>
            <p:ph type="subTitle" idx="1"/>
          </p:nvPr>
        </p:nvSpPr>
        <p:spPr>
          <a:xfrm>
            <a:off x="1727200" y="3581400"/>
            <a:ext cx="8534400" cy="2057400"/>
          </a:xfrm>
        </p:spPr>
        <p:txBody>
          <a:bodyPr/>
          <a:lstStyle>
            <a:lvl1pPr marL="0" indent="0">
              <a:buClr>
                <a:srgbClr val="CC00CC"/>
              </a:buClr>
              <a:defRPr sz="2400">
                <a:latin typeface="Gill Sans MT" panose="020B0502020104020203" pitchFamily="34" charset="0"/>
              </a:defRPr>
            </a:lvl1pPr>
            <a:lvl2pPr marL="457200" lvl="1" indent="0">
              <a:buClr>
                <a:srgbClr val="CC00CC"/>
              </a:buClr>
              <a:defRPr sz="2000">
                <a:latin typeface="Gill Sans MT" panose="020B0502020104020203" pitchFamily="34" charset="0"/>
              </a:defRPr>
            </a:lvl2pPr>
          </a:lstStyle>
          <a:p>
            <a:pPr lvl="0"/>
            <a:r>
              <a:rPr lang="en-GB" noProof="0" dirty="0"/>
              <a:t> Click to edit Master subtitle style</a:t>
            </a:r>
          </a:p>
          <a:p>
            <a:pPr lvl="1"/>
            <a:r>
              <a:rPr lang="en-GB" noProof="0" dirty="0"/>
              <a:t> Second level</a:t>
            </a:r>
          </a:p>
        </p:txBody>
      </p:sp>
    </p:spTree>
    <p:extLst>
      <p:ext uri="{BB962C8B-B14F-4D97-AF65-F5344CB8AC3E}">
        <p14:creationId xmlns:p14="http://schemas.microsoft.com/office/powerpoint/2010/main" val="341695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ill Sans MT" panose="020B0502020104020203" pitchFamily="34" charset="0"/>
              </a:defRPr>
            </a:lvl1pPr>
          </a:lstStyle>
          <a:p>
            <a:r>
              <a:rPr lang="en-US" dirty="0"/>
              <a:t>Click to edit Master title style</a:t>
            </a:r>
            <a:endParaRPr lang="en-GB" dirty="0"/>
          </a:p>
        </p:txBody>
      </p:sp>
      <p:sp>
        <p:nvSpPr>
          <p:cNvPr id="3" name="Vertical Text Placeholder 2"/>
          <p:cNvSpPr>
            <a:spLocks noGrp="1"/>
          </p:cNvSpPr>
          <p:nvPr>
            <p:ph type="body" orient="vert" idx="1"/>
          </p:nvPr>
        </p:nvSpPr>
        <p:spPr/>
        <p:txBody>
          <a:bodyPr vert="eaVert"/>
          <a:lstStyle>
            <a:lvl1pPr>
              <a:defRPr>
                <a:latin typeface="Gill Sans MT" panose="020B0502020104020203" pitchFamily="34" charset="0"/>
              </a:defRPr>
            </a:lvl1pPr>
            <a:lvl2pPr>
              <a:defRPr>
                <a:latin typeface="Gill Sans MT" panose="020B0502020104020203" pitchFamily="34" charset="0"/>
              </a:defRPr>
            </a:lvl2pPr>
            <a:lvl3pPr>
              <a:defRPr>
                <a:latin typeface="Gill Sans MT" panose="020B0502020104020203" pitchFamily="34" charset="0"/>
              </a:defRPr>
            </a:lvl3pPr>
            <a:lvl4pPr>
              <a:defRPr>
                <a:latin typeface="Gill Sans MT" panose="020B0502020104020203" pitchFamily="34" charset="0"/>
              </a:defRPr>
            </a:lvl4pPr>
            <a:lvl5pPr>
              <a:defRPr>
                <a:latin typeface="Gill Sans MT" panose="020B05020201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857058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59800" y="304800"/>
            <a:ext cx="2616200" cy="5791200"/>
          </a:xfrm>
        </p:spPr>
        <p:txBody>
          <a:bodyPr vert="eaVert"/>
          <a:lstStyle>
            <a:lvl1pPr>
              <a:defRPr>
                <a:latin typeface="Gill Sans MT" panose="020B0502020104020203" pitchFamily="34" charset="0"/>
              </a:defRPr>
            </a:lvl1pPr>
          </a:lstStyle>
          <a:p>
            <a:r>
              <a:rPr lang="en-US" dirty="0"/>
              <a:t>Click to edit Master title style</a:t>
            </a:r>
            <a:endParaRPr lang="en-GB" dirty="0"/>
          </a:p>
        </p:txBody>
      </p:sp>
      <p:sp>
        <p:nvSpPr>
          <p:cNvPr id="3" name="Vertical Text Placeholder 2"/>
          <p:cNvSpPr>
            <a:spLocks noGrp="1"/>
          </p:cNvSpPr>
          <p:nvPr>
            <p:ph type="body" orient="vert" idx="1"/>
          </p:nvPr>
        </p:nvSpPr>
        <p:spPr>
          <a:xfrm>
            <a:off x="711200" y="304800"/>
            <a:ext cx="7645400" cy="5791200"/>
          </a:xfrm>
        </p:spPr>
        <p:txBody>
          <a:bodyPr vert="eaVert"/>
          <a:lstStyle>
            <a:lvl1pPr>
              <a:defRPr>
                <a:latin typeface="Gill Sans MT" panose="020B0502020104020203" pitchFamily="34" charset="0"/>
              </a:defRPr>
            </a:lvl1pPr>
            <a:lvl2pPr>
              <a:defRPr>
                <a:latin typeface="Gill Sans MT" panose="020B0502020104020203" pitchFamily="34" charset="0"/>
              </a:defRPr>
            </a:lvl2pPr>
            <a:lvl3pPr>
              <a:defRPr>
                <a:latin typeface="Gill Sans MT" panose="020B0502020104020203" pitchFamily="34" charset="0"/>
              </a:defRPr>
            </a:lvl3pPr>
            <a:lvl4pPr>
              <a:defRPr>
                <a:latin typeface="Gill Sans MT" panose="020B0502020104020203" pitchFamily="34" charset="0"/>
              </a:defRPr>
            </a:lvl4pPr>
            <a:lvl5pPr>
              <a:defRPr>
                <a:latin typeface="Gill Sans MT" panose="020B05020201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3990025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8306" name="Rectangle 2"/>
          <p:cNvSpPr>
            <a:spLocks noGrp="1" noChangeArrowheads="1"/>
          </p:cNvSpPr>
          <p:nvPr>
            <p:ph type="ctrTitle"/>
          </p:nvPr>
        </p:nvSpPr>
        <p:spPr>
          <a:xfrm>
            <a:off x="812800" y="457200"/>
            <a:ext cx="10363200" cy="2743200"/>
          </a:xfrm>
          <a:noFill/>
          <a:ln w="9525">
            <a:noFill/>
          </a:ln>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571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atin typeface="Gill Sans MT" panose="020B0502020104020203" pitchFamily="34" charset="0"/>
              </a:defRPr>
            </a:lvl1pPr>
          </a:lstStyle>
          <a:p>
            <a:pPr lvl="0"/>
            <a:r>
              <a:rPr lang="en-GB" noProof="0" dirty="0"/>
              <a:t>Click to edit Master title style</a:t>
            </a:r>
          </a:p>
        </p:txBody>
      </p:sp>
      <p:sp>
        <p:nvSpPr>
          <p:cNvPr id="98307" name="Rectangle 3"/>
          <p:cNvSpPr>
            <a:spLocks noGrp="1" noChangeArrowheads="1"/>
          </p:cNvSpPr>
          <p:nvPr>
            <p:ph type="subTitle" idx="1"/>
          </p:nvPr>
        </p:nvSpPr>
        <p:spPr>
          <a:xfrm>
            <a:off x="1727200" y="3581400"/>
            <a:ext cx="8534400" cy="2057400"/>
          </a:xfrm>
        </p:spPr>
        <p:txBody>
          <a:bodyPr/>
          <a:lstStyle>
            <a:lvl1pPr marL="0" indent="0">
              <a:buClr>
                <a:srgbClr val="CC00CC"/>
              </a:buClr>
              <a:defRPr sz="2400">
                <a:latin typeface="Gill Sans MT" panose="020B0502020104020203" pitchFamily="34" charset="0"/>
              </a:defRPr>
            </a:lvl1pPr>
            <a:lvl2pPr marL="457200" lvl="1" indent="0">
              <a:buClr>
                <a:srgbClr val="CC00CC"/>
              </a:buClr>
              <a:defRPr sz="2000">
                <a:latin typeface="Gill Sans MT" panose="020B0502020104020203" pitchFamily="34" charset="0"/>
              </a:defRPr>
            </a:lvl2pPr>
          </a:lstStyle>
          <a:p>
            <a:pPr lvl="0"/>
            <a:r>
              <a:rPr lang="en-GB" noProof="0" dirty="0"/>
              <a:t> Click to edit Master subtitle style</a:t>
            </a:r>
          </a:p>
          <a:p>
            <a:pPr lvl="1"/>
            <a:r>
              <a:rPr lang="en-GB" noProof="0" dirty="0"/>
              <a:t> Second level</a:t>
            </a:r>
          </a:p>
        </p:txBody>
      </p:sp>
    </p:spTree>
    <p:extLst>
      <p:ext uri="{BB962C8B-B14F-4D97-AF65-F5344CB8AC3E}">
        <p14:creationId xmlns:p14="http://schemas.microsoft.com/office/powerpoint/2010/main" val="12723320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ill Sans MT" panose="020B0502020104020203"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911424" y="1052736"/>
            <a:ext cx="10261600" cy="4953000"/>
          </a:xfrm>
        </p:spPr>
        <p:txBody>
          <a:bodyPr/>
          <a:lstStyle>
            <a:lvl1pPr>
              <a:defRPr>
                <a:latin typeface="Gill Sans MT" panose="020B0502020104020203" pitchFamily="34" charset="0"/>
              </a:defRPr>
            </a:lvl1pPr>
            <a:lvl2pPr>
              <a:defRPr>
                <a:latin typeface="Gill Sans MT" panose="020B0502020104020203" pitchFamily="34" charset="0"/>
              </a:defRPr>
            </a:lvl2pPr>
            <a:lvl3pPr>
              <a:defRPr>
                <a:latin typeface="Gill Sans MT" panose="020B0502020104020203" pitchFamily="34" charset="0"/>
              </a:defRPr>
            </a:lvl3pPr>
            <a:lvl4pPr>
              <a:defRPr>
                <a:latin typeface="Gill Sans MT" panose="020B0502020104020203" pitchFamily="34" charset="0"/>
              </a:defRPr>
            </a:lvl4pPr>
            <a:lvl5pPr>
              <a:defRPr>
                <a:latin typeface="Gill Sans MT" panose="020B05020201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1414366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atin typeface="Gill Sans MT" panose="020B0502020104020203" pitchFamily="34" charset="0"/>
              </a:defRPr>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atin typeface="Gill Sans MT" panose="020B0502020104020203"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extLst>
      <p:ext uri="{BB962C8B-B14F-4D97-AF65-F5344CB8AC3E}">
        <p14:creationId xmlns:p14="http://schemas.microsoft.com/office/powerpoint/2010/main" val="3103825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ill Sans MT" panose="020B0502020104020203" pitchFamily="34" charset="0"/>
              </a:defRPr>
            </a:lvl1pPr>
          </a:lstStyle>
          <a:p>
            <a:r>
              <a:rPr lang="en-US" dirty="0"/>
              <a:t>Click to edit Master title style</a:t>
            </a:r>
            <a:endParaRPr lang="en-GB" dirty="0"/>
          </a:p>
        </p:txBody>
      </p:sp>
      <p:sp>
        <p:nvSpPr>
          <p:cNvPr id="3" name="Content Placeholder 2"/>
          <p:cNvSpPr>
            <a:spLocks noGrp="1"/>
          </p:cNvSpPr>
          <p:nvPr>
            <p:ph sz="half" idx="1"/>
          </p:nvPr>
        </p:nvSpPr>
        <p:spPr>
          <a:xfrm>
            <a:off x="914400" y="1143000"/>
            <a:ext cx="5029200" cy="4953000"/>
          </a:xfrm>
        </p:spPr>
        <p:txBody>
          <a:bodyPr/>
          <a:lstStyle>
            <a:lvl1pPr>
              <a:defRPr sz="2800">
                <a:latin typeface="Gill Sans MT" panose="020B0502020104020203" pitchFamily="34" charset="0"/>
              </a:defRPr>
            </a:lvl1pPr>
            <a:lvl2pPr>
              <a:defRPr sz="24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800">
                <a:latin typeface="Gill Sans MT" panose="020B0502020104020203"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46800" y="1143000"/>
            <a:ext cx="5029200" cy="4953000"/>
          </a:xfrm>
        </p:spPr>
        <p:txBody>
          <a:bodyPr/>
          <a:lstStyle>
            <a:lvl1pPr>
              <a:defRPr sz="2800">
                <a:latin typeface="Gill Sans MT" panose="020B0502020104020203" pitchFamily="34" charset="0"/>
              </a:defRPr>
            </a:lvl1pPr>
            <a:lvl2pPr>
              <a:defRPr sz="24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800">
                <a:latin typeface="Gill Sans MT" panose="020B0502020104020203"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2425639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atin typeface="Gill Sans MT" panose="020B0502020104020203" pitchFamily="34" charset="0"/>
              </a:defRPr>
            </a:lvl1pPr>
          </a:lstStyle>
          <a:p>
            <a:r>
              <a:rPr lang="en-US" dirty="0"/>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atin typeface="Gill Sans MT" panose="020B05020201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atin typeface="Gill Sans MT" panose="020B0502020104020203" pitchFamily="34" charset="0"/>
              </a:defRPr>
            </a:lvl1pPr>
            <a:lvl2pPr>
              <a:defRPr sz="2000">
                <a:latin typeface="Gill Sans MT" panose="020B0502020104020203" pitchFamily="34" charset="0"/>
              </a:defRPr>
            </a:lvl2pPr>
            <a:lvl3pPr>
              <a:defRPr sz="1800">
                <a:latin typeface="Gill Sans MT" panose="020B0502020104020203" pitchFamily="34" charset="0"/>
              </a:defRPr>
            </a:lvl3pPr>
            <a:lvl4pPr>
              <a:defRPr sz="1600">
                <a:latin typeface="Gill Sans MT" panose="020B0502020104020203" pitchFamily="34" charset="0"/>
              </a:defRPr>
            </a:lvl4pPr>
            <a:lvl5pPr>
              <a:defRPr sz="1600">
                <a:latin typeface="Gill Sans MT" panose="020B0502020104020203"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atin typeface="Gill Sans MT" panose="020B05020201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atin typeface="Gill Sans MT" panose="020B0502020104020203" pitchFamily="34" charset="0"/>
              </a:defRPr>
            </a:lvl1pPr>
            <a:lvl2pPr>
              <a:defRPr sz="2000">
                <a:latin typeface="Gill Sans MT" panose="020B0502020104020203" pitchFamily="34" charset="0"/>
              </a:defRPr>
            </a:lvl2pPr>
            <a:lvl3pPr>
              <a:defRPr sz="1800">
                <a:latin typeface="Gill Sans MT" panose="020B0502020104020203" pitchFamily="34" charset="0"/>
              </a:defRPr>
            </a:lvl3pPr>
            <a:lvl4pPr>
              <a:defRPr sz="1600">
                <a:latin typeface="Gill Sans MT" panose="020B0502020104020203" pitchFamily="34" charset="0"/>
              </a:defRPr>
            </a:lvl4pPr>
            <a:lvl5pPr>
              <a:defRPr sz="1600">
                <a:latin typeface="Gill Sans MT" panose="020B0502020104020203"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632876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ill Sans MT" panose="020B0502020104020203"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34584014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17486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atin typeface="Gill Sans MT" panose="020B0502020104020203"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4766733" y="273051"/>
            <a:ext cx="6815667" cy="5853113"/>
          </a:xfrm>
        </p:spPr>
        <p:txBody>
          <a:bodyPr/>
          <a:lstStyle>
            <a:lvl1pPr>
              <a:defRPr sz="3200">
                <a:latin typeface="Gill Sans MT" panose="020B0502020104020203" pitchFamily="34" charset="0"/>
              </a:defRPr>
            </a:lvl1pPr>
            <a:lvl2pPr>
              <a:defRPr sz="2800">
                <a:latin typeface="Gill Sans MT" panose="020B0502020104020203" pitchFamily="34" charset="0"/>
              </a:defRPr>
            </a:lvl2pPr>
            <a:lvl3pPr>
              <a:defRPr sz="2400">
                <a:latin typeface="Gill Sans MT" panose="020B0502020104020203" pitchFamily="34" charset="0"/>
              </a:defRPr>
            </a:lvl3pPr>
            <a:lvl4pPr>
              <a:defRPr sz="2000">
                <a:latin typeface="Gill Sans MT" panose="020B0502020104020203" pitchFamily="34" charset="0"/>
              </a:defRPr>
            </a:lvl4pPr>
            <a:lvl5pPr>
              <a:defRPr sz="2000">
                <a:latin typeface="Gill Sans MT" panose="020B0502020104020203"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atin typeface="Gill Sans MT" panose="020B0502020104020203"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819010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ill Sans MT" panose="020B0502020104020203"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911424" y="1052736"/>
            <a:ext cx="10261600" cy="4953000"/>
          </a:xfrm>
        </p:spPr>
        <p:txBody>
          <a:bodyPr/>
          <a:lstStyle>
            <a:lvl1pPr>
              <a:defRPr>
                <a:latin typeface="Gill Sans MT" panose="020B0502020104020203" pitchFamily="34" charset="0"/>
              </a:defRPr>
            </a:lvl1pPr>
            <a:lvl2pPr>
              <a:defRPr>
                <a:latin typeface="Gill Sans MT" panose="020B0502020104020203" pitchFamily="34" charset="0"/>
              </a:defRPr>
            </a:lvl2pPr>
            <a:lvl3pPr>
              <a:defRPr>
                <a:latin typeface="Gill Sans MT" panose="020B0502020104020203" pitchFamily="34" charset="0"/>
              </a:defRPr>
            </a:lvl3pPr>
            <a:lvl4pPr>
              <a:defRPr>
                <a:latin typeface="Gill Sans MT" panose="020B0502020104020203" pitchFamily="34" charset="0"/>
              </a:defRPr>
            </a:lvl4pPr>
            <a:lvl5pPr>
              <a:defRPr>
                <a:latin typeface="Gill Sans MT" panose="020B05020201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355423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atin typeface="Gill Sans MT" panose="020B0502020104020203" pitchFamily="34" charset="0"/>
              </a:defRPr>
            </a:lvl1pPr>
          </a:lstStyle>
          <a:p>
            <a:r>
              <a:rPr lang="en-US" dirty="0"/>
              <a:t>Click to edit Master title style</a:t>
            </a:r>
            <a:endParaRPr lang="en-GB" dirty="0"/>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atin typeface="Gill Sans MT" panose="020B05020201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atin typeface="Gill Sans MT" panose="020B0502020104020203"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9504434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ill Sans MT" panose="020B0502020104020203" pitchFamily="34" charset="0"/>
              </a:defRPr>
            </a:lvl1pPr>
          </a:lstStyle>
          <a:p>
            <a:r>
              <a:rPr lang="en-US" dirty="0"/>
              <a:t>Click to edit Master title style</a:t>
            </a:r>
            <a:endParaRPr lang="en-GB" dirty="0"/>
          </a:p>
        </p:txBody>
      </p:sp>
      <p:sp>
        <p:nvSpPr>
          <p:cNvPr id="3" name="Vertical Text Placeholder 2"/>
          <p:cNvSpPr>
            <a:spLocks noGrp="1"/>
          </p:cNvSpPr>
          <p:nvPr>
            <p:ph type="body" orient="vert" idx="1"/>
          </p:nvPr>
        </p:nvSpPr>
        <p:spPr/>
        <p:txBody>
          <a:bodyPr vert="eaVert"/>
          <a:lstStyle>
            <a:lvl1pPr>
              <a:defRPr>
                <a:latin typeface="Gill Sans MT" panose="020B0502020104020203" pitchFamily="34" charset="0"/>
              </a:defRPr>
            </a:lvl1pPr>
            <a:lvl2pPr>
              <a:defRPr>
                <a:latin typeface="Gill Sans MT" panose="020B0502020104020203" pitchFamily="34" charset="0"/>
              </a:defRPr>
            </a:lvl2pPr>
            <a:lvl3pPr>
              <a:defRPr>
                <a:latin typeface="Gill Sans MT" panose="020B0502020104020203" pitchFamily="34" charset="0"/>
              </a:defRPr>
            </a:lvl3pPr>
            <a:lvl4pPr>
              <a:defRPr>
                <a:latin typeface="Gill Sans MT" panose="020B0502020104020203" pitchFamily="34" charset="0"/>
              </a:defRPr>
            </a:lvl4pPr>
            <a:lvl5pPr>
              <a:defRPr>
                <a:latin typeface="Gill Sans MT" panose="020B05020201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2335212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59800" y="304800"/>
            <a:ext cx="2616200" cy="5791200"/>
          </a:xfrm>
        </p:spPr>
        <p:txBody>
          <a:bodyPr vert="eaVert"/>
          <a:lstStyle>
            <a:lvl1pPr>
              <a:defRPr>
                <a:latin typeface="Gill Sans MT" panose="020B0502020104020203" pitchFamily="34" charset="0"/>
              </a:defRPr>
            </a:lvl1pPr>
          </a:lstStyle>
          <a:p>
            <a:r>
              <a:rPr lang="en-US" dirty="0"/>
              <a:t>Click to edit Master title style</a:t>
            </a:r>
            <a:endParaRPr lang="en-GB" dirty="0"/>
          </a:p>
        </p:txBody>
      </p:sp>
      <p:sp>
        <p:nvSpPr>
          <p:cNvPr id="3" name="Vertical Text Placeholder 2"/>
          <p:cNvSpPr>
            <a:spLocks noGrp="1"/>
          </p:cNvSpPr>
          <p:nvPr>
            <p:ph type="body" orient="vert" idx="1"/>
          </p:nvPr>
        </p:nvSpPr>
        <p:spPr>
          <a:xfrm>
            <a:off x="711200" y="304800"/>
            <a:ext cx="7645400" cy="5791200"/>
          </a:xfrm>
        </p:spPr>
        <p:txBody>
          <a:bodyPr vert="eaVert"/>
          <a:lstStyle>
            <a:lvl1pPr>
              <a:defRPr>
                <a:latin typeface="Gill Sans MT" panose="020B0502020104020203" pitchFamily="34" charset="0"/>
              </a:defRPr>
            </a:lvl1pPr>
            <a:lvl2pPr>
              <a:defRPr>
                <a:latin typeface="Gill Sans MT" panose="020B0502020104020203" pitchFamily="34" charset="0"/>
              </a:defRPr>
            </a:lvl2pPr>
            <a:lvl3pPr>
              <a:defRPr>
                <a:latin typeface="Gill Sans MT" panose="020B0502020104020203" pitchFamily="34" charset="0"/>
              </a:defRPr>
            </a:lvl3pPr>
            <a:lvl4pPr>
              <a:defRPr>
                <a:latin typeface="Gill Sans MT" panose="020B0502020104020203" pitchFamily="34" charset="0"/>
              </a:defRPr>
            </a:lvl4pPr>
            <a:lvl5pPr>
              <a:defRPr>
                <a:latin typeface="Gill Sans MT" panose="020B05020201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7721924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093E505-7C98-44E3-8A10-A374D04671BD}" type="datetimeFigureOut">
              <a:rPr lang="en-GB" smtClean="0"/>
              <a:t>17/05/2023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39747376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093E505-7C98-44E3-8A10-A374D04671BD}" type="datetimeFigureOut">
              <a:rPr lang="en-GB" smtClean="0"/>
              <a:t>17/05/2023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34849145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093E505-7C98-44E3-8A10-A374D04671BD}" type="datetimeFigureOut">
              <a:rPr lang="en-GB" smtClean="0"/>
              <a:t>17/05/2023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30955515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093E505-7C98-44E3-8A10-A374D04671BD}" type="datetimeFigureOut">
              <a:rPr lang="en-GB" smtClean="0"/>
              <a:t>17/05/2023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30023200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093E505-7C98-44E3-8A10-A374D04671BD}" type="datetimeFigureOut">
              <a:rPr lang="en-GB" smtClean="0"/>
              <a:t>17/05/2023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7138653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093E505-7C98-44E3-8A10-A374D04671BD}" type="datetimeFigureOut">
              <a:rPr lang="en-GB" smtClean="0"/>
              <a:t>17/05/2023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4347739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93E505-7C98-44E3-8A10-A374D04671BD}" type="datetimeFigureOut">
              <a:rPr lang="en-GB" smtClean="0"/>
              <a:t>17/05/2023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648789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atin typeface="Gill Sans MT" panose="020B0502020104020203" pitchFamily="34" charset="0"/>
              </a:defRPr>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atin typeface="Gill Sans MT" panose="020B0502020104020203"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extLst>
      <p:ext uri="{BB962C8B-B14F-4D97-AF65-F5344CB8AC3E}">
        <p14:creationId xmlns:p14="http://schemas.microsoft.com/office/powerpoint/2010/main" val="39809381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093E505-7C98-44E3-8A10-A374D04671BD}" type="datetimeFigureOut">
              <a:rPr lang="en-GB" smtClean="0"/>
              <a:t>17/05/2023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39342676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093E505-7C98-44E3-8A10-A374D04671BD}" type="datetimeFigureOut">
              <a:rPr lang="en-GB" smtClean="0"/>
              <a:t>17/05/2023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24558737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093E505-7C98-44E3-8A10-A374D04671BD}" type="datetimeFigureOut">
              <a:rPr lang="en-GB" smtClean="0"/>
              <a:t>17/05/2023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42175605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093E505-7C98-44E3-8A10-A374D04671BD}" type="datetimeFigureOut">
              <a:rPr lang="en-GB" smtClean="0"/>
              <a:t>17/05/2023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1610986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ill Sans MT" panose="020B0502020104020203" pitchFamily="34" charset="0"/>
              </a:defRPr>
            </a:lvl1pPr>
          </a:lstStyle>
          <a:p>
            <a:r>
              <a:rPr lang="en-US" dirty="0"/>
              <a:t>Click to edit Master title style</a:t>
            </a:r>
            <a:endParaRPr lang="en-GB" dirty="0"/>
          </a:p>
        </p:txBody>
      </p:sp>
      <p:sp>
        <p:nvSpPr>
          <p:cNvPr id="3" name="Content Placeholder 2"/>
          <p:cNvSpPr>
            <a:spLocks noGrp="1"/>
          </p:cNvSpPr>
          <p:nvPr>
            <p:ph sz="half" idx="1"/>
          </p:nvPr>
        </p:nvSpPr>
        <p:spPr>
          <a:xfrm>
            <a:off x="914400" y="1143000"/>
            <a:ext cx="5029200" cy="4953000"/>
          </a:xfrm>
        </p:spPr>
        <p:txBody>
          <a:bodyPr/>
          <a:lstStyle>
            <a:lvl1pPr>
              <a:defRPr sz="2800">
                <a:latin typeface="Gill Sans MT" panose="020B0502020104020203" pitchFamily="34" charset="0"/>
              </a:defRPr>
            </a:lvl1pPr>
            <a:lvl2pPr>
              <a:defRPr sz="24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800">
                <a:latin typeface="Gill Sans MT" panose="020B0502020104020203"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46800" y="1143000"/>
            <a:ext cx="5029200" cy="4953000"/>
          </a:xfrm>
        </p:spPr>
        <p:txBody>
          <a:bodyPr/>
          <a:lstStyle>
            <a:lvl1pPr>
              <a:defRPr sz="2800">
                <a:latin typeface="Gill Sans MT" panose="020B0502020104020203" pitchFamily="34" charset="0"/>
              </a:defRPr>
            </a:lvl1pPr>
            <a:lvl2pPr>
              <a:defRPr sz="24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800">
                <a:latin typeface="Gill Sans MT" panose="020B0502020104020203"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038812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atin typeface="Gill Sans MT" panose="020B0502020104020203" pitchFamily="34" charset="0"/>
              </a:defRPr>
            </a:lvl1pPr>
          </a:lstStyle>
          <a:p>
            <a:r>
              <a:rPr lang="en-US" dirty="0"/>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atin typeface="Gill Sans MT" panose="020B05020201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atin typeface="Gill Sans MT" panose="020B0502020104020203" pitchFamily="34" charset="0"/>
              </a:defRPr>
            </a:lvl1pPr>
            <a:lvl2pPr>
              <a:defRPr sz="2000">
                <a:latin typeface="Gill Sans MT" panose="020B0502020104020203" pitchFamily="34" charset="0"/>
              </a:defRPr>
            </a:lvl2pPr>
            <a:lvl3pPr>
              <a:defRPr sz="1800">
                <a:latin typeface="Gill Sans MT" panose="020B0502020104020203" pitchFamily="34" charset="0"/>
              </a:defRPr>
            </a:lvl3pPr>
            <a:lvl4pPr>
              <a:defRPr sz="1600">
                <a:latin typeface="Gill Sans MT" panose="020B0502020104020203" pitchFamily="34" charset="0"/>
              </a:defRPr>
            </a:lvl4pPr>
            <a:lvl5pPr>
              <a:defRPr sz="1600">
                <a:latin typeface="Gill Sans MT" panose="020B0502020104020203"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atin typeface="Gill Sans MT" panose="020B05020201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atin typeface="Gill Sans MT" panose="020B0502020104020203" pitchFamily="34" charset="0"/>
              </a:defRPr>
            </a:lvl1pPr>
            <a:lvl2pPr>
              <a:defRPr sz="2000">
                <a:latin typeface="Gill Sans MT" panose="020B0502020104020203" pitchFamily="34" charset="0"/>
              </a:defRPr>
            </a:lvl2pPr>
            <a:lvl3pPr>
              <a:defRPr sz="1800">
                <a:latin typeface="Gill Sans MT" panose="020B0502020104020203" pitchFamily="34" charset="0"/>
              </a:defRPr>
            </a:lvl3pPr>
            <a:lvl4pPr>
              <a:defRPr sz="1600">
                <a:latin typeface="Gill Sans MT" panose="020B0502020104020203" pitchFamily="34" charset="0"/>
              </a:defRPr>
            </a:lvl4pPr>
            <a:lvl5pPr>
              <a:defRPr sz="1600">
                <a:latin typeface="Gill Sans MT" panose="020B0502020104020203"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15942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ill Sans MT" panose="020B0502020104020203"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1386764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8076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atin typeface="Gill Sans MT" panose="020B0502020104020203"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4766733" y="273051"/>
            <a:ext cx="6815667" cy="5853113"/>
          </a:xfrm>
        </p:spPr>
        <p:txBody>
          <a:bodyPr/>
          <a:lstStyle>
            <a:lvl1pPr>
              <a:defRPr sz="3200">
                <a:latin typeface="Gill Sans MT" panose="020B0502020104020203" pitchFamily="34" charset="0"/>
              </a:defRPr>
            </a:lvl1pPr>
            <a:lvl2pPr>
              <a:defRPr sz="2800">
                <a:latin typeface="Gill Sans MT" panose="020B0502020104020203" pitchFamily="34" charset="0"/>
              </a:defRPr>
            </a:lvl2pPr>
            <a:lvl3pPr>
              <a:defRPr sz="2400">
                <a:latin typeface="Gill Sans MT" panose="020B0502020104020203" pitchFamily="34" charset="0"/>
              </a:defRPr>
            </a:lvl3pPr>
            <a:lvl4pPr>
              <a:defRPr sz="2000">
                <a:latin typeface="Gill Sans MT" panose="020B0502020104020203" pitchFamily="34" charset="0"/>
              </a:defRPr>
            </a:lvl4pPr>
            <a:lvl5pPr>
              <a:defRPr sz="2000">
                <a:latin typeface="Gill Sans MT" panose="020B0502020104020203"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atin typeface="Gill Sans MT" panose="020B0502020104020203"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353032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atin typeface="Gill Sans MT" panose="020B0502020104020203" pitchFamily="34" charset="0"/>
              </a:defRPr>
            </a:lvl1pPr>
          </a:lstStyle>
          <a:p>
            <a:r>
              <a:rPr lang="en-US" dirty="0"/>
              <a:t>Click to edit Master title style</a:t>
            </a:r>
            <a:endParaRPr lang="en-GB" dirty="0"/>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atin typeface="Gill Sans MT" panose="020B05020201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atin typeface="Gill Sans MT" panose="020B0502020104020203"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2811329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11200" y="304800"/>
            <a:ext cx="9347200" cy="609600"/>
          </a:xfrm>
          <a:prstGeom prst="rect">
            <a:avLst/>
          </a:prstGeom>
          <a:solidFill>
            <a:srgbClr val="FFFF00"/>
          </a:solidFill>
          <a:ln w="38100">
            <a:solidFill>
              <a:schemeClr val="accent2"/>
            </a:solidFill>
            <a:miter lim="800000"/>
            <a:headEnd/>
            <a:tailEnd/>
          </a:ln>
          <a:effectLst/>
          <a:extLst>
            <a:ext uri="{AF507438-7753-43E0-B8FC-AC1667EBCBE1}">
              <a14:hiddenEffects xmlns:a14="http://schemas.microsoft.com/office/drawing/2010/main">
                <a:effectLst>
                  <a:outerShdw dist="71842" dir="2700000" algn="ctr" rotWithShape="0">
                    <a:srgbClr val="00CC00"/>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a:t>
            </a:r>
          </a:p>
        </p:txBody>
      </p:sp>
      <p:sp>
        <p:nvSpPr>
          <p:cNvPr id="1027" name="Rectangle 3"/>
          <p:cNvSpPr>
            <a:spLocks noGrp="1" noChangeArrowheads="1"/>
          </p:cNvSpPr>
          <p:nvPr>
            <p:ph type="body" idx="1"/>
          </p:nvPr>
        </p:nvSpPr>
        <p:spPr bwMode="auto">
          <a:xfrm>
            <a:off x="912284" y="1125538"/>
            <a:ext cx="102616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1028" name="Rectangle 13"/>
          <p:cNvSpPr>
            <a:spLocks noChangeArrowheads="1"/>
          </p:cNvSpPr>
          <p:nvPr/>
        </p:nvSpPr>
        <p:spPr bwMode="auto">
          <a:xfrm>
            <a:off x="10668000" y="6454775"/>
            <a:ext cx="812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600" b="1">
                <a:solidFill>
                  <a:schemeClr val="bg1"/>
                </a:solidFill>
                <a:latin typeface="Comic Sans MS" panose="030F0702030302020204" pitchFamily="66" charset="0"/>
              </a:defRPr>
            </a:lvl1pPr>
            <a:lvl2pPr marL="742950" indent="-285750">
              <a:defRPr sz="3600" b="1">
                <a:solidFill>
                  <a:schemeClr val="bg1"/>
                </a:solidFill>
                <a:latin typeface="Comic Sans MS" panose="030F0702030302020204" pitchFamily="66" charset="0"/>
              </a:defRPr>
            </a:lvl2pPr>
            <a:lvl3pPr marL="1143000" indent="-228600">
              <a:defRPr sz="3600" b="1">
                <a:solidFill>
                  <a:schemeClr val="bg1"/>
                </a:solidFill>
                <a:latin typeface="Comic Sans MS" panose="030F0702030302020204" pitchFamily="66" charset="0"/>
              </a:defRPr>
            </a:lvl3pPr>
            <a:lvl4pPr marL="1600200" indent="-228600">
              <a:defRPr sz="3600" b="1">
                <a:solidFill>
                  <a:schemeClr val="bg1"/>
                </a:solidFill>
                <a:latin typeface="Comic Sans MS" panose="030F0702030302020204" pitchFamily="66" charset="0"/>
              </a:defRPr>
            </a:lvl4pPr>
            <a:lvl5pPr marL="2057400" indent="-228600">
              <a:defRPr sz="3600" b="1">
                <a:solidFill>
                  <a:schemeClr val="bg1"/>
                </a:solidFill>
                <a:latin typeface="Comic Sans MS" panose="030F0702030302020204" pitchFamily="66" charset="0"/>
              </a:defRPr>
            </a:lvl5pPr>
            <a:lvl6pPr marL="2514600" indent="-228600" eaLnBrk="0" fontAlgn="base" hangingPunct="0">
              <a:spcBef>
                <a:spcPct val="0"/>
              </a:spcBef>
              <a:spcAft>
                <a:spcPct val="0"/>
              </a:spcAft>
              <a:defRPr sz="3600" b="1">
                <a:solidFill>
                  <a:schemeClr val="bg1"/>
                </a:solidFill>
                <a:latin typeface="Comic Sans MS" panose="030F0702030302020204" pitchFamily="66" charset="0"/>
              </a:defRPr>
            </a:lvl6pPr>
            <a:lvl7pPr marL="2971800" indent="-228600" eaLnBrk="0" fontAlgn="base" hangingPunct="0">
              <a:spcBef>
                <a:spcPct val="0"/>
              </a:spcBef>
              <a:spcAft>
                <a:spcPct val="0"/>
              </a:spcAft>
              <a:defRPr sz="3600" b="1">
                <a:solidFill>
                  <a:schemeClr val="bg1"/>
                </a:solidFill>
                <a:latin typeface="Comic Sans MS" panose="030F0702030302020204" pitchFamily="66" charset="0"/>
              </a:defRPr>
            </a:lvl7pPr>
            <a:lvl8pPr marL="3429000" indent="-228600" eaLnBrk="0" fontAlgn="base" hangingPunct="0">
              <a:spcBef>
                <a:spcPct val="0"/>
              </a:spcBef>
              <a:spcAft>
                <a:spcPct val="0"/>
              </a:spcAft>
              <a:defRPr sz="3600" b="1">
                <a:solidFill>
                  <a:schemeClr val="bg1"/>
                </a:solidFill>
                <a:latin typeface="Comic Sans MS" panose="030F0702030302020204" pitchFamily="66" charset="0"/>
              </a:defRPr>
            </a:lvl8pPr>
            <a:lvl9pPr marL="3886200" indent="-228600" eaLnBrk="0" fontAlgn="base" hangingPunct="0">
              <a:spcBef>
                <a:spcPct val="0"/>
              </a:spcBef>
              <a:spcAft>
                <a:spcPct val="0"/>
              </a:spcAft>
              <a:defRPr sz="3600" b="1">
                <a:solidFill>
                  <a:schemeClr val="bg1"/>
                </a:solidFill>
                <a:latin typeface="Comic Sans MS" panose="030F0702030302020204" pitchFamily="66" charset="0"/>
              </a:defRPr>
            </a:lvl9pPr>
          </a:lstStyle>
          <a:p>
            <a:pPr algn="r">
              <a:defRPr/>
            </a:pPr>
            <a:fld id="{AAC19CF7-6FE0-4C6B-9B65-D5D185598DFA}" type="slidenum">
              <a:rPr lang="en-US" altLang="en-US" sz="1400" smtClean="0">
                <a:solidFill>
                  <a:schemeClr val="tx2"/>
                </a:solidFill>
                <a:latin typeface="Gill Sans MT" panose="020B0502020104020203" pitchFamily="34" charset="0"/>
              </a:rPr>
              <a:pPr algn="r">
                <a:defRPr/>
              </a:pPr>
              <a:t>‹#›</a:t>
            </a:fld>
            <a:endParaRPr lang="en-US" altLang="en-US" sz="1400" b="0">
              <a:solidFill>
                <a:srgbClr val="009900"/>
              </a:solidFill>
              <a:latin typeface="Times New Roman" panose="02020603050405020304" pitchFamily="18" charset="0"/>
            </a:endParaRPr>
          </a:p>
        </p:txBody>
      </p:sp>
      <p:sp>
        <p:nvSpPr>
          <p:cNvPr id="1029" name="Rectangle 16"/>
          <p:cNvSpPr>
            <a:spLocks noChangeArrowheads="1"/>
          </p:cNvSpPr>
          <p:nvPr/>
        </p:nvSpPr>
        <p:spPr bwMode="auto">
          <a:xfrm>
            <a:off x="318052" y="6427788"/>
            <a:ext cx="1057854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600" b="1">
                <a:solidFill>
                  <a:schemeClr val="bg1"/>
                </a:solidFill>
                <a:latin typeface="Comic Sans MS" pitchFamily="66" charset="0"/>
              </a:defRPr>
            </a:lvl1pPr>
            <a:lvl2pPr marL="742950" indent="-285750">
              <a:defRPr sz="3600" b="1">
                <a:solidFill>
                  <a:schemeClr val="bg1"/>
                </a:solidFill>
                <a:latin typeface="Comic Sans MS" pitchFamily="66" charset="0"/>
              </a:defRPr>
            </a:lvl2pPr>
            <a:lvl3pPr marL="1143000" indent="-228600">
              <a:defRPr sz="3600" b="1">
                <a:solidFill>
                  <a:schemeClr val="bg1"/>
                </a:solidFill>
                <a:latin typeface="Comic Sans MS" pitchFamily="66" charset="0"/>
              </a:defRPr>
            </a:lvl3pPr>
            <a:lvl4pPr marL="1600200" indent="-228600">
              <a:defRPr sz="3600" b="1">
                <a:solidFill>
                  <a:schemeClr val="bg1"/>
                </a:solidFill>
                <a:latin typeface="Comic Sans MS" pitchFamily="66" charset="0"/>
              </a:defRPr>
            </a:lvl4pPr>
            <a:lvl5pPr marL="2057400" indent="-228600">
              <a:defRPr sz="3600" b="1">
                <a:solidFill>
                  <a:schemeClr val="bg1"/>
                </a:solidFill>
                <a:latin typeface="Comic Sans MS" pitchFamily="66" charset="0"/>
              </a:defRPr>
            </a:lvl5pPr>
            <a:lvl6pPr marL="2514600" indent="-228600" algn="ctr" eaLnBrk="0" fontAlgn="base" hangingPunct="0">
              <a:spcBef>
                <a:spcPct val="0"/>
              </a:spcBef>
              <a:spcAft>
                <a:spcPct val="0"/>
              </a:spcAft>
              <a:defRPr sz="3600" b="1">
                <a:solidFill>
                  <a:schemeClr val="bg1"/>
                </a:solidFill>
                <a:latin typeface="Comic Sans MS" pitchFamily="66" charset="0"/>
              </a:defRPr>
            </a:lvl6pPr>
            <a:lvl7pPr marL="2971800" indent="-228600" algn="ctr" eaLnBrk="0" fontAlgn="base" hangingPunct="0">
              <a:spcBef>
                <a:spcPct val="0"/>
              </a:spcBef>
              <a:spcAft>
                <a:spcPct val="0"/>
              </a:spcAft>
              <a:defRPr sz="3600" b="1">
                <a:solidFill>
                  <a:schemeClr val="bg1"/>
                </a:solidFill>
                <a:latin typeface="Comic Sans MS" pitchFamily="66" charset="0"/>
              </a:defRPr>
            </a:lvl7pPr>
            <a:lvl8pPr marL="3429000" indent="-228600" algn="ctr" eaLnBrk="0" fontAlgn="base" hangingPunct="0">
              <a:spcBef>
                <a:spcPct val="0"/>
              </a:spcBef>
              <a:spcAft>
                <a:spcPct val="0"/>
              </a:spcAft>
              <a:defRPr sz="3600" b="1">
                <a:solidFill>
                  <a:schemeClr val="bg1"/>
                </a:solidFill>
                <a:latin typeface="Comic Sans MS" pitchFamily="66" charset="0"/>
              </a:defRPr>
            </a:lvl8pPr>
            <a:lvl9pPr marL="3886200" indent="-228600" algn="ctr" eaLnBrk="0" fontAlgn="base" hangingPunct="0">
              <a:spcBef>
                <a:spcPct val="0"/>
              </a:spcBef>
              <a:spcAft>
                <a:spcPct val="0"/>
              </a:spcAft>
              <a:defRPr sz="3600" b="1">
                <a:solidFill>
                  <a:schemeClr val="bg1"/>
                </a:solidFill>
                <a:latin typeface="Comic Sans MS" pitchFamily="66" charset="0"/>
              </a:defRPr>
            </a:lvl9pPr>
          </a:lstStyle>
          <a:p>
            <a:pPr>
              <a:defRPr/>
            </a:pPr>
            <a:r>
              <a:rPr lang="en-GB" sz="1600" dirty="0">
                <a:solidFill>
                  <a:schemeClr val="tx1"/>
                </a:solidFill>
                <a:latin typeface="Gill Sans MT" panose="020B0502020104020203" pitchFamily="34" charset="0"/>
              </a:rPr>
              <a:t>DRD4     Community Meeting               </a:t>
            </a:r>
            <a:r>
              <a:rPr lang="en-GB" altLang="en-US" sz="1400" dirty="0">
                <a:solidFill>
                  <a:schemeClr val="tx1"/>
                </a:solidFill>
                <a:latin typeface="Gill Sans MT" panose="020B0502020104020203" pitchFamily="34" charset="0"/>
              </a:rPr>
              <a:t>16 &amp; 17 May 2023                                C. Joram,     P. Krizan</a:t>
            </a:r>
            <a:endParaRPr lang="en-GB" altLang="en-US" sz="1600" b="0" dirty="0">
              <a:solidFill>
                <a:schemeClr val="tx1"/>
              </a:solidFill>
              <a:latin typeface="Gill Sans MT" panose="020B0502020104020203" pitchFamily="34" charset="0"/>
            </a:endParaRPr>
          </a:p>
        </p:txBody>
      </p:sp>
    </p:spTree>
    <p:extLst>
      <p:ext uri="{BB962C8B-B14F-4D97-AF65-F5344CB8AC3E}">
        <p14:creationId xmlns:p14="http://schemas.microsoft.com/office/powerpoint/2010/main" val="4018235464"/>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hf hdr="0" dt="0"/>
  <p:txStyles>
    <p:titleStyle>
      <a:lvl1pPr algn="l" rtl="0" eaLnBrk="0" fontAlgn="base" hangingPunct="0">
        <a:spcBef>
          <a:spcPct val="0"/>
        </a:spcBef>
        <a:spcAft>
          <a:spcPct val="0"/>
        </a:spcAft>
        <a:defRPr sz="3600" b="1">
          <a:solidFill>
            <a:srgbClr val="FF0000"/>
          </a:solidFill>
          <a:latin typeface="Gill Sans MT" panose="020B0502020104020203" pitchFamily="34" charset="0"/>
          <a:ea typeface="+mj-ea"/>
          <a:cs typeface="+mj-cs"/>
        </a:defRPr>
      </a:lvl1pPr>
      <a:lvl2pPr algn="l" rtl="0" eaLnBrk="0" fontAlgn="base" hangingPunct="0">
        <a:spcBef>
          <a:spcPct val="0"/>
        </a:spcBef>
        <a:spcAft>
          <a:spcPct val="0"/>
        </a:spcAft>
        <a:defRPr sz="3600" b="1">
          <a:solidFill>
            <a:srgbClr val="FF0000"/>
          </a:solidFill>
          <a:latin typeface="Gill Sans MT" pitchFamily="34" charset="0"/>
        </a:defRPr>
      </a:lvl2pPr>
      <a:lvl3pPr algn="l" rtl="0" eaLnBrk="0" fontAlgn="base" hangingPunct="0">
        <a:spcBef>
          <a:spcPct val="0"/>
        </a:spcBef>
        <a:spcAft>
          <a:spcPct val="0"/>
        </a:spcAft>
        <a:defRPr sz="3600" b="1">
          <a:solidFill>
            <a:srgbClr val="FF0000"/>
          </a:solidFill>
          <a:latin typeface="Gill Sans MT" pitchFamily="34" charset="0"/>
        </a:defRPr>
      </a:lvl3pPr>
      <a:lvl4pPr algn="l" rtl="0" eaLnBrk="0" fontAlgn="base" hangingPunct="0">
        <a:spcBef>
          <a:spcPct val="0"/>
        </a:spcBef>
        <a:spcAft>
          <a:spcPct val="0"/>
        </a:spcAft>
        <a:defRPr sz="3600" b="1">
          <a:solidFill>
            <a:srgbClr val="FF0000"/>
          </a:solidFill>
          <a:latin typeface="Gill Sans MT" pitchFamily="34" charset="0"/>
        </a:defRPr>
      </a:lvl4pPr>
      <a:lvl5pPr algn="l" rtl="0" eaLnBrk="0" fontAlgn="base" hangingPunct="0">
        <a:spcBef>
          <a:spcPct val="0"/>
        </a:spcBef>
        <a:spcAft>
          <a:spcPct val="0"/>
        </a:spcAft>
        <a:defRPr sz="3600" b="1">
          <a:solidFill>
            <a:srgbClr val="FF0000"/>
          </a:solidFill>
          <a:latin typeface="Gill Sans MT" pitchFamily="34" charset="0"/>
        </a:defRPr>
      </a:lvl5pPr>
      <a:lvl6pPr marL="457200" algn="l" rtl="0" eaLnBrk="0" fontAlgn="base" hangingPunct="0">
        <a:spcBef>
          <a:spcPct val="0"/>
        </a:spcBef>
        <a:spcAft>
          <a:spcPct val="0"/>
        </a:spcAft>
        <a:defRPr sz="3600" b="1">
          <a:solidFill>
            <a:srgbClr val="FF0000"/>
          </a:solidFill>
          <a:latin typeface="Comic Sans MS" pitchFamily="66" charset="0"/>
        </a:defRPr>
      </a:lvl6pPr>
      <a:lvl7pPr marL="914400" algn="l" rtl="0" eaLnBrk="0" fontAlgn="base" hangingPunct="0">
        <a:spcBef>
          <a:spcPct val="0"/>
        </a:spcBef>
        <a:spcAft>
          <a:spcPct val="0"/>
        </a:spcAft>
        <a:defRPr sz="3600" b="1">
          <a:solidFill>
            <a:srgbClr val="FF0000"/>
          </a:solidFill>
          <a:latin typeface="Comic Sans MS" pitchFamily="66" charset="0"/>
        </a:defRPr>
      </a:lvl7pPr>
      <a:lvl8pPr marL="1371600" algn="l" rtl="0" eaLnBrk="0" fontAlgn="base" hangingPunct="0">
        <a:spcBef>
          <a:spcPct val="0"/>
        </a:spcBef>
        <a:spcAft>
          <a:spcPct val="0"/>
        </a:spcAft>
        <a:defRPr sz="3600" b="1">
          <a:solidFill>
            <a:srgbClr val="FF0000"/>
          </a:solidFill>
          <a:latin typeface="Comic Sans MS" pitchFamily="66" charset="0"/>
        </a:defRPr>
      </a:lvl8pPr>
      <a:lvl9pPr marL="1828800" algn="l" rtl="0" eaLnBrk="0" fontAlgn="base" hangingPunct="0">
        <a:spcBef>
          <a:spcPct val="0"/>
        </a:spcBef>
        <a:spcAft>
          <a:spcPct val="0"/>
        </a:spcAft>
        <a:defRPr sz="3600" b="1">
          <a:solidFill>
            <a:srgbClr val="FF0000"/>
          </a:solidFill>
          <a:latin typeface="Comic Sans MS" pitchFamily="66" charset="0"/>
        </a:defRPr>
      </a:lvl9pPr>
    </p:titleStyle>
    <p:bodyStyle>
      <a:lvl1pPr marL="342900" indent="-342900" algn="l" rtl="0" eaLnBrk="0" fontAlgn="base" hangingPunct="0">
        <a:spcBef>
          <a:spcPct val="20000"/>
        </a:spcBef>
        <a:spcAft>
          <a:spcPct val="0"/>
        </a:spcAft>
        <a:buClr>
          <a:srgbClr val="FF0000"/>
        </a:buClr>
        <a:buSzPct val="70000"/>
        <a:buFont typeface="Monotype Sorts" pitchFamily="2" charset="2"/>
        <a:buChar char="n"/>
        <a:defRPr sz="2800" b="1">
          <a:solidFill>
            <a:schemeClr val="tx1"/>
          </a:solidFill>
          <a:latin typeface="Gill Sans MT" panose="020B0502020104020203" pitchFamily="34" charset="0"/>
          <a:ea typeface="+mn-ea"/>
          <a:cs typeface="+mn-cs"/>
        </a:defRPr>
      </a:lvl1pPr>
      <a:lvl2pPr marL="742950" indent="-285750" algn="l" rtl="0" eaLnBrk="0" fontAlgn="base" hangingPunct="0">
        <a:spcBef>
          <a:spcPct val="20000"/>
        </a:spcBef>
        <a:spcAft>
          <a:spcPct val="0"/>
        </a:spcAft>
        <a:buClr>
          <a:schemeClr val="accent2"/>
        </a:buClr>
        <a:buFont typeface="CommonBullets" pitchFamily="34" charset="2"/>
        <a:buChar char="w"/>
        <a:defRPr sz="2400" b="1">
          <a:solidFill>
            <a:schemeClr val="accent2"/>
          </a:solidFill>
          <a:latin typeface="Gill Sans MT" panose="020B0502020104020203" pitchFamily="34" charset="0"/>
        </a:defRPr>
      </a:lvl2pPr>
      <a:lvl3pPr marL="1143000" indent="-228600" algn="l" rtl="0" eaLnBrk="0" fontAlgn="base" hangingPunct="0">
        <a:spcBef>
          <a:spcPct val="20000"/>
        </a:spcBef>
        <a:spcAft>
          <a:spcPct val="0"/>
        </a:spcAft>
        <a:buClr>
          <a:srgbClr val="009900"/>
        </a:buClr>
        <a:buFont typeface="Marlett" pitchFamily="2" charset="2"/>
        <a:buChar char="0"/>
        <a:defRPr sz="2000" b="1">
          <a:solidFill>
            <a:srgbClr val="009900"/>
          </a:solidFill>
          <a:latin typeface="Gill Sans MT" panose="020B0502020104020203" pitchFamily="34" charset="0"/>
        </a:defRPr>
      </a:lvl3pPr>
      <a:lvl4pPr marL="1600200" indent="-228600" algn="l" rtl="0" eaLnBrk="0" fontAlgn="base" hangingPunct="0">
        <a:spcBef>
          <a:spcPct val="20000"/>
        </a:spcBef>
        <a:spcAft>
          <a:spcPct val="0"/>
        </a:spcAft>
        <a:buFont typeface="Monotype Sorts" pitchFamily="2" charset="2"/>
        <a:buChar char="Ô"/>
        <a:defRPr b="1">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eaLnBrk="0" fontAlgn="base" hangingPunct="0">
        <a:spcBef>
          <a:spcPct val="20000"/>
        </a:spcBef>
        <a:spcAft>
          <a:spcPct val="0"/>
        </a:spcAft>
        <a:buChar char="»"/>
        <a:defRPr>
          <a:solidFill>
            <a:schemeClr val="tx1"/>
          </a:solidFill>
          <a:latin typeface="+mn-lt"/>
        </a:defRPr>
      </a:lvl6pPr>
      <a:lvl7pPr marL="2971800" indent="-228600" algn="l" rtl="0" eaLnBrk="0" fontAlgn="base" hangingPunct="0">
        <a:spcBef>
          <a:spcPct val="20000"/>
        </a:spcBef>
        <a:spcAft>
          <a:spcPct val="0"/>
        </a:spcAft>
        <a:buChar char="»"/>
        <a:defRPr>
          <a:solidFill>
            <a:schemeClr val="tx1"/>
          </a:solidFill>
          <a:latin typeface="+mn-lt"/>
        </a:defRPr>
      </a:lvl7pPr>
      <a:lvl8pPr marL="3429000" indent="-228600" algn="l" rtl="0" eaLnBrk="0" fontAlgn="base" hangingPunct="0">
        <a:spcBef>
          <a:spcPct val="20000"/>
        </a:spcBef>
        <a:spcAft>
          <a:spcPct val="0"/>
        </a:spcAft>
        <a:buChar char="»"/>
        <a:defRPr>
          <a:solidFill>
            <a:schemeClr val="tx1"/>
          </a:solidFill>
          <a:latin typeface="+mn-lt"/>
        </a:defRPr>
      </a:lvl8pPr>
      <a:lvl9pPr marL="3886200" indent="-228600" algn="l" rtl="0" eaLnBrk="0" fontAlgn="base" hangingPunct="0">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11200" y="304800"/>
            <a:ext cx="9347200" cy="609600"/>
          </a:xfrm>
          <a:prstGeom prst="rect">
            <a:avLst/>
          </a:prstGeom>
          <a:solidFill>
            <a:srgbClr val="FFFF00"/>
          </a:solidFill>
          <a:ln w="38100">
            <a:solidFill>
              <a:schemeClr val="accent2"/>
            </a:solidFill>
            <a:miter lim="800000"/>
            <a:headEnd/>
            <a:tailEnd/>
          </a:ln>
          <a:effectLst/>
          <a:extLst>
            <a:ext uri="{AF507438-7753-43E0-B8FC-AC1667EBCBE1}">
              <a14:hiddenEffects xmlns:a14="http://schemas.microsoft.com/office/drawing/2010/main">
                <a:effectLst>
                  <a:outerShdw dist="71842" dir="2700000" algn="ctr" rotWithShape="0">
                    <a:srgbClr val="00CC00"/>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a:t>
            </a:r>
          </a:p>
        </p:txBody>
      </p:sp>
      <p:sp>
        <p:nvSpPr>
          <p:cNvPr id="1027" name="Rectangle 3"/>
          <p:cNvSpPr>
            <a:spLocks noGrp="1" noChangeArrowheads="1"/>
          </p:cNvSpPr>
          <p:nvPr>
            <p:ph type="body" idx="1"/>
          </p:nvPr>
        </p:nvSpPr>
        <p:spPr bwMode="auto">
          <a:xfrm>
            <a:off x="912284" y="1125538"/>
            <a:ext cx="102616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1028" name="Rectangle 13"/>
          <p:cNvSpPr>
            <a:spLocks noChangeArrowheads="1"/>
          </p:cNvSpPr>
          <p:nvPr/>
        </p:nvSpPr>
        <p:spPr bwMode="auto">
          <a:xfrm>
            <a:off x="10668000" y="6454775"/>
            <a:ext cx="812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600" b="1">
                <a:solidFill>
                  <a:schemeClr val="bg1"/>
                </a:solidFill>
                <a:latin typeface="Comic Sans MS" panose="030F0702030302020204" pitchFamily="66" charset="0"/>
              </a:defRPr>
            </a:lvl1pPr>
            <a:lvl2pPr marL="742950" indent="-285750">
              <a:defRPr sz="3600" b="1">
                <a:solidFill>
                  <a:schemeClr val="bg1"/>
                </a:solidFill>
                <a:latin typeface="Comic Sans MS" panose="030F0702030302020204" pitchFamily="66" charset="0"/>
              </a:defRPr>
            </a:lvl2pPr>
            <a:lvl3pPr marL="1143000" indent="-228600">
              <a:defRPr sz="3600" b="1">
                <a:solidFill>
                  <a:schemeClr val="bg1"/>
                </a:solidFill>
                <a:latin typeface="Comic Sans MS" panose="030F0702030302020204" pitchFamily="66" charset="0"/>
              </a:defRPr>
            </a:lvl3pPr>
            <a:lvl4pPr marL="1600200" indent="-228600">
              <a:defRPr sz="3600" b="1">
                <a:solidFill>
                  <a:schemeClr val="bg1"/>
                </a:solidFill>
                <a:latin typeface="Comic Sans MS" panose="030F0702030302020204" pitchFamily="66" charset="0"/>
              </a:defRPr>
            </a:lvl4pPr>
            <a:lvl5pPr marL="2057400" indent="-228600">
              <a:defRPr sz="3600" b="1">
                <a:solidFill>
                  <a:schemeClr val="bg1"/>
                </a:solidFill>
                <a:latin typeface="Comic Sans MS" panose="030F0702030302020204" pitchFamily="66" charset="0"/>
              </a:defRPr>
            </a:lvl5pPr>
            <a:lvl6pPr marL="2514600" indent="-228600" eaLnBrk="0" fontAlgn="base" hangingPunct="0">
              <a:spcBef>
                <a:spcPct val="0"/>
              </a:spcBef>
              <a:spcAft>
                <a:spcPct val="0"/>
              </a:spcAft>
              <a:defRPr sz="3600" b="1">
                <a:solidFill>
                  <a:schemeClr val="bg1"/>
                </a:solidFill>
                <a:latin typeface="Comic Sans MS" panose="030F0702030302020204" pitchFamily="66" charset="0"/>
              </a:defRPr>
            </a:lvl6pPr>
            <a:lvl7pPr marL="2971800" indent="-228600" eaLnBrk="0" fontAlgn="base" hangingPunct="0">
              <a:spcBef>
                <a:spcPct val="0"/>
              </a:spcBef>
              <a:spcAft>
                <a:spcPct val="0"/>
              </a:spcAft>
              <a:defRPr sz="3600" b="1">
                <a:solidFill>
                  <a:schemeClr val="bg1"/>
                </a:solidFill>
                <a:latin typeface="Comic Sans MS" panose="030F0702030302020204" pitchFamily="66" charset="0"/>
              </a:defRPr>
            </a:lvl7pPr>
            <a:lvl8pPr marL="3429000" indent="-228600" eaLnBrk="0" fontAlgn="base" hangingPunct="0">
              <a:spcBef>
                <a:spcPct val="0"/>
              </a:spcBef>
              <a:spcAft>
                <a:spcPct val="0"/>
              </a:spcAft>
              <a:defRPr sz="3600" b="1">
                <a:solidFill>
                  <a:schemeClr val="bg1"/>
                </a:solidFill>
                <a:latin typeface="Comic Sans MS" panose="030F0702030302020204" pitchFamily="66" charset="0"/>
              </a:defRPr>
            </a:lvl8pPr>
            <a:lvl9pPr marL="3886200" indent="-228600" eaLnBrk="0" fontAlgn="base" hangingPunct="0">
              <a:spcBef>
                <a:spcPct val="0"/>
              </a:spcBef>
              <a:spcAft>
                <a:spcPct val="0"/>
              </a:spcAft>
              <a:defRPr sz="3600" b="1">
                <a:solidFill>
                  <a:schemeClr val="bg1"/>
                </a:solidFill>
                <a:latin typeface="Comic Sans MS" panose="030F0702030302020204" pitchFamily="66" charset="0"/>
              </a:defRPr>
            </a:lvl9pPr>
          </a:lstStyle>
          <a:p>
            <a:pPr algn="r">
              <a:defRPr/>
            </a:pPr>
            <a:fld id="{AAC19CF7-6FE0-4C6B-9B65-D5D185598DFA}" type="slidenum">
              <a:rPr lang="en-US" altLang="en-US" sz="1400" smtClean="0">
                <a:solidFill>
                  <a:schemeClr val="tx2"/>
                </a:solidFill>
                <a:latin typeface="Gill Sans MT" panose="020B0502020104020203" pitchFamily="34" charset="0"/>
              </a:rPr>
              <a:pPr algn="r">
                <a:defRPr/>
              </a:pPr>
              <a:t>‹#›</a:t>
            </a:fld>
            <a:endParaRPr lang="en-US" altLang="en-US" sz="1400" b="0">
              <a:solidFill>
                <a:srgbClr val="009900"/>
              </a:solidFill>
              <a:latin typeface="Times New Roman" panose="02020603050405020304" pitchFamily="18" charset="0"/>
            </a:endParaRPr>
          </a:p>
        </p:txBody>
      </p:sp>
      <p:sp>
        <p:nvSpPr>
          <p:cNvPr id="6" name="Rectangle 16"/>
          <p:cNvSpPr>
            <a:spLocks noChangeArrowheads="1"/>
          </p:cNvSpPr>
          <p:nvPr userDrawn="1"/>
        </p:nvSpPr>
        <p:spPr bwMode="auto">
          <a:xfrm>
            <a:off x="318052" y="6427788"/>
            <a:ext cx="1057854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600" b="1">
                <a:solidFill>
                  <a:schemeClr val="bg1"/>
                </a:solidFill>
                <a:latin typeface="Comic Sans MS" pitchFamily="66" charset="0"/>
              </a:defRPr>
            </a:lvl1pPr>
            <a:lvl2pPr marL="742950" indent="-285750">
              <a:defRPr sz="3600" b="1">
                <a:solidFill>
                  <a:schemeClr val="bg1"/>
                </a:solidFill>
                <a:latin typeface="Comic Sans MS" pitchFamily="66" charset="0"/>
              </a:defRPr>
            </a:lvl2pPr>
            <a:lvl3pPr marL="1143000" indent="-228600">
              <a:defRPr sz="3600" b="1">
                <a:solidFill>
                  <a:schemeClr val="bg1"/>
                </a:solidFill>
                <a:latin typeface="Comic Sans MS" pitchFamily="66" charset="0"/>
              </a:defRPr>
            </a:lvl3pPr>
            <a:lvl4pPr marL="1600200" indent="-228600">
              <a:defRPr sz="3600" b="1">
                <a:solidFill>
                  <a:schemeClr val="bg1"/>
                </a:solidFill>
                <a:latin typeface="Comic Sans MS" pitchFamily="66" charset="0"/>
              </a:defRPr>
            </a:lvl4pPr>
            <a:lvl5pPr marL="2057400" indent="-228600">
              <a:defRPr sz="3600" b="1">
                <a:solidFill>
                  <a:schemeClr val="bg1"/>
                </a:solidFill>
                <a:latin typeface="Comic Sans MS" pitchFamily="66" charset="0"/>
              </a:defRPr>
            </a:lvl5pPr>
            <a:lvl6pPr marL="2514600" indent="-228600" algn="ctr" eaLnBrk="0" fontAlgn="base" hangingPunct="0">
              <a:spcBef>
                <a:spcPct val="0"/>
              </a:spcBef>
              <a:spcAft>
                <a:spcPct val="0"/>
              </a:spcAft>
              <a:defRPr sz="3600" b="1">
                <a:solidFill>
                  <a:schemeClr val="bg1"/>
                </a:solidFill>
                <a:latin typeface="Comic Sans MS" pitchFamily="66" charset="0"/>
              </a:defRPr>
            </a:lvl6pPr>
            <a:lvl7pPr marL="2971800" indent="-228600" algn="ctr" eaLnBrk="0" fontAlgn="base" hangingPunct="0">
              <a:spcBef>
                <a:spcPct val="0"/>
              </a:spcBef>
              <a:spcAft>
                <a:spcPct val="0"/>
              </a:spcAft>
              <a:defRPr sz="3600" b="1">
                <a:solidFill>
                  <a:schemeClr val="bg1"/>
                </a:solidFill>
                <a:latin typeface="Comic Sans MS" pitchFamily="66" charset="0"/>
              </a:defRPr>
            </a:lvl7pPr>
            <a:lvl8pPr marL="3429000" indent="-228600" algn="ctr" eaLnBrk="0" fontAlgn="base" hangingPunct="0">
              <a:spcBef>
                <a:spcPct val="0"/>
              </a:spcBef>
              <a:spcAft>
                <a:spcPct val="0"/>
              </a:spcAft>
              <a:defRPr sz="3600" b="1">
                <a:solidFill>
                  <a:schemeClr val="bg1"/>
                </a:solidFill>
                <a:latin typeface="Comic Sans MS" pitchFamily="66" charset="0"/>
              </a:defRPr>
            </a:lvl8pPr>
            <a:lvl9pPr marL="3886200" indent="-228600" algn="ctr" eaLnBrk="0" fontAlgn="base" hangingPunct="0">
              <a:spcBef>
                <a:spcPct val="0"/>
              </a:spcBef>
              <a:spcAft>
                <a:spcPct val="0"/>
              </a:spcAft>
              <a:defRPr sz="3600" b="1">
                <a:solidFill>
                  <a:schemeClr val="bg1"/>
                </a:solidFill>
                <a:latin typeface="Comic Sans MS" pitchFamily="66" charset="0"/>
              </a:defRPr>
            </a:lvl9pPr>
          </a:lstStyle>
          <a:p>
            <a:pPr>
              <a:defRPr/>
            </a:pPr>
            <a:r>
              <a:rPr lang="en-GB" sz="1600" dirty="0">
                <a:solidFill>
                  <a:schemeClr val="tx1"/>
                </a:solidFill>
                <a:latin typeface="Gill Sans MT" panose="020B0502020104020203" pitchFamily="34" charset="0"/>
              </a:rPr>
              <a:t>DRD4     Community Meeting               </a:t>
            </a:r>
            <a:r>
              <a:rPr lang="en-GB" altLang="en-US" sz="1400" dirty="0">
                <a:solidFill>
                  <a:schemeClr val="tx1"/>
                </a:solidFill>
                <a:latin typeface="Gill Sans MT" panose="020B0502020104020203" pitchFamily="34" charset="0"/>
              </a:rPr>
              <a:t>16 &amp; 17 May 2023                                C. Joram,     P. Krizan</a:t>
            </a:r>
            <a:endParaRPr lang="en-GB" altLang="en-US" sz="1600" b="0" dirty="0">
              <a:solidFill>
                <a:schemeClr val="tx1"/>
              </a:solidFill>
              <a:latin typeface="Gill Sans MT" panose="020B0502020104020203" pitchFamily="34" charset="0"/>
            </a:endParaRPr>
          </a:p>
        </p:txBody>
      </p:sp>
    </p:spTree>
    <p:extLst>
      <p:ext uri="{BB962C8B-B14F-4D97-AF65-F5344CB8AC3E}">
        <p14:creationId xmlns:p14="http://schemas.microsoft.com/office/powerpoint/2010/main" val="2942765845"/>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hf sldNum="0" hdr="0" ftr="0" dt="0"/>
  <p:txStyles>
    <p:titleStyle>
      <a:lvl1pPr algn="l" rtl="0" eaLnBrk="0" fontAlgn="base" hangingPunct="0">
        <a:spcBef>
          <a:spcPct val="0"/>
        </a:spcBef>
        <a:spcAft>
          <a:spcPct val="0"/>
        </a:spcAft>
        <a:defRPr sz="3600" b="1">
          <a:solidFill>
            <a:srgbClr val="FF0000"/>
          </a:solidFill>
          <a:latin typeface="Gill Sans MT" panose="020B0502020104020203" pitchFamily="34" charset="0"/>
          <a:ea typeface="+mj-ea"/>
          <a:cs typeface="+mj-cs"/>
        </a:defRPr>
      </a:lvl1pPr>
      <a:lvl2pPr algn="l" rtl="0" eaLnBrk="0" fontAlgn="base" hangingPunct="0">
        <a:spcBef>
          <a:spcPct val="0"/>
        </a:spcBef>
        <a:spcAft>
          <a:spcPct val="0"/>
        </a:spcAft>
        <a:defRPr sz="3600" b="1">
          <a:solidFill>
            <a:srgbClr val="FF0000"/>
          </a:solidFill>
          <a:latin typeface="Gill Sans MT" pitchFamily="34" charset="0"/>
        </a:defRPr>
      </a:lvl2pPr>
      <a:lvl3pPr algn="l" rtl="0" eaLnBrk="0" fontAlgn="base" hangingPunct="0">
        <a:spcBef>
          <a:spcPct val="0"/>
        </a:spcBef>
        <a:spcAft>
          <a:spcPct val="0"/>
        </a:spcAft>
        <a:defRPr sz="3600" b="1">
          <a:solidFill>
            <a:srgbClr val="FF0000"/>
          </a:solidFill>
          <a:latin typeface="Gill Sans MT" pitchFamily="34" charset="0"/>
        </a:defRPr>
      </a:lvl3pPr>
      <a:lvl4pPr algn="l" rtl="0" eaLnBrk="0" fontAlgn="base" hangingPunct="0">
        <a:spcBef>
          <a:spcPct val="0"/>
        </a:spcBef>
        <a:spcAft>
          <a:spcPct val="0"/>
        </a:spcAft>
        <a:defRPr sz="3600" b="1">
          <a:solidFill>
            <a:srgbClr val="FF0000"/>
          </a:solidFill>
          <a:latin typeface="Gill Sans MT" pitchFamily="34" charset="0"/>
        </a:defRPr>
      </a:lvl4pPr>
      <a:lvl5pPr algn="l" rtl="0" eaLnBrk="0" fontAlgn="base" hangingPunct="0">
        <a:spcBef>
          <a:spcPct val="0"/>
        </a:spcBef>
        <a:spcAft>
          <a:spcPct val="0"/>
        </a:spcAft>
        <a:defRPr sz="3600" b="1">
          <a:solidFill>
            <a:srgbClr val="FF0000"/>
          </a:solidFill>
          <a:latin typeface="Gill Sans MT" pitchFamily="34" charset="0"/>
        </a:defRPr>
      </a:lvl5pPr>
      <a:lvl6pPr marL="457200" algn="l" rtl="0" eaLnBrk="0" fontAlgn="base" hangingPunct="0">
        <a:spcBef>
          <a:spcPct val="0"/>
        </a:spcBef>
        <a:spcAft>
          <a:spcPct val="0"/>
        </a:spcAft>
        <a:defRPr sz="3600" b="1">
          <a:solidFill>
            <a:srgbClr val="FF0000"/>
          </a:solidFill>
          <a:latin typeface="Comic Sans MS" pitchFamily="66" charset="0"/>
        </a:defRPr>
      </a:lvl6pPr>
      <a:lvl7pPr marL="914400" algn="l" rtl="0" eaLnBrk="0" fontAlgn="base" hangingPunct="0">
        <a:spcBef>
          <a:spcPct val="0"/>
        </a:spcBef>
        <a:spcAft>
          <a:spcPct val="0"/>
        </a:spcAft>
        <a:defRPr sz="3600" b="1">
          <a:solidFill>
            <a:srgbClr val="FF0000"/>
          </a:solidFill>
          <a:latin typeface="Comic Sans MS" pitchFamily="66" charset="0"/>
        </a:defRPr>
      </a:lvl7pPr>
      <a:lvl8pPr marL="1371600" algn="l" rtl="0" eaLnBrk="0" fontAlgn="base" hangingPunct="0">
        <a:spcBef>
          <a:spcPct val="0"/>
        </a:spcBef>
        <a:spcAft>
          <a:spcPct val="0"/>
        </a:spcAft>
        <a:defRPr sz="3600" b="1">
          <a:solidFill>
            <a:srgbClr val="FF0000"/>
          </a:solidFill>
          <a:latin typeface="Comic Sans MS" pitchFamily="66" charset="0"/>
        </a:defRPr>
      </a:lvl8pPr>
      <a:lvl9pPr marL="1828800" algn="l" rtl="0" eaLnBrk="0" fontAlgn="base" hangingPunct="0">
        <a:spcBef>
          <a:spcPct val="0"/>
        </a:spcBef>
        <a:spcAft>
          <a:spcPct val="0"/>
        </a:spcAft>
        <a:defRPr sz="3600" b="1">
          <a:solidFill>
            <a:srgbClr val="FF0000"/>
          </a:solidFill>
          <a:latin typeface="Comic Sans MS" pitchFamily="66" charset="0"/>
        </a:defRPr>
      </a:lvl9pPr>
    </p:titleStyle>
    <p:bodyStyle>
      <a:lvl1pPr marL="342900" indent="-342900" algn="l" rtl="0" eaLnBrk="0" fontAlgn="base" hangingPunct="0">
        <a:spcBef>
          <a:spcPct val="20000"/>
        </a:spcBef>
        <a:spcAft>
          <a:spcPct val="0"/>
        </a:spcAft>
        <a:buClr>
          <a:srgbClr val="FF0000"/>
        </a:buClr>
        <a:buSzPct val="70000"/>
        <a:buFont typeface="Monotype Sorts" pitchFamily="2" charset="2"/>
        <a:buChar char="n"/>
        <a:defRPr sz="2800" b="1">
          <a:solidFill>
            <a:schemeClr val="tx1"/>
          </a:solidFill>
          <a:latin typeface="Gill Sans MT" panose="020B0502020104020203" pitchFamily="34" charset="0"/>
          <a:ea typeface="+mn-ea"/>
          <a:cs typeface="+mn-cs"/>
        </a:defRPr>
      </a:lvl1pPr>
      <a:lvl2pPr marL="742950" indent="-285750" algn="l" rtl="0" eaLnBrk="0" fontAlgn="base" hangingPunct="0">
        <a:spcBef>
          <a:spcPct val="20000"/>
        </a:spcBef>
        <a:spcAft>
          <a:spcPct val="0"/>
        </a:spcAft>
        <a:buClr>
          <a:schemeClr val="accent2"/>
        </a:buClr>
        <a:buFont typeface="CommonBullets" pitchFamily="34" charset="2"/>
        <a:buChar char="w"/>
        <a:defRPr sz="2400" b="1">
          <a:solidFill>
            <a:schemeClr val="accent2"/>
          </a:solidFill>
          <a:latin typeface="Gill Sans MT" panose="020B0502020104020203" pitchFamily="34" charset="0"/>
        </a:defRPr>
      </a:lvl2pPr>
      <a:lvl3pPr marL="1143000" indent="-228600" algn="l" rtl="0" eaLnBrk="0" fontAlgn="base" hangingPunct="0">
        <a:spcBef>
          <a:spcPct val="20000"/>
        </a:spcBef>
        <a:spcAft>
          <a:spcPct val="0"/>
        </a:spcAft>
        <a:buClr>
          <a:srgbClr val="009900"/>
        </a:buClr>
        <a:buFont typeface="Marlett" pitchFamily="2" charset="2"/>
        <a:buChar char="0"/>
        <a:defRPr sz="2000" b="1">
          <a:solidFill>
            <a:srgbClr val="009900"/>
          </a:solidFill>
          <a:latin typeface="Gill Sans MT" panose="020B0502020104020203" pitchFamily="34" charset="0"/>
        </a:defRPr>
      </a:lvl3pPr>
      <a:lvl4pPr marL="1600200" indent="-228600" algn="l" rtl="0" eaLnBrk="0" fontAlgn="base" hangingPunct="0">
        <a:spcBef>
          <a:spcPct val="20000"/>
        </a:spcBef>
        <a:spcAft>
          <a:spcPct val="0"/>
        </a:spcAft>
        <a:buFont typeface="Monotype Sorts" pitchFamily="2" charset="2"/>
        <a:buChar char="Ô"/>
        <a:defRPr b="1">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eaLnBrk="0" fontAlgn="base" hangingPunct="0">
        <a:spcBef>
          <a:spcPct val="20000"/>
        </a:spcBef>
        <a:spcAft>
          <a:spcPct val="0"/>
        </a:spcAft>
        <a:buChar char="»"/>
        <a:defRPr>
          <a:solidFill>
            <a:schemeClr val="tx1"/>
          </a:solidFill>
          <a:latin typeface="+mn-lt"/>
        </a:defRPr>
      </a:lvl6pPr>
      <a:lvl7pPr marL="2971800" indent="-228600" algn="l" rtl="0" eaLnBrk="0" fontAlgn="base" hangingPunct="0">
        <a:spcBef>
          <a:spcPct val="20000"/>
        </a:spcBef>
        <a:spcAft>
          <a:spcPct val="0"/>
        </a:spcAft>
        <a:buChar char="»"/>
        <a:defRPr>
          <a:solidFill>
            <a:schemeClr val="tx1"/>
          </a:solidFill>
          <a:latin typeface="+mn-lt"/>
        </a:defRPr>
      </a:lvl7pPr>
      <a:lvl8pPr marL="3429000" indent="-228600" algn="l" rtl="0" eaLnBrk="0" fontAlgn="base" hangingPunct="0">
        <a:spcBef>
          <a:spcPct val="20000"/>
        </a:spcBef>
        <a:spcAft>
          <a:spcPct val="0"/>
        </a:spcAft>
        <a:buChar char="»"/>
        <a:defRPr>
          <a:solidFill>
            <a:schemeClr val="tx1"/>
          </a:solidFill>
          <a:latin typeface="+mn-lt"/>
        </a:defRPr>
      </a:lvl8pPr>
      <a:lvl9pPr marL="3886200" indent="-228600" algn="l" rtl="0" eaLnBrk="0" fontAlgn="base" hangingPunct="0">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93E505-7C98-44E3-8A10-A374D04671BD}" type="datetimeFigureOut">
              <a:rPr lang="en-GB" smtClean="0"/>
              <a:t>17/05/2023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3FE28A-3020-463E-92CF-E78FC5EC0BA3}" type="slidenum">
              <a:rPr lang="en-GB" smtClean="0"/>
              <a:t>‹#›</a:t>
            </a:fld>
            <a:endParaRPr lang="en-GB"/>
          </a:p>
        </p:txBody>
      </p:sp>
    </p:spTree>
    <p:extLst>
      <p:ext uri="{BB962C8B-B14F-4D97-AF65-F5344CB8AC3E}">
        <p14:creationId xmlns:p14="http://schemas.microsoft.com/office/powerpoint/2010/main" val="4149129998"/>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6"/>
          <p:cNvSpPr txBox="1">
            <a:spLocks noChangeArrowheads="1"/>
          </p:cNvSpPr>
          <p:nvPr/>
        </p:nvSpPr>
        <p:spPr bwMode="auto">
          <a:xfrm>
            <a:off x="634598" y="272805"/>
            <a:ext cx="10986068" cy="1426202"/>
          </a:xfrm>
          <a:prstGeom prst="rect">
            <a:avLst/>
          </a:prstGeom>
          <a:solidFill>
            <a:srgbClr val="FFFF00"/>
          </a:solidFill>
          <a:ln w="57150">
            <a:solidFill>
              <a:schemeClr val="accent2"/>
            </a:solidFill>
            <a:miter lim="800000"/>
            <a:headEnd/>
            <a:tailEnd/>
          </a:ln>
          <a:effectLst>
            <a:outerShdw dist="71842" dir="2700000" algn="ctr" rotWithShape="0">
              <a:srgbClr val="00CCFF"/>
            </a:outerShdw>
          </a:effectLst>
        </p:spPr>
        <p:txBody>
          <a:bodyPr anchor="ctr"/>
          <a:lstStyle>
            <a:lvl1pPr>
              <a:spcBef>
                <a:spcPct val="20000"/>
              </a:spcBef>
              <a:buClr>
                <a:srgbClr val="FF0000"/>
              </a:buClr>
              <a:buSzPct val="70000"/>
              <a:buFont typeface="Monotype Sorts" pitchFamily="2" charset="2"/>
              <a:buChar char="n"/>
              <a:defRPr sz="2800" b="1">
                <a:solidFill>
                  <a:schemeClr val="tx1"/>
                </a:solidFill>
                <a:latin typeface="Gill Sans MT" panose="020B0502020104020203" pitchFamily="34" charset="0"/>
              </a:defRPr>
            </a:lvl1pPr>
            <a:lvl2pPr marL="742950" indent="-285750">
              <a:spcBef>
                <a:spcPct val="20000"/>
              </a:spcBef>
              <a:buClr>
                <a:schemeClr val="accent2"/>
              </a:buClr>
              <a:buFont typeface="CommonBullets" pitchFamily="34" charset="2"/>
              <a:buChar char="w"/>
              <a:defRPr sz="2400" b="1">
                <a:solidFill>
                  <a:schemeClr val="accent2"/>
                </a:solidFill>
                <a:latin typeface="Gill Sans MT" panose="020B0502020104020203" pitchFamily="34" charset="0"/>
              </a:defRPr>
            </a:lvl2pPr>
            <a:lvl3pPr marL="1143000" indent="-228600">
              <a:spcBef>
                <a:spcPct val="20000"/>
              </a:spcBef>
              <a:buClr>
                <a:srgbClr val="009900"/>
              </a:buClr>
              <a:buFont typeface="Marlett" pitchFamily="2" charset="2"/>
              <a:buChar char="0"/>
              <a:defRPr sz="2000" b="1">
                <a:solidFill>
                  <a:srgbClr val="009900"/>
                </a:solidFill>
                <a:latin typeface="Gill Sans MT" panose="020B0502020104020203" pitchFamily="34" charset="0"/>
              </a:defRPr>
            </a:lvl3pPr>
            <a:lvl4pPr marL="1600200" indent="-228600">
              <a:spcBef>
                <a:spcPct val="20000"/>
              </a:spcBef>
              <a:buFont typeface="Monotype Sorts" pitchFamily="2" charset="2"/>
              <a:buChar char="Ô"/>
              <a:defRPr b="1">
                <a:solidFill>
                  <a:schemeClr val="tx1"/>
                </a:solidFill>
                <a:latin typeface="Comic Sans MS" panose="030F0702030302020204" pitchFamily="66" charset="0"/>
              </a:defRPr>
            </a:lvl4pPr>
            <a:lvl5pPr marL="2057400" indent="-228600">
              <a:spcBef>
                <a:spcPct val="20000"/>
              </a:spcBef>
              <a:buChar char="»"/>
              <a:defRPr>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a:solidFill>
                  <a:schemeClr val="tx1"/>
                </a:solidFill>
                <a:latin typeface="Comic Sans MS" panose="030F0702030302020204" pitchFamily="66" charset="0"/>
              </a:defRPr>
            </a:lvl9pPr>
          </a:lstStyle>
          <a:p>
            <a:pPr algn="ctr">
              <a:buNone/>
            </a:pPr>
            <a:r>
              <a:rPr lang="en-GB" sz="3600" dirty="0">
                <a:solidFill>
                  <a:srgbClr val="DB3600"/>
                </a:solidFill>
              </a:rPr>
              <a:t>Organisation of DRD4</a:t>
            </a:r>
          </a:p>
        </p:txBody>
      </p:sp>
      <p:sp>
        <p:nvSpPr>
          <p:cNvPr id="5127" name="Text Box 124"/>
          <p:cNvSpPr txBox="1">
            <a:spLocks noChangeArrowheads="1"/>
          </p:cNvSpPr>
          <p:nvPr/>
        </p:nvSpPr>
        <p:spPr bwMode="auto">
          <a:xfrm>
            <a:off x="3509098" y="2271984"/>
            <a:ext cx="5724549" cy="1231106"/>
          </a:xfrm>
          <a:prstGeom prst="rect">
            <a:avLst/>
          </a:prstGeom>
          <a:solidFill>
            <a:schemeClr val="bg1">
              <a:alpha val="52156"/>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0000"/>
              </a:buClr>
              <a:buSzPct val="70000"/>
              <a:buFont typeface="Monotype Sorts" pitchFamily="2" charset="2"/>
              <a:buChar char="n"/>
              <a:defRPr sz="2800" b="1">
                <a:solidFill>
                  <a:schemeClr val="tx1"/>
                </a:solidFill>
                <a:latin typeface="Gill Sans MT" panose="020B0502020104020203" pitchFamily="34" charset="0"/>
              </a:defRPr>
            </a:lvl1pPr>
            <a:lvl2pPr marL="742950" indent="-285750">
              <a:spcBef>
                <a:spcPct val="20000"/>
              </a:spcBef>
              <a:buClr>
                <a:schemeClr val="accent2"/>
              </a:buClr>
              <a:buFont typeface="CommonBullets" pitchFamily="34" charset="2"/>
              <a:buChar char="w"/>
              <a:defRPr sz="2400" b="1">
                <a:solidFill>
                  <a:schemeClr val="accent2"/>
                </a:solidFill>
                <a:latin typeface="Gill Sans MT" panose="020B0502020104020203" pitchFamily="34" charset="0"/>
              </a:defRPr>
            </a:lvl2pPr>
            <a:lvl3pPr marL="1143000" indent="-228600">
              <a:spcBef>
                <a:spcPct val="20000"/>
              </a:spcBef>
              <a:buClr>
                <a:srgbClr val="009900"/>
              </a:buClr>
              <a:buFont typeface="Marlett" pitchFamily="2" charset="2"/>
              <a:buChar char="0"/>
              <a:defRPr sz="2000" b="1">
                <a:solidFill>
                  <a:srgbClr val="009900"/>
                </a:solidFill>
                <a:latin typeface="Gill Sans MT" panose="020B0502020104020203" pitchFamily="34" charset="0"/>
              </a:defRPr>
            </a:lvl3pPr>
            <a:lvl4pPr marL="1600200" indent="-228600">
              <a:spcBef>
                <a:spcPct val="20000"/>
              </a:spcBef>
              <a:buFont typeface="Monotype Sorts" pitchFamily="2" charset="2"/>
              <a:buChar char="Ô"/>
              <a:defRPr b="1">
                <a:solidFill>
                  <a:schemeClr val="tx1"/>
                </a:solidFill>
                <a:latin typeface="Comic Sans MS" panose="030F0702030302020204" pitchFamily="66" charset="0"/>
              </a:defRPr>
            </a:lvl4pPr>
            <a:lvl5pPr marL="2057400" indent="-228600">
              <a:spcBef>
                <a:spcPct val="20000"/>
              </a:spcBef>
              <a:buChar char="»"/>
              <a:defRPr>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a:solidFill>
                  <a:schemeClr val="tx1"/>
                </a:solidFill>
                <a:latin typeface="Comic Sans MS" panose="030F0702030302020204" pitchFamily="66" charset="0"/>
              </a:defRPr>
            </a:lvl9pPr>
          </a:lstStyle>
          <a:p>
            <a:pPr algn="ctr">
              <a:spcBef>
                <a:spcPct val="0"/>
              </a:spcBef>
              <a:buClrTx/>
              <a:buSzTx/>
              <a:buFontTx/>
              <a:buNone/>
            </a:pPr>
            <a:r>
              <a:rPr lang="en-GB" altLang="en-US" dirty="0">
                <a:solidFill>
                  <a:schemeClr val="accent1">
                    <a:lumMod val="50000"/>
                  </a:schemeClr>
                </a:solidFill>
              </a:rPr>
              <a:t>Peter Krizan and Christian Joram</a:t>
            </a:r>
          </a:p>
          <a:p>
            <a:pPr algn="ctr">
              <a:spcBef>
                <a:spcPct val="0"/>
              </a:spcBef>
              <a:buClrTx/>
              <a:buSzTx/>
              <a:buFontTx/>
              <a:buNone/>
            </a:pPr>
            <a:r>
              <a:rPr lang="en-GB" altLang="en-US" b="0" dirty="0">
                <a:solidFill>
                  <a:schemeClr val="accent1">
                    <a:lumMod val="50000"/>
                  </a:schemeClr>
                </a:solidFill>
              </a:rPr>
              <a:t>JSI Ljubljana 				CERN</a:t>
            </a:r>
          </a:p>
          <a:p>
            <a:pPr algn="ctr">
              <a:spcBef>
                <a:spcPct val="0"/>
              </a:spcBef>
              <a:buClrTx/>
              <a:buSzTx/>
              <a:buFontTx/>
              <a:buNone/>
            </a:pPr>
            <a:endParaRPr lang="en-GB" altLang="en-US" sz="1800" dirty="0">
              <a:solidFill>
                <a:srgbClr val="333399"/>
              </a:solidFill>
            </a:endParaRPr>
          </a:p>
        </p:txBody>
      </p:sp>
      <p:sp>
        <p:nvSpPr>
          <p:cNvPr id="3" name="TextBox 2"/>
          <p:cNvSpPr txBox="1"/>
          <p:nvPr/>
        </p:nvSpPr>
        <p:spPr>
          <a:xfrm>
            <a:off x="634598" y="3949893"/>
            <a:ext cx="10986069" cy="1261884"/>
          </a:xfrm>
          <a:prstGeom prst="rect">
            <a:avLst/>
          </a:prstGeom>
          <a:noFill/>
        </p:spPr>
        <p:txBody>
          <a:bodyPr wrap="square" rtlCol="0">
            <a:spAutoFit/>
          </a:bodyPr>
          <a:lstStyle/>
          <a:p>
            <a:pPr algn="ctr"/>
            <a:r>
              <a:rPr lang="en-GB" sz="2800" b="1" dirty="0">
                <a:solidFill>
                  <a:srgbClr val="DB3600"/>
                </a:solidFill>
                <a:latin typeface="Gill Sans MT" panose="020B0502020104020203" pitchFamily="34" charset="0"/>
              </a:rPr>
              <a:t>Community Meeting</a:t>
            </a:r>
          </a:p>
          <a:p>
            <a:pPr algn="ctr"/>
            <a:endParaRPr lang="en-GB" b="1" dirty="0">
              <a:solidFill>
                <a:srgbClr val="DB3600"/>
              </a:solidFill>
              <a:latin typeface="Gill Sans MT" panose="020B0502020104020203" pitchFamily="34" charset="0"/>
            </a:endParaRPr>
          </a:p>
          <a:p>
            <a:pPr algn="ctr"/>
            <a:r>
              <a:rPr lang="en-GB" sz="2800" b="1" dirty="0">
                <a:solidFill>
                  <a:srgbClr val="DB3600"/>
                </a:solidFill>
                <a:latin typeface="Gill Sans MT" panose="020B0502020104020203" pitchFamily="34" charset="0"/>
              </a:rPr>
              <a:t>16 and 17 May 2023</a:t>
            </a:r>
          </a:p>
        </p:txBody>
      </p:sp>
    </p:spTree>
    <p:extLst>
      <p:ext uri="{BB962C8B-B14F-4D97-AF65-F5344CB8AC3E}">
        <p14:creationId xmlns:p14="http://schemas.microsoft.com/office/powerpoint/2010/main" val="32126215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154487"/>
            <a:ext cx="9347200" cy="609600"/>
          </a:xfrm>
        </p:spPr>
        <p:txBody>
          <a:bodyPr/>
          <a:lstStyle/>
          <a:p>
            <a:r>
              <a:rPr lang="en-GB" dirty="0"/>
              <a:t>Next steps</a:t>
            </a:r>
          </a:p>
        </p:txBody>
      </p:sp>
      <p:sp>
        <p:nvSpPr>
          <p:cNvPr id="3" name="Content Placeholder 2"/>
          <p:cNvSpPr>
            <a:spLocks noGrp="1"/>
          </p:cNvSpPr>
          <p:nvPr>
            <p:ph idx="1"/>
          </p:nvPr>
        </p:nvSpPr>
        <p:spPr>
          <a:xfrm>
            <a:off x="911424" y="1428516"/>
            <a:ext cx="10261600" cy="4953000"/>
          </a:xfrm>
        </p:spPr>
        <p:txBody>
          <a:bodyPr/>
          <a:lstStyle/>
          <a:p>
            <a:endParaRPr lang="en-GB" sz="700" dirty="0">
              <a:solidFill>
                <a:schemeClr val="accent6"/>
              </a:solidFill>
            </a:endParaRPr>
          </a:p>
          <a:p>
            <a:r>
              <a:rPr lang="en-GB" sz="1800" dirty="0">
                <a:solidFill>
                  <a:schemeClr val="accent6"/>
                </a:solidFill>
              </a:rPr>
              <a:t>Proposal writing. Try to limit effort. Recommended length 20 pages. Motivation, goals … refer to Roadmap. Need to fill WG and more importantly JP with life and substance. </a:t>
            </a:r>
          </a:p>
          <a:p>
            <a:endParaRPr lang="en-GB" sz="1800" dirty="0">
              <a:solidFill>
                <a:schemeClr val="accent6"/>
              </a:solidFill>
            </a:endParaRPr>
          </a:p>
          <a:p>
            <a:r>
              <a:rPr lang="en-GB" sz="1800" dirty="0">
                <a:solidFill>
                  <a:schemeClr val="accent6"/>
                </a:solidFill>
              </a:rPr>
              <a:t>Outline/template available. ECFA DRDC panel should update it.</a:t>
            </a:r>
          </a:p>
          <a:p>
            <a:endParaRPr lang="en-GB" sz="1800" dirty="0">
              <a:solidFill>
                <a:schemeClr val="accent6"/>
              </a:solidFill>
            </a:endParaRPr>
          </a:p>
          <a:p>
            <a:r>
              <a:rPr lang="en-GB" sz="1800" dirty="0">
                <a:solidFill>
                  <a:schemeClr val="accent6"/>
                </a:solidFill>
              </a:rPr>
              <a:t>We must start now. We need your help! </a:t>
            </a:r>
          </a:p>
          <a:p>
            <a:endParaRPr lang="en-GB" sz="1800" dirty="0">
              <a:solidFill>
                <a:schemeClr val="accent6"/>
              </a:solidFill>
            </a:endParaRPr>
          </a:p>
          <a:p>
            <a:r>
              <a:rPr lang="en-GB" sz="1800" dirty="0">
                <a:solidFill>
                  <a:schemeClr val="accent6"/>
                </a:solidFill>
              </a:rPr>
              <a:t>Are there volunteers who are prepared to describe one of the Working Group activities?</a:t>
            </a:r>
          </a:p>
          <a:p>
            <a:endParaRPr lang="en-GB" sz="1800" dirty="0">
              <a:solidFill>
                <a:schemeClr val="accent6"/>
              </a:solidFill>
            </a:endParaRPr>
          </a:p>
          <a:p>
            <a:r>
              <a:rPr lang="en-GB" sz="1800" dirty="0">
                <a:solidFill>
                  <a:schemeClr val="accent6"/>
                </a:solidFill>
              </a:rPr>
              <a:t>Are there volunteers willing to organise the proposals of one theme ?</a:t>
            </a:r>
          </a:p>
          <a:p>
            <a:endParaRPr lang="en-GB" sz="1800" dirty="0">
              <a:solidFill>
                <a:schemeClr val="accent6"/>
              </a:solidFill>
            </a:endParaRPr>
          </a:p>
        </p:txBody>
      </p:sp>
    </p:spTree>
    <p:extLst>
      <p:ext uri="{BB962C8B-B14F-4D97-AF65-F5344CB8AC3E}">
        <p14:creationId xmlns:p14="http://schemas.microsoft.com/office/powerpoint/2010/main" val="7846310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A44A4-2FB6-4F50-85DA-63E6158AD967}"/>
              </a:ext>
            </a:extLst>
          </p:cNvPr>
          <p:cNvSpPr>
            <a:spLocks noGrp="1"/>
          </p:cNvSpPr>
          <p:nvPr>
            <p:ph type="title"/>
          </p:nvPr>
        </p:nvSpPr>
        <p:spPr>
          <a:xfrm>
            <a:off x="711200" y="304800"/>
            <a:ext cx="11217564" cy="955964"/>
          </a:xfrm>
        </p:spPr>
        <p:txBody>
          <a:bodyPr/>
          <a:lstStyle/>
          <a:p>
            <a:r>
              <a:rPr lang="en-US" dirty="0"/>
              <a:t>DRD4 Collaboration Proposal – layout </a:t>
            </a:r>
            <a:br>
              <a:rPr lang="en-US" dirty="0"/>
            </a:br>
            <a:r>
              <a:rPr lang="en-US" sz="2800" dirty="0"/>
              <a:t>following a suggested template</a:t>
            </a:r>
            <a:endParaRPr lang="en-SI" dirty="0"/>
          </a:p>
        </p:txBody>
      </p:sp>
      <p:sp>
        <p:nvSpPr>
          <p:cNvPr id="3" name="Content Placeholder 2">
            <a:extLst>
              <a:ext uri="{FF2B5EF4-FFF2-40B4-BE49-F238E27FC236}">
                <a16:creationId xmlns:a16="http://schemas.microsoft.com/office/drawing/2014/main" id="{87A4CD93-71B2-4896-887B-2DE9FDBC9C40}"/>
              </a:ext>
            </a:extLst>
          </p:cNvPr>
          <p:cNvSpPr>
            <a:spLocks noGrp="1"/>
          </p:cNvSpPr>
          <p:nvPr>
            <p:ph idx="1"/>
          </p:nvPr>
        </p:nvSpPr>
        <p:spPr>
          <a:xfrm>
            <a:off x="911424" y="1569967"/>
            <a:ext cx="10261600" cy="4953000"/>
          </a:xfrm>
        </p:spPr>
        <p:txBody>
          <a:bodyPr/>
          <a:lstStyle/>
          <a:p>
            <a:pPr marL="0" indent="0">
              <a:buNone/>
            </a:pPr>
            <a:r>
              <a:rPr lang="en-US" sz="1800" dirty="0"/>
              <a:t>Abstract</a:t>
            </a:r>
          </a:p>
          <a:p>
            <a:pPr marL="0" indent="0">
              <a:buNone/>
            </a:pPr>
            <a:endParaRPr lang="en-US" sz="1800" dirty="0"/>
          </a:p>
          <a:p>
            <a:pPr marL="0" indent="0">
              <a:buNone/>
            </a:pPr>
            <a:r>
              <a:rPr lang="en-US" sz="1800" dirty="0"/>
              <a:t>Introduction (objectives of the DRD4 collaboration)</a:t>
            </a:r>
          </a:p>
          <a:p>
            <a:pPr marL="0" indent="0">
              <a:buNone/>
            </a:pPr>
            <a:r>
              <a:rPr lang="en-US" sz="1600" b="0" dirty="0"/>
              <a:t>(make use of the introduction of the TF4 chapter in the RD Roadmap, shortened) </a:t>
            </a:r>
          </a:p>
          <a:p>
            <a:pPr marL="0" indent="0">
              <a:buNone/>
            </a:pPr>
            <a:endParaRPr lang="en-US" sz="1800" dirty="0"/>
          </a:p>
          <a:p>
            <a:pPr marL="0" indent="0">
              <a:buNone/>
            </a:pPr>
            <a:r>
              <a:rPr lang="en-US" sz="1800" dirty="0"/>
              <a:t>Scope of the DRD4 Research Work</a:t>
            </a:r>
          </a:p>
          <a:p>
            <a:pPr marL="0" indent="0">
              <a:buNone/>
            </a:pPr>
            <a:endParaRPr lang="en-US" sz="1800" dirty="0"/>
          </a:p>
          <a:p>
            <a:pPr marL="0" indent="0">
              <a:buNone/>
            </a:pPr>
            <a:r>
              <a:rPr lang="en-US" sz="1800" dirty="0"/>
              <a:t>Planning technology area 1: DRDT 4.1 - Enhance timing resolution and spectral range of photon detectors</a:t>
            </a:r>
          </a:p>
          <a:p>
            <a:pPr marL="0" indent="0">
              <a:buNone/>
            </a:pPr>
            <a:r>
              <a:rPr lang="en-US" sz="1800" dirty="0"/>
              <a:t> </a:t>
            </a:r>
            <a:r>
              <a:rPr lang="en-US" sz="1600" b="0" dirty="0"/>
              <a:t>(including a task/deliverable synoptic, resources and list of contributing institutes)</a:t>
            </a:r>
          </a:p>
          <a:p>
            <a:pPr marL="0" indent="0">
              <a:buNone/>
            </a:pPr>
            <a:endParaRPr lang="en-US" sz="1800" dirty="0"/>
          </a:p>
          <a:p>
            <a:pPr marL="0" indent="0">
              <a:buNone/>
            </a:pPr>
            <a:r>
              <a:rPr lang="en-US" sz="1800" dirty="0"/>
              <a:t>Planning technology area 2: DRDT 4.2 - Develop photosensors for extreme environments:</a:t>
            </a:r>
          </a:p>
          <a:p>
            <a:pPr marL="0" indent="0">
              <a:buNone/>
            </a:pPr>
            <a:r>
              <a:rPr lang="en-US" sz="1600" b="0" dirty="0"/>
              <a:t> (including a task/deliverable synoptic, resources and list of contributing institutes)</a:t>
            </a:r>
          </a:p>
          <a:p>
            <a:pPr marL="0" indent="0">
              <a:buNone/>
            </a:pPr>
            <a:endParaRPr lang="en-US" sz="1800" dirty="0"/>
          </a:p>
          <a:p>
            <a:pPr marL="0" indent="0">
              <a:buNone/>
            </a:pPr>
            <a:endParaRPr lang="en-SI" sz="1800" dirty="0"/>
          </a:p>
        </p:txBody>
      </p:sp>
      <p:sp>
        <p:nvSpPr>
          <p:cNvPr id="5" name="TextBox 4">
            <a:extLst>
              <a:ext uri="{FF2B5EF4-FFF2-40B4-BE49-F238E27FC236}">
                <a16:creationId xmlns:a16="http://schemas.microsoft.com/office/drawing/2014/main" id="{79D64692-649B-40C0-BB91-22AAC46D50CC}"/>
              </a:ext>
            </a:extLst>
          </p:cNvPr>
          <p:cNvSpPr txBox="1"/>
          <p:nvPr/>
        </p:nvSpPr>
        <p:spPr>
          <a:xfrm>
            <a:off x="-743527" y="20534945"/>
            <a:ext cx="6096000" cy="923330"/>
          </a:xfrm>
          <a:prstGeom prst="rect">
            <a:avLst/>
          </a:prstGeom>
          <a:noFill/>
        </p:spPr>
        <p:txBody>
          <a:bodyPr wrap="square">
            <a:spAutoFit/>
          </a:bodyPr>
          <a:lstStyle/>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4261765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B099D98-7414-42DC-986D-9BA0F843C63B}"/>
              </a:ext>
            </a:extLst>
          </p:cNvPr>
          <p:cNvSpPr txBox="1">
            <a:spLocks/>
          </p:cNvSpPr>
          <p:nvPr/>
        </p:nvSpPr>
        <p:spPr>
          <a:xfrm>
            <a:off x="711200" y="304800"/>
            <a:ext cx="9347200" cy="609600"/>
          </a:xfrm>
          <a:prstGeom prst="rect">
            <a:avLst/>
          </a:prstGeom>
          <a:solidFill>
            <a:srgbClr val="FFFF00"/>
          </a:solidFill>
          <a:ln w="38100">
            <a:solidFill>
              <a:schemeClr val="accent2"/>
            </a:solidFill>
          </a:ln>
        </p:spPr>
        <p:txBody>
          <a:bodyPr/>
          <a:lstStyle>
            <a:lvl1pPr algn="l" rtl="0" eaLnBrk="0" fontAlgn="base" hangingPunct="0">
              <a:spcBef>
                <a:spcPct val="0"/>
              </a:spcBef>
              <a:spcAft>
                <a:spcPct val="0"/>
              </a:spcAft>
              <a:defRPr sz="3600" b="1">
                <a:solidFill>
                  <a:srgbClr val="FF0000"/>
                </a:solidFill>
                <a:latin typeface="Gill Sans MT" panose="020B0502020104020203" pitchFamily="34" charset="0"/>
                <a:ea typeface="+mj-ea"/>
                <a:cs typeface="+mj-cs"/>
              </a:defRPr>
            </a:lvl1pPr>
            <a:lvl2pPr algn="l" rtl="0" eaLnBrk="0" fontAlgn="base" hangingPunct="0">
              <a:spcBef>
                <a:spcPct val="0"/>
              </a:spcBef>
              <a:spcAft>
                <a:spcPct val="0"/>
              </a:spcAft>
              <a:defRPr sz="3600" b="1">
                <a:solidFill>
                  <a:srgbClr val="FF0000"/>
                </a:solidFill>
                <a:latin typeface="Gill Sans MT" pitchFamily="34" charset="0"/>
              </a:defRPr>
            </a:lvl2pPr>
            <a:lvl3pPr algn="l" rtl="0" eaLnBrk="0" fontAlgn="base" hangingPunct="0">
              <a:spcBef>
                <a:spcPct val="0"/>
              </a:spcBef>
              <a:spcAft>
                <a:spcPct val="0"/>
              </a:spcAft>
              <a:defRPr sz="3600" b="1">
                <a:solidFill>
                  <a:srgbClr val="FF0000"/>
                </a:solidFill>
                <a:latin typeface="Gill Sans MT" pitchFamily="34" charset="0"/>
              </a:defRPr>
            </a:lvl3pPr>
            <a:lvl4pPr algn="l" rtl="0" eaLnBrk="0" fontAlgn="base" hangingPunct="0">
              <a:spcBef>
                <a:spcPct val="0"/>
              </a:spcBef>
              <a:spcAft>
                <a:spcPct val="0"/>
              </a:spcAft>
              <a:defRPr sz="3600" b="1">
                <a:solidFill>
                  <a:srgbClr val="FF0000"/>
                </a:solidFill>
                <a:latin typeface="Gill Sans MT" pitchFamily="34" charset="0"/>
              </a:defRPr>
            </a:lvl4pPr>
            <a:lvl5pPr algn="l" rtl="0" eaLnBrk="0" fontAlgn="base" hangingPunct="0">
              <a:spcBef>
                <a:spcPct val="0"/>
              </a:spcBef>
              <a:spcAft>
                <a:spcPct val="0"/>
              </a:spcAft>
              <a:defRPr sz="3600" b="1">
                <a:solidFill>
                  <a:srgbClr val="FF0000"/>
                </a:solidFill>
                <a:latin typeface="Gill Sans MT" pitchFamily="34" charset="0"/>
              </a:defRPr>
            </a:lvl5pPr>
            <a:lvl6pPr marL="457200" algn="l" rtl="0" eaLnBrk="0" fontAlgn="base" hangingPunct="0">
              <a:spcBef>
                <a:spcPct val="0"/>
              </a:spcBef>
              <a:spcAft>
                <a:spcPct val="0"/>
              </a:spcAft>
              <a:defRPr sz="3600" b="1">
                <a:solidFill>
                  <a:srgbClr val="FF0000"/>
                </a:solidFill>
                <a:latin typeface="Comic Sans MS" pitchFamily="66" charset="0"/>
              </a:defRPr>
            </a:lvl6pPr>
            <a:lvl7pPr marL="914400" algn="l" rtl="0" eaLnBrk="0" fontAlgn="base" hangingPunct="0">
              <a:spcBef>
                <a:spcPct val="0"/>
              </a:spcBef>
              <a:spcAft>
                <a:spcPct val="0"/>
              </a:spcAft>
              <a:defRPr sz="3600" b="1">
                <a:solidFill>
                  <a:srgbClr val="FF0000"/>
                </a:solidFill>
                <a:latin typeface="Comic Sans MS" pitchFamily="66" charset="0"/>
              </a:defRPr>
            </a:lvl7pPr>
            <a:lvl8pPr marL="1371600" algn="l" rtl="0" eaLnBrk="0" fontAlgn="base" hangingPunct="0">
              <a:spcBef>
                <a:spcPct val="0"/>
              </a:spcBef>
              <a:spcAft>
                <a:spcPct val="0"/>
              </a:spcAft>
              <a:defRPr sz="3600" b="1">
                <a:solidFill>
                  <a:srgbClr val="FF0000"/>
                </a:solidFill>
                <a:latin typeface="Comic Sans MS" pitchFamily="66" charset="0"/>
              </a:defRPr>
            </a:lvl8pPr>
            <a:lvl9pPr marL="1828800" algn="l" rtl="0" eaLnBrk="0" fontAlgn="base" hangingPunct="0">
              <a:spcBef>
                <a:spcPct val="0"/>
              </a:spcBef>
              <a:spcAft>
                <a:spcPct val="0"/>
              </a:spcAft>
              <a:defRPr sz="3600" b="1">
                <a:solidFill>
                  <a:srgbClr val="FF0000"/>
                </a:solidFill>
                <a:latin typeface="Comic Sans MS" pitchFamily="66" charset="0"/>
              </a:defRPr>
            </a:lvl9pPr>
          </a:lstStyle>
          <a:p>
            <a:pPr defTabSz="914400"/>
            <a:r>
              <a:rPr lang="en-US" kern="0" dirty="0"/>
              <a:t>DRD4 Collaboration Proposal – layout 2</a:t>
            </a:r>
            <a:endParaRPr lang="en-SI" kern="0" dirty="0"/>
          </a:p>
        </p:txBody>
      </p:sp>
      <p:sp>
        <p:nvSpPr>
          <p:cNvPr id="5" name="Content Placeholder 2">
            <a:extLst>
              <a:ext uri="{FF2B5EF4-FFF2-40B4-BE49-F238E27FC236}">
                <a16:creationId xmlns:a16="http://schemas.microsoft.com/office/drawing/2014/main" id="{AC367AE7-0993-4F16-BB43-D2A6EEED2FD0}"/>
              </a:ext>
            </a:extLst>
          </p:cNvPr>
          <p:cNvSpPr txBox="1">
            <a:spLocks/>
          </p:cNvSpPr>
          <p:nvPr/>
        </p:nvSpPr>
        <p:spPr>
          <a:xfrm>
            <a:off x="911424" y="1052736"/>
            <a:ext cx="10261600" cy="4953000"/>
          </a:xfrm>
          <a:prstGeom prst="rect">
            <a:avLst/>
          </a:prstGeom>
        </p:spPr>
        <p:txBody>
          <a:bodyPr/>
          <a:lstStyle>
            <a:lvl1pPr marL="342900" indent="-342900" algn="l" rtl="0" eaLnBrk="0" fontAlgn="base" hangingPunct="0">
              <a:spcBef>
                <a:spcPct val="20000"/>
              </a:spcBef>
              <a:spcAft>
                <a:spcPct val="0"/>
              </a:spcAft>
              <a:buClr>
                <a:srgbClr val="FF0000"/>
              </a:buClr>
              <a:buSzPct val="70000"/>
              <a:buFont typeface="Monotype Sorts" pitchFamily="2" charset="2"/>
              <a:buChar char="n"/>
              <a:defRPr sz="2800" b="1">
                <a:solidFill>
                  <a:schemeClr val="tx1"/>
                </a:solidFill>
                <a:latin typeface="Gill Sans MT" panose="020B0502020104020203" pitchFamily="34" charset="0"/>
                <a:ea typeface="+mn-ea"/>
                <a:cs typeface="+mn-cs"/>
              </a:defRPr>
            </a:lvl1pPr>
            <a:lvl2pPr marL="742950" indent="-285750" algn="l" rtl="0" eaLnBrk="0" fontAlgn="base" hangingPunct="0">
              <a:spcBef>
                <a:spcPct val="20000"/>
              </a:spcBef>
              <a:spcAft>
                <a:spcPct val="0"/>
              </a:spcAft>
              <a:buClr>
                <a:schemeClr val="accent2"/>
              </a:buClr>
              <a:buFont typeface="CommonBullets" pitchFamily="34" charset="2"/>
              <a:buChar char="w"/>
              <a:defRPr sz="2400" b="1">
                <a:solidFill>
                  <a:schemeClr val="accent2"/>
                </a:solidFill>
                <a:latin typeface="Gill Sans MT" panose="020B0502020104020203" pitchFamily="34" charset="0"/>
              </a:defRPr>
            </a:lvl2pPr>
            <a:lvl3pPr marL="1143000" indent="-228600" algn="l" rtl="0" eaLnBrk="0" fontAlgn="base" hangingPunct="0">
              <a:spcBef>
                <a:spcPct val="20000"/>
              </a:spcBef>
              <a:spcAft>
                <a:spcPct val="0"/>
              </a:spcAft>
              <a:buClr>
                <a:srgbClr val="009900"/>
              </a:buClr>
              <a:buFont typeface="Marlett" pitchFamily="2" charset="2"/>
              <a:buChar char="0"/>
              <a:defRPr sz="2000" b="1">
                <a:solidFill>
                  <a:srgbClr val="009900"/>
                </a:solidFill>
                <a:latin typeface="Gill Sans MT" panose="020B0502020104020203" pitchFamily="34" charset="0"/>
              </a:defRPr>
            </a:lvl3pPr>
            <a:lvl4pPr marL="1600200" indent="-228600" algn="l" rtl="0" eaLnBrk="0" fontAlgn="base" hangingPunct="0">
              <a:spcBef>
                <a:spcPct val="20000"/>
              </a:spcBef>
              <a:spcAft>
                <a:spcPct val="0"/>
              </a:spcAft>
              <a:buFont typeface="Monotype Sorts" pitchFamily="2" charset="2"/>
              <a:buChar char="Ô"/>
              <a:defRPr b="1">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eaLnBrk="0" fontAlgn="base" hangingPunct="0">
              <a:spcBef>
                <a:spcPct val="20000"/>
              </a:spcBef>
              <a:spcAft>
                <a:spcPct val="0"/>
              </a:spcAft>
              <a:buChar char="»"/>
              <a:defRPr>
                <a:solidFill>
                  <a:schemeClr val="tx1"/>
                </a:solidFill>
                <a:latin typeface="+mn-lt"/>
              </a:defRPr>
            </a:lvl6pPr>
            <a:lvl7pPr marL="2971800" indent="-228600" algn="l" rtl="0" eaLnBrk="0" fontAlgn="base" hangingPunct="0">
              <a:spcBef>
                <a:spcPct val="20000"/>
              </a:spcBef>
              <a:spcAft>
                <a:spcPct val="0"/>
              </a:spcAft>
              <a:buChar char="»"/>
              <a:defRPr>
                <a:solidFill>
                  <a:schemeClr val="tx1"/>
                </a:solidFill>
                <a:latin typeface="+mn-lt"/>
              </a:defRPr>
            </a:lvl7pPr>
            <a:lvl8pPr marL="3429000" indent="-228600" algn="l" rtl="0" eaLnBrk="0" fontAlgn="base" hangingPunct="0">
              <a:spcBef>
                <a:spcPct val="20000"/>
              </a:spcBef>
              <a:spcAft>
                <a:spcPct val="0"/>
              </a:spcAft>
              <a:buChar char="»"/>
              <a:defRPr>
                <a:solidFill>
                  <a:schemeClr val="tx1"/>
                </a:solidFill>
                <a:latin typeface="+mn-lt"/>
              </a:defRPr>
            </a:lvl8pPr>
            <a:lvl9pPr marL="3886200" indent="-228600" algn="l" rtl="0" eaLnBrk="0" fontAlgn="base" hangingPunct="0">
              <a:spcBef>
                <a:spcPct val="20000"/>
              </a:spcBef>
              <a:spcAft>
                <a:spcPct val="0"/>
              </a:spcAft>
              <a:buChar char="»"/>
              <a:defRPr>
                <a:solidFill>
                  <a:schemeClr val="tx1"/>
                </a:solidFill>
                <a:latin typeface="+mn-lt"/>
              </a:defRPr>
            </a:lvl9pPr>
          </a:lstStyle>
          <a:p>
            <a:pPr marL="0" indent="0" defTabSz="914400">
              <a:buFont typeface="Monotype Sorts" pitchFamily="2" charset="2"/>
              <a:buNone/>
            </a:pPr>
            <a:r>
              <a:rPr lang="en-US" sz="1800" kern="0"/>
              <a:t>Planning technology area 3: DRDT 4.3 - Develop RICH and imaging detectors with low mass and high resolution timing.</a:t>
            </a:r>
          </a:p>
          <a:p>
            <a:pPr marL="0" indent="0" defTabSz="914400">
              <a:buFont typeface="Monotype Sorts" pitchFamily="2" charset="2"/>
              <a:buNone/>
            </a:pPr>
            <a:r>
              <a:rPr lang="en-US" sz="1800" kern="0"/>
              <a:t> </a:t>
            </a:r>
            <a:r>
              <a:rPr lang="en-US" sz="1600" b="0" kern="0"/>
              <a:t>(including a task/deliverable synoptic, resources and list of contributing institutes)</a:t>
            </a:r>
          </a:p>
          <a:p>
            <a:pPr marL="0" indent="0" defTabSz="914400">
              <a:buFont typeface="Monotype Sorts" pitchFamily="2" charset="2"/>
              <a:buNone/>
            </a:pPr>
            <a:endParaRPr lang="en-US" sz="1800" kern="0"/>
          </a:p>
          <a:p>
            <a:pPr marL="0" indent="0" defTabSz="914400">
              <a:buFont typeface="Monotype Sorts" pitchFamily="2" charset="2"/>
              <a:buNone/>
            </a:pPr>
            <a:r>
              <a:rPr lang="en-US" sz="1800" kern="0"/>
              <a:t>Planning technology area 4: DRDT 4.4 - Develop compact high performance time-of-fight detectors. </a:t>
            </a:r>
          </a:p>
          <a:p>
            <a:pPr marL="0" indent="0" defTabSz="914400">
              <a:buFont typeface="Monotype Sorts" pitchFamily="2" charset="2"/>
              <a:buNone/>
            </a:pPr>
            <a:r>
              <a:rPr lang="en-US" sz="1600" b="0" kern="0"/>
              <a:t>(including a task/deliverable synoptic, resources and list of contributing institutes)</a:t>
            </a:r>
          </a:p>
          <a:p>
            <a:pPr marL="0" indent="0" defTabSz="914400">
              <a:buFont typeface="Monotype Sorts" pitchFamily="2" charset="2"/>
              <a:buNone/>
            </a:pPr>
            <a:endParaRPr lang="en-US" sz="1600" b="0" kern="0"/>
          </a:p>
          <a:p>
            <a:pPr marL="0" indent="0" defTabSz="914400">
              <a:buFont typeface="Monotype Sorts" pitchFamily="2" charset="2"/>
              <a:buNone/>
            </a:pPr>
            <a:r>
              <a:rPr lang="en-US" sz="1800" kern="0"/>
              <a:t>Common simulation tools and test facilities</a:t>
            </a:r>
          </a:p>
          <a:p>
            <a:pPr marL="0" indent="0" defTabSz="914400">
              <a:buFont typeface="Monotype Sorts" pitchFamily="2" charset="2"/>
              <a:buNone/>
            </a:pPr>
            <a:endParaRPr lang="en-US" sz="1800" kern="0"/>
          </a:p>
          <a:p>
            <a:pPr marL="0" indent="0" defTabSz="914400">
              <a:buFont typeface="Monotype Sorts" pitchFamily="2" charset="2"/>
              <a:buNone/>
            </a:pPr>
            <a:r>
              <a:rPr lang="en-US" sz="1800" kern="0"/>
              <a:t>Partnerships (industrial, other research areas, other applications)</a:t>
            </a:r>
          </a:p>
          <a:p>
            <a:pPr marL="0" indent="0" defTabSz="914400">
              <a:buFont typeface="Monotype Sorts" pitchFamily="2" charset="2"/>
              <a:buNone/>
            </a:pPr>
            <a:endParaRPr lang="en-US" sz="1800" kern="0"/>
          </a:p>
          <a:p>
            <a:pPr marL="0" indent="0" defTabSz="914400">
              <a:buFont typeface="Monotype Sorts" pitchFamily="2" charset="2"/>
              <a:buNone/>
            </a:pPr>
            <a:r>
              <a:rPr lang="en-US" sz="1800" kern="0"/>
              <a:t>Networking and training</a:t>
            </a:r>
          </a:p>
          <a:p>
            <a:pPr marL="0" indent="0" defTabSz="914400">
              <a:buFont typeface="Monotype Sorts" pitchFamily="2" charset="2"/>
              <a:buNone/>
            </a:pPr>
            <a:endParaRPr lang="en-US" sz="1800" kern="0"/>
          </a:p>
          <a:p>
            <a:pPr marL="0" indent="0" defTabSz="914400">
              <a:buFont typeface="Monotype Sorts" pitchFamily="2" charset="2"/>
              <a:buNone/>
            </a:pPr>
            <a:r>
              <a:rPr lang="en-US" sz="1800" kern="0"/>
              <a:t>Proposal for the collaboration structure</a:t>
            </a:r>
          </a:p>
          <a:p>
            <a:pPr marL="0" indent="0" defTabSz="914400">
              <a:buFont typeface="Monotype Sorts" pitchFamily="2" charset="2"/>
              <a:buNone/>
            </a:pPr>
            <a:endParaRPr lang="en-US" sz="1800" kern="0"/>
          </a:p>
          <a:p>
            <a:pPr marL="0" indent="0" defTabSz="914400">
              <a:buFont typeface="Monotype Sorts" pitchFamily="2" charset="2"/>
              <a:buNone/>
            </a:pPr>
            <a:endParaRPr lang="en-SI" sz="1800" kern="0" dirty="0"/>
          </a:p>
        </p:txBody>
      </p:sp>
    </p:spTree>
    <p:extLst>
      <p:ext uri="{BB962C8B-B14F-4D97-AF65-F5344CB8AC3E}">
        <p14:creationId xmlns:p14="http://schemas.microsoft.com/office/powerpoint/2010/main" val="2704088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8703F-97B4-4EC5-B983-99DA9EB2203A}"/>
              </a:ext>
            </a:extLst>
          </p:cNvPr>
          <p:cNvSpPr>
            <a:spLocks noGrp="1"/>
          </p:cNvSpPr>
          <p:nvPr>
            <p:ph type="title"/>
          </p:nvPr>
        </p:nvSpPr>
        <p:spPr/>
        <p:txBody>
          <a:bodyPr/>
          <a:lstStyle/>
          <a:p>
            <a:r>
              <a:rPr lang="en-US" dirty="0"/>
              <a:t>Table 1: timeline</a:t>
            </a:r>
            <a:endParaRPr lang="en-SI" dirty="0"/>
          </a:p>
        </p:txBody>
      </p:sp>
      <p:sp>
        <p:nvSpPr>
          <p:cNvPr id="3" name="Content Placeholder 2">
            <a:extLst>
              <a:ext uri="{FF2B5EF4-FFF2-40B4-BE49-F238E27FC236}">
                <a16:creationId xmlns:a16="http://schemas.microsoft.com/office/drawing/2014/main" id="{41C226BC-441F-412C-BC74-034F12233284}"/>
              </a:ext>
            </a:extLst>
          </p:cNvPr>
          <p:cNvSpPr>
            <a:spLocks noGrp="1"/>
          </p:cNvSpPr>
          <p:nvPr>
            <p:ph idx="1"/>
          </p:nvPr>
        </p:nvSpPr>
        <p:spPr/>
        <p:txBody>
          <a:bodyPr/>
          <a:lstStyle/>
          <a:p>
            <a:endParaRPr lang="en-SI"/>
          </a:p>
        </p:txBody>
      </p:sp>
      <p:pic>
        <p:nvPicPr>
          <p:cNvPr id="5" name="Picture 4">
            <a:extLst>
              <a:ext uri="{FF2B5EF4-FFF2-40B4-BE49-F238E27FC236}">
                <a16:creationId xmlns:a16="http://schemas.microsoft.com/office/drawing/2014/main" id="{C5A7D9A5-20EC-4243-991F-AF3FCFA0CCAB}"/>
              </a:ext>
            </a:extLst>
          </p:cNvPr>
          <p:cNvPicPr>
            <a:picLocks noChangeAspect="1"/>
          </p:cNvPicPr>
          <p:nvPr/>
        </p:nvPicPr>
        <p:blipFill>
          <a:blip r:embed="rId2"/>
          <a:stretch>
            <a:fillRect/>
          </a:stretch>
        </p:blipFill>
        <p:spPr>
          <a:xfrm>
            <a:off x="2770909" y="1148152"/>
            <a:ext cx="7291278" cy="5245099"/>
          </a:xfrm>
          <a:prstGeom prst="rect">
            <a:avLst/>
          </a:prstGeom>
        </p:spPr>
      </p:pic>
    </p:spTree>
    <p:extLst>
      <p:ext uri="{BB962C8B-B14F-4D97-AF65-F5344CB8AC3E}">
        <p14:creationId xmlns:p14="http://schemas.microsoft.com/office/powerpoint/2010/main" val="910298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C2B80-2A8B-4718-AA77-AB3CC154C15C}"/>
              </a:ext>
            </a:extLst>
          </p:cNvPr>
          <p:cNvSpPr>
            <a:spLocks noGrp="1"/>
          </p:cNvSpPr>
          <p:nvPr>
            <p:ph type="title"/>
          </p:nvPr>
        </p:nvSpPr>
        <p:spPr/>
        <p:txBody>
          <a:bodyPr/>
          <a:lstStyle/>
          <a:p>
            <a:r>
              <a:rPr lang="en-US" dirty="0"/>
              <a:t>Table 2: institutional involvement </a:t>
            </a:r>
            <a:endParaRPr lang="en-SI" dirty="0"/>
          </a:p>
        </p:txBody>
      </p:sp>
      <p:sp>
        <p:nvSpPr>
          <p:cNvPr id="3" name="Content Placeholder 2">
            <a:extLst>
              <a:ext uri="{FF2B5EF4-FFF2-40B4-BE49-F238E27FC236}">
                <a16:creationId xmlns:a16="http://schemas.microsoft.com/office/drawing/2014/main" id="{49A9C9C6-6BE5-437F-A7C4-E74D2E068604}"/>
              </a:ext>
            </a:extLst>
          </p:cNvPr>
          <p:cNvSpPr>
            <a:spLocks noGrp="1"/>
          </p:cNvSpPr>
          <p:nvPr>
            <p:ph idx="1"/>
          </p:nvPr>
        </p:nvSpPr>
        <p:spPr/>
        <p:txBody>
          <a:bodyPr/>
          <a:lstStyle/>
          <a:p>
            <a:endParaRPr lang="en-SI" dirty="0"/>
          </a:p>
        </p:txBody>
      </p:sp>
      <p:pic>
        <p:nvPicPr>
          <p:cNvPr id="5" name="Picture 4">
            <a:extLst>
              <a:ext uri="{FF2B5EF4-FFF2-40B4-BE49-F238E27FC236}">
                <a16:creationId xmlns:a16="http://schemas.microsoft.com/office/drawing/2014/main" id="{AE272883-8C7C-4C8B-99BA-FF2B0E96B0C1}"/>
              </a:ext>
            </a:extLst>
          </p:cNvPr>
          <p:cNvPicPr>
            <a:picLocks noChangeAspect="1"/>
          </p:cNvPicPr>
          <p:nvPr/>
        </p:nvPicPr>
        <p:blipFill>
          <a:blip r:embed="rId2"/>
          <a:stretch>
            <a:fillRect/>
          </a:stretch>
        </p:blipFill>
        <p:spPr>
          <a:xfrm>
            <a:off x="559622" y="2200645"/>
            <a:ext cx="11082813" cy="2454482"/>
          </a:xfrm>
          <a:prstGeom prst="rect">
            <a:avLst/>
          </a:prstGeom>
        </p:spPr>
      </p:pic>
    </p:spTree>
    <p:extLst>
      <p:ext uri="{BB962C8B-B14F-4D97-AF65-F5344CB8AC3E}">
        <p14:creationId xmlns:p14="http://schemas.microsoft.com/office/powerpoint/2010/main" val="9759395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121BC-FADC-4D76-8AB2-938176F879F1}"/>
              </a:ext>
            </a:extLst>
          </p:cNvPr>
          <p:cNvSpPr>
            <a:spLocks noGrp="1"/>
          </p:cNvSpPr>
          <p:nvPr>
            <p:ph type="title"/>
          </p:nvPr>
        </p:nvSpPr>
        <p:spPr>
          <a:xfrm>
            <a:off x="711200" y="304799"/>
            <a:ext cx="3846945" cy="2798619"/>
          </a:xfrm>
        </p:spPr>
        <p:txBody>
          <a:bodyPr/>
          <a:lstStyle/>
          <a:p>
            <a:r>
              <a:rPr lang="en-US" dirty="0"/>
              <a:t>Table 3: available and requested resources - confidential</a:t>
            </a:r>
            <a:endParaRPr lang="en-SI" dirty="0"/>
          </a:p>
        </p:txBody>
      </p:sp>
      <p:sp>
        <p:nvSpPr>
          <p:cNvPr id="3" name="Content Placeholder 2">
            <a:extLst>
              <a:ext uri="{FF2B5EF4-FFF2-40B4-BE49-F238E27FC236}">
                <a16:creationId xmlns:a16="http://schemas.microsoft.com/office/drawing/2014/main" id="{E77BAF6E-7B8A-4562-B286-4220DF810EC4}"/>
              </a:ext>
            </a:extLst>
          </p:cNvPr>
          <p:cNvSpPr>
            <a:spLocks noGrp="1"/>
          </p:cNvSpPr>
          <p:nvPr>
            <p:ph idx="1"/>
          </p:nvPr>
        </p:nvSpPr>
        <p:spPr>
          <a:xfrm>
            <a:off x="235528" y="3394364"/>
            <a:ext cx="4511964" cy="2530763"/>
          </a:xfrm>
        </p:spPr>
        <p:txBody>
          <a:bodyPr/>
          <a:lstStyle/>
          <a:p>
            <a:endParaRPr lang="en-SI" dirty="0"/>
          </a:p>
        </p:txBody>
      </p:sp>
      <p:pic>
        <p:nvPicPr>
          <p:cNvPr id="5" name="Picture 4">
            <a:extLst>
              <a:ext uri="{FF2B5EF4-FFF2-40B4-BE49-F238E27FC236}">
                <a16:creationId xmlns:a16="http://schemas.microsoft.com/office/drawing/2014/main" id="{067962A1-968B-4C8E-BDCB-B46F21AD442A}"/>
              </a:ext>
            </a:extLst>
          </p:cNvPr>
          <p:cNvPicPr>
            <a:picLocks noChangeAspect="1"/>
          </p:cNvPicPr>
          <p:nvPr/>
        </p:nvPicPr>
        <p:blipFill>
          <a:blip r:embed="rId2"/>
          <a:stretch>
            <a:fillRect/>
          </a:stretch>
        </p:blipFill>
        <p:spPr>
          <a:xfrm>
            <a:off x="5050253" y="46182"/>
            <a:ext cx="6968294" cy="6858000"/>
          </a:xfrm>
          <a:prstGeom prst="rect">
            <a:avLst/>
          </a:prstGeom>
        </p:spPr>
      </p:pic>
    </p:spTree>
    <p:extLst>
      <p:ext uri="{BB962C8B-B14F-4D97-AF65-F5344CB8AC3E}">
        <p14:creationId xmlns:p14="http://schemas.microsoft.com/office/powerpoint/2010/main" val="3868131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A76C1-3C2E-48B6-8325-12F9DA42CB47}"/>
              </a:ext>
            </a:extLst>
          </p:cNvPr>
          <p:cNvSpPr>
            <a:spLocks noGrp="1"/>
          </p:cNvSpPr>
          <p:nvPr>
            <p:ph type="title"/>
          </p:nvPr>
        </p:nvSpPr>
        <p:spPr/>
        <p:txBody>
          <a:bodyPr/>
          <a:lstStyle/>
          <a:p>
            <a:r>
              <a:rPr lang="en-US" dirty="0"/>
              <a:t>Table 4: community input estimates</a:t>
            </a:r>
            <a:endParaRPr lang="en-SI" dirty="0"/>
          </a:p>
        </p:txBody>
      </p:sp>
      <p:sp>
        <p:nvSpPr>
          <p:cNvPr id="3" name="Content Placeholder 2">
            <a:extLst>
              <a:ext uri="{FF2B5EF4-FFF2-40B4-BE49-F238E27FC236}">
                <a16:creationId xmlns:a16="http://schemas.microsoft.com/office/drawing/2014/main" id="{867D9183-C85B-4266-833E-6F21DB589497}"/>
              </a:ext>
            </a:extLst>
          </p:cNvPr>
          <p:cNvSpPr>
            <a:spLocks noGrp="1"/>
          </p:cNvSpPr>
          <p:nvPr>
            <p:ph idx="1"/>
          </p:nvPr>
        </p:nvSpPr>
        <p:spPr/>
        <p:txBody>
          <a:bodyPr/>
          <a:lstStyle/>
          <a:p>
            <a:endParaRPr lang="en-SI"/>
          </a:p>
        </p:txBody>
      </p:sp>
      <p:pic>
        <p:nvPicPr>
          <p:cNvPr id="5" name="Picture 4">
            <a:extLst>
              <a:ext uri="{FF2B5EF4-FFF2-40B4-BE49-F238E27FC236}">
                <a16:creationId xmlns:a16="http://schemas.microsoft.com/office/drawing/2014/main" id="{0ECE9385-557E-42C7-B73D-DABAFB6BD9F3}"/>
              </a:ext>
            </a:extLst>
          </p:cNvPr>
          <p:cNvPicPr>
            <a:picLocks noChangeAspect="1"/>
          </p:cNvPicPr>
          <p:nvPr/>
        </p:nvPicPr>
        <p:blipFill>
          <a:blip r:embed="rId2"/>
          <a:stretch>
            <a:fillRect/>
          </a:stretch>
        </p:blipFill>
        <p:spPr>
          <a:xfrm>
            <a:off x="411018" y="1019005"/>
            <a:ext cx="10367817" cy="5335738"/>
          </a:xfrm>
          <a:prstGeom prst="rect">
            <a:avLst/>
          </a:prstGeom>
        </p:spPr>
      </p:pic>
    </p:spTree>
    <p:extLst>
      <p:ext uri="{BB962C8B-B14F-4D97-AF65-F5344CB8AC3E}">
        <p14:creationId xmlns:p14="http://schemas.microsoft.com/office/powerpoint/2010/main" val="37914876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154487"/>
            <a:ext cx="9347200" cy="609600"/>
          </a:xfrm>
        </p:spPr>
        <p:txBody>
          <a:bodyPr/>
          <a:lstStyle/>
          <a:p>
            <a:r>
              <a:rPr lang="en-GB" dirty="0"/>
              <a:t>Next steps</a:t>
            </a:r>
          </a:p>
        </p:txBody>
      </p:sp>
      <p:sp>
        <p:nvSpPr>
          <p:cNvPr id="3" name="Content Placeholder 2"/>
          <p:cNvSpPr>
            <a:spLocks noGrp="1"/>
          </p:cNvSpPr>
          <p:nvPr>
            <p:ph idx="1"/>
          </p:nvPr>
        </p:nvSpPr>
        <p:spPr>
          <a:xfrm>
            <a:off x="911424" y="1428516"/>
            <a:ext cx="10261600" cy="4953000"/>
          </a:xfrm>
        </p:spPr>
        <p:txBody>
          <a:bodyPr/>
          <a:lstStyle/>
          <a:p>
            <a:pPr marL="0" indent="0">
              <a:buNone/>
            </a:pPr>
            <a:endParaRPr lang="en-GB" sz="1800" dirty="0">
              <a:solidFill>
                <a:schemeClr val="accent6"/>
              </a:solidFill>
            </a:endParaRPr>
          </a:p>
          <a:p>
            <a:r>
              <a:rPr lang="en-GB" sz="1800" dirty="0" err="1">
                <a:solidFill>
                  <a:schemeClr val="accent6"/>
                </a:solidFill>
              </a:rPr>
              <a:t>MoU</a:t>
            </a:r>
            <a:r>
              <a:rPr lang="en-GB" sz="1800" dirty="0">
                <a:solidFill>
                  <a:schemeClr val="accent6"/>
                </a:solidFill>
              </a:rPr>
              <a:t> writing. Try to limit effort. Not clear whether ECFA DRDC will provide a template. In the meantime, we use the RD50 MoU as a model. </a:t>
            </a:r>
          </a:p>
          <a:p>
            <a:endParaRPr lang="en-GB" sz="1800" dirty="0">
              <a:solidFill>
                <a:schemeClr val="accent6"/>
              </a:solidFill>
            </a:endParaRPr>
          </a:p>
          <a:p>
            <a:r>
              <a:rPr lang="en-GB" sz="1800" dirty="0">
                <a:solidFill>
                  <a:schemeClr val="accent6"/>
                </a:solidFill>
              </a:rPr>
              <a:t>Idea (by DRD1): Lightweight MoU plus Annexes for Joint Projects</a:t>
            </a:r>
          </a:p>
          <a:p>
            <a:r>
              <a:rPr lang="en-GB" sz="1800" dirty="0">
                <a:solidFill>
                  <a:schemeClr val="accent6"/>
                </a:solidFill>
              </a:rPr>
              <a:t>It seems that we can submit the R&amp;D proposal end of July and the </a:t>
            </a:r>
            <a:r>
              <a:rPr lang="en-GB" sz="1800" dirty="0" err="1">
                <a:solidFill>
                  <a:schemeClr val="accent6"/>
                </a:solidFill>
              </a:rPr>
              <a:t>MoU</a:t>
            </a:r>
            <a:r>
              <a:rPr lang="en-GB" sz="1800" dirty="0">
                <a:solidFill>
                  <a:schemeClr val="accent6"/>
                </a:solidFill>
              </a:rPr>
              <a:t> </a:t>
            </a:r>
            <a:r>
              <a:rPr lang="en-GB" sz="1800" dirty="0" err="1">
                <a:solidFill>
                  <a:schemeClr val="accent6"/>
                </a:solidFill>
              </a:rPr>
              <a:t>lster</a:t>
            </a:r>
            <a:r>
              <a:rPr lang="en-GB" sz="1800" dirty="0">
                <a:solidFill>
                  <a:schemeClr val="accent6"/>
                </a:solidFill>
              </a:rPr>
              <a:t> in autumn.</a:t>
            </a:r>
          </a:p>
          <a:p>
            <a:endParaRPr lang="en-GB" sz="1800" dirty="0">
              <a:solidFill>
                <a:schemeClr val="accent6"/>
              </a:solidFill>
            </a:endParaRPr>
          </a:p>
          <a:p>
            <a:r>
              <a:rPr lang="en-GB" sz="1800" dirty="0">
                <a:solidFill>
                  <a:schemeClr val="accent6"/>
                </a:solidFill>
              </a:rPr>
              <a:t>Should we have a DRD4 constitution meeting in 1 month from now</a:t>
            </a:r>
            <a:r>
              <a:rPr lang="fr-CH" sz="1800" dirty="0">
                <a:solidFill>
                  <a:schemeClr val="accent6"/>
                </a:solidFill>
              </a:rPr>
              <a:t>? </a:t>
            </a:r>
          </a:p>
          <a:p>
            <a:r>
              <a:rPr lang="fr-CH" sz="1800" dirty="0" err="1">
                <a:solidFill>
                  <a:schemeClr val="accent6"/>
                </a:solidFill>
              </a:rPr>
              <a:t>Proposal</a:t>
            </a:r>
            <a:r>
              <a:rPr lang="fr-CH" sz="1800" dirty="0">
                <a:solidFill>
                  <a:schemeClr val="accent6"/>
                </a:solidFill>
              </a:rPr>
              <a:t> </a:t>
            </a:r>
            <a:r>
              <a:rPr lang="fr-CH" sz="1800" dirty="0" err="1">
                <a:solidFill>
                  <a:schemeClr val="accent6"/>
                </a:solidFill>
              </a:rPr>
              <a:t>June</a:t>
            </a:r>
            <a:r>
              <a:rPr lang="fr-CH" sz="1800" dirty="0">
                <a:solidFill>
                  <a:schemeClr val="accent6"/>
                </a:solidFill>
              </a:rPr>
              <a:t> 15. By zoom ?</a:t>
            </a:r>
          </a:p>
          <a:p>
            <a:endParaRPr lang="fr-CH" sz="1800" dirty="0">
              <a:solidFill>
                <a:schemeClr val="accent6"/>
              </a:solidFill>
            </a:endParaRPr>
          </a:p>
          <a:p>
            <a:r>
              <a:rPr lang="fr-CH" sz="1800" dirty="0">
                <a:solidFill>
                  <a:schemeClr val="accent6"/>
                </a:solidFill>
              </a:rPr>
              <a:t>=&gt; Finalise </a:t>
            </a:r>
            <a:r>
              <a:rPr lang="fr-CH" sz="1800" dirty="0" err="1">
                <a:solidFill>
                  <a:schemeClr val="accent6"/>
                </a:solidFill>
              </a:rPr>
              <a:t>proposal</a:t>
            </a:r>
            <a:r>
              <a:rPr lang="fr-CH" sz="1800" dirty="0">
                <a:solidFill>
                  <a:schemeClr val="accent6"/>
                </a:solidFill>
              </a:rPr>
              <a:t> and </a:t>
            </a:r>
            <a:r>
              <a:rPr lang="fr-CH" sz="1800" dirty="0" err="1">
                <a:solidFill>
                  <a:schemeClr val="accent6"/>
                </a:solidFill>
              </a:rPr>
              <a:t>MoU</a:t>
            </a:r>
            <a:endParaRPr lang="fr-CH" sz="1800" dirty="0">
              <a:solidFill>
                <a:schemeClr val="accent6"/>
              </a:solidFill>
            </a:endParaRPr>
          </a:p>
          <a:p>
            <a:r>
              <a:rPr lang="fr-CH" sz="1800" dirty="0">
                <a:solidFill>
                  <a:schemeClr val="accent6"/>
                </a:solidFill>
              </a:rPr>
              <a:t>=&gt; Constitue proto-collaboration</a:t>
            </a:r>
          </a:p>
        </p:txBody>
      </p:sp>
    </p:spTree>
    <p:extLst>
      <p:ext uri="{BB962C8B-B14F-4D97-AF65-F5344CB8AC3E}">
        <p14:creationId xmlns:p14="http://schemas.microsoft.com/office/powerpoint/2010/main" val="34909353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304800"/>
            <a:ext cx="10387106" cy="609600"/>
          </a:xfrm>
        </p:spPr>
        <p:txBody>
          <a:bodyPr/>
          <a:lstStyle/>
          <a:p>
            <a:r>
              <a:rPr lang="en-GB" dirty="0"/>
              <a:t>A very productive meeting</a:t>
            </a:r>
          </a:p>
        </p:txBody>
      </p:sp>
      <p:sp>
        <p:nvSpPr>
          <p:cNvPr id="3" name="Content Placeholder 2"/>
          <p:cNvSpPr>
            <a:spLocks noGrp="1"/>
          </p:cNvSpPr>
          <p:nvPr>
            <p:ph idx="1"/>
          </p:nvPr>
        </p:nvSpPr>
        <p:spPr>
          <a:xfrm>
            <a:off x="193758" y="1274409"/>
            <a:ext cx="10261600" cy="4953000"/>
          </a:xfrm>
        </p:spPr>
        <p:txBody>
          <a:bodyPr/>
          <a:lstStyle/>
          <a:p>
            <a:r>
              <a:rPr lang="en-GB" sz="1800" dirty="0">
                <a:solidFill>
                  <a:schemeClr val="accent2"/>
                </a:solidFill>
              </a:rPr>
              <a:t>Lots of useful discussions</a:t>
            </a:r>
          </a:p>
          <a:p>
            <a:r>
              <a:rPr lang="en-GB" sz="1800" dirty="0">
                <a:solidFill>
                  <a:schemeClr val="accent2"/>
                </a:solidFill>
              </a:rPr>
              <a:t>A big step towards forming the DRD4 Collaboration</a:t>
            </a:r>
          </a:p>
        </p:txBody>
      </p:sp>
      <p:pic>
        <p:nvPicPr>
          <p:cNvPr id="5" name="Picture 4">
            <a:extLst>
              <a:ext uri="{FF2B5EF4-FFF2-40B4-BE49-F238E27FC236}">
                <a16:creationId xmlns:a16="http://schemas.microsoft.com/office/drawing/2014/main" id="{CC552FA4-580A-4A75-8C44-1507E6FD7D72}"/>
              </a:ext>
            </a:extLst>
          </p:cNvPr>
          <p:cNvPicPr>
            <a:picLocks noChangeAspect="1"/>
          </p:cNvPicPr>
          <p:nvPr/>
        </p:nvPicPr>
        <p:blipFill>
          <a:blip r:embed="rId2"/>
          <a:stretch>
            <a:fillRect/>
          </a:stretch>
        </p:blipFill>
        <p:spPr>
          <a:xfrm>
            <a:off x="6245424" y="4152024"/>
            <a:ext cx="5794381" cy="2705976"/>
          </a:xfrm>
          <a:prstGeom prst="rect">
            <a:avLst/>
          </a:prstGeom>
        </p:spPr>
      </p:pic>
      <p:pic>
        <p:nvPicPr>
          <p:cNvPr id="7" name="Picture 6">
            <a:extLst>
              <a:ext uri="{FF2B5EF4-FFF2-40B4-BE49-F238E27FC236}">
                <a16:creationId xmlns:a16="http://schemas.microsoft.com/office/drawing/2014/main" id="{52A631E1-8E33-4E6C-8405-BE388691BF5F}"/>
              </a:ext>
            </a:extLst>
          </p:cNvPr>
          <p:cNvPicPr>
            <a:picLocks noChangeAspect="1"/>
          </p:cNvPicPr>
          <p:nvPr/>
        </p:nvPicPr>
        <p:blipFill>
          <a:blip r:embed="rId3"/>
          <a:stretch>
            <a:fillRect/>
          </a:stretch>
        </p:blipFill>
        <p:spPr>
          <a:xfrm>
            <a:off x="6522902" y="1173849"/>
            <a:ext cx="5798406" cy="2474515"/>
          </a:xfrm>
          <a:prstGeom prst="rect">
            <a:avLst/>
          </a:prstGeom>
        </p:spPr>
      </p:pic>
      <p:pic>
        <p:nvPicPr>
          <p:cNvPr id="9" name="Picture 8">
            <a:extLst>
              <a:ext uri="{FF2B5EF4-FFF2-40B4-BE49-F238E27FC236}">
                <a16:creationId xmlns:a16="http://schemas.microsoft.com/office/drawing/2014/main" id="{B8E9DF5D-6A6C-468D-A714-20876838903F}"/>
              </a:ext>
            </a:extLst>
          </p:cNvPr>
          <p:cNvPicPr>
            <a:picLocks noChangeAspect="1"/>
          </p:cNvPicPr>
          <p:nvPr/>
        </p:nvPicPr>
        <p:blipFill>
          <a:blip r:embed="rId4"/>
          <a:stretch>
            <a:fillRect/>
          </a:stretch>
        </p:blipFill>
        <p:spPr>
          <a:xfrm>
            <a:off x="234311" y="2983346"/>
            <a:ext cx="6071537" cy="3874654"/>
          </a:xfrm>
          <a:prstGeom prst="rect">
            <a:avLst/>
          </a:prstGeom>
        </p:spPr>
      </p:pic>
    </p:spTree>
    <p:extLst>
      <p:ext uri="{BB962C8B-B14F-4D97-AF65-F5344CB8AC3E}">
        <p14:creationId xmlns:p14="http://schemas.microsoft.com/office/powerpoint/2010/main" val="38552364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304800"/>
            <a:ext cx="10387106" cy="609600"/>
          </a:xfrm>
        </p:spPr>
        <p:txBody>
          <a:bodyPr/>
          <a:lstStyle/>
          <a:p>
            <a:r>
              <a:rPr lang="en-GB" dirty="0"/>
              <a:t>A tight schedule ahead</a:t>
            </a:r>
          </a:p>
        </p:txBody>
      </p:sp>
      <p:sp>
        <p:nvSpPr>
          <p:cNvPr id="3" name="Content Placeholder 2"/>
          <p:cNvSpPr>
            <a:spLocks noGrp="1"/>
          </p:cNvSpPr>
          <p:nvPr>
            <p:ph idx="1"/>
          </p:nvPr>
        </p:nvSpPr>
        <p:spPr/>
        <p:txBody>
          <a:bodyPr/>
          <a:lstStyle/>
          <a:p>
            <a:r>
              <a:rPr lang="en-GB" sz="1800" dirty="0">
                <a:solidFill>
                  <a:schemeClr val="accent2"/>
                </a:solidFill>
              </a:rPr>
              <a:t>DRD4 internal proposal deadline </a:t>
            </a:r>
            <a:r>
              <a:rPr lang="en-GB" sz="1800" dirty="0">
                <a:solidFill>
                  <a:srgbClr val="FF0000"/>
                </a:solidFill>
              </a:rPr>
              <a:t>end of June</a:t>
            </a:r>
          </a:p>
          <a:p>
            <a:endParaRPr lang="en-GB" sz="1800" dirty="0">
              <a:solidFill>
                <a:srgbClr val="FF0000"/>
              </a:solidFill>
            </a:endParaRPr>
          </a:p>
          <a:p>
            <a:r>
              <a:rPr lang="en-GB" sz="1800" dirty="0">
                <a:solidFill>
                  <a:schemeClr val="accent2"/>
                </a:solidFill>
              </a:rPr>
              <a:t>DRD4 Collaboration constitutional meeting: </a:t>
            </a:r>
            <a:r>
              <a:rPr lang="en-GB" sz="1800" dirty="0">
                <a:solidFill>
                  <a:srgbClr val="FF0000"/>
                </a:solidFill>
              </a:rPr>
              <a:t>June 15 via zoom</a:t>
            </a:r>
          </a:p>
          <a:p>
            <a:endParaRPr lang="en-GB" sz="1800" dirty="0">
              <a:solidFill>
                <a:srgbClr val="FF0000"/>
              </a:solidFill>
            </a:endParaRPr>
          </a:p>
          <a:p>
            <a:r>
              <a:rPr lang="en-GB" sz="1800" dirty="0">
                <a:solidFill>
                  <a:schemeClr val="accent2"/>
                </a:solidFill>
              </a:rPr>
              <a:t>Groups submit their interest in Working groups and propose projects: </a:t>
            </a:r>
            <a:r>
              <a:rPr lang="en-GB" sz="1800" dirty="0">
                <a:solidFill>
                  <a:srgbClr val="FF0000"/>
                </a:solidFill>
              </a:rPr>
              <a:t> deadline May 28</a:t>
            </a:r>
          </a:p>
          <a:p>
            <a:endParaRPr lang="en-GB" sz="1800" dirty="0">
              <a:solidFill>
                <a:srgbClr val="FF0000"/>
              </a:solidFill>
            </a:endParaRPr>
          </a:p>
          <a:p>
            <a:endParaRPr lang="en-GB" sz="1800" dirty="0">
              <a:solidFill>
                <a:srgbClr val="FF0000"/>
              </a:solidFill>
            </a:endParaRPr>
          </a:p>
          <a:p>
            <a:endParaRPr lang="en-GB" sz="1800" dirty="0">
              <a:solidFill>
                <a:srgbClr val="FF0000"/>
              </a:solidFill>
            </a:endParaRPr>
          </a:p>
          <a:p>
            <a:endParaRPr lang="en-GB" sz="1800" dirty="0">
              <a:solidFill>
                <a:srgbClr val="FF0000"/>
              </a:solidFill>
            </a:endParaRPr>
          </a:p>
        </p:txBody>
      </p:sp>
    </p:spTree>
    <p:extLst>
      <p:ext uri="{BB962C8B-B14F-4D97-AF65-F5344CB8AC3E}">
        <p14:creationId xmlns:p14="http://schemas.microsoft.com/office/powerpoint/2010/main" val="3796285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304800"/>
            <a:ext cx="10829636" cy="609600"/>
          </a:xfrm>
        </p:spPr>
        <p:txBody>
          <a:bodyPr/>
          <a:lstStyle/>
          <a:p>
            <a:r>
              <a:rPr lang="en-GB" dirty="0"/>
              <a:t>Tentative </a:t>
            </a:r>
            <a:r>
              <a:rPr lang="en-GB"/>
              <a:t>Programme for Community Meeting</a:t>
            </a:r>
            <a:endParaRPr lang="en-GB" dirty="0"/>
          </a:p>
        </p:txBody>
      </p:sp>
      <p:sp>
        <p:nvSpPr>
          <p:cNvPr id="4" name="TextBox 3"/>
          <p:cNvSpPr txBox="1"/>
          <p:nvPr/>
        </p:nvSpPr>
        <p:spPr>
          <a:xfrm>
            <a:off x="747356" y="1087179"/>
            <a:ext cx="4697480" cy="4985980"/>
          </a:xfrm>
          <a:prstGeom prst="rect">
            <a:avLst/>
          </a:prstGeom>
          <a:solidFill>
            <a:schemeClr val="accent5">
              <a:lumMod val="60000"/>
              <a:lumOff val="40000"/>
            </a:scheme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omic Sans MS"/>
                <a:ea typeface="+mn-ea"/>
                <a:cs typeface="+mn-cs"/>
              </a:rPr>
              <a:t>Tue, 16/05, morning, 0.5h</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000000"/>
              </a:solidFill>
              <a:effectLst/>
              <a:uLnTx/>
              <a:uFillTx/>
              <a:latin typeface="Comic Sans MS"/>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Comic Sans MS"/>
                <a:ea typeface="+mn-ea"/>
                <a:cs typeface="+mn-cs"/>
              </a:rPr>
              <a:t>Introduction, the Roadmap, purpose of the meeting, timeline, results of survey</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omic Sans MS"/>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omic Sans MS"/>
                <a:ea typeface="+mn-ea"/>
                <a:cs typeface="+mn-cs"/>
              </a:rPr>
              <a:t>Session </a:t>
            </a:r>
            <a:r>
              <a:rPr kumimoji="0" lang="en-GB" sz="1800" b="1" i="0" u="none" strike="noStrike" kern="1200" cap="none" spc="0" normalizeH="0" baseline="0" noProof="0" dirty="0" err="1">
                <a:ln>
                  <a:noFill/>
                </a:ln>
                <a:solidFill>
                  <a:srgbClr val="000000"/>
                </a:solidFill>
                <a:effectLst/>
                <a:uLnTx/>
                <a:uFillTx/>
                <a:latin typeface="Comic Sans MS"/>
                <a:ea typeface="+mn-ea"/>
                <a:cs typeface="+mn-cs"/>
              </a:rPr>
              <a:t>Photodetection</a:t>
            </a:r>
            <a:r>
              <a:rPr kumimoji="0" lang="en-GB" sz="1800" b="1" i="0" u="none" strike="noStrike" kern="1200" cap="none" spc="0" normalizeH="0" baseline="0" noProof="0" dirty="0">
                <a:ln>
                  <a:noFill/>
                </a:ln>
                <a:solidFill>
                  <a:srgbClr val="000000"/>
                </a:solidFill>
                <a:effectLst/>
                <a:uLnTx/>
                <a:uFillTx/>
                <a:latin typeface="Comic Sans MS"/>
                <a:ea typeface="+mn-ea"/>
                <a:cs typeface="+mn-cs"/>
              </a:rPr>
              <a:t>,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err="1">
                <a:ln>
                  <a:noFill/>
                </a:ln>
                <a:solidFill>
                  <a:srgbClr val="000000"/>
                </a:solidFill>
                <a:effectLst/>
                <a:uLnTx/>
                <a:uFillTx/>
                <a:latin typeface="Comic Sans MS"/>
                <a:ea typeface="+mn-ea"/>
                <a:cs typeface="+mn-cs"/>
              </a:rPr>
              <a:t>SiPM</a:t>
            </a:r>
            <a:r>
              <a:rPr kumimoji="0" lang="en-GB" sz="1800" b="0" i="0" u="none" strike="noStrike" kern="1200" cap="none" spc="0" normalizeH="0" baseline="0" noProof="0" dirty="0">
                <a:ln>
                  <a:noFill/>
                </a:ln>
                <a:solidFill>
                  <a:srgbClr val="000000"/>
                </a:solidFill>
                <a:effectLst/>
                <a:uLnTx/>
                <a:uFillTx/>
                <a:latin typeface="Comic Sans MS"/>
                <a:ea typeface="+mn-ea"/>
                <a:cs typeface="+mn-cs"/>
              </a:rPr>
              <a:t>, SPAD, PMT, MCP	12 talks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omic Sans MS"/>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omic Sans MS"/>
                <a:ea typeface="+mn-ea"/>
                <a:cs typeface="+mn-cs"/>
              </a:rPr>
              <a:t>Session Technologies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00000"/>
                </a:solidFill>
                <a:effectLst/>
                <a:uLnTx/>
                <a:uFillTx/>
                <a:latin typeface="Comic Sans MS"/>
                <a:ea typeface="+mn-ea"/>
                <a:cs typeface="+mn-cs"/>
              </a:rPr>
              <a:t>Materials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00000"/>
                </a:solidFill>
                <a:effectLst/>
                <a:uLnTx/>
                <a:uFillTx/>
                <a:latin typeface="Comic Sans MS"/>
                <a:ea typeface="+mn-ea"/>
                <a:cs typeface="+mn-cs"/>
              </a:rPr>
              <a:t>Software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000000"/>
              </a:solidFill>
              <a:effectLst/>
              <a:uLnTx/>
              <a:uFillTx/>
              <a:latin typeface="Comic Sans MS"/>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omic Sans MS"/>
                <a:ea typeface="+mn-ea"/>
                <a:cs typeface="+mn-cs"/>
              </a:rPr>
              <a:t>Session Particle ID</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Comic Sans MS"/>
                <a:ea typeface="+mn-ea"/>
                <a:cs typeface="+mn-cs"/>
              </a:rPr>
              <a:t>RICH/DIRC	</a:t>
            </a:r>
          </a:p>
          <a:p>
            <a:pPr marL="285750" marR="0" lvl="0" indent="-285750" algn="l" defTabSz="7620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Comic Sans MS"/>
                <a:ea typeface="+mn-ea"/>
                <a:cs typeface="+mn-cs"/>
              </a:rPr>
              <a:t>TOF/TORCH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000000"/>
              </a:solidFill>
              <a:effectLst/>
              <a:uLnTx/>
              <a:uFillTx/>
              <a:latin typeface="Comic Sans MS"/>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Comic Sans MS"/>
                <a:ea typeface="+mn-ea"/>
                <a:cs typeface="+mn-cs"/>
              </a:rPr>
              <a:t>Social dinner</a:t>
            </a:r>
          </a:p>
        </p:txBody>
      </p:sp>
      <p:sp>
        <p:nvSpPr>
          <p:cNvPr id="5" name="TextBox 4"/>
          <p:cNvSpPr txBox="1"/>
          <p:nvPr/>
        </p:nvSpPr>
        <p:spPr>
          <a:xfrm>
            <a:off x="6342649" y="1082562"/>
            <a:ext cx="5198187" cy="5355312"/>
          </a:xfrm>
          <a:prstGeom prst="rect">
            <a:avLst/>
          </a:prstGeom>
          <a:solidFill>
            <a:schemeClr val="accent6">
              <a:lumMod val="20000"/>
              <a:lumOff val="80000"/>
            </a:scheme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omic Sans MS"/>
                <a:ea typeface="+mn-ea"/>
                <a:cs typeface="+mn-cs"/>
              </a:rPr>
              <a:t>Wed, 17/05</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000000"/>
              </a:solidFill>
              <a:effectLst/>
              <a:uLnTx/>
              <a:uFillTx/>
              <a:latin typeface="Comic Sans MS"/>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omic Sans MS"/>
                <a:ea typeface="+mn-ea"/>
                <a:cs typeface="+mn-cs"/>
              </a:rPr>
              <a:t>Session ‘blue sky’, special, etc.</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omic Sans MS"/>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omic Sans MS"/>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omic Sans MS"/>
                <a:ea typeface="+mn-ea"/>
                <a:cs typeface="+mn-cs"/>
              </a:rPr>
              <a:t>Session Organisation 1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Comic Sans MS"/>
                <a:ea typeface="+mn-ea"/>
                <a:cs typeface="+mn-cs"/>
              </a:rPr>
              <a:t>Introduction</a:t>
            </a:r>
            <a:endParaRPr kumimoji="0" lang="en-GB" sz="1800" b="1" i="0" u="none" strike="noStrike" kern="1200" cap="none" spc="0" normalizeH="0" baseline="0" noProof="0" dirty="0">
              <a:ln>
                <a:noFill/>
              </a:ln>
              <a:solidFill>
                <a:srgbClr val="000000"/>
              </a:solidFill>
              <a:effectLst/>
              <a:uLnTx/>
              <a:uFillTx/>
              <a:latin typeface="Comic Sans MS"/>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Comic Sans MS"/>
                <a:ea typeface="+mn-ea"/>
                <a:cs typeface="+mn-cs"/>
              </a:rPr>
              <a:t>Presentation of groups and their interests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omic Sans MS"/>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omic Sans MS"/>
                <a:ea typeface="+mn-ea"/>
                <a:cs typeface="+mn-cs"/>
              </a:rPr>
              <a:t>Session Organisation 2</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Comic Sans MS"/>
                <a:ea typeface="+mn-ea"/>
                <a:cs typeface="+mn-cs"/>
              </a:rPr>
              <a:t>Structure of DRD4</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Comic Sans MS"/>
                <a:ea typeface="+mn-ea"/>
                <a:cs typeface="+mn-cs"/>
              </a:rPr>
              <a:t>Which WPs? Scopes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Comic Sans MS"/>
                <a:ea typeface="+mn-ea"/>
                <a:cs typeface="+mn-cs"/>
              </a:rPr>
              <a:t>Financial</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Comic Sans MS"/>
                <a:ea typeface="+mn-ea"/>
                <a:cs typeface="+mn-cs"/>
              </a:rPr>
              <a:t>Common projects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omic Sans MS"/>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omic Sans MS"/>
                <a:ea typeface="+mn-ea"/>
                <a:cs typeface="+mn-cs"/>
              </a:rPr>
              <a:t>Session Organisation 3</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Comic Sans MS"/>
                <a:ea typeface="+mn-ea"/>
                <a:cs typeface="+mn-cs"/>
              </a:rPr>
              <a:t>Proposal, content, timeline, signatories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Comic Sans MS"/>
                <a:ea typeface="+mn-ea"/>
                <a:cs typeface="+mn-cs"/>
              </a:rPr>
              <a:t>Contributors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omic Sans MS"/>
              <a:ea typeface="+mn-ea"/>
              <a:cs typeface="+mn-cs"/>
            </a:endParaRPr>
          </a:p>
        </p:txBody>
      </p:sp>
      <p:sp>
        <p:nvSpPr>
          <p:cNvPr id="3" name="Rectangle 2"/>
          <p:cNvSpPr/>
          <p:nvPr/>
        </p:nvSpPr>
        <p:spPr>
          <a:xfrm>
            <a:off x="3216559" y="4467644"/>
            <a:ext cx="922047" cy="369332"/>
          </a:xfrm>
          <a:prstGeom prst="rect">
            <a:avLst/>
          </a:prstGeom>
        </p:spPr>
        <p:txBody>
          <a:bodyPr wrap="none">
            <a:spAutoFit/>
          </a:bodyPr>
          <a:lstStyle/>
          <a:p>
            <a:pPr marL="0" marR="0" lvl="0" indent="0" algn="l" defTabSz="7620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omic Sans MS"/>
                <a:ea typeface="+mn-ea"/>
                <a:cs typeface="+mn-cs"/>
              </a:rPr>
              <a:t>6 talks</a:t>
            </a:r>
          </a:p>
        </p:txBody>
      </p:sp>
      <p:sp>
        <p:nvSpPr>
          <p:cNvPr id="6" name="Rectangle 5"/>
          <p:cNvSpPr/>
          <p:nvPr/>
        </p:nvSpPr>
        <p:spPr>
          <a:xfrm>
            <a:off x="3216558" y="3640300"/>
            <a:ext cx="922047" cy="369332"/>
          </a:xfrm>
          <a:prstGeom prst="rect">
            <a:avLst/>
          </a:prstGeom>
        </p:spPr>
        <p:txBody>
          <a:bodyPr wrap="none">
            <a:spAutoFit/>
          </a:bodyPr>
          <a:lstStyle/>
          <a:p>
            <a:pPr marL="0" marR="0" lvl="0" indent="0" algn="l" defTabSz="7620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omic Sans MS"/>
                <a:ea typeface="+mn-ea"/>
                <a:cs typeface="+mn-cs"/>
              </a:rPr>
              <a:t>3 talks</a:t>
            </a:r>
          </a:p>
        </p:txBody>
      </p:sp>
      <p:sp>
        <p:nvSpPr>
          <p:cNvPr id="7" name="Rectangle 6"/>
          <p:cNvSpPr/>
          <p:nvPr/>
        </p:nvSpPr>
        <p:spPr>
          <a:xfrm>
            <a:off x="10415217" y="1641170"/>
            <a:ext cx="922047" cy="369332"/>
          </a:xfrm>
          <a:prstGeom prst="rect">
            <a:avLst/>
          </a:prstGeom>
        </p:spPr>
        <p:txBody>
          <a:bodyPr wrap="none">
            <a:spAutoFit/>
          </a:bodyPr>
          <a:lstStyle/>
          <a:p>
            <a:pPr marL="0" marR="0" lvl="0" indent="0" algn="l" defTabSz="7620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omic Sans MS"/>
                <a:ea typeface="+mn-ea"/>
                <a:cs typeface="+mn-cs"/>
              </a:rPr>
              <a:t>3 talks</a:t>
            </a:r>
          </a:p>
        </p:txBody>
      </p:sp>
    </p:spTree>
    <p:extLst>
      <p:ext uri="{BB962C8B-B14F-4D97-AF65-F5344CB8AC3E}">
        <p14:creationId xmlns:p14="http://schemas.microsoft.com/office/powerpoint/2010/main" val="18379610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304800"/>
            <a:ext cx="10387106" cy="609600"/>
          </a:xfrm>
        </p:spPr>
        <p:txBody>
          <a:bodyPr/>
          <a:lstStyle/>
          <a:p>
            <a:r>
              <a:rPr lang="en-GB" dirty="0"/>
              <a:t>Thanks</a:t>
            </a:r>
          </a:p>
        </p:txBody>
      </p:sp>
      <p:sp>
        <p:nvSpPr>
          <p:cNvPr id="3" name="Content Placeholder 2"/>
          <p:cNvSpPr>
            <a:spLocks noGrp="1"/>
          </p:cNvSpPr>
          <p:nvPr>
            <p:ph idx="1"/>
          </p:nvPr>
        </p:nvSpPr>
        <p:spPr/>
        <p:txBody>
          <a:bodyPr/>
          <a:lstStyle/>
          <a:p>
            <a:r>
              <a:rPr lang="en-GB" sz="1800" dirty="0">
                <a:solidFill>
                  <a:schemeClr val="accent2"/>
                </a:solidFill>
              </a:rPr>
              <a:t>… to the colleagues at CERN for their support!</a:t>
            </a:r>
          </a:p>
          <a:p>
            <a:endParaRPr lang="en-GB" sz="1800" dirty="0">
              <a:solidFill>
                <a:schemeClr val="accent2"/>
              </a:solidFill>
            </a:endParaRPr>
          </a:p>
          <a:p>
            <a:endParaRPr lang="en-GB" sz="1800" dirty="0">
              <a:solidFill>
                <a:schemeClr val="accent2"/>
              </a:solidFill>
            </a:endParaRPr>
          </a:p>
          <a:p>
            <a:endParaRPr lang="en-GB" sz="1800" dirty="0">
              <a:solidFill>
                <a:schemeClr val="accent2"/>
              </a:solidFill>
            </a:endParaRPr>
          </a:p>
          <a:p>
            <a:endParaRPr lang="en-GB" sz="1800" dirty="0">
              <a:solidFill>
                <a:schemeClr val="accent2"/>
              </a:solidFill>
            </a:endParaRPr>
          </a:p>
          <a:p>
            <a:endParaRPr lang="en-GB" sz="1800" dirty="0">
              <a:solidFill>
                <a:schemeClr val="accent2"/>
              </a:solidFill>
            </a:endParaRPr>
          </a:p>
          <a:p>
            <a:endParaRPr lang="en-GB" sz="1800" dirty="0">
              <a:solidFill>
                <a:schemeClr val="accent2"/>
              </a:solidFill>
            </a:endParaRPr>
          </a:p>
          <a:p>
            <a:endParaRPr lang="en-GB" sz="1800" dirty="0">
              <a:solidFill>
                <a:schemeClr val="accent2"/>
              </a:solidFill>
            </a:endParaRPr>
          </a:p>
          <a:p>
            <a:endParaRPr lang="en-GB" sz="1800" dirty="0">
              <a:solidFill>
                <a:schemeClr val="accent2"/>
              </a:solidFill>
            </a:endParaRPr>
          </a:p>
          <a:p>
            <a:endParaRPr lang="en-GB" sz="1800" dirty="0">
              <a:solidFill>
                <a:schemeClr val="accent2"/>
              </a:solidFill>
            </a:endParaRPr>
          </a:p>
          <a:p>
            <a:endParaRPr lang="en-GB" sz="1800" dirty="0">
              <a:solidFill>
                <a:schemeClr val="accent2"/>
              </a:solidFill>
            </a:endParaRPr>
          </a:p>
          <a:p>
            <a:endParaRPr lang="en-GB" sz="1800" dirty="0">
              <a:solidFill>
                <a:schemeClr val="accent2"/>
              </a:solidFill>
            </a:endParaRPr>
          </a:p>
          <a:p>
            <a:pPr marL="0" indent="0">
              <a:buNone/>
            </a:pPr>
            <a:r>
              <a:rPr lang="en-GB" sz="1800" dirty="0">
                <a:solidFill>
                  <a:schemeClr val="accent2"/>
                </a:solidFill>
              </a:rPr>
              <a:t>Safe trip back home!</a:t>
            </a:r>
          </a:p>
        </p:txBody>
      </p:sp>
    </p:spTree>
    <p:extLst>
      <p:ext uri="{BB962C8B-B14F-4D97-AF65-F5344CB8AC3E}">
        <p14:creationId xmlns:p14="http://schemas.microsoft.com/office/powerpoint/2010/main" val="23063620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6777" y="1299882"/>
            <a:ext cx="9278471" cy="3514165"/>
          </a:xfrm>
        </p:spPr>
        <p:txBody>
          <a:bodyPr/>
          <a:lstStyle/>
          <a:p>
            <a:r>
              <a:rPr lang="en-GB"/>
              <a:t>     </a:t>
            </a:r>
            <a:r>
              <a:rPr lang="en-GB" sz="8000"/>
              <a:t>SPARE  SLIDES</a:t>
            </a:r>
          </a:p>
        </p:txBody>
      </p:sp>
    </p:spTree>
    <p:extLst>
      <p:ext uri="{BB962C8B-B14F-4D97-AF65-F5344CB8AC3E}">
        <p14:creationId xmlns:p14="http://schemas.microsoft.com/office/powerpoint/2010/main" val="9315618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130" y="304800"/>
            <a:ext cx="11467070" cy="609600"/>
          </a:xfrm>
        </p:spPr>
        <p:txBody>
          <a:bodyPr/>
          <a:lstStyle/>
          <a:p>
            <a:r>
              <a:rPr lang="en-GB" dirty="0"/>
              <a:t>Tentative participation to Working Groups</a:t>
            </a:r>
          </a:p>
        </p:txBody>
      </p:sp>
      <p:sp>
        <p:nvSpPr>
          <p:cNvPr id="3" name="Content Placeholder 2"/>
          <p:cNvSpPr>
            <a:spLocks noGrp="1"/>
          </p:cNvSpPr>
          <p:nvPr>
            <p:ph idx="1"/>
          </p:nvPr>
        </p:nvSpPr>
        <p:spPr>
          <a:xfrm>
            <a:off x="711200" y="1052736"/>
            <a:ext cx="10461824" cy="4953000"/>
          </a:xfrm>
        </p:spPr>
        <p:txBody>
          <a:bodyPr/>
          <a:lstStyle/>
          <a:p>
            <a:pPr marL="0" indent="0">
              <a:buNone/>
            </a:pPr>
            <a:r>
              <a:rPr lang="en-GB" sz="1800" dirty="0">
                <a:solidFill>
                  <a:schemeClr val="accent2"/>
                </a:solidFill>
              </a:rPr>
              <a:t>Working groups</a:t>
            </a:r>
          </a:p>
          <a:p>
            <a:pPr marL="0" indent="0">
              <a:buNone/>
            </a:pPr>
            <a:endParaRPr lang="en-GB" sz="1600" dirty="0">
              <a:solidFill>
                <a:schemeClr val="accent2"/>
              </a:solidFill>
            </a:endParaRPr>
          </a:p>
          <a:p>
            <a:pPr marL="0" indent="0">
              <a:buNone/>
            </a:pPr>
            <a:r>
              <a:rPr lang="en-GB" sz="1600" dirty="0">
                <a:solidFill>
                  <a:schemeClr val="accent2"/>
                </a:solidFill>
              </a:rPr>
              <a:t>1. Photodetectors</a:t>
            </a:r>
          </a:p>
          <a:p>
            <a:pPr marL="0" indent="0">
              <a:buNone/>
            </a:pPr>
            <a:r>
              <a:rPr lang="en-GB" sz="1600" dirty="0">
                <a:solidFill>
                  <a:schemeClr val="accent2"/>
                </a:solidFill>
              </a:rPr>
              <a:t>2. Particle ID</a:t>
            </a:r>
          </a:p>
          <a:p>
            <a:pPr marL="0" indent="0">
              <a:buNone/>
            </a:pPr>
            <a:r>
              <a:rPr lang="en-GB" sz="1600" dirty="0">
                <a:solidFill>
                  <a:schemeClr val="accent2"/>
                </a:solidFill>
              </a:rPr>
              <a:t>3. Technological</a:t>
            </a:r>
          </a:p>
          <a:p>
            <a:pPr marL="0" indent="0">
              <a:buNone/>
            </a:pPr>
            <a:r>
              <a:rPr lang="en-GB" sz="1600" dirty="0">
                <a:solidFill>
                  <a:schemeClr val="accent2"/>
                </a:solidFill>
              </a:rPr>
              <a:t>4. Future (incl. </a:t>
            </a:r>
            <a:r>
              <a:rPr lang="en-GB" sz="1600" dirty="0" err="1">
                <a:solidFill>
                  <a:schemeClr val="accent2"/>
                </a:solidFill>
              </a:rPr>
              <a:t>SciFi</a:t>
            </a:r>
            <a:r>
              <a:rPr lang="en-GB" sz="1600" dirty="0">
                <a:solidFill>
                  <a:schemeClr val="accent2"/>
                </a:solidFill>
              </a:rPr>
              <a:t>, may be split at a later stage)</a:t>
            </a:r>
          </a:p>
          <a:p>
            <a:pPr marL="0" indent="0">
              <a:buNone/>
            </a:pPr>
            <a:endParaRPr lang="en-GB" sz="1600" dirty="0">
              <a:solidFill>
                <a:schemeClr val="accent2"/>
              </a:solidFill>
            </a:endParaRPr>
          </a:p>
          <a:p>
            <a:pPr marL="0" indent="0">
              <a:buNone/>
            </a:pPr>
            <a:endParaRPr lang="en-GB" sz="1600" dirty="0">
              <a:solidFill>
                <a:schemeClr val="accent2"/>
              </a:solidFill>
            </a:endParaRPr>
          </a:p>
        </p:txBody>
      </p:sp>
      <p:sp>
        <p:nvSpPr>
          <p:cNvPr id="4" name="TextBox 3"/>
          <p:cNvSpPr txBox="1"/>
          <p:nvPr/>
        </p:nvSpPr>
        <p:spPr>
          <a:xfrm>
            <a:off x="9073347" y="1340076"/>
            <a:ext cx="2074607" cy="1107996"/>
          </a:xfrm>
          <a:prstGeom prst="rect">
            <a:avLst/>
          </a:prstGeom>
          <a:noFill/>
        </p:spPr>
        <p:txBody>
          <a:bodyPr wrap="none" rtlCol="0">
            <a:spAutoFit/>
          </a:bodyPr>
          <a:lstStyle/>
          <a:p>
            <a:r>
              <a:rPr lang="en-GB" sz="1600" b="1" dirty="0">
                <a:latin typeface="Arial" panose="020B0604020202020204" pitchFamily="34" charset="0"/>
                <a:cs typeface="Arial" panose="020B0604020202020204" pitchFamily="34" charset="0"/>
              </a:rPr>
              <a:t>Photodetector R&amp;D</a:t>
            </a:r>
          </a:p>
          <a:p>
            <a:r>
              <a:rPr lang="en-GB" sz="1600" dirty="0">
                <a:latin typeface="Arial" panose="020B0604020202020204" pitchFamily="34" charset="0"/>
                <a:cs typeface="Arial" panose="020B0604020202020204" pitchFamily="34" charset="0"/>
              </a:rPr>
              <a:t>Solid state</a:t>
            </a:r>
          </a:p>
          <a:p>
            <a:r>
              <a:rPr lang="en-GB" sz="1600" dirty="0">
                <a:latin typeface="Arial" panose="020B0604020202020204" pitchFamily="34" charset="0"/>
                <a:cs typeface="Arial" panose="020B0604020202020204" pitchFamily="34" charset="0"/>
              </a:rPr>
              <a:t>Gaseous</a:t>
            </a:r>
          </a:p>
          <a:p>
            <a:r>
              <a:rPr lang="en-GB" sz="1600" dirty="0">
                <a:latin typeface="Arial" panose="020B0604020202020204" pitchFamily="34" charset="0"/>
                <a:cs typeface="Arial" panose="020B0604020202020204" pitchFamily="34" charset="0"/>
              </a:rPr>
              <a:t>Vacuum</a:t>
            </a:r>
          </a:p>
        </p:txBody>
      </p:sp>
      <p:sp>
        <p:nvSpPr>
          <p:cNvPr id="5" name="TextBox 4"/>
          <p:cNvSpPr txBox="1"/>
          <p:nvPr/>
        </p:nvSpPr>
        <p:spPr>
          <a:xfrm>
            <a:off x="10374110" y="2219328"/>
            <a:ext cx="1189749" cy="1631216"/>
          </a:xfrm>
          <a:prstGeom prst="rect">
            <a:avLst/>
          </a:prstGeom>
          <a:noFill/>
        </p:spPr>
        <p:txBody>
          <a:bodyPr wrap="none" rtlCol="0">
            <a:spAutoFit/>
          </a:bodyPr>
          <a:lstStyle/>
          <a:p>
            <a:r>
              <a:rPr lang="en-GB" sz="1600" b="1" dirty="0">
                <a:latin typeface="Arial" panose="020B0604020202020204" pitchFamily="34" charset="0"/>
                <a:cs typeface="Arial" panose="020B0604020202020204" pitchFamily="34" charset="0"/>
              </a:rPr>
              <a:t>Particle ID</a:t>
            </a:r>
          </a:p>
          <a:p>
            <a:r>
              <a:rPr lang="en-GB" sz="1600" dirty="0">
                <a:latin typeface="Arial" panose="020B0604020202020204" pitchFamily="34" charset="0"/>
                <a:cs typeface="Arial" panose="020B0604020202020204" pitchFamily="34" charset="0"/>
              </a:rPr>
              <a:t>RICH</a:t>
            </a:r>
          </a:p>
          <a:p>
            <a:r>
              <a:rPr lang="en-GB" sz="1600" dirty="0">
                <a:latin typeface="Arial" panose="020B0604020202020204" pitchFamily="34" charset="0"/>
                <a:cs typeface="Arial" panose="020B0604020202020204" pitchFamily="34" charset="0"/>
              </a:rPr>
              <a:t>DIRC</a:t>
            </a:r>
          </a:p>
          <a:p>
            <a:r>
              <a:rPr lang="en-GB" sz="1600" dirty="0">
                <a:latin typeface="Arial" panose="020B0604020202020204" pitchFamily="34" charset="0"/>
                <a:cs typeface="Arial" panose="020B0604020202020204" pitchFamily="34" charset="0"/>
              </a:rPr>
              <a:t>TOP</a:t>
            </a:r>
          </a:p>
          <a:p>
            <a:r>
              <a:rPr lang="en-GB" sz="1600" dirty="0">
                <a:latin typeface="Arial" panose="020B0604020202020204" pitchFamily="34" charset="0"/>
                <a:cs typeface="Arial" panose="020B0604020202020204" pitchFamily="34" charset="0"/>
              </a:rPr>
              <a:t>TORCH</a:t>
            </a:r>
          </a:p>
          <a:p>
            <a:r>
              <a:rPr lang="en-GB" sz="1600" dirty="0">
                <a:latin typeface="Arial" panose="020B0604020202020204" pitchFamily="34" charset="0"/>
                <a:cs typeface="Arial" panose="020B0604020202020204" pitchFamily="34" charset="0"/>
              </a:rPr>
              <a:t>TOF</a:t>
            </a:r>
          </a:p>
        </p:txBody>
      </p:sp>
      <p:sp>
        <p:nvSpPr>
          <p:cNvPr id="6" name="TextBox 5"/>
          <p:cNvSpPr txBox="1"/>
          <p:nvPr/>
        </p:nvSpPr>
        <p:spPr>
          <a:xfrm>
            <a:off x="8867565" y="3823478"/>
            <a:ext cx="1712328" cy="1569660"/>
          </a:xfrm>
          <a:prstGeom prst="rect">
            <a:avLst/>
          </a:prstGeom>
          <a:noFill/>
        </p:spPr>
        <p:txBody>
          <a:bodyPr wrap="none" rtlCol="0">
            <a:spAutoFit/>
          </a:bodyPr>
          <a:lstStyle/>
          <a:p>
            <a:r>
              <a:rPr lang="en-GB" sz="1600" b="1" dirty="0">
                <a:latin typeface="Arial" panose="020B0604020202020204" pitchFamily="34" charset="0"/>
                <a:cs typeface="Arial" panose="020B0604020202020204" pitchFamily="34" charset="0"/>
              </a:rPr>
              <a:t>Technologies</a:t>
            </a:r>
          </a:p>
          <a:p>
            <a:r>
              <a:rPr lang="en-GB" sz="1600" dirty="0">
                <a:latin typeface="Arial" panose="020B0604020202020204" pitchFamily="34" charset="0"/>
                <a:cs typeface="Arial" panose="020B0604020202020204" pitchFamily="34" charset="0"/>
              </a:rPr>
              <a:t>Radiators</a:t>
            </a:r>
          </a:p>
          <a:p>
            <a:r>
              <a:rPr lang="en-GB" sz="1600" dirty="0">
                <a:latin typeface="Arial" panose="020B0604020202020204" pitchFamily="34" charset="0"/>
                <a:cs typeface="Arial" panose="020B0604020202020204" pitchFamily="34" charset="0"/>
              </a:rPr>
              <a:t>Optical elements</a:t>
            </a:r>
          </a:p>
          <a:p>
            <a:r>
              <a:rPr lang="en-GB" sz="1600" dirty="0">
                <a:latin typeface="Arial" panose="020B0604020202020204" pitchFamily="34" charset="0"/>
                <a:cs typeface="Arial" panose="020B0604020202020204" pitchFamily="34" charset="0"/>
              </a:rPr>
              <a:t>Readout</a:t>
            </a:r>
          </a:p>
          <a:p>
            <a:r>
              <a:rPr lang="en-GB" sz="1600" dirty="0">
                <a:latin typeface="Arial" panose="020B0604020202020204" pitchFamily="34" charset="0"/>
                <a:cs typeface="Arial" panose="020B0604020202020204" pitchFamily="34" charset="0"/>
              </a:rPr>
              <a:t>Cooling</a:t>
            </a:r>
          </a:p>
          <a:p>
            <a:r>
              <a:rPr lang="en-GB" sz="1600" dirty="0">
                <a:latin typeface="Arial" panose="020B0604020202020204" pitchFamily="34" charset="0"/>
                <a:cs typeface="Arial" panose="020B0604020202020204" pitchFamily="34" charset="0"/>
              </a:rPr>
              <a:t>software</a:t>
            </a:r>
          </a:p>
        </p:txBody>
      </p:sp>
      <p:sp>
        <p:nvSpPr>
          <p:cNvPr id="7" name="TextBox 6"/>
          <p:cNvSpPr txBox="1"/>
          <p:nvPr/>
        </p:nvSpPr>
        <p:spPr>
          <a:xfrm>
            <a:off x="10501159" y="5148891"/>
            <a:ext cx="936475" cy="1077218"/>
          </a:xfrm>
          <a:prstGeom prst="rect">
            <a:avLst/>
          </a:prstGeom>
          <a:noFill/>
        </p:spPr>
        <p:txBody>
          <a:bodyPr wrap="none" rtlCol="0">
            <a:spAutoFit/>
          </a:bodyPr>
          <a:lstStyle/>
          <a:p>
            <a:r>
              <a:rPr lang="en-GB" sz="1600" b="1" dirty="0">
                <a:latin typeface="Arial" panose="020B0604020202020204" pitchFamily="34" charset="0"/>
                <a:cs typeface="Arial" panose="020B0604020202020204" pitchFamily="34" charset="0"/>
              </a:rPr>
              <a:t>Future </a:t>
            </a:r>
          </a:p>
          <a:p>
            <a:r>
              <a:rPr lang="en-GB" sz="1600" dirty="0">
                <a:latin typeface="Arial" panose="020B0604020202020204" pitchFamily="34" charset="0"/>
                <a:cs typeface="Arial" panose="020B0604020202020204" pitchFamily="34" charset="0"/>
              </a:rPr>
              <a:t>blue sky</a:t>
            </a:r>
          </a:p>
          <a:p>
            <a:r>
              <a:rPr lang="en-GB" sz="1600" dirty="0" err="1">
                <a:latin typeface="Arial" panose="020B0604020202020204" pitchFamily="34" charset="0"/>
                <a:cs typeface="Arial" panose="020B0604020202020204" pitchFamily="34" charset="0"/>
              </a:rPr>
              <a:t>SciFi</a:t>
            </a:r>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a:t>
            </a:r>
          </a:p>
        </p:txBody>
      </p:sp>
      <p:graphicFrame>
        <p:nvGraphicFramePr>
          <p:cNvPr id="8" name="Table 7"/>
          <p:cNvGraphicFramePr>
            <a:graphicFrameLocks noGrp="1"/>
          </p:cNvGraphicFramePr>
          <p:nvPr>
            <p:extLst>
              <p:ext uri="{D42A27DB-BD31-4B8C-83A1-F6EECF244321}">
                <p14:modId xmlns:p14="http://schemas.microsoft.com/office/powerpoint/2010/main" val="1336136294"/>
              </p:ext>
            </p:extLst>
          </p:nvPr>
        </p:nvGraphicFramePr>
        <p:xfrm>
          <a:off x="739565" y="3091620"/>
          <a:ext cx="8128000" cy="3337560"/>
        </p:xfrm>
        <a:graphic>
          <a:graphicData uri="http://schemas.openxmlformats.org/drawingml/2006/table">
            <a:tbl>
              <a:tblPr firstRow="1" bandRow="1">
                <a:tableStyleId>{21E4AEA4-8DFA-4A89-87EB-49C32662AFE0}</a:tableStyleId>
              </a:tblPr>
              <a:tblGrid>
                <a:gridCol w="2032000">
                  <a:extLst>
                    <a:ext uri="{9D8B030D-6E8A-4147-A177-3AD203B41FA5}">
                      <a16:colId xmlns:a16="http://schemas.microsoft.com/office/drawing/2014/main" val="3832537216"/>
                    </a:ext>
                  </a:extLst>
                </a:gridCol>
                <a:gridCol w="2032000">
                  <a:extLst>
                    <a:ext uri="{9D8B030D-6E8A-4147-A177-3AD203B41FA5}">
                      <a16:colId xmlns:a16="http://schemas.microsoft.com/office/drawing/2014/main" val="1051946221"/>
                    </a:ext>
                  </a:extLst>
                </a:gridCol>
                <a:gridCol w="2032000">
                  <a:extLst>
                    <a:ext uri="{9D8B030D-6E8A-4147-A177-3AD203B41FA5}">
                      <a16:colId xmlns:a16="http://schemas.microsoft.com/office/drawing/2014/main" val="1843779161"/>
                    </a:ext>
                  </a:extLst>
                </a:gridCol>
                <a:gridCol w="2032000">
                  <a:extLst>
                    <a:ext uri="{9D8B030D-6E8A-4147-A177-3AD203B41FA5}">
                      <a16:colId xmlns:a16="http://schemas.microsoft.com/office/drawing/2014/main" val="2589852964"/>
                    </a:ext>
                  </a:extLst>
                </a:gridCol>
              </a:tblGrid>
              <a:tr h="370840">
                <a:tc>
                  <a:txBody>
                    <a:bodyPr/>
                    <a:lstStyle/>
                    <a:p>
                      <a:r>
                        <a:rPr lang="en-GB" dirty="0"/>
                        <a:t>Photodetector</a:t>
                      </a:r>
                    </a:p>
                  </a:txBody>
                  <a:tcPr/>
                </a:tc>
                <a:tc>
                  <a:txBody>
                    <a:bodyPr/>
                    <a:lstStyle/>
                    <a:p>
                      <a:r>
                        <a:rPr lang="en-GB" dirty="0"/>
                        <a:t>Particle ID</a:t>
                      </a:r>
                    </a:p>
                  </a:txBody>
                  <a:tcPr/>
                </a:tc>
                <a:tc>
                  <a:txBody>
                    <a:bodyPr/>
                    <a:lstStyle/>
                    <a:p>
                      <a:r>
                        <a:rPr lang="en-GB" dirty="0"/>
                        <a:t>Techno</a:t>
                      </a:r>
                    </a:p>
                  </a:txBody>
                  <a:tcPr/>
                </a:tc>
                <a:tc>
                  <a:txBody>
                    <a:bodyPr/>
                    <a:lstStyle/>
                    <a:p>
                      <a:r>
                        <a:rPr lang="en-GB" dirty="0"/>
                        <a:t>Future</a:t>
                      </a:r>
                    </a:p>
                  </a:txBody>
                  <a:tcPr/>
                </a:tc>
                <a:extLst>
                  <a:ext uri="{0D108BD9-81ED-4DB2-BD59-A6C34878D82A}">
                    <a16:rowId xmlns:a16="http://schemas.microsoft.com/office/drawing/2014/main" val="3737148769"/>
                  </a:ext>
                </a:extLst>
              </a:tr>
              <a:tr h="370840">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535806608"/>
                  </a:ext>
                </a:extLst>
              </a:tr>
              <a:tr h="370840">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a:p>
                  </a:txBody>
                  <a:tcPr/>
                </a:tc>
                <a:extLst>
                  <a:ext uri="{0D108BD9-81ED-4DB2-BD59-A6C34878D82A}">
                    <a16:rowId xmlns:a16="http://schemas.microsoft.com/office/drawing/2014/main" val="164511750"/>
                  </a:ext>
                </a:extLst>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632826627"/>
                  </a:ext>
                </a:extLst>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276337703"/>
                  </a:ext>
                </a:extLst>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99933118"/>
                  </a:ext>
                </a:extLst>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61728319"/>
                  </a:ext>
                </a:extLst>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941883457"/>
                  </a:ext>
                </a:extLst>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898269689"/>
                  </a:ext>
                </a:extLst>
              </a:tr>
            </a:tbl>
          </a:graphicData>
        </a:graphic>
      </p:graphicFrame>
    </p:spTree>
    <p:extLst>
      <p:ext uri="{BB962C8B-B14F-4D97-AF65-F5344CB8AC3E}">
        <p14:creationId xmlns:p14="http://schemas.microsoft.com/office/powerpoint/2010/main" val="32871427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130" y="304800"/>
            <a:ext cx="11467070" cy="609600"/>
          </a:xfrm>
        </p:spPr>
        <p:txBody>
          <a:bodyPr/>
          <a:lstStyle/>
          <a:p>
            <a:r>
              <a:rPr lang="en-GB" dirty="0"/>
              <a:t>Tentative participation to Joint Projects</a:t>
            </a:r>
          </a:p>
        </p:txBody>
      </p:sp>
      <p:sp>
        <p:nvSpPr>
          <p:cNvPr id="3" name="Content Placeholder 2"/>
          <p:cNvSpPr>
            <a:spLocks noGrp="1"/>
          </p:cNvSpPr>
          <p:nvPr>
            <p:ph idx="1"/>
          </p:nvPr>
        </p:nvSpPr>
        <p:spPr>
          <a:xfrm>
            <a:off x="711200" y="1052736"/>
            <a:ext cx="10461824" cy="4953000"/>
          </a:xfrm>
        </p:spPr>
        <p:txBody>
          <a:bodyPr/>
          <a:lstStyle/>
          <a:p>
            <a:pPr marL="0" indent="0">
              <a:buNone/>
            </a:pPr>
            <a:r>
              <a:rPr lang="en-GB" sz="1800" dirty="0">
                <a:solidFill>
                  <a:schemeClr val="accent2"/>
                </a:solidFill>
              </a:rPr>
              <a:t>Working groups</a:t>
            </a:r>
          </a:p>
          <a:p>
            <a:pPr marL="0" indent="0">
              <a:buNone/>
            </a:pPr>
            <a:endParaRPr lang="en-GB" sz="1600" dirty="0">
              <a:solidFill>
                <a:schemeClr val="accent2"/>
              </a:solidFill>
            </a:endParaRPr>
          </a:p>
          <a:p>
            <a:pPr marL="0" indent="0">
              <a:buNone/>
            </a:pPr>
            <a:endParaRPr lang="en-GB" sz="1600" dirty="0">
              <a:solidFill>
                <a:schemeClr val="accent2"/>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155046034"/>
              </p:ext>
            </p:extLst>
          </p:nvPr>
        </p:nvGraphicFramePr>
        <p:xfrm>
          <a:off x="711200" y="2954597"/>
          <a:ext cx="8128000" cy="3881120"/>
        </p:xfrm>
        <a:graphic>
          <a:graphicData uri="http://schemas.openxmlformats.org/drawingml/2006/table">
            <a:tbl>
              <a:tblPr firstRow="1" bandRow="1">
                <a:tableStyleId>{21E4AEA4-8DFA-4A89-87EB-49C32662AFE0}</a:tableStyleId>
              </a:tblPr>
              <a:tblGrid>
                <a:gridCol w="2032000">
                  <a:extLst>
                    <a:ext uri="{9D8B030D-6E8A-4147-A177-3AD203B41FA5}">
                      <a16:colId xmlns:a16="http://schemas.microsoft.com/office/drawing/2014/main" val="3832537216"/>
                    </a:ext>
                  </a:extLst>
                </a:gridCol>
                <a:gridCol w="2032000">
                  <a:extLst>
                    <a:ext uri="{9D8B030D-6E8A-4147-A177-3AD203B41FA5}">
                      <a16:colId xmlns:a16="http://schemas.microsoft.com/office/drawing/2014/main" val="1051946221"/>
                    </a:ext>
                  </a:extLst>
                </a:gridCol>
                <a:gridCol w="2032000">
                  <a:extLst>
                    <a:ext uri="{9D8B030D-6E8A-4147-A177-3AD203B41FA5}">
                      <a16:colId xmlns:a16="http://schemas.microsoft.com/office/drawing/2014/main" val="1843779161"/>
                    </a:ext>
                  </a:extLst>
                </a:gridCol>
                <a:gridCol w="2032000">
                  <a:extLst>
                    <a:ext uri="{9D8B030D-6E8A-4147-A177-3AD203B41FA5}">
                      <a16:colId xmlns:a16="http://schemas.microsoft.com/office/drawing/2014/main" val="2589852964"/>
                    </a:ext>
                  </a:extLst>
                </a:gridCol>
              </a:tblGrid>
              <a:tr h="370840">
                <a:tc>
                  <a:txBody>
                    <a:bodyPr/>
                    <a:lstStyle/>
                    <a:p>
                      <a:pPr>
                        <a:buFont typeface="+mj-lt"/>
                        <a:buNone/>
                      </a:pPr>
                      <a:r>
                        <a:rPr lang="en-GB" dirty="0">
                          <a:solidFill>
                            <a:schemeClr val="bg1"/>
                          </a:solidFill>
                          <a:latin typeface="Arial" panose="020B0604020202020204" pitchFamily="34" charset="0"/>
                          <a:cs typeface="Arial" panose="020B0604020202020204" pitchFamily="34" charset="0"/>
                        </a:rPr>
                        <a:t>High Performance Photodetectors</a:t>
                      </a:r>
                    </a:p>
                  </a:txBody>
                  <a:tcPr/>
                </a:tc>
                <a:tc>
                  <a:txBody>
                    <a:bodyPr/>
                    <a:lstStyle/>
                    <a:p>
                      <a:r>
                        <a:rPr lang="en-GB" dirty="0">
                          <a:solidFill>
                            <a:schemeClr val="bg1"/>
                          </a:solidFill>
                          <a:latin typeface="Arial" panose="020B0604020202020204" pitchFamily="34" charset="0"/>
                          <a:cs typeface="Arial" panose="020B0604020202020204" pitchFamily="34" charset="0"/>
                        </a:rPr>
                        <a:t>High Longevity Photodetectors</a:t>
                      </a:r>
                      <a:endParaRPr lang="en-GB" dirty="0">
                        <a:solidFill>
                          <a:schemeClr val="bg1"/>
                        </a:solidFill>
                      </a:endParaRPr>
                    </a:p>
                  </a:txBody>
                  <a:tcPr/>
                </a:tc>
                <a:tc>
                  <a:txBody>
                    <a:bodyPr/>
                    <a:lstStyle/>
                    <a:p>
                      <a:r>
                        <a:rPr lang="en-GB" dirty="0">
                          <a:solidFill>
                            <a:schemeClr val="bg1"/>
                          </a:solidFill>
                        </a:rPr>
                        <a:t>Fast Imaging Cherenkov</a:t>
                      </a:r>
                    </a:p>
                  </a:txBody>
                  <a:tcPr/>
                </a:tc>
                <a:tc>
                  <a:txBody>
                    <a:bodyPr/>
                    <a:lstStyle/>
                    <a:p>
                      <a:r>
                        <a:rPr lang="en-GB" dirty="0">
                          <a:solidFill>
                            <a:schemeClr val="bg1"/>
                          </a:solidFill>
                        </a:rPr>
                        <a:t>High</a:t>
                      </a:r>
                      <a:r>
                        <a:rPr lang="en-GB" baseline="0" dirty="0">
                          <a:solidFill>
                            <a:schemeClr val="bg1"/>
                          </a:solidFill>
                        </a:rPr>
                        <a:t> Performance TOF</a:t>
                      </a:r>
                      <a:endParaRPr lang="en-GB" dirty="0">
                        <a:solidFill>
                          <a:schemeClr val="bg1"/>
                        </a:solidFill>
                      </a:endParaRPr>
                    </a:p>
                  </a:txBody>
                  <a:tcPr/>
                </a:tc>
                <a:extLst>
                  <a:ext uri="{0D108BD9-81ED-4DB2-BD59-A6C34878D82A}">
                    <a16:rowId xmlns:a16="http://schemas.microsoft.com/office/drawing/2014/main" val="3737148769"/>
                  </a:ext>
                </a:extLst>
              </a:tr>
              <a:tr h="370840">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535806608"/>
                  </a:ext>
                </a:extLst>
              </a:tr>
              <a:tr h="370840">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a:p>
                  </a:txBody>
                  <a:tcPr/>
                </a:tc>
                <a:extLst>
                  <a:ext uri="{0D108BD9-81ED-4DB2-BD59-A6C34878D82A}">
                    <a16:rowId xmlns:a16="http://schemas.microsoft.com/office/drawing/2014/main" val="164511750"/>
                  </a:ext>
                </a:extLst>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632826627"/>
                  </a:ext>
                </a:extLst>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276337703"/>
                  </a:ext>
                </a:extLst>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99933118"/>
                  </a:ext>
                </a:extLst>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61728319"/>
                  </a:ext>
                </a:extLst>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941883457"/>
                  </a:ext>
                </a:extLst>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898269689"/>
                  </a:ext>
                </a:extLst>
              </a:tr>
            </a:tbl>
          </a:graphicData>
        </a:graphic>
      </p:graphicFrame>
      <p:sp>
        <p:nvSpPr>
          <p:cNvPr id="10" name="Rectangle 9"/>
          <p:cNvSpPr/>
          <p:nvPr/>
        </p:nvSpPr>
        <p:spPr>
          <a:xfrm>
            <a:off x="674742" y="1512334"/>
            <a:ext cx="6096000" cy="1200329"/>
          </a:xfrm>
          <a:prstGeom prst="rect">
            <a:avLst/>
          </a:prstGeom>
        </p:spPr>
        <p:txBody>
          <a:bodyPr>
            <a:spAutoFit/>
          </a:bodyPr>
          <a:lstStyle/>
          <a:p>
            <a:pPr>
              <a:buFont typeface="+mj-lt"/>
              <a:buAutoNum type="arabicParenR"/>
            </a:pPr>
            <a:r>
              <a:rPr lang="en-GB" dirty="0">
                <a:solidFill>
                  <a:schemeClr val="accent6"/>
                </a:solidFill>
                <a:latin typeface="Arial" panose="020B0604020202020204" pitchFamily="34" charset="0"/>
                <a:cs typeface="Arial" panose="020B0604020202020204" pitchFamily="34" charset="0"/>
              </a:rPr>
              <a:t>High Performance Photodetectors</a:t>
            </a:r>
          </a:p>
          <a:p>
            <a:pPr>
              <a:buFont typeface="+mj-lt"/>
              <a:buAutoNum type="arabicParenR"/>
            </a:pPr>
            <a:r>
              <a:rPr lang="en-GB" dirty="0">
                <a:solidFill>
                  <a:schemeClr val="accent6"/>
                </a:solidFill>
                <a:latin typeface="Arial" panose="020B0604020202020204" pitchFamily="34" charset="0"/>
                <a:cs typeface="Arial" panose="020B0604020202020204" pitchFamily="34" charset="0"/>
              </a:rPr>
              <a:t>High Longevity Photodetectors	 </a:t>
            </a:r>
          </a:p>
          <a:p>
            <a:pPr>
              <a:buFont typeface="+mj-lt"/>
              <a:buAutoNum type="arabicParenR"/>
            </a:pPr>
            <a:r>
              <a:rPr lang="en-GB" dirty="0">
                <a:solidFill>
                  <a:schemeClr val="accent6"/>
                </a:solidFill>
                <a:latin typeface="Arial" panose="020B0604020202020204" pitchFamily="34" charset="0"/>
                <a:cs typeface="Arial" panose="020B0604020202020204" pitchFamily="34" charset="0"/>
              </a:rPr>
              <a:t>Fast Imaging Cherenkov </a:t>
            </a:r>
          </a:p>
          <a:p>
            <a:pPr>
              <a:buFont typeface="+mj-lt"/>
              <a:buAutoNum type="arabicParenR"/>
            </a:pPr>
            <a:r>
              <a:rPr lang="en-GB" dirty="0">
                <a:solidFill>
                  <a:schemeClr val="accent6"/>
                </a:solidFill>
                <a:latin typeface="Arial" panose="020B0604020202020204" pitchFamily="34" charset="0"/>
                <a:cs typeface="Arial" panose="020B0604020202020204" pitchFamily="34" charset="0"/>
              </a:rPr>
              <a:t>High Performance TOF</a:t>
            </a:r>
          </a:p>
        </p:txBody>
      </p:sp>
    </p:spTree>
    <p:extLst>
      <p:ext uri="{BB962C8B-B14F-4D97-AF65-F5344CB8AC3E}">
        <p14:creationId xmlns:p14="http://schemas.microsoft.com/office/powerpoint/2010/main" val="4132666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 Organisation of Detector R&amp;D Roadmap</a:t>
            </a:r>
          </a:p>
        </p:txBody>
      </p:sp>
      <p:pic>
        <p:nvPicPr>
          <p:cNvPr id="5" name="Picture 4"/>
          <p:cNvPicPr>
            <a:picLocks noChangeAspect="1"/>
          </p:cNvPicPr>
          <p:nvPr/>
        </p:nvPicPr>
        <p:blipFill>
          <a:blip r:embed="rId2"/>
          <a:stretch>
            <a:fillRect/>
          </a:stretch>
        </p:blipFill>
        <p:spPr>
          <a:xfrm>
            <a:off x="98612" y="1062982"/>
            <a:ext cx="11924236" cy="5006123"/>
          </a:xfrm>
          <a:prstGeom prst="rect">
            <a:avLst/>
          </a:prstGeom>
        </p:spPr>
      </p:pic>
      <p:sp>
        <p:nvSpPr>
          <p:cNvPr id="6" name="Content Placeholder 2"/>
          <p:cNvSpPr>
            <a:spLocks noGrp="1"/>
          </p:cNvSpPr>
          <p:nvPr>
            <p:ph idx="1"/>
          </p:nvPr>
        </p:nvSpPr>
        <p:spPr>
          <a:xfrm>
            <a:off x="1183341" y="5944263"/>
            <a:ext cx="8077200" cy="546847"/>
          </a:xfrm>
        </p:spPr>
        <p:txBody>
          <a:bodyPr/>
          <a:lstStyle/>
          <a:p>
            <a:pPr marL="0" indent="0">
              <a:buNone/>
            </a:pPr>
            <a:r>
              <a:rPr lang="en-GB"/>
              <a:t>          </a:t>
            </a:r>
            <a:r>
              <a:rPr lang="en-GB" sz="2400" b="0" u="sng">
                <a:solidFill>
                  <a:schemeClr val="accent2"/>
                </a:solidFill>
              </a:rPr>
              <a:t>https://indico.cern.ch/e/ECFADetectorRDRoadmap</a:t>
            </a:r>
          </a:p>
        </p:txBody>
      </p:sp>
    </p:spTree>
    <p:extLst>
      <p:ext uri="{BB962C8B-B14F-4D97-AF65-F5344CB8AC3E}">
        <p14:creationId xmlns:p14="http://schemas.microsoft.com/office/powerpoint/2010/main" val="11510059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721" y="149956"/>
            <a:ext cx="10224761" cy="609600"/>
          </a:xfrm>
          <a:solidFill>
            <a:srgbClr val="FFFF00"/>
          </a:solidFill>
          <a:ln w="38100">
            <a:solidFill>
              <a:schemeClr val="accent2"/>
            </a:solidFill>
            <a:miter lim="800000"/>
            <a:headEnd/>
            <a:tailEnd/>
          </a:ln>
          <a:effectLst/>
          <a:extLst>
            <a:ext uri="{AF507438-7753-43E0-B8FC-AC1667EBCBE1}">
              <a14:hiddenEffects xmlns:a14="http://schemas.microsoft.com/office/drawing/2010/main">
                <a:effectLst>
                  <a:outerShdw dist="71842" dir="2700000" algn="ctr" rotWithShape="0">
                    <a:srgbClr val="00CC00"/>
                  </a:outerShdw>
                </a:effectLst>
              </a14:hiddenEffects>
            </a:ext>
          </a:extLst>
        </p:spPr>
        <p:txBody>
          <a:bodyPr vert="horz" wrap="square" lIns="91440" tIns="45720" rIns="91440" bIns="45720" numCol="1" anchor="ctr" anchorCtr="0" compatLnSpc="1">
            <a:prstTxWarp prst="textNoShape">
              <a:avLst/>
            </a:prstTxWarp>
          </a:bodyPr>
          <a:lstStyle/>
          <a:p>
            <a:r>
              <a:rPr lang="en-GB" dirty="0"/>
              <a:t>  Facility requirements : Particle Identification</a:t>
            </a:r>
          </a:p>
        </p:txBody>
      </p:sp>
      <p:graphicFrame>
        <p:nvGraphicFramePr>
          <p:cNvPr id="5" name="Tableau 4">
            <a:extLst>
              <a:ext uri="{FF2B5EF4-FFF2-40B4-BE49-F238E27FC236}">
                <a16:creationId xmlns:a16="http://schemas.microsoft.com/office/drawing/2014/main" id="{E2CE572B-8694-1947-BEA9-BEC194038B08}"/>
              </a:ext>
            </a:extLst>
          </p:cNvPr>
          <p:cNvGraphicFramePr>
            <a:graphicFrameLocks noGrp="1"/>
          </p:cNvGraphicFramePr>
          <p:nvPr/>
        </p:nvGraphicFramePr>
        <p:xfrm>
          <a:off x="1732597" y="943495"/>
          <a:ext cx="8210473" cy="5980235"/>
        </p:xfrm>
        <a:graphic>
          <a:graphicData uri="http://schemas.openxmlformats.org/drawingml/2006/table">
            <a:tbl>
              <a:tblPr>
                <a:tableStyleId>{5C22544A-7EE6-4342-B048-85BDC9FD1C3A}</a:tableStyleId>
              </a:tblPr>
              <a:tblGrid>
                <a:gridCol w="1768484">
                  <a:extLst>
                    <a:ext uri="{9D8B030D-6E8A-4147-A177-3AD203B41FA5}">
                      <a16:colId xmlns:a16="http://schemas.microsoft.com/office/drawing/2014/main" val="3967954757"/>
                    </a:ext>
                  </a:extLst>
                </a:gridCol>
                <a:gridCol w="1713470">
                  <a:extLst>
                    <a:ext uri="{9D8B030D-6E8A-4147-A177-3AD203B41FA5}">
                      <a16:colId xmlns:a16="http://schemas.microsoft.com/office/drawing/2014/main" val="2630441168"/>
                    </a:ext>
                  </a:extLst>
                </a:gridCol>
                <a:gridCol w="1095633">
                  <a:extLst>
                    <a:ext uri="{9D8B030D-6E8A-4147-A177-3AD203B41FA5}">
                      <a16:colId xmlns:a16="http://schemas.microsoft.com/office/drawing/2014/main" val="3336412356"/>
                    </a:ext>
                  </a:extLst>
                </a:gridCol>
                <a:gridCol w="1293340">
                  <a:extLst>
                    <a:ext uri="{9D8B030D-6E8A-4147-A177-3AD203B41FA5}">
                      <a16:colId xmlns:a16="http://schemas.microsoft.com/office/drawing/2014/main" val="3748929878"/>
                    </a:ext>
                  </a:extLst>
                </a:gridCol>
                <a:gridCol w="1252152">
                  <a:extLst>
                    <a:ext uri="{9D8B030D-6E8A-4147-A177-3AD203B41FA5}">
                      <a16:colId xmlns:a16="http://schemas.microsoft.com/office/drawing/2014/main" val="268503869"/>
                    </a:ext>
                  </a:extLst>
                </a:gridCol>
                <a:gridCol w="1087394">
                  <a:extLst>
                    <a:ext uri="{9D8B030D-6E8A-4147-A177-3AD203B41FA5}">
                      <a16:colId xmlns:a16="http://schemas.microsoft.com/office/drawing/2014/main" val="1169969686"/>
                    </a:ext>
                  </a:extLst>
                </a:gridCol>
              </a:tblGrid>
              <a:tr h="457900">
                <a:tc>
                  <a:txBody>
                    <a:bodyPr/>
                    <a:lstStyle/>
                    <a:p>
                      <a:pPr algn="l" fontAlgn="t"/>
                      <a:r>
                        <a:rPr lang="fr-FR" sz="1500" u="none" strike="noStrike" dirty="0" err="1">
                          <a:solidFill>
                            <a:schemeClr val="bg1"/>
                          </a:solidFill>
                          <a:effectLst/>
                          <a:latin typeface="Avenir Next" panose="020B0503020202020204" pitchFamily="34" charset="0"/>
                        </a:rPr>
                        <a:t>Projects</a:t>
                      </a:r>
                      <a:endParaRPr lang="fr-FR" sz="1500" b="1" i="0" u="none" strike="noStrike" dirty="0">
                        <a:solidFill>
                          <a:schemeClr val="bg1"/>
                        </a:solidFill>
                        <a:effectLst/>
                        <a:latin typeface="Avenir Next" panose="020B0503020202020204" pitchFamily="34" charset="0"/>
                      </a:endParaRPr>
                    </a:p>
                  </a:txBody>
                  <a:tcPr marL="9525" marR="9525" marT="9525" marB="0">
                    <a:solidFill>
                      <a:srgbClr val="A26B2D"/>
                    </a:solidFill>
                  </a:tcPr>
                </a:tc>
                <a:tc>
                  <a:txBody>
                    <a:bodyPr/>
                    <a:lstStyle/>
                    <a:p>
                      <a:pPr algn="ctr" fontAlgn="t"/>
                      <a:r>
                        <a:rPr lang="fr-FR" sz="1500" u="none" strike="noStrike">
                          <a:solidFill>
                            <a:schemeClr val="bg1"/>
                          </a:solidFill>
                          <a:effectLst/>
                          <a:latin typeface="Avenir Next" panose="020B0503020202020204" pitchFamily="34" charset="0"/>
                        </a:rPr>
                        <a:t>Timescale</a:t>
                      </a:r>
                      <a:endParaRPr lang="fr-FR" sz="1500" b="1" i="0" u="none" strike="noStrike">
                        <a:solidFill>
                          <a:schemeClr val="bg1"/>
                        </a:solidFill>
                        <a:effectLst/>
                        <a:latin typeface="Avenir Next" panose="020B0503020202020204" pitchFamily="34" charset="0"/>
                      </a:endParaRPr>
                    </a:p>
                  </a:txBody>
                  <a:tcPr marL="9525" marR="9525" marT="9525" marB="0">
                    <a:solidFill>
                      <a:srgbClr val="A26B2D"/>
                    </a:solidFill>
                  </a:tcPr>
                </a:tc>
                <a:tc>
                  <a:txBody>
                    <a:bodyPr/>
                    <a:lstStyle/>
                    <a:p>
                      <a:pPr algn="ctr" fontAlgn="t"/>
                      <a:r>
                        <a:rPr lang="fr-FR" sz="1500" u="none" strike="noStrike">
                          <a:solidFill>
                            <a:schemeClr val="bg1"/>
                          </a:solidFill>
                          <a:effectLst/>
                          <a:latin typeface="Avenir Next" panose="020B0503020202020204" pitchFamily="34" charset="0"/>
                        </a:rPr>
                        <a:t>RICH</a:t>
                      </a:r>
                      <a:r>
                        <a:rPr lang="fr-FR" sz="1500" u="none" strike="noStrike" baseline="0">
                          <a:solidFill>
                            <a:schemeClr val="bg1"/>
                          </a:solidFill>
                          <a:effectLst/>
                          <a:latin typeface="Avenir Next" panose="020B0503020202020204" pitchFamily="34" charset="0"/>
                        </a:rPr>
                        <a:t> (high and low momentum PID)</a:t>
                      </a:r>
                      <a:endParaRPr lang="fr-FR" sz="1500" b="1" i="0" u="none" strike="noStrike" dirty="0">
                        <a:solidFill>
                          <a:schemeClr val="bg1"/>
                        </a:solidFill>
                        <a:effectLst/>
                        <a:latin typeface="Avenir Next" panose="020B0503020202020204" pitchFamily="34" charset="0"/>
                      </a:endParaRPr>
                    </a:p>
                  </a:txBody>
                  <a:tcPr marL="9525" marR="9525" marT="9525" marB="0">
                    <a:solidFill>
                      <a:srgbClr val="A26B2D"/>
                    </a:solidFill>
                  </a:tcPr>
                </a:tc>
                <a:tc>
                  <a:txBody>
                    <a:bodyPr/>
                    <a:lstStyle/>
                    <a:p>
                      <a:pPr algn="ctr" fontAlgn="t"/>
                      <a:r>
                        <a:rPr lang="fr-FR" sz="1500" u="none" strike="noStrike">
                          <a:solidFill>
                            <a:schemeClr val="bg1"/>
                          </a:solidFill>
                          <a:effectLst/>
                          <a:latin typeface="Avenir Next" panose="020B0503020202020204" pitchFamily="34" charset="0"/>
                        </a:rPr>
                        <a:t>Time of</a:t>
                      </a:r>
                      <a:r>
                        <a:rPr lang="fr-FR" sz="1500" u="none" strike="noStrike" baseline="0">
                          <a:solidFill>
                            <a:schemeClr val="bg1"/>
                          </a:solidFill>
                          <a:effectLst/>
                          <a:latin typeface="Avenir Next" panose="020B0503020202020204" pitchFamily="34" charset="0"/>
                        </a:rPr>
                        <a:t> flight and DIRC</a:t>
                      </a:r>
                      <a:endParaRPr lang="fr-FR" sz="1500" b="1" i="0" u="none" strike="noStrike">
                        <a:solidFill>
                          <a:schemeClr val="bg1"/>
                        </a:solidFill>
                        <a:effectLst/>
                        <a:latin typeface="Avenir Next" panose="020B0503020202020204" pitchFamily="34" charset="0"/>
                      </a:endParaRPr>
                    </a:p>
                  </a:txBody>
                  <a:tcPr marL="9525" marR="9525" marT="9525" marB="0">
                    <a:solidFill>
                      <a:srgbClr val="A26B2D"/>
                    </a:solidFill>
                  </a:tcPr>
                </a:tc>
                <a:tc>
                  <a:txBody>
                    <a:bodyPr/>
                    <a:lstStyle/>
                    <a:p>
                      <a:pPr algn="ctr" fontAlgn="t"/>
                      <a:r>
                        <a:rPr lang="fr-FR" sz="1500" u="none" strike="noStrike">
                          <a:solidFill>
                            <a:schemeClr val="bg1"/>
                          </a:solidFill>
                          <a:effectLst/>
                          <a:latin typeface="Avenir Next" panose="020B0503020202020204" pitchFamily="34" charset="0"/>
                        </a:rPr>
                        <a:t>RPC technologies</a:t>
                      </a:r>
                      <a:endParaRPr lang="fr-FR" sz="1500" b="1" i="0" u="none" strike="noStrike">
                        <a:solidFill>
                          <a:schemeClr val="bg1"/>
                        </a:solidFill>
                        <a:effectLst/>
                        <a:latin typeface="Avenir Next" panose="020B0503020202020204" pitchFamily="34" charset="0"/>
                      </a:endParaRPr>
                    </a:p>
                  </a:txBody>
                  <a:tcPr marL="9525" marR="9525" marT="9525" marB="0">
                    <a:solidFill>
                      <a:srgbClr val="A26B2D"/>
                    </a:solidFill>
                  </a:tcPr>
                </a:tc>
                <a:tc>
                  <a:txBody>
                    <a:bodyPr/>
                    <a:lstStyle/>
                    <a:p>
                      <a:pPr algn="ctr" fontAlgn="t"/>
                      <a:r>
                        <a:rPr lang="fr-FR" sz="1500" u="none" strike="noStrike">
                          <a:solidFill>
                            <a:schemeClr val="bg1"/>
                          </a:solidFill>
                          <a:effectLst/>
                          <a:latin typeface="Avenir Next" panose="020B0503020202020204" pitchFamily="34" charset="0"/>
                        </a:rPr>
                        <a:t>TRD &amp; dE/dx</a:t>
                      </a:r>
                      <a:endParaRPr lang="fr-FR" sz="1500" b="1" i="0" u="none" strike="noStrike" dirty="0">
                        <a:solidFill>
                          <a:schemeClr val="bg1"/>
                        </a:solidFill>
                        <a:effectLst/>
                        <a:latin typeface="Avenir Next" panose="020B0503020202020204" pitchFamily="34" charset="0"/>
                      </a:endParaRPr>
                    </a:p>
                  </a:txBody>
                  <a:tcPr marL="9525" marR="9525" marT="9525" marB="0">
                    <a:solidFill>
                      <a:srgbClr val="A26B2D"/>
                    </a:solidFill>
                  </a:tcPr>
                </a:tc>
                <a:extLst>
                  <a:ext uri="{0D108BD9-81ED-4DB2-BD59-A6C34878D82A}">
                    <a16:rowId xmlns:a16="http://schemas.microsoft.com/office/drawing/2014/main" val="1315439183"/>
                  </a:ext>
                </a:extLst>
              </a:tr>
              <a:tr h="325037">
                <a:tc>
                  <a:txBody>
                    <a:bodyPr/>
                    <a:lstStyle/>
                    <a:p>
                      <a:pPr algn="l" fontAlgn="ctr"/>
                      <a:r>
                        <a:rPr lang="fr-FR" sz="1500" u="none" strike="noStrike">
                          <a:effectLst/>
                          <a:latin typeface="Avenir Next" panose="020B0503020202020204" pitchFamily="34" charset="0"/>
                        </a:rPr>
                        <a:t>Panda/CBM </a:t>
                      </a:r>
                      <a:r>
                        <a:rPr lang="fr-FR" sz="1500" u="none" strike="noStrike" dirty="0">
                          <a:effectLst/>
                          <a:latin typeface="Avenir Next" panose="020B0503020202020204" pitchFamily="34" charset="0"/>
                        </a:rPr>
                        <a:t>(</a:t>
                      </a:r>
                      <a:r>
                        <a:rPr lang="fr-FR" sz="1500" u="none" strike="noStrike" dirty="0" err="1">
                          <a:effectLst/>
                          <a:latin typeface="Avenir Next" panose="020B0503020202020204" pitchFamily="34" charset="0"/>
                        </a:rPr>
                        <a:t>Fair</a:t>
                      </a:r>
                      <a:r>
                        <a:rPr lang="fr-FR" sz="1500" u="none" strike="noStrike" dirty="0">
                          <a:effectLst/>
                          <a:latin typeface="Avenir Next" panose="020B0503020202020204" pitchFamily="34" charset="0"/>
                        </a:rPr>
                        <a:t>/GSI)</a:t>
                      </a:r>
                      <a:endParaRPr lang="fr-FR" sz="1500" b="1" i="0" u="none" strike="noStrike" dirty="0">
                        <a:solidFill>
                          <a:srgbClr val="000000"/>
                        </a:solidFill>
                        <a:effectLst/>
                        <a:latin typeface="Avenir Next" panose="020B0503020202020204" pitchFamily="34" charset="0"/>
                      </a:endParaRPr>
                    </a:p>
                  </a:txBody>
                  <a:tcPr marL="9525" marR="9525" marT="9525" marB="0" anchor="ctr">
                    <a:solidFill>
                      <a:srgbClr val="9A672D">
                        <a:alpha val="21961"/>
                      </a:srgbClr>
                    </a:solidFill>
                  </a:tcPr>
                </a:tc>
                <a:tc>
                  <a:txBody>
                    <a:bodyPr/>
                    <a:lstStyle/>
                    <a:p>
                      <a:pPr algn="ctr" fontAlgn="ctr"/>
                      <a:r>
                        <a:rPr lang="fr-FR" sz="1500" u="none" strike="noStrike" dirty="0">
                          <a:solidFill>
                            <a:srgbClr val="C00000"/>
                          </a:solidFill>
                          <a:effectLst/>
                          <a:latin typeface="Avenir Next" panose="020B0503020202020204" pitchFamily="34" charset="0"/>
                        </a:rPr>
                        <a:t>2025</a:t>
                      </a:r>
                      <a:endParaRPr lang="fr-FR" sz="1500" b="1" i="0" u="none" strike="noStrike" dirty="0">
                        <a:solidFill>
                          <a:srgbClr val="C00000"/>
                        </a:solidFill>
                        <a:effectLst/>
                        <a:latin typeface="Avenir Next" panose="020B0503020202020204" pitchFamily="34" charset="0"/>
                      </a:endParaRPr>
                    </a:p>
                  </a:txBody>
                  <a:tcPr marL="9525" marR="9525" marT="9525" marB="0" anchor="ctr">
                    <a:solidFill>
                      <a:srgbClr val="9A672D">
                        <a:alpha val="21961"/>
                      </a:srgbClr>
                    </a:solidFill>
                  </a:tcPr>
                </a:tc>
                <a:tc>
                  <a:txBody>
                    <a:bodyPr/>
                    <a:lstStyle/>
                    <a:p>
                      <a:pPr algn="ctr" fontAlgn="b"/>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kern="1200">
                          <a:solidFill>
                            <a:schemeClr val="dk1"/>
                          </a:solidFill>
                          <a:effectLst/>
                          <a:latin typeface="Avenir Next" panose="020B0503020202020204" pitchFamily="34" charset="0"/>
                          <a:ea typeface="+mn-ea"/>
                          <a:cs typeface="+mn-cs"/>
                        </a:rPr>
                        <a:t>✓</a:t>
                      </a:r>
                    </a:p>
                  </a:txBody>
                  <a:tcPr marL="9525" marR="9525" marT="9525" marB="0" anchor="ctr">
                    <a:solidFill>
                      <a:srgbClr val="9A672D">
                        <a:alpha val="21961"/>
                      </a:srgbClr>
                    </a:solidFill>
                  </a:tcPr>
                </a:tc>
                <a:tc>
                  <a:txBody>
                    <a:bodyPr/>
                    <a:lstStyle/>
                    <a:p>
                      <a:pPr algn="ctr" fontAlgn="ctr"/>
                      <a:endParaRPr lang="fr-FR" sz="1500" b="1" i="0" u="none" strike="noStrike">
                        <a:solidFill>
                          <a:srgbClr val="000000"/>
                        </a:solidFill>
                        <a:effectLst/>
                        <a:latin typeface="Avenir Next" panose="020B0503020202020204" pitchFamily="34" charset="0"/>
                      </a:endParaRPr>
                    </a:p>
                  </a:txBody>
                  <a:tcPr marL="9525" marR="9525" marT="9525" marB="0" anchor="ctr">
                    <a:solidFill>
                      <a:srgbClr val="9A672D">
                        <a:alpha val="21961"/>
                      </a:srgbClr>
                    </a:solidFill>
                  </a:tcPr>
                </a:tc>
                <a:extLst>
                  <a:ext uri="{0D108BD9-81ED-4DB2-BD59-A6C34878D82A}">
                    <a16:rowId xmlns:a16="http://schemas.microsoft.com/office/drawing/2014/main" val="3852166830"/>
                  </a:ext>
                </a:extLst>
              </a:tr>
              <a:tr h="325037">
                <a:tc>
                  <a:txBody>
                    <a:bodyPr/>
                    <a:lstStyle/>
                    <a:p>
                      <a:pPr algn="l" fontAlgn="b"/>
                      <a:r>
                        <a:rPr lang="fr-FR" sz="1500" b="0" i="0" u="none" strike="noStrike">
                          <a:solidFill>
                            <a:srgbClr val="000000"/>
                          </a:solidFill>
                          <a:effectLst/>
                          <a:latin typeface="Avenir Next" panose="020B0503020202020204" pitchFamily="34" charset="0"/>
                        </a:rPr>
                        <a:t>NA62/KLEVER/TauFV</a:t>
                      </a:r>
                      <a:endParaRPr lang="fr-FR" sz="1500" b="0"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b="0" i="0" u="none" strike="noStrike" dirty="0">
                          <a:solidFill>
                            <a:srgbClr val="C00000"/>
                          </a:solidFill>
                          <a:effectLst/>
                          <a:latin typeface="Avenir Next" panose="020B0503020202020204" pitchFamily="34" charset="0"/>
                        </a:rPr>
                        <a:t>2025</a:t>
                      </a: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fr-FR" sz="1500" u="none" strike="noStrike" dirty="0">
                          <a:effectLst/>
                          <a:latin typeface="Avenir Next" panose="020B0503020202020204" pitchFamily="34" charset="0"/>
                        </a:rPr>
                        <a:t>✓</a:t>
                      </a: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3992665997"/>
                  </a:ext>
                </a:extLst>
              </a:tr>
              <a:tr h="325037">
                <a:tc>
                  <a:txBody>
                    <a:bodyPr/>
                    <a:lstStyle/>
                    <a:p>
                      <a:pPr algn="l" fontAlgn="b"/>
                      <a:r>
                        <a:rPr lang="fr-FR" sz="1500" u="none" strike="noStrike" dirty="0">
                          <a:effectLst/>
                          <a:latin typeface="Avenir Next" panose="020B0503020202020204" pitchFamily="34" charset="0"/>
                        </a:rPr>
                        <a:t>ALICE</a:t>
                      </a: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dirty="0">
                          <a:solidFill>
                            <a:srgbClr val="C00000"/>
                          </a:solidFill>
                          <a:effectLst/>
                          <a:latin typeface="Avenir Next" panose="020B0503020202020204" pitchFamily="34" charset="0"/>
                        </a:rPr>
                        <a:t>2026-27 (LS3) – 2031 (LS4)</a:t>
                      </a:r>
                      <a:endParaRPr lang="fr-FR" sz="1500" b="1" i="0" u="none" strike="noStrike" dirty="0">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dirty="0">
                          <a:effectLst/>
                          <a:latin typeface="Avenir Next" panose="020B0503020202020204" pitchFamily="34" charset="0"/>
                        </a:rPr>
                        <a:t>✓</a:t>
                      </a: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dirty="0">
                          <a:effectLst/>
                          <a:latin typeface="Avenir Next" panose="020B0503020202020204" pitchFamily="34" charset="0"/>
                        </a:rPr>
                        <a:t>✓</a:t>
                      </a: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fr-FR" sz="1500" u="none" strike="noStrike" kern="1200">
                          <a:solidFill>
                            <a:schemeClr val="dk1"/>
                          </a:solidFill>
                          <a:effectLst/>
                          <a:latin typeface="Avenir Next" panose="020B0503020202020204" pitchFamily="34" charset="0"/>
                          <a:ea typeface="+mn-ea"/>
                          <a:cs typeface="+mn-cs"/>
                        </a:rPr>
                        <a:t>✓</a:t>
                      </a:r>
                    </a:p>
                  </a:txBody>
                  <a:tcPr marL="9525" marR="9525" marT="9525" marB="0" anchor="b">
                    <a:solidFill>
                      <a:srgbClr val="9A672D">
                        <a:alpha val="21961"/>
                      </a:srgbClr>
                    </a:solidFill>
                  </a:tcPr>
                </a:tc>
                <a:extLst>
                  <a:ext uri="{0D108BD9-81ED-4DB2-BD59-A6C34878D82A}">
                    <a16:rowId xmlns:a16="http://schemas.microsoft.com/office/drawing/2014/main" val="4097148662"/>
                  </a:ext>
                </a:extLst>
              </a:tr>
              <a:tr h="325037">
                <a:tc>
                  <a:txBody>
                    <a:bodyPr/>
                    <a:lstStyle/>
                    <a:p>
                      <a:pPr algn="l" fontAlgn="b"/>
                      <a:r>
                        <a:rPr lang="fr-FR" sz="1500" u="none" strike="noStrike">
                          <a:effectLst/>
                          <a:latin typeface="Avenir Next" panose="020B0503020202020204" pitchFamily="34" charset="0"/>
                        </a:rPr>
                        <a:t>Belle-II</a:t>
                      </a: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dirty="0">
                          <a:solidFill>
                            <a:srgbClr val="C00000"/>
                          </a:solidFill>
                          <a:effectLst/>
                          <a:latin typeface="Avenir Next" panose="020B0503020202020204" pitchFamily="34" charset="0"/>
                        </a:rPr>
                        <a:t>2026</a:t>
                      </a:r>
                      <a:endParaRPr lang="fr-FR" sz="1500" b="1" i="0" u="none" strike="noStrike" dirty="0">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635647034"/>
                  </a:ext>
                </a:extLst>
              </a:tr>
              <a:tr h="325037">
                <a:tc>
                  <a:txBody>
                    <a:bodyPr/>
                    <a:lstStyle/>
                    <a:p>
                      <a:pPr algn="l" fontAlgn="b"/>
                      <a:r>
                        <a:rPr lang="fr-FR" sz="1500" u="none" strike="noStrike" kern="1200">
                          <a:solidFill>
                            <a:schemeClr val="dk1"/>
                          </a:solidFill>
                          <a:effectLst/>
                          <a:latin typeface="Avenir Next" panose="020B0503020202020204" pitchFamily="34" charset="0"/>
                          <a:ea typeface="+mn-ea"/>
                          <a:cs typeface="+mn-cs"/>
                        </a:rPr>
                        <a:t>Neutrino long baseline</a:t>
                      </a:r>
                    </a:p>
                  </a:txBody>
                  <a:tcPr marL="9525" marR="9525" marT="9525" marB="0" anchor="b">
                    <a:solidFill>
                      <a:srgbClr val="9A672D">
                        <a:alpha val="21961"/>
                      </a:srgbClr>
                    </a:solidFill>
                  </a:tcPr>
                </a:tc>
                <a:tc>
                  <a:txBody>
                    <a:bodyPr/>
                    <a:lstStyle/>
                    <a:p>
                      <a:pPr algn="ctr" fontAlgn="b"/>
                      <a:r>
                        <a:rPr lang="fr-FR" sz="1500" u="none" strike="noStrike" kern="1200">
                          <a:solidFill>
                            <a:srgbClr val="C00000"/>
                          </a:solidFill>
                          <a:effectLst/>
                          <a:latin typeface="Avenir Next" panose="020B0503020202020204" pitchFamily="34" charset="0"/>
                          <a:ea typeface="+mn-ea"/>
                          <a:cs typeface="+mn-cs"/>
                        </a:rPr>
                        <a:t>2027</a:t>
                      </a: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2082611141"/>
                  </a:ext>
                </a:extLst>
              </a:tr>
              <a:tr h="325037">
                <a:tc>
                  <a:txBody>
                    <a:bodyPr/>
                    <a:lstStyle/>
                    <a:p>
                      <a:pPr algn="l" fontAlgn="b"/>
                      <a:r>
                        <a:rPr lang="fr-FR" sz="1500" u="none" strike="noStrike">
                          <a:effectLst/>
                          <a:latin typeface="Avenir Next" panose="020B0503020202020204" pitchFamily="34" charset="0"/>
                        </a:rPr>
                        <a:t>LHCb </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solidFill>
                            <a:srgbClr val="C00000"/>
                          </a:solidFill>
                          <a:effectLst/>
                          <a:latin typeface="Avenir Next" panose="020B0503020202020204" pitchFamily="34" charset="0"/>
                        </a:rPr>
                        <a:t>2031 (LS4)</a:t>
                      </a:r>
                      <a:endParaRPr lang="fr-FR" sz="1500" b="1" i="0" u="none" strike="noStrike">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dirty="0">
                          <a:effectLst/>
                          <a:latin typeface="Avenir Next" panose="020B0503020202020204" pitchFamily="34" charset="0"/>
                        </a:rPr>
                        <a:t>✓</a:t>
                      </a: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2074630903"/>
                  </a:ext>
                </a:extLst>
              </a:tr>
              <a:tr h="325037">
                <a:tc>
                  <a:txBody>
                    <a:bodyPr/>
                    <a:lstStyle/>
                    <a:p>
                      <a:pPr algn="l" fontAlgn="b"/>
                      <a:r>
                        <a:rPr lang="fr-FR" sz="1500" u="none" strike="noStrike" dirty="0">
                          <a:effectLst/>
                          <a:latin typeface="Avenir Next" panose="020B0503020202020204" pitchFamily="34" charset="0"/>
                        </a:rPr>
                        <a:t>ATLAS-CMS</a:t>
                      </a: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solidFill>
                            <a:srgbClr val="C00000"/>
                          </a:solidFill>
                          <a:effectLst/>
                          <a:latin typeface="Avenir Next" panose="020B0503020202020204" pitchFamily="34" charset="0"/>
                        </a:rPr>
                        <a:t>2031 (LS4) - 2035 (LS5)</a:t>
                      </a:r>
                      <a:endParaRPr lang="fr-FR" sz="1500" b="1" i="0" u="none" strike="noStrike">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1606554133"/>
                  </a:ext>
                </a:extLst>
              </a:tr>
              <a:tr h="325037">
                <a:tc>
                  <a:txBody>
                    <a:bodyPr/>
                    <a:lstStyle/>
                    <a:p>
                      <a:pPr algn="l" fontAlgn="b"/>
                      <a:r>
                        <a:rPr lang="fr-FR" sz="1300" u="none" strike="noStrike" kern="1200">
                          <a:solidFill>
                            <a:schemeClr val="dk1"/>
                          </a:solidFill>
                          <a:effectLst/>
                          <a:latin typeface="Avenir Next" panose="020B0503020202020204" pitchFamily="34" charset="0"/>
                          <a:ea typeface="+mn-ea"/>
                          <a:cs typeface="+mn-cs"/>
                        </a:rPr>
                        <a:t>Non accelerator &amp; particle astro</a:t>
                      </a:r>
                    </a:p>
                  </a:txBody>
                  <a:tcPr marL="9525" marR="9525" marT="9525" marB="0" anchor="b">
                    <a:solidFill>
                      <a:srgbClr val="9A672D">
                        <a:alpha val="21961"/>
                      </a:srgbClr>
                    </a:solidFill>
                  </a:tcPr>
                </a:tc>
                <a:tc>
                  <a:txBody>
                    <a:bodyPr/>
                    <a:lstStyle/>
                    <a:p>
                      <a:pPr algn="ctr" fontAlgn="b"/>
                      <a:r>
                        <a:rPr lang="fr-FR" sz="1500" b="1" i="0" u="none" strike="noStrike">
                          <a:solidFill>
                            <a:srgbClr val="C00000"/>
                          </a:solidFill>
                          <a:effectLst/>
                          <a:latin typeface="Avenir Next" panose="020B0503020202020204" pitchFamily="34" charset="0"/>
                        </a:rPr>
                        <a:t>--</a:t>
                      </a: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1111228485"/>
                  </a:ext>
                </a:extLst>
              </a:tr>
              <a:tr h="325037">
                <a:tc>
                  <a:txBody>
                    <a:bodyPr/>
                    <a:lstStyle/>
                    <a:p>
                      <a:pPr algn="l" fontAlgn="b"/>
                      <a:r>
                        <a:rPr lang="fr-FR" sz="1500" u="none" strike="noStrike">
                          <a:effectLst/>
                          <a:latin typeface="Avenir Next" panose="020B0503020202020204" pitchFamily="34" charset="0"/>
                        </a:rPr>
                        <a:t>EIC</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solidFill>
                            <a:srgbClr val="C00000"/>
                          </a:solidFill>
                          <a:effectLst/>
                          <a:latin typeface="Avenir Next" panose="020B0503020202020204" pitchFamily="34" charset="0"/>
                        </a:rPr>
                        <a:t>2031</a:t>
                      </a:r>
                      <a:endParaRPr lang="fr-FR" sz="1500" b="1" i="0" u="none" strike="noStrike">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dirty="0">
                          <a:effectLst/>
                          <a:latin typeface="Avenir Next" panose="020B0503020202020204" pitchFamily="34" charset="0"/>
                        </a:rPr>
                        <a:t>✓</a:t>
                      </a: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1642519159"/>
                  </a:ext>
                </a:extLst>
              </a:tr>
              <a:tr h="325037">
                <a:tc>
                  <a:txBody>
                    <a:bodyPr/>
                    <a:lstStyle/>
                    <a:p>
                      <a:pPr algn="l" fontAlgn="b"/>
                      <a:r>
                        <a:rPr lang="fr-FR" sz="1500" u="none" strike="noStrike">
                          <a:effectLst/>
                          <a:latin typeface="Avenir Next" panose="020B0503020202020204" pitchFamily="34" charset="0"/>
                        </a:rPr>
                        <a:t>ILC</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solidFill>
                            <a:srgbClr val="C00000"/>
                          </a:solidFill>
                          <a:effectLst/>
                          <a:latin typeface="Avenir Next" panose="020B0503020202020204" pitchFamily="34" charset="0"/>
                        </a:rPr>
                        <a:t>2035</a:t>
                      </a:r>
                      <a:endParaRPr lang="fr-FR" sz="1500" b="1" i="0" u="none" strike="noStrike">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367920129"/>
                  </a:ext>
                </a:extLst>
              </a:tr>
              <a:tr h="325037">
                <a:tc>
                  <a:txBody>
                    <a:bodyPr/>
                    <a:lstStyle/>
                    <a:p>
                      <a:pPr algn="l" fontAlgn="b"/>
                      <a:r>
                        <a:rPr lang="fr-FR" sz="1500" u="none" strike="noStrike">
                          <a:effectLst/>
                          <a:latin typeface="Avenir Next" panose="020B0503020202020204" pitchFamily="34" charset="0"/>
                        </a:rPr>
                        <a:t>CLIC</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solidFill>
                            <a:srgbClr val="C00000"/>
                          </a:solidFill>
                          <a:effectLst/>
                          <a:latin typeface="Avenir Next" panose="020B0503020202020204" pitchFamily="34" charset="0"/>
                        </a:rPr>
                        <a:t>2035</a:t>
                      </a:r>
                      <a:endParaRPr lang="fr-FR" sz="1500" b="1" i="0" u="none" strike="noStrike">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3736400799"/>
                  </a:ext>
                </a:extLst>
              </a:tr>
              <a:tr h="325037">
                <a:tc>
                  <a:txBody>
                    <a:bodyPr/>
                    <a:lstStyle/>
                    <a:p>
                      <a:pPr algn="l" fontAlgn="b"/>
                      <a:r>
                        <a:rPr lang="fr-FR" sz="1500" u="none" strike="noStrike">
                          <a:effectLst/>
                          <a:latin typeface="Avenir Next" panose="020B0503020202020204" pitchFamily="34" charset="0"/>
                        </a:rPr>
                        <a:t>FCC-ee</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solidFill>
                            <a:srgbClr val="C00000"/>
                          </a:solidFill>
                          <a:effectLst/>
                          <a:latin typeface="Avenir Next" panose="020B0503020202020204" pitchFamily="34" charset="0"/>
                        </a:rPr>
                        <a:t>2040</a:t>
                      </a:r>
                      <a:endParaRPr lang="fr-FR" sz="1500" b="1" i="0" u="none" strike="noStrike">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kern="1200">
                          <a:solidFill>
                            <a:schemeClr val="dk1"/>
                          </a:solidFill>
                          <a:effectLst/>
                          <a:latin typeface="Avenir Next" panose="020B0503020202020204" pitchFamily="34" charset="0"/>
                          <a:ea typeface="+mn-ea"/>
                          <a:cs typeface="+mn-cs"/>
                        </a:rPr>
                        <a:t>✓</a:t>
                      </a:r>
                    </a:p>
                  </a:txBody>
                  <a:tcPr marL="9525" marR="9525" marT="9525" marB="0" anchor="b">
                    <a:solidFill>
                      <a:srgbClr val="9A672D">
                        <a:alpha val="21961"/>
                      </a:srgbClr>
                    </a:solidFill>
                  </a:tcPr>
                </a:tc>
                <a:extLst>
                  <a:ext uri="{0D108BD9-81ED-4DB2-BD59-A6C34878D82A}">
                    <a16:rowId xmlns:a16="http://schemas.microsoft.com/office/drawing/2014/main" val="146669997"/>
                  </a:ext>
                </a:extLst>
              </a:tr>
              <a:tr h="325037">
                <a:tc>
                  <a:txBody>
                    <a:bodyPr/>
                    <a:lstStyle/>
                    <a:p>
                      <a:pPr algn="l" fontAlgn="b"/>
                      <a:r>
                        <a:rPr lang="fr-FR" sz="1500" u="none" strike="noStrike">
                          <a:effectLst/>
                          <a:latin typeface="Avenir Next" panose="020B0503020202020204" pitchFamily="34" charset="0"/>
                        </a:rPr>
                        <a:t>Muon-collider</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dirty="0">
                          <a:solidFill>
                            <a:srgbClr val="C00000"/>
                          </a:solidFill>
                          <a:effectLst/>
                          <a:latin typeface="Avenir Next" panose="020B0503020202020204" pitchFamily="34" charset="0"/>
                        </a:rPr>
                        <a:t>&gt; 2045</a:t>
                      </a:r>
                      <a:endParaRPr lang="fr-FR" sz="1500" b="1" i="0" u="none" strike="noStrike" dirty="0">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4156449615"/>
                  </a:ext>
                </a:extLst>
              </a:tr>
              <a:tr h="325037">
                <a:tc>
                  <a:txBody>
                    <a:bodyPr/>
                    <a:lstStyle/>
                    <a:p>
                      <a:pPr algn="l" fontAlgn="b"/>
                      <a:r>
                        <a:rPr lang="fr-FR" sz="1500" u="none" strike="noStrike">
                          <a:effectLst/>
                          <a:latin typeface="Avenir Next" panose="020B0503020202020204" pitchFamily="34" charset="0"/>
                        </a:rPr>
                        <a:t>FCC-hh</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dirty="0">
                          <a:solidFill>
                            <a:srgbClr val="C00000"/>
                          </a:solidFill>
                          <a:effectLst/>
                          <a:latin typeface="Avenir Next" panose="020B0503020202020204" pitchFamily="34" charset="0"/>
                        </a:rPr>
                        <a:t>&gt; 2050</a:t>
                      </a:r>
                      <a:endParaRPr lang="fr-FR" sz="1500" b="1" i="0" u="none" strike="noStrike" dirty="0">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1318699235"/>
                  </a:ext>
                </a:extLst>
              </a:tr>
            </a:tbl>
          </a:graphicData>
        </a:graphic>
      </p:graphicFrame>
    </p:spTree>
    <p:extLst>
      <p:ext uri="{BB962C8B-B14F-4D97-AF65-F5344CB8AC3E}">
        <p14:creationId xmlns:p14="http://schemas.microsoft.com/office/powerpoint/2010/main" val="41754762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4150" y="156034"/>
            <a:ext cx="9696604" cy="609600"/>
          </a:xfrm>
          <a:solidFill>
            <a:srgbClr val="FFFF00"/>
          </a:solidFill>
          <a:ln w="38100">
            <a:solidFill>
              <a:schemeClr val="accent2"/>
            </a:solidFill>
            <a:miter lim="800000"/>
            <a:headEnd/>
            <a:tailEnd/>
          </a:ln>
          <a:effectLst/>
          <a:extLst>
            <a:ext uri="{AF507438-7753-43E0-B8FC-AC1667EBCBE1}">
              <a14:hiddenEffects xmlns:a14="http://schemas.microsoft.com/office/drawing/2010/main">
                <a:effectLst>
                  <a:outerShdw dist="71842" dir="2700000" algn="ctr" rotWithShape="0">
                    <a:srgbClr val="00CC00"/>
                  </a:outerShdw>
                </a:effectLst>
              </a14:hiddenEffects>
            </a:ext>
          </a:extLst>
        </p:spPr>
        <p:txBody>
          <a:bodyPr vert="horz" wrap="square" lIns="91440" tIns="45720" rIns="91440" bIns="45720" numCol="1" anchor="ctr" anchorCtr="0" compatLnSpc="1">
            <a:prstTxWarp prst="textNoShape">
              <a:avLst/>
            </a:prstTxWarp>
          </a:bodyPr>
          <a:lstStyle/>
          <a:p>
            <a:r>
              <a:rPr lang="en-GB"/>
              <a:t>   Facility requirements : Photon Detectors</a:t>
            </a:r>
          </a:p>
        </p:txBody>
      </p:sp>
      <p:graphicFrame>
        <p:nvGraphicFramePr>
          <p:cNvPr id="5" name="Tableau 4">
            <a:extLst>
              <a:ext uri="{FF2B5EF4-FFF2-40B4-BE49-F238E27FC236}">
                <a16:creationId xmlns:a16="http://schemas.microsoft.com/office/drawing/2014/main" id="{E2CE572B-8694-1947-BEA9-BEC194038B08}"/>
              </a:ext>
            </a:extLst>
          </p:cNvPr>
          <p:cNvGraphicFramePr>
            <a:graphicFrameLocks noGrp="1"/>
          </p:cNvGraphicFramePr>
          <p:nvPr/>
        </p:nvGraphicFramePr>
        <p:xfrm>
          <a:off x="1440674" y="985493"/>
          <a:ext cx="9079606" cy="5838547"/>
        </p:xfrm>
        <a:graphic>
          <a:graphicData uri="http://schemas.openxmlformats.org/drawingml/2006/table">
            <a:tbl>
              <a:tblPr>
                <a:tableStyleId>{5C22544A-7EE6-4342-B048-85BDC9FD1C3A}</a:tableStyleId>
              </a:tblPr>
              <a:tblGrid>
                <a:gridCol w="1803042">
                  <a:extLst>
                    <a:ext uri="{9D8B030D-6E8A-4147-A177-3AD203B41FA5}">
                      <a16:colId xmlns:a16="http://schemas.microsoft.com/office/drawing/2014/main" val="3967954757"/>
                    </a:ext>
                  </a:extLst>
                </a:gridCol>
                <a:gridCol w="1767920">
                  <a:extLst>
                    <a:ext uri="{9D8B030D-6E8A-4147-A177-3AD203B41FA5}">
                      <a16:colId xmlns:a16="http://schemas.microsoft.com/office/drawing/2014/main" val="2630441168"/>
                    </a:ext>
                  </a:extLst>
                </a:gridCol>
                <a:gridCol w="967498">
                  <a:extLst>
                    <a:ext uri="{9D8B030D-6E8A-4147-A177-3AD203B41FA5}">
                      <a16:colId xmlns:a16="http://schemas.microsoft.com/office/drawing/2014/main" val="3336412356"/>
                    </a:ext>
                  </a:extLst>
                </a:gridCol>
                <a:gridCol w="1142083">
                  <a:extLst>
                    <a:ext uri="{9D8B030D-6E8A-4147-A177-3AD203B41FA5}">
                      <a16:colId xmlns:a16="http://schemas.microsoft.com/office/drawing/2014/main" val="3748929878"/>
                    </a:ext>
                  </a:extLst>
                </a:gridCol>
                <a:gridCol w="1105712">
                  <a:extLst>
                    <a:ext uri="{9D8B030D-6E8A-4147-A177-3AD203B41FA5}">
                      <a16:colId xmlns:a16="http://schemas.microsoft.com/office/drawing/2014/main" val="268503869"/>
                    </a:ext>
                  </a:extLst>
                </a:gridCol>
                <a:gridCol w="1108495">
                  <a:extLst>
                    <a:ext uri="{9D8B030D-6E8A-4147-A177-3AD203B41FA5}">
                      <a16:colId xmlns:a16="http://schemas.microsoft.com/office/drawing/2014/main" val="3663917398"/>
                    </a:ext>
                  </a:extLst>
                </a:gridCol>
                <a:gridCol w="1184856">
                  <a:extLst>
                    <a:ext uri="{9D8B030D-6E8A-4147-A177-3AD203B41FA5}">
                      <a16:colId xmlns:a16="http://schemas.microsoft.com/office/drawing/2014/main" val="1169969686"/>
                    </a:ext>
                  </a:extLst>
                </a:gridCol>
              </a:tblGrid>
              <a:tr h="698634">
                <a:tc>
                  <a:txBody>
                    <a:bodyPr/>
                    <a:lstStyle/>
                    <a:p>
                      <a:pPr algn="l" fontAlgn="t"/>
                      <a:r>
                        <a:rPr lang="fr-FR" sz="1500" u="none" strike="noStrike" dirty="0" err="1">
                          <a:solidFill>
                            <a:schemeClr val="bg1"/>
                          </a:solidFill>
                          <a:effectLst/>
                          <a:latin typeface="Avenir Next" panose="020B0503020202020204" pitchFamily="34" charset="0"/>
                        </a:rPr>
                        <a:t>Projects</a:t>
                      </a:r>
                      <a:endParaRPr lang="fr-FR" sz="1500" b="1" i="0" u="none" strike="noStrike" dirty="0">
                        <a:solidFill>
                          <a:schemeClr val="bg1"/>
                        </a:solidFill>
                        <a:effectLst/>
                        <a:latin typeface="Avenir Next" panose="020B0503020202020204" pitchFamily="34" charset="0"/>
                      </a:endParaRPr>
                    </a:p>
                  </a:txBody>
                  <a:tcPr marL="9525" marR="9525" marT="9525" marB="0">
                    <a:solidFill>
                      <a:srgbClr val="A26B2D"/>
                    </a:solidFill>
                  </a:tcPr>
                </a:tc>
                <a:tc>
                  <a:txBody>
                    <a:bodyPr/>
                    <a:lstStyle/>
                    <a:p>
                      <a:pPr algn="ctr" fontAlgn="t"/>
                      <a:r>
                        <a:rPr lang="fr-FR" sz="1500" u="none" strike="noStrike">
                          <a:solidFill>
                            <a:schemeClr val="bg1"/>
                          </a:solidFill>
                          <a:effectLst/>
                          <a:latin typeface="Avenir Next" panose="020B0503020202020204" pitchFamily="34" charset="0"/>
                        </a:rPr>
                        <a:t>Timescale</a:t>
                      </a:r>
                      <a:endParaRPr lang="fr-FR" sz="1500" b="1" i="0" u="none" strike="noStrike">
                        <a:solidFill>
                          <a:schemeClr val="bg1"/>
                        </a:solidFill>
                        <a:effectLst/>
                        <a:latin typeface="Avenir Next" panose="020B0503020202020204" pitchFamily="34" charset="0"/>
                      </a:endParaRPr>
                    </a:p>
                  </a:txBody>
                  <a:tcPr marL="9525" marR="9525" marT="9525" marB="0">
                    <a:solidFill>
                      <a:srgbClr val="A26B2D"/>
                    </a:solidFill>
                  </a:tcPr>
                </a:tc>
                <a:tc>
                  <a:txBody>
                    <a:bodyPr/>
                    <a:lstStyle/>
                    <a:p>
                      <a:pPr algn="ctr" fontAlgn="t"/>
                      <a:r>
                        <a:rPr lang="fr-FR" sz="1500" u="none" strike="noStrike">
                          <a:solidFill>
                            <a:schemeClr val="bg1"/>
                          </a:solidFill>
                          <a:effectLst/>
                          <a:latin typeface="Avenir Next" panose="020B0503020202020204" pitchFamily="34" charset="0"/>
                        </a:rPr>
                        <a:t>SiPM technology</a:t>
                      </a:r>
                      <a:endParaRPr lang="fr-FR" sz="1500" b="1" i="0" u="none" strike="noStrike" dirty="0">
                        <a:solidFill>
                          <a:schemeClr val="bg1"/>
                        </a:solidFill>
                        <a:effectLst/>
                        <a:latin typeface="Avenir Next" panose="020B0503020202020204" pitchFamily="34" charset="0"/>
                      </a:endParaRPr>
                    </a:p>
                  </a:txBody>
                  <a:tcPr marL="9525" marR="9525" marT="9525" marB="0">
                    <a:solidFill>
                      <a:srgbClr val="A26B2D"/>
                    </a:solidFill>
                  </a:tcPr>
                </a:tc>
                <a:tc>
                  <a:txBody>
                    <a:bodyPr/>
                    <a:lstStyle/>
                    <a:p>
                      <a:pPr algn="ctr" fontAlgn="t"/>
                      <a:r>
                        <a:rPr lang="fr-FR" sz="1500" u="none" strike="noStrike">
                          <a:solidFill>
                            <a:schemeClr val="bg1"/>
                          </a:solidFill>
                          <a:effectLst/>
                          <a:latin typeface="Avenir Next" panose="020B0503020202020204" pitchFamily="34" charset="0"/>
                        </a:rPr>
                        <a:t>MCP-PMT technology</a:t>
                      </a:r>
                      <a:endParaRPr lang="fr-FR" sz="1500" b="1" i="0" u="none" strike="noStrike">
                        <a:solidFill>
                          <a:schemeClr val="bg1"/>
                        </a:solidFill>
                        <a:effectLst/>
                        <a:latin typeface="Avenir Next" panose="020B0503020202020204" pitchFamily="34" charset="0"/>
                      </a:endParaRPr>
                    </a:p>
                  </a:txBody>
                  <a:tcPr marL="9525" marR="9525" marT="9525" marB="0">
                    <a:solidFill>
                      <a:srgbClr val="A26B2D"/>
                    </a:solidFill>
                  </a:tcPr>
                </a:tc>
                <a:tc>
                  <a:txBody>
                    <a:bodyPr/>
                    <a:lstStyle/>
                    <a:p>
                      <a:pPr algn="ctr" fontAlgn="t"/>
                      <a:r>
                        <a:rPr lang="fr-FR" sz="1500" u="none" strike="noStrike">
                          <a:solidFill>
                            <a:schemeClr val="bg1"/>
                          </a:solidFill>
                          <a:effectLst/>
                          <a:latin typeface="Avenir Next" panose="020B0503020202020204" pitchFamily="34" charset="0"/>
                        </a:rPr>
                        <a:t>Large diameter PMT technology</a:t>
                      </a:r>
                      <a:endParaRPr lang="fr-FR" sz="1500" b="1" i="0" u="none" strike="noStrike">
                        <a:solidFill>
                          <a:schemeClr val="bg1"/>
                        </a:solidFill>
                        <a:effectLst/>
                        <a:latin typeface="Avenir Next" panose="020B0503020202020204" pitchFamily="34" charset="0"/>
                      </a:endParaRPr>
                    </a:p>
                  </a:txBody>
                  <a:tcPr marL="9525" marR="9525" marT="9525" marB="0">
                    <a:solidFill>
                      <a:srgbClr val="A26B2D"/>
                    </a:solidFill>
                  </a:tcPr>
                </a:tc>
                <a:tc>
                  <a:txBody>
                    <a:bodyPr/>
                    <a:lstStyle/>
                    <a:p>
                      <a:pPr algn="ctr" fontAlgn="t"/>
                      <a:r>
                        <a:rPr lang="fr-FR" sz="1500" u="none" strike="noStrike" kern="1200">
                          <a:solidFill>
                            <a:schemeClr val="bg1"/>
                          </a:solidFill>
                          <a:effectLst/>
                          <a:latin typeface="Avenir Next" panose="020B0503020202020204" pitchFamily="34" charset="0"/>
                          <a:ea typeface="+mn-ea"/>
                          <a:cs typeface="+mn-cs"/>
                        </a:rPr>
                        <a:t>Scintillating fibres &amp; new scintillating materials</a:t>
                      </a:r>
                      <a:endParaRPr lang="fr-FR" sz="1500" u="none" strike="noStrike" kern="1200" dirty="0">
                        <a:solidFill>
                          <a:schemeClr val="bg1"/>
                        </a:solidFill>
                        <a:effectLst/>
                        <a:latin typeface="Avenir Next" panose="020B0503020202020204" pitchFamily="34" charset="0"/>
                        <a:ea typeface="+mn-ea"/>
                        <a:cs typeface="+mn-cs"/>
                      </a:endParaRPr>
                    </a:p>
                  </a:txBody>
                  <a:tcPr marL="9525" marR="9525" marT="9525" marB="0">
                    <a:solidFill>
                      <a:srgbClr val="A26B2D"/>
                    </a:solidFill>
                  </a:tcPr>
                </a:tc>
                <a:tc>
                  <a:txBody>
                    <a:bodyPr/>
                    <a:lstStyle/>
                    <a:p>
                      <a:pPr algn="ctr" fontAlgn="t"/>
                      <a:r>
                        <a:rPr lang="fr-FR" sz="1500" u="none" strike="noStrike">
                          <a:solidFill>
                            <a:schemeClr val="bg1"/>
                          </a:solidFill>
                          <a:effectLst/>
                          <a:latin typeface="Avenir Next" panose="020B0503020202020204" pitchFamily="34" charset="0"/>
                        </a:rPr>
                        <a:t>CCDs &amp; superconducting devices</a:t>
                      </a:r>
                      <a:endParaRPr lang="fr-FR" sz="1500" b="1" i="0" u="none" strike="noStrike" dirty="0">
                        <a:solidFill>
                          <a:schemeClr val="bg1"/>
                        </a:solidFill>
                        <a:effectLst/>
                        <a:latin typeface="Avenir Next" panose="020B0503020202020204" pitchFamily="34" charset="0"/>
                      </a:endParaRPr>
                    </a:p>
                  </a:txBody>
                  <a:tcPr marL="9525" marR="9525" marT="9525" marB="0">
                    <a:solidFill>
                      <a:srgbClr val="A26B2D"/>
                    </a:solidFill>
                  </a:tcPr>
                </a:tc>
                <a:extLst>
                  <a:ext uri="{0D108BD9-81ED-4DB2-BD59-A6C34878D82A}">
                    <a16:rowId xmlns:a16="http://schemas.microsoft.com/office/drawing/2014/main" val="1315439183"/>
                  </a:ext>
                </a:extLst>
              </a:tr>
              <a:tr h="325037">
                <a:tc>
                  <a:txBody>
                    <a:bodyPr/>
                    <a:lstStyle/>
                    <a:p>
                      <a:pPr algn="l" fontAlgn="ctr"/>
                      <a:r>
                        <a:rPr lang="fr-FR" sz="1500" u="none" strike="noStrike">
                          <a:effectLst/>
                          <a:latin typeface="Avenir Next" panose="020B0503020202020204" pitchFamily="34" charset="0"/>
                        </a:rPr>
                        <a:t>Panda/CBM </a:t>
                      </a:r>
                      <a:r>
                        <a:rPr lang="fr-FR" sz="1500" u="none" strike="noStrike" dirty="0">
                          <a:effectLst/>
                          <a:latin typeface="Avenir Next" panose="020B0503020202020204" pitchFamily="34" charset="0"/>
                        </a:rPr>
                        <a:t>(</a:t>
                      </a:r>
                      <a:r>
                        <a:rPr lang="fr-FR" sz="1500" u="none" strike="noStrike" dirty="0" err="1">
                          <a:effectLst/>
                          <a:latin typeface="Avenir Next" panose="020B0503020202020204" pitchFamily="34" charset="0"/>
                        </a:rPr>
                        <a:t>Fair</a:t>
                      </a:r>
                      <a:r>
                        <a:rPr lang="fr-FR" sz="1500" u="none" strike="noStrike" dirty="0">
                          <a:effectLst/>
                          <a:latin typeface="Avenir Next" panose="020B0503020202020204" pitchFamily="34" charset="0"/>
                        </a:rPr>
                        <a:t>/GSI)</a:t>
                      </a:r>
                      <a:endParaRPr lang="fr-FR" sz="1500" b="1" i="0" u="none" strike="noStrike" dirty="0">
                        <a:solidFill>
                          <a:srgbClr val="000000"/>
                        </a:solidFill>
                        <a:effectLst/>
                        <a:latin typeface="Avenir Next" panose="020B0503020202020204" pitchFamily="34" charset="0"/>
                      </a:endParaRPr>
                    </a:p>
                  </a:txBody>
                  <a:tcPr marL="9525" marR="9525" marT="9525" marB="0" anchor="ctr">
                    <a:solidFill>
                      <a:srgbClr val="9A672D">
                        <a:alpha val="21961"/>
                      </a:srgbClr>
                    </a:solidFill>
                  </a:tcPr>
                </a:tc>
                <a:tc>
                  <a:txBody>
                    <a:bodyPr/>
                    <a:lstStyle/>
                    <a:p>
                      <a:pPr algn="ctr" fontAlgn="ctr"/>
                      <a:r>
                        <a:rPr lang="fr-FR" sz="1500" u="none" strike="noStrike" dirty="0">
                          <a:solidFill>
                            <a:srgbClr val="C00000"/>
                          </a:solidFill>
                          <a:effectLst/>
                          <a:latin typeface="Avenir Next" panose="020B0503020202020204" pitchFamily="34" charset="0"/>
                        </a:rPr>
                        <a:t>2025</a:t>
                      </a:r>
                      <a:endParaRPr lang="fr-FR" sz="1500" b="1" i="0" u="none" strike="noStrike" dirty="0">
                        <a:solidFill>
                          <a:srgbClr val="C00000"/>
                        </a:solidFill>
                        <a:effectLst/>
                        <a:latin typeface="Avenir Next" panose="020B0503020202020204" pitchFamily="34" charset="0"/>
                      </a:endParaRPr>
                    </a:p>
                  </a:txBody>
                  <a:tcPr marL="9525" marR="9525" marT="9525" marB="0" anchor="ctr">
                    <a:solidFill>
                      <a:srgbClr val="9A672D">
                        <a:alpha val="21961"/>
                      </a:srgbClr>
                    </a:solidFill>
                  </a:tcPr>
                </a:tc>
                <a:tc>
                  <a:txBody>
                    <a:bodyPr/>
                    <a:lstStyle/>
                    <a:p>
                      <a:pPr algn="ctr" fontAlgn="b"/>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fr-FR" sz="1500" u="none" strike="noStrike" kern="1200">
                        <a:solidFill>
                          <a:schemeClr val="dk1"/>
                        </a:solidFill>
                        <a:effectLst/>
                        <a:latin typeface="Avenir Next" panose="020B0503020202020204" pitchFamily="34" charset="0"/>
                        <a:ea typeface="+mn-ea"/>
                        <a:cs typeface="+mn-cs"/>
                      </a:endParaRPr>
                    </a:p>
                  </a:txBody>
                  <a:tcPr marL="9525" marR="9525" marT="9525" marB="0" anchor="ctr">
                    <a:solidFill>
                      <a:srgbClr val="9A672D">
                        <a:alpha val="21961"/>
                      </a:srgbClr>
                    </a:solidFill>
                  </a:tcPr>
                </a:tc>
                <a:tc>
                  <a:txBody>
                    <a:bodyPr/>
                    <a:lstStyle/>
                    <a:p>
                      <a:pPr algn="ctr" fontAlgn="ctr"/>
                      <a:endParaRPr lang="fr-FR" sz="1500" b="1" i="0" u="none" strike="noStrike">
                        <a:solidFill>
                          <a:srgbClr val="000000"/>
                        </a:solidFill>
                        <a:effectLst/>
                        <a:latin typeface="Avenir Next" panose="020B0503020202020204" pitchFamily="34" charset="0"/>
                      </a:endParaRPr>
                    </a:p>
                  </a:txBody>
                  <a:tcPr marL="9525" marR="9525" marT="9525" marB="0" anchor="ctr">
                    <a:solidFill>
                      <a:srgbClr val="9A672D">
                        <a:alpha val="21961"/>
                      </a:srgbClr>
                    </a:solidFill>
                  </a:tcPr>
                </a:tc>
                <a:tc>
                  <a:txBody>
                    <a:bodyPr/>
                    <a:lstStyle/>
                    <a:p>
                      <a:pPr algn="ctr" fontAlgn="ctr"/>
                      <a:endParaRPr lang="fr-FR" sz="1500" b="1" i="0" u="none" strike="noStrike">
                        <a:solidFill>
                          <a:srgbClr val="000000"/>
                        </a:solidFill>
                        <a:effectLst/>
                        <a:latin typeface="Avenir Next" panose="020B0503020202020204" pitchFamily="34" charset="0"/>
                      </a:endParaRPr>
                    </a:p>
                  </a:txBody>
                  <a:tcPr marL="9525" marR="9525" marT="9525" marB="0" anchor="ctr">
                    <a:solidFill>
                      <a:srgbClr val="9A672D">
                        <a:alpha val="21961"/>
                      </a:srgbClr>
                    </a:solidFill>
                  </a:tcPr>
                </a:tc>
                <a:extLst>
                  <a:ext uri="{0D108BD9-81ED-4DB2-BD59-A6C34878D82A}">
                    <a16:rowId xmlns:a16="http://schemas.microsoft.com/office/drawing/2014/main" val="3852166830"/>
                  </a:ext>
                </a:extLst>
              </a:tr>
              <a:tr h="325037">
                <a:tc>
                  <a:txBody>
                    <a:bodyPr/>
                    <a:lstStyle/>
                    <a:p>
                      <a:pPr algn="l" fontAlgn="b"/>
                      <a:r>
                        <a:rPr lang="fr-FR" sz="1500" b="0" i="0" u="none" strike="noStrike">
                          <a:solidFill>
                            <a:srgbClr val="000000"/>
                          </a:solidFill>
                          <a:effectLst/>
                          <a:latin typeface="Avenir Next" panose="020B0503020202020204" pitchFamily="34" charset="0"/>
                        </a:rPr>
                        <a:t>NA62/KLEVER/TauFV</a:t>
                      </a:r>
                      <a:endParaRPr lang="fr-FR" sz="1500" b="0"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b="0" i="0" u="none" strike="noStrike" dirty="0">
                          <a:solidFill>
                            <a:srgbClr val="C00000"/>
                          </a:solidFill>
                          <a:effectLst/>
                          <a:latin typeface="Avenir Next" panose="020B0503020202020204" pitchFamily="34" charset="0"/>
                        </a:rPr>
                        <a:t>2025</a:t>
                      </a: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fr-FR" sz="1500" u="none" strike="noStrike" dirty="0">
                          <a:effectLst/>
                          <a:latin typeface="Avenir Next" panose="020B0503020202020204" pitchFamily="34" charset="0"/>
                        </a:rPr>
                        <a:t>✓</a:t>
                      </a: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3992665997"/>
                  </a:ext>
                </a:extLst>
              </a:tr>
              <a:tr h="325037">
                <a:tc>
                  <a:txBody>
                    <a:bodyPr/>
                    <a:lstStyle/>
                    <a:p>
                      <a:pPr algn="l" fontAlgn="b"/>
                      <a:r>
                        <a:rPr lang="fr-FR" sz="1500" u="none" strike="noStrike" dirty="0">
                          <a:effectLst/>
                          <a:latin typeface="Avenir Next" panose="020B0503020202020204" pitchFamily="34" charset="0"/>
                        </a:rPr>
                        <a:t>ALICE</a:t>
                      </a: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dirty="0">
                          <a:solidFill>
                            <a:srgbClr val="C00000"/>
                          </a:solidFill>
                          <a:effectLst/>
                          <a:latin typeface="Avenir Next" panose="020B0503020202020204" pitchFamily="34" charset="0"/>
                        </a:rPr>
                        <a:t>2026-27 (LS3) – 2031 (LS4)</a:t>
                      </a:r>
                      <a:endParaRPr lang="fr-FR" sz="1500" b="1" i="0" u="none" strike="noStrike" dirty="0">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dirty="0">
                          <a:effectLst/>
                          <a:latin typeface="Avenir Next" panose="020B0503020202020204" pitchFamily="34" charset="0"/>
                        </a:rPr>
                        <a:t>✓</a:t>
                      </a: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fr-FR" sz="1500" u="none" strike="noStrike" kern="1200">
                        <a:solidFill>
                          <a:schemeClr val="dk1"/>
                        </a:solidFill>
                        <a:effectLst/>
                        <a:latin typeface="Avenir Next" panose="020B0503020202020204" pitchFamily="34" charset="0"/>
                        <a:ea typeface="+mn-ea"/>
                        <a:cs typeface="+mn-cs"/>
                      </a:endParaRP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fr-FR" sz="1500" u="none" strike="noStrike" kern="1200">
                        <a:solidFill>
                          <a:schemeClr val="dk1"/>
                        </a:solidFill>
                        <a:effectLst/>
                        <a:latin typeface="Avenir Next" panose="020B0503020202020204" pitchFamily="34" charset="0"/>
                        <a:ea typeface="+mn-ea"/>
                        <a:cs typeface="+mn-cs"/>
                      </a:endParaRPr>
                    </a:p>
                  </a:txBody>
                  <a:tcPr marL="9525" marR="9525" marT="9525" marB="0" anchor="b">
                    <a:solidFill>
                      <a:srgbClr val="9A672D">
                        <a:alpha val="21961"/>
                      </a:srgbClr>
                    </a:solidFill>
                  </a:tcPr>
                </a:tc>
                <a:extLst>
                  <a:ext uri="{0D108BD9-81ED-4DB2-BD59-A6C34878D82A}">
                    <a16:rowId xmlns:a16="http://schemas.microsoft.com/office/drawing/2014/main" val="4097148662"/>
                  </a:ext>
                </a:extLst>
              </a:tr>
              <a:tr h="325037">
                <a:tc>
                  <a:txBody>
                    <a:bodyPr/>
                    <a:lstStyle/>
                    <a:p>
                      <a:pPr algn="l" fontAlgn="b"/>
                      <a:r>
                        <a:rPr lang="fr-FR" sz="1500" u="none" strike="noStrike">
                          <a:effectLst/>
                          <a:latin typeface="Avenir Next" panose="020B0503020202020204" pitchFamily="34" charset="0"/>
                        </a:rPr>
                        <a:t>Belle-II</a:t>
                      </a: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dirty="0">
                          <a:solidFill>
                            <a:srgbClr val="C00000"/>
                          </a:solidFill>
                          <a:effectLst/>
                          <a:latin typeface="Avenir Next" panose="020B0503020202020204" pitchFamily="34" charset="0"/>
                        </a:rPr>
                        <a:t>2026</a:t>
                      </a:r>
                      <a:endParaRPr lang="fr-FR" sz="1500" b="1" i="0" u="none" strike="noStrike" dirty="0">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effectLst/>
                          <a:latin typeface="Avenir Next" panose="020B0503020202020204" pitchFamily="34" charset="0"/>
                        </a:rPr>
                        <a:t> </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635647034"/>
                  </a:ext>
                </a:extLst>
              </a:tr>
              <a:tr h="325037">
                <a:tc>
                  <a:txBody>
                    <a:bodyPr/>
                    <a:lstStyle/>
                    <a:p>
                      <a:pPr algn="l" fontAlgn="b"/>
                      <a:r>
                        <a:rPr lang="fr-FR" sz="1500" u="none" strike="noStrike" kern="1200">
                          <a:solidFill>
                            <a:schemeClr val="dk1"/>
                          </a:solidFill>
                          <a:effectLst/>
                          <a:latin typeface="Avenir Next" panose="020B0503020202020204" pitchFamily="34" charset="0"/>
                          <a:ea typeface="+mn-ea"/>
                          <a:cs typeface="+mn-cs"/>
                        </a:rPr>
                        <a:t>Neutrino long baseline</a:t>
                      </a:r>
                    </a:p>
                  </a:txBody>
                  <a:tcPr marL="9525" marR="9525" marT="9525" marB="0" anchor="b">
                    <a:solidFill>
                      <a:srgbClr val="9A672D">
                        <a:alpha val="21961"/>
                      </a:srgbClr>
                    </a:solidFill>
                  </a:tcPr>
                </a:tc>
                <a:tc>
                  <a:txBody>
                    <a:bodyPr/>
                    <a:lstStyle/>
                    <a:p>
                      <a:pPr algn="ctr" fontAlgn="b"/>
                      <a:r>
                        <a:rPr lang="fr-FR" sz="1500" u="none" strike="noStrike" kern="1200">
                          <a:solidFill>
                            <a:srgbClr val="C00000"/>
                          </a:solidFill>
                          <a:effectLst/>
                          <a:latin typeface="Avenir Next" panose="020B0503020202020204" pitchFamily="34" charset="0"/>
                          <a:ea typeface="+mn-ea"/>
                          <a:cs typeface="+mn-cs"/>
                        </a:rPr>
                        <a:t>2027</a:t>
                      </a: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2082611141"/>
                  </a:ext>
                </a:extLst>
              </a:tr>
              <a:tr h="325037">
                <a:tc>
                  <a:txBody>
                    <a:bodyPr/>
                    <a:lstStyle/>
                    <a:p>
                      <a:pPr algn="l" fontAlgn="b"/>
                      <a:r>
                        <a:rPr lang="fr-FR" sz="1500" u="none" strike="noStrike">
                          <a:effectLst/>
                          <a:latin typeface="Avenir Next" panose="020B0503020202020204" pitchFamily="34" charset="0"/>
                        </a:rPr>
                        <a:t>LHCb </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solidFill>
                            <a:srgbClr val="C00000"/>
                          </a:solidFill>
                          <a:effectLst/>
                          <a:latin typeface="Avenir Next" panose="020B0503020202020204" pitchFamily="34" charset="0"/>
                        </a:rPr>
                        <a:t>2031 (LS4)</a:t>
                      </a:r>
                      <a:endParaRPr lang="fr-FR" sz="1500" b="1" i="0" u="none" strike="noStrike">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dirty="0">
                          <a:effectLst/>
                          <a:latin typeface="Avenir Next" panose="020B0503020202020204" pitchFamily="34" charset="0"/>
                        </a:rPr>
                        <a:t>✓</a:t>
                      </a: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2074630903"/>
                  </a:ext>
                </a:extLst>
              </a:tr>
              <a:tr h="325037">
                <a:tc>
                  <a:txBody>
                    <a:bodyPr/>
                    <a:lstStyle/>
                    <a:p>
                      <a:pPr algn="l" fontAlgn="b"/>
                      <a:r>
                        <a:rPr lang="fr-FR" sz="1500" u="none" strike="noStrike" dirty="0">
                          <a:effectLst/>
                          <a:latin typeface="Avenir Next" panose="020B0503020202020204" pitchFamily="34" charset="0"/>
                        </a:rPr>
                        <a:t>ATLAS-CMS</a:t>
                      </a: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solidFill>
                            <a:srgbClr val="C00000"/>
                          </a:solidFill>
                          <a:effectLst/>
                          <a:latin typeface="Avenir Next" panose="020B0503020202020204" pitchFamily="34" charset="0"/>
                        </a:rPr>
                        <a:t>2031 (LS4) - 2035 (LS5)</a:t>
                      </a:r>
                      <a:endParaRPr lang="fr-FR" sz="1500" b="1" i="0" u="none" strike="noStrike">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1606554133"/>
                  </a:ext>
                </a:extLst>
              </a:tr>
              <a:tr h="325037">
                <a:tc>
                  <a:txBody>
                    <a:bodyPr/>
                    <a:lstStyle/>
                    <a:p>
                      <a:pPr algn="l" fontAlgn="b"/>
                      <a:r>
                        <a:rPr lang="fr-FR" sz="1300" u="none" strike="noStrike" kern="1200">
                          <a:solidFill>
                            <a:schemeClr val="dk1"/>
                          </a:solidFill>
                          <a:effectLst/>
                          <a:latin typeface="Avenir Next" panose="020B0503020202020204" pitchFamily="34" charset="0"/>
                          <a:ea typeface="+mn-ea"/>
                          <a:cs typeface="+mn-cs"/>
                        </a:rPr>
                        <a:t>Non accelerator &amp; particle astro</a:t>
                      </a:r>
                    </a:p>
                  </a:txBody>
                  <a:tcPr marL="9525" marR="9525" marT="9525" marB="0" anchor="b">
                    <a:solidFill>
                      <a:srgbClr val="9A672D">
                        <a:alpha val="21961"/>
                      </a:srgbClr>
                    </a:solidFill>
                  </a:tcPr>
                </a:tc>
                <a:tc>
                  <a:txBody>
                    <a:bodyPr/>
                    <a:lstStyle/>
                    <a:p>
                      <a:pPr algn="ctr" fontAlgn="b"/>
                      <a:r>
                        <a:rPr lang="fr-FR" sz="1500" b="1" i="0" u="none" strike="noStrike">
                          <a:solidFill>
                            <a:srgbClr val="C00000"/>
                          </a:solidFill>
                          <a:effectLst/>
                          <a:latin typeface="Avenir Next" panose="020B0503020202020204" pitchFamily="34" charset="0"/>
                        </a:rPr>
                        <a:t>--</a:t>
                      </a: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fr-FR" sz="1500" u="none" strike="noStrike" kern="1200">
                          <a:solidFill>
                            <a:schemeClr val="dk1"/>
                          </a:solidFill>
                          <a:effectLst/>
                          <a:latin typeface="Avenir Next" panose="020B0503020202020204" pitchFamily="34" charset="0"/>
                          <a:ea typeface="+mn-ea"/>
                          <a:cs typeface="+mn-cs"/>
                        </a:rPr>
                        <a:t>✓</a:t>
                      </a: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kern="1200">
                          <a:solidFill>
                            <a:schemeClr val="dk1"/>
                          </a:solidFill>
                          <a:effectLst/>
                          <a:latin typeface="Avenir Next" panose="020B0503020202020204" pitchFamily="34" charset="0"/>
                          <a:ea typeface="+mn-ea"/>
                          <a:cs typeface="+mn-cs"/>
                        </a:rPr>
                        <a:t>✓</a:t>
                      </a:r>
                    </a:p>
                  </a:txBody>
                  <a:tcPr marL="9525" marR="9525" marT="9525" marB="0" anchor="b">
                    <a:solidFill>
                      <a:srgbClr val="9A672D">
                        <a:alpha val="21961"/>
                      </a:srgbClr>
                    </a:solidFill>
                  </a:tcPr>
                </a:tc>
                <a:extLst>
                  <a:ext uri="{0D108BD9-81ED-4DB2-BD59-A6C34878D82A}">
                    <a16:rowId xmlns:a16="http://schemas.microsoft.com/office/drawing/2014/main" val="1111228485"/>
                  </a:ext>
                </a:extLst>
              </a:tr>
              <a:tr h="325037">
                <a:tc>
                  <a:txBody>
                    <a:bodyPr/>
                    <a:lstStyle/>
                    <a:p>
                      <a:pPr algn="l" fontAlgn="b"/>
                      <a:r>
                        <a:rPr lang="fr-FR" sz="1500" u="none" strike="noStrike">
                          <a:effectLst/>
                          <a:latin typeface="Avenir Next" panose="020B0503020202020204" pitchFamily="34" charset="0"/>
                        </a:rPr>
                        <a:t>EIC</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solidFill>
                            <a:srgbClr val="C00000"/>
                          </a:solidFill>
                          <a:effectLst/>
                          <a:latin typeface="Avenir Next" panose="020B0503020202020204" pitchFamily="34" charset="0"/>
                        </a:rPr>
                        <a:t>2031</a:t>
                      </a:r>
                      <a:endParaRPr lang="fr-FR" sz="1500" b="1" i="0" u="none" strike="noStrike">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dirty="0">
                          <a:effectLst/>
                          <a:latin typeface="Avenir Next" panose="020B0503020202020204" pitchFamily="34" charset="0"/>
                        </a:rPr>
                        <a:t>✓</a:t>
                      </a: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1642519159"/>
                  </a:ext>
                </a:extLst>
              </a:tr>
              <a:tr h="325037">
                <a:tc>
                  <a:txBody>
                    <a:bodyPr/>
                    <a:lstStyle/>
                    <a:p>
                      <a:pPr algn="l" fontAlgn="b"/>
                      <a:r>
                        <a:rPr lang="fr-FR" sz="1500" u="none" strike="noStrike">
                          <a:effectLst/>
                          <a:latin typeface="Avenir Next" panose="020B0503020202020204" pitchFamily="34" charset="0"/>
                        </a:rPr>
                        <a:t>ILC</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solidFill>
                            <a:srgbClr val="C00000"/>
                          </a:solidFill>
                          <a:effectLst/>
                          <a:latin typeface="Avenir Next" panose="020B0503020202020204" pitchFamily="34" charset="0"/>
                        </a:rPr>
                        <a:t>2035</a:t>
                      </a:r>
                      <a:endParaRPr lang="fr-FR" sz="1500" b="1" i="0" u="none" strike="noStrike">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367920129"/>
                  </a:ext>
                </a:extLst>
              </a:tr>
              <a:tr h="325037">
                <a:tc>
                  <a:txBody>
                    <a:bodyPr/>
                    <a:lstStyle/>
                    <a:p>
                      <a:pPr algn="l" fontAlgn="b"/>
                      <a:r>
                        <a:rPr lang="fr-FR" sz="1500" u="none" strike="noStrike">
                          <a:effectLst/>
                          <a:latin typeface="Avenir Next" panose="020B0503020202020204" pitchFamily="34" charset="0"/>
                        </a:rPr>
                        <a:t>CLIC</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solidFill>
                            <a:srgbClr val="C00000"/>
                          </a:solidFill>
                          <a:effectLst/>
                          <a:latin typeface="Avenir Next" panose="020B0503020202020204" pitchFamily="34" charset="0"/>
                        </a:rPr>
                        <a:t>2035</a:t>
                      </a:r>
                      <a:endParaRPr lang="fr-FR" sz="1500" b="1" i="0" u="none" strike="noStrike">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3736400799"/>
                  </a:ext>
                </a:extLst>
              </a:tr>
              <a:tr h="325037">
                <a:tc>
                  <a:txBody>
                    <a:bodyPr/>
                    <a:lstStyle/>
                    <a:p>
                      <a:pPr algn="l" fontAlgn="b"/>
                      <a:r>
                        <a:rPr lang="fr-FR" sz="1500" u="none" strike="noStrike">
                          <a:effectLst/>
                          <a:latin typeface="Avenir Next" panose="020B0503020202020204" pitchFamily="34" charset="0"/>
                        </a:rPr>
                        <a:t>FCC-ee</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solidFill>
                            <a:srgbClr val="C00000"/>
                          </a:solidFill>
                          <a:effectLst/>
                          <a:latin typeface="Avenir Next" panose="020B0503020202020204" pitchFamily="34" charset="0"/>
                        </a:rPr>
                        <a:t>2040</a:t>
                      </a:r>
                      <a:endParaRPr lang="fr-FR" sz="1500" b="1" i="0" u="none" strike="noStrike">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fr-FR" sz="1500" u="none" strike="noStrike" kern="1200">
                        <a:solidFill>
                          <a:schemeClr val="dk1"/>
                        </a:solidFill>
                        <a:effectLst/>
                        <a:latin typeface="Avenir Next" panose="020B0503020202020204" pitchFamily="34" charset="0"/>
                        <a:ea typeface="+mn-ea"/>
                        <a:cs typeface="+mn-cs"/>
                      </a:endParaRPr>
                    </a:p>
                  </a:txBody>
                  <a:tcPr marL="9525" marR="9525" marT="9525" marB="0" anchor="b">
                    <a:solidFill>
                      <a:srgbClr val="9A672D">
                        <a:alpha val="21961"/>
                      </a:srgbClr>
                    </a:solidFill>
                  </a:tcPr>
                </a:tc>
                <a:extLst>
                  <a:ext uri="{0D108BD9-81ED-4DB2-BD59-A6C34878D82A}">
                    <a16:rowId xmlns:a16="http://schemas.microsoft.com/office/drawing/2014/main" val="146669997"/>
                  </a:ext>
                </a:extLst>
              </a:tr>
              <a:tr h="325037">
                <a:tc>
                  <a:txBody>
                    <a:bodyPr/>
                    <a:lstStyle/>
                    <a:p>
                      <a:pPr algn="l" fontAlgn="b"/>
                      <a:r>
                        <a:rPr lang="fr-FR" sz="1500" u="none" strike="noStrike">
                          <a:effectLst/>
                          <a:latin typeface="Avenir Next" panose="020B0503020202020204" pitchFamily="34" charset="0"/>
                        </a:rPr>
                        <a:t>Muon-collider</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dirty="0">
                          <a:solidFill>
                            <a:srgbClr val="C00000"/>
                          </a:solidFill>
                          <a:effectLst/>
                          <a:latin typeface="Avenir Next" panose="020B0503020202020204" pitchFamily="34" charset="0"/>
                        </a:rPr>
                        <a:t>&gt; 2045</a:t>
                      </a:r>
                      <a:endParaRPr lang="fr-FR" sz="1500" b="1" i="0" u="none" strike="noStrike" dirty="0">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4156449615"/>
                  </a:ext>
                </a:extLst>
              </a:tr>
              <a:tr h="325037">
                <a:tc>
                  <a:txBody>
                    <a:bodyPr/>
                    <a:lstStyle/>
                    <a:p>
                      <a:pPr algn="l" fontAlgn="b"/>
                      <a:r>
                        <a:rPr lang="fr-FR" sz="1500" u="none" strike="noStrike">
                          <a:effectLst/>
                          <a:latin typeface="Avenir Next" panose="020B0503020202020204" pitchFamily="34" charset="0"/>
                        </a:rPr>
                        <a:t>FCC-hh</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r>
                        <a:rPr lang="fr-FR" sz="1500" u="none" strike="noStrike" dirty="0">
                          <a:solidFill>
                            <a:srgbClr val="C00000"/>
                          </a:solidFill>
                          <a:effectLst/>
                          <a:latin typeface="Avenir Next" panose="020B0503020202020204" pitchFamily="34" charset="0"/>
                        </a:rPr>
                        <a:t>&gt; 2050</a:t>
                      </a:r>
                      <a:endParaRPr lang="fr-FR" sz="1500" b="1" i="0" u="none" strike="noStrike" dirty="0">
                        <a:solidFill>
                          <a:srgbClr val="C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500" u="none" strike="noStrike">
                          <a:effectLst/>
                          <a:latin typeface="Avenir Next" panose="020B0503020202020204" pitchFamily="34" charset="0"/>
                        </a:rPr>
                        <a:t>✓</a:t>
                      </a:r>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tc>
                  <a:txBody>
                    <a:bodyPr/>
                    <a:lstStyle/>
                    <a:p>
                      <a:pPr algn="ctr" fontAlgn="b"/>
                      <a:endParaRPr lang="fr-FR" sz="1500" b="1" i="0" u="none" strike="noStrike" dirty="0">
                        <a:solidFill>
                          <a:srgbClr val="000000"/>
                        </a:solidFill>
                        <a:effectLst/>
                        <a:latin typeface="Avenir Next" panose="020B0503020202020204" pitchFamily="34" charset="0"/>
                      </a:endParaRPr>
                    </a:p>
                  </a:txBody>
                  <a:tcPr marL="9525" marR="9525" marT="9525" marB="0" anchor="b">
                    <a:solidFill>
                      <a:srgbClr val="9A672D">
                        <a:alpha val="21961"/>
                      </a:srgbClr>
                    </a:solidFill>
                  </a:tcPr>
                </a:tc>
                <a:extLst>
                  <a:ext uri="{0D108BD9-81ED-4DB2-BD59-A6C34878D82A}">
                    <a16:rowId xmlns:a16="http://schemas.microsoft.com/office/drawing/2014/main" val="1318699235"/>
                  </a:ext>
                </a:extLst>
              </a:tr>
            </a:tbl>
          </a:graphicData>
        </a:graphic>
      </p:graphicFrame>
    </p:spTree>
    <p:extLst>
      <p:ext uri="{BB962C8B-B14F-4D97-AF65-F5344CB8AC3E}">
        <p14:creationId xmlns:p14="http://schemas.microsoft.com/office/powerpoint/2010/main" val="30169536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7946" y="302459"/>
            <a:ext cx="9744765" cy="1362635"/>
          </a:xfrm>
        </p:spPr>
        <p:txBody>
          <a:bodyPr/>
          <a:lstStyle/>
          <a:p>
            <a:r>
              <a:rPr lang="en-GB"/>
              <a:t>Large accelerator-based facility/experiment earliest feasible start dates</a:t>
            </a:r>
          </a:p>
        </p:txBody>
      </p:sp>
      <p:pic>
        <p:nvPicPr>
          <p:cNvPr id="4" name="Picture 3"/>
          <p:cNvPicPr>
            <a:picLocks noChangeAspect="1"/>
          </p:cNvPicPr>
          <p:nvPr/>
        </p:nvPicPr>
        <p:blipFill>
          <a:blip r:embed="rId2"/>
          <a:stretch>
            <a:fillRect/>
          </a:stretch>
        </p:blipFill>
        <p:spPr>
          <a:xfrm>
            <a:off x="215153" y="1954541"/>
            <a:ext cx="11570353" cy="3689862"/>
          </a:xfrm>
          <a:prstGeom prst="rect">
            <a:avLst/>
          </a:prstGeom>
        </p:spPr>
      </p:pic>
    </p:spTree>
    <p:extLst>
      <p:ext uri="{BB962C8B-B14F-4D97-AF65-F5344CB8AC3E}">
        <p14:creationId xmlns:p14="http://schemas.microsoft.com/office/powerpoint/2010/main" val="20112996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7130" y="188259"/>
            <a:ext cx="10279529" cy="1299882"/>
          </a:xfrm>
        </p:spPr>
        <p:txBody>
          <a:bodyPr/>
          <a:lstStyle/>
          <a:p>
            <a:r>
              <a:rPr lang="en-GB"/>
              <a:t>Smaller accelerator and non-accelerator-based experiments start dates</a:t>
            </a:r>
          </a:p>
        </p:txBody>
      </p:sp>
      <p:pic>
        <p:nvPicPr>
          <p:cNvPr id="4" name="Picture 3"/>
          <p:cNvPicPr>
            <a:picLocks noChangeAspect="1"/>
          </p:cNvPicPr>
          <p:nvPr/>
        </p:nvPicPr>
        <p:blipFill>
          <a:blip r:embed="rId2"/>
          <a:stretch>
            <a:fillRect/>
          </a:stretch>
        </p:blipFill>
        <p:spPr>
          <a:xfrm>
            <a:off x="367553" y="1626992"/>
            <a:ext cx="11498636" cy="4871859"/>
          </a:xfrm>
          <a:prstGeom prst="rect">
            <a:avLst/>
          </a:prstGeom>
        </p:spPr>
      </p:pic>
    </p:spTree>
    <p:extLst>
      <p:ext uri="{BB962C8B-B14F-4D97-AF65-F5344CB8AC3E}">
        <p14:creationId xmlns:p14="http://schemas.microsoft.com/office/powerpoint/2010/main" val="17973028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212" y="161364"/>
            <a:ext cx="9454776" cy="609600"/>
          </a:xfrm>
          <a:solidFill>
            <a:srgbClr val="FFFF00"/>
          </a:solidFill>
          <a:ln w="38100">
            <a:solidFill>
              <a:schemeClr val="accent2"/>
            </a:solidFill>
            <a:miter lim="800000"/>
            <a:headEnd/>
            <a:tailEnd/>
          </a:ln>
          <a:effectLst/>
          <a:extLst>
            <a:ext uri="{AF507438-7753-43E0-B8FC-AC1667EBCBE1}">
              <a14:hiddenEffects xmlns:a14="http://schemas.microsoft.com/office/drawing/2010/main">
                <a:effectLst>
                  <a:outerShdw dist="71842" dir="2700000" algn="ctr" rotWithShape="0">
                    <a:srgbClr val="00CC00"/>
                  </a:outerShdw>
                </a:effectLst>
              </a14:hiddenEffects>
            </a:ext>
          </a:extLst>
        </p:spPr>
        <p:txBody>
          <a:bodyPr vert="horz" wrap="square" lIns="91440" tIns="45720" rIns="91440" bIns="45720" numCol="1" anchor="ctr" anchorCtr="0" compatLnSpc="1">
            <a:prstTxWarp prst="textNoShape">
              <a:avLst/>
            </a:prstTxWarp>
          </a:bodyPr>
          <a:lstStyle/>
          <a:p>
            <a:r>
              <a:rPr lang="en-GB"/>
              <a:t> Family of vacuum-based photodetectors</a:t>
            </a:r>
          </a:p>
        </p:txBody>
      </p:sp>
      <p:sp>
        <p:nvSpPr>
          <p:cNvPr id="3" name="Content Placeholder 2"/>
          <p:cNvSpPr>
            <a:spLocks noGrp="1"/>
          </p:cNvSpPr>
          <p:nvPr>
            <p:ph idx="1"/>
          </p:nvPr>
        </p:nvSpPr>
        <p:spPr>
          <a:xfrm>
            <a:off x="567763" y="1093694"/>
            <a:ext cx="11032566" cy="4953000"/>
          </a:xfrm>
        </p:spPr>
        <p:txBody>
          <a:bodyPr/>
          <a:lstStyle/>
          <a:p>
            <a:pPr marL="0" indent="0">
              <a:buNone/>
            </a:pPr>
            <a:r>
              <a:rPr lang="en-GB" b="0"/>
              <a:t>A number of photon detector types have evolved from the classic photomultiplier concept :</a:t>
            </a:r>
          </a:p>
          <a:p>
            <a:pPr marL="0" indent="0">
              <a:buNone/>
            </a:pPr>
            <a:endParaRPr lang="en-GB" sz="900" b="0"/>
          </a:p>
          <a:p>
            <a:r>
              <a:rPr lang="en-GB" b="0" kern="1200"/>
              <a:t>Micro-channel </a:t>
            </a:r>
            <a:r>
              <a:rPr lang="en-GB" b="0" kern="1200" dirty="0"/>
              <a:t>plate detectors (MCP-PMTs)</a:t>
            </a:r>
          </a:p>
          <a:p>
            <a:pPr lvl="1"/>
            <a:r>
              <a:rPr lang="en-GB" b="0"/>
              <a:t>Several suppliers : eg. LAPPD (large area) and Photonis/ Hamamatsu/ Photek (compact, tunable granularity) – see next slide</a:t>
            </a:r>
          </a:p>
          <a:p>
            <a:pPr marL="342900" lvl="1" indent="-342900" defTabSz="457200">
              <a:buClr>
                <a:srgbClr val="FF0000"/>
              </a:buClr>
              <a:buSzPct val="70000"/>
              <a:buFont typeface="Monotype Sorts" pitchFamily="2" charset="2"/>
              <a:buChar char="n"/>
            </a:pPr>
            <a:r>
              <a:rPr lang="en-GB" sz="2800" b="0" kern="1200">
                <a:solidFill>
                  <a:schemeClr val="tx1"/>
                </a:solidFill>
                <a:ea typeface="+mn-ea"/>
                <a:cs typeface="+mn-cs"/>
              </a:rPr>
              <a:t>Photo-multipliers </a:t>
            </a:r>
            <a:r>
              <a:rPr lang="en-GB" sz="2800" b="0" kern="1200" dirty="0">
                <a:solidFill>
                  <a:schemeClr val="tx1"/>
                </a:solidFill>
                <a:ea typeface="+mn-ea"/>
                <a:cs typeface="+mn-cs"/>
              </a:rPr>
              <a:t>(including large </a:t>
            </a:r>
            <a:r>
              <a:rPr lang="en-GB" sz="2800" b="0" kern="1200">
                <a:solidFill>
                  <a:schemeClr val="tx1"/>
                </a:solidFill>
                <a:ea typeface="+mn-ea"/>
                <a:cs typeface="+mn-cs"/>
              </a:rPr>
              <a:t>areas)</a:t>
            </a:r>
          </a:p>
          <a:p>
            <a:pPr lvl="1" defTabSz="457200">
              <a:buSzPct val="70000"/>
            </a:pPr>
            <a:r>
              <a:rPr lang="en-GB" b="0"/>
              <a:t>Improvements needed to increase radio-purity (factor 5-10), UV response &amp; QE</a:t>
            </a:r>
            <a:endParaRPr lang="en-GB" b="0" dirty="0"/>
          </a:p>
          <a:p>
            <a:pPr marL="342900" lvl="1" indent="-342900" defTabSz="457200">
              <a:buClr>
                <a:srgbClr val="FF0000"/>
              </a:buClr>
              <a:buSzPct val="70000"/>
              <a:buFont typeface="Monotype Sorts" pitchFamily="2" charset="2"/>
              <a:buChar char="n"/>
            </a:pPr>
            <a:r>
              <a:rPr lang="en-GB" sz="2800" b="0" kern="1200" dirty="0" err="1">
                <a:solidFill>
                  <a:schemeClr val="tx1"/>
                </a:solidFill>
                <a:ea typeface="+mn-ea"/>
                <a:cs typeface="+mn-cs"/>
              </a:rPr>
              <a:t>Multianode</a:t>
            </a:r>
            <a:r>
              <a:rPr lang="sl-SI" sz="2800" b="0" kern="1200" dirty="0">
                <a:solidFill>
                  <a:schemeClr val="tx1"/>
                </a:solidFill>
                <a:ea typeface="+mn-ea"/>
                <a:cs typeface="+mn-cs"/>
              </a:rPr>
              <a:t> </a:t>
            </a:r>
            <a:r>
              <a:rPr lang="en-GB" sz="2800" b="0" kern="1200" dirty="0">
                <a:solidFill>
                  <a:schemeClr val="tx1"/>
                </a:solidFill>
                <a:ea typeface="+mn-ea"/>
                <a:cs typeface="+mn-cs"/>
              </a:rPr>
              <a:t>(</a:t>
            </a:r>
            <a:r>
              <a:rPr lang="en-GB" sz="2800" b="0" kern="1200" dirty="0" err="1">
                <a:solidFill>
                  <a:schemeClr val="tx1"/>
                </a:solidFill>
                <a:ea typeface="+mn-ea"/>
                <a:cs typeface="+mn-cs"/>
              </a:rPr>
              <a:t>MaPMTs</a:t>
            </a:r>
            <a:r>
              <a:rPr lang="en-GB" sz="2800" b="0" kern="1200" dirty="0">
                <a:solidFill>
                  <a:schemeClr val="tx1"/>
                </a:solidFill>
                <a:ea typeface="+mn-ea"/>
                <a:cs typeface="+mn-cs"/>
              </a:rPr>
              <a:t>) </a:t>
            </a:r>
          </a:p>
          <a:p>
            <a:pPr marL="342900" lvl="1" indent="-342900" defTabSz="457200">
              <a:buClr>
                <a:srgbClr val="FF0000"/>
              </a:buClr>
              <a:buSzPct val="70000"/>
              <a:buFont typeface="Monotype Sorts" pitchFamily="2" charset="2"/>
              <a:buChar char="n"/>
            </a:pPr>
            <a:r>
              <a:rPr lang="en-GB" sz="2800" b="0" kern="1200" dirty="0">
                <a:solidFill>
                  <a:schemeClr val="tx1"/>
                </a:solidFill>
                <a:ea typeface="+mn-ea"/>
                <a:cs typeface="+mn-cs"/>
              </a:rPr>
              <a:t>Hybrid avalanche photon detectors (HAPDs) </a:t>
            </a:r>
          </a:p>
          <a:p>
            <a:pPr marL="342900" lvl="1" indent="-342900" defTabSz="457200">
              <a:buClr>
                <a:srgbClr val="FF0000"/>
              </a:buClr>
              <a:buSzPct val="70000"/>
              <a:buFont typeface="Monotype Sorts" pitchFamily="2" charset="2"/>
              <a:buChar char="n"/>
            </a:pPr>
            <a:r>
              <a:rPr lang="en-GB" sz="2800" b="0" kern="1200">
                <a:solidFill>
                  <a:schemeClr val="tx1"/>
                </a:solidFill>
                <a:ea typeface="+mn-ea"/>
                <a:cs typeface="+mn-cs"/>
              </a:rPr>
              <a:t>Hybrid HPDs, V-SiPMT ….  etc</a:t>
            </a:r>
            <a:endParaRPr lang="en-GB" sz="2800" b="0" kern="1200" dirty="0">
              <a:solidFill>
                <a:schemeClr val="tx1"/>
              </a:solidFill>
              <a:ea typeface="+mn-ea"/>
              <a:cs typeface="+mn-cs"/>
            </a:endParaRPr>
          </a:p>
        </p:txBody>
      </p:sp>
    </p:spTree>
    <p:extLst>
      <p:ext uri="{BB962C8B-B14F-4D97-AF65-F5344CB8AC3E}">
        <p14:creationId xmlns:p14="http://schemas.microsoft.com/office/powerpoint/2010/main" val="2369090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 y="0"/>
            <a:ext cx="3734047" cy="609600"/>
          </a:xfrm>
        </p:spPr>
        <p:txBody>
          <a:bodyPr/>
          <a:lstStyle/>
          <a:p>
            <a:pPr algn="r"/>
            <a:r>
              <a:rPr lang="en-GB" sz="2400" dirty="0"/>
              <a:t>Draft structure of DRD4</a:t>
            </a:r>
            <a:endParaRPr lang="en-GB" sz="2800" dirty="0"/>
          </a:p>
        </p:txBody>
      </p:sp>
      <p:sp>
        <p:nvSpPr>
          <p:cNvPr id="7" name="Cube 6"/>
          <p:cNvSpPr/>
          <p:nvPr/>
        </p:nvSpPr>
        <p:spPr>
          <a:xfrm>
            <a:off x="664278" y="5066049"/>
            <a:ext cx="2264399" cy="1289768"/>
          </a:xfrm>
          <a:prstGeom prst="cube">
            <a:avLst>
              <a:gd name="adj" fmla="val 6301"/>
            </a:avLst>
          </a:prstGeom>
          <a:solidFill>
            <a:srgbClr val="FFCC9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8" name="TextBox 7"/>
          <p:cNvSpPr txBox="1"/>
          <p:nvPr/>
        </p:nvSpPr>
        <p:spPr>
          <a:xfrm>
            <a:off x="732762" y="5247821"/>
            <a:ext cx="2074607" cy="1107996"/>
          </a:xfrm>
          <a:prstGeom prst="rect">
            <a:avLst/>
          </a:prstGeom>
          <a:noFill/>
        </p:spPr>
        <p:txBody>
          <a:bodyPr wrap="none" rtlCol="0">
            <a:spAutoFit/>
          </a:bodyPr>
          <a:lstStyle/>
          <a:p>
            <a:r>
              <a:rPr lang="en-GB" sz="1600" b="1" dirty="0">
                <a:latin typeface="Arial" panose="020B0604020202020204" pitchFamily="34" charset="0"/>
                <a:cs typeface="Arial" panose="020B0604020202020204" pitchFamily="34" charset="0"/>
              </a:rPr>
              <a:t>Photodetector R&amp;D</a:t>
            </a:r>
          </a:p>
          <a:p>
            <a:r>
              <a:rPr lang="en-GB" sz="1600" dirty="0">
                <a:latin typeface="Arial" panose="020B0604020202020204" pitchFamily="34" charset="0"/>
                <a:cs typeface="Arial" panose="020B0604020202020204" pitchFamily="34" charset="0"/>
              </a:rPr>
              <a:t>Solid state</a:t>
            </a:r>
          </a:p>
          <a:p>
            <a:r>
              <a:rPr lang="en-GB" sz="1600" dirty="0">
                <a:latin typeface="Arial" panose="020B0604020202020204" pitchFamily="34" charset="0"/>
                <a:cs typeface="Arial" panose="020B0604020202020204" pitchFamily="34" charset="0"/>
              </a:rPr>
              <a:t>Gaseous</a:t>
            </a:r>
          </a:p>
          <a:p>
            <a:r>
              <a:rPr lang="en-GB" sz="1600" dirty="0">
                <a:latin typeface="Arial" panose="020B0604020202020204" pitchFamily="34" charset="0"/>
                <a:cs typeface="Arial" panose="020B0604020202020204" pitchFamily="34" charset="0"/>
              </a:rPr>
              <a:t>Vacuum</a:t>
            </a:r>
          </a:p>
        </p:txBody>
      </p:sp>
      <p:sp>
        <p:nvSpPr>
          <p:cNvPr id="9" name="Cube 8"/>
          <p:cNvSpPr/>
          <p:nvPr/>
        </p:nvSpPr>
        <p:spPr>
          <a:xfrm>
            <a:off x="3401656" y="5066049"/>
            <a:ext cx="1430233" cy="1755915"/>
          </a:xfrm>
          <a:prstGeom prst="cube">
            <a:avLst>
              <a:gd name="adj" fmla="val 6301"/>
            </a:avLst>
          </a:prstGeom>
          <a:solidFill>
            <a:srgbClr val="FFCC9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0" name="TextBox 9"/>
          <p:cNvSpPr txBox="1"/>
          <p:nvPr/>
        </p:nvSpPr>
        <p:spPr>
          <a:xfrm>
            <a:off x="3537721" y="5190748"/>
            <a:ext cx="1189749" cy="1631216"/>
          </a:xfrm>
          <a:prstGeom prst="rect">
            <a:avLst/>
          </a:prstGeom>
          <a:noFill/>
        </p:spPr>
        <p:txBody>
          <a:bodyPr wrap="none" rtlCol="0">
            <a:spAutoFit/>
          </a:bodyPr>
          <a:lstStyle/>
          <a:p>
            <a:r>
              <a:rPr lang="en-GB" sz="1600" b="1" dirty="0">
                <a:latin typeface="Arial" panose="020B0604020202020204" pitchFamily="34" charset="0"/>
                <a:cs typeface="Arial" panose="020B0604020202020204" pitchFamily="34" charset="0"/>
              </a:rPr>
              <a:t>Particle ID</a:t>
            </a:r>
          </a:p>
          <a:p>
            <a:r>
              <a:rPr lang="en-GB" sz="1600" dirty="0">
                <a:latin typeface="Arial" panose="020B0604020202020204" pitchFamily="34" charset="0"/>
                <a:cs typeface="Arial" panose="020B0604020202020204" pitchFamily="34" charset="0"/>
              </a:rPr>
              <a:t>RICH</a:t>
            </a:r>
          </a:p>
          <a:p>
            <a:r>
              <a:rPr lang="en-GB" sz="1600" dirty="0">
                <a:latin typeface="Arial" panose="020B0604020202020204" pitchFamily="34" charset="0"/>
                <a:cs typeface="Arial" panose="020B0604020202020204" pitchFamily="34" charset="0"/>
              </a:rPr>
              <a:t>DIRC</a:t>
            </a:r>
          </a:p>
          <a:p>
            <a:r>
              <a:rPr lang="en-GB" sz="1600" dirty="0">
                <a:latin typeface="Arial" panose="020B0604020202020204" pitchFamily="34" charset="0"/>
                <a:cs typeface="Arial" panose="020B0604020202020204" pitchFamily="34" charset="0"/>
              </a:rPr>
              <a:t>TOP</a:t>
            </a:r>
          </a:p>
          <a:p>
            <a:r>
              <a:rPr lang="en-GB" sz="1600" dirty="0">
                <a:latin typeface="Arial" panose="020B0604020202020204" pitchFamily="34" charset="0"/>
                <a:cs typeface="Arial" panose="020B0604020202020204" pitchFamily="34" charset="0"/>
              </a:rPr>
              <a:t>TORCH</a:t>
            </a:r>
          </a:p>
          <a:p>
            <a:r>
              <a:rPr lang="en-GB" sz="1600" dirty="0">
                <a:latin typeface="Arial" panose="020B0604020202020204" pitchFamily="34" charset="0"/>
                <a:cs typeface="Arial" panose="020B0604020202020204" pitchFamily="34" charset="0"/>
              </a:rPr>
              <a:t>TOF</a:t>
            </a:r>
          </a:p>
        </p:txBody>
      </p:sp>
      <p:sp>
        <p:nvSpPr>
          <p:cNvPr id="11" name="Cube 10"/>
          <p:cNvSpPr/>
          <p:nvPr/>
        </p:nvSpPr>
        <p:spPr>
          <a:xfrm>
            <a:off x="5317701" y="5090742"/>
            <a:ext cx="1905947" cy="1759908"/>
          </a:xfrm>
          <a:prstGeom prst="cube">
            <a:avLst>
              <a:gd name="adj" fmla="val 6301"/>
            </a:avLst>
          </a:prstGeom>
          <a:solidFill>
            <a:srgbClr val="FFCC9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2" name="TextBox 11"/>
          <p:cNvSpPr txBox="1"/>
          <p:nvPr/>
        </p:nvSpPr>
        <p:spPr>
          <a:xfrm>
            <a:off x="5293143" y="5269039"/>
            <a:ext cx="1712328" cy="1569660"/>
          </a:xfrm>
          <a:prstGeom prst="rect">
            <a:avLst/>
          </a:prstGeom>
          <a:noFill/>
        </p:spPr>
        <p:txBody>
          <a:bodyPr wrap="none" rtlCol="0">
            <a:spAutoFit/>
          </a:bodyPr>
          <a:lstStyle/>
          <a:p>
            <a:r>
              <a:rPr lang="en-GB" sz="1600" b="1" dirty="0">
                <a:latin typeface="Arial" panose="020B0604020202020204" pitchFamily="34" charset="0"/>
                <a:cs typeface="Arial" panose="020B0604020202020204" pitchFamily="34" charset="0"/>
              </a:rPr>
              <a:t>Technologies</a:t>
            </a:r>
          </a:p>
          <a:p>
            <a:r>
              <a:rPr lang="en-GB" sz="1600" dirty="0">
                <a:latin typeface="Arial" panose="020B0604020202020204" pitchFamily="34" charset="0"/>
                <a:cs typeface="Arial" panose="020B0604020202020204" pitchFamily="34" charset="0"/>
              </a:rPr>
              <a:t>Radiators</a:t>
            </a:r>
          </a:p>
          <a:p>
            <a:r>
              <a:rPr lang="en-GB" sz="1600" dirty="0">
                <a:latin typeface="Arial" panose="020B0604020202020204" pitchFamily="34" charset="0"/>
                <a:cs typeface="Arial" panose="020B0604020202020204" pitchFamily="34" charset="0"/>
              </a:rPr>
              <a:t>Optical elements</a:t>
            </a:r>
          </a:p>
          <a:p>
            <a:r>
              <a:rPr lang="en-GB" sz="1600" dirty="0">
                <a:latin typeface="Arial" panose="020B0604020202020204" pitchFamily="34" charset="0"/>
                <a:cs typeface="Arial" panose="020B0604020202020204" pitchFamily="34" charset="0"/>
              </a:rPr>
              <a:t>Readout</a:t>
            </a:r>
          </a:p>
          <a:p>
            <a:r>
              <a:rPr lang="en-GB" sz="1600" dirty="0">
                <a:latin typeface="Arial" panose="020B0604020202020204" pitchFamily="34" charset="0"/>
                <a:cs typeface="Arial" panose="020B0604020202020204" pitchFamily="34" charset="0"/>
              </a:rPr>
              <a:t>Cooling</a:t>
            </a:r>
          </a:p>
          <a:p>
            <a:r>
              <a:rPr lang="en-GB" sz="1600" dirty="0">
                <a:latin typeface="Arial" panose="020B0604020202020204" pitchFamily="34" charset="0"/>
                <a:cs typeface="Arial" panose="020B0604020202020204" pitchFamily="34" charset="0"/>
              </a:rPr>
              <a:t>software</a:t>
            </a:r>
          </a:p>
        </p:txBody>
      </p:sp>
      <p:sp>
        <p:nvSpPr>
          <p:cNvPr id="13" name="Cube 12"/>
          <p:cNvSpPr/>
          <p:nvPr/>
        </p:nvSpPr>
        <p:spPr>
          <a:xfrm>
            <a:off x="7682387" y="5119230"/>
            <a:ext cx="1191369" cy="1525602"/>
          </a:xfrm>
          <a:prstGeom prst="cube">
            <a:avLst>
              <a:gd name="adj" fmla="val 6301"/>
            </a:avLst>
          </a:prstGeom>
          <a:solidFill>
            <a:srgbClr val="FFCC9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TextBox 13"/>
          <p:cNvSpPr txBox="1"/>
          <p:nvPr/>
        </p:nvSpPr>
        <p:spPr>
          <a:xfrm>
            <a:off x="7752936" y="5258619"/>
            <a:ext cx="1120820" cy="1323439"/>
          </a:xfrm>
          <a:prstGeom prst="rect">
            <a:avLst/>
          </a:prstGeom>
          <a:noFill/>
        </p:spPr>
        <p:txBody>
          <a:bodyPr wrap="none" rtlCol="0">
            <a:spAutoFit/>
          </a:bodyPr>
          <a:lstStyle/>
          <a:p>
            <a:r>
              <a:rPr lang="en-GB" sz="1600" b="1" dirty="0">
                <a:latin typeface="Arial" panose="020B0604020202020204" pitchFamily="34" charset="0"/>
                <a:cs typeface="Arial" panose="020B0604020202020204" pitchFamily="34" charset="0"/>
              </a:rPr>
              <a:t>Future </a:t>
            </a:r>
          </a:p>
          <a:p>
            <a:r>
              <a:rPr lang="en-GB" sz="1600" dirty="0">
                <a:latin typeface="Arial" panose="020B0604020202020204" pitchFamily="34" charset="0"/>
                <a:cs typeface="Arial" panose="020B0604020202020204" pitchFamily="34" charset="0"/>
              </a:rPr>
              <a:t>ideas,</a:t>
            </a:r>
          </a:p>
          <a:p>
            <a:r>
              <a:rPr lang="en-GB" sz="1600" dirty="0">
                <a:latin typeface="Arial" panose="020B0604020202020204" pitchFamily="34" charset="0"/>
                <a:cs typeface="Arial" panose="020B0604020202020204" pitchFamily="34" charset="0"/>
              </a:rPr>
              <a:t>concepts, </a:t>
            </a:r>
          </a:p>
          <a:p>
            <a:r>
              <a:rPr lang="en-GB" sz="1600" dirty="0">
                <a:latin typeface="Arial" panose="020B0604020202020204" pitchFamily="34" charset="0"/>
                <a:cs typeface="Arial" panose="020B0604020202020204" pitchFamily="34" charset="0"/>
              </a:rPr>
              <a:t>blue sky</a:t>
            </a:r>
          </a:p>
          <a:p>
            <a:r>
              <a:rPr lang="en-GB" sz="1600" dirty="0">
                <a:latin typeface="Arial" panose="020B0604020202020204" pitchFamily="34" charset="0"/>
                <a:cs typeface="Arial" panose="020B0604020202020204" pitchFamily="34" charset="0"/>
              </a:rPr>
              <a:t>…</a:t>
            </a:r>
          </a:p>
        </p:txBody>
      </p:sp>
      <p:sp>
        <p:nvSpPr>
          <p:cNvPr id="15" name="Cube 14"/>
          <p:cNvSpPr/>
          <p:nvPr/>
        </p:nvSpPr>
        <p:spPr>
          <a:xfrm>
            <a:off x="509509" y="2537526"/>
            <a:ext cx="2079866" cy="1167778"/>
          </a:xfrm>
          <a:prstGeom prst="cube">
            <a:avLst>
              <a:gd name="adj" fmla="val 0"/>
            </a:avLst>
          </a:prstGeom>
          <a:solidFill>
            <a:schemeClr val="accent5">
              <a:lumMod val="60000"/>
              <a:lumOff val="4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a:solidFill>
                  <a:schemeClr val="accent2"/>
                </a:solidFill>
                <a:latin typeface="Arial" panose="020B0604020202020204" pitchFamily="34" charset="0"/>
                <a:cs typeface="Arial" panose="020B0604020202020204" pitchFamily="34" charset="0"/>
              </a:rPr>
              <a:t>Enhance the timing resolution and spectral range of photon detectors</a:t>
            </a:r>
          </a:p>
        </p:txBody>
      </p:sp>
      <p:sp>
        <p:nvSpPr>
          <p:cNvPr id="16" name="TextBox 15"/>
          <p:cNvSpPr txBox="1"/>
          <p:nvPr/>
        </p:nvSpPr>
        <p:spPr>
          <a:xfrm>
            <a:off x="4747058" y="1863005"/>
            <a:ext cx="1697901" cy="369332"/>
          </a:xfrm>
          <a:prstGeom prst="rect">
            <a:avLst/>
          </a:prstGeom>
          <a:noFill/>
        </p:spPr>
        <p:txBody>
          <a:bodyPr wrap="none" rtlCol="0">
            <a:spAutoFit/>
          </a:bodyPr>
          <a:lstStyle/>
          <a:p>
            <a:r>
              <a:rPr lang="en-GB" b="1" dirty="0">
                <a:latin typeface="Arial" panose="020B0604020202020204" pitchFamily="34" charset="0"/>
                <a:cs typeface="Arial" panose="020B0604020202020204" pitchFamily="34" charset="0"/>
              </a:rPr>
              <a:t>Joint projects</a:t>
            </a:r>
          </a:p>
        </p:txBody>
      </p:sp>
      <p:sp>
        <p:nvSpPr>
          <p:cNvPr id="17" name="Cube 16"/>
          <p:cNvSpPr/>
          <p:nvPr/>
        </p:nvSpPr>
        <p:spPr>
          <a:xfrm>
            <a:off x="9515852" y="186513"/>
            <a:ext cx="2417695" cy="1867313"/>
          </a:xfrm>
          <a:prstGeom prst="cube">
            <a:avLst>
              <a:gd name="adj" fmla="val 13175"/>
            </a:avLst>
          </a:prstGeom>
          <a:solidFill>
            <a:schemeClr val="accent4">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8" name="Cube 17"/>
          <p:cNvSpPr/>
          <p:nvPr/>
        </p:nvSpPr>
        <p:spPr>
          <a:xfrm>
            <a:off x="7286623" y="1024980"/>
            <a:ext cx="2073514" cy="1025509"/>
          </a:xfrm>
          <a:prstGeom prst="cube">
            <a:avLst>
              <a:gd name="adj" fmla="val 12319"/>
            </a:avLst>
          </a:prstGeom>
          <a:solidFill>
            <a:schemeClr val="accent6">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9" name="TextBox 18"/>
          <p:cNvSpPr txBox="1"/>
          <p:nvPr/>
        </p:nvSpPr>
        <p:spPr>
          <a:xfrm>
            <a:off x="10008714" y="903948"/>
            <a:ext cx="2652073" cy="646331"/>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Board of </a:t>
            </a:r>
          </a:p>
          <a:p>
            <a:r>
              <a:rPr lang="en-GB" b="1" dirty="0">
                <a:latin typeface="Arial" panose="020B0604020202020204" pitchFamily="34" charset="0"/>
                <a:cs typeface="Arial" panose="020B0604020202020204" pitchFamily="34" charset="0"/>
              </a:rPr>
              <a:t>Institutes</a:t>
            </a:r>
          </a:p>
        </p:txBody>
      </p:sp>
      <p:sp>
        <p:nvSpPr>
          <p:cNvPr id="20" name="TextBox 19"/>
          <p:cNvSpPr txBox="1"/>
          <p:nvPr/>
        </p:nvSpPr>
        <p:spPr>
          <a:xfrm>
            <a:off x="7538550" y="1150066"/>
            <a:ext cx="1569660" cy="923330"/>
          </a:xfrm>
          <a:prstGeom prst="rect">
            <a:avLst/>
          </a:prstGeom>
          <a:noFill/>
        </p:spPr>
        <p:txBody>
          <a:bodyPr wrap="none" rtlCol="0">
            <a:spAutoFit/>
          </a:bodyPr>
          <a:lstStyle/>
          <a:p>
            <a:r>
              <a:rPr lang="en-GB" b="1" dirty="0">
                <a:latin typeface="Arial" panose="020B0604020202020204" pitchFamily="34" charset="0"/>
                <a:cs typeface="Arial" panose="020B0604020202020204" pitchFamily="34" charset="0"/>
              </a:rPr>
              <a:t>Coordinator </a:t>
            </a:r>
          </a:p>
          <a:p>
            <a:r>
              <a:rPr lang="en-GB" b="1" dirty="0">
                <a:latin typeface="Arial" panose="020B0604020202020204" pitchFamily="34" charset="0"/>
                <a:cs typeface="Arial" panose="020B0604020202020204" pitchFamily="34" charset="0"/>
              </a:rPr>
              <a:t>JP leaders</a:t>
            </a:r>
          </a:p>
          <a:p>
            <a:r>
              <a:rPr lang="en-GB" b="1" dirty="0">
                <a:latin typeface="Arial" panose="020B0604020202020204" pitchFamily="34" charset="0"/>
                <a:cs typeface="Arial" panose="020B0604020202020204" pitchFamily="34" charset="0"/>
              </a:rPr>
              <a:t>WG leaders</a:t>
            </a:r>
          </a:p>
        </p:txBody>
      </p:sp>
      <p:sp>
        <p:nvSpPr>
          <p:cNvPr id="21" name="Right Brace 20"/>
          <p:cNvSpPr/>
          <p:nvPr/>
        </p:nvSpPr>
        <p:spPr>
          <a:xfrm rot="16200000">
            <a:off x="5476781" y="-191839"/>
            <a:ext cx="548256" cy="10032161"/>
          </a:xfrm>
          <a:prstGeom prst="rightBrace">
            <a:avLst>
              <a:gd name="adj1" fmla="val 8333"/>
              <a:gd name="adj2" fmla="val 68126"/>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2" name="TextBox 21"/>
          <p:cNvSpPr txBox="1"/>
          <p:nvPr/>
        </p:nvSpPr>
        <p:spPr>
          <a:xfrm>
            <a:off x="4756566" y="4502344"/>
            <a:ext cx="1988686" cy="369332"/>
          </a:xfrm>
          <a:prstGeom prst="rect">
            <a:avLst/>
          </a:prstGeom>
          <a:noFill/>
        </p:spPr>
        <p:txBody>
          <a:bodyPr wrap="none" rtlCol="0">
            <a:spAutoFit/>
          </a:bodyPr>
          <a:lstStyle/>
          <a:p>
            <a:r>
              <a:rPr lang="en-GB" b="1" dirty="0">
                <a:latin typeface="Arial" panose="020B0604020202020204" pitchFamily="34" charset="0"/>
                <a:cs typeface="Arial" panose="020B0604020202020204" pitchFamily="34" charset="0"/>
              </a:rPr>
              <a:t>Working Groups</a:t>
            </a:r>
          </a:p>
        </p:txBody>
      </p:sp>
      <p:sp>
        <p:nvSpPr>
          <p:cNvPr id="23" name="TextBox 22"/>
          <p:cNvSpPr txBox="1"/>
          <p:nvPr/>
        </p:nvSpPr>
        <p:spPr>
          <a:xfrm>
            <a:off x="3998006" y="120134"/>
            <a:ext cx="2097113" cy="369332"/>
          </a:xfrm>
          <a:prstGeom prst="rect">
            <a:avLst/>
          </a:prstGeom>
          <a:noFill/>
        </p:spPr>
        <p:txBody>
          <a:bodyPr wrap="none" rtlCol="0">
            <a:spAutoFit/>
          </a:bodyPr>
          <a:lstStyle/>
          <a:p>
            <a:r>
              <a:rPr lang="en-GB" dirty="0"/>
              <a:t>(For discussion only)</a:t>
            </a:r>
          </a:p>
        </p:txBody>
      </p:sp>
      <p:sp>
        <p:nvSpPr>
          <p:cNvPr id="24" name="Cube 23"/>
          <p:cNvSpPr/>
          <p:nvPr/>
        </p:nvSpPr>
        <p:spPr>
          <a:xfrm>
            <a:off x="2932044" y="2557668"/>
            <a:ext cx="1852201" cy="1123326"/>
          </a:xfrm>
          <a:prstGeom prst="cube">
            <a:avLst>
              <a:gd name="adj" fmla="val 0"/>
            </a:avLst>
          </a:prstGeom>
          <a:solidFill>
            <a:srgbClr val="FF7C8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accent2"/>
                </a:solidFill>
                <a:latin typeface="Arial" panose="020B0604020202020204" pitchFamily="34" charset="0"/>
                <a:cs typeface="Arial" panose="020B0604020202020204" pitchFamily="34" charset="0"/>
              </a:rPr>
              <a:t>Develop photosensors for extreme environments</a:t>
            </a:r>
          </a:p>
        </p:txBody>
      </p:sp>
      <p:sp>
        <p:nvSpPr>
          <p:cNvPr id="25" name="Cube 24"/>
          <p:cNvSpPr/>
          <p:nvPr/>
        </p:nvSpPr>
        <p:spPr>
          <a:xfrm>
            <a:off x="5142511" y="2592236"/>
            <a:ext cx="2297860" cy="1084221"/>
          </a:xfrm>
          <a:prstGeom prst="cube">
            <a:avLst>
              <a:gd name="adj" fmla="val 0"/>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accent2"/>
                </a:solidFill>
                <a:latin typeface="Arial" panose="020B0604020202020204" pitchFamily="34" charset="0"/>
                <a:cs typeface="Arial" panose="020B0604020202020204" pitchFamily="34" charset="0"/>
              </a:rPr>
              <a:t>Develop RICH and imaging detectors with low mass and high timing resolution</a:t>
            </a:r>
          </a:p>
        </p:txBody>
      </p:sp>
      <p:sp>
        <p:nvSpPr>
          <p:cNvPr id="26" name="Cube 25"/>
          <p:cNvSpPr/>
          <p:nvPr/>
        </p:nvSpPr>
        <p:spPr>
          <a:xfrm>
            <a:off x="7682387" y="2535507"/>
            <a:ext cx="1897448" cy="1118790"/>
          </a:xfrm>
          <a:prstGeom prst="cube">
            <a:avLst>
              <a:gd name="adj" fmla="val 0"/>
            </a:avLst>
          </a:prstGeom>
          <a:solidFill>
            <a:schemeClr val="accent6">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a:solidFill>
                  <a:schemeClr val="accent2"/>
                </a:solidFill>
                <a:latin typeface="Arial" panose="020B0604020202020204" pitchFamily="34" charset="0"/>
                <a:cs typeface="Arial" panose="020B0604020202020204" pitchFamily="34" charset="0"/>
              </a:rPr>
              <a:t>Develop compact high performance time-of-flight detectors</a:t>
            </a:r>
          </a:p>
        </p:txBody>
      </p:sp>
      <p:sp>
        <p:nvSpPr>
          <p:cNvPr id="27" name="Right Brace 26"/>
          <p:cNvSpPr/>
          <p:nvPr/>
        </p:nvSpPr>
        <p:spPr>
          <a:xfrm rot="16200000">
            <a:off x="5850521" y="-3219461"/>
            <a:ext cx="548256" cy="11114909"/>
          </a:xfrm>
          <a:prstGeom prst="rightBrace">
            <a:avLst>
              <a:gd name="adj1" fmla="val 8333"/>
              <a:gd name="adj2" fmla="val 7604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8" name="Cube 27"/>
          <p:cNvSpPr/>
          <p:nvPr/>
        </p:nvSpPr>
        <p:spPr>
          <a:xfrm>
            <a:off x="9875840" y="2523681"/>
            <a:ext cx="1897448" cy="1118790"/>
          </a:xfrm>
          <a:prstGeom prst="cube">
            <a:avLst>
              <a:gd name="adj" fmla="val 0"/>
            </a:avLst>
          </a:prstGeom>
          <a:solidFill>
            <a:srgbClr val="FFFF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a:solidFill>
                  <a:schemeClr val="accent2"/>
                </a:solidFill>
                <a:latin typeface="Arial" panose="020B0604020202020204" pitchFamily="34" charset="0"/>
                <a:cs typeface="Arial" panose="020B0604020202020204" pitchFamily="34" charset="0"/>
              </a:rPr>
              <a:t>Other JP</a:t>
            </a:r>
          </a:p>
          <a:p>
            <a:r>
              <a:rPr lang="en-GB" sz="1600" dirty="0">
                <a:solidFill>
                  <a:schemeClr val="accent2"/>
                </a:solidFill>
                <a:latin typeface="Arial" panose="020B0604020202020204" pitchFamily="34" charset="0"/>
                <a:cs typeface="Arial" panose="020B0604020202020204" pitchFamily="34" charset="0"/>
              </a:rPr>
              <a:t>…</a:t>
            </a:r>
          </a:p>
        </p:txBody>
      </p:sp>
      <p:cxnSp>
        <p:nvCxnSpPr>
          <p:cNvPr id="4" name="Straight Connector 3"/>
          <p:cNvCxnSpPr>
            <a:stCxn id="21" idx="1"/>
          </p:cNvCxnSpPr>
          <p:nvPr/>
        </p:nvCxnSpPr>
        <p:spPr bwMode="auto">
          <a:xfrm flipV="1">
            <a:off x="7569339" y="2501005"/>
            <a:ext cx="7677" cy="2049108"/>
          </a:xfrm>
          <a:prstGeom prst="line">
            <a:avLst/>
          </a:prstGeom>
          <a:solidFill>
            <a:srgbClr val="FFFF00">
              <a:alpha val="42999"/>
            </a:srgbClr>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00CC00"/>
                  </a:outerShdw>
                </a:effectLst>
              </a14:hiddenEffects>
            </a:ext>
          </a:extLst>
        </p:spPr>
      </p:cxnSp>
      <p:sp>
        <p:nvSpPr>
          <p:cNvPr id="29" name="Cube 28"/>
          <p:cNvSpPr/>
          <p:nvPr/>
        </p:nvSpPr>
        <p:spPr>
          <a:xfrm>
            <a:off x="9579835" y="5090742"/>
            <a:ext cx="1191369" cy="1525602"/>
          </a:xfrm>
          <a:prstGeom prst="cube">
            <a:avLst>
              <a:gd name="adj" fmla="val 6301"/>
            </a:avLst>
          </a:prstGeom>
          <a:solidFill>
            <a:srgbClr val="FFCC9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0" name="TextBox 29"/>
          <p:cNvSpPr txBox="1"/>
          <p:nvPr/>
        </p:nvSpPr>
        <p:spPr>
          <a:xfrm>
            <a:off x="9579835" y="5265362"/>
            <a:ext cx="1144865" cy="584775"/>
          </a:xfrm>
          <a:prstGeom prst="rect">
            <a:avLst/>
          </a:prstGeom>
          <a:noFill/>
        </p:spPr>
        <p:txBody>
          <a:bodyPr wrap="none" rtlCol="0">
            <a:spAutoFit/>
          </a:bodyPr>
          <a:lstStyle/>
          <a:p>
            <a:r>
              <a:rPr lang="en-GB" sz="1600" b="1" dirty="0">
                <a:latin typeface="Arial" panose="020B0604020202020204" pitchFamily="34" charset="0"/>
                <a:cs typeface="Arial" panose="020B0604020202020204" pitchFamily="34" charset="0"/>
              </a:rPr>
              <a:t>Other WG</a:t>
            </a:r>
          </a:p>
          <a:p>
            <a:r>
              <a:rPr lang="en-GB" sz="1600" dirty="0">
                <a:latin typeface="Arial" panose="020B0604020202020204" pitchFamily="34" charset="0"/>
                <a:cs typeface="Arial" panose="020B0604020202020204" pitchFamily="34" charset="0"/>
              </a:rPr>
              <a:t>…</a:t>
            </a:r>
          </a:p>
        </p:txBody>
      </p:sp>
      <p:sp>
        <p:nvSpPr>
          <p:cNvPr id="5" name="TextBox 4"/>
          <p:cNvSpPr txBox="1"/>
          <p:nvPr/>
        </p:nvSpPr>
        <p:spPr>
          <a:xfrm>
            <a:off x="1040108" y="2291044"/>
            <a:ext cx="978088" cy="307777"/>
          </a:xfrm>
          <a:prstGeom prst="rect">
            <a:avLst/>
          </a:prstGeom>
          <a:noFill/>
        </p:spPr>
        <p:txBody>
          <a:bodyPr wrap="none" rtlCol="0">
            <a:spAutoFit/>
          </a:bodyPr>
          <a:lstStyle/>
          <a:p>
            <a:r>
              <a:rPr lang="en-GB" sz="1400" dirty="0">
                <a:solidFill>
                  <a:schemeClr val="accent2"/>
                </a:solidFill>
                <a:latin typeface="Arial" panose="020B0604020202020204" pitchFamily="34" charset="0"/>
                <a:cs typeface="Arial" panose="020B0604020202020204" pitchFamily="34" charset="0"/>
              </a:rPr>
              <a:t>DRDT 4.1</a:t>
            </a:r>
          </a:p>
        </p:txBody>
      </p:sp>
      <p:sp>
        <p:nvSpPr>
          <p:cNvPr id="31" name="TextBox 30"/>
          <p:cNvSpPr txBox="1"/>
          <p:nvPr/>
        </p:nvSpPr>
        <p:spPr>
          <a:xfrm>
            <a:off x="3358661" y="2306593"/>
            <a:ext cx="1027782" cy="307777"/>
          </a:xfrm>
          <a:prstGeom prst="rect">
            <a:avLst/>
          </a:prstGeom>
          <a:noFill/>
        </p:spPr>
        <p:txBody>
          <a:bodyPr wrap="none" rtlCol="0">
            <a:spAutoFit/>
          </a:bodyPr>
          <a:lstStyle/>
          <a:p>
            <a:r>
              <a:rPr lang="en-GB" sz="1400" dirty="0">
                <a:solidFill>
                  <a:schemeClr val="accent2"/>
                </a:solidFill>
                <a:latin typeface="Arial" panose="020B0604020202020204" pitchFamily="34" charset="0"/>
                <a:cs typeface="Arial" panose="020B0604020202020204" pitchFamily="34" charset="0"/>
              </a:rPr>
              <a:t>DRDT  4.2</a:t>
            </a:r>
          </a:p>
        </p:txBody>
      </p:sp>
      <p:sp>
        <p:nvSpPr>
          <p:cNvPr id="32" name="TextBox 31"/>
          <p:cNvSpPr txBox="1"/>
          <p:nvPr/>
        </p:nvSpPr>
        <p:spPr>
          <a:xfrm>
            <a:off x="5609207" y="2343770"/>
            <a:ext cx="1027782" cy="307777"/>
          </a:xfrm>
          <a:prstGeom prst="rect">
            <a:avLst/>
          </a:prstGeom>
          <a:noFill/>
        </p:spPr>
        <p:txBody>
          <a:bodyPr wrap="none" rtlCol="0">
            <a:spAutoFit/>
          </a:bodyPr>
          <a:lstStyle/>
          <a:p>
            <a:r>
              <a:rPr lang="en-GB" sz="1400" dirty="0">
                <a:solidFill>
                  <a:schemeClr val="accent2"/>
                </a:solidFill>
                <a:latin typeface="Arial" panose="020B0604020202020204" pitchFamily="34" charset="0"/>
                <a:cs typeface="Arial" panose="020B0604020202020204" pitchFamily="34" charset="0"/>
              </a:rPr>
              <a:t>DRDT  4.3</a:t>
            </a:r>
          </a:p>
        </p:txBody>
      </p:sp>
      <p:sp>
        <p:nvSpPr>
          <p:cNvPr id="33" name="TextBox 32"/>
          <p:cNvSpPr txBox="1"/>
          <p:nvPr/>
        </p:nvSpPr>
        <p:spPr>
          <a:xfrm>
            <a:off x="7999988" y="2306593"/>
            <a:ext cx="1027782" cy="307777"/>
          </a:xfrm>
          <a:prstGeom prst="rect">
            <a:avLst/>
          </a:prstGeom>
          <a:noFill/>
        </p:spPr>
        <p:txBody>
          <a:bodyPr wrap="none" rtlCol="0">
            <a:spAutoFit/>
          </a:bodyPr>
          <a:lstStyle/>
          <a:p>
            <a:r>
              <a:rPr lang="en-GB" sz="1400" dirty="0">
                <a:solidFill>
                  <a:schemeClr val="accent2"/>
                </a:solidFill>
                <a:latin typeface="Arial" panose="020B0604020202020204" pitchFamily="34" charset="0"/>
                <a:cs typeface="Arial" panose="020B0604020202020204" pitchFamily="34" charset="0"/>
              </a:rPr>
              <a:t>DRDT  4.4</a:t>
            </a:r>
          </a:p>
        </p:txBody>
      </p:sp>
      <p:sp>
        <p:nvSpPr>
          <p:cNvPr id="6" name="TextBox 5">
            <a:extLst>
              <a:ext uri="{FF2B5EF4-FFF2-40B4-BE49-F238E27FC236}">
                <a16:creationId xmlns:a16="http://schemas.microsoft.com/office/drawing/2014/main" id="{E46D2CF9-16F8-4074-A262-319F0A55CC31}"/>
              </a:ext>
            </a:extLst>
          </p:cNvPr>
          <p:cNvSpPr txBox="1"/>
          <p:nvPr/>
        </p:nvSpPr>
        <p:spPr>
          <a:xfrm>
            <a:off x="734292" y="3705304"/>
            <a:ext cx="1502468" cy="307777"/>
          </a:xfrm>
          <a:prstGeom prst="rect">
            <a:avLst/>
          </a:prstGeom>
          <a:noFill/>
          <a:ln>
            <a:solidFill>
              <a:schemeClr val="accent1"/>
            </a:solidFill>
          </a:ln>
        </p:spPr>
        <p:txBody>
          <a:bodyPr wrap="square" rtlCol="0">
            <a:spAutoFit/>
          </a:bodyPr>
          <a:lstStyle/>
          <a:p>
            <a:r>
              <a:rPr lang="en-US" sz="1400" dirty="0">
                <a:solidFill>
                  <a:srgbClr val="FF0000"/>
                </a:solidFill>
                <a:latin typeface="Arial" panose="020B0604020202020204" pitchFamily="34" charset="0"/>
                <a:cs typeface="Arial" panose="020B0604020202020204" pitchFamily="34" charset="0"/>
              </a:rPr>
              <a:t>Project 1.1</a:t>
            </a:r>
            <a:endParaRPr lang="en-SI" sz="1400" dirty="0">
              <a:solidFill>
                <a:srgbClr val="FF0000"/>
              </a:solidFill>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21D5B7D0-39DC-44B2-970F-12526F6A4647}"/>
              </a:ext>
            </a:extLst>
          </p:cNvPr>
          <p:cNvSpPr txBox="1"/>
          <p:nvPr/>
        </p:nvSpPr>
        <p:spPr>
          <a:xfrm>
            <a:off x="715819" y="4088613"/>
            <a:ext cx="1502468" cy="307777"/>
          </a:xfrm>
          <a:prstGeom prst="rect">
            <a:avLst/>
          </a:prstGeom>
          <a:noFill/>
          <a:ln>
            <a:solidFill>
              <a:schemeClr val="accent1"/>
            </a:solidFill>
          </a:ln>
        </p:spPr>
        <p:txBody>
          <a:bodyPr wrap="square" rtlCol="0">
            <a:spAutoFit/>
          </a:bodyPr>
          <a:lstStyle/>
          <a:p>
            <a:r>
              <a:rPr lang="en-US" sz="1400" dirty="0">
                <a:solidFill>
                  <a:srgbClr val="FF0000"/>
                </a:solidFill>
                <a:latin typeface="Arial" panose="020B0604020202020204" pitchFamily="34" charset="0"/>
                <a:cs typeface="Arial" panose="020B0604020202020204" pitchFamily="34" charset="0"/>
              </a:rPr>
              <a:t>Project 1.2</a:t>
            </a:r>
            <a:endParaRPr lang="en-SI" sz="1400" dirty="0">
              <a:solidFill>
                <a:srgbClr val="FF0000"/>
              </a:solidFill>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B36BA40B-7353-40FC-90FB-3B43FC93C48B}"/>
              </a:ext>
            </a:extLst>
          </p:cNvPr>
          <p:cNvSpPr txBox="1"/>
          <p:nvPr/>
        </p:nvSpPr>
        <p:spPr>
          <a:xfrm>
            <a:off x="743525" y="4467304"/>
            <a:ext cx="1502468" cy="307777"/>
          </a:xfrm>
          <a:prstGeom prst="rect">
            <a:avLst/>
          </a:prstGeom>
          <a:noFill/>
          <a:ln>
            <a:solidFill>
              <a:schemeClr val="accent1"/>
            </a:solidFill>
          </a:ln>
        </p:spPr>
        <p:txBody>
          <a:bodyPr wrap="square" rtlCol="0">
            <a:spAutoFit/>
          </a:bodyPr>
          <a:lstStyle/>
          <a:p>
            <a:r>
              <a:rPr lang="en-US" sz="1400" dirty="0">
                <a:solidFill>
                  <a:srgbClr val="FF0000"/>
                </a:solidFill>
                <a:latin typeface="Arial" panose="020B0604020202020204" pitchFamily="34" charset="0"/>
                <a:cs typeface="Arial" panose="020B0604020202020204" pitchFamily="34" charset="0"/>
              </a:rPr>
              <a:t>Project 1.3</a:t>
            </a:r>
            <a:endParaRPr lang="en-SI" sz="1400" dirty="0">
              <a:solidFill>
                <a:srgbClr val="FF0000"/>
              </a:solidFill>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E024CF8F-4299-4799-9384-3C2C6D75ABDE}"/>
              </a:ext>
            </a:extLst>
          </p:cNvPr>
          <p:cNvSpPr txBox="1"/>
          <p:nvPr/>
        </p:nvSpPr>
        <p:spPr>
          <a:xfrm>
            <a:off x="3029525" y="3760726"/>
            <a:ext cx="1502468" cy="307777"/>
          </a:xfrm>
          <a:prstGeom prst="rect">
            <a:avLst/>
          </a:prstGeom>
          <a:noFill/>
          <a:ln>
            <a:solidFill>
              <a:schemeClr val="accent1"/>
            </a:solidFill>
          </a:ln>
        </p:spPr>
        <p:txBody>
          <a:bodyPr wrap="square" rtlCol="0">
            <a:spAutoFit/>
          </a:bodyPr>
          <a:lstStyle/>
          <a:p>
            <a:r>
              <a:rPr lang="en-US" sz="1400" dirty="0">
                <a:solidFill>
                  <a:srgbClr val="FF0000"/>
                </a:solidFill>
                <a:latin typeface="Arial" panose="020B0604020202020204" pitchFamily="34" charset="0"/>
                <a:cs typeface="Arial" panose="020B0604020202020204" pitchFamily="34" charset="0"/>
              </a:rPr>
              <a:t>Project 2.1</a:t>
            </a:r>
            <a:endParaRPr lang="en-SI" sz="1400" dirty="0">
              <a:solidFill>
                <a:srgbClr val="FF0000"/>
              </a:solidFill>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02EFD6B2-A669-4361-A701-0432F7C9C0BA}"/>
              </a:ext>
            </a:extLst>
          </p:cNvPr>
          <p:cNvSpPr txBox="1"/>
          <p:nvPr/>
        </p:nvSpPr>
        <p:spPr>
          <a:xfrm>
            <a:off x="3011052" y="4144035"/>
            <a:ext cx="1502468" cy="307777"/>
          </a:xfrm>
          <a:prstGeom prst="rect">
            <a:avLst/>
          </a:prstGeom>
          <a:noFill/>
          <a:ln>
            <a:solidFill>
              <a:schemeClr val="accent1"/>
            </a:solidFill>
          </a:ln>
        </p:spPr>
        <p:txBody>
          <a:bodyPr wrap="square" rtlCol="0">
            <a:spAutoFit/>
          </a:bodyPr>
          <a:lstStyle/>
          <a:p>
            <a:r>
              <a:rPr lang="en-US" sz="1400" dirty="0">
                <a:solidFill>
                  <a:srgbClr val="FF0000"/>
                </a:solidFill>
                <a:latin typeface="Arial" panose="020B0604020202020204" pitchFamily="34" charset="0"/>
                <a:cs typeface="Arial" panose="020B0604020202020204" pitchFamily="34" charset="0"/>
              </a:rPr>
              <a:t>Project 2.2</a:t>
            </a:r>
            <a:endParaRPr lang="en-SI" sz="1400" dirty="0">
              <a:solidFill>
                <a:srgbClr val="FF0000"/>
              </a:solidFill>
              <a:latin typeface="Arial" panose="020B060402020202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89CABBF9-9BDD-4CF6-B856-C2CE0C7C9EF7}"/>
              </a:ext>
            </a:extLst>
          </p:cNvPr>
          <p:cNvSpPr txBox="1"/>
          <p:nvPr/>
        </p:nvSpPr>
        <p:spPr>
          <a:xfrm>
            <a:off x="3038758" y="4522726"/>
            <a:ext cx="1502468" cy="307777"/>
          </a:xfrm>
          <a:prstGeom prst="rect">
            <a:avLst/>
          </a:prstGeom>
          <a:noFill/>
          <a:ln>
            <a:solidFill>
              <a:schemeClr val="accent1"/>
            </a:solidFill>
          </a:ln>
        </p:spPr>
        <p:txBody>
          <a:bodyPr wrap="square" rtlCol="0">
            <a:spAutoFit/>
          </a:bodyPr>
          <a:lstStyle/>
          <a:p>
            <a:r>
              <a:rPr lang="en-US" sz="1400" dirty="0">
                <a:solidFill>
                  <a:srgbClr val="FF0000"/>
                </a:solidFill>
                <a:latin typeface="Arial" panose="020B0604020202020204" pitchFamily="34" charset="0"/>
                <a:cs typeface="Arial" panose="020B0604020202020204" pitchFamily="34" charset="0"/>
              </a:rPr>
              <a:t>Project 2.3</a:t>
            </a:r>
            <a:endParaRPr lang="en-SI" sz="14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189527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6619" y="320842"/>
            <a:ext cx="6109169" cy="609600"/>
          </a:xfrm>
        </p:spPr>
        <p:txBody>
          <a:bodyPr/>
          <a:lstStyle/>
          <a:p>
            <a:r>
              <a:rPr lang="en-GB"/>
              <a:t> </a:t>
            </a:r>
            <a:r>
              <a:rPr lang="en-GB" kern="1200"/>
              <a:t>Gas-based </a:t>
            </a:r>
            <a:r>
              <a:rPr lang="en-GB" kern="1200" dirty="0"/>
              <a:t>photodetectors</a:t>
            </a:r>
          </a:p>
        </p:txBody>
      </p:sp>
      <p:sp>
        <p:nvSpPr>
          <p:cNvPr id="3" name="Content Placeholder 2"/>
          <p:cNvSpPr>
            <a:spLocks noGrp="1"/>
          </p:cNvSpPr>
          <p:nvPr>
            <p:ph idx="1"/>
          </p:nvPr>
        </p:nvSpPr>
        <p:spPr>
          <a:xfrm>
            <a:off x="986117" y="1117758"/>
            <a:ext cx="10261600" cy="5265113"/>
          </a:xfrm>
        </p:spPr>
        <p:txBody>
          <a:bodyPr/>
          <a:lstStyle/>
          <a:p>
            <a:r>
              <a:rPr lang="en-GB" sz="2100" b="0" kern="1200"/>
              <a:t>Gaseous Photon Detectors (GPDs) represent an effective solution for instrumenting large imaging surfaces (up to several square metres) in high magnetic felds.</a:t>
            </a:r>
          </a:p>
          <a:p>
            <a:r>
              <a:rPr lang="en-US" sz="2100" b="0" kern="1200"/>
              <a:t>Need to develop GPDs </a:t>
            </a:r>
            <a:r>
              <a:rPr lang="en-US" sz="2100" b="0" kern="1200" dirty="0"/>
              <a:t>based on Micro Pattern Gaseous Detector (MPGD) </a:t>
            </a:r>
            <a:r>
              <a:rPr lang="en-US" sz="2100" b="0" kern="1200"/>
              <a:t>structures which allow photon conversions at few 10’s of micron level.</a:t>
            </a:r>
            <a:endParaRPr lang="sl-SI" sz="2100" b="0" kern="1200" dirty="0"/>
          </a:p>
          <a:p>
            <a:pPr lvl="1"/>
            <a:r>
              <a:rPr lang="en-GB" sz="2000" b="0"/>
              <a:t>Further R&amp;D  </a:t>
            </a:r>
            <a:r>
              <a:rPr lang="en-US" sz="2000" b="0"/>
              <a:t>to </a:t>
            </a:r>
            <a:r>
              <a:rPr lang="en-US" sz="2000" b="0" dirty="0" err="1"/>
              <a:t>im</a:t>
            </a:r>
            <a:r>
              <a:rPr lang="sl-SI" sz="2000" b="0" dirty="0"/>
              <a:t>p</a:t>
            </a:r>
            <a:r>
              <a:rPr lang="en-US" sz="2000" b="0" dirty="0"/>
              <a:t>rove the photocathode </a:t>
            </a:r>
            <a:r>
              <a:rPr lang="en-US" sz="2000" b="0"/>
              <a:t>lifetime (GHz rates for EIC), the PDE, radiation hardness and time resolution in the few ps range (PICOSEC-Micromegas Detector Development); challenging extension </a:t>
            </a:r>
            <a:r>
              <a:rPr lang="sl-SI" sz="2000" b="0"/>
              <a:t>to</a:t>
            </a:r>
            <a:r>
              <a:rPr lang="en-US" sz="2000" b="0"/>
              <a:t> the visible spectral range.</a:t>
            </a:r>
          </a:p>
          <a:p>
            <a:r>
              <a:rPr lang="en-US" sz="2100" b="0" kern="1200"/>
              <a:t>Search for UV-sensitive </a:t>
            </a:r>
            <a:r>
              <a:rPr lang="en-US" sz="2100" b="0" kern="1200" dirty="0"/>
              <a:t>materials more radiation-hard and chemically inert than </a:t>
            </a:r>
            <a:r>
              <a:rPr lang="en-US" sz="2100" b="0" kern="1200" dirty="0" err="1"/>
              <a:t>CsI</a:t>
            </a:r>
            <a:r>
              <a:rPr lang="en-US" sz="2100" b="0" kern="1200" dirty="0"/>
              <a:t>.</a:t>
            </a:r>
            <a:endParaRPr lang="sl-SI" sz="2100" b="0" kern="1200" dirty="0"/>
          </a:p>
          <a:p>
            <a:pPr lvl="1"/>
            <a:r>
              <a:rPr lang="en-US" sz="2000" b="0" dirty="0"/>
              <a:t>Carbon based photocathodes</a:t>
            </a:r>
            <a:endParaRPr lang="sl-SI" sz="2000" b="0" dirty="0"/>
          </a:p>
          <a:p>
            <a:pPr marL="342900" lvl="1" indent="-342900">
              <a:buClr>
                <a:srgbClr val="FF0000"/>
              </a:buClr>
              <a:buSzPct val="70000"/>
              <a:buFont typeface="Monotype Sorts" pitchFamily="2" charset="2"/>
              <a:buChar char="n"/>
            </a:pPr>
            <a:r>
              <a:rPr lang="en-US" sz="2100" b="0" kern="1200">
                <a:solidFill>
                  <a:schemeClr val="tx1"/>
                </a:solidFill>
                <a:ea typeface="+mn-ea"/>
                <a:cs typeface="+mn-cs"/>
              </a:rPr>
              <a:t>Develop compact GPD systems with integrated electronics for imaging applications</a:t>
            </a:r>
            <a:endParaRPr lang="sl-SI" sz="2100" b="0" kern="1200">
              <a:solidFill>
                <a:schemeClr val="tx1"/>
              </a:solidFill>
              <a:ea typeface="+mn-ea"/>
              <a:cs typeface="+mn-cs"/>
            </a:endParaRPr>
          </a:p>
          <a:p>
            <a:pPr lvl="1"/>
            <a:r>
              <a:rPr lang="en-US" sz="2000" b="0"/>
              <a:t>InGrid </a:t>
            </a:r>
            <a:r>
              <a:rPr lang="sl-SI" sz="2000" b="0"/>
              <a:t>-</a:t>
            </a:r>
            <a:r>
              <a:rPr lang="en-US" sz="2000" b="0"/>
              <a:t> Micromegas integrated in a Timepix</a:t>
            </a:r>
          </a:p>
          <a:p>
            <a:pPr marL="342900" lvl="1" indent="-342900">
              <a:buClr>
                <a:srgbClr val="FF0000"/>
              </a:buClr>
              <a:buSzPct val="70000"/>
              <a:buFont typeface="Monotype Sorts" pitchFamily="2" charset="2"/>
              <a:buChar char="n"/>
            </a:pPr>
            <a:r>
              <a:rPr lang="en-US" sz="2100" b="0" kern="1200">
                <a:solidFill>
                  <a:schemeClr val="tx1"/>
                </a:solidFill>
                <a:ea typeface="+mn-ea"/>
                <a:cs typeface="+mn-cs"/>
              </a:rPr>
              <a:t>R&amp;D for alternative hydrocarbon-free gas mixtures</a:t>
            </a:r>
          </a:p>
          <a:p>
            <a:pPr marL="342900" lvl="1" indent="-342900">
              <a:buClr>
                <a:srgbClr val="FF0000"/>
              </a:buClr>
              <a:buSzPct val="70000"/>
              <a:buFont typeface="Monotype Sorts" pitchFamily="2" charset="2"/>
              <a:buChar char="n"/>
            </a:pPr>
            <a:r>
              <a:rPr lang="en-US" sz="2100" b="0" kern="1200">
                <a:solidFill>
                  <a:schemeClr val="tx1"/>
                </a:solidFill>
                <a:ea typeface="+mn-ea"/>
                <a:cs typeface="+mn-cs"/>
              </a:rPr>
              <a:t>GPDs for cryogenic applications </a:t>
            </a:r>
          </a:p>
          <a:p>
            <a:pPr lvl="1">
              <a:buSzPct val="70000"/>
            </a:pPr>
            <a:r>
              <a:rPr lang="en-US" sz="2000" b="0"/>
              <a:t>Detection of both scintillator light and ionization</a:t>
            </a:r>
            <a:endParaRPr lang="sl-SI" sz="2000" b="0"/>
          </a:p>
          <a:p>
            <a:pPr lvl="1"/>
            <a:endParaRPr lang="en-US" sz="2000" b="0" kern="1200" dirty="0">
              <a:solidFill>
                <a:srgbClr val="00B050"/>
              </a:solidFill>
            </a:endParaRPr>
          </a:p>
        </p:txBody>
      </p:sp>
    </p:spTree>
    <p:extLst>
      <p:ext uri="{BB962C8B-B14F-4D97-AF65-F5344CB8AC3E}">
        <p14:creationId xmlns:p14="http://schemas.microsoft.com/office/powerpoint/2010/main" val="32000623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741" y="396785"/>
            <a:ext cx="9096188" cy="609600"/>
          </a:xfrm>
        </p:spPr>
        <p:txBody>
          <a:bodyPr/>
          <a:lstStyle/>
          <a:p>
            <a:r>
              <a:rPr lang="en-GB"/>
              <a:t>SiPMs : R&amp;D technology requirements</a:t>
            </a:r>
          </a:p>
        </p:txBody>
      </p:sp>
      <p:sp>
        <p:nvSpPr>
          <p:cNvPr id="3" name="Content Placeholder 2"/>
          <p:cNvSpPr>
            <a:spLocks noGrp="1"/>
          </p:cNvSpPr>
          <p:nvPr>
            <p:ph idx="1"/>
          </p:nvPr>
        </p:nvSpPr>
        <p:spPr>
          <a:xfrm>
            <a:off x="253999" y="1149821"/>
            <a:ext cx="11851341" cy="5179262"/>
          </a:xfrm>
        </p:spPr>
        <p:txBody>
          <a:bodyPr/>
          <a:lstStyle/>
          <a:p>
            <a:r>
              <a:rPr lang="en-GB" b="0"/>
              <a:t>A non-exhaustive list – different applications, different requirements:</a:t>
            </a:r>
          </a:p>
          <a:p>
            <a:pPr lvl="1">
              <a:buClr>
                <a:srgbClr val="FF0000"/>
              </a:buClr>
            </a:pPr>
            <a:r>
              <a:rPr lang="en-GB" sz="1800" b="0" kern="1200">
                <a:solidFill>
                  <a:srgbClr val="FF0000"/>
                </a:solidFill>
              </a:rPr>
              <a:t>Improved radiation hardness (1x10</a:t>
            </a:r>
            <a:r>
              <a:rPr lang="en-GB" sz="1800" b="0" kern="1200" baseline="30000">
                <a:solidFill>
                  <a:srgbClr val="FF0000"/>
                </a:solidFill>
              </a:rPr>
              <a:t>14</a:t>
            </a:r>
            <a:r>
              <a:rPr lang="en-GB" sz="1800" b="0" kern="1200">
                <a:solidFill>
                  <a:srgbClr val="FF0000"/>
                </a:solidFill>
              </a:rPr>
              <a:t> n cm</a:t>
            </a:r>
            <a:r>
              <a:rPr lang="en-GB" sz="1800" b="0" kern="1200" baseline="30000">
                <a:solidFill>
                  <a:srgbClr val="FF0000"/>
                </a:solidFill>
              </a:rPr>
              <a:t>-2 </a:t>
            </a:r>
            <a:r>
              <a:rPr lang="en-GB" sz="1800" b="0" kern="1200">
                <a:solidFill>
                  <a:srgbClr val="FF0000"/>
                </a:solidFill>
              </a:rPr>
              <a:t>eq @ CMS ; 10</a:t>
            </a:r>
            <a:r>
              <a:rPr lang="en-GB" sz="1800" b="0" kern="1200" baseline="30000">
                <a:solidFill>
                  <a:srgbClr val="FF0000"/>
                </a:solidFill>
              </a:rPr>
              <a:t>17</a:t>
            </a:r>
            <a:r>
              <a:rPr lang="en-GB" sz="1800" b="0" kern="1200">
                <a:solidFill>
                  <a:srgbClr val="FF0000"/>
                </a:solidFill>
              </a:rPr>
              <a:t>-10</a:t>
            </a:r>
            <a:r>
              <a:rPr lang="en-GB" sz="1800" b="0" kern="1200" baseline="30000">
                <a:solidFill>
                  <a:srgbClr val="FF0000"/>
                </a:solidFill>
              </a:rPr>
              <a:t>18</a:t>
            </a:r>
            <a:r>
              <a:rPr lang="en-GB" sz="1800" b="0" kern="1200">
                <a:solidFill>
                  <a:srgbClr val="FF0000"/>
                </a:solidFill>
              </a:rPr>
              <a:t>@ FCC-hh !)</a:t>
            </a:r>
          </a:p>
          <a:p>
            <a:pPr lvl="1">
              <a:buClr>
                <a:srgbClr val="FF0000"/>
              </a:buClr>
            </a:pPr>
            <a:r>
              <a:rPr lang="en-GB" sz="1800" b="0" kern="1200">
                <a:solidFill>
                  <a:srgbClr val="FF0000"/>
                </a:solidFill>
              </a:rPr>
              <a:t>Improved dark count rates towards 1 Hz mm</a:t>
            </a:r>
            <a:r>
              <a:rPr lang="en-GB" sz="1800" b="0" kern="1200" baseline="30000">
                <a:solidFill>
                  <a:srgbClr val="FF0000"/>
                </a:solidFill>
              </a:rPr>
              <a:t>-2</a:t>
            </a:r>
            <a:r>
              <a:rPr lang="en-GB" sz="1800" b="0" kern="1200">
                <a:solidFill>
                  <a:srgbClr val="FF0000"/>
                </a:solidFill>
              </a:rPr>
              <a:t> (driven by low light-level experiments) and reduced after pulsing</a:t>
            </a:r>
          </a:p>
          <a:p>
            <a:pPr lvl="1">
              <a:buClr>
                <a:srgbClr val="FF0000"/>
              </a:buClr>
            </a:pPr>
            <a:r>
              <a:rPr lang="en-GB" sz="1800" b="0" kern="1200">
                <a:solidFill>
                  <a:srgbClr val="FF0000"/>
                </a:solidFill>
              </a:rPr>
              <a:t>Improved timing characteristics (aspire to 10 ps or below for time resolution)</a:t>
            </a:r>
          </a:p>
          <a:p>
            <a:pPr lvl="1"/>
            <a:r>
              <a:rPr lang="en-GB" sz="1800" b="0" kern="1200"/>
              <a:t>Increasing photon detection efficiency for single-photons : fill factor and spectral range into the UV &amp; IR</a:t>
            </a:r>
          </a:p>
          <a:p>
            <a:pPr lvl="1"/>
            <a:r>
              <a:rPr lang="en-GB" sz="1800" b="0" kern="1200"/>
              <a:t>Cryogenic operation of SiPMs : improved cooling systems (to reduce dark noise), @ -50 °C</a:t>
            </a:r>
          </a:p>
          <a:p>
            <a:pPr lvl="1"/>
            <a:r>
              <a:rPr lang="en-GB" sz="1800" b="0" kern="1200"/>
              <a:t>Optimised SiPM systems - large-area integration with cooling</a:t>
            </a:r>
          </a:p>
          <a:p>
            <a:pPr lvl="1"/>
            <a:r>
              <a:rPr lang="en-GB" sz="1800" b="0" kern="1200"/>
              <a:t>Optimised optical couplings. development of micro-lenses/filters.</a:t>
            </a:r>
          </a:p>
          <a:p>
            <a:pPr lvl="1"/>
            <a:r>
              <a:rPr lang="nn-NO" sz="1800" b="0" kern="1200"/>
              <a:t>New materials for SiPMTs (eg SiC, GaN, InGaN, AlGaN)</a:t>
            </a:r>
          </a:p>
          <a:p>
            <a:pPr lvl="1"/>
            <a:r>
              <a:rPr lang="en-GB" sz="1800" b="0" kern="1200"/>
              <a:t>Improved dynamic range (driven by calorimetry)</a:t>
            </a:r>
          </a:p>
          <a:p>
            <a:pPr lvl="1"/>
            <a:r>
              <a:rPr lang="en-GB" sz="1800" b="0" kern="1200"/>
              <a:t>Improved cross talk</a:t>
            </a:r>
          </a:p>
          <a:p>
            <a:pPr lvl="1"/>
            <a:r>
              <a:rPr lang="en-GB" sz="1800" b="0" kern="1200"/>
              <a:t>Cheaper solutions for SiPMs (eg CMOS) for large area applications and high pixel density.  </a:t>
            </a:r>
            <a:r>
              <a:rPr lang="en-US" sz="1800" b="0" kern="1200"/>
              <a:t>Analogue vs. Digital</a:t>
            </a:r>
            <a:endParaRPr lang="en-GB" sz="1800" b="0" kern="1200"/>
          </a:p>
          <a:p>
            <a:pPr lvl="1"/>
            <a:r>
              <a:rPr lang="en-GB" sz="1800" b="0" kern="1200"/>
              <a:t>Improving pulse shape discrimination (neutrinos and non-accelerator); development of corresponding r/o electronics </a:t>
            </a:r>
          </a:p>
          <a:p>
            <a:pPr lvl="1"/>
            <a:r>
              <a:rPr lang="en-GB" sz="1800" b="0" kern="1200"/>
              <a:t>High radioactive-purity for underground experiments, better than a few Bq/kg depending on material</a:t>
            </a:r>
            <a:endParaRPr lang="en-US" sz="1800" b="0" kern="1200"/>
          </a:p>
          <a:p>
            <a:pPr lvl="1"/>
            <a:r>
              <a:rPr lang="en-US" sz="1800" b="0" kern="1200"/>
              <a:t>Cell size, dynamic range, </a:t>
            </a:r>
            <a:r>
              <a:rPr lang="sl-SI" sz="1800" b="0" kern="1200"/>
              <a:t>fi</a:t>
            </a:r>
            <a:r>
              <a:rPr lang="en-US" sz="1800" b="0" kern="1200"/>
              <a:t>ll factor.</a:t>
            </a:r>
            <a:endParaRPr lang="en-US" sz="2200" b="0" kern="1200"/>
          </a:p>
          <a:p>
            <a:pPr lvl="1"/>
            <a:endParaRPr lang="en-GB" sz="1800" b="0"/>
          </a:p>
          <a:p>
            <a:endParaRPr lang="en-GB"/>
          </a:p>
        </p:txBody>
      </p:sp>
    </p:spTree>
    <p:extLst>
      <p:ext uri="{BB962C8B-B14F-4D97-AF65-F5344CB8AC3E}">
        <p14:creationId xmlns:p14="http://schemas.microsoft.com/office/powerpoint/2010/main" val="34131208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5469" y="195336"/>
            <a:ext cx="4882883" cy="609600"/>
          </a:xfrm>
          <a:solidFill>
            <a:srgbClr val="FFFF00"/>
          </a:solidFill>
          <a:ln w="38100">
            <a:solidFill>
              <a:schemeClr val="accent2"/>
            </a:solidFill>
            <a:miter lim="800000"/>
            <a:headEnd/>
            <a:tailEnd/>
          </a:ln>
          <a:effectLst/>
          <a:extLst>
            <a:ext uri="{AF507438-7753-43E0-B8FC-AC1667EBCBE1}">
              <a14:hiddenEffects xmlns:a14="http://schemas.microsoft.com/office/drawing/2010/main">
                <a:effectLst>
                  <a:outerShdw dist="71842" dir="2700000" algn="ctr" rotWithShape="0">
                    <a:srgbClr val="00CC00"/>
                  </a:outerShdw>
                </a:effectLst>
              </a14:hiddenEffects>
            </a:ext>
          </a:extLst>
        </p:spPr>
        <p:txBody>
          <a:bodyPr vert="horz" wrap="square" lIns="91440" tIns="45720" rIns="91440" bIns="45720" numCol="1" anchor="ctr" anchorCtr="0" compatLnSpc="1">
            <a:prstTxWarp prst="textNoShape">
              <a:avLst/>
            </a:prstTxWarp>
          </a:bodyPr>
          <a:lstStyle/>
          <a:p>
            <a:r>
              <a:rPr lang="en-GB"/>
              <a:t> PID </a:t>
            </a:r>
            <a:r>
              <a:rPr lang="en-GB" dirty="0"/>
              <a:t>with </a:t>
            </a:r>
            <a:r>
              <a:rPr lang="en-GB" dirty="0" err="1"/>
              <a:t>dE</a:t>
            </a:r>
            <a:r>
              <a:rPr lang="en-GB" dirty="0"/>
              <a:t>/dx, TRD</a:t>
            </a:r>
          </a:p>
        </p:txBody>
      </p:sp>
      <p:sp>
        <p:nvSpPr>
          <p:cNvPr id="3" name="Content Placeholder 2"/>
          <p:cNvSpPr>
            <a:spLocks noGrp="1"/>
          </p:cNvSpPr>
          <p:nvPr>
            <p:ph idx="1"/>
          </p:nvPr>
        </p:nvSpPr>
        <p:spPr>
          <a:xfrm>
            <a:off x="74841" y="943109"/>
            <a:ext cx="11907078" cy="5601125"/>
          </a:xfrm>
        </p:spPr>
        <p:txBody>
          <a:bodyPr/>
          <a:lstStyle/>
          <a:p>
            <a:pPr>
              <a:buSzPct val="120000"/>
              <a:buFont typeface="Wingdings" panose="05000000000000000000" pitchFamily="2" charset="2"/>
              <a:buChar char="§"/>
            </a:pPr>
            <a:r>
              <a:rPr lang="en-US" sz="2600" b="0" kern="1200">
                <a:solidFill>
                  <a:schemeClr val="tx1"/>
                </a:solidFill>
              </a:rPr>
              <a:t>dE/dx </a:t>
            </a:r>
            <a:r>
              <a:rPr lang="en-US" sz="2600" b="0" kern="1200" dirty="0">
                <a:solidFill>
                  <a:schemeClr val="tx1"/>
                </a:solidFill>
              </a:rPr>
              <a:t>resolution around 5% is routinely reached, in excellent conditions and with</a:t>
            </a:r>
            <a:r>
              <a:rPr lang="sl-SI" sz="2600" b="0" kern="1200" dirty="0">
                <a:solidFill>
                  <a:schemeClr val="tx1"/>
                </a:solidFill>
              </a:rPr>
              <a:t> </a:t>
            </a:r>
            <a:r>
              <a:rPr lang="en-US" sz="2600" b="0" kern="1200" dirty="0">
                <a:solidFill>
                  <a:schemeClr val="tx1"/>
                </a:solidFill>
              </a:rPr>
              <a:t>accurate calibration.</a:t>
            </a:r>
            <a:r>
              <a:rPr lang="sl-SI" sz="2600" b="0" kern="1200" dirty="0">
                <a:solidFill>
                  <a:schemeClr val="tx1"/>
                </a:solidFill>
              </a:rPr>
              <a:t> </a:t>
            </a:r>
            <a:r>
              <a:rPr lang="en-US" sz="2600" b="0" kern="1200" dirty="0">
                <a:solidFill>
                  <a:schemeClr val="tx1"/>
                </a:solidFill>
              </a:rPr>
              <a:t>Possible improvements</a:t>
            </a:r>
          </a:p>
          <a:p>
            <a:pPr lvl="1"/>
            <a:r>
              <a:rPr lang="en-US" sz="1800" b="0" dirty="0" err="1"/>
              <a:t>dE</a:t>
            </a:r>
            <a:r>
              <a:rPr lang="en-US" sz="1800" b="0" dirty="0"/>
              <a:t>/dx resolution </a:t>
            </a:r>
            <a:r>
              <a:rPr lang="sl-SI" sz="1800" b="0" dirty="0"/>
              <a:t>~</a:t>
            </a:r>
            <a:r>
              <a:rPr lang="en-US" sz="1800" b="0" dirty="0"/>
              <a:t> 5.4% (LP</a:t>
            </a:r>
            <a:r>
              <a:rPr lang="sl-SI" sz="1800" b="0" dirty="0"/>
              <a:t>)</a:t>
            </a:r>
            <a:r>
              <a:rPr lang="sl-SI" sz="1800" b="0" baseline="30000" dirty="0"/>
              <a:t>-</a:t>
            </a:r>
            <a:r>
              <a:rPr lang="en-US" sz="1800" b="0" baseline="30000" dirty="0"/>
              <a:t>0</a:t>
            </a:r>
            <a:r>
              <a:rPr lang="sl-SI" sz="1800" b="0" baseline="30000" dirty="0"/>
              <a:t>.</a:t>
            </a:r>
            <a:r>
              <a:rPr lang="en-US" sz="1800" b="0" baseline="30000" dirty="0"/>
              <a:t>37 </a:t>
            </a:r>
            <a:r>
              <a:rPr lang="en-US" sz="1800" b="0" dirty="0"/>
              <a:t>with L length in m, P pressure in bar; the</a:t>
            </a:r>
            <a:r>
              <a:rPr lang="sl-SI" sz="1800" b="0" dirty="0"/>
              <a:t> </a:t>
            </a:r>
            <a:r>
              <a:rPr lang="en-US" sz="1800" b="0" dirty="0"/>
              <a:t>interest in the P term is renewed where excellent PID is needed together with a large mass of </a:t>
            </a:r>
            <a:r>
              <a:rPr lang="sl-SI" sz="1800" b="0" dirty="0" err="1"/>
              <a:t>the</a:t>
            </a:r>
            <a:r>
              <a:rPr lang="sl-SI" sz="1800" b="0" dirty="0"/>
              <a:t> </a:t>
            </a:r>
            <a:r>
              <a:rPr lang="en-US" sz="1800" b="0" dirty="0"/>
              <a:t>gas (TPC-as-a-target). R&amp;D topics: suitable gas mixtures for high-P</a:t>
            </a:r>
            <a:r>
              <a:rPr lang="sl-SI" sz="1800" b="0" dirty="0"/>
              <a:t> </a:t>
            </a:r>
            <a:r>
              <a:rPr lang="en-US" sz="1800" b="0" dirty="0"/>
              <a:t>operation, light pressure-containment vessels.</a:t>
            </a:r>
          </a:p>
          <a:p>
            <a:pPr lvl="1"/>
            <a:r>
              <a:rPr lang="en-US" sz="1800" b="0" dirty="0"/>
              <a:t>Cluster counting: </a:t>
            </a:r>
            <a:r>
              <a:rPr lang="en-US" sz="1800" b="0" dirty="0" err="1"/>
              <a:t>dN</a:t>
            </a:r>
            <a:r>
              <a:rPr lang="en-US" sz="1800" b="0" baseline="-25000" dirty="0" err="1"/>
              <a:t>cl</a:t>
            </a:r>
            <a:r>
              <a:rPr lang="en-US" sz="1800" b="0" dirty="0"/>
              <a:t>/dx resolution is potentially better than </a:t>
            </a:r>
            <a:r>
              <a:rPr lang="en-US" sz="1800" b="0" dirty="0" err="1"/>
              <a:t>dE</a:t>
            </a:r>
            <a:r>
              <a:rPr lang="en-US" sz="1800" b="0" dirty="0"/>
              <a:t>/dx (by a factor of 2). Cluster counting requires fast electronics and sophisticated counting algorithms, or alternative readout methods. It has the potential of being less de</a:t>
            </a:r>
            <a:r>
              <a:rPr lang="sl-SI" sz="1800" b="0" dirty="0"/>
              <a:t>p</a:t>
            </a:r>
            <a:r>
              <a:rPr lang="en-US" sz="1800" b="0" dirty="0" err="1"/>
              <a:t>endent</a:t>
            </a:r>
            <a:r>
              <a:rPr lang="en-US" sz="1800" b="0" dirty="0"/>
              <a:t> on other parameters. Cluster counting in time, cluster counting in space;</a:t>
            </a:r>
            <a:r>
              <a:rPr lang="sl-SI" sz="1800" b="0" dirty="0"/>
              <a:t> </a:t>
            </a:r>
            <a:r>
              <a:rPr lang="en-US" sz="1800" b="0" dirty="0"/>
              <a:t>R&amp;D topics: wave-form sampling FEE with FPGA processing, 2D </a:t>
            </a:r>
            <a:r>
              <a:rPr lang="en-US" sz="1800" b="0" dirty="0" err="1"/>
              <a:t>micropattern</a:t>
            </a:r>
            <a:r>
              <a:rPr lang="sl-SI" sz="1800" b="0" dirty="0"/>
              <a:t> </a:t>
            </a:r>
            <a:r>
              <a:rPr lang="en-US" sz="1800" b="0" dirty="0"/>
              <a:t>read-out.</a:t>
            </a:r>
          </a:p>
          <a:p>
            <a:pPr>
              <a:buSzPct val="120000"/>
              <a:buFont typeface="Wingdings" panose="05000000000000000000" pitchFamily="2" charset="2"/>
              <a:buChar char="§"/>
            </a:pPr>
            <a:r>
              <a:rPr lang="en-US" sz="2600" b="0" kern="1200" dirty="0">
                <a:solidFill>
                  <a:schemeClr val="tx1"/>
                </a:solidFill>
              </a:rPr>
              <a:t>TRD</a:t>
            </a:r>
            <a:r>
              <a:rPr lang="sl-SI" sz="2600" b="0" kern="1200" dirty="0">
                <a:solidFill>
                  <a:schemeClr val="tx1"/>
                </a:solidFill>
              </a:rPr>
              <a:t>: </a:t>
            </a:r>
            <a:r>
              <a:rPr lang="sl-SI" sz="2600" b="0" kern="1200" dirty="0" err="1">
                <a:solidFill>
                  <a:schemeClr val="tx1"/>
                </a:solidFill>
              </a:rPr>
              <a:t>employed</a:t>
            </a:r>
            <a:r>
              <a:rPr lang="sl-SI" sz="2600" b="0" kern="1200" dirty="0">
                <a:solidFill>
                  <a:schemeClr val="tx1"/>
                </a:solidFill>
              </a:rPr>
              <a:t> in </a:t>
            </a:r>
            <a:r>
              <a:rPr lang="sl-SI" sz="2600" b="0" kern="1200" dirty="0" err="1">
                <a:solidFill>
                  <a:schemeClr val="tx1"/>
                </a:solidFill>
              </a:rPr>
              <a:t>several</a:t>
            </a:r>
            <a:r>
              <a:rPr lang="sl-SI" sz="2600" b="0" kern="1200" dirty="0">
                <a:solidFill>
                  <a:schemeClr val="tx1"/>
                </a:solidFill>
              </a:rPr>
              <a:t> </a:t>
            </a:r>
            <a:r>
              <a:rPr lang="sl-SI" sz="2600" b="0" kern="1200" dirty="0" err="1">
                <a:solidFill>
                  <a:schemeClr val="tx1"/>
                </a:solidFill>
              </a:rPr>
              <a:t>experiments</a:t>
            </a:r>
            <a:r>
              <a:rPr lang="sl-SI" sz="2600" b="0" kern="1200" dirty="0">
                <a:solidFill>
                  <a:schemeClr val="tx1"/>
                </a:solidFill>
              </a:rPr>
              <a:t>,  </a:t>
            </a:r>
            <a:r>
              <a:rPr lang="en-US" sz="2600" b="0" kern="1200" dirty="0">
                <a:solidFill>
                  <a:schemeClr val="tx1"/>
                </a:solidFill>
              </a:rPr>
              <a:t>ATLAS, </a:t>
            </a:r>
            <a:r>
              <a:rPr lang="sl-SI" sz="2600" b="0" kern="1200" dirty="0">
                <a:solidFill>
                  <a:schemeClr val="tx1"/>
                </a:solidFill>
              </a:rPr>
              <a:t> </a:t>
            </a:r>
            <a:r>
              <a:rPr lang="en-US" sz="2600" b="0" kern="1200" dirty="0">
                <a:solidFill>
                  <a:schemeClr val="tx1"/>
                </a:solidFill>
              </a:rPr>
              <a:t>ALICE, </a:t>
            </a:r>
            <a:r>
              <a:rPr lang="sl-SI" sz="2600" b="0" kern="1200" dirty="0">
                <a:solidFill>
                  <a:schemeClr val="tx1"/>
                </a:solidFill>
              </a:rPr>
              <a:t> </a:t>
            </a:r>
            <a:r>
              <a:rPr lang="en-US" sz="2600" b="0" kern="1200" dirty="0">
                <a:solidFill>
                  <a:schemeClr val="tx1"/>
                </a:solidFill>
              </a:rPr>
              <a:t>AMS, CBM, EI</a:t>
            </a:r>
            <a:r>
              <a:rPr lang="sl-SI" sz="2600" b="0" kern="1200" dirty="0">
                <a:solidFill>
                  <a:schemeClr val="tx1"/>
                </a:solidFill>
              </a:rPr>
              <a:t>C</a:t>
            </a:r>
          </a:p>
          <a:p>
            <a:pPr lvl="1"/>
            <a:r>
              <a:rPr lang="en-US" sz="1800" b="0" dirty="0"/>
              <a:t>Gas TRDs a mature instrument for PID at high energies.</a:t>
            </a:r>
            <a:r>
              <a:rPr lang="sl-SI" sz="1800" b="0" dirty="0"/>
              <a:t> </a:t>
            </a:r>
            <a:r>
              <a:rPr lang="en-US" sz="1800" b="0" dirty="0"/>
              <a:t>Due to the </a:t>
            </a:r>
            <a:r>
              <a:rPr lang="sl-SI" sz="1800" b="0" dirty="0" err="1"/>
              <a:t>overlapping</a:t>
            </a:r>
            <a:r>
              <a:rPr lang="sl-SI" sz="1800" b="0" dirty="0"/>
              <a:t> </a:t>
            </a:r>
            <a:r>
              <a:rPr lang="sl-SI" sz="1800" b="0" dirty="0" err="1"/>
              <a:t>of</a:t>
            </a:r>
            <a:r>
              <a:rPr lang="sl-SI" sz="1800" b="0" dirty="0"/>
              <a:t> </a:t>
            </a:r>
            <a:r>
              <a:rPr lang="sl-SI" sz="1800" b="0" dirty="0" err="1"/>
              <a:t>the</a:t>
            </a:r>
            <a:r>
              <a:rPr lang="sl-SI" sz="1800" b="0" dirty="0"/>
              <a:t> </a:t>
            </a:r>
            <a:r>
              <a:rPr lang="en-US" sz="1800" b="0" dirty="0"/>
              <a:t>TR signal </a:t>
            </a:r>
            <a:r>
              <a:rPr lang="sl-SI" sz="1800" b="0" dirty="0" err="1"/>
              <a:t>with</a:t>
            </a:r>
            <a:r>
              <a:rPr lang="sl-SI" sz="1800" b="0" dirty="0"/>
              <a:t> </a:t>
            </a:r>
            <a:r>
              <a:rPr lang="en-US" sz="1800" b="0" dirty="0"/>
              <a:t>the ionization</a:t>
            </a:r>
            <a:r>
              <a:rPr lang="sl-SI" sz="1800" b="0" dirty="0"/>
              <a:t>,</a:t>
            </a:r>
            <a:r>
              <a:rPr lang="en-US" sz="1800" b="0" dirty="0"/>
              <a:t> a </a:t>
            </a:r>
            <a:r>
              <a:rPr lang="sl-SI" sz="1800" b="0" dirty="0" err="1"/>
              <a:t>precise</a:t>
            </a:r>
            <a:r>
              <a:rPr lang="sl-SI" sz="1800" b="0" dirty="0"/>
              <a:t> </a:t>
            </a:r>
            <a:r>
              <a:rPr lang="en-US" sz="1800" b="0" dirty="0"/>
              <a:t>knowledge (and simulation) of </a:t>
            </a:r>
            <a:r>
              <a:rPr lang="en-US" sz="1800" b="0" dirty="0" err="1"/>
              <a:t>dE</a:t>
            </a:r>
            <a:r>
              <a:rPr lang="en-US" sz="1800" b="0" dirty="0"/>
              <a:t>/dx is a must</a:t>
            </a:r>
            <a:r>
              <a:rPr lang="sl-SI" sz="1800" b="0" dirty="0"/>
              <a:t>.</a:t>
            </a:r>
            <a:endParaRPr lang="en-US" sz="1800" b="0" dirty="0"/>
          </a:p>
          <a:p>
            <a:pPr lvl="1"/>
            <a:r>
              <a:rPr lang="en-US" sz="1800" b="0" dirty="0"/>
              <a:t>GEMs are making their way in the technique</a:t>
            </a:r>
          </a:p>
          <a:p>
            <a:pPr lvl="1"/>
            <a:r>
              <a:rPr lang="en-US" sz="1800" b="0" dirty="0"/>
              <a:t>An attempt has been made to improve cluster counting by means of a </a:t>
            </a:r>
            <a:r>
              <a:rPr lang="en-US" sz="1800" b="0" dirty="0" err="1"/>
              <a:t>GridPix</a:t>
            </a:r>
            <a:r>
              <a:rPr lang="en-US" sz="1800" b="0" dirty="0"/>
              <a:t>. Some improvement is possible, although not drastic. Potential improvement may be reached by differentiating the response to X-ray photons and to particle ionization</a:t>
            </a:r>
            <a:r>
              <a:rPr lang="sl-SI" sz="1800" b="0" dirty="0">
                <a:sym typeface="Wingdings" panose="05000000000000000000" pitchFamily="2" charset="2"/>
              </a:rPr>
              <a:t></a:t>
            </a:r>
            <a:r>
              <a:rPr lang="en-US" sz="1800" b="0" dirty="0"/>
              <a:t>  Extensive R&amp;D required! </a:t>
            </a:r>
            <a:endParaRPr lang="sl-SI" sz="1800" b="0" dirty="0"/>
          </a:p>
          <a:p>
            <a:pPr lvl="1"/>
            <a:r>
              <a:rPr lang="sl-SI" sz="1800" b="0" dirty="0"/>
              <a:t>TRD </a:t>
            </a:r>
            <a:r>
              <a:rPr lang="sl-SI" sz="1800" b="0" dirty="0" err="1"/>
              <a:t>imaging</a:t>
            </a:r>
            <a:r>
              <a:rPr lang="sl-SI" sz="1800" b="0" dirty="0"/>
              <a:t> (</a:t>
            </a:r>
            <a:r>
              <a:rPr lang="sl-SI" sz="1800" b="0" dirty="0" err="1"/>
              <a:t>e.g</a:t>
            </a:r>
            <a:r>
              <a:rPr lang="sl-SI" sz="1800" b="0" dirty="0"/>
              <a:t>., </a:t>
            </a:r>
            <a:r>
              <a:rPr lang="sl-SI" sz="1800" b="0" dirty="0" err="1"/>
              <a:t>with</a:t>
            </a:r>
            <a:r>
              <a:rPr lang="sl-SI" sz="1800" b="0" dirty="0"/>
              <a:t> </a:t>
            </a:r>
            <a:r>
              <a:rPr lang="sl-SI" sz="1800" b="0"/>
              <a:t>Timepix3)</a:t>
            </a:r>
            <a:r>
              <a:rPr lang="en-GB" sz="1800" b="0"/>
              <a:t>? </a:t>
            </a:r>
            <a:r>
              <a:rPr lang="sl-SI" sz="1800" b="0"/>
              <a:t>(</a:t>
            </a:r>
            <a:r>
              <a:rPr lang="sl-SI" sz="1800" b="0" dirty="0" err="1"/>
              <a:t>for</a:t>
            </a:r>
            <a:r>
              <a:rPr lang="sl-SI" sz="1800" b="0" dirty="0"/>
              <a:t> hadron PID at </a:t>
            </a:r>
            <a:r>
              <a:rPr lang="sl-SI" sz="1800" b="0" dirty="0" err="1"/>
              <a:t>very</a:t>
            </a:r>
            <a:r>
              <a:rPr lang="sl-SI" sz="1800" b="0" dirty="0"/>
              <a:t> </a:t>
            </a:r>
            <a:r>
              <a:rPr lang="sl-SI" sz="1800" b="0" dirty="0" err="1"/>
              <a:t>high</a:t>
            </a:r>
            <a:r>
              <a:rPr lang="sl-SI" sz="1800" b="0" dirty="0"/>
              <a:t> </a:t>
            </a:r>
            <a:r>
              <a:rPr lang="sl-SI" sz="1800" b="0"/>
              <a:t>energies) </a:t>
            </a:r>
            <a:endParaRPr lang="sl-SI" sz="1800" b="0" dirty="0"/>
          </a:p>
          <a:p>
            <a:pPr marL="457200" lvl="1" indent="0">
              <a:buNone/>
            </a:pPr>
            <a:endParaRPr lang="en-US" b="0" kern="1200" dirty="0"/>
          </a:p>
        </p:txBody>
      </p:sp>
    </p:spTree>
    <p:extLst>
      <p:ext uri="{BB962C8B-B14F-4D97-AF65-F5344CB8AC3E}">
        <p14:creationId xmlns:p14="http://schemas.microsoft.com/office/powerpoint/2010/main" val="7248120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8187" y="336987"/>
            <a:ext cx="7602071" cy="774638"/>
          </a:xfrm>
          <a:solidFill>
            <a:srgbClr val="FFFF00"/>
          </a:solidFill>
          <a:ln w="38100">
            <a:solidFill>
              <a:schemeClr val="accent2"/>
            </a:solidFill>
            <a:miter lim="800000"/>
            <a:headEnd/>
            <a:tailEnd/>
          </a:ln>
          <a:effectLst/>
          <a:extLst>
            <a:ext uri="{AF507438-7753-43E0-B8FC-AC1667EBCBE1}">
              <a14:hiddenEffects xmlns:a14="http://schemas.microsoft.com/office/drawing/2010/main">
                <a:effectLst>
                  <a:outerShdw dist="71842" dir="2700000" algn="ctr" rotWithShape="0">
                    <a:srgbClr val="00CC00"/>
                  </a:outerShdw>
                </a:effectLst>
              </a14:hiddenEffects>
            </a:ext>
          </a:extLst>
        </p:spPr>
        <p:txBody>
          <a:bodyPr vert="horz" wrap="square" lIns="91440" tIns="45720" rIns="91440" bIns="45720" numCol="1" anchor="ctr" anchorCtr="0" compatLnSpc="1">
            <a:prstTxWarp prst="textNoShape">
              <a:avLst/>
            </a:prstTxWarp>
          </a:bodyPr>
          <a:lstStyle/>
          <a:p>
            <a:r>
              <a:rPr lang="en-GB" dirty="0"/>
              <a:t>Superconducting  photodetectors</a:t>
            </a:r>
          </a:p>
        </p:txBody>
      </p:sp>
      <p:sp>
        <p:nvSpPr>
          <p:cNvPr id="3" name="Content Placeholder 2"/>
          <p:cNvSpPr>
            <a:spLocks noGrp="1"/>
          </p:cNvSpPr>
          <p:nvPr>
            <p:ph idx="1"/>
          </p:nvPr>
        </p:nvSpPr>
        <p:spPr>
          <a:xfrm>
            <a:off x="672353" y="1409017"/>
            <a:ext cx="10814007" cy="4953000"/>
          </a:xfrm>
        </p:spPr>
        <p:txBody>
          <a:bodyPr/>
          <a:lstStyle/>
          <a:p>
            <a:pPr marL="457200" lvl="1" indent="0">
              <a:buNone/>
            </a:pPr>
            <a:endParaRPr lang="sl-SI" b="0" kern="1200" dirty="0"/>
          </a:p>
          <a:p>
            <a:pPr lvl="1">
              <a:buClr>
                <a:srgbClr val="FF0000"/>
              </a:buClr>
              <a:buFont typeface="Wingdings" panose="05000000000000000000" pitchFamily="2" charset="2"/>
              <a:buChar char="§"/>
            </a:pPr>
            <a:r>
              <a:rPr lang="en-US" sz="2800" b="0" kern="1200" dirty="0">
                <a:solidFill>
                  <a:schemeClr val="tx2"/>
                </a:solidFill>
              </a:rPr>
              <a:t>Single </a:t>
            </a:r>
            <a:r>
              <a:rPr lang="sl-SI" sz="2800" b="0" kern="1200" dirty="0">
                <a:solidFill>
                  <a:schemeClr val="tx2"/>
                </a:solidFill>
              </a:rPr>
              <a:t>p</a:t>
            </a:r>
            <a:r>
              <a:rPr lang="en-US" sz="2800" b="0" kern="1200" dirty="0" err="1">
                <a:solidFill>
                  <a:schemeClr val="tx2"/>
                </a:solidFill>
              </a:rPr>
              <a:t>hoton</a:t>
            </a:r>
            <a:r>
              <a:rPr lang="en-US" sz="2800" b="0" kern="1200" dirty="0">
                <a:solidFill>
                  <a:schemeClr val="tx2"/>
                </a:solidFill>
              </a:rPr>
              <a:t> </a:t>
            </a:r>
            <a:r>
              <a:rPr lang="sl-SI" sz="2800" b="0" kern="1200" dirty="0">
                <a:solidFill>
                  <a:schemeClr val="tx2"/>
                </a:solidFill>
              </a:rPr>
              <a:t>d</a:t>
            </a:r>
            <a:r>
              <a:rPr lang="en-US" sz="2800" b="0" kern="1200" dirty="0" err="1">
                <a:solidFill>
                  <a:schemeClr val="tx2"/>
                </a:solidFill>
              </a:rPr>
              <a:t>etection</a:t>
            </a:r>
            <a:r>
              <a:rPr lang="en-US" sz="2800" b="0" kern="1200" dirty="0">
                <a:solidFill>
                  <a:schemeClr val="tx2"/>
                </a:solidFill>
              </a:rPr>
              <a:t> </a:t>
            </a:r>
            <a:r>
              <a:rPr lang="sl-SI" sz="2800" b="0" kern="1200" dirty="0">
                <a:solidFill>
                  <a:schemeClr val="tx2"/>
                </a:solidFill>
              </a:rPr>
              <a:t>t</a:t>
            </a:r>
            <a:r>
              <a:rPr lang="en-US" sz="2800" b="0" kern="1200" dirty="0" err="1">
                <a:solidFill>
                  <a:schemeClr val="tx2"/>
                </a:solidFill>
              </a:rPr>
              <a:t>echnologies</a:t>
            </a:r>
            <a:r>
              <a:rPr lang="en-US" sz="2800" b="0" kern="1200" dirty="0">
                <a:solidFill>
                  <a:schemeClr val="tx2"/>
                </a:solidFill>
              </a:rPr>
              <a:t> with </a:t>
            </a:r>
            <a:r>
              <a:rPr lang="sl-SI" sz="2800" b="0" kern="1200" dirty="0">
                <a:solidFill>
                  <a:schemeClr val="tx2"/>
                </a:solidFill>
              </a:rPr>
              <a:t>s</a:t>
            </a:r>
            <a:r>
              <a:rPr lang="en-US" sz="2800" b="0" kern="1200" dirty="0" err="1">
                <a:solidFill>
                  <a:schemeClr val="tx2"/>
                </a:solidFill>
              </a:rPr>
              <a:t>uperconductors</a:t>
            </a:r>
            <a:endParaRPr lang="en-US" sz="2800" b="0" kern="1200" dirty="0">
              <a:solidFill>
                <a:schemeClr val="tx2"/>
              </a:solidFill>
            </a:endParaRPr>
          </a:p>
          <a:p>
            <a:pPr lvl="1">
              <a:buClr>
                <a:srgbClr val="FF0000"/>
              </a:buClr>
              <a:buFont typeface="Wingdings" panose="05000000000000000000" pitchFamily="2" charset="2"/>
              <a:buChar char="§"/>
            </a:pPr>
            <a:r>
              <a:rPr lang="en-US" sz="2800" b="0" kern="1200" dirty="0">
                <a:solidFill>
                  <a:schemeClr val="tx2"/>
                </a:solidFill>
              </a:rPr>
              <a:t>Superconducting </a:t>
            </a:r>
            <a:r>
              <a:rPr lang="sl-SI" sz="2800" b="0" kern="1200" dirty="0">
                <a:solidFill>
                  <a:schemeClr val="tx2"/>
                </a:solidFill>
              </a:rPr>
              <a:t>d</a:t>
            </a:r>
            <a:r>
              <a:rPr lang="en-US" sz="2800" b="0" kern="1200" dirty="0" err="1">
                <a:solidFill>
                  <a:schemeClr val="tx2"/>
                </a:solidFill>
              </a:rPr>
              <a:t>etectors</a:t>
            </a:r>
            <a:r>
              <a:rPr lang="en-US" sz="2800" b="0" kern="1200" dirty="0">
                <a:solidFill>
                  <a:schemeClr val="tx2"/>
                </a:solidFill>
              </a:rPr>
              <a:t> for UV-</a:t>
            </a:r>
            <a:r>
              <a:rPr lang="en-US" sz="2800" b="0" kern="1200" dirty="0" err="1">
                <a:solidFill>
                  <a:schemeClr val="tx2"/>
                </a:solidFill>
              </a:rPr>
              <a:t>midIR</a:t>
            </a:r>
            <a:r>
              <a:rPr lang="en-US" sz="2800" b="0" kern="1200" dirty="0">
                <a:solidFill>
                  <a:schemeClr val="tx2"/>
                </a:solidFill>
              </a:rPr>
              <a:t> photons</a:t>
            </a:r>
          </a:p>
          <a:p>
            <a:pPr lvl="2">
              <a:buClr>
                <a:schemeClr val="accent6"/>
              </a:buClr>
              <a:buFont typeface="Wingdings" panose="05000000000000000000" pitchFamily="2" charset="2"/>
              <a:buChar char="§"/>
            </a:pPr>
            <a:r>
              <a:rPr lang="en-US" sz="2800" b="0" kern="1200">
                <a:solidFill>
                  <a:schemeClr val="accent2"/>
                </a:solidFill>
              </a:rPr>
              <a:t> TES: Transition Edge Sensor</a:t>
            </a:r>
          </a:p>
          <a:p>
            <a:pPr lvl="2">
              <a:buClr>
                <a:schemeClr val="accent6"/>
              </a:buClr>
              <a:buFont typeface="Wingdings" panose="05000000000000000000" pitchFamily="2" charset="2"/>
              <a:buChar char="§"/>
            </a:pPr>
            <a:r>
              <a:rPr lang="en-US" sz="2800" b="0" kern="1200">
                <a:solidFill>
                  <a:schemeClr val="accent2"/>
                </a:solidFill>
              </a:rPr>
              <a:t> SNSPD: Superconducting Nanowire Single Photon Detector </a:t>
            </a:r>
            <a:endParaRPr lang="sl-SI" sz="2800" b="0" kern="1200">
              <a:solidFill>
                <a:schemeClr val="accent2"/>
              </a:solidFill>
            </a:endParaRPr>
          </a:p>
          <a:p>
            <a:pPr lvl="2">
              <a:buClr>
                <a:schemeClr val="accent6"/>
              </a:buClr>
              <a:buFont typeface="Wingdings" panose="05000000000000000000" pitchFamily="2" charset="2"/>
              <a:buChar char="§"/>
            </a:pPr>
            <a:r>
              <a:rPr lang="en-US" sz="2800" b="0" kern="1200">
                <a:solidFill>
                  <a:schemeClr val="accent2"/>
                </a:solidFill>
              </a:rPr>
              <a:t> MKID: Microwave Kinetic Inductance Detector</a:t>
            </a:r>
          </a:p>
          <a:p>
            <a:pPr lvl="1">
              <a:buClr>
                <a:srgbClr val="FF0000"/>
              </a:buClr>
              <a:buFont typeface="Wingdings" panose="05000000000000000000" pitchFamily="2" charset="2"/>
              <a:buChar char="§"/>
            </a:pPr>
            <a:r>
              <a:rPr lang="en-US" sz="2800" b="0" kern="1200">
                <a:solidFill>
                  <a:schemeClr val="tx2"/>
                </a:solidFill>
              </a:rPr>
              <a:t>Example: nanowire detectors for </a:t>
            </a:r>
            <a:r>
              <a:rPr lang="sl-SI" sz="2800" b="0" kern="1200">
                <a:solidFill>
                  <a:schemeClr val="tx2"/>
                </a:solidFill>
              </a:rPr>
              <a:t>d</a:t>
            </a:r>
            <a:r>
              <a:rPr lang="en-US" sz="2800" b="0" kern="1200">
                <a:solidFill>
                  <a:schemeClr val="tx2"/>
                </a:solidFill>
              </a:rPr>
              <a:t>ark </a:t>
            </a:r>
            <a:r>
              <a:rPr lang="sl-SI" sz="2800" b="0" kern="1200">
                <a:solidFill>
                  <a:schemeClr val="tx2"/>
                </a:solidFill>
              </a:rPr>
              <a:t>m</a:t>
            </a:r>
            <a:r>
              <a:rPr lang="en-US" sz="2800" b="0" kern="1200">
                <a:solidFill>
                  <a:schemeClr val="tx2"/>
                </a:solidFill>
              </a:rPr>
              <a:t>atter </a:t>
            </a:r>
            <a:r>
              <a:rPr lang="sl-SI" sz="2800" b="0" kern="1200">
                <a:solidFill>
                  <a:schemeClr val="tx2"/>
                </a:solidFill>
              </a:rPr>
              <a:t>d</a:t>
            </a:r>
            <a:r>
              <a:rPr lang="en-US" sz="2800" b="0" kern="1200">
                <a:solidFill>
                  <a:schemeClr val="tx2"/>
                </a:solidFill>
              </a:rPr>
              <a:t>etection; </a:t>
            </a:r>
            <a:r>
              <a:rPr lang="sl-SI" sz="2800" b="0" kern="1200">
                <a:solidFill>
                  <a:schemeClr val="tx2"/>
                </a:solidFill>
              </a:rPr>
              <a:t>d</a:t>
            </a:r>
            <a:r>
              <a:rPr lang="en-US" sz="2800" b="0" kern="1200">
                <a:solidFill>
                  <a:schemeClr val="tx2"/>
                </a:solidFill>
              </a:rPr>
              <a:t>ark </a:t>
            </a:r>
            <a:r>
              <a:rPr lang="sl-SI" sz="2800" b="0" kern="1200">
                <a:solidFill>
                  <a:schemeClr val="tx2"/>
                </a:solidFill>
              </a:rPr>
              <a:t>p</a:t>
            </a:r>
            <a:r>
              <a:rPr lang="en-US" sz="2800" b="0" kern="1200">
                <a:solidFill>
                  <a:schemeClr val="tx2"/>
                </a:solidFill>
              </a:rPr>
              <a:t>hotons</a:t>
            </a:r>
          </a:p>
          <a:p>
            <a:pPr lvl="1">
              <a:buClr>
                <a:srgbClr val="FF0000"/>
              </a:buClr>
              <a:buFont typeface="Wingdings" panose="05000000000000000000" pitchFamily="2" charset="2"/>
              <a:buChar char="§"/>
            </a:pPr>
            <a:r>
              <a:rPr lang="en-US" sz="2800" b="0" kern="1200">
                <a:solidFill>
                  <a:schemeClr val="tx2"/>
                </a:solidFill>
              </a:rPr>
              <a:t>Work </a:t>
            </a:r>
            <a:r>
              <a:rPr lang="en-US" sz="2800" b="0" kern="1200" dirty="0">
                <a:solidFill>
                  <a:schemeClr val="tx2"/>
                </a:solidFill>
              </a:rPr>
              <a:t>in progress relevant to HEP applications</a:t>
            </a:r>
            <a:endParaRPr lang="en-GB" sz="2800" b="0" kern="1200" dirty="0">
              <a:solidFill>
                <a:schemeClr val="tx2"/>
              </a:solidFill>
            </a:endParaRPr>
          </a:p>
        </p:txBody>
      </p:sp>
    </p:spTree>
    <p:extLst>
      <p:ext uri="{BB962C8B-B14F-4D97-AF65-F5344CB8AC3E}">
        <p14:creationId xmlns:p14="http://schemas.microsoft.com/office/powerpoint/2010/main" val="42247888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235" y="166657"/>
            <a:ext cx="9161930" cy="792568"/>
          </a:xfrm>
        </p:spPr>
        <p:txBody>
          <a:bodyPr/>
          <a:lstStyle/>
          <a:p>
            <a:r>
              <a:rPr lang="en-US" kern="1200" dirty="0"/>
              <a:t>Novel optical materials for fiber trackers</a:t>
            </a:r>
            <a:endParaRPr lang="en-GB" kern="1200" dirty="0"/>
          </a:p>
        </p:txBody>
      </p:sp>
      <p:sp>
        <p:nvSpPr>
          <p:cNvPr id="3" name="Content Placeholder 2"/>
          <p:cNvSpPr>
            <a:spLocks noGrp="1"/>
          </p:cNvSpPr>
          <p:nvPr>
            <p:ph idx="1"/>
          </p:nvPr>
        </p:nvSpPr>
        <p:spPr>
          <a:xfrm>
            <a:off x="0" y="1059391"/>
            <a:ext cx="11946835" cy="4953000"/>
          </a:xfrm>
        </p:spPr>
        <p:txBody>
          <a:bodyPr/>
          <a:lstStyle/>
          <a:p>
            <a:pPr>
              <a:buSzPct val="108000"/>
              <a:buFont typeface="Wingdings" panose="05000000000000000000" pitchFamily="2" charset="2"/>
              <a:buChar char="§"/>
            </a:pPr>
            <a:r>
              <a:rPr lang="en-US" sz="2400" b="0" kern="1200">
                <a:solidFill>
                  <a:schemeClr val="tx2"/>
                </a:solidFill>
              </a:rPr>
              <a:t>Scintillating</a:t>
            </a:r>
            <a:r>
              <a:rPr lang="sl-SI" sz="2400" b="0" kern="1200">
                <a:solidFill>
                  <a:schemeClr val="tx2"/>
                </a:solidFill>
              </a:rPr>
              <a:t> </a:t>
            </a:r>
            <a:r>
              <a:rPr lang="sl-SI" sz="2400" b="0" kern="1200" dirty="0">
                <a:solidFill>
                  <a:schemeClr val="tx2"/>
                </a:solidFill>
              </a:rPr>
              <a:t>fi</a:t>
            </a:r>
            <a:r>
              <a:rPr lang="en-US" sz="2400" b="0" kern="1200" dirty="0" err="1">
                <a:solidFill>
                  <a:schemeClr val="tx2"/>
                </a:solidFill>
              </a:rPr>
              <a:t>bres</a:t>
            </a:r>
            <a:r>
              <a:rPr lang="sl-SI" sz="2400" b="0" kern="1200" dirty="0">
                <a:solidFill>
                  <a:schemeClr val="tx2"/>
                </a:solidFill>
              </a:rPr>
              <a:t>: </a:t>
            </a:r>
            <a:r>
              <a:rPr lang="en-US" sz="2400" b="0" kern="1200" dirty="0">
                <a:solidFill>
                  <a:schemeClr val="tx2"/>
                </a:solidFill>
              </a:rPr>
              <a:t> </a:t>
            </a:r>
            <a:endParaRPr lang="sl-SI" sz="2400" b="0" kern="1200" dirty="0">
              <a:solidFill>
                <a:schemeClr val="tx2"/>
              </a:solidFill>
            </a:endParaRPr>
          </a:p>
          <a:p>
            <a:pPr lvl="1"/>
            <a:r>
              <a:rPr lang="sl-SI" sz="1800" b="0" dirty="0"/>
              <a:t>A</a:t>
            </a:r>
            <a:r>
              <a:rPr lang="en-US" sz="1800" b="0" dirty="0"/>
              <a:t> cost-e</a:t>
            </a:r>
            <a:r>
              <a:rPr lang="sl-SI" sz="1800" b="0" dirty="0" err="1"/>
              <a:t>ff</a:t>
            </a:r>
            <a:r>
              <a:rPr lang="en-US" sz="1800" b="0" dirty="0" err="1"/>
              <a:t>ective</a:t>
            </a:r>
            <a:r>
              <a:rPr lang="en-US" sz="1800" b="0" dirty="0"/>
              <a:t> way of instrumenting large areas for charged</a:t>
            </a:r>
            <a:r>
              <a:rPr lang="sl-SI" sz="1800" b="0" dirty="0"/>
              <a:t> </a:t>
            </a:r>
            <a:r>
              <a:rPr lang="en-US" sz="1800" b="0" dirty="0"/>
              <a:t>particle tracking at relatively low material budget. With the availability of small-pitch</a:t>
            </a:r>
            <a:r>
              <a:rPr lang="sl-SI" sz="1800" b="0" dirty="0"/>
              <a:t> </a:t>
            </a:r>
            <a:r>
              <a:rPr lang="en-US" sz="1800" b="0" dirty="0" err="1"/>
              <a:t>SiPM</a:t>
            </a:r>
            <a:r>
              <a:rPr lang="en-US" sz="1800" b="0" dirty="0"/>
              <a:t> arrays, high resolutions are possible</a:t>
            </a:r>
            <a:r>
              <a:rPr lang="sl-SI" sz="1800" b="0" dirty="0"/>
              <a:t> (</a:t>
            </a:r>
            <a:r>
              <a:rPr lang="en-US" sz="1800" b="0" dirty="0" err="1"/>
              <a:t>LHCb</a:t>
            </a:r>
            <a:r>
              <a:rPr lang="en-US" sz="1800" b="0" dirty="0"/>
              <a:t> </a:t>
            </a:r>
            <a:r>
              <a:rPr lang="en-US" sz="1800" b="0" dirty="0" err="1"/>
              <a:t>SciFi</a:t>
            </a:r>
            <a:r>
              <a:rPr lang="en-US" sz="1800" b="0" dirty="0"/>
              <a:t> tracker upgrade</a:t>
            </a:r>
            <a:r>
              <a:rPr lang="sl-SI" sz="1800" b="0" dirty="0"/>
              <a:t>)</a:t>
            </a:r>
          </a:p>
          <a:p>
            <a:pPr>
              <a:buSzPct val="108000"/>
              <a:buFont typeface="Wingdings" panose="05000000000000000000" pitchFamily="2" charset="2"/>
              <a:buChar char="§"/>
            </a:pPr>
            <a:r>
              <a:rPr lang="sl-SI" sz="2400" b="0" kern="1200" dirty="0">
                <a:solidFill>
                  <a:schemeClr val="tx2"/>
                </a:solidFill>
              </a:rPr>
              <a:t>F</a:t>
            </a:r>
            <a:r>
              <a:rPr lang="en-US" sz="2400" b="0" kern="1200" dirty="0" err="1">
                <a:solidFill>
                  <a:schemeClr val="tx2"/>
                </a:solidFill>
              </a:rPr>
              <a:t>urther</a:t>
            </a:r>
            <a:r>
              <a:rPr lang="en-US" sz="2400" b="0" kern="1200" dirty="0">
                <a:solidFill>
                  <a:schemeClr val="tx2"/>
                </a:solidFill>
              </a:rPr>
              <a:t> advance</a:t>
            </a:r>
            <a:r>
              <a:rPr lang="sl-SI" sz="2400" b="0" kern="1200" dirty="0">
                <a:solidFill>
                  <a:schemeClr val="tx2"/>
                </a:solidFill>
              </a:rPr>
              <a:t>s in</a:t>
            </a:r>
            <a:r>
              <a:rPr lang="en-US" sz="2400" b="0" kern="1200" dirty="0">
                <a:solidFill>
                  <a:schemeClr val="tx2"/>
                </a:solidFill>
              </a:rPr>
              <a:t> the technology, e.g. for a second upgrade</a:t>
            </a:r>
            <a:r>
              <a:rPr lang="sl-SI" sz="2400" b="0" kern="1200" dirty="0">
                <a:solidFill>
                  <a:schemeClr val="tx2"/>
                </a:solidFill>
              </a:rPr>
              <a:t> </a:t>
            </a:r>
            <a:r>
              <a:rPr lang="en-US" sz="2400" b="0" kern="1200" dirty="0">
                <a:solidFill>
                  <a:schemeClr val="tx2"/>
                </a:solidFill>
              </a:rPr>
              <a:t>of the tracker envisaged for the High-Luminosity LHC</a:t>
            </a:r>
            <a:r>
              <a:rPr lang="sl-SI" sz="2400" b="0" kern="1200" dirty="0">
                <a:solidFill>
                  <a:schemeClr val="tx2"/>
                </a:solidFill>
              </a:rPr>
              <a:t>:</a:t>
            </a:r>
          </a:p>
          <a:p>
            <a:pPr lvl="1"/>
            <a:r>
              <a:rPr lang="sl-SI" sz="1800" b="0" dirty="0" err="1"/>
              <a:t>Optimize</a:t>
            </a:r>
            <a:r>
              <a:rPr lang="sl-SI" sz="1800" b="0" dirty="0"/>
              <a:t> </a:t>
            </a:r>
            <a:r>
              <a:rPr lang="en-US" sz="1800" b="0" dirty="0"/>
              <a:t>photo-sensor </a:t>
            </a:r>
            <a:r>
              <a:rPr lang="sl-SI" sz="1800" b="0" dirty="0" err="1"/>
              <a:t>and</a:t>
            </a:r>
            <a:r>
              <a:rPr lang="en-US" sz="1800" b="0" dirty="0"/>
              <a:t> optical </a:t>
            </a:r>
            <a:r>
              <a:rPr lang="sl-SI" sz="1800" b="0" dirty="0"/>
              <a:t>fi</a:t>
            </a:r>
            <a:r>
              <a:rPr lang="en-US" sz="1800" b="0" dirty="0" err="1"/>
              <a:t>bers</a:t>
            </a:r>
            <a:r>
              <a:rPr lang="en-US" sz="1800" b="0" dirty="0"/>
              <a:t> need to be </a:t>
            </a:r>
            <a:r>
              <a:rPr lang="en-US" sz="1800" b="0" dirty="0" err="1"/>
              <a:t>optimised</a:t>
            </a:r>
            <a:r>
              <a:rPr lang="en-US" sz="1800" b="0" dirty="0"/>
              <a:t> </a:t>
            </a:r>
            <a:r>
              <a:rPr lang="sl-SI" sz="1800" b="0" dirty="0" err="1"/>
              <a:t>for</a:t>
            </a:r>
            <a:r>
              <a:rPr lang="sl-SI" sz="1800" b="0" dirty="0"/>
              <a:t> a </a:t>
            </a:r>
            <a:r>
              <a:rPr lang="en-US" sz="1800" b="0" dirty="0"/>
              <a:t>higher light yield, allowing for</a:t>
            </a:r>
            <a:r>
              <a:rPr lang="sl-SI" sz="1800" b="0" dirty="0"/>
              <a:t> </a:t>
            </a:r>
            <a:r>
              <a:rPr lang="en-US" sz="1800" b="0" dirty="0"/>
              <a:t>smaller diameters and thus higher precision and improved radiation tolerance.</a:t>
            </a:r>
          </a:p>
          <a:p>
            <a:pPr>
              <a:buSzPct val="108000"/>
              <a:buFont typeface="Wingdings" panose="05000000000000000000" pitchFamily="2" charset="2"/>
              <a:buChar char="§"/>
            </a:pPr>
            <a:r>
              <a:rPr lang="en-US" sz="2400" b="0" kern="1200" dirty="0">
                <a:solidFill>
                  <a:schemeClr val="tx2"/>
                </a:solidFill>
              </a:rPr>
              <a:t>Open issues: </a:t>
            </a:r>
            <a:endParaRPr lang="sl-SI" sz="2400" b="0" kern="1200" dirty="0">
              <a:solidFill>
                <a:schemeClr val="tx2"/>
              </a:solidFill>
            </a:endParaRPr>
          </a:p>
          <a:p>
            <a:pPr lvl="1"/>
            <a:r>
              <a:rPr lang="en-US" sz="1800" b="0" dirty="0"/>
              <a:t>Radiation tolerance, </a:t>
            </a:r>
            <a:r>
              <a:rPr lang="sl-SI" sz="1800" b="0" dirty="0"/>
              <a:t>s</a:t>
            </a:r>
            <a:r>
              <a:rPr lang="en-US" sz="1800" b="0" dirty="0"/>
              <a:t>peed, </a:t>
            </a:r>
            <a:r>
              <a:rPr lang="sl-SI" sz="1800" b="0" dirty="0"/>
              <a:t>e</a:t>
            </a:r>
            <a:r>
              <a:rPr lang="en-US" sz="1800" b="0" dirty="0"/>
              <a:t>mission spectrum</a:t>
            </a:r>
          </a:p>
          <a:p>
            <a:pPr>
              <a:buSzPct val="108000"/>
              <a:buFont typeface="Wingdings" panose="05000000000000000000" pitchFamily="2" charset="2"/>
              <a:buChar char="§"/>
            </a:pPr>
            <a:r>
              <a:rPr lang="en-US" sz="2400" b="0" kern="1200" dirty="0">
                <a:solidFill>
                  <a:schemeClr val="tx2"/>
                </a:solidFill>
              </a:rPr>
              <a:t>Innovative materials</a:t>
            </a:r>
            <a:r>
              <a:rPr lang="sl-SI" sz="2400" b="0" kern="1200" dirty="0">
                <a:solidFill>
                  <a:schemeClr val="tx2"/>
                </a:solidFill>
              </a:rPr>
              <a:t>: </a:t>
            </a:r>
            <a:r>
              <a:rPr lang="en-US" sz="2400" b="0" kern="1200" dirty="0">
                <a:solidFill>
                  <a:schemeClr val="tx2"/>
                </a:solidFill>
              </a:rPr>
              <a:t>Nanostructured-</a:t>
            </a:r>
            <a:r>
              <a:rPr lang="en-US" sz="2400" b="0" kern="1200" dirty="0" err="1">
                <a:solidFill>
                  <a:schemeClr val="tx2"/>
                </a:solidFill>
              </a:rPr>
              <a:t>Organo</a:t>
            </a:r>
            <a:r>
              <a:rPr lang="en-US" sz="2400" b="0" kern="1200" dirty="0">
                <a:solidFill>
                  <a:schemeClr val="tx2"/>
                </a:solidFill>
              </a:rPr>
              <a:t>-silicon-</a:t>
            </a:r>
            <a:r>
              <a:rPr lang="en-US" sz="2400" b="0" kern="1200" dirty="0" err="1">
                <a:solidFill>
                  <a:schemeClr val="tx2"/>
                </a:solidFill>
              </a:rPr>
              <a:t>Luminophores</a:t>
            </a:r>
            <a:r>
              <a:rPr lang="en-US" sz="2400" b="0" kern="1200" dirty="0">
                <a:solidFill>
                  <a:schemeClr val="tx2"/>
                </a:solidFill>
              </a:rPr>
              <a:t> (NOL)</a:t>
            </a:r>
            <a:r>
              <a:rPr lang="sl-SI" sz="2400" b="0" kern="1200" dirty="0">
                <a:solidFill>
                  <a:schemeClr val="tx2"/>
                </a:solidFill>
              </a:rPr>
              <a:t> </a:t>
            </a:r>
            <a:r>
              <a:rPr lang="en-US" sz="2400" b="0" kern="1200" dirty="0">
                <a:solidFill>
                  <a:schemeClr val="tx2"/>
                </a:solidFill>
              </a:rPr>
              <a:t>scintillators</a:t>
            </a:r>
            <a:r>
              <a:rPr lang="sl-SI" sz="2400" b="0" kern="1200" dirty="0">
                <a:solidFill>
                  <a:schemeClr val="tx2"/>
                </a:solidFill>
              </a:rPr>
              <a:t>:</a:t>
            </a:r>
          </a:p>
          <a:p>
            <a:pPr lvl="1"/>
            <a:r>
              <a:rPr lang="sl-SI" sz="1800" b="0" dirty="0"/>
              <a:t>E</a:t>
            </a:r>
            <a:r>
              <a:rPr lang="en-US" sz="1800" b="0" dirty="0" err="1"/>
              <a:t>xhibit</a:t>
            </a:r>
            <a:r>
              <a:rPr lang="en-US" sz="1800" b="0" dirty="0"/>
              <a:t> stronger and faster light output than presently achieved. </a:t>
            </a:r>
            <a:endParaRPr lang="sl-SI" sz="1800" b="0" dirty="0"/>
          </a:p>
          <a:p>
            <a:pPr lvl="1"/>
            <a:r>
              <a:rPr lang="en-US" sz="1800" b="0" dirty="0"/>
              <a:t>D</a:t>
            </a:r>
            <a:r>
              <a:rPr lang="sl-SI" sz="1800" b="0" dirty="0" err="1"/>
              <a:t>ecay</a:t>
            </a:r>
            <a:r>
              <a:rPr lang="sl-SI" sz="1800" b="0" dirty="0"/>
              <a:t> </a:t>
            </a:r>
            <a:r>
              <a:rPr lang="en-US" sz="1800" b="0" dirty="0"/>
              <a:t>time: NOL </a:t>
            </a:r>
            <a:r>
              <a:rPr lang="sl-SI" sz="1800" b="0" dirty="0"/>
              <a:t>fi</a:t>
            </a:r>
            <a:r>
              <a:rPr lang="en-US" sz="1800" b="0" dirty="0" err="1"/>
              <a:t>bres</a:t>
            </a:r>
            <a:r>
              <a:rPr lang="en-US" sz="1800" b="0" dirty="0"/>
              <a:t> are almost a factor 2 (6) faster than the best blue (green) standard</a:t>
            </a:r>
            <a:r>
              <a:rPr lang="sl-SI" sz="1800" b="0" dirty="0"/>
              <a:t> fi</a:t>
            </a:r>
            <a:r>
              <a:rPr lang="en-US" sz="1800" b="0" dirty="0" err="1"/>
              <a:t>bres</a:t>
            </a:r>
            <a:r>
              <a:rPr lang="en-US" sz="1800" b="0" dirty="0"/>
              <a:t>, which makes them very interesting for time critical applications </a:t>
            </a:r>
            <a:endParaRPr lang="sl-SI" sz="1800" b="0" dirty="0"/>
          </a:p>
          <a:p>
            <a:pPr lvl="1"/>
            <a:r>
              <a:rPr lang="en-US" sz="1800" b="0" dirty="0"/>
              <a:t>Radiation hard</a:t>
            </a:r>
            <a:r>
              <a:rPr lang="sl-SI" sz="1800" b="0" dirty="0"/>
              <a:t>n</a:t>
            </a:r>
            <a:r>
              <a:rPr lang="en-US" sz="1800" b="0" dirty="0" err="1"/>
              <a:t>ess</a:t>
            </a:r>
            <a:r>
              <a:rPr lang="en-US" sz="1800" b="0" dirty="0"/>
              <a:t> (X-rays to a dose of 1 </a:t>
            </a:r>
            <a:r>
              <a:rPr lang="en-US" sz="1800" b="0" dirty="0" err="1"/>
              <a:t>kGy</a:t>
            </a:r>
            <a:r>
              <a:rPr lang="en-US" sz="1800" b="0" dirty="0"/>
              <a:t>): </a:t>
            </a:r>
            <a:r>
              <a:rPr lang="sl-SI" sz="1800" b="0" dirty="0"/>
              <a:t>d</a:t>
            </a:r>
            <a:r>
              <a:rPr lang="en-US" sz="1800" b="0" dirty="0" err="1"/>
              <a:t>amage</a:t>
            </a:r>
            <a:r>
              <a:rPr lang="en-US" sz="1800" b="0" dirty="0"/>
              <a:t> is as expected on a level comparable to</a:t>
            </a:r>
            <a:r>
              <a:rPr lang="sl-SI" sz="1800" b="0" dirty="0"/>
              <a:t> </a:t>
            </a:r>
            <a:r>
              <a:rPr lang="en-US" sz="1800" b="0" dirty="0"/>
              <a:t>reference </a:t>
            </a:r>
            <a:r>
              <a:rPr lang="sl-SI" sz="1800" b="0"/>
              <a:t>fi</a:t>
            </a:r>
            <a:r>
              <a:rPr lang="en-US" sz="1800" b="0"/>
              <a:t>bres</a:t>
            </a:r>
            <a:endParaRPr lang="en-US" sz="1800" b="0" dirty="0"/>
          </a:p>
        </p:txBody>
      </p:sp>
    </p:spTree>
    <p:extLst>
      <p:ext uri="{BB962C8B-B14F-4D97-AF65-F5344CB8AC3E}">
        <p14:creationId xmlns:p14="http://schemas.microsoft.com/office/powerpoint/2010/main" val="24900521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0753" y="98611"/>
            <a:ext cx="8136965" cy="609600"/>
          </a:xfrm>
        </p:spPr>
        <p:txBody>
          <a:bodyPr/>
          <a:lstStyle/>
          <a:p>
            <a:r>
              <a:rPr lang="en-GB"/>
              <a:t> Proposed implementation timeline</a:t>
            </a:r>
          </a:p>
        </p:txBody>
      </p:sp>
      <p:sp>
        <p:nvSpPr>
          <p:cNvPr id="3" name="Content Placeholder 2"/>
          <p:cNvSpPr>
            <a:spLocks noGrp="1"/>
          </p:cNvSpPr>
          <p:nvPr>
            <p:ph idx="1"/>
          </p:nvPr>
        </p:nvSpPr>
        <p:spPr>
          <a:xfrm>
            <a:off x="418364" y="756900"/>
            <a:ext cx="11370224" cy="5285310"/>
          </a:xfrm>
        </p:spPr>
        <p:txBody>
          <a:bodyPr/>
          <a:lstStyle/>
          <a:p>
            <a:r>
              <a:rPr lang="en-GB" sz="2000">
                <a:solidFill>
                  <a:srgbClr val="FF0000"/>
                </a:solidFill>
              </a:rPr>
              <a:t>Starting now</a:t>
            </a:r>
            <a:r>
              <a:rPr lang="en-GB" sz="2000"/>
              <a:t> </a:t>
            </a:r>
            <a:r>
              <a:rPr lang="en-GB" sz="2000" b="0"/>
              <a:t>: the R&amp;D Roadmap Task Forces will organise open meetings to establish the scope and scale of the communities wishing to participate in the new DRD activities. DRD conveners and team of experts identified. Where the R&amp;D area has a DRDT already in operation, these need to be involved from the beginning.</a:t>
            </a:r>
          </a:p>
          <a:p>
            <a:r>
              <a:rPr lang="en-GB" sz="2000">
                <a:solidFill>
                  <a:srgbClr val="FF0000"/>
                </a:solidFill>
              </a:rPr>
              <a:t>Q4 2022 : </a:t>
            </a:r>
            <a:r>
              <a:rPr lang="en-GB" sz="2000" b="0"/>
              <a:t>Outline structure and review mechanisms agreed by CERN Council.</a:t>
            </a:r>
          </a:p>
          <a:p>
            <a:r>
              <a:rPr lang="en-GB" sz="2000">
                <a:solidFill>
                  <a:srgbClr val="FF0000"/>
                </a:solidFill>
              </a:rPr>
              <a:t>Through 2023</a:t>
            </a:r>
            <a:r>
              <a:rPr lang="en-GB" sz="2000"/>
              <a:t> : </a:t>
            </a:r>
            <a:r>
              <a:rPr lang="en-GB" sz="2000" b="0"/>
              <a:t>mechanisms to be agreed with funding agencies, preparing for DRD collaboration funding requests.</a:t>
            </a:r>
          </a:p>
          <a:p>
            <a:r>
              <a:rPr lang="en-GB" sz="2000">
                <a:solidFill>
                  <a:srgbClr val="FF0000"/>
                </a:solidFill>
              </a:rPr>
              <a:t>By Spring 2023</a:t>
            </a:r>
            <a:r>
              <a:rPr lang="en-GB" sz="2000"/>
              <a:t> : </a:t>
            </a:r>
            <a:r>
              <a:rPr lang="en-GB" sz="2000" b="0"/>
              <a:t>the DRDC mandate to be formally defined with CERN management; Core DRDC membership appointed.</a:t>
            </a:r>
          </a:p>
          <a:p>
            <a:r>
              <a:rPr lang="en-GB" sz="2000">
                <a:solidFill>
                  <a:srgbClr val="FF0000"/>
                </a:solidFill>
              </a:rPr>
              <a:t>Through early Summer 2023 </a:t>
            </a:r>
            <a:r>
              <a:rPr lang="en-GB" sz="2000"/>
              <a:t>: </a:t>
            </a:r>
            <a:r>
              <a:rPr lang="en-GB" sz="2000" b="0"/>
              <a:t>Conveners and experts prepare DRD proposals with work package structure which are then submitted. </a:t>
            </a:r>
          </a:p>
          <a:p>
            <a:r>
              <a:rPr lang="en-GB" sz="2000">
                <a:solidFill>
                  <a:srgbClr val="FF0000"/>
                </a:solidFill>
              </a:rPr>
              <a:t>Q4 2023 </a:t>
            </a:r>
            <a:r>
              <a:rPr lang="en-GB" sz="2000"/>
              <a:t>: </a:t>
            </a:r>
            <a:r>
              <a:rPr lang="en-GB" sz="2000" b="0"/>
              <a:t>DRD collaborations receive formal approval from CERN Research Board.</a:t>
            </a:r>
          </a:p>
          <a:p>
            <a:r>
              <a:rPr lang="en-GB" sz="2000">
                <a:solidFill>
                  <a:srgbClr val="FF0000"/>
                </a:solidFill>
              </a:rPr>
              <a:t>Q1 2024 </a:t>
            </a:r>
            <a:r>
              <a:rPr lang="en-GB" sz="2000"/>
              <a:t>: </a:t>
            </a:r>
            <a:r>
              <a:rPr lang="en-GB" sz="2000" b="0"/>
              <a:t>The new DRDs come into existence and operational for ongoing review of DRDs. R&amp;D programmes underway.</a:t>
            </a:r>
          </a:p>
          <a:p>
            <a:r>
              <a:rPr lang="en-GB" sz="2000">
                <a:solidFill>
                  <a:srgbClr val="FF0000"/>
                </a:solidFill>
              </a:rPr>
              <a:t>Through 2024</a:t>
            </a:r>
            <a:r>
              <a:rPr lang="en-GB" sz="2000"/>
              <a:t> : </a:t>
            </a:r>
            <a:r>
              <a:rPr lang="en-GB" sz="2000" b="0"/>
              <a:t>collection of MoU signatures to take place, with defined areas of interest per institute.</a:t>
            </a:r>
            <a:r>
              <a:rPr lang="en-GB" sz="2000"/>
              <a:t> </a:t>
            </a:r>
          </a:p>
          <a:p>
            <a:r>
              <a:rPr lang="en-GB" sz="2000">
                <a:solidFill>
                  <a:srgbClr val="FF0000"/>
                </a:solidFill>
              </a:rPr>
              <a:t>2024-2026 :</a:t>
            </a:r>
            <a:r>
              <a:rPr lang="en-GB" sz="2000" b="0"/>
              <a:t> Ramp up of new strategic funding and R&amp;D activities in parallel to completion of current deliverables. </a:t>
            </a:r>
          </a:p>
          <a:p>
            <a:pPr marL="0" indent="0">
              <a:buNone/>
            </a:pPr>
            <a:endParaRPr lang="en-GB" sz="1100"/>
          </a:p>
          <a:p>
            <a:endParaRPr lang="en-GB"/>
          </a:p>
        </p:txBody>
      </p:sp>
      <p:sp>
        <p:nvSpPr>
          <p:cNvPr id="4" name="Right Arrow 3"/>
          <p:cNvSpPr/>
          <p:nvPr/>
        </p:nvSpPr>
        <p:spPr bwMode="auto">
          <a:xfrm>
            <a:off x="95634" y="3818964"/>
            <a:ext cx="645459" cy="528918"/>
          </a:xfrm>
          <a:prstGeom prst="rightArrow">
            <a:avLst/>
          </a:prstGeom>
          <a:solidFill>
            <a:srgbClr val="FFFF00">
              <a:alpha val="42999"/>
            </a:srgbClr>
          </a:solidFill>
          <a:ln w="381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00CC00"/>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600" b="1" i="0" u="none" strike="noStrike" cap="none" normalizeH="0" baseline="0">
              <a:ln>
                <a:noFill/>
              </a:ln>
              <a:solidFill>
                <a:schemeClr val="bg1"/>
              </a:solidFill>
              <a:effectLst/>
              <a:latin typeface="Comic Sans MS" pitchFamily="66" charset="0"/>
            </a:endParaRPr>
          </a:p>
        </p:txBody>
      </p:sp>
      <p:sp>
        <p:nvSpPr>
          <p:cNvPr id="5" name="Rounded Rectangle 4"/>
          <p:cNvSpPr/>
          <p:nvPr/>
        </p:nvSpPr>
        <p:spPr bwMode="auto">
          <a:xfrm>
            <a:off x="741093" y="3738282"/>
            <a:ext cx="11047495" cy="690283"/>
          </a:xfrm>
          <a:prstGeom prst="roundRect">
            <a:avLst/>
          </a:prstGeom>
          <a:solidFill>
            <a:srgbClr val="FFFF00">
              <a:alpha val="42999"/>
            </a:srgbClr>
          </a:solidFill>
          <a:ln w="381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00CC00"/>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600" b="1" i="0" u="none" strike="noStrike" cap="none" normalizeH="0" baseline="0">
              <a:ln>
                <a:noFill/>
              </a:ln>
              <a:solidFill>
                <a:schemeClr val="bg1"/>
              </a:solidFill>
              <a:effectLst/>
              <a:latin typeface="Comic Sans MS" pitchFamily="66" charset="0"/>
            </a:endParaRPr>
          </a:p>
        </p:txBody>
      </p:sp>
    </p:spTree>
    <p:extLst>
      <p:ext uri="{BB962C8B-B14F-4D97-AF65-F5344CB8AC3E}">
        <p14:creationId xmlns:p14="http://schemas.microsoft.com/office/powerpoint/2010/main" val="2607311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304800"/>
            <a:ext cx="10387106" cy="609600"/>
          </a:xfrm>
        </p:spPr>
        <p:txBody>
          <a:bodyPr/>
          <a:lstStyle/>
          <a:p>
            <a:r>
              <a:rPr lang="en-GB" dirty="0"/>
              <a:t>Vote: Scope and Structure of DRD4. </a:t>
            </a:r>
          </a:p>
        </p:txBody>
      </p:sp>
      <p:sp>
        <p:nvSpPr>
          <p:cNvPr id="3" name="Content Placeholder 2"/>
          <p:cNvSpPr>
            <a:spLocks noGrp="1"/>
          </p:cNvSpPr>
          <p:nvPr>
            <p:ph idx="1"/>
          </p:nvPr>
        </p:nvSpPr>
        <p:spPr>
          <a:xfrm>
            <a:off x="711200" y="1052736"/>
            <a:ext cx="10461824" cy="4953000"/>
          </a:xfrm>
        </p:spPr>
        <p:txBody>
          <a:bodyPr/>
          <a:lstStyle/>
          <a:p>
            <a:pPr marL="0" indent="0">
              <a:buNone/>
            </a:pPr>
            <a:r>
              <a:rPr lang="en-GB" sz="1600" dirty="0">
                <a:solidFill>
                  <a:schemeClr val="accent2"/>
                </a:solidFill>
              </a:rPr>
              <a:t>Voting procedure: </a:t>
            </a:r>
          </a:p>
          <a:p>
            <a:r>
              <a:rPr lang="en-GB" sz="1600" dirty="0">
                <a:solidFill>
                  <a:schemeClr val="accent2"/>
                </a:solidFill>
              </a:rPr>
              <a:t>Open vote </a:t>
            </a:r>
          </a:p>
          <a:p>
            <a:r>
              <a:rPr lang="en-GB" sz="1600" dirty="0">
                <a:solidFill>
                  <a:schemeClr val="accent2"/>
                </a:solidFill>
              </a:rPr>
              <a:t>Persons present in room and by zoom </a:t>
            </a:r>
          </a:p>
          <a:p>
            <a:r>
              <a:rPr lang="en-GB" sz="1600" dirty="0">
                <a:solidFill>
                  <a:schemeClr val="accent2"/>
                </a:solidFill>
              </a:rPr>
              <a:t>Every person has 1 vote</a:t>
            </a:r>
          </a:p>
          <a:p>
            <a:r>
              <a:rPr lang="en-GB" sz="1600" dirty="0">
                <a:solidFill>
                  <a:schemeClr val="accent2"/>
                </a:solidFill>
              </a:rPr>
              <a:t>Aim for absolute majority</a:t>
            </a:r>
          </a:p>
          <a:p>
            <a:pPr marL="0" indent="0">
              <a:buNone/>
            </a:pPr>
            <a:endParaRPr lang="en-GB" sz="1600" dirty="0">
              <a:solidFill>
                <a:schemeClr val="accent2"/>
              </a:solidFill>
            </a:endParaRPr>
          </a:p>
          <a:p>
            <a:pPr marL="0" indent="0">
              <a:buNone/>
            </a:pPr>
            <a:r>
              <a:rPr lang="en-GB" sz="1600" dirty="0">
                <a:solidFill>
                  <a:schemeClr val="accent2"/>
                </a:solidFill>
              </a:rPr>
              <a:t>Scope: Photodetectors (single photon sensitive), Particle ID *RICH, TOF, TOP, TORCH, </a:t>
            </a:r>
            <a:r>
              <a:rPr lang="en-GB" sz="1600" dirty="0" err="1">
                <a:solidFill>
                  <a:schemeClr val="accent2"/>
                </a:solidFill>
              </a:rPr>
              <a:t>Scifi</a:t>
            </a:r>
            <a:r>
              <a:rPr lang="en-GB" sz="1600" dirty="0">
                <a:solidFill>
                  <a:schemeClr val="accent2"/>
                </a:solidFill>
              </a:rPr>
              <a:t> tracking</a:t>
            </a:r>
          </a:p>
          <a:p>
            <a:r>
              <a:rPr lang="en-GB" sz="1600" dirty="0">
                <a:solidFill>
                  <a:schemeClr val="accent2"/>
                </a:solidFill>
              </a:rPr>
              <a:t>In favour</a:t>
            </a:r>
          </a:p>
          <a:p>
            <a:r>
              <a:rPr lang="en-GB" sz="1600" dirty="0">
                <a:solidFill>
                  <a:schemeClr val="accent2"/>
                </a:solidFill>
              </a:rPr>
              <a:t>Against</a:t>
            </a:r>
          </a:p>
          <a:p>
            <a:r>
              <a:rPr lang="en-GB" sz="1600" dirty="0">
                <a:solidFill>
                  <a:schemeClr val="accent2"/>
                </a:solidFill>
              </a:rPr>
              <a:t>Abstention</a:t>
            </a:r>
          </a:p>
          <a:p>
            <a:r>
              <a:rPr lang="en-GB" sz="1600" dirty="0">
                <a:solidFill>
                  <a:schemeClr val="accent2"/>
                </a:solidFill>
              </a:rPr>
              <a:t>Alternative proposal</a:t>
            </a:r>
          </a:p>
          <a:p>
            <a:pPr marL="0" indent="0">
              <a:buNone/>
            </a:pPr>
            <a:endParaRPr lang="en-GB" sz="1600" dirty="0">
              <a:solidFill>
                <a:schemeClr val="accent2"/>
              </a:solidFill>
            </a:endParaRPr>
          </a:p>
          <a:p>
            <a:pPr marL="0" indent="0">
              <a:buNone/>
            </a:pPr>
            <a:r>
              <a:rPr lang="en-GB" sz="1600" dirty="0">
                <a:solidFill>
                  <a:schemeClr val="accent2"/>
                </a:solidFill>
              </a:rPr>
              <a:t>Structure: Working groups and Joint Projects (names may still change)</a:t>
            </a:r>
          </a:p>
          <a:p>
            <a:r>
              <a:rPr lang="en-GB" sz="1600" dirty="0">
                <a:solidFill>
                  <a:schemeClr val="accent2"/>
                </a:solidFill>
              </a:rPr>
              <a:t>In favour</a:t>
            </a:r>
          </a:p>
          <a:p>
            <a:r>
              <a:rPr lang="en-GB" sz="1600" dirty="0">
                <a:solidFill>
                  <a:schemeClr val="accent2"/>
                </a:solidFill>
              </a:rPr>
              <a:t>Against</a:t>
            </a:r>
          </a:p>
          <a:p>
            <a:r>
              <a:rPr lang="en-GB" sz="1600" dirty="0">
                <a:solidFill>
                  <a:schemeClr val="accent2"/>
                </a:solidFill>
              </a:rPr>
              <a:t>Abstention </a:t>
            </a:r>
          </a:p>
          <a:p>
            <a:r>
              <a:rPr lang="en-GB" sz="1600" dirty="0">
                <a:solidFill>
                  <a:schemeClr val="accent2"/>
                </a:solidFill>
              </a:rPr>
              <a:t>Alternative proposal</a:t>
            </a:r>
          </a:p>
          <a:p>
            <a:endParaRPr lang="en-GB" sz="1600" dirty="0">
              <a:solidFill>
                <a:schemeClr val="accent2"/>
              </a:solidFill>
            </a:endParaRPr>
          </a:p>
          <a:p>
            <a:pPr marL="0" indent="0">
              <a:buNone/>
            </a:pPr>
            <a:endParaRPr lang="en-GB" sz="1600" dirty="0">
              <a:solidFill>
                <a:schemeClr val="accent2"/>
              </a:solidFill>
            </a:endParaRPr>
          </a:p>
        </p:txBody>
      </p:sp>
    </p:spTree>
    <p:extLst>
      <p:ext uri="{BB962C8B-B14F-4D97-AF65-F5344CB8AC3E}">
        <p14:creationId xmlns:p14="http://schemas.microsoft.com/office/powerpoint/2010/main" val="1871938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130" y="304800"/>
            <a:ext cx="11467070" cy="609600"/>
          </a:xfrm>
        </p:spPr>
        <p:txBody>
          <a:bodyPr/>
          <a:lstStyle/>
          <a:p>
            <a:r>
              <a:rPr lang="en-GB" dirty="0"/>
              <a:t>Vote: Working groups, their scope, modus operandi</a:t>
            </a:r>
          </a:p>
        </p:txBody>
      </p:sp>
      <p:sp>
        <p:nvSpPr>
          <p:cNvPr id="3" name="Content Placeholder 2"/>
          <p:cNvSpPr>
            <a:spLocks noGrp="1"/>
          </p:cNvSpPr>
          <p:nvPr>
            <p:ph idx="1"/>
          </p:nvPr>
        </p:nvSpPr>
        <p:spPr>
          <a:xfrm>
            <a:off x="711200" y="1052736"/>
            <a:ext cx="10461824" cy="4953000"/>
          </a:xfrm>
        </p:spPr>
        <p:txBody>
          <a:bodyPr/>
          <a:lstStyle/>
          <a:p>
            <a:pPr marL="0" indent="0">
              <a:buNone/>
            </a:pPr>
            <a:r>
              <a:rPr lang="en-GB" sz="1800" dirty="0">
                <a:solidFill>
                  <a:schemeClr val="accent2"/>
                </a:solidFill>
              </a:rPr>
              <a:t>Working groups</a:t>
            </a:r>
          </a:p>
          <a:p>
            <a:pPr marL="0" indent="0">
              <a:buNone/>
            </a:pPr>
            <a:endParaRPr lang="en-GB" sz="1600" dirty="0">
              <a:solidFill>
                <a:schemeClr val="accent2"/>
              </a:solidFill>
            </a:endParaRPr>
          </a:p>
          <a:p>
            <a:pPr marL="0" indent="0">
              <a:buNone/>
            </a:pPr>
            <a:r>
              <a:rPr lang="en-GB" sz="1600" dirty="0">
                <a:solidFill>
                  <a:schemeClr val="accent2"/>
                </a:solidFill>
              </a:rPr>
              <a:t>1. Photodetectors</a:t>
            </a:r>
          </a:p>
          <a:p>
            <a:pPr marL="0" indent="0">
              <a:buNone/>
            </a:pPr>
            <a:r>
              <a:rPr lang="en-GB" sz="1600" dirty="0">
                <a:solidFill>
                  <a:schemeClr val="accent2"/>
                </a:solidFill>
              </a:rPr>
              <a:t>2. Particle ID</a:t>
            </a:r>
          </a:p>
          <a:p>
            <a:pPr marL="0" indent="0">
              <a:buNone/>
            </a:pPr>
            <a:r>
              <a:rPr lang="en-GB" sz="1600" dirty="0">
                <a:solidFill>
                  <a:schemeClr val="accent2"/>
                </a:solidFill>
              </a:rPr>
              <a:t>3. Technological</a:t>
            </a:r>
          </a:p>
          <a:p>
            <a:pPr marL="0" indent="0">
              <a:buNone/>
            </a:pPr>
            <a:r>
              <a:rPr lang="en-GB" sz="1600" dirty="0">
                <a:solidFill>
                  <a:schemeClr val="accent2"/>
                </a:solidFill>
              </a:rPr>
              <a:t>4. Software</a:t>
            </a:r>
          </a:p>
          <a:p>
            <a:pPr marL="0" indent="0">
              <a:buNone/>
            </a:pPr>
            <a:r>
              <a:rPr lang="en-GB" sz="1600" dirty="0">
                <a:solidFill>
                  <a:schemeClr val="accent2"/>
                </a:solidFill>
              </a:rPr>
              <a:t>5. Future (incl. </a:t>
            </a:r>
            <a:r>
              <a:rPr lang="en-GB" sz="1600" dirty="0" err="1">
                <a:solidFill>
                  <a:schemeClr val="accent2"/>
                </a:solidFill>
              </a:rPr>
              <a:t>SciFi</a:t>
            </a:r>
            <a:r>
              <a:rPr lang="en-GB" sz="1600" dirty="0">
                <a:solidFill>
                  <a:schemeClr val="accent2"/>
                </a:solidFill>
              </a:rPr>
              <a:t>, may be split at a later stage)</a:t>
            </a:r>
          </a:p>
          <a:p>
            <a:pPr marL="0" indent="0">
              <a:buNone/>
            </a:pPr>
            <a:endParaRPr lang="en-GB" sz="1600" dirty="0">
              <a:solidFill>
                <a:schemeClr val="accent2"/>
              </a:solidFill>
            </a:endParaRPr>
          </a:p>
          <a:p>
            <a:r>
              <a:rPr lang="en-GB" sz="1600" dirty="0">
                <a:solidFill>
                  <a:schemeClr val="accent2"/>
                </a:solidFill>
              </a:rPr>
              <a:t>Forum-like mode</a:t>
            </a:r>
          </a:p>
          <a:p>
            <a:r>
              <a:rPr lang="en-GB" sz="1600" dirty="0">
                <a:solidFill>
                  <a:schemeClr val="accent2"/>
                </a:solidFill>
              </a:rPr>
              <a:t>Loose cooperation without agreed milestones, commitments, budgets </a:t>
            </a:r>
          </a:p>
          <a:p>
            <a:r>
              <a:rPr lang="en-GB" sz="1600" dirty="0">
                <a:solidFill>
                  <a:schemeClr val="accent2"/>
                </a:solidFill>
              </a:rPr>
              <a:t>A convenor (+ deputy) organises meetings (few per year), stimulates activities</a:t>
            </a:r>
          </a:p>
          <a:p>
            <a:r>
              <a:rPr lang="en-GB" sz="1600" dirty="0">
                <a:solidFill>
                  <a:schemeClr val="accent2"/>
                </a:solidFill>
              </a:rPr>
              <a:t>Joining/leaving without formalities</a:t>
            </a:r>
          </a:p>
          <a:p>
            <a:pPr marL="0" indent="0">
              <a:buNone/>
            </a:pPr>
            <a:endParaRPr lang="en-GB" sz="1600" dirty="0">
              <a:solidFill>
                <a:schemeClr val="accent2"/>
              </a:solidFill>
            </a:endParaRPr>
          </a:p>
          <a:p>
            <a:pPr marL="0" indent="0">
              <a:buNone/>
            </a:pPr>
            <a:r>
              <a:rPr lang="en-GB" sz="1600" dirty="0">
                <a:solidFill>
                  <a:schemeClr val="accent2"/>
                </a:solidFill>
              </a:rPr>
              <a:t>Vote</a:t>
            </a:r>
          </a:p>
          <a:p>
            <a:r>
              <a:rPr lang="en-GB" sz="1600" dirty="0">
                <a:solidFill>
                  <a:schemeClr val="accent2"/>
                </a:solidFill>
              </a:rPr>
              <a:t>In favour</a:t>
            </a:r>
          </a:p>
          <a:p>
            <a:r>
              <a:rPr lang="en-GB" sz="1600" dirty="0">
                <a:solidFill>
                  <a:schemeClr val="accent2"/>
                </a:solidFill>
              </a:rPr>
              <a:t>Against</a:t>
            </a:r>
          </a:p>
          <a:p>
            <a:r>
              <a:rPr lang="en-GB" sz="1600" dirty="0">
                <a:solidFill>
                  <a:schemeClr val="accent2"/>
                </a:solidFill>
              </a:rPr>
              <a:t>Abstention</a:t>
            </a:r>
          </a:p>
          <a:p>
            <a:r>
              <a:rPr lang="en-GB" sz="1600" dirty="0">
                <a:solidFill>
                  <a:schemeClr val="accent2"/>
                </a:solidFill>
              </a:rPr>
              <a:t>Alternative proposal</a:t>
            </a:r>
          </a:p>
        </p:txBody>
      </p:sp>
      <p:sp>
        <p:nvSpPr>
          <p:cNvPr id="4" name="TextBox 3"/>
          <p:cNvSpPr txBox="1"/>
          <p:nvPr/>
        </p:nvSpPr>
        <p:spPr>
          <a:xfrm>
            <a:off x="9073347" y="1340076"/>
            <a:ext cx="2074607" cy="1107996"/>
          </a:xfrm>
          <a:prstGeom prst="rect">
            <a:avLst/>
          </a:prstGeom>
          <a:noFill/>
        </p:spPr>
        <p:txBody>
          <a:bodyPr wrap="none" rtlCol="0">
            <a:spAutoFit/>
          </a:bodyPr>
          <a:lstStyle/>
          <a:p>
            <a:r>
              <a:rPr lang="en-GB" sz="1600" b="1" dirty="0">
                <a:latin typeface="Arial" panose="020B0604020202020204" pitchFamily="34" charset="0"/>
                <a:cs typeface="Arial" panose="020B0604020202020204" pitchFamily="34" charset="0"/>
              </a:rPr>
              <a:t>Photodetector R&amp;D</a:t>
            </a:r>
          </a:p>
          <a:p>
            <a:r>
              <a:rPr lang="en-GB" sz="1600" dirty="0">
                <a:latin typeface="Arial" panose="020B0604020202020204" pitchFamily="34" charset="0"/>
                <a:cs typeface="Arial" panose="020B0604020202020204" pitchFamily="34" charset="0"/>
              </a:rPr>
              <a:t>Solid state</a:t>
            </a:r>
          </a:p>
          <a:p>
            <a:r>
              <a:rPr lang="en-GB" sz="1600" dirty="0">
                <a:latin typeface="Arial" panose="020B0604020202020204" pitchFamily="34" charset="0"/>
                <a:cs typeface="Arial" panose="020B0604020202020204" pitchFamily="34" charset="0"/>
              </a:rPr>
              <a:t>Gaseous</a:t>
            </a:r>
          </a:p>
          <a:p>
            <a:r>
              <a:rPr lang="en-GB" sz="1600" dirty="0">
                <a:latin typeface="Arial" panose="020B0604020202020204" pitchFamily="34" charset="0"/>
                <a:cs typeface="Arial" panose="020B0604020202020204" pitchFamily="34" charset="0"/>
              </a:rPr>
              <a:t>Vacuum</a:t>
            </a:r>
          </a:p>
        </p:txBody>
      </p:sp>
      <p:sp>
        <p:nvSpPr>
          <p:cNvPr id="5" name="TextBox 4"/>
          <p:cNvSpPr txBox="1"/>
          <p:nvPr/>
        </p:nvSpPr>
        <p:spPr>
          <a:xfrm>
            <a:off x="10374110" y="2219328"/>
            <a:ext cx="1189749" cy="1631216"/>
          </a:xfrm>
          <a:prstGeom prst="rect">
            <a:avLst/>
          </a:prstGeom>
          <a:noFill/>
        </p:spPr>
        <p:txBody>
          <a:bodyPr wrap="none" rtlCol="0">
            <a:spAutoFit/>
          </a:bodyPr>
          <a:lstStyle/>
          <a:p>
            <a:r>
              <a:rPr lang="en-GB" sz="1600" b="1" dirty="0">
                <a:latin typeface="Arial" panose="020B0604020202020204" pitchFamily="34" charset="0"/>
                <a:cs typeface="Arial" panose="020B0604020202020204" pitchFamily="34" charset="0"/>
              </a:rPr>
              <a:t>Particle ID</a:t>
            </a:r>
          </a:p>
          <a:p>
            <a:r>
              <a:rPr lang="en-GB" sz="1600" dirty="0">
                <a:latin typeface="Arial" panose="020B0604020202020204" pitchFamily="34" charset="0"/>
                <a:cs typeface="Arial" panose="020B0604020202020204" pitchFamily="34" charset="0"/>
              </a:rPr>
              <a:t>RICH</a:t>
            </a:r>
          </a:p>
          <a:p>
            <a:r>
              <a:rPr lang="en-GB" sz="1600" dirty="0">
                <a:latin typeface="Arial" panose="020B0604020202020204" pitchFamily="34" charset="0"/>
                <a:cs typeface="Arial" panose="020B0604020202020204" pitchFamily="34" charset="0"/>
              </a:rPr>
              <a:t>DIRC</a:t>
            </a:r>
          </a:p>
          <a:p>
            <a:r>
              <a:rPr lang="en-GB" sz="1600" dirty="0">
                <a:latin typeface="Arial" panose="020B0604020202020204" pitchFamily="34" charset="0"/>
                <a:cs typeface="Arial" panose="020B0604020202020204" pitchFamily="34" charset="0"/>
              </a:rPr>
              <a:t>TOP</a:t>
            </a:r>
          </a:p>
          <a:p>
            <a:r>
              <a:rPr lang="en-GB" sz="1600" dirty="0">
                <a:latin typeface="Arial" panose="020B0604020202020204" pitchFamily="34" charset="0"/>
                <a:cs typeface="Arial" panose="020B0604020202020204" pitchFamily="34" charset="0"/>
              </a:rPr>
              <a:t>TORCH</a:t>
            </a:r>
          </a:p>
          <a:p>
            <a:r>
              <a:rPr lang="en-GB" sz="1600" dirty="0">
                <a:latin typeface="Arial" panose="020B0604020202020204" pitchFamily="34" charset="0"/>
                <a:cs typeface="Arial" panose="020B0604020202020204" pitchFamily="34" charset="0"/>
              </a:rPr>
              <a:t>TOF</a:t>
            </a:r>
          </a:p>
        </p:txBody>
      </p:sp>
      <p:sp>
        <p:nvSpPr>
          <p:cNvPr id="6" name="TextBox 5"/>
          <p:cNvSpPr txBox="1"/>
          <p:nvPr/>
        </p:nvSpPr>
        <p:spPr>
          <a:xfrm>
            <a:off x="8867565" y="3823478"/>
            <a:ext cx="1712328" cy="1569660"/>
          </a:xfrm>
          <a:prstGeom prst="rect">
            <a:avLst/>
          </a:prstGeom>
          <a:noFill/>
        </p:spPr>
        <p:txBody>
          <a:bodyPr wrap="none" rtlCol="0">
            <a:spAutoFit/>
          </a:bodyPr>
          <a:lstStyle/>
          <a:p>
            <a:r>
              <a:rPr lang="en-GB" sz="1600" b="1" dirty="0">
                <a:latin typeface="Arial" panose="020B0604020202020204" pitchFamily="34" charset="0"/>
                <a:cs typeface="Arial" panose="020B0604020202020204" pitchFamily="34" charset="0"/>
              </a:rPr>
              <a:t>Technologies</a:t>
            </a:r>
          </a:p>
          <a:p>
            <a:r>
              <a:rPr lang="en-GB" sz="1600" dirty="0">
                <a:latin typeface="Arial" panose="020B0604020202020204" pitchFamily="34" charset="0"/>
                <a:cs typeface="Arial" panose="020B0604020202020204" pitchFamily="34" charset="0"/>
              </a:rPr>
              <a:t>Radiators</a:t>
            </a:r>
          </a:p>
          <a:p>
            <a:r>
              <a:rPr lang="en-GB" sz="1600" dirty="0">
                <a:latin typeface="Arial" panose="020B0604020202020204" pitchFamily="34" charset="0"/>
                <a:cs typeface="Arial" panose="020B0604020202020204" pitchFamily="34" charset="0"/>
              </a:rPr>
              <a:t>Optical elements</a:t>
            </a:r>
          </a:p>
          <a:p>
            <a:r>
              <a:rPr lang="en-GB" sz="1600" dirty="0">
                <a:latin typeface="Arial" panose="020B0604020202020204" pitchFamily="34" charset="0"/>
                <a:cs typeface="Arial" panose="020B0604020202020204" pitchFamily="34" charset="0"/>
              </a:rPr>
              <a:t>Readout</a:t>
            </a:r>
          </a:p>
          <a:p>
            <a:r>
              <a:rPr lang="en-GB" sz="1600" dirty="0">
                <a:latin typeface="Arial" panose="020B0604020202020204" pitchFamily="34" charset="0"/>
                <a:cs typeface="Arial" panose="020B0604020202020204" pitchFamily="34" charset="0"/>
              </a:rPr>
              <a:t>Cooling</a:t>
            </a:r>
          </a:p>
          <a:p>
            <a:r>
              <a:rPr lang="en-GB" sz="1600" dirty="0">
                <a:latin typeface="Arial" panose="020B0604020202020204" pitchFamily="34" charset="0"/>
                <a:cs typeface="Arial" panose="020B0604020202020204" pitchFamily="34" charset="0"/>
              </a:rPr>
              <a:t>software</a:t>
            </a:r>
          </a:p>
        </p:txBody>
      </p:sp>
      <p:sp>
        <p:nvSpPr>
          <p:cNvPr id="7" name="TextBox 6"/>
          <p:cNvSpPr txBox="1"/>
          <p:nvPr/>
        </p:nvSpPr>
        <p:spPr>
          <a:xfrm>
            <a:off x="10501159" y="5148891"/>
            <a:ext cx="936475" cy="1077218"/>
          </a:xfrm>
          <a:prstGeom prst="rect">
            <a:avLst/>
          </a:prstGeom>
          <a:noFill/>
        </p:spPr>
        <p:txBody>
          <a:bodyPr wrap="none" rtlCol="0">
            <a:spAutoFit/>
          </a:bodyPr>
          <a:lstStyle/>
          <a:p>
            <a:r>
              <a:rPr lang="en-GB" sz="1600" b="1" dirty="0">
                <a:latin typeface="Arial" panose="020B0604020202020204" pitchFamily="34" charset="0"/>
                <a:cs typeface="Arial" panose="020B0604020202020204" pitchFamily="34" charset="0"/>
              </a:rPr>
              <a:t>Future </a:t>
            </a:r>
          </a:p>
          <a:p>
            <a:r>
              <a:rPr lang="en-GB" sz="1600" dirty="0">
                <a:latin typeface="Arial" panose="020B0604020202020204" pitchFamily="34" charset="0"/>
                <a:cs typeface="Arial" panose="020B0604020202020204" pitchFamily="34" charset="0"/>
              </a:rPr>
              <a:t>blue sky</a:t>
            </a:r>
          </a:p>
          <a:p>
            <a:r>
              <a:rPr lang="en-GB" sz="1600" dirty="0" err="1">
                <a:latin typeface="Arial" panose="020B0604020202020204" pitchFamily="34" charset="0"/>
                <a:cs typeface="Arial" panose="020B0604020202020204" pitchFamily="34" charset="0"/>
              </a:rPr>
              <a:t>SciFi</a:t>
            </a:r>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073752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130" y="304800"/>
            <a:ext cx="11467070" cy="609600"/>
          </a:xfrm>
        </p:spPr>
        <p:txBody>
          <a:bodyPr/>
          <a:lstStyle/>
          <a:p>
            <a:r>
              <a:rPr lang="en-GB" dirty="0"/>
              <a:t>Vote: Joint projects, their scope, modus operandi</a:t>
            </a:r>
          </a:p>
        </p:txBody>
      </p:sp>
      <p:sp>
        <p:nvSpPr>
          <p:cNvPr id="3" name="Content Placeholder 2"/>
          <p:cNvSpPr>
            <a:spLocks noGrp="1"/>
          </p:cNvSpPr>
          <p:nvPr>
            <p:ph idx="1"/>
          </p:nvPr>
        </p:nvSpPr>
        <p:spPr>
          <a:xfrm>
            <a:off x="711200" y="1052736"/>
            <a:ext cx="11176000" cy="4953000"/>
          </a:xfrm>
        </p:spPr>
        <p:txBody>
          <a:bodyPr/>
          <a:lstStyle/>
          <a:p>
            <a:pPr marL="0" indent="0">
              <a:buNone/>
            </a:pPr>
            <a:r>
              <a:rPr lang="en-GB" sz="1800" dirty="0">
                <a:solidFill>
                  <a:schemeClr val="accent2"/>
                </a:solidFill>
              </a:rPr>
              <a:t>Joint Projects in 4 themes (4 themes should/must follow Roadmap)</a:t>
            </a:r>
          </a:p>
          <a:p>
            <a:pPr marL="0" indent="0">
              <a:buNone/>
            </a:pPr>
            <a:endParaRPr lang="en-GB" sz="1600" dirty="0">
              <a:solidFill>
                <a:schemeClr val="accent2"/>
              </a:solidFill>
            </a:endParaRPr>
          </a:p>
          <a:p>
            <a:pPr>
              <a:buFont typeface="+mj-lt"/>
              <a:buAutoNum type="arabicParenR"/>
            </a:pPr>
            <a:r>
              <a:rPr lang="en-GB" sz="1600" dirty="0">
                <a:solidFill>
                  <a:schemeClr val="accent2"/>
                </a:solidFill>
                <a:latin typeface="Arial" panose="020B0604020202020204" pitchFamily="34" charset="0"/>
                <a:cs typeface="Arial" panose="020B0604020202020204" pitchFamily="34" charset="0"/>
              </a:rPr>
              <a:t>Enhance the timing resolution and spectral range of photon detectors </a:t>
            </a:r>
            <a:r>
              <a:rPr lang="en-GB" sz="1600" dirty="0">
                <a:solidFill>
                  <a:srgbClr val="C00000"/>
                </a:solidFill>
                <a:latin typeface="Arial" panose="020B0604020202020204" pitchFamily="34" charset="0"/>
                <a:cs typeface="Arial" panose="020B0604020202020204" pitchFamily="34" charset="0"/>
              </a:rPr>
              <a:t>=&gt; High Performance Photodetectors</a:t>
            </a:r>
          </a:p>
          <a:p>
            <a:pPr>
              <a:buFont typeface="+mj-lt"/>
              <a:buAutoNum type="arabicParenR"/>
            </a:pPr>
            <a:r>
              <a:rPr lang="en-GB" sz="1600" dirty="0">
                <a:solidFill>
                  <a:schemeClr val="accent2"/>
                </a:solidFill>
                <a:latin typeface="Arial" panose="020B0604020202020204" pitchFamily="34" charset="0"/>
                <a:cs typeface="Arial" panose="020B0604020202020204" pitchFamily="34" charset="0"/>
              </a:rPr>
              <a:t>Develop </a:t>
            </a:r>
            <a:r>
              <a:rPr lang="en-GB" sz="1600" dirty="0" err="1">
                <a:solidFill>
                  <a:schemeClr val="accent2"/>
                </a:solidFill>
                <a:latin typeface="Arial" panose="020B0604020202020204" pitchFamily="34" charset="0"/>
                <a:cs typeface="Arial" panose="020B0604020202020204" pitchFamily="34" charset="0"/>
              </a:rPr>
              <a:t>photosensors</a:t>
            </a:r>
            <a:r>
              <a:rPr lang="en-GB" sz="1600" dirty="0">
                <a:solidFill>
                  <a:schemeClr val="accent2"/>
                </a:solidFill>
                <a:latin typeface="Arial" panose="020B0604020202020204" pitchFamily="34" charset="0"/>
                <a:cs typeface="Arial" panose="020B0604020202020204" pitchFamily="34" charset="0"/>
              </a:rPr>
              <a:t> for extreme environments </a:t>
            </a:r>
            <a:r>
              <a:rPr lang="en-GB" sz="1600" dirty="0">
                <a:solidFill>
                  <a:srgbClr val="C00000"/>
                </a:solidFill>
                <a:latin typeface="Arial" panose="020B0604020202020204" pitchFamily="34" charset="0"/>
                <a:cs typeface="Arial" panose="020B0604020202020204" pitchFamily="34" charset="0"/>
              </a:rPr>
              <a:t>=&gt; High Longevity Photodetectors</a:t>
            </a:r>
            <a:r>
              <a:rPr lang="en-GB" sz="1600" dirty="0">
                <a:solidFill>
                  <a:schemeClr val="accent2"/>
                </a:solidFill>
                <a:latin typeface="Arial" panose="020B0604020202020204" pitchFamily="34" charset="0"/>
                <a:cs typeface="Arial" panose="020B0604020202020204" pitchFamily="34" charset="0"/>
              </a:rPr>
              <a:t>	 </a:t>
            </a:r>
          </a:p>
          <a:p>
            <a:pPr>
              <a:buFont typeface="+mj-lt"/>
              <a:buAutoNum type="arabicParenR"/>
            </a:pPr>
            <a:r>
              <a:rPr lang="en-GB" sz="1600" dirty="0">
                <a:solidFill>
                  <a:schemeClr val="accent2"/>
                </a:solidFill>
                <a:latin typeface="Arial" panose="020B0604020202020204" pitchFamily="34" charset="0"/>
                <a:cs typeface="Arial" panose="020B0604020202020204" pitchFamily="34" charset="0"/>
              </a:rPr>
              <a:t>Develop RICH and imaging detectors with low mass and high timing resolution </a:t>
            </a:r>
            <a:r>
              <a:rPr lang="en-GB" sz="1600" dirty="0">
                <a:solidFill>
                  <a:srgbClr val="C00000"/>
                </a:solidFill>
                <a:latin typeface="Arial" panose="020B0604020202020204" pitchFamily="34" charset="0"/>
                <a:cs typeface="Arial" panose="020B0604020202020204" pitchFamily="34" charset="0"/>
              </a:rPr>
              <a:t>=&gt; Fast Imaging Cherenkov </a:t>
            </a:r>
          </a:p>
          <a:p>
            <a:pPr>
              <a:buFont typeface="+mj-lt"/>
              <a:buAutoNum type="arabicParenR"/>
            </a:pPr>
            <a:r>
              <a:rPr lang="en-GB" sz="1600" dirty="0">
                <a:solidFill>
                  <a:schemeClr val="accent2"/>
                </a:solidFill>
                <a:latin typeface="Arial" panose="020B0604020202020204" pitchFamily="34" charset="0"/>
                <a:cs typeface="Arial" panose="020B0604020202020204" pitchFamily="34" charset="0"/>
              </a:rPr>
              <a:t>Develop compact high performance time-of-flight detectors </a:t>
            </a:r>
            <a:r>
              <a:rPr lang="en-GB" sz="1600" dirty="0">
                <a:solidFill>
                  <a:srgbClr val="C00000"/>
                </a:solidFill>
                <a:latin typeface="Arial" panose="020B0604020202020204" pitchFamily="34" charset="0"/>
                <a:cs typeface="Arial" panose="020B0604020202020204" pitchFamily="34" charset="0"/>
              </a:rPr>
              <a:t>=&gt; High Performance TOF</a:t>
            </a:r>
          </a:p>
          <a:p>
            <a:pPr marL="0" indent="0">
              <a:buNone/>
            </a:pPr>
            <a:endParaRPr lang="en-GB" sz="1600" dirty="0">
              <a:solidFill>
                <a:schemeClr val="accent2"/>
              </a:solidFill>
            </a:endParaRPr>
          </a:p>
          <a:p>
            <a:r>
              <a:rPr lang="en-GB" sz="1600" dirty="0">
                <a:solidFill>
                  <a:schemeClr val="accent2"/>
                </a:solidFill>
              </a:rPr>
              <a:t>Project mode</a:t>
            </a:r>
          </a:p>
          <a:p>
            <a:r>
              <a:rPr lang="en-GB" sz="1600" dirty="0">
                <a:solidFill>
                  <a:schemeClr val="accent2"/>
                </a:solidFill>
              </a:rPr>
              <a:t>Cooperation with agreed goals, milestones, commitments, budgets </a:t>
            </a:r>
          </a:p>
          <a:p>
            <a:r>
              <a:rPr lang="en-GB" sz="1600" dirty="0">
                <a:solidFill>
                  <a:schemeClr val="accent2"/>
                </a:solidFill>
              </a:rPr>
              <a:t>A convenor (+ deputy) organises (more frequent) meetings, tracks progress, stimulates activities</a:t>
            </a:r>
          </a:p>
          <a:p>
            <a:r>
              <a:rPr lang="en-GB" sz="1600" dirty="0">
                <a:solidFill>
                  <a:schemeClr val="accent2"/>
                </a:solidFill>
              </a:rPr>
              <a:t>Procedure/approval for joining/leaving </a:t>
            </a:r>
          </a:p>
          <a:p>
            <a:pPr marL="0" indent="0">
              <a:buNone/>
            </a:pPr>
            <a:endParaRPr lang="en-GB" sz="1600" dirty="0">
              <a:solidFill>
                <a:schemeClr val="accent2"/>
              </a:solidFill>
            </a:endParaRPr>
          </a:p>
          <a:p>
            <a:pPr marL="0" indent="0">
              <a:buNone/>
            </a:pPr>
            <a:r>
              <a:rPr lang="en-GB" sz="1600" dirty="0">
                <a:solidFill>
                  <a:schemeClr val="accent2"/>
                </a:solidFill>
              </a:rPr>
              <a:t>Vote</a:t>
            </a:r>
          </a:p>
          <a:p>
            <a:r>
              <a:rPr lang="en-GB" sz="1600" dirty="0">
                <a:solidFill>
                  <a:schemeClr val="accent2"/>
                </a:solidFill>
              </a:rPr>
              <a:t>In favour</a:t>
            </a:r>
          </a:p>
          <a:p>
            <a:r>
              <a:rPr lang="en-GB" sz="1600" dirty="0">
                <a:solidFill>
                  <a:schemeClr val="accent2"/>
                </a:solidFill>
              </a:rPr>
              <a:t>Against</a:t>
            </a:r>
          </a:p>
          <a:p>
            <a:r>
              <a:rPr lang="en-GB" sz="1600" dirty="0">
                <a:solidFill>
                  <a:schemeClr val="accent2"/>
                </a:solidFill>
              </a:rPr>
              <a:t>Abstention</a:t>
            </a:r>
          </a:p>
          <a:p>
            <a:r>
              <a:rPr lang="en-GB" sz="1600" dirty="0">
                <a:solidFill>
                  <a:schemeClr val="accent2"/>
                </a:solidFill>
              </a:rPr>
              <a:t>Alternative proposal</a:t>
            </a:r>
          </a:p>
        </p:txBody>
      </p:sp>
    </p:spTree>
    <p:extLst>
      <p:ext uri="{BB962C8B-B14F-4D97-AF65-F5344CB8AC3E}">
        <p14:creationId xmlns:p14="http://schemas.microsoft.com/office/powerpoint/2010/main" val="41794062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Financial</a:t>
            </a:r>
            <a:endParaRPr lang="en-GB" dirty="0"/>
          </a:p>
        </p:txBody>
      </p:sp>
      <p:sp>
        <p:nvSpPr>
          <p:cNvPr id="3" name="Content Placeholder 2"/>
          <p:cNvSpPr>
            <a:spLocks noGrp="1"/>
          </p:cNvSpPr>
          <p:nvPr>
            <p:ph idx="1"/>
          </p:nvPr>
        </p:nvSpPr>
        <p:spPr>
          <a:xfrm>
            <a:off x="711200" y="1052736"/>
            <a:ext cx="10261600" cy="4953000"/>
          </a:xfrm>
        </p:spPr>
        <p:txBody>
          <a:bodyPr/>
          <a:lstStyle/>
          <a:p>
            <a:pPr>
              <a:spcBef>
                <a:spcPts val="600"/>
              </a:spcBef>
            </a:pPr>
            <a:r>
              <a:rPr lang="fr-CH" sz="1800" dirty="0">
                <a:solidFill>
                  <a:schemeClr val="accent6"/>
                </a:solidFill>
              </a:rPr>
              <a:t>Financial arguments are </a:t>
            </a:r>
            <a:r>
              <a:rPr lang="fr-CH" sz="1800" dirty="0" err="1">
                <a:solidFill>
                  <a:schemeClr val="accent6"/>
                </a:solidFill>
              </a:rPr>
              <a:t>often</a:t>
            </a:r>
            <a:r>
              <a:rPr lang="fr-CH" sz="1800" dirty="0">
                <a:solidFill>
                  <a:schemeClr val="accent6"/>
                </a:solidFill>
              </a:rPr>
              <a:t> </a:t>
            </a:r>
            <a:r>
              <a:rPr lang="fr-CH" sz="1800" dirty="0" err="1">
                <a:solidFill>
                  <a:schemeClr val="accent6"/>
                </a:solidFill>
              </a:rPr>
              <a:t>used</a:t>
            </a:r>
            <a:r>
              <a:rPr lang="fr-CH" sz="1800" dirty="0">
                <a:solidFill>
                  <a:schemeClr val="accent6"/>
                </a:solidFill>
              </a:rPr>
              <a:t> to </a:t>
            </a:r>
            <a:r>
              <a:rPr lang="fr-CH" sz="1800" dirty="0" err="1">
                <a:solidFill>
                  <a:schemeClr val="accent6"/>
                </a:solidFill>
              </a:rPr>
              <a:t>motivate</a:t>
            </a:r>
            <a:r>
              <a:rPr lang="fr-CH" sz="1800" dirty="0">
                <a:solidFill>
                  <a:schemeClr val="accent6"/>
                </a:solidFill>
              </a:rPr>
              <a:t> the formation of </a:t>
            </a:r>
            <a:r>
              <a:rPr lang="fr-CH" sz="1800" dirty="0" err="1">
                <a:solidFill>
                  <a:schemeClr val="accent6"/>
                </a:solidFill>
              </a:rPr>
              <a:t>DRDs</a:t>
            </a:r>
            <a:endParaRPr lang="fr-CH" sz="1800" dirty="0">
              <a:solidFill>
                <a:schemeClr val="accent6"/>
              </a:solidFill>
            </a:endParaRPr>
          </a:p>
          <a:p>
            <a:pPr>
              <a:spcBef>
                <a:spcPts val="600"/>
              </a:spcBef>
            </a:pPr>
            <a:r>
              <a:rPr lang="fr-CH" sz="1800" dirty="0" err="1">
                <a:solidFill>
                  <a:schemeClr val="accent6"/>
                </a:solidFill>
              </a:rPr>
              <a:t>Funding</a:t>
            </a:r>
            <a:r>
              <a:rPr lang="fr-CH" sz="1800" dirty="0">
                <a:solidFill>
                  <a:schemeClr val="accent6"/>
                </a:solidFill>
              </a:rPr>
              <a:t> </a:t>
            </a:r>
            <a:r>
              <a:rPr lang="fr-CH" sz="1800" dirty="0" err="1">
                <a:solidFill>
                  <a:schemeClr val="accent6"/>
                </a:solidFill>
              </a:rPr>
              <a:t>Agencies</a:t>
            </a:r>
            <a:r>
              <a:rPr lang="fr-CH" sz="1800" dirty="0">
                <a:solidFill>
                  <a:schemeClr val="accent6"/>
                </a:solidFill>
              </a:rPr>
              <a:t> (FA) </a:t>
            </a:r>
            <a:r>
              <a:rPr lang="fr-CH" sz="1800" dirty="0" err="1">
                <a:solidFill>
                  <a:schemeClr val="accent6"/>
                </a:solidFill>
              </a:rPr>
              <a:t>should</a:t>
            </a:r>
            <a:r>
              <a:rPr lang="fr-CH" sz="1800" dirty="0">
                <a:solidFill>
                  <a:schemeClr val="accent6"/>
                </a:solidFill>
              </a:rPr>
              <a:t> have </a:t>
            </a:r>
            <a:r>
              <a:rPr lang="fr-CH" sz="1800" dirty="0" err="1">
                <a:solidFill>
                  <a:schemeClr val="accent6"/>
                </a:solidFill>
              </a:rPr>
              <a:t>heard</a:t>
            </a:r>
            <a:r>
              <a:rPr lang="fr-CH" sz="1800" dirty="0">
                <a:solidFill>
                  <a:schemeClr val="accent6"/>
                </a:solidFill>
              </a:rPr>
              <a:t> of </a:t>
            </a:r>
            <a:r>
              <a:rPr lang="fr-CH" sz="1800" dirty="0" err="1">
                <a:solidFill>
                  <a:schemeClr val="accent6"/>
                </a:solidFill>
              </a:rPr>
              <a:t>this</a:t>
            </a:r>
            <a:r>
              <a:rPr lang="fr-CH" sz="1800" dirty="0">
                <a:solidFill>
                  <a:schemeClr val="accent6"/>
                </a:solidFill>
              </a:rPr>
              <a:t> </a:t>
            </a:r>
            <a:r>
              <a:rPr lang="fr-CH" sz="1800" dirty="0" err="1">
                <a:solidFill>
                  <a:schemeClr val="accent6"/>
                </a:solidFill>
              </a:rPr>
              <a:t>European-wide</a:t>
            </a:r>
            <a:r>
              <a:rPr lang="fr-CH" sz="1800" dirty="0">
                <a:solidFill>
                  <a:schemeClr val="accent6"/>
                </a:solidFill>
              </a:rPr>
              <a:t> effort and </a:t>
            </a:r>
            <a:r>
              <a:rPr lang="fr-CH" sz="1800" dirty="0" err="1">
                <a:solidFill>
                  <a:schemeClr val="accent6"/>
                </a:solidFill>
              </a:rPr>
              <a:t>hopefully</a:t>
            </a:r>
            <a:r>
              <a:rPr lang="fr-CH" sz="1800" dirty="0">
                <a:solidFill>
                  <a:schemeClr val="accent6"/>
                </a:solidFill>
              </a:rPr>
              <a:t> </a:t>
            </a:r>
            <a:r>
              <a:rPr lang="fr-CH" sz="1800" dirty="0" err="1">
                <a:solidFill>
                  <a:schemeClr val="accent6"/>
                </a:solidFill>
              </a:rPr>
              <a:t>react</a:t>
            </a:r>
            <a:r>
              <a:rPr lang="fr-CH" sz="1800" dirty="0">
                <a:solidFill>
                  <a:schemeClr val="accent6"/>
                </a:solidFill>
              </a:rPr>
              <a:t> </a:t>
            </a:r>
            <a:r>
              <a:rPr lang="fr-CH" sz="1800" dirty="0" err="1">
                <a:solidFill>
                  <a:schemeClr val="accent6"/>
                </a:solidFill>
              </a:rPr>
              <a:t>favourably</a:t>
            </a:r>
            <a:r>
              <a:rPr lang="fr-CH" sz="1800" dirty="0">
                <a:solidFill>
                  <a:schemeClr val="accent6"/>
                </a:solidFill>
              </a:rPr>
              <a:t> to </a:t>
            </a:r>
            <a:r>
              <a:rPr lang="fr-CH" sz="1800" dirty="0" err="1">
                <a:solidFill>
                  <a:schemeClr val="accent6"/>
                </a:solidFill>
              </a:rPr>
              <a:t>your</a:t>
            </a:r>
            <a:r>
              <a:rPr lang="fr-CH" sz="1800" dirty="0">
                <a:solidFill>
                  <a:schemeClr val="accent6"/>
                </a:solidFill>
              </a:rPr>
              <a:t> </a:t>
            </a:r>
            <a:r>
              <a:rPr lang="fr-CH" sz="1800" dirty="0" err="1">
                <a:solidFill>
                  <a:schemeClr val="accent6"/>
                </a:solidFill>
              </a:rPr>
              <a:t>requests</a:t>
            </a:r>
            <a:endParaRPr lang="fr-CH" sz="1800" dirty="0">
              <a:solidFill>
                <a:schemeClr val="accent6"/>
              </a:solidFill>
            </a:endParaRPr>
          </a:p>
          <a:p>
            <a:pPr>
              <a:spcBef>
                <a:spcPts val="600"/>
              </a:spcBef>
            </a:pPr>
            <a:r>
              <a:rPr lang="fr-CH" sz="1800" dirty="0">
                <a:solidFill>
                  <a:schemeClr val="accent6"/>
                </a:solidFill>
              </a:rPr>
              <a:t>‘DRD’ </a:t>
            </a:r>
            <a:r>
              <a:rPr lang="fr-CH" sz="1800" dirty="0" err="1">
                <a:solidFill>
                  <a:schemeClr val="accent6"/>
                </a:solidFill>
              </a:rPr>
              <a:t>shall</a:t>
            </a:r>
            <a:r>
              <a:rPr lang="fr-CH" sz="1800" dirty="0">
                <a:solidFill>
                  <a:schemeClr val="accent6"/>
                </a:solidFill>
              </a:rPr>
              <a:t> </a:t>
            </a:r>
            <a:r>
              <a:rPr lang="fr-CH" sz="1800" dirty="0" err="1">
                <a:solidFill>
                  <a:schemeClr val="accent6"/>
                </a:solidFill>
              </a:rPr>
              <a:t>be</a:t>
            </a:r>
            <a:r>
              <a:rPr lang="fr-CH" sz="1800" dirty="0">
                <a:solidFill>
                  <a:schemeClr val="accent6"/>
                </a:solidFill>
              </a:rPr>
              <a:t> a </a:t>
            </a:r>
            <a:r>
              <a:rPr lang="fr-CH" sz="1800" dirty="0" err="1">
                <a:solidFill>
                  <a:schemeClr val="accent6"/>
                </a:solidFill>
              </a:rPr>
              <a:t>kind</a:t>
            </a:r>
            <a:r>
              <a:rPr lang="fr-CH" sz="1800" dirty="0">
                <a:solidFill>
                  <a:schemeClr val="accent6"/>
                </a:solidFill>
              </a:rPr>
              <a:t> of R&amp;D </a:t>
            </a:r>
            <a:r>
              <a:rPr lang="fr-CH" sz="1800" dirty="0" err="1">
                <a:solidFill>
                  <a:schemeClr val="accent6"/>
                </a:solidFill>
              </a:rPr>
              <a:t>quality</a:t>
            </a:r>
            <a:r>
              <a:rPr lang="fr-CH" sz="1800" dirty="0">
                <a:solidFill>
                  <a:schemeClr val="accent6"/>
                </a:solidFill>
              </a:rPr>
              <a:t> label, </a:t>
            </a:r>
            <a:r>
              <a:rPr lang="fr-CH" sz="1800" dirty="0" err="1">
                <a:solidFill>
                  <a:schemeClr val="accent6"/>
                </a:solidFill>
              </a:rPr>
              <a:t>telling</a:t>
            </a:r>
            <a:r>
              <a:rPr lang="fr-CH" sz="1800" dirty="0">
                <a:solidFill>
                  <a:schemeClr val="accent6"/>
                </a:solidFill>
              </a:rPr>
              <a:t> the FA </a:t>
            </a:r>
            <a:r>
              <a:rPr lang="fr-CH" sz="1800" dirty="0" err="1">
                <a:solidFill>
                  <a:schemeClr val="accent6"/>
                </a:solidFill>
              </a:rPr>
              <a:t>that</a:t>
            </a:r>
            <a:r>
              <a:rPr lang="fr-CH" sz="1800" dirty="0">
                <a:solidFill>
                  <a:schemeClr val="accent6"/>
                </a:solidFill>
              </a:rPr>
              <a:t> </a:t>
            </a:r>
            <a:r>
              <a:rPr lang="fr-CH" sz="1800" dirty="0" err="1">
                <a:solidFill>
                  <a:schemeClr val="accent6"/>
                </a:solidFill>
              </a:rPr>
              <a:t>this</a:t>
            </a:r>
            <a:r>
              <a:rPr lang="fr-CH" sz="1800" dirty="0">
                <a:solidFill>
                  <a:schemeClr val="accent6"/>
                </a:solidFill>
              </a:rPr>
              <a:t> </a:t>
            </a:r>
            <a:r>
              <a:rPr lang="fr-CH" sz="1800" dirty="0" err="1">
                <a:solidFill>
                  <a:schemeClr val="accent6"/>
                </a:solidFill>
              </a:rPr>
              <a:t>is</a:t>
            </a:r>
            <a:r>
              <a:rPr lang="fr-CH" sz="1800" dirty="0">
                <a:solidFill>
                  <a:schemeClr val="accent6"/>
                </a:solidFill>
              </a:rPr>
              <a:t> </a:t>
            </a:r>
            <a:r>
              <a:rPr lang="fr-CH" sz="1800" dirty="0" err="1">
                <a:solidFill>
                  <a:schemeClr val="accent6"/>
                </a:solidFill>
              </a:rPr>
              <a:t>highly</a:t>
            </a:r>
            <a:r>
              <a:rPr lang="fr-CH" sz="1800" dirty="0">
                <a:solidFill>
                  <a:schemeClr val="accent6"/>
                </a:solidFill>
              </a:rPr>
              <a:t> relevant and </a:t>
            </a:r>
            <a:r>
              <a:rPr lang="fr-CH" sz="1800" dirty="0" err="1">
                <a:solidFill>
                  <a:schemeClr val="accent6"/>
                </a:solidFill>
              </a:rPr>
              <a:t>monitored</a:t>
            </a:r>
            <a:r>
              <a:rPr lang="fr-CH" sz="1800" dirty="0">
                <a:solidFill>
                  <a:schemeClr val="accent6"/>
                </a:solidFill>
              </a:rPr>
              <a:t> R&amp;D.</a:t>
            </a:r>
          </a:p>
          <a:p>
            <a:pPr>
              <a:spcBef>
                <a:spcPts val="600"/>
              </a:spcBef>
            </a:pPr>
            <a:r>
              <a:rPr lang="fr-CH" sz="1800" dirty="0" err="1">
                <a:solidFill>
                  <a:schemeClr val="accent6"/>
                </a:solidFill>
              </a:rPr>
              <a:t>Still</a:t>
            </a:r>
            <a:r>
              <a:rPr lang="fr-CH" sz="1800" dirty="0">
                <a:solidFill>
                  <a:schemeClr val="accent6"/>
                </a:solidFill>
              </a:rPr>
              <a:t>, at least in the initial phase, </a:t>
            </a:r>
            <a:r>
              <a:rPr lang="fr-CH" sz="1800" dirty="0" err="1">
                <a:solidFill>
                  <a:schemeClr val="accent6"/>
                </a:solidFill>
              </a:rPr>
              <a:t>resources</a:t>
            </a:r>
            <a:r>
              <a:rPr lang="fr-CH" sz="1800" dirty="0">
                <a:solidFill>
                  <a:schemeClr val="accent6"/>
                </a:solidFill>
              </a:rPr>
              <a:t> </a:t>
            </a:r>
            <a:r>
              <a:rPr lang="fr-CH" sz="1800" dirty="0" err="1">
                <a:solidFill>
                  <a:schemeClr val="accent6"/>
                </a:solidFill>
              </a:rPr>
              <a:t>will</a:t>
            </a:r>
            <a:r>
              <a:rPr lang="fr-CH" sz="1800" dirty="0">
                <a:solidFill>
                  <a:schemeClr val="accent6"/>
                </a:solidFill>
              </a:rPr>
              <a:t> </a:t>
            </a:r>
            <a:r>
              <a:rPr lang="fr-CH" sz="1800" dirty="0" err="1">
                <a:solidFill>
                  <a:schemeClr val="accent6"/>
                </a:solidFill>
              </a:rPr>
              <a:t>be</a:t>
            </a:r>
            <a:r>
              <a:rPr lang="fr-CH" sz="1800" dirty="0">
                <a:solidFill>
                  <a:schemeClr val="accent6"/>
                </a:solidFill>
              </a:rPr>
              <a:t> </a:t>
            </a:r>
            <a:r>
              <a:rPr lang="fr-CH" sz="1800" dirty="0" err="1">
                <a:solidFill>
                  <a:schemeClr val="accent6"/>
                </a:solidFill>
              </a:rPr>
              <a:t>tight</a:t>
            </a:r>
            <a:r>
              <a:rPr lang="fr-CH" sz="1800" dirty="0">
                <a:solidFill>
                  <a:schemeClr val="accent6"/>
                </a:solidFill>
              </a:rPr>
              <a:t> and </a:t>
            </a:r>
            <a:r>
              <a:rPr lang="fr-CH" sz="1800" dirty="0" err="1">
                <a:solidFill>
                  <a:schemeClr val="accent6"/>
                </a:solidFill>
              </a:rPr>
              <a:t>we</a:t>
            </a:r>
            <a:r>
              <a:rPr lang="fr-CH" sz="1800" dirty="0">
                <a:solidFill>
                  <a:schemeClr val="accent6"/>
                </a:solidFill>
              </a:rPr>
              <a:t> </a:t>
            </a:r>
            <a:r>
              <a:rPr lang="fr-CH" sz="1800" dirty="0" err="1">
                <a:solidFill>
                  <a:schemeClr val="accent6"/>
                </a:solidFill>
              </a:rPr>
              <a:t>depend</a:t>
            </a:r>
            <a:r>
              <a:rPr lang="fr-CH" sz="1800" dirty="0">
                <a:solidFill>
                  <a:schemeClr val="accent6"/>
                </a:solidFill>
              </a:rPr>
              <a:t> on </a:t>
            </a:r>
            <a:r>
              <a:rPr lang="fr-CH" sz="1800" dirty="0" err="1">
                <a:solidFill>
                  <a:schemeClr val="accent6"/>
                </a:solidFill>
              </a:rPr>
              <a:t>already</a:t>
            </a:r>
            <a:r>
              <a:rPr lang="fr-CH" sz="1800" dirty="0">
                <a:solidFill>
                  <a:schemeClr val="accent6"/>
                </a:solidFill>
              </a:rPr>
              <a:t> </a:t>
            </a:r>
            <a:r>
              <a:rPr lang="fr-CH" sz="1800" dirty="0" err="1">
                <a:solidFill>
                  <a:schemeClr val="accent6"/>
                </a:solidFill>
              </a:rPr>
              <a:t>financed</a:t>
            </a:r>
            <a:r>
              <a:rPr lang="fr-CH" sz="1800" dirty="0">
                <a:solidFill>
                  <a:schemeClr val="accent6"/>
                </a:solidFill>
              </a:rPr>
              <a:t> R&amp;D </a:t>
            </a:r>
            <a:r>
              <a:rPr lang="fr-CH" sz="1800" dirty="0" err="1">
                <a:solidFill>
                  <a:schemeClr val="accent6"/>
                </a:solidFill>
              </a:rPr>
              <a:t>which</a:t>
            </a:r>
            <a:r>
              <a:rPr lang="fr-CH" sz="1800" dirty="0">
                <a:solidFill>
                  <a:schemeClr val="accent6"/>
                </a:solidFill>
              </a:rPr>
              <a:t> the groups continue to </a:t>
            </a:r>
            <a:r>
              <a:rPr lang="fr-CH" sz="1800" dirty="0" err="1">
                <a:solidFill>
                  <a:schemeClr val="accent6"/>
                </a:solidFill>
              </a:rPr>
              <a:t>perform</a:t>
            </a:r>
            <a:r>
              <a:rPr lang="fr-CH" sz="1800" dirty="0">
                <a:solidFill>
                  <a:schemeClr val="accent6"/>
                </a:solidFill>
              </a:rPr>
              <a:t>, but </a:t>
            </a:r>
            <a:r>
              <a:rPr lang="fr-CH" sz="1800" dirty="0" err="1">
                <a:solidFill>
                  <a:schemeClr val="accent6"/>
                </a:solidFill>
              </a:rPr>
              <a:t>now</a:t>
            </a:r>
            <a:r>
              <a:rPr lang="fr-CH" sz="1800" dirty="0">
                <a:solidFill>
                  <a:schemeClr val="accent6"/>
                </a:solidFill>
              </a:rPr>
              <a:t> </a:t>
            </a:r>
            <a:r>
              <a:rPr lang="fr-CH" sz="1800" dirty="0" err="1">
                <a:solidFill>
                  <a:schemeClr val="accent6"/>
                </a:solidFill>
              </a:rPr>
              <a:t>under</a:t>
            </a:r>
            <a:r>
              <a:rPr lang="fr-CH" sz="1800" dirty="0">
                <a:solidFill>
                  <a:schemeClr val="accent6"/>
                </a:solidFill>
              </a:rPr>
              <a:t> the </a:t>
            </a:r>
            <a:r>
              <a:rPr lang="fr-CH" sz="1800" dirty="0" err="1">
                <a:solidFill>
                  <a:schemeClr val="accent6"/>
                </a:solidFill>
              </a:rPr>
              <a:t>umbrella</a:t>
            </a:r>
            <a:r>
              <a:rPr lang="fr-CH" sz="1800" dirty="0">
                <a:solidFill>
                  <a:schemeClr val="accent6"/>
                </a:solidFill>
              </a:rPr>
              <a:t> of the ECFA roadmap.</a:t>
            </a:r>
          </a:p>
          <a:p>
            <a:pPr>
              <a:spcBef>
                <a:spcPts val="600"/>
              </a:spcBef>
            </a:pPr>
            <a:r>
              <a:rPr lang="fr-CH" sz="1800" dirty="0">
                <a:solidFill>
                  <a:schemeClr val="accent6"/>
                </a:solidFill>
              </a:rPr>
              <a:t>The groups </a:t>
            </a:r>
            <a:r>
              <a:rPr lang="fr-CH" sz="1800" dirty="0" err="1">
                <a:solidFill>
                  <a:schemeClr val="accent6"/>
                </a:solidFill>
              </a:rPr>
              <a:t>remain</a:t>
            </a:r>
            <a:r>
              <a:rPr lang="fr-CH" sz="1800" dirty="0">
                <a:solidFill>
                  <a:schemeClr val="accent6"/>
                </a:solidFill>
              </a:rPr>
              <a:t> </a:t>
            </a:r>
            <a:r>
              <a:rPr lang="fr-CH" sz="1800" dirty="0" err="1">
                <a:solidFill>
                  <a:schemeClr val="accent6"/>
                </a:solidFill>
              </a:rPr>
              <a:t>responsible</a:t>
            </a:r>
            <a:r>
              <a:rPr lang="fr-CH" sz="1800" dirty="0">
                <a:solidFill>
                  <a:schemeClr val="accent6"/>
                </a:solidFill>
              </a:rPr>
              <a:t> and in control of </a:t>
            </a:r>
            <a:r>
              <a:rPr lang="fr-CH" sz="1800" dirty="0" err="1">
                <a:solidFill>
                  <a:schemeClr val="accent6"/>
                </a:solidFill>
              </a:rPr>
              <a:t>their</a:t>
            </a:r>
            <a:r>
              <a:rPr lang="fr-CH" sz="1800" dirty="0">
                <a:solidFill>
                  <a:schemeClr val="accent6"/>
                </a:solidFill>
              </a:rPr>
              <a:t> </a:t>
            </a:r>
            <a:r>
              <a:rPr lang="fr-CH" sz="1800" dirty="0" err="1">
                <a:solidFill>
                  <a:schemeClr val="accent6"/>
                </a:solidFill>
              </a:rPr>
              <a:t>resources</a:t>
            </a:r>
            <a:r>
              <a:rPr lang="fr-CH" sz="1800" dirty="0">
                <a:solidFill>
                  <a:schemeClr val="accent6"/>
                </a:solidFill>
              </a:rPr>
              <a:t>. Contributions </a:t>
            </a:r>
            <a:r>
              <a:rPr lang="fr-CH" sz="1800" dirty="0" err="1">
                <a:solidFill>
                  <a:schemeClr val="accent6"/>
                </a:solidFill>
              </a:rPr>
              <a:t>will</a:t>
            </a:r>
            <a:r>
              <a:rPr lang="fr-CH" sz="1800" dirty="0">
                <a:solidFill>
                  <a:schemeClr val="accent6"/>
                </a:solidFill>
              </a:rPr>
              <a:t> not </a:t>
            </a:r>
            <a:r>
              <a:rPr lang="fr-CH" sz="1800" dirty="0" err="1">
                <a:solidFill>
                  <a:schemeClr val="accent6"/>
                </a:solidFill>
              </a:rPr>
              <a:t>be</a:t>
            </a:r>
            <a:r>
              <a:rPr lang="fr-CH" sz="1800" dirty="0">
                <a:solidFill>
                  <a:schemeClr val="accent6"/>
                </a:solidFill>
              </a:rPr>
              <a:t> </a:t>
            </a:r>
            <a:r>
              <a:rPr lang="fr-CH" sz="1800" dirty="0" err="1">
                <a:solidFill>
                  <a:schemeClr val="accent6"/>
                </a:solidFill>
              </a:rPr>
              <a:t>mutualised</a:t>
            </a:r>
            <a:r>
              <a:rPr lang="fr-CH" sz="1800" dirty="0">
                <a:solidFill>
                  <a:schemeClr val="accent6"/>
                </a:solidFill>
              </a:rPr>
              <a:t>.</a:t>
            </a:r>
          </a:p>
          <a:p>
            <a:pPr>
              <a:spcBef>
                <a:spcPts val="600"/>
              </a:spcBef>
            </a:pPr>
            <a:r>
              <a:rPr lang="fr-CH" sz="1800" dirty="0" err="1">
                <a:solidFill>
                  <a:schemeClr val="accent6"/>
                </a:solidFill>
              </a:rPr>
              <a:t>We</a:t>
            </a:r>
            <a:r>
              <a:rPr lang="fr-CH" sz="1800" dirty="0">
                <a:solidFill>
                  <a:schemeClr val="accent6"/>
                </a:solidFill>
              </a:rPr>
              <a:t> propose to </a:t>
            </a:r>
            <a:r>
              <a:rPr lang="fr-CH" sz="1800" dirty="0" err="1">
                <a:solidFill>
                  <a:schemeClr val="accent6"/>
                </a:solidFill>
              </a:rPr>
              <a:t>create</a:t>
            </a:r>
            <a:r>
              <a:rPr lang="fr-CH" sz="1800" dirty="0">
                <a:solidFill>
                  <a:schemeClr val="accent6"/>
                </a:solidFill>
              </a:rPr>
              <a:t> a </a:t>
            </a:r>
            <a:r>
              <a:rPr lang="fr-CH" sz="1800" dirty="0" err="1">
                <a:solidFill>
                  <a:schemeClr val="accent6"/>
                </a:solidFill>
              </a:rPr>
              <a:t>small</a:t>
            </a:r>
            <a:r>
              <a:rPr lang="fr-CH" sz="1800" dirty="0">
                <a:solidFill>
                  <a:schemeClr val="accent6"/>
                </a:solidFill>
              </a:rPr>
              <a:t> Common Fund </a:t>
            </a:r>
            <a:r>
              <a:rPr lang="fr-CH" sz="1800" dirty="0" err="1">
                <a:solidFill>
                  <a:schemeClr val="accent6"/>
                </a:solidFill>
              </a:rPr>
              <a:t>based</a:t>
            </a:r>
            <a:r>
              <a:rPr lang="fr-CH" sz="1800" dirty="0">
                <a:solidFill>
                  <a:schemeClr val="accent6"/>
                </a:solidFill>
              </a:rPr>
              <a:t> on a </a:t>
            </a:r>
            <a:r>
              <a:rPr lang="fr-CH" sz="1800" dirty="0" err="1">
                <a:solidFill>
                  <a:schemeClr val="accent6"/>
                </a:solidFill>
              </a:rPr>
              <a:t>small</a:t>
            </a:r>
            <a:r>
              <a:rPr lang="fr-CH" sz="1800" dirty="0">
                <a:solidFill>
                  <a:schemeClr val="accent6"/>
                </a:solidFill>
              </a:rPr>
              <a:t> </a:t>
            </a:r>
            <a:r>
              <a:rPr lang="fr-CH" sz="1800" dirty="0" err="1">
                <a:solidFill>
                  <a:schemeClr val="accent6"/>
                </a:solidFill>
              </a:rPr>
              <a:t>member</a:t>
            </a:r>
            <a:r>
              <a:rPr lang="fr-CH" sz="1800" dirty="0">
                <a:solidFill>
                  <a:schemeClr val="accent6"/>
                </a:solidFill>
              </a:rPr>
              <a:t> </a:t>
            </a:r>
            <a:r>
              <a:rPr lang="fr-CH" sz="1800" dirty="0" err="1">
                <a:solidFill>
                  <a:schemeClr val="accent6"/>
                </a:solidFill>
              </a:rPr>
              <a:t>fee</a:t>
            </a:r>
            <a:r>
              <a:rPr lang="fr-CH" sz="1800" dirty="0">
                <a:solidFill>
                  <a:schemeClr val="accent6"/>
                </a:solidFill>
              </a:rPr>
              <a:t> (</a:t>
            </a:r>
            <a:r>
              <a:rPr lang="fr-CH" sz="1800" dirty="0" err="1">
                <a:solidFill>
                  <a:schemeClr val="accent6"/>
                </a:solidFill>
              </a:rPr>
              <a:t>e.g</a:t>
            </a:r>
            <a:r>
              <a:rPr lang="fr-CH" sz="1800" dirty="0">
                <a:solidFill>
                  <a:schemeClr val="accent6"/>
                </a:solidFill>
              </a:rPr>
              <a:t>. 1000 CHF per </a:t>
            </a:r>
            <a:r>
              <a:rPr lang="fr-CH" sz="1800" dirty="0" err="1">
                <a:solidFill>
                  <a:schemeClr val="accent6"/>
                </a:solidFill>
              </a:rPr>
              <a:t>institute</a:t>
            </a:r>
            <a:r>
              <a:rPr lang="fr-CH" sz="1800" dirty="0">
                <a:solidFill>
                  <a:schemeClr val="accent6"/>
                </a:solidFill>
              </a:rPr>
              <a:t>). This </a:t>
            </a:r>
            <a:r>
              <a:rPr lang="fr-CH" sz="1800" dirty="0" err="1">
                <a:solidFill>
                  <a:schemeClr val="accent6"/>
                </a:solidFill>
              </a:rPr>
              <a:t>will</a:t>
            </a:r>
            <a:r>
              <a:rPr lang="fr-CH" sz="1800" dirty="0">
                <a:solidFill>
                  <a:schemeClr val="accent6"/>
                </a:solidFill>
              </a:rPr>
              <a:t> </a:t>
            </a:r>
            <a:r>
              <a:rPr lang="fr-CH" sz="1800" dirty="0" err="1">
                <a:solidFill>
                  <a:schemeClr val="accent6"/>
                </a:solidFill>
              </a:rPr>
              <a:t>allow</a:t>
            </a:r>
            <a:r>
              <a:rPr lang="fr-CH" sz="1800" dirty="0">
                <a:solidFill>
                  <a:schemeClr val="accent6"/>
                </a:solidFill>
              </a:rPr>
              <a:t> to organise meetings (coffee breaks, </a:t>
            </a:r>
            <a:r>
              <a:rPr lang="fr-CH" sz="1800" dirty="0" err="1">
                <a:solidFill>
                  <a:schemeClr val="accent6"/>
                </a:solidFill>
              </a:rPr>
              <a:t>dinner</a:t>
            </a:r>
            <a:r>
              <a:rPr lang="fr-CH" sz="1800" dirty="0">
                <a:solidFill>
                  <a:schemeClr val="accent6"/>
                </a:solidFill>
              </a:rPr>
              <a:t>?), </a:t>
            </a:r>
            <a:r>
              <a:rPr lang="fr-CH" sz="1800" dirty="0" err="1">
                <a:solidFill>
                  <a:schemeClr val="accent6"/>
                </a:solidFill>
              </a:rPr>
              <a:t>send</a:t>
            </a:r>
            <a:r>
              <a:rPr lang="fr-CH" sz="1800" dirty="0">
                <a:solidFill>
                  <a:schemeClr val="accent6"/>
                </a:solidFill>
              </a:rPr>
              <a:t> </a:t>
            </a:r>
            <a:r>
              <a:rPr lang="fr-CH" sz="1800" dirty="0" err="1">
                <a:solidFill>
                  <a:schemeClr val="accent6"/>
                </a:solidFill>
              </a:rPr>
              <a:t>someone</a:t>
            </a:r>
            <a:r>
              <a:rPr lang="fr-CH" sz="1800" dirty="0">
                <a:solidFill>
                  <a:schemeClr val="accent6"/>
                </a:solidFill>
              </a:rPr>
              <a:t> to a </a:t>
            </a:r>
            <a:r>
              <a:rPr lang="fr-CH" sz="1800" dirty="0" err="1">
                <a:solidFill>
                  <a:schemeClr val="accent6"/>
                </a:solidFill>
              </a:rPr>
              <a:t>conference</a:t>
            </a:r>
            <a:r>
              <a:rPr lang="fr-CH" sz="1800" dirty="0">
                <a:solidFill>
                  <a:schemeClr val="accent6"/>
                </a:solidFill>
              </a:rPr>
              <a:t> to </a:t>
            </a:r>
            <a:r>
              <a:rPr lang="fr-CH" sz="1800" dirty="0" err="1">
                <a:solidFill>
                  <a:schemeClr val="accent6"/>
                </a:solidFill>
              </a:rPr>
              <a:t>give</a:t>
            </a:r>
            <a:r>
              <a:rPr lang="fr-CH" sz="1800" dirty="0">
                <a:solidFill>
                  <a:schemeClr val="accent6"/>
                </a:solidFill>
              </a:rPr>
              <a:t> a DRD4 talk (in case no </a:t>
            </a:r>
            <a:r>
              <a:rPr lang="fr-CH" sz="1800" dirty="0" err="1">
                <a:solidFill>
                  <a:schemeClr val="accent6"/>
                </a:solidFill>
              </a:rPr>
              <a:t>other</a:t>
            </a:r>
            <a:r>
              <a:rPr lang="fr-CH" sz="1800" dirty="0">
                <a:solidFill>
                  <a:schemeClr val="accent6"/>
                </a:solidFill>
              </a:rPr>
              <a:t> </a:t>
            </a:r>
            <a:r>
              <a:rPr lang="fr-CH" sz="1800" dirty="0" err="1">
                <a:solidFill>
                  <a:schemeClr val="accent6"/>
                </a:solidFill>
              </a:rPr>
              <a:t>funding</a:t>
            </a:r>
            <a:r>
              <a:rPr lang="fr-CH" sz="1800" dirty="0">
                <a:solidFill>
                  <a:schemeClr val="accent6"/>
                </a:solidFill>
              </a:rPr>
              <a:t> </a:t>
            </a:r>
            <a:r>
              <a:rPr lang="fr-CH" sz="1800" dirty="0" err="1">
                <a:solidFill>
                  <a:schemeClr val="accent6"/>
                </a:solidFill>
              </a:rPr>
              <a:t>is</a:t>
            </a:r>
            <a:r>
              <a:rPr lang="fr-CH" sz="1800" dirty="0">
                <a:solidFill>
                  <a:schemeClr val="accent6"/>
                </a:solidFill>
              </a:rPr>
              <a:t> </a:t>
            </a:r>
            <a:r>
              <a:rPr lang="fr-CH" sz="1800" dirty="0" err="1">
                <a:solidFill>
                  <a:schemeClr val="accent6"/>
                </a:solidFill>
              </a:rPr>
              <a:t>available</a:t>
            </a:r>
            <a:r>
              <a:rPr lang="fr-CH" sz="1800" dirty="0">
                <a:solidFill>
                  <a:schemeClr val="accent6"/>
                </a:solidFill>
              </a:rPr>
              <a:t>), etc. </a:t>
            </a:r>
          </a:p>
          <a:p>
            <a:pPr>
              <a:spcBef>
                <a:spcPts val="600"/>
              </a:spcBef>
            </a:pPr>
            <a:r>
              <a:rPr lang="fr-CH" sz="1800" dirty="0">
                <a:solidFill>
                  <a:schemeClr val="accent6"/>
                </a:solidFill>
              </a:rPr>
              <a:t>DRD4 </a:t>
            </a:r>
            <a:r>
              <a:rPr lang="fr-CH" sz="1800" dirty="0" err="1">
                <a:solidFill>
                  <a:schemeClr val="accent6"/>
                </a:solidFill>
              </a:rPr>
              <a:t>shouldn’t</a:t>
            </a:r>
            <a:r>
              <a:rPr lang="fr-CH" sz="1800" dirty="0">
                <a:solidFill>
                  <a:schemeClr val="accent6"/>
                </a:solidFill>
              </a:rPr>
              <a:t> </a:t>
            </a:r>
            <a:r>
              <a:rPr lang="fr-CH" sz="1800" dirty="0" err="1">
                <a:solidFill>
                  <a:schemeClr val="accent6"/>
                </a:solidFill>
              </a:rPr>
              <a:t>require</a:t>
            </a:r>
            <a:r>
              <a:rPr lang="fr-CH" sz="1800" dirty="0">
                <a:solidFill>
                  <a:schemeClr val="accent6"/>
                </a:solidFill>
              </a:rPr>
              <a:t> </a:t>
            </a:r>
            <a:r>
              <a:rPr lang="fr-CH" sz="1800" dirty="0" err="1">
                <a:solidFill>
                  <a:schemeClr val="accent6"/>
                </a:solidFill>
              </a:rPr>
              <a:t>huge</a:t>
            </a:r>
            <a:r>
              <a:rPr lang="fr-CH" sz="1800" dirty="0">
                <a:solidFill>
                  <a:schemeClr val="accent6"/>
                </a:solidFill>
              </a:rPr>
              <a:t> </a:t>
            </a:r>
            <a:r>
              <a:rPr lang="fr-CH" sz="1800" dirty="0" err="1">
                <a:solidFill>
                  <a:schemeClr val="accent6"/>
                </a:solidFill>
              </a:rPr>
              <a:t>funds</a:t>
            </a:r>
            <a:r>
              <a:rPr lang="fr-CH" sz="1800" dirty="0">
                <a:solidFill>
                  <a:schemeClr val="accent6"/>
                </a:solidFill>
              </a:rPr>
              <a:t> (</a:t>
            </a:r>
            <a:r>
              <a:rPr lang="fr-CH" sz="1800" dirty="0" err="1">
                <a:solidFill>
                  <a:schemeClr val="accent6"/>
                </a:solidFill>
              </a:rPr>
              <a:t>compared</a:t>
            </a:r>
            <a:r>
              <a:rPr lang="fr-CH" sz="1800" dirty="0">
                <a:solidFill>
                  <a:schemeClr val="accent6"/>
                </a:solidFill>
              </a:rPr>
              <a:t> to DRD3 or DRD7 </a:t>
            </a:r>
            <a:r>
              <a:rPr lang="fr-CH" sz="1800" dirty="0" err="1">
                <a:solidFill>
                  <a:schemeClr val="accent6"/>
                </a:solidFill>
              </a:rPr>
              <a:t>which</a:t>
            </a:r>
            <a:r>
              <a:rPr lang="fr-CH" sz="1800" dirty="0">
                <a:solidFill>
                  <a:schemeClr val="accent6"/>
                </a:solidFill>
              </a:rPr>
              <a:t> </a:t>
            </a:r>
            <a:r>
              <a:rPr lang="fr-CH" sz="1800" dirty="0" err="1">
                <a:solidFill>
                  <a:schemeClr val="accent6"/>
                </a:solidFill>
              </a:rPr>
              <a:t>need</a:t>
            </a:r>
            <a:r>
              <a:rPr lang="fr-CH" sz="1800" dirty="0">
                <a:solidFill>
                  <a:schemeClr val="accent6"/>
                </a:solidFill>
              </a:rPr>
              <a:t> to </a:t>
            </a:r>
            <a:r>
              <a:rPr lang="fr-CH" sz="1800" dirty="0" err="1">
                <a:solidFill>
                  <a:schemeClr val="accent6"/>
                </a:solidFill>
              </a:rPr>
              <a:t>pay</a:t>
            </a:r>
            <a:r>
              <a:rPr lang="fr-CH" sz="1800" dirty="0">
                <a:solidFill>
                  <a:schemeClr val="accent6"/>
                </a:solidFill>
              </a:rPr>
              <a:t> </a:t>
            </a:r>
            <a:r>
              <a:rPr lang="fr-CH" sz="1800" dirty="0" err="1">
                <a:solidFill>
                  <a:schemeClr val="accent6"/>
                </a:solidFill>
              </a:rPr>
              <a:t>expensive</a:t>
            </a:r>
            <a:r>
              <a:rPr lang="fr-CH" sz="1800" dirty="0">
                <a:solidFill>
                  <a:schemeClr val="accent6"/>
                </a:solidFill>
              </a:rPr>
              <a:t> Si/</a:t>
            </a:r>
            <a:r>
              <a:rPr lang="fr-CH" sz="1800" dirty="0" err="1">
                <a:solidFill>
                  <a:schemeClr val="accent6"/>
                </a:solidFill>
              </a:rPr>
              <a:t>ASICs</a:t>
            </a:r>
            <a:r>
              <a:rPr lang="fr-CH" sz="1800" dirty="0">
                <a:solidFill>
                  <a:schemeClr val="accent6"/>
                </a:solidFill>
              </a:rPr>
              <a:t> </a:t>
            </a:r>
            <a:r>
              <a:rPr lang="fr-CH" sz="1800" dirty="0" err="1">
                <a:solidFill>
                  <a:schemeClr val="accent6"/>
                </a:solidFill>
              </a:rPr>
              <a:t>submissions</a:t>
            </a:r>
            <a:r>
              <a:rPr lang="fr-CH" sz="1800" dirty="0">
                <a:solidFill>
                  <a:schemeClr val="accent6"/>
                </a:solidFill>
              </a:rPr>
              <a:t>).</a:t>
            </a:r>
          </a:p>
          <a:p>
            <a:pPr>
              <a:spcBef>
                <a:spcPts val="600"/>
              </a:spcBef>
            </a:pPr>
            <a:r>
              <a:rPr lang="fr-CH" sz="1800" dirty="0">
                <a:solidFill>
                  <a:schemeClr val="accent6"/>
                </a:solidFill>
              </a:rPr>
              <a:t>For </a:t>
            </a:r>
            <a:r>
              <a:rPr lang="fr-CH" sz="1800" dirty="0" err="1">
                <a:solidFill>
                  <a:schemeClr val="accent6"/>
                </a:solidFill>
              </a:rPr>
              <a:t>specific</a:t>
            </a:r>
            <a:r>
              <a:rPr lang="fr-CH" sz="1800" dirty="0">
                <a:solidFill>
                  <a:schemeClr val="accent6"/>
                </a:solidFill>
              </a:rPr>
              <a:t> </a:t>
            </a:r>
            <a:r>
              <a:rPr lang="fr-CH" sz="1800" dirty="0" err="1">
                <a:solidFill>
                  <a:schemeClr val="accent6"/>
                </a:solidFill>
              </a:rPr>
              <a:t>financial</a:t>
            </a:r>
            <a:r>
              <a:rPr lang="fr-CH" sz="1800" dirty="0">
                <a:solidFill>
                  <a:schemeClr val="accent6"/>
                </a:solidFill>
              </a:rPr>
              <a:t> questions, </a:t>
            </a:r>
            <a:r>
              <a:rPr lang="fr-CH" sz="1800" dirty="0" err="1">
                <a:solidFill>
                  <a:schemeClr val="accent6"/>
                </a:solidFill>
              </a:rPr>
              <a:t>please</a:t>
            </a:r>
            <a:r>
              <a:rPr lang="fr-CH" sz="1800" dirty="0">
                <a:solidFill>
                  <a:schemeClr val="accent6"/>
                </a:solidFill>
              </a:rPr>
              <a:t> contact Phil Allport or Karl Jakobs.</a:t>
            </a:r>
            <a:endParaRPr lang="en-GB" sz="1800" dirty="0">
              <a:solidFill>
                <a:schemeClr val="accent6"/>
              </a:solidFill>
            </a:endParaRPr>
          </a:p>
        </p:txBody>
      </p:sp>
    </p:spTree>
    <p:extLst>
      <p:ext uri="{BB962C8B-B14F-4D97-AF65-F5344CB8AC3E}">
        <p14:creationId xmlns:p14="http://schemas.microsoft.com/office/powerpoint/2010/main" val="2130225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533400" y="2259052"/>
            <a:ext cx="11713196" cy="276999"/>
          </a:xfrm>
          <a:prstGeom prst="rect">
            <a:avLst/>
          </a:prstGeom>
          <a:noFill/>
        </p:spPr>
        <p:txBody>
          <a:bodyPr wrap="square" rtlCol="0">
            <a:spAutoFit/>
          </a:bodyPr>
          <a:lstStyle/>
          <a:p>
            <a:pPr marL="0" marR="0" lvl="0" indent="0" algn="l" defTabSz="7397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Feb	Mar	   Apr	   Mai	     June	             Jul	              Aug	                  Sep	Oct	Nov	Dec	Jan 2024</a:t>
            </a:r>
          </a:p>
        </p:txBody>
      </p:sp>
      <p:sp>
        <p:nvSpPr>
          <p:cNvPr id="17" name="Rectangle 16"/>
          <p:cNvSpPr/>
          <p:nvPr/>
        </p:nvSpPr>
        <p:spPr>
          <a:xfrm>
            <a:off x="533400" y="2819400"/>
            <a:ext cx="812800" cy="4318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18"/>
          <p:cNvSpPr/>
          <p:nvPr/>
        </p:nvSpPr>
        <p:spPr>
          <a:xfrm>
            <a:off x="1346200" y="2819400"/>
            <a:ext cx="812800" cy="4318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p:cNvSpPr/>
          <p:nvPr/>
        </p:nvSpPr>
        <p:spPr>
          <a:xfrm>
            <a:off x="2159000" y="2819400"/>
            <a:ext cx="812800" cy="4318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p:cNvSpPr/>
          <p:nvPr/>
        </p:nvSpPr>
        <p:spPr>
          <a:xfrm>
            <a:off x="2971800" y="2819400"/>
            <a:ext cx="812800" cy="4318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21"/>
          <p:cNvSpPr/>
          <p:nvPr/>
        </p:nvSpPr>
        <p:spPr>
          <a:xfrm>
            <a:off x="3784600" y="2806700"/>
            <a:ext cx="812800" cy="4318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p:cNvSpPr/>
          <p:nvPr/>
        </p:nvSpPr>
        <p:spPr>
          <a:xfrm>
            <a:off x="4597400" y="2806700"/>
            <a:ext cx="812800" cy="431800"/>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23"/>
          <p:cNvSpPr/>
          <p:nvPr/>
        </p:nvSpPr>
        <p:spPr>
          <a:xfrm>
            <a:off x="5410200" y="2806700"/>
            <a:ext cx="812800" cy="431800"/>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p:cNvSpPr/>
          <p:nvPr/>
        </p:nvSpPr>
        <p:spPr>
          <a:xfrm>
            <a:off x="6223000" y="2806700"/>
            <a:ext cx="812800" cy="4318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p:cNvSpPr/>
          <p:nvPr/>
        </p:nvSpPr>
        <p:spPr>
          <a:xfrm>
            <a:off x="7035800" y="2806700"/>
            <a:ext cx="812800" cy="4318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p:cNvSpPr/>
          <p:nvPr/>
        </p:nvSpPr>
        <p:spPr>
          <a:xfrm>
            <a:off x="7848600" y="2806700"/>
            <a:ext cx="812800" cy="4318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p:cNvSpPr/>
          <p:nvPr/>
        </p:nvSpPr>
        <p:spPr>
          <a:xfrm>
            <a:off x="8661400" y="2819400"/>
            <a:ext cx="812800" cy="4318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p:cNvSpPr/>
          <p:nvPr/>
        </p:nvSpPr>
        <p:spPr>
          <a:xfrm>
            <a:off x="9474200" y="2819400"/>
            <a:ext cx="812800" cy="4318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p:cNvSpPr/>
          <p:nvPr/>
        </p:nvSpPr>
        <p:spPr>
          <a:xfrm>
            <a:off x="10287000" y="2819400"/>
            <a:ext cx="812800" cy="4318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TextBox 30"/>
          <p:cNvSpPr txBox="1"/>
          <p:nvPr/>
        </p:nvSpPr>
        <p:spPr>
          <a:xfrm rot="16200000">
            <a:off x="67799" y="4110501"/>
            <a:ext cx="2051780"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24/02  Send invitation  =&gt;</a:t>
            </a:r>
          </a:p>
        </p:txBody>
      </p:sp>
      <p:sp>
        <p:nvSpPr>
          <p:cNvPr id="32" name="TextBox 31"/>
          <p:cNvSpPr txBox="1"/>
          <p:nvPr/>
        </p:nvSpPr>
        <p:spPr>
          <a:xfrm rot="16200000">
            <a:off x="304572" y="4329439"/>
            <a:ext cx="2489656"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08/03 Small zoom meeting  =&gt;</a:t>
            </a:r>
          </a:p>
        </p:txBody>
      </p:sp>
      <p:sp>
        <p:nvSpPr>
          <p:cNvPr id="33" name="TextBox 32"/>
          <p:cNvSpPr txBox="1"/>
          <p:nvPr/>
        </p:nvSpPr>
        <p:spPr>
          <a:xfrm rot="16200000">
            <a:off x="748354" y="4138168"/>
            <a:ext cx="2107115"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Send out questionnaire =&gt;</a:t>
            </a:r>
          </a:p>
        </p:txBody>
      </p:sp>
      <p:sp>
        <p:nvSpPr>
          <p:cNvPr id="34" name="TextBox 33"/>
          <p:cNvSpPr txBox="1"/>
          <p:nvPr/>
        </p:nvSpPr>
        <p:spPr>
          <a:xfrm rot="16200000">
            <a:off x="1258821" y="4135700"/>
            <a:ext cx="2102179"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questionnaire returned =&gt;</a:t>
            </a:r>
          </a:p>
        </p:txBody>
      </p:sp>
      <p:sp>
        <p:nvSpPr>
          <p:cNvPr id="35" name="TextBox 34"/>
          <p:cNvSpPr txBox="1"/>
          <p:nvPr/>
        </p:nvSpPr>
        <p:spPr>
          <a:xfrm rot="16200000">
            <a:off x="2305940" y="4033268"/>
            <a:ext cx="1897314"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0000"/>
                </a:solidFill>
                <a:effectLst/>
                <a:uLnTx/>
                <a:uFillTx/>
                <a:latin typeface="Calibri" panose="020F0502020204030204"/>
                <a:ea typeface="+mn-ea"/>
                <a:cs typeface="+mn-cs"/>
              </a:rPr>
              <a:t>Community meeting =&gt;</a:t>
            </a:r>
          </a:p>
        </p:txBody>
      </p:sp>
      <p:sp>
        <p:nvSpPr>
          <p:cNvPr id="36" name="TextBox 35"/>
          <p:cNvSpPr txBox="1"/>
          <p:nvPr/>
        </p:nvSpPr>
        <p:spPr>
          <a:xfrm rot="16200000">
            <a:off x="2937375" y="4050100"/>
            <a:ext cx="1951433"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Constitution meeting =&gt;</a:t>
            </a:r>
          </a:p>
        </p:txBody>
      </p:sp>
      <p:sp>
        <p:nvSpPr>
          <p:cNvPr id="37" name="TextBox 36"/>
          <p:cNvSpPr txBox="1"/>
          <p:nvPr/>
        </p:nvSpPr>
        <p:spPr>
          <a:xfrm rot="16200000">
            <a:off x="2520094" y="4057666"/>
            <a:ext cx="1946110"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0000"/>
                </a:solidFill>
                <a:effectLst/>
                <a:uLnTx/>
                <a:uFillTx/>
                <a:latin typeface="Calibri" panose="020F0502020204030204"/>
                <a:ea typeface="+mn-ea"/>
                <a:cs typeface="+mn-cs"/>
              </a:rPr>
              <a:t>Start proposal writing=&gt;</a:t>
            </a:r>
          </a:p>
        </p:txBody>
      </p:sp>
      <p:sp>
        <p:nvSpPr>
          <p:cNvPr id="38" name="TextBox 37"/>
          <p:cNvSpPr txBox="1"/>
          <p:nvPr/>
        </p:nvSpPr>
        <p:spPr>
          <a:xfrm rot="16200000">
            <a:off x="3421339" y="4029325"/>
            <a:ext cx="1889428"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Proposal completed =&gt;</a:t>
            </a:r>
          </a:p>
        </p:txBody>
      </p:sp>
      <p:sp>
        <p:nvSpPr>
          <p:cNvPr id="40" name="TextBox 39"/>
          <p:cNvSpPr txBox="1"/>
          <p:nvPr/>
        </p:nvSpPr>
        <p:spPr>
          <a:xfrm>
            <a:off x="4687200" y="3378510"/>
            <a:ext cx="1637497"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Low efficiency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Many people absent!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err="1">
                <a:ln>
                  <a:noFill/>
                </a:ln>
                <a:solidFill>
                  <a:prstClr val="black"/>
                </a:solidFill>
                <a:effectLst/>
                <a:uLnTx/>
                <a:uFillTx/>
                <a:latin typeface="Calibri" panose="020F0502020204030204"/>
                <a:ea typeface="+mn-ea"/>
                <a:cs typeface="+mn-cs"/>
              </a:rPr>
              <a:t>We’ll</a:t>
            </a:r>
            <a:r>
              <a:rPr kumimoji="0" lang="fr-CH"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400" b="0" i="0" u="none" strike="noStrike" kern="1200" cap="none" spc="0" normalizeH="0" baseline="0" noProof="0" dirty="0" err="1">
                <a:ln>
                  <a:noFill/>
                </a:ln>
                <a:solidFill>
                  <a:prstClr val="black"/>
                </a:solidFill>
                <a:effectLst/>
                <a:uLnTx/>
                <a:uFillTx/>
                <a:latin typeface="Calibri" panose="020F0502020204030204"/>
                <a:ea typeface="+mn-ea"/>
                <a:cs typeface="+mn-cs"/>
              </a:rPr>
              <a:t>ask</a:t>
            </a:r>
            <a:r>
              <a:rPr kumimoji="0" lang="fr-CH" sz="1400" b="0" i="0" u="none" strike="noStrike" kern="1200" cap="none" spc="0" normalizeH="0" baseline="0" noProof="0" dirty="0">
                <a:ln>
                  <a:noFill/>
                </a:ln>
                <a:solidFill>
                  <a:prstClr val="black"/>
                </a:solidFill>
                <a:effectLst/>
                <a:uLnTx/>
                <a:uFillTx/>
                <a:latin typeface="Calibri" panose="020F0502020204030204"/>
                <a:ea typeface="+mn-ea"/>
                <a:cs typeface="+mn-cs"/>
              </a:rPr>
              <a:t> for a few </a:t>
            </a:r>
            <a:r>
              <a:rPr kumimoji="0" lang="fr-CH" sz="1400" b="0" i="0" u="none" strike="noStrike" kern="1200" cap="none" spc="0" normalizeH="0" baseline="0" noProof="0" dirty="0" err="1">
                <a:ln>
                  <a:noFill/>
                </a:ln>
                <a:solidFill>
                  <a:prstClr val="black"/>
                </a:solidFill>
                <a:effectLst/>
                <a:uLnTx/>
                <a:uFillTx/>
                <a:latin typeface="Calibri" panose="020F0502020204030204"/>
                <a:ea typeface="+mn-ea"/>
                <a:cs typeface="+mn-cs"/>
              </a:rPr>
              <a:t>weeks</a:t>
            </a:r>
            <a:r>
              <a:rPr kumimoji="0" lang="fr-CH" sz="1400" b="0" i="0" u="none" strike="noStrike" kern="1200" cap="none" spc="0" normalizeH="0" baseline="0" noProof="0" dirty="0">
                <a:ln>
                  <a:noFill/>
                </a:ln>
                <a:solidFill>
                  <a:prstClr val="black"/>
                </a:solidFill>
                <a:effectLst/>
                <a:uLnTx/>
                <a:uFillTx/>
                <a:latin typeface="Calibri" panose="020F0502020204030204"/>
                <a:ea typeface="+mn-ea"/>
                <a:cs typeface="+mn-cs"/>
              </a:rPr>
              <a:t> extra, if </a:t>
            </a:r>
            <a:r>
              <a:rPr kumimoji="0" lang="fr-CH" sz="1400" b="0" i="0" u="none" strike="noStrike" kern="1200" cap="none" spc="0" normalizeH="0" baseline="0" noProof="0" dirty="0" err="1">
                <a:ln>
                  <a:noFill/>
                </a:ln>
                <a:solidFill>
                  <a:prstClr val="black"/>
                </a:solidFill>
                <a:effectLst/>
                <a:uLnTx/>
                <a:uFillTx/>
                <a:latin typeface="Calibri" panose="020F0502020204030204"/>
                <a:ea typeface="+mn-ea"/>
                <a:cs typeface="+mn-cs"/>
              </a:rPr>
              <a:t>needed</a:t>
            </a:r>
            <a:r>
              <a:rPr kumimoji="0" lang="fr-CH" sz="1400" b="0"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1" name="TextBox 40"/>
          <p:cNvSpPr txBox="1"/>
          <p:nvPr/>
        </p:nvSpPr>
        <p:spPr>
          <a:xfrm rot="16200000">
            <a:off x="8755421" y="4042026"/>
            <a:ext cx="1634808"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Start of activities =&gt;</a:t>
            </a:r>
          </a:p>
        </p:txBody>
      </p:sp>
      <p:sp>
        <p:nvSpPr>
          <p:cNvPr id="4" name="TextBox 3"/>
          <p:cNvSpPr txBox="1"/>
          <p:nvPr/>
        </p:nvSpPr>
        <p:spPr>
          <a:xfrm>
            <a:off x="669303" y="885990"/>
            <a:ext cx="308990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800" b="0" i="0" u="none" strike="noStrike" kern="1200" cap="none" spc="0" normalizeH="0" baseline="0" noProof="0" dirty="0">
                <a:ln>
                  <a:noFill/>
                </a:ln>
                <a:solidFill>
                  <a:prstClr val="black"/>
                </a:solidFill>
                <a:effectLst/>
                <a:uLnTx/>
                <a:uFillTx/>
                <a:latin typeface="Calibri" panose="020F0502020204030204"/>
                <a:ea typeface="+mn-ea"/>
                <a:cs typeface="+mn-cs"/>
              </a:rPr>
              <a:t>DRD4 </a:t>
            </a:r>
            <a:r>
              <a:rPr kumimoji="0" lang="fr-CH" sz="2800" b="0" i="0" u="none" strike="noStrike" kern="1200" cap="none" spc="0" normalizeH="0" baseline="0" noProof="0" dirty="0" err="1">
                <a:ln>
                  <a:noFill/>
                </a:ln>
                <a:solidFill>
                  <a:prstClr val="black"/>
                </a:solidFill>
                <a:effectLst/>
                <a:uLnTx/>
                <a:uFillTx/>
                <a:latin typeface="Calibri" panose="020F0502020204030204"/>
                <a:ea typeface="+mn-ea"/>
                <a:cs typeface="+mn-cs"/>
              </a:rPr>
              <a:t>Timeline</a:t>
            </a: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6" name="Straight Arrow Connector 5"/>
          <p:cNvCxnSpPr/>
          <p:nvPr/>
        </p:nvCxnSpPr>
        <p:spPr>
          <a:xfrm>
            <a:off x="5391347" y="1560038"/>
            <a:ext cx="0" cy="11268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735175" y="959874"/>
            <a:ext cx="1350050" cy="60016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100" b="0" i="0" u="none" strike="noStrike" kern="1200" cap="none" spc="0" normalizeH="0" baseline="0" noProof="0" dirty="0">
                <a:ln>
                  <a:noFill/>
                </a:ln>
                <a:solidFill>
                  <a:prstClr val="black"/>
                </a:solidFill>
                <a:effectLst/>
                <a:uLnTx/>
                <a:uFillTx/>
                <a:latin typeface="Calibri" panose="020F0502020204030204"/>
                <a:ea typeface="+mn-ea"/>
                <a:cs typeface="+mn-cs"/>
              </a:rPr>
              <a:t>31.07.2023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100" b="0" i="0" u="none" strike="noStrike" kern="1200" cap="none" spc="0" normalizeH="0" baseline="0" noProof="0" dirty="0">
                <a:ln>
                  <a:noFill/>
                </a:ln>
                <a:solidFill>
                  <a:prstClr val="black"/>
                </a:solidFill>
                <a:effectLst/>
                <a:uLnTx/>
                <a:uFillTx/>
                <a:latin typeface="Calibri" panose="020F0502020204030204"/>
                <a:ea typeface="+mn-ea"/>
                <a:cs typeface="+mn-cs"/>
              </a:rPr>
              <a:t>Official deadline for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100" b="0" i="0" u="none" strike="noStrike" kern="1200" cap="none" spc="0" normalizeH="0" baseline="0" noProof="0" dirty="0" err="1">
                <a:ln>
                  <a:noFill/>
                </a:ln>
                <a:solidFill>
                  <a:prstClr val="black"/>
                </a:solidFill>
                <a:effectLst/>
                <a:uLnTx/>
                <a:uFillTx/>
                <a:latin typeface="Calibri" panose="020F0502020204030204"/>
                <a:ea typeface="+mn-ea"/>
                <a:cs typeface="+mn-cs"/>
              </a:rPr>
              <a:t>proposal</a:t>
            </a:r>
            <a:r>
              <a:rPr kumimoji="0" lang="fr-CH" sz="11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100" b="0" i="0" u="none" strike="noStrike" kern="1200" cap="none" spc="0" normalizeH="0" baseline="0" noProof="0" dirty="0" err="1">
                <a:ln>
                  <a:noFill/>
                </a:ln>
                <a:solidFill>
                  <a:prstClr val="black"/>
                </a:solidFill>
                <a:effectLst/>
                <a:uLnTx/>
                <a:uFillTx/>
                <a:latin typeface="Calibri" panose="020F0502020204030204"/>
                <a:ea typeface="+mn-ea"/>
                <a:cs typeface="+mn-cs"/>
              </a:rPr>
              <a:t>submission</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Down Arrow 1"/>
          <p:cNvSpPr/>
          <p:nvPr/>
        </p:nvSpPr>
        <p:spPr>
          <a:xfrm>
            <a:off x="3278841" y="2274316"/>
            <a:ext cx="259289" cy="5234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p:cNvSpPr txBox="1"/>
          <p:nvPr/>
        </p:nvSpPr>
        <p:spPr>
          <a:xfrm rot="16200000">
            <a:off x="3049490" y="1803736"/>
            <a:ext cx="71352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kern="1200" cap="none" spc="0" normalizeH="0" baseline="0" noProof="0" dirty="0" err="1">
                <a:ln>
                  <a:noFill/>
                </a:ln>
                <a:solidFill>
                  <a:srgbClr val="FF0000"/>
                </a:solidFill>
                <a:effectLst/>
                <a:uLnTx/>
                <a:uFillTx/>
                <a:latin typeface="Calibri" panose="020F0502020204030204"/>
                <a:ea typeface="+mn-ea"/>
                <a:cs typeface="+mn-cs"/>
              </a:rPr>
              <a:t>today</a:t>
            </a:r>
            <a:endParaRPr kumimoji="0" lang="en-GB" sz="18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7183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154487"/>
            <a:ext cx="9347200" cy="609600"/>
          </a:xfrm>
        </p:spPr>
        <p:txBody>
          <a:bodyPr/>
          <a:lstStyle/>
          <a:p>
            <a:r>
              <a:rPr lang="en-GB" dirty="0"/>
              <a:t>Next steps</a:t>
            </a:r>
          </a:p>
        </p:txBody>
      </p:sp>
      <p:sp>
        <p:nvSpPr>
          <p:cNvPr id="3" name="Content Placeholder 2"/>
          <p:cNvSpPr>
            <a:spLocks noGrp="1"/>
          </p:cNvSpPr>
          <p:nvPr>
            <p:ph idx="1"/>
          </p:nvPr>
        </p:nvSpPr>
        <p:spPr>
          <a:xfrm>
            <a:off x="911424" y="902423"/>
            <a:ext cx="10261600" cy="4953000"/>
          </a:xfrm>
        </p:spPr>
        <p:txBody>
          <a:bodyPr/>
          <a:lstStyle/>
          <a:p>
            <a:r>
              <a:rPr lang="en-GB" sz="1800" dirty="0">
                <a:solidFill>
                  <a:schemeClr val="accent6"/>
                </a:solidFill>
              </a:rPr>
              <a:t>We aim for proposal submission by the end of June</a:t>
            </a:r>
          </a:p>
          <a:p>
            <a:endParaRPr lang="en-GB" sz="1800" dirty="0">
              <a:solidFill>
                <a:schemeClr val="accent6"/>
              </a:solidFill>
            </a:endParaRPr>
          </a:p>
          <a:p>
            <a:r>
              <a:rPr lang="en-GB" sz="1800" dirty="0">
                <a:solidFill>
                  <a:schemeClr val="accent6"/>
                </a:solidFill>
              </a:rPr>
              <a:t>We will contact all groups next week and ask</a:t>
            </a:r>
          </a:p>
          <a:p>
            <a:pPr lvl="2"/>
            <a:endParaRPr lang="en-GB" sz="1800" dirty="0">
              <a:solidFill>
                <a:schemeClr val="accent6"/>
              </a:solidFill>
            </a:endParaRPr>
          </a:p>
          <a:p>
            <a:pPr lvl="2"/>
            <a:r>
              <a:rPr lang="en-GB" sz="1800" dirty="0">
                <a:solidFill>
                  <a:schemeClr val="accent6"/>
                </a:solidFill>
              </a:rPr>
              <a:t>Which WG do you want to join (at least 1) ? What is your main contributions and interests (mention one per WG)?</a:t>
            </a:r>
          </a:p>
          <a:p>
            <a:pPr lvl="2"/>
            <a:endParaRPr lang="en-GB" sz="1800" dirty="0">
              <a:solidFill>
                <a:schemeClr val="accent6"/>
              </a:solidFill>
            </a:endParaRPr>
          </a:p>
          <a:p>
            <a:pPr lvl="2"/>
            <a:r>
              <a:rPr lang="en-GB" sz="1800" dirty="0">
                <a:solidFill>
                  <a:schemeClr val="accent6"/>
                </a:solidFill>
              </a:rPr>
              <a:t>Which project do you propose in which of the 4 themes ? Provide a few lines of justification</a:t>
            </a:r>
          </a:p>
          <a:p>
            <a:pPr lvl="2"/>
            <a:r>
              <a:rPr lang="en-GB" sz="1800" dirty="0">
                <a:solidFill>
                  <a:schemeClr val="accent6"/>
                </a:solidFill>
              </a:rPr>
              <a:t>Provide answer by 28 May</a:t>
            </a:r>
          </a:p>
          <a:p>
            <a:endParaRPr lang="en-GB" sz="1800" dirty="0">
              <a:solidFill>
                <a:schemeClr val="accent6"/>
              </a:solidFill>
            </a:endParaRPr>
          </a:p>
          <a:p>
            <a:r>
              <a:rPr lang="en-GB" sz="1800" dirty="0">
                <a:solidFill>
                  <a:schemeClr val="accent6"/>
                </a:solidFill>
              </a:rPr>
              <a:t>Based on the answers we will draft a work plan. For every proposed projects we will ask the involved groups to prepare a description of the project and fill the resource table (As far as information is available)</a:t>
            </a:r>
          </a:p>
          <a:p>
            <a:endParaRPr lang="en-GB" sz="1800" dirty="0">
              <a:solidFill>
                <a:schemeClr val="accent6"/>
              </a:solidFill>
            </a:endParaRPr>
          </a:p>
        </p:txBody>
      </p:sp>
    </p:spTree>
    <p:extLst>
      <p:ext uri="{BB962C8B-B14F-4D97-AF65-F5344CB8AC3E}">
        <p14:creationId xmlns:p14="http://schemas.microsoft.com/office/powerpoint/2010/main" val="4077129496"/>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alpha val="42999"/>
          </a:srgbClr>
        </a:solidFill>
        <a:ln w="381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00CC00"/>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600" b="1" i="0" u="none" strike="noStrike" cap="none" normalizeH="0" baseline="0" smtClean="0">
            <a:ln>
              <a:noFill/>
            </a:ln>
            <a:solidFill>
              <a:schemeClr val="bg1"/>
            </a:solidFill>
            <a:effectLst/>
            <a:latin typeface="Comic Sans MS" pitchFamily="66" charset="0"/>
          </a:defRPr>
        </a:defPPr>
      </a:lstStyle>
    </a:spDef>
    <a:lnDef>
      <a:spPr bwMode="auto">
        <a:xfrm>
          <a:off x="0" y="0"/>
          <a:ext cx="1" cy="1"/>
        </a:xfrm>
        <a:custGeom>
          <a:avLst/>
          <a:gdLst/>
          <a:ahLst/>
          <a:cxnLst/>
          <a:rect l="0" t="0" r="0" b="0"/>
          <a:pathLst/>
        </a:custGeom>
        <a:solidFill>
          <a:srgbClr val="FFFF00">
            <a:alpha val="42999"/>
          </a:srgbClr>
        </a:solidFill>
        <a:ln w="381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00CC00"/>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600" b="1" i="0" u="none" strike="noStrike" cap="none" normalizeH="0" baseline="0" smtClean="0">
            <a:ln>
              <a:noFill/>
            </a:ln>
            <a:solidFill>
              <a:schemeClr val="bg1"/>
            </a:solidFill>
            <a:effectLst/>
            <a:latin typeface="Comic Sans MS" pitchFamily="66"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alpha val="42999"/>
          </a:srgbClr>
        </a:solidFill>
        <a:ln w="381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00CC00"/>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600" b="1" i="0" u="none" strike="noStrike" cap="none" normalizeH="0" baseline="0" smtClean="0">
            <a:ln>
              <a:noFill/>
            </a:ln>
            <a:solidFill>
              <a:schemeClr val="bg1"/>
            </a:solidFill>
            <a:effectLst/>
            <a:latin typeface="Comic Sans MS" pitchFamily="66" charset="0"/>
          </a:defRPr>
        </a:defPPr>
      </a:lstStyle>
    </a:spDef>
    <a:lnDef>
      <a:spPr bwMode="auto">
        <a:xfrm>
          <a:off x="0" y="0"/>
          <a:ext cx="1" cy="1"/>
        </a:xfrm>
        <a:custGeom>
          <a:avLst/>
          <a:gdLst/>
          <a:ahLst/>
          <a:cxnLst/>
          <a:rect l="0" t="0" r="0" b="0"/>
          <a:pathLst/>
        </a:custGeom>
        <a:solidFill>
          <a:srgbClr val="FFFF00">
            <a:alpha val="42999"/>
          </a:srgbClr>
        </a:solidFill>
        <a:ln w="381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00CC00"/>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600" b="1" i="0" u="none" strike="noStrike" cap="none" normalizeH="0" baseline="0" smtClean="0">
            <a:ln>
              <a:noFill/>
            </a:ln>
            <a:solidFill>
              <a:schemeClr val="bg1"/>
            </a:solidFill>
            <a:effectLst/>
            <a:latin typeface="Comic Sans MS" pitchFamily="66"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Clean</Template>
  <TotalTime>14480</TotalTime>
  <Words>3004</Words>
  <Application>Microsoft Office PowerPoint</Application>
  <PresentationFormat>Widescreen</PresentationFormat>
  <Paragraphs>530</Paragraphs>
  <Slides>35</Slides>
  <Notes>1</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35</vt:i4>
      </vt:variant>
    </vt:vector>
  </HeadingPairs>
  <TitlesOfParts>
    <vt:vector size="49" baseType="lpstr">
      <vt:lpstr>Arial</vt:lpstr>
      <vt:lpstr>Avenir Next</vt:lpstr>
      <vt:lpstr>Calibri</vt:lpstr>
      <vt:lpstr>Calibri Light</vt:lpstr>
      <vt:lpstr>Comic Sans MS</vt:lpstr>
      <vt:lpstr>CommonBullets</vt:lpstr>
      <vt:lpstr>Gill Sans MT</vt:lpstr>
      <vt:lpstr>Marlett</vt:lpstr>
      <vt:lpstr>Monotype Sorts</vt:lpstr>
      <vt:lpstr>Times New Roman</vt:lpstr>
      <vt:lpstr>Wingdings</vt:lpstr>
      <vt:lpstr>Blank Presentation</vt:lpstr>
      <vt:lpstr>1_Blank Presentation</vt:lpstr>
      <vt:lpstr>Office Theme</vt:lpstr>
      <vt:lpstr>PowerPoint Presentation</vt:lpstr>
      <vt:lpstr>Tentative Programme for Community Meeting</vt:lpstr>
      <vt:lpstr>Draft structure of DRD4</vt:lpstr>
      <vt:lpstr>Vote: Scope and Structure of DRD4. </vt:lpstr>
      <vt:lpstr>Vote: Working groups, their scope, modus operandi</vt:lpstr>
      <vt:lpstr>Vote: Joint projects, their scope, modus operandi</vt:lpstr>
      <vt:lpstr>Financial</vt:lpstr>
      <vt:lpstr>PowerPoint Presentation</vt:lpstr>
      <vt:lpstr>Next steps</vt:lpstr>
      <vt:lpstr>Next steps</vt:lpstr>
      <vt:lpstr>DRD4 Collaboration Proposal – layout  following a suggested template</vt:lpstr>
      <vt:lpstr>PowerPoint Presentation</vt:lpstr>
      <vt:lpstr>Table 1: timeline</vt:lpstr>
      <vt:lpstr>Table 2: institutional involvement </vt:lpstr>
      <vt:lpstr>Table 3: available and requested resources - confidential</vt:lpstr>
      <vt:lpstr>Table 4: community input estimates</vt:lpstr>
      <vt:lpstr>Next steps</vt:lpstr>
      <vt:lpstr>A very productive meeting</vt:lpstr>
      <vt:lpstr>A tight schedule ahead</vt:lpstr>
      <vt:lpstr>Thanks</vt:lpstr>
      <vt:lpstr>     SPARE  SLIDES</vt:lpstr>
      <vt:lpstr>Tentative participation to Working Groups</vt:lpstr>
      <vt:lpstr>Tentative participation to Joint Projects</vt:lpstr>
      <vt:lpstr> Organisation of Detector R&amp;D Roadmap</vt:lpstr>
      <vt:lpstr>  Facility requirements : Particle Identification</vt:lpstr>
      <vt:lpstr>   Facility requirements : Photon Detectors</vt:lpstr>
      <vt:lpstr>Large accelerator-based facility/experiment earliest feasible start dates</vt:lpstr>
      <vt:lpstr>Smaller accelerator and non-accelerator-based experiments start dates</vt:lpstr>
      <vt:lpstr> Family of vacuum-based photodetectors</vt:lpstr>
      <vt:lpstr> Gas-based photodetectors</vt:lpstr>
      <vt:lpstr>SiPMs : R&amp;D technology requirements</vt:lpstr>
      <vt:lpstr> PID with dE/dx, TRD</vt:lpstr>
      <vt:lpstr>Superconducting  photodetectors</vt:lpstr>
      <vt:lpstr>Novel optical materials for fiber trackers</vt:lpstr>
      <vt:lpstr> Proposed implementation timeline</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Nicolo' Cartiglia</dc:creator>
  <cp:lastModifiedBy>Peter Križan</cp:lastModifiedBy>
  <cp:revision>458</cp:revision>
  <cp:lastPrinted>2020-10-30T09:46:12Z</cp:lastPrinted>
  <dcterms:created xsi:type="dcterms:W3CDTF">2021-04-22T08:03:20Z</dcterms:created>
  <dcterms:modified xsi:type="dcterms:W3CDTF">2023-05-17T11:58:14Z</dcterms:modified>
</cp:coreProperties>
</file>